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>
      <p:cViewPr>
        <p:scale>
          <a:sx n="70" d="100"/>
          <a:sy n="70" d="100"/>
        </p:scale>
        <p:origin x="-4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WiGEM : A Learning-Based Approach for Indoor Localization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5029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Abhishek Goswami, Luis Ortiz, Samir R. Das</a:t>
            </a:r>
          </a:p>
          <a:p>
            <a:pPr algn="ctr"/>
            <a:r>
              <a:rPr lang="en-US" dirty="0" smtClean="0"/>
              <a:t>Stony Brook University.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35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EM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b="1" dirty="0" smtClean="0"/>
              <a:t>M-step</a:t>
            </a:r>
            <a:r>
              <a:rPr lang="en-US" dirty="0" smtClean="0"/>
              <a:t> corresponds to maximizing the expected log-likelihood of the observed data. We re-estimate the parameters based on the posterior calculated in the E-step of the algorithm.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200" y="1600200"/>
            <a:ext cx="8001000" cy="1200329"/>
            <a:chOff x="457200" y="2221468"/>
            <a:chExt cx="655320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221468"/>
              <a:ext cx="655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dirty="0" smtClean="0"/>
                <a:t>The </a:t>
              </a:r>
              <a:r>
                <a:rPr lang="en-US" b="1" dirty="0" smtClean="0"/>
                <a:t>E-step</a:t>
              </a:r>
              <a:r>
                <a:rPr lang="en-US" dirty="0" smtClean="0"/>
                <a:t> corresponds to finding the </a:t>
              </a:r>
              <a:r>
                <a:rPr lang="en-US" i="1" dirty="0" smtClean="0"/>
                <a:t>expected </a:t>
              </a:r>
              <a:r>
                <a:rPr lang="en-US" dirty="0" smtClean="0"/>
                <a:t>value of the latent component (</a:t>
              </a:r>
              <a:r>
                <a:rPr lang="en-US" b="1" dirty="0" smtClean="0"/>
                <a:t>x</a:t>
              </a:r>
              <a:r>
                <a:rPr lang="en-US" dirty="0" smtClean="0"/>
                <a:t> and </a:t>
              </a:r>
              <a:r>
                <a:rPr lang="en-US" b="1" dirty="0" smtClean="0"/>
                <a:t>z</a:t>
              </a:r>
              <a:r>
                <a:rPr lang="en-US" dirty="0" smtClean="0"/>
                <a:t>) values given the observed data       and the current parameter estimates. For each observation, we calculate the posterior probability for each  component as follows :</a:t>
              </a: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2594" y="2563504"/>
              <a:ext cx="190500" cy="25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533400" y="829270"/>
            <a:ext cx="7620000" cy="671728"/>
            <a:chOff x="533400" y="829270"/>
            <a:chExt cx="7620000" cy="671728"/>
          </a:xfrm>
        </p:grpSpPr>
        <p:sp>
          <p:nvSpPr>
            <p:cNvPr id="7" name="TextBox 6"/>
            <p:cNvSpPr txBox="1"/>
            <p:nvPr/>
          </p:nvSpPr>
          <p:spPr>
            <a:xfrm>
              <a:off x="533400" y="829270"/>
              <a:ext cx="76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Suppose we have a data-set of observations at the sniffers from the target device : </a:t>
              </a: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1143000"/>
              <a:ext cx="2247900" cy="357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838200" y="2819400"/>
            <a:ext cx="7696200" cy="990600"/>
            <a:chOff x="914400" y="2667000"/>
            <a:chExt cx="7696200" cy="83820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" y="2667000"/>
              <a:ext cx="3318267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3837" y="2895600"/>
              <a:ext cx="457676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1" y="4800601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800600"/>
            <a:ext cx="2019300" cy="60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819651"/>
            <a:ext cx="1981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5486400"/>
            <a:ext cx="1209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2578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60960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variance parameter can be updated accordingly. Though we kept it fixed in our experiments to reduce computation time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Convergence of Log Likelihood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877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update of the parameters resulting from an E-step followed by an M-step is guaranteed to increase the log likelihood function 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62187"/>
            <a:ext cx="436245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178" y="1447800"/>
            <a:ext cx="38508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191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location estimate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611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real-time received RSSI vector              we now find the location with the highest probability        :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99296"/>
            <a:ext cx="58488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53340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4876800"/>
            <a:ext cx="3048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bed Details and Data Collection Methodology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260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Number of Power-Levels (K) necessary for modeling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0675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3886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Effect of learning set size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4267200"/>
            <a:ext cx="69532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WiGEMs accuracy for multiple devices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168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WiGEM vs.  Model-based scheme (baseline)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62013"/>
            <a:ext cx="7153275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716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Comparisons with schemes which build RF signal maps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85825"/>
            <a:ext cx="71056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69341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6400800"/>
            <a:ext cx="4391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276600"/>
            <a:ext cx="4819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Impact of Mobility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495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Running Time (CEWIT test bed, single server)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123517"/>
            <a:ext cx="4572000" cy="59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81075"/>
            <a:ext cx="54768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402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25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number and location of sniffers, the size of grid and their impact on localization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594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Enforcing power-level constraints during run-time to see if accuracy improves.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Adaptive localization by doing learning and using the adjacency of the location as information to track how motion could evolve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962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Limitations of the existing ‘Training’-based approaches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Makes the RF-map device specific. This in turn leads to </a:t>
            </a:r>
            <a:r>
              <a:rPr lang="en-US" i="1" dirty="0" smtClean="0"/>
              <a:t>the hardware variance problem  </a:t>
            </a:r>
            <a:r>
              <a:rPr lang="en-US" dirty="0" smtClean="0"/>
              <a:t>which can causes significant degradation in accuracy.</a:t>
            </a:r>
            <a:endParaRPr lang="en-US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offline ‘pre-deployment’ phase is </a:t>
            </a:r>
            <a:r>
              <a:rPr lang="en-US" i="1" dirty="0" smtClean="0"/>
              <a:t>labor-intensive.</a:t>
            </a:r>
            <a:r>
              <a:rPr lang="en-US" dirty="0" smtClean="0"/>
              <a:t> Moreover localization accuracy depends significantly on the granularity of the training locations.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Leads to </a:t>
            </a:r>
            <a:r>
              <a:rPr lang="en-US" i="1" dirty="0" smtClean="0"/>
              <a:t>static </a:t>
            </a:r>
            <a:r>
              <a:rPr lang="en-US" dirty="0" smtClean="0"/>
              <a:t>RF-maps which are difficult to update and maintain. </a:t>
            </a:r>
            <a:endParaRPr lang="en-US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4572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Localize a wireless client in an indoor environment based on the signal strength of its transmitted packets.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288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Approaches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r>
              <a:rPr lang="en-US" dirty="0" smtClean="0"/>
              <a:t>Most of the existing approaches require a substantial ‘pre-deployment’ effort usually involving creation of RF signal maps for the target area</a:t>
            </a:r>
          </a:p>
          <a:p>
            <a:endParaRPr lang="en-US" dirty="0" smtClean="0"/>
          </a:p>
          <a:p>
            <a:r>
              <a:rPr lang="en-US" dirty="0" smtClean="0"/>
              <a:t>Such ‘Training’ (a.k.a Supervised Learning) based approaches have several limitations.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Proposal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To develop an algorithm that eliminates ‘Training’. We do this by using two key ingredients :</a:t>
            </a:r>
          </a:p>
          <a:p>
            <a:pPr marL="342900" indent="-342900">
              <a:buAutoNum type="arabicPeriod"/>
            </a:pPr>
            <a:r>
              <a:rPr lang="en-US" dirty="0" smtClean="0"/>
              <a:t>A standard radio propagation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typical constraints that exist between the received signal strengths for different power levels at the same location</a:t>
            </a:r>
          </a:p>
          <a:p>
            <a:r>
              <a:rPr lang="en-US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28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 cause of all the above limitations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i="1" dirty="0" smtClean="0"/>
              <a:t>Training</a:t>
            </a:r>
            <a:r>
              <a:rPr lang="en-US" dirty="0" smtClean="0"/>
              <a:t> i.e. the ‘offline’ pre-deployment phase.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3528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 we have finally ?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Learning </a:t>
            </a:r>
            <a:r>
              <a:rPr lang="en-US" dirty="0" smtClean="0"/>
              <a:t>(a.k.a Unsupervised Learning) based localization solution which has the following advantages – 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Addresses the hardware-variance problem</a:t>
            </a:r>
          </a:p>
          <a:p>
            <a:pPr marL="342900" indent="-342900">
              <a:buAutoNum type="arabicPeriod"/>
            </a:pPr>
            <a:r>
              <a:rPr lang="en-US" dirty="0" smtClean="0"/>
              <a:t>Requires zero ‘pre-deployment’ effort</a:t>
            </a:r>
          </a:p>
          <a:p>
            <a:pPr marL="342900" indent="-342900">
              <a:buAutoNum type="arabicPeriod"/>
            </a:pPr>
            <a:r>
              <a:rPr lang="en-US" dirty="0" smtClean="0"/>
              <a:t>An online algorithm where the model parameters get updated and modified based on real-time RSS observations.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Localization accuracy is at par or better than Existing approaches under typical </a:t>
            </a:r>
            <a:r>
              <a:rPr lang="en-US" dirty="0" err="1" smtClean="0"/>
              <a:t>conitions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533400"/>
            <a:ext cx="792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Formulation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Assume the target space is discretized into </a:t>
            </a:r>
            <a:r>
              <a:rPr lang="en-US" sz="2000" i="1" dirty="0" smtClean="0"/>
              <a:t>‘</a:t>
            </a:r>
            <a:r>
              <a:rPr lang="en-US" sz="2000" dirty="0" smtClean="0"/>
              <a:t>J’</a:t>
            </a:r>
            <a:r>
              <a:rPr lang="en-US" sz="2000" i="1" dirty="0" smtClean="0"/>
              <a:t>  </a:t>
            </a:r>
            <a:r>
              <a:rPr lang="en-US" dirty="0" smtClean="0"/>
              <a:t>locations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There are </a:t>
            </a:r>
            <a:r>
              <a:rPr lang="en-US" sz="2000" dirty="0" smtClean="0"/>
              <a:t>‘N‘ </a:t>
            </a:r>
            <a:r>
              <a:rPr lang="en-US" dirty="0" smtClean="0"/>
              <a:t>sniffer devices / Access Points(APs) , each of which report the RSS of the target device to a central server. The location of the sniffers are assumed to be known with respect to the </a:t>
            </a:r>
            <a:r>
              <a:rPr lang="en-US" sz="2000" dirty="0" smtClean="0"/>
              <a:t>‘J’</a:t>
            </a:r>
            <a:r>
              <a:rPr lang="en-US" dirty="0" smtClean="0"/>
              <a:t> locations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50"/>
                </a:solidFill>
              </a:rPr>
              <a:t>Problem : Given a vector of RSS sniffed at the set of sniffers, estimate the most likely target location out of the ‘</a:t>
            </a:r>
            <a:r>
              <a:rPr lang="en-US" sz="2000" b="1" i="1" dirty="0" smtClean="0">
                <a:solidFill>
                  <a:srgbClr val="00B050"/>
                </a:solidFill>
              </a:rPr>
              <a:t>J’ </a:t>
            </a:r>
            <a:r>
              <a:rPr lang="en-US" b="1" i="1" dirty="0" smtClean="0">
                <a:solidFill>
                  <a:srgbClr val="00B050"/>
                </a:solidFill>
              </a:rPr>
              <a:t>possibilities.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1636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Distribution of RSS observed on a sniffer</a:t>
            </a:r>
            <a:r>
              <a:rPr lang="en-US" dirty="0" smtClean="0"/>
              <a:t> :</a:t>
            </a:r>
          </a:p>
          <a:p>
            <a:r>
              <a:rPr lang="en-US" dirty="0" smtClean="0"/>
              <a:t>(from a stationary sniffer transmitting at a fixed power level)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0"/>
            <a:ext cx="7162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6248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Gaussian !  ( </a:t>
            </a:r>
            <a:r>
              <a:rPr lang="en-US" sz="1600" i="1" dirty="0" smtClean="0"/>
              <a:t>This observation has been made in literature before</a:t>
            </a:r>
            <a:r>
              <a:rPr lang="en-US" dirty="0" smtClean="0"/>
              <a:t>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438400"/>
            <a:ext cx="3276600" cy="19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334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 additional subtlety</a:t>
            </a:r>
            <a:r>
              <a:rPr lang="en-US" dirty="0" smtClean="0"/>
              <a:t> </a:t>
            </a:r>
            <a:r>
              <a:rPr lang="en-US" b="1" dirty="0" smtClean="0"/>
              <a:t>for Power Levels 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same device, at the same location but with a different transmit power will generate a different Gaussian.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i="1" dirty="0" smtClean="0">
                <a:solidFill>
                  <a:srgbClr val="00B050"/>
                </a:solidFill>
              </a:rPr>
              <a:t>Thus, in addition to ‘Location’, we have an additional latent variable for ‘Power Levels’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/>
              <a:t>x</a:t>
            </a:r>
            <a:r>
              <a:rPr lang="en-US" dirty="0" smtClean="0"/>
              <a:t>  is J-dimensional binary random variable representing possible target locations.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/>
              <a:t>z</a:t>
            </a:r>
            <a:r>
              <a:rPr lang="en-US" dirty="0" smtClean="0"/>
              <a:t>  is K-dimensional binary random variable representing possible power levels.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/>
              <a:t>s</a:t>
            </a:r>
            <a:r>
              <a:rPr lang="en-US" dirty="0" smtClean="0"/>
              <a:t>  is the N-dimensional vector representing the RSSI observed by the ‘N’ sniffers in the target area.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43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Probability Distributions for Location and Power-Level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02268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probability distribution over</a:t>
            </a:r>
            <a:r>
              <a:rPr lang="en-US" b="1" dirty="0" smtClean="0"/>
              <a:t> x</a:t>
            </a:r>
            <a:r>
              <a:rPr lang="en-US" dirty="0" smtClean="0"/>
              <a:t>  can be specified as a multinomial. </a:t>
            </a:r>
            <a:r>
              <a:rPr lang="en-US" b="1" dirty="0" smtClean="0"/>
              <a:t>x </a:t>
            </a:r>
            <a:r>
              <a:rPr lang="en-US" dirty="0" smtClean="0"/>
              <a:t>has 1-of-J representation, in which only one element equals 1 and all other elements are 0.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828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2214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where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514601"/>
            <a:ext cx="3276599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372487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probability distribution over</a:t>
            </a:r>
            <a:r>
              <a:rPr lang="en-US" b="1" dirty="0" smtClean="0"/>
              <a:t> z</a:t>
            </a:r>
            <a:r>
              <a:rPr lang="en-US" dirty="0" smtClean="0"/>
              <a:t> can be specified as a multinomial. </a:t>
            </a:r>
            <a:r>
              <a:rPr lang="en-US" b="1" dirty="0" smtClean="0"/>
              <a:t>z </a:t>
            </a:r>
            <a:r>
              <a:rPr lang="en-US" dirty="0" smtClean="0"/>
              <a:t>has 1-of-K representation, in which only one element equals 1 and all other elements are 0.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105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where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572001"/>
            <a:ext cx="2266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334000"/>
            <a:ext cx="363378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25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1</a:t>
            </a:r>
            <a:r>
              <a:rPr lang="en-US" dirty="0" smtClean="0"/>
              <a:t> : </a:t>
            </a:r>
            <a:r>
              <a:rPr lang="en-US" b="1" dirty="0" smtClean="0"/>
              <a:t>x</a:t>
            </a:r>
            <a:r>
              <a:rPr lang="en-US" dirty="0" smtClean="0"/>
              <a:t>  and </a:t>
            </a:r>
            <a:r>
              <a:rPr lang="en-US" b="1" dirty="0" smtClean="0"/>
              <a:t>z</a:t>
            </a:r>
            <a:r>
              <a:rPr lang="en-US" dirty="0" smtClean="0"/>
              <a:t>  are independent random variables. Corresponding to our graphical model, we have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166813"/>
            <a:ext cx="350520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981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2</a:t>
            </a:r>
            <a:r>
              <a:rPr lang="en-US" dirty="0" smtClean="0"/>
              <a:t> : Thus, the marginal over </a:t>
            </a:r>
            <a:r>
              <a:rPr lang="en-US" b="1" dirty="0" smtClean="0"/>
              <a:t>s</a:t>
            </a:r>
            <a:r>
              <a:rPr lang="en-US" dirty="0" smtClean="0"/>
              <a:t> can be represented as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6" y="2438400"/>
            <a:ext cx="38385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3048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3</a:t>
            </a:r>
            <a:r>
              <a:rPr lang="en-US" dirty="0" smtClean="0"/>
              <a:t> : Assuming RSS observed at different sniffers are independent 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352800"/>
            <a:ext cx="320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2402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Simplifying the Probability Distribution for RSSI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419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4</a:t>
            </a:r>
            <a:r>
              <a:rPr lang="en-US" dirty="0" smtClean="0"/>
              <a:t> : RSSI at a sniffer can be modeled as a Gaussian determined by the (location, power-level) pair. i.e.  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46482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90600" y="50408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So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5105400"/>
            <a:ext cx="55054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90600" y="5955268"/>
            <a:ext cx="792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Note: For any given </a:t>
            </a:r>
            <a:r>
              <a:rPr lang="en-US" b="1" dirty="0" smtClean="0"/>
              <a:t>x</a:t>
            </a:r>
            <a:r>
              <a:rPr lang="en-US" dirty="0" smtClean="0"/>
              <a:t> and </a:t>
            </a:r>
            <a:r>
              <a:rPr lang="en-US" b="1" dirty="0" smtClean="0"/>
              <a:t>z</a:t>
            </a:r>
            <a:r>
              <a:rPr lang="en-US" dirty="0" smtClean="0"/>
              <a:t>, only one term in the product is actually active for all </a:t>
            </a:r>
            <a:r>
              <a:rPr lang="en-US" i="1" dirty="0" err="1" smtClean="0"/>
              <a:t>i</a:t>
            </a:r>
            <a:r>
              <a:rPr lang="en-US" i="1" dirty="0" smtClean="0"/>
              <a:t>.</a:t>
            </a:r>
          </a:p>
          <a:p>
            <a:pPr marL="342900" indent="-342900"/>
            <a:r>
              <a:rPr lang="en-US" sz="2000" dirty="0" smtClean="0"/>
              <a:t>x</a:t>
            </a:r>
            <a:r>
              <a:rPr lang="en-US" sz="2000" baseline="-25000" dirty="0" smtClean="0"/>
              <a:t>j</a:t>
            </a:r>
            <a:r>
              <a:rPr lang="en-US" sz="2000" dirty="0" smtClean="0"/>
              <a:t>z</a:t>
            </a:r>
            <a:r>
              <a:rPr lang="en-US" sz="2000" baseline="-25000" dirty="0" smtClean="0"/>
              <a:t>k</a:t>
            </a:r>
            <a:r>
              <a:rPr lang="en-US" dirty="0" smtClean="0"/>
              <a:t> = 1 for exactly one index pair (j, k) and equals 0 for all others.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i="1" dirty="0" smtClean="0"/>
              <a:t>Step 5</a:t>
            </a:r>
            <a:r>
              <a:rPr lang="en-US" dirty="0" smtClean="0"/>
              <a:t> : For notational convenience,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752475"/>
            <a:ext cx="472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1535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Which finally gives us the distribution of RSSI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81200"/>
            <a:ext cx="464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38200" y="4306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use the Expectation-Maximization algorithm to estimate the parameters of our model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28866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have modeled the distribution of RSSI as a Gaussian mixture with ‘Location’ and  ‘Power-Level’ as the latent variables. The parameters for our model are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Initializing the  Model parameters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1376144"/>
            <a:ext cx="8458200" cy="646331"/>
            <a:chOff x="457200" y="1676400"/>
            <a:chExt cx="6400800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457200" y="1676400"/>
              <a:ext cx="640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 dirty="0" smtClean="0"/>
                <a:t>For initializing the means parameter        we use a simple radio propagation model given by </a:t>
              </a:r>
            </a:p>
          </p:txBody>
        </p:sp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3324" y="1779896"/>
              <a:ext cx="228600" cy="246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87705"/>
            <a:ext cx="39862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>
            <a:off x="963260" y="2480472"/>
            <a:ext cx="5361340" cy="369332"/>
            <a:chOff x="963260" y="3157476"/>
            <a:chExt cx="5361340" cy="369332"/>
          </a:xfrm>
        </p:grpSpPr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3260" y="3200400"/>
              <a:ext cx="78934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676400" y="3157476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assumed to be 60 (in dB) at d</a:t>
              </a:r>
              <a:r>
                <a:rPr lang="en-US" baseline="-25000" dirty="0" smtClean="0"/>
                <a:t>0</a:t>
              </a:r>
              <a:r>
                <a:rPr lang="en-US" dirty="0" smtClean="0"/>
                <a:t> = 1 meter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47800" y="2730680"/>
            <a:ext cx="4876800" cy="369332"/>
            <a:chOff x="1447800" y="3516868"/>
            <a:chExt cx="4876800" cy="369332"/>
          </a:xfrm>
        </p:grpSpPr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3622344"/>
              <a:ext cx="193254" cy="160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1676400" y="3516868"/>
              <a:ext cx="464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 assumed to be 2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" y="3141248"/>
            <a:ext cx="7868005" cy="371912"/>
            <a:chOff x="533400" y="3962400"/>
            <a:chExt cx="6629400" cy="371912"/>
          </a:xfrm>
        </p:grpSpPr>
        <p:sp>
          <p:nvSpPr>
            <p:cNvPr id="38" name="TextBox 37"/>
            <p:cNvSpPr txBox="1"/>
            <p:nvPr/>
          </p:nvSpPr>
          <p:spPr>
            <a:xfrm>
              <a:off x="533400" y="3962400"/>
              <a:ext cx="662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en-US" dirty="0" smtClean="0"/>
                <a:t>	Now, for a location</a:t>
              </a:r>
            </a:p>
          </p:txBody>
        </p:sp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12842" y="4035200"/>
              <a:ext cx="239302" cy="29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2538480" y="3962400"/>
              <a:ext cx="358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, the above equation gives a value   </a:t>
              </a:r>
              <a:endParaRPr lang="en-US" dirty="0"/>
            </a:p>
          </p:txBody>
        </p:sp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84919" y="4065896"/>
              <a:ext cx="264459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84523" y="4044455"/>
              <a:ext cx="527997" cy="28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5733954" y="3964980"/>
              <a:ext cx="1073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 sniffer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6440" y="3638550"/>
            <a:ext cx="7381875" cy="628650"/>
            <a:chOff x="838200" y="4038600"/>
            <a:chExt cx="7381875" cy="628650"/>
          </a:xfrm>
        </p:grpSpPr>
        <p:sp>
          <p:nvSpPr>
            <p:cNvPr id="53" name="TextBox 52"/>
            <p:cNvSpPr txBox="1"/>
            <p:nvPr/>
          </p:nvSpPr>
          <p:spPr>
            <a:xfrm>
              <a:off x="838200" y="4114800"/>
              <a:ext cx="6248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 consider K values : </a:t>
              </a:r>
              <a:endParaRPr lang="en-US" dirty="0"/>
            </a:p>
          </p:txBody>
        </p:sp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81400" y="4038600"/>
              <a:ext cx="46386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 61"/>
          <p:cNvGrpSpPr/>
          <p:nvPr/>
        </p:nvGrpSpPr>
        <p:grpSpPr>
          <a:xfrm>
            <a:off x="457200" y="914400"/>
            <a:ext cx="6553200" cy="369332"/>
            <a:chOff x="457200" y="914400"/>
            <a:chExt cx="6553200" cy="369332"/>
          </a:xfrm>
        </p:grpSpPr>
        <p:grpSp>
          <p:nvGrpSpPr>
            <p:cNvPr id="16" name="Group 15"/>
            <p:cNvGrpSpPr/>
            <p:nvPr/>
          </p:nvGrpSpPr>
          <p:grpSpPr>
            <a:xfrm>
              <a:off x="457200" y="914400"/>
              <a:ext cx="6553200" cy="369332"/>
              <a:chOff x="457200" y="990600"/>
              <a:chExt cx="6553200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7200" y="990600"/>
                <a:ext cx="655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/>
                  <a:t>A uniform distribution is used for initializing      and </a:t>
                </a:r>
              </a:p>
            </p:txBody>
          </p: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029200" y="1080448"/>
                <a:ext cx="228599" cy="213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38800" y="1009651"/>
              <a:ext cx="286751" cy="20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914400" y="4438471"/>
            <a:ext cx="7772400" cy="923330"/>
            <a:chOff x="914400" y="4438471"/>
            <a:chExt cx="7772400" cy="923330"/>
          </a:xfrm>
        </p:grpSpPr>
        <p:grpSp>
          <p:nvGrpSpPr>
            <p:cNvPr id="60" name="Group 59"/>
            <p:cNvGrpSpPr/>
            <p:nvPr/>
          </p:nvGrpSpPr>
          <p:grpSpPr>
            <a:xfrm>
              <a:off x="914400" y="4438471"/>
              <a:ext cx="7772400" cy="923330"/>
              <a:chOff x="914400" y="4888468"/>
              <a:chExt cx="7239000" cy="92333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14400" y="4888468"/>
                <a:ext cx="7239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And use these values to initialize the means                    of the K components representing power levels ( for location        and sniffer      ). We do this for each (location, sniffer) pair. This effectively initializes parameter        in our model</a:t>
                </a:r>
                <a:endParaRPr lang="en-US" dirty="0"/>
              </a:p>
            </p:txBody>
          </p:sp>
          <p:pic>
            <p:nvPicPr>
              <p:cNvPr id="57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443949" y="5216856"/>
                <a:ext cx="239302" cy="29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703286" y="5257800"/>
                <a:ext cx="264459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36" name="Picture 16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4774905" y="4953000"/>
                <a:ext cx="90932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56520" y="5096574"/>
              <a:ext cx="302079" cy="246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" name="TextBox 68"/>
          <p:cNvSpPr txBox="1"/>
          <p:nvPr/>
        </p:nvSpPr>
        <p:spPr>
          <a:xfrm>
            <a:off x="533400" y="5562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The  standard deviation was initialized to 5 for each component.    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GOSWAMI@8NUDJOMVNAWYY5H6" val="434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1101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Goswami</dc:creator>
  <cp:lastModifiedBy>abgoswam</cp:lastModifiedBy>
  <cp:revision>72</cp:revision>
  <dcterms:created xsi:type="dcterms:W3CDTF">2006-08-16T00:00:00Z</dcterms:created>
  <dcterms:modified xsi:type="dcterms:W3CDTF">2011-11-25T19:42:06Z</dcterms:modified>
</cp:coreProperties>
</file>