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56" r:id="rId2"/>
    <p:sldId id="278" r:id="rId3"/>
    <p:sldId id="258" r:id="rId4"/>
    <p:sldId id="285" r:id="rId5"/>
    <p:sldId id="262" r:id="rId6"/>
    <p:sldId id="280" r:id="rId7"/>
    <p:sldId id="276" r:id="rId8"/>
    <p:sldId id="277" r:id="rId9"/>
    <p:sldId id="263" r:id="rId10"/>
    <p:sldId id="264" r:id="rId11"/>
    <p:sldId id="265" r:id="rId12"/>
    <p:sldId id="274" r:id="rId13"/>
    <p:sldId id="275" r:id="rId14"/>
    <p:sldId id="281" r:id="rId15"/>
    <p:sldId id="283" r:id="rId16"/>
    <p:sldId id="282" r:id="rId17"/>
    <p:sldId id="272" r:id="rId18"/>
    <p:sldId id="284" r:id="rId19"/>
    <p:sldId id="279" r:id="rId20"/>
    <p:sldId id="260" r:id="rId21"/>
    <p:sldId id="261"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43" autoAdjust="0"/>
  </p:normalViewPr>
  <p:slideViewPr>
    <p:cSldViewPr>
      <p:cViewPr varScale="1">
        <p:scale>
          <a:sx n="87" d="100"/>
          <a:sy n="87" d="100"/>
        </p:scale>
        <p:origin x="-1056" y="-84"/>
      </p:cViewPr>
      <p:guideLst>
        <p:guide orient="horz" pos="2160"/>
        <p:guide pos="2880"/>
      </p:guideLst>
    </p:cSldViewPr>
  </p:slideViewPr>
  <p:outlineViewPr>
    <p:cViewPr>
      <p:scale>
        <a:sx n="33" d="100"/>
        <a:sy n="33" d="100"/>
      </p:scale>
      <p:origin x="0" y="25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95B6B7-C245-4ED9-8103-C3C8B987989C}" type="datetimeFigureOut">
              <a:rPr lang="en-US" smtClean="0"/>
              <a:pPr/>
              <a:t>10-Apr-14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C580C6-C476-49E6-9923-CABB6C007782}" type="slidenum">
              <a:rPr lang="en-US" smtClean="0"/>
              <a:pPr/>
              <a:t>‹#›</a:t>
            </a:fld>
            <a:endParaRPr lang="en-US"/>
          </a:p>
        </p:txBody>
      </p:sp>
    </p:spTree>
    <p:extLst>
      <p:ext uri="{BB962C8B-B14F-4D97-AF65-F5344CB8AC3E}">
        <p14:creationId xmlns:p14="http://schemas.microsoft.com/office/powerpoint/2010/main" val="57349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C580C6-C476-49E6-9923-CABB6C007782}"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C580C6-C476-49E6-9923-CABB6C007782}" type="slidenum">
              <a:rPr lang="en-US" smtClean="0"/>
              <a:pPr/>
              <a:t>14</a:t>
            </a:fld>
            <a:endParaRPr lang="en-US"/>
          </a:p>
        </p:txBody>
      </p:sp>
    </p:spTree>
    <p:extLst>
      <p:ext uri="{BB962C8B-B14F-4D97-AF65-F5344CB8AC3E}">
        <p14:creationId xmlns:p14="http://schemas.microsoft.com/office/powerpoint/2010/main" val="212265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021D034-940A-46D2-92AF-F79492250B29}" type="datetimeFigureOut">
              <a:rPr lang="en-US" smtClean="0"/>
              <a:pPr/>
              <a:t>10-Apr-14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0672526-F840-4809-8687-0F51A0FE4F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21D034-940A-46D2-92AF-F79492250B29}" type="datetimeFigureOut">
              <a:rPr lang="en-US" smtClean="0"/>
              <a:pPr/>
              <a:t>10-Apr-14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72526-F840-4809-8687-0F51A0FE4F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021D034-940A-46D2-92AF-F79492250B29}" type="datetimeFigureOut">
              <a:rPr lang="en-US" smtClean="0"/>
              <a:pPr/>
              <a:t>10-Apr-14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0672526-F840-4809-8687-0F51A0FE4F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21D034-940A-46D2-92AF-F79492250B29}" type="datetimeFigureOut">
              <a:rPr lang="en-US" smtClean="0"/>
              <a:pPr/>
              <a:t>10-Apr-14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0672526-F840-4809-8687-0F51A0FE4F7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021D034-940A-46D2-92AF-F79492250B29}" type="datetimeFigureOut">
              <a:rPr lang="en-US" smtClean="0"/>
              <a:pPr/>
              <a:t>10-Apr-14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0672526-F840-4809-8687-0F51A0FE4F7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021D034-940A-46D2-92AF-F79492250B29}" type="datetimeFigureOut">
              <a:rPr lang="en-US" smtClean="0"/>
              <a:pPr/>
              <a:t>10-Apr-14</a:t>
            </a:fld>
            <a:endParaRPr lang="en-US"/>
          </a:p>
        </p:txBody>
      </p:sp>
      <p:sp>
        <p:nvSpPr>
          <p:cNvPr id="10" name="Slide Number Placeholder 9"/>
          <p:cNvSpPr>
            <a:spLocks noGrp="1"/>
          </p:cNvSpPr>
          <p:nvPr>
            <p:ph type="sldNum" sz="quarter" idx="16"/>
          </p:nvPr>
        </p:nvSpPr>
        <p:spPr/>
        <p:txBody>
          <a:bodyPr rtlCol="0"/>
          <a:lstStyle/>
          <a:p>
            <a:fld id="{C0672526-F840-4809-8687-0F51A0FE4F7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021D034-940A-46D2-92AF-F79492250B29}" type="datetimeFigureOut">
              <a:rPr lang="en-US" smtClean="0"/>
              <a:pPr/>
              <a:t>10-Apr-14</a:t>
            </a:fld>
            <a:endParaRPr lang="en-US"/>
          </a:p>
        </p:txBody>
      </p:sp>
      <p:sp>
        <p:nvSpPr>
          <p:cNvPr id="12" name="Slide Number Placeholder 11"/>
          <p:cNvSpPr>
            <a:spLocks noGrp="1"/>
          </p:cNvSpPr>
          <p:nvPr>
            <p:ph type="sldNum" sz="quarter" idx="16"/>
          </p:nvPr>
        </p:nvSpPr>
        <p:spPr/>
        <p:txBody>
          <a:bodyPr rtlCol="0"/>
          <a:lstStyle/>
          <a:p>
            <a:fld id="{C0672526-F840-4809-8687-0F51A0FE4F7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21D034-940A-46D2-92AF-F79492250B29}" type="datetimeFigureOut">
              <a:rPr lang="en-US" smtClean="0"/>
              <a:pPr/>
              <a:t>10-Apr-14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0672526-F840-4809-8687-0F51A0FE4F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1D034-940A-46D2-92AF-F79492250B29}" type="datetimeFigureOut">
              <a:rPr lang="en-US" smtClean="0"/>
              <a:pPr/>
              <a:t>10-Apr-14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0672526-F840-4809-8687-0F51A0FE4F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21D034-940A-46D2-92AF-F79492250B29}" type="datetimeFigureOut">
              <a:rPr lang="en-US" smtClean="0"/>
              <a:pPr/>
              <a:t>10-Apr-14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0672526-F840-4809-8687-0F51A0FE4F7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021D034-940A-46D2-92AF-F79492250B29}" type="datetimeFigureOut">
              <a:rPr lang="en-US" smtClean="0"/>
              <a:pPr/>
              <a:t>10-Apr-14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0672526-F840-4809-8687-0F51A0FE4F7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021D034-940A-46D2-92AF-F79492250B29}" type="datetimeFigureOut">
              <a:rPr lang="en-US" smtClean="0"/>
              <a:pPr/>
              <a:t>10-Apr-14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0672526-F840-4809-8687-0F51A0FE4F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6705600" cy="1905000"/>
          </a:xfrm>
        </p:spPr>
        <p:txBody>
          <a:bodyPr>
            <a:normAutofit fontScale="90000"/>
          </a:bodyPr>
          <a:lstStyle/>
          <a:p>
            <a:r>
              <a:rPr lang="en-US" sz="4000" dirty="0" smtClean="0">
                <a:latin typeface="Times New Roman" pitchFamily="18" charset="0"/>
                <a:cs typeface="Times New Roman" pitchFamily="18" charset="0"/>
              </a:rPr>
              <a:t>TEXT RECOGNITION USING          NEURAL NETWORK</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2209800"/>
            <a:ext cx="7467600" cy="3505200"/>
          </a:xfrm>
        </p:spPr>
        <p:txBody>
          <a:bodyPr>
            <a:normAutofit lnSpcReduction="10000"/>
          </a:bodyPr>
          <a:lstStyle/>
          <a:p>
            <a:r>
              <a:rPr lang="en-US" sz="2800" dirty="0" smtClean="0">
                <a:latin typeface="Times New Roman" pitchFamily="18" charset="0"/>
                <a:cs typeface="Times New Roman" pitchFamily="18" charset="0"/>
              </a:rPr>
              <a:t>                    Group Members:</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Abheek</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Gulati</a:t>
            </a: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Glen </a:t>
            </a:r>
            <a:r>
              <a:rPr lang="en-US" sz="2800" dirty="0" err="1">
                <a:latin typeface="Times New Roman" pitchFamily="18" charset="0"/>
                <a:cs typeface="Times New Roman" pitchFamily="18" charset="0"/>
              </a:rPr>
              <a:t>D’sa</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Aditya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D’Monte</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Anish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D’souza</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Project Guide:</a:t>
            </a:r>
          </a:p>
          <a:p>
            <a:r>
              <a:rPr lang="en-US" sz="2800" dirty="0" smtClean="0">
                <a:latin typeface="Times New Roman" pitchFamily="18" charset="0"/>
                <a:cs typeface="Times New Roman" pitchFamily="18" charset="0"/>
              </a:rPr>
              <a:t>                                           Mrs. Neeta </a:t>
            </a:r>
            <a:r>
              <a:rPr lang="en-US" sz="2800" dirty="0" err="1" smtClean="0">
                <a:latin typeface="Times New Roman" pitchFamily="18" charset="0"/>
                <a:cs typeface="Times New Roman" pitchFamily="18" charset="0"/>
              </a:rPr>
              <a:t>Patil</a:t>
            </a:r>
            <a:endParaRPr lang="en-US" sz="28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4000" dirty="0" smtClean="0">
                <a:latin typeface="Times New Roman" pitchFamily="18" charset="0"/>
                <a:cs typeface="Times New Roman" pitchFamily="18" charset="0"/>
              </a:rPr>
              <a:t>CLASS DIAGRAM</a:t>
            </a:r>
            <a:endParaRPr lang="en-US" sz="4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l="3509" t="17666" r="5263" b="45320"/>
          <a:stretch>
            <a:fillRect/>
          </a:stretch>
        </p:blipFill>
        <p:spPr bwMode="auto">
          <a:xfrm>
            <a:off x="304800" y="1600200"/>
            <a:ext cx="8382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0"/>
            <a:ext cx="8153400" cy="990600"/>
          </a:xfrm>
        </p:spPr>
        <p:txBody>
          <a:bodyPr>
            <a:normAutofit/>
          </a:bodyPr>
          <a:lstStyle/>
          <a:p>
            <a:r>
              <a:rPr lang="en-US" sz="4000" dirty="0" smtClean="0">
                <a:latin typeface="Times New Roman" pitchFamily="18" charset="0"/>
                <a:cs typeface="Times New Roman" pitchFamily="18" charset="0"/>
              </a:rPr>
              <a:t>ACTIVITY DIAGRAM</a:t>
            </a:r>
            <a:endParaRPr lang="en-US" sz="4000" dirty="0">
              <a:latin typeface="Times New Roman" pitchFamily="18" charset="0"/>
              <a:cs typeface="Times New Roman" pitchFamily="18" charset="0"/>
            </a:endParaRPr>
          </a:p>
        </p:txBody>
      </p:sp>
      <p:pic>
        <p:nvPicPr>
          <p:cNvPr id="4" name="Picture 3" descr="Activity_Diag.JPG"/>
          <p:cNvPicPr>
            <a:picLocks noChangeAspect="1"/>
          </p:cNvPicPr>
          <p:nvPr/>
        </p:nvPicPr>
        <p:blipFill>
          <a:blip r:embed="rId2"/>
          <a:srcRect b="35160"/>
          <a:stretch>
            <a:fillRect/>
          </a:stretch>
        </p:blipFill>
        <p:spPr>
          <a:xfrm>
            <a:off x="990600" y="990599"/>
            <a:ext cx="7194834" cy="55626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990600"/>
          </a:xfrm>
        </p:spPr>
        <p:txBody>
          <a:bodyPr>
            <a:normAutofit/>
          </a:bodyPr>
          <a:lstStyle/>
          <a:p>
            <a:r>
              <a:rPr lang="en-US" sz="4000" dirty="0" smtClean="0">
                <a:latin typeface="Times New Roman" pitchFamily="18" charset="0"/>
                <a:cs typeface="Times New Roman" pitchFamily="18" charset="0"/>
              </a:rPr>
              <a:t>SEQUENCE DIAGRAM</a:t>
            </a:r>
            <a:endParaRPr lang="en-US" sz="4000" dirty="0">
              <a:latin typeface="Times New Roman" pitchFamily="18" charset="0"/>
              <a:cs typeface="Times New Roman" pitchFamily="18" charset="0"/>
            </a:endParaRPr>
          </a:p>
        </p:txBody>
      </p:sp>
      <p:pic>
        <p:nvPicPr>
          <p:cNvPr id="3" name="Picture 2" descr="Sequence.GIF"/>
          <p:cNvPicPr>
            <a:picLocks noChangeAspect="1"/>
          </p:cNvPicPr>
          <p:nvPr/>
        </p:nvPicPr>
        <p:blipFill>
          <a:blip r:embed="rId2"/>
          <a:srcRect b="18517"/>
          <a:stretch>
            <a:fillRect/>
          </a:stretch>
        </p:blipFill>
        <p:spPr>
          <a:xfrm>
            <a:off x="1" y="838199"/>
            <a:ext cx="9144000" cy="579120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228600"/>
            <a:ext cx="8153400" cy="990600"/>
          </a:xfrm>
        </p:spPr>
        <p:txBody>
          <a:bodyPr>
            <a:normAutofit/>
          </a:bodyPr>
          <a:lstStyle/>
          <a:p>
            <a:r>
              <a:rPr lang="en-US" sz="4000" dirty="0" smtClean="0">
                <a:latin typeface="Times New Roman" pitchFamily="18" charset="0"/>
                <a:cs typeface="Times New Roman" pitchFamily="18" charset="0"/>
              </a:rPr>
              <a:t>STATE DIAGRAM</a:t>
            </a:r>
            <a:endParaRPr lang="en-US" sz="4000" dirty="0">
              <a:latin typeface="Times New Roman" pitchFamily="18" charset="0"/>
              <a:cs typeface="Times New Roman" pitchFamily="18" charset="0"/>
            </a:endParaRPr>
          </a:p>
        </p:txBody>
      </p:sp>
      <p:pic>
        <p:nvPicPr>
          <p:cNvPr id="3" name="Picture 2" descr="State.JPG"/>
          <p:cNvPicPr>
            <a:picLocks noChangeAspect="1"/>
          </p:cNvPicPr>
          <p:nvPr/>
        </p:nvPicPr>
        <p:blipFill>
          <a:blip r:embed="rId2"/>
          <a:stretch>
            <a:fillRect/>
          </a:stretch>
        </p:blipFill>
        <p:spPr>
          <a:xfrm>
            <a:off x="1852612" y="1600200"/>
            <a:ext cx="5438775" cy="52577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quarter" idx="1"/>
          </p:nvPr>
        </p:nvSpPr>
        <p:spPr>
          <a:xfrm>
            <a:off x="685800" y="1600200"/>
            <a:ext cx="8153400" cy="4495800"/>
          </a:xfrm>
        </p:spPr>
        <p:txBody>
          <a:bodyPr/>
          <a:lstStyle/>
          <a:p>
            <a:r>
              <a:rPr lang="en-US" dirty="0" smtClean="0"/>
              <a:t>Breaking Down The Math: Forward Pass</a:t>
            </a:r>
          </a:p>
          <a:p>
            <a:pPr>
              <a:buFont typeface="Wingdings" pitchFamily="2" charset="2"/>
              <a:buChar char="Ø"/>
            </a:pPr>
            <a:r>
              <a:rPr lang="en-US" dirty="0" smtClean="0"/>
              <a:t> </a:t>
            </a:r>
            <a:r>
              <a:rPr lang="en-US" sz="2000" dirty="0" smtClean="0"/>
              <a:t>Computation of A Neurons Input</a:t>
            </a:r>
            <a:r>
              <a:rPr lang="en-US" sz="2000" dirty="0" smtClean="0">
                <a:solidFill>
                  <a:srgbClr val="FF0000"/>
                </a:solidFill>
              </a:rPr>
              <a:t>:       n  X  w</a:t>
            </a:r>
          </a:p>
          <a:p>
            <a:pPr marL="0" indent="0">
              <a:buNone/>
            </a:pPr>
            <a:r>
              <a:rPr lang="en-US" sz="2000" dirty="0" smtClean="0"/>
              <a:t>                   </a:t>
            </a:r>
            <a:r>
              <a:rPr lang="en-US" sz="1800" dirty="0" smtClean="0">
                <a:solidFill>
                  <a:srgbClr val="0070C0"/>
                </a:solidFill>
              </a:rPr>
              <a:t>where      n: previous neurons output</a:t>
            </a:r>
          </a:p>
          <a:p>
            <a:pPr marL="0" indent="0">
              <a:buNone/>
            </a:pPr>
            <a:r>
              <a:rPr lang="en-US" sz="1800" dirty="0">
                <a:solidFill>
                  <a:srgbClr val="0070C0"/>
                </a:solidFill>
              </a:rPr>
              <a:t> </a:t>
            </a:r>
            <a:r>
              <a:rPr lang="en-US" sz="1800" dirty="0" smtClean="0">
                <a:solidFill>
                  <a:srgbClr val="0070C0"/>
                </a:solidFill>
              </a:rPr>
              <a:t>                                   w: weight of connection to current neuron</a:t>
            </a:r>
          </a:p>
          <a:p>
            <a:pPr marL="0" indent="0">
              <a:buNone/>
            </a:pPr>
            <a:endParaRPr lang="en-US" sz="1800" dirty="0" smtClean="0"/>
          </a:p>
          <a:p>
            <a:pPr>
              <a:buFont typeface="Wingdings" pitchFamily="2" charset="2"/>
              <a:buChar char="Ø"/>
            </a:pPr>
            <a:r>
              <a:rPr lang="en-US" sz="2000" dirty="0" smtClean="0"/>
              <a:t>Computation of A Neurons Output</a:t>
            </a:r>
            <a:r>
              <a:rPr lang="en-US" sz="2000" dirty="0" smtClean="0">
                <a:solidFill>
                  <a:srgbClr val="FF0000"/>
                </a:solidFill>
              </a:rPr>
              <a:t>:           1/(1+exp(Neurons input))</a:t>
            </a:r>
          </a:p>
          <a:p>
            <a:pPr>
              <a:buFont typeface="Wingdings" pitchFamily="2" charset="2"/>
              <a:buChar char="Ø"/>
            </a:pPr>
            <a:endParaRPr lang="en-US" sz="2000" dirty="0"/>
          </a:p>
          <a:p>
            <a:pPr>
              <a:buFont typeface="Wingdings" pitchFamily="2" charset="2"/>
              <a:buChar char="Ø"/>
            </a:pPr>
            <a:r>
              <a:rPr lang="en-US" sz="2000" dirty="0" smtClean="0"/>
              <a:t>Computation of Error:             </a:t>
            </a:r>
            <a:r>
              <a:rPr lang="en-US" sz="2000" dirty="0" smtClean="0">
                <a:solidFill>
                  <a:srgbClr val="FF0000"/>
                </a:solidFill>
              </a:rPr>
              <a:t>e = T – d </a:t>
            </a:r>
          </a:p>
          <a:p>
            <a:pPr marL="0" indent="0">
              <a:buNone/>
            </a:pPr>
            <a:r>
              <a:rPr lang="en-US" sz="1500" dirty="0" smtClean="0"/>
              <a:t>                          </a:t>
            </a:r>
            <a:r>
              <a:rPr lang="en-US" sz="1800" dirty="0" smtClean="0">
                <a:solidFill>
                  <a:srgbClr val="0070C0"/>
                </a:solidFill>
              </a:rPr>
              <a:t>where       T: target</a:t>
            </a:r>
          </a:p>
          <a:p>
            <a:pPr marL="0" indent="0">
              <a:buNone/>
            </a:pPr>
            <a:r>
              <a:rPr lang="en-US" sz="1800" dirty="0">
                <a:solidFill>
                  <a:srgbClr val="0070C0"/>
                </a:solidFill>
              </a:rPr>
              <a:t> </a:t>
            </a:r>
            <a:r>
              <a:rPr lang="en-US" sz="1800" dirty="0" smtClean="0">
                <a:solidFill>
                  <a:srgbClr val="0070C0"/>
                </a:solidFill>
              </a:rPr>
              <a:t>                                    d: actual obtained </a:t>
            </a:r>
            <a:r>
              <a:rPr lang="en-US" sz="1800" dirty="0">
                <a:solidFill>
                  <a:srgbClr val="0070C0"/>
                </a:solidFill>
              </a:rPr>
              <a:t>o</a:t>
            </a:r>
            <a:r>
              <a:rPr lang="en-US" sz="1800" dirty="0" smtClean="0">
                <a:solidFill>
                  <a:srgbClr val="0070C0"/>
                </a:solidFill>
              </a:rPr>
              <a:t>utput</a:t>
            </a:r>
            <a:endParaRPr lang="en-US" sz="1800" dirty="0">
              <a:solidFill>
                <a:srgbClr val="0070C0"/>
              </a:solidFill>
            </a:endParaRPr>
          </a:p>
        </p:txBody>
      </p:sp>
    </p:spTree>
    <p:extLst>
      <p:ext uri="{BB962C8B-B14F-4D97-AF65-F5344CB8AC3E}">
        <p14:creationId xmlns:p14="http://schemas.microsoft.com/office/powerpoint/2010/main" val="114918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quarter" idx="1"/>
          </p:nvPr>
        </p:nvSpPr>
        <p:spPr/>
        <p:txBody>
          <a:bodyPr>
            <a:normAutofit lnSpcReduction="10000"/>
          </a:bodyPr>
          <a:lstStyle/>
          <a:p>
            <a:r>
              <a:rPr lang="en-US" dirty="0"/>
              <a:t>Breaking Down The Math: </a:t>
            </a:r>
            <a:r>
              <a:rPr lang="en-US" dirty="0" smtClean="0"/>
              <a:t>Backward Pass</a:t>
            </a:r>
          </a:p>
          <a:p>
            <a:pPr>
              <a:buFont typeface="Wingdings" pitchFamily="2" charset="2"/>
              <a:buChar char="Ø"/>
            </a:pPr>
            <a:r>
              <a:rPr lang="en-US" sz="2000" dirty="0" smtClean="0"/>
              <a:t> Change In Weights Of Connections to Output Layer:</a:t>
            </a:r>
          </a:p>
          <a:p>
            <a:pPr marL="0" indent="0">
              <a:buNone/>
            </a:pPr>
            <a:r>
              <a:rPr lang="en-US" sz="2000" dirty="0">
                <a:solidFill>
                  <a:srgbClr val="FF0000"/>
                </a:solidFill>
              </a:rPr>
              <a:t> </a:t>
            </a:r>
            <a:r>
              <a:rPr lang="en-US" sz="2000" dirty="0" smtClean="0">
                <a:solidFill>
                  <a:srgbClr val="FF0000"/>
                </a:solidFill>
              </a:rPr>
              <a:t>      Old Weight + ( learning rate*output error*output of previous layer*output </a:t>
            </a:r>
            <a:r>
              <a:rPr lang="en-US" sz="2000" dirty="0">
                <a:solidFill>
                  <a:srgbClr val="FF0000"/>
                </a:solidFill>
              </a:rPr>
              <a:t>of current layer*(1-output of current layer)) </a:t>
            </a:r>
            <a:endParaRPr lang="en-US" sz="2000" dirty="0" smtClean="0">
              <a:solidFill>
                <a:srgbClr val="FF0000"/>
              </a:solidFill>
            </a:endParaRPr>
          </a:p>
          <a:p>
            <a:pPr marL="0" indent="0">
              <a:buNone/>
            </a:pPr>
            <a:endParaRPr lang="en-US" sz="2000" dirty="0"/>
          </a:p>
          <a:p>
            <a:pPr>
              <a:buFont typeface="Wingdings" pitchFamily="2" charset="2"/>
              <a:buChar char="Ø"/>
            </a:pPr>
            <a:r>
              <a:rPr lang="en-US" sz="2000" dirty="0" smtClean="0"/>
              <a:t>Change In Weights Of Connections to Intermediate(Hidden) Layers:</a:t>
            </a:r>
          </a:p>
          <a:p>
            <a:pPr marL="0" indent="0">
              <a:buNone/>
            </a:pPr>
            <a:r>
              <a:rPr lang="en-US" sz="2000" dirty="0"/>
              <a:t> </a:t>
            </a:r>
            <a:r>
              <a:rPr lang="en-US" sz="2000" dirty="0" smtClean="0"/>
              <a:t>         </a:t>
            </a:r>
            <a:r>
              <a:rPr lang="en-US" sz="2000" dirty="0" smtClean="0">
                <a:solidFill>
                  <a:srgbClr val="FF0000"/>
                </a:solidFill>
              </a:rPr>
              <a:t>Old Weight + </a:t>
            </a:r>
            <a:r>
              <a:rPr lang="en-US" sz="2000" dirty="0">
                <a:solidFill>
                  <a:srgbClr val="FF0000"/>
                </a:solidFill>
              </a:rPr>
              <a:t>( learning rate*output error*output of previous layer*output of current layer*(1-output of current layer</a:t>
            </a:r>
            <a:r>
              <a:rPr lang="en-US" sz="2000" dirty="0" smtClean="0">
                <a:solidFill>
                  <a:srgbClr val="FF0000"/>
                </a:solidFill>
              </a:rPr>
              <a:t>)*output of neuron in next layer*(1-output of neuron in next layer)*weight of connection from current to next neuron) </a:t>
            </a:r>
          </a:p>
          <a:p>
            <a:pPr>
              <a:buFont typeface="Wingdings" pitchFamily="2" charset="2"/>
              <a:buChar char="Ø"/>
            </a:pPr>
            <a:r>
              <a:rPr lang="en-US" sz="2000" dirty="0" smtClean="0"/>
              <a:t>Computation of net Error:</a:t>
            </a:r>
          </a:p>
          <a:p>
            <a:pPr marL="0" indent="0">
              <a:buNone/>
            </a:pPr>
            <a:r>
              <a:rPr lang="en-US" sz="2000" dirty="0" smtClean="0"/>
              <a:t>          </a:t>
            </a:r>
            <a:r>
              <a:rPr lang="en-US" sz="2000" dirty="0" smtClean="0">
                <a:solidFill>
                  <a:srgbClr val="FF0000"/>
                </a:solidFill>
              </a:rPr>
              <a:t>Square Root(Squared Sum of Error After Each Iteration)</a:t>
            </a:r>
            <a:endParaRPr lang="en-US" sz="2000" dirty="0">
              <a:solidFill>
                <a:srgbClr val="FF0000"/>
              </a:solidFill>
            </a:endParaRPr>
          </a:p>
          <a:p>
            <a:pPr marL="0" indent="0">
              <a:buNone/>
            </a:pPr>
            <a:endParaRPr lang="en-US" dirty="0"/>
          </a:p>
        </p:txBody>
      </p:sp>
    </p:spTree>
    <p:extLst>
      <p:ext uri="{BB962C8B-B14F-4D97-AF65-F5344CB8AC3E}">
        <p14:creationId xmlns:p14="http://schemas.microsoft.com/office/powerpoint/2010/main" val="281535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46936" y="1600200"/>
            <a:ext cx="6885077" cy="4495800"/>
          </a:xfrm>
        </p:spPr>
      </p:pic>
    </p:spTree>
    <p:extLst>
      <p:ext uri="{BB962C8B-B14F-4D97-AF65-F5344CB8AC3E}">
        <p14:creationId xmlns:p14="http://schemas.microsoft.com/office/powerpoint/2010/main" val="115038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2100" b="1" dirty="0" err="1" smtClean="0">
                <a:latin typeface="Times New Roman" pitchFamily="18" charset="0"/>
                <a:cs typeface="Times New Roman" pitchFamily="18" charset="0"/>
              </a:rPr>
              <a:t>Backpropagation</a:t>
            </a:r>
            <a:r>
              <a:rPr lang="en-US" sz="2100" b="1" dirty="0" smtClean="0">
                <a:latin typeface="Times New Roman" pitchFamily="18" charset="0"/>
                <a:cs typeface="Times New Roman" pitchFamily="18" charset="0"/>
              </a:rPr>
              <a:t> Algorithm:</a:t>
            </a:r>
          </a:p>
          <a:p>
            <a:pPr>
              <a:buFont typeface="Wingdings" pitchFamily="2" charset="2"/>
              <a:buChar char="Ø"/>
            </a:pPr>
            <a:r>
              <a:rPr lang="en-US" sz="2100" dirty="0" err="1" smtClean="0">
                <a:latin typeface="Times New Roman" pitchFamily="18" charset="0"/>
                <a:cs typeface="Times New Roman" pitchFamily="18" charset="0"/>
              </a:rPr>
              <a:t>Backpropagation</a:t>
            </a:r>
            <a:r>
              <a:rPr lang="en-US" sz="2100" dirty="0" smtClean="0">
                <a:latin typeface="Times New Roman" pitchFamily="18" charset="0"/>
                <a:cs typeface="Times New Roman" pitchFamily="18" charset="0"/>
              </a:rPr>
              <a:t>, an abbreviation for "backward propagation of errors", is a common method of training artificial neural networks. From a desired output, the network learns from many inputs, similar to the way a child learns to identify a dog from examples of dogs.</a:t>
            </a:r>
          </a:p>
          <a:p>
            <a:pPr>
              <a:buFont typeface="Wingdings" pitchFamily="2" charset="2"/>
              <a:buChar char="Ø"/>
            </a:pPr>
            <a:r>
              <a:rPr lang="en-US" sz="2100" dirty="0" smtClean="0">
                <a:latin typeface="Times New Roman" pitchFamily="18" charset="0"/>
                <a:cs typeface="Times New Roman" pitchFamily="18" charset="0"/>
              </a:rPr>
              <a:t>It is a supervised learning method.</a:t>
            </a:r>
          </a:p>
          <a:p>
            <a:pPr>
              <a:buFont typeface="Wingdings" pitchFamily="2" charset="2"/>
              <a:buChar char="Ø"/>
            </a:pPr>
            <a:r>
              <a:rPr lang="en-US" sz="2100" dirty="0" smtClean="0">
                <a:latin typeface="Times New Roman" pitchFamily="18" charset="0"/>
                <a:cs typeface="Times New Roman" pitchFamily="18" charset="0"/>
              </a:rPr>
              <a:t>It requires a dataset of the desired output for many inputs, making up the training set. It is most useful for feed-forward networks (networks that have no feedback, or simply, that have no connections that loop).</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Algorithm</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905000"/>
            <a:ext cx="6867525" cy="3124200"/>
          </a:xfrm>
          <a:prstGeom prst="rect">
            <a:avLst/>
          </a:prstGeom>
        </p:spPr>
      </p:pic>
    </p:spTree>
    <p:extLst>
      <p:ext uri="{BB962C8B-B14F-4D97-AF65-F5344CB8AC3E}">
        <p14:creationId xmlns:p14="http://schemas.microsoft.com/office/powerpoint/2010/main" val="33604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None/>
            </a:pPr>
            <a:r>
              <a:rPr lang="en-US" sz="2100" dirty="0" smtClean="0">
                <a:latin typeface="Times New Roman" pitchFamily="18" charset="0"/>
                <a:cs typeface="Times New Roman" pitchFamily="18" charset="0"/>
              </a:rPr>
              <a:t>Algorithm for a 3-layer network (only one hidden layer):</a:t>
            </a:r>
          </a:p>
          <a:p>
            <a:pPr marL="457200" indent="-457200">
              <a:buFont typeface="+mj-lt"/>
              <a:buAutoNum type="arabicPeriod"/>
            </a:pPr>
            <a:r>
              <a:rPr lang="en-US" sz="1800" dirty="0" smtClean="0"/>
              <a:t>Initialize Network Weights(Random Small Values)</a:t>
            </a:r>
          </a:p>
          <a:p>
            <a:pPr marL="457200" indent="-457200">
              <a:buFont typeface="+mj-lt"/>
              <a:buAutoNum type="arabicPeriod"/>
            </a:pPr>
            <a:r>
              <a:rPr lang="en-US" sz="1800" dirty="0" smtClean="0"/>
              <a:t>Present Training Data.</a:t>
            </a:r>
          </a:p>
          <a:p>
            <a:pPr marL="457200" indent="-457200">
              <a:buFont typeface="+mj-lt"/>
              <a:buAutoNum type="arabicPeriod"/>
            </a:pPr>
            <a:r>
              <a:rPr lang="en-US" sz="1800" dirty="0"/>
              <a:t>f</a:t>
            </a:r>
            <a:r>
              <a:rPr lang="en-US" sz="1800" dirty="0" smtClean="0"/>
              <a:t>or(Specific Number of iterations)</a:t>
            </a:r>
          </a:p>
          <a:p>
            <a:pPr marL="0" indent="0">
              <a:buNone/>
            </a:pPr>
            <a:r>
              <a:rPr lang="en-US" sz="1800" dirty="0" smtClean="0"/>
              <a:t>              {</a:t>
            </a:r>
          </a:p>
          <a:p>
            <a:pPr marL="0" indent="0">
              <a:buNone/>
            </a:pPr>
            <a:r>
              <a:rPr lang="en-US" sz="1800" dirty="0"/>
              <a:t> </a:t>
            </a:r>
            <a:r>
              <a:rPr lang="en-US" sz="1800" dirty="0" smtClean="0"/>
              <a:t>              for(Number of Training Examples)</a:t>
            </a:r>
          </a:p>
          <a:p>
            <a:pPr marL="0" indent="0">
              <a:buNone/>
            </a:pPr>
            <a:r>
              <a:rPr lang="en-US" sz="1800" dirty="0"/>
              <a:t> </a:t>
            </a:r>
            <a:r>
              <a:rPr lang="en-US" sz="1800" dirty="0" smtClean="0"/>
              <a:t>                 { //Forward Computation</a:t>
            </a:r>
          </a:p>
          <a:p>
            <a:pPr marL="0" indent="0">
              <a:buNone/>
            </a:pPr>
            <a:r>
              <a:rPr lang="en-US" sz="1800" dirty="0"/>
              <a:t> </a:t>
            </a:r>
            <a:r>
              <a:rPr lang="en-US" sz="1800" dirty="0" smtClean="0"/>
              <a:t>                        Compute Network Output </a:t>
            </a:r>
            <a:r>
              <a:rPr lang="en-US" sz="1800" dirty="0"/>
              <a:t>U</a:t>
            </a:r>
            <a:r>
              <a:rPr lang="en-US" sz="1800" dirty="0" smtClean="0"/>
              <a:t>sing </a:t>
            </a:r>
            <a:r>
              <a:rPr lang="en-US" sz="1800" dirty="0"/>
              <a:t>C</a:t>
            </a:r>
            <a:r>
              <a:rPr lang="en-US" sz="1800" dirty="0" smtClean="0"/>
              <a:t>urrent </a:t>
            </a:r>
            <a:r>
              <a:rPr lang="en-US" sz="1800" dirty="0"/>
              <a:t>N</a:t>
            </a:r>
            <a:r>
              <a:rPr lang="en-US" sz="1800" dirty="0" smtClean="0"/>
              <a:t>etwork Weights.</a:t>
            </a:r>
          </a:p>
          <a:p>
            <a:pPr marL="0" indent="0">
              <a:buNone/>
            </a:pPr>
            <a:r>
              <a:rPr lang="en-US" sz="1800" dirty="0"/>
              <a:t> </a:t>
            </a:r>
            <a:r>
              <a:rPr lang="en-US" sz="1800" dirty="0" smtClean="0"/>
              <a:t>                        Compute Error</a:t>
            </a:r>
          </a:p>
          <a:p>
            <a:pPr marL="0" indent="0">
              <a:buNone/>
            </a:pPr>
            <a:r>
              <a:rPr lang="en-US" sz="1800" dirty="0"/>
              <a:t> </a:t>
            </a:r>
            <a:r>
              <a:rPr lang="en-US" sz="1800" dirty="0" smtClean="0"/>
              <a:t>                  //Backward Computation</a:t>
            </a:r>
          </a:p>
          <a:p>
            <a:pPr marL="0" indent="0">
              <a:buNone/>
            </a:pPr>
            <a:r>
              <a:rPr lang="en-US" sz="1800" dirty="0"/>
              <a:t> </a:t>
            </a:r>
            <a:r>
              <a:rPr lang="en-US" sz="1800" dirty="0" smtClean="0"/>
              <a:t>                        Propagate Weight Changes From Final To Initial Layers </a:t>
            </a:r>
          </a:p>
          <a:p>
            <a:pPr marL="0" indent="0">
              <a:buNone/>
            </a:pPr>
            <a:r>
              <a:rPr lang="en-US" sz="1800" dirty="0"/>
              <a:t> </a:t>
            </a:r>
            <a:r>
              <a:rPr lang="en-US" sz="1800" dirty="0" smtClean="0"/>
              <a:t>                  }</a:t>
            </a:r>
          </a:p>
          <a:p>
            <a:pPr marL="0" indent="0">
              <a:buNone/>
            </a:pPr>
            <a:r>
              <a:rPr lang="en-US" sz="1800" dirty="0"/>
              <a:t> </a:t>
            </a:r>
            <a:r>
              <a:rPr lang="en-US" sz="1800" dirty="0" smtClean="0"/>
              <a:t>              Compute Net Error</a:t>
            </a:r>
          </a:p>
          <a:p>
            <a:pPr marL="0" indent="0">
              <a:buNone/>
            </a:pPr>
            <a:r>
              <a:rPr lang="en-US" sz="1800" dirty="0"/>
              <a:t> </a:t>
            </a:r>
            <a:r>
              <a:rPr lang="en-US" sz="1800" dirty="0" smtClean="0"/>
              <a:t>              }       </a:t>
            </a:r>
          </a:p>
          <a:p>
            <a:pPr marL="0" indent="0">
              <a:buNone/>
            </a:pPr>
            <a:r>
              <a:rPr lang="en-US" sz="1800" dirty="0"/>
              <a:t> </a:t>
            </a:r>
            <a:r>
              <a:rPr lang="en-US" sz="1800" dirty="0" smtClean="0"/>
              <a:t>    Test Network Using Test Dataset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a:buNone/>
            </a:pPr>
            <a:r>
              <a:rPr lang="en-US" sz="3800" b="1" dirty="0" smtClean="0">
                <a:latin typeface="Times New Roman" pitchFamily="18" charset="0"/>
                <a:cs typeface="Times New Roman" pitchFamily="18" charset="0"/>
              </a:rPr>
              <a:t>Problem Statement:</a:t>
            </a:r>
          </a:p>
          <a:p>
            <a:pPr>
              <a:buFont typeface="Wingdings" pitchFamily="2" charset="2"/>
              <a:buChar char="Ø"/>
            </a:pPr>
            <a:r>
              <a:rPr lang="en-US" sz="3800" dirty="0" smtClean="0">
                <a:latin typeface="Times New Roman" pitchFamily="18" charset="0"/>
                <a:cs typeface="Times New Roman" pitchFamily="18" charset="0"/>
              </a:rPr>
              <a:t>Today’s text recognition engines use multiple algorithms to recognize fonts, but due to irregularities in text and font more intelligent approaches are essential.</a:t>
            </a:r>
          </a:p>
          <a:p>
            <a:pPr>
              <a:buFont typeface="Wingdings" pitchFamily="2" charset="2"/>
              <a:buChar char="Ø"/>
            </a:pPr>
            <a:r>
              <a:rPr lang="en-US" sz="3800" dirty="0" smtClean="0">
                <a:latin typeface="Times New Roman" pitchFamily="18" charset="0"/>
                <a:cs typeface="Times New Roman" pitchFamily="18" charset="0"/>
              </a:rPr>
              <a:t>Also due to the massive increase in available data sets and their inherent inconsistencies,  recognition systems need robust training to be accurate.</a:t>
            </a:r>
          </a:p>
          <a:p>
            <a:pPr>
              <a:buFont typeface="Wingdings" pitchFamily="2" charset="2"/>
              <a:buChar char="Ø"/>
            </a:pPr>
            <a:r>
              <a:rPr lang="en-US" sz="3800" dirty="0" smtClean="0">
                <a:latin typeface="Times New Roman" pitchFamily="18" charset="0"/>
                <a:cs typeface="Times New Roman" pitchFamily="18" charset="0"/>
              </a:rPr>
              <a:t>Data obtained from multiple sources lacks uniformity and consistency.  </a:t>
            </a:r>
          </a:p>
          <a:p>
            <a:pPr>
              <a:buFont typeface="Wingdings" pitchFamily="2" charset="2"/>
              <a:buChar char="Ø"/>
            </a:pPr>
            <a:r>
              <a:rPr lang="en-US" sz="3800" dirty="0" smtClean="0">
                <a:latin typeface="Times New Roman" pitchFamily="18" charset="0"/>
                <a:cs typeface="Times New Roman" pitchFamily="18" charset="0"/>
              </a:rPr>
              <a:t>An autonomous tool that can extract textual data and present it in a uniform way aiding data analysis is the need of the hour.</a:t>
            </a:r>
          </a:p>
          <a:p>
            <a:pPr marL="0" indent="0">
              <a:buNone/>
            </a:pPr>
            <a:endParaRPr lang="en-US" sz="3800" dirty="0" smtClean="0">
              <a:latin typeface="Times New Roman" pitchFamily="18" charset="0"/>
              <a:cs typeface="Times New Roman" pitchFamily="18" charset="0"/>
            </a:endParaRPr>
          </a:p>
          <a:p>
            <a:pPr>
              <a:buNone/>
            </a:pPr>
            <a:endParaRPr lang="en-US" sz="2000" dirty="0" smtClean="0"/>
          </a:p>
          <a:p>
            <a:pPr>
              <a:buNone/>
            </a:pPr>
            <a:endParaRPr lang="en-US" dirty="0" smtClean="0"/>
          </a:p>
          <a:p>
            <a:endParaRPr lang="en-US" dirty="0" smtClean="0"/>
          </a:p>
          <a:p>
            <a:pPr>
              <a:buNone/>
            </a:pPr>
            <a:r>
              <a:rPr lang="en-US" b="1"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dirty="0" smtClean="0">
                <a:latin typeface="Times New Roman" pitchFamily="18" charset="0"/>
                <a:cs typeface="Times New Roman" pitchFamily="18" charset="0"/>
              </a:rPr>
              <a:t>References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buNone/>
            </a:pP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Catalin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I.Tomai</a:t>
            </a:r>
            <a:r>
              <a:rPr lang="en-US" sz="2400" dirty="0" smtClean="0">
                <a:latin typeface="Times New Roman" pitchFamily="18" charset="0"/>
                <a:cs typeface="Times New Roman" pitchFamily="18" charset="0"/>
              </a:rPr>
              <a:t>, Bin Zhang and </a:t>
            </a:r>
            <a:r>
              <a:rPr lang="en-US" sz="2400" dirty="0" err="1" smtClean="0">
                <a:latin typeface="Times New Roman" pitchFamily="18" charset="0"/>
                <a:cs typeface="Times New Roman" pitchFamily="18" charset="0"/>
              </a:rPr>
              <a:t>Sargur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N.Srihari</a:t>
            </a:r>
            <a:r>
              <a:rPr lang="en-US" sz="2400" dirty="0" smtClean="0">
                <a:latin typeface="Times New Roman" pitchFamily="18" charset="0"/>
                <a:cs typeface="Times New Roman" pitchFamily="18" charset="0"/>
              </a:rPr>
              <a:t>, “Discriminatory Power of Handwritten Words for Writer Recognition,” </a:t>
            </a:r>
            <a:r>
              <a:rPr lang="en-US" sz="2400" i="1" dirty="0" smtClean="0">
                <a:latin typeface="Times New Roman" pitchFamily="18" charset="0"/>
                <a:cs typeface="Times New Roman" pitchFamily="18" charset="0"/>
              </a:rPr>
              <a:t>Proceedings of the 17</a:t>
            </a:r>
            <a:r>
              <a:rPr lang="en-US" sz="2400" i="1" baseline="30000" dirty="0" smtClean="0">
                <a:latin typeface="Times New Roman" pitchFamily="18" charset="0"/>
                <a:cs typeface="Times New Roman" pitchFamily="18" charset="0"/>
              </a:rPr>
              <a:t>th</a:t>
            </a:r>
            <a:r>
              <a:rPr lang="en-US" sz="2400" b="1"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International Conference on Pattern Recognition </a:t>
            </a:r>
            <a:r>
              <a:rPr lang="en-US" sz="2400" dirty="0" smtClean="0">
                <a:latin typeface="Times New Roman" pitchFamily="18" charset="0"/>
                <a:cs typeface="Times New Roman" pitchFamily="18" charset="0"/>
              </a:rPr>
              <a:t>(ICPR’04).</a:t>
            </a:r>
          </a:p>
          <a:p>
            <a:pPr>
              <a:buNone/>
            </a:pPr>
            <a:r>
              <a:rPr lang="en-US" sz="2400" dirty="0" smtClean="0">
                <a:latin typeface="Times New Roman" pitchFamily="18" charset="0"/>
                <a:cs typeface="Times New Roman" pitchFamily="18" charset="0"/>
              </a:rPr>
              <a:t>[2] Marius </a:t>
            </a:r>
            <a:r>
              <a:rPr lang="en-US" sz="2400" dirty="0" err="1" smtClean="0">
                <a:latin typeface="Times New Roman" pitchFamily="18" charset="0"/>
                <a:cs typeface="Times New Roman" pitchFamily="18" charset="0"/>
              </a:rPr>
              <a:t>Bulacu</a:t>
            </a:r>
            <a:r>
              <a:rPr lang="en-US" sz="2400" dirty="0" smtClean="0">
                <a:latin typeface="Times New Roman" pitchFamily="18" charset="0"/>
                <a:cs typeface="Times New Roman" pitchFamily="18" charset="0"/>
              </a:rPr>
              <a:t>, and Lambert </a:t>
            </a:r>
            <a:r>
              <a:rPr lang="en-US" sz="2400" dirty="0" err="1" smtClean="0">
                <a:latin typeface="Times New Roman" pitchFamily="18" charset="0"/>
                <a:cs typeface="Times New Roman" pitchFamily="18" charset="0"/>
              </a:rPr>
              <a:t>Schomaker</a:t>
            </a:r>
            <a:r>
              <a:rPr lang="en-US" sz="2400" dirty="0" smtClean="0">
                <a:latin typeface="Times New Roman" pitchFamily="18" charset="0"/>
                <a:cs typeface="Times New Roman" pitchFamily="18" charset="0"/>
              </a:rPr>
              <a:t>, “Text-Independent Writer Identification and Verification Using Textural and </a:t>
            </a:r>
            <a:r>
              <a:rPr lang="en-US" sz="2400" dirty="0" err="1" smtClean="0">
                <a:latin typeface="Times New Roman" pitchFamily="18" charset="0"/>
                <a:cs typeface="Times New Roman" pitchFamily="18" charset="0"/>
              </a:rPr>
              <a:t>Allographic</a:t>
            </a:r>
            <a:r>
              <a:rPr lang="en-US" sz="2400" dirty="0" smtClean="0">
                <a:latin typeface="Times New Roman" pitchFamily="18" charset="0"/>
                <a:cs typeface="Times New Roman" pitchFamily="18" charset="0"/>
              </a:rPr>
              <a:t> Features</a:t>
            </a:r>
            <a:r>
              <a:rPr lang="en-US" sz="2400" i="1" dirty="0" smtClean="0">
                <a:latin typeface="Times New Roman" pitchFamily="18" charset="0"/>
                <a:cs typeface="Times New Roman" pitchFamily="18" charset="0"/>
              </a:rPr>
              <a:t>,” IEEE Trans. Pattern Analysis and Machine Intelligence, </a:t>
            </a:r>
            <a:r>
              <a:rPr lang="en-US" sz="2400" dirty="0" smtClean="0">
                <a:latin typeface="Times New Roman" pitchFamily="18" charset="0"/>
                <a:cs typeface="Times New Roman" pitchFamily="18" charset="0"/>
              </a:rPr>
              <a:t>vol</a:t>
            </a:r>
            <a:r>
              <a:rPr lang="en-US" sz="2400" i="1" dirty="0" smtClean="0">
                <a:latin typeface="Times New Roman" pitchFamily="18" charset="0"/>
                <a:cs typeface="Times New Roman" pitchFamily="18" charset="0"/>
              </a:rPr>
              <a:t>. 29, </a:t>
            </a:r>
            <a:r>
              <a:rPr lang="en-US" sz="2400" dirty="0" smtClean="0">
                <a:latin typeface="Times New Roman" pitchFamily="18" charset="0"/>
                <a:cs typeface="Times New Roman" pitchFamily="18" charset="0"/>
              </a:rPr>
              <a:t>no.4, April 2007.</a:t>
            </a: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R.Plamondon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S.N.Srihari</a:t>
            </a:r>
            <a:r>
              <a:rPr lang="en-US" sz="2400" dirty="0" smtClean="0">
                <a:latin typeface="Times New Roman" pitchFamily="18" charset="0"/>
                <a:cs typeface="Times New Roman" pitchFamily="18" charset="0"/>
              </a:rPr>
              <a:t>. “Online and Offline Handwriting Recognition: A Comprehensive Survey,” </a:t>
            </a:r>
            <a:r>
              <a:rPr lang="en-US" sz="2400" i="1" dirty="0" smtClean="0">
                <a:latin typeface="Times New Roman" pitchFamily="18" charset="0"/>
                <a:cs typeface="Times New Roman" pitchFamily="18" charset="0"/>
              </a:rPr>
              <a:t>IEEE Trans. Pattern Analysis and Machine</a:t>
            </a:r>
            <a:r>
              <a:rPr lang="en-US" sz="2400" b="1"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Intelligence</a:t>
            </a:r>
            <a:r>
              <a:rPr lang="en-US" sz="2400" dirty="0" smtClean="0">
                <a:latin typeface="Times New Roman" pitchFamily="18" charset="0"/>
                <a:cs typeface="Times New Roman" pitchFamily="18" charset="0"/>
              </a:rPr>
              <a:t>, vol</a:t>
            </a:r>
            <a:r>
              <a:rPr lang="en-US" sz="2400" i="1" dirty="0" smtClean="0">
                <a:latin typeface="Times New Roman" pitchFamily="18" charset="0"/>
                <a:cs typeface="Times New Roman" pitchFamily="18" charset="0"/>
              </a:rPr>
              <a:t>. 29, </a:t>
            </a:r>
            <a:r>
              <a:rPr lang="en-US" sz="2400" dirty="0" smtClean="0">
                <a:latin typeface="Times New Roman" pitchFamily="18" charset="0"/>
                <a:cs typeface="Times New Roman" pitchFamily="18" charset="0"/>
              </a:rPr>
              <a:t>no.1, Jan. 2000.</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Conclusion And Future Work</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76400"/>
            <a:ext cx="8229600" cy="2514601"/>
          </a:xfrm>
        </p:spPr>
        <p:txBody>
          <a:bodyPr>
            <a:normAutofit/>
          </a:bodyPr>
          <a:lstStyle/>
          <a:p>
            <a:pPr>
              <a:buFont typeface="Wingdings" pitchFamily="2" charset="2"/>
              <a:buChar char="Ø"/>
            </a:pPr>
            <a:r>
              <a:rPr lang="en-US" sz="2100" dirty="0" smtClean="0">
                <a:latin typeface="Times New Roman" pitchFamily="18" charset="0"/>
                <a:cs typeface="Times New Roman" pitchFamily="18" charset="0"/>
              </a:rPr>
              <a:t>     We draw the conclusion that neural networks are a viable option for the recognition and extraction of unstructured textual data due to their learning capabilities &amp; lack of rigidness.</a:t>
            </a:r>
          </a:p>
          <a:p>
            <a:pPr>
              <a:buFont typeface="Wingdings" pitchFamily="2" charset="2"/>
              <a:buChar char="Ø"/>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 System can be built that successfully recognizes characters and thus fits into a larger sophisticated text mining &amp; character recognition platform.</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1600200"/>
            <a:ext cx="8153400" cy="4495800"/>
          </a:xfrm>
        </p:spPr>
        <p:txBody>
          <a:bodyPr>
            <a:normAutofit/>
          </a:bodyPr>
          <a:lstStyle/>
          <a:p>
            <a:pPr algn="ctr">
              <a:buNone/>
            </a:pPr>
            <a:endParaRPr lang="en-US" sz="4000" dirty="0" smtClean="0">
              <a:latin typeface="Adventure" pitchFamily="82" charset="0"/>
            </a:endParaRPr>
          </a:p>
          <a:p>
            <a:pPr algn="ctr">
              <a:buNone/>
            </a:pPr>
            <a:endParaRPr lang="en-US" sz="4000" dirty="0" smtClean="0">
              <a:latin typeface="Adventure" pitchFamily="82" charset="0"/>
            </a:endParaRPr>
          </a:p>
          <a:p>
            <a:pPr algn="ctr">
              <a:buNone/>
            </a:pPr>
            <a:r>
              <a:rPr lang="en-US" sz="4000" dirty="0" smtClean="0">
                <a:latin typeface="Adventure" pitchFamily="82" charset="0"/>
              </a:rPr>
              <a:t> THANK YOU</a:t>
            </a:r>
          </a:p>
          <a:p>
            <a:pPr algn="ctr">
              <a:buNone/>
            </a:pPr>
            <a:endParaRPr lang="en-US" sz="4000" dirty="0">
              <a:latin typeface="Adventure"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Subtitle 2"/>
          <p:cNvSpPr>
            <a:spLocks noGrp="1"/>
          </p:cNvSpPr>
          <p:nvPr>
            <p:ph sz="quarter" idx="1"/>
          </p:nvPr>
        </p:nvSpPr>
        <p:spPr>
          <a:xfrm>
            <a:off x="609600" y="1524000"/>
            <a:ext cx="8153400" cy="4495800"/>
          </a:xfrm>
        </p:spPr>
        <p:txBody>
          <a:bodyPr>
            <a:normAutofit/>
          </a:bodyPr>
          <a:lstStyle/>
          <a:p>
            <a:pPr>
              <a:buNone/>
            </a:pPr>
            <a:r>
              <a:rPr lang="en-US" sz="2100" b="1" dirty="0" smtClean="0">
                <a:latin typeface="Times New Roman" pitchFamily="18" charset="0"/>
                <a:cs typeface="Times New Roman" pitchFamily="18" charset="0"/>
              </a:rPr>
              <a:t>Scope:</a:t>
            </a:r>
          </a:p>
          <a:p>
            <a:pPr lvl="0">
              <a:buFont typeface="Wingdings" pitchFamily="2" charset="2"/>
              <a:buChar char="Ø"/>
            </a:pPr>
            <a:r>
              <a:rPr lang="en-US" sz="2100" dirty="0" smtClean="0">
                <a:latin typeface="Times New Roman" pitchFamily="18" charset="0"/>
                <a:cs typeface="Times New Roman" pitchFamily="18" charset="0"/>
              </a:rPr>
              <a:t>Neural Network must be trained using a large training set to maximize its accuracy.</a:t>
            </a:r>
          </a:p>
          <a:p>
            <a:pPr lvl="0">
              <a:buFont typeface="Wingdings" pitchFamily="2" charset="2"/>
              <a:buChar char="Ø"/>
            </a:pPr>
            <a:r>
              <a:rPr lang="en-US" sz="2100" dirty="0" smtClean="0">
                <a:latin typeface="Times New Roman" pitchFamily="18" charset="0"/>
                <a:cs typeface="Times New Roman" pitchFamily="18" charset="0"/>
              </a:rPr>
              <a:t>The end system should be completely autonomous.</a:t>
            </a:r>
          </a:p>
          <a:p>
            <a:pPr lvl="0">
              <a:buFont typeface="Wingdings" pitchFamily="2" charset="2"/>
              <a:buChar char="Ø"/>
            </a:pPr>
            <a:r>
              <a:rPr lang="en-US" sz="2100" dirty="0" smtClean="0">
                <a:latin typeface="Times New Roman" pitchFamily="18" charset="0"/>
                <a:cs typeface="Times New Roman" pitchFamily="18" charset="0"/>
              </a:rPr>
              <a:t>Primarily, the system should greatly aid in the extraction of textual data from large, unorganized data sets.</a:t>
            </a:r>
          </a:p>
          <a:p>
            <a:endParaRPr 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itchFamily="18" charset="0"/>
                <a:cs typeface="Times New Roman" pitchFamily="18" charset="0"/>
              </a:rPr>
              <a:t>  Literature </a:t>
            </a:r>
            <a:r>
              <a:rPr lang="en-US" dirty="0" smtClean="0">
                <a:latin typeface="Times New Roman" pitchFamily="18" charset="0"/>
                <a:cs typeface="Times New Roman" pitchFamily="18" charset="0"/>
              </a:rPr>
              <a:t>Survey: Existing Systems</a:t>
            </a:r>
            <a:r>
              <a:rPr lang="en-US" dirty="0"/>
              <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sz="3200" b="1" dirty="0">
                <a:latin typeface="Times New Roman" pitchFamily="18" charset="0"/>
                <a:cs typeface="Times New Roman" pitchFamily="18" charset="0"/>
              </a:rPr>
              <a:t>Existing Systems:</a:t>
            </a:r>
          </a:p>
          <a:p>
            <a:pPr>
              <a:buFont typeface="Wingdings" pitchFamily="2" charset="2"/>
              <a:buChar char="Ø"/>
            </a:pPr>
            <a:r>
              <a:rPr lang="en-US" sz="3200" u="sng" dirty="0">
                <a:latin typeface="Times New Roman" pitchFamily="18" charset="0"/>
                <a:cs typeface="Times New Roman" pitchFamily="18" charset="0"/>
              </a:rPr>
              <a:t>SAS text Miner</a:t>
            </a:r>
            <a:r>
              <a:rPr lang="en-US" sz="3200" dirty="0">
                <a:latin typeface="Times New Roman" pitchFamily="18" charset="0"/>
                <a:cs typeface="Times New Roman" pitchFamily="18" charset="0"/>
              </a:rPr>
              <a:t>: SAS Text Miner discovers themes, patterns, emerging issues and insights buried in document collections. </a:t>
            </a:r>
          </a:p>
          <a:p>
            <a:pPr>
              <a:buFont typeface="Wingdings" pitchFamily="2" charset="2"/>
              <a:buChar char="Ø"/>
            </a:pPr>
            <a:endParaRPr lang="en-US" sz="3200" b="1" dirty="0">
              <a:latin typeface="Times New Roman" pitchFamily="18" charset="0"/>
              <a:cs typeface="Times New Roman" pitchFamily="18" charset="0"/>
            </a:endParaRPr>
          </a:p>
          <a:p>
            <a:pPr>
              <a:buFont typeface="Wingdings" pitchFamily="2" charset="2"/>
              <a:buChar char="Ø"/>
            </a:pPr>
            <a:r>
              <a:rPr lang="en-US" sz="3200" u="sng" dirty="0">
                <a:latin typeface="Times New Roman" pitchFamily="18" charset="0"/>
                <a:cs typeface="Times New Roman" pitchFamily="18" charset="0"/>
              </a:rPr>
              <a:t>IBM </a:t>
            </a:r>
            <a:r>
              <a:rPr lang="en-US" sz="3200" u="sng" dirty="0" err="1">
                <a:latin typeface="Times New Roman" pitchFamily="18" charset="0"/>
                <a:cs typeface="Times New Roman" pitchFamily="18" charset="0"/>
              </a:rPr>
              <a:t>LanguageWare</a:t>
            </a:r>
            <a:r>
              <a:rPr lang="en-US" sz="3200" dirty="0">
                <a:latin typeface="Times New Roman" pitchFamily="18" charset="0"/>
                <a:cs typeface="Times New Roman" pitchFamily="18" charset="0"/>
              </a:rPr>
              <a:t> : The IBM suite for text analytics (tools and Runtime) </a:t>
            </a:r>
            <a:r>
              <a:rPr lang="en-US" sz="3200" dirty="0" err="1">
                <a:latin typeface="Times New Roman" pitchFamily="18" charset="0"/>
                <a:cs typeface="Times New Roman" pitchFamily="18" charset="0"/>
              </a:rPr>
              <a:t>LanguageWare</a:t>
            </a:r>
            <a:r>
              <a:rPr lang="en-US" sz="3200" dirty="0">
                <a:latin typeface="Times New Roman" pitchFamily="18" charset="0"/>
                <a:cs typeface="Times New Roman" pitchFamily="18" charset="0"/>
              </a:rPr>
              <a:t> is a natural language processing (NLP) technology developed by IBM, which allows applications to process natural language text. </a:t>
            </a:r>
          </a:p>
          <a:p>
            <a:pPr>
              <a:buFont typeface="Wingdings" pitchFamily="2" charset="2"/>
              <a:buChar char="Ø"/>
            </a:pPr>
            <a:r>
              <a:rPr lang="en-US" sz="3200" u="sng" dirty="0" err="1">
                <a:latin typeface="Times New Roman" pitchFamily="18" charset="0"/>
                <a:cs typeface="Times New Roman" pitchFamily="18" charset="0"/>
              </a:rPr>
              <a:t>RapidMiner</a:t>
            </a:r>
            <a:r>
              <a:rPr lang="en-US" sz="3200" dirty="0">
                <a:latin typeface="Times New Roman" pitchFamily="18" charset="0"/>
                <a:cs typeface="Times New Roman" pitchFamily="18" charset="0"/>
              </a:rPr>
              <a:t>:</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With its Text Processing Extension – data and text mining software: </a:t>
            </a:r>
            <a:r>
              <a:rPr lang="en-US" sz="3200" dirty="0" err="1">
                <a:latin typeface="Times New Roman" pitchFamily="18" charset="0"/>
                <a:cs typeface="Times New Roman" pitchFamily="18" charset="0"/>
              </a:rPr>
              <a:t>RapidMiner</a:t>
            </a:r>
            <a:r>
              <a:rPr lang="en-US" sz="3200" dirty="0">
                <a:latin typeface="Times New Roman" pitchFamily="18" charset="0"/>
                <a:cs typeface="Times New Roman" pitchFamily="18" charset="0"/>
              </a:rPr>
              <a:t>, formerly YALE (Yet Another Learning Environment), is an environment for machine learning, data mining, text mining, predictive analytics, and business analytics. It is used for research, education, training, rapid prototyping, application development, and industrial applications</a:t>
            </a:r>
            <a:endParaRPr lang="en-US" sz="32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9671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61248" cy="1066800"/>
          </a:xfrm>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  </a:t>
            </a:r>
            <a:r>
              <a:rPr lang="en-US" sz="4900" dirty="0" smtClean="0">
                <a:latin typeface="Times New Roman" pitchFamily="18" charset="0"/>
                <a:cs typeface="Times New Roman" pitchFamily="18" charset="0"/>
              </a:rPr>
              <a:t>Literature Survey</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pPr>
              <a:buNone/>
            </a:pPr>
            <a:r>
              <a:rPr lang="en-US" sz="2100" b="1" dirty="0" smtClean="0">
                <a:latin typeface="Times New Roman" pitchFamily="18" charset="0"/>
                <a:cs typeface="Times New Roman" pitchFamily="18" charset="0"/>
              </a:rPr>
              <a:t>Existing Systems:</a:t>
            </a:r>
          </a:p>
          <a:p>
            <a:pPr>
              <a:buFont typeface="Wingdings" pitchFamily="2" charset="2"/>
              <a:buChar char="Ø"/>
            </a:pPr>
            <a:r>
              <a:rPr lang="en-US" sz="2100" b="1" dirty="0" smtClean="0">
                <a:latin typeface="Times New Roman" pitchFamily="18" charset="0"/>
                <a:cs typeface="Times New Roman" pitchFamily="18" charset="0"/>
              </a:rPr>
              <a:t>Google Brain: </a:t>
            </a:r>
            <a:r>
              <a:rPr lang="en-US" sz="2400" b="1" dirty="0" smtClean="0"/>
              <a:t>Google </a:t>
            </a:r>
            <a:r>
              <a:rPr lang="en-US" sz="2400" b="1" dirty="0"/>
              <a:t>Brain</a:t>
            </a:r>
            <a:r>
              <a:rPr lang="en-US" sz="2400" dirty="0"/>
              <a:t> is an unofficial name for a</a:t>
            </a:r>
            <a:r>
              <a:rPr lang="en-US" sz="2400" dirty="0">
                <a:solidFill>
                  <a:srgbClr val="0070C0"/>
                </a:solidFill>
              </a:rPr>
              <a:t> </a:t>
            </a:r>
            <a:r>
              <a:rPr lang="en-US" sz="2400" dirty="0"/>
              <a:t>deep </a:t>
            </a:r>
            <a:r>
              <a:rPr lang="en-US" sz="2400" dirty="0" smtClean="0"/>
              <a:t>learning</a:t>
            </a:r>
            <a:r>
              <a:rPr lang="en-US" sz="2400" dirty="0"/>
              <a:t> research project </a:t>
            </a:r>
            <a:r>
              <a:rPr lang="en-US" sz="2400" dirty="0" smtClean="0"/>
              <a:t>at Google.</a:t>
            </a:r>
          </a:p>
          <a:p>
            <a:pPr>
              <a:buFont typeface="Wingdings" pitchFamily="2" charset="2"/>
              <a:buChar char="Ø"/>
            </a:pPr>
            <a:r>
              <a:rPr lang="en-US" sz="2400" dirty="0"/>
              <a:t>A breakthrough in machine learning came by way of Google Brain, which consisted of 1,000 servers (16,000 CPU cores) simulating a model of the brain with a billion synapses (connections). Google Brain was trained using ten million 200x200 images unsupervised in three days. At the end, Google Brain revealed that there are two types of images that show up on the Internet quite frequently: faces and cats.</a:t>
            </a:r>
            <a:endParaRPr lang="en-US" sz="21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itchFamily="18" charset="0"/>
                <a:cs typeface="Times New Roman" pitchFamily="18" charset="0"/>
              </a:rPr>
              <a:t>  Literature Survey</a:t>
            </a:r>
            <a:r>
              <a:rPr lang="en-US" dirty="0"/>
              <a:t/>
            </a:r>
            <a:br>
              <a:rPr lang="en-US" dirty="0"/>
            </a:br>
            <a:endParaRPr lang="en-US" dirty="0"/>
          </a:p>
        </p:txBody>
      </p:sp>
      <p:sp>
        <p:nvSpPr>
          <p:cNvPr id="3" name="Content Placeholder 2"/>
          <p:cNvSpPr>
            <a:spLocks noGrp="1"/>
          </p:cNvSpPr>
          <p:nvPr>
            <p:ph sz="quarter" idx="1"/>
          </p:nvPr>
        </p:nvSpPr>
        <p:spPr>
          <a:xfrm>
            <a:off x="533400" y="1600200"/>
            <a:ext cx="8305800" cy="4495800"/>
          </a:xfrm>
        </p:spPr>
        <p:txBody>
          <a:bodyPr>
            <a:normAutofit fontScale="92500" lnSpcReduction="10000"/>
          </a:bodyPr>
          <a:lstStyle/>
          <a:p>
            <a:pPr>
              <a:buNone/>
            </a:pPr>
            <a:r>
              <a:rPr lang="en-US" sz="2100" b="1" dirty="0">
                <a:latin typeface="Times New Roman" pitchFamily="18" charset="0"/>
                <a:cs typeface="Times New Roman" pitchFamily="18" charset="0"/>
              </a:rPr>
              <a:t>Existing Systems</a:t>
            </a:r>
            <a:r>
              <a:rPr lang="en-US" sz="2100" b="1" dirty="0" smtClean="0">
                <a:latin typeface="Times New Roman" pitchFamily="18" charset="0"/>
                <a:cs typeface="Times New Roman" pitchFamily="18" charset="0"/>
              </a:rPr>
              <a:t>:</a:t>
            </a:r>
          </a:p>
          <a:p>
            <a:pPr>
              <a:buFont typeface="Wingdings" pitchFamily="2" charset="2"/>
              <a:buChar char="Ø"/>
            </a:pPr>
            <a:r>
              <a:rPr lang="en-US" sz="2100" b="1" dirty="0" err="1" smtClean="0">
                <a:latin typeface="Times New Roman" pitchFamily="18" charset="0"/>
                <a:cs typeface="Times New Roman" pitchFamily="18" charset="0"/>
              </a:rPr>
              <a:t>Nvidia’s</a:t>
            </a:r>
            <a:r>
              <a:rPr lang="en-US" sz="2100" b="1" dirty="0" smtClean="0">
                <a:latin typeface="Times New Roman" pitchFamily="18" charset="0"/>
                <a:cs typeface="Times New Roman" pitchFamily="18" charset="0"/>
              </a:rPr>
              <a:t> GPU-centric approach: </a:t>
            </a:r>
            <a:r>
              <a:rPr lang="en-US" sz="2400" dirty="0" smtClean="0"/>
              <a:t> In response to Google Brain, </a:t>
            </a:r>
            <a:r>
              <a:rPr lang="en-US" sz="2400" dirty="0" err="1" smtClean="0"/>
              <a:t>Nvidia</a:t>
            </a:r>
            <a:r>
              <a:rPr lang="en-US" sz="2400" dirty="0" smtClean="0"/>
              <a:t> said </a:t>
            </a:r>
            <a:r>
              <a:rPr lang="en-US" sz="2400" dirty="0"/>
              <a:t>that a billion synapses is what you'll find in a honey bee. To emulate an actual human brain, you'll need a 100 billion neurons with a thousand connections each, equaling around 100 trillion connections. To train this brain using Google Brain's setup, you'll need a lot more images -- around 500 million images – and lots of time: about 5 million times longer than that of the honeybee brain setup.</a:t>
            </a:r>
          </a:p>
          <a:p>
            <a:pPr>
              <a:buFont typeface="Wingdings" pitchFamily="2" charset="2"/>
              <a:buChar char="Ø"/>
            </a:pPr>
            <a:r>
              <a:rPr lang="en-US" sz="2400" dirty="0"/>
              <a:t>Naturally </a:t>
            </a:r>
            <a:r>
              <a:rPr lang="en-US" sz="2400" dirty="0" err="1"/>
              <a:t>Nvidia</a:t>
            </a:r>
            <a:r>
              <a:rPr lang="en-US" sz="2400" dirty="0"/>
              <a:t> tackled this problem by developing a solution of its own. Huang said that it's now possible using three GPU-accelerated servers: 12 GPUs in total, 18,432 CUDA processor cores (Google Brain has around 16,000 cores). The </a:t>
            </a:r>
            <a:r>
              <a:rPr lang="en-US" sz="2400" dirty="0" err="1"/>
              <a:t>Nvidia</a:t>
            </a:r>
            <a:r>
              <a:rPr lang="en-US" sz="2400" dirty="0"/>
              <a:t> solution uses 100 times less energy, and a 100 times less cost.</a:t>
            </a:r>
          </a:p>
          <a:p>
            <a:pPr>
              <a:buFont typeface="Wingdings" pitchFamily="2" charset="2"/>
              <a:buChar char="Ø"/>
            </a:pPr>
            <a:endParaRPr lang="en-US" sz="2100" b="1" dirty="0" smtClean="0">
              <a:latin typeface="Times New Roman" pitchFamily="18" charset="0"/>
              <a:cs typeface="Times New Roman" pitchFamily="18" charset="0"/>
            </a:endParaRPr>
          </a:p>
          <a:p>
            <a:pPr>
              <a:buNone/>
            </a:pPr>
            <a:endParaRPr lang="en-US" sz="21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9096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981200"/>
            <a:ext cx="8153400" cy="4648200"/>
          </a:xfrm>
        </p:spPr>
        <p:txBody>
          <a:bodyPr>
            <a:noAutofit/>
          </a:bodyPr>
          <a:lstStyle/>
          <a:p>
            <a:pPr>
              <a:buFont typeface="Wingdings" pitchFamily="2" charset="2"/>
              <a:buChar char="Ø"/>
            </a:pPr>
            <a:r>
              <a:rPr lang="en-US" sz="1800" dirty="0" smtClean="0">
                <a:latin typeface="Times New Roman" pitchFamily="18" charset="0"/>
                <a:cs typeface="Times New Roman" pitchFamily="18" charset="0"/>
              </a:rPr>
              <a:t>     The autonomous extraction of previously unstructured and haphazard textual information from a document and its subsequent re-organization and presentation in order to assist a data analyst in the tasks of visualizing and that  of deriving meaningful inferences from the contained data.</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r>
              <a:rPr lang="en-US" sz="1800" dirty="0" smtClean="0">
                <a:latin typeface="Times New Roman" pitchFamily="18" charset="0"/>
                <a:cs typeface="Times New Roman" pitchFamily="18" charset="0"/>
              </a:rPr>
              <a:t>As most information (common estimates say over 80%) is currently stored as text, extraction, or mining of textual data is believed to have a high commercial potential value. </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r>
              <a:rPr lang="en-US" sz="1800" dirty="0" smtClean="0">
                <a:latin typeface="Times New Roman" pitchFamily="18" charset="0"/>
                <a:cs typeface="Times New Roman" pitchFamily="18" charset="0"/>
              </a:rPr>
              <a:t>The use of neural networks for a task such as this appears appropriate, as different files and data sets will often, if not always, contain discrepancies in font and even script. Therefore, rigid approaches involving traditional algorithmic methods that lack flexibility in their operations are not apt for this task. At the same time, a fully artificial intelligent system isn’t the only solution. </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2100" b="1" dirty="0" smtClean="0">
                <a:latin typeface="Times New Roman" pitchFamily="18" charset="0"/>
                <a:cs typeface="Times New Roman" pitchFamily="18" charset="0"/>
              </a:rPr>
              <a:t>Merits of Proposed System:</a:t>
            </a:r>
          </a:p>
          <a:p>
            <a:pPr>
              <a:buFont typeface="Wingdings" pitchFamily="2" charset="2"/>
              <a:buChar char="Ø"/>
            </a:pPr>
            <a:r>
              <a:rPr lang="en-US" sz="2100" dirty="0" smtClean="0">
                <a:latin typeface="Times New Roman" pitchFamily="18" charset="0"/>
                <a:cs typeface="Times New Roman" pitchFamily="18" charset="0"/>
              </a:rPr>
              <a:t>Automates the tedious, time consuming and error-prone task of extracting textual data from data sets of varying sizes and characteristics.</a:t>
            </a:r>
          </a:p>
          <a:p>
            <a:pPr>
              <a:buFont typeface="Wingdings" pitchFamily="2" charset="2"/>
              <a:buChar char="Ø"/>
            </a:pPr>
            <a:r>
              <a:rPr lang="en-US" sz="2100" dirty="0" smtClean="0">
                <a:latin typeface="Times New Roman" pitchFamily="18" charset="0"/>
                <a:cs typeface="Times New Roman" pitchFamily="18" charset="0"/>
              </a:rPr>
              <a:t>System can be trained to recognize a wide variety of fonts and distinguish text from images, graphics and other such elements.</a:t>
            </a:r>
          </a:p>
          <a:p>
            <a:pPr>
              <a:buFont typeface="Wingdings" pitchFamily="2" charset="2"/>
              <a:buChar char="Ø"/>
            </a:pPr>
            <a:r>
              <a:rPr lang="en-US" sz="2100" dirty="0" smtClean="0">
                <a:latin typeface="Times New Roman" pitchFamily="18" charset="0"/>
                <a:cs typeface="Times New Roman" pitchFamily="18" charset="0"/>
              </a:rPr>
              <a:t>Aids the data analyst in interpreting and visualization data patterns.</a:t>
            </a:r>
            <a:endParaRPr lang="en-US" sz="21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
            </a:r>
            <a:br>
              <a:rPr lang="en-US" sz="4900" dirty="0" smtClean="0"/>
            </a:br>
            <a:r>
              <a:rPr lang="en-US" sz="4900" dirty="0" smtClean="0">
                <a:latin typeface="Times New Roman" pitchFamily="18" charset="0"/>
                <a:cs typeface="Times New Roman" pitchFamily="18" charset="0"/>
              </a:rPr>
              <a:t>Design: Block Diagram</a:t>
            </a:r>
            <a:r>
              <a:rPr lang="en-US" dirty="0" smtClean="0"/>
              <a:t/>
            </a:r>
            <a:br>
              <a:rPr lang="en-US" dirty="0" smtClean="0"/>
            </a:br>
            <a:endParaRPr lang="en-US" dirty="0"/>
          </a:p>
        </p:txBody>
      </p:sp>
      <p:sp>
        <p:nvSpPr>
          <p:cNvPr id="4" name="Content Placeholder 3"/>
          <p:cNvSpPr>
            <a:spLocks noGrp="1"/>
          </p:cNvSpPr>
          <p:nvPr>
            <p:ph sz="quarter" idx="1"/>
          </p:nvPr>
        </p:nvSpPr>
        <p:spPr/>
        <p:txBody>
          <a:bodyPr>
            <a:normAutofit/>
          </a:bodyPr>
          <a:lstStyle/>
          <a:p>
            <a:pPr>
              <a:buNone/>
            </a:pPr>
            <a:r>
              <a:rPr lang="en-US" sz="2100" dirty="0" smtClean="0">
                <a:latin typeface="Times New Roman" pitchFamily="18" charset="0"/>
                <a:cs typeface="Times New Roman" pitchFamily="18" charset="0"/>
              </a:rPr>
              <a:t> </a:t>
            </a:r>
          </a:p>
          <a:p>
            <a:pPr>
              <a:buNone/>
            </a:pPr>
            <a:r>
              <a:rPr lang="en-US" sz="2100" dirty="0" smtClean="0">
                <a:latin typeface="Times New Roman" pitchFamily="18" charset="0"/>
                <a:cs typeface="Times New Roman" pitchFamily="18" charset="0"/>
              </a:rPr>
              <a:t>                       </a:t>
            </a:r>
          </a:p>
          <a:p>
            <a:pPr>
              <a:buNone/>
            </a:pPr>
            <a:r>
              <a:rPr lang="en-US" sz="2100" dirty="0" smtClean="0">
                <a:latin typeface="Times New Roman" pitchFamily="18" charset="0"/>
                <a:cs typeface="Times New Roman" pitchFamily="18" charset="0"/>
              </a:rPr>
              <a:t>               </a:t>
            </a:r>
          </a:p>
          <a:p>
            <a:pPr>
              <a:buNone/>
            </a:pP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fig) Block Diagram</a:t>
            </a: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endParaRPr lang="en-US" sz="2100" dirty="0" smtClean="0">
              <a:latin typeface="Times New Roman" pitchFamily="18" charset="0"/>
              <a:cs typeface="Times New Roman" pitchFamily="18" charset="0"/>
            </a:endParaRPr>
          </a:p>
          <a:p>
            <a:pPr>
              <a:buNone/>
            </a:pPr>
            <a:endParaRPr lang="en-US" sz="21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01" y="1600200"/>
            <a:ext cx="8782050" cy="2933700"/>
          </a:xfrm>
          <a:prstGeom prst="rect">
            <a:avLst/>
          </a:prstGeom>
        </p:spPr>
      </p:pic>
      <p:sp>
        <p:nvSpPr>
          <p:cNvPr id="6" name="Rectangle 5"/>
          <p:cNvSpPr/>
          <p:nvPr/>
        </p:nvSpPr>
        <p:spPr>
          <a:xfrm>
            <a:off x="3546719" y="3244334"/>
            <a:ext cx="242374" cy="369332"/>
          </a:xfrm>
          <a:prstGeom prst="rect">
            <a:avLst/>
          </a:prstGeom>
        </p:spPr>
        <p:txBody>
          <a:bodyPr wrap="none">
            <a:spAutoFit/>
          </a:bodyPr>
          <a:lstStyle/>
          <a:p>
            <a:r>
              <a:rPr lang="en-US" dirty="0">
                <a:latin typeface="Times New Roman" pitchFamily="18" charset="0"/>
                <a:cs typeface="Times New Roman" pitchFamily="18" charset="0"/>
              </a:rPr>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616</TotalTime>
  <Words>1013</Words>
  <Application>Microsoft Office PowerPoint</Application>
  <PresentationFormat>On-screen Show (4:3)</PresentationFormat>
  <Paragraphs>121</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TEXT RECOGNITION USING          NEURAL NETWORK</vt:lpstr>
      <vt:lpstr>Introduction</vt:lpstr>
      <vt:lpstr>Introduction</vt:lpstr>
      <vt:lpstr>   Literature Survey: Existing Systems </vt:lpstr>
      <vt:lpstr>   Literature Survey </vt:lpstr>
      <vt:lpstr>   Literature Survey </vt:lpstr>
      <vt:lpstr>Literature Survey</vt:lpstr>
      <vt:lpstr>Literature Survey</vt:lpstr>
      <vt:lpstr> Design: Block Diagram </vt:lpstr>
      <vt:lpstr>CLASS DIAGRAM</vt:lpstr>
      <vt:lpstr>ACTIVITY DIAGRAM</vt:lpstr>
      <vt:lpstr>SEQUENCE DIAGRAM</vt:lpstr>
      <vt:lpstr>STATE DIAGRAM</vt:lpstr>
      <vt:lpstr>Implementation</vt:lpstr>
      <vt:lpstr>Implementation</vt:lpstr>
      <vt:lpstr>Implementation</vt:lpstr>
      <vt:lpstr>Implementation</vt:lpstr>
      <vt:lpstr>Implementation: Algorithm</vt:lpstr>
      <vt:lpstr>Implementation</vt:lpstr>
      <vt:lpstr> References </vt:lpstr>
      <vt:lpstr>Conclusion And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RECOGNITION USING NEURAL NETWORK</dc:title>
  <dc:creator>Anish</dc:creator>
  <cp:lastModifiedBy>AbheekAMD</cp:lastModifiedBy>
  <cp:revision>125</cp:revision>
  <dcterms:created xsi:type="dcterms:W3CDTF">2013-10-13T16:12:33Z</dcterms:created>
  <dcterms:modified xsi:type="dcterms:W3CDTF">2014-04-10T16:54:29Z</dcterms:modified>
</cp:coreProperties>
</file>