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74" r:id="rId2"/>
    <p:sldId id="265" r:id="rId3"/>
    <p:sldId id="272" r:id="rId4"/>
    <p:sldId id="276" r:id="rId5"/>
    <p:sldId id="256" r:id="rId6"/>
    <p:sldId id="275" r:id="rId7"/>
    <p:sldId id="295" r:id="rId8"/>
    <p:sldId id="277" r:id="rId9"/>
    <p:sldId id="282" r:id="rId10"/>
    <p:sldId id="283" r:id="rId11"/>
    <p:sldId id="284" r:id="rId12"/>
    <p:sldId id="292" r:id="rId13"/>
    <p:sldId id="285" r:id="rId14"/>
    <p:sldId id="286" r:id="rId15"/>
    <p:sldId id="287" r:id="rId16"/>
    <p:sldId id="288" r:id="rId17"/>
    <p:sldId id="289" r:id="rId18"/>
    <p:sldId id="290" r:id="rId19"/>
    <p:sldId id="291" r:id="rId20"/>
    <p:sldId id="293" r:id="rId21"/>
    <p:sldId id="294" r:id="rId22"/>
    <p:sldId id="296" r:id="rId23"/>
    <p:sldId id="297" r:id="rId24"/>
    <p:sldId id="27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50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81" d="100"/>
          <a:sy n="81" d="100"/>
        </p:scale>
        <p:origin x="72" y="5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8/24/2021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8/24/2021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8/24/2021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8/24/2021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8/24/2021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8/24/2021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8/24/2021</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8/24/2021</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8/24/2021</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8/24/2021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8/24/2021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8/24/2021</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hyperlink" Target="https://en.wikipedia.org/wiki/Printed_circuit_board" TargetMode="External"/><Relationship Id="rId13" Type="http://schemas.openxmlformats.org/officeDocument/2006/relationships/image" Target="../media/image11.png"/><Relationship Id="rId3" Type="http://schemas.openxmlformats.org/officeDocument/2006/relationships/hyperlink" Target="http://electronics.stackexchange.com/questions/36024/which-schematic-is-better-for-keypad-connection-to-an-mcu" TargetMode="External"/><Relationship Id="rId7" Type="http://schemas.openxmlformats.org/officeDocument/2006/relationships/image" Target="../media/image7.jpeg"/><Relationship Id="rId12" Type="http://schemas.openxmlformats.org/officeDocument/2006/relationships/hyperlink" Target="https://pngimg.com/download/31585" TargetMode="External"/><Relationship Id="rId2" Type="http://schemas.openxmlformats.org/officeDocument/2006/relationships/image" Target="../media/image4.jpg"/><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8.png"/><Relationship Id="rId5" Type="http://schemas.openxmlformats.org/officeDocument/2006/relationships/hyperlink" Target="http://davesdistrictblog.blogspot.com/2008/11/press-big-red-button.html" TargetMode="External"/><Relationship Id="rId10" Type="http://schemas.openxmlformats.org/officeDocument/2006/relationships/image" Target="../media/image9.jpeg"/><Relationship Id="rId4" Type="http://schemas.openxmlformats.org/officeDocument/2006/relationships/image" Target="../media/image5.jpeg"/><Relationship Id="rId9" Type="http://schemas.openxmlformats.org/officeDocument/2006/relationships/hyperlink" Target="https://creativecommons.org/licenses/by-sa/3.0/" TargetMode="External"/><Relationship Id="rId14" Type="http://schemas.openxmlformats.org/officeDocument/2006/relationships/image" Target="../media/image10.jpeg"/></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Printed_circuit_board" TargetMode="External"/><Relationship Id="rId3" Type="http://schemas.openxmlformats.org/officeDocument/2006/relationships/hyperlink" Target="http://electronics.stackexchange.com/questions/36024/which-schematic-is-better-for-keypad-connection-to-an-mcu" TargetMode="External"/><Relationship Id="rId7" Type="http://schemas.openxmlformats.org/officeDocument/2006/relationships/image" Target="../media/image7.jpeg"/><Relationship Id="rId12" Type="http://schemas.openxmlformats.org/officeDocument/2006/relationships/image" Target="../media/image9.jpeg"/><Relationship Id="rId2" Type="http://schemas.openxmlformats.org/officeDocument/2006/relationships/image" Target="../media/image4.jpg"/><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hyperlink" Target="https://pngimg.com/download/31585" TargetMode="External"/><Relationship Id="rId5" Type="http://schemas.openxmlformats.org/officeDocument/2006/relationships/hyperlink" Target="http://davesdistrictblog.blogspot.com/2008/11/press-big-red-button.html" TargetMode="External"/><Relationship Id="rId10" Type="http://schemas.openxmlformats.org/officeDocument/2006/relationships/image" Target="../media/image8.png"/><Relationship Id="rId4" Type="http://schemas.openxmlformats.org/officeDocument/2006/relationships/image" Target="../media/image5.jpeg"/><Relationship Id="rId9" Type="http://schemas.openxmlformats.org/officeDocument/2006/relationships/hyperlink" Target="https://creativecommons.org/licenses/by-sa/3.0/"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en.wikipedia.org/wiki/Printed_circuit_board" TargetMode="External"/><Relationship Id="rId3" Type="http://schemas.openxmlformats.org/officeDocument/2006/relationships/hyperlink" Target="http://electronics.stackexchange.com/questions/36024/which-schematic-is-better-for-keypad-connection-to-an-mcu" TargetMode="External"/><Relationship Id="rId7" Type="http://schemas.openxmlformats.org/officeDocument/2006/relationships/image" Target="../media/image7.jpeg"/><Relationship Id="rId12" Type="http://schemas.openxmlformats.org/officeDocument/2006/relationships/image" Target="../media/image9.jpeg"/><Relationship Id="rId2" Type="http://schemas.openxmlformats.org/officeDocument/2006/relationships/image" Target="../media/image4.jpg"/><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hyperlink" Target="https://pngimg.com/download/31585" TargetMode="External"/><Relationship Id="rId5" Type="http://schemas.openxmlformats.org/officeDocument/2006/relationships/hyperlink" Target="http://davesdistrictblog.blogspot.com/2008/11/press-big-red-button.html" TargetMode="External"/><Relationship Id="rId10" Type="http://schemas.openxmlformats.org/officeDocument/2006/relationships/image" Target="../media/image8.png"/><Relationship Id="rId4" Type="http://schemas.openxmlformats.org/officeDocument/2006/relationships/image" Target="../media/image5.jpeg"/><Relationship Id="rId9" Type="http://schemas.openxmlformats.org/officeDocument/2006/relationships/hyperlink" Target="https://creativecommons.org/licenses/by-sa/3.0/"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en.wikipedia.org/wiki/Printed_circuit_board" TargetMode="External"/><Relationship Id="rId3" Type="http://schemas.openxmlformats.org/officeDocument/2006/relationships/hyperlink" Target="http://electronics.stackexchange.com/questions/36024/which-schematic-is-better-for-keypad-connection-to-an-mcu" TargetMode="External"/><Relationship Id="rId7" Type="http://schemas.openxmlformats.org/officeDocument/2006/relationships/image" Target="../media/image7.jpeg"/><Relationship Id="rId12" Type="http://schemas.openxmlformats.org/officeDocument/2006/relationships/image" Target="../media/image9.jpeg"/><Relationship Id="rId2" Type="http://schemas.openxmlformats.org/officeDocument/2006/relationships/image" Target="../media/image4.jpg"/><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hyperlink" Target="https://pngimg.com/download/31585" TargetMode="External"/><Relationship Id="rId5" Type="http://schemas.openxmlformats.org/officeDocument/2006/relationships/hyperlink" Target="http://davesdistrictblog.blogspot.com/2008/11/press-big-red-button.html" TargetMode="External"/><Relationship Id="rId10" Type="http://schemas.openxmlformats.org/officeDocument/2006/relationships/image" Target="../media/image8.png"/><Relationship Id="rId4" Type="http://schemas.openxmlformats.org/officeDocument/2006/relationships/image" Target="../media/image5.jpeg"/><Relationship Id="rId9" Type="http://schemas.openxmlformats.org/officeDocument/2006/relationships/hyperlink" Target="https://creativecommons.org/licenses/by-sa/3.0/"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en.wikipedia.org/wiki/Printed_circuit_board" TargetMode="External"/><Relationship Id="rId13" Type="http://schemas.openxmlformats.org/officeDocument/2006/relationships/image" Target="../media/image10.jpeg"/><Relationship Id="rId3" Type="http://schemas.openxmlformats.org/officeDocument/2006/relationships/hyperlink" Target="http://electronics.stackexchange.com/questions/36024/which-schematic-is-better-for-keypad-connection-to-an-mcu" TargetMode="External"/><Relationship Id="rId7" Type="http://schemas.openxmlformats.org/officeDocument/2006/relationships/image" Target="../media/image7.jpeg"/><Relationship Id="rId12" Type="http://schemas.openxmlformats.org/officeDocument/2006/relationships/hyperlink" Target="https://pngimg.com/download/31585" TargetMode="External"/><Relationship Id="rId2" Type="http://schemas.openxmlformats.org/officeDocument/2006/relationships/image" Target="../media/image4.jpg"/><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8.png"/><Relationship Id="rId5" Type="http://schemas.openxmlformats.org/officeDocument/2006/relationships/hyperlink" Target="http://davesdistrictblog.blogspot.com/2008/11/press-big-red-button.html" TargetMode="External"/><Relationship Id="rId10" Type="http://schemas.openxmlformats.org/officeDocument/2006/relationships/image" Target="../media/image9.jpeg"/><Relationship Id="rId4" Type="http://schemas.openxmlformats.org/officeDocument/2006/relationships/image" Target="../media/image5.jpeg"/><Relationship Id="rId9" Type="http://schemas.openxmlformats.org/officeDocument/2006/relationships/hyperlink" Target="https://creativecommons.org/licenses/by-sa/3.0/"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en.wikipedia.org/wiki/Printed_circuit_board" TargetMode="External"/><Relationship Id="rId13" Type="http://schemas.openxmlformats.org/officeDocument/2006/relationships/image" Target="../media/image11.png"/><Relationship Id="rId3" Type="http://schemas.openxmlformats.org/officeDocument/2006/relationships/hyperlink" Target="http://electronics.stackexchange.com/questions/36024/which-schematic-is-better-for-keypad-connection-to-an-mcu" TargetMode="External"/><Relationship Id="rId7" Type="http://schemas.openxmlformats.org/officeDocument/2006/relationships/image" Target="../media/image7.jpeg"/><Relationship Id="rId12" Type="http://schemas.openxmlformats.org/officeDocument/2006/relationships/hyperlink" Target="https://pngimg.com/download/31585" TargetMode="External"/><Relationship Id="rId2" Type="http://schemas.openxmlformats.org/officeDocument/2006/relationships/image" Target="../media/image4.jpg"/><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8.png"/><Relationship Id="rId5" Type="http://schemas.openxmlformats.org/officeDocument/2006/relationships/hyperlink" Target="http://davesdistrictblog.blogspot.com/2008/11/press-big-red-button.html" TargetMode="External"/><Relationship Id="rId10" Type="http://schemas.openxmlformats.org/officeDocument/2006/relationships/image" Target="../media/image9.jpeg"/><Relationship Id="rId4" Type="http://schemas.openxmlformats.org/officeDocument/2006/relationships/image" Target="../media/image5.jpeg"/><Relationship Id="rId9" Type="http://schemas.openxmlformats.org/officeDocument/2006/relationships/hyperlink" Target="https://creativecommons.org/licenses/by-sa/3.0/" TargetMode="External"/><Relationship Id="rId14" Type="http://schemas.openxmlformats.org/officeDocument/2006/relationships/image" Target="../media/image10.jpeg"/></Relationships>
</file>

<file path=ppt/slides/_rels/slide16.xml.rels><?xml version="1.0" encoding="UTF-8" standalone="yes"?>
<Relationships xmlns="http://schemas.openxmlformats.org/package/2006/relationships"><Relationship Id="rId8" Type="http://schemas.openxmlformats.org/officeDocument/2006/relationships/hyperlink" Target="https://en.wikipedia.org/wiki/Printed_circuit_board" TargetMode="External"/><Relationship Id="rId13" Type="http://schemas.openxmlformats.org/officeDocument/2006/relationships/image" Target="../media/image11.png"/><Relationship Id="rId3" Type="http://schemas.openxmlformats.org/officeDocument/2006/relationships/hyperlink" Target="http://electronics.stackexchange.com/questions/36024/which-schematic-is-better-for-keypad-connection-to-an-mcu" TargetMode="External"/><Relationship Id="rId7" Type="http://schemas.openxmlformats.org/officeDocument/2006/relationships/image" Target="../media/image7.jpeg"/><Relationship Id="rId12" Type="http://schemas.openxmlformats.org/officeDocument/2006/relationships/hyperlink" Target="https://pngimg.com/download/31585" TargetMode="External"/><Relationship Id="rId2" Type="http://schemas.openxmlformats.org/officeDocument/2006/relationships/image" Target="../media/image4.jpg"/><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8.png"/><Relationship Id="rId5" Type="http://schemas.openxmlformats.org/officeDocument/2006/relationships/hyperlink" Target="http://davesdistrictblog.blogspot.com/2008/11/press-big-red-button.html" TargetMode="External"/><Relationship Id="rId10" Type="http://schemas.openxmlformats.org/officeDocument/2006/relationships/image" Target="../media/image9.jpeg"/><Relationship Id="rId4" Type="http://schemas.openxmlformats.org/officeDocument/2006/relationships/image" Target="../media/image5.jpeg"/><Relationship Id="rId9" Type="http://schemas.openxmlformats.org/officeDocument/2006/relationships/hyperlink" Target="https://creativecommons.org/licenses/by-sa/3.0/" TargetMode="External"/><Relationship Id="rId14" Type="http://schemas.openxmlformats.org/officeDocument/2006/relationships/image" Target="../media/image10.jpeg"/></Relationships>
</file>

<file path=ppt/slides/_rels/slide17.xml.rels><?xml version="1.0" encoding="UTF-8" standalone="yes"?>
<Relationships xmlns="http://schemas.openxmlformats.org/package/2006/relationships"><Relationship Id="rId8" Type="http://schemas.openxmlformats.org/officeDocument/2006/relationships/hyperlink" Target="https://en.wikipedia.org/wiki/Printed_circuit_board" TargetMode="External"/><Relationship Id="rId13" Type="http://schemas.openxmlformats.org/officeDocument/2006/relationships/image" Target="../media/image10.jpeg"/><Relationship Id="rId3" Type="http://schemas.openxmlformats.org/officeDocument/2006/relationships/hyperlink" Target="http://electronics.stackexchange.com/questions/36024/which-schematic-is-better-for-keypad-connection-to-an-mcu" TargetMode="External"/><Relationship Id="rId7" Type="http://schemas.openxmlformats.org/officeDocument/2006/relationships/image" Target="../media/image7.jpeg"/><Relationship Id="rId12" Type="http://schemas.openxmlformats.org/officeDocument/2006/relationships/hyperlink" Target="https://pngimg.com/download/31585" TargetMode="External"/><Relationship Id="rId2" Type="http://schemas.openxmlformats.org/officeDocument/2006/relationships/image" Target="../media/image4.jpg"/><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8.png"/><Relationship Id="rId5" Type="http://schemas.openxmlformats.org/officeDocument/2006/relationships/hyperlink" Target="http://davesdistrictblog.blogspot.com/2008/11/press-big-red-button.html" TargetMode="External"/><Relationship Id="rId10" Type="http://schemas.openxmlformats.org/officeDocument/2006/relationships/image" Target="../media/image9.jpeg"/><Relationship Id="rId4" Type="http://schemas.openxmlformats.org/officeDocument/2006/relationships/image" Target="../media/image5.jpeg"/><Relationship Id="rId9" Type="http://schemas.openxmlformats.org/officeDocument/2006/relationships/hyperlink" Target="https://creativecommons.org/licenses/by-sa/3.0/"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en.wikipedia.org/wiki/Printed_circuit_board" TargetMode="External"/><Relationship Id="rId13" Type="http://schemas.openxmlformats.org/officeDocument/2006/relationships/image" Target="../media/image10.jpeg"/><Relationship Id="rId3" Type="http://schemas.openxmlformats.org/officeDocument/2006/relationships/hyperlink" Target="http://electronics.stackexchange.com/questions/36024/which-schematic-is-better-for-keypad-connection-to-an-mcu" TargetMode="External"/><Relationship Id="rId7" Type="http://schemas.openxmlformats.org/officeDocument/2006/relationships/image" Target="../media/image7.jpeg"/><Relationship Id="rId12" Type="http://schemas.openxmlformats.org/officeDocument/2006/relationships/hyperlink" Target="https://pngimg.com/download/31585" TargetMode="External"/><Relationship Id="rId2" Type="http://schemas.openxmlformats.org/officeDocument/2006/relationships/image" Target="../media/image4.jpg"/><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8.png"/><Relationship Id="rId5" Type="http://schemas.openxmlformats.org/officeDocument/2006/relationships/hyperlink" Target="http://davesdistrictblog.blogspot.com/2008/11/press-big-red-button.html" TargetMode="External"/><Relationship Id="rId10" Type="http://schemas.openxmlformats.org/officeDocument/2006/relationships/image" Target="../media/image9.jpeg"/><Relationship Id="rId4" Type="http://schemas.openxmlformats.org/officeDocument/2006/relationships/image" Target="../media/image5.jpeg"/><Relationship Id="rId9" Type="http://schemas.openxmlformats.org/officeDocument/2006/relationships/hyperlink" Target="https://creativecommons.org/licenses/by-sa/3.0/"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en.wikipedia.org/wiki/Printed_circuit_board" TargetMode="External"/><Relationship Id="rId3" Type="http://schemas.openxmlformats.org/officeDocument/2006/relationships/hyperlink" Target="http://electronics.stackexchange.com/questions/36024/which-schematic-is-better-for-keypad-connection-to-an-mcu" TargetMode="External"/><Relationship Id="rId7" Type="http://schemas.openxmlformats.org/officeDocument/2006/relationships/image" Target="../media/image7.jpeg"/><Relationship Id="rId12" Type="http://schemas.openxmlformats.org/officeDocument/2006/relationships/image" Target="../media/image9.jpeg"/><Relationship Id="rId2" Type="http://schemas.openxmlformats.org/officeDocument/2006/relationships/image" Target="../media/image4.jpg"/><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hyperlink" Target="https://pngimg.com/download/31585" TargetMode="External"/><Relationship Id="rId5" Type="http://schemas.openxmlformats.org/officeDocument/2006/relationships/hyperlink" Target="http://davesdistrictblog.blogspot.com/2008/11/press-big-red-button.html" TargetMode="External"/><Relationship Id="rId10" Type="http://schemas.openxmlformats.org/officeDocument/2006/relationships/image" Target="../media/image8.png"/><Relationship Id="rId4" Type="http://schemas.openxmlformats.org/officeDocument/2006/relationships/image" Target="../media/image5.jpeg"/><Relationship Id="rId9" Type="http://schemas.openxmlformats.org/officeDocument/2006/relationships/hyperlink" Target="https://creativecommons.org/licenses/by-sa/3.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Printed_circuit_board" TargetMode="External"/><Relationship Id="rId3" Type="http://schemas.openxmlformats.org/officeDocument/2006/relationships/hyperlink" Target="http://electronics.stackexchange.com/questions/36024/which-schematic-is-better-for-keypad-connection-to-an-mcu" TargetMode="External"/><Relationship Id="rId7" Type="http://schemas.openxmlformats.org/officeDocument/2006/relationships/image" Target="../media/image7.jpeg"/><Relationship Id="rId12" Type="http://schemas.openxmlformats.org/officeDocument/2006/relationships/image" Target="../media/image9.jpeg"/><Relationship Id="rId2" Type="http://schemas.openxmlformats.org/officeDocument/2006/relationships/image" Target="../media/image4.jpg"/><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hyperlink" Target="https://pngimg.com/download/31585" TargetMode="External"/><Relationship Id="rId5" Type="http://schemas.openxmlformats.org/officeDocument/2006/relationships/hyperlink" Target="http://davesdistrictblog.blogspot.com/2008/11/press-big-red-button.html" TargetMode="External"/><Relationship Id="rId10" Type="http://schemas.openxmlformats.org/officeDocument/2006/relationships/image" Target="../media/image8.png"/><Relationship Id="rId4" Type="http://schemas.openxmlformats.org/officeDocument/2006/relationships/image" Target="../media/image5.jpeg"/><Relationship Id="rId9" Type="http://schemas.openxmlformats.org/officeDocument/2006/relationships/hyperlink" Target="https://creativecommons.org/licenses/by-sa/3.0/"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en.wikipedia.org/wiki/Printed_circuit_board" TargetMode="External"/><Relationship Id="rId13" Type="http://schemas.openxmlformats.org/officeDocument/2006/relationships/image" Target="../media/image10.jpeg"/><Relationship Id="rId3" Type="http://schemas.openxmlformats.org/officeDocument/2006/relationships/hyperlink" Target="http://electronics.stackexchange.com/questions/36024/which-schematic-is-better-for-keypad-connection-to-an-mcu" TargetMode="External"/><Relationship Id="rId7" Type="http://schemas.openxmlformats.org/officeDocument/2006/relationships/image" Target="../media/image7.jpeg"/><Relationship Id="rId12" Type="http://schemas.openxmlformats.org/officeDocument/2006/relationships/hyperlink" Target="https://pngimg.com/download/31585" TargetMode="External"/><Relationship Id="rId2" Type="http://schemas.openxmlformats.org/officeDocument/2006/relationships/image" Target="../media/image4.jpg"/><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8.png"/><Relationship Id="rId5" Type="http://schemas.openxmlformats.org/officeDocument/2006/relationships/hyperlink" Target="http://davesdistrictblog.blogspot.com/2008/11/press-big-red-button.html" TargetMode="External"/><Relationship Id="rId10" Type="http://schemas.openxmlformats.org/officeDocument/2006/relationships/image" Target="../media/image9.jpeg"/><Relationship Id="rId4" Type="http://schemas.openxmlformats.org/officeDocument/2006/relationships/image" Target="../media/image5.jpeg"/><Relationship Id="rId9" Type="http://schemas.openxmlformats.org/officeDocument/2006/relationships/hyperlink" Target="https://creativecommons.org/licenses/by-sa/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6859F-6FA5-4F1E-A349-B371E677DF5A}"/>
              </a:ext>
            </a:extLst>
          </p:cNvPr>
          <p:cNvSpPr>
            <a:spLocks noGrp="1"/>
          </p:cNvSpPr>
          <p:nvPr>
            <p:ph type="title"/>
          </p:nvPr>
        </p:nvSpPr>
        <p:spPr>
          <a:xfrm>
            <a:off x="1523999" y="4695128"/>
            <a:ext cx="9144000" cy="792088"/>
          </a:xfrm>
        </p:spPr>
        <p:txBody>
          <a:bodyPr>
            <a:normAutofit/>
          </a:bodyPr>
          <a:lstStyle/>
          <a:p>
            <a:pPr algn="ctr"/>
            <a:r>
              <a:rPr lang="en-US" sz="2800" dirty="0"/>
              <a:t>Bangalore Institute of Technology</a:t>
            </a:r>
            <a:br>
              <a:rPr lang="en-US" sz="2800" dirty="0"/>
            </a:br>
            <a:r>
              <a:rPr lang="en-US" sz="1600" dirty="0">
                <a:solidFill>
                  <a:schemeClr val="tx1">
                    <a:lumMod val="95000"/>
                  </a:schemeClr>
                </a:solidFill>
              </a:rPr>
              <a:t>Department of Computer Science Engineering</a:t>
            </a:r>
            <a:endParaRPr lang="en-IN" sz="2800" dirty="0">
              <a:solidFill>
                <a:schemeClr val="tx1">
                  <a:lumMod val="95000"/>
                </a:schemeClr>
              </a:solidFill>
            </a:endParaRPr>
          </a:p>
        </p:txBody>
      </p:sp>
      <p:sp>
        <p:nvSpPr>
          <p:cNvPr id="4" name="TextBox 3">
            <a:extLst>
              <a:ext uri="{FF2B5EF4-FFF2-40B4-BE49-F238E27FC236}">
                <a16:creationId xmlns:a16="http://schemas.microsoft.com/office/drawing/2014/main" id="{89300C04-B093-4CC8-AAEC-6487C4103ADD}"/>
              </a:ext>
            </a:extLst>
          </p:cNvPr>
          <p:cNvSpPr txBox="1"/>
          <p:nvPr/>
        </p:nvSpPr>
        <p:spPr>
          <a:xfrm>
            <a:off x="1140934" y="1481126"/>
            <a:ext cx="9910130" cy="707886"/>
          </a:xfrm>
          <a:prstGeom prst="rect">
            <a:avLst/>
          </a:prstGeom>
          <a:noFill/>
        </p:spPr>
        <p:txBody>
          <a:bodyPr wrap="square" rtlCol="0">
            <a:spAutoFit/>
          </a:bodyPr>
          <a:lstStyle/>
          <a:p>
            <a:pPr algn="ctr"/>
            <a:r>
              <a:rPr lang="en-US" sz="4000" dirty="0"/>
              <a:t>Micro-controllers and Embedded Systems</a:t>
            </a:r>
          </a:p>
        </p:txBody>
      </p:sp>
      <p:pic>
        <p:nvPicPr>
          <p:cNvPr id="6" name="Picture 5">
            <a:extLst>
              <a:ext uri="{FF2B5EF4-FFF2-40B4-BE49-F238E27FC236}">
                <a16:creationId xmlns:a16="http://schemas.microsoft.com/office/drawing/2014/main" id="{B94755F5-821E-4F6C-9EEB-1854B1D3D5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4382" y="2741073"/>
            <a:ext cx="1183235" cy="1366099"/>
          </a:xfrm>
          <a:prstGeom prst="rect">
            <a:avLst/>
          </a:prstGeom>
        </p:spPr>
      </p:pic>
    </p:spTree>
    <p:extLst>
      <p:ext uri="{BB962C8B-B14F-4D97-AF65-F5344CB8AC3E}">
        <p14:creationId xmlns:p14="http://schemas.microsoft.com/office/powerpoint/2010/main" val="182907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a:t>
            </a:r>
            <a:endParaRPr dirty="0"/>
          </a:p>
        </p:txBody>
      </p:sp>
      <p:sp>
        <p:nvSpPr>
          <p:cNvPr id="3" name="TextBox 2">
            <a:extLst>
              <a:ext uri="{FF2B5EF4-FFF2-40B4-BE49-F238E27FC236}">
                <a16:creationId xmlns:a16="http://schemas.microsoft.com/office/drawing/2014/main" id="{9EE1C4AF-2525-4A7C-BAEB-C89D3D66B5CF}"/>
              </a:ext>
            </a:extLst>
          </p:cNvPr>
          <p:cNvSpPr txBox="1"/>
          <p:nvPr/>
        </p:nvSpPr>
        <p:spPr>
          <a:xfrm>
            <a:off x="1847528" y="2060848"/>
            <a:ext cx="9144000" cy="671915"/>
          </a:xfrm>
          <a:prstGeom prst="rect">
            <a:avLst/>
          </a:prstGeom>
          <a:noFill/>
        </p:spPr>
        <p:txBody>
          <a:bodyPr wrap="square" rtlCol="0">
            <a:spAutoFit/>
          </a:bodyPr>
          <a:lstStyle/>
          <a:p>
            <a:pPr>
              <a:lnSpc>
                <a:spcPct val="107000"/>
              </a:lnSpc>
              <a:spcAft>
                <a:spcPts val="800"/>
              </a:spcAft>
            </a:pPr>
            <a:r>
              <a:rPr lang="en-US" sz="18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rPr>
              <a:t>If the entered password is correct, then the system opens the door by rotating </a:t>
            </a:r>
            <a:r>
              <a:rPr lang="en-US" dirty="0">
                <a:solidFill>
                  <a:schemeClr val="tx1">
                    <a:lumMod val="95000"/>
                  </a:schemeClr>
                </a:solidFill>
                <a:latin typeface="Calibri" panose="020F0502020204030204" pitchFamily="34" charset="0"/>
                <a:ea typeface="Calibri" panose="020F0502020204030204" pitchFamily="34" charset="0"/>
                <a:cs typeface="Mangal" panose="02040503050203030202" pitchFamily="18" charset="0"/>
              </a:rPr>
              <a:t>the</a:t>
            </a:r>
            <a:r>
              <a:rPr lang="en-US" sz="18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rPr>
              <a:t> motor and displays the status of door on LCD.</a:t>
            </a:r>
            <a:endParaRPr lang="en-IN" sz="20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endParaRPr>
          </a:p>
        </p:txBody>
      </p:sp>
      <p:pic>
        <p:nvPicPr>
          <p:cNvPr id="4" name="Picture 3">
            <a:extLst>
              <a:ext uri="{FF2B5EF4-FFF2-40B4-BE49-F238E27FC236}">
                <a16:creationId xmlns:a16="http://schemas.microsoft.com/office/drawing/2014/main" id="{16854D01-E3AC-4C1F-A71A-F0B8F757CE97}"/>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2266" t="45308" r="72711" b="9475"/>
          <a:stretch/>
        </p:blipFill>
        <p:spPr>
          <a:xfrm>
            <a:off x="8402752" y="5421014"/>
            <a:ext cx="499065" cy="651841"/>
          </a:xfrm>
          <a:prstGeom prst="rect">
            <a:avLst/>
          </a:prstGeom>
        </p:spPr>
      </p:pic>
      <p:pic>
        <p:nvPicPr>
          <p:cNvPr id="7" name="Picture 6">
            <a:extLst>
              <a:ext uri="{FF2B5EF4-FFF2-40B4-BE49-F238E27FC236}">
                <a16:creationId xmlns:a16="http://schemas.microsoft.com/office/drawing/2014/main" id="{B6D1BBF4-17C6-4A46-A493-EE10C77ABB24}"/>
              </a:ext>
            </a:extLst>
          </p:cNvPr>
          <p:cNvPicPr>
            <a:picLocks noChangeAspect="1"/>
          </p:cNvPicPr>
          <p:nvPr/>
        </p:nvPicPr>
        <p:blipFill rotWithShape="1">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9985" t="11618" r="18078" b="31846"/>
          <a:stretch/>
        </p:blipFill>
        <p:spPr>
          <a:xfrm>
            <a:off x="5375920" y="3522245"/>
            <a:ext cx="288032" cy="298970"/>
          </a:xfrm>
          <a:prstGeom prst="rect">
            <a:avLst/>
          </a:prstGeom>
        </p:spPr>
      </p:pic>
      <p:pic>
        <p:nvPicPr>
          <p:cNvPr id="10" name="Picture 9">
            <a:extLst>
              <a:ext uri="{FF2B5EF4-FFF2-40B4-BE49-F238E27FC236}">
                <a16:creationId xmlns:a16="http://schemas.microsoft.com/office/drawing/2014/main" id="{302CD984-5EB0-4990-903E-51372C0E96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75920" y="3922938"/>
            <a:ext cx="1440160" cy="2340259"/>
          </a:xfrm>
          <a:prstGeom prst="rect">
            <a:avLst/>
          </a:prstGeom>
        </p:spPr>
      </p:pic>
      <p:pic>
        <p:nvPicPr>
          <p:cNvPr id="12" name="Picture 11">
            <a:extLst>
              <a:ext uri="{FF2B5EF4-FFF2-40B4-BE49-F238E27FC236}">
                <a16:creationId xmlns:a16="http://schemas.microsoft.com/office/drawing/2014/main" id="{A8A369A1-4F5B-443E-BA05-237CE4FBFFB7}"/>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rot="5400000">
            <a:off x="7342452" y="4495609"/>
            <a:ext cx="591495" cy="443991"/>
          </a:xfrm>
          <a:prstGeom prst="rect">
            <a:avLst/>
          </a:prstGeom>
        </p:spPr>
      </p:pic>
      <p:sp>
        <p:nvSpPr>
          <p:cNvPr id="13" name="TextBox 12">
            <a:extLst>
              <a:ext uri="{FF2B5EF4-FFF2-40B4-BE49-F238E27FC236}">
                <a16:creationId xmlns:a16="http://schemas.microsoft.com/office/drawing/2014/main" id="{CD5C761C-91EF-4CC9-A2EB-3457FE2F993A}"/>
              </a:ext>
            </a:extLst>
          </p:cNvPr>
          <p:cNvSpPr txBox="1"/>
          <p:nvPr/>
        </p:nvSpPr>
        <p:spPr>
          <a:xfrm rot="5400000">
            <a:off x="6096915" y="5584116"/>
            <a:ext cx="69358" cy="6463308"/>
          </a:xfrm>
          <a:prstGeom prst="rect">
            <a:avLst/>
          </a:prstGeom>
          <a:noFill/>
        </p:spPr>
        <p:txBody>
          <a:bodyPr wrap="square" rtlCol="0">
            <a:spAutoFit/>
          </a:bodyPr>
          <a:lstStyle/>
          <a:p>
            <a:r>
              <a:rPr lang="en-IN" sz="900">
                <a:hlinkClick r:id="rId8" tooltip="https://en.wikipedia.org/wiki/Printed_circuit_board"/>
              </a:rPr>
              <a:t>This Photo</a:t>
            </a:r>
            <a:r>
              <a:rPr lang="en-IN" sz="900"/>
              <a:t> by Unknown Author is licensed under </a:t>
            </a:r>
            <a:r>
              <a:rPr lang="en-IN" sz="900">
                <a:hlinkClick r:id="rId9" tooltip="https://creativecommons.org/licenses/by-sa/3.0/"/>
              </a:rPr>
              <a:t>CC BY-SA</a:t>
            </a:r>
            <a:endParaRPr lang="en-IN" sz="900"/>
          </a:p>
        </p:txBody>
      </p:sp>
      <p:pic>
        <p:nvPicPr>
          <p:cNvPr id="15" name="Picture 14">
            <a:extLst>
              <a:ext uri="{FF2B5EF4-FFF2-40B4-BE49-F238E27FC236}">
                <a16:creationId xmlns:a16="http://schemas.microsoft.com/office/drawing/2014/main" id="{AF7A69DA-2171-400F-B5EB-D4C6BC8C403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13593" y="4487993"/>
            <a:ext cx="298704" cy="408432"/>
          </a:xfrm>
          <a:prstGeom prst="rect">
            <a:avLst/>
          </a:prstGeom>
        </p:spPr>
      </p:pic>
      <p:sp>
        <p:nvSpPr>
          <p:cNvPr id="16" name="TextBox 15">
            <a:extLst>
              <a:ext uri="{FF2B5EF4-FFF2-40B4-BE49-F238E27FC236}">
                <a16:creationId xmlns:a16="http://schemas.microsoft.com/office/drawing/2014/main" id="{10787A36-D82C-4D9A-AB70-C41ABDC532B9}"/>
              </a:ext>
            </a:extLst>
          </p:cNvPr>
          <p:cNvSpPr txBox="1"/>
          <p:nvPr/>
        </p:nvSpPr>
        <p:spPr>
          <a:xfrm>
            <a:off x="4325827" y="3441175"/>
            <a:ext cx="1208067" cy="253916"/>
          </a:xfrm>
          <a:prstGeom prst="rect">
            <a:avLst/>
          </a:prstGeom>
          <a:noFill/>
        </p:spPr>
        <p:txBody>
          <a:bodyPr wrap="square" rtlCol="0">
            <a:spAutoFit/>
          </a:bodyPr>
          <a:lstStyle/>
          <a:p>
            <a:r>
              <a:rPr lang="en-IN" sz="1050" dirty="0"/>
              <a:t>Button released</a:t>
            </a:r>
          </a:p>
        </p:txBody>
      </p:sp>
      <p:pic>
        <p:nvPicPr>
          <p:cNvPr id="18" name="Picture 17">
            <a:extLst>
              <a:ext uri="{FF2B5EF4-FFF2-40B4-BE49-F238E27FC236}">
                <a16:creationId xmlns:a16="http://schemas.microsoft.com/office/drawing/2014/main" id="{CF193560-98D1-4EFB-BB17-1CBF1EF71830}"/>
              </a:ext>
            </a:extLst>
          </p:cNvPr>
          <p:cNvPicPr>
            <a:picLocks noChangeAspect="1"/>
          </p:cNvPicPr>
          <p:nvPr/>
        </p:nvPicPr>
        <p:blipFill>
          <a:blip r:embed="rId11" cstate="print">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9226608" y="4565256"/>
            <a:ext cx="273279" cy="229325"/>
          </a:xfrm>
          <a:prstGeom prst="rect">
            <a:avLst/>
          </a:prstGeom>
        </p:spPr>
      </p:pic>
      <p:cxnSp>
        <p:nvCxnSpPr>
          <p:cNvPr id="25" name="Straight Connector 24">
            <a:extLst>
              <a:ext uri="{FF2B5EF4-FFF2-40B4-BE49-F238E27FC236}">
                <a16:creationId xmlns:a16="http://schemas.microsoft.com/office/drawing/2014/main" id="{B3147F97-6BA2-47B2-923E-1428D74CA0DB}"/>
              </a:ext>
            </a:extLst>
          </p:cNvPr>
          <p:cNvCxnSpPr/>
          <p:nvPr/>
        </p:nvCxnSpPr>
        <p:spPr>
          <a:xfrm>
            <a:off x="7860196" y="4896425"/>
            <a:ext cx="9144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ECE4D1A-D1FC-469B-B0CA-3B472C5194C4}"/>
              </a:ext>
            </a:extLst>
          </p:cNvPr>
          <p:cNvCxnSpPr>
            <a:cxnSpLocks/>
            <a:stCxn id="18" idx="1"/>
            <a:endCxn id="12" idx="0"/>
          </p:cNvCxnSpPr>
          <p:nvPr/>
        </p:nvCxnSpPr>
        <p:spPr>
          <a:xfrm flipH="1">
            <a:off x="7860195" y="4679919"/>
            <a:ext cx="1366413" cy="376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5CC5B9E-2F0D-4A11-89BD-C84CF629B92F}"/>
              </a:ext>
            </a:extLst>
          </p:cNvPr>
          <p:cNvCxnSpPr>
            <a:cxnSpLocks/>
            <a:stCxn id="12" idx="2"/>
          </p:cNvCxnSpPr>
          <p:nvPr/>
        </p:nvCxnSpPr>
        <p:spPr>
          <a:xfrm flipH="1">
            <a:off x="6816080" y="4717605"/>
            <a:ext cx="600124"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5F3E08D-C476-4396-BAEA-928CE46D264E}"/>
              </a:ext>
            </a:extLst>
          </p:cNvPr>
          <p:cNvSpPr txBox="1"/>
          <p:nvPr/>
        </p:nvSpPr>
        <p:spPr>
          <a:xfrm>
            <a:off x="6769351" y="4222883"/>
            <a:ext cx="750526" cy="261610"/>
          </a:xfrm>
          <a:prstGeom prst="rect">
            <a:avLst/>
          </a:prstGeom>
          <a:noFill/>
        </p:spPr>
        <p:txBody>
          <a:bodyPr wrap="none" rtlCol="0">
            <a:spAutoFit/>
          </a:bodyPr>
          <a:lstStyle/>
          <a:p>
            <a:r>
              <a:rPr lang="en-IN" sz="1100" dirty="0"/>
              <a:t>Unlocked</a:t>
            </a:r>
          </a:p>
        </p:txBody>
      </p:sp>
      <p:sp>
        <p:nvSpPr>
          <p:cNvPr id="34" name="TextBox 33">
            <a:extLst>
              <a:ext uri="{FF2B5EF4-FFF2-40B4-BE49-F238E27FC236}">
                <a16:creationId xmlns:a16="http://schemas.microsoft.com/office/drawing/2014/main" id="{6272041B-077A-43F0-84A0-F04F687F053C}"/>
              </a:ext>
            </a:extLst>
          </p:cNvPr>
          <p:cNvSpPr txBox="1"/>
          <p:nvPr/>
        </p:nvSpPr>
        <p:spPr>
          <a:xfrm>
            <a:off x="4349446" y="4046826"/>
            <a:ext cx="1088760" cy="261610"/>
          </a:xfrm>
          <a:prstGeom prst="rect">
            <a:avLst/>
          </a:prstGeom>
          <a:noFill/>
        </p:spPr>
        <p:txBody>
          <a:bodyPr wrap="none" rtlCol="0">
            <a:spAutoFit/>
          </a:bodyPr>
          <a:lstStyle/>
          <a:p>
            <a:r>
              <a:rPr lang="en-IN" sz="1100" dirty="0"/>
              <a:t>Door is opened</a:t>
            </a:r>
          </a:p>
        </p:txBody>
      </p:sp>
      <p:pic>
        <p:nvPicPr>
          <p:cNvPr id="8" name="Picture 7">
            <a:extLst>
              <a:ext uri="{FF2B5EF4-FFF2-40B4-BE49-F238E27FC236}">
                <a16:creationId xmlns:a16="http://schemas.microsoft.com/office/drawing/2014/main" id="{45C630F2-6FB3-4130-B45C-2D8B2CFFB86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384637" y="3872988"/>
            <a:ext cx="1352987" cy="2609333"/>
          </a:xfrm>
          <a:prstGeom prst="rect">
            <a:avLst/>
          </a:prstGeom>
        </p:spPr>
      </p:pic>
      <p:pic>
        <p:nvPicPr>
          <p:cNvPr id="6" name="Picture 5">
            <a:extLst>
              <a:ext uri="{FF2B5EF4-FFF2-40B4-BE49-F238E27FC236}">
                <a16:creationId xmlns:a16="http://schemas.microsoft.com/office/drawing/2014/main" id="{842BBB9F-DADE-4338-8BF5-155F7E86B464}"/>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822973" y="4466911"/>
            <a:ext cx="273292" cy="426014"/>
          </a:xfrm>
          <a:prstGeom prst="rect">
            <a:avLst/>
          </a:prstGeom>
        </p:spPr>
      </p:pic>
      <p:sp>
        <p:nvSpPr>
          <p:cNvPr id="19" name="TextBox 18">
            <a:extLst>
              <a:ext uri="{FF2B5EF4-FFF2-40B4-BE49-F238E27FC236}">
                <a16:creationId xmlns:a16="http://schemas.microsoft.com/office/drawing/2014/main" id="{49976A7D-3958-40A7-AD1A-36B5767F4083}"/>
              </a:ext>
            </a:extLst>
          </p:cNvPr>
          <p:cNvSpPr txBox="1"/>
          <p:nvPr/>
        </p:nvSpPr>
        <p:spPr>
          <a:xfrm>
            <a:off x="7638200" y="3890446"/>
            <a:ext cx="1651414" cy="369332"/>
          </a:xfrm>
          <a:prstGeom prst="rect">
            <a:avLst/>
          </a:prstGeom>
          <a:noFill/>
        </p:spPr>
        <p:txBody>
          <a:bodyPr wrap="none" rtlCol="0">
            <a:spAutoFit/>
          </a:bodyPr>
          <a:lstStyle/>
          <a:p>
            <a:r>
              <a:rPr lang="en-IN" dirty="0"/>
              <a:t>“</a:t>
            </a:r>
            <a:r>
              <a:rPr lang="en-IN" dirty="0">
                <a:solidFill>
                  <a:schemeClr val="accent2"/>
                </a:solidFill>
              </a:rPr>
              <a:t>Door is open</a:t>
            </a:r>
            <a:r>
              <a:rPr lang="en-IN" dirty="0"/>
              <a:t>”</a:t>
            </a:r>
          </a:p>
        </p:txBody>
      </p:sp>
      <p:sp>
        <p:nvSpPr>
          <p:cNvPr id="20" name="Arrow: Bent-Up 19">
            <a:extLst>
              <a:ext uri="{FF2B5EF4-FFF2-40B4-BE49-F238E27FC236}">
                <a16:creationId xmlns:a16="http://schemas.microsoft.com/office/drawing/2014/main" id="{AC87543D-BAFF-4BE7-8731-3F000FBE2C44}"/>
              </a:ext>
            </a:extLst>
          </p:cNvPr>
          <p:cNvSpPr/>
          <p:nvPr/>
        </p:nvSpPr>
        <p:spPr>
          <a:xfrm>
            <a:off x="7919631" y="4236510"/>
            <a:ext cx="201230" cy="3085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38566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a:t>
            </a:r>
            <a:endParaRPr dirty="0"/>
          </a:p>
        </p:txBody>
      </p:sp>
      <p:sp>
        <p:nvSpPr>
          <p:cNvPr id="3" name="TextBox 2">
            <a:extLst>
              <a:ext uri="{FF2B5EF4-FFF2-40B4-BE49-F238E27FC236}">
                <a16:creationId xmlns:a16="http://schemas.microsoft.com/office/drawing/2014/main" id="{9EE1C4AF-2525-4A7C-BAEB-C89D3D66B5CF}"/>
              </a:ext>
            </a:extLst>
          </p:cNvPr>
          <p:cNvSpPr txBox="1"/>
          <p:nvPr/>
        </p:nvSpPr>
        <p:spPr>
          <a:xfrm>
            <a:off x="1847528" y="2060848"/>
            <a:ext cx="9144000" cy="375552"/>
          </a:xfrm>
          <a:prstGeom prst="rect">
            <a:avLst/>
          </a:prstGeom>
          <a:noFill/>
        </p:spPr>
        <p:txBody>
          <a:bodyPr wrap="square" rtlCol="0">
            <a:spAutoFit/>
          </a:bodyPr>
          <a:lstStyle/>
          <a:p>
            <a:pPr>
              <a:lnSpc>
                <a:spcPct val="107000"/>
              </a:lnSpc>
              <a:spcAft>
                <a:spcPts val="800"/>
              </a:spcAft>
            </a:pPr>
            <a:r>
              <a:rPr lang="en-US" sz="18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rPr>
              <a:t>If the password is wrong, then the door remains closed and displays “Incorrect Pin” on the LCD.</a:t>
            </a:r>
            <a:endParaRPr lang="en-IN" sz="18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endParaRPr>
          </a:p>
        </p:txBody>
      </p:sp>
      <p:pic>
        <p:nvPicPr>
          <p:cNvPr id="4" name="Picture 3">
            <a:extLst>
              <a:ext uri="{FF2B5EF4-FFF2-40B4-BE49-F238E27FC236}">
                <a16:creationId xmlns:a16="http://schemas.microsoft.com/office/drawing/2014/main" id="{16854D01-E3AC-4C1F-A71A-F0B8F757CE97}"/>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2266" t="45308" r="72711" b="9475"/>
          <a:stretch/>
        </p:blipFill>
        <p:spPr>
          <a:xfrm>
            <a:off x="8402752" y="5421014"/>
            <a:ext cx="499065" cy="651841"/>
          </a:xfrm>
          <a:prstGeom prst="rect">
            <a:avLst/>
          </a:prstGeom>
        </p:spPr>
      </p:pic>
      <p:pic>
        <p:nvPicPr>
          <p:cNvPr id="7" name="Picture 6">
            <a:extLst>
              <a:ext uri="{FF2B5EF4-FFF2-40B4-BE49-F238E27FC236}">
                <a16:creationId xmlns:a16="http://schemas.microsoft.com/office/drawing/2014/main" id="{B6D1BBF4-17C6-4A46-A493-EE10C77ABB24}"/>
              </a:ext>
            </a:extLst>
          </p:cNvPr>
          <p:cNvPicPr>
            <a:picLocks noChangeAspect="1"/>
          </p:cNvPicPr>
          <p:nvPr/>
        </p:nvPicPr>
        <p:blipFill rotWithShape="1">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9985" t="11618" r="18078" b="31846"/>
          <a:stretch/>
        </p:blipFill>
        <p:spPr>
          <a:xfrm>
            <a:off x="5375920" y="3522245"/>
            <a:ext cx="288032" cy="298970"/>
          </a:xfrm>
          <a:prstGeom prst="rect">
            <a:avLst/>
          </a:prstGeom>
        </p:spPr>
      </p:pic>
      <p:pic>
        <p:nvPicPr>
          <p:cNvPr id="10" name="Picture 9">
            <a:extLst>
              <a:ext uri="{FF2B5EF4-FFF2-40B4-BE49-F238E27FC236}">
                <a16:creationId xmlns:a16="http://schemas.microsoft.com/office/drawing/2014/main" id="{302CD984-5EB0-4990-903E-51372C0E96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75920" y="3922938"/>
            <a:ext cx="1440160" cy="2340259"/>
          </a:xfrm>
          <a:prstGeom prst="rect">
            <a:avLst/>
          </a:prstGeom>
        </p:spPr>
      </p:pic>
      <p:pic>
        <p:nvPicPr>
          <p:cNvPr id="12" name="Picture 11">
            <a:extLst>
              <a:ext uri="{FF2B5EF4-FFF2-40B4-BE49-F238E27FC236}">
                <a16:creationId xmlns:a16="http://schemas.microsoft.com/office/drawing/2014/main" id="{A8A369A1-4F5B-443E-BA05-237CE4FBFFB7}"/>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rot="5400000">
            <a:off x="7342452" y="4495609"/>
            <a:ext cx="591495" cy="443991"/>
          </a:xfrm>
          <a:prstGeom prst="rect">
            <a:avLst/>
          </a:prstGeom>
        </p:spPr>
      </p:pic>
      <p:sp>
        <p:nvSpPr>
          <p:cNvPr id="13" name="TextBox 12">
            <a:extLst>
              <a:ext uri="{FF2B5EF4-FFF2-40B4-BE49-F238E27FC236}">
                <a16:creationId xmlns:a16="http://schemas.microsoft.com/office/drawing/2014/main" id="{CD5C761C-91EF-4CC9-A2EB-3457FE2F993A}"/>
              </a:ext>
            </a:extLst>
          </p:cNvPr>
          <p:cNvSpPr txBox="1"/>
          <p:nvPr/>
        </p:nvSpPr>
        <p:spPr>
          <a:xfrm rot="5400000">
            <a:off x="6096915" y="5584116"/>
            <a:ext cx="69358" cy="6463308"/>
          </a:xfrm>
          <a:prstGeom prst="rect">
            <a:avLst/>
          </a:prstGeom>
          <a:noFill/>
        </p:spPr>
        <p:txBody>
          <a:bodyPr wrap="square" rtlCol="0">
            <a:spAutoFit/>
          </a:bodyPr>
          <a:lstStyle/>
          <a:p>
            <a:r>
              <a:rPr lang="en-IN" sz="900">
                <a:hlinkClick r:id="rId8" tooltip="https://en.wikipedia.org/wiki/Printed_circuit_board"/>
              </a:rPr>
              <a:t>This Photo</a:t>
            </a:r>
            <a:r>
              <a:rPr lang="en-IN" sz="900"/>
              <a:t> by Unknown Author is licensed under </a:t>
            </a:r>
            <a:r>
              <a:rPr lang="en-IN" sz="900">
                <a:hlinkClick r:id="rId9" tooltip="https://creativecommons.org/licenses/by-sa/3.0/"/>
              </a:rPr>
              <a:t>CC BY-SA</a:t>
            </a:r>
            <a:endParaRPr lang="en-IN" sz="900"/>
          </a:p>
        </p:txBody>
      </p:sp>
      <p:sp>
        <p:nvSpPr>
          <p:cNvPr id="16" name="TextBox 15">
            <a:extLst>
              <a:ext uri="{FF2B5EF4-FFF2-40B4-BE49-F238E27FC236}">
                <a16:creationId xmlns:a16="http://schemas.microsoft.com/office/drawing/2014/main" id="{10787A36-D82C-4D9A-AB70-C41ABDC532B9}"/>
              </a:ext>
            </a:extLst>
          </p:cNvPr>
          <p:cNvSpPr txBox="1"/>
          <p:nvPr/>
        </p:nvSpPr>
        <p:spPr>
          <a:xfrm>
            <a:off x="4325827" y="3441175"/>
            <a:ext cx="1208067" cy="253916"/>
          </a:xfrm>
          <a:prstGeom prst="rect">
            <a:avLst/>
          </a:prstGeom>
          <a:noFill/>
        </p:spPr>
        <p:txBody>
          <a:bodyPr wrap="square" rtlCol="0">
            <a:spAutoFit/>
          </a:bodyPr>
          <a:lstStyle/>
          <a:p>
            <a:r>
              <a:rPr lang="en-IN" sz="1050" dirty="0"/>
              <a:t>Button pressed</a:t>
            </a:r>
          </a:p>
        </p:txBody>
      </p:sp>
      <p:pic>
        <p:nvPicPr>
          <p:cNvPr id="18" name="Picture 17">
            <a:extLst>
              <a:ext uri="{FF2B5EF4-FFF2-40B4-BE49-F238E27FC236}">
                <a16:creationId xmlns:a16="http://schemas.microsoft.com/office/drawing/2014/main" id="{CF193560-98D1-4EFB-BB17-1CBF1EF71830}"/>
              </a:ext>
            </a:extLst>
          </p:cNvPr>
          <p:cNvPicPr>
            <a:picLocks noChangeAspect="1"/>
          </p:cNvPicPr>
          <p:nvPr/>
        </p:nvPicPr>
        <p:blipFill>
          <a:blip r:embed="rId10" cstate="print">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9226608" y="4565256"/>
            <a:ext cx="273279" cy="229325"/>
          </a:xfrm>
          <a:prstGeom prst="rect">
            <a:avLst/>
          </a:prstGeom>
        </p:spPr>
      </p:pic>
      <p:cxnSp>
        <p:nvCxnSpPr>
          <p:cNvPr id="25" name="Straight Connector 24">
            <a:extLst>
              <a:ext uri="{FF2B5EF4-FFF2-40B4-BE49-F238E27FC236}">
                <a16:creationId xmlns:a16="http://schemas.microsoft.com/office/drawing/2014/main" id="{B3147F97-6BA2-47B2-923E-1428D74CA0DB}"/>
              </a:ext>
            </a:extLst>
          </p:cNvPr>
          <p:cNvCxnSpPr/>
          <p:nvPr/>
        </p:nvCxnSpPr>
        <p:spPr>
          <a:xfrm>
            <a:off x="7860196" y="4896425"/>
            <a:ext cx="9144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ECE4D1A-D1FC-469B-B0CA-3B472C5194C4}"/>
              </a:ext>
            </a:extLst>
          </p:cNvPr>
          <p:cNvCxnSpPr>
            <a:cxnSpLocks/>
            <a:stCxn id="18" idx="1"/>
            <a:endCxn id="12" idx="0"/>
          </p:cNvCxnSpPr>
          <p:nvPr/>
        </p:nvCxnSpPr>
        <p:spPr>
          <a:xfrm flipH="1">
            <a:off x="7860195" y="4679919"/>
            <a:ext cx="1366413" cy="376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5CC5B9E-2F0D-4A11-89BD-C84CF629B92F}"/>
              </a:ext>
            </a:extLst>
          </p:cNvPr>
          <p:cNvCxnSpPr>
            <a:cxnSpLocks/>
          </p:cNvCxnSpPr>
          <p:nvPr/>
        </p:nvCxnSpPr>
        <p:spPr>
          <a:xfrm flipH="1">
            <a:off x="6823866" y="4717604"/>
            <a:ext cx="600124"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5F3E08D-C476-4396-BAEA-928CE46D264E}"/>
              </a:ext>
            </a:extLst>
          </p:cNvPr>
          <p:cNvSpPr txBox="1"/>
          <p:nvPr/>
        </p:nvSpPr>
        <p:spPr>
          <a:xfrm>
            <a:off x="6801933" y="4214092"/>
            <a:ext cx="614271" cy="261610"/>
          </a:xfrm>
          <a:prstGeom prst="rect">
            <a:avLst/>
          </a:prstGeom>
          <a:noFill/>
        </p:spPr>
        <p:txBody>
          <a:bodyPr wrap="none" rtlCol="0">
            <a:spAutoFit/>
          </a:bodyPr>
          <a:lstStyle/>
          <a:p>
            <a:r>
              <a:rPr lang="en-IN" sz="1100" dirty="0"/>
              <a:t>Locked</a:t>
            </a:r>
          </a:p>
        </p:txBody>
      </p:sp>
      <p:sp>
        <p:nvSpPr>
          <p:cNvPr id="34" name="TextBox 33">
            <a:extLst>
              <a:ext uri="{FF2B5EF4-FFF2-40B4-BE49-F238E27FC236}">
                <a16:creationId xmlns:a16="http://schemas.microsoft.com/office/drawing/2014/main" id="{6272041B-077A-43F0-84A0-F04F687F053C}"/>
              </a:ext>
            </a:extLst>
          </p:cNvPr>
          <p:cNvSpPr txBox="1"/>
          <p:nvPr/>
        </p:nvSpPr>
        <p:spPr>
          <a:xfrm>
            <a:off x="4354588" y="4046826"/>
            <a:ext cx="1016625" cy="261610"/>
          </a:xfrm>
          <a:prstGeom prst="rect">
            <a:avLst/>
          </a:prstGeom>
          <a:noFill/>
        </p:spPr>
        <p:txBody>
          <a:bodyPr wrap="none" rtlCol="0">
            <a:spAutoFit/>
          </a:bodyPr>
          <a:lstStyle/>
          <a:p>
            <a:r>
              <a:rPr lang="en-IN" sz="1100" dirty="0"/>
              <a:t>Door is closed</a:t>
            </a:r>
          </a:p>
        </p:txBody>
      </p:sp>
      <p:pic>
        <p:nvPicPr>
          <p:cNvPr id="15" name="Picture 14">
            <a:extLst>
              <a:ext uri="{FF2B5EF4-FFF2-40B4-BE49-F238E27FC236}">
                <a16:creationId xmlns:a16="http://schemas.microsoft.com/office/drawing/2014/main" id="{AF7A69DA-2171-400F-B5EB-D4C6BC8C403C}"/>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817438" y="4475702"/>
            <a:ext cx="298704" cy="408432"/>
          </a:xfrm>
          <a:prstGeom prst="rect">
            <a:avLst/>
          </a:prstGeom>
        </p:spPr>
      </p:pic>
      <p:sp>
        <p:nvSpPr>
          <p:cNvPr id="19" name="TextBox 18">
            <a:extLst>
              <a:ext uri="{FF2B5EF4-FFF2-40B4-BE49-F238E27FC236}">
                <a16:creationId xmlns:a16="http://schemas.microsoft.com/office/drawing/2014/main" id="{A6C612D9-7498-4A10-B6F3-50FB0967536B}"/>
              </a:ext>
            </a:extLst>
          </p:cNvPr>
          <p:cNvSpPr txBox="1"/>
          <p:nvPr/>
        </p:nvSpPr>
        <p:spPr>
          <a:xfrm>
            <a:off x="8317396" y="5179389"/>
            <a:ext cx="909223" cy="253916"/>
          </a:xfrm>
          <a:prstGeom prst="rect">
            <a:avLst/>
          </a:prstGeom>
          <a:noFill/>
        </p:spPr>
        <p:txBody>
          <a:bodyPr wrap="none" rtlCol="0">
            <a:spAutoFit/>
          </a:bodyPr>
          <a:lstStyle/>
          <a:p>
            <a:r>
              <a:rPr lang="en-IN" sz="1050" dirty="0"/>
              <a:t>Incorrect pin</a:t>
            </a:r>
          </a:p>
        </p:txBody>
      </p:sp>
      <p:cxnSp>
        <p:nvCxnSpPr>
          <p:cNvPr id="21" name="Straight Arrow Connector 20">
            <a:extLst>
              <a:ext uri="{FF2B5EF4-FFF2-40B4-BE49-F238E27FC236}">
                <a16:creationId xmlns:a16="http://schemas.microsoft.com/office/drawing/2014/main" id="{48B42CE8-F270-43BE-9882-7969363DB52F}"/>
              </a:ext>
            </a:extLst>
          </p:cNvPr>
          <p:cNvCxnSpPr>
            <a:cxnSpLocks/>
          </p:cNvCxnSpPr>
          <p:nvPr/>
        </p:nvCxnSpPr>
        <p:spPr>
          <a:xfrm flipH="1" flipV="1">
            <a:off x="8149640" y="5013352"/>
            <a:ext cx="210772" cy="20622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76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a:t>
            </a:r>
            <a:endParaRPr dirty="0"/>
          </a:p>
        </p:txBody>
      </p:sp>
      <p:sp>
        <p:nvSpPr>
          <p:cNvPr id="3" name="TextBox 2">
            <a:extLst>
              <a:ext uri="{FF2B5EF4-FFF2-40B4-BE49-F238E27FC236}">
                <a16:creationId xmlns:a16="http://schemas.microsoft.com/office/drawing/2014/main" id="{9EE1C4AF-2525-4A7C-BAEB-C89D3D66B5CF}"/>
              </a:ext>
            </a:extLst>
          </p:cNvPr>
          <p:cNvSpPr txBox="1"/>
          <p:nvPr/>
        </p:nvSpPr>
        <p:spPr>
          <a:xfrm>
            <a:off x="1847528" y="2060848"/>
            <a:ext cx="9144000" cy="375552"/>
          </a:xfrm>
          <a:prstGeom prst="rect">
            <a:avLst/>
          </a:prstGeom>
          <a:noFill/>
        </p:spPr>
        <p:txBody>
          <a:bodyPr wrap="square" rtlCol="0">
            <a:spAutoFit/>
          </a:bodyPr>
          <a:lstStyle/>
          <a:p>
            <a:pPr>
              <a:lnSpc>
                <a:spcPct val="107000"/>
              </a:lnSpc>
              <a:spcAft>
                <a:spcPts val="800"/>
              </a:spcAft>
            </a:pPr>
            <a:r>
              <a:rPr lang="en-US" sz="18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rPr>
              <a:t>If the password is wrong, then the door remains closed and displays “Incorrect Pin” on the LCD.</a:t>
            </a:r>
            <a:endParaRPr lang="en-IN" sz="18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endParaRPr>
          </a:p>
        </p:txBody>
      </p:sp>
      <p:pic>
        <p:nvPicPr>
          <p:cNvPr id="4" name="Picture 3">
            <a:extLst>
              <a:ext uri="{FF2B5EF4-FFF2-40B4-BE49-F238E27FC236}">
                <a16:creationId xmlns:a16="http://schemas.microsoft.com/office/drawing/2014/main" id="{16854D01-E3AC-4C1F-A71A-F0B8F757CE97}"/>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2266" t="45308" r="72711" b="9475"/>
          <a:stretch/>
        </p:blipFill>
        <p:spPr>
          <a:xfrm>
            <a:off x="8402752" y="5421014"/>
            <a:ext cx="499065" cy="651841"/>
          </a:xfrm>
          <a:prstGeom prst="rect">
            <a:avLst/>
          </a:prstGeom>
        </p:spPr>
      </p:pic>
      <p:pic>
        <p:nvPicPr>
          <p:cNvPr id="7" name="Picture 6">
            <a:extLst>
              <a:ext uri="{FF2B5EF4-FFF2-40B4-BE49-F238E27FC236}">
                <a16:creationId xmlns:a16="http://schemas.microsoft.com/office/drawing/2014/main" id="{B6D1BBF4-17C6-4A46-A493-EE10C77ABB24}"/>
              </a:ext>
            </a:extLst>
          </p:cNvPr>
          <p:cNvPicPr>
            <a:picLocks noChangeAspect="1"/>
          </p:cNvPicPr>
          <p:nvPr/>
        </p:nvPicPr>
        <p:blipFill rotWithShape="1">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9985" t="11618" r="18078" b="31846"/>
          <a:stretch/>
        </p:blipFill>
        <p:spPr>
          <a:xfrm>
            <a:off x="5375920" y="3522245"/>
            <a:ext cx="288032" cy="298970"/>
          </a:xfrm>
          <a:prstGeom prst="rect">
            <a:avLst/>
          </a:prstGeom>
        </p:spPr>
      </p:pic>
      <p:pic>
        <p:nvPicPr>
          <p:cNvPr id="10" name="Picture 9">
            <a:extLst>
              <a:ext uri="{FF2B5EF4-FFF2-40B4-BE49-F238E27FC236}">
                <a16:creationId xmlns:a16="http://schemas.microsoft.com/office/drawing/2014/main" id="{302CD984-5EB0-4990-903E-51372C0E96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75920" y="3922938"/>
            <a:ext cx="1440160" cy="2340259"/>
          </a:xfrm>
          <a:prstGeom prst="rect">
            <a:avLst/>
          </a:prstGeom>
        </p:spPr>
      </p:pic>
      <p:pic>
        <p:nvPicPr>
          <p:cNvPr id="12" name="Picture 11">
            <a:extLst>
              <a:ext uri="{FF2B5EF4-FFF2-40B4-BE49-F238E27FC236}">
                <a16:creationId xmlns:a16="http://schemas.microsoft.com/office/drawing/2014/main" id="{A8A369A1-4F5B-443E-BA05-237CE4FBFFB7}"/>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rot="5400000">
            <a:off x="7342452" y="4495609"/>
            <a:ext cx="591495" cy="443991"/>
          </a:xfrm>
          <a:prstGeom prst="rect">
            <a:avLst/>
          </a:prstGeom>
        </p:spPr>
      </p:pic>
      <p:sp>
        <p:nvSpPr>
          <p:cNvPr id="13" name="TextBox 12">
            <a:extLst>
              <a:ext uri="{FF2B5EF4-FFF2-40B4-BE49-F238E27FC236}">
                <a16:creationId xmlns:a16="http://schemas.microsoft.com/office/drawing/2014/main" id="{CD5C761C-91EF-4CC9-A2EB-3457FE2F993A}"/>
              </a:ext>
            </a:extLst>
          </p:cNvPr>
          <p:cNvSpPr txBox="1"/>
          <p:nvPr/>
        </p:nvSpPr>
        <p:spPr>
          <a:xfrm rot="5400000">
            <a:off x="6096915" y="5584116"/>
            <a:ext cx="69358" cy="6463308"/>
          </a:xfrm>
          <a:prstGeom prst="rect">
            <a:avLst/>
          </a:prstGeom>
          <a:noFill/>
        </p:spPr>
        <p:txBody>
          <a:bodyPr wrap="square" rtlCol="0">
            <a:spAutoFit/>
          </a:bodyPr>
          <a:lstStyle/>
          <a:p>
            <a:r>
              <a:rPr lang="en-IN" sz="900">
                <a:hlinkClick r:id="rId8" tooltip="https://en.wikipedia.org/wiki/Printed_circuit_board"/>
              </a:rPr>
              <a:t>This Photo</a:t>
            </a:r>
            <a:r>
              <a:rPr lang="en-IN" sz="900"/>
              <a:t> by Unknown Author is licensed under </a:t>
            </a:r>
            <a:r>
              <a:rPr lang="en-IN" sz="900">
                <a:hlinkClick r:id="rId9" tooltip="https://creativecommons.org/licenses/by-sa/3.0/"/>
              </a:rPr>
              <a:t>CC BY-SA</a:t>
            </a:r>
            <a:endParaRPr lang="en-IN" sz="900"/>
          </a:p>
        </p:txBody>
      </p:sp>
      <p:sp>
        <p:nvSpPr>
          <p:cNvPr id="16" name="TextBox 15">
            <a:extLst>
              <a:ext uri="{FF2B5EF4-FFF2-40B4-BE49-F238E27FC236}">
                <a16:creationId xmlns:a16="http://schemas.microsoft.com/office/drawing/2014/main" id="{10787A36-D82C-4D9A-AB70-C41ABDC532B9}"/>
              </a:ext>
            </a:extLst>
          </p:cNvPr>
          <p:cNvSpPr txBox="1"/>
          <p:nvPr/>
        </p:nvSpPr>
        <p:spPr>
          <a:xfrm>
            <a:off x="4325827" y="3441175"/>
            <a:ext cx="1208067" cy="253916"/>
          </a:xfrm>
          <a:prstGeom prst="rect">
            <a:avLst/>
          </a:prstGeom>
          <a:noFill/>
        </p:spPr>
        <p:txBody>
          <a:bodyPr wrap="square" rtlCol="0">
            <a:spAutoFit/>
          </a:bodyPr>
          <a:lstStyle/>
          <a:p>
            <a:r>
              <a:rPr lang="en-IN" sz="1050" dirty="0"/>
              <a:t>Button pressed</a:t>
            </a:r>
          </a:p>
        </p:txBody>
      </p:sp>
      <p:pic>
        <p:nvPicPr>
          <p:cNvPr id="18" name="Picture 17">
            <a:extLst>
              <a:ext uri="{FF2B5EF4-FFF2-40B4-BE49-F238E27FC236}">
                <a16:creationId xmlns:a16="http://schemas.microsoft.com/office/drawing/2014/main" id="{CF193560-98D1-4EFB-BB17-1CBF1EF71830}"/>
              </a:ext>
            </a:extLst>
          </p:cNvPr>
          <p:cNvPicPr>
            <a:picLocks noChangeAspect="1"/>
          </p:cNvPicPr>
          <p:nvPr/>
        </p:nvPicPr>
        <p:blipFill>
          <a:blip r:embed="rId10" cstate="print">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9226608" y="4565256"/>
            <a:ext cx="273279" cy="229325"/>
          </a:xfrm>
          <a:prstGeom prst="rect">
            <a:avLst/>
          </a:prstGeom>
        </p:spPr>
      </p:pic>
      <p:cxnSp>
        <p:nvCxnSpPr>
          <p:cNvPr id="25" name="Straight Connector 24">
            <a:extLst>
              <a:ext uri="{FF2B5EF4-FFF2-40B4-BE49-F238E27FC236}">
                <a16:creationId xmlns:a16="http://schemas.microsoft.com/office/drawing/2014/main" id="{B3147F97-6BA2-47B2-923E-1428D74CA0DB}"/>
              </a:ext>
            </a:extLst>
          </p:cNvPr>
          <p:cNvCxnSpPr/>
          <p:nvPr/>
        </p:nvCxnSpPr>
        <p:spPr>
          <a:xfrm>
            <a:off x="7860196" y="4896425"/>
            <a:ext cx="9144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ECE4D1A-D1FC-469B-B0CA-3B472C5194C4}"/>
              </a:ext>
            </a:extLst>
          </p:cNvPr>
          <p:cNvCxnSpPr>
            <a:cxnSpLocks/>
            <a:stCxn id="18" idx="1"/>
            <a:endCxn id="12" idx="0"/>
          </p:cNvCxnSpPr>
          <p:nvPr/>
        </p:nvCxnSpPr>
        <p:spPr>
          <a:xfrm flipH="1">
            <a:off x="7860195" y="4679919"/>
            <a:ext cx="1366413" cy="376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5CC5B9E-2F0D-4A11-89BD-C84CF629B92F}"/>
              </a:ext>
            </a:extLst>
          </p:cNvPr>
          <p:cNvCxnSpPr>
            <a:cxnSpLocks/>
          </p:cNvCxnSpPr>
          <p:nvPr/>
        </p:nvCxnSpPr>
        <p:spPr>
          <a:xfrm flipH="1">
            <a:off x="6823866" y="4717604"/>
            <a:ext cx="600124"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5F3E08D-C476-4396-BAEA-928CE46D264E}"/>
              </a:ext>
            </a:extLst>
          </p:cNvPr>
          <p:cNvSpPr txBox="1"/>
          <p:nvPr/>
        </p:nvSpPr>
        <p:spPr>
          <a:xfrm>
            <a:off x="6801933" y="4214092"/>
            <a:ext cx="614271" cy="261610"/>
          </a:xfrm>
          <a:prstGeom prst="rect">
            <a:avLst/>
          </a:prstGeom>
          <a:noFill/>
        </p:spPr>
        <p:txBody>
          <a:bodyPr wrap="none" rtlCol="0">
            <a:spAutoFit/>
          </a:bodyPr>
          <a:lstStyle/>
          <a:p>
            <a:r>
              <a:rPr lang="en-IN" sz="1100" dirty="0"/>
              <a:t>Locked</a:t>
            </a:r>
          </a:p>
        </p:txBody>
      </p:sp>
      <p:sp>
        <p:nvSpPr>
          <p:cNvPr id="34" name="TextBox 33">
            <a:extLst>
              <a:ext uri="{FF2B5EF4-FFF2-40B4-BE49-F238E27FC236}">
                <a16:creationId xmlns:a16="http://schemas.microsoft.com/office/drawing/2014/main" id="{6272041B-077A-43F0-84A0-F04F687F053C}"/>
              </a:ext>
            </a:extLst>
          </p:cNvPr>
          <p:cNvSpPr txBox="1"/>
          <p:nvPr/>
        </p:nvSpPr>
        <p:spPr>
          <a:xfrm>
            <a:off x="4354588" y="4046826"/>
            <a:ext cx="1016625" cy="261610"/>
          </a:xfrm>
          <a:prstGeom prst="rect">
            <a:avLst/>
          </a:prstGeom>
          <a:noFill/>
        </p:spPr>
        <p:txBody>
          <a:bodyPr wrap="none" rtlCol="0">
            <a:spAutoFit/>
          </a:bodyPr>
          <a:lstStyle/>
          <a:p>
            <a:r>
              <a:rPr lang="en-IN" sz="1100" dirty="0"/>
              <a:t>Door is closed</a:t>
            </a:r>
          </a:p>
        </p:txBody>
      </p:sp>
      <p:pic>
        <p:nvPicPr>
          <p:cNvPr id="15" name="Picture 14">
            <a:extLst>
              <a:ext uri="{FF2B5EF4-FFF2-40B4-BE49-F238E27FC236}">
                <a16:creationId xmlns:a16="http://schemas.microsoft.com/office/drawing/2014/main" id="{AF7A69DA-2171-400F-B5EB-D4C6BC8C403C}"/>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817438" y="4475702"/>
            <a:ext cx="298704" cy="408432"/>
          </a:xfrm>
          <a:prstGeom prst="rect">
            <a:avLst/>
          </a:prstGeom>
        </p:spPr>
      </p:pic>
      <p:sp>
        <p:nvSpPr>
          <p:cNvPr id="19" name="TextBox 18">
            <a:extLst>
              <a:ext uri="{FF2B5EF4-FFF2-40B4-BE49-F238E27FC236}">
                <a16:creationId xmlns:a16="http://schemas.microsoft.com/office/drawing/2014/main" id="{A6C612D9-7498-4A10-B6F3-50FB0967536B}"/>
              </a:ext>
            </a:extLst>
          </p:cNvPr>
          <p:cNvSpPr txBox="1"/>
          <p:nvPr/>
        </p:nvSpPr>
        <p:spPr>
          <a:xfrm>
            <a:off x="8317396" y="5179389"/>
            <a:ext cx="909223" cy="253916"/>
          </a:xfrm>
          <a:prstGeom prst="rect">
            <a:avLst/>
          </a:prstGeom>
          <a:noFill/>
        </p:spPr>
        <p:txBody>
          <a:bodyPr wrap="none" rtlCol="0">
            <a:spAutoFit/>
          </a:bodyPr>
          <a:lstStyle/>
          <a:p>
            <a:r>
              <a:rPr lang="en-IN" sz="1050" dirty="0"/>
              <a:t>Incorrect pin</a:t>
            </a:r>
          </a:p>
        </p:txBody>
      </p:sp>
      <p:cxnSp>
        <p:nvCxnSpPr>
          <p:cNvPr id="21" name="Straight Arrow Connector 20">
            <a:extLst>
              <a:ext uri="{FF2B5EF4-FFF2-40B4-BE49-F238E27FC236}">
                <a16:creationId xmlns:a16="http://schemas.microsoft.com/office/drawing/2014/main" id="{48B42CE8-F270-43BE-9882-7969363DB52F}"/>
              </a:ext>
            </a:extLst>
          </p:cNvPr>
          <p:cNvCxnSpPr>
            <a:cxnSpLocks/>
          </p:cNvCxnSpPr>
          <p:nvPr/>
        </p:nvCxnSpPr>
        <p:spPr>
          <a:xfrm flipH="1" flipV="1">
            <a:off x="8149640" y="5013352"/>
            <a:ext cx="210772" cy="20622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AD92625-685F-45D4-88EF-6AAE86BEA6C3}"/>
              </a:ext>
            </a:extLst>
          </p:cNvPr>
          <p:cNvSpPr txBox="1"/>
          <p:nvPr/>
        </p:nvSpPr>
        <p:spPr>
          <a:xfrm>
            <a:off x="7638200" y="3890446"/>
            <a:ext cx="1649811" cy="369332"/>
          </a:xfrm>
          <a:prstGeom prst="rect">
            <a:avLst/>
          </a:prstGeom>
          <a:noFill/>
        </p:spPr>
        <p:txBody>
          <a:bodyPr wrap="none" rtlCol="0">
            <a:spAutoFit/>
          </a:bodyPr>
          <a:lstStyle/>
          <a:p>
            <a:r>
              <a:rPr lang="en-IN" dirty="0"/>
              <a:t>“</a:t>
            </a:r>
            <a:r>
              <a:rPr lang="en-IN" dirty="0">
                <a:solidFill>
                  <a:schemeClr val="accent5"/>
                </a:solidFill>
              </a:rPr>
              <a:t>Incorrect Pin</a:t>
            </a:r>
            <a:r>
              <a:rPr lang="en-IN" dirty="0"/>
              <a:t>”</a:t>
            </a:r>
          </a:p>
        </p:txBody>
      </p:sp>
      <p:sp>
        <p:nvSpPr>
          <p:cNvPr id="11" name="Arrow: Bent-Up 10">
            <a:extLst>
              <a:ext uri="{FF2B5EF4-FFF2-40B4-BE49-F238E27FC236}">
                <a16:creationId xmlns:a16="http://schemas.microsoft.com/office/drawing/2014/main" id="{2AB057C7-ECAB-4D61-94A9-A183E3DD3A73}"/>
              </a:ext>
            </a:extLst>
          </p:cNvPr>
          <p:cNvSpPr/>
          <p:nvPr/>
        </p:nvSpPr>
        <p:spPr>
          <a:xfrm>
            <a:off x="7919631" y="4236510"/>
            <a:ext cx="201230" cy="3085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52129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a:t>
            </a:r>
            <a:endParaRPr dirty="0"/>
          </a:p>
        </p:txBody>
      </p:sp>
      <p:sp>
        <p:nvSpPr>
          <p:cNvPr id="3" name="TextBox 2">
            <a:extLst>
              <a:ext uri="{FF2B5EF4-FFF2-40B4-BE49-F238E27FC236}">
                <a16:creationId xmlns:a16="http://schemas.microsoft.com/office/drawing/2014/main" id="{9EE1C4AF-2525-4A7C-BAEB-C89D3D66B5CF}"/>
              </a:ext>
            </a:extLst>
          </p:cNvPr>
          <p:cNvSpPr txBox="1"/>
          <p:nvPr/>
        </p:nvSpPr>
        <p:spPr>
          <a:xfrm>
            <a:off x="1847528" y="2060848"/>
            <a:ext cx="9144000" cy="375552"/>
          </a:xfrm>
          <a:prstGeom prst="rect">
            <a:avLst/>
          </a:prstGeom>
          <a:noFill/>
        </p:spPr>
        <p:txBody>
          <a:bodyPr wrap="square" rtlCol="0">
            <a:spAutoFit/>
          </a:bodyPr>
          <a:lstStyle/>
          <a:p>
            <a:pPr>
              <a:lnSpc>
                <a:spcPct val="107000"/>
              </a:lnSpc>
              <a:spcAft>
                <a:spcPts val="800"/>
              </a:spcAft>
            </a:pPr>
            <a:r>
              <a:rPr lang="en-US" sz="18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rPr>
              <a:t>The separate unlock button directly unlocks the door by calling an interrupt.</a:t>
            </a:r>
            <a:endParaRPr lang="en-IN" sz="18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endParaRPr>
          </a:p>
        </p:txBody>
      </p:sp>
      <p:pic>
        <p:nvPicPr>
          <p:cNvPr id="4" name="Picture 3">
            <a:extLst>
              <a:ext uri="{FF2B5EF4-FFF2-40B4-BE49-F238E27FC236}">
                <a16:creationId xmlns:a16="http://schemas.microsoft.com/office/drawing/2014/main" id="{16854D01-E3AC-4C1F-A71A-F0B8F757CE97}"/>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2266" t="45308" r="72711" b="9475"/>
          <a:stretch/>
        </p:blipFill>
        <p:spPr>
          <a:xfrm>
            <a:off x="8402752" y="5421014"/>
            <a:ext cx="499065" cy="651841"/>
          </a:xfrm>
          <a:prstGeom prst="rect">
            <a:avLst/>
          </a:prstGeom>
        </p:spPr>
      </p:pic>
      <p:pic>
        <p:nvPicPr>
          <p:cNvPr id="7" name="Picture 6">
            <a:extLst>
              <a:ext uri="{FF2B5EF4-FFF2-40B4-BE49-F238E27FC236}">
                <a16:creationId xmlns:a16="http://schemas.microsoft.com/office/drawing/2014/main" id="{B6D1BBF4-17C6-4A46-A493-EE10C77ABB24}"/>
              </a:ext>
            </a:extLst>
          </p:cNvPr>
          <p:cNvPicPr>
            <a:picLocks noChangeAspect="1"/>
          </p:cNvPicPr>
          <p:nvPr/>
        </p:nvPicPr>
        <p:blipFill rotWithShape="1">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9985" t="11618" r="18078" b="31846"/>
          <a:stretch/>
        </p:blipFill>
        <p:spPr>
          <a:xfrm>
            <a:off x="5375920" y="3522245"/>
            <a:ext cx="288032" cy="298970"/>
          </a:xfrm>
          <a:prstGeom prst="rect">
            <a:avLst/>
          </a:prstGeom>
        </p:spPr>
      </p:pic>
      <p:pic>
        <p:nvPicPr>
          <p:cNvPr id="10" name="Picture 9">
            <a:extLst>
              <a:ext uri="{FF2B5EF4-FFF2-40B4-BE49-F238E27FC236}">
                <a16:creationId xmlns:a16="http://schemas.microsoft.com/office/drawing/2014/main" id="{302CD984-5EB0-4990-903E-51372C0E96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75920" y="3922938"/>
            <a:ext cx="1440160" cy="2340259"/>
          </a:xfrm>
          <a:prstGeom prst="rect">
            <a:avLst/>
          </a:prstGeom>
        </p:spPr>
      </p:pic>
      <p:pic>
        <p:nvPicPr>
          <p:cNvPr id="12" name="Picture 11">
            <a:extLst>
              <a:ext uri="{FF2B5EF4-FFF2-40B4-BE49-F238E27FC236}">
                <a16:creationId xmlns:a16="http://schemas.microsoft.com/office/drawing/2014/main" id="{A8A369A1-4F5B-443E-BA05-237CE4FBFFB7}"/>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rot="5400000">
            <a:off x="7342452" y="4495609"/>
            <a:ext cx="591495" cy="443991"/>
          </a:xfrm>
          <a:prstGeom prst="rect">
            <a:avLst/>
          </a:prstGeom>
        </p:spPr>
      </p:pic>
      <p:sp>
        <p:nvSpPr>
          <p:cNvPr id="13" name="TextBox 12">
            <a:extLst>
              <a:ext uri="{FF2B5EF4-FFF2-40B4-BE49-F238E27FC236}">
                <a16:creationId xmlns:a16="http://schemas.microsoft.com/office/drawing/2014/main" id="{CD5C761C-91EF-4CC9-A2EB-3457FE2F993A}"/>
              </a:ext>
            </a:extLst>
          </p:cNvPr>
          <p:cNvSpPr txBox="1"/>
          <p:nvPr/>
        </p:nvSpPr>
        <p:spPr>
          <a:xfrm rot="5400000">
            <a:off x="6096915" y="5584116"/>
            <a:ext cx="69358" cy="6463308"/>
          </a:xfrm>
          <a:prstGeom prst="rect">
            <a:avLst/>
          </a:prstGeom>
          <a:noFill/>
        </p:spPr>
        <p:txBody>
          <a:bodyPr wrap="square" rtlCol="0">
            <a:spAutoFit/>
          </a:bodyPr>
          <a:lstStyle/>
          <a:p>
            <a:r>
              <a:rPr lang="en-IN" sz="900">
                <a:hlinkClick r:id="rId8" tooltip="https://en.wikipedia.org/wiki/Printed_circuit_board"/>
              </a:rPr>
              <a:t>This Photo</a:t>
            </a:r>
            <a:r>
              <a:rPr lang="en-IN" sz="900"/>
              <a:t> by Unknown Author is licensed under </a:t>
            </a:r>
            <a:r>
              <a:rPr lang="en-IN" sz="900">
                <a:hlinkClick r:id="rId9" tooltip="https://creativecommons.org/licenses/by-sa/3.0/"/>
              </a:rPr>
              <a:t>CC BY-SA</a:t>
            </a:r>
            <a:endParaRPr lang="en-IN" sz="900"/>
          </a:p>
        </p:txBody>
      </p:sp>
      <p:sp>
        <p:nvSpPr>
          <p:cNvPr id="16" name="TextBox 15">
            <a:extLst>
              <a:ext uri="{FF2B5EF4-FFF2-40B4-BE49-F238E27FC236}">
                <a16:creationId xmlns:a16="http://schemas.microsoft.com/office/drawing/2014/main" id="{10787A36-D82C-4D9A-AB70-C41ABDC532B9}"/>
              </a:ext>
            </a:extLst>
          </p:cNvPr>
          <p:cNvSpPr txBox="1"/>
          <p:nvPr/>
        </p:nvSpPr>
        <p:spPr>
          <a:xfrm>
            <a:off x="4325827" y="3441175"/>
            <a:ext cx="1208067" cy="253916"/>
          </a:xfrm>
          <a:prstGeom prst="rect">
            <a:avLst/>
          </a:prstGeom>
          <a:noFill/>
        </p:spPr>
        <p:txBody>
          <a:bodyPr wrap="square" rtlCol="0">
            <a:spAutoFit/>
          </a:bodyPr>
          <a:lstStyle/>
          <a:p>
            <a:r>
              <a:rPr lang="en-IN" sz="1050" dirty="0"/>
              <a:t>Button pressed</a:t>
            </a:r>
          </a:p>
        </p:txBody>
      </p:sp>
      <p:pic>
        <p:nvPicPr>
          <p:cNvPr id="18" name="Picture 17">
            <a:extLst>
              <a:ext uri="{FF2B5EF4-FFF2-40B4-BE49-F238E27FC236}">
                <a16:creationId xmlns:a16="http://schemas.microsoft.com/office/drawing/2014/main" id="{CF193560-98D1-4EFB-BB17-1CBF1EF71830}"/>
              </a:ext>
            </a:extLst>
          </p:cNvPr>
          <p:cNvPicPr>
            <a:picLocks noChangeAspect="1"/>
          </p:cNvPicPr>
          <p:nvPr/>
        </p:nvPicPr>
        <p:blipFill>
          <a:blip r:embed="rId10" cstate="print">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9226608" y="4565256"/>
            <a:ext cx="273279" cy="229325"/>
          </a:xfrm>
          <a:prstGeom prst="rect">
            <a:avLst/>
          </a:prstGeom>
        </p:spPr>
      </p:pic>
      <p:cxnSp>
        <p:nvCxnSpPr>
          <p:cNvPr id="25" name="Straight Connector 24">
            <a:extLst>
              <a:ext uri="{FF2B5EF4-FFF2-40B4-BE49-F238E27FC236}">
                <a16:creationId xmlns:a16="http://schemas.microsoft.com/office/drawing/2014/main" id="{B3147F97-6BA2-47B2-923E-1428D74CA0DB}"/>
              </a:ext>
            </a:extLst>
          </p:cNvPr>
          <p:cNvCxnSpPr/>
          <p:nvPr/>
        </p:nvCxnSpPr>
        <p:spPr>
          <a:xfrm>
            <a:off x="7860196" y="4896425"/>
            <a:ext cx="9144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ECE4D1A-D1FC-469B-B0CA-3B472C5194C4}"/>
              </a:ext>
            </a:extLst>
          </p:cNvPr>
          <p:cNvCxnSpPr>
            <a:cxnSpLocks/>
            <a:stCxn id="18" idx="1"/>
            <a:endCxn id="12" idx="0"/>
          </p:cNvCxnSpPr>
          <p:nvPr/>
        </p:nvCxnSpPr>
        <p:spPr>
          <a:xfrm flipH="1">
            <a:off x="7860195" y="4679919"/>
            <a:ext cx="1366413" cy="376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5CC5B9E-2F0D-4A11-89BD-C84CF629B92F}"/>
              </a:ext>
            </a:extLst>
          </p:cNvPr>
          <p:cNvCxnSpPr>
            <a:cxnSpLocks/>
            <a:stCxn id="12" idx="2"/>
          </p:cNvCxnSpPr>
          <p:nvPr/>
        </p:nvCxnSpPr>
        <p:spPr>
          <a:xfrm flipH="1">
            <a:off x="6816080" y="4717605"/>
            <a:ext cx="600124"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5F3E08D-C476-4396-BAEA-928CE46D264E}"/>
              </a:ext>
            </a:extLst>
          </p:cNvPr>
          <p:cNvSpPr txBox="1"/>
          <p:nvPr/>
        </p:nvSpPr>
        <p:spPr>
          <a:xfrm>
            <a:off x="6778016" y="4230845"/>
            <a:ext cx="614271" cy="261610"/>
          </a:xfrm>
          <a:prstGeom prst="rect">
            <a:avLst/>
          </a:prstGeom>
          <a:noFill/>
        </p:spPr>
        <p:txBody>
          <a:bodyPr wrap="none" rtlCol="0">
            <a:spAutoFit/>
          </a:bodyPr>
          <a:lstStyle/>
          <a:p>
            <a:r>
              <a:rPr lang="en-IN" sz="1100" dirty="0"/>
              <a:t>Locked</a:t>
            </a:r>
          </a:p>
        </p:txBody>
      </p:sp>
      <p:sp>
        <p:nvSpPr>
          <p:cNvPr id="34" name="TextBox 33">
            <a:extLst>
              <a:ext uri="{FF2B5EF4-FFF2-40B4-BE49-F238E27FC236}">
                <a16:creationId xmlns:a16="http://schemas.microsoft.com/office/drawing/2014/main" id="{6272041B-077A-43F0-84A0-F04F687F053C}"/>
              </a:ext>
            </a:extLst>
          </p:cNvPr>
          <p:cNvSpPr txBox="1"/>
          <p:nvPr/>
        </p:nvSpPr>
        <p:spPr>
          <a:xfrm>
            <a:off x="4354588" y="4046826"/>
            <a:ext cx="1016625" cy="261610"/>
          </a:xfrm>
          <a:prstGeom prst="rect">
            <a:avLst/>
          </a:prstGeom>
          <a:noFill/>
        </p:spPr>
        <p:txBody>
          <a:bodyPr wrap="none" rtlCol="0">
            <a:spAutoFit/>
          </a:bodyPr>
          <a:lstStyle/>
          <a:p>
            <a:r>
              <a:rPr lang="en-IN" sz="1100" dirty="0"/>
              <a:t>Door is closed</a:t>
            </a:r>
          </a:p>
        </p:txBody>
      </p:sp>
      <p:sp>
        <p:nvSpPr>
          <p:cNvPr id="5" name="Arrow: Down 4">
            <a:extLst>
              <a:ext uri="{FF2B5EF4-FFF2-40B4-BE49-F238E27FC236}">
                <a16:creationId xmlns:a16="http://schemas.microsoft.com/office/drawing/2014/main" id="{A79953DE-F1FC-4BFF-8079-C0B9B561C7EB}"/>
              </a:ext>
            </a:extLst>
          </p:cNvPr>
          <p:cNvSpPr/>
          <p:nvPr/>
        </p:nvSpPr>
        <p:spPr>
          <a:xfrm>
            <a:off x="9221937" y="4221088"/>
            <a:ext cx="242317" cy="261610"/>
          </a:xfrm>
          <a:prstGeom prst="downArrow">
            <a:avLst/>
          </a:prstGeom>
          <a:solidFill>
            <a:schemeClr val="accent6">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a:extLst>
              <a:ext uri="{FF2B5EF4-FFF2-40B4-BE49-F238E27FC236}">
                <a16:creationId xmlns:a16="http://schemas.microsoft.com/office/drawing/2014/main" id="{AF7A69DA-2171-400F-B5EB-D4C6BC8C403C}"/>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825224" y="4487993"/>
            <a:ext cx="298704" cy="408432"/>
          </a:xfrm>
          <a:prstGeom prst="rect">
            <a:avLst/>
          </a:prstGeom>
        </p:spPr>
      </p:pic>
    </p:spTree>
    <p:extLst>
      <p:ext uri="{BB962C8B-B14F-4D97-AF65-F5344CB8AC3E}">
        <p14:creationId xmlns:p14="http://schemas.microsoft.com/office/powerpoint/2010/main" val="1255444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a:t>
            </a:r>
            <a:endParaRPr dirty="0"/>
          </a:p>
        </p:txBody>
      </p:sp>
      <p:sp>
        <p:nvSpPr>
          <p:cNvPr id="3" name="TextBox 2">
            <a:extLst>
              <a:ext uri="{FF2B5EF4-FFF2-40B4-BE49-F238E27FC236}">
                <a16:creationId xmlns:a16="http://schemas.microsoft.com/office/drawing/2014/main" id="{9EE1C4AF-2525-4A7C-BAEB-C89D3D66B5CF}"/>
              </a:ext>
            </a:extLst>
          </p:cNvPr>
          <p:cNvSpPr txBox="1"/>
          <p:nvPr/>
        </p:nvSpPr>
        <p:spPr>
          <a:xfrm>
            <a:off x="1847528" y="2060848"/>
            <a:ext cx="9144000" cy="375552"/>
          </a:xfrm>
          <a:prstGeom prst="rect">
            <a:avLst/>
          </a:prstGeom>
          <a:noFill/>
        </p:spPr>
        <p:txBody>
          <a:bodyPr wrap="square" rtlCol="0">
            <a:spAutoFit/>
          </a:bodyPr>
          <a:lstStyle/>
          <a:p>
            <a:pPr>
              <a:lnSpc>
                <a:spcPct val="107000"/>
              </a:lnSpc>
              <a:spcAft>
                <a:spcPts val="800"/>
              </a:spcAft>
            </a:pPr>
            <a:r>
              <a:rPr lang="en-US" sz="18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rPr>
              <a:t>The separate unlock button directly unlocks the door by calling an interrupt.</a:t>
            </a:r>
            <a:endParaRPr lang="en-IN" sz="18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endParaRPr>
          </a:p>
        </p:txBody>
      </p:sp>
      <p:pic>
        <p:nvPicPr>
          <p:cNvPr id="4" name="Picture 3">
            <a:extLst>
              <a:ext uri="{FF2B5EF4-FFF2-40B4-BE49-F238E27FC236}">
                <a16:creationId xmlns:a16="http://schemas.microsoft.com/office/drawing/2014/main" id="{16854D01-E3AC-4C1F-A71A-F0B8F757CE97}"/>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2266" t="45308" r="72711" b="9475"/>
          <a:stretch/>
        </p:blipFill>
        <p:spPr>
          <a:xfrm>
            <a:off x="8402752" y="5421014"/>
            <a:ext cx="499065" cy="651841"/>
          </a:xfrm>
          <a:prstGeom prst="rect">
            <a:avLst/>
          </a:prstGeom>
        </p:spPr>
      </p:pic>
      <p:pic>
        <p:nvPicPr>
          <p:cNvPr id="7" name="Picture 6">
            <a:extLst>
              <a:ext uri="{FF2B5EF4-FFF2-40B4-BE49-F238E27FC236}">
                <a16:creationId xmlns:a16="http://schemas.microsoft.com/office/drawing/2014/main" id="{B6D1BBF4-17C6-4A46-A493-EE10C77ABB24}"/>
              </a:ext>
            </a:extLst>
          </p:cNvPr>
          <p:cNvPicPr>
            <a:picLocks noChangeAspect="1"/>
          </p:cNvPicPr>
          <p:nvPr/>
        </p:nvPicPr>
        <p:blipFill rotWithShape="1">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9985" t="11618" r="18078" b="31846"/>
          <a:stretch/>
        </p:blipFill>
        <p:spPr>
          <a:xfrm>
            <a:off x="5375920" y="3522245"/>
            <a:ext cx="288032" cy="298970"/>
          </a:xfrm>
          <a:prstGeom prst="rect">
            <a:avLst/>
          </a:prstGeom>
        </p:spPr>
      </p:pic>
      <p:pic>
        <p:nvPicPr>
          <p:cNvPr id="10" name="Picture 9">
            <a:extLst>
              <a:ext uri="{FF2B5EF4-FFF2-40B4-BE49-F238E27FC236}">
                <a16:creationId xmlns:a16="http://schemas.microsoft.com/office/drawing/2014/main" id="{302CD984-5EB0-4990-903E-51372C0E96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75920" y="3922938"/>
            <a:ext cx="1440160" cy="2340259"/>
          </a:xfrm>
          <a:prstGeom prst="rect">
            <a:avLst/>
          </a:prstGeom>
        </p:spPr>
      </p:pic>
      <p:pic>
        <p:nvPicPr>
          <p:cNvPr id="12" name="Picture 11">
            <a:extLst>
              <a:ext uri="{FF2B5EF4-FFF2-40B4-BE49-F238E27FC236}">
                <a16:creationId xmlns:a16="http://schemas.microsoft.com/office/drawing/2014/main" id="{A8A369A1-4F5B-443E-BA05-237CE4FBFFB7}"/>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rot="5400000">
            <a:off x="7342452" y="4495609"/>
            <a:ext cx="591495" cy="443991"/>
          </a:xfrm>
          <a:prstGeom prst="rect">
            <a:avLst/>
          </a:prstGeom>
        </p:spPr>
      </p:pic>
      <p:sp>
        <p:nvSpPr>
          <p:cNvPr id="13" name="TextBox 12">
            <a:extLst>
              <a:ext uri="{FF2B5EF4-FFF2-40B4-BE49-F238E27FC236}">
                <a16:creationId xmlns:a16="http://schemas.microsoft.com/office/drawing/2014/main" id="{CD5C761C-91EF-4CC9-A2EB-3457FE2F993A}"/>
              </a:ext>
            </a:extLst>
          </p:cNvPr>
          <p:cNvSpPr txBox="1"/>
          <p:nvPr/>
        </p:nvSpPr>
        <p:spPr>
          <a:xfrm rot="5400000">
            <a:off x="6096915" y="5584116"/>
            <a:ext cx="69358" cy="6463308"/>
          </a:xfrm>
          <a:prstGeom prst="rect">
            <a:avLst/>
          </a:prstGeom>
          <a:noFill/>
        </p:spPr>
        <p:txBody>
          <a:bodyPr wrap="square" rtlCol="0">
            <a:spAutoFit/>
          </a:bodyPr>
          <a:lstStyle/>
          <a:p>
            <a:r>
              <a:rPr lang="en-IN" sz="900">
                <a:hlinkClick r:id="rId8" tooltip="https://en.wikipedia.org/wiki/Printed_circuit_board"/>
              </a:rPr>
              <a:t>This Photo</a:t>
            </a:r>
            <a:r>
              <a:rPr lang="en-IN" sz="900"/>
              <a:t> by Unknown Author is licensed under </a:t>
            </a:r>
            <a:r>
              <a:rPr lang="en-IN" sz="900">
                <a:hlinkClick r:id="rId9" tooltip="https://creativecommons.org/licenses/by-sa/3.0/"/>
              </a:rPr>
              <a:t>CC BY-SA</a:t>
            </a:r>
            <a:endParaRPr lang="en-IN" sz="900"/>
          </a:p>
        </p:txBody>
      </p:sp>
      <p:pic>
        <p:nvPicPr>
          <p:cNvPr id="15" name="Picture 14">
            <a:extLst>
              <a:ext uri="{FF2B5EF4-FFF2-40B4-BE49-F238E27FC236}">
                <a16:creationId xmlns:a16="http://schemas.microsoft.com/office/drawing/2014/main" id="{AF7A69DA-2171-400F-B5EB-D4C6BC8C403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23268" y="4487993"/>
            <a:ext cx="298704" cy="408432"/>
          </a:xfrm>
          <a:prstGeom prst="rect">
            <a:avLst/>
          </a:prstGeom>
        </p:spPr>
      </p:pic>
      <p:sp>
        <p:nvSpPr>
          <p:cNvPr id="16" name="TextBox 15">
            <a:extLst>
              <a:ext uri="{FF2B5EF4-FFF2-40B4-BE49-F238E27FC236}">
                <a16:creationId xmlns:a16="http://schemas.microsoft.com/office/drawing/2014/main" id="{10787A36-D82C-4D9A-AB70-C41ABDC532B9}"/>
              </a:ext>
            </a:extLst>
          </p:cNvPr>
          <p:cNvSpPr txBox="1"/>
          <p:nvPr/>
        </p:nvSpPr>
        <p:spPr>
          <a:xfrm>
            <a:off x="4325827" y="3441175"/>
            <a:ext cx="1208067" cy="253916"/>
          </a:xfrm>
          <a:prstGeom prst="rect">
            <a:avLst/>
          </a:prstGeom>
          <a:noFill/>
        </p:spPr>
        <p:txBody>
          <a:bodyPr wrap="square" rtlCol="0">
            <a:spAutoFit/>
          </a:bodyPr>
          <a:lstStyle/>
          <a:p>
            <a:r>
              <a:rPr lang="en-IN" sz="1050" dirty="0"/>
              <a:t>Button pressed</a:t>
            </a:r>
          </a:p>
        </p:txBody>
      </p:sp>
      <p:pic>
        <p:nvPicPr>
          <p:cNvPr id="18" name="Picture 17">
            <a:extLst>
              <a:ext uri="{FF2B5EF4-FFF2-40B4-BE49-F238E27FC236}">
                <a16:creationId xmlns:a16="http://schemas.microsoft.com/office/drawing/2014/main" id="{CF193560-98D1-4EFB-BB17-1CBF1EF71830}"/>
              </a:ext>
            </a:extLst>
          </p:cNvPr>
          <p:cNvPicPr>
            <a:picLocks noChangeAspect="1"/>
          </p:cNvPicPr>
          <p:nvPr/>
        </p:nvPicPr>
        <p:blipFill>
          <a:blip r:embed="rId11" cstate="print">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9226608" y="4565256"/>
            <a:ext cx="273279" cy="229325"/>
          </a:xfrm>
          <a:prstGeom prst="rect">
            <a:avLst/>
          </a:prstGeom>
        </p:spPr>
      </p:pic>
      <p:cxnSp>
        <p:nvCxnSpPr>
          <p:cNvPr id="25" name="Straight Connector 24">
            <a:extLst>
              <a:ext uri="{FF2B5EF4-FFF2-40B4-BE49-F238E27FC236}">
                <a16:creationId xmlns:a16="http://schemas.microsoft.com/office/drawing/2014/main" id="{B3147F97-6BA2-47B2-923E-1428D74CA0DB}"/>
              </a:ext>
            </a:extLst>
          </p:cNvPr>
          <p:cNvCxnSpPr/>
          <p:nvPr/>
        </p:nvCxnSpPr>
        <p:spPr>
          <a:xfrm>
            <a:off x="7860196" y="4896425"/>
            <a:ext cx="9144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ECE4D1A-D1FC-469B-B0CA-3B472C5194C4}"/>
              </a:ext>
            </a:extLst>
          </p:cNvPr>
          <p:cNvCxnSpPr>
            <a:cxnSpLocks/>
            <a:stCxn id="18" idx="1"/>
            <a:endCxn id="12" idx="0"/>
          </p:cNvCxnSpPr>
          <p:nvPr/>
        </p:nvCxnSpPr>
        <p:spPr>
          <a:xfrm flipH="1">
            <a:off x="7860195" y="4679919"/>
            <a:ext cx="1366413" cy="376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5CC5B9E-2F0D-4A11-89BD-C84CF629B92F}"/>
              </a:ext>
            </a:extLst>
          </p:cNvPr>
          <p:cNvCxnSpPr>
            <a:cxnSpLocks/>
            <a:stCxn id="12" idx="2"/>
          </p:cNvCxnSpPr>
          <p:nvPr/>
        </p:nvCxnSpPr>
        <p:spPr>
          <a:xfrm flipH="1">
            <a:off x="6816080" y="4717605"/>
            <a:ext cx="600124"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5F3E08D-C476-4396-BAEA-928CE46D264E}"/>
              </a:ext>
            </a:extLst>
          </p:cNvPr>
          <p:cNvSpPr txBox="1"/>
          <p:nvPr/>
        </p:nvSpPr>
        <p:spPr>
          <a:xfrm>
            <a:off x="6816080" y="4226383"/>
            <a:ext cx="750526" cy="261610"/>
          </a:xfrm>
          <a:prstGeom prst="rect">
            <a:avLst/>
          </a:prstGeom>
          <a:noFill/>
        </p:spPr>
        <p:txBody>
          <a:bodyPr wrap="none" rtlCol="0">
            <a:spAutoFit/>
          </a:bodyPr>
          <a:lstStyle/>
          <a:p>
            <a:r>
              <a:rPr lang="en-IN" sz="1100" dirty="0"/>
              <a:t>Unlocked</a:t>
            </a:r>
          </a:p>
        </p:txBody>
      </p:sp>
      <p:sp>
        <p:nvSpPr>
          <p:cNvPr id="34" name="TextBox 33">
            <a:extLst>
              <a:ext uri="{FF2B5EF4-FFF2-40B4-BE49-F238E27FC236}">
                <a16:creationId xmlns:a16="http://schemas.microsoft.com/office/drawing/2014/main" id="{6272041B-077A-43F0-84A0-F04F687F053C}"/>
              </a:ext>
            </a:extLst>
          </p:cNvPr>
          <p:cNvSpPr txBox="1"/>
          <p:nvPr/>
        </p:nvSpPr>
        <p:spPr>
          <a:xfrm>
            <a:off x="4349446" y="4046826"/>
            <a:ext cx="1016625" cy="261610"/>
          </a:xfrm>
          <a:prstGeom prst="rect">
            <a:avLst/>
          </a:prstGeom>
          <a:noFill/>
        </p:spPr>
        <p:txBody>
          <a:bodyPr wrap="none" rtlCol="0">
            <a:spAutoFit/>
          </a:bodyPr>
          <a:lstStyle/>
          <a:p>
            <a:r>
              <a:rPr lang="en-IN" sz="1100" dirty="0"/>
              <a:t>Door is closed</a:t>
            </a:r>
          </a:p>
        </p:txBody>
      </p:sp>
      <p:sp>
        <p:nvSpPr>
          <p:cNvPr id="19" name="Arrow: Down 18">
            <a:extLst>
              <a:ext uri="{FF2B5EF4-FFF2-40B4-BE49-F238E27FC236}">
                <a16:creationId xmlns:a16="http://schemas.microsoft.com/office/drawing/2014/main" id="{AB26EE2A-6E64-40CC-B57D-FB128B4A5D1D}"/>
              </a:ext>
            </a:extLst>
          </p:cNvPr>
          <p:cNvSpPr/>
          <p:nvPr/>
        </p:nvSpPr>
        <p:spPr>
          <a:xfrm>
            <a:off x="9221937" y="4319518"/>
            <a:ext cx="242317" cy="261610"/>
          </a:xfrm>
          <a:prstGeom prst="downArrow">
            <a:avLst/>
          </a:prstGeom>
          <a:solidFill>
            <a:schemeClr val="accent6">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42BBB9F-DADE-4338-8BF5-155F7E86B464}"/>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837020" y="4487993"/>
            <a:ext cx="273292" cy="426014"/>
          </a:xfrm>
          <a:prstGeom prst="rect">
            <a:avLst/>
          </a:prstGeom>
        </p:spPr>
      </p:pic>
      <p:sp>
        <p:nvSpPr>
          <p:cNvPr id="20" name="TextBox 19">
            <a:extLst>
              <a:ext uri="{FF2B5EF4-FFF2-40B4-BE49-F238E27FC236}">
                <a16:creationId xmlns:a16="http://schemas.microsoft.com/office/drawing/2014/main" id="{31B31110-F0A2-4B98-AD33-71ED00D0871C}"/>
              </a:ext>
            </a:extLst>
          </p:cNvPr>
          <p:cNvSpPr txBox="1"/>
          <p:nvPr/>
        </p:nvSpPr>
        <p:spPr>
          <a:xfrm>
            <a:off x="7638200" y="3890446"/>
            <a:ext cx="1922321" cy="369332"/>
          </a:xfrm>
          <a:prstGeom prst="rect">
            <a:avLst/>
          </a:prstGeom>
          <a:noFill/>
        </p:spPr>
        <p:txBody>
          <a:bodyPr wrap="none" rtlCol="0">
            <a:spAutoFit/>
          </a:bodyPr>
          <a:lstStyle/>
          <a:p>
            <a:r>
              <a:rPr lang="en-IN" dirty="0"/>
              <a:t>“</a:t>
            </a:r>
            <a:r>
              <a:rPr lang="en-IN" dirty="0">
                <a:solidFill>
                  <a:schemeClr val="accent2"/>
                </a:solidFill>
              </a:rPr>
              <a:t>Access Granted</a:t>
            </a:r>
            <a:r>
              <a:rPr lang="en-IN" dirty="0"/>
              <a:t>”</a:t>
            </a:r>
          </a:p>
        </p:txBody>
      </p:sp>
      <p:sp>
        <p:nvSpPr>
          <p:cNvPr id="21" name="Arrow: Bent-Up 20">
            <a:extLst>
              <a:ext uri="{FF2B5EF4-FFF2-40B4-BE49-F238E27FC236}">
                <a16:creationId xmlns:a16="http://schemas.microsoft.com/office/drawing/2014/main" id="{CE6A01D2-FDF3-499D-8E4C-6E8FE1AB5715}"/>
              </a:ext>
            </a:extLst>
          </p:cNvPr>
          <p:cNvSpPr/>
          <p:nvPr/>
        </p:nvSpPr>
        <p:spPr>
          <a:xfrm>
            <a:off x="7919631" y="4236510"/>
            <a:ext cx="201230" cy="3085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51611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a:t>
            </a:r>
            <a:endParaRPr dirty="0"/>
          </a:p>
        </p:txBody>
      </p:sp>
      <p:sp>
        <p:nvSpPr>
          <p:cNvPr id="3" name="TextBox 2">
            <a:extLst>
              <a:ext uri="{FF2B5EF4-FFF2-40B4-BE49-F238E27FC236}">
                <a16:creationId xmlns:a16="http://schemas.microsoft.com/office/drawing/2014/main" id="{9EE1C4AF-2525-4A7C-BAEB-C89D3D66B5CF}"/>
              </a:ext>
            </a:extLst>
          </p:cNvPr>
          <p:cNvSpPr txBox="1"/>
          <p:nvPr/>
        </p:nvSpPr>
        <p:spPr>
          <a:xfrm>
            <a:off x="1847528" y="2060848"/>
            <a:ext cx="9144000" cy="375552"/>
          </a:xfrm>
          <a:prstGeom prst="rect">
            <a:avLst/>
          </a:prstGeom>
          <a:noFill/>
        </p:spPr>
        <p:txBody>
          <a:bodyPr wrap="square" rtlCol="0">
            <a:spAutoFit/>
          </a:bodyPr>
          <a:lstStyle/>
          <a:p>
            <a:pPr>
              <a:lnSpc>
                <a:spcPct val="107000"/>
              </a:lnSpc>
              <a:spcAft>
                <a:spcPts val="800"/>
              </a:spcAft>
            </a:pPr>
            <a:r>
              <a:rPr lang="en-US" sz="18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rPr>
              <a:t>The separate unlock button directly unlocks the door by calling an interrupt.</a:t>
            </a:r>
            <a:endParaRPr lang="en-IN" sz="18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endParaRPr>
          </a:p>
        </p:txBody>
      </p:sp>
      <p:pic>
        <p:nvPicPr>
          <p:cNvPr id="4" name="Picture 3">
            <a:extLst>
              <a:ext uri="{FF2B5EF4-FFF2-40B4-BE49-F238E27FC236}">
                <a16:creationId xmlns:a16="http://schemas.microsoft.com/office/drawing/2014/main" id="{16854D01-E3AC-4C1F-A71A-F0B8F757CE97}"/>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2266" t="45308" r="72711" b="9475"/>
          <a:stretch/>
        </p:blipFill>
        <p:spPr>
          <a:xfrm>
            <a:off x="8402752" y="5421014"/>
            <a:ext cx="499065" cy="651841"/>
          </a:xfrm>
          <a:prstGeom prst="rect">
            <a:avLst/>
          </a:prstGeom>
        </p:spPr>
      </p:pic>
      <p:pic>
        <p:nvPicPr>
          <p:cNvPr id="7" name="Picture 6">
            <a:extLst>
              <a:ext uri="{FF2B5EF4-FFF2-40B4-BE49-F238E27FC236}">
                <a16:creationId xmlns:a16="http://schemas.microsoft.com/office/drawing/2014/main" id="{B6D1BBF4-17C6-4A46-A493-EE10C77ABB24}"/>
              </a:ext>
            </a:extLst>
          </p:cNvPr>
          <p:cNvPicPr>
            <a:picLocks noChangeAspect="1"/>
          </p:cNvPicPr>
          <p:nvPr/>
        </p:nvPicPr>
        <p:blipFill rotWithShape="1">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9985" t="11618" r="18078" b="31846"/>
          <a:stretch/>
        </p:blipFill>
        <p:spPr>
          <a:xfrm>
            <a:off x="5375920" y="3522245"/>
            <a:ext cx="288032" cy="298970"/>
          </a:xfrm>
          <a:prstGeom prst="rect">
            <a:avLst/>
          </a:prstGeom>
        </p:spPr>
      </p:pic>
      <p:pic>
        <p:nvPicPr>
          <p:cNvPr id="10" name="Picture 9">
            <a:extLst>
              <a:ext uri="{FF2B5EF4-FFF2-40B4-BE49-F238E27FC236}">
                <a16:creationId xmlns:a16="http://schemas.microsoft.com/office/drawing/2014/main" id="{302CD984-5EB0-4990-903E-51372C0E96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75920" y="3922938"/>
            <a:ext cx="1440160" cy="2340259"/>
          </a:xfrm>
          <a:prstGeom prst="rect">
            <a:avLst/>
          </a:prstGeom>
        </p:spPr>
      </p:pic>
      <p:pic>
        <p:nvPicPr>
          <p:cNvPr id="12" name="Picture 11">
            <a:extLst>
              <a:ext uri="{FF2B5EF4-FFF2-40B4-BE49-F238E27FC236}">
                <a16:creationId xmlns:a16="http://schemas.microsoft.com/office/drawing/2014/main" id="{A8A369A1-4F5B-443E-BA05-237CE4FBFFB7}"/>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rot="5400000">
            <a:off x="7342452" y="4495609"/>
            <a:ext cx="591495" cy="443991"/>
          </a:xfrm>
          <a:prstGeom prst="rect">
            <a:avLst/>
          </a:prstGeom>
        </p:spPr>
      </p:pic>
      <p:sp>
        <p:nvSpPr>
          <p:cNvPr id="13" name="TextBox 12">
            <a:extLst>
              <a:ext uri="{FF2B5EF4-FFF2-40B4-BE49-F238E27FC236}">
                <a16:creationId xmlns:a16="http://schemas.microsoft.com/office/drawing/2014/main" id="{CD5C761C-91EF-4CC9-A2EB-3457FE2F993A}"/>
              </a:ext>
            </a:extLst>
          </p:cNvPr>
          <p:cNvSpPr txBox="1"/>
          <p:nvPr/>
        </p:nvSpPr>
        <p:spPr>
          <a:xfrm rot="5400000">
            <a:off x="6096915" y="5584116"/>
            <a:ext cx="69358" cy="6463308"/>
          </a:xfrm>
          <a:prstGeom prst="rect">
            <a:avLst/>
          </a:prstGeom>
          <a:noFill/>
        </p:spPr>
        <p:txBody>
          <a:bodyPr wrap="square" rtlCol="0">
            <a:spAutoFit/>
          </a:bodyPr>
          <a:lstStyle/>
          <a:p>
            <a:r>
              <a:rPr lang="en-IN" sz="900">
                <a:hlinkClick r:id="rId8" tooltip="https://en.wikipedia.org/wiki/Printed_circuit_board"/>
              </a:rPr>
              <a:t>This Photo</a:t>
            </a:r>
            <a:r>
              <a:rPr lang="en-IN" sz="900"/>
              <a:t> by Unknown Author is licensed under </a:t>
            </a:r>
            <a:r>
              <a:rPr lang="en-IN" sz="900">
                <a:hlinkClick r:id="rId9" tooltip="https://creativecommons.org/licenses/by-sa/3.0/"/>
              </a:rPr>
              <a:t>CC BY-SA</a:t>
            </a:r>
            <a:endParaRPr lang="en-IN" sz="900"/>
          </a:p>
        </p:txBody>
      </p:sp>
      <p:pic>
        <p:nvPicPr>
          <p:cNvPr id="15" name="Picture 14">
            <a:extLst>
              <a:ext uri="{FF2B5EF4-FFF2-40B4-BE49-F238E27FC236}">
                <a16:creationId xmlns:a16="http://schemas.microsoft.com/office/drawing/2014/main" id="{AF7A69DA-2171-400F-B5EB-D4C6BC8C403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29358" y="4487993"/>
            <a:ext cx="298704" cy="408432"/>
          </a:xfrm>
          <a:prstGeom prst="rect">
            <a:avLst/>
          </a:prstGeom>
        </p:spPr>
      </p:pic>
      <p:sp>
        <p:nvSpPr>
          <p:cNvPr id="16" name="TextBox 15">
            <a:extLst>
              <a:ext uri="{FF2B5EF4-FFF2-40B4-BE49-F238E27FC236}">
                <a16:creationId xmlns:a16="http://schemas.microsoft.com/office/drawing/2014/main" id="{10787A36-D82C-4D9A-AB70-C41ABDC532B9}"/>
              </a:ext>
            </a:extLst>
          </p:cNvPr>
          <p:cNvSpPr txBox="1"/>
          <p:nvPr/>
        </p:nvSpPr>
        <p:spPr>
          <a:xfrm>
            <a:off x="4325827" y="3441175"/>
            <a:ext cx="1208067" cy="253916"/>
          </a:xfrm>
          <a:prstGeom prst="rect">
            <a:avLst/>
          </a:prstGeom>
          <a:noFill/>
        </p:spPr>
        <p:txBody>
          <a:bodyPr wrap="square" rtlCol="0">
            <a:spAutoFit/>
          </a:bodyPr>
          <a:lstStyle/>
          <a:p>
            <a:r>
              <a:rPr lang="en-IN" sz="1050" dirty="0"/>
              <a:t>Button released</a:t>
            </a:r>
          </a:p>
        </p:txBody>
      </p:sp>
      <p:pic>
        <p:nvPicPr>
          <p:cNvPr id="18" name="Picture 17">
            <a:extLst>
              <a:ext uri="{FF2B5EF4-FFF2-40B4-BE49-F238E27FC236}">
                <a16:creationId xmlns:a16="http://schemas.microsoft.com/office/drawing/2014/main" id="{CF193560-98D1-4EFB-BB17-1CBF1EF71830}"/>
              </a:ext>
            </a:extLst>
          </p:cNvPr>
          <p:cNvPicPr>
            <a:picLocks noChangeAspect="1"/>
          </p:cNvPicPr>
          <p:nvPr/>
        </p:nvPicPr>
        <p:blipFill>
          <a:blip r:embed="rId11" cstate="print">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9226608" y="4565256"/>
            <a:ext cx="273279" cy="229325"/>
          </a:xfrm>
          <a:prstGeom prst="rect">
            <a:avLst/>
          </a:prstGeom>
        </p:spPr>
      </p:pic>
      <p:cxnSp>
        <p:nvCxnSpPr>
          <p:cNvPr id="25" name="Straight Connector 24">
            <a:extLst>
              <a:ext uri="{FF2B5EF4-FFF2-40B4-BE49-F238E27FC236}">
                <a16:creationId xmlns:a16="http://schemas.microsoft.com/office/drawing/2014/main" id="{B3147F97-6BA2-47B2-923E-1428D74CA0DB}"/>
              </a:ext>
            </a:extLst>
          </p:cNvPr>
          <p:cNvCxnSpPr/>
          <p:nvPr/>
        </p:nvCxnSpPr>
        <p:spPr>
          <a:xfrm>
            <a:off x="7860196" y="4896425"/>
            <a:ext cx="9144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ECE4D1A-D1FC-469B-B0CA-3B472C5194C4}"/>
              </a:ext>
            </a:extLst>
          </p:cNvPr>
          <p:cNvCxnSpPr>
            <a:cxnSpLocks/>
            <a:stCxn id="18" idx="1"/>
            <a:endCxn id="12" idx="0"/>
          </p:cNvCxnSpPr>
          <p:nvPr/>
        </p:nvCxnSpPr>
        <p:spPr>
          <a:xfrm flipH="1">
            <a:off x="7860195" y="4679919"/>
            <a:ext cx="1366413" cy="376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5CC5B9E-2F0D-4A11-89BD-C84CF629B92F}"/>
              </a:ext>
            </a:extLst>
          </p:cNvPr>
          <p:cNvCxnSpPr>
            <a:cxnSpLocks/>
            <a:stCxn id="12" idx="2"/>
          </p:cNvCxnSpPr>
          <p:nvPr/>
        </p:nvCxnSpPr>
        <p:spPr>
          <a:xfrm flipH="1">
            <a:off x="6816080" y="4717605"/>
            <a:ext cx="600124"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5F3E08D-C476-4396-BAEA-928CE46D264E}"/>
              </a:ext>
            </a:extLst>
          </p:cNvPr>
          <p:cNvSpPr txBox="1"/>
          <p:nvPr/>
        </p:nvSpPr>
        <p:spPr>
          <a:xfrm>
            <a:off x="6824797" y="4189464"/>
            <a:ext cx="750526" cy="261610"/>
          </a:xfrm>
          <a:prstGeom prst="rect">
            <a:avLst/>
          </a:prstGeom>
          <a:noFill/>
        </p:spPr>
        <p:txBody>
          <a:bodyPr wrap="none" rtlCol="0">
            <a:spAutoFit/>
          </a:bodyPr>
          <a:lstStyle/>
          <a:p>
            <a:r>
              <a:rPr lang="en-IN" sz="1100" dirty="0"/>
              <a:t>Unlocked</a:t>
            </a:r>
          </a:p>
        </p:txBody>
      </p:sp>
      <p:sp>
        <p:nvSpPr>
          <p:cNvPr id="34" name="TextBox 33">
            <a:extLst>
              <a:ext uri="{FF2B5EF4-FFF2-40B4-BE49-F238E27FC236}">
                <a16:creationId xmlns:a16="http://schemas.microsoft.com/office/drawing/2014/main" id="{6272041B-077A-43F0-84A0-F04F687F053C}"/>
              </a:ext>
            </a:extLst>
          </p:cNvPr>
          <p:cNvSpPr txBox="1"/>
          <p:nvPr/>
        </p:nvSpPr>
        <p:spPr>
          <a:xfrm>
            <a:off x="4349446" y="4046826"/>
            <a:ext cx="1088760" cy="261610"/>
          </a:xfrm>
          <a:prstGeom prst="rect">
            <a:avLst/>
          </a:prstGeom>
          <a:noFill/>
        </p:spPr>
        <p:txBody>
          <a:bodyPr wrap="none" rtlCol="0">
            <a:spAutoFit/>
          </a:bodyPr>
          <a:lstStyle/>
          <a:p>
            <a:r>
              <a:rPr lang="en-IN" sz="1100" dirty="0"/>
              <a:t>Door is opened</a:t>
            </a:r>
          </a:p>
        </p:txBody>
      </p:sp>
      <p:pic>
        <p:nvPicPr>
          <p:cNvPr id="8" name="Picture 7">
            <a:extLst>
              <a:ext uri="{FF2B5EF4-FFF2-40B4-BE49-F238E27FC236}">
                <a16:creationId xmlns:a16="http://schemas.microsoft.com/office/drawing/2014/main" id="{45C630F2-6FB3-4130-B45C-2D8B2CFFB86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384637" y="3872988"/>
            <a:ext cx="1352987" cy="2609333"/>
          </a:xfrm>
          <a:prstGeom prst="rect">
            <a:avLst/>
          </a:prstGeom>
        </p:spPr>
      </p:pic>
      <p:sp>
        <p:nvSpPr>
          <p:cNvPr id="19" name="Arrow: Down 18">
            <a:extLst>
              <a:ext uri="{FF2B5EF4-FFF2-40B4-BE49-F238E27FC236}">
                <a16:creationId xmlns:a16="http://schemas.microsoft.com/office/drawing/2014/main" id="{AB26EE2A-6E64-40CC-B57D-FB128B4A5D1D}"/>
              </a:ext>
            </a:extLst>
          </p:cNvPr>
          <p:cNvSpPr/>
          <p:nvPr/>
        </p:nvSpPr>
        <p:spPr>
          <a:xfrm>
            <a:off x="9221937" y="4319518"/>
            <a:ext cx="242317" cy="261610"/>
          </a:xfrm>
          <a:prstGeom prst="downArrow">
            <a:avLst/>
          </a:prstGeom>
          <a:solidFill>
            <a:schemeClr val="accent6">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42BBB9F-DADE-4338-8BF5-155F7E86B464}"/>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839861" y="4479202"/>
            <a:ext cx="273292" cy="426014"/>
          </a:xfrm>
          <a:prstGeom prst="rect">
            <a:avLst/>
          </a:prstGeom>
        </p:spPr>
      </p:pic>
      <p:sp>
        <p:nvSpPr>
          <p:cNvPr id="20" name="TextBox 19">
            <a:extLst>
              <a:ext uri="{FF2B5EF4-FFF2-40B4-BE49-F238E27FC236}">
                <a16:creationId xmlns:a16="http://schemas.microsoft.com/office/drawing/2014/main" id="{58FAEA29-6230-40BB-807E-B3DE34D8729D}"/>
              </a:ext>
            </a:extLst>
          </p:cNvPr>
          <p:cNvSpPr txBox="1"/>
          <p:nvPr/>
        </p:nvSpPr>
        <p:spPr>
          <a:xfrm>
            <a:off x="7638200" y="3890446"/>
            <a:ext cx="1683474" cy="369332"/>
          </a:xfrm>
          <a:prstGeom prst="rect">
            <a:avLst/>
          </a:prstGeom>
          <a:noFill/>
        </p:spPr>
        <p:txBody>
          <a:bodyPr wrap="none" rtlCol="0">
            <a:spAutoFit/>
          </a:bodyPr>
          <a:lstStyle/>
          <a:p>
            <a:r>
              <a:rPr lang="en-IN" dirty="0"/>
              <a:t>“</a:t>
            </a:r>
            <a:r>
              <a:rPr lang="en-IN" dirty="0">
                <a:solidFill>
                  <a:schemeClr val="accent2"/>
                </a:solidFill>
              </a:rPr>
              <a:t>Door is Open</a:t>
            </a:r>
            <a:r>
              <a:rPr lang="en-IN" dirty="0"/>
              <a:t>”</a:t>
            </a:r>
          </a:p>
        </p:txBody>
      </p:sp>
      <p:sp>
        <p:nvSpPr>
          <p:cNvPr id="21" name="Arrow: Bent-Up 20">
            <a:extLst>
              <a:ext uri="{FF2B5EF4-FFF2-40B4-BE49-F238E27FC236}">
                <a16:creationId xmlns:a16="http://schemas.microsoft.com/office/drawing/2014/main" id="{22A4D57D-7B4E-437A-B7BB-F3DA4C77AF0C}"/>
              </a:ext>
            </a:extLst>
          </p:cNvPr>
          <p:cNvSpPr/>
          <p:nvPr/>
        </p:nvSpPr>
        <p:spPr>
          <a:xfrm>
            <a:off x="7919631" y="4236510"/>
            <a:ext cx="201230" cy="3085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21583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a:t>
            </a:r>
            <a:endParaRPr dirty="0"/>
          </a:p>
        </p:txBody>
      </p:sp>
      <p:sp>
        <p:nvSpPr>
          <p:cNvPr id="3" name="TextBox 2">
            <a:extLst>
              <a:ext uri="{FF2B5EF4-FFF2-40B4-BE49-F238E27FC236}">
                <a16:creationId xmlns:a16="http://schemas.microsoft.com/office/drawing/2014/main" id="{9EE1C4AF-2525-4A7C-BAEB-C89D3D66B5CF}"/>
              </a:ext>
            </a:extLst>
          </p:cNvPr>
          <p:cNvSpPr txBox="1"/>
          <p:nvPr/>
        </p:nvSpPr>
        <p:spPr>
          <a:xfrm>
            <a:off x="1847528" y="2060848"/>
            <a:ext cx="9144000" cy="671915"/>
          </a:xfrm>
          <a:prstGeom prst="rect">
            <a:avLst/>
          </a:prstGeom>
          <a:noFill/>
        </p:spPr>
        <p:txBody>
          <a:bodyPr wrap="square" rtlCol="0">
            <a:spAutoFit/>
          </a:bodyPr>
          <a:lstStyle/>
          <a:p>
            <a:pPr>
              <a:lnSpc>
                <a:spcPct val="107000"/>
              </a:lnSpc>
              <a:spcAft>
                <a:spcPts val="800"/>
              </a:spcAft>
            </a:pPr>
            <a:r>
              <a:rPr lang="en-US" sz="18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rPr>
              <a:t>For re-locking the door, the system waits until a </a:t>
            </a:r>
            <a:r>
              <a:rPr lang="en-US" sz="1800" dirty="0">
                <a:solidFill>
                  <a:schemeClr val="tx1">
                    <a:lumMod val="95000"/>
                  </a:schemeClr>
                </a:solidFill>
                <a:latin typeface="Calibri" panose="020F0502020204030204" pitchFamily="34" charset="0"/>
                <a:ea typeface="Calibri" panose="020F0502020204030204" pitchFamily="34" charset="0"/>
                <a:cs typeface="Mangal" panose="02040503050203030202" pitchFamily="18" charset="0"/>
              </a:rPr>
              <a:t>certain delay is over. When </a:t>
            </a:r>
            <a:r>
              <a:rPr lang="en-US" sz="18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rPr>
              <a:t>the delay is over </a:t>
            </a:r>
            <a:r>
              <a:rPr lang="en-US" dirty="0">
                <a:solidFill>
                  <a:schemeClr val="tx1">
                    <a:lumMod val="95000"/>
                  </a:schemeClr>
                </a:solidFill>
                <a:latin typeface="Calibri" panose="020F0502020204030204" pitchFamily="34" charset="0"/>
                <a:ea typeface="Calibri" panose="020F0502020204030204" pitchFamily="34" charset="0"/>
                <a:cs typeface="Mangal" panose="02040503050203030202" pitchFamily="18" charset="0"/>
              </a:rPr>
              <a:t>as well as the</a:t>
            </a:r>
            <a:r>
              <a:rPr lang="en-US" sz="18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rPr>
              <a:t> door has been shut, it locks the door by rotating the motor in opposite direction.</a:t>
            </a:r>
            <a:endParaRPr lang="en-IN" sz="18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endParaRPr>
          </a:p>
        </p:txBody>
      </p:sp>
      <p:pic>
        <p:nvPicPr>
          <p:cNvPr id="4" name="Picture 3">
            <a:extLst>
              <a:ext uri="{FF2B5EF4-FFF2-40B4-BE49-F238E27FC236}">
                <a16:creationId xmlns:a16="http://schemas.microsoft.com/office/drawing/2014/main" id="{16854D01-E3AC-4C1F-A71A-F0B8F757CE97}"/>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2266" t="45308" r="72711" b="9475"/>
          <a:stretch/>
        </p:blipFill>
        <p:spPr>
          <a:xfrm>
            <a:off x="8402752" y="5421014"/>
            <a:ext cx="499065" cy="651841"/>
          </a:xfrm>
          <a:prstGeom prst="rect">
            <a:avLst/>
          </a:prstGeom>
        </p:spPr>
      </p:pic>
      <p:pic>
        <p:nvPicPr>
          <p:cNvPr id="7" name="Picture 6">
            <a:extLst>
              <a:ext uri="{FF2B5EF4-FFF2-40B4-BE49-F238E27FC236}">
                <a16:creationId xmlns:a16="http://schemas.microsoft.com/office/drawing/2014/main" id="{B6D1BBF4-17C6-4A46-A493-EE10C77ABB24}"/>
              </a:ext>
            </a:extLst>
          </p:cNvPr>
          <p:cNvPicPr>
            <a:picLocks noChangeAspect="1"/>
          </p:cNvPicPr>
          <p:nvPr/>
        </p:nvPicPr>
        <p:blipFill rotWithShape="1">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9985" t="11618" r="18078" b="31846"/>
          <a:stretch/>
        </p:blipFill>
        <p:spPr>
          <a:xfrm>
            <a:off x="5375920" y="3522245"/>
            <a:ext cx="288032" cy="298970"/>
          </a:xfrm>
          <a:prstGeom prst="rect">
            <a:avLst/>
          </a:prstGeom>
        </p:spPr>
      </p:pic>
      <p:pic>
        <p:nvPicPr>
          <p:cNvPr id="10" name="Picture 9">
            <a:extLst>
              <a:ext uri="{FF2B5EF4-FFF2-40B4-BE49-F238E27FC236}">
                <a16:creationId xmlns:a16="http://schemas.microsoft.com/office/drawing/2014/main" id="{302CD984-5EB0-4990-903E-51372C0E96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75920" y="3922938"/>
            <a:ext cx="1440160" cy="2340259"/>
          </a:xfrm>
          <a:prstGeom prst="rect">
            <a:avLst/>
          </a:prstGeom>
        </p:spPr>
      </p:pic>
      <p:pic>
        <p:nvPicPr>
          <p:cNvPr id="12" name="Picture 11">
            <a:extLst>
              <a:ext uri="{FF2B5EF4-FFF2-40B4-BE49-F238E27FC236}">
                <a16:creationId xmlns:a16="http://schemas.microsoft.com/office/drawing/2014/main" id="{A8A369A1-4F5B-443E-BA05-237CE4FBFFB7}"/>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rot="5400000">
            <a:off x="7342452" y="4495609"/>
            <a:ext cx="591495" cy="443991"/>
          </a:xfrm>
          <a:prstGeom prst="rect">
            <a:avLst/>
          </a:prstGeom>
        </p:spPr>
      </p:pic>
      <p:sp>
        <p:nvSpPr>
          <p:cNvPr id="13" name="TextBox 12">
            <a:extLst>
              <a:ext uri="{FF2B5EF4-FFF2-40B4-BE49-F238E27FC236}">
                <a16:creationId xmlns:a16="http://schemas.microsoft.com/office/drawing/2014/main" id="{CD5C761C-91EF-4CC9-A2EB-3457FE2F993A}"/>
              </a:ext>
            </a:extLst>
          </p:cNvPr>
          <p:cNvSpPr txBox="1"/>
          <p:nvPr/>
        </p:nvSpPr>
        <p:spPr>
          <a:xfrm rot="5400000">
            <a:off x="6096915" y="5584116"/>
            <a:ext cx="69358" cy="6463308"/>
          </a:xfrm>
          <a:prstGeom prst="rect">
            <a:avLst/>
          </a:prstGeom>
          <a:noFill/>
        </p:spPr>
        <p:txBody>
          <a:bodyPr wrap="square" rtlCol="0">
            <a:spAutoFit/>
          </a:bodyPr>
          <a:lstStyle/>
          <a:p>
            <a:r>
              <a:rPr lang="en-IN" sz="900">
                <a:hlinkClick r:id="rId8" tooltip="https://en.wikipedia.org/wiki/Printed_circuit_board"/>
              </a:rPr>
              <a:t>This Photo</a:t>
            </a:r>
            <a:r>
              <a:rPr lang="en-IN" sz="900"/>
              <a:t> by Unknown Author is licensed under </a:t>
            </a:r>
            <a:r>
              <a:rPr lang="en-IN" sz="900">
                <a:hlinkClick r:id="rId9" tooltip="https://creativecommons.org/licenses/by-sa/3.0/"/>
              </a:rPr>
              <a:t>CC BY-SA</a:t>
            </a:r>
            <a:endParaRPr lang="en-IN" sz="900"/>
          </a:p>
        </p:txBody>
      </p:sp>
      <p:pic>
        <p:nvPicPr>
          <p:cNvPr id="15" name="Picture 14">
            <a:extLst>
              <a:ext uri="{FF2B5EF4-FFF2-40B4-BE49-F238E27FC236}">
                <a16:creationId xmlns:a16="http://schemas.microsoft.com/office/drawing/2014/main" id="{AF7A69DA-2171-400F-B5EB-D4C6BC8C403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29358" y="4487993"/>
            <a:ext cx="298704" cy="408432"/>
          </a:xfrm>
          <a:prstGeom prst="rect">
            <a:avLst/>
          </a:prstGeom>
        </p:spPr>
      </p:pic>
      <p:sp>
        <p:nvSpPr>
          <p:cNvPr id="16" name="TextBox 15">
            <a:extLst>
              <a:ext uri="{FF2B5EF4-FFF2-40B4-BE49-F238E27FC236}">
                <a16:creationId xmlns:a16="http://schemas.microsoft.com/office/drawing/2014/main" id="{10787A36-D82C-4D9A-AB70-C41ABDC532B9}"/>
              </a:ext>
            </a:extLst>
          </p:cNvPr>
          <p:cNvSpPr txBox="1"/>
          <p:nvPr/>
        </p:nvSpPr>
        <p:spPr>
          <a:xfrm>
            <a:off x="4325827" y="3441175"/>
            <a:ext cx="1208067" cy="253916"/>
          </a:xfrm>
          <a:prstGeom prst="rect">
            <a:avLst/>
          </a:prstGeom>
          <a:noFill/>
        </p:spPr>
        <p:txBody>
          <a:bodyPr wrap="square" rtlCol="0">
            <a:spAutoFit/>
          </a:bodyPr>
          <a:lstStyle/>
          <a:p>
            <a:r>
              <a:rPr lang="en-IN" sz="1050" dirty="0"/>
              <a:t>Button released</a:t>
            </a:r>
          </a:p>
        </p:txBody>
      </p:sp>
      <p:pic>
        <p:nvPicPr>
          <p:cNvPr id="18" name="Picture 17">
            <a:extLst>
              <a:ext uri="{FF2B5EF4-FFF2-40B4-BE49-F238E27FC236}">
                <a16:creationId xmlns:a16="http://schemas.microsoft.com/office/drawing/2014/main" id="{CF193560-98D1-4EFB-BB17-1CBF1EF71830}"/>
              </a:ext>
            </a:extLst>
          </p:cNvPr>
          <p:cNvPicPr>
            <a:picLocks noChangeAspect="1"/>
          </p:cNvPicPr>
          <p:nvPr/>
        </p:nvPicPr>
        <p:blipFill>
          <a:blip r:embed="rId11" cstate="print">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9226608" y="4565256"/>
            <a:ext cx="273279" cy="229325"/>
          </a:xfrm>
          <a:prstGeom prst="rect">
            <a:avLst/>
          </a:prstGeom>
        </p:spPr>
      </p:pic>
      <p:cxnSp>
        <p:nvCxnSpPr>
          <p:cNvPr id="25" name="Straight Connector 24">
            <a:extLst>
              <a:ext uri="{FF2B5EF4-FFF2-40B4-BE49-F238E27FC236}">
                <a16:creationId xmlns:a16="http://schemas.microsoft.com/office/drawing/2014/main" id="{B3147F97-6BA2-47B2-923E-1428D74CA0DB}"/>
              </a:ext>
            </a:extLst>
          </p:cNvPr>
          <p:cNvCxnSpPr/>
          <p:nvPr/>
        </p:nvCxnSpPr>
        <p:spPr>
          <a:xfrm>
            <a:off x="7860196" y="4896425"/>
            <a:ext cx="9144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ECE4D1A-D1FC-469B-B0CA-3B472C5194C4}"/>
              </a:ext>
            </a:extLst>
          </p:cNvPr>
          <p:cNvCxnSpPr>
            <a:cxnSpLocks/>
            <a:stCxn id="18" idx="1"/>
            <a:endCxn id="12" idx="0"/>
          </p:cNvCxnSpPr>
          <p:nvPr/>
        </p:nvCxnSpPr>
        <p:spPr>
          <a:xfrm flipH="1">
            <a:off x="7860195" y="4679919"/>
            <a:ext cx="1366413" cy="376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5CC5B9E-2F0D-4A11-89BD-C84CF629B92F}"/>
              </a:ext>
            </a:extLst>
          </p:cNvPr>
          <p:cNvCxnSpPr>
            <a:cxnSpLocks/>
            <a:stCxn id="12" idx="2"/>
          </p:cNvCxnSpPr>
          <p:nvPr/>
        </p:nvCxnSpPr>
        <p:spPr>
          <a:xfrm flipH="1">
            <a:off x="6816080" y="4717605"/>
            <a:ext cx="600124"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5F3E08D-C476-4396-BAEA-928CE46D264E}"/>
              </a:ext>
            </a:extLst>
          </p:cNvPr>
          <p:cNvSpPr txBox="1"/>
          <p:nvPr/>
        </p:nvSpPr>
        <p:spPr>
          <a:xfrm>
            <a:off x="6824797" y="4189464"/>
            <a:ext cx="750526" cy="261610"/>
          </a:xfrm>
          <a:prstGeom prst="rect">
            <a:avLst/>
          </a:prstGeom>
          <a:noFill/>
        </p:spPr>
        <p:txBody>
          <a:bodyPr wrap="none" rtlCol="0">
            <a:spAutoFit/>
          </a:bodyPr>
          <a:lstStyle/>
          <a:p>
            <a:r>
              <a:rPr lang="en-IN" sz="1100" dirty="0"/>
              <a:t>Unlocked</a:t>
            </a:r>
          </a:p>
        </p:txBody>
      </p:sp>
      <p:sp>
        <p:nvSpPr>
          <p:cNvPr id="34" name="TextBox 33">
            <a:extLst>
              <a:ext uri="{FF2B5EF4-FFF2-40B4-BE49-F238E27FC236}">
                <a16:creationId xmlns:a16="http://schemas.microsoft.com/office/drawing/2014/main" id="{6272041B-077A-43F0-84A0-F04F687F053C}"/>
              </a:ext>
            </a:extLst>
          </p:cNvPr>
          <p:cNvSpPr txBox="1"/>
          <p:nvPr/>
        </p:nvSpPr>
        <p:spPr>
          <a:xfrm>
            <a:off x="4349446" y="4046826"/>
            <a:ext cx="1088760" cy="261610"/>
          </a:xfrm>
          <a:prstGeom prst="rect">
            <a:avLst/>
          </a:prstGeom>
          <a:noFill/>
        </p:spPr>
        <p:txBody>
          <a:bodyPr wrap="none" rtlCol="0">
            <a:spAutoFit/>
          </a:bodyPr>
          <a:lstStyle/>
          <a:p>
            <a:r>
              <a:rPr lang="en-IN" sz="1100" dirty="0"/>
              <a:t>Door is opened</a:t>
            </a:r>
          </a:p>
        </p:txBody>
      </p:sp>
      <p:pic>
        <p:nvPicPr>
          <p:cNvPr id="8" name="Picture 7">
            <a:extLst>
              <a:ext uri="{FF2B5EF4-FFF2-40B4-BE49-F238E27FC236}">
                <a16:creationId xmlns:a16="http://schemas.microsoft.com/office/drawing/2014/main" id="{45C630F2-6FB3-4130-B45C-2D8B2CFFB86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384637" y="3872988"/>
            <a:ext cx="1352987" cy="2609333"/>
          </a:xfrm>
          <a:prstGeom prst="rect">
            <a:avLst/>
          </a:prstGeom>
        </p:spPr>
      </p:pic>
      <p:pic>
        <p:nvPicPr>
          <p:cNvPr id="6" name="Picture 5">
            <a:extLst>
              <a:ext uri="{FF2B5EF4-FFF2-40B4-BE49-F238E27FC236}">
                <a16:creationId xmlns:a16="http://schemas.microsoft.com/office/drawing/2014/main" id="{842BBB9F-DADE-4338-8BF5-155F7E86B464}"/>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839861" y="4479202"/>
            <a:ext cx="273292" cy="426014"/>
          </a:xfrm>
          <a:prstGeom prst="rect">
            <a:avLst/>
          </a:prstGeom>
        </p:spPr>
      </p:pic>
      <p:sp>
        <p:nvSpPr>
          <p:cNvPr id="5" name="TextBox 4">
            <a:extLst>
              <a:ext uri="{FF2B5EF4-FFF2-40B4-BE49-F238E27FC236}">
                <a16:creationId xmlns:a16="http://schemas.microsoft.com/office/drawing/2014/main" id="{88533346-1136-48E8-928E-18498557F543}"/>
              </a:ext>
            </a:extLst>
          </p:cNvPr>
          <p:cNvSpPr txBox="1"/>
          <p:nvPr/>
        </p:nvSpPr>
        <p:spPr>
          <a:xfrm>
            <a:off x="3130585" y="5611190"/>
            <a:ext cx="2175596" cy="461665"/>
          </a:xfrm>
          <a:prstGeom prst="rect">
            <a:avLst/>
          </a:prstGeom>
          <a:noFill/>
        </p:spPr>
        <p:txBody>
          <a:bodyPr wrap="none" rtlCol="0">
            <a:spAutoFit/>
          </a:bodyPr>
          <a:lstStyle/>
          <a:p>
            <a:pPr algn="r"/>
            <a:r>
              <a:rPr lang="en-IN" sz="1200" dirty="0">
                <a:solidFill>
                  <a:schemeClr val="accent3"/>
                </a:solidFill>
              </a:rPr>
              <a:t>The door will remain unlocked </a:t>
            </a:r>
          </a:p>
          <a:p>
            <a:pPr algn="r"/>
            <a:r>
              <a:rPr lang="en-IN" sz="1200" dirty="0">
                <a:solidFill>
                  <a:schemeClr val="accent3"/>
                </a:solidFill>
              </a:rPr>
              <a:t>as long as it is open</a:t>
            </a:r>
          </a:p>
        </p:txBody>
      </p:sp>
      <p:sp>
        <p:nvSpPr>
          <p:cNvPr id="20" name="TextBox 19">
            <a:extLst>
              <a:ext uri="{FF2B5EF4-FFF2-40B4-BE49-F238E27FC236}">
                <a16:creationId xmlns:a16="http://schemas.microsoft.com/office/drawing/2014/main" id="{5F487B58-9E81-43C1-B41A-6F3D906AA023}"/>
              </a:ext>
            </a:extLst>
          </p:cNvPr>
          <p:cNvSpPr txBox="1"/>
          <p:nvPr/>
        </p:nvSpPr>
        <p:spPr>
          <a:xfrm>
            <a:off x="7638200" y="3890446"/>
            <a:ext cx="1683474" cy="369332"/>
          </a:xfrm>
          <a:prstGeom prst="rect">
            <a:avLst/>
          </a:prstGeom>
          <a:noFill/>
        </p:spPr>
        <p:txBody>
          <a:bodyPr wrap="none" rtlCol="0">
            <a:spAutoFit/>
          </a:bodyPr>
          <a:lstStyle/>
          <a:p>
            <a:r>
              <a:rPr lang="en-IN" dirty="0"/>
              <a:t>“</a:t>
            </a:r>
            <a:r>
              <a:rPr lang="en-IN" dirty="0">
                <a:solidFill>
                  <a:schemeClr val="accent2"/>
                </a:solidFill>
              </a:rPr>
              <a:t>Door is Open</a:t>
            </a:r>
            <a:r>
              <a:rPr lang="en-IN" dirty="0"/>
              <a:t>”</a:t>
            </a:r>
          </a:p>
        </p:txBody>
      </p:sp>
      <p:sp>
        <p:nvSpPr>
          <p:cNvPr id="21" name="Arrow: Bent-Up 20">
            <a:extLst>
              <a:ext uri="{FF2B5EF4-FFF2-40B4-BE49-F238E27FC236}">
                <a16:creationId xmlns:a16="http://schemas.microsoft.com/office/drawing/2014/main" id="{3B93809C-143A-4352-AD24-4612888B1C65}"/>
              </a:ext>
            </a:extLst>
          </p:cNvPr>
          <p:cNvSpPr/>
          <p:nvPr/>
        </p:nvSpPr>
        <p:spPr>
          <a:xfrm>
            <a:off x="7919631" y="4236510"/>
            <a:ext cx="201230" cy="3085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33644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a:t>
            </a:r>
            <a:endParaRPr dirty="0"/>
          </a:p>
        </p:txBody>
      </p:sp>
      <p:sp>
        <p:nvSpPr>
          <p:cNvPr id="3" name="TextBox 2">
            <a:extLst>
              <a:ext uri="{FF2B5EF4-FFF2-40B4-BE49-F238E27FC236}">
                <a16:creationId xmlns:a16="http://schemas.microsoft.com/office/drawing/2014/main" id="{9EE1C4AF-2525-4A7C-BAEB-C89D3D66B5CF}"/>
              </a:ext>
            </a:extLst>
          </p:cNvPr>
          <p:cNvSpPr txBox="1"/>
          <p:nvPr/>
        </p:nvSpPr>
        <p:spPr>
          <a:xfrm>
            <a:off x="1847528" y="2060848"/>
            <a:ext cx="9144000" cy="671915"/>
          </a:xfrm>
          <a:prstGeom prst="rect">
            <a:avLst/>
          </a:prstGeom>
          <a:noFill/>
        </p:spPr>
        <p:txBody>
          <a:bodyPr wrap="square" rtlCol="0">
            <a:spAutoFit/>
          </a:bodyPr>
          <a:lstStyle/>
          <a:p>
            <a:pPr>
              <a:lnSpc>
                <a:spcPct val="107000"/>
              </a:lnSpc>
              <a:spcAft>
                <a:spcPts val="800"/>
              </a:spcAft>
            </a:pPr>
            <a:r>
              <a:rPr lang="en-US" sz="18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rPr>
              <a:t>When the door is shut, a push button gets pressed informing the microcontroller that the door is ready to be locked.</a:t>
            </a:r>
            <a:endParaRPr lang="en-IN" sz="18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endParaRPr>
          </a:p>
        </p:txBody>
      </p:sp>
      <p:pic>
        <p:nvPicPr>
          <p:cNvPr id="4" name="Picture 3">
            <a:extLst>
              <a:ext uri="{FF2B5EF4-FFF2-40B4-BE49-F238E27FC236}">
                <a16:creationId xmlns:a16="http://schemas.microsoft.com/office/drawing/2014/main" id="{16854D01-E3AC-4C1F-A71A-F0B8F757CE97}"/>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2266" t="45308" r="72711" b="9475"/>
          <a:stretch/>
        </p:blipFill>
        <p:spPr>
          <a:xfrm>
            <a:off x="8402752" y="5421014"/>
            <a:ext cx="499065" cy="651841"/>
          </a:xfrm>
          <a:prstGeom prst="rect">
            <a:avLst/>
          </a:prstGeom>
        </p:spPr>
      </p:pic>
      <p:pic>
        <p:nvPicPr>
          <p:cNvPr id="7" name="Picture 6">
            <a:extLst>
              <a:ext uri="{FF2B5EF4-FFF2-40B4-BE49-F238E27FC236}">
                <a16:creationId xmlns:a16="http://schemas.microsoft.com/office/drawing/2014/main" id="{B6D1BBF4-17C6-4A46-A493-EE10C77ABB24}"/>
              </a:ext>
            </a:extLst>
          </p:cNvPr>
          <p:cNvPicPr>
            <a:picLocks noChangeAspect="1"/>
          </p:cNvPicPr>
          <p:nvPr/>
        </p:nvPicPr>
        <p:blipFill rotWithShape="1">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9985" t="11618" r="18078" b="31846"/>
          <a:stretch/>
        </p:blipFill>
        <p:spPr>
          <a:xfrm>
            <a:off x="5375920" y="3522245"/>
            <a:ext cx="288032" cy="298970"/>
          </a:xfrm>
          <a:prstGeom prst="rect">
            <a:avLst/>
          </a:prstGeom>
        </p:spPr>
      </p:pic>
      <p:pic>
        <p:nvPicPr>
          <p:cNvPr id="10" name="Picture 9">
            <a:extLst>
              <a:ext uri="{FF2B5EF4-FFF2-40B4-BE49-F238E27FC236}">
                <a16:creationId xmlns:a16="http://schemas.microsoft.com/office/drawing/2014/main" id="{302CD984-5EB0-4990-903E-51372C0E96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75920" y="3922938"/>
            <a:ext cx="1440160" cy="2340259"/>
          </a:xfrm>
          <a:prstGeom prst="rect">
            <a:avLst/>
          </a:prstGeom>
        </p:spPr>
      </p:pic>
      <p:pic>
        <p:nvPicPr>
          <p:cNvPr id="12" name="Picture 11">
            <a:extLst>
              <a:ext uri="{FF2B5EF4-FFF2-40B4-BE49-F238E27FC236}">
                <a16:creationId xmlns:a16="http://schemas.microsoft.com/office/drawing/2014/main" id="{A8A369A1-4F5B-443E-BA05-237CE4FBFFB7}"/>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rot="5400000">
            <a:off x="7342452" y="4495609"/>
            <a:ext cx="591495" cy="443991"/>
          </a:xfrm>
          <a:prstGeom prst="rect">
            <a:avLst/>
          </a:prstGeom>
        </p:spPr>
      </p:pic>
      <p:sp>
        <p:nvSpPr>
          <p:cNvPr id="13" name="TextBox 12">
            <a:extLst>
              <a:ext uri="{FF2B5EF4-FFF2-40B4-BE49-F238E27FC236}">
                <a16:creationId xmlns:a16="http://schemas.microsoft.com/office/drawing/2014/main" id="{CD5C761C-91EF-4CC9-A2EB-3457FE2F993A}"/>
              </a:ext>
            </a:extLst>
          </p:cNvPr>
          <p:cNvSpPr txBox="1"/>
          <p:nvPr/>
        </p:nvSpPr>
        <p:spPr>
          <a:xfrm rot="5400000">
            <a:off x="6096915" y="5584116"/>
            <a:ext cx="69358" cy="6463308"/>
          </a:xfrm>
          <a:prstGeom prst="rect">
            <a:avLst/>
          </a:prstGeom>
          <a:noFill/>
        </p:spPr>
        <p:txBody>
          <a:bodyPr wrap="square" rtlCol="0">
            <a:spAutoFit/>
          </a:bodyPr>
          <a:lstStyle/>
          <a:p>
            <a:r>
              <a:rPr lang="en-IN" sz="900">
                <a:hlinkClick r:id="rId8" tooltip="https://en.wikipedia.org/wiki/Printed_circuit_board"/>
              </a:rPr>
              <a:t>This Photo</a:t>
            </a:r>
            <a:r>
              <a:rPr lang="en-IN" sz="900"/>
              <a:t> by Unknown Author is licensed under </a:t>
            </a:r>
            <a:r>
              <a:rPr lang="en-IN" sz="900">
                <a:hlinkClick r:id="rId9" tooltip="https://creativecommons.org/licenses/by-sa/3.0/"/>
              </a:rPr>
              <a:t>CC BY-SA</a:t>
            </a:r>
            <a:endParaRPr lang="en-IN" sz="900"/>
          </a:p>
        </p:txBody>
      </p:sp>
      <p:pic>
        <p:nvPicPr>
          <p:cNvPr id="15" name="Picture 14">
            <a:extLst>
              <a:ext uri="{FF2B5EF4-FFF2-40B4-BE49-F238E27FC236}">
                <a16:creationId xmlns:a16="http://schemas.microsoft.com/office/drawing/2014/main" id="{AF7A69DA-2171-400F-B5EB-D4C6BC8C403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29358" y="4487993"/>
            <a:ext cx="298704" cy="408432"/>
          </a:xfrm>
          <a:prstGeom prst="rect">
            <a:avLst/>
          </a:prstGeom>
        </p:spPr>
      </p:pic>
      <p:sp>
        <p:nvSpPr>
          <p:cNvPr id="16" name="TextBox 15">
            <a:extLst>
              <a:ext uri="{FF2B5EF4-FFF2-40B4-BE49-F238E27FC236}">
                <a16:creationId xmlns:a16="http://schemas.microsoft.com/office/drawing/2014/main" id="{10787A36-D82C-4D9A-AB70-C41ABDC532B9}"/>
              </a:ext>
            </a:extLst>
          </p:cNvPr>
          <p:cNvSpPr txBox="1"/>
          <p:nvPr/>
        </p:nvSpPr>
        <p:spPr>
          <a:xfrm>
            <a:off x="4325827" y="3441175"/>
            <a:ext cx="1208067" cy="253916"/>
          </a:xfrm>
          <a:prstGeom prst="rect">
            <a:avLst/>
          </a:prstGeom>
          <a:noFill/>
        </p:spPr>
        <p:txBody>
          <a:bodyPr wrap="square" rtlCol="0">
            <a:spAutoFit/>
          </a:bodyPr>
          <a:lstStyle/>
          <a:p>
            <a:r>
              <a:rPr lang="en-IN" sz="1050" dirty="0"/>
              <a:t>Button released</a:t>
            </a:r>
          </a:p>
        </p:txBody>
      </p:sp>
      <p:pic>
        <p:nvPicPr>
          <p:cNvPr id="18" name="Picture 17">
            <a:extLst>
              <a:ext uri="{FF2B5EF4-FFF2-40B4-BE49-F238E27FC236}">
                <a16:creationId xmlns:a16="http://schemas.microsoft.com/office/drawing/2014/main" id="{CF193560-98D1-4EFB-BB17-1CBF1EF71830}"/>
              </a:ext>
            </a:extLst>
          </p:cNvPr>
          <p:cNvPicPr>
            <a:picLocks noChangeAspect="1"/>
          </p:cNvPicPr>
          <p:nvPr/>
        </p:nvPicPr>
        <p:blipFill>
          <a:blip r:embed="rId11" cstate="print">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9226608" y="4565256"/>
            <a:ext cx="273279" cy="229325"/>
          </a:xfrm>
          <a:prstGeom prst="rect">
            <a:avLst/>
          </a:prstGeom>
        </p:spPr>
      </p:pic>
      <p:cxnSp>
        <p:nvCxnSpPr>
          <p:cNvPr id="25" name="Straight Connector 24">
            <a:extLst>
              <a:ext uri="{FF2B5EF4-FFF2-40B4-BE49-F238E27FC236}">
                <a16:creationId xmlns:a16="http://schemas.microsoft.com/office/drawing/2014/main" id="{B3147F97-6BA2-47B2-923E-1428D74CA0DB}"/>
              </a:ext>
            </a:extLst>
          </p:cNvPr>
          <p:cNvCxnSpPr/>
          <p:nvPr/>
        </p:nvCxnSpPr>
        <p:spPr>
          <a:xfrm>
            <a:off x="7860196" y="4896425"/>
            <a:ext cx="9144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ECE4D1A-D1FC-469B-B0CA-3B472C5194C4}"/>
              </a:ext>
            </a:extLst>
          </p:cNvPr>
          <p:cNvCxnSpPr>
            <a:cxnSpLocks/>
            <a:stCxn id="18" idx="1"/>
            <a:endCxn id="12" idx="0"/>
          </p:cNvCxnSpPr>
          <p:nvPr/>
        </p:nvCxnSpPr>
        <p:spPr>
          <a:xfrm flipH="1">
            <a:off x="7860195" y="4679919"/>
            <a:ext cx="1366413" cy="376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5CC5B9E-2F0D-4A11-89BD-C84CF629B92F}"/>
              </a:ext>
            </a:extLst>
          </p:cNvPr>
          <p:cNvCxnSpPr>
            <a:cxnSpLocks/>
            <a:stCxn id="12" idx="2"/>
          </p:cNvCxnSpPr>
          <p:nvPr/>
        </p:nvCxnSpPr>
        <p:spPr>
          <a:xfrm flipH="1">
            <a:off x="6816080" y="4717605"/>
            <a:ext cx="600124"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5F3E08D-C476-4396-BAEA-928CE46D264E}"/>
              </a:ext>
            </a:extLst>
          </p:cNvPr>
          <p:cNvSpPr txBox="1"/>
          <p:nvPr/>
        </p:nvSpPr>
        <p:spPr>
          <a:xfrm>
            <a:off x="6824797" y="4189464"/>
            <a:ext cx="750526" cy="261610"/>
          </a:xfrm>
          <a:prstGeom prst="rect">
            <a:avLst/>
          </a:prstGeom>
          <a:noFill/>
        </p:spPr>
        <p:txBody>
          <a:bodyPr wrap="none" rtlCol="0">
            <a:spAutoFit/>
          </a:bodyPr>
          <a:lstStyle/>
          <a:p>
            <a:r>
              <a:rPr lang="en-IN" sz="1100" dirty="0"/>
              <a:t>Unlocked</a:t>
            </a:r>
          </a:p>
        </p:txBody>
      </p:sp>
      <p:sp>
        <p:nvSpPr>
          <p:cNvPr id="34" name="TextBox 33">
            <a:extLst>
              <a:ext uri="{FF2B5EF4-FFF2-40B4-BE49-F238E27FC236}">
                <a16:creationId xmlns:a16="http://schemas.microsoft.com/office/drawing/2014/main" id="{6272041B-077A-43F0-84A0-F04F687F053C}"/>
              </a:ext>
            </a:extLst>
          </p:cNvPr>
          <p:cNvSpPr txBox="1"/>
          <p:nvPr/>
        </p:nvSpPr>
        <p:spPr>
          <a:xfrm>
            <a:off x="4349446" y="4046826"/>
            <a:ext cx="896399" cy="261610"/>
          </a:xfrm>
          <a:prstGeom prst="rect">
            <a:avLst/>
          </a:prstGeom>
          <a:noFill/>
        </p:spPr>
        <p:txBody>
          <a:bodyPr wrap="none" rtlCol="0">
            <a:spAutoFit/>
          </a:bodyPr>
          <a:lstStyle/>
          <a:p>
            <a:r>
              <a:rPr lang="en-IN" sz="1100" dirty="0"/>
              <a:t>Door closed</a:t>
            </a:r>
          </a:p>
        </p:txBody>
      </p:sp>
      <p:pic>
        <p:nvPicPr>
          <p:cNvPr id="6" name="Picture 5">
            <a:extLst>
              <a:ext uri="{FF2B5EF4-FFF2-40B4-BE49-F238E27FC236}">
                <a16:creationId xmlns:a16="http://schemas.microsoft.com/office/drawing/2014/main" id="{842BBB9F-DADE-4338-8BF5-155F7E86B464}"/>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839861" y="4479202"/>
            <a:ext cx="273292" cy="426014"/>
          </a:xfrm>
          <a:prstGeom prst="rect">
            <a:avLst/>
          </a:prstGeom>
        </p:spPr>
      </p:pic>
      <p:sp>
        <p:nvSpPr>
          <p:cNvPr id="19" name="TextBox 18">
            <a:extLst>
              <a:ext uri="{FF2B5EF4-FFF2-40B4-BE49-F238E27FC236}">
                <a16:creationId xmlns:a16="http://schemas.microsoft.com/office/drawing/2014/main" id="{6020D835-0BC4-4563-B2E0-C72DC8B9BA1B}"/>
              </a:ext>
            </a:extLst>
          </p:cNvPr>
          <p:cNvSpPr txBox="1"/>
          <p:nvPr/>
        </p:nvSpPr>
        <p:spPr>
          <a:xfrm>
            <a:off x="7638200" y="3890446"/>
            <a:ext cx="1582484" cy="369332"/>
          </a:xfrm>
          <a:prstGeom prst="rect">
            <a:avLst/>
          </a:prstGeom>
          <a:noFill/>
        </p:spPr>
        <p:txBody>
          <a:bodyPr wrap="none" rtlCol="0">
            <a:spAutoFit/>
          </a:bodyPr>
          <a:lstStyle/>
          <a:p>
            <a:r>
              <a:rPr lang="en-IN" dirty="0"/>
              <a:t>“</a:t>
            </a:r>
            <a:r>
              <a:rPr lang="en-IN" dirty="0">
                <a:solidFill>
                  <a:schemeClr val="accent2"/>
                </a:solidFill>
              </a:rPr>
              <a:t>Door closed</a:t>
            </a:r>
            <a:r>
              <a:rPr lang="en-IN" dirty="0"/>
              <a:t>”</a:t>
            </a:r>
          </a:p>
        </p:txBody>
      </p:sp>
      <p:sp>
        <p:nvSpPr>
          <p:cNvPr id="20" name="Arrow: Bent-Up 19">
            <a:extLst>
              <a:ext uri="{FF2B5EF4-FFF2-40B4-BE49-F238E27FC236}">
                <a16:creationId xmlns:a16="http://schemas.microsoft.com/office/drawing/2014/main" id="{71D91C31-1A60-4543-BCFF-10F94F52D5C2}"/>
              </a:ext>
            </a:extLst>
          </p:cNvPr>
          <p:cNvSpPr/>
          <p:nvPr/>
        </p:nvSpPr>
        <p:spPr>
          <a:xfrm>
            <a:off x="7919631" y="4236510"/>
            <a:ext cx="201230" cy="3085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44566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a:t>
            </a:r>
            <a:endParaRPr dirty="0"/>
          </a:p>
        </p:txBody>
      </p:sp>
      <p:sp>
        <p:nvSpPr>
          <p:cNvPr id="3" name="TextBox 2">
            <a:extLst>
              <a:ext uri="{FF2B5EF4-FFF2-40B4-BE49-F238E27FC236}">
                <a16:creationId xmlns:a16="http://schemas.microsoft.com/office/drawing/2014/main" id="{9EE1C4AF-2525-4A7C-BAEB-C89D3D66B5CF}"/>
              </a:ext>
            </a:extLst>
          </p:cNvPr>
          <p:cNvSpPr txBox="1"/>
          <p:nvPr/>
        </p:nvSpPr>
        <p:spPr>
          <a:xfrm>
            <a:off x="1847528" y="2060848"/>
            <a:ext cx="9144000" cy="671915"/>
          </a:xfrm>
          <a:prstGeom prst="rect">
            <a:avLst/>
          </a:prstGeom>
          <a:noFill/>
        </p:spPr>
        <p:txBody>
          <a:bodyPr wrap="square" rtlCol="0">
            <a:spAutoFit/>
          </a:bodyPr>
          <a:lstStyle/>
          <a:p>
            <a:pPr>
              <a:lnSpc>
                <a:spcPct val="107000"/>
              </a:lnSpc>
              <a:spcAft>
                <a:spcPts val="800"/>
              </a:spcAft>
            </a:pPr>
            <a:r>
              <a:rPr lang="en-US" sz="18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rPr>
              <a:t>When the door is shut, a push button gets pressed informing the microcontroller that the door is ready to be locked.</a:t>
            </a:r>
            <a:endParaRPr lang="en-IN" sz="18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endParaRPr>
          </a:p>
        </p:txBody>
      </p:sp>
      <p:pic>
        <p:nvPicPr>
          <p:cNvPr id="4" name="Picture 3">
            <a:extLst>
              <a:ext uri="{FF2B5EF4-FFF2-40B4-BE49-F238E27FC236}">
                <a16:creationId xmlns:a16="http://schemas.microsoft.com/office/drawing/2014/main" id="{16854D01-E3AC-4C1F-A71A-F0B8F757CE97}"/>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2266" t="45308" r="72711" b="9475"/>
          <a:stretch/>
        </p:blipFill>
        <p:spPr>
          <a:xfrm>
            <a:off x="8402752" y="5421014"/>
            <a:ext cx="499065" cy="651841"/>
          </a:xfrm>
          <a:prstGeom prst="rect">
            <a:avLst/>
          </a:prstGeom>
        </p:spPr>
      </p:pic>
      <p:pic>
        <p:nvPicPr>
          <p:cNvPr id="7" name="Picture 6">
            <a:extLst>
              <a:ext uri="{FF2B5EF4-FFF2-40B4-BE49-F238E27FC236}">
                <a16:creationId xmlns:a16="http://schemas.microsoft.com/office/drawing/2014/main" id="{B6D1BBF4-17C6-4A46-A493-EE10C77ABB24}"/>
              </a:ext>
            </a:extLst>
          </p:cNvPr>
          <p:cNvPicPr>
            <a:picLocks noChangeAspect="1"/>
          </p:cNvPicPr>
          <p:nvPr/>
        </p:nvPicPr>
        <p:blipFill rotWithShape="1">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9985" t="11618" r="18078" b="31846"/>
          <a:stretch/>
        </p:blipFill>
        <p:spPr>
          <a:xfrm>
            <a:off x="5375920" y="3522245"/>
            <a:ext cx="288032" cy="298970"/>
          </a:xfrm>
          <a:prstGeom prst="rect">
            <a:avLst/>
          </a:prstGeom>
        </p:spPr>
      </p:pic>
      <p:pic>
        <p:nvPicPr>
          <p:cNvPr id="10" name="Picture 9">
            <a:extLst>
              <a:ext uri="{FF2B5EF4-FFF2-40B4-BE49-F238E27FC236}">
                <a16:creationId xmlns:a16="http://schemas.microsoft.com/office/drawing/2014/main" id="{302CD984-5EB0-4990-903E-51372C0E96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75920" y="3922938"/>
            <a:ext cx="1440160" cy="2340259"/>
          </a:xfrm>
          <a:prstGeom prst="rect">
            <a:avLst/>
          </a:prstGeom>
        </p:spPr>
      </p:pic>
      <p:pic>
        <p:nvPicPr>
          <p:cNvPr id="12" name="Picture 11">
            <a:extLst>
              <a:ext uri="{FF2B5EF4-FFF2-40B4-BE49-F238E27FC236}">
                <a16:creationId xmlns:a16="http://schemas.microsoft.com/office/drawing/2014/main" id="{A8A369A1-4F5B-443E-BA05-237CE4FBFFB7}"/>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rot="5400000">
            <a:off x="7342452" y="4495609"/>
            <a:ext cx="591495" cy="443991"/>
          </a:xfrm>
          <a:prstGeom prst="rect">
            <a:avLst/>
          </a:prstGeom>
        </p:spPr>
      </p:pic>
      <p:sp>
        <p:nvSpPr>
          <p:cNvPr id="13" name="TextBox 12">
            <a:extLst>
              <a:ext uri="{FF2B5EF4-FFF2-40B4-BE49-F238E27FC236}">
                <a16:creationId xmlns:a16="http://schemas.microsoft.com/office/drawing/2014/main" id="{CD5C761C-91EF-4CC9-A2EB-3457FE2F993A}"/>
              </a:ext>
            </a:extLst>
          </p:cNvPr>
          <p:cNvSpPr txBox="1"/>
          <p:nvPr/>
        </p:nvSpPr>
        <p:spPr>
          <a:xfrm rot="5400000">
            <a:off x="6096915" y="5584116"/>
            <a:ext cx="69358" cy="6463308"/>
          </a:xfrm>
          <a:prstGeom prst="rect">
            <a:avLst/>
          </a:prstGeom>
          <a:noFill/>
        </p:spPr>
        <p:txBody>
          <a:bodyPr wrap="square" rtlCol="0">
            <a:spAutoFit/>
          </a:bodyPr>
          <a:lstStyle/>
          <a:p>
            <a:r>
              <a:rPr lang="en-IN" sz="900">
                <a:hlinkClick r:id="rId8" tooltip="https://en.wikipedia.org/wiki/Printed_circuit_board"/>
              </a:rPr>
              <a:t>This Photo</a:t>
            </a:r>
            <a:r>
              <a:rPr lang="en-IN" sz="900"/>
              <a:t> by Unknown Author is licensed under </a:t>
            </a:r>
            <a:r>
              <a:rPr lang="en-IN" sz="900">
                <a:hlinkClick r:id="rId9" tooltip="https://creativecommons.org/licenses/by-sa/3.0/"/>
              </a:rPr>
              <a:t>CC BY-SA</a:t>
            </a:r>
            <a:endParaRPr lang="en-IN" sz="900"/>
          </a:p>
        </p:txBody>
      </p:sp>
      <p:pic>
        <p:nvPicPr>
          <p:cNvPr id="15" name="Picture 14">
            <a:extLst>
              <a:ext uri="{FF2B5EF4-FFF2-40B4-BE49-F238E27FC236}">
                <a16:creationId xmlns:a16="http://schemas.microsoft.com/office/drawing/2014/main" id="{AF7A69DA-2171-400F-B5EB-D4C6BC8C403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29358" y="4487993"/>
            <a:ext cx="298704" cy="408432"/>
          </a:xfrm>
          <a:prstGeom prst="rect">
            <a:avLst/>
          </a:prstGeom>
        </p:spPr>
      </p:pic>
      <p:sp>
        <p:nvSpPr>
          <p:cNvPr id="16" name="TextBox 15">
            <a:extLst>
              <a:ext uri="{FF2B5EF4-FFF2-40B4-BE49-F238E27FC236}">
                <a16:creationId xmlns:a16="http://schemas.microsoft.com/office/drawing/2014/main" id="{10787A36-D82C-4D9A-AB70-C41ABDC532B9}"/>
              </a:ext>
            </a:extLst>
          </p:cNvPr>
          <p:cNvSpPr txBox="1"/>
          <p:nvPr/>
        </p:nvSpPr>
        <p:spPr>
          <a:xfrm>
            <a:off x="4325827" y="3441175"/>
            <a:ext cx="1208067" cy="253916"/>
          </a:xfrm>
          <a:prstGeom prst="rect">
            <a:avLst/>
          </a:prstGeom>
          <a:noFill/>
        </p:spPr>
        <p:txBody>
          <a:bodyPr wrap="square" rtlCol="0">
            <a:spAutoFit/>
          </a:bodyPr>
          <a:lstStyle/>
          <a:p>
            <a:r>
              <a:rPr lang="en-IN" sz="1050" dirty="0"/>
              <a:t>Button pressed</a:t>
            </a:r>
          </a:p>
        </p:txBody>
      </p:sp>
      <p:pic>
        <p:nvPicPr>
          <p:cNvPr id="18" name="Picture 17">
            <a:extLst>
              <a:ext uri="{FF2B5EF4-FFF2-40B4-BE49-F238E27FC236}">
                <a16:creationId xmlns:a16="http://schemas.microsoft.com/office/drawing/2014/main" id="{CF193560-98D1-4EFB-BB17-1CBF1EF71830}"/>
              </a:ext>
            </a:extLst>
          </p:cNvPr>
          <p:cNvPicPr>
            <a:picLocks noChangeAspect="1"/>
          </p:cNvPicPr>
          <p:nvPr/>
        </p:nvPicPr>
        <p:blipFill>
          <a:blip r:embed="rId11" cstate="print">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9226608" y="4565256"/>
            <a:ext cx="273279" cy="229325"/>
          </a:xfrm>
          <a:prstGeom prst="rect">
            <a:avLst/>
          </a:prstGeom>
        </p:spPr>
      </p:pic>
      <p:cxnSp>
        <p:nvCxnSpPr>
          <p:cNvPr id="25" name="Straight Connector 24">
            <a:extLst>
              <a:ext uri="{FF2B5EF4-FFF2-40B4-BE49-F238E27FC236}">
                <a16:creationId xmlns:a16="http://schemas.microsoft.com/office/drawing/2014/main" id="{B3147F97-6BA2-47B2-923E-1428D74CA0DB}"/>
              </a:ext>
            </a:extLst>
          </p:cNvPr>
          <p:cNvCxnSpPr/>
          <p:nvPr/>
        </p:nvCxnSpPr>
        <p:spPr>
          <a:xfrm>
            <a:off x="7860196" y="4896425"/>
            <a:ext cx="9144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ECE4D1A-D1FC-469B-B0CA-3B472C5194C4}"/>
              </a:ext>
            </a:extLst>
          </p:cNvPr>
          <p:cNvCxnSpPr>
            <a:cxnSpLocks/>
            <a:stCxn id="18" idx="1"/>
            <a:endCxn id="12" idx="0"/>
          </p:cNvCxnSpPr>
          <p:nvPr/>
        </p:nvCxnSpPr>
        <p:spPr>
          <a:xfrm flipH="1">
            <a:off x="7860195" y="4679919"/>
            <a:ext cx="1366413" cy="376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5CC5B9E-2F0D-4A11-89BD-C84CF629B92F}"/>
              </a:ext>
            </a:extLst>
          </p:cNvPr>
          <p:cNvCxnSpPr>
            <a:cxnSpLocks/>
            <a:stCxn id="12" idx="2"/>
          </p:cNvCxnSpPr>
          <p:nvPr/>
        </p:nvCxnSpPr>
        <p:spPr>
          <a:xfrm flipH="1">
            <a:off x="6816080" y="4717605"/>
            <a:ext cx="600124"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5F3E08D-C476-4396-BAEA-928CE46D264E}"/>
              </a:ext>
            </a:extLst>
          </p:cNvPr>
          <p:cNvSpPr txBox="1"/>
          <p:nvPr/>
        </p:nvSpPr>
        <p:spPr>
          <a:xfrm>
            <a:off x="6824797" y="4189464"/>
            <a:ext cx="750526" cy="261610"/>
          </a:xfrm>
          <a:prstGeom prst="rect">
            <a:avLst/>
          </a:prstGeom>
          <a:noFill/>
        </p:spPr>
        <p:txBody>
          <a:bodyPr wrap="none" rtlCol="0">
            <a:spAutoFit/>
          </a:bodyPr>
          <a:lstStyle/>
          <a:p>
            <a:r>
              <a:rPr lang="en-IN" sz="1100" dirty="0"/>
              <a:t>Unlocked</a:t>
            </a:r>
          </a:p>
        </p:txBody>
      </p:sp>
      <p:sp>
        <p:nvSpPr>
          <p:cNvPr id="34" name="TextBox 33">
            <a:extLst>
              <a:ext uri="{FF2B5EF4-FFF2-40B4-BE49-F238E27FC236}">
                <a16:creationId xmlns:a16="http://schemas.microsoft.com/office/drawing/2014/main" id="{6272041B-077A-43F0-84A0-F04F687F053C}"/>
              </a:ext>
            </a:extLst>
          </p:cNvPr>
          <p:cNvSpPr txBox="1"/>
          <p:nvPr/>
        </p:nvSpPr>
        <p:spPr>
          <a:xfrm>
            <a:off x="4349446" y="4046826"/>
            <a:ext cx="896399" cy="261610"/>
          </a:xfrm>
          <a:prstGeom prst="rect">
            <a:avLst/>
          </a:prstGeom>
          <a:noFill/>
        </p:spPr>
        <p:txBody>
          <a:bodyPr wrap="none" rtlCol="0">
            <a:spAutoFit/>
          </a:bodyPr>
          <a:lstStyle/>
          <a:p>
            <a:r>
              <a:rPr lang="en-IN" sz="1100" dirty="0"/>
              <a:t>Door closed</a:t>
            </a:r>
          </a:p>
        </p:txBody>
      </p:sp>
      <p:sp>
        <p:nvSpPr>
          <p:cNvPr id="5" name="Arrow: Circular 4">
            <a:extLst>
              <a:ext uri="{FF2B5EF4-FFF2-40B4-BE49-F238E27FC236}">
                <a16:creationId xmlns:a16="http://schemas.microsoft.com/office/drawing/2014/main" id="{1DD0D12F-9102-44C8-8191-BB3D9D22F09B}"/>
              </a:ext>
            </a:extLst>
          </p:cNvPr>
          <p:cNvSpPr/>
          <p:nvPr/>
        </p:nvSpPr>
        <p:spPr>
          <a:xfrm rot="16200000">
            <a:off x="5075845" y="3714453"/>
            <a:ext cx="414677" cy="315740"/>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6" name="Picture 5">
            <a:extLst>
              <a:ext uri="{FF2B5EF4-FFF2-40B4-BE49-F238E27FC236}">
                <a16:creationId xmlns:a16="http://schemas.microsoft.com/office/drawing/2014/main" id="{842BBB9F-DADE-4338-8BF5-155F7E86B464}"/>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839861" y="4479202"/>
            <a:ext cx="273292" cy="426014"/>
          </a:xfrm>
          <a:prstGeom prst="rect">
            <a:avLst/>
          </a:prstGeom>
        </p:spPr>
      </p:pic>
    </p:spTree>
    <p:extLst>
      <p:ext uri="{BB962C8B-B14F-4D97-AF65-F5344CB8AC3E}">
        <p14:creationId xmlns:p14="http://schemas.microsoft.com/office/powerpoint/2010/main" val="1860362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a:t>
            </a:r>
            <a:endParaRPr dirty="0"/>
          </a:p>
        </p:txBody>
      </p:sp>
      <p:sp>
        <p:nvSpPr>
          <p:cNvPr id="3" name="TextBox 2">
            <a:extLst>
              <a:ext uri="{FF2B5EF4-FFF2-40B4-BE49-F238E27FC236}">
                <a16:creationId xmlns:a16="http://schemas.microsoft.com/office/drawing/2014/main" id="{9EE1C4AF-2525-4A7C-BAEB-C89D3D66B5CF}"/>
              </a:ext>
            </a:extLst>
          </p:cNvPr>
          <p:cNvSpPr txBox="1"/>
          <p:nvPr/>
        </p:nvSpPr>
        <p:spPr>
          <a:xfrm>
            <a:off x="1847528" y="2060848"/>
            <a:ext cx="9144000" cy="671915"/>
          </a:xfrm>
          <a:prstGeom prst="rect">
            <a:avLst/>
          </a:prstGeom>
          <a:noFill/>
        </p:spPr>
        <p:txBody>
          <a:bodyPr wrap="square" rtlCol="0">
            <a:spAutoFit/>
          </a:bodyPr>
          <a:lstStyle/>
          <a:p>
            <a:pPr>
              <a:lnSpc>
                <a:spcPct val="107000"/>
              </a:lnSpc>
              <a:spcAft>
                <a:spcPts val="800"/>
              </a:spcAft>
            </a:pPr>
            <a:r>
              <a:rPr lang="en-US" sz="18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rPr>
              <a:t>When the door is shut, a push button gets pressed informing the microcontroller that the door is ready to be locked.</a:t>
            </a:r>
            <a:endParaRPr lang="en-IN" sz="18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endParaRPr>
          </a:p>
        </p:txBody>
      </p:sp>
      <p:pic>
        <p:nvPicPr>
          <p:cNvPr id="4" name="Picture 3">
            <a:extLst>
              <a:ext uri="{FF2B5EF4-FFF2-40B4-BE49-F238E27FC236}">
                <a16:creationId xmlns:a16="http://schemas.microsoft.com/office/drawing/2014/main" id="{16854D01-E3AC-4C1F-A71A-F0B8F757CE97}"/>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2266" t="45308" r="72711" b="9475"/>
          <a:stretch/>
        </p:blipFill>
        <p:spPr>
          <a:xfrm>
            <a:off x="8402752" y="5421014"/>
            <a:ext cx="499065" cy="651841"/>
          </a:xfrm>
          <a:prstGeom prst="rect">
            <a:avLst/>
          </a:prstGeom>
        </p:spPr>
      </p:pic>
      <p:pic>
        <p:nvPicPr>
          <p:cNvPr id="7" name="Picture 6">
            <a:extLst>
              <a:ext uri="{FF2B5EF4-FFF2-40B4-BE49-F238E27FC236}">
                <a16:creationId xmlns:a16="http://schemas.microsoft.com/office/drawing/2014/main" id="{B6D1BBF4-17C6-4A46-A493-EE10C77ABB24}"/>
              </a:ext>
            </a:extLst>
          </p:cNvPr>
          <p:cNvPicPr>
            <a:picLocks noChangeAspect="1"/>
          </p:cNvPicPr>
          <p:nvPr/>
        </p:nvPicPr>
        <p:blipFill rotWithShape="1">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9985" t="11618" r="18078" b="31846"/>
          <a:stretch/>
        </p:blipFill>
        <p:spPr>
          <a:xfrm>
            <a:off x="5375920" y="3522245"/>
            <a:ext cx="288032" cy="298970"/>
          </a:xfrm>
          <a:prstGeom prst="rect">
            <a:avLst/>
          </a:prstGeom>
        </p:spPr>
      </p:pic>
      <p:pic>
        <p:nvPicPr>
          <p:cNvPr id="10" name="Picture 9">
            <a:extLst>
              <a:ext uri="{FF2B5EF4-FFF2-40B4-BE49-F238E27FC236}">
                <a16:creationId xmlns:a16="http://schemas.microsoft.com/office/drawing/2014/main" id="{302CD984-5EB0-4990-903E-51372C0E96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75920" y="3922938"/>
            <a:ext cx="1440160" cy="2340259"/>
          </a:xfrm>
          <a:prstGeom prst="rect">
            <a:avLst/>
          </a:prstGeom>
        </p:spPr>
      </p:pic>
      <p:pic>
        <p:nvPicPr>
          <p:cNvPr id="12" name="Picture 11">
            <a:extLst>
              <a:ext uri="{FF2B5EF4-FFF2-40B4-BE49-F238E27FC236}">
                <a16:creationId xmlns:a16="http://schemas.microsoft.com/office/drawing/2014/main" id="{A8A369A1-4F5B-443E-BA05-237CE4FBFFB7}"/>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rot="5400000">
            <a:off x="7342452" y="4495609"/>
            <a:ext cx="591495" cy="443991"/>
          </a:xfrm>
          <a:prstGeom prst="rect">
            <a:avLst/>
          </a:prstGeom>
        </p:spPr>
      </p:pic>
      <p:sp>
        <p:nvSpPr>
          <p:cNvPr id="13" name="TextBox 12">
            <a:extLst>
              <a:ext uri="{FF2B5EF4-FFF2-40B4-BE49-F238E27FC236}">
                <a16:creationId xmlns:a16="http://schemas.microsoft.com/office/drawing/2014/main" id="{CD5C761C-91EF-4CC9-A2EB-3457FE2F993A}"/>
              </a:ext>
            </a:extLst>
          </p:cNvPr>
          <p:cNvSpPr txBox="1"/>
          <p:nvPr/>
        </p:nvSpPr>
        <p:spPr>
          <a:xfrm rot="5400000">
            <a:off x="6096915" y="5584116"/>
            <a:ext cx="69358" cy="6463308"/>
          </a:xfrm>
          <a:prstGeom prst="rect">
            <a:avLst/>
          </a:prstGeom>
          <a:noFill/>
        </p:spPr>
        <p:txBody>
          <a:bodyPr wrap="square" rtlCol="0">
            <a:spAutoFit/>
          </a:bodyPr>
          <a:lstStyle/>
          <a:p>
            <a:r>
              <a:rPr lang="en-IN" sz="900">
                <a:hlinkClick r:id="rId8" tooltip="https://en.wikipedia.org/wiki/Printed_circuit_board"/>
              </a:rPr>
              <a:t>This Photo</a:t>
            </a:r>
            <a:r>
              <a:rPr lang="en-IN" sz="900"/>
              <a:t> by Unknown Author is licensed under </a:t>
            </a:r>
            <a:r>
              <a:rPr lang="en-IN" sz="900">
                <a:hlinkClick r:id="rId9" tooltip="https://creativecommons.org/licenses/by-sa/3.0/"/>
              </a:rPr>
              <a:t>CC BY-SA</a:t>
            </a:r>
            <a:endParaRPr lang="en-IN" sz="900"/>
          </a:p>
        </p:txBody>
      </p:sp>
      <p:sp>
        <p:nvSpPr>
          <p:cNvPr id="16" name="TextBox 15">
            <a:extLst>
              <a:ext uri="{FF2B5EF4-FFF2-40B4-BE49-F238E27FC236}">
                <a16:creationId xmlns:a16="http://schemas.microsoft.com/office/drawing/2014/main" id="{10787A36-D82C-4D9A-AB70-C41ABDC532B9}"/>
              </a:ext>
            </a:extLst>
          </p:cNvPr>
          <p:cNvSpPr txBox="1"/>
          <p:nvPr/>
        </p:nvSpPr>
        <p:spPr>
          <a:xfrm>
            <a:off x="4325827" y="3441175"/>
            <a:ext cx="1208067" cy="253916"/>
          </a:xfrm>
          <a:prstGeom prst="rect">
            <a:avLst/>
          </a:prstGeom>
          <a:noFill/>
        </p:spPr>
        <p:txBody>
          <a:bodyPr wrap="square" rtlCol="0">
            <a:spAutoFit/>
          </a:bodyPr>
          <a:lstStyle/>
          <a:p>
            <a:r>
              <a:rPr lang="en-IN" sz="1050" dirty="0"/>
              <a:t>Button pressed</a:t>
            </a:r>
          </a:p>
        </p:txBody>
      </p:sp>
      <p:pic>
        <p:nvPicPr>
          <p:cNvPr id="18" name="Picture 17">
            <a:extLst>
              <a:ext uri="{FF2B5EF4-FFF2-40B4-BE49-F238E27FC236}">
                <a16:creationId xmlns:a16="http://schemas.microsoft.com/office/drawing/2014/main" id="{CF193560-98D1-4EFB-BB17-1CBF1EF71830}"/>
              </a:ext>
            </a:extLst>
          </p:cNvPr>
          <p:cNvPicPr>
            <a:picLocks noChangeAspect="1"/>
          </p:cNvPicPr>
          <p:nvPr/>
        </p:nvPicPr>
        <p:blipFill>
          <a:blip r:embed="rId10" cstate="print">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9226608" y="4565256"/>
            <a:ext cx="273279" cy="229325"/>
          </a:xfrm>
          <a:prstGeom prst="rect">
            <a:avLst/>
          </a:prstGeom>
        </p:spPr>
      </p:pic>
      <p:cxnSp>
        <p:nvCxnSpPr>
          <p:cNvPr id="25" name="Straight Connector 24">
            <a:extLst>
              <a:ext uri="{FF2B5EF4-FFF2-40B4-BE49-F238E27FC236}">
                <a16:creationId xmlns:a16="http://schemas.microsoft.com/office/drawing/2014/main" id="{B3147F97-6BA2-47B2-923E-1428D74CA0DB}"/>
              </a:ext>
            </a:extLst>
          </p:cNvPr>
          <p:cNvCxnSpPr/>
          <p:nvPr/>
        </p:nvCxnSpPr>
        <p:spPr>
          <a:xfrm>
            <a:off x="7860196" y="4896425"/>
            <a:ext cx="9144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ECE4D1A-D1FC-469B-B0CA-3B472C5194C4}"/>
              </a:ext>
            </a:extLst>
          </p:cNvPr>
          <p:cNvCxnSpPr>
            <a:cxnSpLocks/>
            <a:stCxn id="18" idx="1"/>
            <a:endCxn id="12" idx="0"/>
          </p:cNvCxnSpPr>
          <p:nvPr/>
        </p:nvCxnSpPr>
        <p:spPr>
          <a:xfrm flipH="1">
            <a:off x="7860195" y="4679919"/>
            <a:ext cx="1366413" cy="376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5CC5B9E-2F0D-4A11-89BD-C84CF629B92F}"/>
              </a:ext>
            </a:extLst>
          </p:cNvPr>
          <p:cNvCxnSpPr>
            <a:cxnSpLocks/>
            <a:stCxn id="12" idx="2"/>
          </p:cNvCxnSpPr>
          <p:nvPr/>
        </p:nvCxnSpPr>
        <p:spPr>
          <a:xfrm flipH="1">
            <a:off x="6816080" y="4717605"/>
            <a:ext cx="600124"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5F3E08D-C476-4396-BAEA-928CE46D264E}"/>
              </a:ext>
            </a:extLst>
          </p:cNvPr>
          <p:cNvSpPr txBox="1"/>
          <p:nvPr/>
        </p:nvSpPr>
        <p:spPr>
          <a:xfrm>
            <a:off x="6824797" y="4189464"/>
            <a:ext cx="614271" cy="261610"/>
          </a:xfrm>
          <a:prstGeom prst="rect">
            <a:avLst/>
          </a:prstGeom>
          <a:noFill/>
        </p:spPr>
        <p:txBody>
          <a:bodyPr wrap="none" rtlCol="0">
            <a:spAutoFit/>
          </a:bodyPr>
          <a:lstStyle/>
          <a:p>
            <a:r>
              <a:rPr lang="en-IN" sz="1100" dirty="0"/>
              <a:t>Locked</a:t>
            </a:r>
          </a:p>
        </p:txBody>
      </p:sp>
      <p:sp>
        <p:nvSpPr>
          <p:cNvPr id="34" name="TextBox 33">
            <a:extLst>
              <a:ext uri="{FF2B5EF4-FFF2-40B4-BE49-F238E27FC236}">
                <a16:creationId xmlns:a16="http://schemas.microsoft.com/office/drawing/2014/main" id="{6272041B-077A-43F0-84A0-F04F687F053C}"/>
              </a:ext>
            </a:extLst>
          </p:cNvPr>
          <p:cNvSpPr txBox="1"/>
          <p:nvPr/>
        </p:nvSpPr>
        <p:spPr>
          <a:xfrm>
            <a:off x="4349446" y="4046826"/>
            <a:ext cx="896399" cy="261610"/>
          </a:xfrm>
          <a:prstGeom prst="rect">
            <a:avLst/>
          </a:prstGeom>
          <a:noFill/>
        </p:spPr>
        <p:txBody>
          <a:bodyPr wrap="none" rtlCol="0">
            <a:spAutoFit/>
          </a:bodyPr>
          <a:lstStyle/>
          <a:p>
            <a:r>
              <a:rPr lang="en-IN" sz="1100" dirty="0"/>
              <a:t>Door closed</a:t>
            </a:r>
          </a:p>
        </p:txBody>
      </p:sp>
      <p:sp>
        <p:nvSpPr>
          <p:cNvPr id="5" name="Arrow: Circular 4">
            <a:extLst>
              <a:ext uri="{FF2B5EF4-FFF2-40B4-BE49-F238E27FC236}">
                <a16:creationId xmlns:a16="http://schemas.microsoft.com/office/drawing/2014/main" id="{1DD0D12F-9102-44C8-8191-BB3D9D22F09B}"/>
              </a:ext>
            </a:extLst>
          </p:cNvPr>
          <p:cNvSpPr/>
          <p:nvPr/>
        </p:nvSpPr>
        <p:spPr>
          <a:xfrm rot="16200000">
            <a:off x="5075845" y="3714453"/>
            <a:ext cx="414677" cy="315740"/>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Arrow: Bent 7">
            <a:extLst>
              <a:ext uri="{FF2B5EF4-FFF2-40B4-BE49-F238E27FC236}">
                <a16:creationId xmlns:a16="http://schemas.microsoft.com/office/drawing/2014/main" id="{DE760B3C-CF4A-499C-A96A-84191C1A5064}"/>
              </a:ext>
            </a:extLst>
          </p:cNvPr>
          <p:cNvSpPr/>
          <p:nvPr/>
        </p:nvSpPr>
        <p:spPr>
          <a:xfrm rot="5400000">
            <a:off x="6405637" y="3025532"/>
            <a:ext cx="671916" cy="1914189"/>
          </a:xfrm>
          <a:prstGeom prst="bentArrow">
            <a:avLst>
              <a:gd name="adj1" fmla="val 4657"/>
              <a:gd name="adj2" fmla="val 11579"/>
              <a:gd name="adj3" fmla="val 12142"/>
              <a:gd name="adj4" fmla="val 381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15" name="Picture 14">
            <a:extLst>
              <a:ext uri="{FF2B5EF4-FFF2-40B4-BE49-F238E27FC236}">
                <a16:creationId xmlns:a16="http://schemas.microsoft.com/office/drawing/2014/main" id="{AF7A69DA-2171-400F-B5EB-D4C6BC8C403C}"/>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829358" y="4487993"/>
            <a:ext cx="298704" cy="408432"/>
          </a:xfrm>
          <a:prstGeom prst="rect">
            <a:avLst/>
          </a:prstGeom>
        </p:spPr>
      </p:pic>
      <p:sp>
        <p:nvSpPr>
          <p:cNvPr id="19" name="TextBox 18">
            <a:extLst>
              <a:ext uri="{FF2B5EF4-FFF2-40B4-BE49-F238E27FC236}">
                <a16:creationId xmlns:a16="http://schemas.microsoft.com/office/drawing/2014/main" id="{3D4E6EAE-157A-4302-964C-C46904811340}"/>
              </a:ext>
            </a:extLst>
          </p:cNvPr>
          <p:cNvSpPr txBox="1"/>
          <p:nvPr/>
        </p:nvSpPr>
        <p:spPr>
          <a:xfrm>
            <a:off x="7638200" y="3890446"/>
            <a:ext cx="2068195" cy="369332"/>
          </a:xfrm>
          <a:prstGeom prst="rect">
            <a:avLst/>
          </a:prstGeom>
          <a:noFill/>
        </p:spPr>
        <p:txBody>
          <a:bodyPr wrap="none" rtlCol="0">
            <a:spAutoFit/>
          </a:bodyPr>
          <a:lstStyle/>
          <a:p>
            <a:r>
              <a:rPr lang="en-IN" dirty="0"/>
              <a:t>“</a:t>
            </a:r>
            <a:r>
              <a:rPr lang="en-IN" dirty="0">
                <a:solidFill>
                  <a:schemeClr val="accent2"/>
                </a:solidFill>
              </a:rPr>
              <a:t>Locking the door</a:t>
            </a:r>
            <a:r>
              <a:rPr lang="en-IN" dirty="0"/>
              <a:t>”</a:t>
            </a:r>
          </a:p>
        </p:txBody>
      </p:sp>
      <p:sp>
        <p:nvSpPr>
          <p:cNvPr id="20" name="Arrow: Bent-Up 19">
            <a:extLst>
              <a:ext uri="{FF2B5EF4-FFF2-40B4-BE49-F238E27FC236}">
                <a16:creationId xmlns:a16="http://schemas.microsoft.com/office/drawing/2014/main" id="{1D318A65-7978-4C79-8D49-165B407C361D}"/>
              </a:ext>
            </a:extLst>
          </p:cNvPr>
          <p:cNvSpPr/>
          <p:nvPr/>
        </p:nvSpPr>
        <p:spPr>
          <a:xfrm>
            <a:off x="7919631" y="4236510"/>
            <a:ext cx="201230" cy="3085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04509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4000" y="457200"/>
            <a:ext cx="9144000" cy="1143000"/>
          </a:xfrm>
        </p:spPr>
        <p:txBody>
          <a:bodyPr/>
          <a:lstStyle/>
          <a:p>
            <a:r>
              <a:rPr lang="en-US" dirty="0"/>
              <a:t>Presented By:</a:t>
            </a:r>
            <a:endParaRPr dirty="0"/>
          </a:p>
        </p:txBody>
      </p:sp>
      <p:sp>
        <p:nvSpPr>
          <p:cNvPr id="14" name="Content Placeholder 13"/>
          <p:cNvSpPr>
            <a:spLocks noGrp="1"/>
          </p:cNvSpPr>
          <p:nvPr>
            <p:ph idx="1"/>
          </p:nvPr>
        </p:nvSpPr>
        <p:spPr>
          <a:xfrm>
            <a:off x="1558159" y="1844824"/>
            <a:ext cx="9144000" cy="4267200"/>
          </a:xfrm>
        </p:spPr>
        <p:txBody>
          <a:bodyPr/>
          <a:lstStyle/>
          <a:p>
            <a:r>
              <a:rPr lang="en-US" dirty="0"/>
              <a:t>1BI19CS057	Geethanjali C</a:t>
            </a:r>
            <a:endParaRPr dirty="0"/>
          </a:p>
          <a:p>
            <a:r>
              <a:rPr lang="en-US" dirty="0"/>
              <a:t>1BI19CS029	</a:t>
            </a:r>
            <a:r>
              <a:rPr lang="en-US" dirty="0" err="1"/>
              <a:t>Arymann</a:t>
            </a:r>
            <a:r>
              <a:rPr lang="en-US" dirty="0"/>
              <a:t> Sinha</a:t>
            </a:r>
            <a:endParaRPr dirty="0"/>
          </a:p>
          <a:p>
            <a:r>
              <a:rPr lang="en-US" dirty="0"/>
              <a:t>1BI19CS005	Abhishek Anand</a:t>
            </a:r>
          </a:p>
          <a:p>
            <a:r>
              <a:rPr lang="en-US" dirty="0"/>
              <a:t>1BI19CS053	</a:t>
            </a:r>
            <a:r>
              <a:rPr lang="en-US" dirty="0" err="1"/>
              <a:t>Fahaam</a:t>
            </a:r>
            <a:r>
              <a:rPr lang="en-US" dirty="0"/>
              <a:t> Shawl</a:t>
            </a:r>
          </a:p>
        </p:txBody>
      </p:sp>
    </p:spTree>
    <p:extLst>
      <p:ext uri="{BB962C8B-B14F-4D97-AF65-F5344CB8AC3E}">
        <p14:creationId xmlns:p14="http://schemas.microsoft.com/office/powerpoint/2010/main" val="3042826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Simulation</a:t>
            </a:r>
            <a:endParaRPr dirty="0"/>
          </a:p>
        </p:txBody>
      </p:sp>
      <p:sp>
        <p:nvSpPr>
          <p:cNvPr id="3" name="TextBox 2">
            <a:extLst>
              <a:ext uri="{FF2B5EF4-FFF2-40B4-BE49-F238E27FC236}">
                <a16:creationId xmlns:a16="http://schemas.microsoft.com/office/drawing/2014/main" id="{9EE1C4AF-2525-4A7C-BAEB-C89D3D66B5CF}"/>
              </a:ext>
            </a:extLst>
          </p:cNvPr>
          <p:cNvSpPr txBox="1"/>
          <p:nvPr/>
        </p:nvSpPr>
        <p:spPr>
          <a:xfrm>
            <a:off x="1847528" y="2060848"/>
            <a:ext cx="9144000" cy="671915"/>
          </a:xfrm>
          <a:prstGeom prst="rect">
            <a:avLst/>
          </a:prstGeom>
          <a:noFill/>
        </p:spPr>
        <p:txBody>
          <a:bodyPr wrap="square" rtlCol="0">
            <a:spAutoFit/>
          </a:bodyPr>
          <a:lstStyle/>
          <a:p>
            <a:pPr>
              <a:lnSpc>
                <a:spcPct val="107000"/>
              </a:lnSpc>
              <a:spcAft>
                <a:spcPts val="800"/>
              </a:spcAft>
            </a:pPr>
            <a:r>
              <a:rPr lang="en-US" sz="18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rPr>
              <a:t>We have used </a:t>
            </a:r>
            <a:r>
              <a:rPr lang="en-US" sz="1800" b="1" u="sng"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rPr>
              <a:t>Keil µVision5 </a:t>
            </a:r>
            <a:r>
              <a:rPr lang="en-US" sz="18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rPr>
              <a:t>to prepare the code and generate the HEX file. The </a:t>
            </a:r>
            <a:r>
              <a:rPr lang="en-US" sz="1800" b="1" u="sng"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rPr>
              <a:t>Proteus</a:t>
            </a:r>
            <a:r>
              <a:rPr lang="en-US" sz="1800" b="1"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rPr>
              <a:t> </a:t>
            </a:r>
            <a:r>
              <a:rPr lang="en-US" sz="18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rPr>
              <a:t>software has been used for the simulation of the project where we have designed the circuit.</a:t>
            </a:r>
            <a:endParaRPr lang="en-IN" sz="18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859083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89031"/>
            <a:ext cx="9144000" cy="1143000"/>
          </a:xfrm>
        </p:spPr>
        <p:txBody>
          <a:bodyPr/>
          <a:lstStyle/>
          <a:p>
            <a:pPr algn="ctr"/>
            <a:r>
              <a:rPr lang="en-US" dirty="0"/>
              <a:t>Circuit Diagram</a:t>
            </a:r>
            <a:br>
              <a:rPr lang="en-US" dirty="0"/>
            </a:br>
            <a:endParaRPr dirty="0"/>
          </a:p>
        </p:txBody>
      </p:sp>
      <p:pic>
        <p:nvPicPr>
          <p:cNvPr id="7" name="Picture 6">
            <a:extLst>
              <a:ext uri="{FF2B5EF4-FFF2-40B4-BE49-F238E27FC236}">
                <a16:creationId xmlns:a16="http://schemas.microsoft.com/office/drawing/2014/main" id="{04D330F7-6C11-485C-B973-BAA6E106FEA9}"/>
              </a:ext>
            </a:extLst>
          </p:cNvPr>
          <p:cNvPicPr>
            <a:picLocks noChangeAspect="1"/>
          </p:cNvPicPr>
          <p:nvPr/>
        </p:nvPicPr>
        <p:blipFill rotWithShape="1">
          <a:blip r:embed="rId2">
            <a:extLst>
              <a:ext uri="{28A0092B-C50C-407E-A947-70E740481C1C}">
                <a14:useLocalDpi xmlns:a14="http://schemas.microsoft.com/office/drawing/2010/main" val="0"/>
              </a:ext>
            </a:extLst>
          </a:blip>
          <a:srcRect l="7455" t="9325" r="2487" b="7213"/>
          <a:stretch/>
        </p:blipFill>
        <p:spPr>
          <a:xfrm>
            <a:off x="606000" y="954432"/>
            <a:ext cx="10980000" cy="5724000"/>
          </a:xfrm>
          <a:prstGeom prst="rect">
            <a:avLst/>
          </a:prstGeom>
        </p:spPr>
      </p:pic>
    </p:spTree>
    <p:extLst>
      <p:ext uri="{BB962C8B-B14F-4D97-AF65-F5344CB8AC3E}">
        <p14:creationId xmlns:p14="http://schemas.microsoft.com/office/powerpoint/2010/main" val="3000204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endParaRPr dirty="0"/>
          </a:p>
        </p:txBody>
      </p:sp>
      <p:sp>
        <p:nvSpPr>
          <p:cNvPr id="3" name="TextBox 2">
            <a:extLst>
              <a:ext uri="{FF2B5EF4-FFF2-40B4-BE49-F238E27FC236}">
                <a16:creationId xmlns:a16="http://schemas.microsoft.com/office/drawing/2014/main" id="{9EE1C4AF-2525-4A7C-BAEB-C89D3D66B5CF}"/>
              </a:ext>
            </a:extLst>
          </p:cNvPr>
          <p:cNvSpPr txBox="1"/>
          <p:nvPr/>
        </p:nvSpPr>
        <p:spPr>
          <a:xfrm>
            <a:off x="1847528" y="2060848"/>
            <a:ext cx="9144000" cy="2370329"/>
          </a:xfrm>
          <a:prstGeom prst="rect">
            <a:avLst/>
          </a:prstGeom>
          <a:noFill/>
        </p:spPr>
        <p:txBody>
          <a:bodyPr wrap="square" rtlCol="0">
            <a:spAutoFit/>
          </a:bodyPr>
          <a:lstStyle/>
          <a:p>
            <a:pPr>
              <a:lnSpc>
                <a:spcPct val="107000"/>
              </a:lnSpc>
              <a:spcAft>
                <a:spcPts val="800"/>
              </a:spcAft>
            </a:pPr>
            <a:r>
              <a:rPr lang="en-US" sz="18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rPr>
              <a:t>- This system can be used at residential places, offices to provide quick but secure access.</a:t>
            </a:r>
          </a:p>
          <a:p>
            <a:pPr>
              <a:lnSpc>
                <a:spcPct val="107000"/>
              </a:lnSpc>
              <a:spcAft>
                <a:spcPts val="800"/>
              </a:spcAft>
            </a:pPr>
            <a:r>
              <a:rPr lang="en-US" sz="18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rPr>
              <a:t>- It eliminates the need to carry physical security keys.</a:t>
            </a:r>
          </a:p>
          <a:p>
            <a:pPr>
              <a:lnSpc>
                <a:spcPct val="107000"/>
              </a:lnSpc>
              <a:spcAft>
                <a:spcPts val="800"/>
              </a:spcAft>
            </a:pPr>
            <a:r>
              <a:rPr lang="en-US" sz="18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rPr>
              <a:t>- We can make it even more secure by</a:t>
            </a:r>
          </a:p>
          <a:p>
            <a:pPr>
              <a:lnSpc>
                <a:spcPct val="107000"/>
              </a:lnSpc>
              <a:spcAft>
                <a:spcPts val="800"/>
              </a:spcAft>
            </a:pPr>
            <a:r>
              <a:rPr lang="en-US" sz="18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rPr>
              <a:t>  1.	Decreasing the delay after which the door locks.</a:t>
            </a:r>
          </a:p>
          <a:p>
            <a:pPr>
              <a:lnSpc>
                <a:spcPct val="107000"/>
              </a:lnSpc>
              <a:spcAft>
                <a:spcPts val="800"/>
              </a:spcAft>
            </a:pPr>
            <a:r>
              <a:rPr lang="en-US" sz="18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rPr>
              <a:t>  2.	Requiring password for entry from either sides of the door.</a:t>
            </a:r>
          </a:p>
          <a:p>
            <a:pPr>
              <a:lnSpc>
                <a:spcPct val="107000"/>
              </a:lnSpc>
              <a:spcAft>
                <a:spcPts val="800"/>
              </a:spcAft>
            </a:pPr>
            <a:r>
              <a:rPr lang="en-US" dirty="0">
                <a:solidFill>
                  <a:schemeClr val="tx1">
                    <a:lumMod val="95000"/>
                  </a:schemeClr>
                </a:solidFill>
                <a:latin typeface="Calibri" panose="020F0502020204030204" pitchFamily="34" charset="0"/>
                <a:ea typeface="Calibri" panose="020F0502020204030204" pitchFamily="34" charset="0"/>
                <a:cs typeface="Mangal" panose="02040503050203030202" pitchFamily="18" charset="0"/>
              </a:rPr>
              <a:t>  3.	Increasing the length of the pin</a:t>
            </a:r>
            <a:endParaRPr lang="en-US" sz="18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41219207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dirty="0"/>
          </a:p>
        </p:txBody>
      </p:sp>
      <p:sp>
        <p:nvSpPr>
          <p:cNvPr id="3" name="TextBox 2">
            <a:extLst>
              <a:ext uri="{FF2B5EF4-FFF2-40B4-BE49-F238E27FC236}">
                <a16:creationId xmlns:a16="http://schemas.microsoft.com/office/drawing/2014/main" id="{9EE1C4AF-2525-4A7C-BAEB-C89D3D66B5CF}"/>
              </a:ext>
            </a:extLst>
          </p:cNvPr>
          <p:cNvSpPr txBox="1"/>
          <p:nvPr/>
        </p:nvSpPr>
        <p:spPr>
          <a:xfrm>
            <a:off x="1847528" y="2060848"/>
            <a:ext cx="9144000" cy="968278"/>
          </a:xfrm>
          <a:prstGeom prst="rect">
            <a:avLst/>
          </a:prstGeom>
          <a:noFill/>
        </p:spPr>
        <p:txBody>
          <a:bodyPr wrap="square" rtlCol="0">
            <a:spAutoFit/>
          </a:bodyPr>
          <a:lstStyle/>
          <a:p>
            <a:pPr>
              <a:lnSpc>
                <a:spcPct val="107000"/>
              </a:lnSpc>
              <a:spcAft>
                <a:spcPts val="800"/>
              </a:spcAft>
            </a:pPr>
            <a:r>
              <a:rPr lang="en-US" sz="18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rPr>
              <a:t>This project is meant </a:t>
            </a:r>
            <a:r>
              <a:rPr lang="en-US" dirty="0">
                <a:solidFill>
                  <a:schemeClr val="tx1">
                    <a:lumMod val="95000"/>
                  </a:schemeClr>
                </a:solidFill>
                <a:latin typeface="Calibri" panose="020F0502020204030204" pitchFamily="34" charset="0"/>
                <a:ea typeface="Calibri" panose="020F0502020204030204" pitchFamily="34" charset="0"/>
                <a:cs typeface="Mangal" panose="02040503050203030202" pitchFamily="18" charset="0"/>
              </a:rPr>
              <a:t>t</a:t>
            </a:r>
            <a:r>
              <a:rPr lang="en-US" sz="18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rPr>
              <a:t>o provide a security system whose access is owned only by required authorities. Using the microcontroller, entered password is checked with the stored password and based on that corresponding operation is performed. The door is then locked agai</a:t>
            </a:r>
            <a:r>
              <a:rPr lang="en-US" dirty="0">
                <a:solidFill>
                  <a:schemeClr val="tx1">
                    <a:lumMod val="95000"/>
                  </a:schemeClr>
                </a:solidFill>
                <a:latin typeface="Calibri" panose="020F0502020204030204" pitchFamily="34" charset="0"/>
                <a:ea typeface="Calibri" panose="020F0502020204030204" pitchFamily="34" charset="0"/>
                <a:cs typeface="Mangal" panose="02040503050203030202" pitchFamily="18" charset="0"/>
              </a:rPr>
              <a:t>n.</a:t>
            </a:r>
            <a:endParaRPr lang="en-US" sz="18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3546829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endParaRPr dirty="0"/>
          </a:p>
        </p:txBody>
      </p:sp>
    </p:spTree>
    <p:extLst>
      <p:ext uri="{BB962C8B-B14F-4D97-AF65-F5344CB8AC3E}">
        <p14:creationId xmlns:p14="http://schemas.microsoft.com/office/powerpoint/2010/main" val="3444435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dirty="0"/>
          </a:p>
        </p:txBody>
      </p:sp>
      <p:sp>
        <p:nvSpPr>
          <p:cNvPr id="3" name="TextBox 2">
            <a:extLst>
              <a:ext uri="{FF2B5EF4-FFF2-40B4-BE49-F238E27FC236}">
                <a16:creationId xmlns:a16="http://schemas.microsoft.com/office/drawing/2014/main" id="{9EE1C4AF-2525-4A7C-BAEB-C89D3D66B5CF}"/>
              </a:ext>
            </a:extLst>
          </p:cNvPr>
          <p:cNvSpPr txBox="1"/>
          <p:nvPr/>
        </p:nvSpPr>
        <p:spPr>
          <a:xfrm>
            <a:off x="1847528" y="2060848"/>
            <a:ext cx="9144000" cy="2151871"/>
          </a:xfrm>
          <a:prstGeom prst="rect">
            <a:avLst/>
          </a:prstGeom>
          <a:noFill/>
        </p:spPr>
        <p:txBody>
          <a:bodyPr wrap="square" rtlCol="0">
            <a:spAutoFit/>
          </a:bodyPr>
          <a:lstStyle/>
          <a:p>
            <a:pPr>
              <a:lnSpc>
                <a:spcPct val="107000"/>
              </a:lnSpc>
              <a:spcAft>
                <a:spcPts val="800"/>
              </a:spcAft>
            </a:pPr>
            <a:r>
              <a:rPr lang="en-US" sz="1800" dirty="0">
                <a:solidFill>
                  <a:schemeClr val="tx1">
                    <a:lumMod val="95000"/>
                  </a:schemeClr>
                </a:solidFill>
                <a:effectLst/>
                <a:latin typeface="Segoe UI" panose="020B0502040204020203" pitchFamily="34" charset="0"/>
                <a:ea typeface="Calibri" panose="020F0502020204030204" pitchFamily="34" charset="0"/>
                <a:cs typeface="Mangal" panose="02040503050203030202" pitchFamily="18" charset="0"/>
              </a:rPr>
              <a:t>As the world grows to be digitally dependent, even doors can now be designed to be secure and safe. The digital version of the lock and key holds a lot of promising features. The digital door lock is securely placed with passwords.  Password Based Door Lock System using 8051 Microcontroller is a simple project where a secure password will act as a door unlocking system. It provides control to a motor which rotates to lock or unlock the door. It is a simple embedded system with input from the keyboard and the output being actuated accordingly.</a:t>
            </a:r>
            <a:endParaRPr lang="en-IN" sz="18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15988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behind the circuit</a:t>
            </a:r>
            <a:endParaRPr dirty="0"/>
          </a:p>
        </p:txBody>
      </p:sp>
      <p:sp>
        <p:nvSpPr>
          <p:cNvPr id="3" name="TextBox 2">
            <a:extLst>
              <a:ext uri="{FF2B5EF4-FFF2-40B4-BE49-F238E27FC236}">
                <a16:creationId xmlns:a16="http://schemas.microsoft.com/office/drawing/2014/main" id="{9EE1C4AF-2525-4A7C-BAEB-C89D3D66B5CF}"/>
              </a:ext>
            </a:extLst>
          </p:cNvPr>
          <p:cNvSpPr txBox="1"/>
          <p:nvPr/>
        </p:nvSpPr>
        <p:spPr>
          <a:xfrm>
            <a:off x="1847528" y="2060848"/>
            <a:ext cx="9144000" cy="2229585"/>
          </a:xfrm>
          <a:prstGeom prst="rect">
            <a:avLst/>
          </a:prstGeom>
          <a:noFill/>
        </p:spPr>
        <p:txBody>
          <a:bodyPr wrap="square" rtlCol="0">
            <a:spAutoFit/>
          </a:bodyPr>
          <a:lstStyle/>
          <a:p>
            <a:pPr>
              <a:lnSpc>
                <a:spcPct val="107000"/>
              </a:lnSpc>
              <a:spcAft>
                <a:spcPts val="800"/>
              </a:spcAft>
            </a:pPr>
            <a:r>
              <a:rPr lang="en-IN" sz="1800" dirty="0">
                <a:solidFill>
                  <a:schemeClr val="tx1">
                    <a:lumMod val="95000"/>
                  </a:schemeClr>
                </a:solidFill>
                <a:effectLst/>
                <a:latin typeface="Open Sans" panose="020B0606030504020204" pitchFamily="34" charset="0"/>
                <a:ea typeface="Times New Roman" panose="02020603050405020304" pitchFamily="18" charset="0"/>
              </a:rPr>
              <a:t>The main component in the circuit is 8051 controller which stores a predefined pin. The pin entered by the user is compared with the predefined password.</a:t>
            </a:r>
          </a:p>
          <a:p>
            <a:pPr>
              <a:lnSpc>
                <a:spcPct val="107000"/>
              </a:lnSpc>
              <a:spcAft>
                <a:spcPts val="800"/>
              </a:spcAft>
            </a:pPr>
            <a:endParaRPr lang="en-IN" dirty="0">
              <a:solidFill>
                <a:schemeClr val="tx1">
                  <a:lumMod val="95000"/>
                </a:schemeClr>
              </a:solidFill>
              <a:latin typeface="Open Sans" panose="020B060603050402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dirty="0">
                <a:solidFill>
                  <a:schemeClr val="tx1">
                    <a:lumMod val="95000"/>
                  </a:schemeClr>
                </a:solidFill>
                <a:effectLst/>
                <a:latin typeface="Open Sans" panose="020B0606030504020204" pitchFamily="34" charset="0"/>
                <a:ea typeface="Calibri" panose="020F0502020204030204" pitchFamily="34" charset="0"/>
                <a:cs typeface="Mangal" panose="02040503050203030202" pitchFamily="18" charset="0"/>
              </a:rPr>
              <a:t>If the pin is correct or direct access is requested via push button, the door unlocks.</a:t>
            </a:r>
            <a:endParaRPr lang="en-IN" sz="18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2000" dirty="0">
                <a:solidFill>
                  <a:schemeClr val="tx1">
                    <a:lumMod val="95000"/>
                  </a:schemeClr>
                </a:solidFill>
                <a:latin typeface="Calibri" panose="020F0502020204030204" pitchFamily="34" charset="0"/>
                <a:ea typeface="Calibri" panose="020F0502020204030204" pitchFamily="34" charset="0"/>
                <a:cs typeface="Mangal" panose="02040503050203030202" pitchFamily="18" charset="0"/>
              </a:rPr>
              <a:t>After unlock, the door locking procedure is initiated, which locks the door after a certain delay.</a:t>
            </a:r>
            <a:endParaRPr lang="en-IN" sz="20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007927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a:t>Project presentation on</a:t>
            </a:r>
            <a:br>
              <a:rPr lang="en-US" sz="4000" dirty="0"/>
            </a:br>
            <a:r>
              <a:rPr lang="en-US" sz="4000" dirty="0"/>
              <a:t>Password based Door Locking System</a:t>
            </a:r>
            <a:endParaRPr sz="4000" dirty="0"/>
          </a:p>
        </p:txBody>
      </p:sp>
      <p:sp>
        <p:nvSpPr>
          <p:cNvPr id="3" name="Subtitle 2"/>
          <p:cNvSpPr>
            <a:spLocks noGrp="1"/>
          </p:cNvSpPr>
          <p:nvPr>
            <p:ph type="subTitle" idx="1"/>
          </p:nvPr>
        </p:nvSpPr>
        <p:spPr/>
        <p:txBody>
          <a:bodyPr/>
          <a:lstStyle/>
          <a:p>
            <a:r>
              <a:rPr lang="en-US" dirty="0"/>
              <a:t>using 8051 microcontroller</a:t>
            </a:r>
            <a:endParaRPr dirty="0"/>
          </a:p>
        </p:txBody>
      </p:sp>
    </p:spTree>
    <p:extLst>
      <p:ext uri="{BB962C8B-B14F-4D97-AF65-F5344CB8AC3E}">
        <p14:creationId xmlns:p14="http://schemas.microsoft.com/office/powerpoint/2010/main" val="242453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endParaRPr dirty="0"/>
          </a:p>
        </p:txBody>
      </p:sp>
      <p:sp>
        <p:nvSpPr>
          <p:cNvPr id="3" name="TextBox 2">
            <a:extLst>
              <a:ext uri="{FF2B5EF4-FFF2-40B4-BE49-F238E27FC236}">
                <a16:creationId xmlns:a16="http://schemas.microsoft.com/office/drawing/2014/main" id="{9EE1C4AF-2525-4A7C-BAEB-C89D3D66B5CF}"/>
              </a:ext>
            </a:extLst>
          </p:cNvPr>
          <p:cNvSpPr txBox="1"/>
          <p:nvPr/>
        </p:nvSpPr>
        <p:spPr>
          <a:xfrm>
            <a:off x="1847528" y="2060848"/>
            <a:ext cx="9144000" cy="1857368"/>
          </a:xfrm>
          <a:prstGeom prst="rect">
            <a:avLst/>
          </a:prstGeom>
          <a:noFill/>
        </p:spPr>
        <p:txBody>
          <a:bodyPr wrap="square" rtlCol="0">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Mangal" panose="02040503050203030202" pitchFamily="18" charset="0"/>
              </a:rPr>
              <a:t>The purpose of our project is to develop a device where an individual user can enter a password and if the entered password is matched with the prestored password of the data memory of the microcontroller then DC motor attached with the device will run in a specific direction required for opening the door. Once the door is closed, it automatically locks itself after a certain delay is over. If the entered password doesn't match, then the door remains locked. As the door has two-way access, a push button is provided to unlock the door without authorisation.</a:t>
            </a:r>
          </a:p>
        </p:txBody>
      </p:sp>
    </p:spTree>
    <p:extLst>
      <p:ext uri="{BB962C8B-B14F-4D97-AF65-F5344CB8AC3E}">
        <p14:creationId xmlns:p14="http://schemas.microsoft.com/office/powerpoint/2010/main" val="1390634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32656"/>
            <a:ext cx="9144000" cy="1143000"/>
          </a:xfrm>
        </p:spPr>
        <p:txBody>
          <a:bodyPr/>
          <a:lstStyle/>
          <a:p>
            <a:pPr algn="ctr"/>
            <a:r>
              <a:rPr lang="en-US" dirty="0"/>
              <a:t>Block Diagram</a:t>
            </a:r>
            <a:br>
              <a:rPr lang="en-US" dirty="0"/>
            </a:br>
            <a:endParaRPr dirty="0"/>
          </a:p>
        </p:txBody>
      </p:sp>
      <p:sp>
        <p:nvSpPr>
          <p:cNvPr id="3" name="Rectangle: Rounded Corners 2">
            <a:extLst>
              <a:ext uri="{FF2B5EF4-FFF2-40B4-BE49-F238E27FC236}">
                <a16:creationId xmlns:a16="http://schemas.microsoft.com/office/drawing/2014/main" id="{1EFEE79A-0B9D-4232-9989-501A8DF0643E}"/>
              </a:ext>
            </a:extLst>
          </p:cNvPr>
          <p:cNvSpPr/>
          <p:nvPr/>
        </p:nvSpPr>
        <p:spPr>
          <a:xfrm>
            <a:off x="4979876" y="2780928"/>
            <a:ext cx="2232248" cy="1296144"/>
          </a:xfrm>
          <a:prstGeom prst="roundRect">
            <a:avLst/>
          </a:prstGeom>
          <a:solidFill>
            <a:srgbClr val="48502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8051 microcontroller</a:t>
            </a:r>
          </a:p>
        </p:txBody>
      </p:sp>
      <p:sp>
        <p:nvSpPr>
          <p:cNvPr id="4" name="Rectangle: Rounded Corners 3">
            <a:extLst>
              <a:ext uri="{FF2B5EF4-FFF2-40B4-BE49-F238E27FC236}">
                <a16:creationId xmlns:a16="http://schemas.microsoft.com/office/drawing/2014/main" id="{98CF29DE-DFD9-43EB-A8EB-6B446C076908}"/>
              </a:ext>
            </a:extLst>
          </p:cNvPr>
          <p:cNvSpPr/>
          <p:nvPr/>
        </p:nvSpPr>
        <p:spPr>
          <a:xfrm>
            <a:off x="5051884" y="1463597"/>
            <a:ext cx="2088232" cy="441176"/>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Power Supply</a:t>
            </a:r>
          </a:p>
        </p:txBody>
      </p:sp>
      <p:sp>
        <p:nvSpPr>
          <p:cNvPr id="5" name="Oval 4">
            <a:extLst>
              <a:ext uri="{FF2B5EF4-FFF2-40B4-BE49-F238E27FC236}">
                <a16:creationId xmlns:a16="http://schemas.microsoft.com/office/drawing/2014/main" id="{494CF8D1-CF77-4974-931A-F5EF8BD46E5F}"/>
              </a:ext>
            </a:extLst>
          </p:cNvPr>
          <p:cNvSpPr/>
          <p:nvPr/>
        </p:nvSpPr>
        <p:spPr>
          <a:xfrm>
            <a:off x="911424" y="4437112"/>
            <a:ext cx="1944216" cy="1946706"/>
          </a:xfrm>
          <a:prstGeom prst="ellipse">
            <a:avLst/>
          </a:prstGeom>
          <a:solidFill>
            <a:schemeClr val="tx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Motor</a:t>
            </a:r>
          </a:p>
        </p:txBody>
      </p:sp>
      <p:sp>
        <p:nvSpPr>
          <p:cNvPr id="6" name="Rectangle: Rounded Corners 5">
            <a:extLst>
              <a:ext uri="{FF2B5EF4-FFF2-40B4-BE49-F238E27FC236}">
                <a16:creationId xmlns:a16="http://schemas.microsoft.com/office/drawing/2014/main" id="{AD91C869-2C78-414A-94C4-E53C87D5453D}"/>
              </a:ext>
            </a:extLst>
          </p:cNvPr>
          <p:cNvSpPr/>
          <p:nvPr/>
        </p:nvSpPr>
        <p:spPr>
          <a:xfrm>
            <a:off x="1199456" y="1475656"/>
            <a:ext cx="1368152" cy="36004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t>Door closure switch</a:t>
            </a:r>
          </a:p>
        </p:txBody>
      </p:sp>
      <p:sp>
        <p:nvSpPr>
          <p:cNvPr id="8" name="Rectangle 7">
            <a:extLst>
              <a:ext uri="{FF2B5EF4-FFF2-40B4-BE49-F238E27FC236}">
                <a16:creationId xmlns:a16="http://schemas.microsoft.com/office/drawing/2014/main" id="{331ED21C-ABEE-4C8A-8C3E-AF1E09D5999F}"/>
              </a:ext>
            </a:extLst>
          </p:cNvPr>
          <p:cNvSpPr/>
          <p:nvPr/>
        </p:nvSpPr>
        <p:spPr>
          <a:xfrm>
            <a:off x="5303912" y="4869160"/>
            <a:ext cx="1656184" cy="151216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4*3</a:t>
            </a:r>
          </a:p>
          <a:p>
            <a:pPr algn="ctr"/>
            <a:r>
              <a:rPr lang="en-IN" dirty="0"/>
              <a:t>Keypad</a:t>
            </a:r>
          </a:p>
        </p:txBody>
      </p:sp>
      <p:sp>
        <p:nvSpPr>
          <p:cNvPr id="9" name="Rectangle 8">
            <a:extLst>
              <a:ext uri="{FF2B5EF4-FFF2-40B4-BE49-F238E27FC236}">
                <a16:creationId xmlns:a16="http://schemas.microsoft.com/office/drawing/2014/main" id="{E1641462-3914-44B3-93F4-25A4157C7938}"/>
              </a:ext>
            </a:extLst>
          </p:cNvPr>
          <p:cNvSpPr/>
          <p:nvPr/>
        </p:nvSpPr>
        <p:spPr>
          <a:xfrm>
            <a:off x="8760296" y="1475656"/>
            <a:ext cx="2520280" cy="57606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16*2 Lcd screen</a:t>
            </a:r>
          </a:p>
        </p:txBody>
      </p:sp>
      <p:sp>
        <p:nvSpPr>
          <p:cNvPr id="10" name="Oval 9">
            <a:extLst>
              <a:ext uri="{FF2B5EF4-FFF2-40B4-BE49-F238E27FC236}">
                <a16:creationId xmlns:a16="http://schemas.microsoft.com/office/drawing/2014/main" id="{D5BE1979-2703-469D-8BB1-159F4F7A1F6C}"/>
              </a:ext>
            </a:extLst>
          </p:cNvPr>
          <p:cNvSpPr/>
          <p:nvPr/>
        </p:nvSpPr>
        <p:spPr>
          <a:xfrm>
            <a:off x="9192344" y="5809440"/>
            <a:ext cx="1656184" cy="576064"/>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Direct Access Switch</a:t>
            </a:r>
          </a:p>
        </p:txBody>
      </p:sp>
      <p:sp>
        <p:nvSpPr>
          <p:cNvPr id="11" name="Arrow: Down 10">
            <a:extLst>
              <a:ext uri="{FF2B5EF4-FFF2-40B4-BE49-F238E27FC236}">
                <a16:creationId xmlns:a16="http://schemas.microsoft.com/office/drawing/2014/main" id="{D8A9608B-F55B-4BDC-A5D0-1EC234F4DAA0}"/>
              </a:ext>
            </a:extLst>
          </p:cNvPr>
          <p:cNvSpPr/>
          <p:nvPr/>
        </p:nvSpPr>
        <p:spPr>
          <a:xfrm>
            <a:off x="5938838" y="1988840"/>
            <a:ext cx="314324" cy="7080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id="{0CF55926-B83D-43A7-946B-793F50230891}"/>
              </a:ext>
            </a:extLst>
          </p:cNvPr>
          <p:cNvPicPr>
            <a:picLocks noChangeAspect="1"/>
          </p:cNvPicPr>
          <p:nvPr/>
        </p:nvPicPr>
        <p:blipFill>
          <a:blip r:embed="rId2"/>
          <a:stretch>
            <a:fillRect/>
          </a:stretch>
        </p:blipFill>
        <p:spPr>
          <a:xfrm rot="10800000">
            <a:off x="5955204" y="4134693"/>
            <a:ext cx="353599" cy="676846"/>
          </a:xfrm>
          <a:prstGeom prst="rect">
            <a:avLst/>
          </a:prstGeom>
        </p:spPr>
      </p:pic>
      <p:sp>
        <p:nvSpPr>
          <p:cNvPr id="13" name="Arrow: Bent-Up 12">
            <a:extLst>
              <a:ext uri="{FF2B5EF4-FFF2-40B4-BE49-F238E27FC236}">
                <a16:creationId xmlns:a16="http://schemas.microsoft.com/office/drawing/2014/main" id="{28CF53F2-CEFF-47CE-B0C4-B76C1F701D43}"/>
              </a:ext>
            </a:extLst>
          </p:cNvPr>
          <p:cNvSpPr/>
          <p:nvPr/>
        </p:nvSpPr>
        <p:spPr>
          <a:xfrm rot="10800000">
            <a:off x="1775520" y="3573016"/>
            <a:ext cx="3024336" cy="731520"/>
          </a:xfrm>
          <a:prstGeom prst="bentUpArrow">
            <a:avLst>
              <a:gd name="adj1" fmla="val 13146"/>
              <a:gd name="adj2" fmla="val 20151"/>
              <a:gd name="adj3" fmla="val 196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Bent-Up 14">
            <a:extLst>
              <a:ext uri="{FF2B5EF4-FFF2-40B4-BE49-F238E27FC236}">
                <a16:creationId xmlns:a16="http://schemas.microsoft.com/office/drawing/2014/main" id="{FCF75ED1-5DA6-49AC-ACB6-294C32C51733}"/>
              </a:ext>
            </a:extLst>
          </p:cNvPr>
          <p:cNvSpPr/>
          <p:nvPr/>
        </p:nvSpPr>
        <p:spPr>
          <a:xfrm rot="5400000">
            <a:off x="2688190" y="1268760"/>
            <a:ext cx="1355583" cy="2964901"/>
          </a:xfrm>
          <a:prstGeom prst="bentUpArrow">
            <a:avLst>
              <a:gd name="adj1" fmla="val 7292"/>
              <a:gd name="adj2" fmla="val 11070"/>
              <a:gd name="adj3" fmla="val 11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Bent-Up 15">
            <a:extLst>
              <a:ext uri="{FF2B5EF4-FFF2-40B4-BE49-F238E27FC236}">
                <a16:creationId xmlns:a16="http://schemas.microsoft.com/office/drawing/2014/main" id="{B9D8F738-4049-411D-BB69-D356BA29D084}"/>
              </a:ext>
            </a:extLst>
          </p:cNvPr>
          <p:cNvSpPr/>
          <p:nvPr/>
        </p:nvSpPr>
        <p:spPr>
          <a:xfrm>
            <a:off x="7343568" y="2207176"/>
            <a:ext cx="2964901" cy="1143000"/>
          </a:xfrm>
          <a:prstGeom prst="bentUpArrow">
            <a:avLst>
              <a:gd name="adj1" fmla="val 9138"/>
              <a:gd name="adj2" fmla="val 16207"/>
              <a:gd name="adj3" fmla="val 160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Bent 16">
            <a:extLst>
              <a:ext uri="{FF2B5EF4-FFF2-40B4-BE49-F238E27FC236}">
                <a16:creationId xmlns:a16="http://schemas.microsoft.com/office/drawing/2014/main" id="{2930387A-6743-4243-BF21-0515F7ED4BD1}"/>
              </a:ext>
            </a:extLst>
          </p:cNvPr>
          <p:cNvSpPr/>
          <p:nvPr/>
        </p:nvSpPr>
        <p:spPr>
          <a:xfrm rot="5400000">
            <a:off x="7691892" y="3224692"/>
            <a:ext cx="2160240" cy="2856888"/>
          </a:xfrm>
          <a:prstGeom prst="bentArrow">
            <a:avLst>
              <a:gd name="adj1" fmla="val 4687"/>
              <a:gd name="adj2" fmla="val 7485"/>
              <a:gd name="adj3" fmla="val 6633"/>
              <a:gd name="adj4"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287733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a:t>
            </a:r>
            <a:endParaRPr dirty="0"/>
          </a:p>
        </p:txBody>
      </p:sp>
      <p:sp>
        <p:nvSpPr>
          <p:cNvPr id="3" name="TextBox 2">
            <a:extLst>
              <a:ext uri="{FF2B5EF4-FFF2-40B4-BE49-F238E27FC236}">
                <a16:creationId xmlns:a16="http://schemas.microsoft.com/office/drawing/2014/main" id="{9EE1C4AF-2525-4A7C-BAEB-C89D3D66B5CF}"/>
              </a:ext>
            </a:extLst>
          </p:cNvPr>
          <p:cNvSpPr txBox="1"/>
          <p:nvPr/>
        </p:nvSpPr>
        <p:spPr>
          <a:xfrm>
            <a:off x="1847528" y="2060848"/>
            <a:ext cx="9144000" cy="671915"/>
          </a:xfrm>
          <a:prstGeom prst="rect">
            <a:avLst/>
          </a:prstGeom>
          <a:noFill/>
        </p:spPr>
        <p:txBody>
          <a:bodyPr wrap="square" rtlCol="0">
            <a:spAutoFit/>
          </a:bodyPr>
          <a:lstStyle/>
          <a:p>
            <a:pPr>
              <a:lnSpc>
                <a:spcPct val="107000"/>
              </a:lnSpc>
              <a:spcAft>
                <a:spcPts val="800"/>
              </a:spcAft>
            </a:pPr>
            <a:r>
              <a:rPr lang="en-US" sz="18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rPr>
              <a:t>If the entered password is correct, then the system opens the door by rotating the motor and displays the status of door on LCD.</a:t>
            </a:r>
            <a:endParaRPr lang="en-IN" sz="20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endParaRPr>
          </a:p>
        </p:txBody>
      </p:sp>
      <p:pic>
        <p:nvPicPr>
          <p:cNvPr id="4" name="Picture 3">
            <a:extLst>
              <a:ext uri="{FF2B5EF4-FFF2-40B4-BE49-F238E27FC236}">
                <a16:creationId xmlns:a16="http://schemas.microsoft.com/office/drawing/2014/main" id="{16854D01-E3AC-4C1F-A71A-F0B8F757CE97}"/>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2266" t="45308" r="72711" b="9475"/>
          <a:stretch/>
        </p:blipFill>
        <p:spPr>
          <a:xfrm>
            <a:off x="8402752" y="5421014"/>
            <a:ext cx="499065" cy="651841"/>
          </a:xfrm>
          <a:prstGeom prst="rect">
            <a:avLst/>
          </a:prstGeom>
        </p:spPr>
      </p:pic>
      <p:pic>
        <p:nvPicPr>
          <p:cNvPr id="7" name="Picture 6">
            <a:extLst>
              <a:ext uri="{FF2B5EF4-FFF2-40B4-BE49-F238E27FC236}">
                <a16:creationId xmlns:a16="http://schemas.microsoft.com/office/drawing/2014/main" id="{B6D1BBF4-17C6-4A46-A493-EE10C77ABB24}"/>
              </a:ext>
            </a:extLst>
          </p:cNvPr>
          <p:cNvPicPr>
            <a:picLocks noChangeAspect="1"/>
          </p:cNvPicPr>
          <p:nvPr/>
        </p:nvPicPr>
        <p:blipFill rotWithShape="1">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9985" t="11618" r="18078" b="31846"/>
          <a:stretch/>
        </p:blipFill>
        <p:spPr>
          <a:xfrm>
            <a:off x="5375920" y="3522245"/>
            <a:ext cx="288032" cy="298970"/>
          </a:xfrm>
          <a:prstGeom prst="rect">
            <a:avLst/>
          </a:prstGeom>
        </p:spPr>
      </p:pic>
      <p:pic>
        <p:nvPicPr>
          <p:cNvPr id="10" name="Picture 9">
            <a:extLst>
              <a:ext uri="{FF2B5EF4-FFF2-40B4-BE49-F238E27FC236}">
                <a16:creationId xmlns:a16="http://schemas.microsoft.com/office/drawing/2014/main" id="{302CD984-5EB0-4990-903E-51372C0E96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75920" y="3922938"/>
            <a:ext cx="1440160" cy="2340259"/>
          </a:xfrm>
          <a:prstGeom prst="rect">
            <a:avLst/>
          </a:prstGeom>
        </p:spPr>
      </p:pic>
      <p:pic>
        <p:nvPicPr>
          <p:cNvPr id="12" name="Picture 11">
            <a:extLst>
              <a:ext uri="{FF2B5EF4-FFF2-40B4-BE49-F238E27FC236}">
                <a16:creationId xmlns:a16="http://schemas.microsoft.com/office/drawing/2014/main" id="{A8A369A1-4F5B-443E-BA05-237CE4FBFFB7}"/>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rot="5400000">
            <a:off x="7342452" y="4495609"/>
            <a:ext cx="591495" cy="443991"/>
          </a:xfrm>
          <a:prstGeom prst="rect">
            <a:avLst/>
          </a:prstGeom>
        </p:spPr>
      </p:pic>
      <p:sp>
        <p:nvSpPr>
          <p:cNvPr id="13" name="TextBox 12">
            <a:extLst>
              <a:ext uri="{FF2B5EF4-FFF2-40B4-BE49-F238E27FC236}">
                <a16:creationId xmlns:a16="http://schemas.microsoft.com/office/drawing/2014/main" id="{CD5C761C-91EF-4CC9-A2EB-3457FE2F993A}"/>
              </a:ext>
            </a:extLst>
          </p:cNvPr>
          <p:cNvSpPr txBox="1"/>
          <p:nvPr/>
        </p:nvSpPr>
        <p:spPr>
          <a:xfrm rot="5400000">
            <a:off x="6096915" y="5584116"/>
            <a:ext cx="69358" cy="6463308"/>
          </a:xfrm>
          <a:prstGeom prst="rect">
            <a:avLst/>
          </a:prstGeom>
          <a:noFill/>
        </p:spPr>
        <p:txBody>
          <a:bodyPr wrap="square" rtlCol="0">
            <a:spAutoFit/>
          </a:bodyPr>
          <a:lstStyle/>
          <a:p>
            <a:r>
              <a:rPr lang="en-IN" sz="900">
                <a:hlinkClick r:id="rId8" tooltip="https://en.wikipedia.org/wiki/Printed_circuit_board"/>
              </a:rPr>
              <a:t>This Photo</a:t>
            </a:r>
            <a:r>
              <a:rPr lang="en-IN" sz="900"/>
              <a:t> by Unknown Author is licensed under </a:t>
            </a:r>
            <a:r>
              <a:rPr lang="en-IN" sz="900">
                <a:hlinkClick r:id="rId9" tooltip="https://creativecommons.org/licenses/by-sa/3.0/"/>
              </a:rPr>
              <a:t>CC BY-SA</a:t>
            </a:r>
            <a:endParaRPr lang="en-IN" sz="900"/>
          </a:p>
        </p:txBody>
      </p:sp>
      <p:sp>
        <p:nvSpPr>
          <p:cNvPr id="16" name="TextBox 15">
            <a:extLst>
              <a:ext uri="{FF2B5EF4-FFF2-40B4-BE49-F238E27FC236}">
                <a16:creationId xmlns:a16="http://schemas.microsoft.com/office/drawing/2014/main" id="{10787A36-D82C-4D9A-AB70-C41ABDC532B9}"/>
              </a:ext>
            </a:extLst>
          </p:cNvPr>
          <p:cNvSpPr txBox="1"/>
          <p:nvPr/>
        </p:nvSpPr>
        <p:spPr>
          <a:xfrm>
            <a:off x="4325827" y="3441175"/>
            <a:ext cx="1208067" cy="253916"/>
          </a:xfrm>
          <a:prstGeom prst="rect">
            <a:avLst/>
          </a:prstGeom>
          <a:noFill/>
        </p:spPr>
        <p:txBody>
          <a:bodyPr wrap="square" rtlCol="0">
            <a:spAutoFit/>
          </a:bodyPr>
          <a:lstStyle/>
          <a:p>
            <a:r>
              <a:rPr lang="en-IN" sz="1050" dirty="0"/>
              <a:t>Button pressed</a:t>
            </a:r>
          </a:p>
        </p:txBody>
      </p:sp>
      <p:pic>
        <p:nvPicPr>
          <p:cNvPr id="18" name="Picture 17">
            <a:extLst>
              <a:ext uri="{FF2B5EF4-FFF2-40B4-BE49-F238E27FC236}">
                <a16:creationId xmlns:a16="http://schemas.microsoft.com/office/drawing/2014/main" id="{CF193560-98D1-4EFB-BB17-1CBF1EF71830}"/>
              </a:ext>
            </a:extLst>
          </p:cNvPr>
          <p:cNvPicPr>
            <a:picLocks noChangeAspect="1"/>
          </p:cNvPicPr>
          <p:nvPr/>
        </p:nvPicPr>
        <p:blipFill>
          <a:blip r:embed="rId10" cstate="print">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9226608" y="4565256"/>
            <a:ext cx="273279" cy="229325"/>
          </a:xfrm>
          <a:prstGeom prst="rect">
            <a:avLst/>
          </a:prstGeom>
        </p:spPr>
      </p:pic>
      <p:cxnSp>
        <p:nvCxnSpPr>
          <p:cNvPr id="25" name="Straight Connector 24">
            <a:extLst>
              <a:ext uri="{FF2B5EF4-FFF2-40B4-BE49-F238E27FC236}">
                <a16:creationId xmlns:a16="http://schemas.microsoft.com/office/drawing/2014/main" id="{B3147F97-6BA2-47B2-923E-1428D74CA0DB}"/>
              </a:ext>
            </a:extLst>
          </p:cNvPr>
          <p:cNvCxnSpPr/>
          <p:nvPr/>
        </p:nvCxnSpPr>
        <p:spPr>
          <a:xfrm>
            <a:off x="7860196" y="4896425"/>
            <a:ext cx="9144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ECE4D1A-D1FC-469B-B0CA-3B472C5194C4}"/>
              </a:ext>
            </a:extLst>
          </p:cNvPr>
          <p:cNvCxnSpPr>
            <a:cxnSpLocks/>
            <a:stCxn id="18" idx="1"/>
            <a:endCxn id="12" idx="0"/>
          </p:cNvCxnSpPr>
          <p:nvPr/>
        </p:nvCxnSpPr>
        <p:spPr>
          <a:xfrm flipH="1">
            <a:off x="7860195" y="4679919"/>
            <a:ext cx="1366413" cy="376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5CC5B9E-2F0D-4A11-89BD-C84CF629B92F}"/>
              </a:ext>
            </a:extLst>
          </p:cNvPr>
          <p:cNvCxnSpPr>
            <a:cxnSpLocks/>
            <a:stCxn id="12" idx="2"/>
          </p:cNvCxnSpPr>
          <p:nvPr/>
        </p:nvCxnSpPr>
        <p:spPr>
          <a:xfrm flipH="1">
            <a:off x="6816080" y="4717605"/>
            <a:ext cx="600124"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5F3E08D-C476-4396-BAEA-928CE46D264E}"/>
              </a:ext>
            </a:extLst>
          </p:cNvPr>
          <p:cNvSpPr txBox="1"/>
          <p:nvPr/>
        </p:nvSpPr>
        <p:spPr>
          <a:xfrm>
            <a:off x="6800231" y="4226383"/>
            <a:ext cx="614271" cy="261610"/>
          </a:xfrm>
          <a:prstGeom prst="rect">
            <a:avLst/>
          </a:prstGeom>
          <a:noFill/>
        </p:spPr>
        <p:txBody>
          <a:bodyPr wrap="none" rtlCol="0">
            <a:spAutoFit/>
          </a:bodyPr>
          <a:lstStyle/>
          <a:p>
            <a:r>
              <a:rPr lang="en-IN" sz="1100" dirty="0"/>
              <a:t>Locked</a:t>
            </a:r>
          </a:p>
        </p:txBody>
      </p:sp>
      <p:sp>
        <p:nvSpPr>
          <p:cNvPr id="34" name="TextBox 33">
            <a:extLst>
              <a:ext uri="{FF2B5EF4-FFF2-40B4-BE49-F238E27FC236}">
                <a16:creationId xmlns:a16="http://schemas.microsoft.com/office/drawing/2014/main" id="{6272041B-077A-43F0-84A0-F04F687F053C}"/>
              </a:ext>
            </a:extLst>
          </p:cNvPr>
          <p:cNvSpPr txBox="1"/>
          <p:nvPr/>
        </p:nvSpPr>
        <p:spPr>
          <a:xfrm>
            <a:off x="4354588" y="4046826"/>
            <a:ext cx="1016625" cy="261610"/>
          </a:xfrm>
          <a:prstGeom prst="rect">
            <a:avLst/>
          </a:prstGeom>
          <a:noFill/>
        </p:spPr>
        <p:txBody>
          <a:bodyPr wrap="none" rtlCol="0">
            <a:spAutoFit/>
          </a:bodyPr>
          <a:lstStyle/>
          <a:p>
            <a:r>
              <a:rPr lang="en-IN" sz="1100" dirty="0"/>
              <a:t>Door is closed</a:t>
            </a:r>
          </a:p>
        </p:txBody>
      </p:sp>
      <p:pic>
        <p:nvPicPr>
          <p:cNvPr id="15" name="Picture 14">
            <a:extLst>
              <a:ext uri="{FF2B5EF4-FFF2-40B4-BE49-F238E27FC236}">
                <a16:creationId xmlns:a16="http://schemas.microsoft.com/office/drawing/2014/main" id="{AF7A69DA-2171-400F-B5EB-D4C6BC8C403C}"/>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825224" y="4509120"/>
            <a:ext cx="298704" cy="408432"/>
          </a:xfrm>
          <a:prstGeom prst="rect">
            <a:avLst/>
          </a:prstGeom>
        </p:spPr>
      </p:pic>
    </p:spTree>
    <p:extLst>
      <p:ext uri="{BB962C8B-B14F-4D97-AF65-F5344CB8AC3E}">
        <p14:creationId xmlns:p14="http://schemas.microsoft.com/office/powerpoint/2010/main" val="2803915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a:t>
            </a:r>
            <a:endParaRPr dirty="0"/>
          </a:p>
        </p:txBody>
      </p:sp>
      <p:sp>
        <p:nvSpPr>
          <p:cNvPr id="3" name="TextBox 2">
            <a:extLst>
              <a:ext uri="{FF2B5EF4-FFF2-40B4-BE49-F238E27FC236}">
                <a16:creationId xmlns:a16="http://schemas.microsoft.com/office/drawing/2014/main" id="{9EE1C4AF-2525-4A7C-BAEB-C89D3D66B5CF}"/>
              </a:ext>
            </a:extLst>
          </p:cNvPr>
          <p:cNvSpPr txBox="1"/>
          <p:nvPr/>
        </p:nvSpPr>
        <p:spPr>
          <a:xfrm>
            <a:off x="1847528" y="2060848"/>
            <a:ext cx="9144000" cy="671915"/>
          </a:xfrm>
          <a:prstGeom prst="rect">
            <a:avLst/>
          </a:prstGeom>
          <a:noFill/>
        </p:spPr>
        <p:txBody>
          <a:bodyPr wrap="square" rtlCol="0">
            <a:spAutoFit/>
          </a:bodyPr>
          <a:lstStyle/>
          <a:p>
            <a:pPr>
              <a:lnSpc>
                <a:spcPct val="107000"/>
              </a:lnSpc>
              <a:spcAft>
                <a:spcPts val="800"/>
              </a:spcAft>
            </a:pPr>
            <a:r>
              <a:rPr lang="en-US" sz="18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rPr>
              <a:t>If the entered password is correct, then the system opens the door by rotating </a:t>
            </a:r>
            <a:r>
              <a:rPr lang="en-US" dirty="0">
                <a:solidFill>
                  <a:schemeClr val="tx1">
                    <a:lumMod val="95000"/>
                  </a:schemeClr>
                </a:solidFill>
                <a:latin typeface="Calibri" panose="020F0502020204030204" pitchFamily="34" charset="0"/>
                <a:ea typeface="Calibri" panose="020F0502020204030204" pitchFamily="34" charset="0"/>
                <a:cs typeface="Mangal" panose="02040503050203030202" pitchFamily="18" charset="0"/>
              </a:rPr>
              <a:t>the</a:t>
            </a:r>
            <a:r>
              <a:rPr lang="en-US" sz="18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rPr>
              <a:t> motor and displays the status of door on LCD.</a:t>
            </a:r>
            <a:endParaRPr lang="en-IN" sz="20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endParaRPr>
          </a:p>
        </p:txBody>
      </p:sp>
      <p:pic>
        <p:nvPicPr>
          <p:cNvPr id="4" name="Picture 3">
            <a:extLst>
              <a:ext uri="{FF2B5EF4-FFF2-40B4-BE49-F238E27FC236}">
                <a16:creationId xmlns:a16="http://schemas.microsoft.com/office/drawing/2014/main" id="{16854D01-E3AC-4C1F-A71A-F0B8F757CE97}"/>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2266" t="45308" r="72711" b="9475"/>
          <a:stretch/>
        </p:blipFill>
        <p:spPr>
          <a:xfrm>
            <a:off x="8402752" y="5421014"/>
            <a:ext cx="499065" cy="651841"/>
          </a:xfrm>
          <a:prstGeom prst="rect">
            <a:avLst/>
          </a:prstGeom>
        </p:spPr>
      </p:pic>
      <p:pic>
        <p:nvPicPr>
          <p:cNvPr id="7" name="Picture 6">
            <a:extLst>
              <a:ext uri="{FF2B5EF4-FFF2-40B4-BE49-F238E27FC236}">
                <a16:creationId xmlns:a16="http://schemas.microsoft.com/office/drawing/2014/main" id="{B6D1BBF4-17C6-4A46-A493-EE10C77ABB24}"/>
              </a:ext>
            </a:extLst>
          </p:cNvPr>
          <p:cNvPicPr>
            <a:picLocks noChangeAspect="1"/>
          </p:cNvPicPr>
          <p:nvPr/>
        </p:nvPicPr>
        <p:blipFill rotWithShape="1">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9985" t="11618" r="18078" b="31846"/>
          <a:stretch/>
        </p:blipFill>
        <p:spPr>
          <a:xfrm>
            <a:off x="5375920" y="3522245"/>
            <a:ext cx="288032" cy="298970"/>
          </a:xfrm>
          <a:prstGeom prst="rect">
            <a:avLst/>
          </a:prstGeom>
        </p:spPr>
      </p:pic>
      <p:pic>
        <p:nvPicPr>
          <p:cNvPr id="10" name="Picture 9">
            <a:extLst>
              <a:ext uri="{FF2B5EF4-FFF2-40B4-BE49-F238E27FC236}">
                <a16:creationId xmlns:a16="http://schemas.microsoft.com/office/drawing/2014/main" id="{302CD984-5EB0-4990-903E-51372C0E96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75920" y="3922938"/>
            <a:ext cx="1440160" cy="2340259"/>
          </a:xfrm>
          <a:prstGeom prst="rect">
            <a:avLst/>
          </a:prstGeom>
        </p:spPr>
      </p:pic>
      <p:pic>
        <p:nvPicPr>
          <p:cNvPr id="12" name="Picture 11">
            <a:extLst>
              <a:ext uri="{FF2B5EF4-FFF2-40B4-BE49-F238E27FC236}">
                <a16:creationId xmlns:a16="http://schemas.microsoft.com/office/drawing/2014/main" id="{A8A369A1-4F5B-443E-BA05-237CE4FBFFB7}"/>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rot="5400000">
            <a:off x="7342452" y="4495609"/>
            <a:ext cx="591495" cy="443991"/>
          </a:xfrm>
          <a:prstGeom prst="rect">
            <a:avLst/>
          </a:prstGeom>
        </p:spPr>
      </p:pic>
      <p:sp>
        <p:nvSpPr>
          <p:cNvPr id="13" name="TextBox 12">
            <a:extLst>
              <a:ext uri="{FF2B5EF4-FFF2-40B4-BE49-F238E27FC236}">
                <a16:creationId xmlns:a16="http://schemas.microsoft.com/office/drawing/2014/main" id="{CD5C761C-91EF-4CC9-A2EB-3457FE2F993A}"/>
              </a:ext>
            </a:extLst>
          </p:cNvPr>
          <p:cNvSpPr txBox="1"/>
          <p:nvPr/>
        </p:nvSpPr>
        <p:spPr>
          <a:xfrm rot="5400000">
            <a:off x="6096915" y="5584116"/>
            <a:ext cx="69358" cy="6463308"/>
          </a:xfrm>
          <a:prstGeom prst="rect">
            <a:avLst/>
          </a:prstGeom>
          <a:noFill/>
        </p:spPr>
        <p:txBody>
          <a:bodyPr wrap="square" rtlCol="0">
            <a:spAutoFit/>
          </a:bodyPr>
          <a:lstStyle/>
          <a:p>
            <a:r>
              <a:rPr lang="en-IN" sz="900">
                <a:hlinkClick r:id="rId8" tooltip="https://en.wikipedia.org/wiki/Printed_circuit_board"/>
              </a:rPr>
              <a:t>This Photo</a:t>
            </a:r>
            <a:r>
              <a:rPr lang="en-IN" sz="900"/>
              <a:t> by Unknown Author is licensed under </a:t>
            </a:r>
            <a:r>
              <a:rPr lang="en-IN" sz="900">
                <a:hlinkClick r:id="rId9" tooltip="https://creativecommons.org/licenses/by-sa/3.0/"/>
              </a:rPr>
              <a:t>CC BY-SA</a:t>
            </a:r>
            <a:endParaRPr lang="en-IN" sz="900"/>
          </a:p>
        </p:txBody>
      </p:sp>
      <p:pic>
        <p:nvPicPr>
          <p:cNvPr id="15" name="Picture 14">
            <a:extLst>
              <a:ext uri="{FF2B5EF4-FFF2-40B4-BE49-F238E27FC236}">
                <a16:creationId xmlns:a16="http://schemas.microsoft.com/office/drawing/2014/main" id="{AF7A69DA-2171-400F-B5EB-D4C6BC8C403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16080" y="4475703"/>
            <a:ext cx="298704" cy="408432"/>
          </a:xfrm>
          <a:prstGeom prst="rect">
            <a:avLst/>
          </a:prstGeom>
        </p:spPr>
      </p:pic>
      <p:sp>
        <p:nvSpPr>
          <p:cNvPr id="16" name="TextBox 15">
            <a:extLst>
              <a:ext uri="{FF2B5EF4-FFF2-40B4-BE49-F238E27FC236}">
                <a16:creationId xmlns:a16="http://schemas.microsoft.com/office/drawing/2014/main" id="{10787A36-D82C-4D9A-AB70-C41ABDC532B9}"/>
              </a:ext>
            </a:extLst>
          </p:cNvPr>
          <p:cNvSpPr txBox="1"/>
          <p:nvPr/>
        </p:nvSpPr>
        <p:spPr>
          <a:xfrm>
            <a:off x="4325827" y="3441175"/>
            <a:ext cx="1208067" cy="253916"/>
          </a:xfrm>
          <a:prstGeom prst="rect">
            <a:avLst/>
          </a:prstGeom>
          <a:noFill/>
        </p:spPr>
        <p:txBody>
          <a:bodyPr wrap="square" rtlCol="0">
            <a:spAutoFit/>
          </a:bodyPr>
          <a:lstStyle/>
          <a:p>
            <a:r>
              <a:rPr lang="en-IN" sz="1050" dirty="0"/>
              <a:t>Button pressed</a:t>
            </a:r>
          </a:p>
        </p:txBody>
      </p:sp>
      <p:pic>
        <p:nvPicPr>
          <p:cNvPr id="18" name="Picture 17">
            <a:extLst>
              <a:ext uri="{FF2B5EF4-FFF2-40B4-BE49-F238E27FC236}">
                <a16:creationId xmlns:a16="http://schemas.microsoft.com/office/drawing/2014/main" id="{CF193560-98D1-4EFB-BB17-1CBF1EF71830}"/>
              </a:ext>
            </a:extLst>
          </p:cNvPr>
          <p:cNvPicPr>
            <a:picLocks noChangeAspect="1"/>
          </p:cNvPicPr>
          <p:nvPr/>
        </p:nvPicPr>
        <p:blipFill>
          <a:blip r:embed="rId11" cstate="print">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9226608" y="4565256"/>
            <a:ext cx="273279" cy="229325"/>
          </a:xfrm>
          <a:prstGeom prst="rect">
            <a:avLst/>
          </a:prstGeom>
        </p:spPr>
      </p:pic>
      <p:cxnSp>
        <p:nvCxnSpPr>
          <p:cNvPr id="25" name="Straight Connector 24">
            <a:extLst>
              <a:ext uri="{FF2B5EF4-FFF2-40B4-BE49-F238E27FC236}">
                <a16:creationId xmlns:a16="http://schemas.microsoft.com/office/drawing/2014/main" id="{B3147F97-6BA2-47B2-923E-1428D74CA0DB}"/>
              </a:ext>
            </a:extLst>
          </p:cNvPr>
          <p:cNvCxnSpPr/>
          <p:nvPr/>
        </p:nvCxnSpPr>
        <p:spPr>
          <a:xfrm>
            <a:off x="7860196" y="4896425"/>
            <a:ext cx="9144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ECE4D1A-D1FC-469B-B0CA-3B472C5194C4}"/>
              </a:ext>
            </a:extLst>
          </p:cNvPr>
          <p:cNvCxnSpPr>
            <a:cxnSpLocks/>
            <a:stCxn id="18" idx="1"/>
            <a:endCxn id="12" idx="0"/>
          </p:cNvCxnSpPr>
          <p:nvPr/>
        </p:nvCxnSpPr>
        <p:spPr>
          <a:xfrm flipH="1">
            <a:off x="7860195" y="4679919"/>
            <a:ext cx="1366413" cy="376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5CC5B9E-2F0D-4A11-89BD-C84CF629B92F}"/>
              </a:ext>
            </a:extLst>
          </p:cNvPr>
          <p:cNvCxnSpPr>
            <a:cxnSpLocks/>
            <a:stCxn id="12" idx="2"/>
          </p:cNvCxnSpPr>
          <p:nvPr/>
        </p:nvCxnSpPr>
        <p:spPr>
          <a:xfrm flipH="1">
            <a:off x="6816080" y="4717605"/>
            <a:ext cx="600124"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5F3E08D-C476-4396-BAEA-928CE46D264E}"/>
              </a:ext>
            </a:extLst>
          </p:cNvPr>
          <p:cNvSpPr txBox="1"/>
          <p:nvPr/>
        </p:nvSpPr>
        <p:spPr>
          <a:xfrm>
            <a:off x="6797498" y="4214093"/>
            <a:ext cx="750526" cy="261610"/>
          </a:xfrm>
          <a:prstGeom prst="rect">
            <a:avLst/>
          </a:prstGeom>
          <a:noFill/>
        </p:spPr>
        <p:txBody>
          <a:bodyPr wrap="none" rtlCol="0">
            <a:spAutoFit/>
          </a:bodyPr>
          <a:lstStyle/>
          <a:p>
            <a:r>
              <a:rPr lang="en-IN" sz="1100" dirty="0"/>
              <a:t>Unlocked</a:t>
            </a:r>
          </a:p>
        </p:txBody>
      </p:sp>
      <p:sp>
        <p:nvSpPr>
          <p:cNvPr id="34" name="TextBox 33">
            <a:extLst>
              <a:ext uri="{FF2B5EF4-FFF2-40B4-BE49-F238E27FC236}">
                <a16:creationId xmlns:a16="http://schemas.microsoft.com/office/drawing/2014/main" id="{6272041B-077A-43F0-84A0-F04F687F053C}"/>
              </a:ext>
            </a:extLst>
          </p:cNvPr>
          <p:cNvSpPr txBox="1"/>
          <p:nvPr/>
        </p:nvSpPr>
        <p:spPr>
          <a:xfrm>
            <a:off x="4354588" y="4046826"/>
            <a:ext cx="1016625" cy="261610"/>
          </a:xfrm>
          <a:prstGeom prst="rect">
            <a:avLst/>
          </a:prstGeom>
          <a:noFill/>
        </p:spPr>
        <p:txBody>
          <a:bodyPr wrap="none" rtlCol="0">
            <a:spAutoFit/>
          </a:bodyPr>
          <a:lstStyle/>
          <a:p>
            <a:r>
              <a:rPr lang="en-IN" sz="1100" dirty="0"/>
              <a:t>Door is closed</a:t>
            </a:r>
          </a:p>
        </p:txBody>
      </p:sp>
      <p:pic>
        <p:nvPicPr>
          <p:cNvPr id="6" name="Picture 5">
            <a:extLst>
              <a:ext uri="{FF2B5EF4-FFF2-40B4-BE49-F238E27FC236}">
                <a16:creationId xmlns:a16="http://schemas.microsoft.com/office/drawing/2014/main" id="{842BBB9F-DADE-4338-8BF5-155F7E86B464}"/>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828786" y="4458121"/>
            <a:ext cx="273292" cy="426014"/>
          </a:xfrm>
          <a:prstGeom prst="rect">
            <a:avLst/>
          </a:prstGeom>
        </p:spPr>
      </p:pic>
      <p:sp>
        <p:nvSpPr>
          <p:cNvPr id="8" name="TextBox 7">
            <a:extLst>
              <a:ext uri="{FF2B5EF4-FFF2-40B4-BE49-F238E27FC236}">
                <a16:creationId xmlns:a16="http://schemas.microsoft.com/office/drawing/2014/main" id="{09339CC9-94A7-4295-BF68-4D2B529C5A50}"/>
              </a:ext>
            </a:extLst>
          </p:cNvPr>
          <p:cNvSpPr txBox="1"/>
          <p:nvPr/>
        </p:nvSpPr>
        <p:spPr>
          <a:xfrm>
            <a:off x="8317396" y="5179389"/>
            <a:ext cx="843501" cy="261610"/>
          </a:xfrm>
          <a:prstGeom prst="rect">
            <a:avLst/>
          </a:prstGeom>
          <a:noFill/>
        </p:spPr>
        <p:txBody>
          <a:bodyPr wrap="none" rtlCol="0">
            <a:spAutoFit/>
          </a:bodyPr>
          <a:lstStyle/>
          <a:p>
            <a:r>
              <a:rPr lang="en-IN" sz="1050" dirty="0"/>
              <a:t>Correct pin</a:t>
            </a:r>
          </a:p>
        </p:txBody>
      </p:sp>
      <p:cxnSp>
        <p:nvCxnSpPr>
          <p:cNvPr id="11" name="Straight Arrow Connector 10">
            <a:extLst>
              <a:ext uri="{FF2B5EF4-FFF2-40B4-BE49-F238E27FC236}">
                <a16:creationId xmlns:a16="http://schemas.microsoft.com/office/drawing/2014/main" id="{83B8E181-4A16-44E7-A51F-FC79FA1E55C2}"/>
              </a:ext>
            </a:extLst>
          </p:cNvPr>
          <p:cNvCxnSpPr>
            <a:cxnSpLocks/>
          </p:cNvCxnSpPr>
          <p:nvPr/>
        </p:nvCxnSpPr>
        <p:spPr>
          <a:xfrm flipH="1" flipV="1">
            <a:off x="8149640" y="5013352"/>
            <a:ext cx="210772" cy="20622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B514E7D-1F10-432F-AD7C-38367738484E}"/>
              </a:ext>
            </a:extLst>
          </p:cNvPr>
          <p:cNvSpPr txBox="1"/>
          <p:nvPr/>
        </p:nvSpPr>
        <p:spPr>
          <a:xfrm>
            <a:off x="7638200" y="3890446"/>
            <a:ext cx="1922321" cy="369332"/>
          </a:xfrm>
          <a:prstGeom prst="rect">
            <a:avLst/>
          </a:prstGeom>
          <a:noFill/>
        </p:spPr>
        <p:txBody>
          <a:bodyPr wrap="none" rtlCol="0">
            <a:spAutoFit/>
          </a:bodyPr>
          <a:lstStyle/>
          <a:p>
            <a:r>
              <a:rPr lang="en-IN" dirty="0"/>
              <a:t>“</a:t>
            </a:r>
            <a:r>
              <a:rPr lang="en-IN" dirty="0">
                <a:solidFill>
                  <a:schemeClr val="accent2"/>
                </a:solidFill>
              </a:rPr>
              <a:t>Access Granted</a:t>
            </a:r>
            <a:r>
              <a:rPr lang="en-IN" dirty="0"/>
              <a:t>”</a:t>
            </a:r>
          </a:p>
        </p:txBody>
      </p:sp>
      <p:sp>
        <p:nvSpPr>
          <p:cNvPr id="21" name="Arrow: Bent-Up 20">
            <a:extLst>
              <a:ext uri="{FF2B5EF4-FFF2-40B4-BE49-F238E27FC236}">
                <a16:creationId xmlns:a16="http://schemas.microsoft.com/office/drawing/2014/main" id="{E4400E28-140E-42DF-A8DA-26B10BCC77FE}"/>
              </a:ext>
            </a:extLst>
          </p:cNvPr>
          <p:cNvSpPr/>
          <p:nvPr/>
        </p:nvSpPr>
        <p:spPr>
          <a:xfrm>
            <a:off x="7919631" y="4236510"/>
            <a:ext cx="201230" cy="3085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58739722"/>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2802</TotalTime>
  <Words>1030</Words>
  <Application>Microsoft Office PowerPoint</Application>
  <PresentationFormat>Widescreen</PresentationFormat>
  <Paragraphs>125</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Candara</vt:lpstr>
      <vt:lpstr>Consolas</vt:lpstr>
      <vt:lpstr>Open Sans</vt:lpstr>
      <vt:lpstr>Segoe UI</vt:lpstr>
      <vt:lpstr>Tech Computer 16x9</vt:lpstr>
      <vt:lpstr>Bangalore Institute of Technology Department of Computer Science Engineering</vt:lpstr>
      <vt:lpstr>Presented By:</vt:lpstr>
      <vt:lpstr>Introduction</vt:lpstr>
      <vt:lpstr>Principle behind the circuit</vt:lpstr>
      <vt:lpstr>Project presentation on Password based Door Locking System</vt:lpstr>
      <vt:lpstr>Objective</vt:lpstr>
      <vt:lpstr>Block Diagram </vt:lpstr>
      <vt:lpstr>Working</vt:lpstr>
      <vt:lpstr>Working</vt:lpstr>
      <vt:lpstr>Working</vt:lpstr>
      <vt:lpstr>Working</vt:lpstr>
      <vt:lpstr>Working</vt:lpstr>
      <vt:lpstr>Working</vt:lpstr>
      <vt:lpstr>Working</vt:lpstr>
      <vt:lpstr>Working</vt:lpstr>
      <vt:lpstr>Working</vt:lpstr>
      <vt:lpstr>Working</vt:lpstr>
      <vt:lpstr>Working</vt:lpstr>
      <vt:lpstr>Working</vt:lpstr>
      <vt:lpstr>Simulation</vt:lpstr>
      <vt:lpstr>Circuit Diagram </vt:lpstr>
      <vt:lpstr>Applications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Bangalore Institute of Technology Department of Computer Science Engineering</dc:title>
  <dc:creator>Abhishek Anand</dc:creator>
  <cp:lastModifiedBy>Abhishek Anand</cp:lastModifiedBy>
  <cp:revision>4</cp:revision>
  <dcterms:created xsi:type="dcterms:W3CDTF">2021-08-22T18:00:05Z</dcterms:created>
  <dcterms:modified xsi:type="dcterms:W3CDTF">2021-08-24T19:34:18Z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