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84BB52-0D1E-4088-AED9-07BC62198175}">
  <a:tblStyle styleId="{4C84BB52-0D1E-4088-AED9-07BC621981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C540E21-1866-4106-A171-34BE1556B5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ora-bold.fntdata"/><Relationship Id="rId12" Type="http://schemas.openxmlformats.org/officeDocument/2006/relationships/slide" Target="slides/slide6.xml"/><Relationship Id="rId34" Type="http://schemas.openxmlformats.org/officeDocument/2006/relationships/font" Target="fonts/Lora-regular.fntdata"/><Relationship Id="rId15" Type="http://schemas.openxmlformats.org/officeDocument/2006/relationships/slide" Target="slides/slide9.xml"/><Relationship Id="rId37" Type="http://schemas.openxmlformats.org/officeDocument/2006/relationships/font" Target="fonts/Lora-boldItalic.fntdata"/><Relationship Id="rId14" Type="http://schemas.openxmlformats.org/officeDocument/2006/relationships/slide" Target="slides/slide8.xml"/><Relationship Id="rId36" Type="http://schemas.openxmlformats.org/officeDocument/2006/relationships/font" Target="fonts/Lor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550782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1550782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35f420bb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35f420b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550782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550782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63e8294a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63e8294a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550782f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550782f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63e8294a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63e8294a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63e8294a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63e8294a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363e8294a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363e8294a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63e829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63e829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363e8294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363e8294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155078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155078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550782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1550782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1550782f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1550782f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35f420b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35f420b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63e8294a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363e8294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550782f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550782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550782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1550782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550782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550782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550782f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550782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550782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550782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550782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550782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5f420b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5f420b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Berryminator (BM)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eYRC 2021-22 Theme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48">
                <a:solidFill>
                  <a:schemeClr val="dk1"/>
                </a:solidFill>
              </a:rPr>
              <a:t>Stats and Learnings</a:t>
            </a:r>
            <a:endParaRPr sz="2348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57950" y="3780050"/>
            <a:ext cx="52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Theme devs -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Amit, Harmanjeet, Shyama, Abhinav, Aditya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078"/>
            <a:ext cx="9144003" cy="132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2407200"/>
            <a:ext cx="38916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Duration - 20 days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Teams were given two documents</a:t>
            </a:r>
            <a:endParaRPr sz="1420">
              <a:solidFill>
                <a:schemeClr val="dk1"/>
              </a:solidFill>
            </a:endParaRPr>
          </a:p>
          <a:p>
            <a:pPr indent="-2997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GB" sz="1120">
                <a:solidFill>
                  <a:schemeClr val="dk1"/>
                </a:solidFill>
              </a:rPr>
              <a:t>Task - 4 Instructions</a:t>
            </a:r>
            <a:endParaRPr sz="1120">
              <a:solidFill>
                <a:schemeClr val="dk1"/>
              </a:solidFill>
            </a:endParaRPr>
          </a:p>
          <a:p>
            <a:pPr indent="-2997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○"/>
            </a:pPr>
            <a:r>
              <a:rPr lang="en-GB" sz="1120">
                <a:solidFill>
                  <a:schemeClr val="dk1"/>
                </a:solidFill>
              </a:rPr>
              <a:t>Task 4 Pointers</a:t>
            </a:r>
            <a:endParaRPr sz="11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Concepts involved:</a:t>
            </a:r>
            <a:endParaRPr sz="14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0">
                <a:solidFill>
                  <a:schemeClr val="dk1"/>
                </a:solidFill>
              </a:rPr>
              <a:t>2A: Berry Detection</a:t>
            </a:r>
            <a:endParaRPr sz="11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0">
                <a:solidFill>
                  <a:schemeClr val="dk1"/>
                </a:solidFill>
              </a:rPr>
              <a:t>2B: Arm</a:t>
            </a:r>
            <a:endParaRPr sz="11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0">
                <a:solidFill>
                  <a:schemeClr val="dk1"/>
                </a:solidFill>
              </a:rPr>
              <a:t>3: Navigation</a:t>
            </a:r>
            <a:endParaRPr sz="11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0">
                <a:solidFill>
                  <a:schemeClr val="dk1"/>
                </a:solidFill>
                <a:highlight>
                  <a:srgbClr val="FFD966"/>
                </a:highlight>
              </a:rPr>
              <a:t>4: IK, Arm manipulation, Lua</a:t>
            </a:r>
            <a:endParaRPr sz="112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725150" y="12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Pluck &amp; Deposit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11.68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55.10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50" y="2220425"/>
            <a:ext cx="3753774" cy="26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5303350" y="4836600"/>
            <a:ext cx="27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Fig: Task 4 scene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378550" y="4018550"/>
            <a:ext cx="27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Fig: Task 4 Results</a:t>
            </a:r>
            <a:endParaRPr sz="1100"/>
          </a:p>
        </p:txBody>
      </p:sp>
      <p:pic>
        <p:nvPicPr>
          <p:cNvPr id="140" name="Google Shape;14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850" y="1266925"/>
            <a:ext cx="4208851" cy="260964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5" y="1270513"/>
            <a:ext cx="4208850" cy="26024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3"/>
          <p:cNvSpPr txBox="1"/>
          <p:nvPr/>
        </p:nvSpPr>
        <p:spPr>
          <a:xfrm>
            <a:off x="1073925" y="4018550"/>
            <a:ext cx="27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Fig: Task 4 RTS Insight</a:t>
            </a:r>
            <a:endParaRPr sz="1100"/>
          </a:p>
        </p:txBody>
      </p:sp>
      <p:sp>
        <p:nvSpPr>
          <p:cNvPr id="143" name="Google Shape;143;p23"/>
          <p:cNvSpPr txBox="1"/>
          <p:nvPr/>
        </p:nvSpPr>
        <p:spPr>
          <a:xfrm>
            <a:off x="889275" y="4442200"/>
            <a:ext cx="35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Incentive(Bonus) if they submit early?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2313175"/>
            <a:ext cx="85206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Duration - 19 days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Again new concepts involved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Tasks 1 to 4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D966"/>
                </a:highlight>
              </a:rPr>
              <a:t>Random room entries</a:t>
            </a:r>
            <a:endParaRPr sz="11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D966"/>
                </a:highlight>
              </a:rPr>
              <a:t>Basket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Leaderboard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Rulebook scoring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725150" y="126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 Theme Implementation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4.98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48.14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50" y="2294563"/>
            <a:ext cx="3518475" cy="24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710725" y="4789500"/>
            <a:ext cx="27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Fig: Task 5 scene - Final Theme Arena</a:t>
            </a:r>
            <a:endParaRPr sz="1100"/>
          </a:p>
        </p:txBody>
      </p:sp>
      <p:sp>
        <p:nvSpPr>
          <p:cNvPr id="153" name="Google Shape;153;p24"/>
          <p:cNvSpPr txBox="1"/>
          <p:nvPr/>
        </p:nvSpPr>
        <p:spPr>
          <a:xfrm>
            <a:off x="3016763" y="4789500"/>
            <a:ext cx="27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Fig: Example basket</a:t>
            </a:r>
            <a:endParaRPr sz="11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700" y="3390400"/>
            <a:ext cx="1394225" cy="136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</a:t>
            </a:r>
            <a:endParaRPr/>
          </a:p>
        </p:txBody>
      </p:sp>
      <p:pic>
        <p:nvPicPr>
          <p:cNvPr id="160" name="Google Shape;160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559" y="883425"/>
            <a:ext cx="5460876" cy="33766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5"/>
          <p:cNvSpPr txBox="1"/>
          <p:nvPr/>
        </p:nvSpPr>
        <p:spPr>
          <a:xfrm>
            <a:off x="3217938" y="4404075"/>
            <a:ext cx="27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Fig: Task 5 RTS Insight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6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2525475"/>
            <a:ext cx="8520600" cy="2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48 hrs og + bonus task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Teams didn’t face any issue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No changes compared to task 5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Same scoring, arena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Only required berries are changed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-GB" sz="1400">
                <a:solidFill>
                  <a:schemeClr val="dk1"/>
                </a:solidFill>
              </a:rPr>
              <a:t>Pre Finale</a:t>
            </a:r>
            <a:r>
              <a:rPr lang="en-GB" sz="1400">
                <a:solidFill>
                  <a:schemeClr val="dk1"/>
                </a:solidFill>
              </a:rPr>
              <a:t> - 3 hrs task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72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Theme Implementation : Original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4.98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Bonus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4.76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84.61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350" y="2430750"/>
            <a:ext cx="3449600" cy="24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5305538" y="4842600"/>
            <a:ext cx="27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Fig: Task 6 scene - Final Theme Arena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2 Feedback</a:t>
            </a:r>
            <a:endParaRPr/>
          </a:p>
        </p:txBody>
      </p:sp>
      <p:pic>
        <p:nvPicPr>
          <p:cNvPr id="176" name="Google Shape;176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25" y="1208213"/>
            <a:ext cx="4280075" cy="26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00" y="1166225"/>
            <a:ext cx="4369125" cy="269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2 Feedback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74E13"/>
                </a:solidFill>
              </a:rPr>
              <a:t>Comments regarding leaderboard</a:t>
            </a:r>
            <a:endParaRPr b="1" sz="1400">
              <a:solidFill>
                <a:srgbClr val="274E1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It was very much helping in deciding where we are with respect to other teams and our team worked hard to increase our rank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it tells us our relative strength with respect to others and motivates us to improve our algorithm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Got motivation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It didn't help as much as it would have if it had shown us the gap between our score and the score of the team right above us … all we knew, the team above could have been just 5 points ahead or a hundred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… This is not called a leaderboard lol. Please understand the meaning of an actual leaderboard the next time. It should have the rankings of all the teams along with their scores …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Stage 2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Comments in general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we feel happy to be a part of this competition. thank you eyantra for giving this opportunity to develop ourselves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 have developed soo much in many aspects . I am grateful for joining eyrc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i="1" lang="en-GB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 have not tried it out, but the new version(4.3.0) of CoppeliaSim is enticing.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Finale Insights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6 Teams : 23 participants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6" name="Google Shape;19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66" y="1570325"/>
            <a:ext cx="5596275" cy="3460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Finale Insights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4039500"/>
            <a:ext cx="85206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Should remember: We took mostly 1st and 2nd year students in BM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All 6 teams are very close 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708050" y="1017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{0C540E21-1866-4106-A171-34BE1556B567}</a:tableStyleId>
              </a:tblPr>
              <a:tblGrid>
                <a:gridCol w="1496700"/>
                <a:gridCol w="3491775"/>
                <a:gridCol w="2833525"/>
              </a:tblGrid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Team 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eYRC </a:t>
                      </a:r>
                      <a:r>
                        <a:rPr b="1" lang="en-GB"/>
                        <a:t>Experience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No. of times they ran our evaluator (in original config.)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One participant in NB of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 four p</a:t>
                      </a:r>
                      <a:r>
                        <a:rPr lang="en-GB"/>
                        <a:t>articipants</a:t>
                      </a:r>
                      <a:r>
                        <a:rPr lang="en-GB"/>
                        <a:t> in SB and VD of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Theme 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 simulate an automated robot in a simulator that traverses an urban farming scenario to pluck berries and deposit them in the designated sections.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229175"/>
            <a:ext cx="8020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Learnings: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Robotic Simulation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Robotic Arm Design and Manipulation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Plucking and Depositing Mechanism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Image Processing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Navigation and Path Planning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Control Systems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Python and Lua Programming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800" y="1921850"/>
            <a:ext cx="4357700" cy="3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2"/>
          <p:cNvGraphicFramePr/>
          <p:nvPr/>
        </p:nvGraphicFramePr>
        <p:xfrm>
          <a:off x="725163" y="5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Software Installation &amp; Python</a:t>
                      </a:r>
                      <a:b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CodeChef Contest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1A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Explore OpenCV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142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61.4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61.47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1B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Exploring CoppeliaSim (Remote API)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48.05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78.16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1C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Exploring CoppeliaSim (Sensors &amp; Joints)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40.6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84.68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2A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Berry Detection in CoppeliaSim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73.40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2B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Robotic Arm Design And Simulation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84.05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Navigation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21.21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Pluck &amp; Deposit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11.68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55.10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 Theme Implementation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4.98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48.14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Theme Implementation : Original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4.98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Bonus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4.76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84.61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9" name="Google Shape;209;p32"/>
          <p:cNvSpPr txBox="1"/>
          <p:nvPr/>
        </p:nvSpPr>
        <p:spPr>
          <a:xfrm>
            <a:off x="2841750" y="4619625"/>
            <a:ext cx="3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Table: Taskwise Submissions Summary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 evaluation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Executable given for each task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Client side evaluation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Beneficial for students and us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Development takes time (as developed from scratch)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Needs thorough testing before release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Start early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More concerns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Students wrote code in Lua, we couldn’t check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CoppeliaSim 4.3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BM Theme Takeaways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0584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Full leaderboard or some activity engagement system (Stage 2)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Explore CoppeliaSim 4.3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Prepare theme early, have more iterations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Develop evaluator early too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In iterations</a:t>
            </a:r>
            <a:endParaRPr sz="14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-GB" sz="1300">
                <a:solidFill>
                  <a:schemeClr val="dk1"/>
                </a:solidFill>
              </a:rPr>
              <a:t>Reduce number of subtasks in stage 1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-GB" sz="1300">
                <a:solidFill>
                  <a:schemeClr val="dk1"/>
                </a:solidFill>
              </a:rPr>
              <a:t>Or make task 1 as easy as possible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-GB" sz="1300">
                <a:solidFill>
                  <a:schemeClr val="dk1"/>
                </a:solidFill>
              </a:rPr>
              <a:t>Try to keep design task in stage 2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-GB" sz="1300">
                <a:solidFill>
                  <a:schemeClr val="dk1"/>
                </a:solidFill>
              </a:rPr>
              <a:t>Don’t add too many concepts in one task; gradual integration of learning developed in previous tasks.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-GB" sz="1300">
                <a:solidFill>
                  <a:schemeClr val="dk1"/>
                </a:solidFill>
              </a:rPr>
              <a:t>Later, take advice from faculty</a:t>
            </a:r>
            <a:endParaRPr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While theme is on</a:t>
            </a:r>
            <a:endParaRPr sz="14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AutoNum type="alphaLcPeriod"/>
            </a:pPr>
            <a:r>
              <a:rPr lang="en-GB" sz="1300">
                <a:solidFill>
                  <a:schemeClr val="dk1"/>
                </a:solidFill>
              </a:rPr>
              <a:t>Focus on participants engagement &gt; Theme development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You 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451600" y="4682750"/>
            <a:ext cx="42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Fig: BM Taskwise Submissions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0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398475"/>
            <a:ext cx="8520600" cy="21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231 interested teams submitted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Maybe video tutorials next time ?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725163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Software Installation &amp; Python</a:t>
                      </a:r>
                      <a:b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CodeChef Contest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96337"/>
            <a:ext cx="3843075" cy="23747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0" name="Google Shape;80;p16"/>
          <p:cNvSpPr txBox="1"/>
          <p:nvPr/>
        </p:nvSpPr>
        <p:spPr>
          <a:xfrm>
            <a:off x="5365238" y="4671100"/>
            <a:ext cx="22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Fig: Task 0 Result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0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76700" y="2745700"/>
            <a:ext cx="4236900" cy="22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Duration - 3 weeks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Students overwhelmed by 3 sub tasks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Consider including subtasks gradually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Most of the students in early part of engg.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Plagiarism Check - teams were disqualified too!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67825" y="9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651125"/>
                <a:gridCol w="2903375"/>
                <a:gridCol w="1020100"/>
                <a:gridCol w="1118350"/>
                <a:gridCol w="1201500"/>
                <a:gridCol w="1513875"/>
              </a:tblGrid>
              <a:tr h="4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 previous task/ sub task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26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Explore OpenCV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61.4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61.47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</a:tr>
              <a:tr h="2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Exploring CoppeliaSim (Remote API)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48.05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78.16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1C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Exploring CoppeliaSim (Sensors &amp; Joints)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40.6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88" name="Google Shape;88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75" y="2411900"/>
            <a:ext cx="4024476" cy="24884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7"/>
          <p:cNvSpPr txBox="1"/>
          <p:nvPr/>
        </p:nvSpPr>
        <p:spPr>
          <a:xfrm>
            <a:off x="2902100" y="4642600"/>
            <a:ext cx="22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Fig: Task 1 Result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2571750"/>
            <a:ext cx="45966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Duration - 20 days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Task 2A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Comprehensive documentation given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Task 2B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Design task, CAD, </a:t>
            </a:r>
            <a:r>
              <a:rPr lang="en-GB">
                <a:solidFill>
                  <a:schemeClr val="dk1"/>
                </a:solidFill>
              </a:rPr>
              <a:t>l</a:t>
            </a:r>
            <a:r>
              <a:rPr lang="en-GB" sz="1400">
                <a:solidFill>
                  <a:schemeClr val="dk1"/>
                </a:solidFill>
              </a:rPr>
              <a:t>ess experience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Two big sub tasks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Clashing with student end-sem exams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72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Berry Detection in CoppeliaSim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29.87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73.40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Robotic Arm Design And Simulation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84.05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97" name="Google Shape;9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925" y="2525475"/>
            <a:ext cx="3930900" cy="243060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8"/>
          <p:cNvSpPr txBox="1"/>
          <p:nvPr/>
        </p:nvSpPr>
        <p:spPr>
          <a:xfrm>
            <a:off x="2651700" y="4642625"/>
            <a:ext cx="22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Fig: Task 2 Result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1 Feedback</a:t>
            </a:r>
            <a:endParaRPr/>
          </a:p>
        </p:txBody>
      </p:sp>
      <p:pic>
        <p:nvPicPr>
          <p:cNvPr id="104" name="Google Shape;10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75" y="1152475"/>
            <a:ext cx="3676650" cy="2276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05" name="Google Shape;105;p19"/>
          <p:cNvSpPr txBox="1"/>
          <p:nvPr/>
        </p:nvSpPr>
        <p:spPr>
          <a:xfrm>
            <a:off x="1316425" y="3516750"/>
            <a:ext cx="22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Fig: Stage 1 Task Easiness</a:t>
            </a:r>
            <a:endParaRPr sz="1200"/>
          </a:p>
        </p:txBody>
      </p:sp>
      <p:sp>
        <p:nvSpPr>
          <p:cNvPr id="106" name="Google Shape;106;p19"/>
          <p:cNvSpPr txBox="1"/>
          <p:nvPr/>
        </p:nvSpPr>
        <p:spPr>
          <a:xfrm>
            <a:off x="4092325" y="1152475"/>
            <a:ext cx="4920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Negative comments: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○"/>
            </a:pPr>
            <a:r>
              <a:rPr i="1" lang="en-GB" sz="1300">
                <a:latin typeface="Lora"/>
                <a:ea typeface="Lora"/>
                <a:cs typeface="Lora"/>
                <a:sym typeface="Lora"/>
              </a:rPr>
              <a:t>More time could be given for tasks completion considering the academic works at college</a:t>
            </a:r>
            <a:endParaRPr i="1" sz="1300"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○"/>
            </a:pPr>
            <a:r>
              <a:rPr i="1" lang="en-GB" sz="1300">
                <a:latin typeface="Lora"/>
                <a:ea typeface="Lora"/>
                <a:cs typeface="Lora"/>
                <a:sym typeface="Lora"/>
              </a:rPr>
              <a:t>More resources should be given during the competition</a:t>
            </a:r>
            <a:endParaRPr i="1" sz="1300"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○"/>
            </a:pPr>
            <a:r>
              <a:rPr i="1" lang="en-GB" sz="1300">
                <a:latin typeface="Lora"/>
                <a:ea typeface="Lora"/>
                <a:cs typeface="Lora"/>
                <a:sym typeface="Lora"/>
              </a:rPr>
              <a:t>The robotic arm task can be kept in the later tasks</a:t>
            </a:r>
            <a:endParaRPr i="1" sz="13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What can be done?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Less number of subtasks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Design task in stage 2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Hard deadline concept ?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Basically shift this graph to the left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2764500"/>
            <a:ext cx="85206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Duration - 20 days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Teams were given two documents</a:t>
            </a:r>
            <a:endParaRPr sz="1420">
              <a:solidFill>
                <a:schemeClr val="dk1"/>
              </a:solidFill>
            </a:endParaRPr>
          </a:p>
          <a:p>
            <a:pPr indent="-31876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○"/>
            </a:pPr>
            <a:r>
              <a:rPr lang="en-GB" sz="1420">
                <a:solidFill>
                  <a:schemeClr val="dk1"/>
                </a:solidFill>
              </a:rPr>
              <a:t>Task 3 instructions </a:t>
            </a:r>
            <a:endParaRPr sz="1420">
              <a:solidFill>
                <a:schemeClr val="dk1"/>
              </a:solidFill>
            </a:endParaRPr>
          </a:p>
          <a:p>
            <a:pPr indent="-31876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○"/>
            </a:pPr>
            <a:r>
              <a:rPr lang="en-GB" sz="1420">
                <a:solidFill>
                  <a:schemeClr val="dk1"/>
                </a:solidFill>
              </a:rPr>
              <a:t>Task 3 pointers doc for weaker teams</a:t>
            </a:r>
            <a:endParaRPr sz="14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725150" y="126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Navigation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21.21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574" y="2378974"/>
            <a:ext cx="3408248" cy="19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693000" y="4426425"/>
            <a:ext cx="40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Fig: Mobile vehicle given in task 3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2378975"/>
            <a:ext cx="85206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Relatively easier task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If repeated, could be kept in Stage 1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725150" y="126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{4C84BB52-0D1E-4088-AED9-07BC62198175}</a:tableStyleId>
              </a:tblPr>
              <a:tblGrid>
                <a:gridCol w="788475"/>
                <a:gridCol w="2751325"/>
                <a:gridCol w="944025"/>
                <a:gridCol w="825350"/>
                <a:gridCol w="910150"/>
                <a:gridCol w="14743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Submissions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Teams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Submission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wrt</a:t>
                      </a:r>
                      <a:b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-GB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task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Navigation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21.21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21"/>
          <p:cNvSpPr txBox="1"/>
          <p:nvPr/>
        </p:nvSpPr>
        <p:spPr>
          <a:xfrm>
            <a:off x="1721650" y="4482850"/>
            <a:ext cx="40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Fig: Task 3 Result</a:t>
            </a:r>
            <a:endParaRPr sz="1200"/>
          </a:p>
        </p:txBody>
      </p:sp>
      <p:pic>
        <p:nvPicPr>
          <p:cNvPr id="124" name="Google Shape;124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206" y="2350075"/>
            <a:ext cx="3959625" cy="244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