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DDECCA"/>
          </a:solidFill>
        </a:fill>
      </a:tcStyle>
    </a:wholeTbl>
    <a:band2H>
      <a:tcTxStyle b="def" i="def"/>
      <a:tcStyle>
        <a:tcBdr/>
        <a:fill>
          <a:solidFill>
            <a:srgbClr val="EFF6E6"/>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6E6D1"/>
          </a:solidFill>
        </a:fill>
      </a:tcStyle>
    </a:wholeTbl>
    <a:band2H>
      <a:tcTxStyle b="def" i="def"/>
      <a:tcStyle>
        <a:tcBdr/>
        <a:fill>
          <a:solidFill>
            <a:srgbClr val="F3F3E9"/>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p:nvPr>
            <p:ph type="sldImg"/>
          </p:nvPr>
        </p:nvSpPr>
        <p:spPr>
          <a:xfrm>
            <a:off x="1143000" y="685800"/>
            <a:ext cx="4572000" cy="3429000"/>
          </a:xfrm>
          <a:prstGeom prst="rect">
            <a:avLst/>
          </a:prstGeom>
        </p:spPr>
        <p:txBody>
          <a:bodyPr/>
          <a:lstStyle/>
          <a:p>
            <a:pPr/>
          </a:p>
        </p:txBody>
      </p:sp>
      <p:sp>
        <p:nvSpPr>
          <p:cNvPr id="33" name="Shape 3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Arial"/>
      </a:defRPr>
    </a:lvl1pPr>
    <a:lvl2pPr indent="228600" latinLnBrk="0">
      <a:spcBef>
        <a:spcPts val="400"/>
      </a:spcBef>
      <a:defRPr sz="1200">
        <a:latin typeface="+mj-lt"/>
        <a:ea typeface="+mj-ea"/>
        <a:cs typeface="+mj-cs"/>
        <a:sym typeface="Arial"/>
      </a:defRPr>
    </a:lvl2pPr>
    <a:lvl3pPr indent="457200" latinLnBrk="0">
      <a:spcBef>
        <a:spcPts val="400"/>
      </a:spcBef>
      <a:defRPr sz="1200">
        <a:latin typeface="+mj-lt"/>
        <a:ea typeface="+mj-ea"/>
        <a:cs typeface="+mj-cs"/>
        <a:sym typeface="Arial"/>
      </a:defRPr>
    </a:lvl3pPr>
    <a:lvl4pPr indent="685800" latinLnBrk="0">
      <a:spcBef>
        <a:spcPts val="400"/>
      </a:spcBef>
      <a:defRPr sz="1200">
        <a:latin typeface="+mj-lt"/>
        <a:ea typeface="+mj-ea"/>
        <a:cs typeface="+mj-cs"/>
        <a:sym typeface="Arial"/>
      </a:defRPr>
    </a:lvl4pPr>
    <a:lvl5pPr indent="914400" latinLnBrk="0">
      <a:spcBef>
        <a:spcPts val="400"/>
      </a:spcBef>
      <a:defRPr sz="1200">
        <a:latin typeface="+mj-lt"/>
        <a:ea typeface="+mj-ea"/>
        <a:cs typeface="+mj-cs"/>
        <a:sym typeface="Arial"/>
      </a:defRPr>
    </a:lvl5pPr>
    <a:lvl6pPr indent="1143000" latinLnBrk="0">
      <a:spcBef>
        <a:spcPts val="400"/>
      </a:spcBef>
      <a:defRPr sz="1200">
        <a:latin typeface="+mj-lt"/>
        <a:ea typeface="+mj-ea"/>
        <a:cs typeface="+mj-cs"/>
        <a:sym typeface="Arial"/>
      </a:defRPr>
    </a:lvl6pPr>
    <a:lvl7pPr indent="1371600" latinLnBrk="0">
      <a:spcBef>
        <a:spcPts val="400"/>
      </a:spcBef>
      <a:defRPr sz="1200">
        <a:latin typeface="+mj-lt"/>
        <a:ea typeface="+mj-ea"/>
        <a:cs typeface="+mj-cs"/>
        <a:sym typeface="Arial"/>
      </a:defRPr>
    </a:lvl7pPr>
    <a:lvl8pPr indent="1600200" latinLnBrk="0">
      <a:spcBef>
        <a:spcPts val="400"/>
      </a:spcBef>
      <a:defRPr sz="1200">
        <a:latin typeface="+mj-lt"/>
        <a:ea typeface="+mj-ea"/>
        <a:cs typeface="+mj-cs"/>
        <a:sym typeface="Arial"/>
      </a:defRPr>
    </a:lvl8pPr>
    <a:lvl9pPr indent="1828800" latinLnBrk="0">
      <a:spcBef>
        <a:spcPts val="400"/>
      </a:spcBef>
      <a:defRPr sz="12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5" name="Title Text"/>
          <p:cNvSpPr txBox="1"/>
          <p:nvPr>
            <p:ph type="title"/>
          </p:nvPr>
        </p:nvSpPr>
        <p:spPr>
          <a:prstGeom prst="rect">
            <a:avLst/>
          </a:prstGeom>
        </p:spPr>
        <p:txBody>
          <a:bodyPr/>
          <a:lstStyle/>
          <a:p>
            <a:pPr/>
            <a:r>
              <a:t>Title Text</a:t>
            </a:r>
          </a:p>
        </p:txBody>
      </p:sp>
      <p:sp>
        <p:nvSpPr>
          <p:cNvPr id="1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4" name="Title Text"/>
          <p:cNvSpPr txBox="1"/>
          <p:nvPr>
            <p:ph type="title"/>
          </p:nvPr>
        </p:nvSpPr>
        <p:spPr>
          <a:prstGeom prst="rect">
            <a:avLst/>
          </a:prstGeom>
        </p:spPr>
        <p:txBody>
          <a:bodyPr/>
          <a:lstStyle/>
          <a:p>
            <a:pPr/>
            <a:r>
              <a:t>Title Text</a:t>
            </a:r>
          </a:p>
        </p:txBody>
      </p:sp>
      <p:sp>
        <p:nvSpPr>
          <p:cNvPr id="2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p:bgPr>
    </p:bg>
    <p:spTree>
      <p:nvGrpSpPr>
        <p:cNvPr id="1" name=""/>
        <p:cNvGrpSpPr/>
        <p:nvPr/>
      </p:nvGrpSpPr>
      <p:grpSpPr>
        <a:xfrm>
          <a:off x="0" y="0"/>
          <a:ext cx="0" cy="0"/>
          <a:chOff x="0" y="0"/>
          <a:chExt cx="0" cy="0"/>
        </a:xfrm>
      </p:grpSpPr>
      <p:sp>
        <p:nvSpPr>
          <p:cNvPr id="2" name="Line"/>
          <p:cNvSpPr/>
          <p:nvPr/>
        </p:nvSpPr>
        <p:spPr>
          <a:xfrm>
            <a:off x="457200" y="1066800"/>
            <a:ext cx="8077200" cy="0"/>
          </a:xfrm>
          <a:prstGeom prst="line">
            <a:avLst/>
          </a:prstGeom>
          <a:ln w="19050">
            <a:solidFill>
              <a:srgbClr val="000000"/>
            </a:solidFill>
          </a:ln>
        </p:spPr>
        <p:txBody>
          <a:bodyPr lIns="45719" rIns="45719"/>
          <a:lstStyle/>
          <a:p>
            <a:pPr/>
          </a:p>
        </p:txBody>
      </p:sp>
      <p:sp>
        <p:nvSpPr>
          <p:cNvPr id="3" name="Title Text"/>
          <p:cNvSpPr txBox="1"/>
          <p:nvPr>
            <p:ph type="title"/>
          </p:nvPr>
        </p:nvSpPr>
        <p:spPr>
          <a:xfrm>
            <a:off x="457200" y="277813"/>
            <a:ext cx="8229600" cy="71278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4" name="Body Level One…"/>
          <p:cNvSpPr txBox="1"/>
          <p:nvPr>
            <p:ph type="body" idx="1"/>
          </p:nvPr>
        </p:nvSpPr>
        <p:spPr>
          <a:xfrm>
            <a:off x="457200" y="1143000"/>
            <a:ext cx="8229600" cy="498792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437329" y="6477000"/>
            <a:ext cx="249472" cy="231140"/>
          </a:xfrm>
          <a:prstGeom prst="rect">
            <a:avLst/>
          </a:prstGeom>
          <a:ln w="12700">
            <a:miter lim="400000"/>
          </a:ln>
        </p:spPr>
        <p:txBody>
          <a:bodyPr wrap="none" lIns="45719" rIns="45719">
            <a:spAutoFit/>
          </a:bodyPr>
          <a:lstStyle>
            <a:lvl1pPr algn="r">
              <a:defRPr i="1" sz="900">
                <a:latin typeface="Verdana"/>
                <a:ea typeface="Verdana"/>
                <a:cs typeface="Verdana"/>
                <a:sym typeface="Verdana"/>
              </a:defRPr>
            </a:lvl1pPr>
          </a:lstStyle>
          <a:p>
            <a:pPr/>
            <a:fld id="{86CB4B4D-7CA3-9044-876B-883B54F8677D}" type="slidenum"/>
          </a:p>
        </p:txBody>
      </p:sp>
      <p:grpSp>
        <p:nvGrpSpPr>
          <p:cNvPr id="8" name="Group"/>
          <p:cNvGrpSpPr/>
          <p:nvPr/>
        </p:nvGrpSpPr>
        <p:grpSpPr>
          <a:xfrm>
            <a:off x="191515" y="6388100"/>
            <a:ext cx="1662464" cy="237985"/>
            <a:chOff x="0" y="0"/>
            <a:chExt cx="1662462" cy="237984"/>
          </a:xfrm>
        </p:grpSpPr>
        <p:sp>
          <p:nvSpPr>
            <p:cNvPr id="6" name="2013-2018 Suzanne McIntosh"/>
            <p:cNvSpPr txBox="1"/>
            <p:nvPr/>
          </p:nvSpPr>
          <p:spPr>
            <a:xfrm>
              <a:off x="0" y="0"/>
              <a:ext cx="1662463" cy="237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defTabSz="584200">
                <a:defRPr sz="900">
                  <a:latin typeface="Helvetica Neue Light"/>
                  <a:ea typeface="Helvetica Neue Light"/>
                  <a:cs typeface="Helvetica Neue Light"/>
                  <a:sym typeface="Helvetica Neue Light"/>
                </a:defRPr>
              </a:pPr>
              <a:r>
                <a:t>     </a:t>
              </a:r>
              <a:r>
                <a:rPr sz="700"/>
                <a:t>2013-2018 Suzanne McIntosh</a:t>
              </a:r>
            </a:p>
          </p:txBody>
        </p:sp>
        <p:sp>
          <p:nvSpPr>
            <p:cNvPr id="7" name="C"/>
            <p:cNvSpPr/>
            <p:nvPr/>
          </p:nvSpPr>
          <p:spPr>
            <a:xfrm>
              <a:off x="52116" y="72342"/>
              <a:ext cx="123883" cy="118700"/>
            </a:xfrm>
            <a:prstGeom prst="ellipse">
              <a:avLst/>
            </a:prstGeom>
            <a:solidFill>
              <a:schemeClr val="accent3">
                <a:lumOff val="44000"/>
              </a:schemeClr>
            </a:solidFill>
            <a:ln w="3175"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defTabSz="584200">
                <a:defRPr sz="600">
                  <a:latin typeface="Helvetica Neue Light"/>
                  <a:ea typeface="Helvetica Neue Light"/>
                  <a:cs typeface="Helvetica Neue Light"/>
                  <a:sym typeface="Helvetica Neue Light"/>
                </a:defRPr>
              </a:lvl1pPr>
            </a:lstStyle>
            <a:p>
              <a:pPr/>
              <a:r>
                <a:t>C</a:t>
              </a:r>
            </a:p>
          </p:txBody>
        </p:sp>
      </p:grpSp>
    </p:spTree>
  </p:cSld>
  <p:clrMap bg1="lt1" tx1="dk1" bg2="lt2" tx2="dk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000000"/>
          </a:solidFill>
          <a:uFillTx/>
          <a:latin typeface="+mj-lt"/>
          <a:ea typeface="+mj-ea"/>
          <a:cs typeface="+mj-cs"/>
          <a:sym typeface="Arial"/>
        </a:defRPr>
      </a:lvl5pPr>
      <a:lvl6pPr marL="0" marR="0" indent="457200" algn="l" defTabSz="914400" rtl="0" latinLnBrk="0">
        <a:lnSpc>
          <a:spcPct val="100000"/>
        </a:lnSpc>
        <a:spcBef>
          <a:spcPts val="0"/>
        </a:spcBef>
        <a:spcAft>
          <a:spcPts val="0"/>
        </a:spcAft>
        <a:buClrTx/>
        <a:buSzTx/>
        <a:buFontTx/>
        <a:buNone/>
        <a:tabLst/>
        <a:defRPr b="0" baseline="0" cap="none" i="0" spc="0" strike="noStrike" sz="2400" u="none">
          <a:ln>
            <a:noFill/>
          </a:ln>
          <a:solidFill>
            <a:srgbClr val="000000"/>
          </a:solidFill>
          <a:uFillTx/>
          <a:latin typeface="+mj-lt"/>
          <a:ea typeface="+mj-ea"/>
          <a:cs typeface="+mj-cs"/>
          <a:sym typeface="Arial"/>
        </a:defRPr>
      </a:lvl6pPr>
      <a:lvl7pPr marL="0" marR="0" indent="914400" algn="l" defTabSz="914400" rtl="0" latinLnBrk="0">
        <a:lnSpc>
          <a:spcPct val="100000"/>
        </a:lnSpc>
        <a:spcBef>
          <a:spcPts val="0"/>
        </a:spcBef>
        <a:spcAft>
          <a:spcPts val="0"/>
        </a:spcAft>
        <a:buClrTx/>
        <a:buSzTx/>
        <a:buFontTx/>
        <a:buNone/>
        <a:tabLst/>
        <a:defRPr b="0" baseline="0" cap="none" i="0" spc="0" strike="noStrike" sz="2400" u="none">
          <a:ln>
            <a:noFill/>
          </a:ln>
          <a:solidFill>
            <a:srgbClr val="000000"/>
          </a:solidFill>
          <a:uFillTx/>
          <a:latin typeface="+mj-lt"/>
          <a:ea typeface="+mj-ea"/>
          <a:cs typeface="+mj-cs"/>
          <a:sym typeface="Arial"/>
        </a:defRPr>
      </a:lvl7pPr>
      <a:lvl8pPr marL="0" marR="0" indent="1371600" algn="l" defTabSz="914400" rtl="0" latinLnBrk="0">
        <a:lnSpc>
          <a:spcPct val="100000"/>
        </a:lnSpc>
        <a:spcBef>
          <a:spcPts val="0"/>
        </a:spcBef>
        <a:spcAft>
          <a:spcPts val="0"/>
        </a:spcAft>
        <a:buClrTx/>
        <a:buSzTx/>
        <a:buFontTx/>
        <a:buNone/>
        <a:tabLst/>
        <a:defRPr b="0" baseline="0" cap="none" i="0" spc="0" strike="noStrike" sz="2400" u="none">
          <a:ln>
            <a:noFill/>
          </a:ln>
          <a:solidFill>
            <a:srgbClr val="000000"/>
          </a:solidFill>
          <a:uFillTx/>
          <a:latin typeface="+mj-lt"/>
          <a:ea typeface="+mj-ea"/>
          <a:cs typeface="+mj-cs"/>
          <a:sym typeface="Arial"/>
        </a:defRPr>
      </a:lvl8pPr>
      <a:lvl9pPr marL="0" marR="0" indent="1828800" algn="l" defTabSz="914400" rtl="0" latinLnBrk="0">
        <a:lnSpc>
          <a:spcPct val="100000"/>
        </a:lnSpc>
        <a:spcBef>
          <a:spcPts val="0"/>
        </a:spcBef>
        <a:spcAft>
          <a:spcPts val="0"/>
        </a:spcAft>
        <a:buClrTx/>
        <a:buSzTx/>
        <a:buFontTx/>
        <a:buNone/>
        <a:tabLst/>
        <a:defRPr b="0" baseline="0" cap="none" i="0" spc="0" strike="noStrike" sz="2400" u="none">
          <a:ln>
            <a:noFill/>
          </a:ln>
          <a:solidFill>
            <a:srgbClr val="000000"/>
          </a:solidFill>
          <a:uFillTx/>
          <a:latin typeface="+mj-lt"/>
          <a:ea typeface="+mj-ea"/>
          <a:cs typeface="+mj-cs"/>
          <a:sym typeface="Arial"/>
        </a:defRPr>
      </a:lvl9pPr>
    </p:titleStyle>
    <p:bodyStyle>
      <a:lvl1pPr marL="342900" marR="0" indent="-342900" algn="l" defTabSz="914400" rtl="0" latinLnBrk="0">
        <a:lnSpc>
          <a:spcPct val="100000"/>
        </a:lnSpc>
        <a:spcBef>
          <a:spcPts val="500"/>
        </a:spcBef>
        <a:spcAft>
          <a:spcPts val="0"/>
        </a:spcAft>
        <a:buClr>
          <a:srgbClr val="000000"/>
        </a:buClr>
        <a:buSzPct val="100000"/>
        <a:buFontTx/>
        <a:buChar char="p"/>
        <a:tabLst/>
        <a:defRPr b="0" baseline="0" cap="none" i="0" spc="0" strike="noStrike" sz="2400" u="none">
          <a:ln>
            <a:noFill/>
          </a:ln>
          <a:solidFill>
            <a:srgbClr val="000000"/>
          </a:solidFill>
          <a:uFillTx/>
          <a:latin typeface="+mj-lt"/>
          <a:ea typeface="+mj-ea"/>
          <a:cs typeface="+mj-cs"/>
          <a:sym typeface="Arial"/>
        </a:defRPr>
      </a:lvl1pPr>
      <a:lvl2pPr marL="800100" marR="0" indent="-342900" algn="l" defTabSz="914400" rtl="0" latinLnBrk="0">
        <a:lnSpc>
          <a:spcPct val="100000"/>
        </a:lnSpc>
        <a:spcBef>
          <a:spcPts val="500"/>
        </a:spcBef>
        <a:spcAft>
          <a:spcPts val="0"/>
        </a:spcAft>
        <a:buClr>
          <a:srgbClr val="000000"/>
        </a:buClr>
        <a:buSzPct val="100000"/>
        <a:buFontTx/>
        <a:buChar char="■"/>
        <a:tabLst/>
        <a:defRPr b="0" baseline="0" cap="none" i="0" spc="0" strike="noStrike" sz="2400" u="none">
          <a:ln>
            <a:noFill/>
          </a:ln>
          <a:solidFill>
            <a:srgbClr val="000000"/>
          </a:solidFill>
          <a:uFillTx/>
          <a:latin typeface="+mj-lt"/>
          <a:ea typeface="+mj-ea"/>
          <a:cs typeface="+mj-cs"/>
          <a:sym typeface="Arial"/>
        </a:defRPr>
      </a:lvl2pPr>
      <a:lvl3pPr marL="1219200" marR="0" indent="-304800" algn="l" defTabSz="914400" rtl="0" latinLnBrk="0">
        <a:lnSpc>
          <a:spcPct val="100000"/>
        </a:lnSpc>
        <a:spcBef>
          <a:spcPts val="500"/>
        </a:spcBef>
        <a:spcAft>
          <a:spcPts val="0"/>
        </a:spcAft>
        <a:buClr>
          <a:srgbClr val="000000"/>
        </a:buClr>
        <a:buSzPct val="100000"/>
        <a:buFontTx/>
        <a:buChar char="p"/>
        <a:tabLst/>
        <a:defRPr b="0" baseline="0" cap="none" i="0" spc="0" strike="noStrike" sz="2400" u="none">
          <a:ln>
            <a:noFill/>
          </a:ln>
          <a:solidFill>
            <a:srgbClr val="000000"/>
          </a:solidFill>
          <a:uFillTx/>
          <a:latin typeface="+mj-lt"/>
          <a:ea typeface="+mj-ea"/>
          <a:cs typeface="+mj-cs"/>
          <a:sym typeface="Arial"/>
        </a:defRPr>
      </a:lvl3pPr>
      <a:lvl4pPr marL="1714500" marR="0" indent="-342900" algn="l" defTabSz="914400" rtl="0" latinLnBrk="0">
        <a:lnSpc>
          <a:spcPct val="100000"/>
        </a:lnSpc>
        <a:spcBef>
          <a:spcPts val="500"/>
        </a:spcBef>
        <a:spcAft>
          <a:spcPts val="0"/>
        </a:spcAft>
        <a:buClr>
          <a:srgbClr val="000000"/>
        </a:buClr>
        <a:buSzPct val="100000"/>
        <a:buFontTx/>
        <a:buChar char="▪"/>
        <a:tabLst/>
        <a:defRPr b="0" baseline="0" cap="none" i="0" spc="0" strike="noStrike" sz="2400" u="none">
          <a:ln>
            <a:noFill/>
          </a:ln>
          <a:solidFill>
            <a:srgbClr val="000000"/>
          </a:solidFill>
          <a:uFillTx/>
          <a:latin typeface="+mj-lt"/>
          <a:ea typeface="+mj-ea"/>
          <a:cs typeface="+mj-cs"/>
          <a:sym typeface="Arial"/>
        </a:defRPr>
      </a:lvl4pPr>
      <a:lvl5pPr marL="2171700" marR="0" indent="-342900" algn="l" defTabSz="914400" rtl="0" latinLnBrk="0">
        <a:lnSpc>
          <a:spcPct val="100000"/>
        </a:lnSpc>
        <a:spcBef>
          <a:spcPts val="500"/>
        </a:spcBef>
        <a:spcAft>
          <a:spcPts val="0"/>
        </a:spcAft>
        <a:buClr>
          <a:srgbClr val="000000"/>
        </a:buClr>
        <a:buSzPct val="100000"/>
        <a:buFontTx/>
        <a:buChar char="▪"/>
        <a:tabLst/>
        <a:defRPr b="0" baseline="0" cap="none" i="0" spc="0" strike="noStrike" sz="2400" u="none">
          <a:ln>
            <a:noFill/>
          </a:ln>
          <a:solidFill>
            <a:srgbClr val="000000"/>
          </a:solidFill>
          <a:uFillTx/>
          <a:latin typeface="+mj-lt"/>
          <a:ea typeface="+mj-ea"/>
          <a:cs typeface="+mj-cs"/>
          <a:sym typeface="Arial"/>
        </a:defRPr>
      </a:lvl5pPr>
      <a:lvl6pPr marL="2628900" marR="0" indent="-342900" algn="l" defTabSz="914400" rtl="0" latinLnBrk="0">
        <a:lnSpc>
          <a:spcPct val="100000"/>
        </a:lnSpc>
        <a:spcBef>
          <a:spcPts val="500"/>
        </a:spcBef>
        <a:spcAft>
          <a:spcPts val="0"/>
        </a:spcAft>
        <a:buClr>
          <a:srgbClr val="000000"/>
        </a:buClr>
        <a:buSzPct val="100000"/>
        <a:buFontTx/>
        <a:buChar char="▪"/>
        <a:tabLst/>
        <a:defRPr b="0" baseline="0" cap="none" i="0" spc="0" strike="noStrike" sz="2400" u="none">
          <a:ln>
            <a:noFill/>
          </a:ln>
          <a:solidFill>
            <a:srgbClr val="000000"/>
          </a:solidFill>
          <a:uFillTx/>
          <a:latin typeface="+mj-lt"/>
          <a:ea typeface="+mj-ea"/>
          <a:cs typeface="+mj-cs"/>
          <a:sym typeface="Arial"/>
        </a:defRPr>
      </a:lvl6pPr>
      <a:lvl7pPr marL="3086100" marR="0" indent="-342900" algn="l" defTabSz="914400" rtl="0" latinLnBrk="0">
        <a:lnSpc>
          <a:spcPct val="100000"/>
        </a:lnSpc>
        <a:spcBef>
          <a:spcPts val="500"/>
        </a:spcBef>
        <a:spcAft>
          <a:spcPts val="0"/>
        </a:spcAft>
        <a:buClr>
          <a:srgbClr val="000000"/>
        </a:buClr>
        <a:buSzPct val="100000"/>
        <a:buFontTx/>
        <a:buChar char="▪"/>
        <a:tabLst/>
        <a:defRPr b="0" baseline="0" cap="none" i="0" spc="0" strike="noStrike" sz="2400" u="none">
          <a:ln>
            <a:noFill/>
          </a:ln>
          <a:solidFill>
            <a:srgbClr val="000000"/>
          </a:solidFill>
          <a:uFillTx/>
          <a:latin typeface="+mj-lt"/>
          <a:ea typeface="+mj-ea"/>
          <a:cs typeface="+mj-cs"/>
          <a:sym typeface="Arial"/>
        </a:defRPr>
      </a:lvl7pPr>
      <a:lvl8pPr marL="3543300" marR="0" indent="-342900" algn="l" defTabSz="914400" rtl="0" latinLnBrk="0">
        <a:lnSpc>
          <a:spcPct val="100000"/>
        </a:lnSpc>
        <a:spcBef>
          <a:spcPts val="500"/>
        </a:spcBef>
        <a:spcAft>
          <a:spcPts val="0"/>
        </a:spcAft>
        <a:buClr>
          <a:srgbClr val="000000"/>
        </a:buClr>
        <a:buSzPct val="100000"/>
        <a:buFontTx/>
        <a:buChar char="▪"/>
        <a:tabLst/>
        <a:defRPr b="0" baseline="0" cap="none" i="0" spc="0" strike="noStrike" sz="2400" u="none">
          <a:ln>
            <a:noFill/>
          </a:ln>
          <a:solidFill>
            <a:srgbClr val="000000"/>
          </a:solidFill>
          <a:uFillTx/>
          <a:latin typeface="+mj-lt"/>
          <a:ea typeface="+mj-ea"/>
          <a:cs typeface="+mj-cs"/>
          <a:sym typeface="Arial"/>
        </a:defRPr>
      </a:lvl8pPr>
      <a:lvl9pPr marL="4000500" marR="0" indent="-342900" algn="l" defTabSz="914400" rtl="0" latinLnBrk="0">
        <a:lnSpc>
          <a:spcPct val="100000"/>
        </a:lnSpc>
        <a:spcBef>
          <a:spcPts val="500"/>
        </a:spcBef>
        <a:spcAft>
          <a:spcPts val="0"/>
        </a:spcAft>
        <a:buClr>
          <a:srgbClr val="000000"/>
        </a:buClr>
        <a:buSzPct val="100000"/>
        <a:buFontTx/>
        <a:buChar char="▪"/>
        <a:tabLst/>
        <a:defRPr b="0" baseline="0" cap="none" i="0" spc="0" strike="noStrike" sz="2400" u="none">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1" spc="0" strike="noStrike" sz="900" u="none">
          <a:ln>
            <a:noFill/>
          </a:ln>
          <a:solidFill>
            <a:schemeClr val="tx1"/>
          </a:solidFill>
          <a:uFillTx/>
          <a:latin typeface="+mn-lt"/>
          <a:ea typeface="+mn-ea"/>
          <a:cs typeface="+mn-cs"/>
          <a:sym typeface="Verdana"/>
        </a:defRPr>
      </a:lvl1pPr>
      <a:lvl2pPr marL="0" marR="0" indent="457200" algn="r" defTabSz="914400" rtl="0" latinLnBrk="0">
        <a:lnSpc>
          <a:spcPct val="100000"/>
        </a:lnSpc>
        <a:spcBef>
          <a:spcPts val="0"/>
        </a:spcBef>
        <a:spcAft>
          <a:spcPts val="0"/>
        </a:spcAft>
        <a:buClrTx/>
        <a:buSzTx/>
        <a:buFontTx/>
        <a:buNone/>
        <a:tabLst/>
        <a:defRPr b="0" baseline="0" cap="none" i="1" spc="0" strike="noStrike" sz="900" u="none">
          <a:ln>
            <a:noFill/>
          </a:ln>
          <a:solidFill>
            <a:schemeClr val="tx1"/>
          </a:solidFill>
          <a:uFillTx/>
          <a:latin typeface="+mn-lt"/>
          <a:ea typeface="+mn-ea"/>
          <a:cs typeface="+mn-cs"/>
          <a:sym typeface="Verdana"/>
        </a:defRPr>
      </a:lvl2pPr>
      <a:lvl3pPr marL="0" marR="0" indent="914400" algn="r" defTabSz="914400" rtl="0" latinLnBrk="0">
        <a:lnSpc>
          <a:spcPct val="100000"/>
        </a:lnSpc>
        <a:spcBef>
          <a:spcPts val="0"/>
        </a:spcBef>
        <a:spcAft>
          <a:spcPts val="0"/>
        </a:spcAft>
        <a:buClrTx/>
        <a:buSzTx/>
        <a:buFontTx/>
        <a:buNone/>
        <a:tabLst/>
        <a:defRPr b="0" baseline="0" cap="none" i="1" spc="0" strike="noStrike" sz="900" u="none">
          <a:ln>
            <a:noFill/>
          </a:ln>
          <a:solidFill>
            <a:schemeClr val="tx1"/>
          </a:solidFill>
          <a:uFillTx/>
          <a:latin typeface="+mn-lt"/>
          <a:ea typeface="+mn-ea"/>
          <a:cs typeface="+mn-cs"/>
          <a:sym typeface="Verdana"/>
        </a:defRPr>
      </a:lvl3pPr>
      <a:lvl4pPr marL="0" marR="0" indent="1371600" algn="r" defTabSz="914400" rtl="0" latinLnBrk="0">
        <a:lnSpc>
          <a:spcPct val="100000"/>
        </a:lnSpc>
        <a:spcBef>
          <a:spcPts val="0"/>
        </a:spcBef>
        <a:spcAft>
          <a:spcPts val="0"/>
        </a:spcAft>
        <a:buClrTx/>
        <a:buSzTx/>
        <a:buFontTx/>
        <a:buNone/>
        <a:tabLst/>
        <a:defRPr b="0" baseline="0" cap="none" i="1" spc="0" strike="noStrike" sz="900" u="none">
          <a:ln>
            <a:noFill/>
          </a:ln>
          <a:solidFill>
            <a:schemeClr val="tx1"/>
          </a:solidFill>
          <a:uFillTx/>
          <a:latin typeface="+mn-lt"/>
          <a:ea typeface="+mn-ea"/>
          <a:cs typeface="+mn-cs"/>
          <a:sym typeface="Verdana"/>
        </a:defRPr>
      </a:lvl4pPr>
      <a:lvl5pPr marL="0" marR="0" indent="1828800" algn="r" defTabSz="914400" rtl="0" latinLnBrk="0">
        <a:lnSpc>
          <a:spcPct val="100000"/>
        </a:lnSpc>
        <a:spcBef>
          <a:spcPts val="0"/>
        </a:spcBef>
        <a:spcAft>
          <a:spcPts val="0"/>
        </a:spcAft>
        <a:buClrTx/>
        <a:buSzTx/>
        <a:buFontTx/>
        <a:buNone/>
        <a:tabLst/>
        <a:defRPr b="0" baseline="0" cap="none" i="1" spc="0" strike="noStrike" sz="900" u="none">
          <a:ln>
            <a:noFill/>
          </a:ln>
          <a:solidFill>
            <a:schemeClr val="tx1"/>
          </a:solidFill>
          <a:uFillTx/>
          <a:latin typeface="+mn-lt"/>
          <a:ea typeface="+mn-ea"/>
          <a:cs typeface="+mn-cs"/>
          <a:sym typeface="Verdana"/>
        </a:defRPr>
      </a:lvl5pPr>
      <a:lvl6pPr marL="0" marR="0" indent="2286000" algn="r" defTabSz="914400" rtl="0" latinLnBrk="0">
        <a:lnSpc>
          <a:spcPct val="100000"/>
        </a:lnSpc>
        <a:spcBef>
          <a:spcPts val="0"/>
        </a:spcBef>
        <a:spcAft>
          <a:spcPts val="0"/>
        </a:spcAft>
        <a:buClrTx/>
        <a:buSzTx/>
        <a:buFontTx/>
        <a:buNone/>
        <a:tabLst/>
        <a:defRPr b="0" baseline="0" cap="none" i="1" spc="0" strike="noStrike" sz="900" u="none">
          <a:ln>
            <a:noFill/>
          </a:ln>
          <a:solidFill>
            <a:schemeClr val="tx1"/>
          </a:solidFill>
          <a:uFillTx/>
          <a:latin typeface="+mn-lt"/>
          <a:ea typeface="+mn-ea"/>
          <a:cs typeface="+mn-cs"/>
          <a:sym typeface="Verdana"/>
        </a:defRPr>
      </a:lvl6pPr>
      <a:lvl7pPr marL="0" marR="0" indent="2743200" algn="r" defTabSz="914400" rtl="0" latinLnBrk="0">
        <a:lnSpc>
          <a:spcPct val="100000"/>
        </a:lnSpc>
        <a:spcBef>
          <a:spcPts val="0"/>
        </a:spcBef>
        <a:spcAft>
          <a:spcPts val="0"/>
        </a:spcAft>
        <a:buClrTx/>
        <a:buSzTx/>
        <a:buFontTx/>
        <a:buNone/>
        <a:tabLst/>
        <a:defRPr b="0" baseline="0" cap="none" i="1" spc="0" strike="noStrike" sz="900" u="none">
          <a:ln>
            <a:noFill/>
          </a:ln>
          <a:solidFill>
            <a:schemeClr val="tx1"/>
          </a:solidFill>
          <a:uFillTx/>
          <a:latin typeface="+mn-lt"/>
          <a:ea typeface="+mn-ea"/>
          <a:cs typeface="+mn-cs"/>
          <a:sym typeface="Verdana"/>
        </a:defRPr>
      </a:lvl7pPr>
      <a:lvl8pPr marL="0" marR="0" indent="3200400" algn="r" defTabSz="914400" rtl="0" latinLnBrk="0">
        <a:lnSpc>
          <a:spcPct val="100000"/>
        </a:lnSpc>
        <a:spcBef>
          <a:spcPts val="0"/>
        </a:spcBef>
        <a:spcAft>
          <a:spcPts val="0"/>
        </a:spcAft>
        <a:buClrTx/>
        <a:buSzTx/>
        <a:buFontTx/>
        <a:buNone/>
        <a:tabLst/>
        <a:defRPr b="0" baseline="0" cap="none" i="1" spc="0" strike="noStrike" sz="900" u="none">
          <a:ln>
            <a:noFill/>
          </a:ln>
          <a:solidFill>
            <a:schemeClr val="tx1"/>
          </a:solidFill>
          <a:uFillTx/>
          <a:latin typeface="+mn-lt"/>
          <a:ea typeface="+mn-ea"/>
          <a:cs typeface="+mn-cs"/>
          <a:sym typeface="Verdana"/>
        </a:defRPr>
      </a:lvl8pPr>
      <a:lvl9pPr marL="0" marR="0" indent="3657600" algn="r" defTabSz="914400" rtl="0" latinLnBrk="0">
        <a:lnSpc>
          <a:spcPct val="100000"/>
        </a:lnSpc>
        <a:spcBef>
          <a:spcPts val="0"/>
        </a:spcBef>
        <a:spcAft>
          <a:spcPts val="0"/>
        </a:spcAft>
        <a:buClrTx/>
        <a:buSzTx/>
        <a:buFontTx/>
        <a:buNone/>
        <a:tabLst/>
        <a:defRPr b="0" baseline="0" cap="none" i="1" spc="0" strike="noStrike" sz="900" u="none">
          <a:ln>
            <a:noFill/>
          </a:ln>
          <a:solidFill>
            <a:schemeClr val="tx1"/>
          </a:solidFill>
          <a:uFillTx/>
          <a:latin typeface="+mn-lt"/>
          <a:ea typeface="+mn-ea"/>
          <a:cs typeface="+mn-cs"/>
          <a:sym typeface="Verdan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lide Number"/>
          <p:cNvSpPr txBox="1"/>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 name="Big Data Applications Symposium - Spring 2018"/>
          <p:cNvSpPr txBox="1"/>
          <p:nvPr>
            <p:ph type="title"/>
          </p:nvPr>
        </p:nvSpPr>
        <p:spPr>
          <a:prstGeom prst="rect">
            <a:avLst/>
          </a:prstGeom>
        </p:spPr>
        <p:txBody>
          <a:bodyPr/>
          <a:lstStyle>
            <a:lvl1pPr>
              <a:defRPr sz="2800">
                <a:solidFill>
                  <a:srgbClr val="FF2600"/>
                </a:solidFill>
                <a:latin typeface="Century"/>
                <a:ea typeface="Century"/>
                <a:cs typeface="Century"/>
                <a:sym typeface="Century"/>
              </a:defRPr>
            </a:lvl1pPr>
          </a:lstStyle>
          <a:p>
            <a:pPr/>
            <a:r>
              <a:t>Big Data Applications Symposium - Spring 2018</a:t>
            </a:r>
          </a:p>
        </p:txBody>
      </p:sp>
      <p:sp>
        <p:nvSpPr>
          <p:cNvPr id="37" name="Project Name:  Where’s all the crime coming from?…"/>
          <p:cNvSpPr txBox="1"/>
          <p:nvPr>
            <p:ph type="body" idx="1"/>
          </p:nvPr>
        </p:nvSpPr>
        <p:spPr>
          <a:xfrm>
            <a:off x="571499" y="1130300"/>
            <a:ext cx="7785101" cy="5346700"/>
          </a:xfrm>
          <a:prstGeom prst="rect">
            <a:avLst/>
          </a:prstGeom>
        </p:spPr>
        <p:txBody>
          <a:bodyPr/>
          <a:lstStyle/>
          <a:p>
            <a:pPr marL="291465" indent="-291465" defTabSz="777240">
              <a:lnSpc>
                <a:spcPct val="80000"/>
              </a:lnSpc>
              <a:spcBef>
                <a:spcPts val="400"/>
              </a:spcBef>
              <a:buSzTx/>
              <a:buFont typeface="Wingdings"/>
              <a:buNone/>
              <a:defRPr b="1" sz="170"/>
            </a:pPr>
          </a:p>
          <a:p>
            <a:pPr marL="0" indent="0" defTabSz="777240">
              <a:spcBef>
                <a:spcPts val="400"/>
              </a:spcBef>
              <a:buSzTx/>
              <a:buFont typeface="Wingdings"/>
              <a:buNone/>
              <a:defRPr sz="1700">
                <a:latin typeface="Century"/>
                <a:ea typeface="Century"/>
                <a:cs typeface="Century"/>
                <a:sym typeface="Century"/>
              </a:defRPr>
            </a:pPr>
          </a:p>
          <a:p>
            <a:pPr marL="0" indent="0" defTabSz="777240">
              <a:spcBef>
                <a:spcPts val="400"/>
              </a:spcBef>
              <a:buSzTx/>
              <a:buFont typeface="Wingdings"/>
              <a:buNone/>
              <a:defRPr sz="2040">
                <a:latin typeface="Century"/>
                <a:ea typeface="Century"/>
                <a:cs typeface="Century"/>
                <a:sym typeface="Century"/>
              </a:defRPr>
            </a:pPr>
            <a:r>
              <a:t>Project Name:  </a:t>
            </a:r>
            <a:r>
              <a:rPr>
                <a:solidFill>
                  <a:srgbClr val="FF2600"/>
                </a:solidFill>
              </a:rPr>
              <a:t>Where’s all the crime coming from?</a:t>
            </a:r>
            <a:endParaRPr>
              <a:solidFill>
                <a:srgbClr val="FF2600"/>
              </a:solidFill>
            </a:endParaRPr>
          </a:p>
          <a:p>
            <a:pPr marL="0" indent="0" defTabSz="777240">
              <a:spcBef>
                <a:spcPts val="400"/>
              </a:spcBef>
              <a:buSzTx/>
              <a:buFont typeface="Wingdings"/>
              <a:buNone/>
              <a:defRPr sz="2040">
                <a:solidFill>
                  <a:srgbClr val="00B0F0"/>
                </a:solidFill>
                <a:latin typeface="Century"/>
                <a:ea typeface="Century"/>
                <a:cs typeface="Century"/>
                <a:sym typeface="Century"/>
              </a:defRPr>
            </a:pPr>
          </a:p>
          <a:p>
            <a:pPr marL="0" indent="0" defTabSz="777240">
              <a:spcBef>
                <a:spcPts val="400"/>
              </a:spcBef>
              <a:buSzTx/>
              <a:buFont typeface="Wingdings"/>
              <a:buNone/>
              <a:defRPr sz="2040">
                <a:latin typeface="Century"/>
                <a:ea typeface="Century"/>
                <a:cs typeface="Century"/>
                <a:sym typeface="Century"/>
              </a:defRPr>
            </a:pPr>
            <a:r>
              <a:t>Team:  </a:t>
            </a:r>
          </a:p>
          <a:p>
            <a:pPr marL="0" indent="0" defTabSz="777240">
              <a:spcBef>
                <a:spcPts val="400"/>
              </a:spcBef>
              <a:buSzTx/>
              <a:buFont typeface="Wingdings"/>
              <a:buNone/>
              <a:defRPr sz="2040">
                <a:solidFill>
                  <a:srgbClr val="FF2600"/>
                </a:solidFill>
                <a:latin typeface="Century"/>
                <a:ea typeface="Century"/>
                <a:cs typeface="Century"/>
                <a:sym typeface="Century"/>
              </a:defRPr>
            </a:pPr>
            <a:r>
              <a:t>Ankit Bhagat and Praneeth Yenugutala</a:t>
            </a:r>
            <a:endParaRPr>
              <a:solidFill>
                <a:srgbClr val="FF0000"/>
              </a:solidFill>
            </a:endParaRPr>
          </a:p>
          <a:p>
            <a:pPr marL="0" indent="0" defTabSz="777240">
              <a:spcBef>
                <a:spcPts val="400"/>
              </a:spcBef>
              <a:buSzTx/>
              <a:buFont typeface="Wingdings"/>
              <a:buNone/>
              <a:defRPr sz="2040">
                <a:latin typeface="Century"/>
                <a:ea typeface="Century"/>
                <a:cs typeface="Century"/>
                <a:sym typeface="Century"/>
              </a:defRPr>
            </a:pPr>
          </a:p>
          <a:p>
            <a:pPr marL="0" indent="0" defTabSz="777240">
              <a:spcBef>
                <a:spcPts val="400"/>
              </a:spcBef>
              <a:buSzTx/>
              <a:buFont typeface="Wingdings"/>
              <a:buNone/>
              <a:defRPr sz="2040">
                <a:latin typeface="Century"/>
                <a:ea typeface="Century"/>
                <a:cs typeface="Century"/>
                <a:sym typeface="Century"/>
              </a:defRPr>
            </a:pPr>
            <a:r>
              <a:t>Abstract: </a:t>
            </a:r>
          </a:p>
          <a:p>
            <a:pPr marL="0" indent="0" defTabSz="388620">
              <a:lnSpc>
                <a:spcPts val="3600"/>
              </a:lnSpc>
              <a:spcBef>
                <a:spcPts val="1000"/>
              </a:spcBef>
              <a:buClrTx/>
              <a:buSzTx/>
              <a:buNone/>
              <a:defRPr b="1" sz="2040">
                <a:latin typeface="Times"/>
                <a:ea typeface="Times"/>
                <a:cs typeface="Times"/>
                <a:sym typeface="Times"/>
              </a:defRPr>
            </a:pPr>
            <a:r>
              <a:t>The 311 call data is rich and provides good insight into the pattern and kinds of crimes occurring at any time of the day. In this project, we examined the New York City’s Open 311 dataset to find out certain insights and correlation between the Motor Vehicle Collisions Dataset and 311’s gold mine. We use demographics data to normalize insights across different geographies in NYC in relation to the number of calls or parking violations. </a:t>
            </a:r>
            <a:endParaRPr b="0"/>
          </a:p>
          <a:p>
            <a:pPr marL="0" indent="0" defTabSz="388620">
              <a:lnSpc>
                <a:spcPts val="2400"/>
              </a:lnSpc>
              <a:spcBef>
                <a:spcPts val="1000"/>
              </a:spcBef>
              <a:buClrTx/>
              <a:buSzTx/>
              <a:buNone/>
              <a:defRPr b="1" sz="1020">
                <a:latin typeface="Times"/>
                <a:ea typeface="Times"/>
                <a:cs typeface="Times"/>
                <a:sym typeface="Times"/>
              </a:defRPr>
            </a:pPr>
            <a:endParaRPr b="0"/>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3" name="Where’s all that crime coming from?"/>
          <p:cNvSpPr txBox="1"/>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pPr/>
            <a:r>
              <a:t>Where’s all that crime coming from?</a:t>
            </a:r>
          </a:p>
        </p:txBody>
      </p:sp>
      <p:sp>
        <p:nvSpPr>
          <p:cNvPr id="74" name="References…"/>
          <p:cNvSpPr txBox="1"/>
          <p:nvPr>
            <p:ph type="body" idx="1"/>
          </p:nvPr>
        </p:nvSpPr>
        <p:spPr>
          <a:xfrm>
            <a:off x="571499" y="1130300"/>
            <a:ext cx="7785101" cy="5346700"/>
          </a:xfrm>
          <a:prstGeom prst="rect">
            <a:avLst/>
          </a:prstGeom>
        </p:spPr>
        <p:txBody>
          <a:bodyPr/>
          <a:lstStyle/>
          <a:p>
            <a:pPr>
              <a:lnSpc>
                <a:spcPct val="80000"/>
              </a:lnSpc>
              <a:buSzTx/>
              <a:buFont typeface="Wingdings"/>
              <a:buNone/>
              <a:defRPr b="1" sz="200"/>
            </a:pPr>
          </a:p>
          <a:p>
            <a:pPr marL="0" indent="0">
              <a:spcBef>
                <a:spcPts val="600"/>
              </a:spcBef>
              <a:buSzTx/>
              <a:buFont typeface="Wingdings"/>
              <a:buNone/>
              <a:defRPr sz="2800">
                <a:latin typeface="Century"/>
                <a:ea typeface="Century"/>
                <a:cs typeface="Century"/>
                <a:sym typeface="Century"/>
              </a:defRPr>
            </a:pPr>
            <a:r>
              <a:t>References</a:t>
            </a:r>
          </a:p>
          <a:p>
            <a:pPr marL="0" indent="0">
              <a:spcBef>
                <a:spcPts val="400"/>
              </a:spcBef>
              <a:buSzTx/>
              <a:buFont typeface="Wingdings"/>
              <a:buNone/>
              <a:defRPr sz="2000">
                <a:solidFill>
                  <a:srgbClr val="FF0000"/>
                </a:solidFill>
                <a:latin typeface="Century"/>
                <a:ea typeface="Century"/>
                <a:cs typeface="Century"/>
                <a:sym typeface="Century"/>
              </a:defRPr>
            </a:pPr>
            <a:r>
              <a:t>&lt;List papers you read and data sources you used.&gt;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7" name="&lt;Your project name&gt;"/>
          <p:cNvSpPr txBox="1"/>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pPr/>
            <a:r>
              <a:t>&lt;Your project name&gt;</a:t>
            </a:r>
          </a:p>
        </p:txBody>
      </p:sp>
      <p:sp>
        <p:nvSpPr>
          <p:cNvPr id="78" name="Thank you!"/>
          <p:cNvSpPr txBox="1"/>
          <p:nvPr>
            <p:ph type="body" idx="1"/>
          </p:nvPr>
        </p:nvSpPr>
        <p:spPr>
          <a:xfrm>
            <a:off x="571499" y="1130300"/>
            <a:ext cx="7785101" cy="5346700"/>
          </a:xfrm>
          <a:prstGeom prst="rect">
            <a:avLst/>
          </a:prstGeom>
        </p:spPr>
        <p:txBody>
          <a:bodyPr/>
          <a:lstStyle/>
          <a:p>
            <a:pPr>
              <a:lnSpc>
                <a:spcPct val="80000"/>
              </a:lnSpc>
              <a:buSzTx/>
              <a:buFont typeface="Wingdings"/>
              <a:buNone/>
              <a:defRPr sz="5400">
                <a:solidFill>
                  <a:srgbClr val="00B0F0"/>
                </a:solidFill>
                <a:latin typeface="Century"/>
                <a:ea typeface="Century"/>
                <a:cs typeface="Century"/>
                <a:sym typeface="Century"/>
              </a:defRPr>
            </a:pPr>
          </a:p>
          <a:p>
            <a:pPr>
              <a:lnSpc>
                <a:spcPct val="80000"/>
              </a:lnSpc>
              <a:buSzTx/>
              <a:buFont typeface="Wingdings"/>
              <a:buNone/>
              <a:defRPr sz="5400">
                <a:solidFill>
                  <a:srgbClr val="00B0F0"/>
                </a:solidFill>
                <a:latin typeface="Century"/>
                <a:ea typeface="Century"/>
                <a:cs typeface="Century"/>
                <a:sym typeface="Century"/>
              </a:defRPr>
            </a:pPr>
          </a:p>
          <a:p>
            <a:pPr algn="ctr">
              <a:lnSpc>
                <a:spcPct val="80000"/>
              </a:lnSpc>
              <a:spcBef>
                <a:spcPts val="1200"/>
              </a:spcBef>
              <a:buSzTx/>
              <a:buFont typeface="Wingdings"/>
              <a:buNone/>
              <a:defRPr sz="5400">
                <a:latin typeface="Century"/>
                <a:ea typeface="Century"/>
                <a:cs typeface="Century"/>
                <a:sym typeface="Century"/>
              </a:defRPr>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 name="Slide Number"/>
          <p:cNvSpPr txBox="1"/>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 name="Where’s all that crime coming from?"/>
          <p:cNvSpPr txBox="1"/>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pPr/>
            <a:r>
              <a:t>Where’s all that crime coming from?</a:t>
            </a:r>
          </a:p>
        </p:txBody>
      </p:sp>
      <p:sp>
        <p:nvSpPr>
          <p:cNvPr id="41" name="Motivation…"/>
          <p:cNvSpPr txBox="1"/>
          <p:nvPr>
            <p:ph type="body" idx="1"/>
          </p:nvPr>
        </p:nvSpPr>
        <p:spPr>
          <a:xfrm>
            <a:off x="571499" y="1130300"/>
            <a:ext cx="7785101" cy="5346700"/>
          </a:xfrm>
          <a:prstGeom prst="rect">
            <a:avLst/>
          </a:prstGeom>
        </p:spPr>
        <p:txBody>
          <a:bodyPr/>
          <a:lstStyle/>
          <a:p>
            <a:pPr marL="0" indent="0" defTabSz="886968">
              <a:spcBef>
                <a:spcPts val="600"/>
              </a:spcBef>
              <a:buSzTx/>
              <a:buFont typeface="Wingdings"/>
              <a:buNone/>
              <a:defRPr sz="2716">
                <a:latin typeface="Century"/>
                <a:ea typeface="Century"/>
                <a:cs typeface="Century"/>
                <a:sym typeface="Century"/>
              </a:defRPr>
            </a:pPr>
            <a:r>
              <a:t>Motivation</a:t>
            </a:r>
            <a:endParaRPr sz="1940"/>
          </a:p>
          <a:p>
            <a:pPr marL="0" indent="0" defTabSz="886968">
              <a:buSzTx/>
              <a:buFont typeface="Wingdings"/>
              <a:buNone/>
              <a:defRPr sz="1552">
                <a:latin typeface="Century"/>
                <a:ea typeface="Century"/>
                <a:cs typeface="Century"/>
                <a:sym typeface="Century"/>
              </a:defRPr>
            </a:pPr>
          </a:p>
          <a:p>
            <a:pPr marL="0" indent="0" defTabSz="886968">
              <a:spcBef>
                <a:spcPts val="400"/>
              </a:spcBef>
              <a:buSzTx/>
              <a:buFont typeface="Wingdings"/>
              <a:buNone/>
              <a:defRPr sz="1940">
                <a:latin typeface="Century"/>
                <a:ea typeface="Century"/>
                <a:cs typeface="Century"/>
                <a:sym typeface="Century"/>
              </a:defRPr>
            </a:pPr>
            <a:r>
              <a:t>Who are the users of this application?    </a:t>
            </a:r>
          </a:p>
          <a:p>
            <a:pPr marL="0" indent="0" defTabSz="886968">
              <a:spcBef>
                <a:spcPts val="400"/>
              </a:spcBef>
              <a:buSzTx/>
              <a:buFont typeface="Wingdings"/>
              <a:buNone/>
              <a:defRPr sz="1940">
                <a:solidFill>
                  <a:srgbClr val="FF2600"/>
                </a:solidFill>
                <a:latin typeface="Century"/>
                <a:ea typeface="Century"/>
                <a:cs typeface="Century"/>
                <a:sym typeface="Century"/>
              </a:defRPr>
            </a:pPr>
            <a:r>
              <a:t>The users of this application would be NYPD, the legislators creating policies in the city, people living or planning to settle in New York, New York.</a:t>
            </a:r>
          </a:p>
          <a:p>
            <a:pPr marL="0" indent="0" defTabSz="886968">
              <a:buSzTx/>
              <a:buFont typeface="Wingdings"/>
              <a:buNone/>
              <a:defRPr sz="1940">
                <a:latin typeface="Century"/>
                <a:ea typeface="Century"/>
                <a:cs typeface="Century"/>
                <a:sym typeface="Century"/>
              </a:defRPr>
            </a:pPr>
          </a:p>
          <a:p>
            <a:pPr marL="0" indent="0" defTabSz="886968">
              <a:spcBef>
                <a:spcPts val="400"/>
              </a:spcBef>
              <a:buSzTx/>
              <a:buFont typeface="Wingdings"/>
              <a:buNone/>
              <a:defRPr sz="1940">
                <a:latin typeface="Century"/>
                <a:ea typeface="Century"/>
                <a:cs typeface="Century"/>
                <a:sym typeface="Century"/>
              </a:defRPr>
            </a:pPr>
            <a:r>
              <a:t>Who will benefit from this application?   </a:t>
            </a:r>
          </a:p>
          <a:p>
            <a:pPr marL="0" indent="0" defTabSz="886968">
              <a:spcBef>
                <a:spcPts val="400"/>
              </a:spcBef>
              <a:buSzTx/>
              <a:buFont typeface="Wingdings"/>
              <a:buNone/>
              <a:defRPr sz="1940">
                <a:latin typeface="Century"/>
                <a:ea typeface="Century"/>
                <a:cs typeface="Century"/>
                <a:sym typeface="Century"/>
              </a:defRPr>
            </a:pPr>
            <a:r>
              <a:rPr>
                <a:solidFill>
                  <a:srgbClr val="FF0000"/>
                </a:solidFill>
              </a:rPr>
              <a:t>NYPD, Department of Transportation and people living in New York City.</a:t>
            </a:r>
            <a:endParaRPr>
              <a:solidFill>
                <a:srgbClr val="FF0000"/>
              </a:solidFill>
            </a:endParaRPr>
          </a:p>
          <a:p>
            <a:pPr marL="0" indent="0" defTabSz="886968">
              <a:buSzTx/>
              <a:buFont typeface="Wingdings"/>
              <a:buNone/>
              <a:defRPr sz="1940">
                <a:latin typeface="Century"/>
                <a:ea typeface="Century"/>
                <a:cs typeface="Century"/>
                <a:sym typeface="Century"/>
              </a:defRPr>
            </a:pPr>
          </a:p>
          <a:p>
            <a:pPr marL="0" indent="0" defTabSz="886968">
              <a:spcBef>
                <a:spcPts val="400"/>
              </a:spcBef>
              <a:buSzTx/>
              <a:buFont typeface="Wingdings"/>
              <a:buNone/>
              <a:defRPr sz="1940">
                <a:latin typeface="Century"/>
                <a:ea typeface="Century"/>
                <a:cs typeface="Century"/>
                <a:sym typeface="Century"/>
              </a:defRPr>
            </a:pPr>
            <a:r>
              <a:t>Why is this application important?         </a:t>
            </a:r>
          </a:p>
          <a:p>
            <a:pPr marL="0" indent="0" defTabSz="886968">
              <a:spcBef>
                <a:spcPts val="400"/>
              </a:spcBef>
              <a:buSzTx/>
              <a:buFont typeface="Wingdings"/>
              <a:buNone/>
              <a:defRPr sz="1940">
                <a:solidFill>
                  <a:srgbClr val="FF0000"/>
                </a:solidFill>
                <a:latin typeface="Century"/>
                <a:ea typeface="Century"/>
                <a:cs typeface="Century"/>
                <a:sym typeface="Century"/>
              </a:defRPr>
            </a:pPr>
            <a:r>
              <a:t>This application would help people to get insights on how the 311 calls (minor problems in our day to day life) are related to the major problems faced (like Motor Vehicle Collisions). This would help agencies like NYPD and Department of Transportation to work efficiently in areas of major/frequent mishaps.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 name="Slide Number"/>
          <p:cNvSpPr txBox="1"/>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 name="Where’s all that crime coming from?"/>
          <p:cNvSpPr txBox="1"/>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pPr/>
            <a:r>
              <a:t>Where’s all that crime coming from?</a:t>
            </a:r>
          </a:p>
        </p:txBody>
      </p:sp>
      <p:sp>
        <p:nvSpPr>
          <p:cNvPr id="45" name="Goodness…"/>
          <p:cNvSpPr txBox="1"/>
          <p:nvPr>
            <p:ph type="body" idx="1"/>
          </p:nvPr>
        </p:nvSpPr>
        <p:spPr>
          <a:xfrm>
            <a:off x="571499" y="1130300"/>
            <a:ext cx="7785101" cy="5346700"/>
          </a:xfrm>
          <a:prstGeom prst="rect">
            <a:avLst/>
          </a:prstGeom>
        </p:spPr>
        <p:txBody>
          <a:bodyPr/>
          <a:lstStyle/>
          <a:p>
            <a:pPr marL="0" indent="0">
              <a:spcBef>
                <a:spcPts val="600"/>
              </a:spcBef>
              <a:buSzTx/>
              <a:buFont typeface="Wingdings"/>
              <a:buNone/>
              <a:defRPr sz="2800">
                <a:latin typeface="Century"/>
                <a:ea typeface="Century"/>
                <a:cs typeface="Century"/>
                <a:sym typeface="Century"/>
              </a:defRPr>
            </a:pPr>
            <a:r>
              <a:t>Goodness</a:t>
            </a:r>
            <a:endParaRPr sz="2000"/>
          </a:p>
          <a:p>
            <a:pPr marL="0" indent="0">
              <a:buSzTx/>
              <a:buFont typeface="Wingdings"/>
              <a:buNone/>
              <a:defRPr sz="2000">
                <a:latin typeface="Century"/>
                <a:ea typeface="Century"/>
                <a:cs typeface="Century"/>
                <a:sym typeface="Century"/>
              </a:defRPr>
            </a:pPr>
          </a:p>
          <a:p>
            <a:pPr marL="0" indent="0">
              <a:spcBef>
                <a:spcPts val="400"/>
              </a:spcBef>
              <a:buSzTx/>
              <a:buFont typeface="Wingdings"/>
              <a:buNone/>
              <a:defRPr sz="2000">
                <a:latin typeface="Century"/>
                <a:ea typeface="Century"/>
                <a:cs typeface="Century"/>
                <a:sym typeface="Century"/>
              </a:defRPr>
            </a:pPr>
            <a:r>
              <a:t>What steps were taken to assess the ‘goodness’ of the analytic?         </a:t>
            </a:r>
          </a:p>
          <a:p>
            <a:pPr marL="0" indent="0">
              <a:spcBef>
                <a:spcPts val="400"/>
              </a:spcBef>
              <a:buSzTx/>
              <a:buFont typeface="Wingdings"/>
              <a:buNone/>
              <a:defRPr sz="2000">
                <a:solidFill>
                  <a:srgbClr val="FF0000"/>
                </a:solidFill>
                <a:latin typeface="Century"/>
                <a:ea typeface="Century"/>
                <a:cs typeface="Century"/>
                <a:sym typeface="Century"/>
              </a:defRPr>
            </a:pPr>
            <a:r>
              <a:t>&lt; Short description of why you believe the results of your analytic are correct and can be trusted &gt;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lide Number"/>
          <p:cNvSpPr txBox="1"/>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 name="Where’s all that crime coming from?"/>
          <p:cNvSpPr txBox="1"/>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pPr/>
            <a:r>
              <a:t>Where’s all that crime coming from?</a:t>
            </a:r>
          </a:p>
        </p:txBody>
      </p:sp>
      <p:sp>
        <p:nvSpPr>
          <p:cNvPr id="49" name="Remediation…"/>
          <p:cNvSpPr txBox="1"/>
          <p:nvPr>
            <p:ph type="body" idx="1"/>
          </p:nvPr>
        </p:nvSpPr>
        <p:spPr>
          <a:xfrm>
            <a:off x="571499" y="1130300"/>
            <a:ext cx="7785101" cy="5346700"/>
          </a:xfrm>
          <a:prstGeom prst="rect">
            <a:avLst/>
          </a:prstGeom>
        </p:spPr>
        <p:txBody>
          <a:bodyPr/>
          <a:lstStyle/>
          <a:p>
            <a:pPr marL="0" indent="0">
              <a:spcBef>
                <a:spcPts val="600"/>
              </a:spcBef>
              <a:buSzTx/>
              <a:buFont typeface="Wingdings"/>
              <a:buNone/>
              <a:defRPr sz="2800">
                <a:latin typeface="Century"/>
                <a:ea typeface="Century"/>
                <a:cs typeface="Century"/>
                <a:sym typeface="Century"/>
              </a:defRPr>
            </a:pPr>
            <a:r>
              <a:t>Remediation</a:t>
            </a:r>
            <a:endParaRPr sz="2000"/>
          </a:p>
          <a:p>
            <a:pPr marL="0" indent="0">
              <a:buSzTx/>
              <a:buFont typeface="Wingdings"/>
              <a:buNone/>
              <a:defRPr sz="2000">
                <a:latin typeface="Century"/>
                <a:ea typeface="Century"/>
                <a:cs typeface="Century"/>
                <a:sym typeface="Century"/>
              </a:defRPr>
            </a:pPr>
          </a:p>
          <a:p>
            <a:pPr marL="0" indent="0">
              <a:spcBef>
                <a:spcPts val="400"/>
              </a:spcBef>
              <a:buSzTx/>
              <a:buFont typeface="Wingdings"/>
              <a:buNone/>
              <a:defRPr sz="2100">
                <a:latin typeface="Century"/>
                <a:ea typeface="Century"/>
                <a:cs typeface="Century"/>
                <a:sym typeface="Century"/>
              </a:defRPr>
            </a:pPr>
            <a:r>
              <a:t>What actuation(s) or remediation actions are performed by the application?</a:t>
            </a:r>
          </a:p>
          <a:p>
            <a:pPr marL="0" indent="0">
              <a:spcBef>
                <a:spcPts val="400"/>
              </a:spcBef>
              <a:buSzTx/>
              <a:buFont typeface="Wingdings"/>
              <a:buNone/>
              <a:defRPr sz="2100">
                <a:solidFill>
                  <a:srgbClr val="FF0000"/>
                </a:solidFill>
                <a:latin typeface="Century"/>
                <a:ea typeface="Century"/>
                <a:cs typeface="Century"/>
                <a:sym typeface="Century"/>
              </a:defRPr>
            </a:pPr>
            <a:r>
              <a:t>&lt;Short description of actuation(s) taken as a result of actionable insight derived from processing the data.&gt;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lide Number"/>
          <p:cNvSpPr txBox="1"/>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2" name="Where’s all that crime coming from?"/>
          <p:cNvSpPr txBox="1"/>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pPr/>
            <a:r>
              <a:t>Where’s all that crime coming from?</a:t>
            </a:r>
          </a:p>
        </p:txBody>
      </p:sp>
      <p:sp>
        <p:nvSpPr>
          <p:cNvPr id="53" name="Data Sources…"/>
          <p:cNvSpPr txBox="1"/>
          <p:nvPr>
            <p:ph type="body" idx="1"/>
          </p:nvPr>
        </p:nvSpPr>
        <p:spPr>
          <a:xfrm>
            <a:off x="571499" y="1130300"/>
            <a:ext cx="7785101" cy="5346700"/>
          </a:xfrm>
          <a:prstGeom prst="rect">
            <a:avLst/>
          </a:prstGeom>
        </p:spPr>
        <p:txBody>
          <a:bodyPr/>
          <a:lstStyle/>
          <a:p>
            <a:pPr marL="216027" indent="-216027" defTabSz="576072">
              <a:lnSpc>
                <a:spcPct val="80000"/>
              </a:lnSpc>
              <a:spcBef>
                <a:spcPts val="300"/>
              </a:spcBef>
              <a:buSzTx/>
              <a:buFont typeface="Wingdings"/>
              <a:buNone/>
              <a:defRPr b="1" sz="126"/>
            </a:pPr>
          </a:p>
          <a:p>
            <a:pPr marL="0" indent="0" defTabSz="576072">
              <a:spcBef>
                <a:spcPts val="400"/>
              </a:spcBef>
              <a:buSzTx/>
              <a:buFont typeface="Wingdings"/>
              <a:buNone/>
              <a:defRPr sz="1764">
                <a:latin typeface="Century"/>
                <a:ea typeface="Century"/>
                <a:cs typeface="Century"/>
                <a:sym typeface="Century"/>
              </a:defRPr>
            </a:pPr>
            <a:r>
              <a:t>Data Sources</a:t>
            </a:r>
          </a:p>
          <a:p>
            <a:pPr marL="0" indent="0" defTabSz="576072">
              <a:spcBef>
                <a:spcPts val="300"/>
              </a:spcBef>
              <a:buSzTx/>
              <a:buFont typeface="Wingdings"/>
              <a:buNone/>
              <a:defRPr sz="1008">
                <a:latin typeface="Century"/>
                <a:ea typeface="Century"/>
                <a:cs typeface="Century"/>
                <a:sym typeface="Century"/>
              </a:defRPr>
            </a:pPr>
          </a:p>
          <a:p>
            <a:pPr marL="0" indent="0" defTabSz="576072">
              <a:spcBef>
                <a:spcPts val="300"/>
              </a:spcBef>
              <a:buSzTx/>
              <a:buFont typeface="Wingdings"/>
              <a:buNone/>
              <a:defRPr sz="1260">
                <a:latin typeface="Century"/>
                <a:ea typeface="Century"/>
                <a:cs typeface="Century"/>
                <a:sym typeface="Century"/>
              </a:defRPr>
            </a:pPr>
            <a:r>
              <a:t>Name:           </a:t>
            </a:r>
            <a:r>
              <a:rPr>
                <a:solidFill>
                  <a:srgbClr val="FF2600"/>
                </a:solidFill>
              </a:rPr>
              <a:t>311 Service Dataset</a:t>
            </a:r>
            <a:r>
              <a:t> </a:t>
            </a:r>
            <a:endParaRPr>
              <a:solidFill>
                <a:srgbClr val="FF0000"/>
              </a:solidFill>
            </a:endParaRPr>
          </a:p>
          <a:p>
            <a:pPr marL="0" indent="0" defTabSz="576072">
              <a:spcBef>
                <a:spcPts val="300"/>
              </a:spcBef>
              <a:buSzTx/>
              <a:buFont typeface="Wingdings"/>
              <a:buNone/>
              <a:defRPr sz="1260">
                <a:latin typeface="Century"/>
                <a:ea typeface="Century"/>
                <a:cs typeface="Century"/>
                <a:sym typeface="Century"/>
              </a:defRPr>
            </a:pPr>
            <a:r>
              <a:t>Description: </a:t>
            </a:r>
            <a:r>
              <a:rPr>
                <a:solidFill>
                  <a:srgbClr val="FF0000"/>
                </a:solidFill>
              </a:rPr>
              <a:t> Contains a</a:t>
            </a:r>
            <a:r>
              <a:rPr>
                <a:solidFill>
                  <a:srgbClr val="FF2600"/>
                </a:solidFill>
              </a:rPr>
              <a:t>ll 311 service requests from 2010 to present.</a:t>
            </a:r>
            <a:endParaRPr>
              <a:solidFill>
                <a:srgbClr val="FF0000"/>
              </a:solidFill>
            </a:endParaRPr>
          </a:p>
          <a:p>
            <a:pPr marL="0" indent="0" defTabSz="576072">
              <a:spcBef>
                <a:spcPts val="300"/>
              </a:spcBef>
              <a:buSzTx/>
              <a:buFont typeface="Wingdings"/>
              <a:buNone/>
              <a:defRPr sz="1260">
                <a:latin typeface="Century"/>
                <a:ea typeface="Century"/>
                <a:cs typeface="Century"/>
                <a:sym typeface="Century"/>
              </a:defRPr>
            </a:pPr>
            <a:r>
              <a:t>Size of data:  </a:t>
            </a:r>
            <a:r>
              <a:rPr>
                <a:solidFill>
                  <a:srgbClr val="FF2600"/>
                </a:solidFill>
              </a:rPr>
              <a:t>This dataset has 9.32M rows and 53 columns. It is around 1.28 GB in size.</a:t>
            </a:r>
            <a:endParaRPr>
              <a:solidFill>
                <a:srgbClr val="00B0F0"/>
              </a:solidFill>
            </a:endParaRPr>
          </a:p>
          <a:p>
            <a:pPr marL="0" indent="0" defTabSz="576072">
              <a:spcBef>
                <a:spcPts val="300"/>
              </a:spcBef>
              <a:buSzTx/>
              <a:buFont typeface="Wingdings"/>
              <a:buNone/>
              <a:defRPr sz="1260">
                <a:latin typeface="Century"/>
                <a:ea typeface="Century"/>
                <a:cs typeface="Century"/>
                <a:sym typeface="Century"/>
              </a:defRPr>
            </a:pPr>
            <a:endParaRPr>
              <a:solidFill>
                <a:srgbClr val="00B0F0"/>
              </a:solidFill>
            </a:endParaRPr>
          </a:p>
          <a:p>
            <a:pPr marL="0" indent="0" defTabSz="576072">
              <a:spcBef>
                <a:spcPts val="300"/>
              </a:spcBef>
              <a:buSzTx/>
              <a:buFont typeface="Wingdings"/>
              <a:buNone/>
              <a:defRPr sz="1260">
                <a:latin typeface="Century"/>
                <a:ea typeface="Century"/>
                <a:cs typeface="Century"/>
                <a:sym typeface="Century"/>
              </a:defRPr>
            </a:pPr>
            <a:r>
              <a:t>Name:          </a:t>
            </a:r>
            <a:r>
              <a:rPr>
                <a:solidFill>
                  <a:srgbClr val="FF2600"/>
                </a:solidFill>
              </a:rPr>
              <a:t>American Community Service (ACS) Demographics Dataset</a:t>
            </a:r>
            <a:endParaRPr>
              <a:solidFill>
                <a:srgbClr val="FF2600"/>
              </a:solidFill>
            </a:endParaRPr>
          </a:p>
          <a:p>
            <a:pPr marL="0" indent="0" defTabSz="576072">
              <a:spcBef>
                <a:spcPts val="300"/>
              </a:spcBef>
              <a:buSzTx/>
              <a:buFont typeface="Wingdings"/>
              <a:buNone/>
              <a:defRPr sz="1260">
                <a:latin typeface="Century"/>
                <a:ea typeface="Century"/>
                <a:cs typeface="Century"/>
                <a:sym typeface="Century"/>
              </a:defRPr>
            </a:pPr>
            <a:r>
              <a:t>Description: </a:t>
            </a:r>
            <a:r>
              <a:rPr>
                <a:solidFill>
                  <a:srgbClr val="FF2600"/>
                </a:solidFill>
              </a:rPr>
              <a:t>Contains the demographic statistics for the Zip codes within New York City for various categories including age, sex, etc.</a:t>
            </a:r>
            <a:r>
              <a:t> </a:t>
            </a:r>
            <a:endParaRPr>
              <a:solidFill>
                <a:srgbClr val="FF0000"/>
              </a:solidFill>
            </a:endParaRPr>
          </a:p>
          <a:p>
            <a:pPr marL="0" indent="0" defTabSz="576072">
              <a:spcBef>
                <a:spcPts val="300"/>
              </a:spcBef>
              <a:buSzTx/>
              <a:buFont typeface="Wingdings"/>
              <a:buNone/>
              <a:defRPr sz="1260">
                <a:latin typeface="Century"/>
                <a:ea typeface="Century"/>
                <a:cs typeface="Century"/>
                <a:sym typeface="Century"/>
              </a:defRPr>
            </a:pPr>
            <a:r>
              <a:t>Size of data:  </a:t>
            </a:r>
            <a:r>
              <a:rPr>
                <a:solidFill>
                  <a:srgbClr val="FF2600"/>
                </a:solidFill>
              </a:rPr>
              <a:t>This has 1795 rows and 340 columns. It is around 5 MB in size.</a:t>
            </a:r>
            <a:r>
              <a:t> </a:t>
            </a:r>
            <a:endParaRPr>
              <a:solidFill>
                <a:srgbClr val="FF0000"/>
              </a:solidFill>
            </a:endParaRPr>
          </a:p>
          <a:p>
            <a:pPr marL="0" indent="0" defTabSz="576072">
              <a:spcBef>
                <a:spcPts val="300"/>
              </a:spcBef>
              <a:buSzTx/>
              <a:buFont typeface="Wingdings"/>
              <a:buNone/>
              <a:defRPr sz="1260">
                <a:solidFill>
                  <a:srgbClr val="FF0000"/>
                </a:solidFill>
                <a:latin typeface="Century"/>
                <a:ea typeface="Century"/>
                <a:cs typeface="Century"/>
                <a:sym typeface="Century"/>
              </a:defRPr>
            </a:pPr>
          </a:p>
          <a:p>
            <a:pPr marL="0" indent="0" defTabSz="576072">
              <a:spcBef>
                <a:spcPts val="300"/>
              </a:spcBef>
              <a:buSzTx/>
              <a:buFont typeface="Wingdings"/>
              <a:buNone/>
              <a:defRPr sz="1260">
                <a:latin typeface="Century"/>
                <a:ea typeface="Century"/>
                <a:cs typeface="Century"/>
                <a:sym typeface="Century"/>
              </a:defRPr>
            </a:pPr>
            <a:r>
              <a:t>Name:           </a:t>
            </a:r>
            <a:r>
              <a:rPr>
                <a:solidFill>
                  <a:srgbClr val="FF0000"/>
                </a:solidFill>
              </a:rPr>
              <a:t>Motor Vehicle Collisions Dataset</a:t>
            </a:r>
            <a:endParaRPr>
              <a:solidFill>
                <a:srgbClr val="FF0000"/>
              </a:solidFill>
            </a:endParaRPr>
          </a:p>
          <a:p>
            <a:pPr marL="0" indent="0" defTabSz="576072">
              <a:spcBef>
                <a:spcPts val="300"/>
              </a:spcBef>
              <a:buSzTx/>
              <a:buFont typeface="Wingdings"/>
              <a:buNone/>
              <a:defRPr sz="1260">
                <a:latin typeface="Century"/>
                <a:ea typeface="Century"/>
                <a:cs typeface="Century"/>
                <a:sym typeface="Century"/>
              </a:defRPr>
            </a:pPr>
            <a:r>
              <a:t>Description: </a:t>
            </a:r>
            <a:r>
              <a:rPr>
                <a:solidFill>
                  <a:srgbClr val="FF0000"/>
                </a:solidFill>
              </a:rPr>
              <a:t> This dataset contains the breakdown of every collision in NYC by location and injury. </a:t>
            </a:r>
            <a:endParaRPr>
              <a:solidFill>
                <a:srgbClr val="FF0000"/>
              </a:solidFill>
            </a:endParaRPr>
          </a:p>
          <a:p>
            <a:pPr marL="0" indent="0" defTabSz="576072">
              <a:spcBef>
                <a:spcPts val="300"/>
              </a:spcBef>
              <a:buSzTx/>
              <a:buFont typeface="Wingdings"/>
              <a:buNone/>
              <a:defRPr sz="1260">
                <a:latin typeface="Century"/>
                <a:ea typeface="Century"/>
                <a:cs typeface="Century"/>
                <a:sym typeface="Century"/>
              </a:defRPr>
            </a:pPr>
            <a:r>
              <a:t>Size of data:  </a:t>
            </a:r>
            <a:r>
              <a:rPr>
                <a:solidFill>
                  <a:srgbClr val="FF2600"/>
                </a:solidFill>
              </a:rPr>
              <a:t>This dataset</a:t>
            </a:r>
            <a:r>
              <a:rPr>
                <a:solidFill>
                  <a:srgbClr val="FF0000"/>
                </a:solidFill>
              </a:rPr>
              <a:t> has 1.25M rows and 29 columns. It is around 288 MB in size.</a:t>
            </a:r>
            <a:endParaRPr>
              <a:solidFill>
                <a:srgbClr val="FF0000"/>
              </a:solidFill>
            </a:endParaRPr>
          </a:p>
          <a:p>
            <a:pPr marL="0" indent="0" defTabSz="576072">
              <a:spcBef>
                <a:spcPts val="300"/>
              </a:spcBef>
              <a:buSzTx/>
              <a:buFont typeface="Wingdings"/>
              <a:buNone/>
              <a:defRPr sz="1260">
                <a:latin typeface="Century"/>
                <a:ea typeface="Century"/>
                <a:cs typeface="Century"/>
                <a:sym typeface="Century"/>
              </a:defRPr>
            </a:pPr>
            <a:endParaRPr>
              <a:solidFill>
                <a:srgbClr val="FF0000"/>
              </a:solidFill>
            </a:endParaRPr>
          </a:p>
          <a:p>
            <a:pPr marL="0" indent="0" defTabSz="576072">
              <a:spcBef>
                <a:spcPts val="300"/>
              </a:spcBef>
              <a:buSzTx/>
              <a:buFont typeface="Wingdings"/>
              <a:buNone/>
              <a:defRPr sz="1260">
                <a:latin typeface="Century"/>
                <a:ea typeface="Century"/>
                <a:cs typeface="Century"/>
                <a:sym typeface="Century"/>
              </a:defRPr>
            </a:pPr>
            <a:r>
              <a:t>Name:</a:t>
            </a:r>
            <a:r>
              <a:rPr>
                <a:solidFill>
                  <a:srgbClr val="FF0000"/>
                </a:solidFill>
              </a:rPr>
              <a:t>           Parking Violations Dataset</a:t>
            </a:r>
            <a:endParaRPr>
              <a:solidFill>
                <a:srgbClr val="FF0000"/>
              </a:solidFill>
            </a:endParaRPr>
          </a:p>
          <a:p>
            <a:pPr marL="0" indent="0" defTabSz="576072">
              <a:spcBef>
                <a:spcPts val="300"/>
              </a:spcBef>
              <a:buSzTx/>
              <a:buFont typeface="Wingdings"/>
              <a:buNone/>
              <a:defRPr sz="1260">
                <a:latin typeface="Century"/>
                <a:ea typeface="Century"/>
                <a:cs typeface="Century"/>
                <a:sym typeface="Century"/>
              </a:defRPr>
            </a:pPr>
            <a:r>
              <a:t>Description:</a:t>
            </a:r>
            <a:r>
              <a:rPr>
                <a:solidFill>
                  <a:srgbClr val="FF0000"/>
                </a:solidFill>
              </a:rPr>
              <a:t>  C</a:t>
            </a:r>
            <a:r>
              <a:rPr>
                <a:solidFill>
                  <a:srgbClr val="FF2600"/>
                </a:solidFill>
              </a:rPr>
              <a:t>ontains all the parking violations issued in NYC in the year 2017. </a:t>
            </a:r>
          </a:p>
          <a:p>
            <a:pPr marL="0" indent="0" defTabSz="576072">
              <a:spcBef>
                <a:spcPts val="300"/>
              </a:spcBef>
              <a:buSzTx/>
              <a:buFont typeface="Wingdings"/>
              <a:buNone/>
              <a:defRPr sz="1260">
                <a:latin typeface="Century"/>
                <a:ea typeface="Century"/>
                <a:cs typeface="Century"/>
                <a:sym typeface="Century"/>
              </a:defRPr>
            </a:pPr>
            <a:r>
              <a:t>Size of data:  </a:t>
            </a:r>
            <a:r>
              <a:rPr>
                <a:solidFill>
                  <a:srgbClr val="FF2600"/>
                </a:solidFill>
              </a:rPr>
              <a:t>This dataset has around 8M rows and 43 columns. It is around 2 GB in size.</a:t>
            </a:r>
            <a:endParaRPr>
              <a:solidFill>
                <a:srgbClr val="FF2600"/>
              </a:solidFill>
            </a:endParaRPr>
          </a:p>
          <a:p>
            <a:pPr marL="0" indent="0" defTabSz="576072">
              <a:spcBef>
                <a:spcPts val="300"/>
              </a:spcBef>
              <a:buSzTx/>
              <a:buFont typeface="Wingdings"/>
              <a:buNone/>
              <a:defRPr sz="1260">
                <a:latin typeface="Century"/>
                <a:ea typeface="Century"/>
                <a:cs typeface="Century"/>
                <a:sym typeface="Century"/>
              </a:defRPr>
            </a:pPr>
            <a:endParaRPr>
              <a:solidFill>
                <a:srgbClr val="FF2600"/>
              </a:solidFill>
            </a:endParaRPr>
          </a:p>
          <a:p>
            <a:pPr marL="0" indent="0" defTabSz="576072">
              <a:spcBef>
                <a:spcPts val="300"/>
              </a:spcBef>
              <a:buSzTx/>
              <a:buFont typeface="Wingdings"/>
              <a:buNone/>
              <a:defRPr sz="1260">
                <a:latin typeface="Century"/>
                <a:ea typeface="Century"/>
                <a:cs typeface="Century"/>
                <a:sym typeface="Century"/>
              </a:defRPr>
            </a:pPr>
            <a:r>
              <a:t>Name:</a:t>
            </a:r>
            <a:r>
              <a:rPr>
                <a:solidFill>
                  <a:srgbClr val="FF0000"/>
                </a:solidFill>
              </a:rPr>
              <a:t>           NYC Zip code Boundary Shape Files</a:t>
            </a:r>
            <a:endParaRPr>
              <a:solidFill>
                <a:srgbClr val="FF0000"/>
              </a:solidFill>
            </a:endParaRPr>
          </a:p>
          <a:p>
            <a:pPr marL="0" indent="0" defTabSz="576072">
              <a:spcBef>
                <a:spcPts val="300"/>
              </a:spcBef>
              <a:buSzTx/>
              <a:buFont typeface="Wingdings"/>
              <a:buNone/>
              <a:defRPr sz="1260">
                <a:latin typeface="Century"/>
                <a:ea typeface="Century"/>
                <a:cs typeface="Century"/>
                <a:sym typeface="Century"/>
              </a:defRPr>
            </a:pPr>
            <a:r>
              <a:t>Description:</a:t>
            </a:r>
            <a:r>
              <a:rPr>
                <a:solidFill>
                  <a:srgbClr val="FF0000"/>
                </a:solidFill>
              </a:rPr>
              <a:t>  Contains</a:t>
            </a:r>
            <a:r>
              <a:rPr>
                <a:solidFill>
                  <a:srgbClr val="FF2600"/>
                </a:solidFill>
              </a:rPr>
              <a:t> the shapes of the Zip codes in the form of polygons representing their boundaries in NYC.</a:t>
            </a:r>
            <a:endParaRPr>
              <a:solidFill>
                <a:srgbClr val="FF2600"/>
              </a:solidFill>
            </a:endParaRPr>
          </a:p>
          <a:p>
            <a:pPr marL="0" indent="0" defTabSz="576072">
              <a:spcBef>
                <a:spcPts val="300"/>
              </a:spcBef>
              <a:buSzTx/>
              <a:buFont typeface="Wingdings"/>
              <a:buNone/>
              <a:defRPr sz="1260">
                <a:latin typeface="Century"/>
                <a:ea typeface="Century"/>
                <a:cs typeface="Century"/>
                <a:sym typeface="Century"/>
              </a:defRPr>
            </a:pPr>
            <a:r>
              <a:t>Size of data:  </a:t>
            </a:r>
            <a:r>
              <a:rPr>
                <a:solidFill>
                  <a:srgbClr val="FF2600"/>
                </a:solidFill>
              </a:rPr>
              <a:t>It is around 3 MB of Polygon data in size.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Slide Number"/>
          <p:cNvSpPr txBox="1"/>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6" name="Where’s all that crime coming from?"/>
          <p:cNvSpPr txBox="1"/>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pPr/>
            <a:r>
              <a:t>Where’s all that crime coming from?</a:t>
            </a:r>
          </a:p>
        </p:txBody>
      </p:sp>
      <p:sp>
        <p:nvSpPr>
          <p:cNvPr id="57" name="Design Diagram…"/>
          <p:cNvSpPr txBox="1"/>
          <p:nvPr>
            <p:ph type="body" idx="1"/>
          </p:nvPr>
        </p:nvSpPr>
        <p:spPr>
          <a:xfrm>
            <a:off x="571499" y="1130300"/>
            <a:ext cx="7785101" cy="5346700"/>
          </a:xfrm>
          <a:prstGeom prst="rect">
            <a:avLst/>
          </a:prstGeom>
        </p:spPr>
        <p:txBody>
          <a:bodyPr/>
          <a:lstStyle/>
          <a:p>
            <a:pPr>
              <a:lnSpc>
                <a:spcPct val="80000"/>
              </a:lnSpc>
              <a:buSzTx/>
              <a:buFont typeface="Wingdings"/>
              <a:buNone/>
              <a:defRPr b="1" sz="200"/>
            </a:pPr>
          </a:p>
          <a:p>
            <a:pPr marL="0" indent="0">
              <a:spcBef>
                <a:spcPts val="600"/>
              </a:spcBef>
              <a:buSzTx/>
              <a:buFont typeface="Wingdings"/>
              <a:buNone/>
              <a:defRPr sz="2800">
                <a:latin typeface="Century"/>
                <a:ea typeface="Century"/>
                <a:cs typeface="Century"/>
                <a:sym typeface="Century"/>
              </a:defRPr>
            </a:pPr>
            <a:r>
              <a:t>Design Diagram</a:t>
            </a:r>
          </a:p>
          <a:p>
            <a:pPr marL="0" indent="0">
              <a:buSzTx/>
              <a:buFont typeface="Wingdings"/>
              <a:buNone/>
              <a:defRPr sz="2000">
                <a:solidFill>
                  <a:srgbClr val="00B0F0"/>
                </a:solidFill>
                <a:latin typeface="Century"/>
                <a:ea typeface="Century"/>
                <a:cs typeface="Century"/>
                <a:sym typeface="Century"/>
              </a:defRPr>
            </a:pPr>
          </a:p>
          <a:p>
            <a:pPr marL="0" indent="0">
              <a:buSzTx/>
              <a:buFont typeface="Wingdings"/>
              <a:buNone/>
              <a:defRPr sz="2000">
                <a:solidFill>
                  <a:srgbClr val="00B0F0"/>
                </a:solidFill>
                <a:latin typeface="Century"/>
                <a:ea typeface="Century"/>
                <a:cs typeface="Century"/>
                <a:sym typeface="Century"/>
              </a:defRPr>
            </a:pPr>
          </a:p>
          <a:p>
            <a:pPr marL="0" indent="0">
              <a:buSzTx/>
              <a:buFont typeface="Wingdings"/>
              <a:buNone/>
              <a:defRPr sz="2000">
                <a:solidFill>
                  <a:srgbClr val="00B0F0"/>
                </a:solidFill>
                <a:latin typeface="Century"/>
                <a:ea typeface="Century"/>
                <a:cs typeface="Century"/>
                <a:sym typeface="Century"/>
              </a:defRPr>
            </a:pPr>
          </a:p>
          <a:p>
            <a:pPr marL="0" indent="0">
              <a:buSzTx/>
              <a:buFont typeface="Wingdings"/>
              <a:buNone/>
              <a:defRPr sz="2000">
                <a:solidFill>
                  <a:srgbClr val="00B0F0"/>
                </a:solidFill>
                <a:latin typeface="Century"/>
                <a:ea typeface="Century"/>
                <a:cs typeface="Century"/>
                <a:sym typeface="Century"/>
              </a:defRPr>
            </a:pPr>
          </a:p>
          <a:p>
            <a:pPr marL="0" indent="0">
              <a:buSzTx/>
              <a:buFont typeface="Wingdings"/>
              <a:buNone/>
              <a:defRPr sz="2000">
                <a:solidFill>
                  <a:srgbClr val="00B0F0"/>
                </a:solidFill>
                <a:latin typeface="Century"/>
                <a:ea typeface="Century"/>
                <a:cs typeface="Century"/>
                <a:sym typeface="Century"/>
              </a:defRPr>
            </a:pPr>
          </a:p>
          <a:p>
            <a:pPr marL="0" indent="0">
              <a:buSzTx/>
              <a:buFont typeface="Wingdings"/>
              <a:buNone/>
              <a:defRPr sz="2000">
                <a:solidFill>
                  <a:srgbClr val="00B0F0"/>
                </a:solidFill>
                <a:latin typeface="Century"/>
                <a:ea typeface="Century"/>
                <a:cs typeface="Century"/>
                <a:sym typeface="Century"/>
              </a:defRPr>
            </a:pPr>
          </a:p>
          <a:p>
            <a:pPr marL="0" indent="0">
              <a:buSzTx/>
              <a:buFont typeface="Wingdings"/>
              <a:buNone/>
              <a:defRPr sz="2000">
                <a:solidFill>
                  <a:srgbClr val="00B0F0"/>
                </a:solidFill>
                <a:latin typeface="Century"/>
                <a:ea typeface="Century"/>
                <a:cs typeface="Century"/>
                <a:sym typeface="Century"/>
              </a:defRPr>
            </a:pPr>
          </a:p>
          <a:p>
            <a:pPr marL="0" indent="0">
              <a:buSzTx/>
              <a:buFont typeface="Wingdings"/>
              <a:buNone/>
              <a:defRPr sz="2000">
                <a:solidFill>
                  <a:srgbClr val="00B0F0"/>
                </a:solidFill>
                <a:latin typeface="Century"/>
                <a:ea typeface="Century"/>
                <a:cs typeface="Century"/>
                <a:sym typeface="Century"/>
              </a:defRPr>
            </a:pPr>
          </a:p>
          <a:p>
            <a:pPr marL="0" indent="0">
              <a:buSzTx/>
              <a:buFont typeface="Wingdings"/>
              <a:buNone/>
              <a:defRPr sz="2000">
                <a:solidFill>
                  <a:srgbClr val="00B0F0"/>
                </a:solidFill>
                <a:latin typeface="Century"/>
                <a:ea typeface="Century"/>
                <a:cs typeface="Century"/>
                <a:sym typeface="Century"/>
              </a:defRPr>
            </a:pPr>
          </a:p>
          <a:p>
            <a:pPr marL="0" indent="0">
              <a:buSzTx/>
              <a:buFont typeface="Wingdings"/>
              <a:buNone/>
              <a:defRPr sz="2000">
                <a:solidFill>
                  <a:srgbClr val="00B0F0"/>
                </a:solidFill>
                <a:latin typeface="Century"/>
                <a:ea typeface="Century"/>
                <a:cs typeface="Century"/>
                <a:sym typeface="Century"/>
              </a:defRPr>
            </a:pPr>
          </a:p>
          <a:p>
            <a:pPr marL="0" indent="0">
              <a:spcBef>
                <a:spcPts val="400"/>
              </a:spcBef>
              <a:buSzTx/>
              <a:buFont typeface="Wingdings"/>
              <a:buNone/>
              <a:defRPr sz="2000">
                <a:latin typeface="Century"/>
                <a:ea typeface="Century"/>
                <a:cs typeface="Century"/>
                <a:sym typeface="Century"/>
              </a:defRPr>
            </a:pPr>
            <a:r>
              <a:t>Platform(s) on which the application runs: </a:t>
            </a:r>
          </a:p>
          <a:p>
            <a:pPr marL="0" indent="0">
              <a:spcBef>
                <a:spcPts val="400"/>
              </a:spcBef>
              <a:buSzTx/>
              <a:buFont typeface="Wingdings"/>
              <a:buNone/>
              <a:defRPr sz="2000">
                <a:solidFill>
                  <a:srgbClr val="FF0000"/>
                </a:solidFill>
                <a:latin typeface="Century"/>
                <a:ea typeface="Century"/>
                <a:cs typeface="Century"/>
                <a:sym typeface="Century"/>
              </a:defRPr>
            </a:pPr>
            <a:r>
              <a:t>Dumbo Cluster and Cloudera Quickstart VM</a:t>
            </a:r>
          </a:p>
        </p:txBody>
      </p:sp>
      <p:pic>
        <p:nvPicPr>
          <p:cNvPr id="58" name="Screen Shot 2018-05-01 at 3.04.27 AM.png" descr="Screen Shot 2018-05-01 at 3.04.27 AM.png"/>
          <p:cNvPicPr>
            <a:picLocks noChangeAspect="1"/>
          </p:cNvPicPr>
          <p:nvPr/>
        </p:nvPicPr>
        <p:blipFill>
          <a:blip r:embed="rId2">
            <a:extLst/>
          </a:blip>
          <a:stretch>
            <a:fillRect/>
          </a:stretch>
        </p:blipFill>
        <p:spPr>
          <a:xfrm>
            <a:off x="5336197" y="1310756"/>
            <a:ext cx="3243372" cy="3840835"/>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lide Number"/>
          <p:cNvSpPr txBox="1"/>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1" name="Where’s all that crime coming from?"/>
          <p:cNvSpPr txBox="1"/>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pPr/>
            <a:r>
              <a:t>Where’s all that crime coming from?</a:t>
            </a:r>
          </a:p>
        </p:txBody>
      </p:sp>
      <p:sp>
        <p:nvSpPr>
          <p:cNvPr id="62" name="Experiments/Results…"/>
          <p:cNvSpPr txBox="1"/>
          <p:nvPr>
            <p:ph type="body" idx="1"/>
          </p:nvPr>
        </p:nvSpPr>
        <p:spPr>
          <a:xfrm>
            <a:off x="571499" y="1130300"/>
            <a:ext cx="7785101" cy="5346700"/>
          </a:xfrm>
          <a:prstGeom prst="rect">
            <a:avLst/>
          </a:prstGeom>
        </p:spPr>
        <p:txBody>
          <a:bodyPr/>
          <a:lstStyle/>
          <a:p>
            <a:pPr>
              <a:lnSpc>
                <a:spcPct val="80000"/>
              </a:lnSpc>
              <a:buSzTx/>
              <a:buFont typeface="Wingdings"/>
              <a:buNone/>
              <a:defRPr b="1" sz="200"/>
            </a:pPr>
          </a:p>
          <a:p>
            <a:pPr marL="0" indent="0">
              <a:spcBef>
                <a:spcPts val="600"/>
              </a:spcBef>
              <a:buSzTx/>
              <a:buFont typeface="Wingdings"/>
              <a:buNone/>
              <a:defRPr sz="2800">
                <a:latin typeface="Century"/>
                <a:ea typeface="Century"/>
                <a:cs typeface="Century"/>
                <a:sym typeface="Century"/>
              </a:defRPr>
            </a:pPr>
            <a:r>
              <a:t>Experiments/Results</a:t>
            </a:r>
          </a:p>
          <a:p>
            <a:pPr marL="0" indent="0">
              <a:buSzTx/>
              <a:buFont typeface="Wingdings"/>
              <a:buNone/>
              <a:defRPr sz="1600">
                <a:latin typeface="Century"/>
                <a:ea typeface="Century"/>
                <a:cs typeface="Century"/>
                <a:sym typeface="Century"/>
              </a:defRPr>
            </a:pPr>
          </a:p>
          <a:p>
            <a:pPr marL="0" indent="0">
              <a:spcBef>
                <a:spcPts val="400"/>
              </a:spcBef>
              <a:buSzTx/>
              <a:buFont typeface="Wingdings"/>
              <a:buNone/>
              <a:defRPr sz="2000">
                <a:latin typeface="Century"/>
                <a:ea typeface="Century"/>
                <a:cs typeface="Century"/>
                <a:sym typeface="Century"/>
              </a:defRPr>
            </a:pPr>
            <a:r>
              <a:t>1. </a:t>
            </a:r>
            <a:r>
              <a:rPr>
                <a:solidFill>
                  <a:srgbClr val="FF0000"/>
                </a:solidFill>
              </a:rPr>
              <a:t>&lt;Result 1&gt;</a:t>
            </a:r>
            <a:endParaRPr>
              <a:solidFill>
                <a:srgbClr val="FF0000"/>
              </a:solidFill>
            </a:endParaRPr>
          </a:p>
          <a:p>
            <a:pPr lvl="1" marL="0" indent="400050">
              <a:spcBef>
                <a:spcPts val="300"/>
              </a:spcBef>
              <a:buSzTx/>
              <a:buFont typeface="Wingdings"/>
              <a:buNone/>
              <a:defRPr sz="1600">
                <a:solidFill>
                  <a:srgbClr val="FF0000"/>
                </a:solidFill>
                <a:latin typeface="Century"/>
                <a:ea typeface="Century"/>
                <a:cs typeface="Century"/>
                <a:sym typeface="Century"/>
              </a:defRPr>
            </a:pPr>
            <a:r>
              <a:t>&lt;Tell us about experimental results, insights, or other key observations.&gt;</a:t>
            </a:r>
          </a:p>
          <a:p>
            <a:pPr lvl="1" marL="0" indent="400050">
              <a:spcBef>
                <a:spcPts val="300"/>
              </a:spcBef>
              <a:buSzTx/>
              <a:buFont typeface="Wingdings"/>
              <a:buNone/>
              <a:defRPr sz="1600">
                <a:solidFill>
                  <a:srgbClr val="FF0000"/>
                </a:solidFill>
                <a:latin typeface="Century"/>
                <a:ea typeface="Century"/>
                <a:cs typeface="Century"/>
                <a:sym typeface="Century"/>
              </a:defRPr>
            </a:pPr>
            <a:endParaRPr sz="2000">
              <a:solidFill>
                <a:srgbClr val="00B0F0"/>
              </a:solidFill>
            </a:endParaRPr>
          </a:p>
          <a:p>
            <a:pPr marL="0" indent="0">
              <a:spcBef>
                <a:spcPts val="400"/>
              </a:spcBef>
              <a:buSzTx/>
              <a:buFont typeface="Wingdings"/>
              <a:buNone/>
              <a:defRPr sz="2000">
                <a:latin typeface="Century"/>
                <a:ea typeface="Century"/>
                <a:cs typeface="Century"/>
                <a:sym typeface="Century"/>
              </a:defRPr>
            </a:pPr>
            <a:r>
              <a:t>2. </a:t>
            </a:r>
            <a:r>
              <a:rPr>
                <a:solidFill>
                  <a:srgbClr val="FF0000"/>
                </a:solidFill>
              </a:rPr>
              <a:t>&lt;Result 2&gt;</a:t>
            </a:r>
            <a:endParaRPr>
              <a:solidFill>
                <a:srgbClr val="FF0000"/>
              </a:solidFill>
            </a:endParaRPr>
          </a:p>
          <a:p>
            <a:pPr marL="0" indent="0">
              <a:buSzTx/>
              <a:buFont typeface="Wingdings"/>
              <a:buNone/>
              <a:defRPr sz="2000">
                <a:solidFill>
                  <a:srgbClr val="00B0F0"/>
                </a:solidFill>
                <a:latin typeface="Century"/>
                <a:ea typeface="Century"/>
                <a:cs typeface="Century"/>
                <a:sym typeface="Century"/>
              </a:defRPr>
            </a:pPr>
          </a:p>
          <a:p>
            <a:pPr marL="0" indent="0">
              <a:spcBef>
                <a:spcPts val="400"/>
              </a:spcBef>
              <a:buSzTx/>
              <a:buFont typeface="Wingdings"/>
              <a:buNone/>
              <a:defRPr sz="2000">
                <a:latin typeface="Century"/>
                <a:ea typeface="Century"/>
                <a:cs typeface="Century"/>
                <a:sym typeface="Century"/>
              </a:defRPr>
            </a:pPr>
            <a:r>
              <a:t>3. </a:t>
            </a:r>
            <a:r>
              <a:rPr>
                <a:solidFill>
                  <a:srgbClr val="FF0000"/>
                </a:solidFill>
              </a:rPr>
              <a:t>&lt;Result 3&gt;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 name="Slide Number"/>
          <p:cNvSpPr txBox="1"/>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5" name="Where’s all that crime coming from?"/>
          <p:cNvSpPr txBox="1"/>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pPr/>
            <a:r>
              <a:t>Where’s all that crime coming from?</a:t>
            </a:r>
          </a:p>
        </p:txBody>
      </p:sp>
      <p:sp>
        <p:nvSpPr>
          <p:cNvPr id="66" name="Obstacles…"/>
          <p:cNvSpPr txBox="1"/>
          <p:nvPr>
            <p:ph type="body" idx="1"/>
          </p:nvPr>
        </p:nvSpPr>
        <p:spPr>
          <a:xfrm>
            <a:off x="571499" y="1130300"/>
            <a:ext cx="7785101" cy="5346700"/>
          </a:xfrm>
          <a:prstGeom prst="rect">
            <a:avLst/>
          </a:prstGeom>
        </p:spPr>
        <p:txBody>
          <a:bodyPr/>
          <a:lstStyle/>
          <a:p>
            <a:pPr>
              <a:lnSpc>
                <a:spcPct val="80000"/>
              </a:lnSpc>
              <a:buSzTx/>
              <a:buFont typeface="Wingdings"/>
              <a:buNone/>
              <a:defRPr b="1" sz="200"/>
            </a:pPr>
          </a:p>
          <a:p>
            <a:pPr marL="0" indent="0">
              <a:spcBef>
                <a:spcPts val="600"/>
              </a:spcBef>
              <a:buSzTx/>
              <a:buFont typeface="Wingdings"/>
              <a:buNone/>
              <a:defRPr sz="2800">
                <a:latin typeface="Century"/>
                <a:ea typeface="Century"/>
                <a:cs typeface="Century"/>
                <a:sym typeface="Century"/>
              </a:defRPr>
            </a:pPr>
            <a:r>
              <a:t>Obstacles</a:t>
            </a:r>
          </a:p>
          <a:p>
            <a:pPr marL="0" indent="0">
              <a:buSzTx/>
              <a:buFont typeface="Wingdings"/>
              <a:buNone/>
              <a:defRPr sz="1600">
                <a:latin typeface="Century"/>
                <a:ea typeface="Century"/>
                <a:cs typeface="Century"/>
                <a:sym typeface="Century"/>
              </a:defRPr>
            </a:pPr>
          </a:p>
          <a:p>
            <a:pPr marL="0" indent="0">
              <a:spcBef>
                <a:spcPts val="400"/>
              </a:spcBef>
              <a:buSzTx/>
              <a:buFont typeface="Wingdings"/>
              <a:buNone/>
              <a:defRPr sz="2000">
                <a:latin typeface="Century"/>
                <a:ea typeface="Century"/>
                <a:cs typeface="Century"/>
                <a:sym typeface="Century"/>
              </a:defRPr>
            </a:pPr>
            <a:r>
              <a:t>1. </a:t>
            </a:r>
            <a:r>
              <a:rPr>
                <a:solidFill>
                  <a:srgbClr val="FF0000"/>
                </a:solidFill>
              </a:rPr>
              <a:t>&lt;Obstacle1&gt;</a:t>
            </a:r>
            <a:endParaRPr>
              <a:solidFill>
                <a:srgbClr val="FF0000"/>
              </a:solidFill>
            </a:endParaRPr>
          </a:p>
          <a:p>
            <a:pPr lvl="1" marL="0" indent="400050">
              <a:spcBef>
                <a:spcPts val="300"/>
              </a:spcBef>
              <a:buSzTx/>
              <a:buFont typeface="Wingdings"/>
              <a:buNone/>
              <a:defRPr sz="1600">
                <a:solidFill>
                  <a:srgbClr val="FF0000"/>
                </a:solidFill>
                <a:latin typeface="Century"/>
                <a:ea typeface="Century"/>
                <a:cs typeface="Century"/>
                <a:sym typeface="Century"/>
              </a:defRPr>
            </a:pPr>
            <a:r>
              <a:t>&lt; Tell us up to two obstacles you experienced in developing this application. &gt;</a:t>
            </a:r>
          </a:p>
          <a:p>
            <a:pPr marL="0" indent="0">
              <a:buSzTx/>
              <a:buFont typeface="Wingdings"/>
              <a:buNone/>
              <a:defRPr sz="2000">
                <a:solidFill>
                  <a:srgbClr val="00B0F0"/>
                </a:solidFill>
                <a:latin typeface="Century"/>
                <a:ea typeface="Century"/>
                <a:cs typeface="Century"/>
                <a:sym typeface="Century"/>
              </a:defRPr>
            </a:pPr>
          </a:p>
          <a:p>
            <a:pPr marL="0" indent="0">
              <a:spcBef>
                <a:spcPts val="400"/>
              </a:spcBef>
              <a:buSzTx/>
              <a:buFont typeface="Wingdings"/>
              <a:buNone/>
              <a:defRPr sz="2000">
                <a:latin typeface="Century"/>
                <a:ea typeface="Century"/>
                <a:cs typeface="Century"/>
                <a:sym typeface="Century"/>
              </a:defRPr>
            </a:pPr>
            <a:r>
              <a:t>2. </a:t>
            </a:r>
            <a:r>
              <a:rPr>
                <a:solidFill>
                  <a:srgbClr val="FF0000"/>
                </a:solidFill>
              </a:rPr>
              <a:t>&lt;Obstacle 2&gt;</a:t>
            </a:r>
            <a:endParaRPr>
              <a:solidFill>
                <a:srgbClr val="FF0000"/>
              </a:solidFill>
            </a:endParaRPr>
          </a:p>
          <a:p>
            <a:pPr marL="0" indent="0">
              <a:spcBef>
                <a:spcPts val="400"/>
              </a:spcBef>
              <a:buSzTx/>
              <a:buFont typeface="Wingdings"/>
              <a:buNone/>
              <a:defRPr sz="2000">
                <a:latin typeface="Century"/>
                <a:ea typeface="Century"/>
                <a:cs typeface="Century"/>
                <a:sym typeface="Century"/>
              </a:defRPr>
            </a:pPr>
            <a:endParaRPr>
              <a:solidFill>
                <a:srgbClr val="FF0000"/>
              </a:solidFill>
            </a:endParaRPr>
          </a:p>
          <a:p>
            <a:pPr marL="0" indent="0">
              <a:spcBef>
                <a:spcPts val="400"/>
              </a:spcBef>
              <a:buSzTx/>
              <a:buFont typeface="Wingdings"/>
              <a:buNone/>
              <a:defRPr sz="2000">
                <a:latin typeface="Century"/>
                <a:ea typeface="Century"/>
                <a:cs typeface="Century"/>
                <a:sym typeface="Century"/>
              </a:defRPr>
            </a:pPr>
            <a:r>
              <a:t>3.</a:t>
            </a:r>
            <a:r>
              <a:t> </a:t>
            </a:r>
            <a:r>
              <a:rPr>
                <a:solidFill>
                  <a:srgbClr val="FF0000"/>
                </a:solidFill>
              </a:rPr>
              <a:t>&lt;Obstacle 3&gt;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 name="Slide Number"/>
          <p:cNvSpPr txBox="1"/>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9" name="Where’s all that crime coming from?"/>
          <p:cNvSpPr txBox="1"/>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pPr/>
            <a:r>
              <a:t>Where’s all that crime coming from?</a:t>
            </a:r>
          </a:p>
        </p:txBody>
      </p:sp>
      <p:sp>
        <p:nvSpPr>
          <p:cNvPr id="70" name="Summary…"/>
          <p:cNvSpPr txBox="1"/>
          <p:nvPr>
            <p:ph type="body" idx="1"/>
          </p:nvPr>
        </p:nvSpPr>
        <p:spPr>
          <a:xfrm>
            <a:off x="571499" y="1130300"/>
            <a:ext cx="7785101" cy="5346700"/>
          </a:xfrm>
          <a:prstGeom prst="rect">
            <a:avLst/>
          </a:prstGeom>
        </p:spPr>
        <p:txBody>
          <a:bodyPr/>
          <a:lstStyle/>
          <a:p>
            <a:pPr>
              <a:lnSpc>
                <a:spcPct val="80000"/>
              </a:lnSpc>
              <a:buSzTx/>
              <a:buFont typeface="Wingdings"/>
              <a:buNone/>
              <a:defRPr b="1" sz="200"/>
            </a:pPr>
          </a:p>
          <a:p>
            <a:pPr marL="0" indent="0">
              <a:spcBef>
                <a:spcPts val="600"/>
              </a:spcBef>
              <a:buSzTx/>
              <a:buFont typeface="Wingdings"/>
              <a:buNone/>
              <a:defRPr sz="2800">
                <a:latin typeface="Century"/>
                <a:ea typeface="Century"/>
                <a:cs typeface="Century"/>
                <a:sym typeface="Century"/>
              </a:defRPr>
            </a:pPr>
            <a:r>
              <a:t>Summary</a:t>
            </a:r>
          </a:p>
          <a:p>
            <a:pPr marL="0" indent="0">
              <a:spcBef>
                <a:spcPts val="400"/>
              </a:spcBef>
              <a:buSzTx/>
              <a:buFont typeface="Wingdings"/>
              <a:buNone/>
              <a:defRPr sz="2000">
                <a:solidFill>
                  <a:srgbClr val="FF0000"/>
                </a:solidFill>
                <a:latin typeface="Century"/>
                <a:ea typeface="Century"/>
                <a:cs typeface="Century"/>
                <a:sym typeface="Century"/>
              </a:defRPr>
            </a:pPr>
            <a:r>
              <a:t>&lt;Brief wrap-up!&gt;</a:t>
            </a:r>
          </a:p>
          <a:p>
            <a:pPr marL="0" indent="0">
              <a:buSzTx/>
              <a:buFont typeface="Wingdings"/>
              <a:buNone/>
              <a:defRPr sz="2000">
                <a:solidFill>
                  <a:srgbClr val="00B0F0"/>
                </a:solidFill>
                <a:latin typeface="Century"/>
                <a:ea typeface="Century"/>
                <a:cs typeface="Century"/>
                <a:sym typeface="Century"/>
              </a:defRPr>
            </a:pPr>
          </a:p>
          <a:p>
            <a:pPr marL="0" indent="0">
              <a:buSzTx/>
              <a:buFont typeface="Wingdings"/>
              <a:buNone/>
              <a:defRPr sz="2000">
                <a:solidFill>
                  <a:srgbClr val="00B0F0"/>
                </a:solidFill>
                <a:latin typeface="Century"/>
                <a:ea typeface="Century"/>
                <a:cs typeface="Century"/>
                <a:sym typeface="Century"/>
              </a:defRPr>
            </a:pPr>
          </a:p>
          <a:p>
            <a:pPr marL="0" indent="0">
              <a:buSzTx/>
              <a:buFont typeface="Wingdings"/>
              <a:buNone/>
              <a:defRPr sz="2000">
                <a:solidFill>
                  <a:srgbClr val="00B0F0"/>
                </a:solidFill>
                <a:latin typeface="Century"/>
                <a:ea typeface="Century"/>
                <a:cs typeface="Century"/>
                <a:sym typeface="Century"/>
              </a:defRPr>
            </a:pPr>
          </a:p>
          <a:p>
            <a:pPr marL="0" indent="0">
              <a:spcBef>
                <a:spcPts val="600"/>
              </a:spcBef>
              <a:buSzTx/>
              <a:buFont typeface="Wingdings"/>
              <a:buNone/>
              <a:defRPr sz="2800">
                <a:latin typeface="Century"/>
                <a:ea typeface="Century"/>
                <a:cs typeface="Century"/>
                <a:sym typeface="Century"/>
              </a:defRPr>
            </a:pPr>
            <a:r>
              <a:t>Acknowledgements</a:t>
            </a:r>
          </a:p>
          <a:p>
            <a:pPr marL="0" indent="0">
              <a:spcBef>
                <a:spcPts val="0"/>
              </a:spcBef>
              <a:buSzTx/>
              <a:buFont typeface="Wingdings"/>
              <a:buNone/>
              <a:defRPr sz="2000">
                <a:solidFill>
                  <a:srgbClr val="FF0000"/>
                </a:solidFill>
                <a:latin typeface="Century"/>
                <a:ea typeface="Century"/>
                <a:cs typeface="Century"/>
                <a:sym typeface="Century"/>
              </a:defRPr>
            </a:pPr>
            <a:r>
              <a:t>&lt;</a:t>
            </a:r>
          </a:p>
          <a:p>
            <a:pPr marL="200526" indent="-200526">
              <a:spcBef>
                <a:spcPts val="800"/>
              </a:spcBef>
              <a:buClrTx/>
              <a:buChar char="•"/>
              <a:defRPr sz="2000">
                <a:solidFill>
                  <a:srgbClr val="FF0000"/>
                </a:solidFill>
                <a:latin typeface="Century"/>
                <a:ea typeface="Century"/>
                <a:cs typeface="Century"/>
                <a:sym typeface="Century"/>
              </a:defRPr>
            </a:pPr>
            <a:r>
              <a:t>If you used an Amazon AWS voucher for this work, thank Amazon here.</a:t>
            </a:r>
            <a:endParaRPr sz="1000"/>
          </a:p>
          <a:p>
            <a:pPr marL="200526" indent="-200526">
              <a:spcBef>
                <a:spcPts val="800"/>
              </a:spcBef>
              <a:buClrTx/>
              <a:buChar char="•"/>
              <a:defRPr sz="2000">
                <a:solidFill>
                  <a:srgbClr val="FF0000"/>
                </a:solidFill>
                <a:latin typeface="Century"/>
                <a:ea typeface="Century"/>
                <a:cs typeface="Century"/>
                <a:sym typeface="Century"/>
              </a:defRPr>
            </a:pPr>
            <a:r>
              <a:t>If you had help from HPC, thank them for their support here.</a:t>
            </a:r>
            <a:endParaRPr sz="1000"/>
          </a:p>
          <a:p>
            <a:pPr marL="200526" indent="-200526">
              <a:spcBef>
                <a:spcPts val="800"/>
              </a:spcBef>
              <a:buClrTx/>
              <a:buChar char="•"/>
              <a:defRPr sz="2000">
                <a:solidFill>
                  <a:srgbClr val="FF0000"/>
                </a:solidFill>
                <a:latin typeface="Century"/>
                <a:ea typeface="Century"/>
                <a:cs typeface="Century"/>
                <a:sym typeface="Century"/>
              </a:defRPr>
            </a:pPr>
            <a:r>
              <a:t>If you received data from some source that was kind enough to share their data with you, thank them here.</a:t>
            </a:r>
            <a:endParaRPr sz="1000"/>
          </a:p>
          <a:p>
            <a:pPr marL="200526" indent="-200526">
              <a:spcBef>
                <a:spcPts val="800"/>
              </a:spcBef>
              <a:buClrTx/>
              <a:buChar char="•"/>
              <a:defRPr sz="2000">
                <a:solidFill>
                  <a:srgbClr val="FF0000"/>
                </a:solidFill>
                <a:latin typeface="Century"/>
                <a:ea typeface="Century"/>
                <a:cs typeface="Century"/>
                <a:sym typeface="Century"/>
              </a:defRPr>
            </a:pPr>
            <a:r>
              <a:t>If you worked with a domain expert, you know what to do…</a:t>
            </a:r>
          </a:p>
          <a:p>
            <a:pPr marL="0" indent="0">
              <a:spcBef>
                <a:spcPts val="0"/>
              </a:spcBef>
              <a:buSzTx/>
              <a:buFont typeface="Wingdings"/>
              <a:buNone/>
              <a:defRPr sz="2000">
                <a:solidFill>
                  <a:srgbClr val="FF0000"/>
                </a:solidFill>
                <a:latin typeface="Century"/>
                <a:ea typeface="Century"/>
                <a:cs typeface="Century"/>
                <a:sym typeface="Century"/>
              </a:defRPr>
            </a:pPr>
            <a:r>
              <a:t>&gt;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Level">
  <a:themeElements>
    <a:clrScheme name="Level">
      <a:dk1>
        <a:srgbClr val="000000"/>
      </a:dk1>
      <a:lt1>
        <a:srgbClr val="FFFFFF"/>
      </a:lt1>
      <a:dk2>
        <a:srgbClr val="A7A7A7"/>
      </a:dk2>
      <a:lt2>
        <a:srgbClr val="535353"/>
      </a:lt2>
      <a:accent1>
        <a:srgbClr val="99CC00"/>
      </a:accent1>
      <a:accent2>
        <a:srgbClr val="CCCC66"/>
      </a:accent2>
      <a:accent3>
        <a:srgbClr val="8F8F8F"/>
      </a:accent3>
      <a:accent4>
        <a:srgbClr val="707070"/>
      </a:accent4>
      <a:accent5>
        <a:srgbClr val="CAE2AA"/>
      </a:accent5>
      <a:accent6>
        <a:srgbClr val="B9B95C"/>
      </a:accent6>
      <a:hlink>
        <a:srgbClr val="0000FF"/>
      </a:hlink>
      <a:folHlink>
        <a:srgbClr val="FF00FF"/>
      </a:folHlink>
    </a:clrScheme>
    <a:fontScheme name="Level">
      <a:majorFont>
        <a:latin typeface="Arial"/>
        <a:ea typeface="Arial"/>
        <a:cs typeface="Arial"/>
      </a:majorFont>
      <a:minorFont>
        <a:latin typeface="Helvetica"/>
        <a:ea typeface="Helvetica"/>
        <a:cs typeface="Helvetica"/>
      </a:minorFont>
    </a:fontScheme>
    <a:fmtScheme name="Lev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Level">
  <a:themeElements>
    <a:clrScheme name="Level">
      <a:dk1>
        <a:srgbClr val="000000"/>
      </a:dk1>
      <a:lt1>
        <a:srgbClr val="FFFFFF"/>
      </a:lt1>
      <a:dk2>
        <a:srgbClr val="A7A7A7"/>
      </a:dk2>
      <a:lt2>
        <a:srgbClr val="535353"/>
      </a:lt2>
      <a:accent1>
        <a:srgbClr val="99CC00"/>
      </a:accent1>
      <a:accent2>
        <a:srgbClr val="CCCC66"/>
      </a:accent2>
      <a:accent3>
        <a:srgbClr val="8F8F8F"/>
      </a:accent3>
      <a:accent4>
        <a:srgbClr val="707070"/>
      </a:accent4>
      <a:accent5>
        <a:srgbClr val="CAE2AA"/>
      </a:accent5>
      <a:accent6>
        <a:srgbClr val="B9B95C"/>
      </a:accent6>
      <a:hlink>
        <a:srgbClr val="0000FF"/>
      </a:hlink>
      <a:folHlink>
        <a:srgbClr val="FF00FF"/>
      </a:folHlink>
    </a:clrScheme>
    <a:fontScheme name="Level">
      <a:majorFont>
        <a:latin typeface="Arial"/>
        <a:ea typeface="Arial"/>
        <a:cs typeface="Arial"/>
      </a:majorFont>
      <a:minorFont>
        <a:latin typeface="Helvetica"/>
        <a:ea typeface="Helvetica"/>
        <a:cs typeface="Helvetica"/>
      </a:minorFont>
    </a:fontScheme>
    <a:fmtScheme name="Lev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