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98" r:id="rId4"/>
    <p:sldId id="257" r:id="rId5"/>
    <p:sldId id="259" r:id="rId6"/>
    <p:sldId id="297" r:id="rId7"/>
    <p:sldId id="260" r:id="rId8"/>
    <p:sldId id="261" r:id="rId9"/>
    <p:sldId id="291" r:id="rId10"/>
    <p:sldId id="263" r:id="rId11"/>
    <p:sldId id="262" r:id="rId12"/>
    <p:sldId id="265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E3F7C-9D8C-374A-A813-EBF3C32E75C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71088-CDF3-6C41-B4DB-5518312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9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71088-CDF3-6C41-B4DB-55183126B0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71088-CDF3-6C41-B4DB-55183126B0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671088-CDF3-6C41-B4DB-55183126B0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64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71088-CDF3-6C41-B4DB-55183126B0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71088-CDF3-6C41-B4DB-55183126B0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8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C41A-E8B1-BE63-2C6C-B6FA87946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2ED1A1-5A5B-27D5-4CAF-10B23BDAE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00A7C9-7A3D-9D17-3909-9E3F648C0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0B8F-2B8D-82BA-0BBC-192A68C5A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71088-CDF3-6C41-B4DB-55183126B0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3BA9-3DBF-3E2C-FD2E-4EB9C44E5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A190A-043D-1C89-D0BD-3E2663192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1406-9938-9F03-3281-4DF0CCE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738D-EF6F-49F1-8FDD-AAB5F5318B0A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BC570-020E-B00C-8566-9413599B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4D4EE-7F7F-D676-18BB-7D6E6E7E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9E6D-34C3-9CBD-8983-F6890EC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A9532-7DF8-097A-7753-A45D1D3DC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04B5-9689-40C8-6A9C-8DA3BE29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395A-A9A8-47A3-A5F8-BF8FDAED9478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9B56-5EE4-DFDD-A6ED-E9FA3BD6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5796-1574-108F-924D-E99D2F8B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AAA61-8DC4-F93A-2153-9F73803F5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D717A-7D09-13F7-2D74-6F0F4762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0F5E-9A3E-FA23-F24B-3E7DFC31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AD06-A84D-4103-8470-CDDB679A387A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3098-1BD8-4788-B20A-D7983DA9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5CFA-AF7D-7395-5CD1-CD3282F5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C5E-063D-B5CB-F6E8-04847F0E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36D1D-6319-D7AF-6E2E-BDA12FD2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ADB1-D3B0-76B7-C11D-F274553B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B715-D3DF-4686-AACE-1E40C3133914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7E5D2-CED2-8AB8-595D-51FA933B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333F-8D0B-C5FB-1702-5557459A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6171-4E1F-1400-1634-1505364C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157AF-BBF2-8ECB-4151-EFFE6FEE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C47D-46F1-E7C3-2839-40E66E08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BFF7-01B9-46CC-9F8B-182CEB204A66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F75C-DB14-8B1A-61B6-6009C11C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3B46-3B0B-F59F-4A25-A00775D2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6770-2337-8DF8-5809-FFF74120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93BF-4800-B49C-2AF7-0E612E7B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386ED-035F-C4F0-B24C-60BFBA83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033B9-CBBF-5EA4-91CF-E478DFA0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CD3D-9D67-42E8-92DF-46CC26600ECA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6ED1-120D-F751-E4DF-E10F5DBA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1113A-6BE9-5BA6-C86D-134E2A14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0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C2D0-968A-F019-7EC3-D6BD96BF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60A3-4205-1675-93C0-3ACCC5F5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8A47-3E0D-D882-5AEA-726E439B1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3B40C-0A9D-FFC2-DA2D-50039D225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D4ADF-FDE2-5605-B8E6-6CCEA7039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1B4E7-35FE-36B2-34B2-AB318CB2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B5D6-0C63-4A7B-85DF-E86BC0B215E7}" type="datetime1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8629-616D-5407-26E6-E58B2708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C185A-CBAB-0A3A-CF4D-7E6F0674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648A-CC6B-8F93-304F-6AFC07AF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5BD36-9F9F-A3B1-185D-E284E992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E131-D689-4702-B4F4-0198AB164C3C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75363-EF1A-24D3-E4F6-159AAC51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06358-5B00-7116-1BC1-E7E94450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7A4E4-C1A0-7D95-423D-CBDDEF58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6A92-FA9B-4493-A4A7-87567EB9DBE4}" type="datetime1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DDA8A-D777-447E-1349-2FABD7E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9ED5F-02E3-35CF-95C9-F0A63E6D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3A0F-CDE6-8CCC-686C-30F7003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4C0C-1A5E-10F7-8941-CE714215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FC434-B087-50E6-0788-E85A1286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1AC6E-057A-E430-9EEA-8B878491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69A-9C24-4C13-894F-0B109A046D9C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1AB77-F452-E058-C3A6-CE5A729F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44DF-00E4-4D55-43E4-52BCF6B4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2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05F6-CCA7-6E9D-9576-5B8883F1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51CCC-EF82-5AFB-0B10-C59DC9EBE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309B9-F5D4-9931-F116-F47D46D4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9A641-4FE0-F74C-BDE2-65557537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E37C-6F05-4D56-B392-3047020508F0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D54D-56C5-F58B-759E-6DBCEBB4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D96CD-2008-5662-BEA5-16A0DC5D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4FDC7-F8BA-3F53-4B3F-6CAE6D5A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73B88-F529-288F-01E1-1C2DDE88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4189-D0A0-E51A-785F-5EC81668D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598CC-CC29-43A1-B6DA-532262A3C94E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E119-2F99-7A40-54AE-1FB7CEB08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AI BOOTCAMP PROJECT 1, GROUP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43F5-454E-3A26-DFE4-A0FD5AF9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B9B3C-1E0C-D8EF-0CCA-07A21BF06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900" b="1" dirty="0"/>
              <a:t>THE IMPACT OF AI ADVANCEMENTS ON U.S. STOCK MARKETS:</a:t>
            </a:r>
            <a:br>
              <a:rPr lang="en-US" sz="2900" b="1" dirty="0"/>
            </a:br>
            <a:r>
              <a:rPr lang="en-US" sz="2900" b="1" dirty="0"/>
              <a:t>A CORRELATIVE STUDY OF AAPL, FB/META, GOOGL, &amp; MSFT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2900" b="1" dirty="0"/>
              <a:t>BY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2900" b="1" dirty="0"/>
              <a:t>ALEXANDER, ANAND, CAMERON, JEAN, USHA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2900" b="1" dirty="0"/>
              <a:t>OCTOBER 22,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18D51-52D5-8BB1-CBA9-C2C16B61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</p:spTree>
    <p:extLst>
      <p:ext uri="{BB962C8B-B14F-4D97-AF65-F5344CB8AC3E}">
        <p14:creationId xmlns:p14="http://schemas.microsoft.com/office/powerpoint/2010/main" val="18970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7A7D4-2B0D-B17B-1C70-BD5BAC7B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03" y="383684"/>
            <a:ext cx="4218138" cy="1597228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DejaVuSans"/>
              </a:rPr>
              <a:t>AI</a:t>
            </a:r>
            <a:r>
              <a:rPr lang="en-US" sz="3400" b="1" dirty="0">
                <a:effectLst/>
                <a:latin typeface="DejaVuSans"/>
              </a:rPr>
              <a:t> Advancements, Volatility, Risks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67F9-3F0F-7748-DB28-46661313B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839" y="2069149"/>
            <a:ext cx="4809209" cy="2454752"/>
          </a:xfrm>
        </p:spPr>
        <p:txBody>
          <a:bodyPr anchor="t">
            <a:noAutofit/>
          </a:bodyPr>
          <a:lstStyle/>
          <a:p>
            <a:r>
              <a:rPr lang="en-US" sz="2400" dirty="0">
                <a:effectLst/>
                <a:latin typeface="DejaVuSans"/>
              </a:rPr>
              <a:t>Ethical and regulatory concerns around AI</a:t>
            </a:r>
          </a:p>
          <a:p>
            <a:r>
              <a:rPr lang="en-US" sz="2400" dirty="0">
                <a:effectLst/>
                <a:latin typeface="DejaVuSans"/>
              </a:rPr>
              <a:t>Market volatility following controversial AI developments </a:t>
            </a:r>
          </a:p>
          <a:p>
            <a:r>
              <a:rPr lang="en-US" sz="2400" dirty="0">
                <a:effectLst/>
                <a:latin typeface="DejaVuSans"/>
              </a:rPr>
              <a:t>Stock declines during negative AI-related news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99715-467E-FD0E-7A43-CC1E592F2D9E}"/>
              </a:ext>
            </a:extLst>
          </p:cNvPr>
          <p:cNvSpPr txBox="1"/>
          <p:nvPr/>
        </p:nvSpPr>
        <p:spPr>
          <a:xfrm>
            <a:off x="3032772" y="2734371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br>
              <a:rPr lang="en-US">
                <a:solidFill>
                  <a:srgbClr val="333333"/>
                </a:solidFill>
                <a:effectLst/>
                <a:latin typeface="DejaVuSans"/>
              </a:rPr>
            </a:br>
            <a:endParaRPr lang="en-US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70514-3EF7-34B8-8E7F-54556268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0" y="1980912"/>
            <a:ext cx="5021327" cy="402961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4232E8-B4B0-10F3-EDDC-CF4D816F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</p:spTree>
    <p:extLst>
      <p:ext uri="{BB962C8B-B14F-4D97-AF65-F5344CB8AC3E}">
        <p14:creationId xmlns:p14="http://schemas.microsoft.com/office/powerpoint/2010/main" val="80811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2B520-E5FD-2ACA-8C9A-A0427F3A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-3567"/>
            <a:ext cx="10624661" cy="626842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effectLst/>
                <a:latin typeface="DejaVuSans"/>
              </a:rPr>
              <a:t>Investor </a:t>
            </a:r>
            <a:r>
              <a:rPr lang="en-US" sz="3600" b="1" dirty="0">
                <a:latin typeface="DejaVuSans"/>
              </a:rPr>
              <a:t>Optimism</a:t>
            </a:r>
            <a:r>
              <a:rPr lang="en-US" sz="3600" b="1" dirty="0">
                <a:effectLst/>
                <a:latin typeface="DejaVuSans"/>
              </a:rPr>
              <a:t> on AI Advancements</a:t>
            </a:r>
            <a:endParaRPr lang="en-US" sz="3600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B94F-2240-D059-3F06-A018482A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40" y="944217"/>
            <a:ext cx="4150237" cy="528694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200" dirty="0">
                <a:effectLst/>
                <a:latin typeface="DejaVuSans"/>
              </a:rPr>
              <a:t>AI product releases driving market momentum</a:t>
            </a:r>
          </a:p>
          <a:p>
            <a:r>
              <a:rPr lang="en-US" sz="3200" dirty="0">
                <a:effectLst/>
                <a:latin typeface="DejaVuSans"/>
              </a:rPr>
              <a:t>ChatGPT’ s integration boosting MSFT </a:t>
            </a:r>
          </a:p>
          <a:p>
            <a:r>
              <a:rPr lang="en-US" sz="3200" dirty="0">
                <a:effectLst/>
                <a:latin typeface="DejaVuSans"/>
              </a:rPr>
              <a:t>Gemini/Bard impacting GOOGL</a:t>
            </a:r>
          </a:p>
          <a:p>
            <a:r>
              <a:rPr lang="en-US" sz="3200" dirty="0">
                <a:effectLst/>
                <a:latin typeface="DejaVuSans"/>
              </a:rPr>
              <a:t>Correlation between AI news and trading volumes of S&amp;P 500 and NASDAQ</a:t>
            </a:r>
          </a:p>
          <a:p>
            <a:endParaRPr lang="en-US" sz="2200" dirty="0">
              <a:effectLst/>
              <a:latin typeface="DejaVuSans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DejaVuSans"/>
              </a:rPr>
              <a:t> 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3C4AD-9D82-654B-0C67-A714C285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48" y="756830"/>
            <a:ext cx="4401159" cy="2717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C080D-1183-A33F-24F2-FD4807CCC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914" y="3274819"/>
            <a:ext cx="4485893" cy="276963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B2FBEF-5831-1A6D-FCBE-4A53FC52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</p:spTree>
    <p:extLst>
      <p:ext uri="{BB962C8B-B14F-4D97-AF65-F5344CB8AC3E}">
        <p14:creationId xmlns:p14="http://schemas.microsoft.com/office/powerpoint/2010/main" val="248073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B4604-6021-52CE-767E-1FC8827C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effectLst/>
                <a:latin typeface="DejaVuSans"/>
              </a:rPr>
              <a:t>Key Takeaways and Reflections </a:t>
            </a:r>
            <a:br>
              <a:rPr lang="en-US" sz="4600" dirty="0">
                <a:effectLst/>
              </a:rPr>
            </a:br>
            <a:endParaRPr lang="en-US" sz="4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2AD1-365E-DDF9-FC3C-826A7A8FA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159" y="938151"/>
            <a:ext cx="6223815" cy="5179488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3100" dirty="0">
                <a:effectLst/>
                <a:latin typeface="Aptos" panose="020B0004020202020204" pitchFamily="34" charset="0"/>
              </a:rPr>
              <a:t>AI product releases (ChatGPT, Gemini/Bard, Copilot+) are major drivers of stock performance</a:t>
            </a:r>
          </a:p>
          <a:p>
            <a:r>
              <a:rPr lang="en-US" sz="3100" dirty="0">
                <a:effectLst/>
                <a:latin typeface="Aptos" panose="020B0004020202020204" pitchFamily="34" charset="0"/>
              </a:rPr>
              <a:t>Companies leading AI innovation show strong market results</a:t>
            </a:r>
          </a:p>
          <a:p>
            <a:r>
              <a:rPr lang="en-US" sz="3100" dirty="0">
                <a:effectLst/>
                <a:latin typeface="Aptos" panose="020B0004020202020204" pitchFamily="34" charset="0"/>
              </a:rPr>
              <a:t>Investors should closely monitor AI trends and regulations for future growt</a:t>
            </a:r>
            <a:r>
              <a:rPr lang="en-US" sz="3100" dirty="0">
                <a:latin typeface="Aptos" panose="020B0004020202020204" pitchFamily="34" charset="0"/>
              </a:rPr>
              <a:t>h potential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Global markets, politics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Global AI trends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Global black swan events</a:t>
            </a:r>
          </a:p>
          <a:p>
            <a:r>
              <a:rPr lang="en-US" sz="3100" dirty="0">
                <a:effectLst/>
                <a:latin typeface="Aptos" panose="020B0004020202020204" pitchFamily="34" charset="0"/>
              </a:rPr>
              <a:t>Future focus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AI chips and hardware for quantum computing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AI-enhanced cloud solutions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Autonomous driving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Fintech AI 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Personalized healthcare</a:t>
            </a:r>
            <a:endParaRPr lang="en-US" sz="2400" dirty="0">
              <a:effectLst/>
              <a:latin typeface="DejaVu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6039-B74E-BC22-483F-07C3BBD8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</p:spTree>
    <p:extLst>
      <p:ext uri="{BB962C8B-B14F-4D97-AF65-F5344CB8AC3E}">
        <p14:creationId xmlns:p14="http://schemas.microsoft.com/office/powerpoint/2010/main" val="54987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02E09-2B20-13F7-DE6E-2CF83DE8A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90A984-1EDE-FF83-6C93-D91A23C7C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9848FC61-7522-A5DA-AB45-67BD6D6F4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4617DD-D63E-9DEA-9CFE-A5514AAEE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2D0544-5922-9865-652A-17F942439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FC7C79DB-58F5-40DA-4773-B9A85F9C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258"/>
            <a:ext cx="10515600" cy="925430"/>
          </a:xfrm>
        </p:spPr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45B787-F04B-2421-DE23-6CE60CC5AC7B}"/>
              </a:ext>
            </a:extLst>
          </p:cNvPr>
          <p:cNvSpPr/>
          <p:nvPr/>
        </p:nvSpPr>
        <p:spPr>
          <a:xfrm>
            <a:off x="4644464" y="1852863"/>
            <a:ext cx="88693" cy="323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CFCBB-70D7-1EA5-7951-CA06456D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547407-4422-69F0-A3EF-CE9146461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910" y="2313963"/>
            <a:ext cx="4101229" cy="231824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600" dirty="0"/>
              <a:t>Alpha Vantage</a:t>
            </a:r>
          </a:p>
          <a:p>
            <a:r>
              <a:rPr lang="en-US" sz="2600" dirty="0"/>
              <a:t>Bloomberg LP</a:t>
            </a:r>
          </a:p>
          <a:p>
            <a:r>
              <a:rPr lang="en-US" sz="2600" dirty="0"/>
              <a:t>Kaggle</a:t>
            </a:r>
          </a:p>
          <a:p>
            <a:r>
              <a:rPr lang="en-US" sz="2600" dirty="0"/>
              <a:t>Yahoo Finance</a:t>
            </a:r>
          </a:p>
        </p:txBody>
      </p:sp>
    </p:spTree>
    <p:extLst>
      <p:ext uri="{BB962C8B-B14F-4D97-AF65-F5344CB8AC3E}">
        <p14:creationId xmlns:p14="http://schemas.microsoft.com/office/powerpoint/2010/main" val="316174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63792077-81E0-079A-324C-49FCF0850C5D}"/>
              </a:ext>
            </a:extLst>
          </p:cNvPr>
          <p:cNvSpPr txBox="1">
            <a:spLocks/>
          </p:cNvSpPr>
          <p:nvPr/>
        </p:nvSpPr>
        <p:spPr>
          <a:xfrm>
            <a:off x="1174534" y="1792102"/>
            <a:ext cx="2988234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latin typeface="DejaVuSans"/>
              </a:rPr>
              <a:t>Hypothesis:</a:t>
            </a:r>
            <a:br>
              <a:rPr lang="en-US" sz="4000" b="1" dirty="0">
                <a:latin typeface="DejaVuSans"/>
              </a:rPr>
            </a:br>
            <a:r>
              <a:rPr lang="en-US" sz="3200" b="1" dirty="0">
                <a:latin typeface="DejaVuSans"/>
              </a:rPr>
              <a:t>Advent of AI has Positively Impacted leading Technology Companies and the Stock Market</a:t>
            </a:r>
            <a:br>
              <a:rPr lang="en-US" sz="4600" dirty="0"/>
            </a:br>
            <a:br>
              <a:rPr lang="en-US" sz="4600" dirty="0"/>
            </a:br>
            <a:endParaRPr lang="en-US" sz="4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9E56B8-BF21-E447-062A-D995CFE7A94F}"/>
              </a:ext>
            </a:extLst>
          </p:cNvPr>
          <p:cNvGrpSpPr/>
          <p:nvPr/>
        </p:nvGrpSpPr>
        <p:grpSpPr>
          <a:xfrm>
            <a:off x="5047700" y="698091"/>
            <a:ext cx="5413825" cy="5461818"/>
            <a:chOff x="5047700" y="698091"/>
            <a:chExt cx="5413825" cy="546181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AA69D92-2EB2-1002-16B8-1898E7269388}"/>
                </a:ext>
              </a:extLst>
            </p:cNvPr>
            <p:cNvGrpSpPr/>
            <p:nvPr/>
          </p:nvGrpSpPr>
          <p:grpSpPr>
            <a:xfrm>
              <a:off x="5047700" y="3481392"/>
              <a:ext cx="5364641" cy="1016968"/>
              <a:chOff x="5047700" y="3481392"/>
              <a:chExt cx="5364641" cy="101696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77C11C9-F136-4B00-4383-10A5588FFBB9}"/>
                  </a:ext>
                </a:extLst>
              </p:cNvPr>
              <p:cNvSpPr/>
              <p:nvPr/>
            </p:nvSpPr>
            <p:spPr>
              <a:xfrm>
                <a:off x="5047700" y="3481392"/>
                <a:ext cx="5364641" cy="1016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1" descr="Head with Gears">
                <a:extLst>
                  <a:ext uri="{FF2B5EF4-FFF2-40B4-BE49-F238E27FC236}">
                    <a16:creationId xmlns:a16="http://schemas.microsoft.com/office/drawing/2014/main" id="{A5CEC24C-C18F-118C-47F1-2A498970AC2A}"/>
                  </a:ext>
                </a:extLst>
              </p:cNvPr>
              <p:cNvSpPr/>
              <p:nvPr/>
            </p:nvSpPr>
            <p:spPr>
              <a:xfrm>
                <a:off x="5355334" y="3710210"/>
                <a:ext cx="638042" cy="559332"/>
              </a:xfrm>
              <a:prstGeom prst="rect">
                <a:avLst/>
              </a:prstGeom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6035FC3-DD10-CC5B-A6CC-D1BA4696DB6B}"/>
                  </a:ext>
                </a:extLst>
              </p:cNvPr>
              <p:cNvSpPr/>
              <p:nvPr/>
            </p:nvSpPr>
            <p:spPr>
              <a:xfrm>
                <a:off x="6123979" y="3481392"/>
                <a:ext cx="4024750" cy="1016968"/>
              </a:xfrm>
              <a:custGeom>
                <a:avLst/>
                <a:gdLst>
                  <a:gd name="connsiteX0" fmla="*/ 0 w 3528249"/>
                  <a:gd name="connsiteY0" fmla="*/ 0 h 1016968"/>
                  <a:gd name="connsiteX1" fmla="*/ 3528249 w 3528249"/>
                  <a:gd name="connsiteY1" fmla="*/ 0 h 1016968"/>
                  <a:gd name="connsiteX2" fmla="*/ 3528249 w 3528249"/>
                  <a:gd name="connsiteY2" fmla="*/ 1016968 h 1016968"/>
                  <a:gd name="connsiteX3" fmla="*/ 0 w 3528249"/>
                  <a:gd name="connsiteY3" fmla="*/ 1016968 h 1016968"/>
                  <a:gd name="connsiteX4" fmla="*/ 0 w 3528249"/>
                  <a:gd name="connsiteY4" fmla="*/ 0 h 10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8249" h="1016968">
                    <a:moveTo>
                      <a:pt x="0" y="0"/>
                    </a:moveTo>
                    <a:lnTo>
                      <a:pt x="3528249" y="0"/>
                    </a:lnTo>
                    <a:lnTo>
                      <a:pt x="3528249" y="1016968"/>
                    </a:lnTo>
                    <a:lnTo>
                      <a:pt x="0" y="101696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7629" tIns="107629" rIns="107629" bIns="107629" numCol="1" spcCol="1270" anchor="ctr" anchorCtr="0">
                <a:noAutofit/>
              </a:bodyPr>
              <a:lstStyle/>
              <a:p>
                <a:pPr marL="0" lvl="0" indent="0" algn="l" defTabSz="75565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sz="2000" b="1" kern="1200" dirty="0"/>
                  <a:t>Data Sources</a:t>
                </a:r>
                <a:r>
                  <a:rPr lang="en-US" sz="1700" b="1" u="sng" dirty="0"/>
                  <a:t>: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700" kern="1200" dirty="0"/>
                  <a:t>Alpha Vantage, </a:t>
                </a:r>
                <a:r>
                  <a:rPr lang="en-US" sz="1700" kern="1200"/>
                  <a:t>Yahoo Finance</a:t>
                </a:r>
                <a:endParaRPr lang="en-US" sz="1700" dirty="0"/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700" kern="1200" dirty="0"/>
                  <a:t>Kaggle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E62D09B-4933-EC74-B4CC-2880B2591C8D}"/>
                </a:ext>
              </a:extLst>
            </p:cNvPr>
            <p:cNvGrpSpPr/>
            <p:nvPr/>
          </p:nvGrpSpPr>
          <p:grpSpPr>
            <a:xfrm>
              <a:off x="5047700" y="698091"/>
              <a:ext cx="5413825" cy="1212316"/>
              <a:chOff x="5047700" y="698091"/>
              <a:chExt cx="5413825" cy="121231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EF64F2C-D022-93B7-32AF-6C9D257C128E}"/>
                  </a:ext>
                </a:extLst>
              </p:cNvPr>
              <p:cNvSpPr/>
              <p:nvPr/>
            </p:nvSpPr>
            <p:spPr>
              <a:xfrm>
                <a:off x="5047700" y="698091"/>
                <a:ext cx="5364657" cy="121231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Rectangle 6" descr="Upward trend">
                <a:extLst>
                  <a:ext uri="{FF2B5EF4-FFF2-40B4-BE49-F238E27FC236}">
                    <a16:creationId xmlns:a16="http://schemas.microsoft.com/office/drawing/2014/main" id="{87BED2EB-761E-8BD8-C499-D01EC407892F}"/>
                  </a:ext>
                </a:extLst>
              </p:cNvPr>
              <p:cNvSpPr/>
              <p:nvPr/>
            </p:nvSpPr>
            <p:spPr>
              <a:xfrm>
                <a:off x="5355334" y="1020303"/>
                <a:ext cx="559332" cy="559332"/>
              </a:xfrm>
              <a:prstGeom prst="rect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56C3A05-08F8-742B-7F51-A92FED2CE9E9}"/>
                  </a:ext>
                </a:extLst>
              </p:cNvPr>
              <p:cNvSpPr/>
              <p:nvPr/>
            </p:nvSpPr>
            <p:spPr>
              <a:xfrm>
                <a:off x="6123979" y="742325"/>
                <a:ext cx="4337546" cy="1016968"/>
              </a:xfrm>
              <a:custGeom>
                <a:avLst/>
                <a:gdLst>
                  <a:gd name="connsiteX0" fmla="*/ 0 w 3528249"/>
                  <a:gd name="connsiteY0" fmla="*/ 0 h 1016968"/>
                  <a:gd name="connsiteX1" fmla="*/ 3528249 w 3528249"/>
                  <a:gd name="connsiteY1" fmla="*/ 0 h 1016968"/>
                  <a:gd name="connsiteX2" fmla="*/ 3528249 w 3528249"/>
                  <a:gd name="connsiteY2" fmla="*/ 1016968 h 1016968"/>
                  <a:gd name="connsiteX3" fmla="*/ 0 w 3528249"/>
                  <a:gd name="connsiteY3" fmla="*/ 1016968 h 1016968"/>
                  <a:gd name="connsiteX4" fmla="*/ 0 w 3528249"/>
                  <a:gd name="connsiteY4" fmla="*/ 0 h 10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8249" h="1016968">
                    <a:moveTo>
                      <a:pt x="0" y="0"/>
                    </a:moveTo>
                    <a:lnTo>
                      <a:pt x="3528249" y="0"/>
                    </a:lnTo>
                    <a:lnTo>
                      <a:pt x="3528249" y="1016968"/>
                    </a:lnTo>
                    <a:lnTo>
                      <a:pt x="0" y="101696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7629" tIns="107629" rIns="107629" bIns="107629" numCol="1" spcCol="1270" anchor="ctr" anchorCtr="0">
                <a:noAutofit/>
              </a:bodyPr>
              <a:lstStyle/>
              <a:p>
                <a:pPr marL="0" lvl="0" indent="0" algn="l" defTabSz="75565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sz="2000" b="1" kern="1200" dirty="0"/>
                  <a:t>Sampling Plan</a:t>
                </a:r>
                <a:r>
                  <a:rPr lang="en-US" sz="1700" kern="1200" dirty="0"/>
                  <a:t>: 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1200" dirty="0"/>
                  <a:t>Apple, Google, Facebook/META, Microsoft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1200" dirty="0"/>
                  <a:t>S&amp;P 500 Index, NASDAQ Composite Index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E03001-107C-20D1-656B-65141BC7E1FD}"/>
                </a:ext>
              </a:extLst>
            </p:cNvPr>
            <p:cNvGrpSpPr/>
            <p:nvPr/>
          </p:nvGrpSpPr>
          <p:grpSpPr>
            <a:xfrm>
              <a:off x="5047700" y="1988706"/>
              <a:ext cx="5364655" cy="1401520"/>
              <a:chOff x="5047700" y="1988706"/>
              <a:chExt cx="5364655" cy="140152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DDCE681-5B74-89C4-2435-15F7C0E15FCA}"/>
                  </a:ext>
                </a:extLst>
              </p:cNvPr>
              <p:cNvSpPr/>
              <p:nvPr/>
            </p:nvSpPr>
            <p:spPr>
              <a:xfrm>
                <a:off x="5047700" y="1988706"/>
                <a:ext cx="5364655" cy="1401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2" descr="Robot">
                <a:extLst>
                  <a:ext uri="{FF2B5EF4-FFF2-40B4-BE49-F238E27FC236}">
                    <a16:creationId xmlns:a16="http://schemas.microsoft.com/office/drawing/2014/main" id="{6BE26821-1D26-7BEC-2E7C-62BE8EA17C33}"/>
                  </a:ext>
                </a:extLst>
              </p:cNvPr>
              <p:cNvSpPr/>
              <p:nvPr/>
            </p:nvSpPr>
            <p:spPr>
              <a:xfrm>
                <a:off x="5355334" y="2424726"/>
                <a:ext cx="559332" cy="559332"/>
              </a:xfrm>
              <a:prstGeom prst="rect">
                <a:avLst/>
              </a:prstGeom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23594A-443E-8FB0-7C86-68AF484C88CF}"/>
                  </a:ext>
                </a:extLst>
              </p:cNvPr>
              <p:cNvSpPr/>
              <p:nvPr/>
            </p:nvSpPr>
            <p:spPr>
              <a:xfrm>
                <a:off x="6123979" y="2228916"/>
                <a:ext cx="3528249" cy="1134042"/>
              </a:xfrm>
              <a:custGeom>
                <a:avLst/>
                <a:gdLst>
                  <a:gd name="connsiteX0" fmla="*/ 0 w 3528249"/>
                  <a:gd name="connsiteY0" fmla="*/ 0 h 1016968"/>
                  <a:gd name="connsiteX1" fmla="*/ 3528249 w 3528249"/>
                  <a:gd name="connsiteY1" fmla="*/ 0 h 1016968"/>
                  <a:gd name="connsiteX2" fmla="*/ 3528249 w 3528249"/>
                  <a:gd name="connsiteY2" fmla="*/ 1016968 h 1016968"/>
                  <a:gd name="connsiteX3" fmla="*/ 0 w 3528249"/>
                  <a:gd name="connsiteY3" fmla="*/ 1016968 h 1016968"/>
                  <a:gd name="connsiteX4" fmla="*/ 0 w 3528249"/>
                  <a:gd name="connsiteY4" fmla="*/ 0 h 10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8249" h="1016968">
                    <a:moveTo>
                      <a:pt x="0" y="0"/>
                    </a:moveTo>
                    <a:lnTo>
                      <a:pt x="3528249" y="0"/>
                    </a:lnTo>
                    <a:lnTo>
                      <a:pt x="3528249" y="1016968"/>
                    </a:lnTo>
                    <a:lnTo>
                      <a:pt x="0" y="101696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7629" tIns="107629" rIns="107629" bIns="107629" numCol="1" spcCol="1270" anchor="ctr" anchorCtr="0">
                <a:noAutofit/>
              </a:bodyPr>
              <a:lstStyle/>
              <a:p>
                <a:pPr lvl="0" defTabSz="755650">
                  <a:spcBef>
                    <a:spcPct val="0"/>
                  </a:spcBef>
                </a:pPr>
                <a:r>
                  <a:rPr lang="en-US" sz="2000" b="1" kern="1200" dirty="0"/>
                  <a:t>Sample Size</a:t>
                </a:r>
                <a:r>
                  <a:rPr lang="en-US" sz="1700" b="1" kern="1200" dirty="0"/>
                  <a:t>: </a:t>
                </a:r>
                <a:endParaRPr lang="en-US" sz="1600" b="1" kern="1200" dirty="0"/>
              </a:p>
              <a:p>
                <a:pPr marL="285750" lvl="0" indent="-285750" defTabSz="7556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/>
                  <a:t>1/2018 – 9/2024; </a:t>
                </a:r>
              </a:p>
              <a:p>
                <a:pPr marL="285750" lvl="0" indent="-285750" defTabSz="7556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ChatGPT Release – 9/2024;</a:t>
                </a:r>
              </a:p>
              <a:p>
                <a:pPr marL="285750" lvl="0" indent="-285750" defTabSz="7556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Gemini/Bard Release – 9/2024;</a:t>
                </a:r>
              </a:p>
              <a:p>
                <a:pPr marL="285750" lvl="0" indent="-285750" defTabSz="7556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Copilot+ Release – 9/2024</a:t>
                </a:r>
              </a:p>
              <a:p>
                <a:pPr marL="0" lvl="0" indent="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600" kern="12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C6CDA7-E772-CDF4-0124-BE9613A2CA51}"/>
                </a:ext>
              </a:extLst>
            </p:cNvPr>
            <p:cNvGrpSpPr/>
            <p:nvPr/>
          </p:nvGrpSpPr>
          <p:grpSpPr>
            <a:xfrm>
              <a:off x="5051033" y="4550541"/>
              <a:ext cx="5361306" cy="1609368"/>
              <a:chOff x="5051033" y="4550541"/>
              <a:chExt cx="5361306" cy="160936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AFF80AD-1C7F-3CF9-0EB7-B31B3621B1A9}"/>
                  </a:ext>
                </a:extLst>
              </p:cNvPr>
              <p:cNvSpPr/>
              <p:nvPr/>
            </p:nvSpPr>
            <p:spPr>
              <a:xfrm>
                <a:off x="5051033" y="4550541"/>
                <a:ext cx="5361306" cy="16093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59FF2C-227B-C3F4-92FC-481F64DD3448}"/>
                  </a:ext>
                </a:extLst>
              </p:cNvPr>
              <p:cNvSpPr/>
              <p:nvPr/>
            </p:nvSpPr>
            <p:spPr>
              <a:xfrm>
                <a:off x="6123979" y="4603823"/>
                <a:ext cx="3528249" cy="1511852"/>
              </a:xfrm>
              <a:custGeom>
                <a:avLst/>
                <a:gdLst>
                  <a:gd name="connsiteX0" fmla="*/ 0 w 3528249"/>
                  <a:gd name="connsiteY0" fmla="*/ 0 h 1016968"/>
                  <a:gd name="connsiteX1" fmla="*/ 3528249 w 3528249"/>
                  <a:gd name="connsiteY1" fmla="*/ 0 h 1016968"/>
                  <a:gd name="connsiteX2" fmla="*/ 3528249 w 3528249"/>
                  <a:gd name="connsiteY2" fmla="*/ 1016968 h 1016968"/>
                  <a:gd name="connsiteX3" fmla="*/ 0 w 3528249"/>
                  <a:gd name="connsiteY3" fmla="*/ 1016968 h 1016968"/>
                  <a:gd name="connsiteX4" fmla="*/ 0 w 3528249"/>
                  <a:gd name="connsiteY4" fmla="*/ 0 h 10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8249" h="1016968">
                    <a:moveTo>
                      <a:pt x="0" y="0"/>
                    </a:moveTo>
                    <a:lnTo>
                      <a:pt x="3528249" y="0"/>
                    </a:lnTo>
                    <a:lnTo>
                      <a:pt x="3528249" y="1016968"/>
                    </a:lnTo>
                    <a:lnTo>
                      <a:pt x="0" y="101696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7629" tIns="107629" rIns="107629" bIns="107629" numCol="1" spcCol="1270" anchor="ctr" anchorCtr="0">
                <a:noAutofit/>
              </a:bodyPr>
              <a:lstStyle/>
              <a:p>
                <a:pPr marL="0" lvl="0" indent="0" algn="l" defTabSz="75565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sz="2000" b="1" kern="1200" dirty="0"/>
                  <a:t>Outputs</a:t>
                </a:r>
                <a:r>
                  <a:rPr lang="en-US" sz="1700" b="1" kern="1200" dirty="0"/>
                  <a:t>:</a:t>
                </a:r>
                <a:r>
                  <a:rPr lang="en-US" sz="1600" b="1" kern="1200" dirty="0"/>
                  <a:t> </a:t>
                </a:r>
                <a:endParaRPr lang="en-US" sz="1600" b="1" dirty="0"/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1200" dirty="0"/>
                  <a:t>Total Returns</a:t>
                </a:r>
                <a:endParaRPr lang="en-US" sz="1600" dirty="0"/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1200" dirty="0"/>
                  <a:t>Annualized Returns</a:t>
                </a:r>
                <a:endParaRPr lang="en-US" sz="1600" dirty="0"/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1200" dirty="0"/>
                  <a:t>Stock Price after Each </a:t>
                </a:r>
                <a:r>
                  <a:rPr lang="en-US" sz="1600" dirty="0"/>
                  <a:t>R</a:t>
                </a:r>
                <a:r>
                  <a:rPr lang="en-US" sz="1600" kern="1200" dirty="0"/>
                  <a:t>elease</a:t>
                </a:r>
                <a:endParaRPr lang="en-US" sz="1600" dirty="0"/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1200" dirty="0"/>
                  <a:t>Traded Volume after Each Release</a:t>
                </a:r>
                <a:endParaRPr lang="en-US" sz="1600" dirty="0"/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1200" dirty="0"/>
                  <a:t>Predictions over next 12-months</a:t>
                </a:r>
              </a:p>
            </p:txBody>
          </p:sp>
          <p:sp>
            <p:nvSpPr>
              <p:cNvPr id="27" name="Rectangle 26" descr="Upward trend">
                <a:extLst>
                  <a:ext uri="{FF2B5EF4-FFF2-40B4-BE49-F238E27FC236}">
                    <a16:creationId xmlns:a16="http://schemas.microsoft.com/office/drawing/2014/main" id="{F0550DF6-B922-98AA-C6C6-3DCC4E200977}"/>
                  </a:ext>
                </a:extLst>
              </p:cNvPr>
              <p:cNvSpPr/>
              <p:nvPr/>
            </p:nvSpPr>
            <p:spPr>
              <a:xfrm>
                <a:off x="5355334" y="5071126"/>
                <a:ext cx="559332" cy="559332"/>
              </a:xfrm>
              <a:prstGeom prst="rect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5F06-DF4E-CC61-BF10-89D46015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</p:spTree>
    <p:extLst>
      <p:ext uri="{BB962C8B-B14F-4D97-AF65-F5344CB8AC3E}">
        <p14:creationId xmlns:p14="http://schemas.microsoft.com/office/powerpoint/2010/main" val="143057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93336-1D8C-DA1A-FE34-D15829E6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06" y="-106861"/>
            <a:ext cx="11321619" cy="8442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/>
                <a:latin typeface="DejaVuSans"/>
              </a:rPr>
              <a:t>Project Flow</a:t>
            </a:r>
            <a:endParaRPr lang="en-US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3F8ACB0-9C60-CC74-32B2-F1A05D650ABF}"/>
              </a:ext>
            </a:extLst>
          </p:cNvPr>
          <p:cNvSpPr/>
          <p:nvPr/>
        </p:nvSpPr>
        <p:spPr>
          <a:xfrm>
            <a:off x="4572000" y="1852863"/>
            <a:ext cx="157316" cy="323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DC4A0E-4C63-C5C6-952C-39712F8EBC36}"/>
              </a:ext>
            </a:extLst>
          </p:cNvPr>
          <p:cNvGrpSpPr/>
          <p:nvPr/>
        </p:nvGrpSpPr>
        <p:grpSpPr>
          <a:xfrm>
            <a:off x="966529" y="799137"/>
            <a:ext cx="9846165" cy="5307176"/>
            <a:chOff x="976361" y="1143271"/>
            <a:chExt cx="9846165" cy="530717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0EBBB8C-403F-1965-1F0B-0E40624225DE}"/>
                </a:ext>
              </a:extLst>
            </p:cNvPr>
            <p:cNvSpPr txBox="1"/>
            <p:nvPr/>
          </p:nvSpPr>
          <p:spPr>
            <a:xfrm>
              <a:off x="4435512" y="1143271"/>
              <a:ext cx="31396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</a:rPr>
                <a:t>Define and Agree Objectives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E2D3D6-6E80-3B75-A202-3C51F8E73411}"/>
                </a:ext>
              </a:extLst>
            </p:cNvPr>
            <p:cNvSpPr txBox="1"/>
            <p:nvPr/>
          </p:nvSpPr>
          <p:spPr>
            <a:xfrm>
              <a:off x="3002107" y="1588027"/>
              <a:ext cx="227703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Determine Input and </a:t>
              </a:r>
            </a:p>
            <a:p>
              <a:r>
                <a:rPr lang="en-US" dirty="0"/>
                <a:t>Output Parameters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B2AFC4-7D85-F28B-4231-964904B239F6}"/>
                </a:ext>
              </a:extLst>
            </p:cNvPr>
            <p:cNvSpPr txBox="1"/>
            <p:nvPr/>
          </p:nvSpPr>
          <p:spPr>
            <a:xfrm>
              <a:off x="5299820" y="2331018"/>
              <a:ext cx="14110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Data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11868A9-EABE-1D45-5FD6-D6B639AEA5F8}"/>
                </a:ext>
              </a:extLst>
            </p:cNvPr>
            <p:cNvSpPr txBox="1"/>
            <p:nvPr/>
          </p:nvSpPr>
          <p:spPr>
            <a:xfrm>
              <a:off x="976361" y="2331018"/>
              <a:ext cx="374384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Research Alternate Sources – </a:t>
              </a:r>
            </a:p>
            <a:p>
              <a:r>
                <a:rPr lang="en-US" dirty="0"/>
                <a:t>Not All Sources Complete with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2D109E-852B-59DA-742D-8D040AA9F2E8}"/>
                </a:ext>
              </a:extLst>
            </p:cNvPr>
            <p:cNvSpPr txBox="1"/>
            <p:nvPr/>
          </p:nvSpPr>
          <p:spPr>
            <a:xfrm>
              <a:off x="4758165" y="3042020"/>
              <a:ext cx="2494337" cy="540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Data in VS Code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309A0F-5E78-0A2F-C72A-DBCBB84B885F}"/>
                </a:ext>
              </a:extLst>
            </p:cNvPr>
            <p:cNvSpPr txBox="1"/>
            <p:nvPr/>
          </p:nvSpPr>
          <p:spPr>
            <a:xfrm>
              <a:off x="4365525" y="3632367"/>
              <a:ext cx="327961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 Code to Create </a:t>
              </a:r>
            </a:p>
            <a:p>
              <a:r>
                <a:rPr lang="en-US" dirty="0" err="1"/>
                <a:t>DataFrames</a:t>
              </a:r>
              <a:r>
                <a:rPr lang="en-US" dirty="0"/>
                <a:t> and Organize Data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3FB607-2156-D582-0244-253D286F239A}"/>
                </a:ext>
              </a:extLst>
            </p:cNvPr>
            <p:cNvSpPr txBox="1"/>
            <p:nvPr/>
          </p:nvSpPr>
          <p:spPr>
            <a:xfrm>
              <a:off x="2428617" y="4351807"/>
              <a:ext cx="2850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Refine Code for Formatting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CCC3D2-2CE6-092F-720F-14BB06D41E97}"/>
                </a:ext>
              </a:extLst>
            </p:cNvPr>
            <p:cNvSpPr txBox="1"/>
            <p:nvPr/>
          </p:nvSpPr>
          <p:spPr>
            <a:xfrm>
              <a:off x="6754672" y="1593505"/>
              <a:ext cx="33884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Conduct Research to Determine</a:t>
              </a:r>
            </a:p>
            <a:p>
              <a:r>
                <a:rPr lang="en-US" dirty="0"/>
                <a:t>Milestones/Key Dates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8B939B-5EEF-1E0C-481D-573FC9157B9B}"/>
                </a:ext>
              </a:extLst>
            </p:cNvPr>
            <p:cNvSpPr txBox="1"/>
            <p:nvPr/>
          </p:nvSpPr>
          <p:spPr>
            <a:xfrm>
              <a:off x="2308477" y="5942615"/>
              <a:ext cx="15245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Analyze Data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9A9E59-0B94-B41B-F4C6-181DAE7D7C08}"/>
                </a:ext>
              </a:extLst>
            </p:cNvPr>
            <p:cNvSpPr txBox="1"/>
            <p:nvPr/>
          </p:nvSpPr>
          <p:spPr>
            <a:xfrm>
              <a:off x="4606072" y="5804116"/>
              <a:ext cx="27985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Compare Outputs against </a:t>
              </a:r>
            </a:p>
            <a:p>
              <a:r>
                <a:rPr lang="en-US" dirty="0"/>
                <a:t>Hypothesis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229F5F-B282-BFEE-3A4C-4DA6C53D826D}"/>
                </a:ext>
              </a:extLst>
            </p:cNvPr>
            <p:cNvSpPr txBox="1"/>
            <p:nvPr/>
          </p:nvSpPr>
          <p:spPr>
            <a:xfrm>
              <a:off x="6723541" y="4351807"/>
              <a:ext cx="269092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Refine Queries for </a:t>
              </a:r>
            </a:p>
            <a:p>
              <a:r>
                <a:rPr lang="en-US" dirty="0"/>
                <a:t>Complete Understanding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88441A-F1C0-EE9A-F611-8BD4D3480087}"/>
                </a:ext>
              </a:extLst>
            </p:cNvPr>
            <p:cNvSpPr txBox="1"/>
            <p:nvPr/>
          </p:nvSpPr>
          <p:spPr>
            <a:xfrm>
              <a:off x="4675418" y="5069176"/>
              <a:ext cx="26598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Predictions for </a:t>
              </a:r>
            </a:p>
            <a:p>
              <a:r>
                <a:rPr lang="en-US" dirty="0"/>
                <a:t>Forward 12 Months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9782C2-82DD-85C7-853B-188D394ECA87}"/>
                </a:ext>
              </a:extLst>
            </p:cNvPr>
            <p:cNvSpPr txBox="1"/>
            <p:nvPr/>
          </p:nvSpPr>
          <p:spPr>
            <a:xfrm>
              <a:off x="8546518" y="5942615"/>
              <a:ext cx="22760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</a:rPr>
                <a:t>Summarize Outputs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3318F9-4769-3BC6-1C8B-59D51F10C477}"/>
                </a:ext>
              </a:extLst>
            </p:cNvPr>
            <p:cNvCxnSpPr>
              <a:stCxn id="43" idx="1"/>
              <a:endCxn id="44" idx="0"/>
            </p:cNvCxnSpPr>
            <p:nvPr/>
          </p:nvCxnSpPr>
          <p:spPr>
            <a:xfrm flipH="1">
              <a:off x="4140624" y="1327937"/>
              <a:ext cx="294888" cy="260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FA915D8-72F8-DDAC-A446-DCF1E3C15304}"/>
                </a:ext>
              </a:extLst>
            </p:cNvPr>
            <p:cNvCxnSpPr>
              <a:stCxn id="43" idx="3"/>
              <a:endCxn id="50" idx="0"/>
            </p:cNvCxnSpPr>
            <p:nvPr/>
          </p:nvCxnSpPr>
          <p:spPr>
            <a:xfrm>
              <a:off x="7575154" y="1327937"/>
              <a:ext cx="873732" cy="2655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1AAE079-239C-5073-FFFC-07D4F7A844AD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>
              <a:off x="5279141" y="1911193"/>
              <a:ext cx="726193" cy="419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E76F824-B536-3B39-2857-B0738CA387BF}"/>
                </a:ext>
              </a:extLst>
            </p:cNvPr>
            <p:cNvCxnSpPr>
              <a:stCxn id="50" idx="1"/>
              <a:endCxn id="45" idx="0"/>
            </p:cNvCxnSpPr>
            <p:nvPr/>
          </p:nvCxnSpPr>
          <p:spPr>
            <a:xfrm flipH="1">
              <a:off x="6005334" y="1916671"/>
              <a:ext cx="749338" cy="414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9007147-B720-CBD8-9E94-DA172968EB16}"/>
                </a:ext>
              </a:extLst>
            </p:cNvPr>
            <p:cNvCxnSpPr>
              <a:stCxn id="45" idx="1"/>
              <a:endCxn id="46" idx="3"/>
            </p:cNvCxnSpPr>
            <p:nvPr/>
          </p:nvCxnSpPr>
          <p:spPr>
            <a:xfrm flipH="1">
              <a:off x="4720206" y="2515684"/>
              <a:ext cx="579614" cy="1385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B0FA851-FA74-A3CF-DCC7-83979FA79EE8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>
              <a:off x="6005334" y="2700350"/>
              <a:ext cx="0" cy="3416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5887321-2D0D-34CA-BC15-0D12114F551E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>
            <a:xfrm flipH="1">
              <a:off x="6005333" y="3582759"/>
              <a:ext cx="1" cy="49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08D4FAA-2DC3-9E7F-92A1-4EAB51FA8A34}"/>
                </a:ext>
              </a:extLst>
            </p:cNvPr>
            <p:cNvCxnSpPr>
              <a:stCxn id="48" idx="3"/>
              <a:endCxn id="53" idx="0"/>
            </p:cNvCxnSpPr>
            <p:nvPr/>
          </p:nvCxnSpPr>
          <p:spPr>
            <a:xfrm>
              <a:off x="7645141" y="3955533"/>
              <a:ext cx="423865" cy="3962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63BA17F-B131-0B07-2E95-9BE72FE10818}"/>
                </a:ext>
              </a:extLst>
            </p:cNvPr>
            <p:cNvCxnSpPr>
              <a:stCxn id="48" idx="1"/>
              <a:endCxn id="49" idx="0"/>
            </p:cNvCxnSpPr>
            <p:nvPr/>
          </p:nvCxnSpPr>
          <p:spPr>
            <a:xfrm flipH="1">
              <a:off x="3853879" y="3955533"/>
              <a:ext cx="511646" cy="3962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8AD56CB-4FA2-3D69-62AC-E9D328F3EBE1}"/>
                </a:ext>
              </a:extLst>
            </p:cNvPr>
            <p:cNvCxnSpPr>
              <a:stCxn id="49" idx="3"/>
              <a:endCxn id="54" idx="0"/>
            </p:cNvCxnSpPr>
            <p:nvPr/>
          </p:nvCxnSpPr>
          <p:spPr>
            <a:xfrm>
              <a:off x="5279141" y="4536473"/>
              <a:ext cx="726193" cy="53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35D1D8C-B6D6-50D2-BBCB-5CF384E233FC}"/>
                </a:ext>
              </a:extLst>
            </p:cNvPr>
            <p:cNvCxnSpPr>
              <a:stCxn id="53" idx="1"/>
              <a:endCxn id="54" idx="0"/>
            </p:cNvCxnSpPr>
            <p:nvPr/>
          </p:nvCxnSpPr>
          <p:spPr>
            <a:xfrm flipH="1">
              <a:off x="6005334" y="4674973"/>
              <a:ext cx="718207" cy="394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E6B733-A299-3738-E835-D4BDC192989D}"/>
                </a:ext>
              </a:extLst>
            </p:cNvPr>
            <p:cNvCxnSpPr>
              <a:stCxn id="54" idx="1"/>
              <a:endCxn id="51" idx="0"/>
            </p:cNvCxnSpPr>
            <p:nvPr/>
          </p:nvCxnSpPr>
          <p:spPr>
            <a:xfrm flipH="1">
              <a:off x="3070737" y="5392342"/>
              <a:ext cx="1604681" cy="550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2A4ED69-64CF-6CF8-976D-7DB569E762F0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>
              <a:off x="3832997" y="6127281"/>
              <a:ext cx="77307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4EE6E7D-6DE5-EDA4-7929-E306112C118C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 flipV="1">
              <a:off x="7404595" y="6127281"/>
              <a:ext cx="1141923" cy="1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00D80-0D8B-0D8E-ECE5-12927654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</p:spTree>
    <p:extLst>
      <p:ext uri="{BB962C8B-B14F-4D97-AF65-F5344CB8AC3E}">
        <p14:creationId xmlns:p14="http://schemas.microsoft.com/office/powerpoint/2010/main" val="370266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B5B6A-0310-9AEF-F999-50F7857A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39" y="962496"/>
            <a:ext cx="4218138" cy="1597228"/>
          </a:xfrm>
        </p:spPr>
        <p:txBody>
          <a:bodyPr>
            <a:normAutofit/>
          </a:bodyPr>
          <a:lstStyle/>
          <a:p>
            <a:r>
              <a:rPr lang="en-US" sz="3400" b="1" dirty="0"/>
              <a:t>The Growing Role of AI in the 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D677-7B6D-0386-43E1-CA9DE8944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73" y="2800350"/>
            <a:ext cx="4536427" cy="2012602"/>
          </a:xfrm>
        </p:spPr>
        <p:txBody>
          <a:bodyPr wrap="square" anchor="t">
            <a:spAutoFit/>
          </a:bodyPr>
          <a:lstStyle/>
          <a:p>
            <a:r>
              <a:rPr lang="en-US" sz="2000" dirty="0"/>
              <a:t>Importance of AI in Shaping Financial Markets</a:t>
            </a:r>
          </a:p>
          <a:p>
            <a:r>
              <a:rPr lang="en-US" sz="2000" dirty="0"/>
              <a:t>Description of time frame, price fluctuation pattern, similarities</a:t>
            </a:r>
          </a:p>
          <a:p>
            <a:r>
              <a:rPr lang="en-US" sz="2000" dirty="0"/>
              <a:t>Focus on key companies: Apple, Meta, Google, Microsoft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DAB08-9A98-01FD-0A6C-0C592C67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73" y="1641235"/>
            <a:ext cx="4897988" cy="357553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918C1-7110-79C6-8F7A-B7FB0F7B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</p:spTree>
    <p:extLst>
      <p:ext uri="{BB962C8B-B14F-4D97-AF65-F5344CB8AC3E}">
        <p14:creationId xmlns:p14="http://schemas.microsoft.com/office/powerpoint/2010/main" val="18207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93336-1D8C-DA1A-FE34-D15829E6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06" y="-106861"/>
            <a:ext cx="11321619" cy="84428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effectLst/>
                <a:latin typeface="DejaVuSans"/>
              </a:rPr>
              <a:t>Why AAPL, FB/META, GOOGL, &amp; MSFT?</a:t>
            </a:r>
            <a:endParaRPr lang="en-US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5318-0B5E-4701-D25B-D89B3527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48" y="1710813"/>
            <a:ext cx="4603534" cy="3808304"/>
          </a:xfrm>
        </p:spPr>
        <p:txBody>
          <a:bodyPr anchor="ctr">
            <a:normAutofit/>
          </a:bodyPr>
          <a:lstStyle/>
          <a:p>
            <a:r>
              <a:rPr lang="en-US" sz="2400" dirty="0">
                <a:effectLst/>
                <a:latin typeface="DejaVuSans"/>
              </a:rPr>
              <a:t>Leaders in AI innovation and commercialization</a:t>
            </a:r>
          </a:p>
          <a:p>
            <a:r>
              <a:rPr lang="en-US" sz="2400" dirty="0">
                <a:effectLst/>
                <a:latin typeface="DejaVuSans"/>
              </a:rPr>
              <a:t>Releases of key AI products (ChatGPT, Gemini/Bard, Microsoft Copilot+) </a:t>
            </a:r>
          </a:p>
          <a:p>
            <a:r>
              <a:rPr lang="en-US" sz="2400" dirty="0">
                <a:effectLst/>
                <a:latin typeface="DejaVuSans"/>
              </a:rPr>
              <a:t>Significant influence on U.S. stock markets </a:t>
            </a:r>
            <a:endParaRPr lang="en-US" sz="2400" dirty="0">
              <a:effectLst/>
            </a:endParaRPr>
          </a:p>
          <a:p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6B0D24-9432-1BBC-62DC-2BA5C884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47" y="1629396"/>
            <a:ext cx="5916343" cy="345996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EF2A9-3E15-237F-36A0-C89719DD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</p:spTree>
    <p:extLst>
      <p:ext uri="{BB962C8B-B14F-4D97-AF65-F5344CB8AC3E}">
        <p14:creationId xmlns:p14="http://schemas.microsoft.com/office/powerpoint/2010/main" val="419973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2744B-9234-B546-2F50-7FADB556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576" y="0"/>
            <a:ext cx="10300156" cy="613688"/>
          </a:xfrm>
        </p:spPr>
        <p:txBody>
          <a:bodyPr>
            <a:noAutofit/>
          </a:bodyPr>
          <a:lstStyle/>
          <a:p>
            <a:pPr algn="r"/>
            <a:r>
              <a:rPr lang="en-US" sz="4000" b="1" dirty="0">
                <a:effectLst/>
                <a:latin typeface="DejaVuSans"/>
              </a:rPr>
              <a:t>Release day Impact of Major AI Products</a:t>
            </a:r>
            <a:endParaRPr lang="en-US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5888-EB00-D25E-03B0-8017BB4B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89" y="4998343"/>
            <a:ext cx="9446551" cy="1266110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b="1" dirty="0">
                <a:effectLst/>
                <a:latin typeface="DejaVuSans"/>
              </a:rPr>
              <a:t>Open AI’s ChatGPT’s Nov 28-Dec 02, 22 release </a:t>
            </a:r>
          </a:p>
          <a:p>
            <a:r>
              <a:rPr lang="en-US" sz="2400" b="1" dirty="0">
                <a:effectLst/>
                <a:latin typeface="DejaVuSans"/>
              </a:rPr>
              <a:t>Google’s Gemini/Bard’s March 30-April 03, 23 release</a:t>
            </a:r>
          </a:p>
          <a:p>
            <a:r>
              <a:rPr lang="en-US" sz="2400" b="1" dirty="0">
                <a:effectLst/>
                <a:latin typeface="DejaVuSans"/>
              </a:rPr>
              <a:t>Microsoft’s Copilot’s Oct 30-Nov 03, 23 release </a:t>
            </a:r>
          </a:p>
          <a:p>
            <a:r>
              <a:rPr lang="en-US" sz="2400" b="1" dirty="0">
                <a:latin typeface="DejaVuSans"/>
              </a:rPr>
              <a:t>Each release increased trading volume, rate, and stock value</a:t>
            </a:r>
            <a:endParaRPr lang="en-US" sz="2400" b="1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66F00-8FEE-395D-3D2A-A90C5C1B46B7}"/>
              </a:ext>
            </a:extLst>
          </p:cNvPr>
          <p:cNvSpPr txBox="1"/>
          <p:nvPr/>
        </p:nvSpPr>
        <p:spPr>
          <a:xfrm>
            <a:off x="9551045" y="1088308"/>
            <a:ext cx="1343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Sans"/>
                <a:ea typeface="+mn-ea"/>
                <a:cs typeface="+mn-cs"/>
              </a:rPr>
              <a:t>OpenAI’s ChatGPT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5848B-2055-D29B-1E1D-B00C8EFC9706}"/>
              </a:ext>
            </a:extLst>
          </p:cNvPr>
          <p:cNvSpPr txBox="1"/>
          <p:nvPr/>
        </p:nvSpPr>
        <p:spPr>
          <a:xfrm>
            <a:off x="9551045" y="2386848"/>
            <a:ext cx="1598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Sans"/>
                <a:ea typeface="+mn-ea"/>
                <a:cs typeface="+mn-cs"/>
              </a:rPr>
              <a:t>Google’s GEMINI/BARD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F0EF4-050E-20C3-9F20-1A41D97D505F}"/>
              </a:ext>
            </a:extLst>
          </p:cNvPr>
          <p:cNvSpPr txBox="1"/>
          <p:nvPr/>
        </p:nvSpPr>
        <p:spPr>
          <a:xfrm>
            <a:off x="9551045" y="3843940"/>
            <a:ext cx="1343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Sans"/>
                <a:ea typeface="+mn-ea"/>
                <a:cs typeface="+mn-cs"/>
              </a:rPr>
              <a:t>Microsoft’s CoPilot 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18C86-8F60-9526-438F-4B28BD70D98D}"/>
              </a:ext>
            </a:extLst>
          </p:cNvPr>
          <p:cNvSpPr/>
          <p:nvPr/>
        </p:nvSpPr>
        <p:spPr>
          <a:xfrm>
            <a:off x="5301448" y="1437904"/>
            <a:ext cx="3545669" cy="803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E2F03-5B46-32A5-577C-0DB57601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BC9BDE-995F-FA96-110A-3E313DC9B632}"/>
              </a:ext>
            </a:extLst>
          </p:cNvPr>
          <p:cNvSpPr/>
          <p:nvPr/>
        </p:nvSpPr>
        <p:spPr>
          <a:xfrm>
            <a:off x="4644464" y="1852863"/>
            <a:ext cx="88693" cy="323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3D999C-5A52-5373-4CDA-C6348097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25" y="720728"/>
            <a:ext cx="4160357" cy="1216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0965D760-5776-76DF-1D27-173BD9D68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448" y="715042"/>
            <a:ext cx="3754060" cy="1216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21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A5BBC6-2E3B-77C8-F0CC-429E8B914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25" y="2031450"/>
            <a:ext cx="4160357" cy="1316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BF611254-B137-F331-7C0D-55CEAF8C5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448" y="2031450"/>
            <a:ext cx="3754060" cy="1316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23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39833F-6688-E6C7-B16D-303E45D38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25" y="3442329"/>
            <a:ext cx="4160357" cy="1456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24" name="Picture 23" descr="A screenshot of a graph&#10;&#10;Description automatically generated">
            <a:extLst>
              <a:ext uri="{FF2B5EF4-FFF2-40B4-BE49-F238E27FC236}">
                <a16:creationId xmlns:a16="http://schemas.microsoft.com/office/drawing/2014/main" id="{6CD11946-6625-D690-EE86-BD10F46CA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9428" y="3441123"/>
            <a:ext cx="3736080" cy="1456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0A5328-3FFA-1C23-6D59-ED1B2C763636}"/>
              </a:ext>
            </a:extLst>
          </p:cNvPr>
          <p:cNvSpPr/>
          <p:nvPr/>
        </p:nvSpPr>
        <p:spPr>
          <a:xfrm>
            <a:off x="5358539" y="4347275"/>
            <a:ext cx="3547333" cy="142996"/>
          </a:xfrm>
          <a:prstGeom prst="rect">
            <a:avLst/>
          </a:prstGeom>
          <a:solidFill>
            <a:srgbClr val="FFFF00">
              <a:alpha val="31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786C3-9A2F-CDBC-D727-A56F96940F2E}"/>
              </a:ext>
            </a:extLst>
          </p:cNvPr>
          <p:cNvSpPr/>
          <p:nvPr/>
        </p:nvSpPr>
        <p:spPr>
          <a:xfrm>
            <a:off x="5326166" y="1418252"/>
            <a:ext cx="3547333" cy="142996"/>
          </a:xfrm>
          <a:prstGeom prst="rect">
            <a:avLst/>
          </a:prstGeom>
          <a:solidFill>
            <a:srgbClr val="FFFF00">
              <a:alpha val="31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971B8F-4239-E749-FBD7-DAD024CAE5F9}"/>
              </a:ext>
            </a:extLst>
          </p:cNvPr>
          <p:cNvSpPr/>
          <p:nvPr/>
        </p:nvSpPr>
        <p:spPr>
          <a:xfrm>
            <a:off x="5332429" y="2946454"/>
            <a:ext cx="3608023" cy="142996"/>
          </a:xfrm>
          <a:prstGeom prst="rect">
            <a:avLst/>
          </a:prstGeom>
          <a:solidFill>
            <a:srgbClr val="FFFF00">
              <a:alpha val="31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3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2744B-9234-B546-2F50-7FADB556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576" y="0"/>
            <a:ext cx="10300156" cy="613688"/>
          </a:xfrm>
        </p:spPr>
        <p:txBody>
          <a:bodyPr>
            <a:noAutofit/>
          </a:bodyPr>
          <a:lstStyle/>
          <a:p>
            <a:pPr algn="r"/>
            <a:r>
              <a:rPr lang="en-US" sz="4000" b="1" dirty="0">
                <a:effectLst/>
                <a:latin typeface="DejaVuSans"/>
              </a:rPr>
              <a:t>Market Impact of Major AI Product Releases </a:t>
            </a:r>
            <a:endParaRPr lang="en-US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866F00-8FEE-395D-3D2A-A90C5C1B46B7}"/>
              </a:ext>
            </a:extLst>
          </p:cNvPr>
          <p:cNvSpPr txBox="1"/>
          <p:nvPr/>
        </p:nvSpPr>
        <p:spPr>
          <a:xfrm>
            <a:off x="9135881" y="1891558"/>
            <a:ext cx="2089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TRADING VOLUME% IMPACT OF CHATGPT</a:t>
            </a:r>
            <a:endParaRPr lang="en-US" sz="1400" b="1" dirty="0">
              <a:latin typeface="DejaVuSan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ABD866-9604-8593-1358-B24C9B41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5888-EB00-D25E-03B0-8017BB4B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25" y="1852863"/>
            <a:ext cx="3649704" cy="340081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effectLst/>
                <a:latin typeface="DejaVuSans"/>
              </a:rPr>
              <a:t>ChatGPT (late 2022) and integration with Microsoft Copilot+</a:t>
            </a:r>
          </a:p>
          <a:p>
            <a:r>
              <a:rPr lang="en-US" sz="2400" dirty="0">
                <a:effectLst/>
                <a:latin typeface="DejaVuSans"/>
              </a:rPr>
              <a:t>Google’s Gemini/Bard and its Impact on search and advertising</a:t>
            </a:r>
          </a:p>
          <a:p>
            <a:r>
              <a:rPr lang="en-US" sz="2400" dirty="0">
                <a:effectLst/>
                <a:latin typeface="DejaVuSans"/>
              </a:rPr>
              <a:t>Meta's AI algorithms driving platform engagement </a:t>
            </a:r>
          </a:p>
          <a:p>
            <a:r>
              <a:rPr lang="en-US" sz="2400" dirty="0">
                <a:latin typeface="DejaVuSans"/>
              </a:rPr>
              <a:t>Each release increased trading volume, rate, and stock value (white background)</a:t>
            </a:r>
            <a:endParaRPr lang="en-US" sz="2400" dirty="0">
              <a:effectLst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3FAB70-D1FA-7E51-AC1F-F0921E65EA05}"/>
              </a:ext>
            </a:extLst>
          </p:cNvPr>
          <p:cNvGrpSpPr/>
          <p:nvPr/>
        </p:nvGrpSpPr>
        <p:grpSpPr>
          <a:xfrm>
            <a:off x="4922374" y="1451162"/>
            <a:ext cx="4081525" cy="4371621"/>
            <a:chOff x="2141074" y="717737"/>
            <a:chExt cx="4081525" cy="43716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D64301-81B1-DF85-319A-F50329E77C3A}"/>
                </a:ext>
              </a:extLst>
            </p:cNvPr>
            <p:cNvSpPr/>
            <p:nvPr/>
          </p:nvSpPr>
          <p:spPr>
            <a:xfrm>
              <a:off x="4644464" y="1852863"/>
              <a:ext cx="88693" cy="3236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D2B0DAB0-70C7-F0BE-F208-A3646CBF3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8390" y="717737"/>
              <a:ext cx="4064209" cy="1333569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17" name="Picture 16" descr="A screenshot of a graph&#10;&#10;Description automatically generated">
              <a:extLst>
                <a:ext uri="{FF2B5EF4-FFF2-40B4-BE49-F238E27FC236}">
                  <a16:creationId xmlns:a16="http://schemas.microsoft.com/office/drawing/2014/main" id="{86F8F753-C042-D22D-EEE4-D7D5D269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4533" y="2076594"/>
              <a:ext cx="4064209" cy="1257365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22" name="Picture 21" descr="A screenshot of a graph&#10;&#10;Description automatically generated">
              <a:extLst>
                <a:ext uri="{FF2B5EF4-FFF2-40B4-BE49-F238E27FC236}">
                  <a16:creationId xmlns:a16="http://schemas.microsoft.com/office/drawing/2014/main" id="{DC00FB81-1094-C6E4-346D-733434D2A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1074" y="3361301"/>
              <a:ext cx="4064209" cy="13970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B640BB-4513-9E23-EE3F-248BA0119B3D}"/>
                </a:ext>
              </a:extLst>
            </p:cNvPr>
            <p:cNvSpPr/>
            <p:nvPr/>
          </p:nvSpPr>
          <p:spPr>
            <a:xfrm>
              <a:off x="2158390" y="1592940"/>
              <a:ext cx="3840058" cy="154796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500A36-DFD9-8BB8-C2E9-FAFB0A84C12E}"/>
                </a:ext>
              </a:extLst>
            </p:cNvPr>
            <p:cNvSpPr/>
            <p:nvPr/>
          </p:nvSpPr>
          <p:spPr>
            <a:xfrm>
              <a:off x="2152040" y="2888340"/>
              <a:ext cx="3840058" cy="154796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D850FA4-F520-6FD3-0D33-2DFC04CC9C62}"/>
                </a:ext>
              </a:extLst>
            </p:cNvPr>
            <p:cNvSpPr/>
            <p:nvPr/>
          </p:nvSpPr>
          <p:spPr>
            <a:xfrm>
              <a:off x="2145690" y="4221840"/>
              <a:ext cx="3840058" cy="154796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8869C1-B8F1-9727-62A0-8A91C8FBC366}"/>
              </a:ext>
            </a:extLst>
          </p:cNvPr>
          <p:cNvSpPr txBox="1"/>
          <p:nvPr/>
        </p:nvSpPr>
        <p:spPr>
          <a:xfrm>
            <a:off x="9135881" y="3055177"/>
            <a:ext cx="20892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TRADING VOLUME% IMPACT OF GEMINI/BARD</a:t>
            </a:r>
            <a:endParaRPr lang="en-US" sz="1400" b="1" dirty="0">
              <a:latin typeface="DejaVuSan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5E3928-2FF4-E7B8-0D75-CE46CE063163}"/>
              </a:ext>
            </a:extLst>
          </p:cNvPr>
          <p:cNvSpPr txBox="1"/>
          <p:nvPr/>
        </p:nvSpPr>
        <p:spPr>
          <a:xfrm>
            <a:off x="9135881" y="4396281"/>
            <a:ext cx="2089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TRADING VOLUME% IMPACT OF COPILOT +</a:t>
            </a:r>
            <a:endParaRPr lang="en-US" sz="1400" b="1" dirty="0">
              <a:latin typeface="DejaVuSans"/>
            </a:endParaRPr>
          </a:p>
        </p:txBody>
      </p:sp>
    </p:spTree>
    <p:extLst>
      <p:ext uri="{BB962C8B-B14F-4D97-AF65-F5344CB8AC3E}">
        <p14:creationId xmlns:p14="http://schemas.microsoft.com/office/powerpoint/2010/main" val="225793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20DB1-E784-9441-AA47-443BD710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49" y="-33616"/>
            <a:ext cx="10398478" cy="820066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effectLst/>
                <a:latin typeface="DejaVuSans"/>
              </a:rPr>
              <a:t>Correlation with Stock Market Performance</a:t>
            </a:r>
            <a:endParaRPr lang="en-US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7B19-E377-F124-AF78-29DDD333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10" y="5011022"/>
            <a:ext cx="10731817" cy="121979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effectLst/>
                <a:latin typeface="DejaVuSans"/>
              </a:rPr>
              <a:t>Stock price trends during major AI announcements </a:t>
            </a:r>
          </a:p>
          <a:p>
            <a:r>
              <a:rPr lang="en-US" sz="2400" dirty="0">
                <a:effectLst/>
                <a:latin typeface="DejaVuSans"/>
              </a:rPr>
              <a:t>ChatGPT, Gemini/Bard Increased trading volumes and positive investor sentiment </a:t>
            </a:r>
          </a:p>
          <a:p>
            <a:r>
              <a:rPr lang="en-US" sz="2400" dirty="0">
                <a:effectLst/>
                <a:latin typeface="DejaVuSans"/>
              </a:rPr>
              <a:t>Outperformance of AI-focused companies </a:t>
            </a:r>
            <a:endParaRPr lang="en-US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44F9F-3BDB-EE1A-E478-8C5E02EA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16" y="660881"/>
            <a:ext cx="3274241" cy="2383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310FA-227A-6EB3-A2FA-2184F79E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08" y="3201927"/>
            <a:ext cx="2659548" cy="155534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417D9AE-9BA0-768F-D20B-9A01A7319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453" y="659079"/>
            <a:ext cx="3274241" cy="2383964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6DA1BCE-C20B-1D6E-9884-453C0CA34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626" y="698150"/>
            <a:ext cx="3274241" cy="2383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71026-DE4B-92E1-3AF8-02BE09FDA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849" y="3140247"/>
            <a:ext cx="2654836" cy="1565229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63081F32-627B-4CBE-9ACA-7C0E6512A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0951" y="3081012"/>
            <a:ext cx="2760749" cy="161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7B246C5-A639-5ACA-5832-070BF12A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F762-58D6-9A3B-1BB7-9FEFF2BB299A}"/>
              </a:ext>
            </a:extLst>
          </p:cNvPr>
          <p:cNvSpPr/>
          <p:nvPr/>
        </p:nvSpPr>
        <p:spPr>
          <a:xfrm>
            <a:off x="4644464" y="1852863"/>
            <a:ext cx="88693" cy="323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3642248-5434-81D7-5255-AB7F81F3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06" y="-106861"/>
            <a:ext cx="11321619" cy="84428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effectLst/>
                <a:latin typeface="DejaVuSans"/>
              </a:rPr>
              <a:t>The Future of AI in Stock Markets</a:t>
            </a:r>
            <a:endParaRPr lang="en-US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ACBA8-8FC3-C2B1-930C-BD4662223B58}"/>
              </a:ext>
            </a:extLst>
          </p:cNvPr>
          <p:cNvSpPr txBox="1">
            <a:spLocks/>
          </p:cNvSpPr>
          <p:nvPr/>
        </p:nvSpPr>
        <p:spPr>
          <a:xfrm>
            <a:off x="756148" y="1485859"/>
            <a:ext cx="3626212" cy="3803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DejaVuSans"/>
              </a:rPr>
              <a:t>AI’s Growing Role in Stock Performance Through Innovation</a:t>
            </a:r>
          </a:p>
          <a:p>
            <a:r>
              <a:rPr lang="en-US" sz="2400" dirty="0">
                <a:latin typeface="DejaVuSans"/>
              </a:rPr>
              <a:t>Key factors for investors: monitoring AI products, regulations, market trend</a:t>
            </a:r>
          </a:p>
          <a:p>
            <a:r>
              <a:rPr lang="en-US" sz="2400" dirty="0">
                <a:latin typeface="DejaVuSans"/>
              </a:rPr>
              <a:t>Projected stock futures of AI leaders Microsoft, Google, Apple and Meta</a:t>
            </a:r>
          </a:p>
          <a:p>
            <a:endParaRPr lang="en-US" sz="2400" dirty="0"/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2E71B54A-DC84-3594-5230-3984A8818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9144" y="1152352"/>
            <a:ext cx="3232267" cy="1999678"/>
          </a:xfrm>
          <a:prstGeom prst="rect">
            <a:avLst/>
          </a:prstGeom>
        </p:spPr>
      </p:pic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6228D4BB-B263-A470-CC33-63009C07B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032" y="1115104"/>
            <a:ext cx="3291840" cy="2036534"/>
          </a:xfrm>
          <a:prstGeom prst="rect">
            <a:avLst/>
          </a:prstGeom>
        </p:spPr>
      </p:pic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DC15D29A-FAE9-C790-5494-2434E0D51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143" y="3609133"/>
            <a:ext cx="3232267" cy="1999678"/>
          </a:xfrm>
          <a:prstGeom prst="rect">
            <a:avLst/>
          </a:prstGeom>
        </p:spPr>
      </p:pic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3270D484-3665-238C-C5ED-3CAC1A05E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032" y="3609134"/>
            <a:ext cx="3291840" cy="203653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22CCA-A6CB-67E4-E4C0-792B1CD9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BOOTCAMP PROJECT 1, GROUP 3</a:t>
            </a:r>
          </a:p>
        </p:txBody>
      </p:sp>
    </p:spTree>
    <p:extLst>
      <p:ext uri="{BB962C8B-B14F-4D97-AF65-F5344CB8AC3E}">
        <p14:creationId xmlns:p14="http://schemas.microsoft.com/office/powerpoint/2010/main" val="1551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720</Words>
  <Application>Microsoft Macintosh PowerPoint</Application>
  <PresentationFormat>Widescreen</PresentationFormat>
  <Paragraphs>121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DejaVuSans</vt:lpstr>
      <vt:lpstr>Office Theme</vt:lpstr>
      <vt:lpstr>THE IMPACT OF AI ADVANCEMENTS ON U.S. STOCK MARKETS: A CORRELATIVE STUDY OF AAPL, FB/META, GOOGL, &amp; MSFT  BY  ALEXANDER, ANAND, CAMERON, JEAN, USHA  OCTOBER 22, 2024</vt:lpstr>
      <vt:lpstr>PowerPoint Presentation</vt:lpstr>
      <vt:lpstr>Project Flow</vt:lpstr>
      <vt:lpstr>The Growing Role of AI in the Stock Market</vt:lpstr>
      <vt:lpstr>Why AAPL, FB/META, GOOGL, &amp; MSFT?</vt:lpstr>
      <vt:lpstr>Release day Impact of Major AI Products</vt:lpstr>
      <vt:lpstr>Market Impact of Major AI Product Releases </vt:lpstr>
      <vt:lpstr>Correlation with Stock Market Performance</vt:lpstr>
      <vt:lpstr>The Future of AI in Stock Markets</vt:lpstr>
      <vt:lpstr>AI Advancements, Volatility, Risks</vt:lpstr>
      <vt:lpstr>Investor Optimism on AI Advancements</vt:lpstr>
      <vt:lpstr>Key Takeaways and Reflections  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Hariharan, Usha</dc:creator>
  <cp:keywords/>
  <dc:description/>
  <cp:lastModifiedBy>Hari-Raj, Amrita</cp:lastModifiedBy>
  <cp:revision>33</cp:revision>
  <dcterms:created xsi:type="dcterms:W3CDTF">2024-10-20T14:28:03Z</dcterms:created>
  <dcterms:modified xsi:type="dcterms:W3CDTF">2024-10-22T18:03:30Z</dcterms:modified>
  <cp:category/>
</cp:coreProperties>
</file>