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94" r:id="rId4"/>
    <p:sldId id="257" r:id="rId5"/>
    <p:sldId id="259" r:id="rId6"/>
    <p:sldId id="260" r:id="rId7"/>
    <p:sldId id="261" r:id="rId8"/>
    <p:sldId id="262" r:id="rId9"/>
    <p:sldId id="263" r:id="rId10"/>
    <p:sldId id="291" r:id="rId11"/>
    <p:sldId id="265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BC699-7FD3-4C9C-B94A-1BE8342F03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3283E-79E6-4F96-B24F-0CAFEFDFF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the correlation between AI advancements and stock performance </a:t>
          </a:r>
        </a:p>
      </dgm:t>
    </dgm:pt>
    <dgm:pt modelId="{3CB95B17-E36E-4349-98FB-87C51D8F61E4}" type="parTrans" cxnId="{12FFDB30-9647-40F7-BB9A-6C904180CCF8}">
      <dgm:prSet/>
      <dgm:spPr/>
      <dgm:t>
        <a:bodyPr/>
        <a:lstStyle/>
        <a:p>
          <a:endParaRPr lang="en-US"/>
        </a:p>
      </dgm:t>
    </dgm:pt>
    <dgm:pt modelId="{22D79492-65A9-4C19-A826-F56AFE213096}" type="sibTrans" cxnId="{12FFDB30-9647-40F7-BB9A-6C904180CCF8}">
      <dgm:prSet/>
      <dgm:spPr/>
      <dgm:t>
        <a:bodyPr/>
        <a:lstStyle/>
        <a:p>
          <a:endParaRPr lang="en-US"/>
        </a:p>
      </dgm:t>
    </dgm:pt>
    <dgm:pt modelId="{F81FD755-005A-444C-BB38-16D6D6CB7A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 key AI product releases: ChatGPT, Gemini/Bard, Microsoft Copilot </a:t>
          </a:r>
        </a:p>
      </dgm:t>
    </dgm:pt>
    <dgm:pt modelId="{7B968976-35DF-4481-B774-914B2390668C}" type="parTrans" cxnId="{F9EEE6E9-131A-4F69-941A-DE52A155E658}">
      <dgm:prSet/>
      <dgm:spPr/>
      <dgm:t>
        <a:bodyPr/>
        <a:lstStyle/>
        <a:p>
          <a:endParaRPr lang="en-US"/>
        </a:p>
      </dgm:t>
    </dgm:pt>
    <dgm:pt modelId="{B8E5E4C3-9426-4309-996A-BD40F887D947}" type="sibTrans" cxnId="{F9EEE6E9-131A-4F69-941A-DE52A155E658}">
      <dgm:prSet/>
      <dgm:spPr/>
      <dgm:t>
        <a:bodyPr/>
        <a:lstStyle/>
        <a:p>
          <a:endParaRPr lang="en-US"/>
        </a:p>
      </dgm:t>
    </dgm:pt>
    <dgm:pt modelId="{916FCE0C-F0B8-4573-876C-A019F4901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insights on AI trends and forecasts </a:t>
          </a:r>
        </a:p>
      </dgm:t>
    </dgm:pt>
    <dgm:pt modelId="{6530853F-90AE-4C09-B8CC-4F0E73FF659F}" type="parTrans" cxnId="{CD2D02A6-BAD4-4509-8585-5F92AF70E399}">
      <dgm:prSet/>
      <dgm:spPr/>
      <dgm:t>
        <a:bodyPr/>
        <a:lstStyle/>
        <a:p>
          <a:endParaRPr lang="en-US"/>
        </a:p>
      </dgm:t>
    </dgm:pt>
    <dgm:pt modelId="{578AD21B-2C3D-466C-B093-50ACA5BFED70}" type="sibTrans" cxnId="{CD2D02A6-BAD4-4509-8585-5F92AF70E399}">
      <dgm:prSet/>
      <dgm:spPr/>
      <dgm:t>
        <a:bodyPr/>
        <a:lstStyle/>
        <a:p>
          <a:endParaRPr lang="en-US"/>
        </a:p>
      </dgm:t>
    </dgm:pt>
    <dgm:pt modelId="{7BB46490-8845-4AD2-AA9D-97C39F855379}" type="pres">
      <dgm:prSet presAssocID="{E00BC699-7FD3-4C9C-B94A-1BE8342F0380}" presName="root" presStyleCnt="0">
        <dgm:presLayoutVars>
          <dgm:dir/>
          <dgm:resizeHandles val="exact"/>
        </dgm:presLayoutVars>
      </dgm:prSet>
      <dgm:spPr/>
    </dgm:pt>
    <dgm:pt modelId="{8ABE1B1D-555F-4F9E-9F85-589BA0A025D8}" type="pres">
      <dgm:prSet presAssocID="{A503283E-79E6-4F96-B24F-0CAFEFDFFED6}" presName="compNode" presStyleCnt="0"/>
      <dgm:spPr/>
    </dgm:pt>
    <dgm:pt modelId="{BE13C2E2-69E9-4839-A607-6D69E8068FE2}" type="pres">
      <dgm:prSet presAssocID="{A503283E-79E6-4F96-B24F-0CAFEFDFFED6}" presName="bgRect" presStyleLbl="bgShp" presStyleIdx="0" presStyleCnt="3"/>
      <dgm:spPr/>
    </dgm:pt>
    <dgm:pt modelId="{FD67D7FB-03D4-4014-BCBE-8DF385EC3F1E}" type="pres">
      <dgm:prSet presAssocID="{A503283E-79E6-4F96-B24F-0CAFEFDFFE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06AFBFF-57C5-4DC2-B162-63E0221CB40B}" type="pres">
      <dgm:prSet presAssocID="{A503283E-79E6-4F96-B24F-0CAFEFDFFED6}" presName="spaceRect" presStyleCnt="0"/>
      <dgm:spPr/>
    </dgm:pt>
    <dgm:pt modelId="{4086B9B8-9044-4939-B26B-4599AB9D71A2}" type="pres">
      <dgm:prSet presAssocID="{A503283E-79E6-4F96-B24F-0CAFEFDFFED6}" presName="parTx" presStyleLbl="revTx" presStyleIdx="0" presStyleCnt="3">
        <dgm:presLayoutVars>
          <dgm:chMax val="0"/>
          <dgm:chPref val="0"/>
        </dgm:presLayoutVars>
      </dgm:prSet>
      <dgm:spPr/>
    </dgm:pt>
    <dgm:pt modelId="{D7176DBD-3010-49E2-B49E-482697493ABA}" type="pres">
      <dgm:prSet presAssocID="{22D79492-65A9-4C19-A826-F56AFE213096}" presName="sibTrans" presStyleCnt="0"/>
      <dgm:spPr/>
    </dgm:pt>
    <dgm:pt modelId="{AF02DCC0-6CD5-411C-A0A1-CB8C98163DAB}" type="pres">
      <dgm:prSet presAssocID="{F81FD755-005A-444C-BB38-16D6D6CB7A99}" presName="compNode" presStyleCnt="0"/>
      <dgm:spPr/>
    </dgm:pt>
    <dgm:pt modelId="{3CBF3CC2-32D0-4AB8-9877-0F2767CDB5D3}" type="pres">
      <dgm:prSet presAssocID="{F81FD755-005A-444C-BB38-16D6D6CB7A99}" presName="bgRect" presStyleLbl="bgShp" presStyleIdx="1" presStyleCnt="3"/>
      <dgm:spPr/>
    </dgm:pt>
    <dgm:pt modelId="{3DB2A3F3-3808-4C15-A18D-66D5814A3894}" type="pres">
      <dgm:prSet presAssocID="{F81FD755-005A-444C-BB38-16D6D6CB7A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5FCE65B-4583-44FA-AFCF-139A761728E6}" type="pres">
      <dgm:prSet presAssocID="{F81FD755-005A-444C-BB38-16D6D6CB7A99}" presName="spaceRect" presStyleCnt="0"/>
      <dgm:spPr/>
    </dgm:pt>
    <dgm:pt modelId="{A171EE1E-1775-42AB-8116-BA1F71E7B342}" type="pres">
      <dgm:prSet presAssocID="{F81FD755-005A-444C-BB38-16D6D6CB7A99}" presName="parTx" presStyleLbl="revTx" presStyleIdx="1" presStyleCnt="3">
        <dgm:presLayoutVars>
          <dgm:chMax val="0"/>
          <dgm:chPref val="0"/>
        </dgm:presLayoutVars>
      </dgm:prSet>
      <dgm:spPr/>
    </dgm:pt>
    <dgm:pt modelId="{AFFB3C00-5044-4940-84E0-B262CA66A892}" type="pres">
      <dgm:prSet presAssocID="{B8E5E4C3-9426-4309-996A-BD40F887D947}" presName="sibTrans" presStyleCnt="0"/>
      <dgm:spPr/>
    </dgm:pt>
    <dgm:pt modelId="{D8352776-A5AA-4608-8897-63FB9BD1016A}" type="pres">
      <dgm:prSet presAssocID="{916FCE0C-F0B8-4573-876C-A019F49011C8}" presName="compNode" presStyleCnt="0"/>
      <dgm:spPr/>
    </dgm:pt>
    <dgm:pt modelId="{0166CBDB-0DCD-4405-855D-B4FB131D2362}" type="pres">
      <dgm:prSet presAssocID="{916FCE0C-F0B8-4573-876C-A019F49011C8}" presName="bgRect" presStyleLbl="bgShp" presStyleIdx="2" presStyleCnt="3"/>
      <dgm:spPr/>
    </dgm:pt>
    <dgm:pt modelId="{C8A8E169-1BB5-4FD9-BD02-9C74EA1DC797}" type="pres">
      <dgm:prSet presAssocID="{916FCE0C-F0B8-4573-876C-A019F49011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EF645F-FC0C-4870-A20E-555B77F33B54}" type="pres">
      <dgm:prSet presAssocID="{916FCE0C-F0B8-4573-876C-A019F49011C8}" presName="spaceRect" presStyleCnt="0"/>
      <dgm:spPr/>
    </dgm:pt>
    <dgm:pt modelId="{A8C1EA39-E3EC-4B5C-9337-FD72115A61F9}" type="pres">
      <dgm:prSet presAssocID="{916FCE0C-F0B8-4573-876C-A019F49011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C65102-5E4D-A344-B41E-9B483C38ABD9}" type="presOf" srcId="{F81FD755-005A-444C-BB38-16D6D6CB7A99}" destId="{A171EE1E-1775-42AB-8116-BA1F71E7B342}" srcOrd="0" destOrd="0" presId="urn:microsoft.com/office/officeart/2018/2/layout/IconVerticalSolidList"/>
    <dgm:cxn modelId="{12FFDB30-9647-40F7-BB9A-6C904180CCF8}" srcId="{E00BC699-7FD3-4C9C-B94A-1BE8342F0380}" destId="{A503283E-79E6-4F96-B24F-0CAFEFDFFED6}" srcOrd="0" destOrd="0" parTransId="{3CB95B17-E36E-4349-98FB-87C51D8F61E4}" sibTransId="{22D79492-65A9-4C19-A826-F56AFE213096}"/>
    <dgm:cxn modelId="{CD2D02A6-BAD4-4509-8585-5F92AF70E399}" srcId="{E00BC699-7FD3-4C9C-B94A-1BE8342F0380}" destId="{916FCE0C-F0B8-4573-876C-A019F49011C8}" srcOrd="2" destOrd="0" parTransId="{6530853F-90AE-4C09-B8CC-4F0E73FF659F}" sibTransId="{578AD21B-2C3D-466C-B093-50ACA5BFED70}"/>
    <dgm:cxn modelId="{E1260EBF-75B4-2B42-965C-03C40FC228B0}" type="presOf" srcId="{A503283E-79E6-4F96-B24F-0CAFEFDFFED6}" destId="{4086B9B8-9044-4939-B26B-4599AB9D71A2}" srcOrd="0" destOrd="0" presId="urn:microsoft.com/office/officeart/2018/2/layout/IconVerticalSolidList"/>
    <dgm:cxn modelId="{8B7696E0-44E3-A841-884B-036987A204E4}" type="presOf" srcId="{916FCE0C-F0B8-4573-876C-A019F49011C8}" destId="{A8C1EA39-E3EC-4B5C-9337-FD72115A61F9}" srcOrd="0" destOrd="0" presId="urn:microsoft.com/office/officeart/2018/2/layout/IconVerticalSolidList"/>
    <dgm:cxn modelId="{F9EEE6E9-131A-4F69-941A-DE52A155E658}" srcId="{E00BC699-7FD3-4C9C-B94A-1BE8342F0380}" destId="{F81FD755-005A-444C-BB38-16D6D6CB7A99}" srcOrd="1" destOrd="0" parTransId="{7B968976-35DF-4481-B774-914B2390668C}" sibTransId="{B8E5E4C3-9426-4309-996A-BD40F887D947}"/>
    <dgm:cxn modelId="{7E8A93EF-27AA-7845-BEFF-BEFB4ED79210}" type="presOf" srcId="{E00BC699-7FD3-4C9C-B94A-1BE8342F0380}" destId="{7BB46490-8845-4AD2-AA9D-97C39F855379}" srcOrd="0" destOrd="0" presId="urn:microsoft.com/office/officeart/2018/2/layout/IconVerticalSolidList"/>
    <dgm:cxn modelId="{4814DB65-3BAC-FC40-BF45-1C8B25F30575}" type="presParOf" srcId="{7BB46490-8845-4AD2-AA9D-97C39F855379}" destId="{8ABE1B1D-555F-4F9E-9F85-589BA0A025D8}" srcOrd="0" destOrd="0" presId="urn:microsoft.com/office/officeart/2018/2/layout/IconVerticalSolidList"/>
    <dgm:cxn modelId="{2C4BCD41-6C6F-FB4B-8200-744A71668CF8}" type="presParOf" srcId="{8ABE1B1D-555F-4F9E-9F85-589BA0A025D8}" destId="{BE13C2E2-69E9-4839-A607-6D69E8068FE2}" srcOrd="0" destOrd="0" presId="urn:microsoft.com/office/officeart/2018/2/layout/IconVerticalSolidList"/>
    <dgm:cxn modelId="{BEFD43B1-0273-564B-ABE4-17A89D10A4DD}" type="presParOf" srcId="{8ABE1B1D-555F-4F9E-9F85-589BA0A025D8}" destId="{FD67D7FB-03D4-4014-BCBE-8DF385EC3F1E}" srcOrd="1" destOrd="0" presId="urn:microsoft.com/office/officeart/2018/2/layout/IconVerticalSolidList"/>
    <dgm:cxn modelId="{AAB897DE-8856-4B48-90C0-B020C6CB2BD8}" type="presParOf" srcId="{8ABE1B1D-555F-4F9E-9F85-589BA0A025D8}" destId="{206AFBFF-57C5-4DC2-B162-63E0221CB40B}" srcOrd="2" destOrd="0" presId="urn:microsoft.com/office/officeart/2018/2/layout/IconVerticalSolidList"/>
    <dgm:cxn modelId="{B038085C-DCF6-AA47-8CFE-3E609E27F021}" type="presParOf" srcId="{8ABE1B1D-555F-4F9E-9F85-589BA0A025D8}" destId="{4086B9B8-9044-4939-B26B-4599AB9D71A2}" srcOrd="3" destOrd="0" presId="urn:microsoft.com/office/officeart/2018/2/layout/IconVerticalSolidList"/>
    <dgm:cxn modelId="{DBE57C4A-4359-974E-A256-5DBF868A17A4}" type="presParOf" srcId="{7BB46490-8845-4AD2-AA9D-97C39F855379}" destId="{D7176DBD-3010-49E2-B49E-482697493ABA}" srcOrd="1" destOrd="0" presId="urn:microsoft.com/office/officeart/2018/2/layout/IconVerticalSolidList"/>
    <dgm:cxn modelId="{C9E63E47-51BA-1148-ADB9-B94DA1975160}" type="presParOf" srcId="{7BB46490-8845-4AD2-AA9D-97C39F855379}" destId="{AF02DCC0-6CD5-411C-A0A1-CB8C98163DAB}" srcOrd="2" destOrd="0" presId="urn:microsoft.com/office/officeart/2018/2/layout/IconVerticalSolidList"/>
    <dgm:cxn modelId="{449D6115-5465-D147-B764-1847B2BB9ED1}" type="presParOf" srcId="{AF02DCC0-6CD5-411C-A0A1-CB8C98163DAB}" destId="{3CBF3CC2-32D0-4AB8-9877-0F2767CDB5D3}" srcOrd="0" destOrd="0" presId="urn:microsoft.com/office/officeart/2018/2/layout/IconVerticalSolidList"/>
    <dgm:cxn modelId="{FBCC164B-1296-284B-A6E8-A3E1C74F7664}" type="presParOf" srcId="{AF02DCC0-6CD5-411C-A0A1-CB8C98163DAB}" destId="{3DB2A3F3-3808-4C15-A18D-66D5814A3894}" srcOrd="1" destOrd="0" presId="urn:microsoft.com/office/officeart/2018/2/layout/IconVerticalSolidList"/>
    <dgm:cxn modelId="{39161E7C-E908-C041-A2D4-982E25625C7B}" type="presParOf" srcId="{AF02DCC0-6CD5-411C-A0A1-CB8C98163DAB}" destId="{75FCE65B-4583-44FA-AFCF-139A761728E6}" srcOrd="2" destOrd="0" presId="urn:microsoft.com/office/officeart/2018/2/layout/IconVerticalSolidList"/>
    <dgm:cxn modelId="{F82C1F68-4A25-4E4D-947A-AEB435372756}" type="presParOf" srcId="{AF02DCC0-6CD5-411C-A0A1-CB8C98163DAB}" destId="{A171EE1E-1775-42AB-8116-BA1F71E7B342}" srcOrd="3" destOrd="0" presId="urn:microsoft.com/office/officeart/2018/2/layout/IconVerticalSolidList"/>
    <dgm:cxn modelId="{C379CF02-4055-0440-A928-643773060637}" type="presParOf" srcId="{7BB46490-8845-4AD2-AA9D-97C39F855379}" destId="{AFFB3C00-5044-4940-84E0-B262CA66A892}" srcOrd="3" destOrd="0" presId="urn:microsoft.com/office/officeart/2018/2/layout/IconVerticalSolidList"/>
    <dgm:cxn modelId="{CFC45C3F-0E5F-C849-A3C5-071BB2A702D8}" type="presParOf" srcId="{7BB46490-8845-4AD2-AA9D-97C39F855379}" destId="{D8352776-A5AA-4608-8897-63FB9BD1016A}" srcOrd="4" destOrd="0" presId="urn:microsoft.com/office/officeart/2018/2/layout/IconVerticalSolidList"/>
    <dgm:cxn modelId="{13700E9D-CE8A-B645-AAD1-CCE4DECF8977}" type="presParOf" srcId="{D8352776-A5AA-4608-8897-63FB9BD1016A}" destId="{0166CBDB-0DCD-4405-855D-B4FB131D2362}" srcOrd="0" destOrd="0" presId="urn:microsoft.com/office/officeart/2018/2/layout/IconVerticalSolidList"/>
    <dgm:cxn modelId="{798D47C1-FB90-2441-A72D-C352F3F9731F}" type="presParOf" srcId="{D8352776-A5AA-4608-8897-63FB9BD1016A}" destId="{C8A8E169-1BB5-4FD9-BD02-9C74EA1DC797}" srcOrd="1" destOrd="0" presId="urn:microsoft.com/office/officeart/2018/2/layout/IconVerticalSolidList"/>
    <dgm:cxn modelId="{5EB753F7-F10B-4D45-AD12-7BF54493C665}" type="presParOf" srcId="{D8352776-A5AA-4608-8897-63FB9BD1016A}" destId="{03EF645F-FC0C-4870-A20E-555B77F33B54}" srcOrd="2" destOrd="0" presId="urn:microsoft.com/office/officeart/2018/2/layout/IconVerticalSolidList"/>
    <dgm:cxn modelId="{CCCD58C5-BB09-0949-A9A8-242EF5EFC0D3}" type="presParOf" srcId="{D8352776-A5AA-4608-8897-63FB9BD1016A}" destId="{A8C1EA39-E3EC-4B5C-9337-FD72115A61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3C2E2-69E9-4839-A607-6D69E8068FE2}">
      <dsp:nvSpPr>
        <dsp:cNvPr id="0" name=""/>
        <dsp:cNvSpPr/>
      </dsp:nvSpPr>
      <dsp:spPr>
        <a:xfrm>
          <a:off x="0" y="434"/>
          <a:ext cx="4702848" cy="1016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7D7FB-03D4-4014-BCBE-8DF385EC3F1E}">
      <dsp:nvSpPr>
        <dsp:cNvPr id="0" name=""/>
        <dsp:cNvSpPr/>
      </dsp:nvSpPr>
      <dsp:spPr>
        <a:xfrm>
          <a:off x="307633" y="229252"/>
          <a:ext cx="559332" cy="559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6B9B8-9044-4939-B26B-4599AB9D71A2}">
      <dsp:nvSpPr>
        <dsp:cNvPr id="0" name=""/>
        <dsp:cNvSpPr/>
      </dsp:nvSpPr>
      <dsp:spPr>
        <a:xfrm>
          <a:off x="1174598" y="434"/>
          <a:ext cx="3528249" cy="10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 the correlation between AI advancements and stock performance </a:t>
          </a:r>
        </a:p>
      </dsp:txBody>
      <dsp:txXfrm>
        <a:off x="1174598" y="434"/>
        <a:ext cx="3528249" cy="1016968"/>
      </dsp:txXfrm>
    </dsp:sp>
    <dsp:sp modelId="{3CBF3CC2-32D0-4AB8-9877-0F2767CDB5D3}">
      <dsp:nvSpPr>
        <dsp:cNvPr id="0" name=""/>
        <dsp:cNvSpPr/>
      </dsp:nvSpPr>
      <dsp:spPr>
        <a:xfrm>
          <a:off x="0" y="1271645"/>
          <a:ext cx="4702848" cy="1016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2A3F3-3808-4C15-A18D-66D5814A3894}">
      <dsp:nvSpPr>
        <dsp:cNvPr id="0" name=""/>
        <dsp:cNvSpPr/>
      </dsp:nvSpPr>
      <dsp:spPr>
        <a:xfrm>
          <a:off x="307633" y="1500463"/>
          <a:ext cx="559332" cy="559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EE1E-1775-42AB-8116-BA1F71E7B342}">
      <dsp:nvSpPr>
        <dsp:cNvPr id="0" name=""/>
        <dsp:cNvSpPr/>
      </dsp:nvSpPr>
      <dsp:spPr>
        <a:xfrm>
          <a:off x="1174598" y="1271645"/>
          <a:ext cx="3528249" cy="10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Highlight key AI product releases: ChatGPT, Gemini/Bard, Microsoft Copilot </a:t>
          </a:r>
        </a:p>
      </dsp:txBody>
      <dsp:txXfrm>
        <a:off x="1174598" y="1271645"/>
        <a:ext cx="3528249" cy="1016968"/>
      </dsp:txXfrm>
    </dsp:sp>
    <dsp:sp modelId="{0166CBDB-0DCD-4405-855D-B4FB131D2362}">
      <dsp:nvSpPr>
        <dsp:cNvPr id="0" name=""/>
        <dsp:cNvSpPr/>
      </dsp:nvSpPr>
      <dsp:spPr>
        <a:xfrm>
          <a:off x="0" y="2542856"/>
          <a:ext cx="4702848" cy="1016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8E169-1BB5-4FD9-BD02-9C74EA1DC797}">
      <dsp:nvSpPr>
        <dsp:cNvPr id="0" name=""/>
        <dsp:cNvSpPr/>
      </dsp:nvSpPr>
      <dsp:spPr>
        <a:xfrm>
          <a:off x="307633" y="2771674"/>
          <a:ext cx="559332" cy="559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1EA39-E3EC-4B5C-9337-FD72115A61F9}">
      <dsp:nvSpPr>
        <dsp:cNvPr id="0" name=""/>
        <dsp:cNvSpPr/>
      </dsp:nvSpPr>
      <dsp:spPr>
        <a:xfrm>
          <a:off x="1174598" y="2542856"/>
          <a:ext cx="3528249" cy="10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insights on AI trends and forecasts </a:t>
          </a:r>
        </a:p>
      </dsp:txBody>
      <dsp:txXfrm>
        <a:off x="1174598" y="2542856"/>
        <a:ext cx="3528249" cy="1016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3F7C-9D8C-374A-A813-EBF3C32E75CB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71088-CDF3-6C41-B4DB-5518312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71088-CDF3-6C41-B4DB-55183126B0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671088-CDF3-6C41-B4DB-55183126B0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4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71088-CDF3-6C41-B4DB-55183126B0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C41A-E8B1-BE63-2C6C-B6FA8794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2ED1A1-5A5B-27D5-4CAF-10B23BDAE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00A7C9-7A3D-9D17-3909-9E3F648C0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B8F-2B8D-82BA-0BBC-192A68C5A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71088-CDF3-6C41-B4DB-55183126B0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3BA9-3DBF-3E2C-FD2E-4EB9C44E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A190A-043D-1C89-D0BD-3E266319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1406-9938-9F03-3281-4DF0CCE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C570-020E-B00C-8566-9413599B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4D4EE-7F7F-D676-18BB-7D6E6E7E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9E6D-34C3-9CBD-8983-F6890EC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A9532-7DF8-097A-7753-A45D1D3D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04B5-9689-40C8-6A9C-8DA3BE29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9B56-5EE4-DFDD-A6ED-E9FA3BD6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5796-1574-108F-924D-E99D2F8B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AAA61-8DC4-F93A-2153-9F73803F5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D717A-7D09-13F7-2D74-6F0F4762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A0F5E-9A3E-FA23-F24B-3E7DFC31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3098-1BD8-4788-B20A-D7983DA9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5CFA-AF7D-7395-5CD1-CD3282F5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C5E-063D-B5CB-F6E8-04847F0E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6D1D-6319-D7AF-6E2E-BDA12FD2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ADB1-D3B0-76B7-C11D-F274553B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E5D2-CED2-8AB8-595D-51FA933B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333F-8D0B-C5FB-1702-5557459A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6171-4E1F-1400-1634-1505364C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157AF-BBF2-8ECB-4151-EFFE6FEE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C47D-46F1-E7C3-2839-40E66E08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F75C-DB14-8B1A-61B6-6009C11C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3B46-3B0B-F59F-4A25-A00775D2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6770-2337-8DF8-5809-FFF74120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93BF-4800-B49C-2AF7-0E612E7B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386ED-035F-C4F0-B24C-60BFBA83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033B9-CBBF-5EA4-91CF-E478DFA0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6ED1-120D-F751-E4DF-E10F5DBA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1113A-6BE9-5BA6-C86D-134E2A14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C2D0-968A-F019-7EC3-D6BD96BF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60A3-4205-1675-93C0-3ACCC5F5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8A47-3E0D-D882-5AEA-726E439B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B40C-0A9D-FFC2-DA2D-50039D225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D4ADF-FDE2-5605-B8E6-6CCEA7039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1B4E7-35FE-36B2-34B2-AB318CB2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8629-616D-5407-26E6-E58B2708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C185A-CBAB-0A3A-CF4D-7E6F0674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648A-CC6B-8F93-304F-6AFC07AF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BD36-9F9F-A3B1-185D-E284E992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5363-EF1A-24D3-E4F6-159AAC51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06358-5B00-7116-1BC1-E7E94450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7A4E4-C1A0-7D95-423D-CBDDEF58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DDA8A-D777-447E-1349-2FABD7E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9ED5F-02E3-35CF-95C9-F0A63E6D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A0F-CDE6-8CCC-686C-30F7003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4C0C-1A5E-10F7-8941-CE714215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FC434-B087-50E6-0788-E85A1286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1AC6E-057A-E430-9EEA-8B878491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1AB77-F452-E058-C3A6-CE5A729F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44DF-00E4-4D55-43E4-52BCF6B4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2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05F6-CCA7-6E9D-9576-5B8883F1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51CCC-EF82-5AFB-0B10-C59DC9EBE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309B9-F5D4-9931-F116-F47D46D4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9A641-4FE0-F74C-BDE2-65557537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D54D-56C5-F58B-759E-6DBCEBB4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D96CD-2008-5662-BEA5-16A0DC5D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4FDC7-F8BA-3F53-4B3F-6CAE6D5A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73B88-F529-288F-01E1-1C2DDE88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4189-D0A0-E51A-785F-5EC81668D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6D35C-B3E1-B840-9B62-DC169BEFCBF3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E119-2F99-7A40-54AE-1FB7CEB08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43F5-454E-3A26-DFE4-A0FD5AF9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04DE3-6D52-7740-A9D0-CC529BE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B9B3C-1E0C-D8EF-0CCA-07A21BF06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900" b="1" dirty="0"/>
              <a:t>THE IMPACT OF AI ADVANCEMENTS ON U.S. STOCK MARKETS</a:t>
            </a:r>
            <a:br>
              <a:rPr lang="en-US" sz="2900" b="1" dirty="0"/>
            </a:br>
            <a:r>
              <a:rPr lang="en-US" sz="2900" b="1" dirty="0"/>
              <a:t> A CORRELATIVE STUDY OF AAPL, FB/META, GOOGL, &amp; MSFT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BY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ALEXANDER, ANAND, CAMERON, JEAN, USHA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OCTOBER 22, 2024</a:t>
            </a:r>
          </a:p>
        </p:txBody>
      </p:sp>
    </p:spTree>
    <p:extLst>
      <p:ext uri="{BB962C8B-B14F-4D97-AF65-F5344CB8AC3E}">
        <p14:creationId xmlns:p14="http://schemas.microsoft.com/office/powerpoint/2010/main" val="18970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3642248-5434-81D7-5255-AB7F81F3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06" y="-106861"/>
            <a:ext cx="11321619" cy="84428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The Future of AI in Stock Markets</a:t>
            </a:r>
            <a:endParaRPr lang="en-US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ACBA8-8FC3-C2B1-930C-BD4662223B58}"/>
              </a:ext>
            </a:extLst>
          </p:cNvPr>
          <p:cNvSpPr txBox="1">
            <a:spLocks/>
          </p:cNvSpPr>
          <p:nvPr/>
        </p:nvSpPr>
        <p:spPr>
          <a:xfrm>
            <a:off x="756148" y="1485859"/>
            <a:ext cx="3626212" cy="3803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DejaVuSans"/>
              </a:rPr>
              <a:t>AI’s Growing Role in Stock Performance Through Innovation</a:t>
            </a:r>
          </a:p>
          <a:p>
            <a:r>
              <a:rPr lang="en-US" sz="2400" dirty="0">
                <a:latin typeface="DejaVuSans"/>
              </a:rPr>
              <a:t>Key factors for investors: monitoring AI products, regulations, market trend</a:t>
            </a:r>
          </a:p>
          <a:p>
            <a:r>
              <a:rPr lang="en-US" sz="2400" dirty="0">
                <a:latin typeface="DejaVuSans"/>
              </a:rPr>
              <a:t>Projected stock futures of AI leaders Microsoft, Google, Apple and Meta</a:t>
            </a:r>
          </a:p>
          <a:p>
            <a:endParaRPr lang="en-US" sz="2400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2E71B54A-DC84-3594-5230-3984A8818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9144" y="1152352"/>
            <a:ext cx="3232267" cy="1999678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6228D4BB-B263-A470-CC33-63009C07B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32" y="1115104"/>
            <a:ext cx="3291840" cy="2036534"/>
          </a:xfrm>
          <a:prstGeom prst="rect">
            <a:avLst/>
          </a:prstGeom>
        </p:spPr>
      </p:pic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DC15D29A-FAE9-C790-5494-2434E0D51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143" y="3609133"/>
            <a:ext cx="3232267" cy="1999678"/>
          </a:xfrm>
          <a:prstGeom prst="rect">
            <a:avLst/>
          </a:prstGeom>
        </p:spPr>
      </p:pic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3270D484-3665-238C-C5ED-3CAC1A05E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032" y="3609134"/>
            <a:ext cx="3291840" cy="20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B4604-6021-52CE-767E-1FC8827C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 dirty="0">
                <a:effectLst/>
                <a:latin typeface="DejaVuSans"/>
              </a:rPr>
              <a:t>Key Takeaways and Reflections </a:t>
            </a:r>
            <a:br>
              <a:rPr lang="en-US" sz="4600" dirty="0">
                <a:effectLst/>
              </a:rPr>
            </a:br>
            <a:endParaRPr lang="en-US" sz="4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2AD1-365E-DDF9-FC3C-826A7A8F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6" y="938151"/>
            <a:ext cx="5545775" cy="5179488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3100" dirty="0">
                <a:effectLst/>
                <a:latin typeface="Aptos" panose="020B0004020202020204" pitchFamily="34" charset="0"/>
              </a:rPr>
              <a:t>AI product releases (ChatGPT, Gemini/Bard, Copilot+) are major drivers of stock performance</a:t>
            </a:r>
          </a:p>
          <a:p>
            <a:r>
              <a:rPr lang="en-US" sz="3100" dirty="0">
                <a:effectLst/>
                <a:latin typeface="Aptos" panose="020B0004020202020204" pitchFamily="34" charset="0"/>
              </a:rPr>
              <a:t>Companies leading AI innovation show strong market results</a:t>
            </a:r>
          </a:p>
          <a:p>
            <a:r>
              <a:rPr lang="en-US" sz="3100" dirty="0">
                <a:effectLst/>
                <a:latin typeface="Aptos" panose="020B0004020202020204" pitchFamily="34" charset="0"/>
              </a:rPr>
              <a:t>Investors should closely monitor AI trends and regulations for future growt</a:t>
            </a:r>
            <a:r>
              <a:rPr lang="en-US" sz="3100" dirty="0">
                <a:latin typeface="Aptos" panose="020B0004020202020204" pitchFamily="34" charset="0"/>
              </a:rPr>
              <a:t>h potential </a:t>
            </a:r>
          </a:p>
          <a:p>
            <a:pPr lvl="1"/>
            <a:r>
              <a:rPr lang="en-US" sz="2600" b="1" dirty="0">
                <a:latin typeface="Aptos" panose="020B0004020202020204" pitchFamily="34" charset="0"/>
              </a:rPr>
              <a:t>Global markets, politics</a:t>
            </a:r>
          </a:p>
          <a:p>
            <a:pPr lvl="1"/>
            <a:r>
              <a:rPr lang="en-US" sz="2600" b="1" dirty="0">
                <a:latin typeface="Aptos" panose="020B0004020202020204" pitchFamily="34" charset="0"/>
              </a:rPr>
              <a:t>Global AI trends</a:t>
            </a:r>
          </a:p>
          <a:p>
            <a:pPr lvl="1"/>
            <a:r>
              <a:rPr lang="en-US" sz="2600" b="1" dirty="0">
                <a:latin typeface="Aptos" panose="020B0004020202020204" pitchFamily="34" charset="0"/>
              </a:rPr>
              <a:t>Global black swan events</a:t>
            </a:r>
          </a:p>
          <a:p>
            <a:r>
              <a:rPr lang="en-US" sz="3100" dirty="0">
                <a:effectLst/>
                <a:latin typeface="Aptos" panose="020B0004020202020204" pitchFamily="34" charset="0"/>
              </a:rPr>
              <a:t>Future focus</a:t>
            </a:r>
          </a:p>
          <a:p>
            <a:pPr lvl="1"/>
            <a:r>
              <a:rPr lang="en-US" sz="2600" b="1" dirty="0">
                <a:latin typeface="Aptos" panose="020B0004020202020204" pitchFamily="34" charset="0"/>
              </a:rPr>
              <a:t>AI chips and hardware for quantum computing</a:t>
            </a:r>
          </a:p>
          <a:p>
            <a:pPr lvl="1"/>
            <a:r>
              <a:rPr lang="en-US" sz="2600" b="1" dirty="0">
                <a:latin typeface="Aptos" panose="020B0004020202020204" pitchFamily="34" charset="0"/>
              </a:rPr>
              <a:t>AI-enhanced cloud solutions </a:t>
            </a:r>
          </a:p>
          <a:p>
            <a:pPr lvl="1"/>
            <a:r>
              <a:rPr lang="en-US" sz="2600" b="1" dirty="0">
                <a:latin typeface="Aptos" panose="020B0004020202020204" pitchFamily="34" charset="0"/>
              </a:rPr>
              <a:t>Autonomous driving </a:t>
            </a:r>
          </a:p>
          <a:p>
            <a:pPr lvl="1"/>
            <a:r>
              <a:rPr lang="en-US" sz="2600" b="1" dirty="0">
                <a:latin typeface="Aptos" panose="020B0004020202020204" pitchFamily="34" charset="0"/>
              </a:rPr>
              <a:t>Fintech AI  </a:t>
            </a:r>
          </a:p>
          <a:p>
            <a:pPr lvl="1"/>
            <a:r>
              <a:rPr lang="en-US" sz="2600" b="1" dirty="0">
                <a:latin typeface="Aptos" panose="020B0004020202020204" pitchFamily="34" charset="0"/>
              </a:rPr>
              <a:t>Personalized healthcare</a:t>
            </a:r>
            <a:endParaRPr lang="en-US" sz="2400" b="1" dirty="0">
              <a:effectLst/>
              <a:latin typeface="DejaVuSans"/>
            </a:endParaRPr>
          </a:p>
        </p:txBody>
      </p:sp>
    </p:spTree>
    <p:extLst>
      <p:ext uri="{BB962C8B-B14F-4D97-AF65-F5344CB8AC3E}">
        <p14:creationId xmlns:p14="http://schemas.microsoft.com/office/powerpoint/2010/main" val="54987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02E09-2B20-13F7-DE6E-2CF83DE8A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90A984-1EDE-FF83-6C93-D91A23C7C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9848FC61-7522-A5DA-AB45-67BD6D6F4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4617DD-D63E-9DEA-9CFE-A5514AAEE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2D0544-5922-9865-652A-17F942439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FC7C79DB-58F5-40DA-4773-B9A85F9C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258"/>
            <a:ext cx="10515600" cy="92543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547407-4422-69F0-A3EF-CE914646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16174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5A911-61BF-24C6-86E3-B2A112B6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 dirty="0">
                <a:effectLst/>
                <a:latin typeface="DejaVuSans"/>
              </a:rPr>
              <a:t>Objectives of the Study </a:t>
            </a:r>
            <a:br>
              <a:rPr lang="en-US" sz="4600" dirty="0">
                <a:effectLst/>
              </a:rPr>
            </a:br>
            <a:br>
              <a:rPr lang="en-US" sz="4600" dirty="0">
                <a:effectLst/>
              </a:rPr>
            </a:br>
            <a:endParaRPr lang="en-US" sz="4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3ADF4E5-05BB-CD9E-49D7-4F071D542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500797"/>
              </p:ext>
            </p:extLst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5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DB092-017F-B2DD-56F2-EF2BD732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0B9AF7B-233E-341E-F946-453F887F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66" y="623275"/>
            <a:ext cx="1113854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Stock Market Performance: S&amp;P 500 and NASDAQ Composite Index Trends (2018–2025)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2EEFBE70-B4CC-ACBF-DAB6-8A93792DA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92" y="2145149"/>
            <a:ext cx="4760111" cy="3605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1F5A3E-27E3-D3CD-6AF7-106AAD47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315" y="2145149"/>
            <a:ext cx="483998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DAB08-9A98-01FD-0A6C-0C592C67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429089"/>
            <a:ext cx="5474323" cy="3996254"/>
          </a:xfrm>
          <a:prstGeom prst="rect">
            <a:avLst/>
          </a:prstGeom>
        </p:spPr>
      </p:pic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B5B6A-0310-9AEF-F999-50F7857A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3400" b="1" dirty="0"/>
              <a:t>The Growing Role of AI in the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D677-7B6D-0386-43E1-CA9DE8944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Importance of AI in Shaping Financial Markets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Focus on key companies: Apple, Meta, Google, Microsoft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7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93336-1D8C-DA1A-FE34-D15829E6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06" y="-106861"/>
            <a:ext cx="11321619" cy="84428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Why AAPL, FB/META, GOOGL, &amp; MSFT?</a:t>
            </a:r>
            <a:endParaRPr 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5318-0B5E-4701-D25B-D89B3527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48" y="1710813"/>
            <a:ext cx="4603534" cy="3808304"/>
          </a:xfrm>
        </p:spPr>
        <p:txBody>
          <a:bodyPr anchor="ctr">
            <a:normAutofit/>
          </a:bodyPr>
          <a:lstStyle/>
          <a:p>
            <a:r>
              <a:rPr lang="en-US" sz="2400" dirty="0">
                <a:effectLst/>
                <a:latin typeface="DejaVuSans"/>
              </a:rPr>
              <a:t>Leaders in AI innovation and commercialization</a:t>
            </a:r>
          </a:p>
          <a:p>
            <a:r>
              <a:rPr lang="en-US" sz="2400" dirty="0">
                <a:effectLst/>
                <a:latin typeface="DejaVuSans"/>
              </a:rPr>
              <a:t>Releases of key AI products (ChatGPT, Gemini/Bard, Microsoft Copilot+) </a:t>
            </a:r>
          </a:p>
          <a:p>
            <a:r>
              <a:rPr lang="en-US" sz="2400" dirty="0">
                <a:effectLst/>
                <a:latin typeface="DejaVuSans"/>
              </a:rPr>
              <a:t>Significant influence on U.S. stock markets </a:t>
            </a:r>
            <a:endParaRPr lang="en-US" sz="2400" dirty="0">
              <a:effectLst/>
            </a:endParaRPr>
          </a:p>
          <a:p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6B0D24-9432-1BBC-62DC-2BA5C884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47" y="1629396"/>
            <a:ext cx="5916343" cy="34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3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2744B-9234-B546-2F50-7FADB556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76" y="0"/>
            <a:ext cx="10300156" cy="613688"/>
          </a:xfrm>
        </p:spPr>
        <p:txBody>
          <a:bodyPr>
            <a:no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Major AI Product Releases </a:t>
            </a:r>
            <a:endParaRPr 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5888-EB00-D25E-03B0-8017BB4B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11" y="4665615"/>
            <a:ext cx="9446551" cy="147130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effectLst/>
                <a:latin typeface="DejaVuSans"/>
              </a:rPr>
              <a:t>ChatGPT (late 2022) and integration with Microsoft Copilot+</a:t>
            </a:r>
          </a:p>
          <a:p>
            <a:r>
              <a:rPr lang="en-US" sz="2400" dirty="0">
                <a:effectLst/>
                <a:latin typeface="DejaVuSans"/>
              </a:rPr>
              <a:t>Google’s Gemini/Bard and its Impact on search and advertising</a:t>
            </a:r>
          </a:p>
          <a:p>
            <a:r>
              <a:rPr lang="en-US" sz="2400" dirty="0">
                <a:effectLst/>
                <a:latin typeface="DejaVuSans"/>
              </a:rPr>
              <a:t>Meta's AI algorithms driving platform engagement </a:t>
            </a:r>
          </a:p>
          <a:p>
            <a:r>
              <a:rPr lang="en-US" sz="2400" dirty="0">
                <a:latin typeface="DejaVuSans"/>
              </a:rPr>
              <a:t>Each release increased trading volume, rate, and stock value</a:t>
            </a:r>
            <a:endParaRPr lang="en-US" sz="2400" dirty="0">
              <a:effectLst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2CDDED-3EB9-5A4B-922F-1089EB43711D}"/>
              </a:ext>
            </a:extLst>
          </p:cNvPr>
          <p:cNvGrpSpPr/>
          <p:nvPr/>
        </p:nvGrpSpPr>
        <p:grpSpPr>
          <a:xfrm>
            <a:off x="771283" y="776569"/>
            <a:ext cx="9308145" cy="3889046"/>
            <a:chOff x="790012" y="1299423"/>
            <a:chExt cx="9308145" cy="3889046"/>
          </a:xfrm>
        </p:grpSpPr>
        <p:pic>
          <p:nvPicPr>
            <p:cNvPr id="4" name="Content Placeholder 4" descr="A screenshot of a black screen&#10;&#10;Description automatically generated">
              <a:extLst>
                <a:ext uri="{FF2B5EF4-FFF2-40B4-BE49-F238E27FC236}">
                  <a16:creationId xmlns:a16="http://schemas.microsoft.com/office/drawing/2014/main" id="{E44F79D7-6DFC-AF87-BEE8-A7AF18627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012" y="1299423"/>
              <a:ext cx="4505728" cy="1284131"/>
            </a:xfrm>
            <a:prstGeom prst="rect">
              <a:avLst/>
            </a:prstGeom>
          </p:spPr>
        </p:pic>
        <p:pic>
          <p:nvPicPr>
            <p:cNvPr id="5" name="Picture 4" descr="A screenshot of a black screen&#10;&#10;Description automatically generated">
              <a:extLst>
                <a:ext uri="{FF2B5EF4-FFF2-40B4-BE49-F238E27FC236}">
                  <a16:creationId xmlns:a16="http://schemas.microsoft.com/office/drawing/2014/main" id="{7125E274-AFA2-49B8-98DB-5FEC84167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5539"/>
            <a:stretch/>
          </p:blipFill>
          <p:spPr>
            <a:xfrm>
              <a:off x="5382856" y="1299423"/>
              <a:ext cx="4715299" cy="1235472"/>
            </a:xfrm>
            <a:prstGeom prst="rect">
              <a:avLst/>
            </a:prstGeom>
          </p:spPr>
        </p:pic>
        <p:pic>
          <p:nvPicPr>
            <p:cNvPr id="6" name="Picture 5" descr="A screenshot of a graph&#10;&#10;Description automatically generated">
              <a:extLst>
                <a:ext uri="{FF2B5EF4-FFF2-40B4-BE49-F238E27FC236}">
                  <a16:creationId xmlns:a16="http://schemas.microsoft.com/office/drawing/2014/main" id="{45B14FDB-217A-FDB8-173E-747724B01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012" y="2736469"/>
              <a:ext cx="4505727" cy="1194017"/>
            </a:xfrm>
            <a:prstGeom prst="rect">
              <a:avLst/>
            </a:prstGeom>
          </p:spPr>
        </p:pic>
        <p:pic>
          <p:nvPicPr>
            <p:cNvPr id="7" name="Content Placeholder 4" descr="A screenshot of a black screen&#10;&#10;Description automatically generated">
              <a:extLst>
                <a:ext uri="{FF2B5EF4-FFF2-40B4-BE49-F238E27FC236}">
                  <a16:creationId xmlns:a16="http://schemas.microsoft.com/office/drawing/2014/main" id="{0ED2D416-5963-27AB-EE13-1EC335F29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2855" y="2713064"/>
              <a:ext cx="4715302" cy="1214190"/>
            </a:xfrm>
            <a:prstGeom prst="rect">
              <a:avLst/>
            </a:prstGeom>
          </p:spPr>
        </p:pic>
        <p:pic>
          <p:nvPicPr>
            <p:cNvPr id="9" name="Picture 8" descr="A screenshot of a graph&#10;&#10;Description automatically generated">
              <a:extLst>
                <a:ext uri="{FF2B5EF4-FFF2-40B4-BE49-F238E27FC236}">
                  <a16:creationId xmlns:a16="http://schemas.microsoft.com/office/drawing/2014/main" id="{3F91E373-F21A-FDCD-D29E-7DAFAC23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012" y="3949555"/>
              <a:ext cx="4505725" cy="1194017"/>
            </a:xfrm>
            <a:prstGeom prst="rect">
              <a:avLst/>
            </a:prstGeom>
          </p:spPr>
        </p:pic>
        <p:pic>
          <p:nvPicPr>
            <p:cNvPr id="11" name="Content Placeholder 4" descr="A screenshot of a black screen&#10;&#10;Description automatically generated">
              <a:extLst>
                <a:ext uri="{FF2B5EF4-FFF2-40B4-BE49-F238E27FC236}">
                  <a16:creationId xmlns:a16="http://schemas.microsoft.com/office/drawing/2014/main" id="{07B7DFC4-7766-8BF7-C01B-709BC77D6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2853" y="3974279"/>
              <a:ext cx="4715302" cy="121419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866F00-8FEE-395D-3D2A-A90C5C1B46B7}"/>
              </a:ext>
            </a:extLst>
          </p:cNvPr>
          <p:cNvSpPr txBox="1"/>
          <p:nvPr/>
        </p:nvSpPr>
        <p:spPr>
          <a:xfrm>
            <a:off x="10099522" y="1049856"/>
            <a:ext cx="1343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DejaVuSans"/>
              </a:rPr>
              <a:t>OpenAI’s ChatGPT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5848B-2055-D29B-1E1D-B00C8EFC9706}"/>
              </a:ext>
            </a:extLst>
          </p:cNvPr>
          <p:cNvSpPr txBox="1"/>
          <p:nvPr/>
        </p:nvSpPr>
        <p:spPr>
          <a:xfrm>
            <a:off x="10077526" y="2419085"/>
            <a:ext cx="1598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DejaVuSans"/>
              </a:rPr>
              <a:t>Google’s GEMINI/BARD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F0EF4-050E-20C3-9F20-1A41D97D505F}"/>
              </a:ext>
            </a:extLst>
          </p:cNvPr>
          <p:cNvSpPr txBox="1"/>
          <p:nvPr/>
        </p:nvSpPr>
        <p:spPr>
          <a:xfrm>
            <a:off x="10117658" y="3739131"/>
            <a:ext cx="1343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DejaVuSans"/>
              </a:rPr>
              <a:t>Microsoft’s CoPilot +</a:t>
            </a:r>
          </a:p>
        </p:txBody>
      </p:sp>
    </p:spTree>
    <p:extLst>
      <p:ext uri="{BB962C8B-B14F-4D97-AF65-F5344CB8AC3E}">
        <p14:creationId xmlns:p14="http://schemas.microsoft.com/office/powerpoint/2010/main" val="225793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20DB1-E784-9441-AA47-443BD710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49" y="-33616"/>
            <a:ext cx="10398478" cy="82006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effectLst/>
                <a:latin typeface="DejaVuSans"/>
              </a:rPr>
              <a:t>Correlation with Stock Performance</a:t>
            </a:r>
            <a:endParaRPr 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7B19-E377-F124-AF78-29DDD333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10" y="5011022"/>
            <a:ext cx="10731817" cy="121979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effectLst/>
                <a:latin typeface="DejaVuSans"/>
              </a:rPr>
              <a:t>Stock price trends during major AI announcements </a:t>
            </a:r>
          </a:p>
          <a:p>
            <a:r>
              <a:rPr lang="en-US" sz="2400" dirty="0">
                <a:effectLst/>
                <a:latin typeface="DejaVuSans"/>
              </a:rPr>
              <a:t>ChatGPT, Gemini/Bard Increased trading volumes and positive investor sentiment </a:t>
            </a:r>
          </a:p>
          <a:p>
            <a:r>
              <a:rPr lang="en-US" sz="2400" dirty="0">
                <a:effectLst/>
                <a:latin typeface="DejaVuSans"/>
              </a:rPr>
              <a:t>Outperformance of AI-focused companies </a:t>
            </a:r>
            <a:endParaRPr lang="en-US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44F9F-3BDB-EE1A-E478-8C5E02EA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16" y="660881"/>
            <a:ext cx="3274241" cy="2383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310FA-227A-6EB3-A2FA-2184F79E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08" y="3201927"/>
            <a:ext cx="2659548" cy="155534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417D9AE-9BA0-768F-D20B-9A01A7319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434" y="659079"/>
            <a:ext cx="3274241" cy="2383964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6DA1BCE-C20B-1D6E-9884-453C0CA34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626" y="698150"/>
            <a:ext cx="3274241" cy="2383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71026-DE4B-92E1-3AF8-02BE09FDA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830" y="3140247"/>
            <a:ext cx="2654836" cy="1565229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63081F32-627B-4CBE-9ACA-7C0E6512A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0951" y="3081012"/>
            <a:ext cx="2760749" cy="16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2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2B520-E5FD-2ACA-8C9A-A0427F3A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-3567"/>
            <a:ext cx="10624661" cy="626842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effectLst/>
                <a:latin typeface="DejaVuSans"/>
              </a:rPr>
              <a:t>Investor Sentiment on AI Advancements</a:t>
            </a:r>
            <a:endParaRPr lang="en-US" sz="3600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B94F-2240-D059-3F06-A018482A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40" y="944217"/>
            <a:ext cx="4150237" cy="528694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dirty="0">
                <a:effectLst/>
                <a:latin typeface="DejaVuSans"/>
              </a:rPr>
              <a:t>AI product releases driving market momentum</a:t>
            </a:r>
          </a:p>
          <a:p>
            <a:r>
              <a:rPr lang="en-US" sz="3200" dirty="0">
                <a:effectLst/>
                <a:latin typeface="DejaVuSans"/>
              </a:rPr>
              <a:t>ChatGPT’ s integration boosting MSFT </a:t>
            </a:r>
          </a:p>
          <a:p>
            <a:r>
              <a:rPr lang="en-US" sz="3200" dirty="0">
                <a:effectLst/>
                <a:latin typeface="DejaVuSans"/>
              </a:rPr>
              <a:t>Gemini/Bard impacting GOOGL</a:t>
            </a:r>
          </a:p>
          <a:p>
            <a:r>
              <a:rPr lang="en-US" sz="3200" dirty="0">
                <a:effectLst/>
                <a:latin typeface="DejaVuSans"/>
              </a:rPr>
              <a:t>Correlation between AI news and trading volumes of S&amp;P 500 and NASDAQ</a:t>
            </a:r>
          </a:p>
          <a:p>
            <a:endParaRPr lang="en-US" sz="2200" dirty="0">
              <a:effectLst/>
              <a:latin typeface="DejaVuSans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DejaVuSans"/>
              </a:rPr>
              <a:t> 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3C4AD-9D82-654B-0C67-A714C285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539" y="709900"/>
            <a:ext cx="4401159" cy="271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C080D-1183-A33F-24F2-FD4807CC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05" y="3227889"/>
            <a:ext cx="4485893" cy="27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70514-3EF7-34B8-8E7F-54556268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5" y="1230644"/>
            <a:ext cx="5474323" cy="4393143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7A7D4-2B0D-B17B-1C70-BD5BAC7B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DejaVuSans"/>
              </a:rPr>
              <a:t>AI</a:t>
            </a:r>
            <a:r>
              <a:rPr lang="en-US" sz="3400" b="1" dirty="0">
                <a:effectLst/>
                <a:latin typeface="DejaVuSans"/>
              </a:rPr>
              <a:t> Advancements, Volatility, Risks</a:t>
            </a:r>
            <a:br>
              <a:rPr lang="en-US" sz="3400" dirty="0">
                <a:effectLst/>
              </a:rPr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67F9-3F0F-7748-DB28-46661313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DejaVuSans"/>
              </a:rPr>
              <a:t>Ethical and regulatory concerns around AI</a:t>
            </a:r>
          </a:p>
          <a:p>
            <a:r>
              <a:rPr lang="en-US" sz="1700" dirty="0">
                <a:effectLst/>
                <a:latin typeface="DejaVuSans"/>
              </a:rPr>
              <a:t>Market volatility following controversial AI developments </a:t>
            </a:r>
          </a:p>
          <a:p>
            <a:r>
              <a:rPr lang="en-US" sz="1700" dirty="0">
                <a:effectLst/>
                <a:latin typeface="DejaVuSans"/>
              </a:rPr>
              <a:t>Stock declines during negative AI-related news </a:t>
            </a:r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99715-467E-FD0E-7A43-CC1E592F2D9E}"/>
              </a:ext>
            </a:extLst>
          </p:cNvPr>
          <p:cNvSpPr txBox="1"/>
          <p:nvPr/>
        </p:nvSpPr>
        <p:spPr>
          <a:xfrm>
            <a:off x="3048990" y="2754861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US">
                <a:solidFill>
                  <a:srgbClr val="333333"/>
                </a:solidFill>
                <a:effectLst/>
                <a:latin typeface="DejaVuSans"/>
              </a:rPr>
            </a:b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81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431</Words>
  <Application>Microsoft Macintosh PowerPoint</Application>
  <PresentationFormat>Widescreen</PresentationFormat>
  <Paragraphs>61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DejaVuSans</vt:lpstr>
      <vt:lpstr>Office Theme</vt:lpstr>
      <vt:lpstr>THE IMPACT OF AI ADVANCEMENTS ON U.S. STOCK MARKETS  A CORRELATIVE STUDY OF AAPL, FB/META, GOOGL, &amp; MSFT  BY  ALEXANDER, ANAND, CAMERON, JEAN, USHA  OCTOBER 22, 2024</vt:lpstr>
      <vt:lpstr>Objectives of the Study   </vt:lpstr>
      <vt:lpstr>Stock Market Performance: S&amp;P 500 and NASDAQ Composite Index Trends (2018–2025)</vt:lpstr>
      <vt:lpstr>The Growing Role of AI in the Stock Market</vt:lpstr>
      <vt:lpstr>Why AAPL, FB/META, GOOGL, &amp; MSFT?</vt:lpstr>
      <vt:lpstr>Major AI Product Releases </vt:lpstr>
      <vt:lpstr>Correlation with Stock Performance</vt:lpstr>
      <vt:lpstr>Investor Sentiment on AI Advancements</vt:lpstr>
      <vt:lpstr>AI Advancements, Volatility, Risks </vt:lpstr>
      <vt:lpstr>The Future of AI in Stock Markets</vt:lpstr>
      <vt:lpstr>Key Takeaways and Reflections  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Hariharan, Usha</dc:creator>
  <cp:keywords/>
  <dc:description/>
  <cp:lastModifiedBy>Hari-Raj, Amrita</cp:lastModifiedBy>
  <cp:revision>9</cp:revision>
  <dcterms:created xsi:type="dcterms:W3CDTF">2024-10-20T14:28:03Z</dcterms:created>
  <dcterms:modified xsi:type="dcterms:W3CDTF">2024-10-20T22:01:55Z</dcterms:modified>
  <cp:category/>
</cp:coreProperties>
</file>