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40"/>
  </p:notesMasterIdLst>
  <p:sldIdLst>
    <p:sldId id="256" r:id="rId2"/>
    <p:sldId id="294" r:id="rId3"/>
    <p:sldId id="295" r:id="rId4"/>
    <p:sldId id="334" r:id="rId5"/>
    <p:sldId id="333" r:id="rId6"/>
    <p:sldId id="358" r:id="rId7"/>
    <p:sldId id="335" r:id="rId8"/>
    <p:sldId id="359" r:id="rId9"/>
    <p:sldId id="353" r:id="rId10"/>
    <p:sldId id="354" r:id="rId11"/>
    <p:sldId id="355" r:id="rId12"/>
    <p:sldId id="336" r:id="rId13"/>
    <p:sldId id="343" r:id="rId14"/>
    <p:sldId id="347" r:id="rId15"/>
    <p:sldId id="348" r:id="rId16"/>
    <p:sldId id="337" r:id="rId17"/>
    <p:sldId id="360" r:id="rId18"/>
    <p:sldId id="357" r:id="rId19"/>
    <p:sldId id="356" r:id="rId20"/>
    <p:sldId id="338" r:id="rId21"/>
    <p:sldId id="361" r:id="rId22"/>
    <p:sldId id="365" r:id="rId23"/>
    <p:sldId id="339" r:id="rId24"/>
    <p:sldId id="362" r:id="rId25"/>
    <p:sldId id="340" r:id="rId26"/>
    <p:sldId id="350" r:id="rId27"/>
    <p:sldId id="351" r:id="rId28"/>
    <p:sldId id="352" r:id="rId29"/>
    <p:sldId id="341" r:id="rId30"/>
    <p:sldId id="363" r:id="rId31"/>
    <p:sldId id="364" r:id="rId32"/>
    <p:sldId id="342" r:id="rId33"/>
    <p:sldId id="296" r:id="rId34"/>
    <p:sldId id="278" r:id="rId35"/>
    <p:sldId id="345" r:id="rId36"/>
    <p:sldId id="346" r:id="rId37"/>
    <p:sldId id="349" r:id="rId38"/>
    <p:sldId id="344"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98151E-0C3A-494B-B26B-37D62C383CFE}">
  <a:tblStyle styleId="{9698151E-0C3A-494B-B26B-37D62C383CF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8185A3-63CA-4AD0-B97A-12F4E01556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5226" autoAdjust="0"/>
  </p:normalViewPr>
  <p:slideViewPr>
    <p:cSldViewPr snapToGrid="0">
      <p:cViewPr varScale="1">
        <p:scale>
          <a:sx n="104" d="100"/>
          <a:sy n="104"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26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966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997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885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607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184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636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205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1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70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150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396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634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04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144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965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870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886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530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100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066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304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269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390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571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786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050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342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33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161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898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841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945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53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117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9"/>
        <p:cNvGrpSpPr/>
        <p:nvPr/>
      </p:nvGrpSpPr>
      <p:grpSpPr>
        <a:xfrm>
          <a:off x="0" y="0"/>
          <a:ext cx="0" cy="0"/>
          <a:chOff x="0" y="0"/>
          <a:chExt cx="0" cy="0"/>
        </a:xfrm>
      </p:grpSpPr>
      <p:sp>
        <p:nvSpPr>
          <p:cNvPr id="10" name="Google Shape;10;p2"/>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1" name="Google Shape;11;p2"/>
          <p:cNvSpPr/>
          <p:nvPr/>
        </p:nvSpPr>
        <p:spPr>
          <a:xfrm>
            <a:off x="-5900" y="759982"/>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2" name="Google Shape;12;p2"/>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3" name="Google Shape;13;p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ABE33F"/>
        </a:solidFill>
        <a:effectLst/>
      </p:bgPr>
    </p:bg>
    <p:spTree>
      <p:nvGrpSpPr>
        <p:cNvPr id="1" name="Shape 14"/>
        <p:cNvGrpSpPr/>
        <p:nvPr/>
      </p:nvGrpSpPr>
      <p:grpSpPr>
        <a:xfrm>
          <a:off x="0" y="0"/>
          <a:ext cx="0" cy="0"/>
          <a:chOff x="0" y="0"/>
          <a:chExt cx="0" cy="0"/>
        </a:xfrm>
      </p:grpSpPr>
      <p:sp>
        <p:nvSpPr>
          <p:cNvPr id="15" name="Google Shape;15;p3"/>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6" name="Google Shape;16;p3"/>
          <p:cNvSpPr/>
          <p:nvPr/>
        </p:nvSpPr>
        <p:spPr>
          <a:xfrm>
            <a:off x="-5900" y="753950"/>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7" name="Google Shape;17;p3"/>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00AE9D">
              <a:alpha val="83460"/>
            </a:srgbClr>
          </a:solidFill>
          <a:ln>
            <a:noFill/>
          </a:ln>
        </p:spPr>
      </p:sp>
      <p:sp>
        <p:nvSpPr>
          <p:cNvPr id="18" name="Google Shape;18;p3"/>
          <p:cNvSpPr txBox="1">
            <a:spLocks noGrp="1"/>
          </p:cNvSpPr>
          <p:nvPr>
            <p:ph type="ctrTitle"/>
          </p:nvPr>
        </p:nvSpPr>
        <p:spPr>
          <a:xfrm>
            <a:off x="1815525" y="2040550"/>
            <a:ext cx="5513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1815375" y="3068650"/>
            <a:ext cx="5513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4C52"/>
              </a:buClr>
              <a:buSzPts val="1800"/>
              <a:buNone/>
              <a:defRPr sz="1800" b="1"/>
            </a:lvl1pPr>
            <a:lvl2pPr lvl="1" algn="ctr" rtl="0">
              <a:spcBef>
                <a:spcPts val="0"/>
              </a:spcBef>
              <a:spcAft>
                <a:spcPts val="0"/>
              </a:spcAft>
              <a:buClr>
                <a:srgbClr val="004C52"/>
              </a:buClr>
              <a:buSzPts val="1800"/>
              <a:buNone/>
              <a:defRPr sz="1800" b="1"/>
            </a:lvl2pPr>
            <a:lvl3pPr lvl="2" algn="ctr" rtl="0">
              <a:spcBef>
                <a:spcPts val="0"/>
              </a:spcBef>
              <a:spcAft>
                <a:spcPts val="0"/>
              </a:spcAft>
              <a:buClr>
                <a:srgbClr val="004C52"/>
              </a:buClr>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20" name="Google Shape;20;p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grpSp>
        <p:nvGrpSpPr>
          <p:cNvPr id="30" name="Google Shape;30;p5"/>
          <p:cNvGrpSpPr/>
          <p:nvPr/>
        </p:nvGrpSpPr>
        <p:grpSpPr>
          <a:xfrm>
            <a:off x="-6025" y="0"/>
            <a:ext cx="9168125" cy="5163100"/>
            <a:chOff x="-6025" y="0"/>
            <a:chExt cx="9168125" cy="5163100"/>
          </a:xfrm>
        </p:grpSpPr>
        <p:sp>
          <p:nvSpPr>
            <p:cNvPr id="31" name="Google Shape;31;p5"/>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32" name="Google Shape;32;p5"/>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3" name="Google Shape;33;p5"/>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4" name="Google Shape;34;p5"/>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35" name="Google Shape;35;p5"/>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36" name="Google Shape;36;p5"/>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7" name="Google Shape;37;p5"/>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9" name="Google Shape;39;p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0"/>
          <p:cNvSpPr/>
          <p:nvPr/>
        </p:nvSpPr>
        <p:spPr>
          <a:xfrm>
            <a:off x="-2355" y="0"/>
            <a:ext cx="5209571" cy="983354"/>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86" name="Google Shape;86;p10"/>
          <p:cNvSpPr/>
          <p:nvPr/>
        </p:nvSpPr>
        <p:spPr>
          <a:xfrm>
            <a:off x="-6025" y="2"/>
            <a:ext cx="4445394" cy="1085644"/>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87" name="Google Shape;87;p10"/>
          <p:cNvSpPr/>
          <p:nvPr/>
        </p:nvSpPr>
        <p:spPr>
          <a:xfrm>
            <a:off x="6375475" y="4745747"/>
            <a:ext cx="2548913" cy="400879"/>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88" name="Google Shape;88;p10"/>
          <p:cNvSpPr/>
          <p:nvPr/>
        </p:nvSpPr>
        <p:spPr>
          <a:xfrm>
            <a:off x="7341180" y="4767304"/>
            <a:ext cx="1821096" cy="395811"/>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89" name="Google Shape;89;p10"/>
          <p:cNvSpPr/>
          <p:nvPr/>
        </p:nvSpPr>
        <p:spPr>
          <a:xfrm>
            <a:off x="8340717" y="4204075"/>
            <a:ext cx="818444" cy="959061"/>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sp>
        <p:nvSpPr>
          <p:cNvPr id="90" name="Google Shape;90;p10"/>
          <p:cNvSpPr/>
          <p:nvPr/>
        </p:nvSpPr>
        <p:spPr>
          <a:xfrm>
            <a:off x="1559025" y="-6025"/>
            <a:ext cx="4116775" cy="944875"/>
          </a:xfrm>
          <a:custGeom>
            <a:avLst/>
            <a:gdLst/>
            <a:ahLst/>
            <a:cxnLst/>
            <a:rect l="l" t="t" r="r" b="b"/>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
        <p:nvSpPr>
          <p:cNvPr id="91" name="Google Shape;91;p10"/>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Google Shape;7;p1"/>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27122" y="4749851"/>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00AE9D"/>
                </a:solidFill>
                <a:latin typeface="Karla"/>
                <a:ea typeface="Karla"/>
                <a:cs typeface="Karla"/>
                <a:sym typeface="Karla"/>
              </a:defRPr>
            </a:lvl1pPr>
            <a:lvl2pPr lvl="1">
              <a:buNone/>
              <a:defRPr sz="1200">
                <a:solidFill>
                  <a:srgbClr val="00AE9D"/>
                </a:solidFill>
                <a:latin typeface="Karla"/>
                <a:ea typeface="Karla"/>
                <a:cs typeface="Karla"/>
                <a:sym typeface="Karla"/>
              </a:defRPr>
            </a:lvl2pPr>
            <a:lvl3pPr lvl="2">
              <a:buNone/>
              <a:defRPr sz="1200">
                <a:solidFill>
                  <a:srgbClr val="00AE9D"/>
                </a:solidFill>
                <a:latin typeface="Karla"/>
                <a:ea typeface="Karla"/>
                <a:cs typeface="Karla"/>
                <a:sym typeface="Karla"/>
              </a:defRPr>
            </a:lvl3pPr>
            <a:lvl4pPr lvl="3">
              <a:buNone/>
              <a:defRPr sz="1200">
                <a:solidFill>
                  <a:srgbClr val="00AE9D"/>
                </a:solidFill>
                <a:latin typeface="Karla"/>
                <a:ea typeface="Karla"/>
                <a:cs typeface="Karla"/>
                <a:sym typeface="Karla"/>
              </a:defRPr>
            </a:lvl4pPr>
            <a:lvl5pPr lvl="4">
              <a:buNone/>
              <a:defRPr sz="1200">
                <a:solidFill>
                  <a:srgbClr val="00AE9D"/>
                </a:solidFill>
                <a:latin typeface="Karla"/>
                <a:ea typeface="Karla"/>
                <a:cs typeface="Karla"/>
                <a:sym typeface="Karla"/>
              </a:defRPr>
            </a:lvl5pPr>
            <a:lvl6pPr lvl="5">
              <a:buNone/>
              <a:defRPr sz="1200">
                <a:solidFill>
                  <a:srgbClr val="00AE9D"/>
                </a:solidFill>
                <a:latin typeface="Karla"/>
                <a:ea typeface="Karla"/>
                <a:cs typeface="Karla"/>
                <a:sym typeface="Karla"/>
              </a:defRPr>
            </a:lvl6pPr>
            <a:lvl7pPr lvl="6">
              <a:buNone/>
              <a:defRPr sz="1200">
                <a:solidFill>
                  <a:srgbClr val="00AE9D"/>
                </a:solidFill>
                <a:latin typeface="Karla"/>
                <a:ea typeface="Karla"/>
                <a:cs typeface="Karla"/>
                <a:sym typeface="Karla"/>
              </a:defRPr>
            </a:lvl7pPr>
            <a:lvl8pPr lvl="7">
              <a:buNone/>
              <a:defRPr sz="1200">
                <a:solidFill>
                  <a:srgbClr val="00AE9D"/>
                </a:solidFill>
                <a:latin typeface="Karla"/>
                <a:ea typeface="Karla"/>
                <a:cs typeface="Karla"/>
                <a:sym typeface="Karla"/>
              </a:defRPr>
            </a:lvl8pPr>
            <a:lvl9pPr lvl="8">
              <a:buNone/>
              <a:defRPr sz="1200">
                <a:solidFill>
                  <a:srgbClr val="00AE9D"/>
                </a:solidFill>
                <a:latin typeface="Karla"/>
                <a:ea typeface="Karla"/>
                <a:cs typeface="Karla"/>
                <a:sym typeface="Karla"/>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abhishekcmu.wixsite.com/home"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s://github.com/abhamidi-1234" TargetMode="External"/><Relationship Id="rId4" Type="http://schemas.openxmlformats.org/officeDocument/2006/relationships/hyperlink" Target="https://www.linkedin.com/in/abhishek-bhamidipati/"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platform.openai.com/docs/guides/speech-to-text/quickstart"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Serverless Audio/Video Chatbot</a:t>
            </a:r>
            <a:endParaRPr sz="4400" dirty="0"/>
          </a:p>
        </p:txBody>
      </p:sp>
      <p:sp>
        <p:nvSpPr>
          <p:cNvPr id="3" name="TextBox 2">
            <a:extLst>
              <a:ext uri="{FF2B5EF4-FFF2-40B4-BE49-F238E27FC236}">
                <a16:creationId xmlns:a16="http://schemas.microsoft.com/office/drawing/2014/main" id="{7BC9F5F3-66C6-2D24-129E-90CE24C587E8}"/>
              </a:ext>
            </a:extLst>
          </p:cNvPr>
          <p:cNvSpPr txBox="1"/>
          <p:nvPr/>
        </p:nvSpPr>
        <p:spPr>
          <a:xfrm>
            <a:off x="3275624" y="3990408"/>
            <a:ext cx="4583060" cy="369332"/>
          </a:xfrm>
          <a:prstGeom prst="rect">
            <a:avLst/>
          </a:prstGeom>
          <a:noFill/>
        </p:spPr>
        <p:txBody>
          <a:bodyPr wrap="square">
            <a:spAutoFit/>
          </a:bodyPr>
          <a:lstStyle/>
          <a:p>
            <a:pPr marL="0" lvl="0" indent="0" algn="l" rtl="0">
              <a:spcBef>
                <a:spcPts val="600"/>
              </a:spcBef>
              <a:spcAft>
                <a:spcPts val="0"/>
              </a:spcAft>
              <a:buClr>
                <a:schemeClr val="dk1"/>
              </a:buClr>
              <a:buSzPts val="1100"/>
              <a:buFont typeface="Arial"/>
              <a:buNone/>
            </a:pPr>
            <a:r>
              <a:rPr lang="en" sz="1800" b="1" dirty="0">
                <a:solidFill>
                  <a:schemeClr val="bg1"/>
                </a:solidFill>
              </a:rPr>
              <a:t>Abhishek Bhamidipati</a:t>
            </a:r>
          </a:p>
        </p:txBody>
      </p:sp>
      <p:pic>
        <p:nvPicPr>
          <p:cNvPr id="1028" name="Picture 4" descr="Vanderbilt University launches refreshed visual identity | Vanderbilt  University">
            <a:extLst>
              <a:ext uri="{FF2B5EF4-FFF2-40B4-BE49-F238E27FC236}">
                <a16:creationId xmlns:a16="http://schemas.microsoft.com/office/drawing/2014/main" id="{6DFE4EC5-1913-A603-62E4-3C8AC72EAD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40" t="30640" r="19175" b="31443"/>
          <a:stretch/>
        </p:blipFill>
        <p:spPr bwMode="auto">
          <a:xfrm>
            <a:off x="6613646" y="-1"/>
            <a:ext cx="2533004" cy="8701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8" name="Rectangle 7">
            <a:extLst>
              <a:ext uri="{FF2B5EF4-FFF2-40B4-BE49-F238E27FC236}">
                <a16:creationId xmlns:a16="http://schemas.microsoft.com/office/drawing/2014/main" id="{8AB61134-55A5-8242-9787-DAACF03BC5AE}"/>
              </a:ext>
            </a:extLst>
          </p:cNvPr>
          <p:cNvSpPr/>
          <p:nvPr/>
        </p:nvSpPr>
        <p:spPr>
          <a:xfrm>
            <a:off x="0" y="0"/>
            <a:ext cx="9144000" cy="5143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2BCA0705-C360-8678-C80E-8DCC4FC8ABBA}"/>
              </a:ext>
            </a:extLst>
          </p:cNvPr>
          <p:cNvPicPr>
            <a:picLocks noChangeAspect="1"/>
          </p:cNvPicPr>
          <p:nvPr/>
        </p:nvPicPr>
        <p:blipFill>
          <a:blip r:embed="rId3"/>
          <a:stretch>
            <a:fillRect/>
          </a:stretch>
        </p:blipFill>
        <p:spPr>
          <a:xfrm>
            <a:off x="928687" y="0"/>
            <a:ext cx="7286625" cy="5143500"/>
          </a:xfrm>
          <a:prstGeom prst="rect">
            <a:avLst/>
          </a:prstGeom>
        </p:spPr>
      </p:pic>
    </p:spTree>
    <p:extLst>
      <p:ext uri="{BB962C8B-B14F-4D97-AF65-F5344CB8AC3E}">
        <p14:creationId xmlns:p14="http://schemas.microsoft.com/office/powerpoint/2010/main" val="387231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8" name="Rectangle 7">
            <a:extLst>
              <a:ext uri="{FF2B5EF4-FFF2-40B4-BE49-F238E27FC236}">
                <a16:creationId xmlns:a16="http://schemas.microsoft.com/office/drawing/2014/main" id="{8AB61134-55A5-8242-9787-DAACF03BC5AE}"/>
              </a:ext>
            </a:extLst>
          </p:cNvPr>
          <p:cNvSpPr/>
          <p:nvPr/>
        </p:nvSpPr>
        <p:spPr>
          <a:xfrm>
            <a:off x="0" y="0"/>
            <a:ext cx="9144000" cy="5143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4" name="Picture 3">
            <a:extLst>
              <a:ext uri="{FF2B5EF4-FFF2-40B4-BE49-F238E27FC236}">
                <a16:creationId xmlns:a16="http://schemas.microsoft.com/office/drawing/2014/main" id="{D469BD0A-B864-9431-DF50-70C5C3D2E998}"/>
              </a:ext>
            </a:extLst>
          </p:cNvPr>
          <p:cNvPicPr>
            <a:picLocks noChangeAspect="1"/>
          </p:cNvPicPr>
          <p:nvPr/>
        </p:nvPicPr>
        <p:blipFill>
          <a:blip r:embed="rId3"/>
          <a:stretch>
            <a:fillRect/>
          </a:stretch>
        </p:blipFill>
        <p:spPr>
          <a:xfrm>
            <a:off x="0" y="84129"/>
            <a:ext cx="9144000" cy="4798259"/>
          </a:xfrm>
          <a:prstGeom prst="rect">
            <a:avLst/>
          </a:prstGeom>
        </p:spPr>
      </p:pic>
    </p:spTree>
    <p:extLst>
      <p:ext uri="{BB962C8B-B14F-4D97-AF65-F5344CB8AC3E}">
        <p14:creationId xmlns:p14="http://schemas.microsoft.com/office/powerpoint/2010/main" val="332074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450" y="2058218"/>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ABE33F"/>
              </a:solidFill>
            </a:endParaRPr>
          </a:p>
          <a:p>
            <a:pPr marL="0" lvl="0" indent="0" algn="ctr" rtl="0">
              <a:spcBef>
                <a:spcPts val="0"/>
              </a:spcBef>
              <a:spcAft>
                <a:spcPts val="0"/>
              </a:spcAft>
              <a:buNone/>
            </a:pPr>
            <a:r>
              <a:rPr lang="en" dirty="0"/>
              <a:t>OpenAI WHISPER</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14670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OpenAI Whisper</a:t>
            </a:r>
            <a:endParaRPr dirty="0"/>
          </a:p>
        </p:txBody>
      </p:sp>
      <p:sp>
        <p:nvSpPr>
          <p:cNvPr id="138" name="Google Shape;138;p16"/>
          <p:cNvSpPr txBox="1">
            <a:spLocks noGrp="1"/>
          </p:cNvSpPr>
          <p:nvPr>
            <p:ph type="body" idx="1"/>
          </p:nvPr>
        </p:nvSpPr>
        <p:spPr>
          <a:xfrm>
            <a:off x="575822" y="1417800"/>
            <a:ext cx="4925326" cy="3327300"/>
          </a:xfrm>
          <a:prstGeom prst="rect">
            <a:avLst/>
          </a:prstGeom>
        </p:spPr>
        <p:txBody>
          <a:bodyPr spcFirstLastPara="1" wrap="square" lIns="91425" tIns="91425" rIns="91425" bIns="91425" anchor="t" anchorCtr="0">
            <a:noAutofit/>
          </a:bodyPr>
          <a:lstStyle/>
          <a:p>
            <a:pPr>
              <a:spcBef>
                <a:spcPts val="0"/>
              </a:spcBef>
              <a:spcAft>
                <a:spcPts val="1000"/>
              </a:spcAft>
            </a:pPr>
            <a:r>
              <a:rPr lang="en-US" sz="1800" dirty="0"/>
              <a:t>Whisper is an open-source ASR library released by OpenAI in September 2022. Whisper takes an audio or audiovisual file as input and returns a transcription of the audio as output. This transcription can be saved as a plain text file, or as a subtitle file with time code data. </a:t>
            </a:r>
            <a:br>
              <a:rPr lang="en-US" sz="1800" dirty="0"/>
            </a:br>
            <a:endParaRPr lang="en-US" sz="1800" dirty="0"/>
          </a:p>
          <a:p>
            <a:pPr>
              <a:spcBef>
                <a:spcPts val="0"/>
              </a:spcBef>
              <a:spcAft>
                <a:spcPts val="1000"/>
              </a:spcAft>
            </a:pPr>
            <a:r>
              <a:rPr lang="en-US" sz="1800" dirty="0"/>
              <a:t>Supported formats: </a:t>
            </a:r>
            <a:r>
              <a:rPr lang="en-US" sz="1800" b="1" dirty="0"/>
              <a:t>mp4</a:t>
            </a:r>
            <a:r>
              <a:rPr lang="en-US" sz="1800" dirty="0"/>
              <a:t>, </a:t>
            </a:r>
            <a:r>
              <a:rPr lang="en-US" sz="1800" b="1" dirty="0"/>
              <a:t>mp3</a:t>
            </a:r>
            <a:r>
              <a:rPr lang="en-US" sz="1800" dirty="0"/>
              <a:t>, </a:t>
            </a:r>
            <a:r>
              <a:rPr lang="en-US" sz="1800" b="1" dirty="0"/>
              <a:t>mpeg</a:t>
            </a:r>
            <a:r>
              <a:rPr lang="en-US" sz="1800" dirty="0"/>
              <a:t>, </a:t>
            </a:r>
            <a:r>
              <a:rPr lang="en-US" sz="1800" b="1" dirty="0"/>
              <a:t>mpga</a:t>
            </a:r>
            <a:r>
              <a:rPr lang="en-US" sz="1800" dirty="0"/>
              <a:t>, </a:t>
            </a:r>
            <a:r>
              <a:rPr lang="en-US" sz="1800" b="1" dirty="0"/>
              <a:t>m4a</a:t>
            </a:r>
            <a:r>
              <a:rPr lang="en-US" sz="1800" dirty="0"/>
              <a:t>, </a:t>
            </a:r>
            <a:r>
              <a:rPr lang="en-US" sz="1800" b="1" dirty="0"/>
              <a:t>wav</a:t>
            </a:r>
            <a:r>
              <a:rPr lang="en-US" sz="1800" dirty="0"/>
              <a:t>, and </a:t>
            </a:r>
            <a:r>
              <a:rPr lang="en-US" sz="1800" b="1" dirty="0"/>
              <a:t>webm</a:t>
            </a:r>
            <a:endParaRPr sz="1800" b="1"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6" name="Picture 5">
            <a:extLst>
              <a:ext uri="{FF2B5EF4-FFF2-40B4-BE49-F238E27FC236}">
                <a16:creationId xmlns:a16="http://schemas.microsoft.com/office/drawing/2014/main" id="{B9CF85B6-D4FB-F886-8C9E-41B94EE4A53D}"/>
              </a:ext>
            </a:extLst>
          </p:cNvPr>
          <p:cNvPicPr>
            <a:picLocks noChangeAspect="1"/>
          </p:cNvPicPr>
          <p:nvPr/>
        </p:nvPicPr>
        <p:blipFill>
          <a:blip r:embed="rId3"/>
          <a:stretch>
            <a:fillRect/>
          </a:stretch>
        </p:blipFill>
        <p:spPr>
          <a:xfrm>
            <a:off x="5714594" y="1844064"/>
            <a:ext cx="3053322" cy="1397207"/>
          </a:xfrm>
          <a:prstGeom prst="rect">
            <a:avLst/>
          </a:prstGeom>
        </p:spPr>
      </p:pic>
    </p:spTree>
    <p:extLst>
      <p:ext uri="{BB962C8B-B14F-4D97-AF65-F5344CB8AC3E}">
        <p14:creationId xmlns:p14="http://schemas.microsoft.com/office/powerpoint/2010/main" val="271788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OpenAI Whisper</a:t>
            </a:r>
            <a:endParaRPr dirty="0"/>
          </a:p>
        </p:txBody>
      </p:sp>
      <p:sp>
        <p:nvSpPr>
          <p:cNvPr id="138" name="Google Shape;138;p16"/>
          <p:cNvSpPr txBox="1">
            <a:spLocks noGrp="1"/>
          </p:cNvSpPr>
          <p:nvPr>
            <p:ph type="body" idx="1"/>
          </p:nvPr>
        </p:nvSpPr>
        <p:spPr>
          <a:xfrm>
            <a:off x="575821" y="3479187"/>
            <a:ext cx="7978243" cy="1360345"/>
          </a:xfrm>
          <a:prstGeom prst="rect">
            <a:avLst/>
          </a:prstGeom>
        </p:spPr>
        <p:txBody>
          <a:bodyPr spcFirstLastPara="1" wrap="square" lIns="91425" tIns="91425" rIns="91425" bIns="91425" anchor="t" anchorCtr="0">
            <a:noAutofit/>
          </a:bodyPr>
          <a:lstStyle/>
          <a:p>
            <a:pPr>
              <a:spcBef>
                <a:spcPts val="0"/>
              </a:spcBef>
              <a:spcAft>
                <a:spcPts val="1000"/>
              </a:spcAft>
            </a:pPr>
            <a:r>
              <a:rPr lang="en-US" sz="1800" dirty="0"/>
              <a:t>Approximate processing time on a 40-minute video using medium.en:</a:t>
            </a:r>
          </a:p>
          <a:p>
            <a:pPr marL="76200" indent="0">
              <a:spcBef>
                <a:spcPts val="0"/>
              </a:spcBef>
              <a:spcAft>
                <a:spcPts val="1000"/>
              </a:spcAft>
              <a:buNone/>
            </a:pPr>
            <a:r>
              <a:rPr lang="en-US" sz="1800" b="1" dirty="0"/>
              <a:t>	- </a:t>
            </a:r>
            <a:r>
              <a:rPr lang="en-US" sz="1800" dirty="0"/>
              <a:t>About </a:t>
            </a:r>
            <a:r>
              <a:rPr lang="en-US" sz="1800" b="1" dirty="0"/>
              <a:t>6</a:t>
            </a:r>
            <a:r>
              <a:rPr lang="en-US" sz="1800" dirty="0"/>
              <a:t> minutes on </a:t>
            </a:r>
            <a:r>
              <a:rPr lang="en-US" sz="1800" b="1" dirty="0"/>
              <a:t>GPU</a:t>
            </a:r>
          </a:p>
          <a:p>
            <a:pPr marL="76200" indent="0">
              <a:spcBef>
                <a:spcPts val="0"/>
              </a:spcBef>
              <a:spcAft>
                <a:spcPts val="1000"/>
              </a:spcAft>
              <a:buNone/>
            </a:pPr>
            <a:r>
              <a:rPr lang="en-US" sz="1800" dirty="0"/>
              <a:t>	- About </a:t>
            </a:r>
            <a:r>
              <a:rPr lang="en-US" sz="1800" b="1" dirty="0"/>
              <a:t>1.5</a:t>
            </a:r>
            <a:r>
              <a:rPr lang="en-US" sz="1800" dirty="0"/>
              <a:t> hours on </a:t>
            </a:r>
            <a:r>
              <a:rPr lang="en-US" sz="1800" b="1" dirty="0"/>
              <a:t>CPU</a:t>
            </a:r>
            <a:endParaRPr sz="1800" b="1"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261FD26E-AA8B-E89E-3B27-1C1A10D0BBD1}"/>
              </a:ext>
            </a:extLst>
          </p:cNvPr>
          <p:cNvPicPr>
            <a:picLocks noChangeAspect="1"/>
          </p:cNvPicPr>
          <p:nvPr/>
        </p:nvPicPr>
        <p:blipFill>
          <a:blip r:embed="rId3"/>
          <a:stretch>
            <a:fillRect/>
          </a:stretch>
        </p:blipFill>
        <p:spPr>
          <a:xfrm>
            <a:off x="1276060" y="1107041"/>
            <a:ext cx="6584830" cy="2230460"/>
          </a:xfrm>
          <a:prstGeom prst="rect">
            <a:avLst/>
          </a:prstGeom>
        </p:spPr>
      </p:pic>
    </p:spTree>
    <p:extLst>
      <p:ext uri="{BB962C8B-B14F-4D97-AF65-F5344CB8AC3E}">
        <p14:creationId xmlns:p14="http://schemas.microsoft.com/office/powerpoint/2010/main" val="292717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 of Whisper</a:t>
            </a:r>
            <a:endParaRPr dirty="0"/>
          </a:p>
        </p:txBody>
      </p:sp>
      <p:sp>
        <p:nvSpPr>
          <p:cNvPr id="138" name="Google Shape;138;p16"/>
          <p:cNvSpPr txBox="1">
            <a:spLocks noGrp="1"/>
          </p:cNvSpPr>
          <p:nvPr>
            <p:ph type="body" idx="1"/>
          </p:nvPr>
        </p:nvSpPr>
        <p:spPr>
          <a:xfrm>
            <a:off x="575822" y="1698020"/>
            <a:ext cx="4925326" cy="3327300"/>
          </a:xfrm>
          <a:prstGeom prst="rect">
            <a:avLst/>
          </a:prstGeom>
        </p:spPr>
        <p:txBody>
          <a:bodyPr spcFirstLastPara="1" wrap="square" lIns="91425" tIns="91425" rIns="91425" bIns="91425" anchor="t" anchorCtr="0">
            <a:noAutofit/>
          </a:bodyPr>
          <a:lstStyle/>
          <a:p>
            <a:pPr>
              <a:spcBef>
                <a:spcPts val="0"/>
              </a:spcBef>
              <a:spcAft>
                <a:spcPts val="1000"/>
              </a:spcAft>
            </a:pPr>
            <a:r>
              <a:rPr lang="en-US" sz="1800" b="1" dirty="0"/>
              <a:t>Hallucinations</a:t>
            </a:r>
          </a:p>
          <a:p>
            <a:pPr>
              <a:spcBef>
                <a:spcPts val="0"/>
              </a:spcBef>
              <a:spcAft>
                <a:spcPts val="1000"/>
              </a:spcAft>
            </a:pPr>
            <a:endParaRPr lang="en-US" sz="1800" b="1" dirty="0"/>
          </a:p>
          <a:p>
            <a:pPr>
              <a:spcBef>
                <a:spcPts val="0"/>
              </a:spcBef>
              <a:spcAft>
                <a:spcPts val="1000"/>
              </a:spcAft>
            </a:pPr>
            <a:r>
              <a:rPr lang="en-US" sz="1800" b="1" dirty="0"/>
              <a:t>Lower accuracy on non-English audio</a:t>
            </a:r>
          </a:p>
          <a:p>
            <a:pPr>
              <a:spcBef>
                <a:spcPts val="0"/>
              </a:spcBef>
              <a:spcAft>
                <a:spcPts val="1000"/>
              </a:spcAft>
            </a:pPr>
            <a:endParaRPr lang="en-US" sz="1800" b="1" dirty="0"/>
          </a:p>
          <a:p>
            <a:pPr>
              <a:spcBef>
                <a:spcPts val="0"/>
              </a:spcBef>
              <a:spcAft>
                <a:spcPts val="1000"/>
              </a:spcAft>
            </a:pPr>
            <a:r>
              <a:rPr lang="en-US" sz="1800" b="1" dirty="0"/>
              <a:t>Maximum file size of 25 Mb</a:t>
            </a:r>
            <a:endParaRPr sz="1800" b="1"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986292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450" y="2058218"/>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ABE33F"/>
              </a:solidFill>
            </a:endParaRPr>
          </a:p>
          <a:p>
            <a:pPr marL="0" lvl="0" indent="0" algn="ctr" rtl="0">
              <a:spcBef>
                <a:spcPts val="0"/>
              </a:spcBef>
              <a:spcAft>
                <a:spcPts val="0"/>
              </a:spcAft>
              <a:buNone/>
            </a:pPr>
            <a:r>
              <a:rPr lang="en" dirty="0"/>
              <a:t>OpenAI LLM ENDPOINT</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74720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8" name="Rectangle 7">
            <a:extLst>
              <a:ext uri="{FF2B5EF4-FFF2-40B4-BE49-F238E27FC236}">
                <a16:creationId xmlns:a16="http://schemas.microsoft.com/office/drawing/2014/main" id="{8AB61134-55A5-8242-9787-DAACF03BC5AE}"/>
              </a:ext>
            </a:extLst>
          </p:cNvPr>
          <p:cNvSpPr/>
          <p:nvPr/>
        </p:nvSpPr>
        <p:spPr>
          <a:xfrm>
            <a:off x="3546" y="0"/>
            <a:ext cx="9144000" cy="5143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pic>
        <p:nvPicPr>
          <p:cNvPr id="2" name="Picture 1">
            <a:extLst>
              <a:ext uri="{FF2B5EF4-FFF2-40B4-BE49-F238E27FC236}">
                <a16:creationId xmlns:a16="http://schemas.microsoft.com/office/drawing/2014/main" id="{165E73EF-5954-5806-0B99-00E314772056}"/>
              </a:ext>
            </a:extLst>
          </p:cNvPr>
          <p:cNvPicPr>
            <a:picLocks noChangeAspect="1"/>
          </p:cNvPicPr>
          <p:nvPr/>
        </p:nvPicPr>
        <p:blipFill>
          <a:blip r:embed="rId3"/>
          <a:stretch>
            <a:fillRect/>
          </a:stretch>
        </p:blipFill>
        <p:spPr>
          <a:xfrm>
            <a:off x="1688264" y="2090147"/>
            <a:ext cx="571500" cy="609600"/>
          </a:xfrm>
          <a:prstGeom prst="rect">
            <a:avLst/>
          </a:prstGeom>
        </p:spPr>
      </p:pic>
      <p:pic>
        <p:nvPicPr>
          <p:cNvPr id="3" name="Picture 2">
            <a:extLst>
              <a:ext uri="{FF2B5EF4-FFF2-40B4-BE49-F238E27FC236}">
                <a16:creationId xmlns:a16="http://schemas.microsoft.com/office/drawing/2014/main" id="{6787A600-0BC0-0B15-AB92-8AAC00399006}"/>
              </a:ext>
            </a:extLst>
          </p:cNvPr>
          <p:cNvPicPr>
            <a:picLocks noChangeAspect="1"/>
          </p:cNvPicPr>
          <p:nvPr/>
        </p:nvPicPr>
        <p:blipFill rotWithShape="1">
          <a:blip r:embed="rId4"/>
          <a:srcRect l="8020" t="4478" r="7472"/>
          <a:stretch/>
        </p:blipFill>
        <p:spPr>
          <a:xfrm>
            <a:off x="2802978" y="2090147"/>
            <a:ext cx="571500" cy="609600"/>
          </a:xfrm>
          <a:prstGeom prst="rect">
            <a:avLst/>
          </a:prstGeom>
        </p:spPr>
      </p:pic>
      <p:pic>
        <p:nvPicPr>
          <p:cNvPr id="4" name="Picture 3">
            <a:extLst>
              <a:ext uri="{FF2B5EF4-FFF2-40B4-BE49-F238E27FC236}">
                <a16:creationId xmlns:a16="http://schemas.microsoft.com/office/drawing/2014/main" id="{2673B10E-FF59-7B6E-7C22-84C0993C24F9}"/>
              </a:ext>
            </a:extLst>
          </p:cNvPr>
          <p:cNvPicPr>
            <a:picLocks noChangeAspect="1"/>
          </p:cNvPicPr>
          <p:nvPr/>
        </p:nvPicPr>
        <p:blipFill rotWithShape="1">
          <a:blip r:embed="rId5"/>
          <a:srcRect t="13513" r="9091"/>
          <a:stretch/>
        </p:blipFill>
        <p:spPr>
          <a:xfrm>
            <a:off x="5544330" y="2090146"/>
            <a:ext cx="571500" cy="609601"/>
          </a:xfrm>
          <a:prstGeom prst="rect">
            <a:avLst/>
          </a:prstGeom>
        </p:spPr>
      </p:pic>
      <p:pic>
        <p:nvPicPr>
          <p:cNvPr id="5" name="Picture 4">
            <a:extLst>
              <a:ext uri="{FF2B5EF4-FFF2-40B4-BE49-F238E27FC236}">
                <a16:creationId xmlns:a16="http://schemas.microsoft.com/office/drawing/2014/main" id="{9EFA2F23-8AF6-CC57-9531-E5D81FAE7EA7}"/>
              </a:ext>
            </a:extLst>
          </p:cNvPr>
          <p:cNvPicPr>
            <a:picLocks noChangeAspect="1"/>
          </p:cNvPicPr>
          <p:nvPr/>
        </p:nvPicPr>
        <p:blipFill rotWithShape="1">
          <a:blip r:embed="rId6"/>
          <a:srcRect t="4478" r="9091"/>
          <a:stretch/>
        </p:blipFill>
        <p:spPr>
          <a:xfrm>
            <a:off x="4173654" y="2090147"/>
            <a:ext cx="571500" cy="609601"/>
          </a:xfrm>
          <a:prstGeom prst="rect">
            <a:avLst/>
          </a:prstGeom>
        </p:spPr>
      </p:pic>
      <p:sp>
        <p:nvSpPr>
          <p:cNvPr id="6" name="TextBox 5">
            <a:extLst>
              <a:ext uri="{FF2B5EF4-FFF2-40B4-BE49-F238E27FC236}">
                <a16:creationId xmlns:a16="http://schemas.microsoft.com/office/drawing/2014/main" id="{CE9A6FBA-3976-5E18-0034-995E3E6666E4}"/>
              </a:ext>
            </a:extLst>
          </p:cNvPr>
          <p:cNvSpPr txBox="1"/>
          <p:nvPr/>
        </p:nvSpPr>
        <p:spPr>
          <a:xfrm>
            <a:off x="1649840" y="1859342"/>
            <a:ext cx="707923" cy="276999"/>
          </a:xfrm>
          <a:prstGeom prst="rect">
            <a:avLst/>
          </a:prstGeom>
          <a:noFill/>
        </p:spPr>
        <p:txBody>
          <a:bodyPr wrap="square" rtlCol="0">
            <a:spAutoFit/>
          </a:bodyPr>
          <a:lstStyle/>
          <a:p>
            <a:r>
              <a:rPr lang="en-IN" sz="1200" b="1" dirty="0"/>
              <a:t>Users</a:t>
            </a:r>
          </a:p>
        </p:txBody>
      </p:sp>
      <p:sp>
        <p:nvSpPr>
          <p:cNvPr id="9" name="TextBox 8">
            <a:extLst>
              <a:ext uri="{FF2B5EF4-FFF2-40B4-BE49-F238E27FC236}">
                <a16:creationId xmlns:a16="http://schemas.microsoft.com/office/drawing/2014/main" id="{C1C68FBB-F4F0-FBEF-5121-643825B7457B}"/>
              </a:ext>
            </a:extLst>
          </p:cNvPr>
          <p:cNvSpPr txBox="1"/>
          <p:nvPr/>
        </p:nvSpPr>
        <p:spPr>
          <a:xfrm>
            <a:off x="2583683" y="1813147"/>
            <a:ext cx="1146512" cy="276999"/>
          </a:xfrm>
          <a:prstGeom prst="rect">
            <a:avLst/>
          </a:prstGeom>
          <a:noFill/>
        </p:spPr>
        <p:txBody>
          <a:bodyPr wrap="square" rtlCol="0">
            <a:spAutoFit/>
          </a:bodyPr>
          <a:lstStyle/>
          <a:p>
            <a:r>
              <a:rPr lang="en-IN" sz="1200" b="1" dirty="0"/>
              <a:t>API Gateway</a:t>
            </a:r>
          </a:p>
        </p:txBody>
      </p:sp>
      <p:sp>
        <p:nvSpPr>
          <p:cNvPr id="10" name="TextBox 9">
            <a:extLst>
              <a:ext uri="{FF2B5EF4-FFF2-40B4-BE49-F238E27FC236}">
                <a16:creationId xmlns:a16="http://schemas.microsoft.com/office/drawing/2014/main" id="{11A37C85-8A5E-B098-2181-EE6D5A888AB5}"/>
              </a:ext>
            </a:extLst>
          </p:cNvPr>
          <p:cNvSpPr txBox="1"/>
          <p:nvPr/>
        </p:nvSpPr>
        <p:spPr>
          <a:xfrm>
            <a:off x="4005062" y="1813146"/>
            <a:ext cx="1146512" cy="276999"/>
          </a:xfrm>
          <a:prstGeom prst="rect">
            <a:avLst/>
          </a:prstGeom>
          <a:noFill/>
        </p:spPr>
        <p:txBody>
          <a:bodyPr wrap="square" rtlCol="0">
            <a:spAutoFit/>
          </a:bodyPr>
          <a:lstStyle/>
          <a:p>
            <a:r>
              <a:rPr lang="en-IN" sz="1200" b="1" dirty="0"/>
              <a:t>S3 Bucket</a:t>
            </a:r>
          </a:p>
        </p:txBody>
      </p:sp>
      <p:sp>
        <p:nvSpPr>
          <p:cNvPr id="11" name="TextBox 10">
            <a:extLst>
              <a:ext uri="{FF2B5EF4-FFF2-40B4-BE49-F238E27FC236}">
                <a16:creationId xmlns:a16="http://schemas.microsoft.com/office/drawing/2014/main" id="{C37EB3EC-8422-547E-89B0-EC142E035473}"/>
              </a:ext>
            </a:extLst>
          </p:cNvPr>
          <p:cNvSpPr txBox="1"/>
          <p:nvPr/>
        </p:nvSpPr>
        <p:spPr>
          <a:xfrm>
            <a:off x="1517501" y="2732229"/>
            <a:ext cx="1146512" cy="276999"/>
          </a:xfrm>
          <a:prstGeom prst="rect">
            <a:avLst/>
          </a:prstGeom>
          <a:noFill/>
        </p:spPr>
        <p:txBody>
          <a:bodyPr wrap="square" rtlCol="0">
            <a:spAutoFit/>
          </a:bodyPr>
          <a:lstStyle/>
          <a:p>
            <a:r>
              <a:rPr lang="en-IN" sz="1200" dirty="0"/>
              <a:t>User Query</a:t>
            </a:r>
          </a:p>
        </p:txBody>
      </p:sp>
      <p:pic>
        <p:nvPicPr>
          <p:cNvPr id="12" name="Picture 11">
            <a:extLst>
              <a:ext uri="{FF2B5EF4-FFF2-40B4-BE49-F238E27FC236}">
                <a16:creationId xmlns:a16="http://schemas.microsoft.com/office/drawing/2014/main" id="{2B2B23EB-6691-EEBD-CD81-97C626188B2D}"/>
              </a:ext>
            </a:extLst>
          </p:cNvPr>
          <p:cNvPicPr>
            <a:picLocks noChangeAspect="1"/>
          </p:cNvPicPr>
          <p:nvPr/>
        </p:nvPicPr>
        <p:blipFill>
          <a:blip r:embed="rId7"/>
          <a:stretch>
            <a:fillRect/>
          </a:stretch>
        </p:blipFill>
        <p:spPr>
          <a:xfrm>
            <a:off x="5544330" y="872598"/>
            <a:ext cx="561363" cy="588095"/>
          </a:xfrm>
          <a:prstGeom prst="rect">
            <a:avLst/>
          </a:prstGeom>
        </p:spPr>
      </p:pic>
      <p:sp>
        <p:nvSpPr>
          <p:cNvPr id="13" name="TextBox 12">
            <a:extLst>
              <a:ext uri="{FF2B5EF4-FFF2-40B4-BE49-F238E27FC236}">
                <a16:creationId xmlns:a16="http://schemas.microsoft.com/office/drawing/2014/main" id="{E42AC981-FE65-C062-53E2-84BF219268D8}"/>
              </a:ext>
            </a:extLst>
          </p:cNvPr>
          <p:cNvSpPr txBox="1"/>
          <p:nvPr/>
        </p:nvSpPr>
        <p:spPr>
          <a:xfrm>
            <a:off x="5479996" y="692740"/>
            <a:ext cx="1251393" cy="276999"/>
          </a:xfrm>
          <a:prstGeom prst="rect">
            <a:avLst/>
          </a:prstGeom>
          <a:noFill/>
        </p:spPr>
        <p:txBody>
          <a:bodyPr wrap="square" rtlCol="0">
            <a:spAutoFit/>
          </a:bodyPr>
          <a:lstStyle/>
          <a:p>
            <a:r>
              <a:rPr lang="en-IN" sz="1200" b="1" dirty="0"/>
              <a:t>GPT-4</a:t>
            </a:r>
          </a:p>
        </p:txBody>
      </p:sp>
      <p:cxnSp>
        <p:nvCxnSpPr>
          <p:cNvPr id="14" name="Straight Arrow Connector 13">
            <a:extLst>
              <a:ext uri="{FF2B5EF4-FFF2-40B4-BE49-F238E27FC236}">
                <a16:creationId xmlns:a16="http://schemas.microsoft.com/office/drawing/2014/main" id="{92D2225C-0BAE-46E6-4336-402A84F74A8A}"/>
              </a:ext>
            </a:extLst>
          </p:cNvPr>
          <p:cNvCxnSpPr>
            <a:cxnSpLocks/>
          </p:cNvCxnSpPr>
          <p:nvPr/>
        </p:nvCxnSpPr>
        <p:spPr>
          <a:xfrm>
            <a:off x="5825012" y="1438571"/>
            <a:ext cx="5068" cy="6294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A33F62-5A9C-E508-215E-240BD8739D4A}"/>
              </a:ext>
            </a:extLst>
          </p:cNvPr>
          <p:cNvCxnSpPr>
            <a:endCxn id="3" idx="1"/>
          </p:cNvCxnSpPr>
          <p:nvPr/>
        </p:nvCxnSpPr>
        <p:spPr>
          <a:xfrm>
            <a:off x="2259764" y="2394946"/>
            <a:ext cx="5432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2C9356-0236-27CD-CB4B-A08B208205B9}"/>
              </a:ext>
            </a:extLst>
          </p:cNvPr>
          <p:cNvCxnSpPr>
            <a:cxnSpLocks/>
          </p:cNvCxnSpPr>
          <p:nvPr/>
        </p:nvCxnSpPr>
        <p:spPr>
          <a:xfrm>
            <a:off x="3381852" y="2394746"/>
            <a:ext cx="79917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CB93858-8D8F-3769-813A-6AD7E17EE6F4}"/>
              </a:ext>
            </a:extLst>
          </p:cNvPr>
          <p:cNvCxnSpPr>
            <a:cxnSpLocks/>
          </p:cNvCxnSpPr>
          <p:nvPr/>
        </p:nvCxnSpPr>
        <p:spPr>
          <a:xfrm>
            <a:off x="4745154" y="2381560"/>
            <a:ext cx="79917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2" descr="How To Use AWS Secrets Manager | INE">
            <a:extLst>
              <a:ext uri="{FF2B5EF4-FFF2-40B4-BE49-F238E27FC236}">
                <a16:creationId xmlns:a16="http://schemas.microsoft.com/office/drawing/2014/main" id="{0E74DE76-24CD-F3F8-CA03-673C0AC2B3D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376" t="4843" r="5155" b="16952"/>
          <a:stretch/>
        </p:blipFill>
        <p:spPr bwMode="auto">
          <a:xfrm>
            <a:off x="5525881" y="3351062"/>
            <a:ext cx="589949" cy="57935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C875A00-14A5-65C8-BCFE-E58084325661}"/>
              </a:ext>
            </a:extLst>
          </p:cNvPr>
          <p:cNvSpPr txBox="1"/>
          <p:nvPr/>
        </p:nvSpPr>
        <p:spPr>
          <a:xfrm>
            <a:off x="5346798" y="3940953"/>
            <a:ext cx="1146512" cy="461665"/>
          </a:xfrm>
          <a:prstGeom prst="rect">
            <a:avLst/>
          </a:prstGeom>
          <a:noFill/>
        </p:spPr>
        <p:txBody>
          <a:bodyPr wrap="square" rtlCol="0">
            <a:spAutoFit/>
          </a:bodyPr>
          <a:lstStyle/>
          <a:p>
            <a:r>
              <a:rPr lang="en-IN" sz="1200" b="1" dirty="0"/>
              <a:t>AWS Secrets Manager</a:t>
            </a:r>
          </a:p>
        </p:txBody>
      </p:sp>
      <p:sp>
        <p:nvSpPr>
          <p:cNvPr id="20" name="TextBox 19">
            <a:extLst>
              <a:ext uri="{FF2B5EF4-FFF2-40B4-BE49-F238E27FC236}">
                <a16:creationId xmlns:a16="http://schemas.microsoft.com/office/drawing/2014/main" id="{74C84CC5-5AB6-ECB1-FA6D-92F511818E77}"/>
              </a:ext>
            </a:extLst>
          </p:cNvPr>
          <p:cNvSpPr txBox="1"/>
          <p:nvPr/>
        </p:nvSpPr>
        <p:spPr>
          <a:xfrm>
            <a:off x="3837072" y="2681878"/>
            <a:ext cx="1363822" cy="276999"/>
          </a:xfrm>
          <a:prstGeom prst="rect">
            <a:avLst/>
          </a:prstGeom>
          <a:noFill/>
        </p:spPr>
        <p:txBody>
          <a:bodyPr wrap="square" rtlCol="0">
            <a:spAutoFit/>
          </a:bodyPr>
          <a:lstStyle/>
          <a:p>
            <a:r>
              <a:rPr lang="en-IN" sz="1200" dirty="0"/>
              <a:t>Transcribed files</a:t>
            </a:r>
          </a:p>
        </p:txBody>
      </p:sp>
      <p:cxnSp>
        <p:nvCxnSpPr>
          <p:cNvPr id="25" name="Straight Arrow Connector 24">
            <a:extLst>
              <a:ext uri="{FF2B5EF4-FFF2-40B4-BE49-F238E27FC236}">
                <a16:creationId xmlns:a16="http://schemas.microsoft.com/office/drawing/2014/main" id="{8BF573E2-B103-B42A-48AA-808561839331}"/>
              </a:ext>
            </a:extLst>
          </p:cNvPr>
          <p:cNvCxnSpPr>
            <a:cxnSpLocks/>
          </p:cNvCxnSpPr>
          <p:nvPr/>
        </p:nvCxnSpPr>
        <p:spPr>
          <a:xfrm>
            <a:off x="5815787" y="2681878"/>
            <a:ext cx="5068" cy="6294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9A97D0-5A82-F9A8-D01F-7D8C38AB564F}"/>
              </a:ext>
            </a:extLst>
          </p:cNvPr>
          <p:cNvSpPr txBox="1"/>
          <p:nvPr/>
        </p:nvSpPr>
        <p:spPr>
          <a:xfrm>
            <a:off x="5810827" y="2996604"/>
            <a:ext cx="1249842" cy="276999"/>
          </a:xfrm>
          <a:prstGeom prst="rect">
            <a:avLst/>
          </a:prstGeom>
          <a:noFill/>
        </p:spPr>
        <p:txBody>
          <a:bodyPr wrap="square" rtlCol="0">
            <a:spAutoFit/>
          </a:bodyPr>
          <a:lstStyle/>
          <a:p>
            <a:r>
              <a:rPr lang="en-IN" sz="1200" dirty="0"/>
              <a:t>Fetch API Key</a:t>
            </a:r>
          </a:p>
        </p:txBody>
      </p:sp>
      <p:sp>
        <p:nvSpPr>
          <p:cNvPr id="22" name="TextBox 21">
            <a:extLst>
              <a:ext uri="{FF2B5EF4-FFF2-40B4-BE49-F238E27FC236}">
                <a16:creationId xmlns:a16="http://schemas.microsoft.com/office/drawing/2014/main" id="{A3B2A9B9-DE90-415E-E349-0B30302DB44A}"/>
              </a:ext>
            </a:extLst>
          </p:cNvPr>
          <p:cNvSpPr txBox="1"/>
          <p:nvPr/>
        </p:nvSpPr>
        <p:spPr>
          <a:xfrm>
            <a:off x="5801848" y="1562456"/>
            <a:ext cx="1462872" cy="461665"/>
          </a:xfrm>
          <a:prstGeom prst="rect">
            <a:avLst/>
          </a:prstGeom>
          <a:noFill/>
        </p:spPr>
        <p:txBody>
          <a:bodyPr wrap="square" rtlCol="0">
            <a:spAutoFit/>
          </a:bodyPr>
          <a:lstStyle/>
          <a:p>
            <a:r>
              <a:rPr lang="en-IN" sz="1200" dirty="0"/>
              <a:t>Send transcription and user query</a:t>
            </a:r>
          </a:p>
        </p:txBody>
      </p:sp>
      <p:cxnSp>
        <p:nvCxnSpPr>
          <p:cNvPr id="23" name="Straight Arrow Connector 22">
            <a:extLst>
              <a:ext uri="{FF2B5EF4-FFF2-40B4-BE49-F238E27FC236}">
                <a16:creationId xmlns:a16="http://schemas.microsoft.com/office/drawing/2014/main" id="{3B884DA9-412F-11B7-7B60-A46758676A60}"/>
              </a:ext>
            </a:extLst>
          </p:cNvPr>
          <p:cNvCxnSpPr>
            <a:cxnSpLocks/>
          </p:cNvCxnSpPr>
          <p:nvPr/>
        </p:nvCxnSpPr>
        <p:spPr>
          <a:xfrm>
            <a:off x="6138460" y="2394259"/>
            <a:ext cx="79917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FC51F2D-5147-9B55-1461-8DDCC64713A9}"/>
              </a:ext>
            </a:extLst>
          </p:cNvPr>
          <p:cNvSpPr txBox="1"/>
          <p:nvPr/>
        </p:nvSpPr>
        <p:spPr>
          <a:xfrm>
            <a:off x="6982746" y="2255759"/>
            <a:ext cx="1462872" cy="276999"/>
          </a:xfrm>
          <a:prstGeom prst="rect">
            <a:avLst/>
          </a:prstGeom>
          <a:noFill/>
        </p:spPr>
        <p:txBody>
          <a:bodyPr wrap="square" rtlCol="0">
            <a:spAutoFit/>
          </a:bodyPr>
          <a:lstStyle/>
          <a:p>
            <a:r>
              <a:rPr lang="en-IN" sz="1200" b="1" dirty="0"/>
              <a:t>LLM Response</a:t>
            </a:r>
          </a:p>
        </p:txBody>
      </p:sp>
    </p:spTree>
    <p:extLst>
      <p:ext uri="{BB962C8B-B14F-4D97-AF65-F5344CB8AC3E}">
        <p14:creationId xmlns:p14="http://schemas.microsoft.com/office/powerpoint/2010/main" val="762093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8" name="Rectangle 7">
            <a:extLst>
              <a:ext uri="{FF2B5EF4-FFF2-40B4-BE49-F238E27FC236}">
                <a16:creationId xmlns:a16="http://schemas.microsoft.com/office/drawing/2014/main" id="{8AB61134-55A5-8242-9787-DAACF03BC5AE}"/>
              </a:ext>
            </a:extLst>
          </p:cNvPr>
          <p:cNvSpPr/>
          <p:nvPr/>
        </p:nvSpPr>
        <p:spPr>
          <a:xfrm>
            <a:off x="0" y="0"/>
            <a:ext cx="9144000" cy="5143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pic>
        <p:nvPicPr>
          <p:cNvPr id="4" name="Picture 3">
            <a:extLst>
              <a:ext uri="{FF2B5EF4-FFF2-40B4-BE49-F238E27FC236}">
                <a16:creationId xmlns:a16="http://schemas.microsoft.com/office/drawing/2014/main" id="{126DF67D-5A76-DC60-3E7C-B03D1E6BEB7F}"/>
              </a:ext>
            </a:extLst>
          </p:cNvPr>
          <p:cNvPicPr>
            <a:picLocks noChangeAspect="1"/>
          </p:cNvPicPr>
          <p:nvPr/>
        </p:nvPicPr>
        <p:blipFill>
          <a:blip r:embed="rId3"/>
          <a:stretch>
            <a:fillRect/>
          </a:stretch>
        </p:blipFill>
        <p:spPr>
          <a:xfrm>
            <a:off x="304590" y="0"/>
            <a:ext cx="8534819" cy="5143500"/>
          </a:xfrm>
          <a:prstGeom prst="rect">
            <a:avLst/>
          </a:prstGeom>
        </p:spPr>
      </p:pic>
    </p:spTree>
    <p:extLst>
      <p:ext uri="{BB962C8B-B14F-4D97-AF65-F5344CB8AC3E}">
        <p14:creationId xmlns:p14="http://schemas.microsoft.com/office/powerpoint/2010/main" val="4028201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8" name="Rectangle 7">
            <a:extLst>
              <a:ext uri="{FF2B5EF4-FFF2-40B4-BE49-F238E27FC236}">
                <a16:creationId xmlns:a16="http://schemas.microsoft.com/office/drawing/2014/main" id="{8AB61134-55A5-8242-9787-DAACF03BC5AE}"/>
              </a:ext>
            </a:extLst>
          </p:cNvPr>
          <p:cNvSpPr/>
          <p:nvPr/>
        </p:nvSpPr>
        <p:spPr>
          <a:xfrm>
            <a:off x="0" y="0"/>
            <a:ext cx="9144000" cy="5143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pic>
        <p:nvPicPr>
          <p:cNvPr id="6" name="Picture 5">
            <a:extLst>
              <a:ext uri="{FF2B5EF4-FFF2-40B4-BE49-F238E27FC236}">
                <a16:creationId xmlns:a16="http://schemas.microsoft.com/office/drawing/2014/main" id="{E8C63045-664A-0ECF-9221-2691BC31CC0F}"/>
              </a:ext>
            </a:extLst>
          </p:cNvPr>
          <p:cNvPicPr>
            <a:picLocks noChangeAspect="1"/>
          </p:cNvPicPr>
          <p:nvPr/>
        </p:nvPicPr>
        <p:blipFill>
          <a:blip r:embed="rId3"/>
          <a:stretch>
            <a:fillRect/>
          </a:stretch>
        </p:blipFill>
        <p:spPr>
          <a:xfrm>
            <a:off x="715976" y="0"/>
            <a:ext cx="7712047" cy="5143500"/>
          </a:xfrm>
          <a:prstGeom prst="rect">
            <a:avLst/>
          </a:prstGeom>
        </p:spPr>
      </p:pic>
    </p:spTree>
    <p:extLst>
      <p:ext uri="{BB962C8B-B14F-4D97-AF65-F5344CB8AC3E}">
        <p14:creationId xmlns:p14="http://schemas.microsoft.com/office/powerpoint/2010/main" val="238897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3"/>
          <p:cNvSpPr txBox="1">
            <a:spLocks noGrp="1"/>
          </p:cNvSpPr>
          <p:nvPr>
            <p:ph type="subTitle" idx="4294967295"/>
          </p:nvPr>
        </p:nvSpPr>
        <p:spPr>
          <a:xfrm>
            <a:off x="649564" y="1097050"/>
            <a:ext cx="3265928" cy="3957550"/>
          </a:xfrm>
          <a:prstGeom prst="rect">
            <a:avLst/>
          </a:prstGeom>
        </p:spPr>
        <p:txBody>
          <a:bodyPr spcFirstLastPara="1" wrap="square" lIns="91425" tIns="91425" rIns="91425" bIns="91425" anchor="t" anchorCtr="0">
            <a:noAutofit/>
          </a:bodyPr>
          <a:lstStyle/>
          <a:p>
            <a:pPr marL="533400" indent="-457200" rtl="0" fontAlgn="base">
              <a:spcBef>
                <a:spcPts val="0"/>
              </a:spcBef>
              <a:spcAft>
                <a:spcPts val="800"/>
              </a:spcAft>
              <a:buFont typeface="+mj-lt"/>
              <a:buAutoNum type="arabicPeriod"/>
            </a:pPr>
            <a:r>
              <a:rPr lang="en-US" sz="1900" dirty="0"/>
              <a:t>Introduction</a:t>
            </a:r>
          </a:p>
          <a:p>
            <a:pPr marL="533400" indent="-457200" rtl="0" fontAlgn="base">
              <a:spcBef>
                <a:spcPts val="0"/>
              </a:spcBef>
              <a:spcAft>
                <a:spcPts val="800"/>
              </a:spcAft>
              <a:buFont typeface="+mj-lt"/>
              <a:buAutoNum type="arabicPeriod"/>
            </a:pPr>
            <a:endParaRPr lang="en-US" sz="1900" b="0" i="0" u="none" strike="noStrike" dirty="0">
              <a:solidFill>
                <a:srgbClr val="020204"/>
              </a:solidFill>
              <a:effectLst/>
              <a:latin typeface="Inconsolata" pitchFamily="2" charset="0"/>
            </a:endParaRPr>
          </a:p>
          <a:p>
            <a:pPr marL="533400" indent="-457200" rtl="0" fontAlgn="base">
              <a:spcBef>
                <a:spcPts val="0"/>
              </a:spcBef>
              <a:spcAft>
                <a:spcPts val="800"/>
              </a:spcAft>
              <a:buFont typeface="+mj-lt"/>
              <a:buAutoNum type="arabicPeriod"/>
            </a:pPr>
            <a:r>
              <a:rPr lang="en-US" sz="1900" dirty="0"/>
              <a:t>Architecture Overview</a:t>
            </a:r>
          </a:p>
          <a:p>
            <a:pPr marL="533400" indent="-457200" rtl="0" fontAlgn="base">
              <a:spcBef>
                <a:spcPts val="0"/>
              </a:spcBef>
              <a:spcAft>
                <a:spcPts val="800"/>
              </a:spcAft>
              <a:buFont typeface="+mj-lt"/>
              <a:buAutoNum type="arabicPeriod"/>
            </a:pPr>
            <a:endParaRPr lang="en-US" sz="1900" b="0" i="0" u="none" strike="noStrike" dirty="0">
              <a:solidFill>
                <a:srgbClr val="020204"/>
              </a:solidFill>
              <a:effectLst/>
              <a:latin typeface="Inconsolata" pitchFamily="2" charset="0"/>
            </a:endParaRPr>
          </a:p>
          <a:p>
            <a:pPr marL="533400" indent="-457200" rtl="0" fontAlgn="base">
              <a:spcBef>
                <a:spcPts val="0"/>
              </a:spcBef>
              <a:spcAft>
                <a:spcPts val="800"/>
              </a:spcAft>
              <a:buFont typeface="+mj-lt"/>
              <a:buAutoNum type="arabicPeriod"/>
            </a:pPr>
            <a:r>
              <a:rPr lang="en-US" sz="1900" dirty="0"/>
              <a:t>Audio Upload Endpoint</a:t>
            </a:r>
          </a:p>
          <a:p>
            <a:pPr marL="533400" indent="-457200" rtl="0" fontAlgn="base">
              <a:spcBef>
                <a:spcPts val="0"/>
              </a:spcBef>
              <a:spcAft>
                <a:spcPts val="800"/>
              </a:spcAft>
              <a:buFont typeface="+mj-lt"/>
              <a:buAutoNum type="arabicPeriod"/>
            </a:pPr>
            <a:endParaRPr lang="en-US" sz="1900" dirty="0"/>
          </a:p>
          <a:p>
            <a:pPr marL="533400" indent="-457200" fontAlgn="base">
              <a:spcBef>
                <a:spcPts val="0"/>
              </a:spcBef>
              <a:spcAft>
                <a:spcPts val="800"/>
              </a:spcAft>
              <a:buFont typeface="+mj-lt"/>
              <a:buAutoNum type="arabicPeriod"/>
            </a:pPr>
            <a:r>
              <a:rPr lang="en-US" sz="1900" dirty="0"/>
              <a:t>Whisper Integration</a:t>
            </a:r>
          </a:p>
          <a:p>
            <a:pPr marL="533400" indent="-457200" rtl="0" fontAlgn="base">
              <a:spcBef>
                <a:spcPts val="0"/>
              </a:spcBef>
              <a:spcAft>
                <a:spcPts val="800"/>
              </a:spcAft>
              <a:buFont typeface="+mj-lt"/>
              <a:buAutoNum type="arabicPeriod"/>
            </a:pPr>
            <a:endParaRPr lang="en-US" sz="1900" dirty="0"/>
          </a:p>
          <a:p>
            <a:pPr marL="533400" indent="-457200" rtl="0" fontAlgn="base">
              <a:spcBef>
                <a:spcPts val="0"/>
              </a:spcBef>
              <a:spcAft>
                <a:spcPts val="800"/>
              </a:spcAft>
              <a:buFont typeface="+mj-lt"/>
              <a:buAutoNum type="arabicPeriod"/>
            </a:pPr>
            <a:r>
              <a:rPr lang="en-US" sz="1900" dirty="0"/>
              <a:t>OpenAI endpoint</a:t>
            </a:r>
          </a:p>
          <a:p>
            <a:pPr marL="533400" indent="-457200" rtl="0" fontAlgn="base">
              <a:spcBef>
                <a:spcPts val="0"/>
              </a:spcBef>
              <a:spcAft>
                <a:spcPts val="800"/>
              </a:spcAft>
              <a:buFont typeface="+mj-lt"/>
              <a:buAutoNum type="arabicPeriod"/>
            </a:pPr>
            <a:endParaRPr lang="en-US" sz="1900" b="0" i="0" u="none" strike="noStrike" dirty="0">
              <a:solidFill>
                <a:srgbClr val="020204"/>
              </a:solidFill>
              <a:effectLst/>
              <a:latin typeface="Inconsolata" pitchFamily="2" charset="0"/>
            </a:endParaRPr>
          </a:p>
          <a:p>
            <a:pPr marL="0" lvl="0" indent="0" algn="l" rtl="0">
              <a:spcBef>
                <a:spcPts val="600"/>
              </a:spcBef>
              <a:spcAft>
                <a:spcPts val="0"/>
              </a:spcAft>
              <a:buClr>
                <a:schemeClr val="dk1"/>
              </a:buClr>
              <a:buSzPts val="1100"/>
              <a:buFont typeface="Arial"/>
              <a:buNone/>
            </a:pPr>
            <a:endParaRPr sz="1900" b="1" dirty="0"/>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2" name="Google Shape;101;p12">
            <a:extLst>
              <a:ext uri="{FF2B5EF4-FFF2-40B4-BE49-F238E27FC236}">
                <a16:creationId xmlns:a16="http://schemas.microsoft.com/office/drawing/2014/main" id="{88AEA9F3-7627-2D7C-EE1C-448BD331F69A}"/>
              </a:ext>
            </a:extLst>
          </p:cNvPr>
          <p:cNvSpPr txBox="1">
            <a:spLocks/>
          </p:cNvSpPr>
          <p:nvPr/>
        </p:nvSpPr>
        <p:spPr>
          <a:xfrm>
            <a:off x="575822" y="239650"/>
            <a:ext cx="7370700" cy="85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FFFFFF"/>
              </a:buClr>
              <a:buSzPts val="2400"/>
            </a:pPr>
            <a:r>
              <a:rPr lang="en-IN" sz="2400" b="1" dirty="0">
                <a:solidFill>
                  <a:srgbClr val="FFFFFF"/>
                </a:solidFill>
                <a:latin typeface="Raleway"/>
                <a:sym typeface="Raleway"/>
              </a:rPr>
              <a:t>Table of Contents</a:t>
            </a:r>
          </a:p>
        </p:txBody>
      </p:sp>
      <p:sp>
        <p:nvSpPr>
          <p:cNvPr id="4" name="Google Shape;111;p13">
            <a:extLst>
              <a:ext uri="{FF2B5EF4-FFF2-40B4-BE49-F238E27FC236}">
                <a16:creationId xmlns:a16="http://schemas.microsoft.com/office/drawing/2014/main" id="{3C21E815-DB9F-4F20-C3FA-99A0DB3E5B82}"/>
              </a:ext>
            </a:extLst>
          </p:cNvPr>
          <p:cNvSpPr txBox="1">
            <a:spLocks/>
          </p:cNvSpPr>
          <p:nvPr/>
        </p:nvSpPr>
        <p:spPr>
          <a:xfrm>
            <a:off x="4572000" y="1097050"/>
            <a:ext cx="3265928" cy="3957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BE33F"/>
              </a:buClr>
              <a:buSzPts val="2400"/>
              <a:buFont typeface="Karla"/>
              <a:buChar char="◆"/>
              <a:defRPr sz="2400" b="0" i="0" u="none" strike="noStrike" cap="none">
                <a:solidFill>
                  <a:srgbClr val="004C52"/>
                </a:solidFill>
                <a:latin typeface="Karla"/>
                <a:ea typeface="Karla"/>
                <a:cs typeface="Karla"/>
                <a:sym typeface="Karla"/>
              </a:defRPr>
            </a:lvl1pPr>
            <a:lvl2pPr marL="914400" marR="0" lvl="1" indent="-381000" algn="l" rtl="0">
              <a:lnSpc>
                <a:spcPct val="100000"/>
              </a:lnSpc>
              <a:spcBef>
                <a:spcPts val="0"/>
              </a:spcBef>
              <a:spcAft>
                <a:spcPts val="0"/>
              </a:spcAft>
              <a:buClr>
                <a:srgbClr val="ABE33F"/>
              </a:buClr>
              <a:buSzPts val="2400"/>
              <a:buFont typeface="Karla"/>
              <a:buChar char="◆"/>
              <a:defRPr sz="2400" b="0" i="0" u="none" strike="noStrike" cap="none">
                <a:solidFill>
                  <a:srgbClr val="004C52"/>
                </a:solidFill>
                <a:latin typeface="Karla"/>
                <a:ea typeface="Karla"/>
                <a:cs typeface="Karla"/>
                <a:sym typeface="Karla"/>
              </a:defRPr>
            </a:lvl2pPr>
            <a:lvl3pPr marL="1371600" marR="0" lvl="2" indent="-381000" algn="l" rtl="0">
              <a:lnSpc>
                <a:spcPct val="100000"/>
              </a:lnSpc>
              <a:spcBef>
                <a:spcPts val="0"/>
              </a:spcBef>
              <a:spcAft>
                <a:spcPts val="0"/>
              </a:spcAft>
              <a:buClr>
                <a:srgbClr val="ABE33F"/>
              </a:buClr>
              <a:buSzPts val="2400"/>
              <a:buFont typeface="Karla"/>
              <a:buChar char="◇"/>
              <a:defRPr sz="2400" b="0" i="0" u="none" strike="noStrike" cap="none">
                <a:solidFill>
                  <a:srgbClr val="004C52"/>
                </a:solidFill>
                <a:latin typeface="Karla"/>
                <a:ea typeface="Karla"/>
                <a:cs typeface="Karla"/>
                <a:sym typeface="Karla"/>
              </a:defRPr>
            </a:lvl3pPr>
            <a:lvl4pPr marL="1828800" marR="0" lvl="3"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4pPr>
            <a:lvl5pPr marL="2286000" marR="0" lvl="4"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5pPr>
            <a:lvl6pPr marL="2743200" marR="0" lvl="5"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6pPr>
            <a:lvl7pPr marL="3200400" marR="0" lvl="6"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7pPr>
            <a:lvl8pPr marL="3657600" marR="0" lvl="7"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8pPr>
            <a:lvl9pPr marL="4114800" marR="0" lvl="8"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9pPr>
          </a:lstStyle>
          <a:p>
            <a:pPr marL="533400" indent="-457200" fontAlgn="base">
              <a:spcBef>
                <a:spcPts val="0"/>
              </a:spcBef>
              <a:spcAft>
                <a:spcPts val="800"/>
              </a:spcAft>
              <a:buFont typeface="+mj-lt"/>
              <a:buAutoNum type="arabicPeriod" startAt="6"/>
            </a:pPr>
            <a:r>
              <a:rPr lang="en-US" sz="1900" dirty="0"/>
              <a:t>Prompt Engineering</a:t>
            </a:r>
          </a:p>
          <a:p>
            <a:pPr marL="533400" indent="-457200" fontAlgn="base">
              <a:spcBef>
                <a:spcPts val="0"/>
              </a:spcBef>
              <a:spcAft>
                <a:spcPts val="800"/>
              </a:spcAft>
              <a:buFont typeface="+mj-lt"/>
              <a:buAutoNum type="arabicPeriod" startAt="6"/>
            </a:pPr>
            <a:endParaRPr lang="en-US" sz="1900" dirty="0">
              <a:solidFill>
                <a:srgbClr val="020204"/>
              </a:solidFill>
              <a:latin typeface="Inconsolata" pitchFamily="2" charset="0"/>
            </a:endParaRPr>
          </a:p>
          <a:p>
            <a:pPr marL="533400" indent="-457200" fontAlgn="base">
              <a:spcBef>
                <a:spcPts val="0"/>
              </a:spcBef>
              <a:spcAft>
                <a:spcPts val="800"/>
              </a:spcAft>
              <a:buFont typeface="+mj-lt"/>
              <a:buAutoNum type="arabicPeriod" startAt="6"/>
            </a:pPr>
            <a:r>
              <a:rPr lang="en-US" sz="1900" dirty="0"/>
              <a:t>Chatbot UI Integration</a:t>
            </a:r>
          </a:p>
          <a:p>
            <a:pPr marL="533400" indent="-457200" fontAlgn="base">
              <a:spcBef>
                <a:spcPts val="0"/>
              </a:spcBef>
              <a:spcAft>
                <a:spcPts val="800"/>
              </a:spcAft>
              <a:buFont typeface="+mj-lt"/>
              <a:buAutoNum type="arabicPeriod" startAt="6"/>
            </a:pPr>
            <a:endParaRPr lang="en-US" sz="1900" dirty="0">
              <a:solidFill>
                <a:srgbClr val="020204"/>
              </a:solidFill>
              <a:latin typeface="Inconsolata" pitchFamily="2" charset="0"/>
            </a:endParaRPr>
          </a:p>
          <a:p>
            <a:pPr marL="533400" indent="-457200" fontAlgn="base">
              <a:spcBef>
                <a:spcPts val="0"/>
              </a:spcBef>
              <a:spcAft>
                <a:spcPts val="800"/>
              </a:spcAft>
              <a:buFont typeface="+mj-lt"/>
              <a:buAutoNum type="arabicPeriod" startAt="6"/>
            </a:pPr>
            <a:r>
              <a:rPr lang="en-US" sz="1900" dirty="0"/>
              <a:t>Testing</a:t>
            </a:r>
          </a:p>
          <a:p>
            <a:pPr marL="533400" indent="-457200" fontAlgn="base">
              <a:spcBef>
                <a:spcPts val="0"/>
              </a:spcBef>
              <a:spcAft>
                <a:spcPts val="800"/>
              </a:spcAft>
              <a:buFont typeface="+mj-lt"/>
              <a:buAutoNum type="arabicPeriod" startAt="6"/>
            </a:pPr>
            <a:endParaRPr lang="en-US" sz="1900" dirty="0">
              <a:solidFill>
                <a:srgbClr val="020204"/>
              </a:solidFill>
              <a:latin typeface="Inconsolata" pitchFamily="2" charset="0"/>
            </a:endParaRPr>
          </a:p>
          <a:p>
            <a:pPr marL="533400" indent="-457200" fontAlgn="base">
              <a:spcBef>
                <a:spcPts val="0"/>
              </a:spcBef>
              <a:spcAft>
                <a:spcPts val="800"/>
              </a:spcAft>
              <a:buFont typeface="+mj-lt"/>
              <a:buAutoNum type="arabicPeriod" startAt="6"/>
            </a:pPr>
            <a:r>
              <a:rPr lang="en-US" sz="1900" dirty="0"/>
              <a:t>Deployment</a:t>
            </a:r>
          </a:p>
          <a:p>
            <a:pPr marL="533400" indent="-457200" fontAlgn="base">
              <a:spcBef>
                <a:spcPts val="0"/>
              </a:spcBef>
              <a:spcAft>
                <a:spcPts val="800"/>
              </a:spcAft>
              <a:buFont typeface="+mj-lt"/>
              <a:buAutoNum type="arabicPeriod" startAt="6"/>
            </a:pPr>
            <a:endParaRPr lang="en-US" sz="1900" dirty="0"/>
          </a:p>
          <a:p>
            <a:pPr marL="533400" indent="-457200" fontAlgn="base">
              <a:spcBef>
                <a:spcPts val="0"/>
              </a:spcBef>
              <a:spcAft>
                <a:spcPts val="800"/>
              </a:spcAft>
              <a:buFont typeface="+mj-lt"/>
              <a:buAutoNum type="arabicPeriod" startAt="6"/>
            </a:pPr>
            <a:r>
              <a:rPr lang="en-US" sz="1900" dirty="0"/>
              <a:t>Improvements</a:t>
            </a:r>
          </a:p>
          <a:p>
            <a:pPr marL="0" indent="0">
              <a:buClr>
                <a:schemeClr val="dk1"/>
              </a:buClr>
              <a:buSzPts val="1100"/>
              <a:buFont typeface="Arial"/>
              <a:buNone/>
            </a:pPr>
            <a:endParaRPr lang="en-US" sz="1900" b="1" dirty="0"/>
          </a:p>
        </p:txBody>
      </p:sp>
    </p:spTree>
    <p:extLst>
      <p:ext uri="{BB962C8B-B14F-4D97-AF65-F5344CB8AC3E}">
        <p14:creationId xmlns:p14="http://schemas.microsoft.com/office/powerpoint/2010/main" val="14276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450" y="2058218"/>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ABE33F"/>
              </a:solidFill>
            </a:endParaRPr>
          </a:p>
          <a:p>
            <a:pPr marL="0" lvl="0" indent="0" algn="ctr" rtl="0">
              <a:spcBef>
                <a:spcPts val="0"/>
              </a:spcBef>
              <a:spcAft>
                <a:spcPts val="0"/>
              </a:spcAft>
              <a:buNone/>
            </a:pPr>
            <a:r>
              <a:rPr lang="en" dirty="0"/>
              <a:t>PROMPT ENGINEERING</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621094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Prompt Engineering for Whisper</a:t>
            </a:r>
            <a:endParaRPr dirty="0"/>
          </a:p>
        </p:txBody>
      </p:sp>
      <p:sp>
        <p:nvSpPr>
          <p:cNvPr id="138" name="Google Shape;138;p16"/>
          <p:cNvSpPr txBox="1">
            <a:spLocks noGrp="1"/>
          </p:cNvSpPr>
          <p:nvPr>
            <p:ph type="body" idx="1"/>
          </p:nvPr>
        </p:nvSpPr>
        <p:spPr>
          <a:xfrm>
            <a:off x="693808" y="1255800"/>
            <a:ext cx="7292444" cy="3327300"/>
          </a:xfrm>
          <a:prstGeom prst="rect">
            <a:avLst/>
          </a:prstGeom>
        </p:spPr>
        <p:txBody>
          <a:bodyPr spcFirstLastPara="1" wrap="square" lIns="91425" tIns="91425" rIns="91425" bIns="91425" anchor="t" anchorCtr="0">
            <a:noAutofit/>
          </a:bodyPr>
          <a:lstStyle/>
          <a:p>
            <a:pPr marL="76200" indent="0">
              <a:spcBef>
                <a:spcPts val="0"/>
              </a:spcBef>
              <a:spcAft>
                <a:spcPts val="1000"/>
              </a:spcAft>
              <a:buNone/>
            </a:pPr>
            <a:r>
              <a:rPr lang="en-US" sz="1400" b="0" i="0" dirty="0">
                <a:solidFill>
                  <a:srgbClr val="353740"/>
                </a:solidFill>
                <a:effectLst/>
                <a:latin typeface="Söhne"/>
              </a:rPr>
              <a:t>Prompts can be very helpful for correcting specific words or acronyms that the model may misrecognize in the audio. For example, the following prompt improves the transcription of the words DALL·E and GPT-3, which were previously written as "GDP 3" and "DALI": "The transcript is about OpenAI which makes technology like DALL·E, GPT-3, and ChatGPT with the hope of one day building an AGI system that benefits all of humanity"</a:t>
            </a:r>
          </a:p>
          <a:p>
            <a:pPr marL="76200" indent="0">
              <a:spcBef>
                <a:spcPts val="0"/>
              </a:spcBef>
              <a:spcAft>
                <a:spcPts val="1000"/>
              </a:spcAft>
              <a:buNone/>
            </a:pPr>
            <a:r>
              <a:rPr lang="en-US" sz="1400" b="0" i="0" dirty="0">
                <a:solidFill>
                  <a:srgbClr val="353740"/>
                </a:solidFill>
                <a:effectLst/>
                <a:latin typeface="Söhne"/>
              </a:rPr>
              <a:t>The first method involves using the optional prompt parameter to pass a dictionary of the correct spellings.</a:t>
            </a:r>
          </a:p>
          <a:p>
            <a:pPr>
              <a:spcBef>
                <a:spcPts val="0"/>
              </a:spcBef>
              <a:spcAft>
                <a:spcPts val="1000"/>
              </a:spcAft>
            </a:pPr>
            <a:endParaRPr lang="en-US" sz="1400" dirty="0">
              <a:solidFill>
                <a:srgbClr val="353740"/>
              </a:solidFill>
              <a:latin typeface="Söhne"/>
            </a:endParaRPr>
          </a:p>
          <a:p>
            <a:pPr marL="76200" indent="0">
              <a:spcBef>
                <a:spcPts val="0"/>
              </a:spcBef>
              <a:spcAft>
                <a:spcPts val="1000"/>
              </a:spcAft>
              <a:buNone/>
            </a:pPr>
            <a:r>
              <a:rPr lang="en-IN" sz="2800" b="1" dirty="0"/>
              <a:t>transcribe(</a:t>
            </a:r>
            <a:r>
              <a:rPr lang="en-IN" sz="2800" b="1" dirty="0" err="1"/>
              <a:t>filepath</a:t>
            </a:r>
            <a:r>
              <a:rPr lang="en-IN" sz="2800" b="1" dirty="0"/>
              <a:t>, prompt="</a:t>
            </a:r>
            <a:r>
              <a:rPr lang="en-IN" sz="2800" b="1" dirty="0" err="1"/>
              <a:t>ZyntriQix</a:t>
            </a:r>
            <a:r>
              <a:rPr lang="en-IN" sz="2800" b="1" dirty="0"/>
              <a:t>, </a:t>
            </a:r>
            <a:r>
              <a:rPr lang="en-IN" sz="2800" b="1" dirty="0" err="1"/>
              <a:t>Digique</a:t>
            </a:r>
            <a:r>
              <a:rPr lang="en-IN" sz="2800" b="1" dirty="0"/>
              <a:t> Plus, </a:t>
            </a:r>
            <a:r>
              <a:rPr lang="en-IN" sz="2800" b="1" dirty="0" err="1"/>
              <a:t>CynapseFive</a:t>
            </a:r>
            <a:r>
              <a:rPr lang="en-IN" sz="2800" b="1" dirty="0"/>
              <a:t>, </a:t>
            </a:r>
            <a:r>
              <a:rPr lang="en-IN" sz="2800" b="1" dirty="0" err="1"/>
              <a:t>VortiQore</a:t>
            </a:r>
            <a:r>
              <a:rPr lang="en-IN" sz="2800" b="1" dirty="0"/>
              <a:t> V8, </a:t>
            </a:r>
            <a:r>
              <a:rPr lang="en-IN" sz="2800" b="1" dirty="0" err="1"/>
              <a:t>EchoNix</a:t>
            </a:r>
            <a:r>
              <a:rPr lang="en-IN" sz="2800" b="1" dirty="0"/>
              <a:t> Array, </a:t>
            </a:r>
            <a:r>
              <a:rPr lang="en-IN" sz="2800" b="1" dirty="0" err="1"/>
              <a:t>OrbitalLink</a:t>
            </a:r>
            <a:r>
              <a:rPr lang="en-IN" sz="2800" b="1" dirty="0"/>
              <a:t> Seven, </a:t>
            </a:r>
            <a:r>
              <a:rPr lang="en-IN" sz="2800" b="1" dirty="0" err="1"/>
              <a:t>DigiFractal</a:t>
            </a:r>
            <a:r>
              <a:rPr lang="en-IN" sz="2800" b="1" dirty="0"/>
              <a:t> Matrix, PULSE, RAPT, B.R.I.C.K., Q.U.A.R.T.Z., F.L.I.N.T.")</a:t>
            </a:r>
            <a:endParaRPr sz="2800" b="1"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90308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Prompt Engineering for Chatbot</a:t>
            </a:r>
            <a:endParaRPr dirty="0"/>
          </a:p>
        </p:txBody>
      </p:sp>
      <p:sp>
        <p:nvSpPr>
          <p:cNvPr id="138" name="Google Shape;138;p16"/>
          <p:cNvSpPr txBox="1">
            <a:spLocks noGrp="1"/>
          </p:cNvSpPr>
          <p:nvPr>
            <p:ph type="body" idx="1"/>
          </p:nvPr>
        </p:nvSpPr>
        <p:spPr>
          <a:xfrm>
            <a:off x="575821" y="1698020"/>
            <a:ext cx="8457565" cy="3327300"/>
          </a:xfrm>
          <a:prstGeom prst="rect">
            <a:avLst/>
          </a:prstGeom>
        </p:spPr>
        <p:txBody>
          <a:bodyPr spcFirstLastPara="1" wrap="square" lIns="91425" tIns="91425" rIns="91425" bIns="91425" anchor="t" anchorCtr="0">
            <a:noAutofit/>
          </a:bodyPr>
          <a:lstStyle/>
          <a:p>
            <a:pPr marL="76200" indent="0">
              <a:spcBef>
                <a:spcPts val="0"/>
              </a:spcBef>
              <a:spcAft>
                <a:spcPts val="1000"/>
              </a:spcAft>
              <a:buNone/>
            </a:pPr>
            <a:r>
              <a:rPr lang="en-IN" sz="1800" b="1" i="0" dirty="0">
                <a:effectLst/>
                <a:latin typeface="Söhne"/>
              </a:rPr>
              <a:t>Prompting </a:t>
            </a:r>
            <a:r>
              <a:rPr lang="en-IN" sz="1800" b="1" i="0" dirty="0" err="1">
                <a:effectLst/>
                <a:latin typeface="Söhne"/>
              </a:rPr>
              <a:t>Techniques</a:t>
            </a:r>
            <a:r>
              <a:rPr lang="en-IN" sz="1800" b="0" i="0" dirty="0" err="1">
                <a:solidFill>
                  <a:srgbClr val="374151"/>
                </a:solidFill>
                <a:effectLst/>
                <a:latin typeface="Söhne"/>
              </a:rPr>
              <a:t>:Explore</a:t>
            </a:r>
            <a:r>
              <a:rPr lang="en-IN" sz="1800" b="0" i="0" dirty="0">
                <a:solidFill>
                  <a:srgbClr val="374151"/>
                </a:solidFill>
                <a:effectLst/>
                <a:latin typeface="Söhne"/>
              </a:rPr>
              <a:t> various prompting strategies (contextual, structured, conversational) to optimize user interactions and improve assistant response accuracy.</a:t>
            </a:r>
          </a:p>
          <a:p>
            <a:pPr marL="76200" indent="0">
              <a:spcBef>
                <a:spcPts val="0"/>
              </a:spcBef>
              <a:spcAft>
                <a:spcPts val="1000"/>
              </a:spcAft>
              <a:buNone/>
            </a:pPr>
            <a:r>
              <a:rPr lang="en-US" sz="1100" b="1" i="0" dirty="0">
                <a:effectLst/>
                <a:latin typeface="Söhne"/>
              </a:rPr>
              <a:t>Prompt </a:t>
            </a:r>
            <a:r>
              <a:rPr lang="en-US" sz="1100" b="1" i="0" dirty="0" err="1">
                <a:effectLst/>
                <a:latin typeface="Söhne"/>
              </a:rPr>
              <a:t>Evaluation</a:t>
            </a:r>
            <a:r>
              <a:rPr lang="en-US" sz="1100" b="0" i="0" dirty="0" err="1">
                <a:solidFill>
                  <a:srgbClr val="374151"/>
                </a:solidFill>
                <a:effectLst/>
                <a:latin typeface="Söhne"/>
              </a:rPr>
              <a:t>:Establish</a:t>
            </a:r>
            <a:r>
              <a:rPr lang="en-US" sz="1100" b="0" i="0" dirty="0">
                <a:solidFill>
                  <a:srgbClr val="374151"/>
                </a:solidFill>
                <a:effectLst/>
                <a:latin typeface="Söhne"/>
              </a:rPr>
              <a:t> evaluation criteria (engagement, relevance, clarity) for assessing prompt effectiveness and iteratively refine prompts based on user feedback and performance metrics.</a:t>
            </a:r>
          </a:p>
          <a:p>
            <a:pPr marL="76200" indent="0">
              <a:spcBef>
                <a:spcPts val="0"/>
              </a:spcBef>
              <a:spcAft>
                <a:spcPts val="1000"/>
              </a:spcAft>
              <a:buNone/>
            </a:pPr>
            <a:endParaRPr lang="en-IN" sz="1400" b="0" i="0" dirty="0">
              <a:solidFill>
                <a:srgbClr val="374151"/>
              </a:solidFill>
              <a:effectLst/>
              <a:latin typeface="Söhne"/>
            </a:endParaRPr>
          </a:p>
          <a:p>
            <a:pPr>
              <a:spcBef>
                <a:spcPts val="0"/>
              </a:spcBef>
              <a:spcAft>
                <a:spcPts val="1000"/>
              </a:spcAft>
            </a:pPr>
            <a:endParaRPr sz="1800" b="1"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456234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450" y="2058218"/>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ABE33F"/>
              </a:solidFill>
            </a:endParaRPr>
          </a:p>
          <a:p>
            <a:pPr marL="0" lvl="0" indent="0" algn="ctr" rtl="0">
              <a:spcBef>
                <a:spcPts val="0"/>
              </a:spcBef>
              <a:spcAft>
                <a:spcPts val="0"/>
              </a:spcAft>
              <a:buNone/>
            </a:pPr>
            <a:r>
              <a:rPr lang="en" dirty="0"/>
              <a:t>CHATBOT UI INTEGRATION</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229391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8" name="Google Shape;138;p16"/>
          <p:cNvSpPr txBox="1">
            <a:spLocks noGrp="1"/>
          </p:cNvSpPr>
          <p:nvPr>
            <p:ph type="body" idx="1"/>
          </p:nvPr>
        </p:nvSpPr>
        <p:spPr>
          <a:xfrm>
            <a:off x="575822" y="1698020"/>
            <a:ext cx="4925326" cy="3327300"/>
          </a:xfrm>
          <a:prstGeom prst="rect">
            <a:avLst/>
          </a:prstGeom>
        </p:spPr>
        <p:txBody>
          <a:bodyPr spcFirstLastPara="1" wrap="square" lIns="91425" tIns="91425" rIns="91425" bIns="91425" anchor="t" anchorCtr="0">
            <a:noAutofit/>
          </a:bodyPr>
          <a:lstStyle/>
          <a:p>
            <a:pPr marL="76200" indent="0">
              <a:spcBef>
                <a:spcPts val="0"/>
              </a:spcBef>
              <a:spcAft>
                <a:spcPts val="1000"/>
              </a:spcAft>
              <a:buNone/>
            </a:pPr>
            <a:endParaRPr lang="en-US" sz="1800" b="1"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943931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450" y="2058218"/>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ABE33F"/>
              </a:solidFill>
            </a:endParaRPr>
          </a:p>
          <a:p>
            <a:pPr marL="0" lvl="0" indent="0" algn="ctr" rtl="0">
              <a:spcBef>
                <a:spcPts val="0"/>
              </a:spcBef>
              <a:spcAft>
                <a:spcPts val="0"/>
              </a:spcAft>
              <a:buNone/>
            </a:pPr>
            <a:r>
              <a:rPr lang="en" dirty="0"/>
              <a:t>TESTING</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2341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Testing</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pic>
        <p:nvPicPr>
          <p:cNvPr id="5" name="Picture 4">
            <a:extLst>
              <a:ext uri="{FF2B5EF4-FFF2-40B4-BE49-F238E27FC236}">
                <a16:creationId xmlns:a16="http://schemas.microsoft.com/office/drawing/2014/main" id="{22C4098A-5624-8423-3FE9-D310D26F27BD}"/>
              </a:ext>
            </a:extLst>
          </p:cNvPr>
          <p:cNvPicPr>
            <a:picLocks noChangeAspect="1"/>
          </p:cNvPicPr>
          <p:nvPr/>
        </p:nvPicPr>
        <p:blipFill rotWithShape="1">
          <a:blip r:embed="rId3"/>
          <a:srcRect l="1887" t="8425" b="9010"/>
          <a:stretch/>
        </p:blipFill>
        <p:spPr>
          <a:xfrm>
            <a:off x="730044" y="1659193"/>
            <a:ext cx="7438815" cy="2603091"/>
          </a:xfrm>
          <a:prstGeom prst="rect">
            <a:avLst/>
          </a:prstGeom>
        </p:spPr>
      </p:pic>
    </p:spTree>
    <p:extLst>
      <p:ext uri="{BB962C8B-B14F-4D97-AF65-F5344CB8AC3E}">
        <p14:creationId xmlns:p14="http://schemas.microsoft.com/office/powerpoint/2010/main" val="192586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7" name="Rectangle 6">
            <a:extLst>
              <a:ext uri="{FF2B5EF4-FFF2-40B4-BE49-F238E27FC236}">
                <a16:creationId xmlns:a16="http://schemas.microsoft.com/office/drawing/2014/main" id="{78FCCCFF-D204-AB91-8758-2ABD20100547}"/>
              </a:ext>
            </a:extLst>
          </p:cNvPr>
          <p:cNvSpPr/>
          <p:nvPr/>
        </p:nvSpPr>
        <p:spPr>
          <a:xfrm>
            <a:off x="0" y="0"/>
            <a:ext cx="9144000" cy="5143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pic>
        <p:nvPicPr>
          <p:cNvPr id="6" name="Picture 5">
            <a:extLst>
              <a:ext uri="{FF2B5EF4-FFF2-40B4-BE49-F238E27FC236}">
                <a16:creationId xmlns:a16="http://schemas.microsoft.com/office/drawing/2014/main" id="{C52DF68D-3020-BD6E-7A9D-ADD34BA7121B}"/>
              </a:ext>
            </a:extLst>
          </p:cNvPr>
          <p:cNvPicPr>
            <a:picLocks noChangeAspect="1"/>
          </p:cNvPicPr>
          <p:nvPr/>
        </p:nvPicPr>
        <p:blipFill>
          <a:blip r:embed="rId3"/>
          <a:stretch>
            <a:fillRect/>
          </a:stretch>
        </p:blipFill>
        <p:spPr>
          <a:xfrm>
            <a:off x="0" y="274433"/>
            <a:ext cx="9144000" cy="4594634"/>
          </a:xfrm>
          <a:prstGeom prst="rect">
            <a:avLst/>
          </a:prstGeom>
        </p:spPr>
      </p:pic>
    </p:spTree>
    <p:extLst>
      <p:ext uri="{BB962C8B-B14F-4D97-AF65-F5344CB8AC3E}">
        <p14:creationId xmlns:p14="http://schemas.microsoft.com/office/powerpoint/2010/main" val="2162749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4" name="Rectangle 3">
            <a:extLst>
              <a:ext uri="{FF2B5EF4-FFF2-40B4-BE49-F238E27FC236}">
                <a16:creationId xmlns:a16="http://schemas.microsoft.com/office/drawing/2014/main" id="{14DBC825-A1DF-6F98-5A5B-18995ACCADC8}"/>
              </a:ext>
            </a:extLst>
          </p:cNvPr>
          <p:cNvSpPr/>
          <p:nvPr/>
        </p:nvSpPr>
        <p:spPr>
          <a:xfrm>
            <a:off x="0" y="0"/>
            <a:ext cx="9144000" cy="5143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pic>
        <p:nvPicPr>
          <p:cNvPr id="3" name="Picture 2">
            <a:extLst>
              <a:ext uri="{FF2B5EF4-FFF2-40B4-BE49-F238E27FC236}">
                <a16:creationId xmlns:a16="http://schemas.microsoft.com/office/drawing/2014/main" id="{70E32B3B-1464-A0BD-CE58-DF01B4BC34D6}"/>
              </a:ext>
            </a:extLst>
          </p:cNvPr>
          <p:cNvPicPr>
            <a:picLocks noChangeAspect="1"/>
          </p:cNvPicPr>
          <p:nvPr/>
        </p:nvPicPr>
        <p:blipFill>
          <a:blip r:embed="rId3"/>
          <a:stretch>
            <a:fillRect/>
          </a:stretch>
        </p:blipFill>
        <p:spPr>
          <a:xfrm>
            <a:off x="0" y="562496"/>
            <a:ext cx="9144000" cy="4018507"/>
          </a:xfrm>
          <a:prstGeom prst="rect">
            <a:avLst/>
          </a:prstGeom>
        </p:spPr>
      </p:pic>
    </p:spTree>
    <p:extLst>
      <p:ext uri="{BB962C8B-B14F-4D97-AF65-F5344CB8AC3E}">
        <p14:creationId xmlns:p14="http://schemas.microsoft.com/office/powerpoint/2010/main" val="459040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450" y="2058218"/>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ABE33F"/>
              </a:solidFill>
            </a:endParaRPr>
          </a:p>
          <a:p>
            <a:pPr marL="0" lvl="0" indent="0" algn="ctr" rtl="0">
              <a:spcBef>
                <a:spcPts val="0"/>
              </a:spcBef>
              <a:spcAft>
                <a:spcPts val="0"/>
              </a:spcAft>
              <a:buNone/>
            </a:pPr>
            <a:r>
              <a:rPr lang="en" dirty="0"/>
              <a:t>DEPLOYMENT</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07962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4" name="Google Shape;1233;p33">
            <a:extLst>
              <a:ext uri="{FF2B5EF4-FFF2-40B4-BE49-F238E27FC236}">
                <a16:creationId xmlns:a16="http://schemas.microsoft.com/office/drawing/2014/main" id="{43353033-A675-BF1B-D27B-0D17B7B2C69E}"/>
              </a:ext>
            </a:extLst>
          </p:cNvPr>
          <p:cNvSpPr txBox="1">
            <a:spLocks/>
          </p:cNvSpPr>
          <p:nvPr/>
        </p:nvSpPr>
        <p:spPr>
          <a:xfrm>
            <a:off x="734623" y="1499768"/>
            <a:ext cx="2945100" cy="446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dirty="0">
                <a:solidFill>
                  <a:srgbClr val="004C52"/>
                </a:solidFill>
                <a:latin typeface="Karla"/>
                <a:sym typeface="Karla"/>
              </a:rPr>
              <a:t>Purpose</a:t>
            </a:r>
          </a:p>
        </p:txBody>
      </p:sp>
      <p:sp>
        <p:nvSpPr>
          <p:cNvPr id="5" name="TextBox 4">
            <a:extLst>
              <a:ext uri="{FF2B5EF4-FFF2-40B4-BE49-F238E27FC236}">
                <a16:creationId xmlns:a16="http://schemas.microsoft.com/office/drawing/2014/main" id="{630B1126-5DD2-DCDC-056B-937986C44A74}"/>
              </a:ext>
            </a:extLst>
          </p:cNvPr>
          <p:cNvSpPr txBox="1"/>
          <p:nvPr/>
        </p:nvSpPr>
        <p:spPr>
          <a:xfrm>
            <a:off x="734623" y="2013156"/>
            <a:ext cx="3328557" cy="2062103"/>
          </a:xfrm>
          <a:prstGeom prst="rect">
            <a:avLst/>
          </a:prstGeom>
          <a:noFill/>
        </p:spPr>
        <p:txBody>
          <a:bodyPr wrap="square" rtlCol="0">
            <a:spAutoFit/>
          </a:bodyPr>
          <a:lstStyle/>
          <a:p>
            <a:pPr algn="just"/>
            <a:r>
              <a:rPr lang="en-US" sz="1600" dirty="0">
                <a:solidFill>
                  <a:srgbClr val="004C52"/>
                </a:solidFill>
                <a:latin typeface="Karla"/>
                <a:sym typeface="Karla"/>
              </a:rPr>
              <a:t>This project simplifies learning by letting students upload lecture audios/videos and chat about them. Using OpenAI's Whisper, the project turns these files into searchable knowledge bases, making learning seamless and accessible.</a:t>
            </a:r>
            <a:endParaRPr lang="en-IN" sz="1600" dirty="0">
              <a:solidFill>
                <a:srgbClr val="004C52"/>
              </a:solidFill>
              <a:latin typeface="Karla"/>
              <a:sym typeface="Karla"/>
            </a:endParaRPr>
          </a:p>
        </p:txBody>
      </p:sp>
      <p:sp>
        <p:nvSpPr>
          <p:cNvPr id="6" name="TextBox 5">
            <a:extLst>
              <a:ext uri="{FF2B5EF4-FFF2-40B4-BE49-F238E27FC236}">
                <a16:creationId xmlns:a16="http://schemas.microsoft.com/office/drawing/2014/main" id="{2C0CE6A0-4251-7ED1-F094-40D13DB2CB55}"/>
              </a:ext>
            </a:extLst>
          </p:cNvPr>
          <p:cNvSpPr txBox="1"/>
          <p:nvPr/>
        </p:nvSpPr>
        <p:spPr>
          <a:xfrm>
            <a:off x="4751102" y="2013155"/>
            <a:ext cx="3574364" cy="2062103"/>
          </a:xfrm>
          <a:prstGeom prst="rect">
            <a:avLst/>
          </a:prstGeom>
          <a:noFill/>
        </p:spPr>
        <p:txBody>
          <a:bodyPr wrap="square" rtlCol="0">
            <a:spAutoFit/>
          </a:bodyPr>
          <a:lstStyle/>
          <a:p>
            <a:pPr algn="just"/>
            <a:r>
              <a:rPr lang="en-US" sz="1600" dirty="0">
                <a:solidFill>
                  <a:srgbClr val="004C52"/>
                </a:solidFill>
                <a:latin typeface="Karla"/>
                <a:sym typeface="Karla"/>
              </a:rPr>
              <a:t>The presentation aims to demonstrate how Generative AI enhances learning. Through features like audio/video uploads and chat interfaces, coupled with Whisper's transcription, the project inspires educators and students to embrace innovative learning methods.</a:t>
            </a:r>
            <a:endParaRPr lang="en-IN" sz="1600" dirty="0">
              <a:solidFill>
                <a:srgbClr val="004C52"/>
              </a:solidFill>
              <a:latin typeface="Karla"/>
              <a:sym typeface="Karla"/>
            </a:endParaRPr>
          </a:p>
        </p:txBody>
      </p:sp>
      <p:sp>
        <p:nvSpPr>
          <p:cNvPr id="7" name="Google Shape;1233;p33">
            <a:extLst>
              <a:ext uri="{FF2B5EF4-FFF2-40B4-BE49-F238E27FC236}">
                <a16:creationId xmlns:a16="http://schemas.microsoft.com/office/drawing/2014/main" id="{5E65BE65-A072-8030-9B19-99AA1539324B}"/>
              </a:ext>
            </a:extLst>
          </p:cNvPr>
          <p:cNvSpPr txBox="1">
            <a:spLocks/>
          </p:cNvSpPr>
          <p:nvPr/>
        </p:nvSpPr>
        <p:spPr>
          <a:xfrm>
            <a:off x="4751101" y="1499768"/>
            <a:ext cx="2945100" cy="446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dirty="0">
                <a:solidFill>
                  <a:srgbClr val="004C52"/>
                </a:solidFill>
                <a:latin typeface="Karla"/>
                <a:sym typeface="Karla"/>
              </a:rPr>
              <a:t>Goal</a:t>
            </a:r>
          </a:p>
        </p:txBody>
      </p:sp>
    </p:spTree>
    <p:extLst>
      <p:ext uri="{BB962C8B-B14F-4D97-AF65-F5344CB8AC3E}">
        <p14:creationId xmlns:p14="http://schemas.microsoft.com/office/powerpoint/2010/main" val="1554855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Serverless Framework</a:t>
            </a:r>
            <a:endParaRPr dirty="0"/>
          </a:p>
        </p:txBody>
      </p:sp>
      <p:sp>
        <p:nvSpPr>
          <p:cNvPr id="138" name="Google Shape;138;p16"/>
          <p:cNvSpPr txBox="1">
            <a:spLocks noGrp="1"/>
          </p:cNvSpPr>
          <p:nvPr>
            <p:ph type="body" idx="1"/>
          </p:nvPr>
        </p:nvSpPr>
        <p:spPr>
          <a:xfrm>
            <a:off x="503978" y="1647699"/>
            <a:ext cx="4770468" cy="33273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800" dirty="0"/>
              <a:t>Serverless Framework is an open-source framework for building and deploying serverless applications</a:t>
            </a:r>
          </a:p>
          <a:p>
            <a:pPr algn="l">
              <a:buFont typeface="Arial" panose="020B0604020202020204" pitchFamily="34" charset="0"/>
              <a:buChar char="•"/>
            </a:pPr>
            <a:endParaRPr lang="en-US" sz="1800" dirty="0"/>
          </a:p>
          <a:p>
            <a:pPr algn="l">
              <a:buFont typeface="Arial" panose="020B0604020202020204" pitchFamily="34" charset="0"/>
              <a:buChar char="•"/>
            </a:pPr>
            <a:r>
              <a:rPr lang="en-US" sz="1800" dirty="0"/>
              <a:t>It abstracts away the complexity of managing infrastructure and allows developers to focus on writing code</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2" name="Rectangle: Rounded Corners 1">
            <a:extLst>
              <a:ext uri="{FF2B5EF4-FFF2-40B4-BE49-F238E27FC236}">
                <a16:creationId xmlns:a16="http://schemas.microsoft.com/office/drawing/2014/main" id="{A22A6453-BC63-FE45-13F3-46612C8F5317}"/>
              </a:ext>
            </a:extLst>
          </p:cNvPr>
          <p:cNvSpPr/>
          <p:nvPr/>
        </p:nvSpPr>
        <p:spPr>
          <a:xfrm>
            <a:off x="5585274" y="1255801"/>
            <a:ext cx="2887674" cy="7519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6CB6D31-55AC-7827-063C-D34970E1CC52}"/>
              </a:ext>
            </a:extLst>
          </p:cNvPr>
          <p:cNvSpPr txBox="1"/>
          <p:nvPr/>
        </p:nvSpPr>
        <p:spPr>
          <a:xfrm>
            <a:off x="5759441" y="1324534"/>
            <a:ext cx="2539340" cy="646331"/>
          </a:xfrm>
          <a:prstGeom prst="rect">
            <a:avLst/>
          </a:prstGeom>
          <a:noFill/>
        </p:spPr>
        <p:txBody>
          <a:bodyPr wrap="square">
            <a:spAutoFit/>
          </a:bodyPr>
          <a:lstStyle/>
          <a:p>
            <a:pPr algn="ctr"/>
            <a:r>
              <a:rPr lang="en-US" sz="1800" dirty="0">
                <a:solidFill>
                  <a:schemeClr val="bg1"/>
                </a:solidFill>
                <a:latin typeface="Karla"/>
                <a:sym typeface="Karla"/>
              </a:rPr>
              <a:t>Abstraction of infrastructure</a:t>
            </a:r>
          </a:p>
        </p:txBody>
      </p:sp>
      <p:sp>
        <p:nvSpPr>
          <p:cNvPr id="8" name="Rectangle: Rounded Corners 7">
            <a:extLst>
              <a:ext uri="{FF2B5EF4-FFF2-40B4-BE49-F238E27FC236}">
                <a16:creationId xmlns:a16="http://schemas.microsoft.com/office/drawing/2014/main" id="{DC54AF16-B45C-4D65-010E-DD3211CDD5BA}"/>
              </a:ext>
            </a:extLst>
          </p:cNvPr>
          <p:cNvSpPr/>
          <p:nvPr/>
        </p:nvSpPr>
        <p:spPr>
          <a:xfrm>
            <a:off x="5585274" y="2457572"/>
            <a:ext cx="2887674" cy="7519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EC2ACE7-EEFB-849D-D4CC-D13B238426B7}"/>
              </a:ext>
            </a:extLst>
          </p:cNvPr>
          <p:cNvSpPr txBox="1"/>
          <p:nvPr/>
        </p:nvSpPr>
        <p:spPr>
          <a:xfrm>
            <a:off x="5759441" y="2526305"/>
            <a:ext cx="2539340" cy="646331"/>
          </a:xfrm>
          <a:prstGeom prst="rect">
            <a:avLst/>
          </a:prstGeom>
          <a:noFill/>
        </p:spPr>
        <p:txBody>
          <a:bodyPr wrap="square">
            <a:spAutoFit/>
          </a:bodyPr>
          <a:lstStyle/>
          <a:p>
            <a:pPr algn="ctr"/>
            <a:r>
              <a:rPr lang="en-US" sz="1800" dirty="0">
                <a:solidFill>
                  <a:schemeClr val="bg1"/>
                </a:solidFill>
                <a:latin typeface="Karla"/>
                <a:sym typeface="Karla"/>
              </a:rPr>
              <a:t>Support of multiple cloud providers</a:t>
            </a:r>
          </a:p>
        </p:txBody>
      </p:sp>
      <p:sp>
        <p:nvSpPr>
          <p:cNvPr id="10" name="Rectangle: Rounded Corners 9">
            <a:extLst>
              <a:ext uri="{FF2B5EF4-FFF2-40B4-BE49-F238E27FC236}">
                <a16:creationId xmlns:a16="http://schemas.microsoft.com/office/drawing/2014/main" id="{008EECF9-B455-80C8-C3E5-EE57093A82FA}"/>
              </a:ext>
            </a:extLst>
          </p:cNvPr>
          <p:cNvSpPr/>
          <p:nvPr/>
        </p:nvSpPr>
        <p:spPr>
          <a:xfrm>
            <a:off x="5585274" y="3659343"/>
            <a:ext cx="2887674" cy="7519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0E9DDE1-49AA-1505-D9E6-4B1D54AD27EB}"/>
              </a:ext>
            </a:extLst>
          </p:cNvPr>
          <p:cNvSpPr txBox="1"/>
          <p:nvPr/>
        </p:nvSpPr>
        <p:spPr>
          <a:xfrm>
            <a:off x="5811061" y="3850648"/>
            <a:ext cx="2539340" cy="369332"/>
          </a:xfrm>
          <a:prstGeom prst="rect">
            <a:avLst/>
          </a:prstGeom>
          <a:noFill/>
        </p:spPr>
        <p:txBody>
          <a:bodyPr wrap="square">
            <a:spAutoFit/>
          </a:bodyPr>
          <a:lstStyle/>
          <a:p>
            <a:pPr algn="ctr"/>
            <a:r>
              <a:rPr lang="en-US" sz="1800" dirty="0">
                <a:solidFill>
                  <a:schemeClr val="bg1"/>
                </a:solidFill>
                <a:latin typeface="Karla"/>
                <a:sym typeface="Karla"/>
              </a:rPr>
              <a:t>Easy configuration</a:t>
            </a:r>
          </a:p>
        </p:txBody>
      </p:sp>
    </p:spTree>
    <p:extLst>
      <p:ext uri="{BB962C8B-B14F-4D97-AF65-F5344CB8AC3E}">
        <p14:creationId xmlns:p14="http://schemas.microsoft.com/office/powerpoint/2010/main" val="4006134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Steps to Deploy</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
        <p:nvSpPr>
          <p:cNvPr id="3" name="Text Placeholder 2">
            <a:extLst>
              <a:ext uri="{FF2B5EF4-FFF2-40B4-BE49-F238E27FC236}">
                <a16:creationId xmlns:a16="http://schemas.microsoft.com/office/drawing/2014/main" id="{F478DD78-BED0-E139-79FE-713827611A08}"/>
              </a:ext>
            </a:extLst>
          </p:cNvPr>
          <p:cNvSpPr>
            <a:spLocks noGrp="1" noChangeArrowheads="1"/>
          </p:cNvSpPr>
          <p:nvPr>
            <p:ph type="body" idx="1"/>
          </p:nvPr>
        </p:nvSpPr>
        <p:spPr bwMode="auto">
          <a:xfrm>
            <a:off x="738495" y="1427263"/>
            <a:ext cx="7837691" cy="344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rgbClr val="374151"/>
                </a:solidFill>
                <a:effectLst/>
                <a:latin typeface="Söhne"/>
              </a:rPr>
              <a:t>Step 1: Installation</a:t>
            </a:r>
            <a:endParaRPr kumimoji="0" lang="en-US" altLang="en-US" sz="9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Install Serverless Framework globally using </a:t>
            </a:r>
            <a:r>
              <a:rPr kumimoji="0" lang="en-US" altLang="en-US" sz="900" b="0" i="0" u="none" strike="noStrike" cap="none" normalizeH="0" baseline="0" dirty="0" err="1">
                <a:ln>
                  <a:noFill/>
                </a:ln>
                <a:solidFill>
                  <a:srgbClr val="374151"/>
                </a:solidFill>
                <a:effectLst/>
                <a:latin typeface="Söhne"/>
              </a:rPr>
              <a:t>npm</a:t>
            </a:r>
            <a:r>
              <a:rPr kumimoji="0" lang="en-US" altLang="en-US" sz="900" b="0" i="0" u="none" strike="noStrike" cap="none" normalizeH="0" baseline="0" dirty="0">
                <a:ln>
                  <a:noFill/>
                </a:ln>
                <a:solidFill>
                  <a:srgbClr val="374151"/>
                </a:solidFill>
                <a:effectLst/>
                <a:latin typeface="Söhne"/>
              </a:rPr>
              <a:t> or yarn: </a:t>
            </a:r>
            <a:r>
              <a:rPr kumimoji="0" lang="en-US" altLang="en-US" sz="900" b="1" i="0" u="none" strike="noStrike" cap="none" normalizeH="0" baseline="0" dirty="0" err="1">
                <a:ln>
                  <a:noFill/>
                </a:ln>
                <a:solidFill>
                  <a:srgbClr val="374151"/>
                </a:solidFill>
                <a:effectLst/>
                <a:latin typeface="Söhne"/>
              </a:rPr>
              <a:t>npm</a:t>
            </a:r>
            <a:r>
              <a:rPr kumimoji="0" lang="en-US" altLang="en-US" sz="900" b="1" i="0" u="none" strike="noStrike" cap="none" normalizeH="0" baseline="0" dirty="0">
                <a:ln>
                  <a:noFill/>
                </a:ln>
                <a:solidFill>
                  <a:srgbClr val="374151"/>
                </a:solidFill>
                <a:effectLst/>
                <a:latin typeface="Söhne"/>
              </a:rPr>
              <a:t> install -g serverless</a:t>
            </a:r>
            <a:r>
              <a:rPr kumimoji="0" lang="en-US" altLang="en-US" sz="9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rgbClr val="374151"/>
                </a:solidFill>
                <a:effectLst/>
                <a:latin typeface="Söhne"/>
              </a:rPr>
              <a:t>Step 2: Project Setup</a:t>
            </a:r>
            <a:endParaRPr kumimoji="0" lang="en-US" altLang="en-US" sz="9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Create a new Serverless project: </a:t>
            </a:r>
            <a:r>
              <a:rPr kumimoji="0" lang="en-US" altLang="en-US" sz="900" b="1" i="0" u="none" strike="noStrike" cap="none" normalizeH="0" baseline="0" dirty="0">
                <a:ln>
                  <a:noFill/>
                </a:ln>
                <a:solidFill>
                  <a:srgbClr val="374151"/>
                </a:solidFill>
                <a:effectLst/>
                <a:latin typeface="Söhne"/>
              </a:rPr>
              <a:t>serverless create --template </a:t>
            </a:r>
            <a:r>
              <a:rPr kumimoji="0" lang="en-US" altLang="en-US" sz="900" b="1" i="0" u="none" strike="noStrike" cap="none" normalizeH="0" baseline="0" dirty="0" err="1">
                <a:ln>
                  <a:noFill/>
                </a:ln>
                <a:solidFill>
                  <a:srgbClr val="374151"/>
                </a:solidFill>
                <a:effectLst/>
                <a:latin typeface="Söhne"/>
              </a:rPr>
              <a:t>aws-nodejs</a:t>
            </a:r>
            <a:r>
              <a:rPr kumimoji="0" lang="en-US" altLang="en-US" sz="9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rgbClr val="374151"/>
                </a:solidFill>
                <a:effectLst/>
                <a:latin typeface="Söhne"/>
              </a:rPr>
              <a:t>Step 3: Configuration</a:t>
            </a:r>
            <a:endParaRPr kumimoji="0" lang="en-US" altLang="en-US" sz="9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Define </a:t>
            </a:r>
            <a:r>
              <a:rPr kumimoji="0" lang="en-US" altLang="en-US" sz="900" b="0" i="0" u="none" strike="noStrike" cap="none" normalizeH="0" baseline="0" dirty="0" err="1">
                <a:ln>
                  <a:noFill/>
                </a:ln>
                <a:solidFill>
                  <a:srgbClr val="374151"/>
                </a:solidFill>
                <a:effectLst/>
                <a:latin typeface="Söhne"/>
              </a:rPr>
              <a:t>serverless.yml</a:t>
            </a:r>
            <a:r>
              <a:rPr kumimoji="0" lang="en-US" altLang="en-US" sz="900" b="0" i="0" u="none" strike="noStrike" cap="none" normalizeH="0" baseline="0" dirty="0">
                <a:ln>
                  <a:noFill/>
                </a:ln>
                <a:solidFill>
                  <a:srgbClr val="374151"/>
                </a:solidFill>
                <a:effectLst/>
                <a:latin typeface="Söhne"/>
              </a:rPr>
              <a:t> configuration file specifying functions, events, and resources required for Whisper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rgbClr val="374151"/>
                </a:solidFill>
                <a:effectLst/>
                <a:latin typeface="Söhne"/>
              </a:rPr>
              <a:t>Step 4: Function Implementation</a:t>
            </a:r>
            <a:endParaRPr kumimoji="0" lang="en-US" altLang="en-US" sz="9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Write function code for handling audio file uploads, transcription, and other business logic.</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900" dirty="0">
              <a:solidFill>
                <a:srgbClr val="374151"/>
              </a:solidFill>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rgbClr val="374151"/>
                </a:solidFill>
                <a:effectLst/>
                <a:latin typeface="Söhne"/>
              </a:rPr>
              <a:t>Step 5</a:t>
            </a:r>
            <a:r>
              <a:rPr kumimoji="0" lang="en-US" altLang="en-US" sz="900" b="0" i="0" u="none" strike="noStrike" cap="none" normalizeH="0" baseline="0" dirty="0">
                <a:ln>
                  <a:noFill/>
                </a:ln>
                <a:solidFill>
                  <a:srgbClr val="374151"/>
                </a:solidFill>
                <a:effectLst/>
                <a:latin typeface="Söhne"/>
              </a:rPr>
              <a:t>: Deployment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9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Deploy the Whisper service to AWS using Serverless Framework: serverless deploy.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rgbClr val="374151"/>
                </a:solidFill>
                <a:effectLst/>
                <a:latin typeface="Söhne"/>
              </a:rPr>
              <a:t>Step 6</a:t>
            </a:r>
            <a:r>
              <a:rPr kumimoji="0" lang="en-US" altLang="en-US" sz="900" b="0" i="0" u="none" strike="noStrike" cap="none" normalizeH="0" baseline="0" dirty="0">
                <a:ln>
                  <a:noFill/>
                </a:ln>
                <a:solidFill>
                  <a:srgbClr val="374151"/>
                </a:solidFill>
                <a:effectLst/>
                <a:latin typeface="Söhne"/>
              </a:rPr>
              <a:t>: Monitoring and Management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9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Monitor and manage the deployed service using AWS CloudWatch, Serverless Framework dashboard, and other monitoring tools.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rgbClr val="374151"/>
                </a:solidFill>
                <a:effectLst/>
                <a:latin typeface="Söhne"/>
              </a:rPr>
              <a:t>Step 7</a:t>
            </a:r>
            <a:r>
              <a:rPr kumimoji="0" lang="en-US" altLang="en-US" sz="900" b="0" i="0" u="none" strike="noStrike" cap="none" normalizeH="0" baseline="0" dirty="0">
                <a:ln>
                  <a:noFill/>
                </a:ln>
                <a:solidFill>
                  <a:srgbClr val="374151"/>
                </a:solidFill>
                <a:effectLst/>
                <a:latin typeface="Söhne"/>
              </a:rPr>
              <a:t>: Updates and Maintenance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9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rgbClr val="374151"/>
                </a:solidFill>
                <a:effectLst/>
                <a:latin typeface="Söhne"/>
              </a:rPr>
              <a:t>Perform updates and maintenance tasks as needed, including code changes, configuration updates, and optimization.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9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9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Söhne"/>
            </a:endParaRPr>
          </a:p>
        </p:txBody>
      </p:sp>
      <p:grpSp>
        <p:nvGrpSpPr>
          <p:cNvPr id="17" name="Google Shape;4235;p56">
            <a:extLst>
              <a:ext uri="{FF2B5EF4-FFF2-40B4-BE49-F238E27FC236}">
                <a16:creationId xmlns:a16="http://schemas.microsoft.com/office/drawing/2014/main" id="{BA84E446-0F9A-C88D-6615-FCDD29F5956E}"/>
              </a:ext>
            </a:extLst>
          </p:cNvPr>
          <p:cNvGrpSpPr/>
          <p:nvPr/>
        </p:nvGrpSpPr>
        <p:grpSpPr>
          <a:xfrm>
            <a:off x="2403230" y="1255800"/>
            <a:ext cx="6490048" cy="3021232"/>
            <a:chOff x="3530532" y="1496185"/>
            <a:chExt cx="1562000" cy="706730"/>
          </a:xfrm>
        </p:grpSpPr>
        <p:cxnSp>
          <p:nvCxnSpPr>
            <p:cNvPr id="18" name="Google Shape;4236;p56">
              <a:extLst>
                <a:ext uri="{FF2B5EF4-FFF2-40B4-BE49-F238E27FC236}">
                  <a16:creationId xmlns:a16="http://schemas.microsoft.com/office/drawing/2014/main" id="{772864CA-0760-6FB0-83F7-AEAB7503C343}"/>
                </a:ext>
              </a:extLst>
            </p:cNvPr>
            <p:cNvCxnSpPr/>
            <p:nvPr/>
          </p:nvCxnSpPr>
          <p:spPr>
            <a:xfrm>
              <a:off x="3583832" y="1857562"/>
              <a:ext cx="1508700" cy="0"/>
            </a:xfrm>
            <a:prstGeom prst="straightConnector1">
              <a:avLst/>
            </a:prstGeom>
            <a:noFill/>
            <a:ln w="28575" cap="flat" cmpd="sng">
              <a:solidFill>
                <a:srgbClr val="A5B7C6"/>
              </a:solidFill>
              <a:prstDash val="solid"/>
              <a:round/>
              <a:headEnd type="none" w="med" len="med"/>
              <a:tailEnd type="triangle" w="med" len="med"/>
            </a:ln>
          </p:spPr>
        </p:cxnSp>
        <p:grpSp>
          <p:nvGrpSpPr>
            <p:cNvPr id="19" name="Google Shape;4237;p56">
              <a:extLst>
                <a:ext uri="{FF2B5EF4-FFF2-40B4-BE49-F238E27FC236}">
                  <a16:creationId xmlns:a16="http://schemas.microsoft.com/office/drawing/2014/main" id="{3E265B3C-884A-D0F5-2A7F-B8EF77755DFE}"/>
                </a:ext>
              </a:extLst>
            </p:cNvPr>
            <p:cNvGrpSpPr/>
            <p:nvPr/>
          </p:nvGrpSpPr>
          <p:grpSpPr>
            <a:xfrm>
              <a:off x="3530532" y="1496185"/>
              <a:ext cx="323430" cy="463587"/>
              <a:chOff x="3530532" y="1496185"/>
              <a:chExt cx="323430" cy="463587"/>
            </a:xfrm>
          </p:grpSpPr>
          <p:grpSp>
            <p:nvGrpSpPr>
              <p:cNvPr id="35" name="Google Shape;4238;p56">
                <a:extLst>
                  <a:ext uri="{FF2B5EF4-FFF2-40B4-BE49-F238E27FC236}">
                    <a16:creationId xmlns:a16="http://schemas.microsoft.com/office/drawing/2014/main" id="{865E9BF8-0043-591D-CEC1-8EEBC8BDBA88}"/>
                  </a:ext>
                </a:extLst>
              </p:cNvPr>
              <p:cNvGrpSpPr/>
              <p:nvPr/>
            </p:nvGrpSpPr>
            <p:grpSpPr>
              <a:xfrm>
                <a:off x="3567462" y="1496185"/>
                <a:ext cx="286500" cy="361376"/>
                <a:chOff x="3567462" y="1496185"/>
                <a:chExt cx="286500" cy="361376"/>
              </a:xfrm>
            </p:grpSpPr>
            <p:cxnSp>
              <p:nvCxnSpPr>
                <p:cNvPr id="37" name="Google Shape;4239;p56">
                  <a:extLst>
                    <a:ext uri="{FF2B5EF4-FFF2-40B4-BE49-F238E27FC236}">
                      <a16:creationId xmlns:a16="http://schemas.microsoft.com/office/drawing/2014/main" id="{674A5569-5377-4DEF-D360-733565772B67}"/>
                    </a:ext>
                  </a:extLst>
                </p:cNvPr>
                <p:cNvCxnSpPr/>
                <p:nvPr/>
              </p:nvCxnSpPr>
              <p:spPr>
                <a:xfrm rot="10800000">
                  <a:off x="3626630" y="1565661"/>
                  <a:ext cx="0" cy="291900"/>
                </a:xfrm>
                <a:prstGeom prst="straightConnector1">
                  <a:avLst/>
                </a:prstGeom>
                <a:noFill/>
                <a:ln w="28575" cap="flat" cmpd="sng">
                  <a:solidFill>
                    <a:srgbClr val="A5B7C6"/>
                  </a:solidFill>
                  <a:prstDash val="solid"/>
                  <a:round/>
                  <a:headEnd type="none" w="med" len="med"/>
                  <a:tailEnd type="none" w="med" len="med"/>
                </a:ln>
              </p:spPr>
            </p:cxnSp>
            <p:sp>
              <p:nvSpPr>
                <p:cNvPr id="38" name="Google Shape;4240;p56">
                  <a:extLst>
                    <a:ext uri="{FF2B5EF4-FFF2-40B4-BE49-F238E27FC236}">
                      <a16:creationId xmlns:a16="http://schemas.microsoft.com/office/drawing/2014/main" id="{7A86C7EA-D9DE-A9B3-9863-828A0C961D55}"/>
                    </a:ext>
                  </a:extLst>
                </p:cNvPr>
                <p:cNvSpPr/>
                <p:nvPr/>
              </p:nvSpPr>
              <p:spPr>
                <a:xfrm>
                  <a:off x="3567462" y="1496185"/>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4241;p56">
                <a:extLst>
                  <a:ext uri="{FF2B5EF4-FFF2-40B4-BE49-F238E27FC236}">
                    <a16:creationId xmlns:a16="http://schemas.microsoft.com/office/drawing/2014/main" id="{3F89497B-E65B-CAAF-78A9-88DF05971C29}"/>
                  </a:ext>
                </a:extLst>
              </p:cNvPr>
              <p:cNvSpPr/>
              <p:nvPr/>
            </p:nvSpPr>
            <p:spPr>
              <a:xfrm>
                <a:off x="3530532" y="1771972"/>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242;p56">
              <a:extLst>
                <a:ext uri="{FF2B5EF4-FFF2-40B4-BE49-F238E27FC236}">
                  <a16:creationId xmlns:a16="http://schemas.microsoft.com/office/drawing/2014/main" id="{3705A296-0FA2-AECE-B05D-13480495C514}"/>
                </a:ext>
              </a:extLst>
            </p:cNvPr>
            <p:cNvGrpSpPr/>
            <p:nvPr/>
          </p:nvGrpSpPr>
          <p:grpSpPr>
            <a:xfrm>
              <a:off x="3891569" y="1779209"/>
              <a:ext cx="323945" cy="423706"/>
              <a:chOff x="3891569" y="1779209"/>
              <a:chExt cx="323945" cy="423706"/>
            </a:xfrm>
          </p:grpSpPr>
          <p:grpSp>
            <p:nvGrpSpPr>
              <p:cNvPr id="31" name="Google Shape;4243;p56">
                <a:extLst>
                  <a:ext uri="{FF2B5EF4-FFF2-40B4-BE49-F238E27FC236}">
                    <a16:creationId xmlns:a16="http://schemas.microsoft.com/office/drawing/2014/main" id="{E365CC90-2363-5C92-1C01-585F1B969733}"/>
                  </a:ext>
                </a:extLst>
              </p:cNvPr>
              <p:cNvGrpSpPr/>
              <p:nvPr/>
            </p:nvGrpSpPr>
            <p:grpSpPr>
              <a:xfrm>
                <a:off x="3929014" y="1881638"/>
                <a:ext cx="286500" cy="321278"/>
                <a:chOff x="3929014" y="1881638"/>
                <a:chExt cx="286500" cy="321278"/>
              </a:xfrm>
            </p:grpSpPr>
            <p:cxnSp>
              <p:nvCxnSpPr>
                <p:cNvPr id="33" name="Google Shape;4244;p56">
                  <a:extLst>
                    <a:ext uri="{FF2B5EF4-FFF2-40B4-BE49-F238E27FC236}">
                      <a16:creationId xmlns:a16="http://schemas.microsoft.com/office/drawing/2014/main" id="{0EA99677-80EB-E011-2431-D2DADBBF749F}"/>
                    </a:ext>
                  </a:extLst>
                </p:cNvPr>
                <p:cNvCxnSpPr/>
                <p:nvPr/>
              </p:nvCxnSpPr>
              <p:spPr>
                <a:xfrm rot="10800000">
                  <a:off x="3988388" y="1881638"/>
                  <a:ext cx="0" cy="291900"/>
                </a:xfrm>
                <a:prstGeom prst="straightConnector1">
                  <a:avLst/>
                </a:prstGeom>
                <a:noFill/>
                <a:ln w="28575" cap="flat" cmpd="sng">
                  <a:solidFill>
                    <a:srgbClr val="A5B7C6"/>
                  </a:solidFill>
                  <a:prstDash val="solid"/>
                  <a:round/>
                  <a:headEnd type="none" w="med" len="med"/>
                  <a:tailEnd type="none" w="med" len="med"/>
                </a:ln>
              </p:spPr>
            </p:cxnSp>
            <p:sp>
              <p:nvSpPr>
                <p:cNvPr id="34" name="Google Shape;4245;p56">
                  <a:extLst>
                    <a:ext uri="{FF2B5EF4-FFF2-40B4-BE49-F238E27FC236}">
                      <a16:creationId xmlns:a16="http://schemas.microsoft.com/office/drawing/2014/main" id="{927BD834-3B30-6A46-6C21-B20FABF221BC}"/>
                    </a:ext>
                  </a:extLst>
                </p:cNvPr>
                <p:cNvSpPr/>
                <p:nvPr/>
              </p:nvSpPr>
              <p:spPr>
                <a:xfrm>
                  <a:off x="3929014" y="2103016"/>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4246;p56">
                <a:extLst>
                  <a:ext uri="{FF2B5EF4-FFF2-40B4-BE49-F238E27FC236}">
                    <a16:creationId xmlns:a16="http://schemas.microsoft.com/office/drawing/2014/main" id="{559CD93A-3EE9-4097-77D8-15C47DAA9F66}"/>
                  </a:ext>
                </a:extLst>
              </p:cNvPr>
              <p:cNvSpPr/>
              <p:nvPr/>
            </p:nvSpPr>
            <p:spPr>
              <a:xfrm>
                <a:off x="3891569" y="1779209"/>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247;p56">
              <a:extLst>
                <a:ext uri="{FF2B5EF4-FFF2-40B4-BE49-F238E27FC236}">
                  <a16:creationId xmlns:a16="http://schemas.microsoft.com/office/drawing/2014/main" id="{F2E26ED1-44DD-1513-C098-BD5515912501}"/>
                </a:ext>
              </a:extLst>
            </p:cNvPr>
            <p:cNvGrpSpPr/>
            <p:nvPr/>
          </p:nvGrpSpPr>
          <p:grpSpPr>
            <a:xfrm>
              <a:off x="4252606" y="1496185"/>
              <a:ext cx="324721" cy="463587"/>
              <a:chOff x="4252606" y="1496185"/>
              <a:chExt cx="324721" cy="463587"/>
            </a:xfrm>
          </p:grpSpPr>
          <p:grpSp>
            <p:nvGrpSpPr>
              <p:cNvPr id="27" name="Google Shape;4248;p56">
                <a:extLst>
                  <a:ext uri="{FF2B5EF4-FFF2-40B4-BE49-F238E27FC236}">
                    <a16:creationId xmlns:a16="http://schemas.microsoft.com/office/drawing/2014/main" id="{98171F48-EDBE-DCA9-CE44-34EEA868D2DC}"/>
                  </a:ext>
                </a:extLst>
              </p:cNvPr>
              <p:cNvGrpSpPr/>
              <p:nvPr/>
            </p:nvGrpSpPr>
            <p:grpSpPr>
              <a:xfrm>
                <a:off x="4290828" y="1496185"/>
                <a:ext cx="286500" cy="361376"/>
                <a:chOff x="4290828" y="1496185"/>
                <a:chExt cx="286500" cy="361376"/>
              </a:xfrm>
            </p:grpSpPr>
            <p:cxnSp>
              <p:nvCxnSpPr>
                <p:cNvPr id="29" name="Google Shape;4249;p56">
                  <a:extLst>
                    <a:ext uri="{FF2B5EF4-FFF2-40B4-BE49-F238E27FC236}">
                      <a16:creationId xmlns:a16="http://schemas.microsoft.com/office/drawing/2014/main" id="{3B9C3978-8FD2-0A1A-82D5-2EAEC3B37568}"/>
                    </a:ext>
                  </a:extLst>
                </p:cNvPr>
                <p:cNvCxnSpPr/>
                <p:nvPr/>
              </p:nvCxnSpPr>
              <p:spPr>
                <a:xfrm rot="10800000">
                  <a:off x="4349995" y="1565661"/>
                  <a:ext cx="0" cy="291900"/>
                </a:xfrm>
                <a:prstGeom prst="straightConnector1">
                  <a:avLst/>
                </a:prstGeom>
                <a:noFill/>
                <a:ln w="28575" cap="flat" cmpd="sng">
                  <a:solidFill>
                    <a:srgbClr val="A5B7C6"/>
                  </a:solidFill>
                  <a:prstDash val="solid"/>
                  <a:round/>
                  <a:headEnd type="none" w="med" len="med"/>
                  <a:tailEnd type="none" w="med" len="med"/>
                </a:ln>
              </p:spPr>
            </p:cxnSp>
            <p:sp>
              <p:nvSpPr>
                <p:cNvPr id="30" name="Google Shape;4250;p56">
                  <a:extLst>
                    <a:ext uri="{FF2B5EF4-FFF2-40B4-BE49-F238E27FC236}">
                      <a16:creationId xmlns:a16="http://schemas.microsoft.com/office/drawing/2014/main" id="{729ABB28-847C-C13D-D407-84098BFC1579}"/>
                    </a:ext>
                  </a:extLst>
                </p:cNvPr>
                <p:cNvSpPr/>
                <p:nvPr/>
              </p:nvSpPr>
              <p:spPr>
                <a:xfrm>
                  <a:off x="4290828" y="1496185"/>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4251;p56">
                <a:extLst>
                  <a:ext uri="{FF2B5EF4-FFF2-40B4-BE49-F238E27FC236}">
                    <a16:creationId xmlns:a16="http://schemas.microsoft.com/office/drawing/2014/main" id="{2A506E11-587A-224B-DA06-2A1CF15448DA}"/>
                  </a:ext>
                </a:extLst>
              </p:cNvPr>
              <p:cNvSpPr/>
              <p:nvPr/>
            </p:nvSpPr>
            <p:spPr>
              <a:xfrm>
                <a:off x="4252606" y="1771972"/>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4252;p56">
              <a:extLst>
                <a:ext uri="{FF2B5EF4-FFF2-40B4-BE49-F238E27FC236}">
                  <a16:creationId xmlns:a16="http://schemas.microsoft.com/office/drawing/2014/main" id="{4A2CF972-89C7-A5C6-9733-7A80059C672F}"/>
                </a:ext>
              </a:extLst>
            </p:cNvPr>
            <p:cNvGrpSpPr/>
            <p:nvPr/>
          </p:nvGrpSpPr>
          <p:grpSpPr>
            <a:xfrm>
              <a:off x="4613643" y="1763716"/>
              <a:ext cx="325308" cy="439200"/>
              <a:chOff x="4613643" y="1763716"/>
              <a:chExt cx="325308" cy="439200"/>
            </a:xfrm>
          </p:grpSpPr>
          <p:grpSp>
            <p:nvGrpSpPr>
              <p:cNvPr id="23" name="Google Shape;4253;p56">
                <a:extLst>
                  <a:ext uri="{FF2B5EF4-FFF2-40B4-BE49-F238E27FC236}">
                    <a16:creationId xmlns:a16="http://schemas.microsoft.com/office/drawing/2014/main" id="{EB4B7ED4-A3A1-D2F4-56C2-361D74A6C579}"/>
                  </a:ext>
                </a:extLst>
              </p:cNvPr>
              <p:cNvGrpSpPr/>
              <p:nvPr/>
            </p:nvGrpSpPr>
            <p:grpSpPr>
              <a:xfrm>
                <a:off x="4652451" y="1879538"/>
                <a:ext cx="286500" cy="323378"/>
                <a:chOff x="4652451" y="1879538"/>
                <a:chExt cx="286500" cy="323378"/>
              </a:xfrm>
            </p:grpSpPr>
            <p:cxnSp>
              <p:nvCxnSpPr>
                <p:cNvPr id="25" name="Google Shape;4254;p56">
                  <a:extLst>
                    <a:ext uri="{FF2B5EF4-FFF2-40B4-BE49-F238E27FC236}">
                      <a16:creationId xmlns:a16="http://schemas.microsoft.com/office/drawing/2014/main" id="{B78782F6-D3D8-5A88-72E5-F6DD4F8DDFDE}"/>
                    </a:ext>
                  </a:extLst>
                </p:cNvPr>
                <p:cNvCxnSpPr/>
                <p:nvPr/>
              </p:nvCxnSpPr>
              <p:spPr>
                <a:xfrm rot="10800000">
                  <a:off x="4707486" y="1879538"/>
                  <a:ext cx="0" cy="294000"/>
                </a:xfrm>
                <a:prstGeom prst="straightConnector1">
                  <a:avLst/>
                </a:prstGeom>
                <a:noFill/>
                <a:ln w="28575" cap="flat" cmpd="sng">
                  <a:solidFill>
                    <a:srgbClr val="A5B7C6"/>
                  </a:solidFill>
                  <a:prstDash val="solid"/>
                  <a:round/>
                  <a:headEnd type="none" w="med" len="med"/>
                  <a:tailEnd type="none" w="med" len="med"/>
                </a:ln>
              </p:spPr>
            </p:cxnSp>
            <p:sp>
              <p:nvSpPr>
                <p:cNvPr id="26" name="Google Shape;4255;p56">
                  <a:extLst>
                    <a:ext uri="{FF2B5EF4-FFF2-40B4-BE49-F238E27FC236}">
                      <a16:creationId xmlns:a16="http://schemas.microsoft.com/office/drawing/2014/main" id="{C54614FE-0EF2-79F6-E4FB-0EDE6FD9961C}"/>
                    </a:ext>
                  </a:extLst>
                </p:cNvPr>
                <p:cNvSpPr/>
                <p:nvPr/>
              </p:nvSpPr>
              <p:spPr>
                <a:xfrm>
                  <a:off x="4652451" y="2103016"/>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4256;p56">
                <a:extLst>
                  <a:ext uri="{FF2B5EF4-FFF2-40B4-BE49-F238E27FC236}">
                    <a16:creationId xmlns:a16="http://schemas.microsoft.com/office/drawing/2014/main" id="{9465130F-E3B3-FB8B-09F7-08FA555B2FF9}"/>
                  </a:ext>
                </a:extLst>
              </p:cNvPr>
              <p:cNvSpPr/>
              <p:nvPr/>
            </p:nvSpPr>
            <p:spPr>
              <a:xfrm>
                <a:off x="4613643" y="1763716"/>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77357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450" y="2058218"/>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ABE33F"/>
              </a:solidFill>
            </a:endParaRPr>
          </a:p>
          <a:p>
            <a:pPr marL="0" lvl="0" indent="0" algn="ctr" rtl="0">
              <a:spcBef>
                <a:spcPts val="0"/>
              </a:spcBef>
              <a:spcAft>
                <a:spcPts val="0"/>
              </a:spcAft>
              <a:buNone/>
            </a:pPr>
            <a:r>
              <a:rPr lang="en" dirty="0"/>
              <a:t>IMPROVEMENTS</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3124841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Additional Features</a:t>
            </a:r>
            <a:endParaRPr dirty="0"/>
          </a:p>
        </p:txBody>
      </p:sp>
      <p:sp>
        <p:nvSpPr>
          <p:cNvPr id="138" name="Google Shape;138;p16"/>
          <p:cNvSpPr txBox="1">
            <a:spLocks noGrp="1"/>
          </p:cNvSpPr>
          <p:nvPr>
            <p:ph type="body" idx="1"/>
          </p:nvPr>
        </p:nvSpPr>
        <p:spPr>
          <a:xfrm>
            <a:off x="575822" y="1705394"/>
            <a:ext cx="7681528" cy="3327300"/>
          </a:xfrm>
          <a:prstGeom prst="rect">
            <a:avLst/>
          </a:prstGeom>
        </p:spPr>
        <p:txBody>
          <a:bodyPr spcFirstLastPara="1" wrap="square" lIns="91425" tIns="91425" rIns="91425" bIns="91425" anchor="t" anchorCtr="0">
            <a:noAutofit/>
          </a:bodyPr>
          <a:lstStyle/>
          <a:p>
            <a:pPr lvl="0" algn="just">
              <a:spcBef>
                <a:spcPts val="0"/>
              </a:spcBef>
              <a:spcAft>
                <a:spcPts val="1000"/>
              </a:spcAft>
            </a:pPr>
            <a:r>
              <a:rPr lang="en-US" sz="1800" b="1" dirty="0"/>
              <a:t>Exact timestamp retrieval</a:t>
            </a:r>
            <a:endParaRPr lang="en-US" sz="1800" dirty="0"/>
          </a:p>
          <a:p>
            <a:pPr marL="76200" lvl="0" indent="0" algn="just">
              <a:spcBef>
                <a:spcPts val="0"/>
              </a:spcBef>
              <a:spcAft>
                <a:spcPts val="1000"/>
              </a:spcAft>
              <a:buNone/>
            </a:pPr>
            <a:endParaRPr lang="en-US" sz="1800" dirty="0"/>
          </a:p>
          <a:p>
            <a:pPr lvl="0" algn="just">
              <a:spcBef>
                <a:spcPts val="0"/>
              </a:spcBef>
              <a:spcAft>
                <a:spcPts val="1000"/>
              </a:spcAft>
            </a:pPr>
            <a:r>
              <a:rPr lang="en-US" sz="1800" b="1" dirty="0"/>
              <a:t>Multi-lingual translation</a:t>
            </a:r>
          </a:p>
          <a:p>
            <a:pPr lvl="0" algn="just">
              <a:spcBef>
                <a:spcPts val="0"/>
              </a:spcBef>
              <a:spcAft>
                <a:spcPts val="1000"/>
              </a:spcAft>
            </a:pPr>
            <a:endParaRPr lang="en-US" sz="1800" dirty="0"/>
          </a:p>
          <a:p>
            <a:pPr lvl="0">
              <a:spcBef>
                <a:spcPts val="0"/>
              </a:spcBef>
              <a:spcAft>
                <a:spcPts val="1000"/>
              </a:spcAft>
            </a:pPr>
            <a:r>
              <a:rPr lang="en-US" sz="1800" b="1" dirty="0"/>
              <a:t>Accessibility features</a:t>
            </a:r>
            <a:br>
              <a:rPr lang="en-US" sz="1800" dirty="0"/>
            </a:br>
            <a:endParaRPr sz="1800"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3088938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ctrTitle" idx="4294967295"/>
          </p:nvPr>
        </p:nvSpPr>
        <p:spPr>
          <a:xfrm>
            <a:off x="3064700" y="992709"/>
            <a:ext cx="55338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rgbClr val="ABE33F"/>
                </a:solidFill>
              </a:rPr>
              <a:t>Thanks!</a:t>
            </a:r>
            <a:endParaRPr sz="6000" dirty="0">
              <a:solidFill>
                <a:srgbClr val="ABE33F"/>
              </a:solidFill>
            </a:endParaRPr>
          </a:p>
        </p:txBody>
      </p:sp>
      <p:sp>
        <p:nvSpPr>
          <p:cNvPr id="326" name="Google Shape;326;p33"/>
          <p:cNvSpPr txBox="1">
            <a:spLocks noGrp="1"/>
          </p:cNvSpPr>
          <p:nvPr>
            <p:ph type="subTitle" idx="4294967295"/>
          </p:nvPr>
        </p:nvSpPr>
        <p:spPr>
          <a:xfrm>
            <a:off x="3064700" y="2036590"/>
            <a:ext cx="6052178" cy="2910061"/>
          </a:xfrm>
          <a:prstGeom prst="rect">
            <a:avLst/>
          </a:prstGeom>
        </p:spPr>
        <p:txBody>
          <a:bodyPr spcFirstLastPara="1" wrap="square" lIns="91425" tIns="91425" rIns="91425" bIns="91425" anchor="t" anchorCtr="0">
            <a:noAutofit/>
          </a:bodyPr>
          <a:lstStyle/>
          <a:p>
            <a:pPr marL="0" lvl="0" indent="0" algn="l" rtl="0">
              <a:lnSpc>
                <a:spcPct val="200000"/>
              </a:lnSpc>
              <a:spcBef>
                <a:spcPts val="600"/>
              </a:spcBef>
              <a:spcAft>
                <a:spcPts val="0"/>
              </a:spcAft>
              <a:buClr>
                <a:schemeClr val="dk1"/>
              </a:buClr>
              <a:buSzPts val="1100"/>
              <a:buFont typeface="Arial"/>
              <a:buNone/>
            </a:pPr>
            <a:r>
              <a:rPr lang="en-IN" sz="1800" b="1" dirty="0">
                <a:hlinkClick r:id="rId3"/>
              </a:rPr>
              <a:t>https://abhishekcmu.wixsite.com/home</a:t>
            </a:r>
            <a:endParaRPr lang="en-IN" sz="1800" b="1" dirty="0"/>
          </a:p>
          <a:p>
            <a:pPr marL="0" lvl="0" indent="0" algn="l" rtl="0">
              <a:lnSpc>
                <a:spcPct val="200000"/>
              </a:lnSpc>
              <a:spcBef>
                <a:spcPts val="600"/>
              </a:spcBef>
              <a:spcAft>
                <a:spcPts val="0"/>
              </a:spcAft>
              <a:buClr>
                <a:schemeClr val="dk1"/>
              </a:buClr>
              <a:buSzPts val="1100"/>
              <a:buFont typeface="Arial"/>
              <a:buNone/>
            </a:pPr>
            <a:r>
              <a:rPr lang="en-IN" sz="1800" b="1" dirty="0">
                <a:hlinkClick r:id="rId4"/>
              </a:rPr>
              <a:t>https://www.linkedin.com/in/abhishek-bhamidipati/</a:t>
            </a:r>
            <a:endParaRPr lang="en-IN" sz="1800" b="1" dirty="0"/>
          </a:p>
          <a:p>
            <a:pPr marL="0" lvl="0" indent="0" algn="l" rtl="0">
              <a:lnSpc>
                <a:spcPct val="200000"/>
              </a:lnSpc>
              <a:spcBef>
                <a:spcPts val="600"/>
              </a:spcBef>
              <a:spcAft>
                <a:spcPts val="0"/>
              </a:spcAft>
              <a:buClr>
                <a:schemeClr val="dk1"/>
              </a:buClr>
              <a:buSzPts val="1100"/>
              <a:buFont typeface="Arial"/>
              <a:buNone/>
            </a:pPr>
            <a:r>
              <a:rPr lang="en-IN" sz="1800" b="1" dirty="0">
                <a:hlinkClick r:id="rId5"/>
              </a:rPr>
              <a:t>https://github.com/abhamidi-1234</a:t>
            </a:r>
            <a:endParaRPr lang="en-IN" sz="1800" b="1" dirty="0"/>
          </a:p>
          <a:p>
            <a:pPr marL="0" lvl="0" indent="0" algn="l" rtl="0">
              <a:lnSpc>
                <a:spcPct val="200000"/>
              </a:lnSpc>
              <a:spcBef>
                <a:spcPts val="600"/>
              </a:spcBef>
              <a:spcAft>
                <a:spcPts val="0"/>
              </a:spcAft>
              <a:buClr>
                <a:schemeClr val="dk1"/>
              </a:buClr>
              <a:buSzPts val="1100"/>
              <a:buFont typeface="Arial"/>
              <a:buNone/>
            </a:pPr>
            <a:r>
              <a:rPr lang="en-IN" sz="1800" b="1" dirty="0"/>
              <a:t>abhishek_bhamidipati@yahoo.com</a:t>
            </a:r>
            <a:endParaRPr sz="1800" b="1" dirty="0"/>
          </a:p>
        </p:txBody>
      </p:sp>
      <p:grpSp>
        <p:nvGrpSpPr>
          <p:cNvPr id="327" name="Google Shape;327;p33"/>
          <p:cNvGrpSpPr/>
          <p:nvPr/>
        </p:nvGrpSpPr>
        <p:grpSpPr>
          <a:xfrm>
            <a:off x="685795" y="1814227"/>
            <a:ext cx="1681779" cy="1179949"/>
            <a:chOff x="559275" y="1683950"/>
            <a:chExt cx="466500" cy="327300"/>
          </a:xfrm>
        </p:grpSpPr>
        <p:sp>
          <p:nvSpPr>
            <p:cNvPr id="328" name="Google Shape;328;p33"/>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3"/>
          <p:cNvSpPr/>
          <p:nvPr/>
        </p:nvSpPr>
        <p:spPr>
          <a:xfrm>
            <a:off x="1681875" y="2683100"/>
            <a:ext cx="1274938" cy="115980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450" y="2058218"/>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ABE33F"/>
              </a:solidFill>
            </a:endParaRPr>
          </a:p>
          <a:p>
            <a:pPr marL="0" lvl="0" indent="0" algn="ctr" rtl="0">
              <a:spcBef>
                <a:spcPts val="0"/>
              </a:spcBef>
              <a:spcAft>
                <a:spcPts val="0"/>
              </a:spcAft>
              <a:buNone/>
            </a:pPr>
            <a:r>
              <a:rPr lang="en" dirty="0"/>
              <a:t>REFERENCES</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2172189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9" name="Google Shape;239;p2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a:p>
        </p:txBody>
      </p:sp>
      <p:sp>
        <p:nvSpPr>
          <p:cNvPr id="4" name="Google Shape;145;p17">
            <a:extLst>
              <a:ext uri="{FF2B5EF4-FFF2-40B4-BE49-F238E27FC236}">
                <a16:creationId xmlns:a16="http://schemas.microsoft.com/office/drawing/2014/main" id="{1C7B5F02-8FB9-71E3-1AE2-611876F23800}"/>
              </a:ext>
            </a:extLst>
          </p:cNvPr>
          <p:cNvSpPr txBox="1">
            <a:spLocks/>
          </p:cNvSpPr>
          <p:nvPr/>
        </p:nvSpPr>
        <p:spPr>
          <a:xfrm>
            <a:off x="575822" y="1619648"/>
            <a:ext cx="8007739" cy="248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BE33F"/>
              </a:buClr>
              <a:buSzPts val="2400"/>
              <a:buFont typeface="Karla"/>
              <a:buChar char="◆"/>
              <a:defRPr sz="2400" b="0" i="0" u="none" strike="noStrike" cap="none">
                <a:solidFill>
                  <a:srgbClr val="004C52"/>
                </a:solidFill>
                <a:latin typeface="Karla"/>
                <a:ea typeface="Karla"/>
                <a:cs typeface="Karla"/>
                <a:sym typeface="Karla"/>
              </a:defRPr>
            </a:lvl1pPr>
            <a:lvl2pPr marL="914400" marR="0" lvl="1" indent="-381000" algn="l" rtl="0">
              <a:lnSpc>
                <a:spcPct val="100000"/>
              </a:lnSpc>
              <a:spcBef>
                <a:spcPts val="0"/>
              </a:spcBef>
              <a:spcAft>
                <a:spcPts val="0"/>
              </a:spcAft>
              <a:buClr>
                <a:srgbClr val="ABE33F"/>
              </a:buClr>
              <a:buSzPts val="2400"/>
              <a:buFont typeface="Karla"/>
              <a:buChar char="◆"/>
              <a:defRPr sz="2400" b="0" i="0" u="none" strike="noStrike" cap="none">
                <a:solidFill>
                  <a:srgbClr val="004C52"/>
                </a:solidFill>
                <a:latin typeface="Karla"/>
                <a:ea typeface="Karla"/>
                <a:cs typeface="Karla"/>
                <a:sym typeface="Karla"/>
              </a:defRPr>
            </a:lvl2pPr>
            <a:lvl3pPr marL="1371600" marR="0" lvl="2" indent="-381000" algn="l" rtl="0">
              <a:lnSpc>
                <a:spcPct val="100000"/>
              </a:lnSpc>
              <a:spcBef>
                <a:spcPts val="0"/>
              </a:spcBef>
              <a:spcAft>
                <a:spcPts val="0"/>
              </a:spcAft>
              <a:buClr>
                <a:srgbClr val="ABE33F"/>
              </a:buClr>
              <a:buSzPts val="2400"/>
              <a:buFont typeface="Karla"/>
              <a:buChar char="◇"/>
              <a:defRPr sz="2400" b="0" i="0" u="none" strike="noStrike" cap="none">
                <a:solidFill>
                  <a:srgbClr val="004C52"/>
                </a:solidFill>
                <a:latin typeface="Karla"/>
                <a:ea typeface="Karla"/>
                <a:cs typeface="Karla"/>
                <a:sym typeface="Karla"/>
              </a:defRPr>
            </a:lvl3pPr>
            <a:lvl4pPr marL="1828800" marR="0" lvl="3"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4pPr>
            <a:lvl5pPr marL="2286000" marR="0" lvl="4"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5pPr>
            <a:lvl6pPr marL="2743200" marR="0" lvl="5"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6pPr>
            <a:lvl7pPr marL="3200400" marR="0" lvl="6"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7pPr>
            <a:lvl8pPr marL="3657600" marR="0" lvl="7"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8pPr>
            <a:lvl9pPr marL="4114800" marR="0" lvl="8"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9pPr>
          </a:lstStyle>
          <a:p>
            <a:pPr algn="just">
              <a:spcBef>
                <a:spcPts val="0"/>
              </a:spcBef>
              <a:spcAft>
                <a:spcPts val="1000"/>
              </a:spcAft>
              <a:buFont typeface="+mj-lt"/>
              <a:buAutoNum type="arabicPeriod"/>
            </a:pPr>
            <a:r>
              <a:rPr lang="en-US" sz="1800" dirty="0">
                <a:cs typeface="Arial"/>
                <a:sym typeface="Arial"/>
                <a:hlinkClick r:id="rId3"/>
              </a:rPr>
              <a:t>https://platform.openai.com/docs/guides/speech-to-text/quickstart</a:t>
            </a:r>
            <a:endParaRPr lang="en-US" sz="1800" dirty="0">
              <a:cs typeface="Arial"/>
              <a:sym typeface="Arial"/>
            </a:endParaRPr>
          </a:p>
          <a:p>
            <a:pPr algn="just">
              <a:spcBef>
                <a:spcPts val="0"/>
              </a:spcBef>
              <a:spcAft>
                <a:spcPts val="1000"/>
              </a:spcAft>
              <a:buFont typeface="+mj-lt"/>
              <a:buAutoNum type="arabicPeriod"/>
            </a:pPr>
            <a:r>
              <a:rPr lang="en-US" sz="1800" dirty="0">
                <a:cs typeface="Arial"/>
                <a:sym typeface="Arial"/>
              </a:rPr>
              <a:t>https://github.com/openai/whisper</a:t>
            </a:r>
          </a:p>
        </p:txBody>
      </p:sp>
    </p:spTree>
    <p:extLst>
      <p:ext uri="{BB962C8B-B14F-4D97-AF65-F5344CB8AC3E}">
        <p14:creationId xmlns:p14="http://schemas.microsoft.com/office/powerpoint/2010/main" val="2338501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OpenAI Whisper</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sp>
        <p:nvSpPr>
          <p:cNvPr id="4" name="Rectangle: Rounded Corners 3">
            <a:extLst>
              <a:ext uri="{FF2B5EF4-FFF2-40B4-BE49-F238E27FC236}">
                <a16:creationId xmlns:a16="http://schemas.microsoft.com/office/drawing/2014/main" id="{DDBA7C86-2C3B-C1D7-41B9-370ADE461AD7}"/>
              </a:ext>
            </a:extLst>
          </p:cNvPr>
          <p:cNvSpPr/>
          <p:nvPr/>
        </p:nvSpPr>
        <p:spPr>
          <a:xfrm>
            <a:off x="1290484" y="1732935"/>
            <a:ext cx="2160639" cy="39083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FD47FE1-7B7E-8523-64BE-F9FD0079336A}"/>
              </a:ext>
            </a:extLst>
          </p:cNvPr>
          <p:cNvSpPr/>
          <p:nvPr/>
        </p:nvSpPr>
        <p:spPr>
          <a:xfrm>
            <a:off x="5540477" y="1732934"/>
            <a:ext cx="2160639" cy="390833"/>
          </a:xfrm>
          <a:prstGeom prst="roundRect">
            <a:avLst/>
          </a:prstGeom>
          <a:solidFill>
            <a:srgbClr val="FF660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E667A01-A18B-41A2-6931-4E6AB122A3BE}"/>
              </a:ext>
            </a:extLst>
          </p:cNvPr>
          <p:cNvSpPr txBox="1"/>
          <p:nvPr/>
        </p:nvSpPr>
        <p:spPr>
          <a:xfrm>
            <a:off x="1891480" y="1697517"/>
            <a:ext cx="1401096" cy="461665"/>
          </a:xfrm>
          <a:prstGeom prst="rect">
            <a:avLst/>
          </a:prstGeom>
          <a:noFill/>
        </p:spPr>
        <p:txBody>
          <a:bodyPr wrap="square" rtlCol="0">
            <a:spAutoFit/>
          </a:bodyPr>
          <a:lstStyle/>
          <a:p>
            <a:r>
              <a:rPr lang="en-IN" sz="2400" b="1" dirty="0">
                <a:solidFill>
                  <a:srgbClr val="FFFFFF"/>
                </a:solidFill>
                <a:latin typeface="Raleway"/>
                <a:sym typeface="Raleway"/>
              </a:rPr>
              <a:t>PROs</a:t>
            </a:r>
          </a:p>
        </p:txBody>
      </p:sp>
      <p:sp>
        <p:nvSpPr>
          <p:cNvPr id="7" name="TextBox 6">
            <a:extLst>
              <a:ext uri="{FF2B5EF4-FFF2-40B4-BE49-F238E27FC236}">
                <a16:creationId xmlns:a16="http://schemas.microsoft.com/office/drawing/2014/main" id="{D7EB6B2A-54A5-F972-D76C-541D833250D5}"/>
              </a:ext>
            </a:extLst>
          </p:cNvPr>
          <p:cNvSpPr txBox="1"/>
          <p:nvPr/>
        </p:nvSpPr>
        <p:spPr>
          <a:xfrm>
            <a:off x="6195551" y="1697517"/>
            <a:ext cx="1401096" cy="461665"/>
          </a:xfrm>
          <a:prstGeom prst="rect">
            <a:avLst/>
          </a:prstGeom>
          <a:noFill/>
        </p:spPr>
        <p:txBody>
          <a:bodyPr wrap="square" rtlCol="0">
            <a:spAutoFit/>
          </a:bodyPr>
          <a:lstStyle/>
          <a:p>
            <a:r>
              <a:rPr lang="en-IN" sz="2400" b="1" dirty="0">
                <a:solidFill>
                  <a:srgbClr val="FFFFFF"/>
                </a:solidFill>
                <a:latin typeface="Raleway"/>
                <a:sym typeface="Raleway"/>
              </a:rPr>
              <a:t>CONs</a:t>
            </a:r>
          </a:p>
        </p:txBody>
      </p:sp>
      <p:pic>
        <p:nvPicPr>
          <p:cNvPr id="9" name="Graphic 8" descr="Badge Tick1 with solid fill">
            <a:extLst>
              <a:ext uri="{FF2B5EF4-FFF2-40B4-BE49-F238E27FC236}">
                <a16:creationId xmlns:a16="http://schemas.microsoft.com/office/drawing/2014/main" id="{D0DB4844-D2C7-5F46-0708-BC224EE736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0374" y="1732934"/>
            <a:ext cx="371475" cy="371475"/>
          </a:xfrm>
          <a:prstGeom prst="rect">
            <a:avLst/>
          </a:prstGeom>
        </p:spPr>
      </p:pic>
      <p:pic>
        <p:nvPicPr>
          <p:cNvPr id="11" name="Graphic 10" descr="No sign with solid fill">
            <a:extLst>
              <a:ext uri="{FF2B5EF4-FFF2-40B4-BE49-F238E27FC236}">
                <a16:creationId xmlns:a16="http://schemas.microsoft.com/office/drawing/2014/main" id="{C39DF6BB-26F6-0604-9931-86C1DAAFB4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9751" y="1766116"/>
            <a:ext cx="324465" cy="324465"/>
          </a:xfrm>
          <a:prstGeom prst="rect">
            <a:avLst/>
          </a:prstGeom>
        </p:spPr>
      </p:pic>
    </p:spTree>
    <p:extLst>
      <p:ext uri="{BB962C8B-B14F-4D97-AF65-F5344CB8AC3E}">
        <p14:creationId xmlns:p14="http://schemas.microsoft.com/office/powerpoint/2010/main" val="3050367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OpenAI Whisper</a:t>
            </a:r>
            <a:endParaRPr dirty="0"/>
          </a:p>
        </p:txBody>
      </p:sp>
      <p:sp>
        <p:nvSpPr>
          <p:cNvPr id="138" name="Google Shape;138;p16"/>
          <p:cNvSpPr txBox="1">
            <a:spLocks noGrp="1"/>
          </p:cNvSpPr>
          <p:nvPr>
            <p:ph type="body" idx="1"/>
          </p:nvPr>
        </p:nvSpPr>
        <p:spPr>
          <a:xfrm>
            <a:off x="575822" y="1417800"/>
            <a:ext cx="7681528" cy="3327300"/>
          </a:xfrm>
          <a:prstGeom prst="rect">
            <a:avLst/>
          </a:prstGeom>
        </p:spPr>
        <p:txBody>
          <a:bodyPr spcFirstLastPara="1" wrap="square" lIns="91425" tIns="91425" rIns="91425" bIns="91425" anchor="t" anchorCtr="0">
            <a:noAutofit/>
          </a:bodyPr>
          <a:lstStyle/>
          <a:p>
            <a:pPr lvl="0" algn="just">
              <a:spcBef>
                <a:spcPts val="0"/>
              </a:spcBef>
              <a:spcAft>
                <a:spcPts val="1000"/>
              </a:spcAft>
            </a:pPr>
            <a:r>
              <a:rPr lang="en-US" sz="800" b="1" dirty="0"/>
              <a:t>What is the name of the research paper? Who are the authors? What problems from Stack Overflow did they use? What prompting strategies did they use? Summarize the paper for me.</a:t>
            </a:r>
          </a:p>
          <a:p>
            <a:pPr lvl="0" algn="just">
              <a:spcBef>
                <a:spcPts val="0"/>
              </a:spcBef>
              <a:spcAft>
                <a:spcPts val="1000"/>
              </a:spcAft>
            </a:pPr>
            <a:endParaRPr lang="en-US" sz="800" b="1" dirty="0"/>
          </a:p>
          <a:p>
            <a:pPr lvl="0" algn="just">
              <a:spcBef>
                <a:spcPts val="0"/>
              </a:spcBef>
              <a:spcAft>
                <a:spcPts val="1000"/>
              </a:spcAft>
            </a:pPr>
            <a:r>
              <a:rPr lang="en-US" sz="600" b="0" i="0" dirty="0">
                <a:solidFill>
                  <a:srgbClr val="09AB3B"/>
                </a:solidFill>
                <a:effectLst/>
                <a:latin typeface="Source Code Pro" panose="020F0502020204030204" pitchFamily="49" charset="0"/>
              </a:rPr>
              <a:t>The name of the research paper is "Prompt Engineering of ChatGPT to Improve Generated Code and Runtime Performance Compared with the Top-Voted Human Solutions." The authors of the paper are Ashraf </a:t>
            </a:r>
            <a:r>
              <a:rPr lang="en-US" sz="600" b="0" i="0" dirty="0" err="1">
                <a:solidFill>
                  <a:srgbClr val="09AB3B"/>
                </a:solidFill>
                <a:effectLst/>
                <a:latin typeface="Source Code Pro" panose="020F0502020204030204" pitchFamily="49" charset="0"/>
              </a:rPr>
              <a:t>Elnishar</a:t>
            </a:r>
            <a:r>
              <a:rPr lang="en-US" sz="600" b="0" i="0" dirty="0">
                <a:solidFill>
                  <a:srgbClr val="09AB3B"/>
                </a:solidFill>
                <a:effectLst/>
                <a:latin typeface="Source Code Pro" panose="020F0502020204030204" pitchFamily="49" charset="0"/>
              </a:rPr>
              <a:t>, Max </a:t>
            </a:r>
            <a:r>
              <a:rPr lang="en-US" sz="600" b="0" i="0" dirty="0" err="1">
                <a:solidFill>
                  <a:srgbClr val="09AB3B"/>
                </a:solidFill>
                <a:effectLst/>
                <a:latin typeface="Source Code Pro" panose="020F0502020204030204" pitchFamily="49" charset="0"/>
              </a:rPr>
              <a:t>Moundez</a:t>
            </a:r>
            <a:r>
              <a:rPr lang="en-US" sz="600" b="0" i="0" dirty="0">
                <a:solidFill>
                  <a:srgbClr val="09AB3B"/>
                </a:solidFill>
                <a:effectLst/>
                <a:latin typeface="Source Code Pro" panose="020F0502020204030204" pitchFamily="49" charset="0"/>
              </a:rPr>
              <a:t>, Douglas C. Schmidt, Jesse Spencer-Smith, and Jules White.\n\</a:t>
            </a:r>
            <a:r>
              <a:rPr lang="en-US" sz="600" b="0" i="0" dirty="0" err="1">
                <a:solidFill>
                  <a:srgbClr val="09AB3B"/>
                </a:solidFill>
                <a:effectLst/>
                <a:latin typeface="Source Code Pro" panose="020F0502020204030204" pitchFamily="49" charset="0"/>
              </a:rPr>
              <a:t>nThe</a:t>
            </a:r>
            <a:r>
              <a:rPr lang="en-US" sz="600" b="0" i="0" dirty="0">
                <a:solidFill>
                  <a:srgbClr val="09AB3B"/>
                </a:solidFill>
                <a:effectLst/>
                <a:latin typeface="Source Code Pro" panose="020F0502020204030204" pitchFamily="49" charset="0"/>
              </a:rPr>
              <a:t> paper presents the results of a study that compared the runtime performance of the best-performing coding solution generated with ChatGPT to the top-voted human-produced code on Stack Overflow. They selected 15 problems from Stack Overflow, which were grouped into two classes: one related to arrays and the other related to linked lists. \n\</a:t>
            </a:r>
            <a:r>
              <a:rPr lang="en-US" sz="600" b="0" i="0" dirty="0" err="1">
                <a:solidFill>
                  <a:srgbClr val="09AB3B"/>
                </a:solidFill>
                <a:effectLst/>
                <a:latin typeface="Source Code Pro" panose="020F0502020204030204" pitchFamily="49" charset="0"/>
              </a:rPr>
              <a:t>nThe</a:t>
            </a:r>
            <a:r>
              <a:rPr lang="en-US" sz="600" b="0" i="0" dirty="0">
                <a:solidFill>
                  <a:srgbClr val="09AB3B"/>
                </a:solidFill>
                <a:effectLst/>
                <a:latin typeface="Source Code Pro" panose="020F0502020204030204" pitchFamily="49" charset="0"/>
              </a:rPr>
              <a:t> problems from Stack Overflow that were used in the study include:\n\n1. Identify missing numbers in an unsorted array.\n2. Detect a duplicate number in an array that is not sorted.\n3. Given an unsorted array, find the indices of the k smallest numbers.\n4. Count pairs of elements in an array with a given sum.\n5. Find duplicates in a list.\n6. Remove list duplicates.\n7. Implement the quicksort algorithm.\n8. Reverse a list or iterate over it in reverse.\n9. Count the frequency of elements in an unordered list.\n10. Find the maximum product subarray.\n11. Identify the middle element of a linked list in one traversal.\n12. Detect if a linked list has a loop or cycle.\n13. Reverse a linked list in Python.\n14. Find the length of a linked list in Python.\n15. Create Pascal\'s triangle in Python with a given number of rows.\n\</a:t>
            </a:r>
            <a:r>
              <a:rPr lang="en-US" sz="600" b="0" i="0" dirty="0" err="1">
                <a:solidFill>
                  <a:srgbClr val="09AB3B"/>
                </a:solidFill>
                <a:effectLst/>
                <a:latin typeface="Source Code Pro" panose="020F0502020204030204" pitchFamily="49" charset="0"/>
              </a:rPr>
              <a:t>nThroughout</a:t>
            </a:r>
            <a:r>
              <a:rPr lang="en-US" sz="600" b="0" i="0" dirty="0">
                <a:solidFill>
                  <a:srgbClr val="09AB3B"/>
                </a:solidFill>
                <a:effectLst/>
                <a:latin typeface="Source Code Pro" panose="020F0502020204030204" pitchFamily="49" charset="0"/>
              </a:rPr>
              <a:t> the experiment, the authors applied various prompting strategies to generate Python code with ChatGPT. These prompting strategies include:\n\n1. Naive Approach: Using the title from Stack Overflow as the prompt.\n2. Ask for Speed Approach: Adding a requirement for speed at the end of the prompt.\n3. Ask for Speed at Scale Approach: Providing more detailed information about optimizing the code for speed as the size of the list grows.\n4. Ask for the Most Optimal Time Complexity: Prioritizing achieving the most optimal time complexity possible.\n5. Ask for the Chain of Thought: Generating coherent text by providing a series of related prompts.\n\</a:t>
            </a:r>
            <a:r>
              <a:rPr lang="en-US" sz="600" b="0" i="0" dirty="0" err="1">
                <a:solidFill>
                  <a:srgbClr val="09AB3B"/>
                </a:solidFill>
                <a:effectLst/>
                <a:latin typeface="Source Code Pro" panose="020F0502020204030204" pitchFamily="49" charset="0"/>
              </a:rPr>
              <a:t>nIn</a:t>
            </a:r>
            <a:r>
              <a:rPr lang="en-US" sz="600" b="0" i="0" dirty="0">
                <a:solidFill>
                  <a:srgbClr val="09AB3B"/>
                </a:solidFill>
                <a:effectLst/>
                <a:latin typeface="Source Code Pro" panose="020F0502020204030204" pitchFamily="49" charset="0"/>
              </a:rPr>
              <a:t> summary, the paper concludes that selecting from the best of 100 solutions generated by ChatGPT is competitive or better than the top-voted human solution on Stack Overflow for the range of problems tested. The authors suggest that prompting multiple times for code and selecting the best of many generated solutions is a promising autonomous coding aid to help human software engineers find the best solutions for performance-critical code sections.</a:t>
            </a:r>
            <a:endParaRPr sz="800"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291500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450" y="2058218"/>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ABE33F"/>
              </a:solidFill>
            </a:endParaRPr>
          </a:p>
          <a:p>
            <a:pPr marL="0" lvl="0" indent="0" algn="ctr" rtl="0">
              <a:spcBef>
                <a:spcPts val="0"/>
              </a:spcBef>
              <a:spcAft>
                <a:spcPts val="0"/>
              </a:spcAft>
              <a:buNone/>
            </a:pPr>
            <a:r>
              <a:rPr lang="en" dirty="0"/>
              <a:t>ARCHITECTURE OVERVIEW</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71666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8D2F6-DA9D-18E2-277E-7D8220ED911A}"/>
              </a:ext>
            </a:extLst>
          </p:cNvPr>
          <p:cNvSpPr/>
          <p:nvPr/>
        </p:nvSpPr>
        <p:spPr>
          <a:xfrm>
            <a:off x="-51620" y="-31341"/>
            <a:ext cx="9202994" cy="52061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4" name="Slide Number Placeholder 3">
            <a:extLst>
              <a:ext uri="{FF2B5EF4-FFF2-40B4-BE49-F238E27FC236}">
                <a16:creationId xmlns:a16="http://schemas.microsoft.com/office/drawing/2014/main" id="{C4C38997-6354-FDF7-EE09-FBE30406B728}"/>
              </a:ext>
            </a:extLst>
          </p:cNvPr>
          <p:cNvSpPr>
            <a:spLocks noGrp="1"/>
          </p:cNvSpPr>
          <p:nvPr>
            <p:ph type="sldNum" idx="12"/>
          </p:nvPr>
        </p:nvSpPr>
        <p:spPr>
          <a:xfrm>
            <a:off x="1252944" y="4631744"/>
            <a:ext cx="548700" cy="393600"/>
          </a:xfrm>
        </p:spPr>
        <p:txBody>
          <a:bodyPr/>
          <a:lstStyle/>
          <a:p>
            <a:pPr marL="0" lvl="0" indent="0" algn="l" rtl="0">
              <a:spcBef>
                <a:spcPts val="0"/>
              </a:spcBef>
              <a:spcAft>
                <a:spcPts val="0"/>
              </a:spcAft>
              <a:buNone/>
            </a:pPr>
            <a:fld id="{00000000-1234-1234-1234-123412341234}" type="slidenum">
              <a:rPr lang="en" b="1" smtClean="0"/>
              <a:t>5</a:t>
            </a:fld>
            <a:endParaRPr lang="en" b="1"/>
          </a:p>
        </p:txBody>
      </p:sp>
      <p:pic>
        <p:nvPicPr>
          <p:cNvPr id="6" name="Picture 5">
            <a:extLst>
              <a:ext uri="{FF2B5EF4-FFF2-40B4-BE49-F238E27FC236}">
                <a16:creationId xmlns:a16="http://schemas.microsoft.com/office/drawing/2014/main" id="{802C91F1-55C9-D427-6E1F-4F762FD8A015}"/>
              </a:ext>
            </a:extLst>
          </p:cNvPr>
          <p:cNvPicPr>
            <a:picLocks noChangeAspect="1"/>
          </p:cNvPicPr>
          <p:nvPr/>
        </p:nvPicPr>
        <p:blipFill>
          <a:blip r:embed="rId2"/>
          <a:stretch>
            <a:fillRect/>
          </a:stretch>
        </p:blipFill>
        <p:spPr>
          <a:xfrm>
            <a:off x="1526031" y="1514959"/>
            <a:ext cx="571500" cy="609600"/>
          </a:xfrm>
          <a:prstGeom prst="rect">
            <a:avLst/>
          </a:prstGeom>
        </p:spPr>
      </p:pic>
      <p:pic>
        <p:nvPicPr>
          <p:cNvPr id="8" name="Picture 7">
            <a:extLst>
              <a:ext uri="{FF2B5EF4-FFF2-40B4-BE49-F238E27FC236}">
                <a16:creationId xmlns:a16="http://schemas.microsoft.com/office/drawing/2014/main" id="{F0D9FD90-FBC3-7234-F140-47AB89687C59}"/>
              </a:ext>
            </a:extLst>
          </p:cNvPr>
          <p:cNvPicPr>
            <a:picLocks noChangeAspect="1"/>
          </p:cNvPicPr>
          <p:nvPr/>
        </p:nvPicPr>
        <p:blipFill rotWithShape="1">
          <a:blip r:embed="rId3"/>
          <a:srcRect l="8020" t="4478" r="7472"/>
          <a:stretch/>
        </p:blipFill>
        <p:spPr>
          <a:xfrm>
            <a:off x="2640745" y="1514959"/>
            <a:ext cx="571500" cy="609600"/>
          </a:xfrm>
          <a:prstGeom prst="rect">
            <a:avLst/>
          </a:prstGeom>
        </p:spPr>
      </p:pic>
      <p:pic>
        <p:nvPicPr>
          <p:cNvPr id="10" name="Picture 9">
            <a:extLst>
              <a:ext uri="{FF2B5EF4-FFF2-40B4-BE49-F238E27FC236}">
                <a16:creationId xmlns:a16="http://schemas.microsoft.com/office/drawing/2014/main" id="{F91A30D2-9CF4-602D-FF86-9DD22CAD519D}"/>
              </a:ext>
            </a:extLst>
          </p:cNvPr>
          <p:cNvPicPr>
            <a:picLocks noChangeAspect="1"/>
          </p:cNvPicPr>
          <p:nvPr/>
        </p:nvPicPr>
        <p:blipFill rotWithShape="1">
          <a:blip r:embed="rId4"/>
          <a:srcRect t="13513" r="9091"/>
          <a:stretch/>
        </p:blipFill>
        <p:spPr>
          <a:xfrm>
            <a:off x="5382097" y="1514958"/>
            <a:ext cx="571500" cy="609601"/>
          </a:xfrm>
          <a:prstGeom prst="rect">
            <a:avLst/>
          </a:prstGeom>
        </p:spPr>
      </p:pic>
      <p:pic>
        <p:nvPicPr>
          <p:cNvPr id="12" name="Picture 11">
            <a:extLst>
              <a:ext uri="{FF2B5EF4-FFF2-40B4-BE49-F238E27FC236}">
                <a16:creationId xmlns:a16="http://schemas.microsoft.com/office/drawing/2014/main" id="{66ADA514-A0F4-484E-BAB6-0C877A02531B}"/>
              </a:ext>
            </a:extLst>
          </p:cNvPr>
          <p:cNvPicPr>
            <a:picLocks noChangeAspect="1"/>
          </p:cNvPicPr>
          <p:nvPr/>
        </p:nvPicPr>
        <p:blipFill>
          <a:blip r:embed="rId2"/>
          <a:stretch>
            <a:fillRect/>
          </a:stretch>
        </p:blipFill>
        <p:spPr>
          <a:xfrm>
            <a:off x="1515894" y="3237151"/>
            <a:ext cx="571500" cy="609600"/>
          </a:xfrm>
          <a:prstGeom prst="rect">
            <a:avLst/>
          </a:prstGeom>
        </p:spPr>
      </p:pic>
      <p:pic>
        <p:nvPicPr>
          <p:cNvPr id="13" name="Picture 12">
            <a:extLst>
              <a:ext uri="{FF2B5EF4-FFF2-40B4-BE49-F238E27FC236}">
                <a16:creationId xmlns:a16="http://schemas.microsoft.com/office/drawing/2014/main" id="{3724E2E4-58A7-3087-0D7F-77CCFF9B3745}"/>
              </a:ext>
            </a:extLst>
          </p:cNvPr>
          <p:cNvPicPr>
            <a:picLocks noChangeAspect="1"/>
          </p:cNvPicPr>
          <p:nvPr/>
        </p:nvPicPr>
        <p:blipFill rotWithShape="1">
          <a:blip r:embed="rId3"/>
          <a:srcRect l="8020" t="4478" r="7472"/>
          <a:stretch/>
        </p:blipFill>
        <p:spPr>
          <a:xfrm>
            <a:off x="2630608" y="3237151"/>
            <a:ext cx="571500" cy="609600"/>
          </a:xfrm>
          <a:prstGeom prst="rect">
            <a:avLst/>
          </a:prstGeom>
        </p:spPr>
      </p:pic>
      <p:pic>
        <p:nvPicPr>
          <p:cNvPr id="15" name="Picture 14">
            <a:extLst>
              <a:ext uri="{FF2B5EF4-FFF2-40B4-BE49-F238E27FC236}">
                <a16:creationId xmlns:a16="http://schemas.microsoft.com/office/drawing/2014/main" id="{4A2DD090-047B-A5B4-94CA-363187D10B22}"/>
              </a:ext>
            </a:extLst>
          </p:cNvPr>
          <p:cNvPicPr>
            <a:picLocks noChangeAspect="1"/>
          </p:cNvPicPr>
          <p:nvPr/>
        </p:nvPicPr>
        <p:blipFill rotWithShape="1">
          <a:blip r:embed="rId5"/>
          <a:srcRect t="4478" r="9091"/>
          <a:stretch/>
        </p:blipFill>
        <p:spPr>
          <a:xfrm>
            <a:off x="4011421" y="1514959"/>
            <a:ext cx="571500" cy="609601"/>
          </a:xfrm>
          <a:prstGeom prst="rect">
            <a:avLst/>
          </a:prstGeom>
        </p:spPr>
      </p:pic>
      <p:pic>
        <p:nvPicPr>
          <p:cNvPr id="16" name="Picture 15">
            <a:extLst>
              <a:ext uri="{FF2B5EF4-FFF2-40B4-BE49-F238E27FC236}">
                <a16:creationId xmlns:a16="http://schemas.microsoft.com/office/drawing/2014/main" id="{02BE2A5F-0A86-B93C-D4D7-EA67926400CA}"/>
              </a:ext>
            </a:extLst>
          </p:cNvPr>
          <p:cNvPicPr>
            <a:picLocks noChangeAspect="1"/>
          </p:cNvPicPr>
          <p:nvPr/>
        </p:nvPicPr>
        <p:blipFill rotWithShape="1">
          <a:blip r:embed="rId5"/>
          <a:srcRect t="4478" r="9091"/>
          <a:stretch/>
        </p:blipFill>
        <p:spPr>
          <a:xfrm>
            <a:off x="4001284" y="3237150"/>
            <a:ext cx="571500" cy="609601"/>
          </a:xfrm>
          <a:prstGeom prst="rect">
            <a:avLst/>
          </a:prstGeom>
        </p:spPr>
      </p:pic>
      <p:pic>
        <p:nvPicPr>
          <p:cNvPr id="17" name="Picture 16">
            <a:extLst>
              <a:ext uri="{FF2B5EF4-FFF2-40B4-BE49-F238E27FC236}">
                <a16:creationId xmlns:a16="http://schemas.microsoft.com/office/drawing/2014/main" id="{53BE07E3-04D9-4BD9-05E9-A22EA6381424}"/>
              </a:ext>
            </a:extLst>
          </p:cNvPr>
          <p:cNvPicPr>
            <a:picLocks noChangeAspect="1"/>
          </p:cNvPicPr>
          <p:nvPr/>
        </p:nvPicPr>
        <p:blipFill rotWithShape="1">
          <a:blip r:embed="rId4"/>
          <a:srcRect t="13513" r="9091"/>
          <a:stretch/>
        </p:blipFill>
        <p:spPr>
          <a:xfrm>
            <a:off x="5371960" y="3237150"/>
            <a:ext cx="571500" cy="609601"/>
          </a:xfrm>
          <a:prstGeom prst="rect">
            <a:avLst/>
          </a:prstGeom>
        </p:spPr>
      </p:pic>
      <p:sp>
        <p:nvSpPr>
          <p:cNvPr id="18" name="TextBox 17">
            <a:extLst>
              <a:ext uri="{FF2B5EF4-FFF2-40B4-BE49-F238E27FC236}">
                <a16:creationId xmlns:a16="http://schemas.microsoft.com/office/drawing/2014/main" id="{DC2E930F-1DAE-B18D-394B-92A85AD0DC42}"/>
              </a:ext>
            </a:extLst>
          </p:cNvPr>
          <p:cNvSpPr txBox="1"/>
          <p:nvPr/>
        </p:nvSpPr>
        <p:spPr>
          <a:xfrm>
            <a:off x="1487607" y="1284154"/>
            <a:ext cx="707923" cy="276999"/>
          </a:xfrm>
          <a:prstGeom prst="rect">
            <a:avLst/>
          </a:prstGeom>
          <a:noFill/>
        </p:spPr>
        <p:txBody>
          <a:bodyPr wrap="square" rtlCol="0">
            <a:spAutoFit/>
          </a:bodyPr>
          <a:lstStyle/>
          <a:p>
            <a:r>
              <a:rPr lang="en-IN" sz="1200" b="1" dirty="0"/>
              <a:t>Users</a:t>
            </a:r>
          </a:p>
        </p:txBody>
      </p:sp>
      <p:sp>
        <p:nvSpPr>
          <p:cNvPr id="19" name="TextBox 18">
            <a:extLst>
              <a:ext uri="{FF2B5EF4-FFF2-40B4-BE49-F238E27FC236}">
                <a16:creationId xmlns:a16="http://schemas.microsoft.com/office/drawing/2014/main" id="{E28EDA1A-1F27-565A-449C-1A3B319F82A1}"/>
              </a:ext>
            </a:extLst>
          </p:cNvPr>
          <p:cNvSpPr txBox="1"/>
          <p:nvPr/>
        </p:nvSpPr>
        <p:spPr>
          <a:xfrm>
            <a:off x="1477470" y="2960151"/>
            <a:ext cx="707923" cy="276999"/>
          </a:xfrm>
          <a:prstGeom prst="rect">
            <a:avLst/>
          </a:prstGeom>
          <a:noFill/>
        </p:spPr>
        <p:txBody>
          <a:bodyPr wrap="square" rtlCol="0">
            <a:spAutoFit/>
          </a:bodyPr>
          <a:lstStyle/>
          <a:p>
            <a:r>
              <a:rPr lang="en-IN" sz="1200" b="1" dirty="0"/>
              <a:t>Users</a:t>
            </a:r>
          </a:p>
        </p:txBody>
      </p:sp>
      <p:sp>
        <p:nvSpPr>
          <p:cNvPr id="20" name="TextBox 19">
            <a:extLst>
              <a:ext uri="{FF2B5EF4-FFF2-40B4-BE49-F238E27FC236}">
                <a16:creationId xmlns:a16="http://schemas.microsoft.com/office/drawing/2014/main" id="{4375204E-C035-90B7-2810-F8804195DAC6}"/>
              </a:ext>
            </a:extLst>
          </p:cNvPr>
          <p:cNvSpPr txBox="1"/>
          <p:nvPr/>
        </p:nvSpPr>
        <p:spPr>
          <a:xfrm>
            <a:off x="2421450" y="1237959"/>
            <a:ext cx="1146512" cy="276999"/>
          </a:xfrm>
          <a:prstGeom prst="rect">
            <a:avLst/>
          </a:prstGeom>
          <a:noFill/>
        </p:spPr>
        <p:txBody>
          <a:bodyPr wrap="square" rtlCol="0">
            <a:spAutoFit/>
          </a:bodyPr>
          <a:lstStyle/>
          <a:p>
            <a:r>
              <a:rPr lang="en-IN" sz="1200" b="1" dirty="0"/>
              <a:t>API Gateway</a:t>
            </a:r>
          </a:p>
        </p:txBody>
      </p:sp>
      <p:sp>
        <p:nvSpPr>
          <p:cNvPr id="21" name="TextBox 20">
            <a:extLst>
              <a:ext uri="{FF2B5EF4-FFF2-40B4-BE49-F238E27FC236}">
                <a16:creationId xmlns:a16="http://schemas.microsoft.com/office/drawing/2014/main" id="{791215E6-4AC4-EDEB-7F0D-975CC84A37C8}"/>
              </a:ext>
            </a:extLst>
          </p:cNvPr>
          <p:cNvSpPr txBox="1"/>
          <p:nvPr/>
        </p:nvSpPr>
        <p:spPr>
          <a:xfrm>
            <a:off x="2411313" y="2929425"/>
            <a:ext cx="1146512" cy="276999"/>
          </a:xfrm>
          <a:prstGeom prst="rect">
            <a:avLst/>
          </a:prstGeom>
          <a:noFill/>
        </p:spPr>
        <p:txBody>
          <a:bodyPr wrap="square" rtlCol="0">
            <a:spAutoFit/>
          </a:bodyPr>
          <a:lstStyle/>
          <a:p>
            <a:r>
              <a:rPr lang="en-IN" sz="1200" b="1" dirty="0"/>
              <a:t>API Gateway</a:t>
            </a:r>
          </a:p>
        </p:txBody>
      </p:sp>
      <p:sp>
        <p:nvSpPr>
          <p:cNvPr id="22" name="TextBox 21">
            <a:extLst>
              <a:ext uri="{FF2B5EF4-FFF2-40B4-BE49-F238E27FC236}">
                <a16:creationId xmlns:a16="http://schemas.microsoft.com/office/drawing/2014/main" id="{5B3828E3-5811-C72D-9A34-4043AD3CEFC2}"/>
              </a:ext>
            </a:extLst>
          </p:cNvPr>
          <p:cNvSpPr txBox="1"/>
          <p:nvPr/>
        </p:nvSpPr>
        <p:spPr>
          <a:xfrm>
            <a:off x="3842829" y="1237958"/>
            <a:ext cx="1146512" cy="276999"/>
          </a:xfrm>
          <a:prstGeom prst="rect">
            <a:avLst/>
          </a:prstGeom>
          <a:noFill/>
        </p:spPr>
        <p:txBody>
          <a:bodyPr wrap="square" rtlCol="0">
            <a:spAutoFit/>
          </a:bodyPr>
          <a:lstStyle/>
          <a:p>
            <a:r>
              <a:rPr lang="en-IN" sz="1200" b="1" dirty="0"/>
              <a:t>S3 Bucket</a:t>
            </a:r>
          </a:p>
        </p:txBody>
      </p:sp>
      <p:sp>
        <p:nvSpPr>
          <p:cNvPr id="26" name="TextBox 25">
            <a:extLst>
              <a:ext uri="{FF2B5EF4-FFF2-40B4-BE49-F238E27FC236}">
                <a16:creationId xmlns:a16="http://schemas.microsoft.com/office/drawing/2014/main" id="{E7017601-7C33-9D44-1F3B-15173E3CB799}"/>
              </a:ext>
            </a:extLst>
          </p:cNvPr>
          <p:cNvSpPr txBox="1"/>
          <p:nvPr/>
        </p:nvSpPr>
        <p:spPr>
          <a:xfrm>
            <a:off x="1355268" y="2157041"/>
            <a:ext cx="1146512" cy="276999"/>
          </a:xfrm>
          <a:prstGeom prst="rect">
            <a:avLst/>
          </a:prstGeom>
          <a:noFill/>
        </p:spPr>
        <p:txBody>
          <a:bodyPr wrap="square" rtlCol="0">
            <a:spAutoFit/>
          </a:bodyPr>
          <a:lstStyle/>
          <a:p>
            <a:r>
              <a:rPr lang="en-IN" sz="1200" dirty="0"/>
              <a:t>Upload files</a:t>
            </a:r>
          </a:p>
        </p:txBody>
      </p:sp>
      <p:sp>
        <p:nvSpPr>
          <p:cNvPr id="27" name="TextBox 26">
            <a:extLst>
              <a:ext uri="{FF2B5EF4-FFF2-40B4-BE49-F238E27FC236}">
                <a16:creationId xmlns:a16="http://schemas.microsoft.com/office/drawing/2014/main" id="{28B6185E-8A09-EAF0-46B4-CDC80161F32D}"/>
              </a:ext>
            </a:extLst>
          </p:cNvPr>
          <p:cNvSpPr txBox="1"/>
          <p:nvPr/>
        </p:nvSpPr>
        <p:spPr>
          <a:xfrm>
            <a:off x="1275687" y="3839216"/>
            <a:ext cx="1146512" cy="276999"/>
          </a:xfrm>
          <a:prstGeom prst="rect">
            <a:avLst/>
          </a:prstGeom>
          <a:noFill/>
        </p:spPr>
        <p:txBody>
          <a:bodyPr wrap="square" rtlCol="0">
            <a:spAutoFit/>
          </a:bodyPr>
          <a:lstStyle/>
          <a:p>
            <a:r>
              <a:rPr lang="en-IN" sz="1200" dirty="0"/>
              <a:t>Enter query</a:t>
            </a:r>
          </a:p>
        </p:txBody>
      </p:sp>
      <p:pic>
        <p:nvPicPr>
          <p:cNvPr id="29" name="Picture 28">
            <a:extLst>
              <a:ext uri="{FF2B5EF4-FFF2-40B4-BE49-F238E27FC236}">
                <a16:creationId xmlns:a16="http://schemas.microsoft.com/office/drawing/2014/main" id="{9C3A45FC-764A-5476-0CA4-8BD5D405A7DF}"/>
              </a:ext>
            </a:extLst>
          </p:cNvPr>
          <p:cNvPicPr>
            <a:picLocks noChangeAspect="1"/>
          </p:cNvPicPr>
          <p:nvPr/>
        </p:nvPicPr>
        <p:blipFill>
          <a:blip r:embed="rId6"/>
          <a:stretch>
            <a:fillRect/>
          </a:stretch>
        </p:blipFill>
        <p:spPr>
          <a:xfrm>
            <a:off x="5382097" y="297410"/>
            <a:ext cx="561363" cy="588095"/>
          </a:xfrm>
          <a:prstGeom prst="rect">
            <a:avLst/>
          </a:prstGeom>
        </p:spPr>
      </p:pic>
      <p:sp>
        <p:nvSpPr>
          <p:cNvPr id="30" name="TextBox 29">
            <a:extLst>
              <a:ext uri="{FF2B5EF4-FFF2-40B4-BE49-F238E27FC236}">
                <a16:creationId xmlns:a16="http://schemas.microsoft.com/office/drawing/2014/main" id="{B88AE86E-647C-829E-9C58-BFCC2C393D0B}"/>
              </a:ext>
            </a:extLst>
          </p:cNvPr>
          <p:cNvSpPr txBox="1"/>
          <p:nvPr/>
        </p:nvSpPr>
        <p:spPr>
          <a:xfrm>
            <a:off x="5258307" y="119580"/>
            <a:ext cx="1251393" cy="276999"/>
          </a:xfrm>
          <a:prstGeom prst="rect">
            <a:avLst/>
          </a:prstGeom>
          <a:noFill/>
        </p:spPr>
        <p:txBody>
          <a:bodyPr wrap="square" rtlCol="0">
            <a:spAutoFit/>
          </a:bodyPr>
          <a:lstStyle/>
          <a:p>
            <a:r>
              <a:rPr lang="en-IN" sz="1200" b="1" dirty="0"/>
              <a:t>Whisper</a:t>
            </a:r>
          </a:p>
        </p:txBody>
      </p:sp>
      <p:cxnSp>
        <p:nvCxnSpPr>
          <p:cNvPr id="32" name="Straight Arrow Connector 31">
            <a:extLst>
              <a:ext uri="{FF2B5EF4-FFF2-40B4-BE49-F238E27FC236}">
                <a16:creationId xmlns:a16="http://schemas.microsoft.com/office/drawing/2014/main" id="{CC666A86-3FC4-BCC6-4BE0-D62EB4EB37FA}"/>
              </a:ext>
            </a:extLst>
          </p:cNvPr>
          <p:cNvCxnSpPr>
            <a:cxnSpLocks/>
          </p:cNvCxnSpPr>
          <p:nvPr/>
        </p:nvCxnSpPr>
        <p:spPr>
          <a:xfrm>
            <a:off x="5662779" y="863383"/>
            <a:ext cx="5068" cy="6294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C02A10A-5A41-BC2A-9333-DEE7BD26453A}"/>
              </a:ext>
            </a:extLst>
          </p:cNvPr>
          <p:cNvCxnSpPr>
            <a:endCxn id="8" idx="1"/>
          </p:cNvCxnSpPr>
          <p:nvPr/>
        </p:nvCxnSpPr>
        <p:spPr>
          <a:xfrm>
            <a:off x="2097531" y="1819758"/>
            <a:ext cx="5432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C8E275-6944-29AF-78B1-FACC7E01EF61}"/>
              </a:ext>
            </a:extLst>
          </p:cNvPr>
          <p:cNvCxnSpPr>
            <a:cxnSpLocks/>
          </p:cNvCxnSpPr>
          <p:nvPr/>
        </p:nvCxnSpPr>
        <p:spPr>
          <a:xfrm>
            <a:off x="3219619" y="1819558"/>
            <a:ext cx="79917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53B2A77-79D8-AEA1-3FF6-DAE963E65C03}"/>
              </a:ext>
            </a:extLst>
          </p:cNvPr>
          <p:cNvCxnSpPr>
            <a:cxnSpLocks/>
          </p:cNvCxnSpPr>
          <p:nvPr/>
        </p:nvCxnSpPr>
        <p:spPr>
          <a:xfrm>
            <a:off x="4582921" y="1806372"/>
            <a:ext cx="79917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C5C7F6F-B7A4-9CEA-9F7F-0188C5655973}"/>
              </a:ext>
            </a:extLst>
          </p:cNvPr>
          <p:cNvCxnSpPr>
            <a:cxnSpLocks/>
          </p:cNvCxnSpPr>
          <p:nvPr/>
        </p:nvCxnSpPr>
        <p:spPr>
          <a:xfrm>
            <a:off x="4572784" y="3541950"/>
            <a:ext cx="79917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135C60-007C-0010-121F-9929ECFB9400}"/>
              </a:ext>
            </a:extLst>
          </p:cNvPr>
          <p:cNvCxnSpPr>
            <a:cxnSpLocks/>
          </p:cNvCxnSpPr>
          <p:nvPr/>
        </p:nvCxnSpPr>
        <p:spPr>
          <a:xfrm>
            <a:off x="3209482" y="3549038"/>
            <a:ext cx="79917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AD6B148-0805-2C35-42BF-E2E3DFE17011}"/>
              </a:ext>
            </a:extLst>
          </p:cNvPr>
          <p:cNvCxnSpPr/>
          <p:nvPr/>
        </p:nvCxnSpPr>
        <p:spPr>
          <a:xfrm>
            <a:off x="2087193" y="3574146"/>
            <a:ext cx="5432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F4155262-AC91-B104-8915-8F431C024C44}"/>
              </a:ext>
            </a:extLst>
          </p:cNvPr>
          <p:cNvPicPr>
            <a:picLocks noChangeAspect="1"/>
          </p:cNvPicPr>
          <p:nvPr/>
        </p:nvPicPr>
        <p:blipFill>
          <a:blip r:embed="rId6"/>
          <a:stretch>
            <a:fillRect/>
          </a:stretch>
        </p:blipFill>
        <p:spPr>
          <a:xfrm>
            <a:off x="5371959" y="4363080"/>
            <a:ext cx="561363" cy="588095"/>
          </a:xfrm>
          <a:prstGeom prst="rect">
            <a:avLst/>
          </a:prstGeom>
        </p:spPr>
      </p:pic>
      <p:cxnSp>
        <p:nvCxnSpPr>
          <p:cNvPr id="46" name="Straight Arrow Connector 45">
            <a:extLst>
              <a:ext uri="{FF2B5EF4-FFF2-40B4-BE49-F238E27FC236}">
                <a16:creationId xmlns:a16="http://schemas.microsoft.com/office/drawing/2014/main" id="{1233EDCA-B624-4445-876B-BBD0793D3AEE}"/>
              </a:ext>
            </a:extLst>
          </p:cNvPr>
          <p:cNvCxnSpPr>
            <a:cxnSpLocks/>
          </p:cNvCxnSpPr>
          <p:nvPr/>
        </p:nvCxnSpPr>
        <p:spPr>
          <a:xfrm>
            <a:off x="5642732" y="3838664"/>
            <a:ext cx="5068" cy="6294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4191129-5D43-B9AF-0DDD-F07F271197D1}"/>
              </a:ext>
            </a:extLst>
          </p:cNvPr>
          <p:cNvSpPr txBox="1"/>
          <p:nvPr/>
        </p:nvSpPr>
        <p:spPr>
          <a:xfrm>
            <a:off x="5358780" y="4853320"/>
            <a:ext cx="1251393" cy="276999"/>
          </a:xfrm>
          <a:prstGeom prst="rect">
            <a:avLst/>
          </a:prstGeom>
          <a:noFill/>
        </p:spPr>
        <p:txBody>
          <a:bodyPr wrap="square" rtlCol="0">
            <a:spAutoFit/>
          </a:bodyPr>
          <a:lstStyle/>
          <a:p>
            <a:r>
              <a:rPr lang="en-IN" sz="1200" b="1" dirty="0"/>
              <a:t>GPT-4</a:t>
            </a:r>
          </a:p>
        </p:txBody>
      </p:sp>
      <p:pic>
        <p:nvPicPr>
          <p:cNvPr id="4098" name="Picture 2" descr="How To Use AWS Secrets Manager | INE">
            <a:extLst>
              <a:ext uri="{FF2B5EF4-FFF2-40B4-BE49-F238E27FC236}">
                <a16:creationId xmlns:a16="http://schemas.microsoft.com/office/drawing/2014/main" id="{1B76B67E-45E5-C217-C338-4405C715D3B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376" t="4843" r="5155" b="16952"/>
          <a:stretch/>
        </p:blipFill>
        <p:spPr bwMode="auto">
          <a:xfrm>
            <a:off x="6677774" y="2343851"/>
            <a:ext cx="589949" cy="57935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AA9D772E-FF06-127D-EBCB-B5E676A125BA}"/>
              </a:ext>
            </a:extLst>
          </p:cNvPr>
          <p:cNvSpPr txBox="1"/>
          <p:nvPr/>
        </p:nvSpPr>
        <p:spPr>
          <a:xfrm>
            <a:off x="7329626" y="2395323"/>
            <a:ext cx="1146512" cy="461665"/>
          </a:xfrm>
          <a:prstGeom prst="rect">
            <a:avLst/>
          </a:prstGeom>
          <a:noFill/>
        </p:spPr>
        <p:txBody>
          <a:bodyPr wrap="square" rtlCol="0">
            <a:spAutoFit/>
          </a:bodyPr>
          <a:lstStyle/>
          <a:p>
            <a:r>
              <a:rPr lang="en-IN" sz="1200" b="1" dirty="0"/>
              <a:t>AWS Secrets Manager</a:t>
            </a:r>
          </a:p>
        </p:txBody>
      </p:sp>
      <p:sp>
        <p:nvSpPr>
          <p:cNvPr id="49" name="TextBox 48">
            <a:extLst>
              <a:ext uri="{FF2B5EF4-FFF2-40B4-BE49-F238E27FC236}">
                <a16:creationId xmlns:a16="http://schemas.microsoft.com/office/drawing/2014/main" id="{5724A2AE-F3F0-D529-30FA-AE2B53277790}"/>
              </a:ext>
            </a:extLst>
          </p:cNvPr>
          <p:cNvSpPr txBox="1"/>
          <p:nvPr/>
        </p:nvSpPr>
        <p:spPr>
          <a:xfrm>
            <a:off x="3915711" y="2105645"/>
            <a:ext cx="943883" cy="461665"/>
          </a:xfrm>
          <a:prstGeom prst="rect">
            <a:avLst/>
          </a:prstGeom>
          <a:noFill/>
        </p:spPr>
        <p:txBody>
          <a:bodyPr wrap="square" rtlCol="0">
            <a:spAutoFit/>
          </a:bodyPr>
          <a:lstStyle/>
          <a:p>
            <a:r>
              <a:rPr lang="en-IN" sz="1200" dirty="0"/>
              <a:t>Raw audio/ video files</a:t>
            </a:r>
          </a:p>
        </p:txBody>
      </p:sp>
      <p:sp>
        <p:nvSpPr>
          <p:cNvPr id="52" name="TextBox 51">
            <a:extLst>
              <a:ext uri="{FF2B5EF4-FFF2-40B4-BE49-F238E27FC236}">
                <a16:creationId xmlns:a16="http://schemas.microsoft.com/office/drawing/2014/main" id="{FC4EB3C2-38A7-737F-B04B-A035B4B72898}"/>
              </a:ext>
            </a:extLst>
          </p:cNvPr>
          <p:cNvSpPr txBox="1"/>
          <p:nvPr/>
        </p:nvSpPr>
        <p:spPr>
          <a:xfrm>
            <a:off x="3842829" y="3843119"/>
            <a:ext cx="1014926" cy="461665"/>
          </a:xfrm>
          <a:prstGeom prst="rect">
            <a:avLst/>
          </a:prstGeom>
          <a:noFill/>
        </p:spPr>
        <p:txBody>
          <a:bodyPr wrap="square" rtlCol="0">
            <a:spAutoFit/>
          </a:bodyPr>
          <a:lstStyle/>
          <a:p>
            <a:r>
              <a:rPr lang="en-IN" sz="1200" dirty="0"/>
              <a:t>Transcribed files</a:t>
            </a:r>
          </a:p>
        </p:txBody>
      </p:sp>
      <p:cxnSp>
        <p:nvCxnSpPr>
          <p:cNvPr id="56" name="Straight Connector 55">
            <a:extLst>
              <a:ext uri="{FF2B5EF4-FFF2-40B4-BE49-F238E27FC236}">
                <a16:creationId xmlns:a16="http://schemas.microsoft.com/office/drawing/2014/main" id="{6FC5A953-9DEB-4A69-C624-523B6190FCCA}"/>
              </a:ext>
            </a:extLst>
          </p:cNvPr>
          <p:cNvCxnSpPr>
            <a:cxnSpLocks/>
          </p:cNvCxnSpPr>
          <p:nvPr/>
        </p:nvCxnSpPr>
        <p:spPr>
          <a:xfrm>
            <a:off x="5660473" y="2131933"/>
            <a:ext cx="0" cy="609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29FBD28-7452-DFF5-2401-B52A06E57DF5}"/>
              </a:ext>
            </a:extLst>
          </p:cNvPr>
          <p:cNvCxnSpPr/>
          <p:nvPr/>
        </p:nvCxnSpPr>
        <p:spPr>
          <a:xfrm flipH="1">
            <a:off x="4291781" y="2734160"/>
            <a:ext cx="13709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96" name="Straight Arrow Connector 4095">
            <a:extLst>
              <a:ext uri="{FF2B5EF4-FFF2-40B4-BE49-F238E27FC236}">
                <a16:creationId xmlns:a16="http://schemas.microsoft.com/office/drawing/2014/main" id="{3FDAA899-581B-E5B0-5BD2-9A739D4186D5}"/>
              </a:ext>
            </a:extLst>
          </p:cNvPr>
          <p:cNvCxnSpPr/>
          <p:nvPr/>
        </p:nvCxnSpPr>
        <p:spPr>
          <a:xfrm>
            <a:off x="4291781" y="2734160"/>
            <a:ext cx="0" cy="50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99" name="Straight Arrow Connector 4098">
            <a:extLst>
              <a:ext uri="{FF2B5EF4-FFF2-40B4-BE49-F238E27FC236}">
                <a16:creationId xmlns:a16="http://schemas.microsoft.com/office/drawing/2014/main" id="{3BA435AD-28D4-54A8-102D-74EF8B83029D}"/>
              </a:ext>
            </a:extLst>
          </p:cNvPr>
          <p:cNvCxnSpPr/>
          <p:nvPr/>
        </p:nvCxnSpPr>
        <p:spPr>
          <a:xfrm flipH="1">
            <a:off x="5953597" y="1747684"/>
            <a:ext cx="978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00" name="Straight Arrow Connector 4099">
            <a:extLst>
              <a:ext uri="{FF2B5EF4-FFF2-40B4-BE49-F238E27FC236}">
                <a16:creationId xmlns:a16="http://schemas.microsoft.com/office/drawing/2014/main" id="{E135DCCC-35F0-1020-C075-5D3F8D2A020C}"/>
              </a:ext>
            </a:extLst>
          </p:cNvPr>
          <p:cNvCxnSpPr/>
          <p:nvPr/>
        </p:nvCxnSpPr>
        <p:spPr>
          <a:xfrm flipH="1">
            <a:off x="5933322" y="3542191"/>
            <a:ext cx="978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02" name="Straight Connector 4101">
            <a:extLst>
              <a:ext uri="{FF2B5EF4-FFF2-40B4-BE49-F238E27FC236}">
                <a16:creationId xmlns:a16="http://schemas.microsoft.com/office/drawing/2014/main" id="{A06177CA-0EE9-2605-8499-AAD0A911423F}"/>
              </a:ext>
            </a:extLst>
          </p:cNvPr>
          <p:cNvCxnSpPr/>
          <p:nvPr/>
        </p:nvCxnSpPr>
        <p:spPr>
          <a:xfrm>
            <a:off x="6924367" y="1747684"/>
            <a:ext cx="0" cy="58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03" name="Straight Connector 4102">
            <a:extLst>
              <a:ext uri="{FF2B5EF4-FFF2-40B4-BE49-F238E27FC236}">
                <a16:creationId xmlns:a16="http://schemas.microsoft.com/office/drawing/2014/main" id="{2F036253-8626-4B67-2CC4-017E8E1BBD69}"/>
              </a:ext>
            </a:extLst>
          </p:cNvPr>
          <p:cNvCxnSpPr/>
          <p:nvPr/>
        </p:nvCxnSpPr>
        <p:spPr>
          <a:xfrm>
            <a:off x="6911467" y="2942753"/>
            <a:ext cx="0" cy="588793"/>
          </a:xfrm>
          <a:prstGeom prst="line">
            <a:avLst/>
          </a:prstGeom>
        </p:spPr>
        <p:style>
          <a:lnRef idx="1">
            <a:schemeClr val="accent1"/>
          </a:lnRef>
          <a:fillRef idx="0">
            <a:schemeClr val="accent1"/>
          </a:fillRef>
          <a:effectRef idx="0">
            <a:schemeClr val="accent1"/>
          </a:effectRef>
          <a:fontRef idx="minor">
            <a:schemeClr val="tx1"/>
          </a:fontRef>
        </p:style>
      </p:cxnSp>
      <p:sp>
        <p:nvSpPr>
          <p:cNvPr id="4104" name="TextBox 4103">
            <a:extLst>
              <a:ext uri="{FF2B5EF4-FFF2-40B4-BE49-F238E27FC236}">
                <a16:creationId xmlns:a16="http://schemas.microsoft.com/office/drawing/2014/main" id="{230C54AC-5546-316F-864F-CF840DEE39BE}"/>
              </a:ext>
            </a:extLst>
          </p:cNvPr>
          <p:cNvSpPr txBox="1"/>
          <p:nvPr/>
        </p:nvSpPr>
        <p:spPr>
          <a:xfrm>
            <a:off x="5102623" y="2972748"/>
            <a:ext cx="1275916" cy="276999"/>
          </a:xfrm>
          <a:prstGeom prst="rect">
            <a:avLst/>
          </a:prstGeom>
          <a:noFill/>
        </p:spPr>
        <p:txBody>
          <a:bodyPr wrap="square" rtlCol="0">
            <a:spAutoFit/>
          </a:bodyPr>
          <a:lstStyle/>
          <a:p>
            <a:r>
              <a:rPr lang="en-IN" sz="1200" b="1" dirty="0"/>
              <a:t>AWS Lambda</a:t>
            </a:r>
          </a:p>
        </p:txBody>
      </p:sp>
    </p:spTree>
    <p:extLst>
      <p:ext uri="{BB962C8B-B14F-4D97-AF65-F5344CB8AC3E}">
        <p14:creationId xmlns:p14="http://schemas.microsoft.com/office/powerpoint/2010/main" val="248494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377830" y="346781"/>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REST API Endpoints Design</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2" name="Google Shape;1249;p35">
            <a:extLst>
              <a:ext uri="{FF2B5EF4-FFF2-40B4-BE49-F238E27FC236}">
                <a16:creationId xmlns:a16="http://schemas.microsoft.com/office/drawing/2014/main" id="{225CD8B9-4FB1-0D07-34CC-4E9DF28B1308}"/>
              </a:ext>
            </a:extLst>
          </p:cNvPr>
          <p:cNvSpPr txBox="1">
            <a:spLocks/>
          </p:cNvSpPr>
          <p:nvPr/>
        </p:nvSpPr>
        <p:spPr>
          <a:xfrm>
            <a:off x="604509" y="2967600"/>
            <a:ext cx="3723300" cy="81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dirty="0">
                <a:solidFill>
                  <a:srgbClr val="004C52"/>
                </a:solidFill>
                <a:latin typeface="Karla"/>
              </a:rPr>
              <a:t>Endpoint Design</a:t>
            </a:r>
          </a:p>
        </p:txBody>
      </p:sp>
      <p:sp>
        <p:nvSpPr>
          <p:cNvPr id="3" name="Google Shape;1251;p35">
            <a:extLst>
              <a:ext uri="{FF2B5EF4-FFF2-40B4-BE49-F238E27FC236}">
                <a16:creationId xmlns:a16="http://schemas.microsoft.com/office/drawing/2014/main" id="{F27ABE12-441A-3D74-8711-E2D89E257A62}"/>
              </a:ext>
            </a:extLst>
          </p:cNvPr>
          <p:cNvSpPr txBox="1">
            <a:spLocks/>
          </p:cNvSpPr>
          <p:nvPr/>
        </p:nvSpPr>
        <p:spPr>
          <a:xfrm>
            <a:off x="600745" y="2045625"/>
            <a:ext cx="3912933" cy="100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BE33F"/>
              </a:buClr>
              <a:buSzPts val="2400"/>
              <a:buFont typeface="Karla"/>
              <a:buChar char="◆"/>
              <a:defRPr sz="2400" b="0" i="0" u="none" strike="noStrike" cap="none">
                <a:solidFill>
                  <a:srgbClr val="004C52"/>
                </a:solidFill>
                <a:latin typeface="Karla"/>
                <a:ea typeface="Karla"/>
                <a:cs typeface="Karla"/>
                <a:sym typeface="Karla"/>
              </a:defRPr>
            </a:lvl1pPr>
            <a:lvl2pPr marL="914400" marR="0" lvl="1" indent="-381000" algn="l" rtl="0">
              <a:lnSpc>
                <a:spcPct val="100000"/>
              </a:lnSpc>
              <a:spcBef>
                <a:spcPts val="0"/>
              </a:spcBef>
              <a:spcAft>
                <a:spcPts val="0"/>
              </a:spcAft>
              <a:buClr>
                <a:srgbClr val="ABE33F"/>
              </a:buClr>
              <a:buSzPts val="2400"/>
              <a:buFont typeface="Karla"/>
              <a:buChar char="◆"/>
              <a:defRPr sz="2400" b="0" i="0" u="none" strike="noStrike" cap="none">
                <a:solidFill>
                  <a:srgbClr val="004C52"/>
                </a:solidFill>
                <a:latin typeface="Karla"/>
                <a:ea typeface="Karla"/>
                <a:cs typeface="Karla"/>
                <a:sym typeface="Karla"/>
              </a:defRPr>
            </a:lvl2pPr>
            <a:lvl3pPr marL="1371600" marR="0" lvl="2" indent="-381000" algn="l" rtl="0">
              <a:lnSpc>
                <a:spcPct val="100000"/>
              </a:lnSpc>
              <a:spcBef>
                <a:spcPts val="0"/>
              </a:spcBef>
              <a:spcAft>
                <a:spcPts val="0"/>
              </a:spcAft>
              <a:buClr>
                <a:srgbClr val="ABE33F"/>
              </a:buClr>
              <a:buSzPts val="2400"/>
              <a:buFont typeface="Karla"/>
              <a:buChar char="◇"/>
              <a:defRPr sz="2400" b="0" i="0" u="none" strike="noStrike" cap="none">
                <a:solidFill>
                  <a:srgbClr val="004C52"/>
                </a:solidFill>
                <a:latin typeface="Karla"/>
                <a:ea typeface="Karla"/>
                <a:cs typeface="Karla"/>
                <a:sym typeface="Karla"/>
              </a:defRPr>
            </a:lvl3pPr>
            <a:lvl4pPr marL="1828800" marR="0" lvl="3"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4pPr>
            <a:lvl5pPr marL="2286000" marR="0" lvl="4"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5pPr>
            <a:lvl6pPr marL="2743200" marR="0" lvl="5"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6pPr>
            <a:lvl7pPr marL="3200400" marR="0" lvl="6"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7pPr>
            <a:lvl8pPr marL="3657600" marR="0" lvl="7"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8pPr>
            <a:lvl9pPr marL="4114800" marR="0" lvl="8" indent="-381000" algn="l" rtl="0">
              <a:lnSpc>
                <a:spcPct val="100000"/>
              </a:lnSpc>
              <a:spcBef>
                <a:spcPts val="0"/>
              </a:spcBef>
              <a:spcAft>
                <a:spcPts val="0"/>
              </a:spcAft>
              <a:buClr>
                <a:srgbClr val="004C52"/>
              </a:buClr>
              <a:buSzPts val="2400"/>
              <a:buFont typeface="Karla"/>
              <a:buChar char="■"/>
              <a:defRPr sz="2400" b="0" i="0" u="none" strike="noStrike" cap="none">
                <a:solidFill>
                  <a:srgbClr val="004C52"/>
                </a:solidFill>
                <a:latin typeface="Karla"/>
                <a:ea typeface="Karla"/>
                <a:cs typeface="Karla"/>
                <a:sym typeface="Karla"/>
              </a:defRPr>
            </a:lvl9pPr>
          </a:lstStyle>
          <a:p>
            <a:pPr marL="0" indent="0" algn="just">
              <a:spcBef>
                <a:spcPts val="0"/>
              </a:spcBef>
              <a:buFont typeface="Karla"/>
              <a:buNone/>
            </a:pPr>
            <a:r>
              <a:rPr lang="en-US" sz="1600" dirty="0">
                <a:cs typeface="Arial"/>
                <a:sym typeface="Arial"/>
              </a:rPr>
              <a:t>Full lifecycle management of APIs, built-in authorization and authentication mechanisms (IAM, Cognito), support for API versioning and usage plans.</a:t>
            </a:r>
          </a:p>
        </p:txBody>
      </p:sp>
      <p:sp>
        <p:nvSpPr>
          <p:cNvPr id="8" name="Google Shape;1252;p35">
            <a:extLst>
              <a:ext uri="{FF2B5EF4-FFF2-40B4-BE49-F238E27FC236}">
                <a16:creationId xmlns:a16="http://schemas.microsoft.com/office/drawing/2014/main" id="{21C37CB1-D60B-26D6-4625-064205F7C63C}"/>
              </a:ext>
            </a:extLst>
          </p:cNvPr>
          <p:cNvSpPr txBox="1">
            <a:spLocks/>
          </p:cNvSpPr>
          <p:nvPr/>
        </p:nvSpPr>
        <p:spPr>
          <a:xfrm>
            <a:off x="4698875" y="2045625"/>
            <a:ext cx="3723300" cy="100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004C52"/>
                </a:solidFill>
                <a:latin typeface="Karla"/>
              </a:rPr>
              <a:t>Use AWS IAM for fine-grained access control, role-based access control (RBAC) for defining access policies.</a:t>
            </a:r>
          </a:p>
        </p:txBody>
      </p:sp>
      <p:sp>
        <p:nvSpPr>
          <p:cNvPr id="9" name="Google Shape;1253;p35">
            <a:extLst>
              <a:ext uri="{FF2B5EF4-FFF2-40B4-BE49-F238E27FC236}">
                <a16:creationId xmlns:a16="http://schemas.microsoft.com/office/drawing/2014/main" id="{A959D8C1-D668-6D0F-0F7B-A38C44A4706B}"/>
              </a:ext>
            </a:extLst>
          </p:cNvPr>
          <p:cNvSpPr txBox="1">
            <a:spLocks/>
          </p:cNvSpPr>
          <p:nvPr/>
        </p:nvSpPr>
        <p:spPr>
          <a:xfrm>
            <a:off x="608236" y="3743569"/>
            <a:ext cx="3846447" cy="100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004C52"/>
                </a:solidFill>
                <a:latin typeface="Karla"/>
              </a:rPr>
              <a:t>Follow RESTful principles for designing API endpoints (resource-based URLs, HTTP methods for CRUD operations, stateless communication).</a:t>
            </a:r>
          </a:p>
        </p:txBody>
      </p:sp>
      <p:sp>
        <p:nvSpPr>
          <p:cNvPr id="10" name="Google Shape;1254;p35">
            <a:extLst>
              <a:ext uri="{FF2B5EF4-FFF2-40B4-BE49-F238E27FC236}">
                <a16:creationId xmlns:a16="http://schemas.microsoft.com/office/drawing/2014/main" id="{84D556D4-03D0-8009-CB43-61A1787AB8B8}"/>
              </a:ext>
            </a:extLst>
          </p:cNvPr>
          <p:cNvSpPr txBox="1">
            <a:spLocks/>
          </p:cNvSpPr>
          <p:nvPr/>
        </p:nvSpPr>
        <p:spPr>
          <a:xfrm>
            <a:off x="4702637" y="3699675"/>
            <a:ext cx="3980743" cy="100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dirty="0">
                <a:solidFill>
                  <a:srgbClr val="004C52"/>
                </a:solidFill>
                <a:latin typeface="Karla"/>
              </a:rPr>
              <a:t>Implement HTTPS encryption, input validation, and output encoding to prevent security vulnerabilities (SQL injection, XSS attacks)</a:t>
            </a:r>
            <a:endParaRPr lang="en-US" sz="1600" dirty="0">
              <a:solidFill>
                <a:srgbClr val="004C52"/>
              </a:solidFill>
              <a:latin typeface="Karla"/>
            </a:endParaRPr>
          </a:p>
        </p:txBody>
      </p:sp>
      <p:sp>
        <p:nvSpPr>
          <p:cNvPr id="11" name="Google Shape;1255;p35">
            <a:extLst>
              <a:ext uri="{FF2B5EF4-FFF2-40B4-BE49-F238E27FC236}">
                <a16:creationId xmlns:a16="http://schemas.microsoft.com/office/drawing/2014/main" id="{DD3D3B35-0DCB-5349-93CD-AEB02A0900C8}"/>
              </a:ext>
            </a:extLst>
          </p:cNvPr>
          <p:cNvSpPr txBox="1">
            <a:spLocks/>
          </p:cNvSpPr>
          <p:nvPr/>
        </p:nvSpPr>
        <p:spPr>
          <a:xfrm>
            <a:off x="600746" y="1313375"/>
            <a:ext cx="3555977" cy="81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dirty="0">
                <a:solidFill>
                  <a:srgbClr val="004C52"/>
                </a:solidFill>
                <a:latin typeface="Karla"/>
              </a:rPr>
              <a:t>AWS API Gateway</a:t>
            </a:r>
          </a:p>
        </p:txBody>
      </p:sp>
      <p:sp>
        <p:nvSpPr>
          <p:cNvPr id="12" name="Google Shape;1256;p35">
            <a:extLst>
              <a:ext uri="{FF2B5EF4-FFF2-40B4-BE49-F238E27FC236}">
                <a16:creationId xmlns:a16="http://schemas.microsoft.com/office/drawing/2014/main" id="{C80F71C7-5E64-7667-4C5C-02B272ACEA71}"/>
              </a:ext>
            </a:extLst>
          </p:cNvPr>
          <p:cNvSpPr txBox="1">
            <a:spLocks/>
          </p:cNvSpPr>
          <p:nvPr/>
        </p:nvSpPr>
        <p:spPr>
          <a:xfrm>
            <a:off x="4698839" y="1313375"/>
            <a:ext cx="4371419" cy="81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dirty="0">
                <a:solidFill>
                  <a:srgbClr val="004C52"/>
                </a:solidFill>
                <a:latin typeface="Karla"/>
              </a:rPr>
              <a:t>Authentication and Authorization</a:t>
            </a:r>
          </a:p>
        </p:txBody>
      </p:sp>
      <p:sp>
        <p:nvSpPr>
          <p:cNvPr id="13" name="Google Shape;1257;p35">
            <a:extLst>
              <a:ext uri="{FF2B5EF4-FFF2-40B4-BE49-F238E27FC236}">
                <a16:creationId xmlns:a16="http://schemas.microsoft.com/office/drawing/2014/main" id="{FE96FEA4-EE40-DEB9-54E9-BE903B51AD43}"/>
              </a:ext>
            </a:extLst>
          </p:cNvPr>
          <p:cNvSpPr txBox="1">
            <a:spLocks/>
          </p:cNvSpPr>
          <p:nvPr/>
        </p:nvSpPr>
        <p:spPr>
          <a:xfrm>
            <a:off x="4702603" y="2967600"/>
            <a:ext cx="3723300" cy="81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dirty="0">
                <a:solidFill>
                  <a:srgbClr val="004C52"/>
                </a:solidFill>
                <a:latin typeface="Karla"/>
              </a:rPr>
              <a:t>Security Considerations</a:t>
            </a:r>
          </a:p>
        </p:txBody>
      </p:sp>
    </p:spTree>
    <p:extLst>
      <p:ext uri="{BB962C8B-B14F-4D97-AF65-F5344CB8AC3E}">
        <p14:creationId xmlns:p14="http://schemas.microsoft.com/office/powerpoint/2010/main" val="212448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450" y="2058218"/>
            <a:ext cx="551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ABE33F"/>
              </a:solidFill>
            </a:endParaRPr>
          </a:p>
          <a:p>
            <a:pPr marL="0" lvl="0" indent="0" algn="ctr" rtl="0">
              <a:spcBef>
                <a:spcPts val="0"/>
              </a:spcBef>
              <a:spcAft>
                <a:spcPts val="0"/>
              </a:spcAft>
              <a:buNone/>
            </a:pPr>
            <a:r>
              <a:rPr lang="en" dirty="0"/>
              <a:t>AUDIO UPLOAD ENDPOINT</a:t>
            </a:r>
            <a:endParaRPr dirty="0"/>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41752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8" name="Rectangle 7">
            <a:extLst>
              <a:ext uri="{FF2B5EF4-FFF2-40B4-BE49-F238E27FC236}">
                <a16:creationId xmlns:a16="http://schemas.microsoft.com/office/drawing/2014/main" id="{8AB61134-55A5-8242-9787-DAACF03BC5AE}"/>
              </a:ext>
            </a:extLst>
          </p:cNvPr>
          <p:cNvSpPr/>
          <p:nvPr/>
        </p:nvSpPr>
        <p:spPr>
          <a:xfrm>
            <a:off x="3546" y="0"/>
            <a:ext cx="9144000" cy="5143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165E73EF-5954-5806-0B99-00E314772056}"/>
              </a:ext>
            </a:extLst>
          </p:cNvPr>
          <p:cNvPicPr>
            <a:picLocks noChangeAspect="1"/>
          </p:cNvPicPr>
          <p:nvPr/>
        </p:nvPicPr>
        <p:blipFill>
          <a:blip r:embed="rId3"/>
          <a:stretch>
            <a:fillRect/>
          </a:stretch>
        </p:blipFill>
        <p:spPr>
          <a:xfrm>
            <a:off x="1503909" y="2082772"/>
            <a:ext cx="571500" cy="609600"/>
          </a:xfrm>
          <a:prstGeom prst="rect">
            <a:avLst/>
          </a:prstGeom>
        </p:spPr>
      </p:pic>
      <p:pic>
        <p:nvPicPr>
          <p:cNvPr id="3" name="Picture 2">
            <a:extLst>
              <a:ext uri="{FF2B5EF4-FFF2-40B4-BE49-F238E27FC236}">
                <a16:creationId xmlns:a16="http://schemas.microsoft.com/office/drawing/2014/main" id="{6787A600-0BC0-0B15-AB92-8AAC00399006}"/>
              </a:ext>
            </a:extLst>
          </p:cNvPr>
          <p:cNvPicPr>
            <a:picLocks noChangeAspect="1"/>
          </p:cNvPicPr>
          <p:nvPr/>
        </p:nvPicPr>
        <p:blipFill rotWithShape="1">
          <a:blip r:embed="rId4"/>
          <a:srcRect l="8020" t="4478" r="7472"/>
          <a:stretch/>
        </p:blipFill>
        <p:spPr>
          <a:xfrm>
            <a:off x="2618623" y="2082772"/>
            <a:ext cx="571500" cy="609600"/>
          </a:xfrm>
          <a:prstGeom prst="rect">
            <a:avLst/>
          </a:prstGeom>
        </p:spPr>
      </p:pic>
      <p:pic>
        <p:nvPicPr>
          <p:cNvPr id="4" name="Picture 3">
            <a:extLst>
              <a:ext uri="{FF2B5EF4-FFF2-40B4-BE49-F238E27FC236}">
                <a16:creationId xmlns:a16="http://schemas.microsoft.com/office/drawing/2014/main" id="{2673B10E-FF59-7B6E-7C22-84C0993C24F9}"/>
              </a:ext>
            </a:extLst>
          </p:cNvPr>
          <p:cNvPicPr>
            <a:picLocks noChangeAspect="1"/>
          </p:cNvPicPr>
          <p:nvPr/>
        </p:nvPicPr>
        <p:blipFill rotWithShape="1">
          <a:blip r:embed="rId5"/>
          <a:srcRect t="13513" r="9091"/>
          <a:stretch/>
        </p:blipFill>
        <p:spPr>
          <a:xfrm>
            <a:off x="5359975" y="2082771"/>
            <a:ext cx="571500" cy="609601"/>
          </a:xfrm>
          <a:prstGeom prst="rect">
            <a:avLst/>
          </a:prstGeom>
        </p:spPr>
      </p:pic>
      <p:pic>
        <p:nvPicPr>
          <p:cNvPr id="5" name="Picture 4">
            <a:extLst>
              <a:ext uri="{FF2B5EF4-FFF2-40B4-BE49-F238E27FC236}">
                <a16:creationId xmlns:a16="http://schemas.microsoft.com/office/drawing/2014/main" id="{9EFA2F23-8AF6-CC57-9531-E5D81FAE7EA7}"/>
              </a:ext>
            </a:extLst>
          </p:cNvPr>
          <p:cNvPicPr>
            <a:picLocks noChangeAspect="1"/>
          </p:cNvPicPr>
          <p:nvPr/>
        </p:nvPicPr>
        <p:blipFill rotWithShape="1">
          <a:blip r:embed="rId6"/>
          <a:srcRect t="4478" r="9091"/>
          <a:stretch/>
        </p:blipFill>
        <p:spPr>
          <a:xfrm>
            <a:off x="3989299" y="2082772"/>
            <a:ext cx="571500" cy="609601"/>
          </a:xfrm>
          <a:prstGeom prst="rect">
            <a:avLst/>
          </a:prstGeom>
        </p:spPr>
      </p:pic>
      <p:sp>
        <p:nvSpPr>
          <p:cNvPr id="6" name="TextBox 5">
            <a:extLst>
              <a:ext uri="{FF2B5EF4-FFF2-40B4-BE49-F238E27FC236}">
                <a16:creationId xmlns:a16="http://schemas.microsoft.com/office/drawing/2014/main" id="{CE9A6FBA-3976-5E18-0034-995E3E6666E4}"/>
              </a:ext>
            </a:extLst>
          </p:cNvPr>
          <p:cNvSpPr txBox="1"/>
          <p:nvPr/>
        </p:nvSpPr>
        <p:spPr>
          <a:xfrm>
            <a:off x="1465485" y="1851967"/>
            <a:ext cx="707923" cy="276999"/>
          </a:xfrm>
          <a:prstGeom prst="rect">
            <a:avLst/>
          </a:prstGeom>
          <a:noFill/>
        </p:spPr>
        <p:txBody>
          <a:bodyPr wrap="square" rtlCol="0">
            <a:spAutoFit/>
          </a:bodyPr>
          <a:lstStyle/>
          <a:p>
            <a:r>
              <a:rPr lang="en-IN" sz="1200" b="1" dirty="0"/>
              <a:t>Users</a:t>
            </a:r>
          </a:p>
        </p:txBody>
      </p:sp>
      <p:sp>
        <p:nvSpPr>
          <p:cNvPr id="9" name="TextBox 8">
            <a:extLst>
              <a:ext uri="{FF2B5EF4-FFF2-40B4-BE49-F238E27FC236}">
                <a16:creationId xmlns:a16="http://schemas.microsoft.com/office/drawing/2014/main" id="{C1C68FBB-F4F0-FBEF-5121-643825B7457B}"/>
              </a:ext>
            </a:extLst>
          </p:cNvPr>
          <p:cNvSpPr txBox="1"/>
          <p:nvPr/>
        </p:nvSpPr>
        <p:spPr>
          <a:xfrm>
            <a:off x="2399328" y="1805772"/>
            <a:ext cx="1146512" cy="276999"/>
          </a:xfrm>
          <a:prstGeom prst="rect">
            <a:avLst/>
          </a:prstGeom>
          <a:noFill/>
        </p:spPr>
        <p:txBody>
          <a:bodyPr wrap="square" rtlCol="0">
            <a:spAutoFit/>
          </a:bodyPr>
          <a:lstStyle/>
          <a:p>
            <a:r>
              <a:rPr lang="en-IN" sz="1200" b="1" dirty="0"/>
              <a:t>API Gateway</a:t>
            </a:r>
          </a:p>
        </p:txBody>
      </p:sp>
      <p:sp>
        <p:nvSpPr>
          <p:cNvPr id="10" name="TextBox 9">
            <a:extLst>
              <a:ext uri="{FF2B5EF4-FFF2-40B4-BE49-F238E27FC236}">
                <a16:creationId xmlns:a16="http://schemas.microsoft.com/office/drawing/2014/main" id="{11A37C85-8A5E-B098-2181-EE6D5A888AB5}"/>
              </a:ext>
            </a:extLst>
          </p:cNvPr>
          <p:cNvSpPr txBox="1"/>
          <p:nvPr/>
        </p:nvSpPr>
        <p:spPr>
          <a:xfrm>
            <a:off x="3820707" y="1805771"/>
            <a:ext cx="1146512" cy="276999"/>
          </a:xfrm>
          <a:prstGeom prst="rect">
            <a:avLst/>
          </a:prstGeom>
          <a:noFill/>
        </p:spPr>
        <p:txBody>
          <a:bodyPr wrap="square" rtlCol="0">
            <a:spAutoFit/>
          </a:bodyPr>
          <a:lstStyle/>
          <a:p>
            <a:r>
              <a:rPr lang="en-IN" sz="1200" b="1" dirty="0"/>
              <a:t>S3 Bucket</a:t>
            </a:r>
          </a:p>
        </p:txBody>
      </p:sp>
      <p:sp>
        <p:nvSpPr>
          <p:cNvPr id="11" name="TextBox 10">
            <a:extLst>
              <a:ext uri="{FF2B5EF4-FFF2-40B4-BE49-F238E27FC236}">
                <a16:creationId xmlns:a16="http://schemas.microsoft.com/office/drawing/2014/main" id="{C37EB3EC-8422-547E-89B0-EC142E035473}"/>
              </a:ext>
            </a:extLst>
          </p:cNvPr>
          <p:cNvSpPr txBox="1"/>
          <p:nvPr/>
        </p:nvSpPr>
        <p:spPr>
          <a:xfrm>
            <a:off x="1333146" y="2724854"/>
            <a:ext cx="1146512" cy="276999"/>
          </a:xfrm>
          <a:prstGeom prst="rect">
            <a:avLst/>
          </a:prstGeom>
          <a:noFill/>
        </p:spPr>
        <p:txBody>
          <a:bodyPr wrap="square" rtlCol="0">
            <a:spAutoFit/>
          </a:bodyPr>
          <a:lstStyle/>
          <a:p>
            <a:r>
              <a:rPr lang="en-IN" sz="1200" dirty="0"/>
              <a:t>Upload files</a:t>
            </a:r>
          </a:p>
        </p:txBody>
      </p:sp>
      <p:pic>
        <p:nvPicPr>
          <p:cNvPr id="12" name="Picture 11">
            <a:extLst>
              <a:ext uri="{FF2B5EF4-FFF2-40B4-BE49-F238E27FC236}">
                <a16:creationId xmlns:a16="http://schemas.microsoft.com/office/drawing/2014/main" id="{2B2B23EB-6691-EEBD-CD81-97C626188B2D}"/>
              </a:ext>
            </a:extLst>
          </p:cNvPr>
          <p:cNvPicPr>
            <a:picLocks noChangeAspect="1"/>
          </p:cNvPicPr>
          <p:nvPr/>
        </p:nvPicPr>
        <p:blipFill>
          <a:blip r:embed="rId7"/>
          <a:stretch>
            <a:fillRect/>
          </a:stretch>
        </p:blipFill>
        <p:spPr>
          <a:xfrm>
            <a:off x="5359975" y="865223"/>
            <a:ext cx="561363" cy="588095"/>
          </a:xfrm>
          <a:prstGeom prst="rect">
            <a:avLst/>
          </a:prstGeom>
        </p:spPr>
      </p:pic>
      <p:sp>
        <p:nvSpPr>
          <p:cNvPr id="13" name="TextBox 12">
            <a:extLst>
              <a:ext uri="{FF2B5EF4-FFF2-40B4-BE49-F238E27FC236}">
                <a16:creationId xmlns:a16="http://schemas.microsoft.com/office/drawing/2014/main" id="{E42AC981-FE65-C062-53E2-84BF219268D8}"/>
              </a:ext>
            </a:extLst>
          </p:cNvPr>
          <p:cNvSpPr txBox="1"/>
          <p:nvPr/>
        </p:nvSpPr>
        <p:spPr>
          <a:xfrm>
            <a:off x="5236185" y="687393"/>
            <a:ext cx="1251393" cy="276999"/>
          </a:xfrm>
          <a:prstGeom prst="rect">
            <a:avLst/>
          </a:prstGeom>
          <a:noFill/>
        </p:spPr>
        <p:txBody>
          <a:bodyPr wrap="square" rtlCol="0">
            <a:spAutoFit/>
          </a:bodyPr>
          <a:lstStyle/>
          <a:p>
            <a:r>
              <a:rPr lang="en-IN" sz="1200" b="1" dirty="0"/>
              <a:t>Whisper</a:t>
            </a:r>
          </a:p>
        </p:txBody>
      </p:sp>
      <p:cxnSp>
        <p:nvCxnSpPr>
          <p:cNvPr id="14" name="Straight Arrow Connector 13">
            <a:extLst>
              <a:ext uri="{FF2B5EF4-FFF2-40B4-BE49-F238E27FC236}">
                <a16:creationId xmlns:a16="http://schemas.microsoft.com/office/drawing/2014/main" id="{92D2225C-0BAE-46E6-4336-402A84F74A8A}"/>
              </a:ext>
            </a:extLst>
          </p:cNvPr>
          <p:cNvCxnSpPr>
            <a:cxnSpLocks/>
          </p:cNvCxnSpPr>
          <p:nvPr/>
        </p:nvCxnSpPr>
        <p:spPr>
          <a:xfrm>
            <a:off x="5640657" y="1431196"/>
            <a:ext cx="5068" cy="6294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A33F62-5A9C-E508-215E-240BD8739D4A}"/>
              </a:ext>
            </a:extLst>
          </p:cNvPr>
          <p:cNvCxnSpPr>
            <a:endCxn id="3" idx="1"/>
          </p:cNvCxnSpPr>
          <p:nvPr/>
        </p:nvCxnSpPr>
        <p:spPr>
          <a:xfrm>
            <a:off x="2075409" y="2387571"/>
            <a:ext cx="5432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2C9356-0236-27CD-CB4B-A08B208205B9}"/>
              </a:ext>
            </a:extLst>
          </p:cNvPr>
          <p:cNvCxnSpPr>
            <a:cxnSpLocks/>
          </p:cNvCxnSpPr>
          <p:nvPr/>
        </p:nvCxnSpPr>
        <p:spPr>
          <a:xfrm>
            <a:off x="3197497" y="2387371"/>
            <a:ext cx="79917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CB93858-8D8F-3769-813A-6AD7E17EE6F4}"/>
              </a:ext>
            </a:extLst>
          </p:cNvPr>
          <p:cNvCxnSpPr>
            <a:cxnSpLocks/>
          </p:cNvCxnSpPr>
          <p:nvPr/>
        </p:nvCxnSpPr>
        <p:spPr>
          <a:xfrm>
            <a:off x="4560799" y="2374185"/>
            <a:ext cx="79917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2" descr="How To Use AWS Secrets Manager | INE">
            <a:extLst>
              <a:ext uri="{FF2B5EF4-FFF2-40B4-BE49-F238E27FC236}">
                <a16:creationId xmlns:a16="http://schemas.microsoft.com/office/drawing/2014/main" id="{0E74DE76-24CD-F3F8-CA03-673C0AC2B3D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376" t="4843" r="5155" b="16952"/>
          <a:stretch/>
        </p:blipFill>
        <p:spPr bwMode="auto">
          <a:xfrm>
            <a:off x="5341526" y="3343687"/>
            <a:ext cx="589949" cy="57935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C875A00-14A5-65C8-BCFE-E58084325661}"/>
              </a:ext>
            </a:extLst>
          </p:cNvPr>
          <p:cNvSpPr txBox="1"/>
          <p:nvPr/>
        </p:nvSpPr>
        <p:spPr>
          <a:xfrm>
            <a:off x="5162443" y="3933578"/>
            <a:ext cx="1146512" cy="461665"/>
          </a:xfrm>
          <a:prstGeom prst="rect">
            <a:avLst/>
          </a:prstGeom>
          <a:noFill/>
        </p:spPr>
        <p:txBody>
          <a:bodyPr wrap="square" rtlCol="0">
            <a:spAutoFit/>
          </a:bodyPr>
          <a:lstStyle/>
          <a:p>
            <a:r>
              <a:rPr lang="en-IN" sz="1200" b="1" dirty="0"/>
              <a:t>AWS Secrets Manager</a:t>
            </a:r>
          </a:p>
        </p:txBody>
      </p:sp>
      <p:sp>
        <p:nvSpPr>
          <p:cNvPr id="20" name="TextBox 19">
            <a:extLst>
              <a:ext uri="{FF2B5EF4-FFF2-40B4-BE49-F238E27FC236}">
                <a16:creationId xmlns:a16="http://schemas.microsoft.com/office/drawing/2014/main" id="{74C84CC5-5AB6-ECB1-FA6D-92F511818E77}"/>
              </a:ext>
            </a:extLst>
          </p:cNvPr>
          <p:cNvSpPr txBox="1"/>
          <p:nvPr/>
        </p:nvSpPr>
        <p:spPr>
          <a:xfrm>
            <a:off x="3893589" y="2673458"/>
            <a:ext cx="943883" cy="461665"/>
          </a:xfrm>
          <a:prstGeom prst="rect">
            <a:avLst/>
          </a:prstGeom>
          <a:noFill/>
        </p:spPr>
        <p:txBody>
          <a:bodyPr wrap="square" rtlCol="0">
            <a:spAutoFit/>
          </a:bodyPr>
          <a:lstStyle/>
          <a:p>
            <a:r>
              <a:rPr lang="en-IN" sz="1200" dirty="0"/>
              <a:t>Raw audio/ video files</a:t>
            </a:r>
          </a:p>
        </p:txBody>
      </p:sp>
      <p:cxnSp>
        <p:nvCxnSpPr>
          <p:cNvPr id="25" name="Straight Arrow Connector 24">
            <a:extLst>
              <a:ext uri="{FF2B5EF4-FFF2-40B4-BE49-F238E27FC236}">
                <a16:creationId xmlns:a16="http://schemas.microsoft.com/office/drawing/2014/main" id="{8BF573E2-B103-B42A-48AA-808561839331}"/>
              </a:ext>
            </a:extLst>
          </p:cNvPr>
          <p:cNvCxnSpPr>
            <a:cxnSpLocks/>
          </p:cNvCxnSpPr>
          <p:nvPr/>
        </p:nvCxnSpPr>
        <p:spPr>
          <a:xfrm>
            <a:off x="5631432" y="2674503"/>
            <a:ext cx="5068" cy="6294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57FC76D5-D5B5-2DFA-6DB1-ACB48FCF1F20}"/>
              </a:ext>
            </a:extLst>
          </p:cNvPr>
          <p:cNvPicPr>
            <a:picLocks noChangeAspect="1"/>
          </p:cNvPicPr>
          <p:nvPr/>
        </p:nvPicPr>
        <p:blipFill rotWithShape="1">
          <a:blip r:embed="rId6"/>
          <a:srcRect t="4478" r="9091"/>
          <a:stretch/>
        </p:blipFill>
        <p:spPr>
          <a:xfrm>
            <a:off x="6738167" y="2066178"/>
            <a:ext cx="571500" cy="609601"/>
          </a:xfrm>
          <a:prstGeom prst="rect">
            <a:avLst/>
          </a:prstGeom>
        </p:spPr>
      </p:pic>
      <p:cxnSp>
        <p:nvCxnSpPr>
          <p:cNvPr id="27" name="Straight Arrow Connector 26">
            <a:extLst>
              <a:ext uri="{FF2B5EF4-FFF2-40B4-BE49-F238E27FC236}">
                <a16:creationId xmlns:a16="http://schemas.microsoft.com/office/drawing/2014/main" id="{2438AF82-5574-7ABD-352D-BB8562C88B78}"/>
              </a:ext>
            </a:extLst>
          </p:cNvPr>
          <p:cNvCxnSpPr>
            <a:cxnSpLocks/>
          </p:cNvCxnSpPr>
          <p:nvPr/>
        </p:nvCxnSpPr>
        <p:spPr>
          <a:xfrm>
            <a:off x="5946731" y="2370776"/>
            <a:ext cx="799176"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417BD5E-197B-E226-858E-D5A6C30DE557}"/>
              </a:ext>
            </a:extLst>
          </p:cNvPr>
          <p:cNvSpPr txBox="1"/>
          <p:nvPr/>
        </p:nvSpPr>
        <p:spPr>
          <a:xfrm>
            <a:off x="6394069" y="2689680"/>
            <a:ext cx="1370726" cy="276999"/>
          </a:xfrm>
          <a:prstGeom prst="rect">
            <a:avLst/>
          </a:prstGeom>
          <a:noFill/>
        </p:spPr>
        <p:txBody>
          <a:bodyPr wrap="square" rtlCol="0">
            <a:spAutoFit/>
          </a:bodyPr>
          <a:lstStyle/>
          <a:p>
            <a:r>
              <a:rPr lang="en-IN" sz="1200" dirty="0"/>
              <a:t>Transcribed files</a:t>
            </a:r>
          </a:p>
        </p:txBody>
      </p:sp>
      <p:sp>
        <p:nvSpPr>
          <p:cNvPr id="29" name="TextBox 28">
            <a:extLst>
              <a:ext uri="{FF2B5EF4-FFF2-40B4-BE49-F238E27FC236}">
                <a16:creationId xmlns:a16="http://schemas.microsoft.com/office/drawing/2014/main" id="{1203E4C9-2918-9048-1FE3-B9A9ED4E3221}"/>
              </a:ext>
            </a:extLst>
          </p:cNvPr>
          <p:cNvSpPr txBox="1"/>
          <p:nvPr/>
        </p:nvSpPr>
        <p:spPr>
          <a:xfrm>
            <a:off x="6563815" y="1814054"/>
            <a:ext cx="1146512" cy="276999"/>
          </a:xfrm>
          <a:prstGeom prst="rect">
            <a:avLst/>
          </a:prstGeom>
          <a:noFill/>
        </p:spPr>
        <p:txBody>
          <a:bodyPr wrap="square" rtlCol="0">
            <a:spAutoFit/>
          </a:bodyPr>
          <a:lstStyle/>
          <a:p>
            <a:r>
              <a:rPr lang="en-IN" sz="1200" b="1" dirty="0"/>
              <a:t>S3 Bucket</a:t>
            </a:r>
          </a:p>
        </p:txBody>
      </p:sp>
      <p:sp>
        <p:nvSpPr>
          <p:cNvPr id="30" name="TextBox 29">
            <a:extLst>
              <a:ext uri="{FF2B5EF4-FFF2-40B4-BE49-F238E27FC236}">
                <a16:creationId xmlns:a16="http://schemas.microsoft.com/office/drawing/2014/main" id="{3F52E80A-D6FA-07A4-1FC0-C44E11FC58AE}"/>
              </a:ext>
            </a:extLst>
          </p:cNvPr>
          <p:cNvSpPr txBox="1"/>
          <p:nvPr/>
        </p:nvSpPr>
        <p:spPr>
          <a:xfrm>
            <a:off x="5598162" y="1529084"/>
            <a:ext cx="943883" cy="276999"/>
          </a:xfrm>
          <a:prstGeom prst="rect">
            <a:avLst/>
          </a:prstGeom>
          <a:noFill/>
        </p:spPr>
        <p:txBody>
          <a:bodyPr wrap="square" rtlCol="0">
            <a:spAutoFit/>
          </a:bodyPr>
          <a:lstStyle/>
          <a:p>
            <a:r>
              <a:rPr lang="en-IN" sz="1200" dirty="0"/>
              <a:t>Transcribe</a:t>
            </a:r>
          </a:p>
        </p:txBody>
      </p:sp>
      <p:sp>
        <p:nvSpPr>
          <p:cNvPr id="31" name="TextBox 30">
            <a:extLst>
              <a:ext uri="{FF2B5EF4-FFF2-40B4-BE49-F238E27FC236}">
                <a16:creationId xmlns:a16="http://schemas.microsoft.com/office/drawing/2014/main" id="{264FE63A-351A-2AA0-C7A4-A2138BBB4F49}"/>
              </a:ext>
            </a:extLst>
          </p:cNvPr>
          <p:cNvSpPr txBox="1"/>
          <p:nvPr/>
        </p:nvSpPr>
        <p:spPr>
          <a:xfrm>
            <a:off x="5603824" y="3031411"/>
            <a:ext cx="1249842" cy="276999"/>
          </a:xfrm>
          <a:prstGeom prst="rect">
            <a:avLst/>
          </a:prstGeom>
          <a:noFill/>
        </p:spPr>
        <p:txBody>
          <a:bodyPr wrap="square" rtlCol="0">
            <a:spAutoFit/>
          </a:bodyPr>
          <a:lstStyle/>
          <a:p>
            <a:r>
              <a:rPr lang="en-IN" sz="1200" dirty="0"/>
              <a:t>Fetch API Key</a:t>
            </a:r>
          </a:p>
        </p:txBody>
      </p:sp>
    </p:spTree>
    <p:extLst>
      <p:ext uri="{BB962C8B-B14F-4D97-AF65-F5344CB8AC3E}">
        <p14:creationId xmlns:p14="http://schemas.microsoft.com/office/powerpoint/2010/main" val="395121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8" name="Rectangle 7">
            <a:extLst>
              <a:ext uri="{FF2B5EF4-FFF2-40B4-BE49-F238E27FC236}">
                <a16:creationId xmlns:a16="http://schemas.microsoft.com/office/drawing/2014/main" id="{8AB61134-55A5-8242-9787-DAACF03BC5AE}"/>
              </a:ext>
            </a:extLst>
          </p:cNvPr>
          <p:cNvSpPr/>
          <p:nvPr/>
        </p:nvSpPr>
        <p:spPr>
          <a:xfrm>
            <a:off x="0" y="0"/>
            <a:ext cx="9144000" cy="5143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7" name="Picture 6">
            <a:extLst>
              <a:ext uri="{FF2B5EF4-FFF2-40B4-BE49-F238E27FC236}">
                <a16:creationId xmlns:a16="http://schemas.microsoft.com/office/drawing/2014/main" id="{AD39BA52-158D-6E4B-A798-658955654DB1}"/>
              </a:ext>
            </a:extLst>
          </p:cNvPr>
          <p:cNvPicPr>
            <a:picLocks noChangeAspect="1"/>
          </p:cNvPicPr>
          <p:nvPr/>
        </p:nvPicPr>
        <p:blipFill>
          <a:blip r:embed="rId3"/>
          <a:stretch>
            <a:fillRect/>
          </a:stretch>
        </p:blipFill>
        <p:spPr>
          <a:xfrm>
            <a:off x="948030" y="0"/>
            <a:ext cx="7247940" cy="5143500"/>
          </a:xfrm>
          <a:prstGeom prst="rect">
            <a:avLst/>
          </a:prstGeom>
        </p:spPr>
      </p:pic>
    </p:spTree>
    <p:extLst>
      <p:ext uri="{BB962C8B-B14F-4D97-AF65-F5344CB8AC3E}">
        <p14:creationId xmlns:p14="http://schemas.microsoft.com/office/powerpoint/2010/main" val="2987645406"/>
      </p:ext>
    </p:extLst>
  </p:cSld>
  <p:clrMapOvr>
    <a:masterClrMapping/>
  </p:clrMapOvr>
</p:sld>
</file>

<file path=ppt/theme/theme1.xml><?xml version="1.0" encoding="utf-8"?>
<a:theme xmlns:a="http://schemas.openxmlformats.org/drawingml/2006/main" name="Escalus template">
  <a:themeElements>
    <a:clrScheme name="Custom 347">
      <a:dk1>
        <a:srgbClr val="004C52"/>
      </a:dk1>
      <a:lt1>
        <a:srgbClr val="FFFFFF"/>
      </a:lt1>
      <a:dk2>
        <a:srgbClr val="788788"/>
      </a:dk2>
      <a:lt2>
        <a:srgbClr val="E6EEED"/>
      </a:lt2>
      <a:accent1>
        <a:srgbClr val="004C52"/>
      </a:accent1>
      <a:accent2>
        <a:srgbClr val="00AE9D"/>
      </a:accent2>
      <a:accent3>
        <a:srgbClr val="4BD3B0"/>
      </a:accent3>
      <a:accent4>
        <a:srgbClr val="68DD6B"/>
      </a:accent4>
      <a:accent5>
        <a:srgbClr val="ABE33F"/>
      </a:accent5>
      <a:accent6>
        <a:srgbClr val="DBEEA6"/>
      </a:accent6>
      <a:hlink>
        <a:srgbClr val="004C5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2231</TotalTime>
  <Words>1478</Words>
  <Application>Microsoft Office PowerPoint</Application>
  <PresentationFormat>On-screen Show (16:9)</PresentationFormat>
  <Paragraphs>196</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Inconsolata</vt:lpstr>
      <vt:lpstr>Karla</vt:lpstr>
      <vt:lpstr>Raleway</vt:lpstr>
      <vt:lpstr>Söhne</vt:lpstr>
      <vt:lpstr>Source Code Pro</vt:lpstr>
      <vt:lpstr>Escalus template</vt:lpstr>
      <vt:lpstr>Serverless Audio/Video Chatbot</vt:lpstr>
      <vt:lpstr>PowerPoint Presentation</vt:lpstr>
      <vt:lpstr>Introduction</vt:lpstr>
      <vt:lpstr> ARCHITECTURE OVERVIEW</vt:lpstr>
      <vt:lpstr>PowerPoint Presentation</vt:lpstr>
      <vt:lpstr>REST API Endpoints Design</vt:lpstr>
      <vt:lpstr> AUDIO UPLOAD ENDPOINT</vt:lpstr>
      <vt:lpstr>PowerPoint Presentation</vt:lpstr>
      <vt:lpstr>PowerPoint Presentation</vt:lpstr>
      <vt:lpstr>PowerPoint Presentation</vt:lpstr>
      <vt:lpstr>PowerPoint Presentation</vt:lpstr>
      <vt:lpstr> OpenAI WHISPER</vt:lpstr>
      <vt:lpstr>OpenAI Whisper</vt:lpstr>
      <vt:lpstr>OpenAI Whisper</vt:lpstr>
      <vt:lpstr>Limitations of Whisper</vt:lpstr>
      <vt:lpstr> OpenAI LLM ENDPOINT</vt:lpstr>
      <vt:lpstr>PowerPoint Presentation</vt:lpstr>
      <vt:lpstr>PowerPoint Presentation</vt:lpstr>
      <vt:lpstr>PowerPoint Presentation</vt:lpstr>
      <vt:lpstr> PROMPT ENGINEERING</vt:lpstr>
      <vt:lpstr>Prompt Engineering for Whisper</vt:lpstr>
      <vt:lpstr>Prompt Engineering for Chatbot</vt:lpstr>
      <vt:lpstr> CHATBOT UI INTEGRATION</vt:lpstr>
      <vt:lpstr>PowerPoint Presentation</vt:lpstr>
      <vt:lpstr> TESTING</vt:lpstr>
      <vt:lpstr>Types of Testing</vt:lpstr>
      <vt:lpstr>PowerPoint Presentation</vt:lpstr>
      <vt:lpstr>PowerPoint Presentation</vt:lpstr>
      <vt:lpstr> DEPLOYMENT</vt:lpstr>
      <vt:lpstr>Serverless Framework</vt:lpstr>
      <vt:lpstr>Steps to Deploy</vt:lpstr>
      <vt:lpstr> IMPROVEMENTS</vt:lpstr>
      <vt:lpstr>Additional Features</vt:lpstr>
      <vt:lpstr>Thanks!</vt:lpstr>
      <vt:lpstr> REFERENCES</vt:lpstr>
      <vt:lpstr>PowerPoint Presentation</vt:lpstr>
      <vt:lpstr>OpenAI Whisper</vt:lpstr>
      <vt:lpstr>OpenAI Whisper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the Loan Application Funnel: Proposed Changes</dc:title>
  <cp:lastModifiedBy>Abhishek Bhamidipati</cp:lastModifiedBy>
  <cp:revision>42</cp:revision>
  <dcterms:modified xsi:type="dcterms:W3CDTF">2024-01-29T08:02:08Z</dcterms:modified>
</cp:coreProperties>
</file>