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7"/>
  </p:notesMasterIdLst>
  <p:handoutMasterIdLst>
    <p:handoutMasterId r:id="rId28"/>
  </p:handoutMasterIdLst>
  <p:sldIdLst>
    <p:sldId id="439" r:id="rId6"/>
    <p:sldId id="344" r:id="rId7"/>
    <p:sldId id="416" r:id="rId8"/>
    <p:sldId id="451" r:id="rId9"/>
    <p:sldId id="437" r:id="rId10"/>
    <p:sldId id="1814" r:id="rId11"/>
    <p:sldId id="1826" r:id="rId12"/>
    <p:sldId id="1828" r:id="rId13"/>
    <p:sldId id="1815" r:id="rId14"/>
    <p:sldId id="1816" r:id="rId15"/>
    <p:sldId id="1817" r:id="rId16"/>
    <p:sldId id="1818" r:id="rId17"/>
    <p:sldId id="1819" r:id="rId18"/>
    <p:sldId id="1827" r:id="rId19"/>
    <p:sldId id="1820" r:id="rId20"/>
    <p:sldId id="1825" r:id="rId21"/>
    <p:sldId id="1821" r:id="rId22"/>
    <p:sldId id="1823" r:id="rId23"/>
    <p:sldId id="413" r:id="rId24"/>
    <p:sldId id="265" r:id="rId25"/>
    <p:sldId id="435"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B117E-192F-48B6-BD32-8CFD0A1366B0}" v="8" dt="2021-04-07T07:55:10.001"/>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17" autoAdjust="0"/>
    <p:restoredTop sz="96327" autoAdjust="0"/>
  </p:normalViewPr>
  <p:slideViewPr>
    <p:cSldViewPr snapToGrid="0" showGuides="1">
      <p:cViewPr varScale="1">
        <p:scale>
          <a:sx n="121" d="100"/>
          <a:sy n="121" d="100"/>
        </p:scale>
        <p:origin x="624" y="16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Yuxin" userId="S::yuxin.liu@sap.com::8d3063ff-c913-4d70-9856-a1fcfce5a3c2" providerId="AD" clId="Web-{43FB117E-192F-48B6-BD32-8CFD0A1366B0}"/>
    <pc:docChg chg="modSld">
      <pc:chgData name="Liu, Yuxin" userId="S::yuxin.liu@sap.com::8d3063ff-c913-4d70-9856-a1fcfce5a3c2" providerId="AD" clId="Web-{43FB117E-192F-48B6-BD32-8CFD0A1366B0}" dt="2021-04-07T07:55:10.001" v="6" actId="20577"/>
      <pc:docMkLst>
        <pc:docMk/>
      </pc:docMkLst>
      <pc:sldChg chg="modSp">
        <pc:chgData name="Liu, Yuxin" userId="S::yuxin.liu@sap.com::8d3063ff-c913-4d70-9856-a1fcfce5a3c2" providerId="AD" clId="Web-{43FB117E-192F-48B6-BD32-8CFD0A1366B0}" dt="2021-04-07T07:55:10.001" v="6" actId="20577"/>
        <pc:sldMkLst>
          <pc:docMk/>
          <pc:sldMk cId="1387944911" sldId="1818"/>
        </pc:sldMkLst>
        <pc:spChg chg="mod">
          <ac:chgData name="Liu, Yuxin" userId="S::yuxin.liu@sap.com::8d3063ff-c913-4d70-9856-a1fcfce5a3c2" providerId="AD" clId="Web-{43FB117E-192F-48B6-BD32-8CFD0A1366B0}" dt="2021-04-07T07:55:10.001" v="6" actId="20577"/>
          <ac:spMkLst>
            <pc:docMk/>
            <pc:sldMk cId="1387944911" sldId="1818"/>
            <ac:spMk id="3" creationId="{DB4545BB-A75E-2740-A6FE-0AB300E0BDD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025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868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357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67877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16464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136066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pport.wdf.sap.corp/sap(bD1lbiZjPTAwMSZkPW1pbiZpPTE=)/bc/bsp/sap/crm_ui_start/default.htm?saprole=ZCSSNEXTPROC&amp;crm-object-type=CRM_SRQM_INCIDENT&amp;crm-object-keyname=OBJECT_GUID&amp;crm-object-value=9ABE94F7B94F1ED7B3B474EE2CC460D4" TargetMode="External"/><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7p.wdf.sap.corp/sap(bD1lbiZjPTAwMQ==)/bc/bsp/sno/ui_entry/entry.htm?param=69765F6D6F64653D3030312669765F7361706E6F7465735F6E756D6265723D3234303138313826"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hyperlink" Target="https://wiki.wdf.sap.corp/wiki/display/ServSuppDL/%5BUser+Guide%5D+How+to+access+Help+Documentation" TargetMode="External"/><Relationship Id="rId2" Type="http://schemas.openxmlformats.org/officeDocument/2006/relationships/hyperlink" Target="https://help.sap.com/viewer/product/SAP_ANALYTICS_CLOUD/release/en-US" TargetMode="Externa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hyperlink" Target="https://wiki.wdf.sap.corp/wiki/display/dataandanalytics/%5BUser+Guide%5D+How+To%3A+Request+access+to+ADLS+Data+Are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iki.wdf.sap.corp/wiki/display/ServSuppDL/%5BUser+Guide%5D+How+to+access+Fiori+Apps" TargetMode="External"/><Relationship Id="rId2" Type="http://schemas.openxmlformats.org/officeDocument/2006/relationships/hyperlink" Target="https://fioriappslibrary.hana.ondemand.com/sap/fix/externalViewer/index.html" TargetMode="Externa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wiki.wdf.sap.corp/wiki/display/ppmscont/Home#Home-ContentofPPMS" TargetMode="External"/><Relationship Id="rId2" Type="http://schemas.openxmlformats.org/officeDocument/2006/relationships/hyperlink" Target="https://roadmapviewer-supportportal.dispatcher.hana.ondemand.com/"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dev.kubeflow.ait.c.eu-de-2.cloud.sap/"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Jens </a:t>
            </a:r>
            <a:r>
              <a:rPr lang="en-US" dirty="0" err="1"/>
              <a:t>Trotzky</a:t>
            </a:r>
            <a:r>
              <a:rPr lang="en-US" dirty="0"/>
              <a:t> , SAP</a:t>
            </a:r>
          </a:p>
          <a:p>
            <a:r>
              <a:rPr lang="en-US" dirty="0" err="1"/>
              <a:t>Yuxin</a:t>
            </a:r>
            <a:r>
              <a:rPr lang="en-US" dirty="0"/>
              <a:t> Liu, SAP</a:t>
            </a:r>
          </a:p>
          <a:p>
            <a:pPr lvl="0"/>
            <a:r>
              <a:rPr lang="en-US" dirty="0"/>
              <a:t>March 23, 2021</a:t>
            </a:r>
          </a:p>
        </p:txBody>
      </p:sp>
      <p:sp>
        <p:nvSpPr>
          <p:cNvPr id="8" name="Presentation Title"/>
          <p:cNvSpPr>
            <a:spLocks noGrp="1"/>
          </p:cNvSpPr>
          <p:nvPr>
            <p:ph type="title"/>
          </p:nvPr>
        </p:nvSpPr>
        <p:spPr bwMode="gray">
          <a:xfrm>
            <a:off x="288000" y="4024430"/>
            <a:ext cx="10899174" cy="997196"/>
          </a:xfrm>
        </p:spPr>
        <p:txBody>
          <a:bodyPr/>
          <a:lstStyle/>
          <a:p>
            <a:r>
              <a:rPr lang="en-US" dirty="0">
                <a:solidFill>
                  <a:schemeClr val="accent1"/>
                </a:solidFill>
              </a:rPr>
              <a:t>AIT</a:t>
            </a:r>
            <a:r>
              <a:rPr lang="en-US" dirty="0"/>
              <a:t> Onboarding Session</a:t>
            </a:r>
            <a:br>
              <a:rPr lang="en-US" dirty="0"/>
            </a:b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AD82397C-488C-334C-9A4E-421637EF54D5}"/>
              </a:ext>
            </a:extLst>
          </p:cNvPr>
          <p:cNvPicPr>
            <a:picLocks noGrp="1" noChangeAspect="1"/>
          </p:cNvPicPr>
          <p:nvPr>
            <p:ph type="pic" sz="quarter" idx="10"/>
          </p:nvPr>
        </p:nvPicPr>
        <p:blipFill>
          <a:blip r:embed="rId2"/>
          <a:srcRect t="3134" b="3134"/>
          <a:stretch>
            <a:fillRect/>
          </a:stretch>
        </p:blipFill>
        <p:spPr>
          <a:xfrm>
            <a:off x="7683500" y="0"/>
            <a:ext cx="4511675" cy="6858000"/>
          </a:xfrm>
          <a:prstGeom prst="rect">
            <a:avLst/>
          </a:prstGeom>
        </p:spPr>
      </p:pic>
      <p:sp>
        <p:nvSpPr>
          <p:cNvPr id="4" name="Text Placeholder"/>
          <p:cNvSpPr>
            <a:spLocks noGrp="1"/>
          </p:cNvSpPr>
          <p:nvPr>
            <p:ph type="body" sz="quarter" idx="11"/>
          </p:nvPr>
        </p:nvSpPr>
        <p:spPr bwMode="gray"/>
        <p:txBody>
          <a:bodyPr/>
          <a:lstStyle/>
          <a:p>
            <a:pPr lvl="1"/>
            <a:r>
              <a:rPr lang="en-US" b="1" dirty="0"/>
              <a:t>Incident: </a:t>
            </a:r>
            <a:r>
              <a:rPr lang="en-US" dirty="0"/>
              <a:t>A ticket used by a customer to describe an issue with their SAP Software</a:t>
            </a:r>
          </a:p>
          <a:p>
            <a:pPr lvl="1"/>
            <a:r>
              <a:rPr lang="en-US" b="1" dirty="0" err="1"/>
              <a:t>Infodoc</a:t>
            </a:r>
            <a:r>
              <a:rPr lang="en-US" dirty="0"/>
              <a:t>: Anonymized Incident used for Machine Learning</a:t>
            </a:r>
          </a:p>
          <a:p>
            <a:pPr lvl="1"/>
            <a:endParaRPr lang="en-US" dirty="0"/>
          </a:p>
          <a:p>
            <a:pPr lvl="1"/>
            <a:r>
              <a:rPr lang="en-US" dirty="0"/>
              <a:t>Website: </a:t>
            </a:r>
            <a:r>
              <a:rPr lang="en-US" dirty="0">
                <a:hlinkClick r:id="rId3"/>
              </a:rPr>
              <a:t>BCP</a:t>
            </a:r>
            <a:endParaRPr lang="en-US" dirty="0"/>
          </a:p>
          <a:p>
            <a:pPr lvl="1"/>
            <a:endParaRPr lang="en-US" dirty="0"/>
          </a:p>
          <a:p>
            <a:pPr lvl="1"/>
            <a:r>
              <a:rPr lang="en-US" dirty="0"/>
              <a:t>Where to access data: </a:t>
            </a:r>
            <a:r>
              <a:rPr lang="en-US" dirty="0" err="1"/>
              <a:t>Mongodb</a:t>
            </a:r>
            <a:r>
              <a:rPr lang="en-US" dirty="0"/>
              <a:t> on AIT platform</a:t>
            </a:r>
          </a:p>
          <a:p>
            <a:pPr lvl="1"/>
            <a:endParaRPr lang="en-US" dirty="0"/>
          </a:p>
          <a:p>
            <a:pPr lvl="1"/>
            <a:r>
              <a:rPr lang="en-US" b="1" dirty="0"/>
              <a:t>* </a:t>
            </a:r>
            <a:r>
              <a:rPr lang="en-US" sz="1500" b="1" dirty="0"/>
              <a:t>Highly sensitive data, could not leave our platform</a:t>
            </a:r>
          </a:p>
          <a:p>
            <a:pPr lvl="1"/>
            <a:endParaRPr lang="en-US" dirty="0"/>
          </a:p>
          <a:p>
            <a:pPr lvl="1"/>
            <a:endParaRPr lang="en-US" dirty="0"/>
          </a:p>
          <a:p>
            <a:pPr lvl="1"/>
            <a:endParaRPr lang="en-US" dirty="0"/>
          </a:p>
          <a:p>
            <a:pPr lvl="1"/>
            <a:endParaRPr lang="en-US" dirty="0"/>
          </a:p>
        </p:txBody>
      </p:sp>
      <p:sp>
        <p:nvSpPr>
          <p:cNvPr id="2" name="Title"/>
          <p:cNvSpPr>
            <a:spLocks noGrp="1"/>
          </p:cNvSpPr>
          <p:nvPr>
            <p:ph type="title"/>
          </p:nvPr>
        </p:nvSpPr>
        <p:spPr bwMode="gray"/>
        <p:txBody>
          <a:bodyPr/>
          <a:lstStyle/>
          <a:p>
            <a:r>
              <a:rPr lang="en-US" dirty="0"/>
              <a:t>Incidents</a:t>
            </a:r>
          </a:p>
        </p:txBody>
      </p:sp>
    </p:spTree>
    <p:extLst>
      <p:ext uri="{BB962C8B-B14F-4D97-AF65-F5344CB8AC3E}">
        <p14:creationId xmlns:p14="http://schemas.microsoft.com/office/powerpoint/2010/main" val="59174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791AE9E-825B-6040-8767-A35EB635B10D}"/>
              </a:ext>
            </a:extLst>
          </p:cNvPr>
          <p:cNvSpPr>
            <a:spLocks noGrp="1"/>
          </p:cNvSpPr>
          <p:nvPr>
            <p:ph type="pic" sz="quarter" idx="10"/>
          </p:nvPr>
        </p:nvSpPr>
        <p:spPr/>
      </p:sp>
      <p:sp>
        <p:nvSpPr>
          <p:cNvPr id="3" name="Text Placeholder 2">
            <a:extLst>
              <a:ext uri="{FF2B5EF4-FFF2-40B4-BE49-F238E27FC236}">
                <a16:creationId xmlns:a16="http://schemas.microsoft.com/office/drawing/2014/main" id="{6F36FD08-38E3-E142-96CD-05F83D858D30}"/>
              </a:ext>
            </a:extLst>
          </p:cNvPr>
          <p:cNvSpPr>
            <a:spLocks noGrp="1"/>
          </p:cNvSpPr>
          <p:nvPr>
            <p:ph type="body" sz="quarter" idx="11"/>
          </p:nvPr>
        </p:nvSpPr>
        <p:spPr/>
        <p:txBody>
          <a:bodyPr>
            <a:normAutofit/>
          </a:bodyPr>
          <a:lstStyle/>
          <a:p>
            <a:pPr marL="285750" indent="-285750">
              <a:buFont typeface="Wingdings" pitchFamily="2" charset="2"/>
              <a:buChar char="§"/>
            </a:pPr>
            <a:r>
              <a:rPr lang="en-US" sz="1800" b="1" dirty="0"/>
              <a:t>KBA</a:t>
            </a:r>
            <a:r>
              <a:rPr lang="en-US" sz="1800" dirty="0"/>
              <a:t>: Knowledge Base Articles = How-</a:t>
            </a:r>
            <a:r>
              <a:rPr lang="en-US" sz="1800" dirty="0" err="1"/>
              <a:t>tos</a:t>
            </a:r>
            <a:r>
              <a:rPr lang="en-US" sz="1800" dirty="0"/>
              <a:t> </a:t>
            </a:r>
          </a:p>
          <a:p>
            <a:pPr marL="285750" indent="-285750">
              <a:buFont typeface="Wingdings" pitchFamily="2" charset="2"/>
              <a:buChar char="§"/>
            </a:pPr>
            <a:r>
              <a:rPr lang="en-US" sz="1800" b="1" dirty="0"/>
              <a:t>Notes</a:t>
            </a:r>
            <a:r>
              <a:rPr lang="en-US" sz="1800" dirty="0"/>
              <a:t>: Explain Code Corrections for SAP Products</a:t>
            </a:r>
          </a:p>
          <a:p>
            <a:pPr marL="285750" indent="-285750">
              <a:buFont typeface="Wingdings" pitchFamily="2" charset="2"/>
              <a:buChar char="§"/>
            </a:pPr>
            <a:endParaRPr lang="en-US" sz="1800" dirty="0"/>
          </a:p>
          <a:p>
            <a:pPr lvl="1"/>
            <a:r>
              <a:rPr lang="en-US" dirty="0"/>
              <a:t>Website: </a:t>
            </a:r>
            <a:r>
              <a:rPr lang="en-US" dirty="0">
                <a:hlinkClick r:id="rId2"/>
              </a:rPr>
              <a:t>I7P</a:t>
            </a:r>
            <a:endParaRPr lang="en-US" dirty="0"/>
          </a:p>
          <a:p>
            <a:pPr lvl="1"/>
            <a:endParaRPr lang="en-US" dirty="0"/>
          </a:p>
          <a:p>
            <a:pPr lvl="1"/>
            <a:r>
              <a:rPr lang="en-US" dirty="0"/>
              <a:t>Where to access data : </a:t>
            </a:r>
            <a:r>
              <a:rPr lang="en-US" dirty="0" err="1"/>
              <a:t>Mongodb</a:t>
            </a:r>
            <a:r>
              <a:rPr lang="en-US" dirty="0"/>
              <a:t> on AIT platform</a:t>
            </a:r>
          </a:p>
          <a:p>
            <a:endParaRPr lang="en-CN" sz="1800" dirty="0"/>
          </a:p>
        </p:txBody>
      </p:sp>
      <p:sp>
        <p:nvSpPr>
          <p:cNvPr id="4" name="Title 3">
            <a:extLst>
              <a:ext uri="{FF2B5EF4-FFF2-40B4-BE49-F238E27FC236}">
                <a16:creationId xmlns:a16="http://schemas.microsoft.com/office/drawing/2014/main" id="{D09AD437-1B1E-8E41-B4C3-262B69E5C726}"/>
              </a:ext>
            </a:extLst>
          </p:cNvPr>
          <p:cNvSpPr>
            <a:spLocks noGrp="1"/>
          </p:cNvSpPr>
          <p:nvPr>
            <p:ph type="title"/>
          </p:nvPr>
        </p:nvSpPr>
        <p:spPr/>
        <p:txBody>
          <a:bodyPr/>
          <a:lstStyle/>
          <a:p>
            <a:r>
              <a:rPr lang="en-CN" dirty="0"/>
              <a:t>Solutions</a:t>
            </a:r>
          </a:p>
        </p:txBody>
      </p:sp>
      <p:pic>
        <p:nvPicPr>
          <p:cNvPr id="5" name="Picture 4">
            <a:extLst>
              <a:ext uri="{FF2B5EF4-FFF2-40B4-BE49-F238E27FC236}">
                <a16:creationId xmlns:a16="http://schemas.microsoft.com/office/drawing/2014/main" id="{0D3B0700-C065-4646-ADD4-63B160AFE039}"/>
              </a:ext>
            </a:extLst>
          </p:cNvPr>
          <p:cNvPicPr>
            <a:picLocks noChangeAspect="1"/>
          </p:cNvPicPr>
          <p:nvPr/>
        </p:nvPicPr>
        <p:blipFill>
          <a:blip r:embed="rId3"/>
          <a:stretch>
            <a:fillRect/>
          </a:stretch>
        </p:blipFill>
        <p:spPr>
          <a:xfrm>
            <a:off x="7752522" y="1"/>
            <a:ext cx="4442653" cy="6857999"/>
          </a:xfrm>
          <a:prstGeom prst="rect">
            <a:avLst/>
          </a:prstGeom>
        </p:spPr>
      </p:pic>
    </p:spTree>
    <p:extLst>
      <p:ext uri="{BB962C8B-B14F-4D97-AF65-F5344CB8AC3E}">
        <p14:creationId xmlns:p14="http://schemas.microsoft.com/office/powerpoint/2010/main" val="44018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4545BB-A75E-2740-A6FE-0AB300E0BDDA}"/>
              </a:ext>
            </a:extLst>
          </p:cNvPr>
          <p:cNvSpPr>
            <a:spLocks noGrp="1"/>
          </p:cNvSpPr>
          <p:nvPr>
            <p:ph type="body" sz="quarter" idx="11"/>
          </p:nvPr>
        </p:nvSpPr>
        <p:spPr/>
        <p:txBody>
          <a:bodyPr vert="horz" lIns="0" tIns="0" rIns="0" bIns="0" rtlCol="0" anchor="t">
            <a:normAutofit fontScale="62500" lnSpcReduction="20000"/>
          </a:bodyPr>
          <a:lstStyle/>
          <a:p>
            <a:pPr marL="285750" indent="-285750">
              <a:buFont typeface="Wingdings" pitchFamily="2" charset="2"/>
              <a:buChar char="§"/>
            </a:pPr>
            <a:r>
              <a:rPr lang="en-CN" sz="1800" b="1" dirty="0"/>
              <a:t>Help documents: </a:t>
            </a:r>
            <a:r>
              <a:rPr lang="en-CN" sz="1800" dirty="0"/>
              <a:t>complete SAP documentation by products</a:t>
            </a:r>
          </a:p>
          <a:p>
            <a:pPr marL="285750" indent="-285750">
              <a:buFont typeface="Wingdings" pitchFamily="2" charset="2"/>
              <a:buChar char="§"/>
            </a:pPr>
            <a:endParaRPr lang="en-CN" sz="1800" dirty="0"/>
          </a:p>
          <a:p>
            <a:pPr marL="285750" indent="-285750">
              <a:buFont typeface="Wingdings" pitchFamily="2" charset="2"/>
              <a:buChar char="§"/>
            </a:pPr>
            <a:r>
              <a:rPr lang="en-CN" sz="1800" dirty="0"/>
              <a:t>Website: </a:t>
            </a:r>
            <a:r>
              <a:rPr lang="en-CN" sz="1800" dirty="0">
                <a:hlinkClick r:id="rId2"/>
              </a:rPr>
              <a:t>SAP Help Portal</a:t>
            </a:r>
            <a:endParaRPr lang="en-CN" sz="1800" dirty="0"/>
          </a:p>
          <a:p>
            <a:pPr marL="285750" indent="-285750">
              <a:buFont typeface="Wingdings" pitchFamily="2" charset="2"/>
              <a:buChar char="§"/>
            </a:pPr>
            <a:endParaRPr lang="en-CN" sz="1800" dirty="0"/>
          </a:p>
          <a:p>
            <a:pPr marL="285750" indent="-285750" algn="l">
              <a:buFont typeface="Wingdings" pitchFamily="2" charset="2"/>
              <a:buChar char="§"/>
            </a:pPr>
            <a:r>
              <a:rPr lang="en-US" sz="1800" dirty="0"/>
              <a:t>Where to access data: Azure </a:t>
            </a:r>
            <a:r>
              <a:rPr lang="en-US" sz="1800" dirty="0" err="1"/>
              <a:t>Datalake</a:t>
            </a:r>
            <a:endParaRPr lang="en-US" sz="1800" dirty="0"/>
          </a:p>
          <a:p>
            <a:pPr marL="285750" indent="-285750" algn="l">
              <a:buFont typeface="Wingdings" pitchFamily="2" charset="2"/>
              <a:buChar char="§"/>
            </a:pPr>
            <a:r>
              <a:rPr lang="en-US" sz="1800" dirty="0">
                <a:hlinkClick r:id="rId3"/>
              </a:rPr>
              <a:t>https://wiki.wdf.sap.corp/wiki/display/ServSuppDL/%5BUser+Guide%5D+How+to+access+Help+Documentation</a:t>
            </a:r>
            <a:endParaRPr lang="en-US" sz="1800" dirty="0"/>
          </a:p>
          <a:p>
            <a:pPr marL="285750" indent="-285750" algn="l">
              <a:buFont typeface="Wingdings" pitchFamily="2" charset="2"/>
              <a:buChar char="§"/>
            </a:pPr>
            <a:endParaRPr lang="en-US" sz="1800" dirty="0"/>
          </a:p>
          <a:p>
            <a:pPr marL="342900" indent="-342900">
              <a:buFont typeface="Arial" panose="020B0604020202020204" pitchFamily="34" charset="0"/>
              <a:buChar char="•"/>
            </a:pPr>
            <a:r>
              <a:rPr lang="en-CN" sz="1800" dirty="0"/>
              <a:t>How to request access:</a:t>
            </a:r>
          </a:p>
          <a:p>
            <a:pPr marL="342900" indent="-342900">
              <a:buFont typeface="Arial" panose="020B0604020202020204" pitchFamily="34" charset="0"/>
              <a:buChar char="•"/>
            </a:pPr>
            <a:r>
              <a:rPr lang="en-US" sz="1800" dirty="0">
                <a:hlinkClick r:id="rId4"/>
              </a:rPr>
              <a:t>https://wiki.wdf.sap.corp/wiki/display/dataandanalytics/%5BUser+Guide%5D+How+To%3A+Request+access+to+ADLS+Data+Area</a:t>
            </a:r>
            <a:endParaRPr lang="en-US" sz="1800" dirty="0"/>
          </a:p>
          <a:p>
            <a:endParaRPr lang="en-CN" dirty="0"/>
          </a:p>
          <a:p>
            <a:pPr marL="342900" indent="-342900">
              <a:buFont typeface="Arial" panose="020B0604020202020204" pitchFamily="34" charset="0"/>
              <a:buChar char="•"/>
            </a:pPr>
            <a:endParaRPr lang="en-CN" dirty="0"/>
          </a:p>
          <a:p>
            <a:r>
              <a:rPr lang="en-US" dirty="0">
                <a:ea typeface="+mn-lt"/>
                <a:cs typeface="+mn-lt"/>
              </a:rPr>
              <a:t>https://spc.ondemand.com/sap/bc/webdynpro/a1sspc/cam_wd_central?item=request&amp;profile=BDPI%20MDEP%20ADLS%20DBSA%20Data%20Area%20%28PROD%29</a:t>
            </a:r>
            <a:endParaRPr lang="en-CN" dirty="0"/>
          </a:p>
        </p:txBody>
      </p:sp>
      <p:sp>
        <p:nvSpPr>
          <p:cNvPr id="4" name="Title 3">
            <a:extLst>
              <a:ext uri="{FF2B5EF4-FFF2-40B4-BE49-F238E27FC236}">
                <a16:creationId xmlns:a16="http://schemas.microsoft.com/office/drawing/2014/main" id="{AE0B00F2-3DBD-174C-A45F-E06B31895566}"/>
              </a:ext>
            </a:extLst>
          </p:cNvPr>
          <p:cNvSpPr>
            <a:spLocks noGrp="1"/>
          </p:cNvSpPr>
          <p:nvPr>
            <p:ph type="title"/>
          </p:nvPr>
        </p:nvSpPr>
        <p:spPr/>
        <p:txBody>
          <a:bodyPr/>
          <a:lstStyle/>
          <a:p>
            <a:r>
              <a:rPr lang="en-CN" dirty="0"/>
              <a:t>Help Documents</a:t>
            </a:r>
          </a:p>
        </p:txBody>
      </p:sp>
      <p:sp>
        <p:nvSpPr>
          <p:cNvPr id="7" name="Picture Placeholder 6">
            <a:extLst>
              <a:ext uri="{FF2B5EF4-FFF2-40B4-BE49-F238E27FC236}">
                <a16:creationId xmlns:a16="http://schemas.microsoft.com/office/drawing/2014/main" id="{B3D2FD41-B80F-2D40-ADEC-C80A90E87F9D}"/>
              </a:ext>
            </a:extLst>
          </p:cNvPr>
          <p:cNvSpPr>
            <a:spLocks noGrp="1"/>
          </p:cNvSpPr>
          <p:nvPr>
            <p:ph type="pic" sz="quarter" idx="10"/>
          </p:nvPr>
        </p:nvSpPr>
        <p:spPr/>
      </p:sp>
      <p:pic>
        <p:nvPicPr>
          <p:cNvPr id="8" name="Picture 7">
            <a:extLst>
              <a:ext uri="{FF2B5EF4-FFF2-40B4-BE49-F238E27FC236}">
                <a16:creationId xmlns:a16="http://schemas.microsoft.com/office/drawing/2014/main" id="{9A89B0B1-295B-AB4A-8313-300C842858E3}"/>
              </a:ext>
            </a:extLst>
          </p:cNvPr>
          <p:cNvPicPr>
            <a:picLocks noChangeAspect="1"/>
          </p:cNvPicPr>
          <p:nvPr/>
        </p:nvPicPr>
        <p:blipFill>
          <a:blip r:embed="rId5"/>
          <a:stretch>
            <a:fillRect/>
          </a:stretch>
        </p:blipFill>
        <p:spPr>
          <a:xfrm>
            <a:off x="7727894" y="-1"/>
            <a:ext cx="4467281" cy="6857999"/>
          </a:xfrm>
          <a:prstGeom prst="rect">
            <a:avLst/>
          </a:prstGeom>
        </p:spPr>
      </p:pic>
    </p:spTree>
    <p:extLst>
      <p:ext uri="{BB962C8B-B14F-4D97-AF65-F5344CB8AC3E}">
        <p14:creationId xmlns:p14="http://schemas.microsoft.com/office/powerpoint/2010/main" val="138794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3B6985B-B763-2E4E-8B8F-24F0A13BC756}"/>
              </a:ext>
            </a:extLst>
          </p:cNvPr>
          <p:cNvSpPr>
            <a:spLocks noGrp="1"/>
          </p:cNvSpPr>
          <p:nvPr>
            <p:ph type="pic" sz="quarter" idx="10"/>
          </p:nvPr>
        </p:nvSpPr>
        <p:spPr/>
      </p:sp>
      <p:sp>
        <p:nvSpPr>
          <p:cNvPr id="3" name="Text Placeholder 2">
            <a:extLst>
              <a:ext uri="{FF2B5EF4-FFF2-40B4-BE49-F238E27FC236}">
                <a16:creationId xmlns:a16="http://schemas.microsoft.com/office/drawing/2014/main" id="{2DA36604-5E45-304F-AB89-FB2BB2A7A4B1}"/>
              </a:ext>
            </a:extLst>
          </p:cNvPr>
          <p:cNvSpPr>
            <a:spLocks noGrp="1"/>
          </p:cNvSpPr>
          <p:nvPr>
            <p:ph type="body" sz="quarter" idx="11"/>
          </p:nvPr>
        </p:nvSpPr>
        <p:spPr/>
        <p:txBody>
          <a:bodyPr/>
          <a:lstStyle/>
          <a:p>
            <a:pPr marL="342900" indent="-342900">
              <a:buFont typeface="Wingdings" pitchFamily="2" charset="2"/>
              <a:buChar char="§"/>
            </a:pPr>
            <a:r>
              <a:rPr lang="en-CN" sz="1800" dirty="0"/>
              <a:t>Fiori Apps: Key information for each fiori app, including all the technical data for installation and configuration</a:t>
            </a:r>
          </a:p>
          <a:p>
            <a:pPr marL="342900" indent="-342900">
              <a:buFont typeface="Wingdings" pitchFamily="2" charset="2"/>
              <a:buChar char="§"/>
            </a:pPr>
            <a:r>
              <a:rPr lang="en-CN" sz="1800" dirty="0"/>
              <a:t>Website: </a:t>
            </a:r>
            <a:r>
              <a:rPr lang="en-US" sz="1800" dirty="0">
                <a:hlinkClick r:id="rId2"/>
              </a:rPr>
              <a:t>Fiori Apps Reference Library</a:t>
            </a:r>
            <a:endParaRPr lang="en-CN" sz="1800" dirty="0"/>
          </a:p>
          <a:p>
            <a:pPr marL="342900" indent="-342900">
              <a:buFont typeface="Wingdings" pitchFamily="2" charset="2"/>
              <a:buChar char="§"/>
            </a:pPr>
            <a:endParaRPr lang="en-CN" sz="1800" dirty="0"/>
          </a:p>
          <a:p>
            <a:pPr marL="342900" indent="-342900">
              <a:buFont typeface="Wingdings" pitchFamily="2" charset="2"/>
              <a:buChar char="§"/>
            </a:pPr>
            <a:r>
              <a:rPr lang="en-CN" sz="1800" dirty="0"/>
              <a:t>Where to access data: </a:t>
            </a:r>
            <a:r>
              <a:rPr lang="en-US" sz="1800" dirty="0"/>
              <a:t>Azure </a:t>
            </a:r>
            <a:r>
              <a:rPr lang="en-US" sz="1800" dirty="0" err="1"/>
              <a:t>Datalake</a:t>
            </a:r>
            <a:r>
              <a:rPr lang="en-CN" sz="1800" dirty="0"/>
              <a:t> </a:t>
            </a:r>
          </a:p>
          <a:p>
            <a:pPr marL="285750" indent="-285750">
              <a:buFont typeface="Wingdings" pitchFamily="2" charset="2"/>
              <a:buChar char="§"/>
            </a:pPr>
            <a:r>
              <a:rPr lang="en-US" sz="1800" dirty="0">
                <a:hlinkClick r:id="rId3"/>
              </a:rPr>
              <a:t>https://wiki.wdf.sap.corp/wiki/display/ServSuppDL/%5BUser+Guide%5D+How+to+access+Fiori+Apps</a:t>
            </a:r>
            <a:endParaRPr lang="en-CN" sz="1800" dirty="0"/>
          </a:p>
          <a:p>
            <a:endParaRPr lang="en-CN" sz="1800" dirty="0"/>
          </a:p>
          <a:p>
            <a:pPr marL="342900" indent="-342900">
              <a:buFont typeface="Wingdings" pitchFamily="2" charset="2"/>
              <a:buChar char="§"/>
            </a:pPr>
            <a:endParaRPr lang="en-CN" sz="1800" dirty="0"/>
          </a:p>
          <a:p>
            <a:endParaRPr lang="en-CN" dirty="0"/>
          </a:p>
        </p:txBody>
      </p:sp>
      <p:sp>
        <p:nvSpPr>
          <p:cNvPr id="4" name="Title 3">
            <a:extLst>
              <a:ext uri="{FF2B5EF4-FFF2-40B4-BE49-F238E27FC236}">
                <a16:creationId xmlns:a16="http://schemas.microsoft.com/office/drawing/2014/main" id="{FB14BE22-558B-B54E-B353-B600F2842AA5}"/>
              </a:ext>
            </a:extLst>
          </p:cNvPr>
          <p:cNvSpPr>
            <a:spLocks noGrp="1"/>
          </p:cNvSpPr>
          <p:nvPr>
            <p:ph type="title"/>
          </p:nvPr>
        </p:nvSpPr>
        <p:spPr/>
        <p:txBody>
          <a:bodyPr/>
          <a:lstStyle/>
          <a:p>
            <a:r>
              <a:rPr lang="en-CN" dirty="0"/>
              <a:t>SAP Fiori Apps Reference Library</a:t>
            </a:r>
          </a:p>
        </p:txBody>
      </p:sp>
      <p:pic>
        <p:nvPicPr>
          <p:cNvPr id="6" name="Picture 5">
            <a:extLst>
              <a:ext uri="{FF2B5EF4-FFF2-40B4-BE49-F238E27FC236}">
                <a16:creationId xmlns:a16="http://schemas.microsoft.com/office/drawing/2014/main" id="{5711DDFC-13A6-8F46-943D-F4E956FED390}"/>
              </a:ext>
            </a:extLst>
          </p:cNvPr>
          <p:cNvPicPr>
            <a:picLocks noChangeAspect="1"/>
          </p:cNvPicPr>
          <p:nvPr/>
        </p:nvPicPr>
        <p:blipFill>
          <a:blip r:embed="rId4"/>
          <a:stretch>
            <a:fillRect/>
          </a:stretch>
        </p:blipFill>
        <p:spPr>
          <a:xfrm>
            <a:off x="7998169" y="0"/>
            <a:ext cx="12612415" cy="6858000"/>
          </a:xfrm>
          <a:prstGeom prst="rect">
            <a:avLst/>
          </a:prstGeom>
        </p:spPr>
      </p:pic>
    </p:spTree>
    <p:extLst>
      <p:ext uri="{BB962C8B-B14F-4D97-AF65-F5344CB8AC3E}">
        <p14:creationId xmlns:p14="http://schemas.microsoft.com/office/powerpoint/2010/main" val="631178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B92496-BCFE-D74B-BD67-678D9C5E872B}"/>
              </a:ext>
            </a:extLst>
          </p:cNvPr>
          <p:cNvSpPr>
            <a:spLocks noGrp="1"/>
          </p:cNvSpPr>
          <p:nvPr>
            <p:ph type="body" sz="quarter" idx="11"/>
          </p:nvPr>
        </p:nvSpPr>
        <p:spPr>
          <a:xfrm>
            <a:off x="503999" y="1620000"/>
            <a:ext cx="8008822" cy="4716000"/>
          </a:xfrm>
        </p:spPr>
        <p:txBody>
          <a:bodyPr>
            <a:normAutofit/>
          </a:bodyPr>
          <a:lstStyle/>
          <a:p>
            <a:pPr marL="285750" indent="-285750">
              <a:buFont typeface="Wingdings" pitchFamily="2" charset="2"/>
              <a:buChar char="§"/>
            </a:pPr>
            <a:r>
              <a:rPr lang="en-CN" sz="1800" b="1" dirty="0"/>
              <a:t>Roadmap viewer:</a:t>
            </a:r>
          </a:p>
          <a:p>
            <a:pPr marL="179387" lvl="2" indent="0">
              <a:buNone/>
            </a:pPr>
            <a:r>
              <a:rPr lang="en-US" b="0" i="0" dirty="0">
                <a:solidFill>
                  <a:srgbClr val="32363A"/>
                </a:solidFill>
                <a:effectLst/>
                <a:latin typeface="72" panose="020B0503030000000003" pitchFamily="34" charset="0"/>
              </a:rPr>
              <a:t>SAP Activate methodology implementation roadmaps</a:t>
            </a:r>
          </a:p>
          <a:p>
            <a:pPr marL="179387" lvl="2" indent="0">
              <a:buNone/>
            </a:pPr>
            <a:r>
              <a:rPr lang="en-US" dirty="0">
                <a:hlinkClick r:id="rId2"/>
              </a:rPr>
              <a:t>https://roadmapviewer-supportportal.dispatcher.hana.ondemand.com/#</a:t>
            </a:r>
            <a:endParaRPr lang="en-US" dirty="0"/>
          </a:p>
          <a:p>
            <a:pPr marL="179387" lvl="2" indent="0">
              <a:buNone/>
            </a:pPr>
            <a:endParaRPr lang="en-US" dirty="0">
              <a:solidFill>
                <a:srgbClr val="32363A"/>
              </a:solidFill>
              <a:latin typeface="72" panose="020B0503030000000003" pitchFamily="34" charset="0"/>
            </a:endParaRPr>
          </a:p>
          <a:p>
            <a:pPr marL="285750" lvl="2" indent="-285750">
              <a:spcBef>
                <a:spcPts val="1800"/>
              </a:spcBef>
              <a:buClr>
                <a:schemeClr val="accent1"/>
              </a:buClr>
              <a:buSzPct val="80000"/>
              <a:buFont typeface="Wingdings" pitchFamily="2" charset="2"/>
              <a:buChar char="§"/>
            </a:pPr>
            <a:r>
              <a:rPr lang="en-US" b="1" dirty="0"/>
              <a:t>PPMS(Product &amp; Production Management System):</a:t>
            </a:r>
          </a:p>
          <a:p>
            <a:pPr marL="179387" lvl="2" indent="0">
              <a:buNone/>
            </a:pPr>
            <a:r>
              <a:rPr lang="en-US" dirty="0">
                <a:solidFill>
                  <a:srgbClr val="32363A"/>
                </a:solidFill>
                <a:latin typeface="72" panose="020B0503030000000003" pitchFamily="34" charset="0"/>
              </a:rPr>
              <a:t>SAP product information such as software component, software component version, software product, software product version and so on</a:t>
            </a:r>
          </a:p>
          <a:p>
            <a:pPr marL="179387" lvl="2" indent="0">
              <a:buNone/>
            </a:pPr>
            <a:r>
              <a:rPr lang="en-US" dirty="0">
                <a:solidFill>
                  <a:srgbClr val="32363A"/>
                </a:solidFill>
                <a:latin typeface="72" panose="020B0503030000000003" pitchFamily="34" charset="0"/>
                <a:hlinkClick r:id="rId3"/>
              </a:rPr>
              <a:t>https://wiki.wdf.sap.corp/wiki/display/ppmscont/Home#Home-ContentofPPMS</a:t>
            </a:r>
            <a:endParaRPr lang="en-US" dirty="0">
              <a:solidFill>
                <a:srgbClr val="32363A"/>
              </a:solidFill>
              <a:latin typeface="72" panose="020B0503030000000003" pitchFamily="34" charset="0"/>
            </a:endParaRPr>
          </a:p>
          <a:p>
            <a:pPr marL="179387" lvl="2" indent="0">
              <a:buNone/>
            </a:pPr>
            <a:endParaRPr lang="en-US" dirty="0">
              <a:solidFill>
                <a:srgbClr val="32363A"/>
              </a:solidFill>
              <a:latin typeface="72" panose="020B0503030000000003" pitchFamily="34" charset="0"/>
            </a:endParaRPr>
          </a:p>
          <a:p>
            <a:pPr marL="285750" indent="-285750">
              <a:buFont typeface="Wingdings" pitchFamily="2" charset="2"/>
              <a:buChar char="§"/>
            </a:pPr>
            <a:endParaRPr lang="en-US" sz="1800" dirty="0">
              <a:solidFill>
                <a:srgbClr val="32363A"/>
              </a:solidFill>
              <a:latin typeface="72" panose="020B0503030000000003" pitchFamily="34" charset="0"/>
            </a:endParaRPr>
          </a:p>
          <a:p>
            <a:endParaRPr lang="en-CN" sz="1800" dirty="0"/>
          </a:p>
        </p:txBody>
      </p:sp>
      <p:sp>
        <p:nvSpPr>
          <p:cNvPr id="4" name="Title 3">
            <a:extLst>
              <a:ext uri="{FF2B5EF4-FFF2-40B4-BE49-F238E27FC236}">
                <a16:creationId xmlns:a16="http://schemas.microsoft.com/office/drawing/2014/main" id="{A70D37CF-4AA4-0741-8EDE-3F28A73B6781}"/>
              </a:ext>
            </a:extLst>
          </p:cNvPr>
          <p:cNvSpPr>
            <a:spLocks noGrp="1"/>
          </p:cNvSpPr>
          <p:nvPr>
            <p:ph type="title"/>
          </p:nvPr>
        </p:nvSpPr>
        <p:spPr/>
        <p:txBody>
          <a:bodyPr/>
          <a:lstStyle/>
          <a:p>
            <a:r>
              <a:rPr lang="en-CN" dirty="0"/>
              <a:t>Several more data sources</a:t>
            </a:r>
          </a:p>
        </p:txBody>
      </p:sp>
    </p:spTree>
    <p:extLst>
      <p:ext uri="{BB962C8B-B14F-4D97-AF65-F5344CB8AC3E}">
        <p14:creationId xmlns:p14="http://schemas.microsoft.com/office/powerpoint/2010/main" val="322061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AIT Platform </a:t>
            </a:r>
            <a:r>
              <a:rPr lang="en-US" dirty="0">
                <a:solidFill>
                  <a:schemeClr val="accent1"/>
                </a:solidFill>
              </a:rPr>
              <a:t>Overview</a:t>
            </a:r>
          </a:p>
        </p:txBody>
      </p:sp>
    </p:spTree>
    <p:extLst>
      <p:ext uri="{BB962C8B-B14F-4D97-AF65-F5344CB8AC3E}">
        <p14:creationId xmlns:p14="http://schemas.microsoft.com/office/powerpoint/2010/main" val="2351529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A36604-5E45-304F-AB89-FB2BB2A7A4B1}"/>
              </a:ext>
            </a:extLst>
          </p:cNvPr>
          <p:cNvSpPr>
            <a:spLocks noGrp="1"/>
          </p:cNvSpPr>
          <p:nvPr>
            <p:ph type="body" sz="quarter" idx="11"/>
          </p:nvPr>
        </p:nvSpPr>
        <p:spPr>
          <a:xfrm>
            <a:off x="503999" y="1620000"/>
            <a:ext cx="10306960" cy="4716000"/>
          </a:xfrm>
        </p:spPr>
        <p:txBody>
          <a:bodyPr/>
          <a:lstStyle/>
          <a:p>
            <a:pPr marL="342900" indent="-342900">
              <a:buFont typeface="Wingdings" pitchFamily="2" charset="2"/>
              <a:buChar char="§"/>
            </a:pPr>
            <a:r>
              <a:rPr lang="en-CN" sz="1800" dirty="0"/>
              <a:t>AIT Platform is managed by Kubernetes and running in SAP Converged Cloud infrastructure</a:t>
            </a:r>
          </a:p>
          <a:p>
            <a:pPr marL="342900" indent="-342900">
              <a:buFont typeface="Wingdings" pitchFamily="2" charset="2"/>
              <a:buChar char="§"/>
            </a:pPr>
            <a:r>
              <a:rPr lang="en-US" sz="1800" dirty="0"/>
              <a:t>P</a:t>
            </a:r>
            <a:r>
              <a:rPr lang="en-CN" sz="1800" dirty="0"/>
              <a:t>rogramming language: Python</a:t>
            </a:r>
          </a:p>
          <a:p>
            <a:pPr marL="342900" indent="-342900">
              <a:buFont typeface="Wingdings" pitchFamily="2" charset="2"/>
              <a:buChar char="§"/>
            </a:pPr>
            <a:r>
              <a:rPr lang="en-CN" sz="1800" dirty="0"/>
              <a:t>Data scientist working space: </a:t>
            </a:r>
            <a:r>
              <a:rPr lang="en-CN" sz="1800" dirty="0">
                <a:hlinkClick r:id="rId2"/>
              </a:rPr>
              <a:t>Kubeflow</a:t>
            </a:r>
            <a:endParaRPr lang="en-CN" sz="1800" dirty="0"/>
          </a:p>
          <a:p>
            <a:pPr marL="342900" indent="-342900">
              <a:buFont typeface="Wingdings" pitchFamily="2" charset="2"/>
              <a:buChar char="§"/>
            </a:pPr>
            <a:endParaRPr lang="en-CN" sz="1800" dirty="0"/>
          </a:p>
          <a:p>
            <a:endParaRPr lang="en-CN" sz="1800" dirty="0"/>
          </a:p>
          <a:p>
            <a:pPr marL="342900" indent="-342900">
              <a:buFont typeface="Wingdings" pitchFamily="2" charset="2"/>
              <a:buChar char="§"/>
            </a:pPr>
            <a:endParaRPr lang="en-CN" sz="1800" dirty="0"/>
          </a:p>
          <a:p>
            <a:endParaRPr lang="en-CN" dirty="0"/>
          </a:p>
        </p:txBody>
      </p:sp>
    </p:spTree>
    <p:extLst>
      <p:ext uri="{BB962C8B-B14F-4D97-AF65-F5344CB8AC3E}">
        <p14:creationId xmlns:p14="http://schemas.microsoft.com/office/powerpoint/2010/main" val="2496958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Next</a:t>
            </a:r>
            <a:r>
              <a:rPr lang="en-US" dirty="0">
                <a:solidFill>
                  <a:schemeClr val="accent1"/>
                </a:solidFill>
              </a:rPr>
              <a:t> Steps</a:t>
            </a:r>
          </a:p>
        </p:txBody>
      </p:sp>
    </p:spTree>
    <p:extLst>
      <p:ext uri="{BB962C8B-B14F-4D97-AF65-F5344CB8AC3E}">
        <p14:creationId xmlns:p14="http://schemas.microsoft.com/office/powerpoint/2010/main" val="303889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column 1"/>
          <p:cNvSpPr>
            <a:spLocks noGrp="1"/>
          </p:cNvSpPr>
          <p:nvPr>
            <p:ph type="body" sz="quarter" idx="10"/>
          </p:nvPr>
        </p:nvSpPr>
        <p:spPr bwMode="gray">
          <a:xfrm>
            <a:off x="503999" y="1620000"/>
            <a:ext cx="10727217" cy="4716000"/>
          </a:xfrm>
        </p:spPr>
        <p:txBody>
          <a:bodyPr/>
          <a:lstStyle/>
          <a:p>
            <a:pPr lvl="0"/>
            <a:r>
              <a:rPr lang="en-US" dirty="0"/>
              <a:t>Action items:</a:t>
            </a:r>
          </a:p>
          <a:p>
            <a:pPr lvl="0"/>
            <a:r>
              <a:rPr lang="en-US" dirty="0"/>
              <a:t>Split the colleagues who are interested into to two groups (IBSO)</a:t>
            </a:r>
          </a:p>
          <a:p>
            <a:r>
              <a:rPr lang="en-US" dirty="0"/>
              <a:t>Onboard the colleagues to AIT Platform (AIT)</a:t>
            </a:r>
          </a:p>
          <a:p>
            <a:pPr lvl="0"/>
            <a:r>
              <a:rPr lang="en-US" dirty="0"/>
              <a:t>Define the working model together (AIT, IBSO)</a:t>
            </a:r>
          </a:p>
          <a:p>
            <a:pPr lvl="0"/>
            <a:r>
              <a:rPr lang="en-US" dirty="0"/>
              <a:t> </a:t>
            </a:r>
          </a:p>
        </p:txBody>
      </p:sp>
      <p:sp>
        <p:nvSpPr>
          <p:cNvPr id="7" name="Title"/>
          <p:cNvSpPr>
            <a:spLocks noGrp="1"/>
          </p:cNvSpPr>
          <p:nvPr>
            <p:ph type="title"/>
          </p:nvPr>
        </p:nvSpPr>
        <p:spPr bwMode="gray"/>
        <p:txBody>
          <a:bodyPr/>
          <a:lstStyle/>
          <a:p>
            <a:r>
              <a:rPr lang="en-US" dirty="0"/>
              <a:t>Next Steps</a:t>
            </a:r>
          </a:p>
        </p:txBody>
      </p:sp>
    </p:spTree>
    <p:extLst>
      <p:ext uri="{BB962C8B-B14F-4D97-AF65-F5344CB8AC3E}">
        <p14:creationId xmlns:p14="http://schemas.microsoft.com/office/powerpoint/2010/main" val="119875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pPr marL="342900" indent="-342900">
              <a:buFont typeface="Arial" panose="020B0604020202020204" pitchFamily="34" charset="0"/>
              <a:buChar char="•"/>
            </a:pPr>
            <a:r>
              <a:rPr lang="en-US" dirty="0"/>
              <a:t>Team introduction </a:t>
            </a:r>
          </a:p>
          <a:p>
            <a:pPr marL="342900" indent="-342900">
              <a:buFont typeface="Arial" panose="020B0604020202020204" pitchFamily="34" charset="0"/>
              <a:buChar char="•"/>
            </a:pPr>
            <a:r>
              <a:rPr lang="en-US" dirty="0"/>
              <a:t>AIT services overview</a:t>
            </a:r>
          </a:p>
          <a:p>
            <a:pPr marL="342900" indent="-342900">
              <a:buFont typeface="Arial" panose="020B0604020202020204" pitchFamily="34" charset="0"/>
              <a:buChar char="•"/>
            </a:pPr>
            <a:r>
              <a:rPr lang="en-US" dirty="0"/>
              <a:t>Data overview </a:t>
            </a:r>
          </a:p>
          <a:p>
            <a:pPr marL="342900" indent="-342900">
              <a:buFont typeface="Arial" panose="020B0604020202020204" pitchFamily="34" charset="0"/>
              <a:buChar char="•"/>
            </a:pPr>
            <a:r>
              <a:rPr lang="en-US" dirty="0"/>
              <a:t>A quick look at AIT platform</a:t>
            </a:r>
          </a:p>
          <a:p>
            <a:pPr marL="342900" indent="-342900">
              <a:buFont typeface="Arial" panose="020B0604020202020204" pitchFamily="34" charset="0"/>
              <a:buChar char="•"/>
            </a:pPr>
            <a:r>
              <a:rPr lang="en-US" dirty="0"/>
              <a:t>Next steps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Team </a:t>
            </a:r>
            <a:r>
              <a:rPr lang="en-US" dirty="0">
                <a:solidFill>
                  <a:schemeClr val="accent1"/>
                </a:solidFill>
              </a:rPr>
              <a:t>Introduction</a:t>
            </a: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AIT Services </a:t>
            </a:r>
            <a:r>
              <a:rPr lang="en-US" dirty="0">
                <a:solidFill>
                  <a:schemeClr val="accent1"/>
                </a:solidFill>
              </a:rPr>
              <a:t>Introduction</a:t>
            </a:r>
          </a:p>
        </p:txBody>
      </p:sp>
    </p:spTree>
    <p:extLst>
      <p:ext uri="{BB962C8B-B14F-4D97-AF65-F5344CB8AC3E}">
        <p14:creationId xmlns:p14="http://schemas.microsoft.com/office/powerpoint/2010/main" val="136525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AI Services Available to Customers</a:t>
            </a:r>
          </a:p>
        </p:txBody>
      </p:sp>
      <p:grpSp>
        <p:nvGrpSpPr>
          <p:cNvPr id="3" name="Group 2"/>
          <p:cNvGrpSpPr/>
          <p:nvPr/>
        </p:nvGrpSpPr>
        <p:grpSpPr>
          <a:xfrm>
            <a:off x="3687125" y="1311376"/>
            <a:ext cx="3890062" cy="3890062"/>
            <a:chOff x="4161967" y="1687121"/>
            <a:chExt cx="3890062" cy="3890062"/>
          </a:xfrm>
          <a:solidFill>
            <a:schemeClr val="accent1"/>
          </a:solidFill>
        </p:grpSpPr>
        <p:sp>
          <p:nvSpPr>
            <p:cNvPr id="20" name="Freeform 24"/>
            <p:cNvSpPr>
              <a:spLocks/>
            </p:cNvSpPr>
            <p:nvPr/>
          </p:nvSpPr>
          <p:spPr bwMode="auto">
            <a:xfrm>
              <a:off x="4266922" y="1693849"/>
              <a:ext cx="1887844" cy="1488208"/>
            </a:xfrm>
            <a:custGeom>
              <a:avLst/>
              <a:gdLst>
                <a:gd name="T0" fmla="*/ 256766 w 594"/>
                <a:gd name="T1" fmla="*/ 862170 h 468"/>
                <a:gd name="T2" fmla="*/ 404754 w 594"/>
                <a:gd name="T3" fmla="*/ 1076202 h 468"/>
                <a:gd name="T4" fmla="*/ 636537 w 594"/>
                <a:gd name="T5" fmla="*/ 710232 h 468"/>
                <a:gd name="T6" fmla="*/ 1194265 w 594"/>
                <a:gd name="T7" fmla="*/ 431817 h 468"/>
                <a:gd name="T8" fmla="*/ 1359146 w 594"/>
                <a:gd name="T9" fmla="*/ 214070 h 468"/>
                <a:gd name="T10" fmla="*/ 1206174 w 594"/>
                <a:gd name="T11" fmla="*/ 0 h 468"/>
                <a:gd name="T12" fmla="*/ 334261 w 594"/>
                <a:gd name="T13" fmla="*/ 406741 h 468"/>
                <a:gd name="T14" fmla="*/ 0 w 594"/>
                <a:gd name="T15" fmla="*/ 944860 h 468"/>
                <a:gd name="T16" fmla="*/ 256766 w 594"/>
                <a:gd name="T17" fmla="*/ 862170 h 4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4"/>
                <a:gd name="T28" fmla="*/ 0 h 468"/>
                <a:gd name="T29" fmla="*/ 594 w 594"/>
                <a:gd name="T30" fmla="*/ 468 h 4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4" h="468">
                  <a:moveTo>
                    <a:pt x="112" y="375"/>
                  </a:moveTo>
                  <a:cubicBezTo>
                    <a:pt x="177" y="468"/>
                    <a:pt x="177" y="468"/>
                    <a:pt x="177" y="468"/>
                  </a:cubicBezTo>
                  <a:cubicBezTo>
                    <a:pt x="198" y="408"/>
                    <a:pt x="233" y="354"/>
                    <a:pt x="278" y="309"/>
                  </a:cubicBezTo>
                  <a:cubicBezTo>
                    <a:pt x="342" y="244"/>
                    <a:pt x="427" y="200"/>
                    <a:pt x="522" y="188"/>
                  </a:cubicBezTo>
                  <a:cubicBezTo>
                    <a:pt x="594" y="93"/>
                    <a:pt x="594" y="93"/>
                    <a:pt x="594" y="93"/>
                  </a:cubicBezTo>
                  <a:cubicBezTo>
                    <a:pt x="527" y="0"/>
                    <a:pt x="527" y="0"/>
                    <a:pt x="527" y="0"/>
                  </a:cubicBezTo>
                  <a:cubicBezTo>
                    <a:pt x="379" y="12"/>
                    <a:pt x="245" y="78"/>
                    <a:pt x="146" y="177"/>
                  </a:cubicBezTo>
                  <a:cubicBezTo>
                    <a:pt x="81" y="242"/>
                    <a:pt x="30" y="322"/>
                    <a:pt x="0" y="411"/>
                  </a:cubicBezTo>
                  <a:lnTo>
                    <a:pt x="112" y="375"/>
                  </a:lnTo>
                  <a:close/>
                </a:path>
              </a:pathLst>
            </a:custGeom>
            <a:grpFill/>
            <a:ln w="25400">
              <a:noFill/>
              <a:round/>
              <a:headEnd/>
              <a:tailEnd/>
            </a:ln>
          </p:spPr>
          <p:txBody>
            <a:bodyPr/>
            <a:lstStyle/>
            <a:p>
              <a:endParaRPr lang="en-US"/>
            </a:p>
          </p:txBody>
        </p:sp>
        <p:sp>
          <p:nvSpPr>
            <p:cNvPr id="21" name="Freeform 25"/>
            <p:cNvSpPr>
              <a:spLocks/>
            </p:cNvSpPr>
            <p:nvPr/>
          </p:nvSpPr>
          <p:spPr bwMode="auto">
            <a:xfrm>
              <a:off x="6139965" y="1687121"/>
              <a:ext cx="1760014" cy="1484171"/>
            </a:xfrm>
            <a:custGeom>
              <a:avLst/>
              <a:gdLst>
                <a:gd name="T0" fmla="*/ 157449 w 554"/>
                <a:gd name="T1" fmla="*/ 219771 h 467"/>
                <a:gd name="T2" fmla="*/ 0 w 554"/>
                <a:gd name="T3" fmla="*/ 425132 h 467"/>
                <a:gd name="T4" fmla="*/ 663456 w 554"/>
                <a:gd name="T5" fmla="*/ 711766 h 467"/>
                <a:gd name="T6" fmla="*/ 852724 w 554"/>
                <a:gd name="T7" fmla="*/ 979117 h 467"/>
                <a:gd name="T8" fmla="*/ 1107522 w 554"/>
                <a:gd name="T9" fmla="*/ 1068188 h 467"/>
                <a:gd name="T10" fmla="*/ 1262891 w 554"/>
                <a:gd name="T11" fmla="*/ 855319 h 467"/>
                <a:gd name="T12" fmla="*/ 964829 w 554"/>
                <a:gd name="T13" fmla="*/ 409685 h 467"/>
                <a:gd name="T14" fmla="*/ 0 w 554"/>
                <a:gd name="T15" fmla="*/ 0 h 467"/>
                <a:gd name="T16" fmla="*/ 157449 w 554"/>
                <a:gd name="T17" fmla="*/ 219771 h 4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4"/>
                <a:gd name="T28" fmla="*/ 0 h 467"/>
                <a:gd name="T29" fmla="*/ 554 w 554"/>
                <a:gd name="T30" fmla="*/ 467 h 4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4" h="467">
                  <a:moveTo>
                    <a:pt x="69" y="96"/>
                  </a:moveTo>
                  <a:cubicBezTo>
                    <a:pt x="0" y="186"/>
                    <a:pt x="0" y="186"/>
                    <a:pt x="0" y="186"/>
                  </a:cubicBezTo>
                  <a:cubicBezTo>
                    <a:pt x="114" y="189"/>
                    <a:pt x="216" y="236"/>
                    <a:pt x="291" y="311"/>
                  </a:cubicBezTo>
                  <a:cubicBezTo>
                    <a:pt x="325" y="345"/>
                    <a:pt x="353" y="384"/>
                    <a:pt x="374" y="428"/>
                  </a:cubicBezTo>
                  <a:cubicBezTo>
                    <a:pt x="486" y="467"/>
                    <a:pt x="486" y="467"/>
                    <a:pt x="486" y="467"/>
                  </a:cubicBezTo>
                  <a:cubicBezTo>
                    <a:pt x="554" y="374"/>
                    <a:pt x="554" y="374"/>
                    <a:pt x="554" y="374"/>
                  </a:cubicBezTo>
                  <a:cubicBezTo>
                    <a:pt x="523" y="301"/>
                    <a:pt x="478" y="235"/>
                    <a:pt x="423" y="179"/>
                  </a:cubicBezTo>
                  <a:cubicBezTo>
                    <a:pt x="314" y="71"/>
                    <a:pt x="165" y="3"/>
                    <a:pt x="0" y="0"/>
                  </a:cubicBezTo>
                  <a:lnTo>
                    <a:pt x="69" y="96"/>
                  </a:lnTo>
                  <a:close/>
                </a:path>
              </a:pathLst>
            </a:custGeom>
            <a:grpFill/>
            <a:ln w="25400">
              <a:solidFill>
                <a:schemeClr val="accent1"/>
              </a:solidFill>
              <a:round/>
              <a:headEnd/>
              <a:tailEnd/>
            </a:ln>
          </p:spPr>
          <p:txBody>
            <a:bodyPr/>
            <a:lstStyle/>
            <a:p>
              <a:endParaRPr lang="en-US">
                <a:ln w="25400">
                  <a:solidFill>
                    <a:schemeClr val="tx1"/>
                  </a:solidFill>
                </a:ln>
              </a:endParaRPr>
            </a:p>
          </p:txBody>
        </p:sp>
        <p:sp>
          <p:nvSpPr>
            <p:cNvPr id="22" name="Freeform 26"/>
            <p:cNvSpPr>
              <a:spLocks/>
            </p:cNvSpPr>
            <p:nvPr/>
          </p:nvSpPr>
          <p:spPr bwMode="auto">
            <a:xfrm>
              <a:off x="5099834" y="4748308"/>
              <a:ext cx="2123320" cy="828875"/>
            </a:xfrm>
            <a:custGeom>
              <a:avLst/>
              <a:gdLst>
                <a:gd name="T0" fmla="*/ 1273423 w 668"/>
                <a:gd name="T1" fmla="*/ 257049 h 261"/>
                <a:gd name="T2" fmla="*/ 1277904 w 668"/>
                <a:gd name="T3" fmla="*/ 0 h 261"/>
                <a:gd name="T4" fmla="*/ 726187 w 668"/>
                <a:gd name="T5" fmla="*/ 170568 h 261"/>
                <a:gd name="T6" fmla="*/ 260642 w 668"/>
                <a:gd name="T7" fmla="*/ 55136 h 261"/>
                <a:gd name="T8" fmla="*/ 0 w 668"/>
                <a:gd name="T9" fmla="*/ 131678 h 261"/>
                <a:gd name="T10" fmla="*/ 0 w 668"/>
                <a:gd name="T11" fmla="*/ 392881 h 261"/>
                <a:gd name="T12" fmla="*/ 726187 w 668"/>
                <a:gd name="T13" fmla="*/ 593172 h 261"/>
                <a:gd name="T14" fmla="*/ 726187 w 668"/>
                <a:gd name="T15" fmla="*/ 593172 h 261"/>
                <a:gd name="T16" fmla="*/ 1530455 w 668"/>
                <a:gd name="T17" fmla="*/ 340660 h 261"/>
                <a:gd name="T18" fmla="*/ 1273423 w 668"/>
                <a:gd name="T19" fmla="*/ 257049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8"/>
                <a:gd name="T31" fmla="*/ 0 h 261"/>
                <a:gd name="T32" fmla="*/ 668 w 668"/>
                <a:gd name="T33" fmla="*/ 261 h 2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8" h="261">
                  <a:moveTo>
                    <a:pt x="556" y="113"/>
                  </a:moveTo>
                  <a:cubicBezTo>
                    <a:pt x="558" y="0"/>
                    <a:pt x="558" y="0"/>
                    <a:pt x="558" y="0"/>
                  </a:cubicBezTo>
                  <a:cubicBezTo>
                    <a:pt x="490" y="47"/>
                    <a:pt x="407" y="75"/>
                    <a:pt x="317" y="75"/>
                  </a:cubicBezTo>
                  <a:cubicBezTo>
                    <a:pt x="243" y="75"/>
                    <a:pt x="175" y="56"/>
                    <a:pt x="114" y="24"/>
                  </a:cubicBezTo>
                  <a:cubicBezTo>
                    <a:pt x="0" y="58"/>
                    <a:pt x="0" y="58"/>
                    <a:pt x="0" y="58"/>
                  </a:cubicBezTo>
                  <a:cubicBezTo>
                    <a:pt x="0" y="173"/>
                    <a:pt x="0" y="173"/>
                    <a:pt x="0" y="173"/>
                  </a:cubicBezTo>
                  <a:cubicBezTo>
                    <a:pt x="92" y="229"/>
                    <a:pt x="201" y="261"/>
                    <a:pt x="317" y="261"/>
                  </a:cubicBezTo>
                  <a:cubicBezTo>
                    <a:pt x="317" y="261"/>
                    <a:pt x="317" y="261"/>
                    <a:pt x="317" y="261"/>
                  </a:cubicBezTo>
                  <a:cubicBezTo>
                    <a:pt x="447" y="261"/>
                    <a:pt x="569" y="220"/>
                    <a:pt x="668" y="150"/>
                  </a:cubicBezTo>
                  <a:lnTo>
                    <a:pt x="556" y="113"/>
                  </a:lnTo>
                  <a:close/>
                </a:path>
              </a:pathLst>
            </a:custGeom>
            <a:grpFill/>
            <a:ln w="25400">
              <a:noFill/>
              <a:round/>
              <a:headEnd/>
              <a:tailEnd/>
            </a:ln>
          </p:spPr>
          <p:txBody>
            <a:bodyPr/>
            <a:lstStyle/>
            <a:p>
              <a:endParaRPr lang="en-US"/>
            </a:p>
          </p:txBody>
        </p:sp>
        <p:sp>
          <p:nvSpPr>
            <p:cNvPr id="23" name="Freeform 27"/>
            <p:cNvSpPr>
              <a:spLocks/>
            </p:cNvSpPr>
            <p:nvPr/>
          </p:nvSpPr>
          <p:spPr bwMode="auto">
            <a:xfrm>
              <a:off x="7036119" y="3063646"/>
              <a:ext cx="1015910" cy="2041240"/>
            </a:xfrm>
            <a:custGeom>
              <a:avLst/>
              <a:gdLst>
                <a:gd name="T0" fmla="*/ 505062 w 320"/>
                <a:gd name="T1" fmla="*/ 217597 h 642"/>
                <a:gd name="T2" fmla="*/ 262903 w 320"/>
                <a:gd name="T3" fmla="*/ 133333 h 642"/>
                <a:gd name="T4" fmla="*/ 303550 w 320"/>
                <a:gd name="T5" fmla="*/ 411353 h 642"/>
                <a:gd name="T6" fmla="*/ 20328 w 320"/>
                <a:gd name="T7" fmla="*/ 1102308 h 642"/>
                <a:gd name="T8" fmla="*/ 4832 w 320"/>
                <a:gd name="T9" fmla="*/ 1118735 h 642"/>
                <a:gd name="T10" fmla="*/ 0 w 320"/>
                <a:gd name="T11" fmla="*/ 1391793 h 642"/>
                <a:gd name="T12" fmla="*/ 244922 w 320"/>
                <a:gd name="T13" fmla="*/ 1474439 h 642"/>
                <a:gd name="T14" fmla="*/ 319792 w 320"/>
                <a:gd name="T15" fmla="*/ 1405354 h 642"/>
                <a:gd name="T16" fmla="*/ 724828 w 320"/>
                <a:gd name="T17" fmla="*/ 411353 h 642"/>
                <a:gd name="T18" fmla="*/ 663416 w 320"/>
                <a:gd name="T19" fmla="*/ 0 h 642"/>
                <a:gd name="T20" fmla="*/ 505062 w 320"/>
                <a:gd name="T21" fmla="*/ 217597 h 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642"/>
                <a:gd name="T35" fmla="*/ 320 w 320"/>
                <a:gd name="T36" fmla="*/ 642 h 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642">
                  <a:moveTo>
                    <a:pt x="223" y="95"/>
                  </a:moveTo>
                  <a:cubicBezTo>
                    <a:pt x="116" y="58"/>
                    <a:pt x="116" y="58"/>
                    <a:pt x="116" y="58"/>
                  </a:cubicBezTo>
                  <a:cubicBezTo>
                    <a:pt x="127" y="96"/>
                    <a:pt x="134" y="137"/>
                    <a:pt x="134" y="179"/>
                  </a:cubicBezTo>
                  <a:cubicBezTo>
                    <a:pt x="134" y="297"/>
                    <a:pt x="86" y="403"/>
                    <a:pt x="9" y="480"/>
                  </a:cubicBezTo>
                  <a:cubicBezTo>
                    <a:pt x="7" y="482"/>
                    <a:pt x="4" y="485"/>
                    <a:pt x="2" y="487"/>
                  </a:cubicBezTo>
                  <a:cubicBezTo>
                    <a:pt x="0" y="606"/>
                    <a:pt x="0" y="606"/>
                    <a:pt x="0" y="606"/>
                  </a:cubicBezTo>
                  <a:cubicBezTo>
                    <a:pt x="108" y="642"/>
                    <a:pt x="108" y="642"/>
                    <a:pt x="108" y="642"/>
                  </a:cubicBezTo>
                  <a:cubicBezTo>
                    <a:pt x="119" y="632"/>
                    <a:pt x="130" y="622"/>
                    <a:pt x="141" y="612"/>
                  </a:cubicBezTo>
                  <a:cubicBezTo>
                    <a:pt x="251" y="501"/>
                    <a:pt x="320" y="348"/>
                    <a:pt x="320" y="179"/>
                  </a:cubicBezTo>
                  <a:cubicBezTo>
                    <a:pt x="320" y="117"/>
                    <a:pt x="310" y="57"/>
                    <a:pt x="293" y="0"/>
                  </a:cubicBezTo>
                  <a:lnTo>
                    <a:pt x="223" y="95"/>
                  </a:lnTo>
                  <a:close/>
                </a:path>
              </a:pathLst>
            </a:custGeom>
            <a:grpFill/>
            <a:ln w="25400">
              <a:noFill/>
              <a:round/>
              <a:headEnd/>
              <a:tailEnd/>
            </a:ln>
          </p:spPr>
          <p:txBody>
            <a:bodyPr/>
            <a:lstStyle/>
            <a:p>
              <a:endParaRPr lang="en-US"/>
            </a:p>
          </p:txBody>
        </p:sp>
        <p:sp>
          <p:nvSpPr>
            <p:cNvPr id="24" name="Freeform 28"/>
            <p:cNvSpPr>
              <a:spLocks/>
            </p:cNvSpPr>
            <p:nvPr/>
          </p:nvSpPr>
          <p:spPr bwMode="auto">
            <a:xfrm>
              <a:off x="4161967" y="3079793"/>
              <a:ext cx="1122211" cy="2107173"/>
            </a:xfrm>
            <a:custGeom>
              <a:avLst/>
              <a:gdLst>
                <a:gd name="T0" fmla="*/ 559307 w 353"/>
                <a:gd name="T1" fmla="*/ 1246779 h 663"/>
                <a:gd name="T2" fmla="*/ 809443 w 353"/>
                <a:gd name="T3" fmla="*/ 1171434 h 663"/>
                <a:gd name="T4" fmla="*/ 713765 w 353"/>
                <a:gd name="T5" fmla="*/ 1086896 h 663"/>
                <a:gd name="T6" fmla="*/ 426084 w 353"/>
                <a:gd name="T7" fmla="*/ 398184 h 663"/>
                <a:gd name="T8" fmla="*/ 442622 w 353"/>
                <a:gd name="T9" fmla="*/ 221949 h 663"/>
                <a:gd name="T10" fmla="*/ 286423 w 353"/>
                <a:gd name="T11" fmla="*/ 0 h 663"/>
                <a:gd name="T12" fmla="*/ 37020 w 353"/>
                <a:gd name="T13" fmla="*/ 77402 h 663"/>
                <a:gd name="T14" fmla="*/ 0 w 353"/>
                <a:gd name="T15" fmla="*/ 398184 h 663"/>
                <a:gd name="T16" fmla="*/ 410472 w 353"/>
                <a:gd name="T17" fmla="*/ 1389177 h 663"/>
                <a:gd name="T18" fmla="*/ 559307 w 353"/>
                <a:gd name="T19" fmla="*/ 1517171 h 663"/>
                <a:gd name="T20" fmla="*/ 559307 w 353"/>
                <a:gd name="T21" fmla="*/ 1246779 h 6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663"/>
                <a:gd name="T35" fmla="*/ 353 w 353"/>
                <a:gd name="T36" fmla="*/ 663 h 6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663">
                  <a:moveTo>
                    <a:pt x="244" y="545"/>
                  </a:moveTo>
                  <a:cubicBezTo>
                    <a:pt x="353" y="512"/>
                    <a:pt x="353" y="512"/>
                    <a:pt x="353" y="512"/>
                  </a:cubicBezTo>
                  <a:cubicBezTo>
                    <a:pt x="338" y="501"/>
                    <a:pt x="324" y="488"/>
                    <a:pt x="311" y="475"/>
                  </a:cubicBezTo>
                  <a:cubicBezTo>
                    <a:pt x="233" y="398"/>
                    <a:pt x="186" y="292"/>
                    <a:pt x="186" y="174"/>
                  </a:cubicBezTo>
                  <a:cubicBezTo>
                    <a:pt x="186" y="148"/>
                    <a:pt x="188" y="122"/>
                    <a:pt x="193" y="97"/>
                  </a:cubicBezTo>
                  <a:cubicBezTo>
                    <a:pt x="125" y="0"/>
                    <a:pt x="125" y="0"/>
                    <a:pt x="125" y="0"/>
                  </a:cubicBezTo>
                  <a:cubicBezTo>
                    <a:pt x="16" y="34"/>
                    <a:pt x="16" y="34"/>
                    <a:pt x="16" y="34"/>
                  </a:cubicBezTo>
                  <a:cubicBezTo>
                    <a:pt x="5" y="79"/>
                    <a:pt x="0" y="126"/>
                    <a:pt x="0" y="174"/>
                  </a:cubicBezTo>
                  <a:cubicBezTo>
                    <a:pt x="0" y="343"/>
                    <a:pt x="68" y="496"/>
                    <a:pt x="179" y="607"/>
                  </a:cubicBezTo>
                  <a:cubicBezTo>
                    <a:pt x="199" y="627"/>
                    <a:pt x="221" y="646"/>
                    <a:pt x="244" y="663"/>
                  </a:cubicBezTo>
                  <a:lnTo>
                    <a:pt x="244" y="545"/>
                  </a:lnTo>
                  <a:close/>
                </a:path>
              </a:pathLst>
            </a:custGeom>
            <a:grpFill/>
            <a:ln w="25400">
              <a:noFill/>
              <a:round/>
              <a:headEnd/>
              <a:tailEnd/>
            </a:ln>
          </p:spPr>
          <p:txBody>
            <a:bodyPr/>
            <a:lstStyle/>
            <a:p>
              <a:endParaRPr lang="en-US"/>
            </a:p>
          </p:txBody>
        </p:sp>
      </p:grpSp>
      <p:grpSp>
        <p:nvGrpSpPr>
          <p:cNvPr id="25" name="Group 24"/>
          <p:cNvGrpSpPr/>
          <p:nvPr/>
        </p:nvGrpSpPr>
        <p:grpSpPr>
          <a:xfrm>
            <a:off x="7149963" y="3418532"/>
            <a:ext cx="3472507" cy="784830"/>
            <a:chOff x="5060417" y="1652337"/>
            <a:chExt cx="3278529" cy="785011"/>
          </a:xfrm>
        </p:grpSpPr>
        <p:sp>
          <p:nvSpPr>
            <p:cNvPr id="26" name="TextBox 25"/>
            <p:cNvSpPr txBox="1"/>
            <p:nvPr/>
          </p:nvSpPr>
          <p:spPr>
            <a:xfrm>
              <a:off x="5308775" y="1652337"/>
              <a:ext cx="3030171"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r>
                <a:rPr lang="en-US" sz="1800" b="1" kern="0">
                  <a:solidFill>
                    <a:schemeClr val="accent6"/>
                  </a:solidFill>
                  <a:ea typeface="Arial Unicode MS" pitchFamily="34" charset="-128"/>
                  <a:cs typeface="Arial Unicode MS" pitchFamily="34" charset="-128"/>
                </a:rPr>
                <a:t>Product Function Predictor</a:t>
              </a:r>
            </a:p>
            <a:p>
              <a:pPr algn="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p:txBody>
        </p:sp>
        <p:cxnSp>
          <p:nvCxnSpPr>
            <p:cNvPr id="27" name="Straight Connector 26"/>
            <p:cNvCxnSpPr>
              <a:cxnSpLocks/>
            </p:cNvCxnSpPr>
            <p:nvPr/>
          </p:nvCxnSpPr>
          <p:spPr>
            <a:xfrm flipH="1">
              <a:off x="5060417" y="2082547"/>
              <a:ext cx="3278529"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5256556" y="4750824"/>
            <a:ext cx="3222309" cy="784830"/>
            <a:chOff x="3936737" y="1808703"/>
            <a:chExt cx="4204262" cy="785011"/>
          </a:xfrm>
        </p:grpSpPr>
        <p:sp>
          <p:nvSpPr>
            <p:cNvPr id="29" name="TextBox 28"/>
            <p:cNvSpPr txBox="1"/>
            <p:nvPr/>
          </p:nvSpPr>
          <p:spPr>
            <a:xfrm>
              <a:off x="3936737" y="1808703"/>
              <a:ext cx="3064187"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en-US" sz="1800" b="1" kern="0">
                  <a:solidFill>
                    <a:schemeClr val="accent2"/>
                  </a:solidFill>
                  <a:ea typeface="Arial Unicode MS" pitchFamily="34" charset="-128"/>
                  <a:cs typeface="Arial Unicode MS" pitchFamily="34" charset="-128"/>
                </a:rPr>
                <a:t>Language Detection</a:t>
              </a:r>
            </a:p>
          </p:txBody>
        </p:sp>
        <p:cxnSp>
          <p:nvCxnSpPr>
            <p:cNvPr id="30" name="Straight Connector 29"/>
            <p:cNvCxnSpPr>
              <a:cxnSpLocks/>
            </p:cNvCxnSpPr>
            <p:nvPr/>
          </p:nvCxnSpPr>
          <p:spPr>
            <a:xfrm flipH="1">
              <a:off x="4192574" y="2069844"/>
              <a:ext cx="3948425"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669784" y="1554624"/>
            <a:ext cx="3414466" cy="784830"/>
            <a:chOff x="5060416" y="1690688"/>
            <a:chExt cx="2770371" cy="785011"/>
          </a:xfrm>
        </p:grpSpPr>
        <p:sp>
          <p:nvSpPr>
            <p:cNvPr id="32" name="TextBox 31"/>
            <p:cNvSpPr txBox="1"/>
            <p:nvPr/>
          </p:nvSpPr>
          <p:spPr>
            <a:xfrm>
              <a:off x="5907388" y="1690688"/>
              <a:ext cx="1923397"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r>
                <a:rPr lang="en-US" sz="1800" b="1" kern="0">
                  <a:solidFill>
                    <a:schemeClr val="accent4"/>
                  </a:solidFill>
                  <a:ea typeface="Arial Unicode MS" pitchFamily="34" charset="-128"/>
                  <a:cs typeface="Arial Unicode MS" pitchFamily="34" charset="-128"/>
                </a:rPr>
                <a:t>Expert Area Predictor</a:t>
              </a:r>
            </a:p>
            <a:p>
              <a:pPr algn="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p:txBody>
        </p:sp>
        <p:cxnSp>
          <p:nvCxnSpPr>
            <p:cNvPr id="33" name="Straight Connector 32"/>
            <p:cNvCxnSpPr/>
            <p:nvPr/>
          </p:nvCxnSpPr>
          <p:spPr>
            <a:xfrm flipH="1">
              <a:off x="5060416" y="2082547"/>
              <a:ext cx="277037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flipH="1">
            <a:off x="1200227" y="3456874"/>
            <a:ext cx="2906194" cy="784830"/>
            <a:chOff x="5060416" y="1690688"/>
            <a:chExt cx="2955875" cy="785011"/>
          </a:xfrm>
        </p:grpSpPr>
        <p:sp>
          <p:nvSpPr>
            <p:cNvPr id="35" name="TextBox 34"/>
            <p:cNvSpPr txBox="1"/>
            <p:nvPr/>
          </p:nvSpPr>
          <p:spPr>
            <a:xfrm>
              <a:off x="5245920" y="1690688"/>
              <a:ext cx="2770371" cy="785011"/>
            </a:xfrm>
            <a:prstGeom prst="rect">
              <a:avLst/>
            </a:prstGeom>
            <a:noFill/>
          </p:spPr>
          <p:txBody>
            <a:bodyPr wrap="square" lIns="0" rIns="0" rtlCol="0">
              <a:spAutoFit/>
            </a:bodyPr>
            <a:lstStyle/>
            <a:p>
              <a:r>
                <a:rPr lang="en-US" sz="1800" b="1">
                  <a:solidFill>
                    <a:schemeClr val="accent5"/>
                  </a:solidFill>
                </a:rPr>
                <a:t>Component Predictor</a:t>
              </a:r>
            </a:p>
            <a:p>
              <a:pP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p:txBody>
        </p:sp>
        <p:cxnSp>
          <p:nvCxnSpPr>
            <p:cNvPr id="36" name="Straight Connector 35"/>
            <p:cNvCxnSpPr>
              <a:cxnSpLocks/>
              <a:stCxn id="35" idx="3"/>
            </p:cNvCxnSpPr>
            <p:nvPr/>
          </p:nvCxnSpPr>
          <p:spPr>
            <a:xfrm flipH="1" flipV="1">
              <a:off x="5060416" y="2082547"/>
              <a:ext cx="2955875" cy="646"/>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flipH="1">
            <a:off x="1200225" y="1568026"/>
            <a:ext cx="3381672" cy="784830"/>
            <a:chOff x="5065201" y="1704090"/>
            <a:chExt cx="3439481" cy="785010"/>
          </a:xfrm>
        </p:grpSpPr>
        <p:sp>
          <p:nvSpPr>
            <p:cNvPr id="38" name="TextBox 37"/>
            <p:cNvSpPr txBox="1"/>
            <p:nvPr/>
          </p:nvSpPr>
          <p:spPr>
            <a:xfrm>
              <a:off x="5245922" y="1704090"/>
              <a:ext cx="3258760" cy="785010"/>
            </a:xfrm>
            <a:prstGeom prst="rect">
              <a:avLst/>
            </a:prstGeom>
            <a:noFill/>
          </p:spPr>
          <p:txBody>
            <a:bodyPr wrap="square" lIns="0" rIns="0" rtlCol="0">
              <a:spAutoFit/>
            </a:bodyPr>
            <a:lstStyle/>
            <a:p>
              <a:r>
                <a:rPr lang="en-US" sz="1800" b="1">
                  <a:solidFill>
                    <a:schemeClr val="accent3"/>
                  </a:solidFill>
                </a:rPr>
                <a:t>Incident Solution Matching</a:t>
              </a:r>
            </a:p>
            <a:p>
              <a:pP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p:txBody>
        </p:sp>
        <p:cxnSp>
          <p:nvCxnSpPr>
            <p:cNvPr id="39" name="Straight Connector 38"/>
            <p:cNvCxnSpPr>
              <a:cxnSpLocks/>
              <a:stCxn id="38" idx="3"/>
            </p:cNvCxnSpPr>
            <p:nvPr/>
          </p:nvCxnSpPr>
          <p:spPr>
            <a:xfrm flipH="1">
              <a:off x="5065201" y="2096595"/>
              <a:ext cx="343948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40" name="Text Placeholder 12">
            <a:extLst>
              <a:ext uri="{FF2B5EF4-FFF2-40B4-BE49-F238E27FC236}">
                <a16:creationId xmlns:a16="http://schemas.microsoft.com/office/drawing/2014/main" id="{A9FD26E8-0508-4941-91BC-1A06F2CA9662}"/>
              </a:ext>
            </a:extLst>
          </p:cNvPr>
          <p:cNvSpPr txBox="1">
            <a:spLocks/>
          </p:cNvSpPr>
          <p:nvPr/>
        </p:nvSpPr>
        <p:spPr>
          <a:xfrm>
            <a:off x="1161241" y="1946393"/>
            <a:ext cx="2564870"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3"/>
                </a:solidFill>
                <a:latin typeface="+mn-lt"/>
              </a:rPr>
              <a:t>Proposes solutions based on incident data in the incident creation or view form</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3"/>
                </a:solidFill>
                <a:latin typeface="+mn-lt"/>
              </a:rPr>
              <a:t>Integrated into ONE Support Launchpad, Support Assistant, SAP Ariba Connect and Help Center</a:t>
            </a:r>
          </a:p>
        </p:txBody>
      </p:sp>
      <p:sp>
        <p:nvSpPr>
          <p:cNvPr id="41" name="Text Placeholder 12">
            <a:extLst>
              <a:ext uri="{FF2B5EF4-FFF2-40B4-BE49-F238E27FC236}">
                <a16:creationId xmlns:a16="http://schemas.microsoft.com/office/drawing/2014/main" id="{8373B341-5E1C-4D36-979D-F52E4186CF24}"/>
              </a:ext>
            </a:extLst>
          </p:cNvPr>
          <p:cNvSpPr txBox="1">
            <a:spLocks/>
          </p:cNvSpPr>
          <p:nvPr/>
        </p:nvSpPr>
        <p:spPr>
          <a:xfrm>
            <a:off x="1161241" y="3880521"/>
            <a:ext cx="2564870"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5"/>
                </a:solidFill>
                <a:latin typeface="+mn-lt"/>
              </a:rPr>
              <a:t>Suggests components when customers try to select a component in the incident creation form</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5"/>
                </a:solidFill>
                <a:latin typeface="+mn-lt"/>
              </a:rPr>
              <a:t>Integrated into ONE Support Launchpad</a:t>
            </a:r>
          </a:p>
        </p:txBody>
      </p:sp>
      <p:sp>
        <p:nvSpPr>
          <p:cNvPr id="42" name="Text Placeholder 12">
            <a:extLst>
              <a:ext uri="{FF2B5EF4-FFF2-40B4-BE49-F238E27FC236}">
                <a16:creationId xmlns:a16="http://schemas.microsoft.com/office/drawing/2014/main" id="{1407AB9D-B93C-4AF6-BD08-75487A0FF644}"/>
              </a:ext>
            </a:extLst>
          </p:cNvPr>
          <p:cNvSpPr txBox="1">
            <a:spLocks/>
          </p:cNvSpPr>
          <p:nvPr/>
        </p:nvSpPr>
        <p:spPr>
          <a:xfrm>
            <a:off x="7713671" y="1957270"/>
            <a:ext cx="3197333"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4"/>
                </a:solidFill>
                <a:latin typeface="+mn-lt"/>
              </a:rPr>
              <a:t>Suggests expert areas when customers book a Schedule an Expert session</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4"/>
                </a:solidFill>
                <a:latin typeface="+mn-lt"/>
              </a:rPr>
              <a:t>Integrated into Schedule an Expert</a:t>
            </a:r>
          </a:p>
        </p:txBody>
      </p:sp>
      <p:sp>
        <p:nvSpPr>
          <p:cNvPr id="43" name="Text Placeholder 12">
            <a:extLst>
              <a:ext uri="{FF2B5EF4-FFF2-40B4-BE49-F238E27FC236}">
                <a16:creationId xmlns:a16="http://schemas.microsoft.com/office/drawing/2014/main" id="{0BA927F3-93CB-44ED-99FC-D42BAE8CE17F}"/>
              </a:ext>
            </a:extLst>
          </p:cNvPr>
          <p:cNvSpPr txBox="1">
            <a:spLocks/>
          </p:cNvSpPr>
          <p:nvPr/>
        </p:nvSpPr>
        <p:spPr>
          <a:xfrm>
            <a:off x="7696586" y="3799137"/>
            <a:ext cx="3220227"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6"/>
                </a:solidFill>
                <a:latin typeface="+mn-lt"/>
              </a:rPr>
              <a:t>Suggests Product Functions when customers try to select a Product Function in the incident creation form</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6"/>
                </a:solidFill>
                <a:latin typeface="+mn-lt"/>
              </a:rPr>
              <a:t>Integrated into ONE Support Launchpad</a:t>
            </a:r>
          </a:p>
        </p:txBody>
      </p:sp>
      <p:sp>
        <p:nvSpPr>
          <p:cNvPr id="44" name="Text Placeholder 12">
            <a:extLst>
              <a:ext uri="{FF2B5EF4-FFF2-40B4-BE49-F238E27FC236}">
                <a16:creationId xmlns:a16="http://schemas.microsoft.com/office/drawing/2014/main" id="{98E0C08E-089C-4900-93D0-9FBFECF64825}"/>
              </a:ext>
            </a:extLst>
          </p:cNvPr>
          <p:cNvSpPr txBox="1">
            <a:spLocks/>
          </p:cNvSpPr>
          <p:nvPr/>
        </p:nvSpPr>
        <p:spPr>
          <a:xfrm>
            <a:off x="5452639" y="5510250"/>
            <a:ext cx="3784115"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2"/>
                </a:solidFill>
                <a:latin typeface="+mn-lt"/>
              </a:rPr>
              <a:t>Detects language that is used in the incident communication for machine translation</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2"/>
                </a:solidFill>
                <a:latin typeface="+mn-lt"/>
              </a:rPr>
              <a:t>Integrated into ONE Support Launchpad</a:t>
            </a:r>
          </a:p>
        </p:txBody>
      </p:sp>
      <p:sp>
        <p:nvSpPr>
          <p:cNvPr id="45" name="Text Placeholder 17">
            <a:extLst>
              <a:ext uri="{FF2B5EF4-FFF2-40B4-BE49-F238E27FC236}">
                <a16:creationId xmlns:a16="http://schemas.microsoft.com/office/drawing/2014/main" id="{07D78389-F1BF-4D95-8CE1-78151741D02B}"/>
              </a:ext>
            </a:extLst>
          </p:cNvPr>
          <p:cNvSpPr txBox="1">
            <a:spLocks/>
          </p:cNvSpPr>
          <p:nvPr/>
        </p:nvSpPr>
        <p:spPr>
          <a:xfrm>
            <a:off x="4878751" y="2556419"/>
            <a:ext cx="1649023" cy="1089737"/>
          </a:xfrm>
          <a:prstGeom prst="rect">
            <a:avLst/>
          </a:prstGeom>
        </p:spPr>
        <p:txBody>
          <a:bodyPr/>
          <a:lstStyle/>
          <a:p>
            <a:pPr marL="0" lvl="1">
              <a:buClr>
                <a:schemeClr val="accent1"/>
              </a:buClr>
              <a:buNone/>
              <a:defRPr/>
            </a:pPr>
            <a:r>
              <a:rPr lang="en-US" sz="2000">
                <a:latin typeface="+mn-lt"/>
              </a:rPr>
              <a:t>AI Services Available to Customers</a:t>
            </a:r>
          </a:p>
        </p:txBody>
      </p:sp>
      <p:sp>
        <p:nvSpPr>
          <p:cNvPr id="46" name="Rectangle 13">
            <a:extLst>
              <a:ext uri="{FF2B5EF4-FFF2-40B4-BE49-F238E27FC236}">
                <a16:creationId xmlns:a16="http://schemas.microsoft.com/office/drawing/2014/main" id="{2D9B2C5D-E9F5-4C61-A8C7-75B21D6C3881}"/>
              </a:ext>
            </a:extLst>
          </p:cNvPr>
          <p:cNvSpPr>
            <a:spLocks noChangeArrowheads="1"/>
          </p:cNvSpPr>
          <p:nvPr/>
        </p:nvSpPr>
        <p:spPr bwMode="gray">
          <a:xfrm rot="21600000">
            <a:off x="4575309" y="3599633"/>
            <a:ext cx="2280311" cy="447571"/>
          </a:xfrm>
          <a:prstGeom prst="rect">
            <a:avLst/>
          </a:prstGeom>
          <a:noFill/>
          <a:ln w="28575" algn="ctr">
            <a:noFill/>
            <a:miter lim="800000"/>
            <a:headEnd/>
            <a:tailEnd/>
          </a:ln>
          <a:effectLst/>
        </p:spPr>
        <p:txBody>
          <a:bodyPr lIns="17996" tIns="10798" rIns="17996" bIns="10798" anchor="ctr"/>
          <a:lstStyle/>
          <a:p>
            <a:pPr algn="ctr"/>
            <a:r>
              <a:rPr lang="en-US" sz="1200">
                <a:solidFill>
                  <a:schemeClr val="accent1"/>
                </a:solidFill>
              </a:rPr>
              <a:t>Transforming business models </a:t>
            </a:r>
          </a:p>
        </p:txBody>
      </p:sp>
    </p:spTree>
    <p:extLst>
      <p:ext uri="{BB962C8B-B14F-4D97-AF65-F5344CB8AC3E}">
        <p14:creationId xmlns:p14="http://schemas.microsoft.com/office/powerpoint/2010/main" val="15239457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AI Services Available to Internal Engineers</a:t>
            </a:r>
          </a:p>
        </p:txBody>
      </p:sp>
      <p:grpSp>
        <p:nvGrpSpPr>
          <p:cNvPr id="3" name="Group 2"/>
          <p:cNvGrpSpPr/>
          <p:nvPr/>
        </p:nvGrpSpPr>
        <p:grpSpPr>
          <a:xfrm>
            <a:off x="3679243" y="1260926"/>
            <a:ext cx="3890062" cy="3890062"/>
            <a:chOff x="4161967" y="1687121"/>
            <a:chExt cx="3890062" cy="3890062"/>
          </a:xfrm>
          <a:solidFill>
            <a:schemeClr val="accent1"/>
          </a:solidFill>
        </p:grpSpPr>
        <p:sp>
          <p:nvSpPr>
            <p:cNvPr id="20" name="Freeform 24"/>
            <p:cNvSpPr>
              <a:spLocks/>
            </p:cNvSpPr>
            <p:nvPr/>
          </p:nvSpPr>
          <p:spPr bwMode="auto">
            <a:xfrm>
              <a:off x="4266922" y="1693849"/>
              <a:ext cx="1887844" cy="1488208"/>
            </a:xfrm>
            <a:custGeom>
              <a:avLst/>
              <a:gdLst>
                <a:gd name="T0" fmla="*/ 256766 w 594"/>
                <a:gd name="T1" fmla="*/ 862170 h 468"/>
                <a:gd name="T2" fmla="*/ 404754 w 594"/>
                <a:gd name="T3" fmla="*/ 1076202 h 468"/>
                <a:gd name="T4" fmla="*/ 636537 w 594"/>
                <a:gd name="T5" fmla="*/ 710232 h 468"/>
                <a:gd name="T6" fmla="*/ 1194265 w 594"/>
                <a:gd name="T7" fmla="*/ 431817 h 468"/>
                <a:gd name="T8" fmla="*/ 1359146 w 594"/>
                <a:gd name="T9" fmla="*/ 214070 h 468"/>
                <a:gd name="T10" fmla="*/ 1206174 w 594"/>
                <a:gd name="T11" fmla="*/ 0 h 468"/>
                <a:gd name="T12" fmla="*/ 334261 w 594"/>
                <a:gd name="T13" fmla="*/ 406741 h 468"/>
                <a:gd name="T14" fmla="*/ 0 w 594"/>
                <a:gd name="T15" fmla="*/ 944860 h 468"/>
                <a:gd name="T16" fmla="*/ 256766 w 594"/>
                <a:gd name="T17" fmla="*/ 862170 h 4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4"/>
                <a:gd name="T28" fmla="*/ 0 h 468"/>
                <a:gd name="T29" fmla="*/ 594 w 594"/>
                <a:gd name="T30" fmla="*/ 468 h 4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4" h="468">
                  <a:moveTo>
                    <a:pt x="112" y="375"/>
                  </a:moveTo>
                  <a:cubicBezTo>
                    <a:pt x="177" y="468"/>
                    <a:pt x="177" y="468"/>
                    <a:pt x="177" y="468"/>
                  </a:cubicBezTo>
                  <a:cubicBezTo>
                    <a:pt x="198" y="408"/>
                    <a:pt x="233" y="354"/>
                    <a:pt x="278" y="309"/>
                  </a:cubicBezTo>
                  <a:cubicBezTo>
                    <a:pt x="342" y="244"/>
                    <a:pt x="427" y="200"/>
                    <a:pt x="522" y="188"/>
                  </a:cubicBezTo>
                  <a:cubicBezTo>
                    <a:pt x="594" y="93"/>
                    <a:pt x="594" y="93"/>
                    <a:pt x="594" y="93"/>
                  </a:cubicBezTo>
                  <a:cubicBezTo>
                    <a:pt x="527" y="0"/>
                    <a:pt x="527" y="0"/>
                    <a:pt x="527" y="0"/>
                  </a:cubicBezTo>
                  <a:cubicBezTo>
                    <a:pt x="379" y="12"/>
                    <a:pt x="245" y="78"/>
                    <a:pt x="146" y="177"/>
                  </a:cubicBezTo>
                  <a:cubicBezTo>
                    <a:pt x="81" y="242"/>
                    <a:pt x="30" y="322"/>
                    <a:pt x="0" y="411"/>
                  </a:cubicBezTo>
                  <a:lnTo>
                    <a:pt x="112" y="375"/>
                  </a:lnTo>
                  <a:close/>
                </a:path>
              </a:pathLst>
            </a:custGeom>
            <a:grpFill/>
            <a:ln w="25400">
              <a:noFill/>
              <a:round/>
              <a:headEnd/>
              <a:tailEnd/>
            </a:ln>
          </p:spPr>
          <p:txBody>
            <a:bodyPr/>
            <a:lstStyle/>
            <a:p>
              <a:endParaRPr lang="en-US"/>
            </a:p>
          </p:txBody>
        </p:sp>
        <p:sp>
          <p:nvSpPr>
            <p:cNvPr id="21" name="Freeform 25"/>
            <p:cNvSpPr>
              <a:spLocks/>
            </p:cNvSpPr>
            <p:nvPr/>
          </p:nvSpPr>
          <p:spPr bwMode="auto">
            <a:xfrm>
              <a:off x="6139965" y="1687121"/>
              <a:ext cx="1760014" cy="1484171"/>
            </a:xfrm>
            <a:custGeom>
              <a:avLst/>
              <a:gdLst>
                <a:gd name="T0" fmla="*/ 157449 w 554"/>
                <a:gd name="T1" fmla="*/ 219771 h 467"/>
                <a:gd name="T2" fmla="*/ 0 w 554"/>
                <a:gd name="T3" fmla="*/ 425132 h 467"/>
                <a:gd name="T4" fmla="*/ 663456 w 554"/>
                <a:gd name="T5" fmla="*/ 711766 h 467"/>
                <a:gd name="T6" fmla="*/ 852724 w 554"/>
                <a:gd name="T7" fmla="*/ 979117 h 467"/>
                <a:gd name="T8" fmla="*/ 1107522 w 554"/>
                <a:gd name="T9" fmla="*/ 1068188 h 467"/>
                <a:gd name="T10" fmla="*/ 1262891 w 554"/>
                <a:gd name="T11" fmla="*/ 855319 h 467"/>
                <a:gd name="T12" fmla="*/ 964829 w 554"/>
                <a:gd name="T13" fmla="*/ 409685 h 467"/>
                <a:gd name="T14" fmla="*/ 0 w 554"/>
                <a:gd name="T15" fmla="*/ 0 h 467"/>
                <a:gd name="T16" fmla="*/ 157449 w 554"/>
                <a:gd name="T17" fmla="*/ 219771 h 4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4"/>
                <a:gd name="T28" fmla="*/ 0 h 467"/>
                <a:gd name="T29" fmla="*/ 554 w 554"/>
                <a:gd name="T30" fmla="*/ 467 h 4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4" h="467">
                  <a:moveTo>
                    <a:pt x="69" y="96"/>
                  </a:moveTo>
                  <a:cubicBezTo>
                    <a:pt x="0" y="186"/>
                    <a:pt x="0" y="186"/>
                    <a:pt x="0" y="186"/>
                  </a:cubicBezTo>
                  <a:cubicBezTo>
                    <a:pt x="114" y="189"/>
                    <a:pt x="216" y="236"/>
                    <a:pt x="291" y="311"/>
                  </a:cubicBezTo>
                  <a:cubicBezTo>
                    <a:pt x="325" y="345"/>
                    <a:pt x="353" y="384"/>
                    <a:pt x="374" y="428"/>
                  </a:cubicBezTo>
                  <a:cubicBezTo>
                    <a:pt x="486" y="467"/>
                    <a:pt x="486" y="467"/>
                    <a:pt x="486" y="467"/>
                  </a:cubicBezTo>
                  <a:cubicBezTo>
                    <a:pt x="554" y="374"/>
                    <a:pt x="554" y="374"/>
                    <a:pt x="554" y="374"/>
                  </a:cubicBezTo>
                  <a:cubicBezTo>
                    <a:pt x="523" y="301"/>
                    <a:pt x="478" y="235"/>
                    <a:pt x="423" y="179"/>
                  </a:cubicBezTo>
                  <a:cubicBezTo>
                    <a:pt x="314" y="71"/>
                    <a:pt x="165" y="3"/>
                    <a:pt x="0" y="0"/>
                  </a:cubicBezTo>
                  <a:lnTo>
                    <a:pt x="69" y="96"/>
                  </a:lnTo>
                  <a:close/>
                </a:path>
              </a:pathLst>
            </a:custGeom>
            <a:grpFill/>
            <a:ln w="25400">
              <a:solidFill>
                <a:schemeClr val="accent1"/>
              </a:solidFill>
              <a:round/>
              <a:headEnd/>
              <a:tailEnd/>
            </a:ln>
          </p:spPr>
          <p:txBody>
            <a:bodyPr/>
            <a:lstStyle/>
            <a:p>
              <a:endParaRPr lang="en-US">
                <a:ln w="25400">
                  <a:solidFill>
                    <a:schemeClr val="tx1"/>
                  </a:solidFill>
                </a:ln>
              </a:endParaRPr>
            </a:p>
          </p:txBody>
        </p:sp>
        <p:sp>
          <p:nvSpPr>
            <p:cNvPr id="22" name="Freeform 26"/>
            <p:cNvSpPr>
              <a:spLocks/>
            </p:cNvSpPr>
            <p:nvPr/>
          </p:nvSpPr>
          <p:spPr bwMode="auto">
            <a:xfrm>
              <a:off x="5099834" y="4748308"/>
              <a:ext cx="2123320" cy="828875"/>
            </a:xfrm>
            <a:custGeom>
              <a:avLst/>
              <a:gdLst>
                <a:gd name="T0" fmla="*/ 1273423 w 668"/>
                <a:gd name="T1" fmla="*/ 257049 h 261"/>
                <a:gd name="T2" fmla="*/ 1277904 w 668"/>
                <a:gd name="T3" fmla="*/ 0 h 261"/>
                <a:gd name="T4" fmla="*/ 726187 w 668"/>
                <a:gd name="T5" fmla="*/ 170568 h 261"/>
                <a:gd name="T6" fmla="*/ 260642 w 668"/>
                <a:gd name="T7" fmla="*/ 55136 h 261"/>
                <a:gd name="T8" fmla="*/ 0 w 668"/>
                <a:gd name="T9" fmla="*/ 131678 h 261"/>
                <a:gd name="T10" fmla="*/ 0 w 668"/>
                <a:gd name="T11" fmla="*/ 392881 h 261"/>
                <a:gd name="T12" fmla="*/ 726187 w 668"/>
                <a:gd name="T13" fmla="*/ 593172 h 261"/>
                <a:gd name="T14" fmla="*/ 726187 w 668"/>
                <a:gd name="T15" fmla="*/ 593172 h 261"/>
                <a:gd name="T16" fmla="*/ 1530455 w 668"/>
                <a:gd name="T17" fmla="*/ 340660 h 261"/>
                <a:gd name="T18" fmla="*/ 1273423 w 668"/>
                <a:gd name="T19" fmla="*/ 257049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8"/>
                <a:gd name="T31" fmla="*/ 0 h 261"/>
                <a:gd name="T32" fmla="*/ 668 w 668"/>
                <a:gd name="T33" fmla="*/ 261 h 2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8" h="261">
                  <a:moveTo>
                    <a:pt x="556" y="113"/>
                  </a:moveTo>
                  <a:cubicBezTo>
                    <a:pt x="558" y="0"/>
                    <a:pt x="558" y="0"/>
                    <a:pt x="558" y="0"/>
                  </a:cubicBezTo>
                  <a:cubicBezTo>
                    <a:pt x="490" y="47"/>
                    <a:pt x="407" y="75"/>
                    <a:pt x="317" y="75"/>
                  </a:cubicBezTo>
                  <a:cubicBezTo>
                    <a:pt x="243" y="75"/>
                    <a:pt x="175" y="56"/>
                    <a:pt x="114" y="24"/>
                  </a:cubicBezTo>
                  <a:cubicBezTo>
                    <a:pt x="0" y="58"/>
                    <a:pt x="0" y="58"/>
                    <a:pt x="0" y="58"/>
                  </a:cubicBezTo>
                  <a:cubicBezTo>
                    <a:pt x="0" y="173"/>
                    <a:pt x="0" y="173"/>
                    <a:pt x="0" y="173"/>
                  </a:cubicBezTo>
                  <a:cubicBezTo>
                    <a:pt x="92" y="229"/>
                    <a:pt x="201" y="261"/>
                    <a:pt x="317" y="261"/>
                  </a:cubicBezTo>
                  <a:cubicBezTo>
                    <a:pt x="317" y="261"/>
                    <a:pt x="317" y="261"/>
                    <a:pt x="317" y="261"/>
                  </a:cubicBezTo>
                  <a:cubicBezTo>
                    <a:pt x="447" y="261"/>
                    <a:pt x="569" y="220"/>
                    <a:pt x="668" y="150"/>
                  </a:cubicBezTo>
                  <a:lnTo>
                    <a:pt x="556" y="113"/>
                  </a:lnTo>
                  <a:close/>
                </a:path>
              </a:pathLst>
            </a:custGeom>
            <a:grpFill/>
            <a:ln w="25400">
              <a:noFill/>
              <a:round/>
              <a:headEnd/>
              <a:tailEnd/>
            </a:ln>
          </p:spPr>
          <p:txBody>
            <a:bodyPr/>
            <a:lstStyle/>
            <a:p>
              <a:endParaRPr lang="en-US"/>
            </a:p>
          </p:txBody>
        </p:sp>
        <p:sp>
          <p:nvSpPr>
            <p:cNvPr id="23" name="Freeform 27"/>
            <p:cNvSpPr>
              <a:spLocks/>
            </p:cNvSpPr>
            <p:nvPr/>
          </p:nvSpPr>
          <p:spPr bwMode="auto">
            <a:xfrm>
              <a:off x="7036119" y="3063646"/>
              <a:ext cx="1015910" cy="2041240"/>
            </a:xfrm>
            <a:custGeom>
              <a:avLst/>
              <a:gdLst>
                <a:gd name="T0" fmla="*/ 505062 w 320"/>
                <a:gd name="T1" fmla="*/ 217597 h 642"/>
                <a:gd name="T2" fmla="*/ 262903 w 320"/>
                <a:gd name="T3" fmla="*/ 133333 h 642"/>
                <a:gd name="T4" fmla="*/ 303550 w 320"/>
                <a:gd name="T5" fmla="*/ 411353 h 642"/>
                <a:gd name="T6" fmla="*/ 20328 w 320"/>
                <a:gd name="T7" fmla="*/ 1102308 h 642"/>
                <a:gd name="T8" fmla="*/ 4832 w 320"/>
                <a:gd name="T9" fmla="*/ 1118735 h 642"/>
                <a:gd name="T10" fmla="*/ 0 w 320"/>
                <a:gd name="T11" fmla="*/ 1391793 h 642"/>
                <a:gd name="T12" fmla="*/ 244922 w 320"/>
                <a:gd name="T13" fmla="*/ 1474439 h 642"/>
                <a:gd name="T14" fmla="*/ 319792 w 320"/>
                <a:gd name="T15" fmla="*/ 1405354 h 642"/>
                <a:gd name="T16" fmla="*/ 724828 w 320"/>
                <a:gd name="T17" fmla="*/ 411353 h 642"/>
                <a:gd name="T18" fmla="*/ 663416 w 320"/>
                <a:gd name="T19" fmla="*/ 0 h 642"/>
                <a:gd name="T20" fmla="*/ 505062 w 320"/>
                <a:gd name="T21" fmla="*/ 217597 h 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642"/>
                <a:gd name="T35" fmla="*/ 320 w 320"/>
                <a:gd name="T36" fmla="*/ 642 h 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642">
                  <a:moveTo>
                    <a:pt x="223" y="95"/>
                  </a:moveTo>
                  <a:cubicBezTo>
                    <a:pt x="116" y="58"/>
                    <a:pt x="116" y="58"/>
                    <a:pt x="116" y="58"/>
                  </a:cubicBezTo>
                  <a:cubicBezTo>
                    <a:pt x="127" y="96"/>
                    <a:pt x="134" y="137"/>
                    <a:pt x="134" y="179"/>
                  </a:cubicBezTo>
                  <a:cubicBezTo>
                    <a:pt x="134" y="297"/>
                    <a:pt x="86" y="403"/>
                    <a:pt x="9" y="480"/>
                  </a:cubicBezTo>
                  <a:cubicBezTo>
                    <a:pt x="7" y="482"/>
                    <a:pt x="4" y="485"/>
                    <a:pt x="2" y="487"/>
                  </a:cubicBezTo>
                  <a:cubicBezTo>
                    <a:pt x="0" y="606"/>
                    <a:pt x="0" y="606"/>
                    <a:pt x="0" y="606"/>
                  </a:cubicBezTo>
                  <a:cubicBezTo>
                    <a:pt x="108" y="642"/>
                    <a:pt x="108" y="642"/>
                    <a:pt x="108" y="642"/>
                  </a:cubicBezTo>
                  <a:cubicBezTo>
                    <a:pt x="119" y="632"/>
                    <a:pt x="130" y="622"/>
                    <a:pt x="141" y="612"/>
                  </a:cubicBezTo>
                  <a:cubicBezTo>
                    <a:pt x="251" y="501"/>
                    <a:pt x="320" y="348"/>
                    <a:pt x="320" y="179"/>
                  </a:cubicBezTo>
                  <a:cubicBezTo>
                    <a:pt x="320" y="117"/>
                    <a:pt x="310" y="57"/>
                    <a:pt x="293" y="0"/>
                  </a:cubicBezTo>
                  <a:lnTo>
                    <a:pt x="223" y="95"/>
                  </a:lnTo>
                  <a:close/>
                </a:path>
              </a:pathLst>
            </a:custGeom>
            <a:grpFill/>
            <a:ln w="25400">
              <a:noFill/>
              <a:round/>
              <a:headEnd/>
              <a:tailEnd/>
            </a:ln>
          </p:spPr>
          <p:txBody>
            <a:bodyPr/>
            <a:lstStyle/>
            <a:p>
              <a:endParaRPr lang="en-US"/>
            </a:p>
          </p:txBody>
        </p:sp>
        <p:sp>
          <p:nvSpPr>
            <p:cNvPr id="24" name="Freeform 28"/>
            <p:cNvSpPr>
              <a:spLocks/>
            </p:cNvSpPr>
            <p:nvPr/>
          </p:nvSpPr>
          <p:spPr bwMode="auto">
            <a:xfrm>
              <a:off x="4161967" y="3079793"/>
              <a:ext cx="1122211" cy="2107173"/>
            </a:xfrm>
            <a:custGeom>
              <a:avLst/>
              <a:gdLst>
                <a:gd name="T0" fmla="*/ 559307 w 353"/>
                <a:gd name="T1" fmla="*/ 1246779 h 663"/>
                <a:gd name="T2" fmla="*/ 809443 w 353"/>
                <a:gd name="T3" fmla="*/ 1171434 h 663"/>
                <a:gd name="T4" fmla="*/ 713765 w 353"/>
                <a:gd name="T5" fmla="*/ 1086896 h 663"/>
                <a:gd name="T6" fmla="*/ 426084 w 353"/>
                <a:gd name="T7" fmla="*/ 398184 h 663"/>
                <a:gd name="T8" fmla="*/ 442622 w 353"/>
                <a:gd name="T9" fmla="*/ 221949 h 663"/>
                <a:gd name="T10" fmla="*/ 286423 w 353"/>
                <a:gd name="T11" fmla="*/ 0 h 663"/>
                <a:gd name="T12" fmla="*/ 37020 w 353"/>
                <a:gd name="T13" fmla="*/ 77402 h 663"/>
                <a:gd name="T14" fmla="*/ 0 w 353"/>
                <a:gd name="T15" fmla="*/ 398184 h 663"/>
                <a:gd name="T16" fmla="*/ 410472 w 353"/>
                <a:gd name="T17" fmla="*/ 1389177 h 663"/>
                <a:gd name="T18" fmla="*/ 559307 w 353"/>
                <a:gd name="T19" fmla="*/ 1517171 h 663"/>
                <a:gd name="T20" fmla="*/ 559307 w 353"/>
                <a:gd name="T21" fmla="*/ 1246779 h 6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663"/>
                <a:gd name="T35" fmla="*/ 353 w 353"/>
                <a:gd name="T36" fmla="*/ 663 h 6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663">
                  <a:moveTo>
                    <a:pt x="244" y="545"/>
                  </a:moveTo>
                  <a:cubicBezTo>
                    <a:pt x="353" y="512"/>
                    <a:pt x="353" y="512"/>
                    <a:pt x="353" y="512"/>
                  </a:cubicBezTo>
                  <a:cubicBezTo>
                    <a:pt x="338" y="501"/>
                    <a:pt x="324" y="488"/>
                    <a:pt x="311" y="475"/>
                  </a:cubicBezTo>
                  <a:cubicBezTo>
                    <a:pt x="233" y="398"/>
                    <a:pt x="186" y="292"/>
                    <a:pt x="186" y="174"/>
                  </a:cubicBezTo>
                  <a:cubicBezTo>
                    <a:pt x="186" y="148"/>
                    <a:pt x="188" y="122"/>
                    <a:pt x="193" y="97"/>
                  </a:cubicBezTo>
                  <a:cubicBezTo>
                    <a:pt x="125" y="0"/>
                    <a:pt x="125" y="0"/>
                    <a:pt x="125" y="0"/>
                  </a:cubicBezTo>
                  <a:cubicBezTo>
                    <a:pt x="16" y="34"/>
                    <a:pt x="16" y="34"/>
                    <a:pt x="16" y="34"/>
                  </a:cubicBezTo>
                  <a:cubicBezTo>
                    <a:pt x="5" y="79"/>
                    <a:pt x="0" y="126"/>
                    <a:pt x="0" y="174"/>
                  </a:cubicBezTo>
                  <a:cubicBezTo>
                    <a:pt x="0" y="343"/>
                    <a:pt x="68" y="496"/>
                    <a:pt x="179" y="607"/>
                  </a:cubicBezTo>
                  <a:cubicBezTo>
                    <a:pt x="199" y="627"/>
                    <a:pt x="221" y="646"/>
                    <a:pt x="244" y="663"/>
                  </a:cubicBezTo>
                  <a:lnTo>
                    <a:pt x="244" y="545"/>
                  </a:lnTo>
                  <a:close/>
                </a:path>
              </a:pathLst>
            </a:custGeom>
            <a:grpFill/>
            <a:ln w="25400">
              <a:noFill/>
              <a:round/>
              <a:headEnd/>
              <a:tailEnd/>
            </a:ln>
          </p:spPr>
          <p:txBody>
            <a:bodyPr/>
            <a:lstStyle/>
            <a:p>
              <a:endParaRPr lang="en-US"/>
            </a:p>
          </p:txBody>
        </p:sp>
      </p:grpSp>
      <p:grpSp>
        <p:nvGrpSpPr>
          <p:cNvPr id="25" name="Group 24"/>
          <p:cNvGrpSpPr/>
          <p:nvPr/>
        </p:nvGrpSpPr>
        <p:grpSpPr>
          <a:xfrm>
            <a:off x="7142081" y="3368082"/>
            <a:ext cx="3528808" cy="784830"/>
            <a:chOff x="5060417" y="1652337"/>
            <a:chExt cx="3278529" cy="785011"/>
          </a:xfrm>
        </p:grpSpPr>
        <p:sp>
          <p:nvSpPr>
            <p:cNvPr id="26" name="TextBox 25"/>
            <p:cNvSpPr txBox="1"/>
            <p:nvPr/>
          </p:nvSpPr>
          <p:spPr>
            <a:xfrm>
              <a:off x="5308775" y="1652337"/>
              <a:ext cx="3030171"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r>
                <a:rPr lang="en-US" sz="1800" b="1" kern="0">
                  <a:solidFill>
                    <a:schemeClr val="accent6"/>
                  </a:solidFill>
                  <a:ea typeface="Arial Unicode MS" pitchFamily="34" charset="-128"/>
                  <a:cs typeface="Arial Unicode MS" pitchFamily="34" charset="-128"/>
                </a:rPr>
                <a:t>Solution-Solution Matching</a:t>
              </a:r>
            </a:p>
            <a:p>
              <a:pPr algn="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p:txBody>
        </p:sp>
        <p:cxnSp>
          <p:nvCxnSpPr>
            <p:cNvPr id="27" name="Straight Connector 26"/>
            <p:cNvCxnSpPr>
              <a:cxnSpLocks/>
            </p:cNvCxnSpPr>
            <p:nvPr/>
          </p:nvCxnSpPr>
          <p:spPr>
            <a:xfrm flipH="1">
              <a:off x="5060417" y="2082547"/>
              <a:ext cx="3278529"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5248674" y="4700374"/>
            <a:ext cx="3592690" cy="784830"/>
            <a:chOff x="3936737" y="1808703"/>
            <a:chExt cx="4687511" cy="785011"/>
          </a:xfrm>
        </p:grpSpPr>
        <p:sp>
          <p:nvSpPr>
            <p:cNvPr id="29" name="TextBox 28"/>
            <p:cNvSpPr txBox="1"/>
            <p:nvPr/>
          </p:nvSpPr>
          <p:spPr>
            <a:xfrm>
              <a:off x="3936737" y="1808703"/>
              <a:ext cx="4687511" cy="785011"/>
            </a:xfrm>
            <a:prstGeom prst="rect">
              <a:avLst/>
            </a:prstGeom>
            <a:noFill/>
          </p:spPr>
          <p:txBody>
            <a:bodyPr wrap="square" lIns="0" rIns="0" rtlCol="0">
              <a:spAutoFit/>
            </a:bodyPr>
            <a:lstStyle/>
            <a:p>
              <a:pPr algn="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en-US" sz="1800" b="1" kern="0">
                  <a:solidFill>
                    <a:schemeClr val="accent2"/>
                  </a:solidFill>
                  <a:ea typeface="Arial Unicode MS" pitchFamily="34" charset="-128"/>
                  <a:cs typeface="Arial Unicode MS" pitchFamily="34" charset="-128"/>
                </a:rPr>
                <a:t>Intelligent Correction Predictor</a:t>
              </a:r>
            </a:p>
          </p:txBody>
        </p:sp>
        <p:cxnSp>
          <p:nvCxnSpPr>
            <p:cNvPr id="30" name="Straight Connector 29"/>
            <p:cNvCxnSpPr>
              <a:cxnSpLocks/>
            </p:cNvCxnSpPr>
            <p:nvPr/>
          </p:nvCxnSpPr>
          <p:spPr>
            <a:xfrm flipH="1">
              <a:off x="4192573" y="2069844"/>
              <a:ext cx="4431675"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661900" y="1504174"/>
            <a:ext cx="3952687" cy="784830"/>
            <a:chOff x="5060416" y="1690688"/>
            <a:chExt cx="3207063" cy="785011"/>
          </a:xfrm>
        </p:grpSpPr>
        <p:sp>
          <p:nvSpPr>
            <p:cNvPr id="32" name="TextBox 31"/>
            <p:cNvSpPr txBox="1"/>
            <p:nvPr/>
          </p:nvSpPr>
          <p:spPr>
            <a:xfrm>
              <a:off x="5907388" y="1690688"/>
              <a:ext cx="2360091" cy="785011"/>
            </a:xfrm>
            <a:prstGeom prst="rect">
              <a:avLst/>
            </a:prstGeom>
            <a:noFill/>
          </p:spPr>
          <p:txBody>
            <a:bodyPr wrap="square" lIns="0" rIns="0" rtlCol="0">
              <a:spAutoFit/>
            </a:bodyPr>
            <a:lstStyle/>
            <a:p>
              <a:pPr fontAlgn="base">
                <a:spcBef>
                  <a:spcPct val="50000"/>
                </a:spcBef>
                <a:spcAft>
                  <a:spcPct val="0"/>
                </a:spcAft>
                <a:buClr>
                  <a:srgbClr val="F0AB00"/>
                </a:buClr>
                <a:buSzPct val="80000"/>
              </a:pPr>
              <a:r>
                <a:rPr lang="en-US" sz="1800" b="1" kern="0" dirty="0">
                  <a:solidFill>
                    <a:schemeClr val="accent4"/>
                  </a:solidFill>
                  <a:ea typeface="Arial Unicode MS" pitchFamily="34" charset="-128"/>
                  <a:cs typeface="Arial Unicode MS" pitchFamily="34" charset="-128"/>
                </a:rPr>
                <a:t>Incident-Incident Matching</a:t>
              </a:r>
            </a:p>
            <a:p>
              <a:pPr algn="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cxnSp>
          <p:nvCxnSpPr>
            <p:cNvPr id="33" name="Straight Connector 32"/>
            <p:cNvCxnSpPr>
              <a:cxnSpLocks/>
              <a:stCxn id="32" idx="3"/>
            </p:cNvCxnSpPr>
            <p:nvPr/>
          </p:nvCxnSpPr>
          <p:spPr>
            <a:xfrm flipH="1" flipV="1">
              <a:off x="5060416" y="2082547"/>
              <a:ext cx="3207063" cy="646"/>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flipH="1">
            <a:off x="1192345" y="3406424"/>
            <a:ext cx="2906194" cy="784830"/>
            <a:chOff x="5060416" y="1690688"/>
            <a:chExt cx="2955875" cy="785011"/>
          </a:xfrm>
        </p:grpSpPr>
        <p:sp>
          <p:nvSpPr>
            <p:cNvPr id="35" name="TextBox 34"/>
            <p:cNvSpPr txBox="1"/>
            <p:nvPr/>
          </p:nvSpPr>
          <p:spPr>
            <a:xfrm>
              <a:off x="5245920" y="1690688"/>
              <a:ext cx="2770371" cy="785011"/>
            </a:xfrm>
            <a:prstGeom prst="rect">
              <a:avLst/>
            </a:prstGeom>
            <a:noFill/>
          </p:spPr>
          <p:txBody>
            <a:bodyPr wrap="square" lIns="0" rIns="0" rtlCol="0">
              <a:spAutoFit/>
            </a:bodyPr>
            <a:lstStyle/>
            <a:p>
              <a:r>
                <a:rPr lang="en-US" sz="1800" b="1">
                  <a:solidFill>
                    <a:schemeClr val="accent5"/>
                  </a:solidFill>
                </a:rPr>
                <a:t>Expert Finder</a:t>
              </a:r>
            </a:p>
            <a:p>
              <a:pP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p:txBody>
        </p:sp>
        <p:cxnSp>
          <p:nvCxnSpPr>
            <p:cNvPr id="36" name="Straight Connector 35"/>
            <p:cNvCxnSpPr>
              <a:cxnSpLocks/>
              <a:stCxn id="35" idx="3"/>
            </p:cNvCxnSpPr>
            <p:nvPr/>
          </p:nvCxnSpPr>
          <p:spPr>
            <a:xfrm flipH="1" flipV="1">
              <a:off x="5060416" y="2082547"/>
              <a:ext cx="2955875" cy="646"/>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flipH="1">
            <a:off x="1192343" y="1517576"/>
            <a:ext cx="3381672" cy="784830"/>
            <a:chOff x="5065201" y="1704090"/>
            <a:chExt cx="3439481" cy="785010"/>
          </a:xfrm>
        </p:grpSpPr>
        <p:sp>
          <p:nvSpPr>
            <p:cNvPr id="38" name="TextBox 37"/>
            <p:cNvSpPr txBox="1"/>
            <p:nvPr/>
          </p:nvSpPr>
          <p:spPr>
            <a:xfrm>
              <a:off x="5245922" y="1704090"/>
              <a:ext cx="3258760" cy="785010"/>
            </a:xfrm>
            <a:prstGeom prst="rect">
              <a:avLst/>
            </a:prstGeom>
            <a:noFill/>
          </p:spPr>
          <p:txBody>
            <a:bodyPr wrap="square" lIns="0" rIns="0" rtlCol="0">
              <a:spAutoFit/>
            </a:bodyPr>
            <a:lstStyle/>
            <a:p>
              <a:r>
                <a:rPr lang="en-US" sz="1800" b="1">
                  <a:solidFill>
                    <a:schemeClr val="accent3"/>
                  </a:solidFill>
                </a:rPr>
                <a:t>Incident Solution Matching</a:t>
              </a:r>
            </a:p>
            <a:p>
              <a:pPr fontAlgn="base">
                <a:spcBef>
                  <a:spcPct val="50000"/>
                </a:spcBef>
                <a:spcAft>
                  <a:spcPct val="0"/>
                </a:spcAft>
                <a:buClr>
                  <a:srgbClr val="F0AB00"/>
                </a:buClr>
                <a:buSzPct val="80000"/>
              </a:pPr>
              <a:endParaRPr lang="en-US" sz="1800" kern="0">
                <a:ea typeface="Arial Unicode MS" pitchFamily="34" charset="-128"/>
                <a:cs typeface="Arial Unicode MS" pitchFamily="34" charset="-128"/>
              </a:endParaRPr>
            </a:p>
          </p:txBody>
        </p:sp>
        <p:cxnSp>
          <p:nvCxnSpPr>
            <p:cNvPr id="39" name="Straight Connector 38"/>
            <p:cNvCxnSpPr>
              <a:cxnSpLocks/>
              <a:stCxn id="38" idx="3"/>
            </p:cNvCxnSpPr>
            <p:nvPr/>
          </p:nvCxnSpPr>
          <p:spPr>
            <a:xfrm flipH="1">
              <a:off x="5065201" y="2096595"/>
              <a:ext cx="3439481" cy="0"/>
            </a:xfrm>
            <a:prstGeom prst="line">
              <a:avLst/>
            </a:prstGeom>
            <a:ln w="63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40" name="Text Placeholder 12">
            <a:extLst>
              <a:ext uri="{FF2B5EF4-FFF2-40B4-BE49-F238E27FC236}">
                <a16:creationId xmlns:a16="http://schemas.microsoft.com/office/drawing/2014/main" id="{A9FD26E8-0508-4941-91BC-1A06F2CA9662}"/>
              </a:ext>
            </a:extLst>
          </p:cNvPr>
          <p:cNvSpPr txBox="1">
            <a:spLocks/>
          </p:cNvSpPr>
          <p:nvPr/>
        </p:nvSpPr>
        <p:spPr>
          <a:xfrm>
            <a:off x="1153359" y="1895943"/>
            <a:ext cx="2564870"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3"/>
                </a:solidFill>
                <a:latin typeface="+mn-lt"/>
              </a:rPr>
              <a:t>Proposes solutions to engineers in incident/case processing systems</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3"/>
                </a:solidFill>
                <a:latin typeface="+mn-lt"/>
              </a:rPr>
              <a:t>Integrated into BCP, ServiceNow, SAP Ariba The Hub and MCC Activity App</a:t>
            </a:r>
          </a:p>
        </p:txBody>
      </p:sp>
      <p:sp>
        <p:nvSpPr>
          <p:cNvPr id="41" name="Text Placeholder 12">
            <a:extLst>
              <a:ext uri="{FF2B5EF4-FFF2-40B4-BE49-F238E27FC236}">
                <a16:creationId xmlns:a16="http://schemas.microsoft.com/office/drawing/2014/main" id="{8373B341-5E1C-4D36-979D-F52E4186CF24}"/>
              </a:ext>
            </a:extLst>
          </p:cNvPr>
          <p:cNvSpPr txBox="1">
            <a:spLocks/>
          </p:cNvSpPr>
          <p:nvPr/>
        </p:nvSpPr>
        <p:spPr>
          <a:xfrm>
            <a:off x="1153358" y="3830071"/>
            <a:ext cx="2723807"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5"/>
                </a:solidFill>
              </a:rPr>
              <a:t>Identifies and suggests available experts of the related components </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5"/>
                </a:solidFill>
              </a:rPr>
              <a:t>Integrated into BCP, ServiceNow and Engineer Assistant</a:t>
            </a:r>
          </a:p>
        </p:txBody>
      </p:sp>
      <p:sp>
        <p:nvSpPr>
          <p:cNvPr id="42" name="Text Placeholder 12">
            <a:extLst>
              <a:ext uri="{FF2B5EF4-FFF2-40B4-BE49-F238E27FC236}">
                <a16:creationId xmlns:a16="http://schemas.microsoft.com/office/drawing/2014/main" id="{1407AB9D-B93C-4AF6-BD08-75487A0FF644}"/>
              </a:ext>
            </a:extLst>
          </p:cNvPr>
          <p:cNvSpPr txBox="1">
            <a:spLocks/>
          </p:cNvSpPr>
          <p:nvPr/>
        </p:nvSpPr>
        <p:spPr>
          <a:xfrm>
            <a:off x="7705789" y="1906820"/>
            <a:ext cx="3197333"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4"/>
                </a:solidFill>
              </a:rPr>
              <a:t>Suggests a list of similar incidents to the current one you are viewing with the last 2 solutions attached to them</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4"/>
                </a:solidFill>
              </a:rPr>
              <a:t>Integrated into BCP, ServiceNow and Engineer Assistant</a:t>
            </a:r>
          </a:p>
        </p:txBody>
      </p:sp>
      <p:sp>
        <p:nvSpPr>
          <p:cNvPr id="43" name="Text Placeholder 12">
            <a:extLst>
              <a:ext uri="{FF2B5EF4-FFF2-40B4-BE49-F238E27FC236}">
                <a16:creationId xmlns:a16="http://schemas.microsoft.com/office/drawing/2014/main" id="{0BA927F3-93CB-44ED-99FC-D42BAE8CE17F}"/>
              </a:ext>
            </a:extLst>
          </p:cNvPr>
          <p:cNvSpPr txBox="1">
            <a:spLocks/>
          </p:cNvSpPr>
          <p:nvPr/>
        </p:nvSpPr>
        <p:spPr>
          <a:xfrm>
            <a:off x="7688704" y="3748687"/>
            <a:ext cx="3528808"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6"/>
                </a:solidFill>
                <a:latin typeface="+mn-lt"/>
              </a:rPr>
              <a:t>Suggests a list of similar KBAs or SAP Notes to the current one you are viewing</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6"/>
                </a:solidFill>
                <a:latin typeface="+mn-lt"/>
              </a:rPr>
              <a:t>Integrated into BCP, ServiceNow and Engineer Assistant</a:t>
            </a:r>
          </a:p>
        </p:txBody>
      </p:sp>
      <p:sp>
        <p:nvSpPr>
          <p:cNvPr id="44" name="Text Placeholder 12">
            <a:extLst>
              <a:ext uri="{FF2B5EF4-FFF2-40B4-BE49-F238E27FC236}">
                <a16:creationId xmlns:a16="http://schemas.microsoft.com/office/drawing/2014/main" id="{98E0C08E-089C-4900-93D0-9FBFECF64825}"/>
              </a:ext>
            </a:extLst>
          </p:cNvPr>
          <p:cNvSpPr txBox="1">
            <a:spLocks/>
          </p:cNvSpPr>
          <p:nvPr/>
        </p:nvSpPr>
        <p:spPr>
          <a:xfrm>
            <a:off x="5444757" y="5459800"/>
            <a:ext cx="4172209" cy="1461262"/>
          </a:xfrm>
          <a:prstGeom prst="rect">
            <a:avLst/>
          </a:prstGeom>
          <a:noFill/>
          <a:ln w="12700">
            <a:noFill/>
            <a:miter lim="800000"/>
            <a:headEnd/>
            <a:tailEnd/>
          </a:ln>
        </p:spPr>
        <p:txBody>
          <a:bodyPr vert="horz" wrap="square" lIns="0" tIns="89979" rIns="89979" bIns="89979" numCol="1" anchor="t" anchorCtr="0" compatLnSpc="1">
            <a:prstTxWarp prst="textNoShape">
              <a:avLst/>
            </a:prstTxWarp>
            <a:noAutofit/>
          </a:bodyPr>
          <a:lstStyle/>
          <a:p>
            <a:pPr marL="180000" lvl="2" indent="-180000">
              <a:spcBef>
                <a:spcPts val="400"/>
              </a:spcBef>
              <a:buClr>
                <a:schemeClr val="accent1"/>
              </a:buClr>
              <a:buSzPct val="100000"/>
              <a:buFont typeface="Wingdings" panose="05000000000000000000" pitchFamily="2" charset="2"/>
              <a:buChar char="§"/>
            </a:pPr>
            <a:r>
              <a:rPr lang="en-US" sz="1200">
                <a:solidFill>
                  <a:schemeClr val="accent2"/>
                </a:solidFill>
                <a:latin typeface="+mn-lt"/>
              </a:rPr>
              <a:t>When a new bug is reported, it recommends five technical objects where code corrections need to be done to resolve the incident</a:t>
            </a:r>
          </a:p>
          <a:p>
            <a:pPr marL="180000" lvl="2" indent="-180000">
              <a:spcBef>
                <a:spcPts val="400"/>
              </a:spcBef>
              <a:buClr>
                <a:schemeClr val="accent1"/>
              </a:buClr>
              <a:buSzPct val="100000"/>
              <a:buFont typeface="Wingdings" panose="05000000000000000000" pitchFamily="2" charset="2"/>
              <a:buChar char="§"/>
            </a:pPr>
            <a:r>
              <a:rPr lang="en-US" sz="1200">
                <a:solidFill>
                  <a:schemeClr val="accent2"/>
                </a:solidFill>
                <a:latin typeface="+mn-lt"/>
              </a:rPr>
              <a:t>Integrated into BCP</a:t>
            </a:r>
          </a:p>
        </p:txBody>
      </p:sp>
      <p:sp>
        <p:nvSpPr>
          <p:cNvPr id="45" name="Text Placeholder 17">
            <a:extLst>
              <a:ext uri="{FF2B5EF4-FFF2-40B4-BE49-F238E27FC236}">
                <a16:creationId xmlns:a16="http://schemas.microsoft.com/office/drawing/2014/main" id="{07D78389-F1BF-4D95-8CE1-78151741D02B}"/>
              </a:ext>
            </a:extLst>
          </p:cNvPr>
          <p:cNvSpPr txBox="1">
            <a:spLocks/>
          </p:cNvSpPr>
          <p:nvPr/>
        </p:nvSpPr>
        <p:spPr>
          <a:xfrm>
            <a:off x="4870869" y="2505969"/>
            <a:ext cx="1649023" cy="1089737"/>
          </a:xfrm>
          <a:prstGeom prst="rect">
            <a:avLst/>
          </a:prstGeom>
        </p:spPr>
        <p:txBody>
          <a:bodyPr/>
          <a:lstStyle/>
          <a:p>
            <a:pPr marL="0" lvl="1">
              <a:buClr>
                <a:schemeClr val="accent1"/>
              </a:buClr>
              <a:buNone/>
              <a:defRPr/>
            </a:pPr>
            <a:r>
              <a:rPr lang="en-US" sz="2000">
                <a:latin typeface="+mn-lt"/>
              </a:rPr>
              <a:t>AI Services Available to Engineers</a:t>
            </a:r>
          </a:p>
        </p:txBody>
      </p:sp>
      <p:sp>
        <p:nvSpPr>
          <p:cNvPr id="46" name="Rectangle 13">
            <a:extLst>
              <a:ext uri="{FF2B5EF4-FFF2-40B4-BE49-F238E27FC236}">
                <a16:creationId xmlns:a16="http://schemas.microsoft.com/office/drawing/2014/main" id="{2D9B2C5D-E9F5-4C61-A8C7-75B21D6C3881}"/>
              </a:ext>
            </a:extLst>
          </p:cNvPr>
          <p:cNvSpPr>
            <a:spLocks noChangeArrowheads="1"/>
          </p:cNvSpPr>
          <p:nvPr/>
        </p:nvSpPr>
        <p:spPr bwMode="gray">
          <a:xfrm rot="21600000">
            <a:off x="4567427" y="3549183"/>
            <a:ext cx="2280311" cy="447571"/>
          </a:xfrm>
          <a:prstGeom prst="rect">
            <a:avLst/>
          </a:prstGeom>
          <a:noFill/>
          <a:ln w="28575" algn="ctr">
            <a:noFill/>
            <a:miter lim="800000"/>
            <a:headEnd/>
            <a:tailEnd/>
          </a:ln>
          <a:effectLst/>
        </p:spPr>
        <p:txBody>
          <a:bodyPr lIns="17996" tIns="10798" rIns="17996" bIns="10798" anchor="ctr"/>
          <a:lstStyle/>
          <a:p>
            <a:pPr algn="ctr"/>
            <a:r>
              <a:rPr lang="en-US" sz="1200">
                <a:solidFill>
                  <a:schemeClr val="accent1"/>
                </a:solidFill>
              </a:rPr>
              <a:t>Transforming business models </a:t>
            </a:r>
          </a:p>
        </p:txBody>
      </p:sp>
    </p:spTree>
    <p:extLst>
      <p:ext uri="{BB962C8B-B14F-4D97-AF65-F5344CB8AC3E}">
        <p14:creationId xmlns:p14="http://schemas.microsoft.com/office/powerpoint/2010/main" val="25847971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3540C0-5428-7443-8C87-4D445F83A8FB}"/>
              </a:ext>
            </a:extLst>
          </p:cNvPr>
          <p:cNvSpPr>
            <a:spLocks noGrp="1"/>
          </p:cNvSpPr>
          <p:nvPr>
            <p:ph type="body" sz="quarter" idx="11"/>
          </p:nvPr>
        </p:nvSpPr>
        <p:spPr>
          <a:xfrm>
            <a:off x="503999" y="1620000"/>
            <a:ext cx="4704105" cy="4716000"/>
          </a:xfrm>
        </p:spPr>
        <p:txBody>
          <a:bodyPr/>
          <a:lstStyle/>
          <a:p>
            <a:r>
              <a:rPr lang="en-US" sz="1800" b="1" i="0" u="none" strike="noStrike" dirty="0">
                <a:solidFill>
                  <a:schemeClr val="accent1"/>
                </a:solidFill>
                <a:effectLst/>
                <a:latin typeface="Calibri" panose="020F0502020204030204" pitchFamily="34" charset="0"/>
              </a:rPr>
              <a:t>1.  Enhanced ISM with Help Documents</a:t>
            </a:r>
          </a:p>
          <a:p>
            <a:r>
              <a:rPr lang="en-US" sz="1800" b="0" i="0" u="none" strike="noStrike" dirty="0">
                <a:solidFill>
                  <a:srgbClr val="000000"/>
                </a:solidFill>
                <a:effectLst/>
                <a:latin typeface="Calibri" panose="020F0502020204030204" pitchFamily="34" charset="0"/>
              </a:rPr>
              <a:t>A machine learning Microservice that match a customer Incident with our SAP Product Documentation (a.k.a. SAP Help) and consider integration possibilities with the existing Incident Solution Matching Service to allow end users to get an integrated solution experience</a:t>
            </a:r>
            <a:endParaRPr lang="en-CN" dirty="0"/>
          </a:p>
        </p:txBody>
      </p:sp>
      <p:sp>
        <p:nvSpPr>
          <p:cNvPr id="4" name="Title 3">
            <a:extLst>
              <a:ext uri="{FF2B5EF4-FFF2-40B4-BE49-F238E27FC236}">
                <a16:creationId xmlns:a16="http://schemas.microsoft.com/office/drawing/2014/main" id="{82A10B30-23D4-BB48-A7D4-EFBE7DADA0EA}"/>
              </a:ext>
            </a:extLst>
          </p:cNvPr>
          <p:cNvSpPr>
            <a:spLocks noGrp="1"/>
          </p:cNvSpPr>
          <p:nvPr>
            <p:ph type="title"/>
          </p:nvPr>
        </p:nvSpPr>
        <p:spPr/>
        <p:txBody>
          <a:bodyPr/>
          <a:lstStyle/>
          <a:p>
            <a:r>
              <a:rPr lang="en-CN" dirty="0"/>
              <a:t>AI Services in our scope</a:t>
            </a:r>
          </a:p>
        </p:txBody>
      </p:sp>
      <p:sp>
        <p:nvSpPr>
          <p:cNvPr id="5" name="Text Placeholder 2">
            <a:extLst>
              <a:ext uri="{FF2B5EF4-FFF2-40B4-BE49-F238E27FC236}">
                <a16:creationId xmlns:a16="http://schemas.microsoft.com/office/drawing/2014/main" id="{5DCEFC02-4B32-8940-954C-F873EAF981D1}"/>
              </a:ext>
            </a:extLst>
          </p:cNvPr>
          <p:cNvSpPr txBox="1">
            <a:spLocks/>
          </p:cNvSpPr>
          <p:nvPr/>
        </p:nvSpPr>
        <p:spPr bwMode="black">
          <a:xfrm>
            <a:off x="6510547" y="1620000"/>
            <a:ext cx="4704105"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b="1" dirty="0">
                <a:solidFill>
                  <a:schemeClr val="accent1"/>
                </a:solidFill>
                <a:latin typeface="Calibri" panose="020F0502020204030204" pitchFamily="34" charset="0"/>
              </a:rPr>
              <a:t>2. Similar Customer</a:t>
            </a:r>
          </a:p>
          <a:p>
            <a:pPr algn="l"/>
            <a:r>
              <a:rPr lang="en-US" sz="1800" b="0" i="0" u="none" strike="noStrike" dirty="0">
                <a:solidFill>
                  <a:srgbClr val="000000"/>
                </a:solidFill>
                <a:effectLst/>
                <a:latin typeface="Calibri" panose="020F0502020204030204" pitchFamily="34" charset="0"/>
              </a:rPr>
              <a:t>A Machine Learning Microservice that provides proactive recommendations to our customers based on their relative similarity with other customers and their respective support history. The objective would be to ensure we either omit certain recommendations because we have already given them to customers or highlight recommendations because similar customers benefited from a given solution. </a:t>
            </a:r>
          </a:p>
        </p:txBody>
      </p:sp>
    </p:spTree>
    <p:extLst>
      <p:ext uri="{BB962C8B-B14F-4D97-AF65-F5344CB8AC3E}">
        <p14:creationId xmlns:p14="http://schemas.microsoft.com/office/powerpoint/2010/main" val="340860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3540C0-5428-7443-8C87-4D445F83A8FB}"/>
              </a:ext>
            </a:extLst>
          </p:cNvPr>
          <p:cNvSpPr>
            <a:spLocks noGrp="1"/>
          </p:cNvSpPr>
          <p:nvPr>
            <p:ph type="body" sz="quarter" idx="11"/>
          </p:nvPr>
        </p:nvSpPr>
        <p:spPr>
          <a:xfrm>
            <a:off x="503999" y="1620000"/>
            <a:ext cx="10290125" cy="4716000"/>
          </a:xfrm>
        </p:spPr>
        <p:txBody>
          <a:bodyPr/>
          <a:lstStyle/>
          <a:p>
            <a:r>
              <a:rPr lang="en-US" sz="1800" b="1" i="0" u="none" strike="noStrike" dirty="0">
                <a:solidFill>
                  <a:schemeClr val="accent1"/>
                </a:solidFill>
                <a:effectLst/>
                <a:latin typeface="Calibri" panose="020F0502020204030204" pitchFamily="34" charset="0"/>
              </a:rPr>
              <a:t>3. SAP</a:t>
            </a:r>
            <a:r>
              <a:rPr lang="zh-CN" altLang="en-US" sz="1800" b="1" i="0" u="none" strike="noStrike" dirty="0">
                <a:solidFill>
                  <a:schemeClr val="accent1"/>
                </a:solidFill>
                <a:effectLst/>
                <a:latin typeface="Calibri" panose="020F0502020204030204" pitchFamily="34" charset="0"/>
              </a:rPr>
              <a:t> </a:t>
            </a:r>
            <a:r>
              <a:rPr lang="en-US" altLang="zh-CN" sz="1800" b="1" i="0" u="none" strike="noStrike" dirty="0">
                <a:solidFill>
                  <a:schemeClr val="accent1"/>
                </a:solidFill>
                <a:effectLst/>
                <a:latin typeface="Calibri" panose="020F0502020204030204" pitchFamily="34" charset="0"/>
              </a:rPr>
              <a:t>Entity</a:t>
            </a:r>
            <a:r>
              <a:rPr lang="zh-CN" altLang="en-US" sz="1800" b="1" i="0" u="none" strike="noStrike" dirty="0">
                <a:solidFill>
                  <a:schemeClr val="accent1"/>
                </a:solidFill>
                <a:effectLst/>
                <a:latin typeface="Calibri" panose="020F0502020204030204" pitchFamily="34" charset="0"/>
              </a:rPr>
              <a:t> </a:t>
            </a:r>
            <a:r>
              <a:rPr lang="en-US" altLang="zh-CN" sz="1800" b="1" i="0" u="none" strike="noStrike" dirty="0">
                <a:solidFill>
                  <a:schemeClr val="accent1"/>
                </a:solidFill>
                <a:effectLst/>
                <a:latin typeface="Calibri" panose="020F0502020204030204" pitchFamily="34" charset="0"/>
              </a:rPr>
              <a:t>Recognition</a:t>
            </a:r>
            <a:r>
              <a:rPr lang="zh-CN" altLang="en-US" sz="1800" b="1" i="0" u="none" strike="noStrike" dirty="0">
                <a:solidFill>
                  <a:schemeClr val="accent1"/>
                </a:solidFill>
                <a:effectLst/>
                <a:latin typeface="Calibri" panose="020F0502020204030204" pitchFamily="34" charset="0"/>
              </a:rPr>
              <a:t> </a:t>
            </a:r>
            <a:r>
              <a:rPr lang="en-US" altLang="zh-CN" sz="1800" b="1" i="0" u="none" strike="noStrike" dirty="0">
                <a:solidFill>
                  <a:schemeClr val="accent1"/>
                </a:solidFill>
                <a:effectLst/>
                <a:latin typeface="Calibri" panose="020F0502020204030204" pitchFamily="34" charset="0"/>
              </a:rPr>
              <a:t>Service</a:t>
            </a:r>
          </a:p>
          <a:p>
            <a:r>
              <a:rPr lang="en-CN" sz="1800" dirty="0"/>
              <a:t>Design and develop a machine learning Microservice on our AIT platform that indentify/recognize the SAP entities such as authorization objects, transaction codes, BADIs, tables, error messages, views, Fiori apps, Odata services and so on.This service will optential help us on:</a:t>
            </a:r>
          </a:p>
          <a:p>
            <a:pPr lvl="1"/>
            <a:r>
              <a:rPr lang="en-CN" sz="1600" dirty="0"/>
              <a:t>Achieving better text preprocessing</a:t>
            </a:r>
          </a:p>
          <a:p>
            <a:pPr lvl="1"/>
            <a:r>
              <a:rPr lang="en-CN" sz="1600" dirty="0"/>
              <a:t>Improving model accuracy</a:t>
            </a:r>
          </a:p>
          <a:p>
            <a:pPr lvl="1"/>
            <a:r>
              <a:rPr lang="en-CN" sz="1600" dirty="0"/>
              <a:t>Detecting potential cloud outbreak after a new release </a:t>
            </a:r>
          </a:p>
        </p:txBody>
      </p:sp>
      <p:sp>
        <p:nvSpPr>
          <p:cNvPr id="4" name="Title 3">
            <a:extLst>
              <a:ext uri="{FF2B5EF4-FFF2-40B4-BE49-F238E27FC236}">
                <a16:creationId xmlns:a16="http://schemas.microsoft.com/office/drawing/2014/main" id="{82A10B30-23D4-BB48-A7D4-EFBE7DADA0EA}"/>
              </a:ext>
            </a:extLst>
          </p:cNvPr>
          <p:cNvSpPr>
            <a:spLocks noGrp="1"/>
          </p:cNvSpPr>
          <p:nvPr>
            <p:ph type="title"/>
          </p:nvPr>
        </p:nvSpPr>
        <p:spPr/>
        <p:txBody>
          <a:bodyPr/>
          <a:lstStyle/>
          <a:p>
            <a:r>
              <a:rPr lang="en-CN" dirty="0"/>
              <a:t>AI Services in our scope</a:t>
            </a:r>
          </a:p>
        </p:txBody>
      </p:sp>
    </p:spTree>
    <p:extLst>
      <p:ext uri="{BB962C8B-B14F-4D97-AF65-F5344CB8AC3E}">
        <p14:creationId xmlns:p14="http://schemas.microsoft.com/office/powerpoint/2010/main" val="2357574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Data</a:t>
            </a:r>
            <a:r>
              <a:rPr lang="zh-CN" altLang="en-US" dirty="0"/>
              <a:t> </a:t>
            </a:r>
            <a:r>
              <a:rPr lang="en-US" altLang="zh-CN" dirty="0"/>
              <a:t>Source </a:t>
            </a:r>
            <a:r>
              <a:rPr lang="en-US" dirty="0">
                <a:solidFill>
                  <a:schemeClr val="accent1"/>
                </a:solidFill>
              </a:rPr>
              <a:t>Overview</a:t>
            </a:r>
          </a:p>
        </p:txBody>
      </p:sp>
    </p:spTree>
    <p:extLst>
      <p:ext uri="{BB962C8B-B14F-4D97-AF65-F5344CB8AC3E}">
        <p14:creationId xmlns:p14="http://schemas.microsoft.com/office/powerpoint/2010/main" val="1292344862"/>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601EE4AC14E4046A2DF0B853AA091DD" ma:contentTypeVersion="2" ma:contentTypeDescription="Create a new document." ma:contentTypeScope="" ma:versionID="beae9e337f6004e5b638c660bd0e1b9e">
  <xsd:schema xmlns:xsd="http://www.w3.org/2001/XMLSchema" xmlns:xs="http://www.w3.org/2001/XMLSchema" xmlns:p="http://schemas.microsoft.com/office/2006/metadata/properties" xmlns:ns2="0e2c80dd-b844-46f3-94ee-021cf45f90fd" targetNamespace="http://schemas.microsoft.com/office/2006/metadata/properties" ma:root="true" ma:fieldsID="f88bf9f9e26b9362ff81c6505a642ab2" ns2:_="">
    <xsd:import namespace="0e2c80dd-b844-46f3-94ee-021cf45f90f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2c80dd-b844-46f3-94ee-021cf45f90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3E56A8-4F59-4DD8-8341-3645BBEA58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BFC3C0-0AD4-4D9D-8A90-9450848E190D}">
  <ds:schemaRefs>
    <ds:schemaRef ds:uri="http://schemas.microsoft.com/sharepoint/v3/contenttype/forms"/>
  </ds:schemaRefs>
</ds:datastoreItem>
</file>

<file path=customXml/itemProps3.xml><?xml version="1.0" encoding="utf-8"?>
<ds:datastoreItem xmlns:ds="http://schemas.openxmlformats.org/officeDocument/2006/customXml" ds:itemID="{A49E37DF-C6C1-4987-BB59-66E9594380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2c80dd-b844-46f3-94ee-021cf45f90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 2020 16x9 white</Template>
  <TotalTime>1316</TotalTime>
  <Words>900</Words>
  <Application>Microsoft Office PowerPoint</Application>
  <PresentationFormat>Custom</PresentationFormat>
  <Paragraphs>131</Paragraphs>
  <Slides>21</Slides>
  <Notes>10</Notes>
  <HiddenSlides>2</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SAP 2020 16x9 white</vt:lpstr>
      <vt:lpstr>SAP 2020 16x9 blue</vt:lpstr>
      <vt:lpstr>AIT Onboarding Session </vt:lpstr>
      <vt:lpstr>Agenda</vt:lpstr>
      <vt:lpstr>Team Introduction</vt:lpstr>
      <vt:lpstr>AIT Services Introduction</vt:lpstr>
      <vt:lpstr>AI Services Available to Customers</vt:lpstr>
      <vt:lpstr>AI Services Available to Internal Engineers</vt:lpstr>
      <vt:lpstr>AI Services in our scope</vt:lpstr>
      <vt:lpstr>AI Services in our scope</vt:lpstr>
      <vt:lpstr>Data Source Overview</vt:lpstr>
      <vt:lpstr>Incidents</vt:lpstr>
      <vt:lpstr>Solutions</vt:lpstr>
      <vt:lpstr>Help Documents</vt:lpstr>
      <vt:lpstr>SAP Fiori Apps Reference Library</vt:lpstr>
      <vt:lpstr>Several more data sources</vt:lpstr>
      <vt:lpstr>AIT Platform Overview</vt:lpstr>
      <vt:lpstr>PowerPoint Presentation</vt:lpstr>
      <vt:lpstr>Next Steps</vt:lpstr>
      <vt:lpstr>Next Steps</vt:lpstr>
      <vt:lpstr>Thank you.</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AIT Onboarding Session </dc:title>
  <dc:subject/>
  <dc:creator>Liu, Yuxin</dc:creator>
  <cp:keywords>2020/16:9/white</cp:keywords>
  <dc:description/>
  <cp:lastModifiedBy>Liu, Yuxin</cp:lastModifiedBy>
  <cp:revision>11</cp:revision>
  <dcterms:created xsi:type="dcterms:W3CDTF">2021-03-19T03:15:07Z</dcterms:created>
  <dcterms:modified xsi:type="dcterms:W3CDTF">2021-04-07T07:55:15Z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0x0101006601EE4AC14E4046A2DF0B853AA091DD</vt:lpwstr>
  </property>
</Properties>
</file>