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63"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9"/>
    <p:restoredTop sz="83634"/>
  </p:normalViewPr>
  <p:slideViewPr>
    <p:cSldViewPr snapToGrid="0" snapToObjects="1">
      <p:cViewPr>
        <p:scale>
          <a:sx n="120" d="100"/>
          <a:sy n="120" d="100"/>
        </p:scale>
        <p:origin x="112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i833360/Desktop/UC1_Testing/UC1_testing_reranked_results_TFIDF.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UC1_testing_reranked_results_TF!$R$2:$R$508</cx:f>
        <cx:lvl ptCount="507" formatCode="General">
          <cx:pt idx="0">0</cx:pt>
          <cx:pt idx="10">0</cx:pt>
          <cx:pt idx="21">0</cx:pt>
          <cx:pt idx="31">0</cx:pt>
          <cx:pt idx="41">0</cx:pt>
          <cx:pt idx="47">0</cx:pt>
          <cx:pt idx="57">1</cx:pt>
          <cx:pt idx="67">0</cx:pt>
          <cx:pt idx="77">0</cx:pt>
          <cx:pt idx="87">-1</cx:pt>
          <cx:pt idx="97">0</cx:pt>
          <cx:pt idx="107">0</cx:pt>
          <cx:pt idx="117">1</cx:pt>
          <cx:pt idx="127">0</cx:pt>
          <cx:pt idx="137">-1</cx:pt>
          <cx:pt idx="147">-1</cx:pt>
          <cx:pt idx="157">1</cx:pt>
          <cx:pt idx="167">1</cx:pt>
          <cx:pt idx="177">-1</cx:pt>
          <cx:pt idx="187">0</cx:pt>
          <cx:pt idx="197">1</cx:pt>
          <cx:pt idx="207">0</cx:pt>
          <cx:pt idx="218">0</cx:pt>
          <cx:pt idx="227">0</cx:pt>
          <cx:pt idx="237">1</cx:pt>
          <cx:pt idx="247">1</cx:pt>
          <cx:pt idx="257">0</cx:pt>
          <cx:pt idx="267">1</cx:pt>
          <cx:pt idx="278">-1</cx:pt>
          <cx:pt idx="287">-1</cx:pt>
          <cx:pt idx="297">1</cx:pt>
          <cx:pt idx="307">0</cx:pt>
          <cx:pt idx="317">0</cx:pt>
          <cx:pt idx="327">0</cx:pt>
          <cx:pt idx="337">0</cx:pt>
          <cx:pt idx="347">0</cx:pt>
          <cx:pt idx="357">0</cx:pt>
          <cx:pt idx="368">0</cx:pt>
          <cx:pt idx="377">-1</cx:pt>
          <cx:pt idx="387">0</cx:pt>
          <cx:pt idx="397">-1</cx:pt>
          <cx:pt idx="407">0</cx:pt>
          <cx:pt idx="417">0</cx:pt>
          <cx:pt idx="427">1</cx:pt>
          <cx:pt idx="437">1</cx:pt>
          <cx:pt idx="447">0</cx:pt>
          <cx:pt idx="457">0</cx:pt>
          <cx:pt idx="467">0</cx:pt>
          <cx:pt idx="477">1</cx:pt>
          <cx:pt idx="488">-1</cx:pt>
          <cx:pt idx="497">1</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Histogram of Reranked TFIDf vs TFIDF</a:t>
            </a:r>
          </a:p>
          <a:p>
            <a:pPr algn="ctr" rtl="0">
              <a:defRPr/>
            </a:pPr>
            <a:r>
              <a:rPr lang="en-US" sz="1400" b="0" i="0" u="none" strike="noStrike" baseline="0">
                <a:solidFill>
                  <a:sysClr val="windowText" lastClr="000000">
                    <a:lumMod val="65000"/>
                    <a:lumOff val="35000"/>
                  </a:sysClr>
                </a:solidFill>
                <a:latin typeface="Calibri" panose="020F0502020204030204"/>
              </a:rPr>
              <a:t>-1:TFIDF 	0:Same	1:Reranked</a:t>
            </a:r>
          </a:p>
        </cx:rich>
      </cx:tx>
    </cx:title>
    <cx:plotArea>
      <cx:plotAreaRegion>
        <cx:series layoutId="clusteredColumn" uniqueId="{7ED5F332-4310-8641-B714-5742136C312F}">
          <cx:tx>
            <cx:txData>
              <cx:f>UC1_testing_reranked_results_TF!$R$1</cx:f>
              <cx:v>Same - 0; Better: 1; Worse: -1</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24C02-C371-CA40-AD98-83270C7090D0}" type="datetimeFigureOut">
              <a:rPr lang="en-US" smtClean="0"/>
              <a:t>8/18/21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F5963-EF5E-D44C-88A7-C4D110F83157}" type="slidenum">
              <a:rPr lang="en-US" smtClean="0"/>
              <a:t>‹#›</a:t>
            </a:fld>
            <a:endParaRPr lang="en-US"/>
          </a:p>
        </p:txBody>
      </p:sp>
    </p:spTree>
    <p:extLst>
      <p:ext uri="{BB962C8B-B14F-4D97-AF65-F5344CB8AC3E}">
        <p14:creationId xmlns:p14="http://schemas.microsoft.com/office/powerpoint/2010/main" val="1400141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way the help url results have been validated so far is to use the linking data set. For these incidents where there is an associated help url, we see what rank this ‘gold standard’ help url has in the results of the algorithm. Since we have &gt;50k entries this gives us a robust method to evaluate the result by looking at the mean, median, percent in top 10, top 100, top 1000, …</a:t>
            </a:r>
          </a:p>
          <a:p>
            <a:endParaRPr lang="en-US" dirty="0"/>
          </a:p>
          <a:p>
            <a:r>
              <a:rPr lang="en-US" dirty="0"/>
              <a:t>Another way we have tried to establish the correctness of the results is to manually assign relevance scores to the top 10 help </a:t>
            </a:r>
            <a:r>
              <a:rPr lang="en-US" dirty="0" err="1"/>
              <a:t>urls</a:t>
            </a:r>
            <a:r>
              <a:rPr lang="en-US" dirty="0"/>
              <a:t> found for 200 incidents chosen from components that are most frequent</a:t>
            </a:r>
          </a:p>
          <a:p>
            <a:endParaRPr lang="en-US" dirty="0"/>
          </a:p>
          <a:p>
            <a:r>
              <a:rPr lang="en-US" dirty="0"/>
              <a:t>For the histogram above: for 100 incidents we get (using TFIDF and W2V) the top score and the position of the top score in the top 10.  For the best result the top score would be 10 and the top position would be 0</a:t>
            </a:r>
          </a:p>
          <a:p>
            <a:endParaRPr lang="en-US" dirty="0"/>
          </a:p>
        </p:txBody>
      </p:sp>
      <p:sp>
        <p:nvSpPr>
          <p:cNvPr id="4" name="Slide Number Placeholder 3"/>
          <p:cNvSpPr>
            <a:spLocks noGrp="1"/>
          </p:cNvSpPr>
          <p:nvPr>
            <p:ph type="sldNum" sz="quarter" idx="5"/>
          </p:nvPr>
        </p:nvSpPr>
        <p:spPr/>
        <p:txBody>
          <a:bodyPr/>
          <a:lstStyle/>
          <a:p>
            <a:fld id="{579F5963-EF5E-D44C-88A7-C4D110F83157}" type="slidenum">
              <a:rPr lang="en-US" smtClean="0"/>
              <a:t>2</a:t>
            </a:fld>
            <a:endParaRPr lang="en-US"/>
          </a:p>
        </p:txBody>
      </p:sp>
    </p:spTree>
    <p:extLst>
      <p:ext uri="{BB962C8B-B14F-4D97-AF65-F5344CB8AC3E}">
        <p14:creationId xmlns:p14="http://schemas.microsoft.com/office/powerpoint/2010/main" val="317823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F5963-EF5E-D44C-88A7-C4D110F83157}" type="slidenum">
              <a:rPr lang="en-US" smtClean="0"/>
              <a:t>3</a:t>
            </a:fld>
            <a:endParaRPr lang="en-US"/>
          </a:p>
        </p:txBody>
      </p:sp>
    </p:spTree>
    <p:extLst>
      <p:ext uri="{BB962C8B-B14F-4D97-AF65-F5344CB8AC3E}">
        <p14:creationId xmlns:p14="http://schemas.microsoft.com/office/powerpoint/2010/main" val="3648599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CE43-9B43-5E40-9A8C-53D3DDFC0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6B4C2B-BC9E-034D-B7EA-60815018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7B26C-AD59-5642-ACB8-FF445CBD32F3}"/>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5" name="Footer Placeholder 4">
            <a:extLst>
              <a:ext uri="{FF2B5EF4-FFF2-40B4-BE49-F238E27FC236}">
                <a16:creationId xmlns:a16="http://schemas.microsoft.com/office/drawing/2014/main" id="{41EB2E1B-4930-5345-9D5E-B986FF779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DEE97-D429-9844-8A41-E6AF62DC35C7}"/>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399616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8E83-BEF0-AB4C-BD4B-8FA7FC921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E48FD-25A4-A543-A3F7-2C0BB6EF0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BE099-CF4D-D549-9706-6D9878DA2D68}"/>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5" name="Footer Placeholder 4">
            <a:extLst>
              <a:ext uri="{FF2B5EF4-FFF2-40B4-BE49-F238E27FC236}">
                <a16:creationId xmlns:a16="http://schemas.microsoft.com/office/drawing/2014/main" id="{8B09BB2B-8EBB-B74C-AF07-9F89F80A6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F04AB-3431-CB46-9C97-84BD5AB09681}"/>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335321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2DAD1-7223-484C-8BC9-13A97E4C1E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0AB574-570F-634F-9E98-340AD51B0E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4B8F0-12BE-AF4A-8917-52A4B68132E4}"/>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5" name="Footer Placeholder 4">
            <a:extLst>
              <a:ext uri="{FF2B5EF4-FFF2-40B4-BE49-F238E27FC236}">
                <a16:creationId xmlns:a16="http://schemas.microsoft.com/office/drawing/2014/main" id="{D4D33802-77C5-7B4F-B935-45F056905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EA30B-45D3-2643-B3E7-0701651C8148}"/>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351636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88DC-AE0B-D041-9F83-520644A5F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58341-DEEE-2C48-82DF-84D43FCEA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70AC8-3A8F-6349-8E70-600A8FE4EA64}"/>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5" name="Footer Placeholder 4">
            <a:extLst>
              <a:ext uri="{FF2B5EF4-FFF2-40B4-BE49-F238E27FC236}">
                <a16:creationId xmlns:a16="http://schemas.microsoft.com/office/drawing/2014/main" id="{2685D3D0-866C-4F43-ABFC-3073DE423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69098-F789-6943-90CC-9B00611A92D6}"/>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151551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F8A0-56C9-A149-9786-DE8C7DA01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497E8C-F1A5-3C4E-A86E-1AEAE7FD9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63841-8FDE-C04B-AB2D-F7B7EE9F1540}"/>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5" name="Footer Placeholder 4">
            <a:extLst>
              <a:ext uri="{FF2B5EF4-FFF2-40B4-BE49-F238E27FC236}">
                <a16:creationId xmlns:a16="http://schemas.microsoft.com/office/drawing/2014/main" id="{0C1CC53D-92F5-D149-A21D-CF98536DE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047F5-CFBB-E946-B25C-DC0AE227C8BD}"/>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245766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03EA-7533-AC44-9D7B-6B8C6721A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89BE6-FC19-B946-8821-1A0CABD5A7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78DDE-0C48-B74A-834F-C2E648569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C45AD-96B8-1B4F-8B48-A630EF8FBD52}"/>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6" name="Footer Placeholder 5">
            <a:extLst>
              <a:ext uri="{FF2B5EF4-FFF2-40B4-BE49-F238E27FC236}">
                <a16:creationId xmlns:a16="http://schemas.microsoft.com/office/drawing/2014/main" id="{F9AE0D46-5FEC-A745-AEAE-21A939B67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F1CC54-240A-704B-AC9D-59E9497F34E9}"/>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29162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5FEC-53C8-294F-B146-218318A3F5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C6AE2-4FAD-284E-8FD1-BF1CEFE56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D9465-4740-1A46-9602-151B8200F1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6AD72-3351-0943-9FB8-F4C0E6B0D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49140-055B-E743-A4A4-3E210E8CA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5E5A5-6C4A-A945-BE2F-754C8CD2290C}"/>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8" name="Footer Placeholder 7">
            <a:extLst>
              <a:ext uri="{FF2B5EF4-FFF2-40B4-BE49-F238E27FC236}">
                <a16:creationId xmlns:a16="http://schemas.microsoft.com/office/drawing/2014/main" id="{C63C9794-C6AC-DB44-A401-CF3D0B1353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D7BFCD-6716-CA40-B7E6-A84F57877259}"/>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131447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8D94-E20A-DE43-B465-AF4495E678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838311-DE6A-1149-9ADA-22791C419058}"/>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4" name="Footer Placeholder 3">
            <a:extLst>
              <a:ext uri="{FF2B5EF4-FFF2-40B4-BE49-F238E27FC236}">
                <a16:creationId xmlns:a16="http://schemas.microsoft.com/office/drawing/2014/main" id="{ACCC7356-7B7E-AD40-93D7-650205C9D4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76095C-2C6E-FE4F-B6C8-D13923FC84F7}"/>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5106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5A4F9-42CA-1746-93A5-ADBC904AED01}"/>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3" name="Footer Placeholder 2">
            <a:extLst>
              <a:ext uri="{FF2B5EF4-FFF2-40B4-BE49-F238E27FC236}">
                <a16:creationId xmlns:a16="http://schemas.microsoft.com/office/drawing/2014/main" id="{98CE62D0-8587-BD49-AB7B-9CA564841A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88CFE-B6FF-114D-81E5-17788905DB95}"/>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331008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4B0C-3E71-2D45-84EA-F4A4334B1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6CF1D2-71E7-694D-85B9-124608A63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45161-272A-DE44-92EE-AD57E299F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6F284-6B40-F541-AA4A-87E822FDC8B9}"/>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6" name="Footer Placeholder 5">
            <a:extLst>
              <a:ext uri="{FF2B5EF4-FFF2-40B4-BE49-F238E27FC236}">
                <a16:creationId xmlns:a16="http://schemas.microsoft.com/office/drawing/2014/main" id="{97FEBAA7-CB6C-214C-BA12-556EB71D6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B37F3B-DF7B-5B4E-A5F1-B23C3BF9A571}"/>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320343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03D4-F6C5-9A4C-A040-217F6FF14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EBA98C-ADE6-7A40-B708-877C75AD1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04859-5BF1-364B-8CC1-2B1F95BFD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342D4-7A6B-AE4B-8D82-1BF6D71F3536}"/>
              </a:ext>
            </a:extLst>
          </p:cNvPr>
          <p:cNvSpPr>
            <a:spLocks noGrp="1"/>
          </p:cNvSpPr>
          <p:nvPr>
            <p:ph type="dt" sz="half" idx="10"/>
          </p:nvPr>
        </p:nvSpPr>
        <p:spPr/>
        <p:txBody>
          <a:bodyPr/>
          <a:lstStyle/>
          <a:p>
            <a:fld id="{050E055B-A618-1144-AB99-1793EB07C87D}" type="datetimeFigureOut">
              <a:rPr lang="en-US" smtClean="0"/>
              <a:t>8/11/21</a:t>
            </a:fld>
            <a:endParaRPr lang="en-US"/>
          </a:p>
        </p:txBody>
      </p:sp>
      <p:sp>
        <p:nvSpPr>
          <p:cNvPr id="6" name="Footer Placeholder 5">
            <a:extLst>
              <a:ext uri="{FF2B5EF4-FFF2-40B4-BE49-F238E27FC236}">
                <a16:creationId xmlns:a16="http://schemas.microsoft.com/office/drawing/2014/main" id="{E83F99FF-C44C-0043-8CF7-6807673C8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BD9D3-77AB-AB43-A336-ACBCF1DA52F9}"/>
              </a:ext>
            </a:extLst>
          </p:cNvPr>
          <p:cNvSpPr>
            <a:spLocks noGrp="1"/>
          </p:cNvSpPr>
          <p:nvPr>
            <p:ph type="sldNum" sz="quarter" idx="12"/>
          </p:nvPr>
        </p:nvSpPr>
        <p:spPr/>
        <p:txBody>
          <a:bodyPr/>
          <a:lstStyle/>
          <a:p>
            <a:fld id="{0463A887-6B59-EC4E-AAB1-C82FFEBB9238}" type="slidenum">
              <a:rPr lang="en-US" smtClean="0"/>
              <a:t>‹#›</a:t>
            </a:fld>
            <a:endParaRPr lang="en-US"/>
          </a:p>
        </p:txBody>
      </p:sp>
    </p:spTree>
    <p:extLst>
      <p:ext uri="{BB962C8B-B14F-4D97-AF65-F5344CB8AC3E}">
        <p14:creationId xmlns:p14="http://schemas.microsoft.com/office/powerpoint/2010/main" val="172895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98C29-19E7-D547-9837-A6606C8FD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CA26FC-920F-734A-B2AA-429A6D677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4C4C3-34F0-2C43-9B32-5489CAFA0A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E055B-A618-1144-AB99-1793EB07C87D}" type="datetimeFigureOut">
              <a:rPr lang="en-US" smtClean="0"/>
              <a:t>8/11/21</a:t>
            </a:fld>
            <a:endParaRPr lang="en-US"/>
          </a:p>
        </p:txBody>
      </p:sp>
      <p:sp>
        <p:nvSpPr>
          <p:cNvPr id="5" name="Footer Placeholder 4">
            <a:extLst>
              <a:ext uri="{FF2B5EF4-FFF2-40B4-BE49-F238E27FC236}">
                <a16:creationId xmlns:a16="http://schemas.microsoft.com/office/drawing/2014/main" id="{E6FC60BB-5206-7140-92DA-3488B7B3C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A73C86-904C-0843-8AF3-FDEB9EC18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3A887-6B59-EC4E-AAB1-C82FFEBB9238}" type="slidenum">
              <a:rPr lang="en-US" smtClean="0"/>
              <a:t>‹#›</a:t>
            </a:fld>
            <a:endParaRPr lang="en-US"/>
          </a:p>
        </p:txBody>
      </p:sp>
    </p:spTree>
    <p:extLst>
      <p:ext uri="{BB962C8B-B14F-4D97-AF65-F5344CB8AC3E}">
        <p14:creationId xmlns:p14="http://schemas.microsoft.com/office/powerpoint/2010/main" val="296506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5F5C-6483-7D4A-881E-DF7DFD0B1BE4}"/>
              </a:ext>
            </a:extLst>
          </p:cNvPr>
          <p:cNvSpPr>
            <a:spLocks noGrp="1"/>
          </p:cNvSpPr>
          <p:nvPr>
            <p:ph type="ctrTitle"/>
          </p:nvPr>
        </p:nvSpPr>
        <p:spPr/>
        <p:txBody>
          <a:bodyPr/>
          <a:lstStyle/>
          <a:p>
            <a:r>
              <a:rPr lang="en-US" dirty="0"/>
              <a:t>AIT-IBSO UC1 Testing</a:t>
            </a:r>
          </a:p>
        </p:txBody>
      </p:sp>
      <p:sp>
        <p:nvSpPr>
          <p:cNvPr id="3" name="Subtitle 2">
            <a:extLst>
              <a:ext uri="{FF2B5EF4-FFF2-40B4-BE49-F238E27FC236}">
                <a16:creationId xmlns:a16="http://schemas.microsoft.com/office/drawing/2014/main" id="{439597DA-FFAF-8943-AC21-051FCE250C23}"/>
              </a:ext>
            </a:extLst>
          </p:cNvPr>
          <p:cNvSpPr>
            <a:spLocks noGrp="1"/>
          </p:cNvSpPr>
          <p:nvPr>
            <p:ph type="subTitle" idx="1"/>
          </p:nvPr>
        </p:nvSpPr>
        <p:spPr/>
        <p:txBody>
          <a:bodyPr/>
          <a:lstStyle/>
          <a:p>
            <a:r>
              <a:rPr lang="en-US" dirty="0"/>
              <a:t>Validation Testing for the Ranking algorithms</a:t>
            </a:r>
          </a:p>
        </p:txBody>
      </p:sp>
    </p:spTree>
    <p:extLst>
      <p:ext uri="{BB962C8B-B14F-4D97-AF65-F5344CB8AC3E}">
        <p14:creationId xmlns:p14="http://schemas.microsoft.com/office/powerpoint/2010/main" val="221029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DCFA-EB3A-7741-BF9E-C62CCAD50749}"/>
              </a:ext>
            </a:extLst>
          </p:cNvPr>
          <p:cNvSpPr>
            <a:spLocks noGrp="1"/>
          </p:cNvSpPr>
          <p:nvPr>
            <p:ph type="title"/>
          </p:nvPr>
        </p:nvSpPr>
        <p:spPr>
          <a:xfrm>
            <a:off x="838200" y="0"/>
            <a:ext cx="10515600" cy="1325563"/>
          </a:xfrm>
        </p:spPr>
        <p:txBody>
          <a:bodyPr>
            <a:normAutofit/>
          </a:bodyPr>
          <a:lstStyle/>
          <a:p>
            <a:pPr algn="ctr"/>
            <a:r>
              <a:rPr lang="en-US" sz="3600" dirty="0"/>
              <a:t>Comparing results: TFIDF vs W2V</a:t>
            </a:r>
          </a:p>
        </p:txBody>
      </p:sp>
      <p:pic>
        <p:nvPicPr>
          <p:cNvPr id="3" name="Picture 2">
            <a:extLst>
              <a:ext uri="{FF2B5EF4-FFF2-40B4-BE49-F238E27FC236}">
                <a16:creationId xmlns:a16="http://schemas.microsoft.com/office/drawing/2014/main" id="{1FCA759D-2D33-7545-B97A-C706D7718622}"/>
              </a:ext>
            </a:extLst>
          </p:cNvPr>
          <p:cNvPicPr>
            <a:picLocks noChangeAspect="1"/>
          </p:cNvPicPr>
          <p:nvPr/>
        </p:nvPicPr>
        <p:blipFill>
          <a:blip r:embed="rId3"/>
          <a:stretch>
            <a:fillRect/>
          </a:stretch>
        </p:blipFill>
        <p:spPr>
          <a:xfrm>
            <a:off x="609600" y="1156949"/>
            <a:ext cx="5486400" cy="3657600"/>
          </a:xfrm>
          <a:prstGeom prst="rect">
            <a:avLst/>
          </a:prstGeom>
        </p:spPr>
      </p:pic>
      <p:sp>
        <p:nvSpPr>
          <p:cNvPr id="4" name="Rectangle 3">
            <a:extLst>
              <a:ext uri="{FF2B5EF4-FFF2-40B4-BE49-F238E27FC236}">
                <a16:creationId xmlns:a16="http://schemas.microsoft.com/office/drawing/2014/main" id="{25F73793-8E88-2548-9B9C-FFA09EE0FA71}"/>
              </a:ext>
            </a:extLst>
          </p:cNvPr>
          <p:cNvSpPr/>
          <p:nvPr/>
        </p:nvSpPr>
        <p:spPr>
          <a:xfrm>
            <a:off x="6096000" y="1674674"/>
            <a:ext cx="7834953" cy="1754326"/>
          </a:xfrm>
          <a:prstGeom prst="rect">
            <a:avLst/>
          </a:prstGeom>
        </p:spPr>
        <p:txBody>
          <a:bodyPr wrap="square">
            <a:spAutoFit/>
          </a:bodyPr>
          <a:lstStyle/>
          <a:p>
            <a:br>
              <a:rPr lang="en-US" dirty="0"/>
            </a:br>
            <a:r>
              <a:rPr lang="en-US" dirty="0"/>
              <a:t>	Model Type	Top Score		Top Position</a:t>
            </a:r>
          </a:p>
          <a:p>
            <a:endParaRPr lang="en-US" dirty="0"/>
          </a:p>
          <a:p>
            <a:r>
              <a:rPr lang="en-US" dirty="0"/>
              <a:t>0	</a:t>
            </a:r>
            <a:r>
              <a:rPr lang="en-US" dirty="0">
                <a:effectLst/>
              </a:rPr>
              <a:t>TFIDF		5.29		1.52</a:t>
            </a:r>
          </a:p>
          <a:p>
            <a:endParaRPr lang="en-US" dirty="0"/>
          </a:p>
          <a:p>
            <a:r>
              <a:rPr lang="en-US" dirty="0"/>
              <a:t>1	</a:t>
            </a:r>
            <a:r>
              <a:rPr lang="en-US" dirty="0">
                <a:effectLst/>
              </a:rPr>
              <a:t>W2V		5.51		1.34</a:t>
            </a:r>
            <a:endParaRPr lang="en-US" dirty="0"/>
          </a:p>
        </p:txBody>
      </p:sp>
      <p:sp>
        <p:nvSpPr>
          <p:cNvPr id="5" name="TextBox 4">
            <a:extLst>
              <a:ext uri="{FF2B5EF4-FFF2-40B4-BE49-F238E27FC236}">
                <a16:creationId xmlns:a16="http://schemas.microsoft.com/office/drawing/2014/main" id="{67EEBB94-4851-0345-B28F-8D77EDE23A1E}"/>
              </a:ext>
            </a:extLst>
          </p:cNvPr>
          <p:cNvSpPr txBox="1"/>
          <p:nvPr/>
        </p:nvSpPr>
        <p:spPr>
          <a:xfrm>
            <a:off x="425303" y="5163660"/>
            <a:ext cx="10928498" cy="665997"/>
          </a:xfrm>
          <a:prstGeom prst="rect">
            <a:avLst/>
          </a:prstGeom>
          <a:noFill/>
        </p:spPr>
        <p:txBody>
          <a:bodyPr wrap="square" rtlCol="0">
            <a:spAutoFit/>
          </a:bodyPr>
          <a:lstStyle/>
          <a:p>
            <a:r>
              <a:rPr lang="en-US" dirty="0"/>
              <a:t> We can look at the percentage of entries that are above a threshold (a score of 6) or below a threshold (the high </a:t>
            </a:r>
          </a:p>
          <a:p>
            <a:r>
              <a:rPr lang="en-US" dirty="0"/>
              <a:t>  score position is 3 or less)</a:t>
            </a:r>
          </a:p>
        </p:txBody>
      </p:sp>
    </p:spTree>
    <p:extLst>
      <p:ext uri="{BB962C8B-B14F-4D97-AF65-F5344CB8AC3E}">
        <p14:creationId xmlns:p14="http://schemas.microsoft.com/office/powerpoint/2010/main" val="12252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6ED05B-51C4-1E49-BC12-2A15B6B1EC68}"/>
              </a:ext>
            </a:extLst>
          </p:cNvPr>
          <p:cNvSpPr>
            <a:spLocks noGrp="1"/>
          </p:cNvSpPr>
          <p:nvPr>
            <p:ph type="title"/>
          </p:nvPr>
        </p:nvSpPr>
        <p:spPr/>
        <p:txBody>
          <a:bodyPr>
            <a:normAutofit/>
          </a:bodyPr>
          <a:lstStyle/>
          <a:p>
            <a:pPr algn="ctr"/>
            <a:r>
              <a:rPr lang="en-US" sz="3600" dirty="0"/>
              <a:t>Testing Re-ranking on TFIDF</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112DFBC7-75E8-7047-9786-6977E0DEE894}"/>
                  </a:ext>
                </a:extLst>
              </p:cNvPr>
              <p:cNvGraphicFramePr/>
              <p:nvPr>
                <p:extLst>
                  <p:ext uri="{D42A27DB-BD31-4B8C-83A1-F6EECF244321}">
                    <p14:modId xmlns:p14="http://schemas.microsoft.com/office/powerpoint/2010/main" val="1275628106"/>
                  </p:ext>
                </p:extLst>
              </p:nvPr>
            </p:nvGraphicFramePr>
            <p:xfrm>
              <a:off x="1829095" y="1690688"/>
              <a:ext cx="7747000" cy="47625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hart 3">
                <a:extLst>
                  <a:ext uri="{FF2B5EF4-FFF2-40B4-BE49-F238E27FC236}">
                    <a16:creationId xmlns:a16="http://schemas.microsoft.com/office/drawing/2014/main" id="{112DFBC7-75E8-7047-9786-6977E0DEE894}"/>
                  </a:ext>
                </a:extLst>
              </p:cNvPr>
              <p:cNvPicPr>
                <a:picLocks noGrp="1" noRot="1" noChangeAspect="1" noMove="1" noResize="1" noEditPoints="1" noAdjustHandles="1" noChangeArrowheads="1" noChangeShapeType="1"/>
              </p:cNvPicPr>
              <p:nvPr/>
            </p:nvPicPr>
            <p:blipFill>
              <a:blip r:embed="rId4"/>
              <a:stretch>
                <a:fillRect/>
              </a:stretch>
            </p:blipFill>
            <p:spPr>
              <a:xfrm>
                <a:off x="1829095" y="1690688"/>
                <a:ext cx="7747000" cy="4762500"/>
              </a:xfrm>
              <a:prstGeom prst="rect">
                <a:avLst/>
              </a:prstGeom>
            </p:spPr>
          </p:pic>
        </mc:Fallback>
      </mc:AlternateContent>
    </p:spTree>
    <p:extLst>
      <p:ext uri="{BB962C8B-B14F-4D97-AF65-F5344CB8AC3E}">
        <p14:creationId xmlns:p14="http://schemas.microsoft.com/office/powerpoint/2010/main" val="50532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A017-450B-8545-BA3D-4410D9138BE7}"/>
              </a:ext>
            </a:extLst>
          </p:cNvPr>
          <p:cNvSpPr>
            <a:spLocks noGrp="1"/>
          </p:cNvSpPr>
          <p:nvPr>
            <p:ph type="title"/>
          </p:nvPr>
        </p:nvSpPr>
        <p:spPr/>
        <p:txBody>
          <a:bodyPr>
            <a:normAutofit/>
          </a:bodyPr>
          <a:lstStyle/>
          <a:p>
            <a:pPr algn="ctr"/>
            <a:r>
              <a:rPr lang="en-US" sz="3600" dirty="0"/>
              <a:t>Combining feedback from Testers</a:t>
            </a:r>
          </a:p>
        </p:txBody>
      </p:sp>
      <p:sp>
        <p:nvSpPr>
          <p:cNvPr id="3" name="TextBox 2">
            <a:extLst>
              <a:ext uri="{FF2B5EF4-FFF2-40B4-BE49-F238E27FC236}">
                <a16:creationId xmlns:a16="http://schemas.microsoft.com/office/drawing/2014/main" id="{42F02216-FA26-5F45-9050-28B1C4982ACD}"/>
              </a:ext>
            </a:extLst>
          </p:cNvPr>
          <p:cNvSpPr txBox="1"/>
          <p:nvPr/>
        </p:nvSpPr>
        <p:spPr>
          <a:xfrm>
            <a:off x="838200" y="1421295"/>
            <a:ext cx="11434477" cy="4801314"/>
          </a:xfrm>
          <a:prstGeom prst="rect">
            <a:avLst/>
          </a:prstGeom>
          <a:noFill/>
        </p:spPr>
        <p:txBody>
          <a:bodyPr wrap="none" rtlCol="0">
            <a:spAutoFit/>
          </a:bodyPr>
          <a:lstStyle/>
          <a:p>
            <a:r>
              <a:rPr lang="en-US" dirty="0"/>
              <a:t>Given the ranked lists of url’s provided by 2 different testers for a list of incident ids, for each incident id, we get the high</a:t>
            </a:r>
          </a:p>
          <a:p>
            <a:r>
              <a:rPr lang="en-US" dirty="0"/>
              <a:t>score in the top 10 and the position of the high score in the top 10</a:t>
            </a:r>
          </a:p>
          <a:p>
            <a:pPr marL="342900" indent="-342900">
              <a:buFont typeface="+mj-lt"/>
              <a:buAutoNum type="alphaLcParenR"/>
            </a:pPr>
            <a:endParaRPr lang="en-US" dirty="0"/>
          </a:p>
          <a:p>
            <a:pPr marL="342900" indent="-342900">
              <a:buFont typeface="+mj-lt"/>
              <a:buAutoNum type="alphaLcParenR"/>
            </a:pPr>
            <a:r>
              <a:rPr lang="en-US" dirty="0"/>
              <a:t>We can look at a scatter plot for the scores assigned – these should correlate well since testers should find (mostly</a:t>
            </a:r>
          </a:p>
          <a:p>
            <a:r>
              <a:rPr lang="en-US" dirty="0"/>
              <a:t>       the same url’s to be most useful or high rank.</a:t>
            </a:r>
          </a:p>
          <a:p>
            <a:endParaRPr lang="en-US" dirty="0"/>
          </a:p>
          <a:p>
            <a:pPr marL="342900" indent="-342900">
              <a:buAutoNum type="alphaLcParenR" startAt="2"/>
            </a:pPr>
            <a:r>
              <a:rPr lang="en-US" dirty="0"/>
              <a:t>To correct for the bias that a tester may have or to adjust for the discrepancy between the scoring style of testers:</a:t>
            </a:r>
          </a:p>
          <a:p>
            <a:pPr marL="800100" lvl="1" indent="-342900">
              <a:buFont typeface="+mj-lt"/>
              <a:buAutoNum type="arabicPeriod"/>
            </a:pPr>
            <a:r>
              <a:rPr lang="en-US" dirty="0"/>
              <a:t> Pick a reference tester and use the median (M_0) of their high scores as a reference</a:t>
            </a:r>
          </a:p>
          <a:p>
            <a:pPr marL="800100" lvl="1" indent="-342900">
              <a:buFont typeface="+mj-lt"/>
              <a:buAutoNum type="arabicPeriod"/>
            </a:pPr>
            <a:r>
              <a:rPr lang="en-US" dirty="0"/>
              <a:t> Translate the scores of the other testers so they have the same median – if a tester is has median </a:t>
            </a:r>
            <a:r>
              <a:rPr lang="en-US" dirty="0" err="1"/>
              <a:t>M_i</a:t>
            </a:r>
            <a:r>
              <a:rPr lang="en-US" dirty="0"/>
              <a:t>, then </a:t>
            </a:r>
          </a:p>
          <a:p>
            <a:pPr lvl="1"/>
            <a:r>
              <a:rPr lang="en-US" dirty="0"/>
              <a:t>        add the quantity (M_0 – </a:t>
            </a:r>
            <a:r>
              <a:rPr lang="en-US" dirty="0" err="1"/>
              <a:t>M_i</a:t>
            </a:r>
            <a:r>
              <a:rPr lang="en-US" dirty="0"/>
              <a:t>) to each high score for this tester</a:t>
            </a:r>
          </a:p>
          <a:p>
            <a:pPr lvl="1"/>
            <a:r>
              <a:rPr lang="en-US" dirty="0"/>
              <a:t>3.    Do this separately for the high scores less than 5 and the high scores greater than 5</a:t>
            </a:r>
          </a:p>
          <a:p>
            <a:pPr lvl="1"/>
            <a:endParaRPr lang="en-US" dirty="0"/>
          </a:p>
          <a:p>
            <a:pPr lvl="1"/>
            <a:endParaRPr lang="en-US" dirty="0"/>
          </a:p>
          <a:p>
            <a:pPr lvl="1"/>
            <a:endParaRPr lang="en-US" dirty="0"/>
          </a:p>
          <a:p>
            <a:pPr lvl="1"/>
            <a:r>
              <a:rPr lang="en-US" dirty="0"/>
              <a:t>	</a:t>
            </a:r>
          </a:p>
          <a:p>
            <a:endParaRPr lang="en-US" dirty="0"/>
          </a:p>
          <a:p>
            <a:endParaRPr lang="en-US" dirty="0"/>
          </a:p>
        </p:txBody>
      </p:sp>
    </p:spTree>
    <p:extLst>
      <p:ext uri="{BB962C8B-B14F-4D97-AF65-F5344CB8AC3E}">
        <p14:creationId xmlns:p14="http://schemas.microsoft.com/office/powerpoint/2010/main" val="1843826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10850</TotalTime>
  <Words>463</Words>
  <Application>Microsoft Macintosh PowerPoint</Application>
  <PresentationFormat>Widescreen</PresentationFormat>
  <Paragraphs>36</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AIT-IBSO UC1 Testing</vt:lpstr>
      <vt:lpstr>Comparing results: TFIDF vs W2V</vt:lpstr>
      <vt:lpstr>Testing Re-ranking on TFIDF</vt:lpstr>
      <vt:lpstr>Combining feedback from Testers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AIT-IBSO UC1 Testing</dc:title>
  <dc:creator>Bhan, Ashish</dc:creator>
  <cp:lastModifiedBy>Bhan, Ashish</cp:lastModifiedBy>
  <cp:revision>9</cp:revision>
  <dcterms:created xsi:type="dcterms:W3CDTF">2021-08-12T04:30:40Z</dcterms:created>
  <dcterms:modified xsi:type="dcterms:W3CDTF">2021-08-19T17:20:50Z</dcterms:modified>
</cp:coreProperties>
</file>