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3"/>
  </p:notesMasterIdLst>
  <p:handoutMasterIdLst>
    <p:handoutMasterId r:id="rId24"/>
  </p:handoutMasterIdLst>
  <p:sldIdLst>
    <p:sldId id="447" r:id="rId6"/>
    <p:sldId id="344" r:id="rId7"/>
    <p:sldId id="453" r:id="rId8"/>
    <p:sldId id="382" r:id="rId9"/>
    <p:sldId id="450" r:id="rId10"/>
    <p:sldId id="451" r:id="rId11"/>
    <p:sldId id="452" r:id="rId12"/>
    <p:sldId id="454" r:id="rId13"/>
    <p:sldId id="455" r:id="rId14"/>
    <p:sldId id="456" r:id="rId15"/>
    <p:sldId id="457" r:id="rId16"/>
    <p:sldId id="458" r:id="rId17"/>
    <p:sldId id="459" r:id="rId18"/>
    <p:sldId id="460" r:id="rId19"/>
    <p:sldId id="413" r:id="rId20"/>
    <p:sldId id="265" r:id="rId21"/>
    <p:sldId id="435" r:id="rId2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1645" autoAdjust="0"/>
  </p:normalViewPr>
  <p:slideViewPr>
    <p:cSldViewPr snapToGrid="0" showGuides="1">
      <p:cViewPr varScale="1">
        <p:scale>
          <a:sx n="102" d="100"/>
          <a:sy n="102" d="100"/>
        </p:scale>
        <p:origin x="1195"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818003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290736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36813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54358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016723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908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847557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059209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74700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D03BED7D-4C1C-D348-B7EC-3275C42250B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4550E8CF-5571-DB45-85AB-8ACD63D7F0D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3" name="Facebook icon with link">
            <a:hlinkClick r:id="rId11"/>
            <a:extLst>
              <a:ext uri="{FF2B5EF4-FFF2-40B4-BE49-F238E27FC236}">
                <a16:creationId xmlns:a16="http://schemas.microsoft.com/office/drawing/2014/main" id="{0574D7D9-99A0-C642-8DCC-BBDFBACB0C47}"/>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7D1F0187-E2B3-E84B-B66C-2F432929821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2" name="YouTube icon with link">
            <a:hlinkClick r:id="rId7"/>
            <a:extLst>
              <a:ext uri="{FF2B5EF4-FFF2-40B4-BE49-F238E27FC236}">
                <a16:creationId xmlns:a16="http://schemas.microsoft.com/office/drawing/2014/main" id="{E3EFD77E-732B-3042-869E-DD34D616C8D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3" name="Twitter icon with link">
            <a:hlinkClick r:id="rId9" tooltip="https://twitter.com/sap"/>
            <a:extLst>
              <a:ext uri="{FF2B5EF4-FFF2-40B4-BE49-F238E27FC236}">
                <a16:creationId xmlns:a16="http://schemas.microsoft.com/office/drawing/2014/main" id="{F964F380-9DA3-B140-A34E-13AB1317334E}"/>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4" name="Facebook icon with link">
            <a:hlinkClick r:id="rId11"/>
            <a:extLst>
              <a:ext uri="{FF2B5EF4-FFF2-40B4-BE49-F238E27FC236}">
                <a16:creationId xmlns:a16="http://schemas.microsoft.com/office/drawing/2014/main" id="{2F0BB96A-1F55-4D49-8BC7-DCE332FFA2FB}"/>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0320A7E-E088-B24B-A11E-63A085374285}"/>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41" name="Placeholder Partner logo"/>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5" name="Speaker"/>
          <p:cNvSpPr>
            <a:spLocks noGrp="1"/>
          </p:cNvSpPr>
          <p:nvPr>
            <p:ph type="subTitle" idx="1"/>
          </p:nvPr>
        </p:nvSpPr>
        <p:spPr bwMode="gray"/>
        <p:txBody>
          <a:bodyPr/>
          <a:lstStyle/>
          <a:p>
            <a:r>
              <a:rPr lang="en-US" dirty="0"/>
              <a:t>Xi Chen, SAP</a:t>
            </a:r>
          </a:p>
          <a:p>
            <a:pPr lvl="0"/>
            <a:r>
              <a:rPr lang="en-US" dirty="0"/>
              <a:t>Jan 7</a:t>
            </a:r>
            <a:r>
              <a:rPr lang="en-US" baseline="30000" dirty="0"/>
              <a:t>th</a:t>
            </a:r>
            <a:r>
              <a:rPr lang="en-US" dirty="0"/>
              <a:t>, 2021</a:t>
            </a:r>
          </a:p>
        </p:txBody>
      </p:sp>
      <p:sp>
        <p:nvSpPr>
          <p:cNvPr id="8" name="Presentation Title"/>
          <p:cNvSpPr>
            <a:spLocks noGrp="1"/>
          </p:cNvSpPr>
          <p:nvPr>
            <p:ph type="title"/>
          </p:nvPr>
        </p:nvSpPr>
        <p:spPr bwMode="gray">
          <a:xfrm>
            <a:off x="288000" y="4024430"/>
            <a:ext cx="10899174" cy="997196"/>
          </a:xfrm>
        </p:spPr>
        <p:txBody>
          <a:bodyPr/>
          <a:lstStyle/>
          <a:p>
            <a:r>
              <a:rPr lang="en-US" dirty="0"/>
              <a:t>AIT Parsers </a:t>
            </a:r>
            <a:br>
              <a:rPr lang="en-US" dirty="0"/>
            </a:br>
            <a:r>
              <a:rPr lang="en-US" dirty="0">
                <a:solidFill>
                  <a:schemeClr val="accent1"/>
                </a:solidFill>
              </a:rPr>
              <a:t>Introduction</a:t>
            </a:r>
            <a:br>
              <a:rPr lang="en-US" dirty="0"/>
            </a:br>
            <a:endParaRPr lang="de-DE" dirty="0">
              <a:solidFill>
                <a:schemeClr val="accent1"/>
              </a:solidFill>
            </a:endParaRPr>
          </a:p>
        </p:txBody>
      </p:sp>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p:txBody>
          <a:bodyPr/>
          <a:lstStyle/>
          <a:p>
            <a:r>
              <a:rPr lang="en-US" altLang="zh-CN" dirty="0" err="1">
                <a:solidFill>
                  <a:schemeClr val="accent1"/>
                </a:solidFill>
              </a:rPr>
              <a:t>Infodoc</a:t>
            </a:r>
            <a:r>
              <a:rPr lang="en-US" altLang="zh-CN" dirty="0">
                <a:solidFill>
                  <a:schemeClr val="accent1"/>
                </a:solidFill>
              </a:rPr>
              <a:t> Parser Workflow</a:t>
            </a:r>
            <a:endParaRPr lang="en-US" dirty="0">
              <a:solidFill>
                <a:schemeClr val="accent1"/>
              </a:solidFill>
            </a:endParaRPr>
          </a:p>
        </p:txBody>
      </p:sp>
      <p:sp>
        <p:nvSpPr>
          <p:cNvPr id="10" name="Rectangle 9">
            <a:extLst>
              <a:ext uri="{FF2B5EF4-FFF2-40B4-BE49-F238E27FC236}">
                <a16:creationId xmlns:a16="http://schemas.microsoft.com/office/drawing/2014/main" id="{77E609CD-575A-4D2A-9223-81C409478EFE}"/>
              </a:ext>
            </a:extLst>
          </p:cNvPr>
          <p:cNvSpPr/>
          <p:nvPr/>
        </p:nvSpPr>
        <p:spPr bwMode="gray">
          <a:xfrm>
            <a:off x="1573621" y="1416753"/>
            <a:ext cx="869244" cy="342726"/>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anonymize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7C2E7A4C-FE76-499B-830F-3BAD10451262}"/>
              </a:ext>
            </a:extLst>
          </p:cNvPr>
          <p:cNvSpPr/>
          <p:nvPr/>
        </p:nvSpPr>
        <p:spPr bwMode="gray">
          <a:xfrm>
            <a:off x="4113943" y="1426572"/>
            <a:ext cx="473257" cy="323088"/>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split</a:t>
            </a:r>
          </a:p>
        </p:txBody>
      </p:sp>
      <p:sp>
        <p:nvSpPr>
          <p:cNvPr id="18" name="Rectangle 17">
            <a:extLst>
              <a:ext uri="{FF2B5EF4-FFF2-40B4-BE49-F238E27FC236}">
                <a16:creationId xmlns:a16="http://schemas.microsoft.com/office/drawing/2014/main" id="{F984050C-8DB7-4AA4-9B6B-3CC88761E63C}"/>
              </a:ext>
            </a:extLst>
          </p:cNvPr>
          <p:cNvSpPr/>
          <p:nvPr/>
        </p:nvSpPr>
        <p:spPr bwMode="gray">
          <a:xfrm>
            <a:off x="5128656" y="2157486"/>
            <a:ext cx="844491" cy="323088"/>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50" b="0" i="0" u="none" strike="noStrike" kern="0" cap="none" spc="0" normalizeH="0" baseline="0" noProof="0" dirty="0">
                <a:ln>
                  <a:noFill/>
                </a:ln>
                <a:effectLst/>
                <a:uLnTx/>
                <a:uFillTx/>
                <a:ea typeface="Arial Unicode MS" pitchFamily="34" charset="-128"/>
                <a:cs typeface="Arial Unicode MS" pitchFamily="34" charset="-128"/>
              </a:rPr>
              <a:t>extract first 5 logs </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F71A6C06-A45A-480B-877A-C85536541209}"/>
              </a:ext>
            </a:extLst>
          </p:cNvPr>
          <p:cNvSpPr/>
          <p:nvPr/>
        </p:nvSpPr>
        <p:spPr bwMode="gray">
          <a:xfrm>
            <a:off x="3922568" y="2838508"/>
            <a:ext cx="856008" cy="369332"/>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50" b="0" i="0" u="none" strike="noStrike" kern="0" cap="none" spc="0" normalizeH="0" baseline="0" noProof="0" dirty="0">
                <a:ln>
                  <a:noFill/>
                </a:ln>
                <a:effectLst/>
                <a:uLnTx/>
                <a:uFillTx/>
                <a:ea typeface="Arial Unicode MS" pitchFamily="34" charset="-128"/>
                <a:cs typeface="Arial Unicode MS" pitchFamily="34" charset="-128"/>
              </a:rPr>
              <a:t>detect languages</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F3E000A2-17A1-45FE-B444-34FE45A0AC6E}"/>
              </a:ext>
            </a:extLst>
          </p:cNvPr>
          <p:cNvSpPr/>
          <p:nvPr/>
        </p:nvSpPr>
        <p:spPr bwMode="gray">
          <a:xfrm>
            <a:off x="297742" y="1315585"/>
            <a:ext cx="1086467" cy="545062"/>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communication</a:t>
            </a:r>
          </a:p>
        </p:txBody>
      </p:sp>
      <p:sp>
        <p:nvSpPr>
          <p:cNvPr id="23" name="Rectangle 22">
            <a:extLst>
              <a:ext uri="{FF2B5EF4-FFF2-40B4-BE49-F238E27FC236}">
                <a16:creationId xmlns:a16="http://schemas.microsoft.com/office/drawing/2014/main" id="{DD316803-2F22-48B0-9162-E693F4E7565A}"/>
              </a:ext>
            </a:extLst>
          </p:cNvPr>
          <p:cNvSpPr/>
          <p:nvPr/>
        </p:nvSpPr>
        <p:spPr bwMode="gray">
          <a:xfrm>
            <a:off x="2608853" y="1315585"/>
            <a:ext cx="1172095" cy="545062"/>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err="1">
                <a:ea typeface="Arial Unicode MS" pitchFamily="34" charset="-128"/>
                <a:cs typeface="Arial Unicode MS" pitchFamily="34" charset="-128"/>
              </a:rPr>
              <a:t>communication_raw</a:t>
            </a:r>
            <a:endParaRPr lang="en-US" sz="1050" kern="0" dirty="0">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FEC01FBB-BB88-4AAC-8B5A-292498161B08}"/>
              </a:ext>
            </a:extLst>
          </p:cNvPr>
          <p:cNvSpPr/>
          <p:nvPr/>
        </p:nvSpPr>
        <p:spPr bwMode="gray">
          <a:xfrm>
            <a:off x="4964856" y="1315585"/>
            <a:ext cx="1172095" cy="545061"/>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err="1">
                <a:ea typeface="Arial Unicode MS" pitchFamily="34" charset="-128"/>
              </a:rPr>
              <a:t>communication_logs</a:t>
            </a:r>
            <a:endParaRPr lang="en-US" sz="1050" kern="0" dirty="0">
              <a:ea typeface="Arial Unicode MS" pitchFamily="34" charset="-128"/>
            </a:endParaRPr>
          </a:p>
        </p:txBody>
      </p:sp>
      <p:sp>
        <p:nvSpPr>
          <p:cNvPr id="27" name="Rectangle 26">
            <a:extLst>
              <a:ext uri="{FF2B5EF4-FFF2-40B4-BE49-F238E27FC236}">
                <a16:creationId xmlns:a16="http://schemas.microsoft.com/office/drawing/2014/main" id="{144BF478-1D5C-4261-9B15-53F138AF4E22}"/>
              </a:ext>
            </a:extLst>
          </p:cNvPr>
          <p:cNvSpPr/>
          <p:nvPr/>
        </p:nvSpPr>
        <p:spPr bwMode="gray">
          <a:xfrm>
            <a:off x="4964856" y="2757646"/>
            <a:ext cx="1172094" cy="531056"/>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err="1">
                <a:ea typeface="Arial Unicode MS" pitchFamily="34" charset="-128"/>
                <a:cs typeface="Arial Unicode MS" pitchFamily="34" charset="-128"/>
              </a:rPr>
              <a:t>communication_text</a:t>
            </a:r>
            <a:endParaRPr lang="en-US" sz="1050" kern="0" dirty="0">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DA219F7B-B01E-44C1-A1F7-81910280F53E}"/>
              </a:ext>
            </a:extLst>
          </p:cNvPr>
          <p:cNvSpPr/>
          <p:nvPr/>
        </p:nvSpPr>
        <p:spPr bwMode="gray">
          <a:xfrm>
            <a:off x="2628616" y="2748387"/>
            <a:ext cx="1152332" cy="531056"/>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err="1">
                <a:ea typeface="Arial Unicode MS" pitchFamily="34" charset="-128"/>
                <a:cs typeface="Arial Unicode MS" pitchFamily="34" charset="-128"/>
              </a:rPr>
              <a:t>language_text</a:t>
            </a:r>
            <a:endParaRPr lang="en-US" sz="1050" kern="0" dirty="0">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26B74154-2C5F-42DB-AD13-A36C767BDE10}"/>
              </a:ext>
            </a:extLst>
          </p:cNvPr>
          <p:cNvSpPr/>
          <p:nvPr/>
        </p:nvSpPr>
        <p:spPr bwMode="gray">
          <a:xfrm>
            <a:off x="6543207" y="4087816"/>
            <a:ext cx="864545" cy="369332"/>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50" b="0" i="0" u="none" strike="noStrike" kern="0" cap="none" spc="0" normalizeH="0" baseline="0" noProof="0" dirty="0">
                <a:ln>
                  <a:noFill/>
                </a:ln>
                <a:effectLst/>
                <a:uLnTx/>
                <a:uFillTx/>
                <a:ea typeface="Arial Unicode MS" pitchFamily="34" charset="-128"/>
                <a:cs typeface="Arial Unicode MS" pitchFamily="34" charset="-128"/>
              </a:rPr>
              <a:t>normalize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 name="Connector: Elbow 2">
            <a:extLst>
              <a:ext uri="{FF2B5EF4-FFF2-40B4-BE49-F238E27FC236}">
                <a16:creationId xmlns:a16="http://schemas.microsoft.com/office/drawing/2014/main" id="{0B5D39D7-0CD2-49A5-A440-C3E929A204D2}"/>
              </a:ext>
            </a:extLst>
          </p:cNvPr>
          <p:cNvCxnSpPr>
            <a:cxnSpLocks/>
            <a:stCxn id="27" idx="2"/>
            <a:endCxn id="14" idx="1"/>
          </p:cNvCxnSpPr>
          <p:nvPr/>
        </p:nvCxnSpPr>
        <p:spPr>
          <a:xfrm rot="16200000" flipH="1">
            <a:off x="5555165" y="3284440"/>
            <a:ext cx="983780" cy="992304"/>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9808A1-C8EF-4F3F-9111-6043D9A166F6}"/>
              </a:ext>
            </a:extLst>
          </p:cNvPr>
          <p:cNvSpPr/>
          <p:nvPr/>
        </p:nvSpPr>
        <p:spPr bwMode="gray">
          <a:xfrm>
            <a:off x="7570519" y="2748387"/>
            <a:ext cx="1864298" cy="525104"/>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err="1">
                <a:ea typeface="Arial Unicode MS" pitchFamily="34" charset="-128"/>
                <a:cs typeface="Arial Unicode MS" pitchFamily="34" charset="-128"/>
              </a:rPr>
              <a:t>Normalized_communication</a:t>
            </a:r>
            <a:endParaRPr lang="en-US" sz="1050" kern="0" dirty="0">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1E53AFB5-A5FF-424F-89D3-43DB06FD301A}"/>
              </a:ext>
            </a:extLst>
          </p:cNvPr>
          <p:cNvSpPr/>
          <p:nvPr/>
        </p:nvSpPr>
        <p:spPr bwMode="gray">
          <a:xfrm>
            <a:off x="4964856" y="5269884"/>
            <a:ext cx="1172094" cy="545061"/>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description</a:t>
            </a:r>
          </a:p>
        </p:txBody>
      </p:sp>
      <p:sp>
        <p:nvSpPr>
          <p:cNvPr id="29" name="Rectangle 28">
            <a:extLst>
              <a:ext uri="{FF2B5EF4-FFF2-40B4-BE49-F238E27FC236}">
                <a16:creationId xmlns:a16="http://schemas.microsoft.com/office/drawing/2014/main" id="{F37A0F01-C42C-4348-8A8C-B59767CE28DE}"/>
              </a:ext>
            </a:extLst>
          </p:cNvPr>
          <p:cNvSpPr/>
          <p:nvPr/>
        </p:nvSpPr>
        <p:spPr bwMode="gray">
          <a:xfrm>
            <a:off x="7570519" y="5269884"/>
            <a:ext cx="1864298" cy="525105"/>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err="1">
                <a:ea typeface="Arial Unicode MS" pitchFamily="34" charset="-128"/>
                <a:cs typeface="Arial Unicode MS" pitchFamily="34" charset="-128"/>
              </a:rPr>
              <a:t>Normalized_description</a:t>
            </a:r>
            <a:endParaRPr lang="en-US" sz="1050" kern="0" dirty="0">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0F4150F6-FFDB-4405-991A-06B5AD729FFF}"/>
              </a:ext>
            </a:extLst>
          </p:cNvPr>
          <p:cNvSpPr/>
          <p:nvPr/>
        </p:nvSpPr>
        <p:spPr bwMode="gray">
          <a:xfrm>
            <a:off x="9705203" y="2826273"/>
            <a:ext cx="856008" cy="369332"/>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050" b="0" i="0" u="none" strike="noStrike" kern="0" cap="none" spc="0" normalizeH="0" baseline="0" noProof="0" dirty="0">
                <a:ln>
                  <a:noFill/>
                </a:ln>
                <a:effectLst/>
                <a:uLnTx/>
                <a:uFillTx/>
                <a:ea typeface="Arial Unicode MS" pitchFamily="34" charset="-128"/>
                <a:cs typeface="Arial Unicode MS" pitchFamily="34" charset="-128"/>
              </a:rPr>
              <a:t>count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4729C49A-359C-4C02-8491-0CD3C4EABEFC}"/>
              </a:ext>
            </a:extLst>
          </p:cNvPr>
          <p:cNvSpPr/>
          <p:nvPr/>
        </p:nvSpPr>
        <p:spPr bwMode="gray">
          <a:xfrm>
            <a:off x="10831598" y="2748387"/>
            <a:ext cx="858879" cy="525104"/>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err="1">
                <a:ea typeface="Arial Unicode MS" pitchFamily="34" charset="-128"/>
                <a:cs typeface="Arial Unicode MS" pitchFamily="34" charset="-128"/>
              </a:rPr>
              <a:t>TermCount</a:t>
            </a:r>
            <a:endParaRPr lang="en-US" sz="1050" kern="0" dirty="0">
              <a:ea typeface="Arial Unicode MS" pitchFamily="34" charset="-128"/>
              <a:cs typeface="Arial Unicode MS" pitchFamily="34" charset="-128"/>
            </a:endParaRPr>
          </a:p>
        </p:txBody>
      </p:sp>
      <p:cxnSp>
        <p:nvCxnSpPr>
          <p:cNvPr id="35" name="Straight Arrow Connector 34">
            <a:extLst>
              <a:ext uri="{FF2B5EF4-FFF2-40B4-BE49-F238E27FC236}">
                <a16:creationId xmlns:a16="http://schemas.microsoft.com/office/drawing/2014/main" id="{735DB646-B271-4B62-8F0D-F3622AC81619}"/>
              </a:ext>
            </a:extLst>
          </p:cNvPr>
          <p:cNvCxnSpPr>
            <a:stCxn id="22" idx="3"/>
            <a:endCxn id="10" idx="1"/>
          </p:cNvCxnSpPr>
          <p:nvPr/>
        </p:nvCxnSpPr>
        <p:spPr>
          <a:xfrm>
            <a:off x="1384209" y="1588116"/>
            <a:ext cx="189412"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6E6B829-E127-4E08-8EA0-B33F7FFEDB39}"/>
              </a:ext>
            </a:extLst>
          </p:cNvPr>
          <p:cNvCxnSpPr>
            <a:stCxn id="10" idx="3"/>
            <a:endCxn id="23" idx="1"/>
          </p:cNvCxnSpPr>
          <p:nvPr/>
        </p:nvCxnSpPr>
        <p:spPr>
          <a:xfrm>
            <a:off x="2442865" y="1588116"/>
            <a:ext cx="16598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7CA8DFD-0C06-4D74-AA74-EB3208E71338}"/>
              </a:ext>
            </a:extLst>
          </p:cNvPr>
          <p:cNvCxnSpPr>
            <a:stCxn id="23" idx="3"/>
            <a:endCxn id="9" idx="1"/>
          </p:cNvCxnSpPr>
          <p:nvPr/>
        </p:nvCxnSpPr>
        <p:spPr>
          <a:xfrm>
            <a:off x="3780948" y="1588116"/>
            <a:ext cx="332995"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08644E4-714B-4ACA-9161-E7AC9A3D8708}"/>
              </a:ext>
            </a:extLst>
          </p:cNvPr>
          <p:cNvCxnSpPr>
            <a:stCxn id="9" idx="3"/>
            <a:endCxn id="25" idx="1"/>
          </p:cNvCxnSpPr>
          <p:nvPr/>
        </p:nvCxnSpPr>
        <p:spPr>
          <a:xfrm>
            <a:off x="4587200" y="1588116"/>
            <a:ext cx="377656"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C6A2718-4F3C-40A7-B429-4AB69CE223D3}"/>
              </a:ext>
            </a:extLst>
          </p:cNvPr>
          <p:cNvCxnSpPr>
            <a:stCxn id="25" idx="2"/>
            <a:endCxn id="18" idx="0"/>
          </p:cNvCxnSpPr>
          <p:nvPr/>
        </p:nvCxnSpPr>
        <p:spPr>
          <a:xfrm flipH="1">
            <a:off x="5550902" y="1860646"/>
            <a:ext cx="2" cy="29684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02586F3-D436-493B-9FF2-CE66470AE391}"/>
              </a:ext>
            </a:extLst>
          </p:cNvPr>
          <p:cNvCxnSpPr>
            <a:stCxn id="18" idx="2"/>
            <a:endCxn id="27" idx="0"/>
          </p:cNvCxnSpPr>
          <p:nvPr/>
        </p:nvCxnSpPr>
        <p:spPr>
          <a:xfrm>
            <a:off x="5550902" y="2480574"/>
            <a:ext cx="1" cy="27707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D0DE58A-AE93-40D4-8479-C40A60189995}"/>
              </a:ext>
            </a:extLst>
          </p:cNvPr>
          <p:cNvCxnSpPr>
            <a:stCxn id="27" idx="1"/>
            <a:endCxn id="20" idx="3"/>
          </p:cNvCxnSpPr>
          <p:nvPr/>
        </p:nvCxnSpPr>
        <p:spPr>
          <a:xfrm flipH="1">
            <a:off x="4778576" y="3023174"/>
            <a:ext cx="186280"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32209AC-A746-47B4-A9EB-23067CA3AD76}"/>
              </a:ext>
            </a:extLst>
          </p:cNvPr>
          <p:cNvCxnSpPr>
            <a:stCxn id="20" idx="1"/>
            <a:endCxn id="28" idx="3"/>
          </p:cNvCxnSpPr>
          <p:nvPr/>
        </p:nvCxnSpPr>
        <p:spPr>
          <a:xfrm flipH="1" flipV="1">
            <a:off x="3780948" y="3013915"/>
            <a:ext cx="141620" cy="9259"/>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51C16DD-63ED-41D8-B6C2-0F5E196C705C}"/>
              </a:ext>
            </a:extLst>
          </p:cNvPr>
          <p:cNvCxnSpPr>
            <a:stCxn id="17" idx="3"/>
            <a:endCxn id="30" idx="1"/>
          </p:cNvCxnSpPr>
          <p:nvPr/>
        </p:nvCxnSpPr>
        <p:spPr>
          <a:xfrm>
            <a:off x="9434817" y="3010939"/>
            <a:ext cx="270386"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33F7059-E4D5-47C5-8F9C-4DD08C63AA34}"/>
              </a:ext>
            </a:extLst>
          </p:cNvPr>
          <p:cNvCxnSpPr>
            <a:stCxn id="30" idx="3"/>
            <a:endCxn id="31" idx="1"/>
          </p:cNvCxnSpPr>
          <p:nvPr/>
        </p:nvCxnSpPr>
        <p:spPr>
          <a:xfrm>
            <a:off x="10561211" y="3010939"/>
            <a:ext cx="270387"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967EEC46-A55F-46E4-9850-671D64478D73}"/>
              </a:ext>
            </a:extLst>
          </p:cNvPr>
          <p:cNvCxnSpPr>
            <a:cxnSpLocks/>
            <a:stCxn id="21" idx="0"/>
            <a:endCxn id="14" idx="1"/>
          </p:cNvCxnSpPr>
          <p:nvPr/>
        </p:nvCxnSpPr>
        <p:spPr>
          <a:xfrm rot="5400000" flipH="1" flipV="1">
            <a:off x="5548354" y="4275031"/>
            <a:ext cx="997402" cy="992304"/>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EEBCD02E-8709-49CD-817A-88DE2B76D4BD}"/>
              </a:ext>
            </a:extLst>
          </p:cNvPr>
          <p:cNvCxnSpPr>
            <a:stCxn id="14" idx="3"/>
            <a:endCxn id="29" idx="0"/>
          </p:cNvCxnSpPr>
          <p:nvPr/>
        </p:nvCxnSpPr>
        <p:spPr>
          <a:xfrm>
            <a:off x="7407752" y="4272482"/>
            <a:ext cx="1094916" cy="997402"/>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B32B9240-2F6D-4B87-A523-799C53C000B6}"/>
              </a:ext>
            </a:extLst>
          </p:cNvPr>
          <p:cNvCxnSpPr>
            <a:cxnSpLocks/>
            <a:stCxn id="14" idx="3"/>
            <a:endCxn id="17" idx="2"/>
          </p:cNvCxnSpPr>
          <p:nvPr/>
        </p:nvCxnSpPr>
        <p:spPr>
          <a:xfrm flipV="1">
            <a:off x="7407752" y="3273491"/>
            <a:ext cx="1094916" cy="998991"/>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49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p:txBody>
          <a:bodyPr/>
          <a:lstStyle/>
          <a:p>
            <a:r>
              <a:rPr lang="en-US" altLang="zh-CN" dirty="0" err="1">
                <a:solidFill>
                  <a:schemeClr val="accent1"/>
                </a:solidFill>
              </a:rPr>
              <a:t>Infodoc</a:t>
            </a:r>
            <a:r>
              <a:rPr lang="en-US" altLang="zh-CN" dirty="0">
                <a:solidFill>
                  <a:schemeClr val="accent1"/>
                </a:solidFill>
              </a:rPr>
              <a:t> Parser Workflow</a:t>
            </a:r>
            <a:endParaRPr lang="en-US" dirty="0">
              <a:solidFill>
                <a:schemeClr val="accent1"/>
              </a:solidFill>
            </a:endParaRPr>
          </a:p>
        </p:txBody>
      </p:sp>
      <p:graphicFrame>
        <p:nvGraphicFramePr>
          <p:cNvPr id="15" name="Table 16">
            <a:extLst>
              <a:ext uri="{FF2B5EF4-FFF2-40B4-BE49-F238E27FC236}">
                <a16:creationId xmlns:a16="http://schemas.microsoft.com/office/drawing/2014/main" id="{1C6AD092-8450-47CF-A4CA-CC62FD8AFA2A}"/>
              </a:ext>
            </a:extLst>
          </p:cNvPr>
          <p:cNvGraphicFramePr>
            <a:graphicFrameLocks noGrp="1"/>
          </p:cNvGraphicFramePr>
          <p:nvPr>
            <p:extLst>
              <p:ext uri="{D42A27DB-BD31-4B8C-83A1-F6EECF244321}">
                <p14:modId xmlns:p14="http://schemas.microsoft.com/office/powerpoint/2010/main" val="2754536962"/>
              </p:ext>
            </p:extLst>
          </p:nvPr>
        </p:nvGraphicFramePr>
        <p:xfrm>
          <a:off x="504001" y="1034172"/>
          <a:ext cx="11182673" cy="4897120"/>
        </p:xfrm>
        <a:graphic>
          <a:graphicData uri="http://schemas.openxmlformats.org/drawingml/2006/table">
            <a:tbl>
              <a:tblPr firstRow="1" bandRow="1">
                <a:tableStyleId>{3B4B98B0-60AC-42C2-AFA5-B58CD77FA1E5}</a:tableStyleId>
              </a:tblPr>
              <a:tblGrid>
                <a:gridCol w="1565431">
                  <a:extLst>
                    <a:ext uri="{9D8B030D-6E8A-4147-A177-3AD203B41FA5}">
                      <a16:colId xmlns:a16="http://schemas.microsoft.com/office/drawing/2014/main" val="3962605705"/>
                    </a:ext>
                  </a:extLst>
                </a:gridCol>
                <a:gridCol w="5942811">
                  <a:extLst>
                    <a:ext uri="{9D8B030D-6E8A-4147-A177-3AD203B41FA5}">
                      <a16:colId xmlns:a16="http://schemas.microsoft.com/office/drawing/2014/main" val="2672200161"/>
                    </a:ext>
                  </a:extLst>
                </a:gridCol>
                <a:gridCol w="3674431">
                  <a:extLst>
                    <a:ext uri="{9D8B030D-6E8A-4147-A177-3AD203B41FA5}">
                      <a16:colId xmlns:a16="http://schemas.microsoft.com/office/drawing/2014/main" val="2600601511"/>
                    </a:ext>
                  </a:extLst>
                </a:gridCol>
              </a:tblGrid>
              <a:tr h="370840">
                <a:tc>
                  <a:txBody>
                    <a:bodyPr/>
                    <a:lstStyle/>
                    <a:p>
                      <a:r>
                        <a:rPr lang="en-US" sz="1050" dirty="0">
                          <a:solidFill>
                            <a:schemeClr val="tx1"/>
                          </a:solidFill>
                        </a:rPr>
                        <a:t>Field Name</a:t>
                      </a:r>
                    </a:p>
                  </a:txBody>
                  <a:tcPr/>
                </a:tc>
                <a:tc>
                  <a:txBody>
                    <a:bodyPr/>
                    <a:lstStyle/>
                    <a:p>
                      <a:r>
                        <a:rPr lang="en-US" sz="1050" dirty="0"/>
                        <a:t>Raw Value</a:t>
                      </a:r>
                    </a:p>
                  </a:txBody>
                  <a:tcPr/>
                </a:tc>
                <a:tc>
                  <a:txBody>
                    <a:bodyPr/>
                    <a:lstStyle/>
                    <a:p>
                      <a:r>
                        <a:rPr lang="en-US" sz="1050" dirty="0"/>
                        <a:t>Parsed Value</a:t>
                      </a:r>
                    </a:p>
                  </a:txBody>
                  <a:tcPr/>
                </a:tc>
                <a:extLst>
                  <a:ext uri="{0D108BD9-81ED-4DB2-BD59-A6C34878D82A}">
                    <a16:rowId xmlns:a16="http://schemas.microsoft.com/office/drawing/2014/main" val="491534550"/>
                  </a:ext>
                </a:extLst>
              </a:tr>
              <a:tr h="370840">
                <a:tc>
                  <a:txBody>
                    <a:bodyPr/>
                    <a:lstStyle/>
                    <a:p>
                      <a:r>
                        <a:rPr lang="en-US" sz="1050" dirty="0">
                          <a:solidFill>
                            <a:schemeClr val="tx1"/>
                          </a:solidFill>
                        </a:rPr>
                        <a:t>communication</a:t>
                      </a:r>
                    </a:p>
                  </a:txBody>
                  <a:tcPr/>
                </a:tc>
                <a:tc>
                  <a:txBody>
                    <a:bodyPr/>
                    <a:lstStyle/>
                    <a:p>
                      <a:r>
                        <a:rPr lang="en-US" sz="900" dirty="0"/>
                        <a:t>' $$$BTC_05$20160102$111558$-$$$ </a:t>
                      </a:r>
                      <a:r>
                        <a:rPr lang="en-US" sz="900" b="1" dirty="0">
                          <a:solidFill>
                            <a:schemeClr val="accent5"/>
                          </a:solidFill>
                        </a:rPr>
                        <a:t>Problem Description </a:t>
                      </a:r>
                      <a:r>
                        <a:rPr lang="en-US" sz="900" dirty="0"/>
                        <a:t>07.09.2015 12:16:45 (UTC) *** Hi, We are trying to generate SLR for Business process KPIs. But there is not data in the report. We have alert reporting configured and it is working properly. Please help. Regards, </a:t>
                      </a:r>
                      <a:r>
                        <a:rPr lang="en-US" sz="900" dirty="0" err="1"/>
                        <a:t>Pragadees</a:t>
                      </a:r>
                      <a:r>
                        <a:rPr lang="en-US" sz="900" dirty="0"/>
                        <a:t> |~~~~~~~~~~~~~~~|~~~~~~~~~~~~~~~| </a:t>
                      </a:r>
                      <a:r>
                        <a:rPr lang="en-US" sz="900" b="1" kern="1200" dirty="0">
                          <a:solidFill>
                            <a:schemeClr val="accent5"/>
                          </a:solidFill>
                          <a:latin typeface="+mn-lt"/>
                          <a:ea typeface="+mn-ea"/>
                          <a:cs typeface="+mn-cs"/>
                        </a:rPr>
                        <a:t>Business Impact</a:t>
                      </a:r>
                      <a:r>
                        <a:rPr lang="en-US" sz="900" dirty="0"/>
                        <a:t> 07.09.2015 12:16:50 (UTC) *** Pending </a:t>
                      </a:r>
                      <a:r>
                        <a:rPr lang="en-US" sz="900" dirty="0" err="1"/>
                        <a:t>GoingLive</a:t>
                      </a:r>
                      <a:r>
                        <a:rPr lang="en-US" sz="900" dirty="0"/>
                        <a:t> or Upgrade Is at Risk …… |~~~~~~~~~~~~~~~|~~~~~~~~~~~~~~~| </a:t>
                      </a:r>
                      <a:r>
                        <a:rPr lang="en-US" sz="900" b="1" kern="1200" dirty="0">
                          <a:solidFill>
                            <a:schemeClr val="accent5"/>
                          </a:solidFill>
                          <a:latin typeface="+mn-lt"/>
                          <a:ea typeface="+mn-ea"/>
                          <a:cs typeface="+mn-cs"/>
                        </a:rPr>
                        <a:t>Reply</a:t>
                      </a:r>
                      <a:r>
                        <a:rPr lang="en-US" sz="900" dirty="0"/>
                        <a:t> 08.09.2015 10:46:00 (UTC)</a:t>
                      </a:r>
                      <a:r>
                        <a:rPr lang="en-US" sz="900" b="1" kern="1200" dirty="0">
                          <a:solidFill>
                            <a:schemeClr val="accent5"/>
                          </a:solidFill>
                          <a:latin typeface="+mn-lt"/>
                          <a:ea typeface="+mn-ea"/>
                          <a:cs typeface="+mn-cs"/>
                        </a:rPr>
                        <a:t> I043942 </a:t>
                      </a:r>
                      <a:r>
                        <a:rPr lang="en-US" sz="900" dirty="0"/>
                        <a:t>Dear Customer, In order to </a:t>
                      </a:r>
                      <a:r>
                        <a:rPr lang="en-US" sz="900" dirty="0" err="1"/>
                        <a:t>analyse</a:t>
                      </a:r>
                      <a:r>
                        <a:rPr lang="en-US" sz="900" dirty="0"/>
                        <a:t> this issue we would need some further details …… data in SLR for Business Process KPIs'</a:t>
                      </a:r>
                    </a:p>
                  </a:txBody>
                  <a:tcPr/>
                </a:tc>
                <a:tc>
                  <a:txBody>
                    <a:bodyPr/>
                    <a:lstStyle/>
                    <a:p>
                      <a:r>
                        <a:rPr lang="en-US" sz="900" dirty="0"/>
                        <a:t>&lt;See left cell&gt;</a:t>
                      </a:r>
                    </a:p>
                  </a:txBody>
                  <a:tcPr/>
                </a:tc>
                <a:extLst>
                  <a:ext uri="{0D108BD9-81ED-4DB2-BD59-A6C34878D82A}">
                    <a16:rowId xmlns:a16="http://schemas.microsoft.com/office/drawing/2014/main" val="876556542"/>
                  </a:ext>
                </a:extLst>
              </a:tr>
              <a:tr h="370840">
                <a:tc>
                  <a:txBody>
                    <a:bodyPr/>
                    <a:lstStyle/>
                    <a:p>
                      <a:r>
                        <a:rPr lang="en-US" sz="1050" dirty="0" err="1">
                          <a:solidFill>
                            <a:schemeClr val="tx1"/>
                          </a:solidFill>
                        </a:rPr>
                        <a:t>communication_raw</a:t>
                      </a:r>
                      <a:endParaRPr lang="en-US" sz="1050" dirty="0">
                        <a:solidFill>
                          <a:schemeClr val="tx1"/>
                        </a:solidFill>
                      </a:endParaRPr>
                    </a:p>
                  </a:txBody>
                  <a:tcPr/>
                </a:tc>
                <a:tc>
                  <a:txBody>
                    <a:bodyPr/>
                    <a:lstStyle/>
                    <a:p>
                      <a:endParaRPr lang="en-US" sz="1050" dirty="0"/>
                    </a:p>
                  </a:txBody>
                  <a:tcPr/>
                </a:tc>
                <a:tc>
                  <a:txBody>
                    <a:bodyPr/>
                    <a:lstStyle/>
                    <a:p>
                      <a:r>
                        <a:rPr lang="en-US" sz="900" dirty="0"/>
                        <a:t>' $$$BTC_05$20160102$111558$-$$$ </a:t>
                      </a:r>
                      <a:r>
                        <a:rPr lang="en-US" sz="900" b="1" dirty="0">
                          <a:solidFill>
                            <a:schemeClr val="accent5"/>
                          </a:solidFill>
                        </a:rPr>
                        <a:t>Problem Description </a:t>
                      </a:r>
                      <a:r>
                        <a:rPr lang="en-US" sz="900" dirty="0"/>
                        <a:t>07.09.2015 12:16:45 (UTC)   Hi, We are trying to generate SLR for Business process KPIs. But there is not data in the report. We have alert reporting configured and it is working properly. Please help. Regards, </a:t>
                      </a:r>
                      <a:r>
                        <a:rPr lang="en-US" sz="900" dirty="0" err="1"/>
                        <a:t>Pragadees</a:t>
                      </a:r>
                      <a:r>
                        <a:rPr lang="en-US" sz="900" dirty="0"/>
                        <a:t> |~~~~~~~~~~~~~~~|~~~~~~~~~~~~~~~| </a:t>
                      </a:r>
                      <a:r>
                        <a:rPr lang="en-US" sz="900" b="1" dirty="0">
                          <a:solidFill>
                            <a:schemeClr val="accent5"/>
                          </a:solidFill>
                        </a:rPr>
                        <a:t>Business Impact </a:t>
                      </a:r>
                      <a:r>
                        <a:rPr lang="en-US" sz="900" dirty="0"/>
                        <a:t>07.09.2015 12:16:50 (UTC)   Pending </a:t>
                      </a:r>
                      <a:r>
                        <a:rPr lang="en-US" sz="900" dirty="0" err="1"/>
                        <a:t>GoingLive</a:t>
                      </a:r>
                      <a:r>
                        <a:rPr lang="en-US" sz="900" dirty="0"/>
                        <a:t> or Upgrade Is at Risk …… |~~~~~~~~~~~~~~~|~~~~~~~~~~~~~~~| </a:t>
                      </a:r>
                      <a:r>
                        <a:rPr lang="en-US" sz="900" b="1" dirty="0">
                          <a:solidFill>
                            <a:schemeClr val="accent5"/>
                          </a:solidFill>
                        </a:rPr>
                        <a:t>Reply</a:t>
                      </a:r>
                      <a:r>
                        <a:rPr lang="en-US" sz="900" dirty="0"/>
                        <a:t> 08.09.2015 10:46:00 (UTC)   Dear Customer, In order to </a:t>
                      </a:r>
                      <a:r>
                        <a:rPr lang="en-US" sz="900" dirty="0" err="1"/>
                        <a:t>analyse</a:t>
                      </a:r>
                      <a:r>
                        <a:rPr lang="en-US" sz="900" dirty="0"/>
                        <a:t> this issue we would need some further details …… data in SLR for Business Process KPIs'</a:t>
                      </a:r>
                    </a:p>
                  </a:txBody>
                  <a:tcPr/>
                </a:tc>
                <a:extLst>
                  <a:ext uri="{0D108BD9-81ED-4DB2-BD59-A6C34878D82A}">
                    <a16:rowId xmlns:a16="http://schemas.microsoft.com/office/drawing/2014/main" val="667048070"/>
                  </a:ext>
                </a:extLst>
              </a:tr>
              <a:tr h="370840">
                <a:tc>
                  <a:txBody>
                    <a:bodyPr/>
                    <a:lstStyle/>
                    <a:p>
                      <a:pPr algn="l" fontAlgn="base">
                        <a:spcBef>
                          <a:spcPts val="600"/>
                        </a:spcBef>
                        <a:spcAft>
                          <a:spcPct val="0"/>
                        </a:spcAft>
                        <a:buClr>
                          <a:srgbClr val="F0AB00"/>
                        </a:buClr>
                        <a:buSzPct val="80000"/>
                      </a:pPr>
                      <a:r>
                        <a:rPr lang="en-US" sz="1050" kern="0" dirty="0" err="1">
                          <a:solidFill>
                            <a:schemeClr val="tx1"/>
                          </a:solidFill>
                          <a:ea typeface="Arial Unicode MS" pitchFamily="34" charset="-128"/>
                          <a:cs typeface="Arial Unicode MS" pitchFamily="34" charset="-128"/>
                        </a:rPr>
                        <a:t>communication_logs</a:t>
                      </a:r>
                      <a:endParaRPr lang="en-US" sz="1050" kern="0" dirty="0">
                        <a:solidFill>
                          <a:schemeClr val="tx1"/>
                        </a:solidFill>
                        <a:ea typeface="Arial Unicode MS" pitchFamily="34" charset="-128"/>
                        <a:cs typeface="Arial Unicode MS" pitchFamily="34" charset="-128"/>
                      </a:endParaRPr>
                    </a:p>
                  </a:txBody>
                  <a:tcPr/>
                </a:tc>
                <a:tc>
                  <a:txBody>
                    <a:bodyPr/>
                    <a:lstStyle/>
                    <a:p>
                      <a:endParaRPr lang="en-US" sz="1050" dirty="0"/>
                    </a:p>
                  </a:txBody>
                  <a:tcPr/>
                </a:tc>
                <a:tc>
                  <a:txBody>
                    <a:bodyPr/>
                    <a:lstStyle/>
                    <a:p>
                      <a:r>
                        <a:rPr lang="en-US" sz="900" dirty="0"/>
                        <a:t>[{</a:t>
                      </a:r>
                      <a:r>
                        <a:rPr lang="en-US" sz="900" b="1" dirty="0">
                          <a:solidFill>
                            <a:schemeClr val="accent5"/>
                          </a:solidFill>
                        </a:rPr>
                        <a:t>'datetime'</a:t>
                      </a:r>
                      <a:r>
                        <a:rPr lang="en-US" sz="900" dirty="0"/>
                        <a:t>: '',</a:t>
                      </a:r>
                    </a:p>
                    <a:p>
                      <a:r>
                        <a:rPr lang="en-US" sz="900" b="1" dirty="0">
                          <a:solidFill>
                            <a:schemeClr val="accent5"/>
                          </a:solidFill>
                        </a:rPr>
                        <a:t>  'text'</a:t>
                      </a:r>
                      <a:r>
                        <a:rPr lang="en-US" sz="900" dirty="0"/>
                        <a:t>: 'Hi, We are trying to generate SLR for Business process KPIs. But there is not data in the report. We have alert reporting configured and it is working properly. Please help. Regards, </a:t>
                      </a:r>
                      <a:r>
                        <a:rPr lang="en-US" sz="900" dirty="0" err="1"/>
                        <a:t>Pragadees</a:t>
                      </a:r>
                      <a:r>
                        <a:rPr lang="en-US" sz="900" dirty="0"/>
                        <a:t>',</a:t>
                      </a:r>
                    </a:p>
                    <a:p>
                      <a:r>
                        <a:rPr lang="en-US" sz="900" dirty="0"/>
                        <a:t>  </a:t>
                      </a:r>
                      <a:r>
                        <a:rPr lang="en-US" sz="900" b="1" dirty="0">
                          <a:solidFill>
                            <a:schemeClr val="accent5"/>
                          </a:solidFill>
                        </a:rPr>
                        <a:t>'type'</a:t>
                      </a:r>
                      <a:r>
                        <a:rPr lang="en-US" sz="900" dirty="0"/>
                        <a:t>: 'Problem Description'},</a:t>
                      </a:r>
                    </a:p>
                    <a:p>
                      <a:r>
                        <a:rPr lang="en-US" sz="900" dirty="0"/>
                        <a:t> {</a:t>
                      </a:r>
                      <a:r>
                        <a:rPr lang="en-US" sz="900" b="1" dirty="0">
                          <a:solidFill>
                            <a:schemeClr val="accent5"/>
                          </a:solidFill>
                        </a:rPr>
                        <a:t>'datetime'</a:t>
                      </a:r>
                      <a:r>
                        <a:rPr lang="en-US" sz="900" dirty="0"/>
                        <a:t>: '',</a:t>
                      </a:r>
                    </a:p>
                    <a:p>
                      <a:r>
                        <a:rPr lang="en-US" sz="900" dirty="0"/>
                        <a:t>  </a:t>
                      </a:r>
                      <a:r>
                        <a:rPr lang="en-US" sz="900" b="1" dirty="0">
                          <a:solidFill>
                            <a:schemeClr val="accent5"/>
                          </a:solidFill>
                        </a:rPr>
                        <a:t>'text'</a:t>
                      </a:r>
                      <a:r>
                        <a:rPr lang="en-US" sz="900" dirty="0"/>
                        <a:t>: 'Pending </a:t>
                      </a:r>
                      <a:r>
                        <a:rPr lang="en-US" sz="900" dirty="0" err="1"/>
                        <a:t>GoingLive</a:t>
                      </a:r>
                      <a:r>
                        <a:rPr lang="en-US" sz="900" dirty="0"/>
                        <a:t> or Upgrade Is at Risk Yes </a:t>
                      </a:r>
                      <a:r>
                        <a:rPr lang="en-US" sz="900" dirty="0" err="1"/>
                        <a:t>GoingLive</a:t>
                      </a:r>
                      <a:r>
                        <a:rPr lang="en-US" sz="900" dirty="0"/>
                        <a:t>/Upgrade Date 09.09.2015 Core business processes are affected and are at serious risk No Is there a workaround? No - - - - - - - - - - - - - - - - - - - - - - - - - - - - - - - - - - - - Description of Business Processes with Business Impact: We are unable to view Business process KPI performance.',</a:t>
                      </a:r>
                    </a:p>
                    <a:p>
                      <a:r>
                        <a:rPr lang="en-US" sz="900" dirty="0"/>
                        <a:t>  </a:t>
                      </a:r>
                      <a:r>
                        <a:rPr lang="en-US" sz="900" b="1" dirty="0">
                          <a:solidFill>
                            <a:schemeClr val="accent5"/>
                          </a:solidFill>
                        </a:rPr>
                        <a:t>'type'</a:t>
                      </a:r>
                      <a:r>
                        <a:rPr lang="en-US" sz="900" dirty="0"/>
                        <a:t>: 'Business Impact’}, </a:t>
                      </a:r>
                    </a:p>
                    <a:p>
                      <a:r>
                        <a:rPr lang="en-US" sz="900" dirty="0"/>
                        <a:t>{…}…]</a:t>
                      </a:r>
                    </a:p>
                  </a:txBody>
                  <a:tcPr/>
                </a:tc>
                <a:extLst>
                  <a:ext uri="{0D108BD9-81ED-4DB2-BD59-A6C34878D82A}">
                    <a16:rowId xmlns:a16="http://schemas.microsoft.com/office/drawing/2014/main" val="1783589921"/>
                  </a:ext>
                </a:extLst>
              </a:tr>
            </a:tbl>
          </a:graphicData>
        </a:graphic>
      </p:graphicFrame>
    </p:spTree>
    <p:extLst>
      <p:ext uri="{BB962C8B-B14F-4D97-AF65-F5344CB8AC3E}">
        <p14:creationId xmlns:p14="http://schemas.microsoft.com/office/powerpoint/2010/main" val="111600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p:txBody>
          <a:bodyPr/>
          <a:lstStyle/>
          <a:p>
            <a:r>
              <a:rPr lang="en-US" altLang="zh-CN" dirty="0" err="1">
                <a:solidFill>
                  <a:schemeClr val="accent1"/>
                </a:solidFill>
              </a:rPr>
              <a:t>Infodoc</a:t>
            </a:r>
            <a:r>
              <a:rPr lang="en-US" altLang="zh-CN" dirty="0">
                <a:solidFill>
                  <a:schemeClr val="accent1"/>
                </a:solidFill>
              </a:rPr>
              <a:t> Parser Workflow</a:t>
            </a:r>
            <a:endParaRPr lang="en-US" dirty="0">
              <a:solidFill>
                <a:schemeClr val="accent1"/>
              </a:solidFill>
            </a:endParaRPr>
          </a:p>
        </p:txBody>
      </p:sp>
      <p:graphicFrame>
        <p:nvGraphicFramePr>
          <p:cNvPr id="15" name="Table 16">
            <a:extLst>
              <a:ext uri="{FF2B5EF4-FFF2-40B4-BE49-F238E27FC236}">
                <a16:creationId xmlns:a16="http://schemas.microsoft.com/office/drawing/2014/main" id="{1C6AD092-8450-47CF-A4CA-CC62FD8AFA2A}"/>
              </a:ext>
            </a:extLst>
          </p:cNvPr>
          <p:cNvGraphicFramePr>
            <a:graphicFrameLocks noGrp="1"/>
          </p:cNvGraphicFramePr>
          <p:nvPr>
            <p:extLst>
              <p:ext uri="{D42A27DB-BD31-4B8C-83A1-F6EECF244321}">
                <p14:modId xmlns:p14="http://schemas.microsoft.com/office/powerpoint/2010/main" val="2017301929"/>
              </p:ext>
            </p:extLst>
          </p:nvPr>
        </p:nvGraphicFramePr>
        <p:xfrm>
          <a:off x="504001" y="1034172"/>
          <a:ext cx="11182673" cy="4925060"/>
        </p:xfrm>
        <a:graphic>
          <a:graphicData uri="http://schemas.openxmlformats.org/drawingml/2006/table">
            <a:tbl>
              <a:tblPr firstRow="1" bandRow="1">
                <a:tableStyleId>{3B4B98B0-60AC-42C2-AFA5-B58CD77FA1E5}</a:tableStyleId>
              </a:tblPr>
              <a:tblGrid>
                <a:gridCol w="1429730">
                  <a:extLst>
                    <a:ext uri="{9D8B030D-6E8A-4147-A177-3AD203B41FA5}">
                      <a16:colId xmlns:a16="http://schemas.microsoft.com/office/drawing/2014/main" val="3962605705"/>
                    </a:ext>
                  </a:extLst>
                </a:gridCol>
                <a:gridCol w="959371">
                  <a:extLst>
                    <a:ext uri="{9D8B030D-6E8A-4147-A177-3AD203B41FA5}">
                      <a16:colId xmlns:a16="http://schemas.microsoft.com/office/drawing/2014/main" val="2672200161"/>
                    </a:ext>
                  </a:extLst>
                </a:gridCol>
                <a:gridCol w="8793572">
                  <a:extLst>
                    <a:ext uri="{9D8B030D-6E8A-4147-A177-3AD203B41FA5}">
                      <a16:colId xmlns:a16="http://schemas.microsoft.com/office/drawing/2014/main" val="2600601511"/>
                    </a:ext>
                  </a:extLst>
                </a:gridCol>
              </a:tblGrid>
              <a:tr h="370840">
                <a:tc>
                  <a:txBody>
                    <a:bodyPr/>
                    <a:lstStyle/>
                    <a:p>
                      <a:r>
                        <a:rPr lang="en-US" sz="1050" dirty="0">
                          <a:solidFill>
                            <a:schemeClr val="tx1"/>
                          </a:solidFill>
                        </a:rPr>
                        <a:t>Field Name</a:t>
                      </a:r>
                    </a:p>
                  </a:txBody>
                  <a:tcPr/>
                </a:tc>
                <a:tc>
                  <a:txBody>
                    <a:bodyPr/>
                    <a:lstStyle/>
                    <a:p>
                      <a:r>
                        <a:rPr lang="en-US" sz="1050" dirty="0"/>
                        <a:t>Raw Value</a:t>
                      </a:r>
                    </a:p>
                  </a:txBody>
                  <a:tcPr/>
                </a:tc>
                <a:tc>
                  <a:txBody>
                    <a:bodyPr/>
                    <a:lstStyle/>
                    <a:p>
                      <a:r>
                        <a:rPr lang="en-US" sz="1050" dirty="0"/>
                        <a:t>Parsed Value</a:t>
                      </a:r>
                    </a:p>
                  </a:txBody>
                  <a:tcPr/>
                </a:tc>
                <a:extLst>
                  <a:ext uri="{0D108BD9-81ED-4DB2-BD59-A6C34878D82A}">
                    <a16:rowId xmlns:a16="http://schemas.microsoft.com/office/drawing/2014/main" val="491534550"/>
                  </a:ext>
                </a:extLst>
              </a:tr>
              <a:tr h="370840">
                <a:tc>
                  <a:txBody>
                    <a:bodyPr/>
                    <a:lstStyle/>
                    <a:p>
                      <a:pPr algn="l" fontAlgn="base">
                        <a:spcBef>
                          <a:spcPts val="600"/>
                        </a:spcBef>
                        <a:spcAft>
                          <a:spcPct val="0"/>
                        </a:spcAft>
                        <a:buClr>
                          <a:srgbClr val="F0AB00"/>
                        </a:buClr>
                        <a:buSzPct val="80000"/>
                      </a:pPr>
                      <a:r>
                        <a:rPr lang="en-US" sz="1050" kern="0" dirty="0" err="1">
                          <a:solidFill>
                            <a:schemeClr val="tx1"/>
                          </a:solidFill>
                          <a:ea typeface="Arial Unicode MS" pitchFamily="34" charset="-128"/>
                          <a:cs typeface="Arial Unicode MS" pitchFamily="34" charset="-128"/>
                        </a:rPr>
                        <a:t>communication_logs</a:t>
                      </a:r>
                      <a:endParaRPr lang="en-US" sz="1050" kern="0" dirty="0">
                        <a:solidFill>
                          <a:schemeClr val="tx1"/>
                        </a:solidFill>
                        <a:ea typeface="Arial Unicode MS" pitchFamily="34" charset="-128"/>
                        <a:cs typeface="Arial Unicode MS" pitchFamily="34" charset="-128"/>
                      </a:endParaRPr>
                    </a:p>
                  </a:txBody>
                  <a:tcPr/>
                </a:tc>
                <a:tc>
                  <a:txBody>
                    <a:bodyPr/>
                    <a:lstStyle/>
                    <a:p>
                      <a:endParaRPr lang="en-US" sz="1050" dirty="0"/>
                    </a:p>
                  </a:txBody>
                  <a:tcPr/>
                </a:tc>
                <a:tc>
                  <a:txBody>
                    <a:bodyPr/>
                    <a:lstStyle/>
                    <a:p>
                      <a:r>
                        <a:rPr lang="en-US" sz="900" dirty="0"/>
                        <a:t>[{</a:t>
                      </a:r>
                      <a:r>
                        <a:rPr lang="en-US" sz="900" b="1" dirty="0">
                          <a:solidFill>
                            <a:schemeClr val="accent5"/>
                          </a:solidFill>
                        </a:rPr>
                        <a:t>'datetime'</a:t>
                      </a:r>
                      <a:r>
                        <a:rPr lang="en-US" sz="900" dirty="0"/>
                        <a:t>: '',</a:t>
                      </a:r>
                    </a:p>
                    <a:p>
                      <a:r>
                        <a:rPr lang="en-US" sz="900" b="1" dirty="0">
                          <a:solidFill>
                            <a:schemeClr val="accent5"/>
                          </a:solidFill>
                        </a:rPr>
                        <a:t>  'text'</a:t>
                      </a:r>
                      <a:r>
                        <a:rPr lang="en-US" sz="900" dirty="0"/>
                        <a:t>: 'Hi, We are trying to generate SLR for Business process KPIs. But there is not data in the report. We have alert reporting configured and it is working properly. Please help. Regards, </a:t>
                      </a:r>
                      <a:r>
                        <a:rPr lang="en-US" sz="900" dirty="0" err="1"/>
                        <a:t>Pragadees</a:t>
                      </a:r>
                      <a:r>
                        <a:rPr lang="en-US" sz="900" dirty="0"/>
                        <a:t>',</a:t>
                      </a:r>
                    </a:p>
                    <a:p>
                      <a:r>
                        <a:rPr lang="en-US" sz="900" dirty="0"/>
                        <a:t>  </a:t>
                      </a:r>
                      <a:r>
                        <a:rPr lang="en-US" sz="900" b="1" dirty="0">
                          <a:solidFill>
                            <a:schemeClr val="accent5"/>
                          </a:solidFill>
                        </a:rPr>
                        <a:t>'type'</a:t>
                      </a:r>
                      <a:r>
                        <a:rPr lang="en-US" sz="900" dirty="0"/>
                        <a:t>: 'Problem Description'},</a:t>
                      </a:r>
                    </a:p>
                    <a:p>
                      <a:r>
                        <a:rPr lang="en-US" sz="900" dirty="0"/>
                        <a:t> {</a:t>
                      </a:r>
                      <a:r>
                        <a:rPr lang="en-US" sz="900" b="1" dirty="0">
                          <a:solidFill>
                            <a:schemeClr val="accent5"/>
                          </a:solidFill>
                        </a:rPr>
                        <a:t>'datetime'</a:t>
                      </a:r>
                      <a:r>
                        <a:rPr lang="en-US" sz="900" dirty="0"/>
                        <a:t>: '',</a:t>
                      </a:r>
                    </a:p>
                    <a:p>
                      <a:r>
                        <a:rPr lang="en-US" sz="900" dirty="0"/>
                        <a:t>  </a:t>
                      </a:r>
                      <a:r>
                        <a:rPr lang="en-US" sz="900" b="1" dirty="0">
                          <a:solidFill>
                            <a:schemeClr val="accent5"/>
                          </a:solidFill>
                        </a:rPr>
                        <a:t>'text'</a:t>
                      </a:r>
                      <a:r>
                        <a:rPr lang="en-US" sz="900" dirty="0"/>
                        <a:t>: 'Pending </a:t>
                      </a:r>
                      <a:r>
                        <a:rPr lang="en-US" sz="900" dirty="0" err="1"/>
                        <a:t>GoingLive</a:t>
                      </a:r>
                      <a:r>
                        <a:rPr lang="en-US" sz="900" dirty="0"/>
                        <a:t> or Upgrade Is at Risk Yes </a:t>
                      </a:r>
                      <a:r>
                        <a:rPr lang="en-US" sz="900" dirty="0" err="1"/>
                        <a:t>GoingLive</a:t>
                      </a:r>
                      <a:r>
                        <a:rPr lang="en-US" sz="900" dirty="0"/>
                        <a:t>/Upgrade Date 09.09.2015 Core business processes are affected and are at serious risk No Is there a workaround? No - - - - - - - - - - - - - - - - - - - - - - - - - - - - - - - - - - - - Description of Business Processes with Business Impact: We are unable to view Business process KPI performance.',</a:t>
                      </a:r>
                    </a:p>
                    <a:p>
                      <a:r>
                        <a:rPr lang="en-US" sz="900" dirty="0"/>
                        <a:t>  </a:t>
                      </a:r>
                      <a:r>
                        <a:rPr lang="en-US" sz="900" b="1" dirty="0">
                          <a:solidFill>
                            <a:schemeClr val="accent5"/>
                          </a:solidFill>
                        </a:rPr>
                        <a:t>'type'</a:t>
                      </a:r>
                      <a:r>
                        <a:rPr lang="en-US" sz="900" dirty="0"/>
                        <a:t>: 'Business Impact’}, </a:t>
                      </a:r>
                    </a:p>
                    <a:p>
                      <a:r>
                        <a:rPr lang="en-US" sz="900" dirty="0"/>
                        <a:t>{…}…]</a:t>
                      </a:r>
                    </a:p>
                  </a:txBody>
                  <a:tcPr/>
                </a:tc>
                <a:extLst>
                  <a:ext uri="{0D108BD9-81ED-4DB2-BD59-A6C34878D82A}">
                    <a16:rowId xmlns:a16="http://schemas.microsoft.com/office/drawing/2014/main" val="1783589921"/>
                  </a:ext>
                </a:extLst>
              </a:tr>
              <a:tr h="370840">
                <a:tc>
                  <a:txBody>
                    <a:bodyPr/>
                    <a:lstStyle/>
                    <a:p>
                      <a:r>
                        <a:rPr lang="en-US" sz="1050" kern="0" dirty="0" err="1">
                          <a:solidFill>
                            <a:schemeClr val="tx1"/>
                          </a:solidFill>
                          <a:ea typeface="Arial Unicode MS" pitchFamily="34" charset="-128"/>
                          <a:cs typeface="Arial Unicode MS" pitchFamily="34" charset="-128"/>
                        </a:rPr>
                        <a:t>communication_text</a:t>
                      </a:r>
                      <a:endParaRPr lang="en-US" sz="1050" kern="0" dirty="0">
                        <a:solidFill>
                          <a:schemeClr val="tx1"/>
                        </a:solidFill>
                        <a:ea typeface="Arial Unicode MS" pitchFamily="34" charset="-128"/>
                        <a:cs typeface="Arial Unicode MS" pitchFamily="34" charset="-128"/>
                      </a:endParaRPr>
                    </a:p>
                  </a:txBody>
                  <a:tcPr/>
                </a:tc>
                <a:tc>
                  <a:txBody>
                    <a:bodyPr/>
                    <a:lstStyle/>
                    <a:p>
                      <a:endParaRPr lang="en-US" sz="1050" dirty="0"/>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900" dirty="0"/>
                        <a:t>'Hi, We are trying to generate SLR for Business process KPIs. But there is not data in the report. We have alert reporting configured and it is working properly. Please help. Regards, </a:t>
                      </a:r>
                      <a:r>
                        <a:rPr lang="en-US" sz="900" dirty="0" err="1"/>
                        <a:t>Pragadees</a:t>
                      </a:r>
                      <a:r>
                        <a:rPr lang="en-US" sz="900" dirty="0"/>
                        <a:t>. Pending </a:t>
                      </a:r>
                      <a:r>
                        <a:rPr lang="en-US" sz="900" dirty="0" err="1"/>
                        <a:t>GoingLive</a:t>
                      </a:r>
                      <a:r>
                        <a:rPr lang="en-US" sz="900" dirty="0"/>
                        <a:t> or Upgrade Is at Risk Yes </a:t>
                      </a:r>
                      <a:r>
                        <a:rPr lang="en-US" sz="900" dirty="0" err="1"/>
                        <a:t>GoingLive</a:t>
                      </a:r>
                      <a:r>
                        <a:rPr lang="en-US" sz="900" dirty="0"/>
                        <a:t>/Upgrade Date 09.09.2015 Core business processes are affected and are at serious risk No Is there a workaround? No - - - - - - - - - - - - - - - - - - - - - - - - - - - - - - - - - - - - Description of Business Processes with Business Impact: We are unable to view Business process KPI performance.. *** Please provide the list of Software Components and their Support Package Levels. *** Please provide step by step instructions on how to reproduce the problem. ***. Dear Customer, In order to </a:t>
                      </a:r>
                      <a:r>
                        <a:rPr lang="en-US" sz="900" dirty="0" err="1"/>
                        <a:t>analyse</a:t>
                      </a:r>
                      <a:r>
                        <a:rPr lang="en-US" sz="900" dirty="0"/>
                        <a:t> this issue we would need some further details about what you have configured in the SLR setup, could you please send us the information about </a:t>
                      </a:r>
                      <a:r>
                        <a:rPr lang="en-US" sz="900" dirty="0" err="1"/>
                        <a:t>wchi</a:t>
                      </a:r>
                      <a:r>
                        <a:rPr lang="en-US" sz="900" dirty="0"/>
                        <a:t> business process </a:t>
                      </a:r>
                      <a:r>
                        <a:rPr lang="en-US" sz="900" dirty="0" err="1"/>
                        <a:t>Kpis</a:t>
                      </a:r>
                      <a:r>
                        <a:rPr lang="en-US" sz="900" dirty="0"/>
                        <a:t> are setup to be reported in SLR? Also, some screenshot of the SLR setup would be helpful, as well as the name of the solution where you </a:t>
                      </a:r>
                      <a:r>
                        <a:rPr lang="en-US" sz="900" dirty="0" err="1"/>
                        <a:t>ahve</a:t>
                      </a:r>
                      <a:r>
                        <a:rPr lang="en-US" sz="900" dirty="0"/>
                        <a:t> setup SLR. Thanks a lot and kind regards, * * * SAP Active Global Support - SAP Solution Manager http://scn.sap.com/community/it-management/alm/solution-manager No data in SLR for Business Process KPIs. '</a:t>
                      </a:r>
                    </a:p>
                  </a:txBody>
                  <a:tcPr/>
                </a:tc>
                <a:extLst>
                  <a:ext uri="{0D108BD9-81ED-4DB2-BD59-A6C34878D82A}">
                    <a16:rowId xmlns:a16="http://schemas.microsoft.com/office/drawing/2014/main" val="3900158645"/>
                  </a:ext>
                </a:extLst>
              </a:tr>
              <a:tr h="223669">
                <a:tc>
                  <a:txBody>
                    <a:bodyPr/>
                    <a:lstStyle/>
                    <a:p>
                      <a:r>
                        <a:rPr lang="en-US" sz="1050" kern="0" dirty="0" err="1">
                          <a:solidFill>
                            <a:schemeClr val="tx1"/>
                          </a:solidFill>
                          <a:ea typeface="Arial Unicode MS" pitchFamily="34" charset="-128"/>
                          <a:cs typeface="Arial Unicode MS" pitchFamily="34" charset="-128"/>
                        </a:rPr>
                        <a:t>language_text</a:t>
                      </a:r>
                      <a:endParaRPr lang="en-US" sz="1050" kern="0" dirty="0">
                        <a:solidFill>
                          <a:schemeClr val="tx1"/>
                        </a:solidFill>
                        <a:ea typeface="Arial Unicode MS" pitchFamily="34" charset="-128"/>
                        <a:cs typeface="Arial Unicode MS" pitchFamily="34" charset="-128"/>
                      </a:endParaRPr>
                    </a:p>
                  </a:txBody>
                  <a:tcPr/>
                </a:tc>
                <a:tc>
                  <a:txBody>
                    <a:bodyPr/>
                    <a:lstStyle/>
                    <a:p>
                      <a:endParaRPr lang="en-US" sz="1050" dirty="0"/>
                    </a:p>
                  </a:txBody>
                  <a:tcPr/>
                </a:tc>
                <a:tc>
                  <a:txBody>
                    <a:bodyPr/>
                    <a:lstStyle/>
                    <a:p>
                      <a:r>
                        <a:rPr lang="en-US" sz="900" dirty="0"/>
                        <a:t>'English'</a:t>
                      </a:r>
                    </a:p>
                  </a:txBody>
                  <a:tcPr/>
                </a:tc>
                <a:extLst>
                  <a:ext uri="{0D108BD9-81ED-4DB2-BD59-A6C34878D82A}">
                    <a16:rowId xmlns:a16="http://schemas.microsoft.com/office/drawing/2014/main" val="3591037346"/>
                  </a:ext>
                </a:extLst>
              </a:tr>
              <a:tr h="370840">
                <a:tc>
                  <a:txBody>
                    <a:bodyPr/>
                    <a:lstStyle/>
                    <a:p>
                      <a:r>
                        <a:rPr lang="en-US" sz="1050" kern="0" dirty="0">
                          <a:solidFill>
                            <a:schemeClr val="tx1"/>
                          </a:solidFill>
                          <a:ea typeface="Arial Unicode MS" pitchFamily="34" charset="-128"/>
                          <a:cs typeface="Arial Unicode MS" pitchFamily="34" charset="-128"/>
                        </a:rPr>
                        <a:t>(Normalized_)description)</a:t>
                      </a:r>
                    </a:p>
                  </a:txBody>
                  <a:tcPr/>
                </a:tc>
                <a:tc>
                  <a:txBody>
                    <a:bodyPr/>
                    <a:lstStyle/>
                    <a:p>
                      <a:r>
                        <a:rPr lang="en-US" sz="900" kern="1200" dirty="0">
                          <a:solidFill>
                            <a:schemeClr val="tx1"/>
                          </a:solidFill>
                          <a:latin typeface="+mn-lt"/>
                          <a:ea typeface="+mn-ea"/>
                          <a:cs typeface="+mn-cs"/>
                        </a:rPr>
                        <a:t>'applier and approver is the same person'</a:t>
                      </a:r>
                    </a:p>
                  </a:txBody>
                  <a:tcPr/>
                </a:tc>
                <a:tc>
                  <a:txBody>
                    <a:bodyPr/>
                    <a:lstStyle/>
                    <a:p>
                      <a:r>
                        <a:rPr lang="en-US" sz="900" dirty="0"/>
                        <a:t>'applier </a:t>
                      </a:r>
                      <a:r>
                        <a:rPr lang="en-US" sz="900" dirty="0" err="1"/>
                        <a:t>approv</a:t>
                      </a:r>
                      <a:r>
                        <a:rPr lang="en-US" sz="900" dirty="0"/>
                        <a:t> person'</a:t>
                      </a:r>
                    </a:p>
                  </a:txBody>
                  <a:tcPr/>
                </a:tc>
                <a:extLst>
                  <a:ext uri="{0D108BD9-81ED-4DB2-BD59-A6C34878D82A}">
                    <a16:rowId xmlns:a16="http://schemas.microsoft.com/office/drawing/2014/main" val="1076853613"/>
                  </a:ext>
                </a:extLst>
              </a:tr>
              <a:tr h="370840">
                <a:tc>
                  <a:txBody>
                    <a:bodyPr/>
                    <a:lstStyle/>
                    <a:p>
                      <a:r>
                        <a:rPr lang="en-US" sz="1050" kern="0" dirty="0" err="1">
                          <a:solidFill>
                            <a:schemeClr val="tx1"/>
                          </a:solidFill>
                          <a:ea typeface="Arial Unicode MS" pitchFamily="34" charset="-128"/>
                          <a:cs typeface="Arial Unicode MS" pitchFamily="34" charset="-128"/>
                        </a:rPr>
                        <a:t>Normalized_communication</a:t>
                      </a:r>
                      <a:endParaRPr lang="en-US" sz="1050" kern="0" dirty="0">
                        <a:solidFill>
                          <a:schemeClr val="tx1"/>
                        </a:solidFill>
                        <a:ea typeface="Arial Unicode MS" pitchFamily="34" charset="-128"/>
                        <a:cs typeface="Arial Unicode MS" pitchFamily="34" charset="-128"/>
                      </a:endParaRPr>
                    </a:p>
                  </a:txBody>
                  <a:tcPr/>
                </a:tc>
                <a:tc>
                  <a:txBody>
                    <a:bodyPr/>
                    <a:lstStyle/>
                    <a:p>
                      <a:endParaRPr lang="en-US" sz="1050" dirty="0"/>
                    </a:p>
                  </a:txBody>
                  <a:tcPr/>
                </a:tc>
                <a:tc>
                  <a:txBody>
                    <a:bodyPr/>
                    <a:lstStyle/>
                    <a:p>
                      <a:r>
                        <a:rPr lang="en-US" sz="900" dirty="0"/>
                        <a:t>'tri </a:t>
                      </a:r>
                      <a:r>
                        <a:rPr lang="en-US" sz="900" dirty="0" err="1"/>
                        <a:t>generat</a:t>
                      </a:r>
                      <a:r>
                        <a:rPr lang="en-US" sz="900" dirty="0"/>
                        <a:t> </a:t>
                      </a:r>
                      <a:r>
                        <a:rPr lang="en-US" sz="900" dirty="0" err="1"/>
                        <a:t>slr</a:t>
                      </a:r>
                      <a:r>
                        <a:rPr lang="en-US" sz="900" dirty="0"/>
                        <a:t> </a:t>
                      </a:r>
                      <a:r>
                        <a:rPr lang="en-US" sz="900" dirty="0" err="1"/>
                        <a:t>busi</a:t>
                      </a:r>
                      <a:r>
                        <a:rPr lang="en-US" sz="900" dirty="0"/>
                        <a:t> process </a:t>
                      </a:r>
                      <a:r>
                        <a:rPr lang="en-US" sz="900" dirty="0" err="1"/>
                        <a:t>kpis</a:t>
                      </a:r>
                      <a:r>
                        <a:rPr lang="en-US" sz="900" dirty="0"/>
                        <a:t> data report alert report </a:t>
                      </a:r>
                      <a:r>
                        <a:rPr lang="en-US" sz="900" dirty="0" err="1"/>
                        <a:t>configur</a:t>
                      </a:r>
                      <a:r>
                        <a:rPr lang="en-US" sz="900" dirty="0"/>
                        <a:t> work proper </a:t>
                      </a:r>
                      <a:r>
                        <a:rPr lang="en-US" sz="900" dirty="0" err="1"/>
                        <a:t>pragadees</a:t>
                      </a:r>
                      <a:r>
                        <a:rPr lang="en-US" sz="900" dirty="0"/>
                        <a:t> pend </a:t>
                      </a:r>
                      <a:r>
                        <a:rPr lang="en-US" sz="900" dirty="0" err="1"/>
                        <a:t>goinglive</a:t>
                      </a:r>
                      <a:r>
                        <a:rPr lang="en-US" sz="900" dirty="0"/>
                        <a:t> </a:t>
                      </a:r>
                      <a:r>
                        <a:rPr lang="en-US" sz="900" dirty="0" err="1"/>
                        <a:t>upgrad</a:t>
                      </a:r>
                      <a:r>
                        <a:rPr lang="en-US" sz="900" dirty="0"/>
                        <a:t> risk yes </a:t>
                      </a:r>
                      <a:r>
                        <a:rPr lang="en-US" sz="900" dirty="0" err="1"/>
                        <a:t>goinglive</a:t>
                      </a:r>
                      <a:r>
                        <a:rPr lang="en-US" sz="900" dirty="0"/>
                        <a:t> </a:t>
                      </a:r>
                      <a:r>
                        <a:rPr lang="en-US" sz="900" dirty="0" err="1"/>
                        <a:t>upgrad</a:t>
                      </a:r>
                      <a:r>
                        <a:rPr lang="en-US" sz="900" dirty="0"/>
                        <a:t> date </a:t>
                      </a:r>
                      <a:r>
                        <a:rPr lang="en-US" sz="900" dirty="0" err="1"/>
                        <a:t>date</a:t>
                      </a:r>
                      <a:r>
                        <a:rPr lang="en-US" sz="900" dirty="0"/>
                        <a:t> core </a:t>
                      </a:r>
                      <a:r>
                        <a:rPr lang="en-US" sz="900" dirty="0" err="1"/>
                        <a:t>busi</a:t>
                      </a:r>
                      <a:r>
                        <a:rPr lang="en-US" sz="900" dirty="0"/>
                        <a:t> process affect risk workaround descript </a:t>
                      </a:r>
                      <a:r>
                        <a:rPr lang="en-US" sz="900" dirty="0" err="1"/>
                        <a:t>busi</a:t>
                      </a:r>
                      <a:r>
                        <a:rPr lang="en-US" sz="900" dirty="0"/>
                        <a:t> process </a:t>
                      </a:r>
                      <a:r>
                        <a:rPr lang="en-US" sz="900" dirty="0" err="1"/>
                        <a:t>busi</a:t>
                      </a:r>
                      <a:r>
                        <a:rPr lang="en-US" sz="900" dirty="0"/>
                        <a:t> impact </a:t>
                      </a:r>
                      <a:r>
                        <a:rPr lang="en-US" sz="900" dirty="0" err="1"/>
                        <a:t>unabl</a:t>
                      </a:r>
                      <a:r>
                        <a:rPr lang="en-US" sz="900" dirty="0"/>
                        <a:t> view </a:t>
                      </a:r>
                      <a:r>
                        <a:rPr lang="en-US" sz="900" dirty="0" err="1"/>
                        <a:t>busi</a:t>
                      </a:r>
                      <a:r>
                        <a:rPr lang="en-US" sz="900" dirty="0"/>
                        <a:t> process </a:t>
                      </a:r>
                      <a:r>
                        <a:rPr lang="en-US" sz="900" dirty="0" err="1"/>
                        <a:t>kpi</a:t>
                      </a:r>
                      <a:r>
                        <a:rPr lang="en-US" sz="900" dirty="0"/>
                        <a:t> perform </a:t>
                      </a:r>
                      <a:r>
                        <a:rPr lang="en-US" sz="900" dirty="0" err="1"/>
                        <a:t>provid</a:t>
                      </a:r>
                      <a:r>
                        <a:rPr lang="en-US" sz="900" dirty="0"/>
                        <a:t> list software </a:t>
                      </a:r>
                      <a:r>
                        <a:rPr lang="en-US" sz="900" dirty="0" err="1"/>
                        <a:t>compon</a:t>
                      </a:r>
                      <a:r>
                        <a:rPr lang="en-US" sz="900" dirty="0"/>
                        <a:t> </a:t>
                      </a:r>
                      <a:r>
                        <a:rPr lang="en-US" sz="900" dirty="0" err="1"/>
                        <a:t>packag</a:t>
                      </a:r>
                      <a:r>
                        <a:rPr lang="en-US" sz="900" dirty="0"/>
                        <a:t> level </a:t>
                      </a:r>
                      <a:r>
                        <a:rPr lang="en-US" sz="900" dirty="0" err="1"/>
                        <a:t>provid</a:t>
                      </a:r>
                      <a:r>
                        <a:rPr lang="en-US" sz="900" dirty="0"/>
                        <a:t> step </a:t>
                      </a:r>
                      <a:r>
                        <a:rPr lang="en-US" sz="900" dirty="0" err="1"/>
                        <a:t>step</a:t>
                      </a:r>
                      <a:r>
                        <a:rPr lang="en-US" sz="900" dirty="0"/>
                        <a:t> instruct </a:t>
                      </a:r>
                      <a:r>
                        <a:rPr lang="en-US" sz="900" dirty="0" err="1"/>
                        <a:t>reproduc</a:t>
                      </a:r>
                      <a:r>
                        <a:rPr lang="en-US" sz="900" dirty="0"/>
                        <a:t> problem custom order </a:t>
                      </a:r>
                      <a:r>
                        <a:rPr lang="en-US" sz="900" dirty="0" err="1"/>
                        <a:t>analys</a:t>
                      </a:r>
                      <a:r>
                        <a:rPr lang="en-US" sz="900" dirty="0"/>
                        <a:t> </a:t>
                      </a:r>
                      <a:r>
                        <a:rPr lang="en-US" sz="900" dirty="0" err="1"/>
                        <a:t>issu</a:t>
                      </a:r>
                      <a:r>
                        <a:rPr lang="en-US" sz="900" dirty="0"/>
                        <a:t> need detail </a:t>
                      </a:r>
                      <a:r>
                        <a:rPr lang="en-US" sz="900" dirty="0" err="1"/>
                        <a:t>configur</a:t>
                      </a:r>
                      <a:r>
                        <a:rPr lang="en-US" sz="900" dirty="0"/>
                        <a:t> </a:t>
                      </a:r>
                      <a:r>
                        <a:rPr lang="en-US" sz="900" dirty="0" err="1"/>
                        <a:t>slr</a:t>
                      </a:r>
                      <a:r>
                        <a:rPr lang="en-US" sz="900" dirty="0"/>
                        <a:t> setup send inform </a:t>
                      </a:r>
                      <a:r>
                        <a:rPr lang="en-US" sz="900" dirty="0" err="1"/>
                        <a:t>wchi</a:t>
                      </a:r>
                      <a:r>
                        <a:rPr lang="en-US" sz="900" dirty="0"/>
                        <a:t> </a:t>
                      </a:r>
                      <a:r>
                        <a:rPr lang="en-US" sz="900" dirty="0" err="1"/>
                        <a:t>busi</a:t>
                      </a:r>
                      <a:r>
                        <a:rPr lang="en-US" sz="900" dirty="0"/>
                        <a:t> process </a:t>
                      </a:r>
                      <a:r>
                        <a:rPr lang="en-US" sz="900" dirty="0" err="1"/>
                        <a:t>kpis</a:t>
                      </a:r>
                      <a:r>
                        <a:rPr lang="en-US" sz="900" dirty="0"/>
                        <a:t> setup report </a:t>
                      </a:r>
                      <a:r>
                        <a:rPr lang="en-US" sz="900" dirty="0" err="1"/>
                        <a:t>slr</a:t>
                      </a:r>
                      <a:r>
                        <a:rPr lang="en-US" sz="900" dirty="0"/>
                        <a:t> screenshot </a:t>
                      </a:r>
                      <a:r>
                        <a:rPr lang="en-US" sz="900" dirty="0" err="1"/>
                        <a:t>slr</a:t>
                      </a:r>
                      <a:r>
                        <a:rPr lang="en-US" sz="900" dirty="0"/>
                        <a:t> setup help </a:t>
                      </a:r>
                      <a:r>
                        <a:rPr lang="en-US" sz="900" dirty="0" err="1"/>
                        <a:t>solut</a:t>
                      </a:r>
                      <a:r>
                        <a:rPr lang="en-US" sz="900" dirty="0"/>
                        <a:t> </a:t>
                      </a:r>
                      <a:r>
                        <a:rPr lang="en-US" sz="900" dirty="0" err="1"/>
                        <a:t>ahve</a:t>
                      </a:r>
                      <a:r>
                        <a:rPr lang="en-US" sz="900" dirty="0"/>
                        <a:t> setup </a:t>
                      </a:r>
                      <a:r>
                        <a:rPr lang="en-US" sz="900" dirty="0" err="1"/>
                        <a:t>slr</a:t>
                      </a:r>
                      <a:r>
                        <a:rPr lang="en-US" sz="900" dirty="0"/>
                        <a:t> lot kind </a:t>
                      </a:r>
                      <a:r>
                        <a:rPr lang="en-US" sz="900" dirty="0" err="1"/>
                        <a:t>activ</a:t>
                      </a:r>
                      <a:r>
                        <a:rPr lang="en-US" sz="900" dirty="0"/>
                        <a:t> global </a:t>
                      </a:r>
                      <a:r>
                        <a:rPr lang="en-US" sz="900" dirty="0" err="1"/>
                        <a:t>solut</a:t>
                      </a:r>
                      <a:r>
                        <a:rPr lang="en-US" sz="900" dirty="0"/>
                        <a:t> </a:t>
                      </a:r>
                      <a:r>
                        <a:rPr lang="en-US" sz="900" dirty="0" err="1"/>
                        <a:t>manag</a:t>
                      </a:r>
                      <a:r>
                        <a:rPr lang="en-US" sz="900" dirty="0"/>
                        <a:t> http </a:t>
                      </a:r>
                      <a:r>
                        <a:rPr lang="en-US" sz="900" dirty="0" err="1"/>
                        <a:t>scn</a:t>
                      </a:r>
                      <a:r>
                        <a:rPr lang="en-US" sz="900" dirty="0"/>
                        <a:t> com </a:t>
                      </a:r>
                      <a:r>
                        <a:rPr lang="en-US" sz="900" dirty="0" err="1"/>
                        <a:t>communiti</a:t>
                      </a:r>
                      <a:r>
                        <a:rPr lang="en-US" sz="900" dirty="0"/>
                        <a:t> </a:t>
                      </a:r>
                      <a:r>
                        <a:rPr lang="en-US" sz="900" dirty="0" err="1"/>
                        <a:t>manag</a:t>
                      </a:r>
                      <a:r>
                        <a:rPr lang="en-US" sz="900" dirty="0"/>
                        <a:t> </a:t>
                      </a:r>
                      <a:r>
                        <a:rPr lang="en-US" sz="900" dirty="0" err="1"/>
                        <a:t>alm</a:t>
                      </a:r>
                      <a:r>
                        <a:rPr lang="en-US" sz="900" dirty="0"/>
                        <a:t> </a:t>
                      </a:r>
                      <a:r>
                        <a:rPr lang="en-US" sz="900" dirty="0" err="1"/>
                        <a:t>solut</a:t>
                      </a:r>
                      <a:r>
                        <a:rPr lang="en-US" sz="900" dirty="0"/>
                        <a:t> </a:t>
                      </a:r>
                      <a:r>
                        <a:rPr lang="en-US" sz="900" dirty="0" err="1"/>
                        <a:t>manag</a:t>
                      </a:r>
                      <a:r>
                        <a:rPr lang="en-US" sz="900" dirty="0"/>
                        <a:t> data </a:t>
                      </a:r>
                      <a:r>
                        <a:rPr lang="en-US" sz="900" dirty="0" err="1"/>
                        <a:t>slr</a:t>
                      </a:r>
                      <a:r>
                        <a:rPr lang="en-US" sz="900" dirty="0"/>
                        <a:t> </a:t>
                      </a:r>
                      <a:r>
                        <a:rPr lang="en-US" sz="900" dirty="0" err="1"/>
                        <a:t>busi</a:t>
                      </a:r>
                      <a:r>
                        <a:rPr lang="en-US" sz="900" dirty="0"/>
                        <a:t> process </a:t>
                      </a:r>
                      <a:r>
                        <a:rPr lang="en-US" sz="900" dirty="0" err="1"/>
                        <a:t>kpis</a:t>
                      </a:r>
                      <a:r>
                        <a:rPr lang="en-US" sz="900" dirty="0"/>
                        <a:t> </a:t>
                      </a:r>
                      <a:r>
                        <a:rPr lang="en-US" sz="900" dirty="0" err="1"/>
                        <a:t>goinglive</a:t>
                      </a:r>
                      <a:r>
                        <a:rPr lang="en-US" sz="900" dirty="0"/>
                        <a:t>/upgrade http://scn.sap.com/community/it-management/alm/solution-manager'</a:t>
                      </a:r>
                    </a:p>
                  </a:txBody>
                  <a:tcPr/>
                </a:tc>
                <a:extLst>
                  <a:ext uri="{0D108BD9-81ED-4DB2-BD59-A6C34878D82A}">
                    <a16:rowId xmlns:a16="http://schemas.microsoft.com/office/drawing/2014/main" val="3251609036"/>
                  </a:ext>
                </a:extLst>
              </a:tr>
              <a:tr h="370840">
                <a:tc>
                  <a:txBody>
                    <a:bodyPr/>
                    <a:lstStyle/>
                    <a:p>
                      <a:r>
                        <a:rPr lang="en-US" sz="1050" kern="0" dirty="0" err="1">
                          <a:solidFill>
                            <a:schemeClr val="tx1"/>
                          </a:solidFill>
                          <a:ea typeface="Arial Unicode MS" pitchFamily="34" charset="-128"/>
                          <a:cs typeface="Arial Unicode MS" pitchFamily="34" charset="-128"/>
                        </a:rPr>
                        <a:t>TermCount</a:t>
                      </a:r>
                      <a:endParaRPr lang="en-US" sz="1050" kern="0" dirty="0">
                        <a:solidFill>
                          <a:schemeClr val="tx1"/>
                        </a:solidFill>
                        <a:ea typeface="Arial Unicode MS" pitchFamily="34" charset="-128"/>
                        <a:cs typeface="Arial Unicode MS" pitchFamily="34" charset="-128"/>
                      </a:endParaRPr>
                    </a:p>
                  </a:txBody>
                  <a:tcPr/>
                </a:tc>
                <a:tc>
                  <a:txBody>
                    <a:bodyPr/>
                    <a:lstStyle/>
                    <a:p>
                      <a:endParaRPr lang="en-US" sz="1050" dirty="0"/>
                    </a:p>
                  </a:txBody>
                  <a:tcPr/>
                </a:tc>
                <a:tc>
                  <a:txBody>
                    <a:bodyPr/>
                    <a:lstStyle/>
                    <a:p>
                      <a:r>
                        <a:rPr lang="en-US" sz="900" dirty="0"/>
                        <a:t>99</a:t>
                      </a:r>
                    </a:p>
                  </a:txBody>
                  <a:tcPr/>
                </a:tc>
                <a:extLst>
                  <a:ext uri="{0D108BD9-81ED-4DB2-BD59-A6C34878D82A}">
                    <a16:rowId xmlns:a16="http://schemas.microsoft.com/office/drawing/2014/main" val="1022646163"/>
                  </a:ext>
                </a:extLst>
              </a:tr>
            </a:tbl>
          </a:graphicData>
        </a:graphic>
      </p:graphicFrame>
    </p:spTree>
    <p:extLst>
      <p:ext uri="{BB962C8B-B14F-4D97-AF65-F5344CB8AC3E}">
        <p14:creationId xmlns:p14="http://schemas.microsoft.com/office/powerpoint/2010/main" val="188306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7C164-79F9-4F44-A8A2-DCB4EF9401E3}"/>
              </a:ext>
            </a:extLst>
          </p:cNvPr>
          <p:cNvSpPr>
            <a:spLocks noGrp="1"/>
          </p:cNvSpPr>
          <p:nvPr>
            <p:ph type="ctrTitle"/>
          </p:nvPr>
        </p:nvSpPr>
        <p:spPr/>
        <p:txBody>
          <a:bodyPr/>
          <a:lstStyle/>
          <a:p>
            <a:r>
              <a:rPr lang="en-US" dirty="0"/>
              <a:t>Action Logs</a:t>
            </a:r>
          </a:p>
        </p:txBody>
      </p:sp>
    </p:spTree>
    <p:extLst>
      <p:ext uri="{BB962C8B-B14F-4D97-AF65-F5344CB8AC3E}">
        <p14:creationId xmlns:p14="http://schemas.microsoft.com/office/powerpoint/2010/main" val="3611039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p:txBody>
          <a:bodyPr/>
          <a:lstStyle/>
          <a:p>
            <a:r>
              <a:rPr lang="en-US" altLang="zh-CN" dirty="0">
                <a:solidFill>
                  <a:schemeClr val="accent1"/>
                </a:solidFill>
              </a:rPr>
              <a:t>Action Logs Parser Workflow</a:t>
            </a:r>
            <a:endParaRPr lang="en-US" dirty="0">
              <a:solidFill>
                <a:schemeClr val="accent1"/>
              </a:solidFill>
            </a:endParaRPr>
          </a:p>
        </p:txBody>
      </p:sp>
      <p:sp>
        <p:nvSpPr>
          <p:cNvPr id="10" name="Rectangle 9">
            <a:extLst>
              <a:ext uri="{FF2B5EF4-FFF2-40B4-BE49-F238E27FC236}">
                <a16:creationId xmlns:a16="http://schemas.microsoft.com/office/drawing/2014/main" id="{77E609CD-575A-4D2A-9223-81C409478EFE}"/>
              </a:ext>
            </a:extLst>
          </p:cNvPr>
          <p:cNvSpPr/>
          <p:nvPr/>
        </p:nvSpPr>
        <p:spPr bwMode="gray">
          <a:xfrm>
            <a:off x="2743211" y="4529459"/>
            <a:ext cx="981456" cy="323088"/>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parse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aphicFrame>
        <p:nvGraphicFramePr>
          <p:cNvPr id="16" name="Table 16">
            <a:extLst>
              <a:ext uri="{FF2B5EF4-FFF2-40B4-BE49-F238E27FC236}">
                <a16:creationId xmlns:a16="http://schemas.microsoft.com/office/drawing/2014/main" id="{DEE37C8E-37E4-4DDD-8598-FB67DC883816}"/>
              </a:ext>
            </a:extLst>
          </p:cNvPr>
          <p:cNvGraphicFramePr>
            <a:graphicFrameLocks noGrp="1"/>
          </p:cNvGraphicFramePr>
          <p:nvPr>
            <p:extLst>
              <p:ext uri="{D42A27DB-BD31-4B8C-83A1-F6EECF244321}">
                <p14:modId xmlns:p14="http://schemas.microsoft.com/office/powerpoint/2010/main" val="3429652734"/>
              </p:ext>
            </p:extLst>
          </p:nvPr>
        </p:nvGraphicFramePr>
        <p:xfrm>
          <a:off x="6514442" y="2525843"/>
          <a:ext cx="5420078" cy="2255103"/>
        </p:xfrm>
        <a:graphic>
          <a:graphicData uri="http://schemas.openxmlformats.org/drawingml/2006/table">
            <a:tbl>
              <a:tblPr firstRow="1" bandRow="1">
                <a:tableStyleId>{3B4B98B0-60AC-42C2-AFA5-B58CD77FA1E5}</a:tableStyleId>
              </a:tblPr>
              <a:tblGrid>
                <a:gridCol w="2710039">
                  <a:extLst>
                    <a:ext uri="{9D8B030D-6E8A-4147-A177-3AD203B41FA5}">
                      <a16:colId xmlns:a16="http://schemas.microsoft.com/office/drawing/2014/main" val="3962605705"/>
                    </a:ext>
                  </a:extLst>
                </a:gridCol>
                <a:gridCol w="2710039">
                  <a:extLst>
                    <a:ext uri="{9D8B030D-6E8A-4147-A177-3AD203B41FA5}">
                      <a16:colId xmlns:a16="http://schemas.microsoft.com/office/drawing/2014/main" val="2600601511"/>
                    </a:ext>
                  </a:extLst>
                </a:gridCol>
              </a:tblGrid>
              <a:tr h="370423">
                <a:tc>
                  <a:txBody>
                    <a:bodyPr/>
                    <a:lstStyle/>
                    <a:p>
                      <a:r>
                        <a:rPr lang="en-US" sz="1050" dirty="0"/>
                        <a:t>Field Name</a:t>
                      </a:r>
                    </a:p>
                  </a:txBody>
                  <a:tcPr/>
                </a:tc>
                <a:tc>
                  <a:txBody>
                    <a:bodyPr/>
                    <a:lstStyle/>
                    <a:p>
                      <a:r>
                        <a:rPr lang="en-US" sz="1050" dirty="0"/>
                        <a:t>Value</a:t>
                      </a:r>
                    </a:p>
                  </a:txBody>
                  <a:tcPr/>
                </a:tc>
                <a:extLst>
                  <a:ext uri="{0D108BD9-81ED-4DB2-BD59-A6C34878D82A}">
                    <a16:rowId xmlns:a16="http://schemas.microsoft.com/office/drawing/2014/main" val="491534550"/>
                  </a:ext>
                </a:extLst>
              </a:tr>
              <a:tr h="370840">
                <a:tc>
                  <a:txBody>
                    <a:bodyPr/>
                    <a:lstStyle/>
                    <a:p>
                      <a:pPr marR="0" algn="l"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component_initial</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a:txBody>
                  <a:tcPr/>
                </a:tc>
                <a:tc>
                  <a:txBody>
                    <a:bodyPr/>
                    <a:lstStyle/>
                    <a:p>
                      <a:r>
                        <a:rPr lang="en-US" sz="1050" dirty="0"/>
                        <a:t>'ap-rc-bds-1o'</a:t>
                      </a:r>
                    </a:p>
                  </a:txBody>
                  <a:tcPr/>
                </a:tc>
                <a:extLst>
                  <a:ext uri="{0D108BD9-81ED-4DB2-BD59-A6C34878D82A}">
                    <a16:rowId xmlns:a16="http://schemas.microsoft.com/office/drawing/2014/main" val="544520536"/>
                  </a:ext>
                </a:extLst>
              </a:tr>
              <a:tr h="370840">
                <a:tc>
                  <a:txBody>
                    <a:bodyPr/>
                    <a:lstStyle/>
                    <a:p>
                      <a:pPr marR="0" algn="l"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confirmed</a:t>
                      </a:r>
                    </a:p>
                  </a:txBody>
                  <a:tcPr/>
                </a:tc>
                <a:tc>
                  <a:txBody>
                    <a:bodyPr/>
                    <a:lstStyle/>
                    <a:p>
                      <a:r>
                        <a:rPr lang="en-US" sz="1050" dirty="0"/>
                        <a:t>'automatically'</a:t>
                      </a:r>
                    </a:p>
                  </a:txBody>
                  <a:tcPr/>
                </a:tc>
                <a:extLst>
                  <a:ext uri="{0D108BD9-81ED-4DB2-BD59-A6C34878D82A}">
                    <a16:rowId xmlns:a16="http://schemas.microsoft.com/office/drawing/2014/main" val="876556542"/>
                  </a:ext>
                </a:extLst>
              </a:tr>
              <a:tr h="370840">
                <a:tc>
                  <a:txBody>
                    <a:bodyPr/>
                    <a:lstStyle/>
                    <a:p>
                      <a:pPr marR="0" algn="l" defTabSz="914400" eaLnBrk="1" fontAlgn="base" latinLnBrk="0" hangingPunct="1">
                        <a:lnSpc>
                          <a:spcPct val="100000"/>
                        </a:lnSpc>
                        <a:spcBef>
                          <a:spcPct val="50000"/>
                        </a:spcBef>
                        <a:spcAft>
                          <a:spcPct val="0"/>
                        </a:spcAft>
                        <a:buClr>
                          <a:srgbClr val="F0AB00"/>
                        </a:buClr>
                        <a:buSzPct val="80000"/>
                        <a:tabLst/>
                      </a:pPr>
                      <a:r>
                        <a:rPr lang="en-US" sz="1050" kern="0" dirty="0">
                          <a:ea typeface="Arial Unicode MS" pitchFamily="34" charset="-128"/>
                          <a:cs typeface="Arial Unicode MS" pitchFamily="34" charset="-128"/>
                        </a:rPr>
                        <a:t>routing</a:t>
                      </a: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050" dirty="0"/>
                        <a:t>{"0" : {"component" : "ap-rc-bds-1o",    "datetime" : </a:t>
                      </a:r>
                      <a:r>
                        <a:rPr lang="en-US" sz="1050" dirty="0" err="1"/>
                        <a:t>ISODate</a:t>
                      </a:r>
                      <a:r>
                        <a:rPr lang="en-US" sz="1050" dirty="0"/>
                        <a:t>("2020-12-23T20:17:53.000Z")}}</a:t>
                      </a:r>
                    </a:p>
                  </a:txBody>
                  <a:tcPr/>
                </a:tc>
                <a:extLst>
                  <a:ext uri="{0D108BD9-81ED-4DB2-BD59-A6C34878D82A}">
                    <a16:rowId xmlns:a16="http://schemas.microsoft.com/office/drawing/2014/main" val="667048070"/>
                  </a:ext>
                </a:extLst>
              </a:tr>
              <a:tr h="370840">
                <a:tc>
                  <a:txBody>
                    <a:bodyPr/>
                    <a:lstStyle/>
                    <a:p>
                      <a:pPr marR="0" algn="l"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solns</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a:txBody>
                  <a:tcPr/>
                </a:tc>
                <a:tc>
                  <a:txBody>
                    <a:bodyPr/>
                    <a:lstStyle/>
                    <a:p>
                      <a:r>
                        <a:rPr lang="en-US" sz="1050" dirty="0"/>
                        <a:t>{"0" : {"</a:t>
                      </a:r>
                      <a:r>
                        <a:rPr lang="en-US" sz="1050" dirty="0" err="1"/>
                        <a:t>soln_nr</a:t>
                      </a:r>
                      <a:r>
                        <a:rPr lang="en-US" sz="1050" dirty="0"/>
                        <a:t>" : "10",</a:t>
                      </a:r>
                    </a:p>
                    <a:p>
                      <a:r>
                        <a:rPr lang="en-US" sz="1050" dirty="0"/>
                        <a:t>"datetime" : </a:t>
                      </a:r>
                      <a:r>
                        <a:rPr lang="en-US" sz="1050" dirty="0" err="1"/>
                        <a:t>ISODate</a:t>
                      </a:r>
                      <a:r>
                        <a:rPr lang="en-US" sz="1050" dirty="0"/>
                        <a:t>("2020-12-24T05:20:46.000Z")}}</a:t>
                      </a:r>
                    </a:p>
                  </a:txBody>
                  <a:tcPr/>
                </a:tc>
                <a:extLst>
                  <a:ext uri="{0D108BD9-81ED-4DB2-BD59-A6C34878D82A}">
                    <a16:rowId xmlns:a16="http://schemas.microsoft.com/office/drawing/2014/main" val="2059240548"/>
                  </a:ext>
                </a:extLst>
              </a:tr>
            </a:tbl>
          </a:graphicData>
        </a:graphic>
      </p:graphicFrame>
      <p:sp>
        <p:nvSpPr>
          <p:cNvPr id="18" name="Rectangle 17">
            <a:extLst>
              <a:ext uri="{FF2B5EF4-FFF2-40B4-BE49-F238E27FC236}">
                <a16:creationId xmlns:a16="http://schemas.microsoft.com/office/drawing/2014/main" id="{9F99EFB0-D9D7-433F-A9E2-BE25518E5D70}"/>
              </a:ext>
            </a:extLst>
          </p:cNvPr>
          <p:cNvSpPr/>
          <p:nvPr/>
        </p:nvSpPr>
        <p:spPr bwMode="gray">
          <a:xfrm>
            <a:off x="622868" y="4133158"/>
            <a:ext cx="1621578" cy="1115689"/>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action_logdataSet</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950994F0-1993-410F-8745-A056E2DDF480}"/>
              </a:ext>
            </a:extLst>
          </p:cNvPr>
          <p:cNvSpPr/>
          <p:nvPr/>
        </p:nvSpPr>
        <p:spPr bwMode="gray">
          <a:xfrm>
            <a:off x="4223432" y="4133158"/>
            <a:ext cx="1621578" cy="1115689"/>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confirmed</a:t>
            </a:r>
          </a:p>
          <a:p>
            <a:pPr marR="0" algn="ctr" defTabSz="914400" eaLnBrk="1" fontAlgn="base" latinLnBrk="0" hangingPunct="1">
              <a:lnSpc>
                <a:spcPct val="100000"/>
              </a:lnSpc>
              <a:spcBef>
                <a:spcPct val="50000"/>
              </a:spcBef>
              <a:spcAft>
                <a:spcPct val="0"/>
              </a:spcAft>
              <a:buClr>
                <a:srgbClr val="F0AB00"/>
              </a:buClr>
              <a:buSzPct val="80000"/>
              <a:tabLst/>
            </a:pPr>
            <a:r>
              <a:rPr lang="en-US" sz="1050" kern="0" dirty="0">
                <a:ea typeface="Arial Unicode MS" pitchFamily="34" charset="-128"/>
                <a:cs typeface="Arial Unicode MS" pitchFamily="34" charset="-128"/>
              </a:rPr>
              <a:t>routing</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solns</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component_initial</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Cylinder 1">
            <a:extLst>
              <a:ext uri="{FF2B5EF4-FFF2-40B4-BE49-F238E27FC236}">
                <a16:creationId xmlns:a16="http://schemas.microsoft.com/office/drawing/2014/main" id="{E28E405A-093A-4D19-9119-5FA969535B1C}"/>
              </a:ext>
            </a:extLst>
          </p:cNvPr>
          <p:cNvSpPr/>
          <p:nvPr/>
        </p:nvSpPr>
        <p:spPr bwMode="gray">
          <a:xfrm>
            <a:off x="622868" y="2398425"/>
            <a:ext cx="1621578" cy="1153825"/>
          </a:xfrm>
          <a:prstGeom prst="can">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action_logs_extracted_version</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a:extLst>
              <a:ext uri="{FF2B5EF4-FFF2-40B4-BE49-F238E27FC236}">
                <a16:creationId xmlns:a16="http://schemas.microsoft.com/office/drawing/2014/main" id="{20E12CAB-3BA1-4AC9-A84D-3B281BBBCCA8}"/>
              </a:ext>
            </a:extLst>
          </p:cNvPr>
          <p:cNvSpPr/>
          <p:nvPr/>
        </p:nvSpPr>
        <p:spPr bwMode="gray">
          <a:xfrm>
            <a:off x="4405424" y="2398424"/>
            <a:ext cx="1257593" cy="1153825"/>
          </a:xfrm>
          <a:prstGeom prst="can">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infodocs_parsed_version</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Straight Arrow Connector 4">
            <a:extLst>
              <a:ext uri="{FF2B5EF4-FFF2-40B4-BE49-F238E27FC236}">
                <a16:creationId xmlns:a16="http://schemas.microsoft.com/office/drawing/2014/main" id="{72B83B52-65AE-4645-8A2A-6C6A8FC4B8C8}"/>
              </a:ext>
            </a:extLst>
          </p:cNvPr>
          <p:cNvCxnSpPr>
            <a:stCxn id="2" idx="3"/>
            <a:endCxn id="18" idx="0"/>
          </p:cNvCxnSpPr>
          <p:nvPr/>
        </p:nvCxnSpPr>
        <p:spPr>
          <a:xfrm>
            <a:off x="1433657" y="3552250"/>
            <a:ext cx="0" cy="580908"/>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B65CB53-1231-4E9A-A347-702ECCF2B907}"/>
              </a:ext>
            </a:extLst>
          </p:cNvPr>
          <p:cNvCxnSpPr>
            <a:stCxn id="18" idx="3"/>
            <a:endCxn id="10" idx="1"/>
          </p:cNvCxnSpPr>
          <p:nvPr/>
        </p:nvCxnSpPr>
        <p:spPr>
          <a:xfrm>
            <a:off x="2244446" y="4691003"/>
            <a:ext cx="498765"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D2E275-36FD-4689-B915-8F935DA378C8}"/>
              </a:ext>
            </a:extLst>
          </p:cNvPr>
          <p:cNvCxnSpPr>
            <a:stCxn id="10" idx="3"/>
            <a:endCxn id="8" idx="1"/>
          </p:cNvCxnSpPr>
          <p:nvPr/>
        </p:nvCxnSpPr>
        <p:spPr>
          <a:xfrm>
            <a:off x="3724667" y="4691003"/>
            <a:ext cx="498765"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22994DE-308B-45EE-B9C8-D69BCF20B815}"/>
              </a:ext>
            </a:extLst>
          </p:cNvPr>
          <p:cNvCxnSpPr>
            <a:stCxn id="8" idx="0"/>
            <a:endCxn id="9" idx="3"/>
          </p:cNvCxnSpPr>
          <p:nvPr/>
        </p:nvCxnSpPr>
        <p:spPr>
          <a:xfrm flipV="1">
            <a:off x="5034221" y="3552249"/>
            <a:ext cx="0" cy="580909"/>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39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pPr marL="342900" indent="-342900">
              <a:buFont typeface="Arial" panose="020B0604020202020204" pitchFamily="34" charset="0"/>
              <a:buChar char="•"/>
            </a:pPr>
            <a:r>
              <a:rPr lang="en-US" dirty="0"/>
              <a:t>Solutions </a:t>
            </a:r>
          </a:p>
          <a:p>
            <a:pPr marL="342900" indent="-342900">
              <a:buFont typeface="Arial" panose="020B0604020202020204" pitchFamily="34" charset="0"/>
              <a:buChar char="•"/>
            </a:pPr>
            <a:r>
              <a:rPr lang="en-US" dirty="0" err="1"/>
              <a:t>Infodocs</a:t>
            </a:r>
            <a:r>
              <a:rPr lang="en-US" dirty="0"/>
              <a:t> </a:t>
            </a:r>
          </a:p>
          <a:p>
            <a:pPr marL="342900" indent="-342900">
              <a:buFont typeface="Arial" panose="020B0604020202020204" pitchFamily="34" charset="0"/>
              <a:buChar char="•"/>
            </a:pPr>
            <a:r>
              <a:rPr lang="en-US" dirty="0"/>
              <a:t>Action Logs </a:t>
            </a:r>
          </a:p>
        </p:txBody>
      </p:sp>
      <p:sp>
        <p:nvSpPr>
          <p:cNvPr id="2" name="Agenda"/>
          <p:cNvSpPr>
            <a:spLocks noGrp="1"/>
          </p:cNvSpPr>
          <p:nvPr>
            <p:ph type="title"/>
          </p:nvPr>
        </p:nvSpPr>
        <p:spPr bwMode="gray"/>
        <p:txBody>
          <a:bodyPr/>
          <a:lstStyle/>
          <a:p>
            <a:r>
              <a:rPr lang="en-US" dirty="0">
                <a:solidFill>
                  <a:schemeClr val="accent1"/>
                </a:solidFill>
              </a:rPr>
              <a:t>Data Sources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7C164-79F9-4F44-A8A2-DCB4EF9401E3}"/>
              </a:ext>
            </a:extLst>
          </p:cNvPr>
          <p:cNvSpPr>
            <a:spLocks noGrp="1"/>
          </p:cNvSpPr>
          <p:nvPr>
            <p:ph type="ctrTitle"/>
          </p:nvPr>
        </p:nvSpPr>
        <p:spPr/>
        <p:txBody>
          <a:bodyPr/>
          <a:lstStyle/>
          <a:p>
            <a:r>
              <a:rPr lang="en-US" dirty="0"/>
              <a:t>Solutions</a:t>
            </a:r>
          </a:p>
        </p:txBody>
      </p:sp>
    </p:spTree>
    <p:extLst>
      <p:ext uri="{BB962C8B-B14F-4D97-AF65-F5344CB8AC3E}">
        <p14:creationId xmlns:p14="http://schemas.microsoft.com/office/powerpoint/2010/main" val="376260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p:txBody>
          <a:bodyPr/>
          <a:lstStyle/>
          <a:p>
            <a:r>
              <a:rPr lang="en-US" altLang="zh-CN" dirty="0">
                <a:solidFill>
                  <a:schemeClr val="accent1"/>
                </a:solidFill>
              </a:rPr>
              <a:t>Solution Parser Workflow</a:t>
            </a:r>
            <a:endParaRPr lang="en-US" dirty="0">
              <a:solidFill>
                <a:schemeClr val="accent1"/>
              </a:solidFill>
            </a:endParaRPr>
          </a:p>
        </p:txBody>
      </p:sp>
      <p:sp>
        <p:nvSpPr>
          <p:cNvPr id="10" name="Rectangle 9">
            <a:extLst>
              <a:ext uri="{FF2B5EF4-FFF2-40B4-BE49-F238E27FC236}">
                <a16:creationId xmlns:a16="http://schemas.microsoft.com/office/drawing/2014/main" id="{77E609CD-575A-4D2A-9223-81C409478EFE}"/>
              </a:ext>
            </a:extLst>
          </p:cNvPr>
          <p:cNvSpPr/>
          <p:nvPr/>
        </p:nvSpPr>
        <p:spPr bwMode="gray">
          <a:xfrm>
            <a:off x="2624344" y="1789501"/>
            <a:ext cx="981456" cy="323088"/>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transform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aphicFrame>
        <p:nvGraphicFramePr>
          <p:cNvPr id="16" name="Table 16">
            <a:extLst>
              <a:ext uri="{FF2B5EF4-FFF2-40B4-BE49-F238E27FC236}">
                <a16:creationId xmlns:a16="http://schemas.microsoft.com/office/drawing/2014/main" id="{DEE37C8E-37E4-4DDD-8598-FB67DC883816}"/>
              </a:ext>
            </a:extLst>
          </p:cNvPr>
          <p:cNvGraphicFramePr>
            <a:graphicFrameLocks noGrp="1"/>
          </p:cNvGraphicFramePr>
          <p:nvPr>
            <p:extLst>
              <p:ext uri="{D42A27DB-BD31-4B8C-83A1-F6EECF244321}">
                <p14:modId xmlns:p14="http://schemas.microsoft.com/office/powerpoint/2010/main" val="1713850392"/>
              </p:ext>
            </p:extLst>
          </p:nvPr>
        </p:nvGraphicFramePr>
        <p:xfrm>
          <a:off x="504001" y="3087560"/>
          <a:ext cx="8130117" cy="3266440"/>
        </p:xfrm>
        <a:graphic>
          <a:graphicData uri="http://schemas.openxmlformats.org/drawingml/2006/table">
            <a:tbl>
              <a:tblPr firstRow="1" bandRow="1">
                <a:tableStyleId>{3B4B98B0-60AC-42C2-AFA5-B58CD77FA1E5}</a:tableStyleId>
              </a:tblPr>
              <a:tblGrid>
                <a:gridCol w="2710039">
                  <a:extLst>
                    <a:ext uri="{9D8B030D-6E8A-4147-A177-3AD203B41FA5}">
                      <a16:colId xmlns:a16="http://schemas.microsoft.com/office/drawing/2014/main" val="3962605705"/>
                    </a:ext>
                  </a:extLst>
                </a:gridCol>
                <a:gridCol w="2710039">
                  <a:extLst>
                    <a:ext uri="{9D8B030D-6E8A-4147-A177-3AD203B41FA5}">
                      <a16:colId xmlns:a16="http://schemas.microsoft.com/office/drawing/2014/main" val="2672200161"/>
                    </a:ext>
                  </a:extLst>
                </a:gridCol>
                <a:gridCol w="2710039">
                  <a:extLst>
                    <a:ext uri="{9D8B030D-6E8A-4147-A177-3AD203B41FA5}">
                      <a16:colId xmlns:a16="http://schemas.microsoft.com/office/drawing/2014/main" val="2600601511"/>
                    </a:ext>
                  </a:extLst>
                </a:gridCol>
              </a:tblGrid>
              <a:tr h="370840">
                <a:tc>
                  <a:txBody>
                    <a:bodyPr/>
                    <a:lstStyle/>
                    <a:p>
                      <a:r>
                        <a:rPr lang="en-US" sz="1050" dirty="0"/>
                        <a:t>Field Name</a:t>
                      </a:r>
                    </a:p>
                  </a:txBody>
                  <a:tcPr/>
                </a:tc>
                <a:tc>
                  <a:txBody>
                    <a:bodyPr/>
                    <a:lstStyle/>
                    <a:p>
                      <a:r>
                        <a:rPr lang="en-US" sz="1050" dirty="0"/>
                        <a:t>Raw Value</a:t>
                      </a:r>
                    </a:p>
                  </a:txBody>
                  <a:tcPr/>
                </a:tc>
                <a:tc>
                  <a:txBody>
                    <a:bodyPr/>
                    <a:lstStyle/>
                    <a:p>
                      <a:r>
                        <a:rPr lang="en-US" sz="1050" dirty="0"/>
                        <a:t>Parsed Value</a:t>
                      </a:r>
                    </a:p>
                  </a:txBody>
                  <a:tcPr/>
                </a:tc>
                <a:extLst>
                  <a:ext uri="{0D108BD9-81ED-4DB2-BD59-A6C34878D82A}">
                    <a16:rowId xmlns:a16="http://schemas.microsoft.com/office/drawing/2014/main" val="491534550"/>
                  </a:ext>
                </a:extLst>
              </a:tr>
              <a:tr h="370840">
                <a:tc>
                  <a:txBody>
                    <a:bodyPr/>
                    <a:lstStyle/>
                    <a:p>
                      <a:r>
                        <a:rPr lang="en-US" sz="1050" dirty="0"/>
                        <a:t>Category</a:t>
                      </a:r>
                    </a:p>
                  </a:txBody>
                  <a:tcPr/>
                </a:tc>
                <a:tc>
                  <a:txBody>
                    <a:bodyPr/>
                    <a:lstStyle/>
                    <a:p>
                      <a:r>
                        <a:rPr lang="en-US" sz="1050" dirty="0"/>
                        <a:t>Program error</a:t>
                      </a:r>
                    </a:p>
                  </a:txBody>
                  <a:tcPr/>
                </a:tc>
                <a:tc>
                  <a:txBody>
                    <a:bodyPr/>
                    <a:lstStyle/>
                    <a:p>
                      <a:r>
                        <a:rPr lang="en-US" sz="1050" dirty="0"/>
                        <a:t>Program error</a:t>
                      </a:r>
                    </a:p>
                  </a:txBody>
                  <a:tcPr/>
                </a:tc>
                <a:extLst>
                  <a:ext uri="{0D108BD9-81ED-4DB2-BD59-A6C34878D82A}">
                    <a16:rowId xmlns:a16="http://schemas.microsoft.com/office/drawing/2014/main" val="876556542"/>
                  </a:ext>
                </a:extLst>
              </a:tr>
              <a:tr h="370840">
                <a:tc>
                  <a:txBody>
                    <a:bodyPr/>
                    <a:lstStyle/>
                    <a:p>
                      <a:r>
                        <a:rPr lang="en-US" sz="1050" dirty="0"/>
                        <a:t>Type</a:t>
                      </a:r>
                    </a:p>
                  </a:txBody>
                  <a:tcPr/>
                </a:tc>
                <a:tc>
                  <a:txBody>
                    <a:bodyPr/>
                    <a:lstStyle/>
                    <a:p>
                      <a:r>
                        <a:rPr lang="en-US" sz="1050" dirty="0"/>
                        <a:t>SAP Note</a:t>
                      </a:r>
                    </a:p>
                  </a:txBody>
                  <a:tcPr/>
                </a:tc>
                <a:tc>
                  <a:txBody>
                    <a:bodyPr/>
                    <a:lstStyle/>
                    <a:p>
                      <a:r>
                        <a:rPr lang="en-US" sz="1050" dirty="0"/>
                        <a:t>note</a:t>
                      </a:r>
                    </a:p>
                  </a:txBody>
                  <a:tcPr/>
                </a:tc>
                <a:extLst>
                  <a:ext uri="{0D108BD9-81ED-4DB2-BD59-A6C34878D82A}">
                    <a16:rowId xmlns:a16="http://schemas.microsoft.com/office/drawing/2014/main" val="667048070"/>
                  </a:ext>
                </a:extLst>
              </a:tr>
              <a:tr h="370840">
                <a:tc>
                  <a:txBody>
                    <a:bodyPr/>
                    <a:lstStyle/>
                    <a:p>
                      <a:r>
                        <a:rPr lang="en-US" sz="1050" dirty="0" err="1"/>
                        <a:t>PrimarySAPComponent</a:t>
                      </a:r>
                      <a:endParaRPr lang="en-US" sz="1050" dirty="0"/>
                    </a:p>
                  </a:txBody>
                  <a:tcPr/>
                </a:tc>
                <a:tc>
                  <a:txBody>
                    <a:bodyPr/>
                    <a:lstStyle/>
                    <a:p>
                      <a:r>
                        <a:rPr lang="en-US" sz="1050" dirty="0"/>
                        <a:t>XX-PROJ-CDP-CODEV-25</a:t>
                      </a:r>
                    </a:p>
                  </a:txBody>
                  <a:tcPr/>
                </a:tc>
                <a:tc>
                  <a:txBody>
                    <a:bodyPr/>
                    <a:lstStyle/>
                    <a:p>
                      <a:r>
                        <a:rPr lang="en-US" sz="1050" dirty="0"/>
                        <a:t>xx-proj-cdp-codev-25</a:t>
                      </a:r>
                    </a:p>
                  </a:txBody>
                  <a:tcPr/>
                </a:tc>
                <a:extLst>
                  <a:ext uri="{0D108BD9-81ED-4DB2-BD59-A6C34878D82A}">
                    <a16:rowId xmlns:a16="http://schemas.microsoft.com/office/drawing/2014/main" val="1783589921"/>
                  </a:ext>
                </a:extLst>
              </a:tr>
              <a:tr h="370840">
                <a:tc>
                  <a:txBody>
                    <a:bodyPr/>
                    <a:lstStyle/>
                    <a:p>
                      <a:r>
                        <a:rPr lang="en-US" sz="1050" dirty="0" err="1"/>
                        <a:t>AbapCode</a:t>
                      </a:r>
                      <a:endParaRPr lang="en-US" sz="1050" dirty="0"/>
                    </a:p>
                  </a:txBody>
                  <a:tcPr/>
                </a:tc>
                <a:tc>
                  <a:txBody>
                    <a:bodyPr/>
                    <a:lstStyle/>
                    <a:p>
                      <a:r>
                        <a:rPr lang="en-US" sz="1050" dirty="0"/>
                        <a:t>["&lt;P&gt;*$*$----------------------------------------------------------------$*$* &lt;BR/&gt;*$ Correction Inst.&amp;</a:t>
                      </a:r>
                      <a:r>
                        <a:rPr lang="en-US" sz="1050" dirty="0" err="1"/>
                        <a:t>nbsp</a:t>
                      </a:r>
                      <a:r>
                        <a:rPr lang="en-US" sz="1050" dirty="0"/>
                        <a:t>;&amp;</a:t>
                      </a:r>
                      <a:r>
                        <a:rPr lang="en-US" sz="1050" dirty="0" err="1"/>
                        <a:t>nbsp</a:t>
                      </a:r>
                      <a:r>
                        <a:rPr lang="en-US" sz="1050" dirty="0"/>
                        <a:t>;&amp;</a:t>
                      </a:r>
                      <a:r>
                        <a:rPr lang="en-US" sz="1050" dirty="0" err="1"/>
                        <a:t>nbsp</a:t>
                      </a:r>
                      <a:r>
                        <a:rPr lang="en-US" sz="1050" dirty="0"/>
                        <a:t>;&amp;</a:t>
                      </a:r>
                      <a:r>
                        <a:rPr lang="en-US" sz="1050" dirty="0" err="1"/>
                        <a:t>nbsp</a:t>
                      </a:r>
                      <a:r>
                        <a:rPr lang="en-US" sz="1050" dirty="0"/>
                        <a:t>;&amp;</a:t>
                      </a:r>
                      <a:r>
                        <a:rPr lang="en-US" sz="1050" dirty="0" err="1"/>
                        <a:t>nbsp</a:t>
                      </a:r>
                      <a:r>
                        <a:rPr lang="en-US" sz="1050" dirty="0"/>
                        <a:t>;&amp;</a:t>
                      </a:r>
                      <a:r>
                        <a:rPr lang="en-US" sz="1050" dirty="0" err="1"/>
                        <a:t>nbsp</a:t>
                      </a:r>
                      <a:r>
                        <a:rPr lang="en-US" sz="1050" dirty="0"/>
                        <a:t>;&amp;</a:t>
                      </a:r>
                      <a:r>
                        <a:rPr lang="en-US" sz="1050" dirty="0" err="1"/>
                        <a:t>nbsp</a:t>
                      </a:r>
                      <a:r>
                        <a:rPr lang="en-US" sz="1050" dirty="0"/>
                        <a:t>……]</a:t>
                      </a: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050" dirty="0"/>
                        <a:t>["&lt;P&gt;*$*$----------------------------------------------------------------$*$* &lt;BR/&gt;*$ Correction Inst.&amp;</a:t>
                      </a:r>
                      <a:r>
                        <a:rPr lang="en-US" sz="1050" dirty="0" err="1"/>
                        <a:t>nbsp</a:t>
                      </a:r>
                      <a:r>
                        <a:rPr lang="en-US" sz="1050" dirty="0"/>
                        <a:t>;&amp;</a:t>
                      </a:r>
                      <a:r>
                        <a:rPr lang="en-US" sz="1050" dirty="0" err="1"/>
                        <a:t>nbsp</a:t>
                      </a:r>
                      <a:r>
                        <a:rPr lang="en-US" sz="1050" dirty="0"/>
                        <a:t>;&amp;</a:t>
                      </a:r>
                      <a:r>
                        <a:rPr lang="en-US" sz="1050" dirty="0" err="1"/>
                        <a:t>nbsp</a:t>
                      </a:r>
                      <a:r>
                        <a:rPr lang="en-US" sz="1050" dirty="0"/>
                        <a:t>;&amp;</a:t>
                      </a:r>
                      <a:r>
                        <a:rPr lang="en-US" sz="1050" dirty="0" err="1"/>
                        <a:t>nbsp</a:t>
                      </a:r>
                      <a:r>
                        <a:rPr lang="en-US" sz="1050" dirty="0"/>
                        <a:t>;&amp;</a:t>
                      </a:r>
                      <a:r>
                        <a:rPr lang="en-US" sz="1050" dirty="0" err="1"/>
                        <a:t>nbsp</a:t>
                      </a:r>
                      <a:r>
                        <a:rPr lang="en-US" sz="1050" dirty="0"/>
                        <a:t>;&amp;</a:t>
                      </a:r>
                      <a:r>
                        <a:rPr lang="en-US" sz="1050" dirty="0" err="1"/>
                        <a:t>nbsp</a:t>
                      </a:r>
                      <a:r>
                        <a:rPr lang="en-US" sz="1050" dirty="0"/>
                        <a:t>;&amp;</a:t>
                      </a:r>
                      <a:r>
                        <a:rPr lang="en-US" sz="1050" dirty="0" err="1"/>
                        <a:t>nbsp</a:t>
                      </a:r>
                      <a:r>
                        <a:rPr lang="en-US" sz="1050" dirty="0"/>
                        <a:t>……]</a:t>
                      </a:r>
                    </a:p>
                  </a:txBody>
                  <a:tcPr/>
                </a:tc>
                <a:extLst>
                  <a:ext uri="{0D108BD9-81ED-4DB2-BD59-A6C34878D82A}">
                    <a16:rowId xmlns:a16="http://schemas.microsoft.com/office/drawing/2014/main" val="3900158645"/>
                  </a:ext>
                </a:extLst>
              </a:tr>
              <a:tr h="370840">
                <a:tc>
                  <a:txBody>
                    <a:bodyPr/>
                    <a:lstStyle/>
                    <a:p>
                      <a:r>
                        <a:rPr lang="en-US" sz="1050" kern="0" dirty="0" err="1">
                          <a:solidFill>
                            <a:schemeClr val="tx1"/>
                          </a:solidFill>
                          <a:ea typeface="Arial Unicode MS" pitchFamily="34" charset="-128"/>
                          <a:cs typeface="Arial Unicode MS" pitchFamily="34" charset="-128"/>
                        </a:rPr>
                        <a:t>AbapCode_parsed</a:t>
                      </a:r>
                      <a:endParaRPr lang="en-US" sz="1050" dirty="0">
                        <a:solidFill>
                          <a:schemeClr val="tx1"/>
                        </a:solidFill>
                      </a:endParaRPr>
                    </a:p>
                  </a:txBody>
                  <a:tcPr/>
                </a:tc>
                <a:tc>
                  <a:txBody>
                    <a:bodyPr/>
                    <a:lstStyle/>
                    <a:p>
                      <a:endParaRPr lang="en-US" sz="1050" dirty="0"/>
                    </a:p>
                  </a:txBody>
                  <a:tcPr/>
                </a:tc>
                <a:tc>
                  <a:txBody>
                    <a:bodyPr/>
                    <a:lstStyle/>
                    <a:p>
                      <a:r>
                        <a:rPr lang="en-US" sz="1050" dirty="0"/>
                        <a:t>[ {"Objects" : "['/PRA/CL_UTX~PROCESS_FETCH_OLD_BOOKINGS'\n '/PRA/CL_UTX~PROCESS_GET_VOLUME_INFO']", </a:t>
                      </a:r>
                    </a:p>
                    <a:p>
                      <a:r>
                        <a:rPr lang="en-US" sz="1050" dirty="0"/>
                        <a:t>"Type" : "['METH' 'METH']"}]</a:t>
                      </a:r>
                    </a:p>
                  </a:txBody>
                  <a:tcPr/>
                </a:tc>
                <a:extLst>
                  <a:ext uri="{0D108BD9-81ED-4DB2-BD59-A6C34878D82A}">
                    <a16:rowId xmlns:a16="http://schemas.microsoft.com/office/drawing/2014/main" val="3591037346"/>
                  </a:ext>
                </a:extLst>
              </a:tr>
            </a:tbl>
          </a:graphicData>
        </a:graphic>
      </p:graphicFrame>
      <p:sp>
        <p:nvSpPr>
          <p:cNvPr id="18" name="Rectangle 17">
            <a:extLst>
              <a:ext uri="{FF2B5EF4-FFF2-40B4-BE49-F238E27FC236}">
                <a16:creationId xmlns:a16="http://schemas.microsoft.com/office/drawing/2014/main" id="{9F99EFB0-D9D7-433F-A9E2-BE25518E5D70}"/>
              </a:ext>
            </a:extLst>
          </p:cNvPr>
          <p:cNvSpPr/>
          <p:nvPr/>
        </p:nvSpPr>
        <p:spPr bwMode="gray">
          <a:xfrm>
            <a:off x="504001" y="1393200"/>
            <a:ext cx="1621578" cy="1115689"/>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Category</a:t>
            </a:r>
          </a:p>
          <a:p>
            <a:pPr marR="0" algn="ctr" defTabSz="914400" eaLnBrk="1" fontAlgn="base" latinLnBrk="0" hangingPunct="1">
              <a:lnSpc>
                <a:spcPct val="100000"/>
              </a:lnSpc>
              <a:spcBef>
                <a:spcPct val="50000"/>
              </a:spcBef>
              <a:spcAft>
                <a:spcPct val="0"/>
              </a:spcAft>
              <a:buClr>
                <a:srgbClr val="F0AB00"/>
              </a:buClr>
              <a:buSzPct val="80000"/>
              <a:tabLst/>
            </a:pPr>
            <a:r>
              <a:rPr lang="en-US" sz="1050" kern="0" dirty="0">
                <a:ea typeface="Arial Unicode MS" pitchFamily="34" charset="-128"/>
                <a:cs typeface="Arial Unicode MS" pitchFamily="34" charset="-128"/>
              </a:rPr>
              <a:t>Type</a:t>
            </a:r>
          </a:p>
          <a:p>
            <a:pPr algn="ctr" defTabSz="914400" fontAlgn="base">
              <a:spcBef>
                <a:spcPct val="50000"/>
              </a:spcBef>
              <a:spcAft>
                <a:spcPct val="0"/>
              </a:spcAft>
              <a:buClr>
                <a:srgbClr val="F0AB00"/>
              </a:buClr>
              <a:buSzPct val="80000"/>
            </a:pPr>
            <a:r>
              <a:rPr lang="en-US" sz="1050" kern="0" dirty="0" err="1">
                <a:ea typeface="Arial Unicode MS" pitchFamily="34" charset="-128"/>
                <a:cs typeface="Arial Unicode MS" pitchFamily="34" charset="-128"/>
              </a:rPr>
              <a:t>PrimarySAPComponent</a:t>
            </a:r>
            <a:endParaRPr lang="en-US" sz="105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en-US" sz="1050" kern="0" dirty="0" err="1">
                <a:ea typeface="Arial Unicode MS" pitchFamily="34" charset="-128"/>
                <a:cs typeface="Arial Unicode MS" pitchFamily="34" charset="-128"/>
              </a:rPr>
              <a:t>AbapCode</a:t>
            </a:r>
            <a:endParaRPr kumimoji="0" lang="en-US" sz="105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81BBF5D7-AC14-4782-85F2-655D1E358B6C}"/>
              </a:ext>
            </a:extLst>
          </p:cNvPr>
          <p:cNvSpPr/>
          <p:nvPr/>
        </p:nvSpPr>
        <p:spPr bwMode="gray">
          <a:xfrm>
            <a:off x="4104565" y="1363798"/>
            <a:ext cx="1621578" cy="1174492"/>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Category</a:t>
            </a:r>
          </a:p>
          <a:p>
            <a:pPr marR="0" algn="ctr" defTabSz="914400" eaLnBrk="1" fontAlgn="base" latinLnBrk="0" hangingPunct="1">
              <a:lnSpc>
                <a:spcPct val="100000"/>
              </a:lnSpc>
              <a:spcBef>
                <a:spcPct val="50000"/>
              </a:spcBef>
              <a:spcAft>
                <a:spcPct val="0"/>
              </a:spcAft>
              <a:buClr>
                <a:srgbClr val="F0AB00"/>
              </a:buClr>
              <a:buSzPct val="80000"/>
              <a:tabLst/>
            </a:pPr>
            <a:r>
              <a:rPr lang="en-US" sz="1050" kern="0" dirty="0">
                <a:ea typeface="Arial Unicode MS" pitchFamily="34" charset="-128"/>
                <a:cs typeface="Arial Unicode MS" pitchFamily="34" charset="-128"/>
              </a:rPr>
              <a:t>Type</a:t>
            </a:r>
          </a:p>
          <a:p>
            <a:pPr algn="ctr" defTabSz="914400" fontAlgn="base">
              <a:spcBef>
                <a:spcPct val="50000"/>
              </a:spcBef>
              <a:spcAft>
                <a:spcPct val="0"/>
              </a:spcAft>
              <a:buClr>
                <a:srgbClr val="F0AB00"/>
              </a:buClr>
              <a:buSzPct val="80000"/>
            </a:pPr>
            <a:r>
              <a:rPr lang="en-US" sz="1050" kern="0" dirty="0" err="1">
                <a:ea typeface="Arial Unicode MS" pitchFamily="34" charset="-128"/>
                <a:cs typeface="Arial Unicode MS" pitchFamily="34" charset="-128"/>
              </a:rPr>
              <a:t>PrimarySAPComponent</a:t>
            </a:r>
            <a:endParaRPr lang="en-US" sz="105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en-US" sz="1050" kern="0" dirty="0" err="1">
                <a:ea typeface="Arial Unicode MS" pitchFamily="34" charset="-128"/>
                <a:cs typeface="Arial Unicode MS" pitchFamily="34" charset="-128"/>
              </a:rPr>
              <a:t>AbapCode</a:t>
            </a:r>
            <a:endParaRPr lang="en-US" sz="105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en-US" sz="1050" kern="0" dirty="0" err="1">
                <a:ea typeface="Arial Unicode MS" pitchFamily="34" charset="-128"/>
                <a:cs typeface="Arial Unicode MS" pitchFamily="34" charset="-128"/>
              </a:rPr>
              <a:t>AbapCode_parsed</a:t>
            </a:r>
            <a:endParaRPr kumimoji="0" lang="en-US" sz="105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E2672FA7-6241-48B1-AC6F-563C31578D90}"/>
              </a:ext>
            </a:extLst>
          </p:cNvPr>
          <p:cNvCxnSpPr>
            <a:stCxn id="18" idx="3"/>
            <a:endCxn id="10" idx="1"/>
          </p:cNvCxnSpPr>
          <p:nvPr/>
        </p:nvCxnSpPr>
        <p:spPr>
          <a:xfrm>
            <a:off x="2125579" y="1951045"/>
            <a:ext cx="498765"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6117A21-CAF0-41A1-BF9A-BAE3CB9490EB}"/>
              </a:ext>
            </a:extLst>
          </p:cNvPr>
          <p:cNvCxnSpPr>
            <a:stCxn id="10" idx="3"/>
            <a:endCxn id="19" idx="1"/>
          </p:cNvCxnSpPr>
          <p:nvPr/>
        </p:nvCxnSpPr>
        <p:spPr>
          <a:xfrm flipV="1">
            <a:off x="3605800" y="1951044"/>
            <a:ext cx="498765" cy="1"/>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3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p:txBody>
          <a:bodyPr/>
          <a:lstStyle/>
          <a:p>
            <a:r>
              <a:rPr lang="en-US" altLang="zh-CN" dirty="0">
                <a:solidFill>
                  <a:schemeClr val="accent1"/>
                </a:solidFill>
              </a:rPr>
              <a:t>Solution Parser Workflow</a:t>
            </a:r>
            <a:endParaRPr lang="en-US" dirty="0">
              <a:solidFill>
                <a:schemeClr val="accent1"/>
              </a:solidFill>
            </a:endParaRPr>
          </a:p>
        </p:txBody>
      </p:sp>
      <p:sp>
        <p:nvSpPr>
          <p:cNvPr id="10" name="Rectangle 9">
            <a:extLst>
              <a:ext uri="{FF2B5EF4-FFF2-40B4-BE49-F238E27FC236}">
                <a16:creationId xmlns:a16="http://schemas.microsoft.com/office/drawing/2014/main" id="{77E609CD-575A-4D2A-9223-81C409478EFE}"/>
              </a:ext>
            </a:extLst>
          </p:cNvPr>
          <p:cNvSpPr/>
          <p:nvPr/>
        </p:nvSpPr>
        <p:spPr bwMode="gray">
          <a:xfrm>
            <a:off x="747176" y="2641746"/>
            <a:ext cx="702987" cy="494536"/>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split </a:t>
            </a:r>
          </a:p>
          <a:p>
            <a:pPr marR="0" algn="ctr" defTabSz="914400" eaLnBrk="1" fontAlgn="base" latinLnBrk="0" hangingPunct="1">
              <a:lnSpc>
                <a:spcPct val="100000"/>
              </a:lnSpc>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&amp; </a:t>
            </a:r>
          </a:p>
          <a:p>
            <a:pPr marR="0" algn="ctr" defTabSz="914400" eaLnBrk="1" fontAlgn="base" latinLnBrk="0" hangingPunct="1">
              <a:lnSpc>
                <a:spcPct val="100000"/>
              </a:lnSpc>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merge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7C2E7A4C-FE76-499B-830F-3BAD10451262}"/>
              </a:ext>
            </a:extLst>
          </p:cNvPr>
          <p:cNvSpPr/>
          <p:nvPr/>
        </p:nvSpPr>
        <p:spPr bwMode="gray">
          <a:xfrm>
            <a:off x="2809928" y="5305216"/>
            <a:ext cx="981456" cy="323088"/>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normalize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F984050C-8DB7-4AA4-9B6B-3CC88761E63C}"/>
              </a:ext>
            </a:extLst>
          </p:cNvPr>
          <p:cNvSpPr/>
          <p:nvPr/>
        </p:nvSpPr>
        <p:spPr bwMode="gray">
          <a:xfrm>
            <a:off x="7674281" y="5305216"/>
            <a:ext cx="663723" cy="323088"/>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200" b="0" i="0" u="none" strike="noStrike" kern="0" cap="none" spc="0" normalizeH="0" baseline="0" noProof="0" dirty="0">
                <a:ln>
                  <a:noFill/>
                </a:ln>
                <a:effectLst/>
                <a:uLnTx/>
                <a:uFillTx/>
                <a:ea typeface="Arial Unicode MS" pitchFamily="34" charset="-128"/>
                <a:cs typeface="Arial Unicode MS" pitchFamily="34" charset="-128"/>
              </a:rPr>
              <a:t>merge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F71A6C06-A45A-480B-877A-C85536541209}"/>
              </a:ext>
            </a:extLst>
          </p:cNvPr>
          <p:cNvSpPr/>
          <p:nvPr/>
        </p:nvSpPr>
        <p:spPr bwMode="gray">
          <a:xfrm>
            <a:off x="10117824" y="5305216"/>
            <a:ext cx="603215" cy="323088"/>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200" b="0" i="0" u="none" strike="noStrike" kern="0" cap="none" spc="0" normalizeH="0" baseline="0" noProof="0" dirty="0">
                <a:ln>
                  <a:noFill/>
                </a:ln>
                <a:effectLst/>
                <a:uLnTx/>
                <a:uFillTx/>
                <a:ea typeface="Arial Unicode MS" pitchFamily="34" charset="-128"/>
                <a:cs typeface="Arial Unicode MS" pitchFamily="34" charset="-128"/>
              </a:rPr>
              <a:t>count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F3E000A2-17A1-45FE-B444-34FE45A0AC6E}"/>
              </a:ext>
            </a:extLst>
          </p:cNvPr>
          <p:cNvSpPr/>
          <p:nvPr/>
        </p:nvSpPr>
        <p:spPr bwMode="gray">
          <a:xfrm>
            <a:off x="596600" y="1015319"/>
            <a:ext cx="1004141" cy="1354215"/>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TextSections</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DD316803-2F22-48B0-9162-E693F4E7565A}"/>
              </a:ext>
            </a:extLst>
          </p:cNvPr>
          <p:cNvSpPr/>
          <p:nvPr/>
        </p:nvSpPr>
        <p:spPr bwMode="gray">
          <a:xfrm>
            <a:off x="284561" y="3388676"/>
            <a:ext cx="1628220" cy="2121017"/>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Symptom</a:t>
            </a: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Solution</a:t>
            </a: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(Solution + Resolution)</a:t>
            </a: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a:t>
            </a:r>
            <a:r>
              <a:rPr lang="en-US" sz="1050" kern="0" dirty="0" err="1">
                <a:ea typeface="Arial Unicode MS" pitchFamily="34" charset="-128"/>
                <a:cs typeface="Arial Unicode MS" pitchFamily="34" charset="-128"/>
              </a:rPr>
              <a:t>Reason&amp;Prerequisites</a:t>
            </a:r>
            <a:r>
              <a:rPr lang="en-US" sz="1050" kern="0" dirty="0">
                <a:ea typeface="Arial Unicode MS" pitchFamily="34" charset="-128"/>
                <a:cs typeface="Arial Unicode MS" pitchFamily="34" charset="-128"/>
              </a:rPr>
              <a:t> </a:t>
            </a: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a:t>
            </a:r>
            <a:r>
              <a:rPr lang="en-US" sz="1050" kern="0" dirty="0" err="1">
                <a:ea typeface="Arial Unicode MS" pitchFamily="34" charset="-128"/>
                <a:cs typeface="Arial Unicode MS" pitchFamily="34" charset="-128"/>
              </a:rPr>
              <a:t>KeyTerms</a:t>
            </a:r>
            <a:endParaRPr lang="en-US" sz="1050" kern="0" dirty="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(Keywords + Other Terms)</a:t>
            </a: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a:t>
            </a:r>
            <a:r>
              <a:rPr lang="en-US" sz="1050" kern="0" dirty="0" err="1">
                <a:ea typeface="Arial Unicode MS" pitchFamily="34" charset="-128"/>
                <a:cs typeface="Arial Unicode MS" pitchFamily="34" charset="-128"/>
              </a:rPr>
              <a:t>ReproducingTheIssue</a:t>
            </a:r>
            <a:endParaRPr lang="en-US" sz="1050" kern="0" dirty="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Cause</a:t>
            </a:r>
          </a:p>
        </p:txBody>
      </p:sp>
      <p:sp>
        <p:nvSpPr>
          <p:cNvPr id="24" name="Rectangle 23">
            <a:extLst>
              <a:ext uri="{FF2B5EF4-FFF2-40B4-BE49-F238E27FC236}">
                <a16:creationId xmlns:a16="http://schemas.microsoft.com/office/drawing/2014/main" id="{EBFB261F-B85C-4A44-B6A5-7EECDB372636}"/>
              </a:ext>
            </a:extLst>
          </p:cNvPr>
          <p:cNvSpPr/>
          <p:nvPr/>
        </p:nvSpPr>
        <p:spPr bwMode="gray">
          <a:xfrm>
            <a:off x="284560" y="6116777"/>
            <a:ext cx="1628220" cy="237223"/>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Title</a:t>
            </a:r>
          </a:p>
        </p:txBody>
      </p:sp>
      <p:sp>
        <p:nvSpPr>
          <p:cNvPr id="25" name="Rectangle 24">
            <a:extLst>
              <a:ext uri="{FF2B5EF4-FFF2-40B4-BE49-F238E27FC236}">
                <a16:creationId xmlns:a16="http://schemas.microsoft.com/office/drawing/2014/main" id="{FEC01FBB-BB88-4AAC-8B5A-292498161B08}"/>
              </a:ext>
            </a:extLst>
          </p:cNvPr>
          <p:cNvSpPr/>
          <p:nvPr/>
        </p:nvSpPr>
        <p:spPr bwMode="gray">
          <a:xfrm>
            <a:off x="4620675" y="3388675"/>
            <a:ext cx="2575489" cy="2121017"/>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err="1">
                <a:ea typeface="Arial Unicode MS" pitchFamily="34" charset="-128"/>
                <a:cs typeface="Arial Unicode MS" pitchFamily="34" charset="-128"/>
              </a:rPr>
              <a:t>NormalizedSymptom</a:t>
            </a:r>
            <a:endParaRPr lang="en-US" sz="1050" kern="0" dirty="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a:t>
            </a:r>
            <a:r>
              <a:rPr lang="en-US" sz="1050" kern="0" dirty="0" err="1">
                <a:ea typeface="Arial Unicode MS" pitchFamily="34" charset="-128"/>
                <a:cs typeface="Arial Unicode MS" pitchFamily="34" charset="-128"/>
              </a:rPr>
              <a:t>NormalizedSolution</a:t>
            </a:r>
            <a:endParaRPr lang="en-US" sz="1050" kern="0" dirty="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a:t>
            </a:r>
            <a:r>
              <a:rPr lang="en-US" sz="1050" kern="0" dirty="0" err="1">
                <a:ea typeface="Arial Unicode MS" pitchFamily="34" charset="-128"/>
                <a:cs typeface="Arial Unicode MS" pitchFamily="34" charset="-128"/>
              </a:rPr>
              <a:t>NormalizedReason&amp;Prerequisites</a:t>
            </a:r>
            <a:r>
              <a:rPr lang="en-US" sz="1050" kern="0" dirty="0">
                <a:ea typeface="Arial Unicode MS" pitchFamily="34" charset="-128"/>
                <a:cs typeface="Arial Unicode MS" pitchFamily="34" charset="-128"/>
              </a:rPr>
              <a:t> </a:t>
            </a: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a:t>
            </a:r>
            <a:r>
              <a:rPr lang="en-US" sz="1050" kern="0" dirty="0" err="1">
                <a:ea typeface="Arial Unicode MS" pitchFamily="34" charset="-128"/>
                <a:cs typeface="Arial Unicode MS" pitchFamily="34" charset="-128"/>
              </a:rPr>
              <a:t>NormalizedKeyTerms</a:t>
            </a:r>
            <a:endParaRPr lang="en-US" sz="1050" kern="0" dirty="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a:t>
            </a:r>
            <a:r>
              <a:rPr lang="en-US" sz="1050" kern="0" dirty="0" err="1">
                <a:ea typeface="Arial Unicode MS" pitchFamily="34" charset="-128"/>
                <a:cs typeface="Arial Unicode MS" pitchFamily="34" charset="-128"/>
              </a:rPr>
              <a:t>NormalizedReproducingTheIssue</a:t>
            </a:r>
            <a:endParaRPr lang="en-US" sz="1050" kern="0" dirty="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 </a:t>
            </a:r>
            <a:r>
              <a:rPr lang="en-US" sz="1050" kern="0" dirty="0" err="1">
                <a:ea typeface="Arial Unicode MS" pitchFamily="34" charset="-128"/>
                <a:cs typeface="Arial Unicode MS" pitchFamily="34" charset="-128"/>
              </a:rPr>
              <a:t>NormalizedCause</a:t>
            </a:r>
            <a:endParaRPr lang="en-US" sz="1050" kern="0" dirty="0">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FF63D1E5-60D1-4926-82AD-D48DAAFB1F13}"/>
              </a:ext>
            </a:extLst>
          </p:cNvPr>
          <p:cNvSpPr/>
          <p:nvPr/>
        </p:nvSpPr>
        <p:spPr bwMode="gray">
          <a:xfrm>
            <a:off x="4620675" y="6128503"/>
            <a:ext cx="2575489" cy="237223"/>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err="1">
                <a:ea typeface="Arial Unicode MS" pitchFamily="34" charset="-128"/>
                <a:cs typeface="Arial Unicode MS" pitchFamily="34" charset="-128"/>
              </a:rPr>
              <a:t>NormalizedTitle</a:t>
            </a:r>
            <a:endParaRPr lang="en-US" sz="1050" kern="0" dirty="0">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144BF478-1D5C-4261-9B15-53F138AF4E22}"/>
              </a:ext>
            </a:extLst>
          </p:cNvPr>
          <p:cNvSpPr/>
          <p:nvPr/>
        </p:nvSpPr>
        <p:spPr bwMode="gray">
          <a:xfrm>
            <a:off x="8701818" y="4794029"/>
            <a:ext cx="1123386" cy="1345462"/>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err="1">
                <a:ea typeface="Arial Unicode MS" pitchFamily="34" charset="-128"/>
                <a:cs typeface="Arial Unicode MS" pitchFamily="34" charset="-128"/>
              </a:rPr>
              <a:t>NormalizedText</a:t>
            </a:r>
            <a:endParaRPr lang="en-US" sz="1050" kern="0" dirty="0">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DA219F7B-B01E-44C1-A1F7-81910280F53E}"/>
              </a:ext>
            </a:extLst>
          </p:cNvPr>
          <p:cNvSpPr/>
          <p:nvPr/>
        </p:nvSpPr>
        <p:spPr bwMode="gray">
          <a:xfrm>
            <a:off x="11051751" y="5282094"/>
            <a:ext cx="896955" cy="369332"/>
          </a:xfrm>
          <a:prstGeom prst="rect">
            <a:avLst/>
          </a:prstGeom>
          <a:noFill/>
          <a:ln w="25400" algn="ctr">
            <a:solidFill>
              <a:schemeClr val="tx1"/>
            </a:solid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050" kern="0" dirty="0" err="1">
                <a:ea typeface="Arial Unicode MS" pitchFamily="34" charset="-128"/>
                <a:cs typeface="Arial Unicode MS" pitchFamily="34" charset="-128"/>
              </a:rPr>
              <a:t>TermCount</a:t>
            </a:r>
            <a:endParaRPr lang="en-US" sz="1050" kern="0" dirty="0">
              <a:ea typeface="Arial Unicode MS" pitchFamily="34" charset="-128"/>
              <a:cs typeface="Arial Unicode MS" pitchFamily="34" charset="-128"/>
            </a:endParaRPr>
          </a:p>
        </p:txBody>
      </p:sp>
      <p:cxnSp>
        <p:nvCxnSpPr>
          <p:cNvPr id="40" name="Straight Arrow Connector 39">
            <a:extLst>
              <a:ext uri="{FF2B5EF4-FFF2-40B4-BE49-F238E27FC236}">
                <a16:creationId xmlns:a16="http://schemas.microsoft.com/office/drawing/2014/main" id="{D454B84C-AA32-4224-AE3F-B6A78C32BD7C}"/>
              </a:ext>
            </a:extLst>
          </p:cNvPr>
          <p:cNvCxnSpPr>
            <a:stCxn id="22" idx="2"/>
            <a:endCxn id="10" idx="0"/>
          </p:cNvCxnSpPr>
          <p:nvPr/>
        </p:nvCxnSpPr>
        <p:spPr>
          <a:xfrm flipH="1">
            <a:off x="1098670" y="2369534"/>
            <a:ext cx="1" cy="27221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563F9B6-8BF3-4671-A294-E7E034464794}"/>
              </a:ext>
            </a:extLst>
          </p:cNvPr>
          <p:cNvCxnSpPr>
            <a:stCxn id="10" idx="2"/>
            <a:endCxn id="23" idx="0"/>
          </p:cNvCxnSpPr>
          <p:nvPr/>
        </p:nvCxnSpPr>
        <p:spPr>
          <a:xfrm>
            <a:off x="1098670" y="3136282"/>
            <a:ext cx="1" cy="252394"/>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AE06EAA-F33B-449C-8371-90703ABF52DA}"/>
              </a:ext>
            </a:extLst>
          </p:cNvPr>
          <p:cNvCxnSpPr>
            <a:cxnSpLocks/>
            <a:stCxn id="23" idx="3"/>
            <a:endCxn id="9" idx="1"/>
          </p:cNvCxnSpPr>
          <p:nvPr/>
        </p:nvCxnSpPr>
        <p:spPr>
          <a:xfrm>
            <a:off x="1912781" y="4449185"/>
            <a:ext cx="897147" cy="1017575"/>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16C5D9AF-BFEB-4EEC-8DCE-9621FBB04CB5}"/>
              </a:ext>
            </a:extLst>
          </p:cNvPr>
          <p:cNvCxnSpPr>
            <a:cxnSpLocks/>
            <a:stCxn id="9" idx="3"/>
            <a:endCxn id="25" idx="1"/>
          </p:cNvCxnSpPr>
          <p:nvPr/>
        </p:nvCxnSpPr>
        <p:spPr>
          <a:xfrm flipV="1">
            <a:off x="3791384" y="4449184"/>
            <a:ext cx="829291" cy="1017576"/>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444C6F15-14BF-44A8-856B-A037129152DA}"/>
              </a:ext>
            </a:extLst>
          </p:cNvPr>
          <p:cNvCxnSpPr>
            <a:cxnSpLocks/>
            <a:stCxn id="24" idx="3"/>
            <a:endCxn id="9" idx="1"/>
          </p:cNvCxnSpPr>
          <p:nvPr/>
        </p:nvCxnSpPr>
        <p:spPr>
          <a:xfrm flipV="1">
            <a:off x="1912780" y="5466760"/>
            <a:ext cx="897148" cy="768629"/>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09362C39-E314-4CF8-BD16-847A91FB7ADE}"/>
              </a:ext>
            </a:extLst>
          </p:cNvPr>
          <p:cNvCxnSpPr>
            <a:cxnSpLocks/>
            <a:stCxn id="9" idx="3"/>
            <a:endCxn id="26" idx="1"/>
          </p:cNvCxnSpPr>
          <p:nvPr/>
        </p:nvCxnSpPr>
        <p:spPr>
          <a:xfrm>
            <a:off x="3791384" y="5466760"/>
            <a:ext cx="829291" cy="780355"/>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9AF3E81B-4C4D-4209-81C1-C3D225DAB515}"/>
              </a:ext>
            </a:extLst>
          </p:cNvPr>
          <p:cNvCxnSpPr>
            <a:stCxn id="25" idx="3"/>
            <a:endCxn id="18" idx="0"/>
          </p:cNvCxnSpPr>
          <p:nvPr/>
        </p:nvCxnSpPr>
        <p:spPr>
          <a:xfrm>
            <a:off x="7196164" y="4449184"/>
            <a:ext cx="809979" cy="856032"/>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670D0ED-FE6F-4B59-A9CF-69C77F82E284}"/>
              </a:ext>
            </a:extLst>
          </p:cNvPr>
          <p:cNvCxnSpPr>
            <a:stCxn id="26" idx="3"/>
            <a:endCxn id="18" idx="2"/>
          </p:cNvCxnSpPr>
          <p:nvPr/>
        </p:nvCxnSpPr>
        <p:spPr>
          <a:xfrm flipV="1">
            <a:off x="7196164" y="5628304"/>
            <a:ext cx="809979" cy="618811"/>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70EE891-5017-4822-85D9-E782954A15A3}"/>
              </a:ext>
            </a:extLst>
          </p:cNvPr>
          <p:cNvCxnSpPr>
            <a:cxnSpLocks/>
            <a:stCxn id="18" idx="3"/>
            <a:endCxn id="27" idx="1"/>
          </p:cNvCxnSpPr>
          <p:nvPr/>
        </p:nvCxnSpPr>
        <p:spPr>
          <a:xfrm>
            <a:off x="8338004" y="5466760"/>
            <a:ext cx="363814"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E84F7FE-B26F-4C17-A9DF-06369FDF226E}"/>
              </a:ext>
            </a:extLst>
          </p:cNvPr>
          <p:cNvCxnSpPr>
            <a:stCxn id="27" idx="3"/>
            <a:endCxn id="20" idx="1"/>
          </p:cNvCxnSpPr>
          <p:nvPr/>
        </p:nvCxnSpPr>
        <p:spPr>
          <a:xfrm>
            <a:off x="9825204" y="5466760"/>
            <a:ext cx="292620"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911CFFC-EBB2-47C1-8A2C-A7D1C0EC6799}"/>
              </a:ext>
            </a:extLst>
          </p:cNvPr>
          <p:cNvCxnSpPr>
            <a:cxnSpLocks/>
            <a:stCxn id="20" idx="3"/>
            <a:endCxn id="28" idx="1"/>
          </p:cNvCxnSpPr>
          <p:nvPr/>
        </p:nvCxnSpPr>
        <p:spPr>
          <a:xfrm>
            <a:off x="10721039" y="5466760"/>
            <a:ext cx="330712"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35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p:txBody>
          <a:bodyPr/>
          <a:lstStyle/>
          <a:p>
            <a:r>
              <a:rPr lang="en-US" altLang="zh-CN" dirty="0">
                <a:solidFill>
                  <a:schemeClr val="accent1"/>
                </a:solidFill>
              </a:rPr>
              <a:t>Solution Parser Workflow</a:t>
            </a:r>
            <a:endParaRPr lang="en-US" dirty="0">
              <a:solidFill>
                <a:schemeClr val="accent1"/>
              </a:solidFill>
            </a:endParaRPr>
          </a:p>
        </p:txBody>
      </p:sp>
      <p:graphicFrame>
        <p:nvGraphicFramePr>
          <p:cNvPr id="15" name="Table 16">
            <a:extLst>
              <a:ext uri="{FF2B5EF4-FFF2-40B4-BE49-F238E27FC236}">
                <a16:creationId xmlns:a16="http://schemas.microsoft.com/office/drawing/2014/main" id="{1C6AD092-8450-47CF-A4CA-CC62FD8AFA2A}"/>
              </a:ext>
            </a:extLst>
          </p:cNvPr>
          <p:cNvGraphicFramePr>
            <a:graphicFrameLocks noGrp="1"/>
          </p:cNvGraphicFramePr>
          <p:nvPr>
            <p:extLst>
              <p:ext uri="{D42A27DB-BD31-4B8C-83A1-F6EECF244321}">
                <p14:modId xmlns:p14="http://schemas.microsoft.com/office/powerpoint/2010/main" val="3444914005"/>
              </p:ext>
            </p:extLst>
          </p:nvPr>
        </p:nvGraphicFramePr>
        <p:xfrm>
          <a:off x="504001" y="1034172"/>
          <a:ext cx="11182673" cy="5557520"/>
        </p:xfrm>
        <a:graphic>
          <a:graphicData uri="http://schemas.openxmlformats.org/drawingml/2006/table">
            <a:tbl>
              <a:tblPr firstRow="1" bandRow="1">
                <a:tableStyleId>{3B4B98B0-60AC-42C2-AFA5-B58CD77FA1E5}</a:tableStyleId>
              </a:tblPr>
              <a:tblGrid>
                <a:gridCol w="1565431">
                  <a:extLst>
                    <a:ext uri="{9D8B030D-6E8A-4147-A177-3AD203B41FA5}">
                      <a16:colId xmlns:a16="http://schemas.microsoft.com/office/drawing/2014/main" val="3962605705"/>
                    </a:ext>
                  </a:extLst>
                </a:gridCol>
                <a:gridCol w="5927557">
                  <a:extLst>
                    <a:ext uri="{9D8B030D-6E8A-4147-A177-3AD203B41FA5}">
                      <a16:colId xmlns:a16="http://schemas.microsoft.com/office/drawing/2014/main" val="2672200161"/>
                    </a:ext>
                  </a:extLst>
                </a:gridCol>
                <a:gridCol w="3689685">
                  <a:extLst>
                    <a:ext uri="{9D8B030D-6E8A-4147-A177-3AD203B41FA5}">
                      <a16:colId xmlns:a16="http://schemas.microsoft.com/office/drawing/2014/main" val="2600601511"/>
                    </a:ext>
                  </a:extLst>
                </a:gridCol>
              </a:tblGrid>
              <a:tr h="370840">
                <a:tc>
                  <a:txBody>
                    <a:bodyPr/>
                    <a:lstStyle/>
                    <a:p>
                      <a:r>
                        <a:rPr lang="en-US" sz="1050" dirty="0">
                          <a:solidFill>
                            <a:schemeClr val="tx1"/>
                          </a:solidFill>
                        </a:rPr>
                        <a:t>Field Name</a:t>
                      </a:r>
                    </a:p>
                  </a:txBody>
                  <a:tcPr/>
                </a:tc>
                <a:tc>
                  <a:txBody>
                    <a:bodyPr/>
                    <a:lstStyle/>
                    <a:p>
                      <a:r>
                        <a:rPr lang="en-US" sz="1050" dirty="0"/>
                        <a:t>Raw Value</a:t>
                      </a:r>
                    </a:p>
                  </a:txBody>
                  <a:tcPr/>
                </a:tc>
                <a:tc>
                  <a:txBody>
                    <a:bodyPr/>
                    <a:lstStyle/>
                    <a:p>
                      <a:r>
                        <a:rPr lang="en-US" sz="1050" dirty="0"/>
                        <a:t>Parsed Value</a:t>
                      </a:r>
                    </a:p>
                  </a:txBody>
                  <a:tcPr/>
                </a:tc>
                <a:extLst>
                  <a:ext uri="{0D108BD9-81ED-4DB2-BD59-A6C34878D82A}">
                    <a16:rowId xmlns:a16="http://schemas.microsoft.com/office/drawing/2014/main" val="491534550"/>
                  </a:ext>
                </a:extLst>
              </a:tr>
              <a:tr h="370840">
                <a:tc>
                  <a:txBody>
                    <a:bodyPr/>
                    <a:lstStyle/>
                    <a:p>
                      <a:r>
                        <a:rPr lang="en-US" sz="1050" dirty="0" err="1">
                          <a:solidFill>
                            <a:schemeClr val="tx1"/>
                          </a:solidFill>
                        </a:rPr>
                        <a:t>TextSections</a:t>
                      </a:r>
                      <a:endParaRPr lang="en-US" sz="1050" dirty="0">
                        <a:solidFill>
                          <a:schemeClr val="tx1"/>
                        </a:solidFill>
                      </a:endParaRPr>
                    </a:p>
                  </a:txBody>
                  <a:tcPr/>
                </a:tc>
                <a:tc>
                  <a:txBody>
                    <a:bodyPr/>
                    <a:lstStyle/>
                    <a:p>
                      <a:r>
                        <a:rPr lang="en-US" sz="900" dirty="0"/>
                        <a:t>"&lt;h4 id=\"</a:t>
                      </a:r>
                      <a:r>
                        <a:rPr lang="en-US" sz="900" b="0" dirty="0">
                          <a:solidFill>
                            <a:schemeClr val="tx1"/>
                          </a:solidFill>
                        </a:rPr>
                        <a:t>Symptom</a:t>
                      </a:r>
                      <a:r>
                        <a:rPr lang="en-US" sz="900" dirty="0"/>
                        <a:t>\"&gt;</a:t>
                      </a:r>
                      <a:r>
                        <a:rPr lang="en-US" sz="900" b="1" dirty="0">
                          <a:solidFill>
                            <a:schemeClr val="accent5"/>
                          </a:solidFill>
                        </a:rPr>
                        <a:t>Symptom</a:t>
                      </a:r>
                      <a:r>
                        <a:rPr lang="en-US" sz="900" dirty="0"/>
                        <a:t>&lt;/h4&gt;\r\n&lt;p&gt;Transaction - /PRA/RP_WORKPLACE&lt;/p&gt;\r\n&lt;p&gt;This note is addressing the following issues in TX UT Roy 2.0 reporting:&lt;/p&gt;\r\n&lt;ul&gt;\r\n&lt;li&gt;In Texas UT for both&amp;#160;Oil and Gas reports, incorrect zero volume&amp;#160;disposition records are pulled in to the amended reports from old bookings thereby causing discrepancy in reporting.&lt;/li&gt;\r\n&lt;li&gt;In Texas UT for both Oil and Gas reports,&amp;#160;ending inventory in Report Details tab is&amp;#160;not displayed for wells which do not have any sales in the current month but have sales in the previous month.&lt;/li&gt;\r\n&lt;/ul&gt;\r\n&lt;h4 id=\"</a:t>
                      </a:r>
                      <a:r>
                        <a:rPr lang="en-US" sz="900" b="0" dirty="0">
                          <a:solidFill>
                            <a:schemeClr val="tx1"/>
                          </a:solidFill>
                        </a:rPr>
                        <a:t>Other Terms</a:t>
                      </a:r>
                      <a:r>
                        <a:rPr lang="en-US" sz="900" dirty="0"/>
                        <a:t>\"&gt;</a:t>
                      </a:r>
                      <a:r>
                        <a:rPr lang="en-US" sz="900" b="1" dirty="0">
                          <a:solidFill>
                            <a:schemeClr val="accent5"/>
                          </a:solidFill>
                        </a:rPr>
                        <a:t>Other Terms</a:t>
                      </a:r>
                      <a:r>
                        <a:rPr lang="en-US" sz="900" dirty="0"/>
                        <a:t>&lt;/h4&gt;\r\n&lt;p&gt;&lt;strong&gt;General Keywords:&lt;/strong&gt; Add on, IS-OIL, Industry Solution, PRA, Production and Revenue Accounting, IS-OIL-PRA, Roadmap.&lt;/p&gt;\r\n&lt;p&gt;&lt;strong&gt;Problem-specific key words&lt;/strong&gt;: Texas UT,&amp;#160;PRATXUT,&amp;#160;Report Details, /PRA/RP_WORKPLACE, Process step, Disposition code, Ending Inventory.&lt;/p&gt;\r\n&lt;h4 id=\"Reason and Prerequisites\"&gt;</a:t>
                      </a:r>
                      <a:r>
                        <a:rPr lang="en-US" sz="900" b="1" dirty="0">
                          <a:solidFill>
                            <a:schemeClr val="accent5"/>
                          </a:solidFill>
                        </a:rPr>
                        <a:t>Reason and Prerequisites</a:t>
                      </a:r>
                      <a:r>
                        <a:rPr lang="en-US" sz="900" dirty="0"/>
                        <a:t>&lt;/h4&gt;\r\n&lt;p&gt;Program error.&lt;/p&gt;\r\n&lt;h4 id=\"Solution\"&gt;</a:t>
                      </a:r>
                      <a:r>
                        <a:rPr lang="en-US" sz="900" b="1" dirty="0">
                          <a:solidFill>
                            <a:schemeClr val="accent5"/>
                          </a:solidFill>
                        </a:rPr>
                        <a:t>Solution</a:t>
                      </a:r>
                      <a:r>
                        <a:rPr lang="en-US" sz="900" dirty="0"/>
                        <a:t>&lt;/h4&gt;\r\n&lt;p&gt;Apply the automatic correction instructions to fix the issue.&lt;/p&gt;\r\n&lt;p&gt;Version 1 : Pilot note release.&lt;/p&gt;\r\n&lt;p&gt;Version 2 :&amp;#160;Note Standardization.&lt;/p&gt;"</a:t>
                      </a:r>
                    </a:p>
                  </a:txBody>
                  <a:tcPr/>
                </a:tc>
                <a:tc>
                  <a:txBody>
                    <a:bodyPr/>
                    <a:lstStyle/>
                    <a:p>
                      <a:r>
                        <a:rPr lang="en-US" sz="900" dirty="0"/>
                        <a:t>&lt;See left cell&gt;</a:t>
                      </a:r>
                    </a:p>
                  </a:txBody>
                  <a:tcPr/>
                </a:tc>
                <a:extLst>
                  <a:ext uri="{0D108BD9-81ED-4DB2-BD59-A6C34878D82A}">
                    <a16:rowId xmlns:a16="http://schemas.microsoft.com/office/drawing/2014/main" val="876556542"/>
                  </a:ext>
                </a:extLst>
              </a:tr>
              <a:tr h="370840">
                <a:tc>
                  <a:txBody>
                    <a:bodyPr/>
                    <a:lstStyle/>
                    <a:p>
                      <a:r>
                        <a:rPr lang="en-US" sz="1050" dirty="0">
                          <a:solidFill>
                            <a:schemeClr val="tx1"/>
                          </a:solidFill>
                        </a:rPr>
                        <a:t>Symptom</a:t>
                      </a:r>
                    </a:p>
                  </a:txBody>
                  <a:tcPr/>
                </a:tc>
                <a:tc>
                  <a:txBody>
                    <a:bodyPr/>
                    <a:lstStyle/>
                    <a:p>
                      <a:endParaRPr lang="en-US" sz="1050" dirty="0"/>
                    </a:p>
                  </a:txBody>
                  <a:tcPr/>
                </a:tc>
                <a:tc>
                  <a:txBody>
                    <a:bodyPr/>
                    <a:lstStyle/>
                    <a:p>
                      <a:r>
                        <a:rPr lang="en-US" sz="900" dirty="0"/>
                        <a:t>"Transaction - /PRA/RP_WORKPLACE This note is addressing the following issues in TX UT Roy 2.0 reporting: In Texas UT for both Oil and Gas reports, incorrect zero volume disposition records are pulled in to the amended reports from old bookings thereby causing discrepancy in reporting. In Texas UT for both Oil and Gas reports, ending inventory in Report Details tab is not displayed for wells which do not have any sales in the current month but have sales in the previous month."</a:t>
                      </a:r>
                    </a:p>
                  </a:txBody>
                  <a:tcPr/>
                </a:tc>
                <a:extLst>
                  <a:ext uri="{0D108BD9-81ED-4DB2-BD59-A6C34878D82A}">
                    <a16:rowId xmlns:a16="http://schemas.microsoft.com/office/drawing/2014/main" val="667048070"/>
                  </a:ext>
                </a:extLst>
              </a:tr>
              <a:tr h="370840">
                <a:tc>
                  <a:txBody>
                    <a:bodyPr/>
                    <a:lstStyle/>
                    <a:p>
                      <a:r>
                        <a:rPr lang="en-US" sz="1050" kern="0" dirty="0">
                          <a:solidFill>
                            <a:schemeClr val="tx1"/>
                          </a:solidFill>
                          <a:ea typeface="Arial Unicode MS" pitchFamily="34" charset="-128"/>
                          <a:cs typeface="Arial Unicode MS" pitchFamily="34" charset="-128"/>
                        </a:rPr>
                        <a:t>Solution</a:t>
                      </a:r>
                      <a:endParaRPr lang="en-US" sz="1050" dirty="0">
                        <a:solidFill>
                          <a:schemeClr val="tx1"/>
                        </a:solidFill>
                      </a:endParaRPr>
                    </a:p>
                  </a:txBody>
                  <a:tcPr/>
                </a:tc>
                <a:tc>
                  <a:txBody>
                    <a:bodyPr/>
                    <a:lstStyle/>
                    <a:p>
                      <a:endParaRPr lang="en-US" sz="1050" dirty="0"/>
                    </a:p>
                  </a:txBody>
                  <a:tcPr/>
                </a:tc>
                <a:tc>
                  <a:txBody>
                    <a:bodyPr/>
                    <a:lstStyle/>
                    <a:p>
                      <a:r>
                        <a:rPr lang="en-US" sz="900" dirty="0"/>
                        <a:t>"Apply the automatic correction instructions to fix the issue. Version 1 : Pilot note release. Version 2 : Note Standardization."</a:t>
                      </a:r>
                    </a:p>
                  </a:txBody>
                  <a:tcPr/>
                </a:tc>
                <a:extLst>
                  <a:ext uri="{0D108BD9-81ED-4DB2-BD59-A6C34878D82A}">
                    <a16:rowId xmlns:a16="http://schemas.microsoft.com/office/drawing/2014/main" val="1783589921"/>
                  </a:ext>
                </a:extLst>
              </a:tr>
              <a:tr h="370840">
                <a:tc>
                  <a:txBody>
                    <a:bodyPr/>
                    <a:lstStyle/>
                    <a:p>
                      <a:r>
                        <a:rPr lang="en-US" sz="1050" kern="0" dirty="0" err="1">
                          <a:solidFill>
                            <a:schemeClr val="tx1"/>
                          </a:solidFill>
                          <a:ea typeface="Arial Unicode MS" pitchFamily="34" charset="-128"/>
                          <a:cs typeface="Arial Unicode MS" pitchFamily="34" charset="-128"/>
                        </a:rPr>
                        <a:t>Reason&amp;Prerequisites</a:t>
                      </a:r>
                      <a:endParaRPr lang="en-US" sz="1050" dirty="0">
                        <a:solidFill>
                          <a:schemeClr val="tx1"/>
                        </a:solidFill>
                      </a:endParaRPr>
                    </a:p>
                  </a:txBody>
                  <a:tcPr/>
                </a:tc>
                <a:tc>
                  <a:txBody>
                    <a:bodyPr/>
                    <a:lstStyle/>
                    <a:p>
                      <a:endParaRPr lang="en-US" sz="1050" dirty="0"/>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900" dirty="0"/>
                        <a:t>"Program error."</a:t>
                      </a:r>
                    </a:p>
                  </a:txBody>
                  <a:tcPr/>
                </a:tc>
                <a:extLst>
                  <a:ext uri="{0D108BD9-81ED-4DB2-BD59-A6C34878D82A}">
                    <a16:rowId xmlns:a16="http://schemas.microsoft.com/office/drawing/2014/main" val="3900158645"/>
                  </a:ext>
                </a:extLst>
              </a:tr>
              <a:tr h="370840">
                <a:tc>
                  <a:txBody>
                    <a:bodyPr/>
                    <a:lstStyle/>
                    <a:p>
                      <a:r>
                        <a:rPr lang="en-US" sz="1050" kern="0" dirty="0" err="1">
                          <a:solidFill>
                            <a:schemeClr val="tx1"/>
                          </a:solidFill>
                          <a:ea typeface="Arial Unicode MS" pitchFamily="34" charset="-128"/>
                          <a:cs typeface="Arial Unicode MS" pitchFamily="34" charset="-128"/>
                        </a:rPr>
                        <a:t>KeyTerms</a:t>
                      </a:r>
                      <a:endParaRPr lang="en-US" sz="1050" kern="0" dirty="0">
                        <a:solidFill>
                          <a:schemeClr val="tx1"/>
                        </a:solidFill>
                        <a:ea typeface="Arial Unicode MS" pitchFamily="34" charset="-128"/>
                        <a:cs typeface="Arial Unicode MS" pitchFamily="34" charset="-128"/>
                      </a:endParaRPr>
                    </a:p>
                  </a:txBody>
                  <a:tcPr/>
                </a:tc>
                <a:tc>
                  <a:txBody>
                    <a:bodyPr/>
                    <a:lstStyle/>
                    <a:p>
                      <a:endParaRPr lang="en-US" sz="1050" dirty="0"/>
                    </a:p>
                  </a:txBody>
                  <a:tcPr/>
                </a:tc>
                <a:tc>
                  <a:txBody>
                    <a:bodyPr/>
                    <a:lstStyle/>
                    <a:p>
                      <a:r>
                        <a:rPr lang="en-US" sz="900" dirty="0"/>
                        <a:t>"General Keywords: Add on, IS-OIL, Industry Solution, PRA, Production and Revenue Accounting, IS-OIL-PRA, Roadmap. Problem-specific key words : Texas UT, PRATXUT, Report Details, /PRA/RP_WORKPLACE, Process step, Disposition code, Ending Inventory."</a:t>
                      </a:r>
                    </a:p>
                  </a:txBody>
                  <a:tcPr/>
                </a:tc>
                <a:extLst>
                  <a:ext uri="{0D108BD9-81ED-4DB2-BD59-A6C34878D82A}">
                    <a16:rowId xmlns:a16="http://schemas.microsoft.com/office/drawing/2014/main" val="3591037346"/>
                  </a:ext>
                </a:extLst>
              </a:tr>
              <a:tr h="370840">
                <a:tc>
                  <a:txBody>
                    <a:bodyPr/>
                    <a:lstStyle/>
                    <a:p>
                      <a:r>
                        <a:rPr lang="en-US" sz="1050" kern="0" dirty="0" err="1">
                          <a:solidFill>
                            <a:schemeClr val="tx1"/>
                          </a:solidFill>
                          <a:ea typeface="Arial Unicode MS" pitchFamily="34" charset="-128"/>
                          <a:cs typeface="Arial Unicode MS" pitchFamily="34" charset="-128"/>
                        </a:rPr>
                        <a:t>ReproducingTheIssue</a:t>
                      </a:r>
                      <a:endParaRPr lang="en-US" sz="1050" kern="0" dirty="0">
                        <a:solidFill>
                          <a:schemeClr val="tx1"/>
                        </a:solidFill>
                        <a:ea typeface="Arial Unicode MS" pitchFamily="34" charset="-128"/>
                        <a:cs typeface="Arial Unicode MS" pitchFamily="34" charset="-128"/>
                      </a:endParaRPr>
                    </a:p>
                  </a:txBody>
                  <a:tcPr/>
                </a:tc>
                <a:tc>
                  <a:txBody>
                    <a:bodyPr/>
                    <a:lstStyle/>
                    <a:p>
                      <a:endParaRPr lang="en-US" sz="1050" dirty="0"/>
                    </a:p>
                  </a:txBody>
                  <a:tcPr/>
                </a:tc>
                <a:tc>
                  <a:txBody>
                    <a:bodyPr/>
                    <a:lstStyle/>
                    <a:p>
                      <a:r>
                        <a:rPr lang="en-US" sz="900" dirty="0"/>
                        <a:t>""</a:t>
                      </a:r>
                    </a:p>
                  </a:txBody>
                  <a:tcPr/>
                </a:tc>
                <a:extLst>
                  <a:ext uri="{0D108BD9-81ED-4DB2-BD59-A6C34878D82A}">
                    <a16:rowId xmlns:a16="http://schemas.microsoft.com/office/drawing/2014/main" val="3721017820"/>
                  </a:ext>
                </a:extLst>
              </a:tr>
              <a:tr h="370840">
                <a:tc>
                  <a:txBody>
                    <a:bodyPr/>
                    <a:lstStyle/>
                    <a:p>
                      <a:r>
                        <a:rPr lang="en-US" sz="1050" kern="0" dirty="0">
                          <a:solidFill>
                            <a:schemeClr val="tx1"/>
                          </a:solidFill>
                          <a:ea typeface="Arial Unicode MS" pitchFamily="34" charset="-128"/>
                          <a:cs typeface="Arial Unicode MS" pitchFamily="34" charset="-128"/>
                        </a:rPr>
                        <a:t>Cause</a:t>
                      </a:r>
                    </a:p>
                  </a:txBody>
                  <a:tcPr/>
                </a:tc>
                <a:tc>
                  <a:txBody>
                    <a:bodyPr/>
                    <a:lstStyle/>
                    <a:p>
                      <a:endParaRPr lang="en-US" sz="1050" dirty="0"/>
                    </a:p>
                  </a:txBody>
                  <a:tcPr/>
                </a:tc>
                <a:tc>
                  <a:txBody>
                    <a:bodyPr/>
                    <a:lstStyle/>
                    <a:p>
                      <a:r>
                        <a:rPr lang="en-US" sz="900" dirty="0"/>
                        <a:t>""</a:t>
                      </a:r>
                    </a:p>
                  </a:txBody>
                  <a:tcPr/>
                </a:tc>
                <a:extLst>
                  <a:ext uri="{0D108BD9-81ED-4DB2-BD59-A6C34878D82A}">
                    <a16:rowId xmlns:a16="http://schemas.microsoft.com/office/drawing/2014/main" val="819716700"/>
                  </a:ext>
                </a:extLst>
              </a:tr>
            </a:tbl>
          </a:graphicData>
        </a:graphic>
      </p:graphicFrame>
    </p:spTree>
    <p:extLst>
      <p:ext uri="{BB962C8B-B14F-4D97-AF65-F5344CB8AC3E}">
        <p14:creationId xmlns:p14="http://schemas.microsoft.com/office/powerpoint/2010/main" val="178002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p:txBody>
          <a:bodyPr/>
          <a:lstStyle/>
          <a:p>
            <a:r>
              <a:rPr lang="en-US" altLang="zh-CN" dirty="0">
                <a:solidFill>
                  <a:schemeClr val="accent1"/>
                </a:solidFill>
              </a:rPr>
              <a:t>Solution Parser Workflow</a:t>
            </a:r>
            <a:endParaRPr lang="en-US" dirty="0">
              <a:solidFill>
                <a:schemeClr val="accent1"/>
              </a:solidFill>
            </a:endParaRPr>
          </a:p>
        </p:txBody>
      </p:sp>
      <p:graphicFrame>
        <p:nvGraphicFramePr>
          <p:cNvPr id="15" name="Table 16">
            <a:extLst>
              <a:ext uri="{FF2B5EF4-FFF2-40B4-BE49-F238E27FC236}">
                <a16:creationId xmlns:a16="http://schemas.microsoft.com/office/drawing/2014/main" id="{1C6AD092-8450-47CF-A4CA-CC62FD8AFA2A}"/>
              </a:ext>
            </a:extLst>
          </p:cNvPr>
          <p:cNvGraphicFramePr>
            <a:graphicFrameLocks noGrp="1"/>
          </p:cNvGraphicFramePr>
          <p:nvPr>
            <p:extLst>
              <p:ext uri="{D42A27DB-BD31-4B8C-83A1-F6EECF244321}">
                <p14:modId xmlns:p14="http://schemas.microsoft.com/office/powerpoint/2010/main" val="11037150"/>
              </p:ext>
            </p:extLst>
          </p:nvPr>
        </p:nvGraphicFramePr>
        <p:xfrm>
          <a:off x="504001" y="1034172"/>
          <a:ext cx="10970969" cy="5369560"/>
        </p:xfrm>
        <a:graphic>
          <a:graphicData uri="http://schemas.openxmlformats.org/drawingml/2006/table">
            <a:tbl>
              <a:tblPr firstRow="1" bandRow="1">
                <a:tableStyleId>{3B4B98B0-60AC-42C2-AFA5-B58CD77FA1E5}</a:tableStyleId>
              </a:tblPr>
              <a:tblGrid>
                <a:gridCol w="3011192">
                  <a:extLst>
                    <a:ext uri="{9D8B030D-6E8A-4147-A177-3AD203B41FA5}">
                      <a16:colId xmlns:a16="http://schemas.microsoft.com/office/drawing/2014/main" val="3962605705"/>
                    </a:ext>
                  </a:extLst>
                </a:gridCol>
                <a:gridCol w="4144781">
                  <a:extLst>
                    <a:ext uri="{9D8B030D-6E8A-4147-A177-3AD203B41FA5}">
                      <a16:colId xmlns:a16="http://schemas.microsoft.com/office/drawing/2014/main" val="2600601511"/>
                    </a:ext>
                  </a:extLst>
                </a:gridCol>
                <a:gridCol w="3814996">
                  <a:extLst>
                    <a:ext uri="{9D8B030D-6E8A-4147-A177-3AD203B41FA5}">
                      <a16:colId xmlns:a16="http://schemas.microsoft.com/office/drawing/2014/main" val="366016022"/>
                    </a:ext>
                  </a:extLst>
                </a:gridCol>
              </a:tblGrid>
              <a:tr h="370840">
                <a:tc>
                  <a:txBody>
                    <a:bodyPr/>
                    <a:lstStyle/>
                    <a:p>
                      <a:r>
                        <a:rPr lang="en-US" sz="1050" dirty="0">
                          <a:solidFill>
                            <a:schemeClr val="tx1"/>
                          </a:solidFill>
                        </a:rPr>
                        <a:t>Field Name</a:t>
                      </a:r>
                    </a:p>
                  </a:txBody>
                  <a:tcPr/>
                </a:tc>
                <a:tc>
                  <a:txBody>
                    <a:bodyPr/>
                    <a:lstStyle/>
                    <a:p>
                      <a:r>
                        <a:rPr lang="en-US" sz="1050" dirty="0"/>
                        <a:t>Parsed Value</a:t>
                      </a:r>
                    </a:p>
                  </a:txBody>
                  <a:tcPr/>
                </a:tc>
                <a:tc>
                  <a:txBody>
                    <a:bodyPr/>
                    <a:lstStyle/>
                    <a:p>
                      <a:r>
                        <a:rPr lang="en-US" sz="1050" dirty="0"/>
                        <a:t>Normalized Value</a:t>
                      </a:r>
                    </a:p>
                  </a:txBody>
                  <a:tcPr/>
                </a:tc>
                <a:extLst>
                  <a:ext uri="{0D108BD9-81ED-4DB2-BD59-A6C34878D82A}">
                    <a16:rowId xmlns:a16="http://schemas.microsoft.com/office/drawing/2014/main" val="491534550"/>
                  </a:ext>
                </a:extLst>
              </a:tr>
              <a:tr h="370840">
                <a:tc>
                  <a:txBody>
                    <a:bodyPr/>
                    <a:lstStyle/>
                    <a:p>
                      <a:r>
                        <a:rPr lang="en-US" sz="1050" dirty="0">
                          <a:solidFill>
                            <a:schemeClr val="tx1"/>
                          </a:solidFill>
                        </a:rPr>
                        <a:t>(Normalized)Title</a:t>
                      </a:r>
                    </a:p>
                  </a:txBody>
                  <a:tcPr/>
                </a:tc>
                <a:tc>
                  <a:txBody>
                    <a:bodyPr/>
                    <a:lstStyle/>
                    <a:p>
                      <a:r>
                        <a:rPr lang="en-US" sz="900" dirty="0"/>
                        <a:t>"TX UT Roy 2.0 - Multiple Issues with Zero Volume records"</a:t>
                      </a:r>
                    </a:p>
                  </a:txBody>
                  <a:tcPr/>
                </a:tc>
                <a:tc>
                  <a:txBody>
                    <a:bodyPr/>
                    <a:lstStyle/>
                    <a:p>
                      <a:r>
                        <a:rPr lang="en-US" sz="900" dirty="0"/>
                        <a:t>"</a:t>
                      </a:r>
                      <a:r>
                        <a:rPr lang="en-US" sz="900" dirty="0" err="1"/>
                        <a:t>tx</a:t>
                      </a:r>
                      <a:r>
                        <a:rPr lang="en-US" sz="900" dirty="0"/>
                        <a:t> </a:t>
                      </a:r>
                      <a:r>
                        <a:rPr lang="en-US" sz="900" dirty="0" err="1"/>
                        <a:t>ut</a:t>
                      </a:r>
                      <a:r>
                        <a:rPr lang="en-US" sz="900" dirty="0"/>
                        <a:t> </a:t>
                      </a:r>
                      <a:r>
                        <a:rPr lang="en-US" sz="900" dirty="0" err="1"/>
                        <a:t>roy</a:t>
                      </a:r>
                      <a:r>
                        <a:rPr lang="en-US" sz="900" dirty="0"/>
                        <a:t> 2 0 </a:t>
                      </a:r>
                      <a:r>
                        <a:rPr lang="en-US" sz="900" dirty="0" err="1"/>
                        <a:t>multipl</a:t>
                      </a:r>
                      <a:r>
                        <a:rPr lang="en-US" sz="900" dirty="0"/>
                        <a:t> </a:t>
                      </a:r>
                      <a:r>
                        <a:rPr lang="en-US" sz="900" dirty="0" err="1"/>
                        <a:t>issu</a:t>
                      </a:r>
                      <a:r>
                        <a:rPr lang="en-US" sz="900" dirty="0"/>
                        <a:t> zero </a:t>
                      </a:r>
                      <a:r>
                        <a:rPr lang="en-US" sz="900" dirty="0" err="1"/>
                        <a:t>volum</a:t>
                      </a:r>
                      <a:r>
                        <a:rPr lang="en-US" sz="900" dirty="0"/>
                        <a:t> record 2.0"</a:t>
                      </a:r>
                    </a:p>
                  </a:txBody>
                  <a:tcPr/>
                </a:tc>
                <a:extLst>
                  <a:ext uri="{0D108BD9-81ED-4DB2-BD59-A6C34878D82A}">
                    <a16:rowId xmlns:a16="http://schemas.microsoft.com/office/drawing/2014/main" val="876556542"/>
                  </a:ext>
                </a:extLst>
              </a:tr>
              <a:tr h="370840">
                <a:tc>
                  <a:txBody>
                    <a:bodyPr/>
                    <a:lstStyle/>
                    <a:p>
                      <a:r>
                        <a:rPr lang="en-US" sz="1050" dirty="0">
                          <a:solidFill>
                            <a:schemeClr val="tx1"/>
                          </a:solidFill>
                        </a:rPr>
                        <a:t>(Normalized)Symptom</a:t>
                      </a:r>
                    </a:p>
                  </a:txBody>
                  <a:tcPr/>
                </a:tc>
                <a:tc>
                  <a:txBody>
                    <a:bodyPr/>
                    <a:lstStyle/>
                    <a:p>
                      <a:r>
                        <a:rPr lang="en-US" sz="900" dirty="0"/>
                        <a:t>"Transaction - /PRA/RP_WORKPLACE This note is addressing the following issues in TX UT Roy 2.0 reporting: In Texas UT for both Oil and Gas reports, incorrect zero volume disposition records are pulled in to the amended reports from old bookings thereby causing discrepancy in reporting. In Texas UT for both Oil and Gas reports, ending inventory in Report Details tab is not displayed for wells which do not have any sales in the current month but have sales in the previous month."</a:t>
                      </a:r>
                    </a:p>
                  </a:txBody>
                  <a:tcPr/>
                </a:tc>
                <a:tc>
                  <a:txBody>
                    <a:bodyPr/>
                    <a:lstStyle/>
                    <a:p>
                      <a:r>
                        <a:rPr lang="en-US" sz="900" dirty="0"/>
                        <a:t>"transact </a:t>
                      </a:r>
                      <a:r>
                        <a:rPr lang="en-US" sz="900" dirty="0" err="1"/>
                        <a:t>pra</a:t>
                      </a:r>
                      <a:r>
                        <a:rPr lang="en-US" sz="900" dirty="0"/>
                        <a:t> </a:t>
                      </a:r>
                      <a:r>
                        <a:rPr lang="en-US" sz="900" dirty="0" err="1"/>
                        <a:t>rp</a:t>
                      </a:r>
                      <a:r>
                        <a:rPr lang="en-US" sz="900" dirty="0"/>
                        <a:t> </a:t>
                      </a:r>
                      <a:r>
                        <a:rPr lang="en-US" sz="900" dirty="0" err="1"/>
                        <a:t>workplac</a:t>
                      </a:r>
                      <a:r>
                        <a:rPr lang="en-US" sz="900" dirty="0"/>
                        <a:t> note address follow </a:t>
                      </a:r>
                      <a:r>
                        <a:rPr lang="en-US" sz="900" dirty="0" err="1"/>
                        <a:t>issu</a:t>
                      </a:r>
                      <a:r>
                        <a:rPr lang="en-US" sz="900" dirty="0"/>
                        <a:t> </a:t>
                      </a:r>
                      <a:r>
                        <a:rPr lang="en-US" sz="900" dirty="0" err="1"/>
                        <a:t>tx</a:t>
                      </a:r>
                      <a:r>
                        <a:rPr lang="en-US" sz="900" dirty="0"/>
                        <a:t> </a:t>
                      </a:r>
                      <a:r>
                        <a:rPr lang="en-US" sz="900" dirty="0" err="1"/>
                        <a:t>ut</a:t>
                      </a:r>
                      <a:r>
                        <a:rPr lang="en-US" sz="900" dirty="0"/>
                        <a:t> </a:t>
                      </a:r>
                      <a:r>
                        <a:rPr lang="en-US" sz="900" dirty="0" err="1"/>
                        <a:t>roy</a:t>
                      </a:r>
                      <a:r>
                        <a:rPr lang="en-US" sz="900" dirty="0"/>
                        <a:t> 2 0 report </a:t>
                      </a:r>
                      <a:r>
                        <a:rPr lang="en-US" sz="900" dirty="0" err="1"/>
                        <a:t>texa</a:t>
                      </a:r>
                      <a:r>
                        <a:rPr lang="en-US" sz="900" dirty="0"/>
                        <a:t> </a:t>
                      </a:r>
                      <a:r>
                        <a:rPr lang="en-US" sz="900" dirty="0" err="1"/>
                        <a:t>ut</a:t>
                      </a:r>
                      <a:r>
                        <a:rPr lang="en-US" sz="900" dirty="0"/>
                        <a:t> oil gas report incorrect zero </a:t>
                      </a:r>
                      <a:r>
                        <a:rPr lang="en-US" sz="900" dirty="0" err="1"/>
                        <a:t>volum</a:t>
                      </a:r>
                      <a:r>
                        <a:rPr lang="en-US" sz="900" dirty="0"/>
                        <a:t> </a:t>
                      </a:r>
                      <a:r>
                        <a:rPr lang="en-US" sz="900" dirty="0" err="1"/>
                        <a:t>disposit</a:t>
                      </a:r>
                      <a:r>
                        <a:rPr lang="en-US" sz="900" dirty="0"/>
                        <a:t> record pull amend report old book </a:t>
                      </a:r>
                      <a:r>
                        <a:rPr lang="en-US" sz="900" dirty="0" err="1"/>
                        <a:t>caus</a:t>
                      </a:r>
                      <a:r>
                        <a:rPr lang="en-US" sz="900" dirty="0"/>
                        <a:t> discrep report </a:t>
                      </a:r>
                      <a:r>
                        <a:rPr lang="en-US" sz="900" dirty="0" err="1"/>
                        <a:t>texa</a:t>
                      </a:r>
                      <a:r>
                        <a:rPr lang="en-US" sz="900" dirty="0"/>
                        <a:t> </a:t>
                      </a:r>
                      <a:r>
                        <a:rPr lang="en-US" sz="900" dirty="0" err="1"/>
                        <a:t>ut</a:t>
                      </a:r>
                      <a:r>
                        <a:rPr lang="en-US" sz="900" dirty="0"/>
                        <a:t> oil gas report end </a:t>
                      </a:r>
                      <a:r>
                        <a:rPr lang="en-US" sz="900" dirty="0" err="1"/>
                        <a:t>inventori</a:t>
                      </a:r>
                      <a:r>
                        <a:rPr lang="en-US" sz="900" dirty="0"/>
                        <a:t> report detail tab display well sale current month sale previous month </a:t>
                      </a:r>
                      <a:r>
                        <a:rPr lang="en-US" sz="900" dirty="0" err="1"/>
                        <a:t>pra</a:t>
                      </a:r>
                      <a:r>
                        <a:rPr lang="en-US" sz="900" dirty="0"/>
                        <a:t>/</a:t>
                      </a:r>
                      <a:r>
                        <a:rPr lang="en-US" sz="900" dirty="0" err="1"/>
                        <a:t>rp_workplace</a:t>
                      </a:r>
                      <a:r>
                        <a:rPr lang="en-US" sz="900" dirty="0"/>
                        <a:t> 2.0"</a:t>
                      </a:r>
                    </a:p>
                  </a:txBody>
                  <a:tcPr/>
                </a:tc>
                <a:extLst>
                  <a:ext uri="{0D108BD9-81ED-4DB2-BD59-A6C34878D82A}">
                    <a16:rowId xmlns:a16="http://schemas.microsoft.com/office/drawing/2014/main" val="667048070"/>
                  </a:ext>
                </a:extLst>
              </a:tr>
              <a:tr h="370840">
                <a:tc>
                  <a:txBody>
                    <a:bodyPr/>
                    <a:lstStyle/>
                    <a:p>
                      <a:r>
                        <a:rPr lang="en-US" sz="1050" dirty="0">
                          <a:solidFill>
                            <a:schemeClr val="tx1"/>
                          </a:solidFill>
                        </a:rPr>
                        <a:t>(Normalized)</a:t>
                      </a:r>
                      <a:r>
                        <a:rPr lang="en-US" sz="1050" kern="0" dirty="0">
                          <a:solidFill>
                            <a:schemeClr val="tx1"/>
                          </a:solidFill>
                          <a:ea typeface="Arial Unicode MS" pitchFamily="34" charset="-128"/>
                          <a:cs typeface="Arial Unicode MS" pitchFamily="34" charset="-128"/>
                        </a:rPr>
                        <a:t>Solution</a:t>
                      </a:r>
                      <a:endParaRPr lang="en-US" sz="1050" dirty="0">
                        <a:solidFill>
                          <a:schemeClr val="tx1"/>
                        </a:solidFill>
                      </a:endParaRPr>
                    </a:p>
                  </a:txBody>
                  <a:tcPr/>
                </a:tc>
                <a:tc>
                  <a:txBody>
                    <a:bodyPr/>
                    <a:lstStyle/>
                    <a:p>
                      <a:r>
                        <a:rPr lang="en-US" sz="900" dirty="0"/>
                        <a:t>"Apply the automatic correction instructions to fix the issue. Version 1 : Pilot note release. Version 2 : Note Standardization."</a:t>
                      </a:r>
                    </a:p>
                  </a:txBody>
                  <a:tcPr/>
                </a:tc>
                <a:tc>
                  <a:txBody>
                    <a:bodyPr/>
                    <a:lstStyle/>
                    <a:p>
                      <a:r>
                        <a:rPr lang="en-US" sz="900" dirty="0"/>
                        <a:t>"</a:t>
                      </a:r>
                      <a:r>
                        <a:rPr lang="en-US" sz="900" dirty="0" err="1"/>
                        <a:t>appli</a:t>
                      </a:r>
                      <a:r>
                        <a:rPr lang="en-US" sz="900" dirty="0"/>
                        <a:t> automat correct instruct fix </a:t>
                      </a:r>
                      <a:r>
                        <a:rPr lang="en-US" sz="900" dirty="0" err="1"/>
                        <a:t>issu</a:t>
                      </a:r>
                      <a:r>
                        <a:rPr lang="en-US" sz="900" dirty="0"/>
                        <a:t> version 1 pilot note </a:t>
                      </a:r>
                      <a:r>
                        <a:rPr lang="en-US" sz="900" dirty="0" err="1"/>
                        <a:t>releas</a:t>
                      </a:r>
                      <a:r>
                        <a:rPr lang="en-US" sz="900" dirty="0"/>
                        <a:t> version 2 note standard"</a:t>
                      </a:r>
                    </a:p>
                  </a:txBody>
                  <a:tcPr/>
                </a:tc>
                <a:extLst>
                  <a:ext uri="{0D108BD9-81ED-4DB2-BD59-A6C34878D82A}">
                    <a16:rowId xmlns:a16="http://schemas.microsoft.com/office/drawing/2014/main" val="1783589921"/>
                  </a:ext>
                </a:extLst>
              </a:tr>
              <a:tr h="370840">
                <a:tc>
                  <a:txBody>
                    <a:bodyPr/>
                    <a:lstStyle/>
                    <a:p>
                      <a:r>
                        <a:rPr lang="en-US" sz="1050" dirty="0">
                          <a:solidFill>
                            <a:schemeClr val="tx1"/>
                          </a:solidFill>
                        </a:rPr>
                        <a:t>(Normalized)</a:t>
                      </a:r>
                      <a:r>
                        <a:rPr lang="en-US" sz="1050" kern="0" dirty="0" err="1">
                          <a:solidFill>
                            <a:schemeClr val="tx1"/>
                          </a:solidFill>
                          <a:ea typeface="Arial Unicode MS" pitchFamily="34" charset="-128"/>
                          <a:cs typeface="Arial Unicode MS" pitchFamily="34" charset="-128"/>
                        </a:rPr>
                        <a:t>Reason&amp;Prerequisites</a:t>
                      </a:r>
                      <a:endParaRPr lang="en-US" sz="1050" dirty="0">
                        <a:solidFill>
                          <a:schemeClr val="tx1"/>
                        </a:solidFill>
                      </a:endParaRP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900" dirty="0"/>
                        <a:t>"Program error."</a:t>
                      </a: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900" dirty="0"/>
                        <a:t>"program error"</a:t>
                      </a:r>
                    </a:p>
                  </a:txBody>
                  <a:tcPr/>
                </a:tc>
                <a:extLst>
                  <a:ext uri="{0D108BD9-81ED-4DB2-BD59-A6C34878D82A}">
                    <a16:rowId xmlns:a16="http://schemas.microsoft.com/office/drawing/2014/main" val="3900158645"/>
                  </a:ext>
                </a:extLst>
              </a:tr>
              <a:tr h="370840">
                <a:tc>
                  <a:txBody>
                    <a:bodyPr/>
                    <a:lstStyle/>
                    <a:p>
                      <a:r>
                        <a:rPr lang="en-US" sz="1050" dirty="0">
                          <a:solidFill>
                            <a:schemeClr val="tx1"/>
                          </a:solidFill>
                        </a:rPr>
                        <a:t>(Normalized)</a:t>
                      </a:r>
                      <a:r>
                        <a:rPr lang="en-US" sz="1050" kern="0" dirty="0" err="1">
                          <a:solidFill>
                            <a:schemeClr val="tx1"/>
                          </a:solidFill>
                          <a:ea typeface="Arial Unicode MS" pitchFamily="34" charset="-128"/>
                          <a:cs typeface="Arial Unicode MS" pitchFamily="34" charset="-128"/>
                        </a:rPr>
                        <a:t>KeyTerms</a:t>
                      </a:r>
                      <a:endParaRPr lang="en-US" sz="1050" kern="0" dirty="0">
                        <a:solidFill>
                          <a:schemeClr val="tx1"/>
                        </a:solidFill>
                        <a:ea typeface="Arial Unicode MS" pitchFamily="34" charset="-128"/>
                        <a:cs typeface="Arial Unicode MS" pitchFamily="34" charset="-128"/>
                      </a:endParaRPr>
                    </a:p>
                  </a:txBody>
                  <a:tcPr/>
                </a:tc>
                <a:tc>
                  <a:txBody>
                    <a:bodyPr/>
                    <a:lstStyle/>
                    <a:p>
                      <a:r>
                        <a:rPr lang="en-US" sz="900" dirty="0"/>
                        <a:t>"General Keywords: Add on, IS-OIL, Industry Solution, PRA, Production and Revenue Accounting, IS-OIL-PRA, Roadmap. Problem-specific key words : Texas UT, PRATXUT, Report Details, /PRA/RP_WORKPLACE, Process step, Disposition code, Ending Inventory."</a:t>
                      </a:r>
                    </a:p>
                  </a:txBody>
                  <a:tcPr/>
                </a:tc>
                <a:tc>
                  <a:txBody>
                    <a:bodyPr/>
                    <a:lstStyle/>
                    <a:p>
                      <a:r>
                        <a:rPr lang="en-US" sz="900" dirty="0"/>
                        <a:t>"general keywords add oil </a:t>
                      </a:r>
                      <a:r>
                        <a:rPr lang="en-US" sz="900" dirty="0" err="1"/>
                        <a:t>industri</a:t>
                      </a:r>
                      <a:r>
                        <a:rPr lang="en-US" sz="900" dirty="0"/>
                        <a:t> </a:t>
                      </a:r>
                      <a:r>
                        <a:rPr lang="en-US" sz="900" dirty="0" err="1"/>
                        <a:t>solut</a:t>
                      </a:r>
                      <a:r>
                        <a:rPr lang="en-US" sz="900" dirty="0"/>
                        <a:t> </a:t>
                      </a:r>
                      <a:r>
                        <a:rPr lang="en-US" sz="900" dirty="0" err="1"/>
                        <a:t>pra</a:t>
                      </a:r>
                      <a:r>
                        <a:rPr lang="en-US" sz="900" dirty="0"/>
                        <a:t> product </a:t>
                      </a:r>
                      <a:r>
                        <a:rPr lang="en-US" sz="900" dirty="0" err="1"/>
                        <a:t>revenu</a:t>
                      </a:r>
                      <a:r>
                        <a:rPr lang="en-US" sz="900" dirty="0"/>
                        <a:t> account oil </a:t>
                      </a:r>
                      <a:r>
                        <a:rPr lang="en-US" sz="900" dirty="0" err="1"/>
                        <a:t>pra</a:t>
                      </a:r>
                      <a:r>
                        <a:rPr lang="en-US" sz="900" dirty="0"/>
                        <a:t> roadmap problem </a:t>
                      </a:r>
                      <a:r>
                        <a:rPr lang="en-US" sz="900" dirty="0" err="1"/>
                        <a:t>specif</a:t>
                      </a:r>
                      <a:r>
                        <a:rPr lang="en-US" sz="900" dirty="0"/>
                        <a:t> key word </a:t>
                      </a:r>
                      <a:r>
                        <a:rPr lang="en-US" sz="900" dirty="0" err="1"/>
                        <a:t>texa</a:t>
                      </a:r>
                      <a:r>
                        <a:rPr lang="en-US" sz="900" dirty="0"/>
                        <a:t> </a:t>
                      </a:r>
                      <a:r>
                        <a:rPr lang="en-US" sz="900" dirty="0" err="1"/>
                        <a:t>ut</a:t>
                      </a:r>
                      <a:r>
                        <a:rPr lang="en-US" sz="900" dirty="0"/>
                        <a:t> </a:t>
                      </a:r>
                      <a:r>
                        <a:rPr lang="en-US" sz="900" dirty="0" err="1"/>
                        <a:t>pratxut</a:t>
                      </a:r>
                      <a:r>
                        <a:rPr lang="en-US" sz="900" dirty="0"/>
                        <a:t> report detail </a:t>
                      </a:r>
                      <a:r>
                        <a:rPr lang="en-US" sz="900" dirty="0" err="1"/>
                        <a:t>pra</a:t>
                      </a:r>
                      <a:r>
                        <a:rPr lang="en-US" sz="900" dirty="0"/>
                        <a:t> </a:t>
                      </a:r>
                      <a:r>
                        <a:rPr lang="en-US" sz="900" dirty="0" err="1"/>
                        <a:t>rp</a:t>
                      </a:r>
                      <a:r>
                        <a:rPr lang="en-US" sz="900" dirty="0"/>
                        <a:t> </a:t>
                      </a:r>
                      <a:r>
                        <a:rPr lang="en-US" sz="900" dirty="0" err="1"/>
                        <a:t>workplac</a:t>
                      </a:r>
                      <a:r>
                        <a:rPr lang="en-US" sz="900" dirty="0"/>
                        <a:t> process step </a:t>
                      </a:r>
                      <a:r>
                        <a:rPr lang="en-US" sz="900" dirty="0" err="1"/>
                        <a:t>disposit</a:t>
                      </a:r>
                      <a:r>
                        <a:rPr lang="en-US" sz="900" dirty="0"/>
                        <a:t> code end </a:t>
                      </a:r>
                      <a:r>
                        <a:rPr lang="en-US" sz="900" dirty="0" err="1"/>
                        <a:t>inventori</a:t>
                      </a:r>
                      <a:r>
                        <a:rPr lang="en-US" sz="900" dirty="0"/>
                        <a:t> is-oil is-oil-</a:t>
                      </a:r>
                      <a:r>
                        <a:rPr lang="en-US" sz="900" dirty="0" err="1"/>
                        <a:t>pra</a:t>
                      </a:r>
                      <a:r>
                        <a:rPr lang="en-US" sz="900" dirty="0"/>
                        <a:t> problem-specific </a:t>
                      </a:r>
                      <a:r>
                        <a:rPr lang="en-US" sz="900" dirty="0" err="1"/>
                        <a:t>pra</a:t>
                      </a:r>
                      <a:r>
                        <a:rPr lang="en-US" sz="900" dirty="0"/>
                        <a:t>/</a:t>
                      </a:r>
                      <a:r>
                        <a:rPr lang="en-US" sz="900" dirty="0" err="1"/>
                        <a:t>rp_workplace</a:t>
                      </a:r>
                      <a:endParaRPr lang="en-US" sz="900" dirty="0"/>
                    </a:p>
                  </a:txBody>
                  <a:tcPr/>
                </a:tc>
                <a:extLst>
                  <a:ext uri="{0D108BD9-81ED-4DB2-BD59-A6C34878D82A}">
                    <a16:rowId xmlns:a16="http://schemas.microsoft.com/office/drawing/2014/main" val="3591037346"/>
                  </a:ext>
                </a:extLst>
              </a:tr>
              <a:tr h="250402">
                <a:tc>
                  <a:txBody>
                    <a:bodyPr/>
                    <a:lstStyle/>
                    <a:p>
                      <a:r>
                        <a:rPr lang="en-US" sz="1050" dirty="0">
                          <a:solidFill>
                            <a:schemeClr val="tx1"/>
                          </a:solidFill>
                        </a:rPr>
                        <a:t>(Normalized)</a:t>
                      </a:r>
                      <a:r>
                        <a:rPr lang="en-US" sz="1050" kern="0" dirty="0" err="1">
                          <a:solidFill>
                            <a:schemeClr val="tx1"/>
                          </a:solidFill>
                          <a:ea typeface="Arial Unicode MS" pitchFamily="34" charset="-128"/>
                          <a:cs typeface="Arial Unicode MS" pitchFamily="34" charset="-128"/>
                        </a:rPr>
                        <a:t>ReproducingTheIssue</a:t>
                      </a:r>
                      <a:endParaRPr lang="en-US" sz="1050" kern="0" dirty="0">
                        <a:solidFill>
                          <a:schemeClr val="tx1"/>
                        </a:solidFill>
                        <a:ea typeface="Arial Unicode MS" pitchFamily="34" charset="-128"/>
                        <a:cs typeface="Arial Unicode MS" pitchFamily="34" charset="-128"/>
                      </a:endParaRPr>
                    </a:p>
                  </a:txBody>
                  <a:tcPr/>
                </a:tc>
                <a:tc>
                  <a:txBody>
                    <a:bodyPr/>
                    <a:lstStyle/>
                    <a:p>
                      <a:r>
                        <a:rPr lang="en-US" sz="900" dirty="0"/>
                        <a:t>""</a:t>
                      </a: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900" dirty="0"/>
                        <a:t>""</a:t>
                      </a:r>
                    </a:p>
                    <a:p>
                      <a:endParaRPr lang="en-US" sz="900" dirty="0"/>
                    </a:p>
                  </a:txBody>
                  <a:tcPr/>
                </a:tc>
                <a:extLst>
                  <a:ext uri="{0D108BD9-81ED-4DB2-BD59-A6C34878D82A}">
                    <a16:rowId xmlns:a16="http://schemas.microsoft.com/office/drawing/2014/main" val="3721017820"/>
                  </a:ext>
                </a:extLst>
              </a:tr>
              <a:tr h="0">
                <a:tc>
                  <a:txBody>
                    <a:bodyPr/>
                    <a:lstStyle/>
                    <a:p>
                      <a:r>
                        <a:rPr lang="en-US" sz="1050" dirty="0">
                          <a:solidFill>
                            <a:schemeClr val="tx1"/>
                          </a:solidFill>
                        </a:rPr>
                        <a:t>(Normalized)</a:t>
                      </a:r>
                      <a:r>
                        <a:rPr lang="en-US" sz="1050" kern="0" dirty="0">
                          <a:solidFill>
                            <a:schemeClr val="tx1"/>
                          </a:solidFill>
                          <a:ea typeface="Arial Unicode MS" pitchFamily="34" charset="-128"/>
                          <a:cs typeface="Arial Unicode MS" pitchFamily="34" charset="-128"/>
                        </a:rPr>
                        <a:t>Cause</a:t>
                      </a:r>
                    </a:p>
                  </a:txBody>
                  <a:tcPr/>
                </a:tc>
                <a:tc>
                  <a:txBody>
                    <a:bodyPr/>
                    <a:lstStyle/>
                    <a:p>
                      <a:r>
                        <a:rPr lang="en-US" sz="900" dirty="0"/>
                        <a:t>""</a:t>
                      </a: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900" dirty="0"/>
                        <a:t>""</a:t>
                      </a:r>
                    </a:p>
                    <a:p>
                      <a:endParaRPr lang="en-US" sz="900" dirty="0"/>
                    </a:p>
                  </a:txBody>
                  <a:tcPr/>
                </a:tc>
                <a:extLst>
                  <a:ext uri="{0D108BD9-81ED-4DB2-BD59-A6C34878D82A}">
                    <a16:rowId xmlns:a16="http://schemas.microsoft.com/office/drawing/2014/main" val="819716700"/>
                  </a:ext>
                </a:extLst>
              </a:tr>
              <a:tr h="370840">
                <a:tc>
                  <a:txBody>
                    <a:bodyPr/>
                    <a:lstStyle/>
                    <a:p>
                      <a:r>
                        <a:rPr lang="en-US" sz="1050" kern="0" dirty="0" err="1">
                          <a:solidFill>
                            <a:schemeClr val="tx1"/>
                          </a:solidFill>
                          <a:ea typeface="Arial Unicode MS" pitchFamily="34" charset="-128"/>
                          <a:cs typeface="Arial Unicode MS" pitchFamily="34" charset="-128"/>
                        </a:rPr>
                        <a:t>NormalizedText</a:t>
                      </a:r>
                      <a:endParaRPr lang="en-US" sz="1050" kern="0" dirty="0">
                        <a:solidFill>
                          <a:schemeClr val="tx1"/>
                        </a:solidFill>
                        <a:ea typeface="Arial Unicode MS" pitchFamily="34" charset="-128"/>
                        <a:cs typeface="Arial Unicode MS" pitchFamily="34" charset="-128"/>
                      </a:endParaRPr>
                    </a:p>
                  </a:txBody>
                  <a:tcPr/>
                </a:tc>
                <a:tc>
                  <a:txBody>
                    <a:bodyPr/>
                    <a:lstStyle/>
                    <a:p>
                      <a:endParaRPr lang="en-US" sz="900" dirty="0"/>
                    </a:p>
                  </a:txBody>
                  <a:tcPr/>
                </a:tc>
                <a:tc>
                  <a:txBody>
                    <a:bodyPr/>
                    <a:lstStyle/>
                    <a:p>
                      <a:r>
                        <a:rPr lang="en-US" sz="900" dirty="0"/>
                        <a:t>"</a:t>
                      </a:r>
                      <a:r>
                        <a:rPr lang="en-US" sz="900" dirty="0" err="1"/>
                        <a:t>tx</a:t>
                      </a:r>
                      <a:r>
                        <a:rPr lang="en-US" sz="900" dirty="0"/>
                        <a:t> </a:t>
                      </a:r>
                      <a:r>
                        <a:rPr lang="en-US" sz="900" dirty="0" err="1"/>
                        <a:t>ut</a:t>
                      </a:r>
                      <a:r>
                        <a:rPr lang="en-US" sz="900" dirty="0"/>
                        <a:t> </a:t>
                      </a:r>
                      <a:r>
                        <a:rPr lang="en-US" sz="900" dirty="0" err="1"/>
                        <a:t>roy</a:t>
                      </a:r>
                      <a:r>
                        <a:rPr lang="en-US" sz="900" dirty="0"/>
                        <a:t> 2 0 </a:t>
                      </a:r>
                      <a:r>
                        <a:rPr lang="en-US" sz="900" dirty="0" err="1"/>
                        <a:t>multipl</a:t>
                      </a:r>
                      <a:r>
                        <a:rPr lang="en-US" sz="900" dirty="0"/>
                        <a:t> </a:t>
                      </a:r>
                      <a:r>
                        <a:rPr lang="en-US" sz="900" dirty="0" err="1"/>
                        <a:t>issu</a:t>
                      </a:r>
                      <a:r>
                        <a:rPr lang="en-US" sz="900" dirty="0"/>
                        <a:t> zero </a:t>
                      </a:r>
                      <a:r>
                        <a:rPr lang="en-US" sz="900" dirty="0" err="1"/>
                        <a:t>volum</a:t>
                      </a:r>
                      <a:r>
                        <a:rPr lang="en-US" sz="900" dirty="0"/>
                        <a:t> record 2.0 transact </a:t>
                      </a:r>
                      <a:r>
                        <a:rPr lang="en-US" sz="900" dirty="0" err="1"/>
                        <a:t>pra</a:t>
                      </a:r>
                      <a:r>
                        <a:rPr lang="en-US" sz="900" dirty="0"/>
                        <a:t> </a:t>
                      </a:r>
                      <a:r>
                        <a:rPr lang="en-US" sz="900" dirty="0" err="1"/>
                        <a:t>rp</a:t>
                      </a:r>
                      <a:r>
                        <a:rPr lang="en-US" sz="900" dirty="0"/>
                        <a:t> </a:t>
                      </a:r>
                      <a:r>
                        <a:rPr lang="en-US" sz="900" dirty="0" err="1"/>
                        <a:t>workplac</a:t>
                      </a:r>
                      <a:r>
                        <a:rPr lang="en-US" sz="900" dirty="0"/>
                        <a:t> note address follow </a:t>
                      </a:r>
                      <a:r>
                        <a:rPr lang="en-US" sz="900" dirty="0" err="1"/>
                        <a:t>issu</a:t>
                      </a:r>
                      <a:r>
                        <a:rPr lang="en-US" sz="900" dirty="0"/>
                        <a:t> </a:t>
                      </a:r>
                      <a:r>
                        <a:rPr lang="en-US" sz="900" dirty="0" err="1"/>
                        <a:t>tx</a:t>
                      </a:r>
                      <a:r>
                        <a:rPr lang="en-US" sz="900" dirty="0"/>
                        <a:t> </a:t>
                      </a:r>
                      <a:r>
                        <a:rPr lang="en-US" sz="900" dirty="0" err="1"/>
                        <a:t>ut</a:t>
                      </a:r>
                      <a:r>
                        <a:rPr lang="en-US" sz="900" dirty="0"/>
                        <a:t> </a:t>
                      </a:r>
                      <a:r>
                        <a:rPr lang="en-US" sz="900" dirty="0" err="1"/>
                        <a:t>roy</a:t>
                      </a:r>
                      <a:r>
                        <a:rPr lang="en-US" sz="900" dirty="0"/>
                        <a:t> 2 0 report </a:t>
                      </a:r>
                      <a:r>
                        <a:rPr lang="en-US" sz="900" dirty="0" err="1"/>
                        <a:t>texa</a:t>
                      </a:r>
                      <a:r>
                        <a:rPr lang="en-US" sz="900" dirty="0"/>
                        <a:t> </a:t>
                      </a:r>
                      <a:r>
                        <a:rPr lang="en-US" sz="900" dirty="0" err="1"/>
                        <a:t>ut</a:t>
                      </a:r>
                      <a:r>
                        <a:rPr lang="en-US" sz="900" dirty="0"/>
                        <a:t> oil gas report incorrect zero </a:t>
                      </a:r>
                      <a:r>
                        <a:rPr lang="en-US" sz="900" dirty="0" err="1"/>
                        <a:t>volum</a:t>
                      </a:r>
                      <a:r>
                        <a:rPr lang="en-US" sz="900" dirty="0"/>
                        <a:t> </a:t>
                      </a:r>
                      <a:r>
                        <a:rPr lang="en-US" sz="900" dirty="0" err="1"/>
                        <a:t>disposit</a:t>
                      </a:r>
                      <a:r>
                        <a:rPr lang="en-US" sz="900" dirty="0"/>
                        <a:t> record pull amend report old book </a:t>
                      </a:r>
                      <a:r>
                        <a:rPr lang="en-US" sz="900" dirty="0" err="1"/>
                        <a:t>caus</a:t>
                      </a:r>
                      <a:r>
                        <a:rPr lang="en-US" sz="900" dirty="0"/>
                        <a:t> discrep report </a:t>
                      </a:r>
                      <a:r>
                        <a:rPr lang="en-US" sz="900" dirty="0" err="1"/>
                        <a:t>texa</a:t>
                      </a:r>
                      <a:r>
                        <a:rPr lang="en-US" sz="900" dirty="0"/>
                        <a:t> </a:t>
                      </a:r>
                      <a:r>
                        <a:rPr lang="en-US" sz="900" dirty="0" err="1"/>
                        <a:t>ut</a:t>
                      </a:r>
                      <a:r>
                        <a:rPr lang="en-US" sz="900" dirty="0"/>
                        <a:t> oil gas report end </a:t>
                      </a:r>
                      <a:r>
                        <a:rPr lang="en-US" sz="900" dirty="0" err="1"/>
                        <a:t>inventori</a:t>
                      </a:r>
                      <a:r>
                        <a:rPr lang="en-US" sz="900" dirty="0"/>
                        <a:t> report detail tab display well sale current month sale previous month </a:t>
                      </a:r>
                      <a:r>
                        <a:rPr lang="en-US" sz="900" dirty="0" err="1"/>
                        <a:t>pra</a:t>
                      </a:r>
                      <a:r>
                        <a:rPr lang="en-US" sz="900" dirty="0"/>
                        <a:t>/</a:t>
                      </a:r>
                      <a:r>
                        <a:rPr lang="en-US" sz="900" dirty="0" err="1"/>
                        <a:t>rp_workplace</a:t>
                      </a:r>
                      <a:r>
                        <a:rPr lang="en-US" sz="900" dirty="0"/>
                        <a:t> 2.0 </a:t>
                      </a:r>
                      <a:r>
                        <a:rPr lang="en-US" sz="900" dirty="0" err="1"/>
                        <a:t>appli</a:t>
                      </a:r>
                      <a:r>
                        <a:rPr lang="en-US" sz="900" dirty="0"/>
                        <a:t> automat correct instruct fix </a:t>
                      </a:r>
                      <a:r>
                        <a:rPr lang="en-US" sz="900" dirty="0" err="1"/>
                        <a:t>issu</a:t>
                      </a:r>
                      <a:r>
                        <a:rPr lang="en-US" sz="900" dirty="0"/>
                        <a:t> version 1 pilot note </a:t>
                      </a:r>
                      <a:r>
                        <a:rPr lang="en-US" sz="900" dirty="0" err="1"/>
                        <a:t>releas</a:t>
                      </a:r>
                      <a:r>
                        <a:rPr lang="en-US" sz="900" dirty="0"/>
                        <a:t> version 2 note standard program error general keywords add oil </a:t>
                      </a:r>
                      <a:r>
                        <a:rPr lang="en-US" sz="900" dirty="0" err="1"/>
                        <a:t>industri</a:t>
                      </a:r>
                      <a:r>
                        <a:rPr lang="en-US" sz="900" dirty="0"/>
                        <a:t> </a:t>
                      </a:r>
                      <a:r>
                        <a:rPr lang="en-US" sz="900" dirty="0" err="1"/>
                        <a:t>solut</a:t>
                      </a:r>
                      <a:r>
                        <a:rPr lang="en-US" sz="900" dirty="0"/>
                        <a:t> </a:t>
                      </a:r>
                      <a:r>
                        <a:rPr lang="en-US" sz="900" dirty="0" err="1"/>
                        <a:t>pra</a:t>
                      </a:r>
                      <a:r>
                        <a:rPr lang="en-US" sz="900" dirty="0"/>
                        <a:t> product </a:t>
                      </a:r>
                      <a:r>
                        <a:rPr lang="en-US" sz="900" dirty="0" err="1"/>
                        <a:t>revenu</a:t>
                      </a:r>
                      <a:r>
                        <a:rPr lang="en-US" sz="900" dirty="0"/>
                        <a:t> account oil </a:t>
                      </a:r>
                      <a:r>
                        <a:rPr lang="en-US" sz="900" dirty="0" err="1"/>
                        <a:t>pra</a:t>
                      </a:r>
                      <a:r>
                        <a:rPr lang="en-US" sz="900" dirty="0"/>
                        <a:t> roadmap problem </a:t>
                      </a:r>
                      <a:r>
                        <a:rPr lang="en-US" sz="900" dirty="0" err="1"/>
                        <a:t>specif</a:t>
                      </a:r>
                      <a:r>
                        <a:rPr lang="en-US" sz="900" dirty="0"/>
                        <a:t> key word </a:t>
                      </a:r>
                      <a:r>
                        <a:rPr lang="en-US" sz="900" dirty="0" err="1"/>
                        <a:t>texa</a:t>
                      </a:r>
                      <a:r>
                        <a:rPr lang="en-US" sz="900" dirty="0"/>
                        <a:t> </a:t>
                      </a:r>
                      <a:r>
                        <a:rPr lang="en-US" sz="900" dirty="0" err="1"/>
                        <a:t>ut</a:t>
                      </a:r>
                      <a:r>
                        <a:rPr lang="en-US" sz="900" dirty="0"/>
                        <a:t> </a:t>
                      </a:r>
                      <a:r>
                        <a:rPr lang="en-US" sz="900" dirty="0" err="1"/>
                        <a:t>pratxut</a:t>
                      </a:r>
                      <a:r>
                        <a:rPr lang="en-US" sz="900" dirty="0"/>
                        <a:t> report detail </a:t>
                      </a:r>
                      <a:r>
                        <a:rPr lang="en-US" sz="900" dirty="0" err="1"/>
                        <a:t>pra</a:t>
                      </a:r>
                      <a:r>
                        <a:rPr lang="en-US" sz="900" dirty="0"/>
                        <a:t> </a:t>
                      </a:r>
                      <a:r>
                        <a:rPr lang="en-US" sz="900" dirty="0" err="1"/>
                        <a:t>rp</a:t>
                      </a:r>
                      <a:r>
                        <a:rPr lang="en-US" sz="900" dirty="0"/>
                        <a:t> </a:t>
                      </a:r>
                      <a:r>
                        <a:rPr lang="en-US" sz="900" dirty="0" err="1"/>
                        <a:t>workplac</a:t>
                      </a:r>
                      <a:r>
                        <a:rPr lang="en-US" sz="900" dirty="0"/>
                        <a:t> process step </a:t>
                      </a:r>
                      <a:r>
                        <a:rPr lang="en-US" sz="900" dirty="0" err="1"/>
                        <a:t>disposit</a:t>
                      </a:r>
                      <a:r>
                        <a:rPr lang="en-US" sz="900" dirty="0"/>
                        <a:t> code end </a:t>
                      </a:r>
                      <a:r>
                        <a:rPr lang="en-US" sz="900" dirty="0" err="1"/>
                        <a:t>inventori</a:t>
                      </a:r>
                      <a:r>
                        <a:rPr lang="en-US" sz="900" dirty="0"/>
                        <a:t> is-oil is-oil-</a:t>
                      </a:r>
                      <a:r>
                        <a:rPr lang="en-US" sz="900" dirty="0" err="1"/>
                        <a:t>pra</a:t>
                      </a:r>
                      <a:r>
                        <a:rPr lang="en-US" sz="900" dirty="0"/>
                        <a:t> problem-specific </a:t>
                      </a:r>
                      <a:r>
                        <a:rPr lang="en-US" sz="900" dirty="0" err="1"/>
                        <a:t>pra</a:t>
                      </a:r>
                      <a:r>
                        <a:rPr lang="en-US" sz="900" dirty="0"/>
                        <a:t>/</a:t>
                      </a:r>
                      <a:r>
                        <a:rPr lang="en-US" sz="900" dirty="0" err="1"/>
                        <a:t>rp_workplace</a:t>
                      </a:r>
                      <a:r>
                        <a:rPr lang="en-US" sz="900" dirty="0"/>
                        <a:t>  "</a:t>
                      </a:r>
                    </a:p>
                  </a:txBody>
                  <a:tcPr/>
                </a:tc>
                <a:extLst>
                  <a:ext uri="{0D108BD9-81ED-4DB2-BD59-A6C34878D82A}">
                    <a16:rowId xmlns:a16="http://schemas.microsoft.com/office/drawing/2014/main" val="2667744468"/>
                  </a:ext>
                </a:extLst>
              </a:tr>
            </a:tbl>
          </a:graphicData>
        </a:graphic>
      </p:graphicFrame>
    </p:spTree>
    <p:extLst>
      <p:ext uri="{BB962C8B-B14F-4D97-AF65-F5344CB8AC3E}">
        <p14:creationId xmlns:p14="http://schemas.microsoft.com/office/powerpoint/2010/main" val="189280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7C164-79F9-4F44-A8A2-DCB4EF9401E3}"/>
              </a:ext>
            </a:extLst>
          </p:cNvPr>
          <p:cNvSpPr>
            <a:spLocks noGrp="1"/>
          </p:cNvSpPr>
          <p:nvPr>
            <p:ph type="ctrTitle"/>
          </p:nvPr>
        </p:nvSpPr>
        <p:spPr/>
        <p:txBody>
          <a:bodyPr/>
          <a:lstStyle/>
          <a:p>
            <a:r>
              <a:rPr lang="en-US" dirty="0" err="1"/>
              <a:t>Infodocs</a:t>
            </a:r>
            <a:endParaRPr lang="en-US" dirty="0"/>
          </a:p>
        </p:txBody>
      </p:sp>
    </p:spTree>
    <p:extLst>
      <p:ext uri="{BB962C8B-B14F-4D97-AF65-F5344CB8AC3E}">
        <p14:creationId xmlns:p14="http://schemas.microsoft.com/office/powerpoint/2010/main" val="354232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p:txBody>
          <a:bodyPr/>
          <a:lstStyle/>
          <a:p>
            <a:r>
              <a:rPr lang="en-US" altLang="zh-CN" dirty="0" err="1">
                <a:solidFill>
                  <a:schemeClr val="accent1"/>
                </a:solidFill>
              </a:rPr>
              <a:t>Infodoc</a:t>
            </a:r>
            <a:r>
              <a:rPr lang="en-US" altLang="zh-CN" dirty="0">
                <a:solidFill>
                  <a:schemeClr val="accent1"/>
                </a:solidFill>
              </a:rPr>
              <a:t> Parser Workflow</a:t>
            </a:r>
            <a:endParaRPr lang="en-US" dirty="0">
              <a:solidFill>
                <a:schemeClr val="accent1"/>
              </a:solidFill>
            </a:endParaRPr>
          </a:p>
        </p:txBody>
      </p:sp>
      <p:sp>
        <p:nvSpPr>
          <p:cNvPr id="10" name="Rectangle 9">
            <a:extLst>
              <a:ext uri="{FF2B5EF4-FFF2-40B4-BE49-F238E27FC236}">
                <a16:creationId xmlns:a16="http://schemas.microsoft.com/office/drawing/2014/main" id="{77E609CD-575A-4D2A-9223-81C409478EFE}"/>
              </a:ext>
            </a:extLst>
          </p:cNvPr>
          <p:cNvSpPr/>
          <p:nvPr/>
        </p:nvSpPr>
        <p:spPr bwMode="gray">
          <a:xfrm>
            <a:off x="2671684" y="1840507"/>
            <a:ext cx="981456" cy="323088"/>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transform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aphicFrame>
        <p:nvGraphicFramePr>
          <p:cNvPr id="16" name="Table 16">
            <a:extLst>
              <a:ext uri="{FF2B5EF4-FFF2-40B4-BE49-F238E27FC236}">
                <a16:creationId xmlns:a16="http://schemas.microsoft.com/office/drawing/2014/main" id="{DEE37C8E-37E4-4DDD-8598-FB67DC883816}"/>
              </a:ext>
            </a:extLst>
          </p:cNvPr>
          <p:cNvGraphicFramePr>
            <a:graphicFrameLocks noGrp="1"/>
          </p:cNvGraphicFramePr>
          <p:nvPr>
            <p:extLst>
              <p:ext uri="{D42A27DB-BD31-4B8C-83A1-F6EECF244321}">
                <p14:modId xmlns:p14="http://schemas.microsoft.com/office/powerpoint/2010/main" val="3020345774"/>
              </p:ext>
            </p:extLst>
          </p:nvPr>
        </p:nvGraphicFramePr>
        <p:xfrm>
          <a:off x="504001" y="3447320"/>
          <a:ext cx="8130117" cy="1483360"/>
        </p:xfrm>
        <a:graphic>
          <a:graphicData uri="http://schemas.openxmlformats.org/drawingml/2006/table">
            <a:tbl>
              <a:tblPr firstRow="1" bandRow="1">
                <a:tableStyleId>{3B4B98B0-60AC-42C2-AFA5-B58CD77FA1E5}</a:tableStyleId>
              </a:tblPr>
              <a:tblGrid>
                <a:gridCol w="2710039">
                  <a:extLst>
                    <a:ext uri="{9D8B030D-6E8A-4147-A177-3AD203B41FA5}">
                      <a16:colId xmlns:a16="http://schemas.microsoft.com/office/drawing/2014/main" val="3962605705"/>
                    </a:ext>
                  </a:extLst>
                </a:gridCol>
                <a:gridCol w="2710039">
                  <a:extLst>
                    <a:ext uri="{9D8B030D-6E8A-4147-A177-3AD203B41FA5}">
                      <a16:colId xmlns:a16="http://schemas.microsoft.com/office/drawing/2014/main" val="2672200161"/>
                    </a:ext>
                  </a:extLst>
                </a:gridCol>
                <a:gridCol w="2710039">
                  <a:extLst>
                    <a:ext uri="{9D8B030D-6E8A-4147-A177-3AD203B41FA5}">
                      <a16:colId xmlns:a16="http://schemas.microsoft.com/office/drawing/2014/main" val="2600601511"/>
                    </a:ext>
                  </a:extLst>
                </a:gridCol>
              </a:tblGrid>
              <a:tr h="370840">
                <a:tc>
                  <a:txBody>
                    <a:bodyPr/>
                    <a:lstStyle/>
                    <a:p>
                      <a:r>
                        <a:rPr lang="en-US" sz="1050" dirty="0"/>
                        <a:t>Field Name</a:t>
                      </a:r>
                    </a:p>
                  </a:txBody>
                  <a:tcPr/>
                </a:tc>
                <a:tc>
                  <a:txBody>
                    <a:bodyPr/>
                    <a:lstStyle/>
                    <a:p>
                      <a:r>
                        <a:rPr lang="en-US" sz="1050" dirty="0"/>
                        <a:t>Raw Value</a:t>
                      </a:r>
                    </a:p>
                  </a:txBody>
                  <a:tcPr/>
                </a:tc>
                <a:tc>
                  <a:txBody>
                    <a:bodyPr/>
                    <a:lstStyle/>
                    <a:p>
                      <a:r>
                        <a:rPr lang="en-US" sz="1050" dirty="0"/>
                        <a:t>Parsed Value</a:t>
                      </a:r>
                    </a:p>
                  </a:txBody>
                  <a:tcPr/>
                </a:tc>
                <a:extLst>
                  <a:ext uri="{0D108BD9-81ED-4DB2-BD59-A6C34878D82A}">
                    <a16:rowId xmlns:a16="http://schemas.microsoft.com/office/drawing/2014/main" val="491534550"/>
                  </a:ext>
                </a:extLst>
              </a:tr>
              <a:tr h="370840">
                <a:tc>
                  <a:txBody>
                    <a:bodyPr/>
                    <a:lstStyle/>
                    <a:p>
                      <a:pPr marR="0" algn="l"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confirmed_at</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a:txBody>
                  <a:tcPr/>
                </a:tc>
                <a:tc>
                  <a:txBody>
                    <a:bodyPr/>
                    <a:lstStyle/>
                    <a:p>
                      <a:r>
                        <a:rPr lang="en-US" sz="1050" dirty="0"/>
                        <a:t>'20150930000000 '</a:t>
                      </a:r>
                    </a:p>
                  </a:txBody>
                  <a:tcPr/>
                </a:tc>
                <a:tc>
                  <a:txBody>
                    <a:bodyPr/>
                    <a:lstStyle/>
                    <a:p>
                      <a:r>
                        <a:rPr lang="en-US" sz="1050" dirty="0"/>
                        <a:t>'20150930000000'</a:t>
                      </a:r>
                    </a:p>
                  </a:txBody>
                  <a:tcPr/>
                </a:tc>
                <a:extLst>
                  <a:ext uri="{0D108BD9-81ED-4DB2-BD59-A6C34878D82A}">
                    <a16:rowId xmlns:a16="http://schemas.microsoft.com/office/drawing/2014/main" val="876556542"/>
                  </a:ext>
                </a:extLst>
              </a:tr>
              <a:tr h="370840">
                <a:tc>
                  <a:txBody>
                    <a:bodyPr/>
                    <a:lstStyle/>
                    <a:p>
                      <a:pPr marR="0" algn="l" defTabSz="914400" eaLnBrk="1" fontAlgn="base" latinLnBrk="0" hangingPunct="1">
                        <a:lnSpc>
                          <a:spcPct val="100000"/>
                        </a:lnSpc>
                        <a:spcBef>
                          <a:spcPct val="50000"/>
                        </a:spcBef>
                        <a:spcAft>
                          <a:spcPct val="0"/>
                        </a:spcAft>
                        <a:buClr>
                          <a:srgbClr val="F0AB00"/>
                        </a:buClr>
                        <a:buSzPct val="80000"/>
                        <a:tabLst/>
                      </a:pPr>
                      <a:r>
                        <a:rPr lang="en-US" sz="1050" kern="0" dirty="0" err="1">
                          <a:ea typeface="Arial Unicode MS" pitchFamily="34" charset="-128"/>
                          <a:cs typeface="Arial Unicode MS" pitchFamily="34" charset="-128"/>
                        </a:rPr>
                        <a:t>incident_created_at</a:t>
                      </a:r>
                      <a:endParaRPr lang="en-US" sz="1050" kern="0" dirty="0">
                        <a:ea typeface="Arial Unicode MS" pitchFamily="34" charset="-128"/>
                        <a:cs typeface="Arial Unicode MS" pitchFamily="34" charset="-128"/>
                      </a:endParaRPr>
                    </a:p>
                  </a:txBody>
                  <a:tcPr/>
                </a:tc>
                <a:tc>
                  <a:txBody>
                    <a:bodyPr/>
                    <a:lstStyle/>
                    <a:p>
                      <a:r>
                        <a:rPr lang="en-US" sz="1050" dirty="0"/>
                        <a:t>'20150907121645 '</a:t>
                      </a: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050" dirty="0"/>
                        <a:t>'20150907121645'</a:t>
                      </a:r>
                    </a:p>
                  </a:txBody>
                  <a:tcPr/>
                </a:tc>
                <a:extLst>
                  <a:ext uri="{0D108BD9-81ED-4DB2-BD59-A6C34878D82A}">
                    <a16:rowId xmlns:a16="http://schemas.microsoft.com/office/drawing/2014/main" val="667048070"/>
                  </a:ext>
                </a:extLst>
              </a:tr>
              <a:tr h="370840">
                <a:tc>
                  <a:txBody>
                    <a:bodyPr/>
                    <a:lstStyle/>
                    <a:p>
                      <a:pPr marR="0" algn="l"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infodoc_created_at</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a:txBody>
                  <a:tcPr/>
                </a:tc>
                <a:tc>
                  <a:txBody>
                    <a:bodyPr/>
                    <a:lstStyle/>
                    <a:p>
                      <a:r>
                        <a:rPr lang="en-US" sz="1050" dirty="0"/>
                        <a:t>'20160102114222 '</a:t>
                      </a:r>
                    </a:p>
                  </a:txBody>
                  <a:tcPr/>
                </a:tc>
                <a:tc>
                  <a:txBody>
                    <a:bodyPr/>
                    <a:lstStyle/>
                    <a:p>
                      <a:r>
                        <a:rPr lang="en-US" sz="1050" dirty="0"/>
                        <a:t>'20160102114222'</a:t>
                      </a:r>
                    </a:p>
                  </a:txBody>
                  <a:tcPr/>
                </a:tc>
                <a:extLst>
                  <a:ext uri="{0D108BD9-81ED-4DB2-BD59-A6C34878D82A}">
                    <a16:rowId xmlns:a16="http://schemas.microsoft.com/office/drawing/2014/main" val="1783589921"/>
                  </a:ext>
                </a:extLst>
              </a:tr>
            </a:tbl>
          </a:graphicData>
        </a:graphic>
      </p:graphicFrame>
      <p:sp>
        <p:nvSpPr>
          <p:cNvPr id="18" name="Rectangle 17">
            <a:extLst>
              <a:ext uri="{FF2B5EF4-FFF2-40B4-BE49-F238E27FC236}">
                <a16:creationId xmlns:a16="http://schemas.microsoft.com/office/drawing/2014/main" id="{9F99EFB0-D9D7-433F-A9E2-BE25518E5D70}"/>
              </a:ext>
            </a:extLst>
          </p:cNvPr>
          <p:cNvSpPr/>
          <p:nvPr/>
        </p:nvSpPr>
        <p:spPr bwMode="gray">
          <a:xfrm>
            <a:off x="551341" y="1444206"/>
            <a:ext cx="1621578" cy="1115689"/>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confirmed_at</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050" kern="0" dirty="0" err="1">
                <a:ea typeface="Arial Unicode MS" pitchFamily="34" charset="-128"/>
                <a:cs typeface="Arial Unicode MS" pitchFamily="34" charset="-128"/>
              </a:rPr>
              <a:t>incident_created_at</a:t>
            </a:r>
            <a:endParaRPr lang="en-US" sz="105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infodoc_created_at</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950994F0-1993-410F-8745-A056E2DDF480}"/>
              </a:ext>
            </a:extLst>
          </p:cNvPr>
          <p:cNvSpPr/>
          <p:nvPr/>
        </p:nvSpPr>
        <p:spPr bwMode="gray">
          <a:xfrm>
            <a:off x="4151905" y="1444205"/>
            <a:ext cx="1621578" cy="1115689"/>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confirmed_at</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050" kern="0" dirty="0" err="1">
                <a:ea typeface="Arial Unicode MS" pitchFamily="34" charset="-128"/>
                <a:cs typeface="Arial Unicode MS" pitchFamily="34" charset="-128"/>
              </a:rPr>
              <a:t>incident_created_at</a:t>
            </a:r>
            <a:endParaRPr lang="en-US" sz="105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a:ln>
                  <a:noFill/>
                </a:ln>
                <a:effectLst/>
                <a:uLnTx/>
                <a:uFillTx/>
                <a:ea typeface="Arial Unicode MS" pitchFamily="34" charset="-128"/>
                <a:cs typeface="Arial Unicode MS" pitchFamily="34" charset="-128"/>
              </a:rPr>
              <a:t>infodoc_created_at</a:t>
            </a: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 name="Straight Arrow Connector 2">
            <a:extLst>
              <a:ext uri="{FF2B5EF4-FFF2-40B4-BE49-F238E27FC236}">
                <a16:creationId xmlns:a16="http://schemas.microsoft.com/office/drawing/2014/main" id="{6D889C62-0C26-4EF2-9364-5C8E7D9522FC}"/>
              </a:ext>
            </a:extLst>
          </p:cNvPr>
          <p:cNvCxnSpPr>
            <a:stCxn id="18" idx="3"/>
            <a:endCxn id="10" idx="1"/>
          </p:cNvCxnSpPr>
          <p:nvPr/>
        </p:nvCxnSpPr>
        <p:spPr>
          <a:xfrm>
            <a:off x="2172919" y="2002051"/>
            <a:ext cx="498765"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67B9B8C-541D-48F5-B510-6AA4EC17EB5C}"/>
              </a:ext>
            </a:extLst>
          </p:cNvPr>
          <p:cNvCxnSpPr>
            <a:stCxn id="10" idx="3"/>
            <a:endCxn id="8" idx="1"/>
          </p:cNvCxnSpPr>
          <p:nvPr/>
        </p:nvCxnSpPr>
        <p:spPr>
          <a:xfrm flipV="1">
            <a:off x="3653140" y="2002050"/>
            <a:ext cx="498765" cy="1"/>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611775"/>
      </p:ext>
    </p:extLst>
  </p:cSld>
  <p:clrMapOvr>
    <a:masterClrMapping/>
  </p:clrMapOvr>
</p:sld>
</file>

<file path=ppt/theme/theme1.xml><?xml version="1.0" encoding="utf-8"?>
<a:theme xmlns:a="http://schemas.openxmlformats.org/drawingml/2006/main" name="SAP 2021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1_16x9_white" id="{8F1F8818-21F0-CB45-B7AA-E5F78F26728A}" vid="{CA774769-F7C6-FE42-BFFE-773AE41AD9AE}"/>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1_16x9_white" id="{8F1F8818-21F0-CB45-B7AA-E5F78F26728A}" vid="{E3CB1B52-612C-7048-9F80-408AFF25DF3C}"/>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601EE4AC14E4046A2DF0B853AA091DD" ma:contentTypeVersion="2" ma:contentTypeDescription="Create a new document." ma:contentTypeScope="" ma:versionID="beae9e337f6004e5b638c660bd0e1b9e">
  <xsd:schema xmlns:xsd="http://www.w3.org/2001/XMLSchema" xmlns:xs="http://www.w3.org/2001/XMLSchema" xmlns:p="http://schemas.microsoft.com/office/2006/metadata/properties" xmlns:ns2="0e2c80dd-b844-46f3-94ee-021cf45f90fd" targetNamespace="http://schemas.microsoft.com/office/2006/metadata/properties" ma:root="true" ma:fieldsID="f88bf9f9e26b9362ff81c6505a642ab2" ns2:_="">
    <xsd:import namespace="0e2c80dd-b844-46f3-94ee-021cf45f90f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2c80dd-b844-46f3-94ee-021cf45f90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22F45-04DB-421D-8796-270006657806}">
  <ds:schemaRefs>
    <ds:schemaRef ds:uri="http://purl.org/dc/term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7fc58d8-9f4b-4bc8-b278-c3cb6f298023"/>
    <ds:schemaRef ds:uri="0e00d59e-b0d2-4e67-be34-67e465b0fbed"/>
  </ds:schemaRefs>
</ds:datastoreItem>
</file>

<file path=customXml/itemProps2.xml><?xml version="1.0" encoding="utf-8"?>
<ds:datastoreItem xmlns:ds="http://schemas.openxmlformats.org/officeDocument/2006/customXml" ds:itemID="{A25D392A-AEF2-467C-9D74-036A163C6370}"/>
</file>

<file path=customXml/itemProps3.xml><?xml version="1.0" encoding="utf-8"?>
<ds:datastoreItem xmlns:ds="http://schemas.openxmlformats.org/officeDocument/2006/customXml" ds:itemID="{291DCB28-1C52-4C0E-804A-6BD2D3F0FB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SAP_2021_16x9_White</Template>
  <TotalTime>1647</TotalTime>
  <Words>2381</Words>
  <Application>Microsoft Office PowerPoint</Application>
  <PresentationFormat>Custom</PresentationFormat>
  <Paragraphs>227</Paragraphs>
  <Slides>17</Slides>
  <Notes>12</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 Unicode MS</vt:lpstr>
      <vt:lpstr>Arial</vt:lpstr>
      <vt:lpstr>Courier New</vt:lpstr>
      <vt:lpstr>Symbol</vt:lpstr>
      <vt:lpstr>wingdings</vt:lpstr>
      <vt:lpstr>wingdings</vt:lpstr>
      <vt:lpstr>SAP 2021 16x9 white</vt:lpstr>
      <vt:lpstr>SAP 2020 16x9 blue</vt:lpstr>
      <vt:lpstr>AIT Parsers  Introduction </vt:lpstr>
      <vt:lpstr>Data Sources</vt:lpstr>
      <vt:lpstr>Solutions</vt:lpstr>
      <vt:lpstr>Solution Parser Workflow</vt:lpstr>
      <vt:lpstr>Solution Parser Workflow</vt:lpstr>
      <vt:lpstr>Solution Parser Workflow</vt:lpstr>
      <vt:lpstr>Solution Parser Workflow</vt:lpstr>
      <vt:lpstr>Infodocs</vt:lpstr>
      <vt:lpstr>Infodoc Parser Workflow</vt:lpstr>
      <vt:lpstr>Infodoc Parser Workflow</vt:lpstr>
      <vt:lpstr>Infodoc Parser Workflow</vt:lpstr>
      <vt:lpstr>Infodoc Parser Workflow</vt:lpstr>
      <vt:lpstr>Action Logs</vt:lpstr>
      <vt:lpstr>Action Logs Parser Workflow</vt:lpstr>
      <vt:lpstr>Thank you.</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2021/16:9/white</cp:keywords>
  <dc:description/>
  <cp:lastModifiedBy>Chen, Xi</cp:lastModifiedBy>
  <cp:revision>116</cp:revision>
  <dcterms:created xsi:type="dcterms:W3CDTF">2021-01-07T02:46:44Z</dcterms:created>
  <dcterms:modified xsi:type="dcterms:W3CDTF">2021-01-14T02:29:31Z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0x0101006601EE4AC14E4046A2DF0B853AA091DD</vt:lpwstr>
  </property>
</Properties>
</file>