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530" r:id="rId5"/>
    <p:sldId id="531" r:id="rId6"/>
    <p:sldId id="548" r:id="rId7"/>
    <p:sldId id="547" r:id="rId8"/>
    <p:sldId id="534" r:id="rId9"/>
    <p:sldId id="551" r:id="rId10"/>
    <p:sldId id="552" r:id="rId11"/>
    <p:sldId id="550" r:id="rId12"/>
    <p:sldId id="553" r:id="rId13"/>
    <p:sldId id="554" r:id="rId14"/>
    <p:sldId id="555" r:id="rId15"/>
    <p:sldId id="556" r:id="rId16"/>
    <p:sldId id="557" r:id="rId17"/>
    <p:sldId id="559" r:id="rId18"/>
    <p:sldId id="560" r:id="rId19"/>
    <p:sldId id="567" r:id="rId20"/>
    <p:sldId id="569" r:id="rId21"/>
    <p:sldId id="5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53" autoAdjust="0"/>
    <p:restoredTop sz="76671" autoAdjust="0"/>
  </p:normalViewPr>
  <p:slideViewPr>
    <p:cSldViewPr snapToGrid="0">
      <p:cViewPr varScale="1">
        <p:scale>
          <a:sx n="73" d="100"/>
          <a:sy n="73" d="100"/>
        </p:scale>
        <p:origin x="14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93794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358326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dirty="0">
              <a:effectLst/>
              <a:latin typeface="system-ui"/>
            </a:endParaRPr>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407784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166110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b="0" dirty="0"/>
          </a:p>
        </p:txBody>
      </p:sp>
      <p:sp>
        <p:nvSpPr>
          <p:cNvPr id="4" name="Slide Number Placeholder 3"/>
          <p:cNvSpPr>
            <a:spLocks noGrp="1"/>
          </p:cNvSpPr>
          <p:nvPr>
            <p:ph type="sldNum" sz="quarter" idx="5"/>
          </p:nvPr>
        </p:nvSpPr>
        <p:spPr/>
        <p:txBody>
          <a:bodyPr/>
          <a:lstStyle/>
          <a:p>
            <a:fld id="{23C058E0-0852-DB43-83D6-BD76659FF1D8}" type="slidenum">
              <a:rPr lang="en-US" smtClean="0"/>
              <a:t>14</a:t>
            </a:fld>
            <a:endParaRPr lang="en-US" dirty="0"/>
          </a:p>
        </p:txBody>
      </p:sp>
    </p:spTree>
    <p:extLst>
      <p:ext uri="{BB962C8B-B14F-4D97-AF65-F5344CB8AC3E}">
        <p14:creationId xmlns:p14="http://schemas.microsoft.com/office/powerpoint/2010/main" val="258504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15</a:t>
            </a:fld>
            <a:endParaRPr lang="en-US" dirty="0"/>
          </a:p>
        </p:txBody>
      </p:sp>
    </p:spTree>
    <p:extLst>
      <p:ext uri="{BB962C8B-B14F-4D97-AF65-F5344CB8AC3E}">
        <p14:creationId xmlns:p14="http://schemas.microsoft.com/office/powerpoint/2010/main" val="881234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17</a:t>
            </a:fld>
            <a:endParaRPr lang="en-US" dirty="0"/>
          </a:p>
        </p:txBody>
      </p:sp>
    </p:spTree>
    <p:extLst>
      <p:ext uri="{BB962C8B-B14F-4D97-AF65-F5344CB8AC3E}">
        <p14:creationId xmlns:p14="http://schemas.microsoft.com/office/powerpoint/2010/main" val="170461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81684" y="3159252"/>
            <a:ext cx="9921240" cy="1481328"/>
          </a:xfrm>
        </p:spPr>
        <p:txBody>
          <a:bodyPr/>
          <a:lstStyle/>
          <a:p>
            <a:r>
              <a:rPr lang="en-US" dirty="0"/>
              <a:t>Lead Scoring Case Study for </a:t>
            </a:r>
            <a:br>
              <a:rPr lang="en-US" dirty="0"/>
            </a:br>
            <a:r>
              <a:rPr lang="en-US" dirty="0"/>
              <a:t>X - education company</a:t>
            </a:r>
            <a:br>
              <a:rPr lang="en-US" dirty="0"/>
            </a:b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Anand Singh Bhandari</a:t>
            </a:r>
          </a:p>
          <a:p>
            <a:r>
              <a:rPr lang="en-US" dirty="0"/>
              <a:t>Anish Gautam</a:t>
            </a:r>
          </a:p>
          <a:p>
            <a:r>
              <a:rPr lang="en-US" dirty="0"/>
              <a:t>Kushagra Rao</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9A90B0-5312-3F17-C91F-9727C1C600F5}"/>
              </a:ext>
            </a:extLst>
          </p:cNvPr>
          <p:cNvSpPr>
            <a:spLocks noGrp="1"/>
          </p:cNvSpPr>
          <p:nvPr>
            <p:ph type="subTitle" idx="1"/>
          </p:nvPr>
        </p:nvSpPr>
        <p:spPr>
          <a:xfrm>
            <a:off x="0" y="104140"/>
            <a:ext cx="12059920" cy="5130800"/>
          </a:xfrm>
        </p:spPr>
        <p:txBody>
          <a:bodyPr/>
          <a:lstStyle/>
          <a:p>
            <a:pPr marL="342900" indent="-342900" algn="l">
              <a:buFont typeface="Wingdings" panose="05000000000000000000" pitchFamily="2" charset="2"/>
              <a:buChar char="v"/>
            </a:pPr>
            <a:r>
              <a:rPr lang="en-US" dirty="0"/>
              <a:t>Data Sanity, Data Cleaning and Correlation</a:t>
            </a:r>
          </a:p>
          <a:p>
            <a:pPr marL="342900" indent="-342900" algn="l">
              <a:buFont typeface="Wingdings" panose="05000000000000000000" pitchFamily="2" charset="2"/>
              <a:buChar char="v"/>
            </a:pPr>
            <a:endParaRPr lang="en-US" dirty="0"/>
          </a:p>
          <a:p>
            <a:pPr marL="800100" lvl="1" indent="-342900" algn="l">
              <a:buFont typeface="Wingdings" panose="05000000000000000000" pitchFamily="2" charset="2"/>
              <a:buChar char="ü"/>
            </a:pPr>
            <a:r>
              <a:rPr lang="en-US" dirty="0"/>
              <a:t>Browse through the data dictionary and understanding the domain / variables.</a:t>
            </a:r>
          </a:p>
          <a:p>
            <a:pPr marL="800100" lvl="1" indent="-342900" algn="l">
              <a:buFont typeface="Wingdings" panose="05000000000000000000" pitchFamily="2" charset="2"/>
              <a:buChar char="ü"/>
            </a:pPr>
            <a:r>
              <a:rPr lang="en-US" dirty="0"/>
              <a:t>Import / Load the data sets</a:t>
            </a:r>
          </a:p>
          <a:p>
            <a:pPr marL="800100" lvl="1" indent="-342900" algn="l">
              <a:buFont typeface="Wingdings" panose="05000000000000000000" pitchFamily="2" charset="2"/>
              <a:buChar char="ü"/>
            </a:pPr>
            <a:r>
              <a:rPr lang="en-US" dirty="0"/>
              <a:t>Check the shape, info, column names, data types of the data set, check for null, empty, missing values</a:t>
            </a:r>
          </a:p>
          <a:p>
            <a:pPr marL="800100" lvl="1" indent="-342900" algn="l">
              <a:buFont typeface="Wingdings" panose="05000000000000000000" pitchFamily="2" charset="2"/>
              <a:buChar char="ü"/>
            </a:pPr>
            <a:r>
              <a:rPr lang="en-US" dirty="0"/>
              <a:t>Drop columns where missing value is greater than 30-40%</a:t>
            </a:r>
          </a:p>
          <a:p>
            <a:pPr marL="800100" lvl="1" indent="-342900" algn="l">
              <a:buFont typeface="Wingdings" panose="05000000000000000000" pitchFamily="2" charset="2"/>
              <a:buChar char="ü"/>
            </a:pPr>
            <a:r>
              <a:rPr lang="en-US" dirty="0"/>
              <a:t>Drop columns than have high proportions of ‘Select’ since they are same as null</a:t>
            </a:r>
          </a:p>
          <a:p>
            <a:pPr marL="800100" lvl="1" indent="-342900" algn="l">
              <a:buFont typeface="Wingdings" panose="05000000000000000000" pitchFamily="2" charset="2"/>
              <a:buChar char="ü"/>
            </a:pPr>
            <a:r>
              <a:rPr lang="en-US" dirty="0"/>
              <a:t>Create dummy features wherever applicable for categorical variables</a:t>
            </a:r>
          </a:p>
          <a:p>
            <a:pPr marL="800100" lvl="1" indent="-342900" algn="l">
              <a:buFont typeface="Wingdings" panose="05000000000000000000" pitchFamily="2" charset="2"/>
              <a:buChar char="ü"/>
            </a:pPr>
            <a:r>
              <a:rPr lang="en-US" dirty="0"/>
              <a:t>Impute / remove missing values and standardize the  values where needed</a:t>
            </a:r>
          </a:p>
          <a:p>
            <a:pPr marL="800100" lvl="1" indent="-342900" algn="l">
              <a:buFont typeface="Wingdings" panose="05000000000000000000" pitchFamily="2" charset="2"/>
              <a:buChar char="ü"/>
            </a:pPr>
            <a:r>
              <a:rPr lang="en-US" dirty="0"/>
              <a:t>Check for outliers and skew them if needed</a:t>
            </a:r>
          </a:p>
          <a:p>
            <a:pPr marL="800100" lvl="1" indent="-342900" algn="l">
              <a:buFont typeface="Wingdings" panose="05000000000000000000" pitchFamily="2" charset="2"/>
              <a:buChar char="ü"/>
            </a:pPr>
            <a:r>
              <a:rPr lang="en-US" dirty="0"/>
              <a:t>Perform univariate analysis  </a:t>
            </a:r>
          </a:p>
          <a:p>
            <a:pPr marL="800100" lvl="1" indent="-342900" algn="l">
              <a:buFont typeface="Wingdings" panose="05000000000000000000" pitchFamily="2" charset="2"/>
              <a:buChar char="ü"/>
            </a:pPr>
            <a:r>
              <a:rPr lang="en-US" dirty="0"/>
              <a:t>Perform bivariate analysis</a:t>
            </a:r>
          </a:p>
          <a:p>
            <a:pPr marL="342900" indent="-342900" algn="l">
              <a:buFont typeface="Wingdings" panose="05000000000000000000" pitchFamily="2" charset="2"/>
              <a:buChar char="v"/>
            </a:pPr>
            <a:r>
              <a:rPr lang="en-US" dirty="0"/>
              <a:t>Scaling Feature</a:t>
            </a:r>
          </a:p>
          <a:p>
            <a:pPr marL="342900" indent="-342900" algn="l">
              <a:buFont typeface="Wingdings" panose="05000000000000000000" pitchFamily="2" charset="2"/>
              <a:buChar char="v"/>
            </a:pPr>
            <a:r>
              <a:rPr lang="en-US" dirty="0"/>
              <a:t>Feature Selection</a:t>
            </a:r>
          </a:p>
          <a:p>
            <a:pPr marL="342900" indent="-342900" algn="l">
              <a:buFont typeface="Wingdings" panose="05000000000000000000" pitchFamily="2" charset="2"/>
              <a:buChar char="v"/>
            </a:pPr>
            <a:r>
              <a:rPr lang="en-US" dirty="0"/>
              <a:t>Model Building</a:t>
            </a:r>
          </a:p>
          <a:p>
            <a:pPr marL="342900" indent="-342900" algn="l">
              <a:buFont typeface="Wingdings" panose="05000000000000000000" pitchFamily="2" charset="2"/>
              <a:buChar char="v"/>
            </a:pPr>
            <a:r>
              <a:rPr lang="en-US" dirty="0"/>
              <a:t>Model Evaluation</a:t>
            </a:r>
          </a:p>
          <a:p>
            <a:pPr marL="342900" indent="-342900" algn="l">
              <a:buFont typeface="Wingdings" panose="05000000000000000000" pitchFamily="2" charset="2"/>
              <a:buChar char="v"/>
            </a:pPr>
            <a:r>
              <a:rPr lang="en-US" dirty="0"/>
              <a:t>Model Prediction</a:t>
            </a:r>
          </a:p>
          <a:p>
            <a:pPr marL="342900" indent="-342900" algn="l">
              <a:buFont typeface="Wingdings" panose="05000000000000000000" pitchFamily="2" charset="2"/>
              <a:buChar char="v"/>
            </a:pPr>
            <a:r>
              <a:rPr lang="en-US" dirty="0"/>
              <a:t>Model Summary</a:t>
            </a:r>
          </a:p>
          <a:p>
            <a:pPr lvl="1" algn="l"/>
            <a:endParaRPr lang="en-US" dirty="0"/>
          </a:p>
          <a:p>
            <a:pPr lvl="1" algn="l"/>
            <a:endParaRPr lang="en-US" dirty="0"/>
          </a:p>
        </p:txBody>
      </p:sp>
    </p:spTree>
    <p:extLst>
      <p:ext uri="{BB962C8B-B14F-4D97-AF65-F5344CB8AC3E}">
        <p14:creationId xmlns:p14="http://schemas.microsoft.com/office/powerpoint/2010/main" val="407537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76300" y="2359152"/>
            <a:ext cx="10439400" cy="1069848"/>
          </a:xfrm>
        </p:spPr>
        <p:txBody>
          <a:bodyPr/>
          <a:lstStyle/>
          <a:p>
            <a:r>
              <a:rPr lang="en-US" dirty="0"/>
              <a:t>Graphs &amp; INSIGHTS</a:t>
            </a:r>
          </a:p>
        </p:txBody>
      </p:sp>
    </p:spTree>
    <p:extLst>
      <p:ext uri="{BB962C8B-B14F-4D97-AF65-F5344CB8AC3E}">
        <p14:creationId xmlns:p14="http://schemas.microsoft.com/office/powerpoint/2010/main" val="227938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A896-5DD6-898E-8A90-EF387F14F774}"/>
              </a:ext>
            </a:extLst>
          </p:cNvPr>
          <p:cNvSpPr>
            <a:spLocks noGrp="1"/>
          </p:cNvSpPr>
          <p:nvPr>
            <p:ph type="title"/>
          </p:nvPr>
        </p:nvSpPr>
        <p:spPr>
          <a:xfrm>
            <a:off x="81788" y="52656"/>
            <a:ext cx="11314667" cy="469959"/>
          </a:xfrm>
        </p:spPr>
        <p:txBody>
          <a:bodyPr/>
          <a:lstStyle/>
          <a:p>
            <a:r>
              <a:rPr lang="en-US" sz="3600" dirty="0"/>
              <a:t>Numerical - Pair Plot &amp; Correlation</a:t>
            </a:r>
          </a:p>
        </p:txBody>
      </p:sp>
      <p:sp>
        <p:nvSpPr>
          <p:cNvPr id="4" name="Slide Number Placeholder 3">
            <a:extLst>
              <a:ext uri="{FF2B5EF4-FFF2-40B4-BE49-F238E27FC236}">
                <a16:creationId xmlns:a16="http://schemas.microsoft.com/office/drawing/2014/main" id="{AD1F4925-581E-6B07-8AED-0B9F499CA9A7}"/>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5" name="Picture 4">
            <a:extLst>
              <a:ext uri="{FF2B5EF4-FFF2-40B4-BE49-F238E27FC236}">
                <a16:creationId xmlns:a16="http://schemas.microsoft.com/office/drawing/2014/main" id="{235975EA-38AC-246E-76CE-F6F3FEB60E26}"/>
              </a:ext>
            </a:extLst>
          </p:cNvPr>
          <p:cNvPicPr>
            <a:picLocks noChangeAspect="1"/>
          </p:cNvPicPr>
          <p:nvPr/>
        </p:nvPicPr>
        <p:blipFill>
          <a:blip r:embed="rId3"/>
          <a:stretch>
            <a:fillRect/>
          </a:stretch>
        </p:blipFill>
        <p:spPr>
          <a:xfrm>
            <a:off x="81788" y="522615"/>
            <a:ext cx="5679440" cy="5540220"/>
          </a:xfrm>
          <a:prstGeom prst="rect">
            <a:avLst/>
          </a:prstGeom>
        </p:spPr>
      </p:pic>
      <p:pic>
        <p:nvPicPr>
          <p:cNvPr id="9" name="Picture 8">
            <a:extLst>
              <a:ext uri="{FF2B5EF4-FFF2-40B4-BE49-F238E27FC236}">
                <a16:creationId xmlns:a16="http://schemas.microsoft.com/office/drawing/2014/main" id="{B0FE33FA-C476-6310-1D20-7F528C177967}"/>
              </a:ext>
            </a:extLst>
          </p:cNvPr>
          <p:cNvPicPr>
            <a:picLocks noChangeAspect="1"/>
          </p:cNvPicPr>
          <p:nvPr/>
        </p:nvPicPr>
        <p:blipFill>
          <a:blip r:embed="rId4"/>
          <a:stretch>
            <a:fillRect/>
          </a:stretch>
        </p:blipFill>
        <p:spPr>
          <a:xfrm>
            <a:off x="5862320" y="522615"/>
            <a:ext cx="6247892" cy="5540220"/>
          </a:xfrm>
          <a:prstGeom prst="rect">
            <a:avLst/>
          </a:prstGeom>
        </p:spPr>
      </p:pic>
      <p:pic>
        <p:nvPicPr>
          <p:cNvPr id="14" name="Picture 13">
            <a:extLst>
              <a:ext uri="{FF2B5EF4-FFF2-40B4-BE49-F238E27FC236}">
                <a16:creationId xmlns:a16="http://schemas.microsoft.com/office/drawing/2014/main" id="{BC215285-75BA-5CD7-75B5-0F8D67E95D7E}"/>
              </a:ext>
            </a:extLst>
          </p:cNvPr>
          <p:cNvPicPr>
            <a:picLocks noChangeAspect="1"/>
          </p:cNvPicPr>
          <p:nvPr/>
        </p:nvPicPr>
        <p:blipFill>
          <a:blip r:embed="rId5"/>
          <a:stretch>
            <a:fillRect/>
          </a:stretch>
        </p:blipFill>
        <p:spPr>
          <a:xfrm>
            <a:off x="1168756" y="6138410"/>
            <a:ext cx="3505504" cy="571550"/>
          </a:xfrm>
          <a:prstGeom prst="rect">
            <a:avLst/>
          </a:prstGeom>
        </p:spPr>
      </p:pic>
      <p:pic>
        <p:nvPicPr>
          <p:cNvPr id="16" name="Picture 15">
            <a:extLst>
              <a:ext uri="{FF2B5EF4-FFF2-40B4-BE49-F238E27FC236}">
                <a16:creationId xmlns:a16="http://schemas.microsoft.com/office/drawing/2014/main" id="{8EA35050-449D-15AC-2AAF-52902F5C61D5}"/>
              </a:ext>
            </a:extLst>
          </p:cNvPr>
          <p:cNvPicPr>
            <a:picLocks noChangeAspect="1"/>
          </p:cNvPicPr>
          <p:nvPr/>
        </p:nvPicPr>
        <p:blipFill>
          <a:blip r:embed="rId6"/>
          <a:stretch>
            <a:fillRect/>
          </a:stretch>
        </p:blipFill>
        <p:spPr>
          <a:xfrm>
            <a:off x="7473565" y="6138410"/>
            <a:ext cx="3025402" cy="495343"/>
          </a:xfrm>
          <a:prstGeom prst="rect">
            <a:avLst/>
          </a:prstGeom>
        </p:spPr>
      </p:pic>
    </p:spTree>
    <p:extLst>
      <p:ext uri="{BB962C8B-B14F-4D97-AF65-F5344CB8AC3E}">
        <p14:creationId xmlns:p14="http://schemas.microsoft.com/office/powerpoint/2010/main" val="260584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5030-3804-3374-3ABF-353CA3E7A54D}"/>
              </a:ext>
            </a:extLst>
          </p:cNvPr>
          <p:cNvSpPr>
            <a:spLocks noGrp="1"/>
          </p:cNvSpPr>
          <p:nvPr>
            <p:ph type="title"/>
          </p:nvPr>
        </p:nvSpPr>
        <p:spPr>
          <a:xfrm>
            <a:off x="329184" y="25033"/>
            <a:ext cx="10799064" cy="568452"/>
          </a:xfrm>
        </p:spPr>
        <p:txBody>
          <a:bodyPr/>
          <a:lstStyle/>
          <a:p>
            <a:r>
              <a:rPr lang="en-US" sz="3600" dirty="0"/>
              <a:t>Univariate- Categorical</a:t>
            </a:r>
          </a:p>
        </p:txBody>
      </p:sp>
      <p:sp>
        <p:nvSpPr>
          <p:cNvPr id="4" name="Slide Number Placeholder 3">
            <a:extLst>
              <a:ext uri="{FF2B5EF4-FFF2-40B4-BE49-F238E27FC236}">
                <a16:creationId xmlns:a16="http://schemas.microsoft.com/office/drawing/2014/main" id="{11BABB63-4A41-CD22-2213-AF205E132292}"/>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5" name="Picture 4">
            <a:extLst>
              <a:ext uri="{FF2B5EF4-FFF2-40B4-BE49-F238E27FC236}">
                <a16:creationId xmlns:a16="http://schemas.microsoft.com/office/drawing/2014/main" id="{44C52F0D-A47D-BE79-7C80-4F3D6C62DC8D}"/>
              </a:ext>
            </a:extLst>
          </p:cNvPr>
          <p:cNvPicPr>
            <a:picLocks noChangeAspect="1"/>
          </p:cNvPicPr>
          <p:nvPr/>
        </p:nvPicPr>
        <p:blipFill>
          <a:blip r:embed="rId3"/>
          <a:stretch>
            <a:fillRect/>
          </a:stretch>
        </p:blipFill>
        <p:spPr>
          <a:xfrm>
            <a:off x="73408" y="495101"/>
            <a:ext cx="5920991" cy="2933899"/>
          </a:xfrm>
          <a:prstGeom prst="rect">
            <a:avLst/>
          </a:prstGeom>
        </p:spPr>
      </p:pic>
      <p:pic>
        <p:nvPicPr>
          <p:cNvPr id="9" name="Picture 8">
            <a:extLst>
              <a:ext uri="{FF2B5EF4-FFF2-40B4-BE49-F238E27FC236}">
                <a16:creationId xmlns:a16="http://schemas.microsoft.com/office/drawing/2014/main" id="{DCABA113-CB5A-B043-AAF2-2939E4950914}"/>
              </a:ext>
            </a:extLst>
          </p:cNvPr>
          <p:cNvPicPr>
            <a:picLocks noChangeAspect="1"/>
          </p:cNvPicPr>
          <p:nvPr/>
        </p:nvPicPr>
        <p:blipFill>
          <a:blip r:embed="rId4"/>
          <a:stretch>
            <a:fillRect/>
          </a:stretch>
        </p:blipFill>
        <p:spPr>
          <a:xfrm>
            <a:off x="6095999" y="495100"/>
            <a:ext cx="6022591" cy="2933899"/>
          </a:xfrm>
          <a:prstGeom prst="rect">
            <a:avLst/>
          </a:prstGeom>
        </p:spPr>
      </p:pic>
      <p:pic>
        <p:nvPicPr>
          <p:cNvPr id="13" name="Picture 12">
            <a:extLst>
              <a:ext uri="{FF2B5EF4-FFF2-40B4-BE49-F238E27FC236}">
                <a16:creationId xmlns:a16="http://schemas.microsoft.com/office/drawing/2014/main" id="{E58ADAE6-885F-E3F7-1026-12AA9527EE1E}"/>
              </a:ext>
            </a:extLst>
          </p:cNvPr>
          <p:cNvPicPr>
            <a:picLocks noChangeAspect="1"/>
          </p:cNvPicPr>
          <p:nvPr/>
        </p:nvPicPr>
        <p:blipFill>
          <a:blip r:embed="rId5"/>
          <a:stretch>
            <a:fillRect/>
          </a:stretch>
        </p:blipFill>
        <p:spPr>
          <a:xfrm>
            <a:off x="73407" y="3745240"/>
            <a:ext cx="5920991" cy="2779852"/>
          </a:xfrm>
          <a:prstGeom prst="rect">
            <a:avLst/>
          </a:prstGeom>
        </p:spPr>
      </p:pic>
      <p:pic>
        <p:nvPicPr>
          <p:cNvPr id="15" name="Picture 14">
            <a:extLst>
              <a:ext uri="{FF2B5EF4-FFF2-40B4-BE49-F238E27FC236}">
                <a16:creationId xmlns:a16="http://schemas.microsoft.com/office/drawing/2014/main" id="{05E280EF-BBD4-0608-BA50-F5C7DF7C5569}"/>
              </a:ext>
            </a:extLst>
          </p:cNvPr>
          <p:cNvPicPr>
            <a:picLocks noChangeAspect="1"/>
          </p:cNvPicPr>
          <p:nvPr/>
        </p:nvPicPr>
        <p:blipFill>
          <a:blip r:embed="rId6"/>
          <a:stretch>
            <a:fillRect/>
          </a:stretch>
        </p:blipFill>
        <p:spPr>
          <a:xfrm>
            <a:off x="6096000" y="3745240"/>
            <a:ext cx="6022590" cy="2779852"/>
          </a:xfrm>
          <a:prstGeom prst="rect">
            <a:avLst/>
          </a:prstGeom>
        </p:spPr>
      </p:pic>
      <p:sp>
        <p:nvSpPr>
          <p:cNvPr id="17" name="TextBox 16">
            <a:extLst>
              <a:ext uri="{FF2B5EF4-FFF2-40B4-BE49-F238E27FC236}">
                <a16:creationId xmlns:a16="http://schemas.microsoft.com/office/drawing/2014/main" id="{1901F5E8-928F-1033-A8B0-97BCA2D7409F}"/>
              </a:ext>
            </a:extLst>
          </p:cNvPr>
          <p:cNvSpPr txBox="1"/>
          <p:nvPr/>
        </p:nvSpPr>
        <p:spPr>
          <a:xfrm>
            <a:off x="3363686" y="1380653"/>
            <a:ext cx="2427513" cy="276999"/>
          </a:xfrm>
          <a:prstGeom prst="rect">
            <a:avLst/>
          </a:prstGeom>
          <a:noFill/>
        </p:spPr>
        <p:txBody>
          <a:bodyPr wrap="square" rtlCol="0">
            <a:spAutoFit/>
          </a:bodyPr>
          <a:lstStyle/>
          <a:p>
            <a:r>
              <a:rPr lang="en-IN" sz="1200" dirty="0"/>
              <a:t>Highest Lead Source is Google.</a:t>
            </a:r>
          </a:p>
        </p:txBody>
      </p:sp>
      <p:sp>
        <p:nvSpPr>
          <p:cNvPr id="18" name="TextBox 17">
            <a:extLst>
              <a:ext uri="{FF2B5EF4-FFF2-40B4-BE49-F238E27FC236}">
                <a16:creationId xmlns:a16="http://schemas.microsoft.com/office/drawing/2014/main" id="{DEFEB504-D735-74ED-47E7-6D161C1356C5}"/>
              </a:ext>
            </a:extLst>
          </p:cNvPr>
          <p:cNvSpPr txBox="1"/>
          <p:nvPr/>
        </p:nvSpPr>
        <p:spPr>
          <a:xfrm>
            <a:off x="3233057" y="4319438"/>
            <a:ext cx="2495659" cy="461665"/>
          </a:xfrm>
          <a:prstGeom prst="rect">
            <a:avLst/>
          </a:prstGeom>
          <a:noFill/>
        </p:spPr>
        <p:txBody>
          <a:bodyPr wrap="square" rtlCol="0">
            <a:spAutoFit/>
          </a:bodyPr>
          <a:lstStyle/>
          <a:p>
            <a:r>
              <a:rPr lang="en-IN" sz="1200" dirty="0"/>
              <a:t>Finance Management specialisation has the highest count</a:t>
            </a:r>
          </a:p>
        </p:txBody>
      </p:sp>
      <p:sp>
        <p:nvSpPr>
          <p:cNvPr id="19" name="TextBox 18">
            <a:extLst>
              <a:ext uri="{FF2B5EF4-FFF2-40B4-BE49-F238E27FC236}">
                <a16:creationId xmlns:a16="http://schemas.microsoft.com/office/drawing/2014/main" id="{69DEDE8C-7A42-AFBA-1320-25F1896EF2B7}"/>
              </a:ext>
            </a:extLst>
          </p:cNvPr>
          <p:cNvSpPr txBox="1"/>
          <p:nvPr/>
        </p:nvSpPr>
        <p:spPr>
          <a:xfrm>
            <a:off x="9018994" y="4273271"/>
            <a:ext cx="2495659" cy="276999"/>
          </a:xfrm>
          <a:prstGeom prst="rect">
            <a:avLst/>
          </a:prstGeom>
          <a:noFill/>
        </p:spPr>
        <p:txBody>
          <a:bodyPr wrap="square" rtlCol="0">
            <a:spAutoFit/>
          </a:bodyPr>
          <a:lstStyle/>
          <a:p>
            <a:r>
              <a:rPr lang="en-IN" sz="1200" dirty="0"/>
              <a:t>Mumbai City has the highest count</a:t>
            </a:r>
          </a:p>
        </p:txBody>
      </p:sp>
      <p:sp>
        <p:nvSpPr>
          <p:cNvPr id="20" name="TextBox 19">
            <a:extLst>
              <a:ext uri="{FF2B5EF4-FFF2-40B4-BE49-F238E27FC236}">
                <a16:creationId xmlns:a16="http://schemas.microsoft.com/office/drawing/2014/main" id="{B9ECC8EC-DF47-8344-1781-8459BD1FEFAF}"/>
              </a:ext>
            </a:extLst>
          </p:cNvPr>
          <p:cNvSpPr txBox="1"/>
          <p:nvPr/>
        </p:nvSpPr>
        <p:spPr>
          <a:xfrm>
            <a:off x="8036847" y="1384263"/>
            <a:ext cx="2495659" cy="461665"/>
          </a:xfrm>
          <a:prstGeom prst="rect">
            <a:avLst/>
          </a:prstGeom>
          <a:noFill/>
        </p:spPr>
        <p:txBody>
          <a:bodyPr wrap="square" rtlCol="0">
            <a:spAutoFit/>
          </a:bodyPr>
          <a:lstStyle/>
          <a:p>
            <a:r>
              <a:rPr lang="en-IN" sz="1200" dirty="0"/>
              <a:t>Email opened last activity shows the highest count</a:t>
            </a:r>
          </a:p>
        </p:txBody>
      </p:sp>
    </p:spTree>
    <p:extLst>
      <p:ext uri="{BB962C8B-B14F-4D97-AF65-F5344CB8AC3E}">
        <p14:creationId xmlns:p14="http://schemas.microsoft.com/office/powerpoint/2010/main" val="238569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7A26-E736-B5E7-9491-A83CF1C2509E}"/>
              </a:ext>
            </a:extLst>
          </p:cNvPr>
          <p:cNvSpPr>
            <a:spLocks noGrp="1"/>
          </p:cNvSpPr>
          <p:nvPr>
            <p:ph type="title"/>
          </p:nvPr>
        </p:nvSpPr>
        <p:spPr>
          <a:xfrm>
            <a:off x="589788" y="100584"/>
            <a:ext cx="10881360" cy="310896"/>
          </a:xfrm>
        </p:spPr>
        <p:txBody>
          <a:bodyPr/>
          <a:lstStyle/>
          <a:p>
            <a:r>
              <a:rPr lang="en-US" sz="3600" dirty="0"/>
              <a:t>Category wise conversation Rate</a:t>
            </a:r>
          </a:p>
        </p:txBody>
      </p:sp>
      <p:sp>
        <p:nvSpPr>
          <p:cNvPr id="4" name="Slide Number Placeholder 3">
            <a:extLst>
              <a:ext uri="{FF2B5EF4-FFF2-40B4-BE49-F238E27FC236}">
                <a16:creationId xmlns:a16="http://schemas.microsoft.com/office/drawing/2014/main" id="{E7677600-8067-B25D-2828-E38F1EABD0DC}"/>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5" name="Picture 4">
            <a:extLst>
              <a:ext uri="{FF2B5EF4-FFF2-40B4-BE49-F238E27FC236}">
                <a16:creationId xmlns:a16="http://schemas.microsoft.com/office/drawing/2014/main" id="{C38E9393-5187-CCBB-A2F7-EBCD190B4411}"/>
              </a:ext>
            </a:extLst>
          </p:cNvPr>
          <p:cNvPicPr>
            <a:picLocks noChangeAspect="1"/>
          </p:cNvPicPr>
          <p:nvPr/>
        </p:nvPicPr>
        <p:blipFill>
          <a:blip r:embed="rId3"/>
          <a:stretch>
            <a:fillRect/>
          </a:stretch>
        </p:blipFill>
        <p:spPr>
          <a:xfrm>
            <a:off x="141151" y="515548"/>
            <a:ext cx="5954847" cy="2811534"/>
          </a:xfrm>
          <a:prstGeom prst="rect">
            <a:avLst/>
          </a:prstGeom>
        </p:spPr>
      </p:pic>
      <p:pic>
        <p:nvPicPr>
          <p:cNvPr id="9" name="Picture 8">
            <a:extLst>
              <a:ext uri="{FF2B5EF4-FFF2-40B4-BE49-F238E27FC236}">
                <a16:creationId xmlns:a16="http://schemas.microsoft.com/office/drawing/2014/main" id="{579532CE-1A4A-85D9-0733-8F5A9FD2E883}"/>
              </a:ext>
            </a:extLst>
          </p:cNvPr>
          <p:cNvPicPr>
            <a:picLocks noChangeAspect="1"/>
          </p:cNvPicPr>
          <p:nvPr/>
        </p:nvPicPr>
        <p:blipFill>
          <a:blip r:embed="rId4"/>
          <a:stretch>
            <a:fillRect/>
          </a:stretch>
        </p:blipFill>
        <p:spPr>
          <a:xfrm>
            <a:off x="6284031" y="515548"/>
            <a:ext cx="5766817" cy="2811534"/>
          </a:xfrm>
          <a:prstGeom prst="rect">
            <a:avLst/>
          </a:prstGeom>
        </p:spPr>
      </p:pic>
      <p:pic>
        <p:nvPicPr>
          <p:cNvPr id="12" name="Picture 11">
            <a:extLst>
              <a:ext uri="{FF2B5EF4-FFF2-40B4-BE49-F238E27FC236}">
                <a16:creationId xmlns:a16="http://schemas.microsoft.com/office/drawing/2014/main" id="{7CD3EEE3-C60D-3127-A995-F59FF1500E2F}"/>
              </a:ext>
            </a:extLst>
          </p:cNvPr>
          <p:cNvPicPr>
            <a:picLocks noChangeAspect="1"/>
          </p:cNvPicPr>
          <p:nvPr/>
        </p:nvPicPr>
        <p:blipFill>
          <a:blip r:embed="rId5"/>
          <a:stretch>
            <a:fillRect/>
          </a:stretch>
        </p:blipFill>
        <p:spPr>
          <a:xfrm>
            <a:off x="141152" y="3660586"/>
            <a:ext cx="5954848" cy="2811533"/>
          </a:xfrm>
          <a:prstGeom prst="rect">
            <a:avLst/>
          </a:prstGeom>
        </p:spPr>
      </p:pic>
      <p:pic>
        <p:nvPicPr>
          <p:cNvPr id="15" name="Picture 14">
            <a:extLst>
              <a:ext uri="{FF2B5EF4-FFF2-40B4-BE49-F238E27FC236}">
                <a16:creationId xmlns:a16="http://schemas.microsoft.com/office/drawing/2014/main" id="{D3945A1C-03ED-044E-1084-CA95FB5AE430}"/>
              </a:ext>
            </a:extLst>
          </p:cNvPr>
          <p:cNvPicPr>
            <a:picLocks noChangeAspect="1"/>
          </p:cNvPicPr>
          <p:nvPr/>
        </p:nvPicPr>
        <p:blipFill>
          <a:blip r:embed="rId6"/>
          <a:stretch>
            <a:fillRect/>
          </a:stretch>
        </p:blipFill>
        <p:spPr>
          <a:xfrm>
            <a:off x="6284031" y="3660586"/>
            <a:ext cx="5766817" cy="2811534"/>
          </a:xfrm>
          <a:prstGeom prst="rect">
            <a:avLst/>
          </a:prstGeom>
        </p:spPr>
      </p:pic>
      <p:pic>
        <p:nvPicPr>
          <p:cNvPr id="20" name="Picture 19">
            <a:extLst>
              <a:ext uri="{FF2B5EF4-FFF2-40B4-BE49-F238E27FC236}">
                <a16:creationId xmlns:a16="http://schemas.microsoft.com/office/drawing/2014/main" id="{07097872-DE2A-B6C4-FD2A-1397651EEB9A}"/>
              </a:ext>
            </a:extLst>
          </p:cNvPr>
          <p:cNvPicPr>
            <a:picLocks noChangeAspect="1"/>
          </p:cNvPicPr>
          <p:nvPr/>
        </p:nvPicPr>
        <p:blipFill>
          <a:blip r:embed="rId7"/>
          <a:stretch>
            <a:fillRect/>
          </a:stretch>
        </p:blipFill>
        <p:spPr>
          <a:xfrm>
            <a:off x="6284031" y="6576623"/>
            <a:ext cx="5766817" cy="163899"/>
          </a:xfrm>
          <a:prstGeom prst="rect">
            <a:avLst/>
          </a:prstGeom>
        </p:spPr>
      </p:pic>
      <p:pic>
        <p:nvPicPr>
          <p:cNvPr id="23" name="Picture 22">
            <a:extLst>
              <a:ext uri="{FF2B5EF4-FFF2-40B4-BE49-F238E27FC236}">
                <a16:creationId xmlns:a16="http://schemas.microsoft.com/office/drawing/2014/main" id="{205B44B3-2FD0-2EFA-6934-1E6CC8A0D19E}"/>
              </a:ext>
            </a:extLst>
          </p:cNvPr>
          <p:cNvPicPr>
            <a:picLocks noChangeAspect="1"/>
          </p:cNvPicPr>
          <p:nvPr/>
        </p:nvPicPr>
        <p:blipFill>
          <a:blip r:embed="rId8"/>
          <a:stretch>
            <a:fillRect/>
          </a:stretch>
        </p:blipFill>
        <p:spPr>
          <a:xfrm>
            <a:off x="1375818" y="6561641"/>
            <a:ext cx="3107398" cy="164334"/>
          </a:xfrm>
          <a:prstGeom prst="rect">
            <a:avLst/>
          </a:prstGeom>
        </p:spPr>
      </p:pic>
      <p:pic>
        <p:nvPicPr>
          <p:cNvPr id="25" name="Picture 24">
            <a:extLst>
              <a:ext uri="{FF2B5EF4-FFF2-40B4-BE49-F238E27FC236}">
                <a16:creationId xmlns:a16="http://schemas.microsoft.com/office/drawing/2014/main" id="{17C3A486-6BA5-F0D5-795E-D148FB95AA54}"/>
              </a:ext>
            </a:extLst>
          </p:cNvPr>
          <p:cNvPicPr>
            <a:picLocks noChangeAspect="1"/>
          </p:cNvPicPr>
          <p:nvPr/>
        </p:nvPicPr>
        <p:blipFill>
          <a:blip r:embed="rId9"/>
          <a:stretch>
            <a:fillRect/>
          </a:stretch>
        </p:blipFill>
        <p:spPr>
          <a:xfrm>
            <a:off x="7851759" y="3410006"/>
            <a:ext cx="2453853" cy="167655"/>
          </a:xfrm>
          <a:prstGeom prst="rect">
            <a:avLst/>
          </a:prstGeom>
        </p:spPr>
      </p:pic>
      <p:pic>
        <p:nvPicPr>
          <p:cNvPr id="27" name="Picture 26">
            <a:extLst>
              <a:ext uri="{FF2B5EF4-FFF2-40B4-BE49-F238E27FC236}">
                <a16:creationId xmlns:a16="http://schemas.microsoft.com/office/drawing/2014/main" id="{44BE2160-8313-FF96-EDF7-1DC78DA7A1C2}"/>
              </a:ext>
            </a:extLst>
          </p:cNvPr>
          <p:cNvPicPr>
            <a:picLocks noChangeAspect="1"/>
          </p:cNvPicPr>
          <p:nvPr/>
        </p:nvPicPr>
        <p:blipFill>
          <a:blip r:embed="rId10"/>
          <a:stretch>
            <a:fillRect/>
          </a:stretch>
        </p:blipFill>
        <p:spPr>
          <a:xfrm>
            <a:off x="1171495" y="3417626"/>
            <a:ext cx="3894157" cy="152413"/>
          </a:xfrm>
          <a:prstGeom prst="rect">
            <a:avLst/>
          </a:prstGeom>
        </p:spPr>
      </p:pic>
    </p:spTree>
    <p:extLst>
      <p:ext uri="{BB962C8B-B14F-4D97-AF65-F5344CB8AC3E}">
        <p14:creationId xmlns:p14="http://schemas.microsoft.com/office/powerpoint/2010/main" val="296419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677600-8067-B25D-2828-E38F1EABD0DC}"/>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6" name="Title 1">
            <a:extLst>
              <a:ext uri="{FF2B5EF4-FFF2-40B4-BE49-F238E27FC236}">
                <a16:creationId xmlns:a16="http://schemas.microsoft.com/office/drawing/2014/main" id="{6E995BBA-964B-1AFB-7105-09B9FEB61E92}"/>
              </a:ext>
            </a:extLst>
          </p:cNvPr>
          <p:cNvSpPr txBox="1">
            <a:spLocks/>
          </p:cNvSpPr>
          <p:nvPr/>
        </p:nvSpPr>
        <p:spPr>
          <a:xfrm>
            <a:off x="589788" y="100584"/>
            <a:ext cx="10881360" cy="3108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t>Outlier analysis</a:t>
            </a:r>
          </a:p>
        </p:txBody>
      </p:sp>
      <p:pic>
        <p:nvPicPr>
          <p:cNvPr id="3" name="Picture 2">
            <a:extLst>
              <a:ext uri="{FF2B5EF4-FFF2-40B4-BE49-F238E27FC236}">
                <a16:creationId xmlns:a16="http://schemas.microsoft.com/office/drawing/2014/main" id="{39FFF9FA-8C8B-517C-DE8E-1AAB46F965B9}"/>
              </a:ext>
            </a:extLst>
          </p:cNvPr>
          <p:cNvPicPr>
            <a:picLocks noChangeAspect="1"/>
          </p:cNvPicPr>
          <p:nvPr/>
        </p:nvPicPr>
        <p:blipFill>
          <a:blip r:embed="rId3"/>
          <a:stretch>
            <a:fillRect/>
          </a:stretch>
        </p:blipFill>
        <p:spPr>
          <a:xfrm>
            <a:off x="218083" y="644652"/>
            <a:ext cx="3712801" cy="2660728"/>
          </a:xfrm>
          <a:prstGeom prst="rect">
            <a:avLst/>
          </a:prstGeom>
        </p:spPr>
      </p:pic>
      <p:pic>
        <p:nvPicPr>
          <p:cNvPr id="7" name="Picture 6">
            <a:extLst>
              <a:ext uri="{FF2B5EF4-FFF2-40B4-BE49-F238E27FC236}">
                <a16:creationId xmlns:a16="http://schemas.microsoft.com/office/drawing/2014/main" id="{BA9BAC7A-B6D9-C468-6B64-9B2F177AF698}"/>
              </a:ext>
            </a:extLst>
          </p:cNvPr>
          <p:cNvPicPr>
            <a:picLocks noChangeAspect="1"/>
          </p:cNvPicPr>
          <p:nvPr/>
        </p:nvPicPr>
        <p:blipFill>
          <a:blip r:embed="rId4"/>
          <a:stretch>
            <a:fillRect/>
          </a:stretch>
        </p:blipFill>
        <p:spPr>
          <a:xfrm>
            <a:off x="4174067" y="662678"/>
            <a:ext cx="3712801" cy="2667516"/>
          </a:xfrm>
          <a:prstGeom prst="rect">
            <a:avLst/>
          </a:prstGeom>
        </p:spPr>
      </p:pic>
      <p:pic>
        <p:nvPicPr>
          <p:cNvPr id="9" name="Picture 8">
            <a:extLst>
              <a:ext uri="{FF2B5EF4-FFF2-40B4-BE49-F238E27FC236}">
                <a16:creationId xmlns:a16="http://schemas.microsoft.com/office/drawing/2014/main" id="{3C787149-2F18-AFE6-FA47-C2389A69088F}"/>
              </a:ext>
            </a:extLst>
          </p:cNvPr>
          <p:cNvPicPr>
            <a:picLocks noChangeAspect="1"/>
          </p:cNvPicPr>
          <p:nvPr/>
        </p:nvPicPr>
        <p:blipFill>
          <a:blip r:embed="rId5"/>
          <a:stretch>
            <a:fillRect/>
          </a:stretch>
        </p:blipFill>
        <p:spPr>
          <a:xfrm>
            <a:off x="8130050" y="669789"/>
            <a:ext cx="3795023" cy="2667516"/>
          </a:xfrm>
          <a:prstGeom prst="rect">
            <a:avLst/>
          </a:prstGeom>
        </p:spPr>
      </p:pic>
      <p:sp>
        <p:nvSpPr>
          <p:cNvPr id="10" name="Title 1">
            <a:extLst>
              <a:ext uri="{FF2B5EF4-FFF2-40B4-BE49-F238E27FC236}">
                <a16:creationId xmlns:a16="http://schemas.microsoft.com/office/drawing/2014/main" id="{20AC1056-4594-94A7-217A-E082FAEEE298}"/>
              </a:ext>
            </a:extLst>
          </p:cNvPr>
          <p:cNvSpPr txBox="1">
            <a:spLocks/>
          </p:cNvSpPr>
          <p:nvPr/>
        </p:nvSpPr>
        <p:spPr>
          <a:xfrm>
            <a:off x="589788" y="3538552"/>
            <a:ext cx="3359504" cy="2387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t>ROC Curve</a:t>
            </a:r>
          </a:p>
        </p:txBody>
      </p:sp>
      <p:pic>
        <p:nvPicPr>
          <p:cNvPr id="13" name="Picture 12">
            <a:extLst>
              <a:ext uri="{FF2B5EF4-FFF2-40B4-BE49-F238E27FC236}">
                <a16:creationId xmlns:a16="http://schemas.microsoft.com/office/drawing/2014/main" id="{B4AC6529-61BB-7E13-5888-BAD1967F0819}"/>
              </a:ext>
            </a:extLst>
          </p:cNvPr>
          <p:cNvPicPr>
            <a:picLocks noChangeAspect="1"/>
          </p:cNvPicPr>
          <p:nvPr/>
        </p:nvPicPr>
        <p:blipFill>
          <a:blip r:embed="rId6"/>
          <a:stretch>
            <a:fillRect/>
          </a:stretch>
        </p:blipFill>
        <p:spPr>
          <a:xfrm>
            <a:off x="589788" y="3882332"/>
            <a:ext cx="2907243" cy="2875084"/>
          </a:xfrm>
          <a:prstGeom prst="rect">
            <a:avLst/>
          </a:prstGeom>
        </p:spPr>
      </p:pic>
      <p:sp>
        <p:nvSpPr>
          <p:cNvPr id="15" name="Title 1">
            <a:extLst>
              <a:ext uri="{FF2B5EF4-FFF2-40B4-BE49-F238E27FC236}">
                <a16:creationId xmlns:a16="http://schemas.microsoft.com/office/drawing/2014/main" id="{03381857-37C7-0FF2-C45B-B8772858809D}"/>
              </a:ext>
            </a:extLst>
          </p:cNvPr>
          <p:cNvSpPr txBox="1">
            <a:spLocks/>
          </p:cNvSpPr>
          <p:nvPr/>
        </p:nvSpPr>
        <p:spPr>
          <a:xfrm>
            <a:off x="3977151" y="3581392"/>
            <a:ext cx="8305799" cy="2387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t>‘</a:t>
            </a:r>
            <a:r>
              <a:rPr lang="en-US" sz="3600" dirty="0" err="1"/>
              <a:t>accu</a:t>
            </a:r>
            <a:r>
              <a:rPr lang="en-US" sz="3600" dirty="0"/>
              <a:t>’,'sensi','</a:t>
            </a:r>
            <a:r>
              <a:rPr lang="en-US" sz="3600" dirty="0" err="1"/>
              <a:t>speci’Plot</a:t>
            </a:r>
            <a:endParaRPr lang="en-US" sz="3600" dirty="0"/>
          </a:p>
        </p:txBody>
      </p:sp>
      <p:pic>
        <p:nvPicPr>
          <p:cNvPr id="19" name="Picture 18">
            <a:extLst>
              <a:ext uri="{FF2B5EF4-FFF2-40B4-BE49-F238E27FC236}">
                <a16:creationId xmlns:a16="http://schemas.microsoft.com/office/drawing/2014/main" id="{B26A9EAA-3078-F86C-B0D5-AC3F3CA44533}"/>
              </a:ext>
            </a:extLst>
          </p:cNvPr>
          <p:cNvPicPr>
            <a:picLocks noChangeAspect="1"/>
          </p:cNvPicPr>
          <p:nvPr/>
        </p:nvPicPr>
        <p:blipFill>
          <a:blip r:embed="rId7"/>
          <a:stretch>
            <a:fillRect/>
          </a:stretch>
        </p:blipFill>
        <p:spPr>
          <a:xfrm>
            <a:off x="5823857" y="3882332"/>
            <a:ext cx="3676278" cy="2901583"/>
          </a:xfrm>
          <a:prstGeom prst="rect">
            <a:avLst/>
          </a:prstGeom>
        </p:spPr>
      </p:pic>
    </p:spTree>
    <p:extLst>
      <p:ext uri="{BB962C8B-B14F-4D97-AF65-F5344CB8AC3E}">
        <p14:creationId xmlns:p14="http://schemas.microsoft.com/office/powerpoint/2010/main" val="117681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A1A9-F882-FD66-F273-3BC9F2B1E904}"/>
              </a:ext>
            </a:extLst>
          </p:cNvPr>
          <p:cNvSpPr>
            <a:spLocks noGrp="1"/>
          </p:cNvSpPr>
          <p:nvPr>
            <p:ph type="ctrTitle"/>
          </p:nvPr>
        </p:nvSpPr>
        <p:spPr>
          <a:xfrm>
            <a:off x="968208" y="2265942"/>
            <a:ext cx="10599174" cy="1069848"/>
          </a:xfrm>
        </p:spPr>
        <p:txBody>
          <a:bodyPr/>
          <a:lstStyle/>
          <a:p>
            <a:r>
              <a:rPr lang="en-US" dirty="0"/>
              <a:t>Summary</a:t>
            </a:r>
          </a:p>
        </p:txBody>
      </p:sp>
    </p:spTree>
    <p:extLst>
      <p:ext uri="{BB962C8B-B14F-4D97-AF65-F5344CB8AC3E}">
        <p14:creationId xmlns:p14="http://schemas.microsoft.com/office/powerpoint/2010/main" val="347524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9A90B0-5312-3F17-C91F-9727C1C600F5}"/>
              </a:ext>
            </a:extLst>
          </p:cNvPr>
          <p:cNvSpPr>
            <a:spLocks noGrp="1"/>
          </p:cNvSpPr>
          <p:nvPr>
            <p:ph type="subTitle" idx="1"/>
          </p:nvPr>
        </p:nvSpPr>
        <p:spPr>
          <a:xfrm>
            <a:off x="66040" y="863600"/>
            <a:ext cx="12059920" cy="5130800"/>
          </a:xfrm>
        </p:spPr>
        <p:txBody>
          <a:bodyPr/>
          <a:lstStyle/>
          <a:p>
            <a:pPr algn="l"/>
            <a:r>
              <a:rPr lang="en-US" dirty="0"/>
              <a:t>Here is a summary of the linear regression model:</a:t>
            </a:r>
          </a:p>
          <a:p>
            <a:pPr marL="342900" indent="-342900" algn="l">
              <a:buFont typeface="Wingdings" panose="05000000000000000000" pitchFamily="2" charset="2"/>
              <a:buChar char="v"/>
            </a:pPr>
            <a:r>
              <a:rPr lang="en-US" dirty="0"/>
              <a:t>Overall Accuracy: The overall accuracy of the linear regression model on the test set is approximately 80.77%. This indicates that the model correctly predicts the lead conversion outcome for about 80.77% of the observations in the test set.</a:t>
            </a:r>
          </a:p>
          <a:p>
            <a:pPr marL="342900" indent="-342900" algn="l">
              <a:buFont typeface="Wingdings" panose="05000000000000000000" pitchFamily="2" charset="2"/>
              <a:buChar char="v"/>
            </a:pPr>
            <a:r>
              <a:rPr lang="en-US" dirty="0"/>
              <a:t>Sensitivity: The sensitivity of the model, also known as the true positive rate or recall, is approximately 80.54%. This means that the model correctly identifies about 80.54% of the actual positive cases (i.e., leads that were converted).</a:t>
            </a:r>
          </a:p>
          <a:p>
            <a:pPr marL="342900" indent="-342900" algn="l">
              <a:buFont typeface="Wingdings" panose="05000000000000000000" pitchFamily="2" charset="2"/>
              <a:buChar char="v"/>
            </a:pPr>
            <a:r>
              <a:rPr lang="en-US" dirty="0"/>
              <a:t>Specificity: The specificity of the model, which is the true negative rate, is approximately 80.92%. This implies that the model correctly identifies about 80.92% of the actual negative cases (i.e., leads that were not converted).</a:t>
            </a:r>
          </a:p>
          <a:p>
            <a:pPr marL="342900" indent="-342900" algn="l">
              <a:buFont typeface="Wingdings" panose="05000000000000000000" pitchFamily="2" charset="2"/>
              <a:buChar char="v"/>
            </a:pPr>
            <a:r>
              <a:rPr lang="en-US" dirty="0"/>
              <a:t>AUC-ROC value of 0.87 suggests that the model has good discriminative power and predictive capability, making it useful for binary classification tasks. The model's predictions are generally reliable, with a high probability of assigning higher scores to positive instances compared to negative instances.</a:t>
            </a:r>
          </a:p>
          <a:p>
            <a:pPr lvl="1" algn="l"/>
            <a:endParaRPr lang="en-US" dirty="0"/>
          </a:p>
        </p:txBody>
      </p:sp>
    </p:spTree>
    <p:extLst>
      <p:ext uri="{BB962C8B-B14F-4D97-AF65-F5344CB8AC3E}">
        <p14:creationId xmlns:p14="http://schemas.microsoft.com/office/powerpoint/2010/main" val="286640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812800"/>
            <a:ext cx="4559808" cy="690372"/>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755648"/>
            <a:ext cx="6422136" cy="4238752"/>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Statement</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Assumptions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Approach and Methodology</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Areas Of Focus – Graphs and Insights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Mod</a:t>
            </a:r>
            <a:r>
              <a:rPr lang="en-US" dirty="0">
                <a:latin typeface="Segoe UI Light" panose="020B0502040204020203" pitchFamily="34" charset="0"/>
                <a:cs typeface="Segoe UI Light" panose="020B0502040204020203" pitchFamily="34" charset="0"/>
              </a:rPr>
              <a:t>el Summary</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155952"/>
            <a:ext cx="9144000" cy="1069848"/>
          </a:xfrm>
        </p:spPr>
        <p:txBody>
          <a:bodyPr/>
          <a:lstStyle/>
          <a:p>
            <a:r>
              <a:rPr lang="en-US" dirty="0"/>
              <a:t>INTRODUCTION</a:t>
            </a:r>
          </a:p>
        </p:txBody>
      </p:sp>
    </p:spTree>
    <p:extLst>
      <p:ext uri="{BB962C8B-B14F-4D97-AF65-F5344CB8AC3E}">
        <p14:creationId xmlns:p14="http://schemas.microsoft.com/office/powerpoint/2010/main" val="300630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9A90B0-5312-3F17-C91F-9727C1C600F5}"/>
              </a:ext>
            </a:extLst>
          </p:cNvPr>
          <p:cNvSpPr>
            <a:spLocks noGrp="1"/>
          </p:cNvSpPr>
          <p:nvPr>
            <p:ph type="subTitle" idx="1"/>
          </p:nvPr>
        </p:nvSpPr>
        <p:spPr>
          <a:xfrm>
            <a:off x="925688" y="1736541"/>
            <a:ext cx="10160000" cy="3678428"/>
          </a:xfrm>
        </p:spPr>
        <p:txBody>
          <a:bodyPr/>
          <a:lstStyle/>
          <a:p>
            <a:pPr marL="342900" indent="-342900" algn="l">
              <a:buFont typeface="Arial" panose="020B0604020202020204" pitchFamily="34" charset="0"/>
              <a:buChar char="•"/>
            </a:pPr>
            <a:r>
              <a:rPr lang="en-US" dirty="0"/>
              <a:t>An education company named X Education sells online courses to industry professionals. The company markets its courses on their website, several other websites and search engines like Google.</a:t>
            </a:r>
          </a:p>
          <a:p>
            <a:pPr marL="342900" indent="-342900" algn="l">
              <a:buFont typeface="Arial" panose="020B0604020202020204" pitchFamily="34" charset="0"/>
              <a:buChar char="•"/>
            </a:pPr>
            <a:r>
              <a:rPr lang="en-US" dirty="0"/>
              <a:t>When people fill up a form providing their email address or phone number, they are classified to be a lead. Moreover, the company also gets leads through past referrals.</a:t>
            </a:r>
          </a:p>
          <a:p>
            <a:pPr marL="342900" indent="-342900" algn="l">
              <a:buFont typeface="Arial" panose="020B0604020202020204" pitchFamily="34" charset="0"/>
              <a:buChar char="•"/>
            </a:pPr>
            <a:r>
              <a:rPr lang="en-US" dirty="0"/>
              <a:t>Although X Education gets a lot of leads, its lead conversion rate is very poor around 30%. </a:t>
            </a:r>
          </a:p>
        </p:txBody>
      </p:sp>
    </p:spTree>
    <p:extLst>
      <p:ext uri="{BB962C8B-B14F-4D97-AF65-F5344CB8AC3E}">
        <p14:creationId xmlns:p14="http://schemas.microsoft.com/office/powerpoint/2010/main" val="407846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219452"/>
            <a:ext cx="9144000" cy="1069848"/>
          </a:xfrm>
        </p:spPr>
        <p:txBody>
          <a:bodyPr/>
          <a:lstStyle/>
          <a:p>
            <a:r>
              <a:rPr lang="en-US" dirty="0"/>
              <a:t>Problem statement</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CD15ED-53DE-B8E9-94DD-F57F092B75E0}"/>
              </a:ext>
            </a:extLst>
          </p:cNvPr>
          <p:cNvSpPr>
            <a:spLocks noGrp="1"/>
          </p:cNvSpPr>
          <p:nvPr>
            <p:ph type="subTitle" idx="1"/>
          </p:nvPr>
        </p:nvSpPr>
        <p:spPr>
          <a:xfrm>
            <a:off x="615809" y="1565261"/>
            <a:ext cx="11282680" cy="5292739"/>
          </a:xfrm>
        </p:spPr>
        <p:txBody>
          <a:bodyPr/>
          <a:lstStyle/>
          <a:p>
            <a:pPr marL="342900" indent="-342900" algn="l">
              <a:buFont typeface="Arial" panose="020B0604020202020204" pitchFamily="34" charset="0"/>
              <a:buChar char="•"/>
            </a:pPr>
            <a:r>
              <a:rPr lang="en-US" dirty="0"/>
              <a:t>To make conversion rate more efficient, the company wishes to identify the most potential leads, also known as ‘Hot Leads’.</a:t>
            </a:r>
          </a:p>
          <a:p>
            <a:pPr marL="342900" indent="-342900" algn="l">
              <a:buFont typeface="Arial" panose="020B0604020202020204" pitchFamily="34" charset="0"/>
              <a:buChar char="•"/>
            </a:pPr>
            <a:r>
              <a:rPr lang="en-US" dirty="0"/>
              <a:t>If the company successfully identify this set of leads, the lead conversion rate should go up as the sales team will now be focusing more on communicating with the potential leads rather than making calls to everyone.</a:t>
            </a:r>
          </a:p>
          <a:p>
            <a:pPr marL="342900" indent="-342900" algn="l">
              <a:buFont typeface="Arial" panose="020B0604020202020204" pitchFamily="34" charset="0"/>
              <a:buChar char="•"/>
            </a:pPr>
            <a:r>
              <a:rPr lang="en-US" dirty="0"/>
              <a:t>Need to find out most promising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a:t>
            </a:r>
          </a:p>
          <a:p>
            <a:pPr marL="342900" indent="-342900" algn="l">
              <a:buFont typeface="Arial" panose="020B0604020202020204" pitchFamily="34" charset="0"/>
              <a:buChar char="•"/>
            </a:pPr>
            <a:r>
              <a:rPr lang="en-US" dirty="0"/>
              <a:t>The CEO has given a ballpark of the target lead conversion rate to be around 80%.</a:t>
            </a:r>
          </a:p>
        </p:txBody>
      </p:sp>
    </p:spTree>
    <p:extLst>
      <p:ext uri="{BB962C8B-B14F-4D97-AF65-F5344CB8AC3E}">
        <p14:creationId xmlns:p14="http://schemas.microsoft.com/office/powerpoint/2010/main" val="222123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155952"/>
            <a:ext cx="9144000" cy="1069848"/>
          </a:xfrm>
        </p:spPr>
        <p:txBody>
          <a:bodyPr/>
          <a:lstStyle/>
          <a:p>
            <a:r>
              <a:rPr lang="en-US" dirty="0"/>
              <a:t>ASSUMPTIONS</a:t>
            </a:r>
          </a:p>
        </p:txBody>
      </p:sp>
    </p:spTree>
    <p:extLst>
      <p:ext uri="{BB962C8B-B14F-4D97-AF65-F5344CB8AC3E}">
        <p14:creationId xmlns:p14="http://schemas.microsoft.com/office/powerpoint/2010/main" val="64704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9A90B0-5312-3F17-C91F-9727C1C600F5}"/>
              </a:ext>
            </a:extLst>
          </p:cNvPr>
          <p:cNvSpPr>
            <a:spLocks noGrp="1"/>
          </p:cNvSpPr>
          <p:nvPr>
            <p:ph type="subTitle" idx="1"/>
          </p:nvPr>
        </p:nvSpPr>
        <p:spPr>
          <a:xfrm>
            <a:off x="148166" y="119944"/>
            <a:ext cx="11791586" cy="6596165"/>
          </a:xfrm>
        </p:spPr>
        <p:txBody>
          <a:bodyPr/>
          <a:lstStyle/>
          <a:p>
            <a:pPr algn="l"/>
            <a:endParaRPr lang="en-US" dirty="0"/>
          </a:p>
          <a:p>
            <a:pPr algn="l"/>
            <a:r>
              <a:rPr lang="en-US" dirty="0"/>
              <a:t>Assumptions based on Linear regression model:</a:t>
            </a:r>
          </a:p>
          <a:p>
            <a:pPr marL="342900" indent="-342900" algn="l">
              <a:buFont typeface="Arial" panose="020B0604020202020204" pitchFamily="34" charset="0"/>
              <a:buChar char="•"/>
            </a:pPr>
            <a:r>
              <a:rPr lang="en-US" dirty="0"/>
              <a:t>Linearity: We assume that there is a linear relationship between the independent variables (such as TotalVisits, Total Time Spent on Website, Page Views Per Visit) and the dependent variable (Converted). This can be examined by plotting scatterplots of each independent variable against the dependent variable.</a:t>
            </a:r>
          </a:p>
          <a:p>
            <a:pPr marL="342900" indent="-342900" algn="l">
              <a:buFont typeface="Arial" panose="020B0604020202020204" pitchFamily="34" charset="0"/>
              <a:buChar char="•"/>
            </a:pPr>
            <a:r>
              <a:rPr lang="en-US" dirty="0"/>
              <a:t>Homoscedasticity: We assume that the variance of the errors is constant across all levels of the independent variables. This means that the spread of the residuals should be roughly the same for different values of the independent variables.</a:t>
            </a:r>
          </a:p>
          <a:p>
            <a:pPr marL="342900" indent="-342900" algn="l">
              <a:buFont typeface="Arial" panose="020B0604020202020204" pitchFamily="34" charset="0"/>
              <a:buChar char="•"/>
            </a:pPr>
            <a:r>
              <a:rPr lang="en-US" dirty="0"/>
              <a:t>Normality of errors: We assume that the errors follow a normal distribution. This assumption is important for hypothesis testing and confidence interval estimation. We can check this assumption by examining a histogram or Q-Q plot of the residuals.</a:t>
            </a:r>
          </a:p>
          <a:p>
            <a:pPr marL="342900" indent="-342900" algn="l">
              <a:buFont typeface="Arial" panose="020B0604020202020204" pitchFamily="34" charset="0"/>
              <a:buChar char="•"/>
            </a:pPr>
            <a:r>
              <a:rPr lang="en-US" dirty="0"/>
              <a:t>No multicollinearity: We assume that there is no high correlation between independent variables. Multicollinearity can inflate the standard errors of the coefficients and make the estimates unstable. We can assess multicollinearity by calculating the correlation matrix or variance inflation factors (VIF) for the independent variables.</a:t>
            </a:r>
          </a:p>
          <a:p>
            <a:pPr marL="342900" indent="-342900" algn="l">
              <a:buFont typeface="Arial" panose="020B0604020202020204" pitchFamily="34" charset="0"/>
              <a:buChar char="•"/>
            </a:pPr>
            <a:r>
              <a:rPr lang="en-US" dirty="0"/>
              <a:t>Correct specification of the model: We assume that the model includes all relevant independent variables and excludes irrelevant ones. This assumption ensures that the model adequately captures the relationship between the independent and dependent variables.</a:t>
            </a:r>
          </a:p>
        </p:txBody>
      </p:sp>
    </p:spTree>
    <p:extLst>
      <p:ext uri="{BB962C8B-B14F-4D97-AF65-F5344CB8AC3E}">
        <p14:creationId xmlns:p14="http://schemas.microsoft.com/office/powerpoint/2010/main" val="90864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76300" y="2359152"/>
            <a:ext cx="10439400" cy="1069848"/>
          </a:xfrm>
        </p:spPr>
        <p:txBody>
          <a:bodyPr/>
          <a:lstStyle/>
          <a:p>
            <a:r>
              <a:rPr lang="en-US" dirty="0"/>
              <a:t>APPROACH &amp; Methodology</a:t>
            </a:r>
          </a:p>
        </p:txBody>
      </p:sp>
    </p:spTree>
    <p:extLst>
      <p:ext uri="{BB962C8B-B14F-4D97-AF65-F5344CB8AC3E}">
        <p14:creationId xmlns:p14="http://schemas.microsoft.com/office/powerpoint/2010/main" val="397108052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design</Template>
  <TotalTime>4097</TotalTime>
  <Words>880</Words>
  <Application>Microsoft Office PowerPoint</Application>
  <PresentationFormat>Widescreen</PresentationFormat>
  <Paragraphs>76</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Segoe UI Light</vt:lpstr>
      <vt:lpstr>system-ui</vt:lpstr>
      <vt:lpstr>Tw Cen MT</vt:lpstr>
      <vt:lpstr>Wingdings</vt:lpstr>
      <vt:lpstr>Office Theme</vt:lpstr>
      <vt:lpstr>Lead Scoring Case Study for  X - education company </vt:lpstr>
      <vt:lpstr>CONTENTS</vt:lpstr>
      <vt:lpstr>INTRODUCTION</vt:lpstr>
      <vt:lpstr>PowerPoint Presentation</vt:lpstr>
      <vt:lpstr>Problem statement</vt:lpstr>
      <vt:lpstr>PowerPoint Presentation</vt:lpstr>
      <vt:lpstr>ASSUMPTIONS</vt:lpstr>
      <vt:lpstr>PowerPoint Presentation</vt:lpstr>
      <vt:lpstr>APPROACH &amp; Methodology</vt:lpstr>
      <vt:lpstr>PowerPoint Presentation</vt:lpstr>
      <vt:lpstr>Graphs &amp; INSIGHTS</vt:lpstr>
      <vt:lpstr>Numerical - Pair Plot &amp; Correlation</vt:lpstr>
      <vt:lpstr>Univariate- Categorical</vt:lpstr>
      <vt:lpstr>Category wise conversation Rate</vt:lpstr>
      <vt:lpstr>PowerPoint Presentation</vt:lpstr>
      <vt:lpstr>Summary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Anand Bhandari</dc:creator>
  <cp:lastModifiedBy>Anand Bhandari</cp:lastModifiedBy>
  <cp:revision>4</cp:revision>
  <dcterms:created xsi:type="dcterms:W3CDTF">2023-12-24T04:23:31Z</dcterms:created>
  <dcterms:modified xsi:type="dcterms:W3CDTF">2024-04-15T12:03:12Z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