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95" r:id="rId3"/>
    <p:sldId id="261" r:id="rId4"/>
    <p:sldId id="262" r:id="rId5"/>
    <p:sldId id="263" r:id="rId6"/>
    <p:sldId id="264" r:id="rId7"/>
    <p:sldId id="297" r:id="rId8"/>
    <p:sldId id="298" r:id="rId9"/>
    <p:sldId id="299" r:id="rId10"/>
    <p:sldId id="265" r:id="rId11"/>
    <p:sldId id="301" r:id="rId12"/>
    <p:sldId id="296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267" r:id="rId34"/>
    <p:sldId id="268" r:id="rId35"/>
    <p:sldId id="269" r:id="rId36"/>
    <p:sldId id="270" r:id="rId37"/>
    <p:sldId id="273" r:id="rId38"/>
    <p:sldId id="275" r:id="rId39"/>
    <p:sldId id="276" r:id="rId40"/>
    <p:sldId id="277" r:id="rId41"/>
    <p:sldId id="278" r:id="rId42"/>
    <p:sldId id="279" r:id="rId43"/>
    <p:sldId id="280" r:id="rId44"/>
    <p:sldId id="281" r:id="rId45"/>
    <p:sldId id="282" r:id="rId46"/>
    <p:sldId id="283" r:id="rId47"/>
    <p:sldId id="284" r:id="rId48"/>
    <p:sldId id="285" r:id="rId49"/>
    <p:sldId id="286" r:id="rId50"/>
    <p:sldId id="287" r:id="rId51"/>
    <p:sldId id="288" r:id="rId52"/>
    <p:sldId id="289" r:id="rId53"/>
    <p:sldId id="290" r:id="rId54"/>
    <p:sldId id="291" r:id="rId55"/>
    <p:sldId id="292" r:id="rId56"/>
    <p:sldId id="271" r:id="rId57"/>
    <p:sldId id="300" r:id="rId58"/>
    <p:sldId id="323" r:id="rId59"/>
    <p:sldId id="327" r:id="rId60"/>
    <p:sldId id="324" r:id="rId61"/>
    <p:sldId id="325" r:id="rId62"/>
    <p:sldId id="326" r:id="rId63"/>
    <p:sldId id="272" r:id="rId64"/>
    <p:sldId id="293" r:id="rId65"/>
    <p:sldId id="294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sosp_2011:analysis:low-mem-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"/>
                  <c:y val="-2.631578947368419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7777777777777801E-3"/>
                  <c:y val="-3.703703703703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-3.240740740740739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1.851851851851860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1.0185067526416E-16"/>
                  <c:y val="-1.8518518518518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Sheet1!$B$17:$F$17</c:f>
                <c:numCache>
                  <c:formatCode>General</c:formatCode>
                  <c:ptCount val="5"/>
                  <c:pt idx="0">
                    <c:v>0.87739660421091703</c:v>
                  </c:pt>
                  <c:pt idx="1">
                    <c:v>5.1945332998512654</c:v>
                  </c:pt>
                  <c:pt idx="2">
                    <c:v>2.8121085073747021</c:v>
                  </c:pt>
                  <c:pt idx="3">
                    <c:v>2.0895510250169469</c:v>
                  </c:pt>
                  <c:pt idx="4">
                    <c:v>1.350000722661556</c:v>
                  </c:pt>
                </c:numCache>
              </c:numRef>
            </c:plus>
            <c:minus>
              <c:numRef>
                <c:f>Sheet1!$B$17:$F$17</c:f>
                <c:numCache>
                  <c:formatCode>General</c:formatCode>
                  <c:ptCount val="5"/>
                  <c:pt idx="0">
                    <c:v>0.87739660421091703</c:v>
                  </c:pt>
                  <c:pt idx="1">
                    <c:v>5.1945332998512654</c:v>
                  </c:pt>
                  <c:pt idx="2">
                    <c:v>2.8121085073747021</c:v>
                  </c:pt>
                  <c:pt idx="3">
                    <c:v>2.0895510250169469</c:v>
                  </c:pt>
                  <c:pt idx="4">
                    <c:v>1.350000722661556</c:v>
                  </c:pt>
                </c:numCache>
              </c:numRef>
            </c:minus>
            <c:spPr>
              <a:ln w="12700" cmpd="sng">
                <a:solidFill>
                  <a:schemeClr val="tx1"/>
                </a:solidFill>
              </a:ln>
            </c:spPr>
          </c:errBars>
          <c:cat>
            <c:strRef>
              <c:f>Sheet1!$B$6:$F$6</c:f>
              <c:strCache>
                <c:ptCount val="5"/>
                <c:pt idx="0">
                  <c:v>Cache disabled</c:v>
                </c:pt>
                <c:pt idx="1">
                  <c:v>25%</c:v>
                </c:pt>
                <c:pt idx="2">
                  <c:v>50%</c:v>
                </c:pt>
                <c:pt idx="3">
                  <c:v>75%</c:v>
                </c:pt>
                <c:pt idx="4">
                  <c:v>Fully cached</c:v>
                </c:pt>
              </c:strCache>
            </c:strRef>
          </c:cat>
          <c:val>
            <c:numRef>
              <c:f>Sheet1!$B$16:$F$16</c:f>
              <c:numCache>
                <c:formatCode>General</c:formatCode>
                <c:ptCount val="5"/>
                <c:pt idx="0">
                  <c:v>68.841405988333406</c:v>
                </c:pt>
                <c:pt idx="1">
                  <c:v>58.061375029777771</c:v>
                </c:pt>
                <c:pt idx="2">
                  <c:v>40.740740243555543</c:v>
                </c:pt>
                <c:pt idx="3">
                  <c:v>29.747077791333329</c:v>
                </c:pt>
                <c:pt idx="4">
                  <c:v>11.530431902111109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96336128"/>
        <c:axId val="56910208"/>
      </c:barChart>
      <c:catAx>
        <c:axId val="963361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% of working set in cache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56910208"/>
        <c:crosses val="autoZero"/>
        <c:auto val="1"/>
        <c:lblAlgn val="ctr"/>
        <c:lblOffset val="100"/>
        <c:noMultiLvlLbl val="0"/>
      </c:catAx>
      <c:valAx>
        <c:axId val="56910208"/>
        <c:scaling>
          <c:orientation val="minMax"/>
          <c:max val="1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Execution </a:t>
                </a:r>
                <a:r>
                  <a:rPr lang="en-US" dirty="0"/>
                  <a:t>time (s)</a:t>
                </a:r>
              </a:p>
            </c:rich>
          </c:tx>
          <c:layout>
            <c:manualLayout>
              <c:xMode val="edge"/>
              <c:yMode val="edge"/>
              <c:x val="9.27498015677637E-3"/>
              <c:y val="0.13516047336188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96336128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200">
          <a:latin typeface="Corbel"/>
          <a:cs typeface="Corbel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21CE8-DF1D-4E36-A785-6546393E6EFA}" type="datetimeFigureOut">
              <a:rPr lang="en-IN" smtClean="0"/>
              <a:t>21-08-2015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4F9B7-24C2-4AD2-BED0-FC386E85F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248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ertex_(graph_theory)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Edge_(graph_theory)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iteration is, for example, a </a:t>
            </a:r>
            <a:r>
              <a:rPr lang="en-US" dirty="0" err="1" smtClean="0"/>
              <a:t>MapReduce</a:t>
            </a:r>
            <a:r>
              <a:rPr lang="en-US" dirty="0" smtClean="0"/>
              <a:t>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25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directed acyclic graph.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is, it is formed by a collection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Vertex (graph theory)"/>
              </a:rPr>
              <a:t>vertices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Edge (graph theory)"/>
              </a:rPr>
              <a:t>directed edges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each edge connecting one vertex to another, such that there is no way to start at some vertex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follow a sequence of edges that eventually loops back to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collection of tasks that must be ordered into a sequence, subject to constraints that certain tasks must be performed earlier than others, may be represented as a DAG with a vertex for each task and an edge for each constraint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https://en.wikipedia.org/wiki/Directed_acyclic_graph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56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0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06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(6/15/15 16:02) -----</a:t>
            </a:r>
          </a:p>
          <a:p>
            <a:r>
              <a:rPr lang="en-US" dirty="0"/>
              <a:t>This is a stage (which we'll talk about later).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53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the RDDs </a:t>
            </a:r>
            <a:r>
              <a:rPr lang="en-US" dirty="0" err="1" smtClean="0"/>
              <a:t>dissapear</a:t>
            </a:r>
            <a:r>
              <a:rPr lang="en-US" dirty="0" smtClean="0"/>
              <a:t> and get destroyed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08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63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753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okay if only part of the RDD actually fits in memory</a:t>
            </a:r>
          </a:p>
          <a:p>
            <a:endParaRPr lang="en-US" dirty="0" smtClean="0"/>
          </a:p>
          <a:p>
            <a:r>
              <a:rPr lang="en-US" dirty="0" smtClean="0"/>
              <a:t>Talk about lineage: parent RDD and child RDD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50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(6/15/15 16:08) -----</a:t>
            </a:r>
          </a:p>
          <a:p>
            <a:r>
              <a:rPr lang="en-US" dirty="0"/>
              <a:t>Also note that an application can have many such 1 through 4 procedures.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91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14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39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Actions force the evaluation of the transformations required for the RDD they are called on, since they are required to actually produce output.</a:t>
            </a:r>
          </a:p>
          <a:p>
            <a:pPr rtl="0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174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82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</a:t>
            </a:r>
            <a:r>
              <a:rPr lang="en-US" baseline="0" dirty="0" smtClean="0"/>
              <a:t> “variables” to the “functions” in functional programming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546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Gracefully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235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596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lazy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097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r>
              <a:rPr lang="en-US" baseline="0" dirty="0" smtClean="0"/>
              <a:t> computations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194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NOT a modified version</a:t>
            </a:r>
            <a:r>
              <a:rPr lang="en-US" baseline="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of Hadoop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8931A2-CD2E-0F4D-8CC5-BC0B3844A363}" type="slidenum">
              <a:rPr lang="en-US" smtClean="0"/>
              <a:pPr/>
              <a:t>48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47145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barrier to entry for working</a:t>
            </a:r>
            <a:r>
              <a:rPr lang="en-US" baseline="0" dirty="0" smtClean="0"/>
              <a:t> with the spark API is minimal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537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assembly JAR in Maven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Use the shell with your own JAR`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25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 smtClean="0"/>
              <a:t>When you start a driver program,</a:t>
            </a:r>
            <a:r>
              <a:rPr lang="en-US" baseline="0" dirty="0" smtClean="0"/>
              <a:t>  it connects to the Spark Cluster</a:t>
            </a:r>
          </a:p>
          <a:p>
            <a:pPr rtl="0"/>
            <a:endParaRPr lang="en-US" dirty="0" smtClean="0"/>
          </a:p>
          <a:p>
            <a:pPr rtl="0"/>
            <a:r>
              <a:rPr lang="en-US" dirty="0" smtClean="0"/>
              <a:t>You can make the Driver</a:t>
            </a:r>
            <a:r>
              <a:rPr lang="en-US" baseline="0" dirty="0" smtClean="0"/>
              <a:t> HA in standalone by setting the Boolean for –supervise to true when using Spark Submit (https://github.com/apache/spark/search?utf8=%E2%9C%93&amp;q=supervise)</a:t>
            </a:r>
          </a:p>
          <a:p>
            <a:pPr rtl="0"/>
            <a:endParaRPr lang="en-US" baseline="0" dirty="0" smtClean="0"/>
          </a:p>
          <a:p>
            <a:pPr rtl="0"/>
            <a:r>
              <a:rPr lang="en-US" baseline="0" dirty="0" smtClean="0"/>
              <a:t>In YARN the driver is HA via YARN primitives</a:t>
            </a:r>
          </a:p>
          <a:p>
            <a:pPr rtl="0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8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RDD has 5 partitions.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RDD is simply a distributed collection of elements. You can think of the distributed collections like of like an</a:t>
            </a:r>
            <a:r>
              <a:rPr lang="en-US" baseline="0" dirty="0" smtClean="0"/>
              <a:t> array or list in your single machine program, except that it’s spread out across multiple nodes in the cluster.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In Spark all work is expressed as either creating new RDDs, transforming existing RDDs, or calling operations on RDDs to compute a result. Under the hood, Spark automatically distributes the data contained in RDDs across your cluster and parallelizes the operations you perform on them.</a:t>
            </a:r>
          </a:p>
          <a:p>
            <a:endParaRPr lang="en-US" dirty="0" smtClean="0"/>
          </a:p>
          <a:p>
            <a:r>
              <a:rPr lang="en-US" dirty="0" smtClean="0"/>
              <a:t>So, Spark gives you APIs and functions</a:t>
            </a:r>
            <a:r>
              <a:rPr lang="en-US" baseline="0" dirty="0" smtClean="0"/>
              <a:t> that lets you do something on the whole collection in parallel  using all the nodes.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77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(6/15/15 15:53) -----</a:t>
            </a:r>
          </a:p>
          <a:p>
            <a:r>
              <a:rPr lang="en-US" dirty="0"/>
              <a:t>Each data source feeds the partitions differently.</a:t>
            </a:r>
          </a:p>
          <a:p>
            <a:r>
              <a:rPr lang="en-US" dirty="0"/>
              <a:t>e.g., Each HDFS block maps to a partition. In Cassandra, by default, 100,000 rows per partition.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72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09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52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that Spark has Operations which can be transformations or actions.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Those are 4 green</a:t>
            </a:r>
            <a:r>
              <a:rPr lang="en-US" baseline="0" dirty="0" smtClean="0"/>
              <a:t> unique blocks in a single HDFS file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 we are filtering out the warnings and info messages so we are left with just errors in the RDD.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doesn’t actually read the file from HDFS just yet… we’re just building out a lineage graph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67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44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F67C-948C-4301-B80F-D8DBA48CE1E6}" type="datetimeFigureOut">
              <a:rPr lang="en-IN" smtClean="0"/>
              <a:t>21-08-2015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1B5F-DD17-46B4-BE6D-31EED5F6F7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687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F67C-948C-4301-B80F-D8DBA48CE1E6}" type="datetimeFigureOut">
              <a:rPr lang="en-IN" smtClean="0"/>
              <a:t>21-08-2015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1B5F-DD17-46B4-BE6D-31EED5F6F7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77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F67C-948C-4301-B80F-D8DBA48CE1E6}" type="datetimeFigureOut">
              <a:rPr lang="en-IN" smtClean="0"/>
              <a:t>21-08-2015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1B5F-DD17-46B4-BE6D-31EED5F6F7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680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F67C-948C-4301-B80F-D8DBA48CE1E6}" type="datetimeFigureOut">
              <a:rPr lang="en-IN" smtClean="0"/>
              <a:t>21-08-2015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1B5F-DD17-46B4-BE6D-31EED5F6F7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335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F67C-948C-4301-B80F-D8DBA48CE1E6}" type="datetimeFigureOut">
              <a:rPr lang="en-IN" smtClean="0"/>
              <a:t>21-08-2015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1B5F-DD17-46B4-BE6D-31EED5F6F7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916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F67C-948C-4301-B80F-D8DBA48CE1E6}" type="datetimeFigureOut">
              <a:rPr lang="en-IN" smtClean="0"/>
              <a:t>21-08-2015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1B5F-DD17-46B4-BE6D-31EED5F6F7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511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F67C-948C-4301-B80F-D8DBA48CE1E6}" type="datetimeFigureOut">
              <a:rPr lang="en-IN" smtClean="0"/>
              <a:t>21-08-2015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1B5F-DD17-46B4-BE6D-31EED5F6F7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847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F67C-948C-4301-B80F-D8DBA48CE1E6}" type="datetimeFigureOut">
              <a:rPr lang="en-IN" smtClean="0"/>
              <a:t>21-08-2015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1B5F-DD17-46B4-BE6D-31EED5F6F7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12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F67C-948C-4301-B80F-D8DBA48CE1E6}" type="datetimeFigureOut">
              <a:rPr lang="en-IN" smtClean="0"/>
              <a:t>21-08-2015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1B5F-DD17-46B4-BE6D-31EED5F6F7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404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F67C-948C-4301-B80F-D8DBA48CE1E6}" type="datetimeFigureOut">
              <a:rPr lang="en-IN" smtClean="0"/>
              <a:t>21-08-2015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1B5F-DD17-46B4-BE6D-31EED5F6F7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034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F67C-948C-4301-B80F-D8DBA48CE1E6}" type="datetimeFigureOut">
              <a:rPr lang="en-IN" smtClean="0"/>
              <a:t>21-08-2015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1B5F-DD17-46B4-BE6D-31EED5F6F7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40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AF67C-948C-4301-B80F-D8DBA48CE1E6}" type="datetimeFigureOut">
              <a:rPr lang="en-IN" smtClean="0"/>
              <a:t>21-08-2015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01B5F-DD17-46B4-BE6D-31EED5F6F7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739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Making Big data simple with Apache Spark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7794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Spark Programming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Write programs in terms of transformations on distributed datasets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FF6600"/>
                </a:solidFill>
              </a:rPr>
              <a:t>Resilient Distributed Datasets</a:t>
            </a:r>
          </a:p>
          <a:p>
            <a:r>
              <a:rPr lang="en-US" dirty="0"/>
              <a:t>Collections of objects spread across a cluster, stored in RAM or on Disk</a:t>
            </a:r>
          </a:p>
          <a:p>
            <a:r>
              <a:rPr lang="en-US" dirty="0"/>
              <a:t>Built through parallel transformations</a:t>
            </a:r>
          </a:p>
          <a:p>
            <a:r>
              <a:rPr lang="en-US" dirty="0"/>
              <a:t>Automatically rebuilt on </a:t>
            </a:r>
            <a:r>
              <a:rPr lang="en-US" dirty="0" smtClean="0"/>
              <a:t>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5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Resilient distributed datasets (RDDs)</a:t>
            </a:r>
          </a:p>
          <a:p>
            <a:pPr lvl="1"/>
            <a:r>
              <a:rPr lang="en-US" dirty="0"/>
              <a:t>Immutable, partitioned collections of objects</a:t>
            </a:r>
          </a:p>
          <a:p>
            <a:pPr lvl="1"/>
            <a:r>
              <a:rPr lang="en-US" dirty="0"/>
              <a:t>Created through parallel </a:t>
            </a:r>
            <a:r>
              <a:rPr lang="en-US" i="1" dirty="0"/>
              <a:t>transformations</a:t>
            </a:r>
            <a:r>
              <a:rPr lang="en-US" dirty="0"/>
              <a:t> (map, filter, </a:t>
            </a:r>
            <a:r>
              <a:rPr lang="en-US" dirty="0" err="1"/>
              <a:t>groupBy</a:t>
            </a:r>
            <a:r>
              <a:rPr lang="en-US" dirty="0"/>
              <a:t>, join, …) on data in stable storage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dirty="0"/>
              <a:t>Can be</a:t>
            </a:r>
            <a:r>
              <a:rPr lang="en-US" i="1" dirty="0"/>
              <a:t> cached</a:t>
            </a:r>
            <a:r>
              <a:rPr lang="en-US" dirty="0"/>
              <a:t> for efficient reuse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 marL="0" indent="0">
              <a:buFontTx/>
              <a:buNone/>
            </a:pPr>
            <a:r>
              <a:rPr lang="en-US" i="1" dirty="0">
                <a:ea typeface="ＭＳ Ｐゴシック" charset="-128"/>
                <a:cs typeface="ＭＳ Ｐゴシック" charset="-128"/>
              </a:rPr>
              <a:t>Actions</a:t>
            </a:r>
            <a:r>
              <a:rPr lang="en-US" dirty="0">
                <a:ea typeface="ＭＳ Ｐゴシック" charset="-128"/>
                <a:cs typeface="ＭＳ Ｐゴシック" charset="-128"/>
              </a:rPr>
              <a:t> on RDDs</a:t>
            </a:r>
          </a:p>
          <a:p>
            <a:pPr lvl="1"/>
            <a:r>
              <a:rPr lang="en-US" dirty="0"/>
              <a:t>Count, reduce, collect, save, …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7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with RDDS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0077"/>
            <a:ext cx="9144000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143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0069" y="533400"/>
            <a:ext cx="61722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Interactive shell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852" y="1514737"/>
            <a:ext cx="5278571" cy="41904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93294" y="6124575"/>
            <a:ext cx="218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BE6FB"/>
                </a:solidFill>
              </a:rPr>
              <a:t>(</a:t>
            </a:r>
            <a:r>
              <a:rPr lang="en-US" dirty="0">
                <a:solidFill>
                  <a:srgbClr val="BBE6FB"/>
                </a:solidFill>
              </a:rPr>
              <a:t>S</a:t>
            </a:r>
            <a:r>
              <a:rPr lang="en-US" dirty="0" smtClean="0">
                <a:solidFill>
                  <a:srgbClr val="BBE6FB"/>
                </a:solidFill>
              </a:rPr>
              <a:t>cala &amp; Python only)</a:t>
            </a:r>
            <a:endParaRPr lang="en-US" dirty="0">
              <a:solidFill>
                <a:srgbClr val="BBE6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0547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520" y="2797844"/>
            <a:ext cx="1937813" cy="16644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8686" y="2336180"/>
            <a:ext cx="1811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Driver Program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579" y="1371570"/>
            <a:ext cx="1208969" cy="16157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30406" y="1782430"/>
            <a:ext cx="530090" cy="619703"/>
          </a:xfrm>
          <a:prstGeom prst="rect">
            <a:avLst/>
          </a:prstGeom>
          <a:solidFill>
            <a:srgbClr val="E7BF5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Ex</a:t>
            </a:r>
            <a:endParaRPr lang="en-US" b="1" dirty="0">
              <a:solidFill>
                <a:schemeClr val="bg1"/>
              </a:solidFill>
              <a:latin typeface="Anonymous Pro" panose="02060609030202000504" pitchFamily="49" charset="0"/>
              <a:ea typeface="Anonymous Pro" panose="020606090302020005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53518" y="2056353"/>
            <a:ext cx="268418" cy="138557"/>
          </a:xfrm>
          <a:prstGeom prst="rect">
            <a:avLst/>
          </a:prstGeom>
          <a:solidFill>
            <a:srgbClr val="BBE6F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bg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RDD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32674" y="1426527"/>
            <a:ext cx="318392" cy="161465"/>
          </a:xfrm>
          <a:prstGeom prst="rect">
            <a:avLst/>
          </a:prstGeom>
          <a:solidFill>
            <a:srgbClr val="FE72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W</a:t>
            </a:r>
          </a:p>
        </p:txBody>
      </p:sp>
      <p:cxnSp>
        <p:nvCxnSpPr>
          <p:cNvPr id="11" name="Straight Arrow Connector 10"/>
          <p:cNvCxnSpPr>
            <a:stCxn id="10" idx="2"/>
            <a:endCxn id="8" idx="0"/>
          </p:cNvCxnSpPr>
          <p:nvPr/>
        </p:nvCxnSpPr>
        <p:spPr>
          <a:xfrm>
            <a:off x="5291869" y="1587991"/>
            <a:ext cx="103581" cy="194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52564" y="2220096"/>
            <a:ext cx="268418" cy="138557"/>
          </a:xfrm>
          <a:prstGeom prst="rect">
            <a:avLst/>
          </a:prstGeom>
          <a:solidFill>
            <a:srgbClr val="BBE6F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bg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RDD</a:t>
            </a:r>
          </a:p>
        </p:txBody>
      </p:sp>
      <p:sp>
        <p:nvSpPr>
          <p:cNvPr id="13" name="Oval 12"/>
          <p:cNvSpPr/>
          <p:nvPr/>
        </p:nvSpPr>
        <p:spPr>
          <a:xfrm>
            <a:off x="5460945" y="2006233"/>
            <a:ext cx="143979" cy="191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454896" y="2204497"/>
            <a:ext cx="143979" cy="191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schemeClr val="bg1"/>
                </a:solidFill>
              </a:rPr>
              <a:t>T</a:t>
            </a:r>
            <a:endParaRPr lang="en-US" sz="1350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579" y="3654454"/>
            <a:ext cx="1208969" cy="16157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130406" y="4065315"/>
            <a:ext cx="530090" cy="619703"/>
          </a:xfrm>
          <a:prstGeom prst="rect">
            <a:avLst/>
          </a:prstGeom>
          <a:solidFill>
            <a:srgbClr val="E7BF5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Ex</a:t>
            </a:r>
            <a:endParaRPr lang="en-US" b="1" dirty="0">
              <a:solidFill>
                <a:schemeClr val="bg1"/>
              </a:solidFill>
              <a:latin typeface="Anonymous Pro" panose="02060609030202000504" pitchFamily="49" charset="0"/>
              <a:ea typeface="Anonymous Pro" panose="020606090302020005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53518" y="4339237"/>
            <a:ext cx="268418" cy="138557"/>
          </a:xfrm>
          <a:prstGeom prst="rect">
            <a:avLst/>
          </a:prstGeom>
          <a:solidFill>
            <a:srgbClr val="BBE6F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bg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RDD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32674" y="3709411"/>
            <a:ext cx="318392" cy="161465"/>
          </a:xfrm>
          <a:prstGeom prst="rect">
            <a:avLst/>
          </a:prstGeom>
          <a:solidFill>
            <a:srgbClr val="FE72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W</a:t>
            </a:r>
          </a:p>
        </p:txBody>
      </p:sp>
      <p:cxnSp>
        <p:nvCxnSpPr>
          <p:cNvPr id="19" name="Straight Arrow Connector 18"/>
          <p:cNvCxnSpPr>
            <a:stCxn id="18" idx="2"/>
            <a:endCxn id="16" idx="0"/>
          </p:cNvCxnSpPr>
          <p:nvPr/>
        </p:nvCxnSpPr>
        <p:spPr>
          <a:xfrm>
            <a:off x="5291869" y="3870875"/>
            <a:ext cx="103581" cy="194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152564" y="4502980"/>
            <a:ext cx="268418" cy="138557"/>
          </a:xfrm>
          <a:prstGeom prst="rect">
            <a:avLst/>
          </a:prstGeom>
          <a:solidFill>
            <a:srgbClr val="BBE6F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bg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RDD</a:t>
            </a:r>
          </a:p>
        </p:txBody>
      </p:sp>
      <p:sp>
        <p:nvSpPr>
          <p:cNvPr id="21" name="Oval 20"/>
          <p:cNvSpPr/>
          <p:nvPr/>
        </p:nvSpPr>
        <p:spPr>
          <a:xfrm>
            <a:off x="5460945" y="4289117"/>
            <a:ext cx="143979" cy="191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454896" y="4487381"/>
            <a:ext cx="143979" cy="191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</a:t>
            </a:r>
            <a:endParaRPr lang="en-US" sz="1350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stCxn id="5" idx="3"/>
          </p:cNvCxnSpPr>
          <p:nvPr/>
        </p:nvCxnSpPr>
        <p:spPr>
          <a:xfrm flipV="1">
            <a:off x="2973333" y="2220096"/>
            <a:ext cx="1764101" cy="1409997"/>
          </a:xfrm>
          <a:prstGeom prst="straightConnector1">
            <a:avLst/>
          </a:prstGeom>
          <a:ln w="15875">
            <a:solidFill>
              <a:schemeClr val="tx1">
                <a:lumMod val="9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979382" y="3649290"/>
            <a:ext cx="1844580" cy="689946"/>
          </a:xfrm>
          <a:prstGeom prst="straightConnector1">
            <a:avLst/>
          </a:prstGeom>
          <a:ln w="15875">
            <a:solidFill>
              <a:schemeClr val="tx1">
                <a:lumMod val="9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07007" y="2662521"/>
            <a:ext cx="1636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Worker Machine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866670" y="4918822"/>
            <a:ext cx="1527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Worker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4312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45052" y="1593411"/>
            <a:ext cx="3340729" cy="18740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90000"/>
              </a:schemeClr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3503690" y="1593410"/>
            <a:ext cx="0" cy="1855960"/>
          </a:xfrm>
          <a:prstGeom prst="line">
            <a:avLst/>
          </a:prstGeom>
          <a:ln w="19050">
            <a:solidFill>
              <a:schemeClr val="tx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167988" y="1593410"/>
            <a:ext cx="0" cy="1855960"/>
          </a:xfrm>
          <a:prstGeom prst="line">
            <a:avLst/>
          </a:prstGeom>
          <a:ln w="19050">
            <a:solidFill>
              <a:schemeClr val="tx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845865" y="1593410"/>
            <a:ext cx="0" cy="1855960"/>
          </a:xfrm>
          <a:prstGeom prst="line">
            <a:avLst/>
          </a:prstGeom>
          <a:ln w="19050">
            <a:solidFill>
              <a:schemeClr val="tx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516953" y="1611517"/>
            <a:ext cx="0" cy="1855960"/>
          </a:xfrm>
          <a:prstGeom prst="line">
            <a:avLst/>
          </a:prstGeom>
          <a:ln w="19050">
            <a:solidFill>
              <a:schemeClr val="tx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05596" y="1848933"/>
            <a:ext cx="60431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ndara" panose="020E0502030303020204" pitchFamily="34" charset="0"/>
              </a:rPr>
              <a:t>item-1</a:t>
            </a:r>
          </a:p>
          <a:p>
            <a:r>
              <a:rPr lang="en-US" sz="1400" dirty="0" smtClean="0">
                <a:latin typeface="Candara" panose="020E0502030303020204" pitchFamily="34" charset="0"/>
              </a:rPr>
              <a:t>item-2</a:t>
            </a:r>
            <a:endParaRPr lang="en-US" sz="1400" dirty="0">
              <a:latin typeface="Candara" panose="020E0502030303020204" pitchFamily="34" charset="0"/>
            </a:endParaRPr>
          </a:p>
          <a:p>
            <a:r>
              <a:rPr lang="en-US" sz="1400" dirty="0" smtClean="0">
                <a:latin typeface="Candara" panose="020E0502030303020204" pitchFamily="34" charset="0"/>
              </a:rPr>
              <a:t>item-3</a:t>
            </a:r>
            <a:endParaRPr lang="en-US" sz="1400" dirty="0">
              <a:latin typeface="Candara" panose="020E0502030303020204" pitchFamily="34" charset="0"/>
            </a:endParaRPr>
          </a:p>
          <a:p>
            <a:r>
              <a:rPr lang="en-US" sz="1400" dirty="0" smtClean="0">
                <a:latin typeface="Candara" panose="020E0502030303020204" pitchFamily="34" charset="0"/>
              </a:rPr>
              <a:t>item-4</a:t>
            </a:r>
            <a:endParaRPr lang="en-US" sz="1400" dirty="0">
              <a:latin typeface="Candara" panose="020E0502030303020204" pitchFamily="34" charset="0"/>
            </a:endParaRPr>
          </a:p>
          <a:p>
            <a:r>
              <a:rPr lang="en-US" sz="1400" dirty="0" smtClean="0">
                <a:latin typeface="Candara" panose="020E0502030303020204" pitchFamily="34" charset="0"/>
              </a:rPr>
              <a:t>item-5</a:t>
            </a:r>
            <a:endParaRPr lang="en-US" sz="1400" dirty="0">
              <a:latin typeface="Candara" panose="020E0502030303020204" pitchFamily="34" charset="0"/>
            </a:endParaRPr>
          </a:p>
          <a:p>
            <a:endParaRPr lang="en-US" sz="1400" dirty="0">
              <a:latin typeface="Candara" panose="020E05020303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753" y="1848933"/>
            <a:ext cx="60431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ndara" panose="020E0502030303020204" pitchFamily="34" charset="0"/>
              </a:rPr>
              <a:t>item-6</a:t>
            </a:r>
          </a:p>
          <a:p>
            <a:r>
              <a:rPr lang="en-US" sz="1400" dirty="0" smtClean="0">
                <a:latin typeface="Candara" panose="020E0502030303020204" pitchFamily="34" charset="0"/>
              </a:rPr>
              <a:t>item-7</a:t>
            </a:r>
            <a:endParaRPr lang="en-US" sz="1400" dirty="0">
              <a:latin typeface="Candara" panose="020E0502030303020204" pitchFamily="34" charset="0"/>
            </a:endParaRPr>
          </a:p>
          <a:p>
            <a:r>
              <a:rPr lang="en-US" sz="1400" dirty="0" smtClean="0">
                <a:latin typeface="Candara" panose="020E0502030303020204" pitchFamily="34" charset="0"/>
              </a:rPr>
              <a:t>item-8</a:t>
            </a:r>
            <a:endParaRPr lang="en-US" sz="1400" dirty="0">
              <a:latin typeface="Candara" panose="020E0502030303020204" pitchFamily="34" charset="0"/>
            </a:endParaRPr>
          </a:p>
          <a:p>
            <a:r>
              <a:rPr lang="en-US" sz="1400" dirty="0" smtClean="0">
                <a:latin typeface="Candara" panose="020E0502030303020204" pitchFamily="34" charset="0"/>
              </a:rPr>
              <a:t>item-9</a:t>
            </a:r>
            <a:endParaRPr lang="en-US" sz="1400" dirty="0">
              <a:latin typeface="Candara" panose="020E0502030303020204" pitchFamily="34" charset="0"/>
            </a:endParaRPr>
          </a:p>
          <a:p>
            <a:r>
              <a:rPr lang="en-US" sz="1400" dirty="0" smtClean="0">
                <a:latin typeface="Candara" panose="020E0502030303020204" pitchFamily="34" charset="0"/>
              </a:rPr>
              <a:t>item-10</a:t>
            </a:r>
            <a:endParaRPr lang="en-US" sz="1400" dirty="0">
              <a:latin typeface="Candara" panose="020E0502030303020204" pitchFamily="34" charset="0"/>
            </a:endParaRPr>
          </a:p>
          <a:p>
            <a:endParaRPr lang="en-US" sz="1400" dirty="0">
              <a:latin typeface="Candara" panose="020E05020303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48337" y="1848933"/>
            <a:ext cx="60431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ndara" panose="020E0502030303020204" pitchFamily="34" charset="0"/>
              </a:rPr>
              <a:t>item-11</a:t>
            </a:r>
          </a:p>
          <a:p>
            <a:r>
              <a:rPr lang="en-US" sz="1400" dirty="0" smtClean="0">
                <a:latin typeface="Candara" panose="020E0502030303020204" pitchFamily="34" charset="0"/>
              </a:rPr>
              <a:t>item-12</a:t>
            </a:r>
            <a:endParaRPr lang="en-US" sz="1400" dirty="0">
              <a:latin typeface="Candara" panose="020E0502030303020204" pitchFamily="34" charset="0"/>
            </a:endParaRPr>
          </a:p>
          <a:p>
            <a:r>
              <a:rPr lang="en-US" sz="1400" dirty="0" smtClean="0">
                <a:latin typeface="Candara" panose="020E0502030303020204" pitchFamily="34" charset="0"/>
              </a:rPr>
              <a:t>item-13</a:t>
            </a:r>
            <a:endParaRPr lang="en-US" sz="1400" dirty="0">
              <a:latin typeface="Candara" panose="020E0502030303020204" pitchFamily="34" charset="0"/>
            </a:endParaRPr>
          </a:p>
          <a:p>
            <a:r>
              <a:rPr lang="en-US" sz="1400" dirty="0" smtClean="0">
                <a:latin typeface="Candara" panose="020E0502030303020204" pitchFamily="34" charset="0"/>
              </a:rPr>
              <a:t>item-14</a:t>
            </a:r>
            <a:endParaRPr lang="en-US" sz="1400" dirty="0">
              <a:latin typeface="Candara" panose="020E0502030303020204" pitchFamily="34" charset="0"/>
            </a:endParaRPr>
          </a:p>
          <a:p>
            <a:r>
              <a:rPr lang="en-US" sz="1400" dirty="0" smtClean="0">
                <a:latin typeface="Candara" panose="020E0502030303020204" pitchFamily="34" charset="0"/>
              </a:rPr>
              <a:t>item-15</a:t>
            </a:r>
            <a:endParaRPr lang="en-US" sz="1400" dirty="0">
              <a:latin typeface="Candara" panose="020E0502030303020204" pitchFamily="34" charset="0"/>
            </a:endParaRPr>
          </a:p>
          <a:p>
            <a:endParaRPr lang="en-US" sz="1400" dirty="0">
              <a:latin typeface="Candara" panose="020E05020303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26213" y="1837946"/>
            <a:ext cx="60431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ndara" panose="020E0502030303020204" pitchFamily="34" charset="0"/>
              </a:rPr>
              <a:t>item-16</a:t>
            </a:r>
          </a:p>
          <a:p>
            <a:r>
              <a:rPr lang="en-US" sz="1400" dirty="0" smtClean="0">
                <a:latin typeface="Candara" panose="020E0502030303020204" pitchFamily="34" charset="0"/>
              </a:rPr>
              <a:t>item-17</a:t>
            </a:r>
            <a:endParaRPr lang="en-US" sz="1400" dirty="0">
              <a:latin typeface="Candara" panose="020E0502030303020204" pitchFamily="34" charset="0"/>
            </a:endParaRPr>
          </a:p>
          <a:p>
            <a:r>
              <a:rPr lang="en-US" sz="1400" dirty="0" smtClean="0">
                <a:latin typeface="Candara" panose="020E0502030303020204" pitchFamily="34" charset="0"/>
              </a:rPr>
              <a:t>item-18</a:t>
            </a:r>
            <a:endParaRPr lang="en-US" sz="1400" dirty="0">
              <a:latin typeface="Candara" panose="020E0502030303020204" pitchFamily="34" charset="0"/>
            </a:endParaRPr>
          </a:p>
          <a:p>
            <a:r>
              <a:rPr lang="en-US" sz="1400" dirty="0" smtClean="0">
                <a:latin typeface="Candara" panose="020E0502030303020204" pitchFamily="34" charset="0"/>
              </a:rPr>
              <a:t>item-19</a:t>
            </a:r>
            <a:endParaRPr lang="en-US" sz="1400" dirty="0">
              <a:latin typeface="Candara" panose="020E0502030303020204" pitchFamily="34" charset="0"/>
            </a:endParaRPr>
          </a:p>
          <a:p>
            <a:r>
              <a:rPr lang="en-US" sz="1400" dirty="0" smtClean="0">
                <a:latin typeface="Candara" panose="020E0502030303020204" pitchFamily="34" charset="0"/>
              </a:rPr>
              <a:t>item-20</a:t>
            </a:r>
            <a:endParaRPr lang="en-US" sz="1400" dirty="0">
              <a:latin typeface="Candara" panose="020E0502030303020204" pitchFamily="34" charset="0"/>
            </a:endParaRPr>
          </a:p>
          <a:p>
            <a:endParaRPr lang="en-US" sz="1400" dirty="0"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04089" y="1828893"/>
            <a:ext cx="60431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ndara" panose="020E0502030303020204" pitchFamily="34" charset="0"/>
              </a:rPr>
              <a:t>item-21</a:t>
            </a:r>
          </a:p>
          <a:p>
            <a:r>
              <a:rPr lang="en-US" sz="1400" dirty="0" smtClean="0">
                <a:latin typeface="Candara" panose="020E0502030303020204" pitchFamily="34" charset="0"/>
              </a:rPr>
              <a:t>item-22</a:t>
            </a:r>
            <a:endParaRPr lang="en-US" sz="1400" dirty="0">
              <a:latin typeface="Candara" panose="020E0502030303020204" pitchFamily="34" charset="0"/>
            </a:endParaRPr>
          </a:p>
          <a:p>
            <a:r>
              <a:rPr lang="en-US" sz="1400" dirty="0" smtClean="0">
                <a:latin typeface="Candara" panose="020E0502030303020204" pitchFamily="34" charset="0"/>
              </a:rPr>
              <a:t>item-23</a:t>
            </a:r>
            <a:endParaRPr lang="en-US" sz="1400" dirty="0">
              <a:latin typeface="Candara" panose="020E0502030303020204" pitchFamily="34" charset="0"/>
            </a:endParaRPr>
          </a:p>
          <a:p>
            <a:r>
              <a:rPr lang="en-US" sz="1400" dirty="0" smtClean="0">
                <a:latin typeface="Candara" panose="020E0502030303020204" pitchFamily="34" charset="0"/>
              </a:rPr>
              <a:t>item-24</a:t>
            </a:r>
            <a:endParaRPr lang="en-US" sz="1400" dirty="0">
              <a:latin typeface="Candara" panose="020E0502030303020204" pitchFamily="34" charset="0"/>
            </a:endParaRPr>
          </a:p>
          <a:p>
            <a:r>
              <a:rPr lang="en-US" sz="1400" dirty="0" smtClean="0">
                <a:latin typeface="Candara" panose="020E0502030303020204" pitchFamily="34" charset="0"/>
              </a:rPr>
              <a:t>item-25</a:t>
            </a:r>
            <a:endParaRPr lang="en-US" sz="1400" dirty="0">
              <a:latin typeface="Candara" panose="020E0502030303020204" pitchFamily="34" charset="0"/>
            </a:endParaRPr>
          </a:p>
          <a:p>
            <a:endParaRPr lang="en-US" sz="1400" dirty="0">
              <a:latin typeface="Candara" panose="020E0502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03071" y="916302"/>
            <a:ext cx="906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ndara" panose="020E0502030303020204" pitchFamily="34" charset="0"/>
              </a:rPr>
              <a:t>RDD</a:t>
            </a:r>
            <a:endParaRPr lang="en-US" sz="2400" dirty="0">
              <a:latin typeface="Candara" panose="020E0502030303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007" y="4505477"/>
            <a:ext cx="1208969" cy="16157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366835" y="4916338"/>
            <a:ext cx="530090" cy="619703"/>
          </a:xfrm>
          <a:prstGeom prst="rect">
            <a:avLst/>
          </a:prstGeom>
          <a:solidFill>
            <a:srgbClr val="E7BF5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Ex</a:t>
            </a:r>
            <a:endParaRPr lang="en-US" b="1" dirty="0">
              <a:solidFill>
                <a:schemeClr val="bg1"/>
              </a:solidFill>
              <a:latin typeface="Anonymous Pro" panose="02060609030202000504" pitchFamily="49" charset="0"/>
              <a:ea typeface="Anonymous Pro" panose="020606090302020005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89947" y="5190260"/>
            <a:ext cx="268418" cy="138557"/>
          </a:xfrm>
          <a:prstGeom prst="rect">
            <a:avLst/>
          </a:prstGeom>
          <a:solidFill>
            <a:srgbClr val="BBE6F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bg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RDD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69103" y="4560434"/>
            <a:ext cx="318392" cy="161465"/>
          </a:xfrm>
          <a:prstGeom prst="rect">
            <a:avLst/>
          </a:prstGeom>
          <a:solidFill>
            <a:srgbClr val="FE72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W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388992" y="5354003"/>
            <a:ext cx="268418" cy="138557"/>
          </a:xfrm>
          <a:prstGeom prst="rect">
            <a:avLst/>
          </a:prstGeom>
          <a:solidFill>
            <a:srgbClr val="BBE6F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bg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RDD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881" y="4505477"/>
            <a:ext cx="1208969" cy="161577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144709" y="4916338"/>
            <a:ext cx="530090" cy="619703"/>
          </a:xfrm>
          <a:prstGeom prst="rect">
            <a:avLst/>
          </a:prstGeom>
          <a:solidFill>
            <a:srgbClr val="E7BF5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Ex</a:t>
            </a:r>
            <a:endParaRPr lang="en-US" b="1" dirty="0">
              <a:solidFill>
                <a:schemeClr val="bg1"/>
              </a:solidFill>
              <a:latin typeface="Anonymous Pro" panose="02060609030202000504" pitchFamily="49" charset="0"/>
              <a:ea typeface="Anonymous Pro" panose="020606090302020005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67821" y="5190260"/>
            <a:ext cx="268418" cy="138557"/>
          </a:xfrm>
          <a:prstGeom prst="rect">
            <a:avLst/>
          </a:prstGeom>
          <a:solidFill>
            <a:srgbClr val="BBE6F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bg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RDD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146977" y="4560434"/>
            <a:ext cx="318392" cy="161465"/>
          </a:xfrm>
          <a:prstGeom prst="rect">
            <a:avLst/>
          </a:prstGeom>
          <a:solidFill>
            <a:srgbClr val="FE72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W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66866" y="5354003"/>
            <a:ext cx="268418" cy="138557"/>
          </a:xfrm>
          <a:prstGeom prst="rect">
            <a:avLst/>
          </a:prstGeom>
          <a:solidFill>
            <a:srgbClr val="BBE6F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bg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RDD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090" y="4505477"/>
            <a:ext cx="1208969" cy="161577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6086917" y="4916338"/>
            <a:ext cx="530090" cy="619703"/>
          </a:xfrm>
          <a:prstGeom prst="rect">
            <a:avLst/>
          </a:prstGeom>
          <a:solidFill>
            <a:srgbClr val="E7BF5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Ex</a:t>
            </a:r>
            <a:endParaRPr lang="en-US" b="1" dirty="0">
              <a:solidFill>
                <a:schemeClr val="bg1"/>
              </a:solidFill>
              <a:latin typeface="Anonymous Pro" panose="02060609030202000504" pitchFamily="49" charset="0"/>
              <a:ea typeface="Anonymous Pro" panose="020606090302020005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10029" y="5190260"/>
            <a:ext cx="268418" cy="138557"/>
          </a:xfrm>
          <a:prstGeom prst="rect">
            <a:avLst/>
          </a:prstGeom>
          <a:solidFill>
            <a:srgbClr val="BBE6F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bg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RDD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89185" y="4560434"/>
            <a:ext cx="318392" cy="161465"/>
          </a:xfrm>
          <a:prstGeom prst="rect">
            <a:avLst/>
          </a:prstGeom>
          <a:solidFill>
            <a:srgbClr val="FE72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W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687495" y="3467477"/>
            <a:ext cx="510642" cy="1722782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77832" y="3489449"/>
            <a:ext cx="325240" cy="1700810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673916" y="3450914"/>
            <a:ext cx="1849577" cy="1972366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178074" y="3467475"/>
            <a:ext cx="886216" cy="1722784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2" idx="3"/>
          </p:cNvCxnSpPr>
          <p:nvPr/>
        </p:nvCxnSpPr>
        <p:spPr>
          <a:xfrm flipH="1">
            <a:off x="4435284" y="3469641"/>
            <a:ext cx="1421416" cy="1953640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865822" y="370744"/>
            <a:ext cx="3424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more partitions = more parallelism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72001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976717" y="1604167"/>
            <a:ext cx="5228217" cy="17522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90000"/>
              </a:schemeClr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3245507" y="1622275"/>
            <a:ext cx="0" cy="1734111"/>
          </a:xfrm>
          <a:prstGeom prst="line">
            <a:avLst/>
          </a:prstGeom>
          <a:ln w="19050">
            <a:solidFill>
              <a:schemeClr val="tx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474580" y="1613219"/>
            <a:ext cx="0" cy="1743166"/>
          </a:xfrm>
          <a:prstGeom prst="line">
            <a:avLst/>
          </a:prstGeom>
          <a:ln w="19050">
            <a:solidFill>
              <a:schemeClr val="tx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862462" y="1613219"/>
            <a:ext cx="0" cy="1743166"/>
          </a:xfrm>
          <a:prstGeom prst="line">
            <a:avLst/>
          </a:prstGeom>
          <a:ln w="19050">
            <a:solidFill>
              <a:schemeClr val="tx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47084" y="1971837"/>
            <a:ext cx="1116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Error, ts, msg1</a:t>
            </a:r>
          </a:p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Warn, ts, msg2</a:t>
            </a:r>
          </a:p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Error, ts, msg1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09278" y="916197"/>
            <a:ext cx="2240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ndara" panose="020E0502030303020204" pitchFamily="34" charset="0"/>
              </a:rPr>
              <a:t>RDD w/ 4 partitions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41213" y="1971837"/>
            <a:ext cx="1116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Info, ts, msg8</a:t>
            </a:r>
          </a:p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Warn, ts, msg2</a:t>
            </a:r>
          </a:p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Info, ts, msg8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29645" y="1971837"/>
            <a:ext cx="11193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ndara" panose="020E0502030303020204" pitchFamily="34" charset="0"/>
                <a:cs typeface="Consolas" panose="020B0609020204030204" pitchFamily="49" charset="0"/>
              </a:rPr>
              <a:t>Error, ts, msg3</a:t>
            </a:r>
          </a:p>
          <a:p>
            <a:r>
              <a:rPr lang="en-US" sz="1600" dirty="0" smtClean="0">
                <a:latin typeface="Candara" panose="020E0502030303020204" pitchFamily="34" charset="0"/>
                <a:cs typeface="Consolas" panose="020B0609020204030204" pitchFamily="49" charset="0"/>
              </a:rPr>
              <a:t>Info, ts, msg5</a:t>
            </a:r>
          </a:p>
          <a:p>
            <a:r>
              <a:rPr lang="en-US" sz="1600" dirty="0" smtClean="0">
                <a:latin typeface="Candara" panose="020E0502030303020204" pitchFamily="34" charset="0"/>
                <a:cs typeface="Consolas" panose="020B0609020204030204" pitchFamily="49" charset="0"/>
              </a:rPr>
              <a:t>Info, ts, msg5 </a:t>
            </a:r>
            <a:endParaRPr lang="en-US" sz="1600" dirty="0">
              <a:latin typeface="Candara" panose="020E0502030303020204" pitchFamily="34" charset="0"/>
              <a:cs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14527" y="2018003"/>
            <a:ext cx="1417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ndara" panose="020E0502030303020204" pitchFamily="34" charset="0"/>
                <a:cs typeface="Consolas" panose="020B0609020204030204" pitchFamily="49" charset="0"/>
              </a:rPr>
              <a:t>Error, ts, msg4</a:t>
            </a:r>
          </a:p>
          <a:p>
            <a:r>
              <a:rPr lang="en-US" sz="1600" dirty="0" smtClean="0">
                <a:latin typeface="Candara" panose="020E0502030303020204" pitchFamily="34" charset="0"/>
                <a:cs typeface="Consolas" panose="020B0609020204030204" pitchFamily="49" charset="0"/>
              </a:rPr>
              <a:t>Warn, ts, msg9</a:t>
            </a:r>
          </a:p>
          <a:p>
            <a:r>
              <a:rPr lang="en-US" sz="1600" dirty="0" smtClean="0">
                <a:latin typeface="Candara" panose="020E0502030303020204" pitchFamily="34" charset="0"/>
                <a:cs typeface="Consolas" panose="020B0609020204030204" pitchFamily="49" charset="0"/>
              </a:rPr>
              <a:t>Error, ts, msg1 </a:t>
            </a:r>
            <a:endParaRPr lang="en-US" sz="1600" dirty="0">
              <a:latin typeface="Candara" panose="020E0502030303020204" pitchFamily="34" charset="0"/>
              <a:cs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1047" y="4166896"/>
            <a:ext cx="83571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 RDD can be created 2 ways:</a:t>
            </a:r>
          </a:p>
          <a:p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		- Parallelize a collection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	- Read data from an external source (S3, C*, HDFS,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21607" y="3078168"/>
            <a:ext cx="1097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logLinesRDD</a:t>
            </a:r>
            <a:endParaRPr lang="en-US" dirty="0">
              <a:solidFill>
                <a:schemeClr val="tx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83880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017032" y="286764"/>
            <a:ext cx="1788139" cy="55050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Parallelize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440951" y="756160"/>
            <a:ext cx="5686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Parallelize in Python</a:t>
            </a:r>
            <a:endParaRPr lang="en-US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wordsRDD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sc.parallelize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([“fish", “cats“, “dogs”])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19" y="2908351"/>
            <a:ext cx="330310" cy="6487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50" y="837264"/>
            <a:ext cx="423173" cy="5642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67" y="5236280"/>
            <a:ext cx="521743" cy="6956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0951" y="3033883"/>
            <a:ext cx="56867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Parallelize in Scala</a:t>
            </a:r>
            <a:endParaRPr lang="en-US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n-NO" sz="1400" dirty="0">
                <a:latin typeface="Consolas" panose="020B0609020204030204" pitchFamily="49" charset="0"/>
                <a:cs typeface="Consolas" panose="020B0609020204030204" pitchFamily="49" charset="0"/>
              </a:rPr>
              <a:t>val </a:t>
            </a:r>
            <a:r>
              <a:rPr lang="nn-NO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wordsRDD= sc.parallelize(List(</a:t>
            </a:r>
            <a:r>
              <a:rPr lang="nn-NO" sz="1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nn-NO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fish", </a:t>
            </a:r>
            <a:r>
              <a:rPr lang="nn-NO" sz="1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nn-NO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cats</a:t>
            </a:r>
            <a:r>
              <a:rPr lang="nn-NO" sz="1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nn-NO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n-NO" sz="1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nn-NO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dogs</a:t>
            </a:r>
            <a:r>
              <a:rPr lang="nn-NO" sz="1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nn-NO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0951" y="5305686"/>
            <a:ext cx="70680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Parallelize in Java</a:t>
            </a:r>
            <a:endParaRPr lang="en-US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JavaRDD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&lt;String&gt;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wordsRDD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sc.parallelize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Arrays.asList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(“fish", “cats“, “dogs”));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494891" y="2321959"/>
            <a:ext cx="466960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94891" y="4580561"/>
            <a:ext cx="466960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93669" y="1162237"/>
            <a:ext cx="26503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/>
              <a:t>Take an existing in-memory collection and pass it to </a:t>
            </a:r>
            <a:r>
              <a:rPr lang="en-US" sz="1600" dirty="0" err="1" smtClean="0"/>
              <a:t>SparkContext’s</a:t>
            </a:r>
            <a:r>
              <a:rPr lang="en-US" sz="1600" dirty="0" smtClean="0"/>
              <a:t> parallelize method</a:t>
            </a:r>
          </a:p>
          <a:p>
            <a:pPr marL="285750" indent="-285750">
              <a:buFontTx/>
              <a:buChar char="-"/>
            </a:pPr>
            <a:endParaRPr lang="en-US" sz="1600" dirty="0">
              <a:cs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 smtClean="0">
                <a:cs typeface="Consolas" panose="020B0609020204030204" pitchFamily="49" charset="0"/>
              </a:rPr>
              <a:t>Not generally used outside of prototyping and testing since it requires entire dataset in memory on one machine</a:t>
            </a:r>
            <a:endParaRPr lang="en-US" sz="16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84026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936241" y="298126"/>
            <a:ext cx="3207760" cy="55050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Read from text file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440951" y="756160"/>
            <a:ext cx="5686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a local txt file in Python</a:t>
            </a:r>
            <a:endParaRPr lang="en-US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linesRDD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sc.textFile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("/path/to/README.md")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0951" y="3033883"/>
            <a:ext cx="5686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a local txt file in Scala</a:t>
            </a:r>
            <a:endParaRPr lang="en-US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n-NO" sz="1400" dirty="0">
                <a:latin typeface="Consolas" panose="020B0609020204030204" pitchFamily="49" charset="0"/>
                <a:cs typeface="Consolas" panose="020B0609020204030204" pitchFamily="49" charset="0"/>
              </a:rPr>
              <a:t>val </a:t>
            </a:r>
            <a:r>
              <a:rPr lang="nn-NO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linesRDD </a:t>
            </a:r>
            <a:r>
              <a:rPr lang="nn-NO" sz="1400" dirty="0">
                <a:latin typeface="Consolas" panose="020B0609020204030204" pitchFamily="49" charset="0"/>
                <a:cs typeface="Consolas" panose="020B0609020204030204" pitchFamily="49" charset="0"/>
              </a:rPr>
              <a:t>= sc.textFile("/path/to/README.md")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0951" y="5305686"/>
            <a:ext cx="7068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a local txt file in Java</a:t>
            </a:r>
            <a:endParaRPr lang="en-US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JavaRDD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&lt;String&gt; lines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sc.textFile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("/path/to/README.md");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494891" y="2321959"/>
            <a:ext cx="466960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94891" y="4580561"/>
            <a:ext cx="466960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85335" y="1119379"/>
            <a:ext cx="2465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There are other methods to read data from HDFS, C*, S3, </a:t>
            </a:r>
            <a:r>
              <a:rPr lang="en-US" dirty="0" err="1" smtClean="0"/>
              <a:t>HBase</a:t>
            </a:r>
            <a:r>
              <a:rPr lang="en-US" dirty="0" smtClean="0"/>
              <a:t>, etc.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19" y="2908351"/>
            <a:ext cx="330310" cy="6487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50" y="837264"/>
            <a:ext cx="423173" cy="5642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67" y="5236280"/>
            <a:ext cx="521743" cy="69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81170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6717" y="1604167"/>
            <a:ext cx="5228217" cy="17522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90000"/>
              </a:schemeClr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3245507" y="1622275"/>
            <a:ext cx="0" cy="1734111"/>
          </a:xfrm>
          <a:prstGeom prst="line">
            <a:avLst/>
          </a:prstGeom>
          <a:ln w="19050">
            <a:solidFill>
              <a:schemeClr val="tx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474580" y="1613219"/>
            <a:ext cx="0" cy="1743166"/>
          </a:xfrm>
          <a:prstGeom prst="line">
            <a:avLst/>
          </a:prstGeom>
          <a:ln w="19050">
            <a:solidFill>
              <a:schemeClr val="tx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862462" y="1613219"/>
            <a:ext cx="0" cy="1743166"/>
          </a:xfrm>
          <a:prstGeom prst="line">
            <a:avLst/>
          </a:prstGeom>
          <a:ln w="19050">
            <a:solidFill>
              <a:schemeClr val="tx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47084" y="1971837"/>
            <a:ext cx="1116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Error, ts, msg1</a:t>
            </a:r>
          </a:p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Warn, ts, msg2</a:t>
            </a:r>
          </a:p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Error, ts, msg1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41213" y="1971837"/>
            <a:ext cx="1116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Info, ts, msg8</a:t>
            </a:r>
          </a:p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Warn, ts, msg2</a:t>
            </a:r>
          </a:p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Info, ts, msg8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29645" y="1971837"/>
            <a:ext cx="11193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ndara" panose="020E0502030303020204" pitchFamily="34" charset="0"/>
                <a:cs typeface="Consolas" panose="020B0609020204030204" pitchFamily="49" charset="0"/>
              </a:rPr>
              <a:t>Error, ts, msg3</a:t>
            </a:r>
          </a:p>
          <a:p>
            <a:r>
              <a:rPr lang="en-US" sz="1600" dirty="0" smtClean="0">
                <a:latin typeface="Candara" panose="020E0502030303020204" pitchFamily="34" charset="0"/>
                <a:cs typeface="Consolas" panose="020B0609020204030204" pitchFamily="49" charset="0"/>
              </a:rPr>
              <a:t>Info, ts, msg5</a:t>
            </a:r>
          </a:p>
          <a:p>
            <a:r>
              <a:rPr lang="en-US" sz="1600" dirty="0" smtClean="0">
                <a:latin typeface="Candara" panose="020E0502030303020204" pitchFamily="34" charset="0"/>
                <a:cs typeface="Consolas" panose="020B0609020204030204" pitchFamily="49" charset="0"/>
              </a:rPr>
              <a:t>Info, ts, msg5 </a:t>
            </a:r>
            <a:endParaRPr lang="en-US" sz="1600" dirty="0">
              <a:latin typeface="Candara" panose="020E0502030303020204" pitchFamily="34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4527" y="2018003"/>
            <a:ext cx="1417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ndara" panose="020E0502030303020204" pitchFamily="34" charset="0"/>
                <a:cs typeface="Consolas" panose="020B0609020204030204" pitchFamily="49" charset="0"/>
              </a:rPr>
              <a:t>Error, ts, msg4</a:t>
            </a:r>
          </a:p>
          <a:p>
            <a:r>
              <a:rPr lang="en-US" sz="1600" dirty="0" smtClean="0">
                <a:latin typeface="Candara" panose="020E0502030303020204" pitchFamily="34" charset="0"/>
                <a:cs typeface="Consolas" panose="020B0609020204030204" pitchFamily="49" charset="0"/>
              </a:rPr>
              <a:t>Warn, ts, msg9</a:t>
            </a:r>
          </a:p>
          <a:p>
            <a:r>
              <a:rPr lang="en-US" sz="1600" dirty="0" smtClean="0">
                <a:latin typeface="Candara" panose="020E0502030303020204" pitchFamily="34" charset="0"/>
                <a:cs typeface="Consolas" panose="020B0609020204030204" pitchFamily="49" charset="0"/>
              </a:rPr>
              <a:t>Error, ts, msg1 </a:t>
            </a:r>
            <a:endParaRPr lang="en-US" sz="1600" dirty="0">
              <a:latin typeface="Candara" panose="020E0502030303020204" pitchFamily="34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50344" y="2664333"/>
            <a:ext cx="1097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logLinesRDD</a:t>
            </a:r>
            <a:endParaRPr lang="en-US" dirty="0">
              <a:solidFill>
                <a:schemeClr val="tx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184" y="3593427"/>
            <a:ext cx="314667" cy="5873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484784"/>
            <a:ext cx="1213961" cy="505817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591058" y="1147722"/>
            <a:ext cx="1309" cy="437774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886654" y="1144693"/>
            <a:ext cx="1309" cy="437774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189332" y="1156911"/>
            <a:ext cx="1309" cy="437774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498940" y="1143461"/>
            <a:ext cx="1309" cy="437774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565" y="664129"/>
            <a:ext cx="338411" cy="51438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6460" y="660659"/>
            <a:ext cx="338411" cy="51438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0354" y="632085"/>
            <a:ext cx="338411" cy="51438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6225" y="648756"/>
            <a:ext cx="338411" cy="514385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4474581" y="3378439"/>
            <a:ext cx="1" cy="813057"/>
          </a:xfrm>
          <a:prstGeom prst="straightConnector1">
            <a:avLst/>
          </a:prstGeom>
          <a:ln>
            <a:solidFill>
              <a:srgbClr val="FE5224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976717" y="4428536"/>
            <a:ext cx="5228217" cy="17522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90000"/>
              </a:schemeClr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245507" y="4446644"/>
            <a:ext cx="0" cy="1734111"/>
          </a:xfrm>
          <a:prstGeom prst="line">
            <a:avLst/>
          </a:prstGeom>
          <a:ln w="19050">
            <a:solidFill>
              <a:schemeClr val="tx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474580" y="4437588"/>
            <a:ext cx="0" cy="1743166"/>
          </a:xfrm>
          <a:prstGeom prst="line">
            <a:avLst/>
          </a:prstGeom>
          <a:ln w="19050">
            <a:solidFill>
              <a:schemeClr val="tx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862462" y="4437588"/>
            <a:ext cx="0" cy="1743166"/>
          </a:xfrm>
          <a:prstGeom prst="line">
            <a:avLst/>
          </a:prstGeom>
          <a:ln w="19050">
            <a:solidFill>
              <a:schemeClr val="tx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47084" y="4796206"/>
            <a:ext cx="11166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Error, ts, msg1</a:t>
            </a:r>
          </a:p>
          <a:p>
            <a:endParaRPr lang="en-US" sz="1600" dirty="0" smtClean="0">
              <a:latin typeface="Candara" panose="020E0502030303020204" pitchFamily="34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andara" panose="020E0502030303020204" pitchFamily="34" charset="0"/>
                <a:cs typeface="Consolas" panose="020B0609020204030204" pitchFamily="49" charset="0"/>
              </a:rPr>
              <a:t>Error</a:t>
            </a:r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, ts, msg1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29645" y="4796205"/>
            <a:ext cx="1119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ndara" panose="020E0502030303020204" pitchFamily="34" charset="0"/>
                <a:cs typeface="Consolas" panose="020B0609020204030204" pitchFamily="49" charset="0"/>
              </a:rPr>
              <a:t>Error, ts, msg3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14527" y="4824954"/>
            <a:ext cx="1417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ndara" panose="020E0502030303020204" pitchFamily="34" charset="0"/>
                <a:cs typeface="Consolas" panose="020B0609020204030204" pitchFamily="49" charset="0"/>
              </a:rPr>
              <a:t>Error, ts, msg4</a:t>
            </a:r>
          </a:p>
          <a:p>
            <a:endParaRPr lang="en-US" sz="1600" dirty="0" smtClean="0">
              <a:latin typeface="Candara" panose="020E0502030303020204" pitchFamily="34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andara" panose="020E0502030303020204" pitchFamily="34" charset="0"/>
                <a:cs typeface="Consolas" panose="020B0609020204030204" pitchFamily="49" charset="0"/>
              </a:rPr>
              <a:t>Error, ts, msg1 </a:t>
            </a:r>
            <a:endParaRPr lang="en-US" sz="1600" dirty="0">
              <a:latin typeface="Candara" panose="020E0502030303020204" pitchFamily="34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50344" y="5742395"/>
            <a:ext cx="1097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errorsRDD</a:t>
            </a:r>
            <a:endParaRPr lang="en-US" dirty="0">
              <a:solidFill>
                <a:schemeClr val="tx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83547" y="3612762"/>
            <a:ext cx="827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E5224"/>
                </a:solidFill>
                <a:latin typeface="Candara" panose="020E0502030303020204" pitchFamily="34" charset="0"/>
              </a:rPr>
              <a:t>.filter(      )</a:t>
            </a:r>
            <a:endParaRPr lang="en-US" sz="1600" dirty="0">
              <a:solidFill>
                <a:srgbClr val="FE5224"/>
              </a:solidFill>
              <a:latin typeface="Candara" panose="020E0502030303020204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4366" y="3659353"/>
            <a:ext cx="184053" cy="245404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H="1">
            <a:off x="4474580" y="6251446"/>
            <a:ext cx="1" cy="813057"/>
          </a:xfrm>
          <a:prstGeom prst="straightConnector1">
            <a:avLst/>
          </a:prstGeom>
          <a:ln>
            <a:solidFill>
              <a:srgbClr val="FE5224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382460" y="2937640"/>
            <a:ext cx="1210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(input/base RDD)</a:t>
            </a:r>
            <a:endParaRPr lang="en-US" sz="1400" dirty="0">
              <a:solidFill>
                <a:schemeClr val="tx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25643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/>
      <p:bldP spid="27" grpId="0"/>
      <p:bldP spid="28" grpId="0"/>
      <p:bldP spid="2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Outline: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Big data problem</a:t>
            </a:r>
          </a:p>
          <a:p>
            <a:r>
              <a:rPr lang="en-IN" dirty="0" smtClean="0"/>
              <a:t>Spark programming model</a:t>
            </a:r>
          </a:p>
          <a:p>
            <a:r>
              <a:rPr lang="en-IN" dirty="0" smtClean="0"/>
              <a:t>Open source community</a:t>
            </a:r>
          </a:p>
          <a:p>
            <a:r>
              <a:rPr lang="en-IN" dirty="0" smtClean="0"/>
              <a:t>Trying it 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326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6717" y="561931"/>
            <a:ext cx="5228217" cy="13138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90000"/>
              </a:schemeClr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3245507" y="580037"/>
            <a:ext cx="0" cy="1295752"/>
          </a:xfrm>
          <a:prstGeom prst="line">
            <a:avLst/>
          </a:prstGeom>
          <a:ln w="19050">
            <a:solidFill>
              <a:schemeClr val="tx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474580" y="570982"/>
            <a:ext cx="0" cy="1304807"/>
          </a:xfrm>
          <a:prstGeom prst="line">
            <a:avLst/>
          </a:prstGeom>
          <a:ln w="19050">
            <a:solidFill>
              <a:schemeClr val="tx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862462" y="570982"/>
            <a:ext cx="0" cy="1304807"/>
          </a:xfrm>
          <a:prstGeom prst="line">
            <a:avLst/>
          </a:prstGeom>
          <a:ln w="19050">
            <a:solidFill>
              <a:schemeClr val="tx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250344" y="1506457"/>
            <a:ext cx="1097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errorsRDD</a:t>
            </a:r>
            <a:endParaRPr lang="en-US" dirty="0">
              <a:solidFill>
                <a:schemeClr val="tx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474581" y="0"/>
            <a:ext cx="1" cy="497698"/>
          </a:xfrm>
          <a:prstGeom prst="straightConnector1">
            <a:avLst/>
          </a:prstGeom>
          <a:ln>
            <a:solidFill>
              <a:srgbClr val="FE5224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947" y="2083451"/>
            <a:ext cx="314667" cy="58737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4466344" y="1868463"/>
            <a:ext cx="1" cy="813057"/>
          </a:xfrm>
          <a:prstGeom prst="straightConnector1">
            <a:avLst/>
          </a:prstGeom>
          <a:ln>
            <a:solidFill>
              <a:srgbClr val="FE5224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33913" y="2105713"/>
            <a:ext cx="1131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E5224"/>
                </a:solidFill>
                <a:latin typeface="Candara" panose="020E0502030303020204" pitchFamily="34" charset="0"/>
              </a:rPr>
              <a:t>.coalesce( 2 )</a:t>
            </a:r>
            <a:endParaRPr lang="en-US" sz="1600" dirty="0">
              <a:solidFill>
                <a:srgbClr val="FE5224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00738" y="2772360"/>
            <a:ext cx="2497863" cy="12880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90000"/>
              </a:schemeClr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466343" y="2790468"/>
            <a:ext cx="3185" cy="1305127"/>
          </a:xfrm>
          <a:prstGeom prst="line">
            <a:avLst/>
          </a:prstGeom>
          <a:ln w="19050">
            <a:solidFill>
              <a:schemeClr val="tx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71105" y="2991981"/>
            <a:ext cx="1116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Error, ts, msg1</a:t>
            </a:r>
          </a:p>
          <a:p>
            <a:r>
              <a:rPr lang="en-US" sz="1600" dirty="0" smtClean="0">
                <a:latin typeface="Candara" panose="020E0502030303020204" pitchFamily="34" charset="0"/>
                <a:cs typeface="Consolas" panose="020B0609020204030204" pitchFamily="49" charset="0"/>
              </a:rPr>
              <a:t>Error, </a:t>
            </a:r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ts, </a:t>
            </a:r>
            <a:r>
              <a:rPr lang="en-US" sz="1600" dirty="0" smtClean="0">
                <a:latin typeface="Candara" panose="020E0502030303020204" pitchFamily="34" charset="0"/>
                <a:cs typeface="Consolas" panose="020B0609020204030204" pitchFamily="49" charset="0"/>
              </a:rPr>
              <a:t>msg3</a:t>
            </a:r>
            <a:endParaRPr lang="en-US" sz="1600" dirty="0">
              <a:latin typeface="Candara" panose="020E050203030302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Error, ts, msg1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65234" y="2991981"/>
            <a:ext cx="11166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ndara" panose="020E0502030303020204" pitchFamily="34" charset="0"/>
                <a:cs typeface="Consolas" panose="020B0609020204030204" pitchFamily="49" charset="0"/>
              </a:rPr>
              <a:t>Error, </a:t>
            </a:r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ts, </a:t>
            </a:r>
            <a:r>
              <a:rPr lang="en-US" sz="1600" dirty="0" smtClean="0">
                <a:latin typeface="Candara" panose="020E0502030303020204" pitchFamily="34" charset="0"/>
                <a:cs typeface="Consolas" panose="020B0609020204030204" pitchFamily="49" charset="0"/>
              </a:rPr>
              <a:t>msg4</a:t>
            </a:r>
            <a:endParaRPr lang="en-US" sz="1600" dirty="0">
              <a:latin typeface="Candara" panose="020E0502030303020204" pitchFamily="34" charset="0"/>
              <a:cs typeface="Consolas" panose="020B0609020204030204" pitchFamily="49" charset="0"/>
            </a:endParaRPr>
          </a:p>
          <a:p>
            <a:endParaRPr lang="en-US" sz="1600" dirty="0" smtClean="0">
              <a:latin typeface="Candara" panose="020E050203030302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Error</a:t>
            </a:r>
            <a:r>
              <a:rPr lang="en-US" sz="1600" dirty="0" smtClean="0">
                <a:latin typeface="Candara" panose="020E050203030302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ts, </a:t>
            </a:r>
            <a:r>
              <a:rPr lang="en-US" sz="1600" dirty="0" smtClean="0">
                <a:latin typeface="Candara" panose="020E0502030303020204" pitchFamily="34" charset="0"/>
                <a:cs typeface="Consolas" panose="020B0609020204030204" pitchFamily="49" charset="0"/>
              </a:rPr>
              <a:t>msg1 </a:t>
            </a:r>
            <a:endParaRPr lang="en-US" sz="1600" dirty="0">
              <a:latin typeface="Candara" panose="020E0502030303020204" pitchFamily="34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4308" y="3726262"/>
            <a:ext cx="1097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cleanedRDD</a:t>
            </a:r>
            <a:endParaRPr lang="en-US" dirty="0">
              <a:solidFill>
                <a:schemeClr val="tx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66155" y="770563"/>
            <a:ext cx="11166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Error, ts, msg1</a:t>
            </a:r>
          </a:p>
          <a:p>
            <a:endParaRPr lang="en-US" sz="1600" dirty="0" smtClean="0">
              <a:latin typeface="Candara" panose="020E0502030303020204" pitchFamily="34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andara" panose="020E0502030303020204" pitchFamily="34" charset="0"/>
                <a:cs typeface="Consolas" panose="020B0609020204030204" pitchFamily="49" charset="0"/>
              </a:rPr>
              <a:t>Error</a:t>
            </a:r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, ts, msg1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48716" y="770562"/>
            <a:ext cx="1119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ndara" panose="020E0502030303020204" pitchFamily="34" charset="0"/>
                <a:cs typeface="Consolas" panose="020B0609020204030204" pitchFamily="49" charset="0"/>
              </a:rPr>
              <a:t>Error, ts, msg3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33598" y="790602"/>
            <a:ext cx="1417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ndara" panose="020E0502030303020204" pitchFamily="34" charset="0"/>
                <a:cs typeface="Consolas" panose="020B0609020204030204" pitchFamily="49" charset="0"/>
              </a:rPr>
              <a:t>Error, ts, msg4</a:t>
            </a:r>
          </a:p>
          <a:p>
            <a:endParaRPr lang="en-US" sz="1600" dirty="0" smtClean="0">
              <a:latin typeface="Candara" panose="020E0502030303020204" pitchFamily="34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andara" panose="020E0502030303020204" pitchFamily="34" charset="0"/>
                <a:cs typeface="Consolas" panose="020B0609020204030204" pitchFamily="49" charset="0"/>
              </a:rPr>
              <a:t>Error, ts, msg1 </a:t>
            </a:r>
            <a:endParaRPr lang="en-US" sz="1600" dirty="0">
              <a:latin typeface="Candara" panose="020E0502030303020204" pitchFamily="34" charset="0"/>
              <a:cs typeface="Consolas" panose="020B0609020204030204" pitchFamily="49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461597" y="4095595"/>
            <a:ext cx="1" cy="813057"/>
          </a:xfrm>
          <a:prstGeom prst="straightConnector1">
            <a:avLst/>
          </a:prstGeom>
          <a:ln>
            <a:prstDash val="solid"/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998" y="4279984"/>
            <a:ext cx="301616" cy="40215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528105" y="4311784"/>
            <a:ext cx="852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  <a:latin typeface="Candara" panose="020E0502030303020204" pitchFamily="34" charset="0"/>
              </a:rPr>
              <a:t>.collect(  )</a:t>
            </a:r>
            <a:endParaRPr lang="en-US" sz="1600" dirty="0">
              <a:solidFill>
                <a:schemeClr val="accent3"/>
              </a:solidFill>
              <a:latin typeface="Candara" panose="020E0502030303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792" y="5160071"/>
            <a:ext cx="1681030" cy="144392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087381" y="6213841"/>
            <a:ext cx="109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Driver</a:t>
            </a:r>
          </a:p>
        </p:txBody>
      </p:sp>
    </p:spTree>
    <p:extLst>
      <p:ext uri="{BB962C8B-B14F-4D97-AF65-F5344CB8AC3E}">
        <p14:creationId xmlns:p14="http://schemas.microsoft.com/office/powerpoint/2010/main" val="5188546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3" grpId="0"/>
      <p:bldP spid="14" grpId="0"/>
      <p:bldP spid="15" grpId="0"/>
      <p:bldP spid="21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H="1">
            <a:off x="4461597" y="4095595"/>
            <a:ext cx="1" cy="813057"/>
          </a:xfrm>
          <a:prstGeom prst="straightConnector1">
            <a:avLst/>
          </a:prstGeom>
          <a:ln>
            <a:prstDash val="solid"/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998" y="4279984"/>
            <a:ext cx="301616" cy="4021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28105" y="4311784"/>
            <a:ext cx="852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  <a:latin typeface="Candara" panose="020E0502030303020204" pitchFamily="34" charset="0"/>
              </a:rPr>
              <a:t>.collect(  )</a:t>
            </a:r>
            <a:endParaRPr lang="en-US" sz="1600" dirty="0">
              <a:solidFill>
                <a:schemeClr val="accent3"/>
              </a:solidFill>
              <a:latin typeface="Candara" panose="020E0502030303020204" pitchFamily="34" charset="0"/>
            </a:endParaRPr>
          </a:p>
        </p:txBody>
      </p:sp>
      <p:sp>
        <p:nvSpPr>
          <p:cNvPr id="7" name="Explosion 1 6"/>
          <p:cNvSpPr/>
          <p:nvPr/>
        </p:nvSpPr>
        <p:spPr>
          <a:xfrm>
            <a:off x="2854439" y="509556"/>
            <a:ext cx="3214315" cy="3586038"/>
          </a:xfrm>
          <a:prstGeom prst="irregularSeal1">
            <a:avLst/>
          </a:prstGeom>
          <a:solidFill>
            <a:srgbClr val="FE5224"/>
          </a:solidFill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Execute DAG!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792" y="5160071"/>
            <a:ext cx="1681030" cy="14439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7381" y="6213841"/>
            <a:ext cx="109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Driver</a:t>
            </a:r>
          </a:p>
        </p:txBody>
      </p:sp>
    </p:spTree>
    <p:extLst>
      <p:ext uri="{BB962C8B-B14F-4D97-AF65-F5344CB8AC3E}">
        <p14:creationId xmlns:p14="http://schemas.microsoft.com/office/powerpoint/2010/main" val="132865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flipH="1">
            <a:off x="4467560" y="4778423"/>
            <a:ext cx="1" cy="813057"/>
          </a:xfrm>
          <a:prstGeom prst="straightConnector1">
            <a:avLst/>
          </a:prstGeom>
          <a:ln>
            <a:prstDash val="solid"/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61" y="4962812"/>
            <a:ext cx="301616" cy="40215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34068" y="4994612"/>
            <a:ext cx="852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  <a:latin typeface="Candara" panose="020E0502030303020204" pitchFamily="34" charset="0"/>
              </a:rPr>
              <a:t>.collect(  )</a:t>
            </a:r>
            <a:endParaRPr lang="en-US" sz="1600" dirty="0">
              <a:solidFill>
                <a:schemeClr val="accent3"/>
              </a:solidFill>
              <a:latin typeface="Candara" panose="020E0502030303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328" y="5591479"/>
            <a:ext cx="1082536" cy="9298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29141" y="6151997"/>
            <a:ext cx="109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Driver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85615" y="485296"/>
            <a:ext cx="1309" cy="437774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9834" y="163726"/>
            <a:ext cx="211560" cy="32157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4111395" y="501465"/>
            <a:ext cx="1309" cy="437774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5614" y="179895"/>
            <a:ext cx="211560" cy="32157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4654707" y="525585"/>
            <a:ext cx="1309" cy="437774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927" y="204014"/>
            <a:ext cx="211560" cy="321571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5219201" y="541754"/>
            <a:ext cx="1309" cy="437774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3421" y="220184"/>
            <a:ext cx="211560" cy="32157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298194" y="995030"/>
            <a:ext cx="2231393" cy="9550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90000"/>
              </a:schemeClr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3835892" y="1012074"/>
            <a:ext cx="0" cy="938046"/>
          </a:xfrm>
          <a:prstGeom prst="line">
            <a:avLst/>
          </a:prstGeom>
          <a:ln w="19050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402750" y="995029"/>
            <a:ext cx="0" cy="938046"/>
          </a:xfrm>
          <a:prstGeom prst="line">
            <a:avLst/>
          </a:prstGeom>
          <a:ln w="19050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953970" y="1012074"/>
            <a:ext cx="0" cy="938046"/>
          </a:xfrm>
          <a:prstGeom prst="line">
            <a:avLst/>
          </a:prstGeom>
          <a:ln w="19050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58245" y="1641955"/>
            <a:ext cx="1097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logLinesRDD</a:t>
            </a:r>
            <a:endParaRPr lang="en-US" dirty="0">
              <a:solidFill>
                <a:schemeClr val="tx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43686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H="1">
            <a:off x="4725948" y="3441923"/>
            <a:ext cx="1309" cy="437774"/>
          </a:xfrm>
          <a:prstGeom prst="straightConnector1">
            <a:avLst/>
          </a:prstGeom>
          <a:ln>
            <a:solidFill>
              <a:srgbClr val="FE5224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4642121" y="1944283"/>
            <a:ext cx="1309" cy="437774"/>
          </a:xfrm>
          <a:prstGeom prst="straightConnector1">
            <a:avLst/>
          </a:prstGeom>
          <a:ln>
            <a:solidFill>
              <a:srgbClr val="FE5224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3586100" y="3447012"/>
            <a:ext cx="569045" cy="429285"/>
          </a:xfrm>
          <a:prstGeom prst="straightConnector1">
            <a:avLst/>
          </a:prstGeom>
          <a:ln>
            <a:solidFill>
              <a:srgbClr val="FE5224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4197712" y="3447011"/>
            <a:ext cx="1309" cy="437774"/>
          </a:xfrm>
          <a:prstGeom prst="straightConnector1">
            <a:avLst/>
          </a:prstGeom>
          <a:ln>
            <a:solidFill>
              <a:srgbClr val="FE5224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585615" y="1903994"/>
            <a:ext cx="1309" cy="437774"/>
          </a:xfrm>
          <a:prstGeom prst="straightConnector1">
            <a:avLst/>
          </a:prstGeom>
          <a:ln>
            <a:solidFill>
              <a:srgbClr val="FE5224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11395" y="1920163"/>
            <a:ext cx="1309" cy="437774"/>
          </a:xfrm>
          <a:prstGeom prst="straightConnector1">
            <a:avLst/>
          </a:prstGeom>
          <a:ln>
            <a:solidFill>
              <a:srgbClr val="FE5224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456499" y="4854507"/>
            <a:ext cx="1" cy="596867"/>
          </a:xfrm>
          <a:prstGeom prst="straightConnector1">
            <a:avLst/>
          </a:prstGeom>
          <a:ln>
            <a:prstDash val="solid"/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61" y="4962812"/>
            <a:ext cx="301616" cy="4021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34068" y="4994612"/>
            <a:ext cx="852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  <a:latin typeface="Candara" panose="020E0502030303020204" pitchFamily="34" charset="0"/>
              </a:rPr>
              <a:t>.collect(  )</a:t>
            </a:r>
            <a:endParaRPr lang="en-US" sz="1600" dirty="0">
              <a:solidFill>
                <a:schemeClr val="accent3"/>
              </a:solidFill>
              <a:latin typeface="Candara" panose="020E0502030303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585615" y="485296"/>
            <a:ext cx="1309" cy="437774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834" y="163726"/>
            <a:ext cx="211560" cy="321571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4111395" y="501465"/>
            <a:ext cx="1309" cy="437774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614" y="179895"/>
            <a:ext cx="211560" cy="32157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4654707" y="525585"/>
            <a:ext cx="1309" cy="437774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927" y="204014"/>
            <a:ext cx="211560" cy="32157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5219201" y="541754"/>
            <a:ext cx="1309" cy="437774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421" y="220184"/>
            <a:ext cx="211560" cy="32157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298194" y="995030"/>
            <a:ext cx="2231393" cy="9550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90000"/>
              </a:schemeClr>
            </a:solidFill>
            <a:prstDash val="soli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3835892" y="1012074"/>
            <a:ext cx="0" cy="938046"/>
          </a:xfrm>
          <a:prstGeom prst="line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402750" y="995029"/>
            <a:ext cx="0" cy="938046"/>
          </a:xfrm>
          <a:prstGeom prst="line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953970" y="1012074"/>
            <a:ext cx="0" cy="938046"/>
          </a:xfrm>
          <a:prstGeom prst="line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58245" y="1641955"/>
            <a:ext cx="1097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logLinesRDD</a:t>
            </a:r>
            <a:endParaRPr lang="en-US" dirty="0">
              <a:solidFill>
                <a:schemeClr val="tx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58245" y="3045722"/>
            <a:ext cx="1097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errorsRDD</a:t>
            </a:r>
            <a:endParaRPr lang="en-US" dirty="0">
              <a:solidFill>
                <a:schemeClr val="tx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224731" y="1960452"/>
            <a:ext cx="1309" cy="437774"/>
          </a:xfrm>
          <a:prstGeom prst="straightConnector1">
            <a:avLst/>
          </a:prstGeom>
          <a:ln>
            <a:solidFill>
              <a:srgbClr val="FE5224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326853" y="2504994"/>
            <a:ext cx="2231393" cy="9550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90000"/>
              </a:schemeClr>
            </a:solidFill>
            <a:prstDash val="soli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3864551" y="2522038"/>
            <a:ext cx="0" cy="938046"/>
          </a:xfrm>
          <a:prstGeom prst="line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431409" y="2504993"/>
            <a:ext cx="0" cy="938046"/>
          </a:xfrm>
          <a:prstGeom prst="line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982629" y="2522038"/>
            <a:ext cx="0" cy="938046"/>
          </a:xfrm>
          <a:prstGeom prst="line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861055" y="3884786"/>
            <a:ext cx="1140707" cy="9550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90000"/>
              </a:schemeClr>
            </a:solidFill>
            <a:prstDash val="soli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454058" y="3901830"/>
            <a:ext cx="0" cy="938046"/>
          </a:xfrm>
          <a:prstGeom prst="line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760488" y="3460084"/>
            <a:ext cx="529085" cy="410071"/>
          </a:xfrm>
          <a:prstGeom prst="straightConnector1">
            <a:avLst/>
          </a:prstGeom>
          <a:ln>
            <a:solidFill>
              <a:srgbClr val="FE5224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47062" y="4449489"/>
            <a:ext cx="1097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cleanedRDD</a:t>
            </a:r>
            <a:endParaRPr lang="en-US" dirty="0">
              <a:solidFill>
                <a:schemeClr val="tx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3948737" y="4150098"/>
            <a:ext cx="37882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955269" y="4354749"/>
            <a:ext cx="37882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959202" y="4541983"/>
            <a:ext cx="37882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530493" y="4236592"/>
            <a:ext cx="37882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534426" y="4423826"/>
            <a:ext cx="37882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389" y="2011287"/>
            <a:ext cx="237040" cy="44247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486" y="3464701"/>
            <a:ext cx="237040" cy="442474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257240" y="2043503"/>
            <a:ext cx="827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E5224"/>
                </a:solidFill>
                <a:latin typeface="Candara" panose="020E0502030303020204" pitchFamily="34" charset="0"/>
              </a:rPr>
              <a:t>.filter(      )</a:t>
            </a:r>
            <a:endParaRPr lang="en-US" sz="1600" dirty="0">
              <a:solidFill>
                <a:srgbClr val="FE5224"/>
              </a:solidFill>
              <a:latin typeface="Candara" panose="020E0502030303020204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8058" y="2090094"/>
            <a:ext cx="184053" cy="24540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095309" y="3531601"/>
            <a:ext cx="1131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E5224"/>
                </a:solidFill>
                <a:latin typeface="Candara" panose="020E0502030303020204" pitchFamily="34" charset="0"/>
              </a:rPr>
              <a:t>.coalesce( 2 )</a:t>
            </a:r>
            <a:endParaRPr lang="en-US" sz="1600" dirty="0">
              <a:solidFill>
                <a:srgbClr val="FE5224"/>
              </a:solidFill>
              <a:latin typeface="Candara" panose="020E050203030302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5949" y="5519703"/>
            <a:ext cx="1736556" cy="111679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087381" y="6213841"/>
            <a:ext cx="109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Driver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695290" y="5684587"/>
            <a:ext cx="87180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ndara" panose="020E0502030303020204" pitchFamily="34" charset="0"/>
                <a:cs typeface="Consolas" panose="020B0609020204030204" pitchFamily="49" charset="0"/>
              </a:rPr>
              <a:t>Error, ts, msg1</a:t>
            </a:r>
          </a:p>
          <a:p>
            <a:r>
              <a:rPr lang="en-US" sz="1050" dirty="0" smtClean="0">
                <a:latin typeface="Candara" panose="020E0502030303020204" pitchFamily="34" charset="0"/>
                <a:cs typeface="Consolas" panose="020B0609020204030204" pitchFamily="49" charset="0"/>
              </a:rPr>
              <a:t>Error, </a:t>
            </a:r>
            <a:r>
              <a:rPr lang="en-US" sz="1050" dirty="0">
                <a:latin typeface="Candara" panose="020E0502030303020204" pitchFamily="34" charset="0"/>
                <a:cs typeface="Consolas" panose="020B0609020204030204" pitchFamily="49" charset="0"/>
              </a:rPr>
              <a:t>ts, </a:t>
            </a:r>
            <a:r>
              <a:rPr lang="en-US" sz="1050" dirty="0" smtClean="0">
                <a:latin typeface="Candara" panose="020E0502030303020204" pitchFamily="34" charset="0"/>
                <a:cs typeface="Consolas" panose="020B0609020204030204" pitchFamily="49" charset="0"/>
              </a:rPr>
              <a:t>msg3</a:t>
            </a:r>
            <a:endParaRPr lang="en-US" sz="1050" dirty="0">
              <a:latin typeface="Candara" panose="020E0502030303020204" pitchFamily="34" charset="0"/>
              <a:cs typeface="Consolas" panose="020B0609020204030204" pitchFamily="49" charset="0"/>
            </a:endParaRPr>
          </a:p>
          <a:p>
            <a:r>
              <a:rPr lang="en-US" sz="1050" dirty="0">
                <a:latin typeface="Candara" panose="020E0502030303020204" pitchFamily="34" charset="0"/>
                <a:cs typeface="Consolas" panose="020B0609020204030204" pitchFamily="49" charset="0"/>
              </a:rPr>
              <a:t>Error, ts, msg1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484227" y="5684587"/>
            <a:ext cx="82147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andara" panose="020E0502030303020204" pitchFamily="34" charset="0"/>
                <a:cs typeface="Consolas" panose="020B0609020204030204" pitchFamily="49" charset="0"/>
              </a:rPr>
              <a:t>Error, </a:t>
            </a:r>
            <a:r>
              <a:rPr lang="en-US" sz="1050" dirty="0">
                <a:latin typeface="Candara" panose="020E0502030303020204" pitchFamily="34" charset="0"/>
                <a:cs typeface="Consolas" panose="020B0609020204030204" pitchFamily="49" charset="0"/>
              </a:rPr>
              <a:t>ts, </a:t>
            </a:r>
            <a:r>
              <a:rPr lang="en-US" sz="1050" dirty="0" smtClean="0">
                <a:latin typeface="Candara" panose="020E0502030303020204" pitchFamily="34" charset="0"/>
                <a:cs typeface="Consolas" panose="020B0609020204030204" pitchFamily="49" charset="0"/>
              </a:rPr>
              <a:t>msg4</a:t>
            </a:r>
            <a:endParaRPr lang="en-US" sz="1050" dirty="0">
              <a:latin typeface="Candara" panose="020E0502030303020204" pitchFamily="34" charset="0"/>
              <a:cs typeface="Consolas" panose="020B0609020204030204" pitchFamily="49" charset="0"/>
            </a:endParaRPr>
          </a:p>
          <a:p>
            <a:endParaRPr lang="en-US" sz="1050" dirty="0" smtClean="0">
              <a:latin typeface="Candara" panose="020E0502030303020204" pitchFamily="34" charset="0"/>
              <a:cs typeface="Consolas" panose="020B0609020204030204" pitchFamily="49" charset="0"/>
            </a:endParaRPr>
          </a:p>
          <a:p>
            <a:r>
              <a:rPr lang="en-US" sz="1050" dirty="0">
                <a:latin typeface="Candara" panose="020E0502030303020204" pitchFamily="34" charset="0"/>
                <a:cs typeface="Consolas" panose="020B0609020204030204" pitchFamily="49" charset="0"/>
              </a:rPr>
              <a:t>Error</a:t>
            </a:r>
            <a:r>
              <a:rPr lang="en-US" sz="1050" dirty="0" smtClean="0">
                <a:latin typeface="Candara" panose="020E0502030303020204" pitchFamily="34" charset="0"/>
                <a:cs typeface="Consolas" panose="020B0609020204030204" pitchFamily="49" charset="0"/>
              </a:rPr>
              <a:t>, </a:t>
            </a:r>
            <a:r>
              <a:rPr lang="en-US" sz="1050" dirty="0">
                <a:latin typeface="Candara" panose="020E0502030303020204" pitchFamily="34" charset="0"/>
                <a:cs typeface="Consolas" panose="020B0609020204030204" pitchFamily="49" charset="0"/>
              </a:rPr>
              <a:t>ts, </a:t>
            </a:r>
            <a:r>
              <a:rPr lang="en-US" sz="1050" dirty="0" smtClean="0">
                <a:latin typeface="Candara" panose="020E0502030303020204" pitchFamily="34" charset="0"/>
                <a:cs typeface="Consolas" panose="020B0609020204030204" pitchFamily="49" charset="0"/>
              </a:rPr>
              <a:t>msg1 </a:t>
            </a:r>
            <a:endParaRPr lang="en-US" sz="1050" dirty="0">
              <a:latin typeface="Candara" panose="020E050203030302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14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6" grpId="0"/>
      <p:bldP spid="28" grpId="0" animBg="1"/>
      <p:bldP spid="32" grpId="0" animBg="1"/>
      <p:bldP spid="35" grpId="0"/>
      <p:bldP spid="44" grpId="0"/>
      <p:bldP spid="46" grpId="0"/>
      <p:bldP spid="48" grpId="0"/>
      <p:bldP spid="49" grpId="0"/>
      <p:bldP spid="5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>
          <a:xfrm flipH="1">
            <a:off x="4725948" y="3441923"/>
            <a:ext cx="1309" cy="437774"/>
          </a:xfrm>
          <a:prstGeom prst="straightConnector1">
            <a:avLst/>
          </a:prstGeom>
          <a:ln>
            <a:solidFill>
              <a:srgbClr val="FE5224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642121" y="1944283"/>
            <a:ext cx="1309" cy="437774"/>
          </a:xfrm>
          <a:prstGeom prst="straightConnector1">
            <a:avLst/>
          </a:prstGeom>
          <a:ln>
            <a:solidFill>
              <a:srgbClr val="FE5224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586100" y="3447012"/>
            <a:ext cx="569045" cy="429285"/>
          </a:xfrm>
          <a:prstGeom prst="straightConnector1">
            <a:avLst/>
          </a:prstGeom>
          <a:ln>
            <a:solidFill>
              <a:srgbClr val="FE5224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197712" y="3447011"/>
            <a:ext cx="1309" cy="437774"/>
          </a:xfrm>
          <a:prstGeom prst="straightConnector1">
            <a:avLst/>
          </a:prstGeom>
          <a:ln>
            <a:solidFill>
              <a:srgbClr val="FE5224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585615" y="1903994"/>
            <a:ext cx="1309" cy="437774"/>
          </a:xfrm>
          <a:prstGeom prst="straightConnector1">
            <a:avLst/>
          </a:prstGeom>
          <a:ln>
            <a:solidFill>
              <a:srgbClr val="FE5224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111395" y="1920163"/>
            <a:ext cx="1309" cy="437774"/>
          </a:xfrm>
          <a:prstGeom prst="straightConnector1">
            <a:avLst/>
          </a:prstGeom>
          <a:ln>
            <a:solidFill>
              <a:srgbClr val="FE5224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456499" y="4854507"/>
            <a:ext cx="1" cy="596867"/>
          </a:xfrm>
          <a:prstGeom prst="straightConnector1">
            <a:avLst/>
          </a:prstGeom>
          <a:ln>
            <a:prstDash val="solid"/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61" y="4962812"/>
            <a:ext cx="301616" cy="40215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534068" y="4994612"/>
            <a:ext cx="852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  <a:latin typeface="Candara" panose="020E0502030303020204" pitchFamily="34" charset="0"/>
              </a:rPr>
              <a:t>.collect(  )</a:t>
            </a:r>
            <a:endParaRPr lang="en-US" sz="1600" dirty="0">
              <a:solidFill>
                <a:schemeClr val="accent3"/>
              </a:solidFill>
              <a:latin typeface="Candara" panose="020E0502030303020204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328" y="5591479"/>
            <a:ext cx="1082536" cy="92985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929141" y="6151997"/>
            <a:ext cx="109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Driver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585615" y="485296"/>
            <a:ext cx="1309" cy="437774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9834" y="163726"/>
            <a:ext cx="211560" cy="321571"/>
          </a:xfrm>
          <a:prstGeom prst="rect">
            <a:avLst/>
          </a:prstGeom>
        </p:spPr>
      </p:pic>
      <p:cxnSp>
        <p:nvCxnSpPr>
          <p:cNvPr id="40" name="Straight Arrow Connector 39"/>
          <p:cNvCxnSpPr/>
          <p:nvPr/>
        </p:nvCxnSpPr>
        <p:spPr>
          <a:xfrm flipH="1">
            <a:off x="4111395" y="501465"/>
            <a:ext cx="1309" cy="437774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5614" y="179895"/>
            <a:ext cx="211560" cy="321571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 flipH="1">
            <a:off x="4654707" y="525585"/>
            <a:ext cx="1309" cy="437774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927" y="204014"/>
            <a:ext cx="211560" cy="321571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 flipH="1">
            <a:off x="5219201" y="541754"/>
            <a:ext cx="1309" cy="437774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3421" y="220184"/>
            <a:ext cx="211560" cy="321571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3298194" y="995030"/>
            <a:ext cx="2231393" cy="9550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90000"/>
              </a:schemeClr>
            </a:solidFill>
            <a:prstDash val="soli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3835892" y="1012074"/>
            <a:ext cx="0" cy="938046"/>
          </a:xfrm>
          <a:prstGeom prst="line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402750" y="995029"/>
            <a:ext cx="0" cy="938046"/>
          </a:xfrm>
          <a:prstGeom prst="line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953970" y="1012074"/>
            <a:ext cx="0" cy="938046"/>
          </a:xfrm>
          <a:prstGeom prst="line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58245" y="1641955"/>
            <a:ext cx="1097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logLinesRDD</a:t>
            </a:r>
            <a:endParaRPr lang="en-US" dirty="0">
              <a:solidFill>
                <a:schemeClr val="tx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58245" y="3045722"/>
            <a:ext cx="1097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errorsRDD</a:t>
            </a:r>
            <a:endParaRPr lang="en-US" dirty="0">
              <a:solidFill>
                <a:schemeClr val="tx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5224731" y="1960452"/>
            <a:ext cx="1309" cy="437774"/>
          </a:xfrm>
          <a:prstGeom prst="straightConnector1">
            <a:avLst/>
          </a:prstGeom>
          <a:ln>
            <a:solidFill>
              <a:srgbClr val="FE5224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326853" y="2504994"/>
            <a:ext cx="2231393" cy="9550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90000"/>
              </a:schemeClr>
            </a:solidFill>
            <a:prstDash val="soli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3864551" y="2522038"/>
            <a:ext cx="0" cy="938046"/>
          </a:xfrm>
          <a:prstGeom prst="line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431409" y="2504993"/>
            <a:ext cx="0" cy="938046"/>
          </a:xfrm>
          <a:prstGeom prst="line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982629" y="2522038"/>
            <a:ext cx="0" cy="938046"/>
          </a:xfrm>
          <a:prstGeom prst="line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861055" y="3884786"/>
            <a:ext cx="1140707" cy="9550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90000"/>
              </a:schemeClr>
            </a:solidFill>
            <a:prstDash val="soli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>
            <a:off x="4454058" y="3901830"/>
            <a:ext cx="0" cy="938046"/>
          </a:xfrm>
          <a:prstGeom prst="line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4760488" y="3460084"/>
            <a:ext cx="529085" cy="410071"/>
          </a:xfrm>
          <a:prstGeom prst="straightConnector1">
            <a:avLst/>
          </a:prstGeom>
          <a:ln>
            <a:solidFill>
              <a:srgbClr val="FE5224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047062" y="4449489"/>
            <a:ext cx="1097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cleanedRDD</a:t>
            </a:r>
            <a:endParaRPr lang="en-US" dirty="0">
              <a:solidFill>
                <a:schemeClr val="tx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3948737" y="4150098"/>
            <a:ext cx="37882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955269" y="4354749"/>
            <a:ext cx="37882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959202" y="4541983"/>
            <a:ext cx="37882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530493" y="4236592"/>
            <a:ext cx="37882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534426" y="4423826"/>
            <a:ext cx="37882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114436" y="5700223"/>
            <a:ext cx="779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andara" panose="020E0502030303020204" pitchFamily="34" charset="0"/>
              </a:rPr>
              <a:t>data</a:t>
            </a:r>
            <a:endParaRPr lang="en-US" sz="2800" dirty="0">
              <a:solidFill>
                <a:schemeClr val="accent3"/>
              </a:solidFill>
              <a:latin typeface="Candara" panose="020E0502030303020204" pitchFamily="34" charset="0"/>
            </a:endParaRP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389" y="2011287"/>
            <a:ext cx="237040" cy="442474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486" y="3464701"/>
            <a:ext cx="237040" cy="442474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2257240" y="2043503"/>
            <a:ext cx="827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E5224"/>
                </a:solidFill>
                <a:latin typeface="Candara" panose="020E0502030303020204" pitchFamily="34" charset="0"/>
              </a:rPr>
              <a:t>.filter(      )</a:t>
            </a:r>
            <a:endParaRPr lang="en-US" sz="1600" dirty="0">
              <a:solidFill>
                <a:srgbClr val="FE5224"/>
              </a:solidFill>
              <a:latin typeface="Candara" panose="020E0502030303020204" pitchFamily="34" charset="0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8058" y="2090094"/>
            <a:ext cx="184053" cy="245404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1172719" y="3531601"/>
            <a:ext cx="2053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E5224"/>
                </a:solidFill>
                <a:latin typeface="Candara" panose="020E0502030303020204" pitchFamily="34" charset="0"/>
              </a:rPr>
              <a:t>.coalesce( 2, shuffle= False)</a:t>
            </a:r>
            <a:endParaRPr lang="en-US" sz="1600" dirty="0">
              <a:solidFill>
                <a:srgbClr val="FE5224"/>
              </a:solidFill>
              <a:latin typeface="Candara" panose="020E0502030303020204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117854" y="722376"/>
            <a:ext cx="5843016" cy="4240436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7011814" y="4310990"/>
            <a:ext cx="1097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Pipelined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Stage-1</a:t>
            </a:r>
            <a:endParaRPr lang="en-US" dirty="0">
              <a:solidFill>
                <a:schemeClr val="tx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22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328" y="5591479"/>
            <a:ext cx="1082536" cy="92985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3929141" y="6151997"/>
            <a:ext cx="109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Driver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834" y="163726"/>
            <a:ext cx="211560" cy="32157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614" y="179895"/>
            <a:ext cx="211560" cy="321571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927" y="204014"/>
            <a:ext cx="211560" cy="32157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421" y="220184"/>
            <a:ext cx="211560" cy="321571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3298194" y="995030"/>
            <a:ext cx="2231393" cy="9550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90000"/>
              </a:schemeClr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3835892" y="1012074"/>
            <a:ext cx="0" cy="938046"/>
          </a:xfrm>
          <a:prstGeom prst="line">
            <a:avLst/>
          </a:prstGeom>
          <a:ln w="19050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402750" y="995029"/>
            <a:ext cx="0" cy="938046"/>
          </a:xfrm>
          <a:prstGeom prst="line">
            <a:avLst/>
          </a:prstGeom>
          <a:ln w="19050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953970" y="1012074"/>
            <a:ext cx="0" cy="938046"/>
          </a:xfrm>
          <a:prstGeom prst="line">
            <a:avLst/>
          </a:prstGeom>
          <a:ln w="19050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558245" y="1641955"/>
            <a:ext cx="1097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logLinesRDD</a:t>
            </a:r>
            <a:endParaRPr lang="en-US" dirty="0">
              <a:solidFill>
                <a:schemeClr val="tx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558245" y="3045722"/>
            <a:ext cx="1097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errorsRDD</a:t>
            </a:r>
            <a:endParaRPr lang="en-US" dirty="0">
              <a:solidFill>
                <a:schemeClr val="tx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326853" y="2504994"/>
            <a:ext cx="2231393" cy="9550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90000"/>
              </a:schemeClr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>
            <a:off x="3864551" y="2522038"/>
            <a:ext cx="0" cy="938046"/>
          </a:xfrm>
          <a:prstGeom prst="line">
            <a:avLst/>
          </a:prstGeom>
          <a:ln w="19050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431409" y="2504993"/>
            <a:ext cx="0" cy="938046"/>
          </a:xfrm>
          <a:prstGeom prst="line">
            <a:avLst/>
          </a:prstGeom>
          <a:ln w="19050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982629" y="2522038"/>
            <a:ext cx="0" cy="938046"/>
          </a:xfrm>
          <a:prstGeom prst="line">
            <a:avLst/>
          </a:prstGeom>
          <a:ln w="19050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861055" y="3884786"/>
            <a:ext cx="1140707" cy="9550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90000"/>
              </a:schemeClr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>
            <a:off x="4454058" y="3901830"/>
            <a:ext cx="0" cy="938046"/>
          </a:xfrm>
          <a:prstGeom prst="line">
            <a:avLst/>
          </a:prstGeom>
          <a:ln w="19050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047062" y="4449489"/>
            <a:ext cx="1097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cleanedRDD</a:t>
            </a:r>
            <a:endParaRPr lang="en-US" dirty="0">
              <a:solidFill>
                <a:schemeClr val="tx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3948737" y="4150098"/>
            <a:ext cx="37882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955269" y="4354749"/>
            <a:ext cx="37882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959202" y="4541983"/>
            <a:ext cx="37882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530493" y="4236592"/>
            <a:ext cx="37882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534426" y="4423826"/>
            <a:ext cx="37882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90583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328" y="5591479"/>
            <a:ext cx="1082536" cy="92985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929141" y="6151997"/>
            <a:ext cx="109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Driver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834" y="163726"/>
            <a:ext cx="211560" cy="32157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614" y="179895"/>
            <a:ext cx="211560" cy="32157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927" y="204014"/>
            <a:ext cx="211560" cy="32157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421" y="220184"/>
            <a:ext cx="211560" cy="32157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104853" y="5673021"/>
            <a:ext cx="779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andara" panose="020E0502030303020204" pitchFamily="34" charset="0"/>
              </a:rPr>
              <a:t>data</a:t>
            </a:r>
            <a:endParaRPr lang="en-US" sz="2800" dirty="0">
              <a:solidFill>
                <a:schemeClr val="accent3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82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H="1">
            <a:off x="4129623" y="2003119"/>
            <a:ext cx="1153" cy="443416"/>
          </a:xfrm>
          <a:prstGeom prst="straightConnector1">
            <a:avLst/>
          </a:prstGeom>
          <a:ln>
            <a:solidFill>
              <a:srgbClr val="FE5224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4137285" y="1117827"/>
            <a:ext cx="1153" cy="443416"/>
          </a:xfrm>
          <a:prstGeom prst="straightConnector1">
            <a:avLst/>
          </a:prstGeom>
          <a:ln>
            <a:solidFill>
              <a:srgbClr val="FE5224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199934" y="753741"/>
            <a:ext cx="1959607" cy="50931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90000"/>
              </a:schemeClr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659259" y="753741"/>
            <a:ext cx="0" cy="513652"/>
          </a:xfrm>
          <a:prstGeom prst="line">
            <a:avLst/>
          </a:prstGeom>
          <a:ln w="19050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129624" y="753741"/>
            <a:ext cx="1706" cy="513652"/>
          </a:xfrm>
          <a:prstGeom prst="line">
            <a:avLst/>
          </a:prstGeom>
          <a:ln w="19050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66300" y="753741"/>
            <a:ext cx="0" cy="513652"/>
          </a:xfrm>
          <a:prstGeom prst="line">
            <a:avLst/>
          </a:prstGeom>
          <a:ln w="19050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01270" y="901334"/>
            <a:ext cx="1097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logLinesRDD</a:t>
            </a:r>
            <a:endParaRPr lang="en-US" dirty="0">
              <a:solidFill>
                <a:schemeClr val="tx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29233" y="1737216"/>
            <a:ext cx="1097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errorsRDD</a:t>
            </a:r>
            <a:endParaRPr lang="en-US" dirty="0">
              <a:solidFill>
                <a:schemeClr val="tx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70078" y="2490474"/>
            <a:ext cx="2497863" cy="12880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90000"/>
              </a:schemeClr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4135683" y="2508582"/>
            <a:ext cx="3185" cy="1305127"/>
          </a:xfrm>
          <a:prstGeom prst="line">
            <a:avLst/>
          </a:prstGeom>
          <a:ln w="19050">
            <a:solidFill>
              <a:schemeClr val="tx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40445" y="2710095"/>
            <a:ext cx="1116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Error, ts, msg1</a:t>
            </a:r>
          </a:p>
          <a:p>
            <a:r>
              <a:rPr lang="en-US" sz="1600" dirty="0" smtClean="0">
                <a:latin typeface="Candara" panose="020E0502030303020204" pitchFamily="34" charset="0"/>
                <a:cs typeface="Consolas" panose="020B0609020204030204" pitchFamily="49" charset="0"/>
              </a:rPr>
              <a:t>Error, </a:t>
            </a:r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ts, </a:t>
            </a:r>
            <a:r>
              <a:rPr lang="en-US" sz="1600" dirty="0" smtClean="0">
                <a:latin typeface="Candara" panose="020E0502030303020204" pitchFamily="34" charset="0"/>
                <a:cs typeface="Consolas" panose="020B0609020204030204" pitchFamily="49" charset="0"/>
              </a:rPr>
              <a:t>msg3</a:t>
            </a:r>
            <a:endParaRPr lang="en-US" sz="1600" dirty="0">
              <a:latin typeface="Candara" panose="020E050203030302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Error, ts, msg1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34575" y="2710095"/>
            <a:ext cx="11166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ndara" panose="020E0502030303020204" pitchFamily="34" charset="0"/>
                <a:cs typeface="Consolas" panose="020B0609020204030204" pitchFamily="49" charset="0"/>
              </a:rPr>
              <a:t>Error, </a:t>
            </a:r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ts, </a:t>
            </a:r>
            <a:r>
              <a:rPr lang="en-US" sz="1600" dirty="0" smtClean="0">
                <a:latin typeface="Candara" panose="020E0502030303020204" pitchFamily="34" charset="0"/>
                <a:cs typeface="Consolas" panose="020B0609020204030204" pitchFamily="49" charset="0"/>
              </a:rPr>
              <a:t>msg4</a:t>
            </a:r>
            <a:endParaRPr lang="en-US" sz="1600" dirty="0">
              <a:latin typeface="Candara" panose="020E0502030303020204" pitchFamily="34" charset="0"/>
              <a:cs typeface="Consolas" panose="020B0609020204030204" pitchFamily="49" charset="0"/>
            </a:endParaRPr>
          </a:p>
          <a:p>
            <a:endParaRPr lang="en-US" sz="1600" dirty="0" smtClean="0">
              <a:latin typeface="Candara" panose="020E050203030302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Error</a:t>
            </a:r>
            <a:r>
              <a:rPr lang="en-US" sz="1600" dirty="0" smtClean="0">
                <a:latin typeface="Candara" panose="020E050203030302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ts, </a:t>
            </a:r>
            <a:r>
              <a:rPr lang="en-US" sz="1600" dirty="0" smtClean="0">
                <a:latin typeface="Candara" panose="020E0502030303020204" pitchFamily="34" charset="0"/>
                <a:cs typeface="Consolas" panose="020B0609020204030204" pitchFamily="49" charset="0"/>
              </a:rPr>
              <a:t>msg1 </a:t>
            </a:r>
            <a:endParaRPr lang="en-US" sz="1600" dirty="0">
              <a:latin typeface="Candara" panose="020E0502030303020204" pitchFamily="34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63648" y="3444376"/>
            <a:ext cx="1097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cleanedRDD</a:t>
            </a:r>
            <a:endParaRPr lang="en-US" dirty="0">
              <a:solidFill>
                <a:schemeClr val="tx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99934" y="1580911"/>
            <a:ext cx="1959607" cy="5015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90000"/>
              </a:schemeClr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3659259" y="1580912"/>
            <a:ext cx="0" cy="505879"/>
          </a:xfrm>
          <a:prstGeom prst="line">
            <a:avLst/>
          </a:prstGeom>
          <a:ln w="19050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29624" y="1580912"/>
            <a:ext cx="1706" cy="505879"/>
          </a:xfrm>
          <a:prstGeom prst="line">
            <a:avLst/>
          </a:prstGeom>
          <a:ln w="19050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66300" y="1580912"/>
            <a:ext cx="0" cy="505879"/>
          </a:xfrm>
          <a:prstGeom prst="line">
            <a:avLst/>
          </a:prstGeom>
          <a:ln w="19050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704" y="3867284"/>
            <a:ext cx="167348" cy="31238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148537" y="3970593"/>
            <a:ext cx="827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E5224"/>
                </a:solidFill>
                <a:latin typeface="Candara" panose="020E0502030303020204" pitchFamily="34" charset="0"/>
              </a:rPr>
              <a:t>.filter(      )</a:t>
            </a:r>
            <a:endParaRPr lang="en-US" sz="1600" dirty="0">
              <a:solidFill>
                <a:srgbClr val="FE5224"/>
              </a:solidFill>
              <a:latin typeface="Candara" panose="020E0502030303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355" y="4017184"/>
            <a:ext cx="184053" cy="245404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10" idx="2"/>
          </p:cNvCxnSpPr>
          <p:nvPr/>
        </p:nvCxnSpPr>
        <p:spPr>
          <a:xfrm>
            <a:off x="4119010" y="3778479"/>
            <a:ext cx="1412006" cy="587329"/>
          </a:xfrm>
          <a:prstGeom prst="straightConnector1">
            <a:avLst/>
          </a:prstGeom>
          <a:ln>
            <a:solidFill>
              <a:srgbClr val="FE5224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282085" y="4457710"/>
            <a:ext cx="2497863" cy="9539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90000"/>
              </a:schemeClr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5554117" y="4519163"/>
            <a:ext cx="0" cy="873457"/>
          </a:xfrm>
          <a:prstGeom prst="line">
            <a:avLst/>
          </a:prstGeom>
          <a:ln w="19050">
            <a:solidFill>
              <a:schemeClr val="tx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56540" y="4519163"/>
            <a:ext cx="11166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Error, ts, msg1</a:t>
            </a:r>
          </a:p>
          <a:p>
            <a:endParaRPr lang="en-US" sz="1600" dirty="0" smtClean="0">
              <a:latin typeface="Candara" panose="020E0502030303020204" pitchFamily="34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andara" panose="020E0502030303020204" pitchFamily="34" charset="0"/>
                <a:cs typeface="Consolas" panose="020B0609020204030204" pitchFamily="49" charset="0"/>
              </a:rPr>
              <a:t>Error</a:t>
            </a:r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, ts, msg1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25330" y="4519163"/>
            <a:ext cx="1116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latin typeface="Candara" panose="020E0502030303020204" pitchFamily="34" charset="0"/>
              <a:cs typeface="Consolas" panose="020B0609020204030204" pitchFamily="49" charset="0"/>
            </a:endParaRPr>
          </a:p>
          <a:p>
            <a:endParaRPr lang="en-US" sz="1600" dirty="0" smtClean="0">
              <a:latin typeface="Candara" panose="020E050203030302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Error</a:t>
            </a:r>
            <a:r>
              <a:rPr lang="en-US" sz="1600" dirty="0" smtClean="0">
                <a:latin typeface="Candara" panose="020E050203030302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ts, </a:t>
            </a:r>
            <a:r>
              <a:rPr lang="en-US" sz="1600" dirty="0" smtClean="0">
                <a:latin typeface="Candara" panose="020E0502030303020204" pitchFamily="34" charset="0"/>
                <a:cs typeface="Consolas" panose="020B0609020204030204" pitchFamily="49" charset="0"/>
              </a:rPr>
              <a:t>msg1 </a:t>
            </a:r>
            <a:endParaRPr lang="en-US" sz="1600" dirty="0">
              <a:latin typeface="Candara" panose="020E0502030303020204" pitchFamily="34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75654" y="5411612"/>
            <a:ext cx="1222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errorMsg1RDD</a:t>
            </a:r>
            <a:endParaRPr lang="en-US" dirty="0">
              <a:solidFill>
                <a:schemeClr val="tx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558488" y="5395210"/>
            <a:ext cx="1" cy="596867"/>
          </a:xfrm>
          <a:prstGeom prst="straightConnector1">
            <a:avLst/>
          </a:prstGeom>
          <a:ln>
            <a:prstDash val="solid"/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951" y="5503515"/>
            <a:ext cx="301616" cy="40215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720655" y="5564538"/>
            <a:ext cx="852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  <a:latin typeface="Candara" panose="020E0502030303020204" pitchFamily="34" charset="0"/>
              </a:rPr>
              <a:t>.collect(  )</a:t>
            </a:r>
            <a:endParaRPr lang="en-US" sz="1600" dirty="0">
              <a:solidFill>
                <a:schemeClr val="accent3"/>
              </a:solidFill>
              <a:latin typeface="Candara" panose="020E0502030303020204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7133" y="6129640"/>
            <a:ext cx="591225" cy="50783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5065" y="61631"/>
            <a:ext cx="303886" cy="405181"/>
          </a:xfrm>
          <a:prstGeom prst="rect">
            <a:avLst/>
          </a:prstGeom>
        </p:spPr>
      </p:pic>
      <p:cxnSp>
        <p:nvCxnSpPr>
          <p:cNvPr id="33" name="Straight Arrow Connector 32"/>
          <p:cNvCxnSpPr>
            <a:stCxn id="32" idx="1"/>
          </p:cNvCxnSpPr>
          <p:nvPr/>
        </p:nvCxnSpPr>
        <p:spPr>
          <a:xfrm flipH="1">
            <a:off x="3436528" y="264223"/>
            <a:ext cx="548537" cy="484091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2"/>
          </p:cNvCxnSpPr>
          <p:nvPr/>
        </p:nvCxnSpPr>
        <p:spPr>
          <a:xfrm flipH="1">
            <a:off x="3890381" y="466812"/>
            <a:ext cx="246628" cy="278090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2"/>
          </p:cNvCxnSpPr>
          <p:nvPr/>
        </p:nvCxnSpPr>
        <p:spPr>
          <a:xfrm>
            <a:off x="4137008" y="466812"/>
            <a:ext cx="282665" cy="263634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</p:cNvCxnSpPr>
          <p:nvPr/>
        </p:nvCxnSpPr>
        <p:spPr>
          <a:xfrm>
            <a:off x="4288951" y="264222"/>
            <a:ext cx="629189" cy="471866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</p:cNvCxnSpPr>
          <p:nvPr/>
        </p:nvCxnSpPr>
        <p:spPr>
          <a:xfrm flipH="1">
            <a:off x="3025118" y="3778479"/>
            <a:ext cx="1093892" cy="1222659"/>
          </a:xfrm>
          <a:prstGeom prst="straightConnector1">
            <a:avLst/>
          </a:prstGeom>
          <a:ln>
            <a:prstDash val="solid"/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987" y="4661581"/>
            <a:ext cx="301616" cy="40215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762" y="5138701"/>
            <a:ext cx="591225" cy="50783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54" y="2935723"/>
            <a:ext cx="821572" cy="605369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302003" y="2712578"/>
            <a:ext cx="1528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  <a:latin typeface="Candara" panose="020E0502030303020204" pitchFamily="34" charset="0"/>
              </a:rPr>
              <a:t>.</a:t>
            </a:r>
            <a:r>
              <a:rPr lang="en-US" sz="1600" dirty="0" err="1" smtClean="0">
                <a:solidFill>
                  <a:schemeClr val="accent3"/>
                </a:solidFill>
                <a:latin typeface="Candara" panose="020E0502030303020204" pitchFamily="34" charset="0"/>
              </a:rPr>
              <a:t>saveToCassandra</a:t>
            </a:r>
            <a:r>
              <a:rPr lang="en-US" sz="1600" dirty="0" smtClean="0">
                <a:solidFill>
                  <a:schemeClr val="accent3"/>
                </a:solidFill>
                <a:latin typeface="Candara" panose="020E0502030303020204" pitchFamily="34" charset="0"/>
              </a:rPr>
              <a:t>(  )</a:t>
            </a:r>
            <a:endParaRPr lang="en-US" sz="1600" dirty="0">
              <a:solidFill>
                <a:schemeClr val="accent3"/>
              </a:solidFill>
              <a:latin typeface="Candara" panose="020E0502030303020204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1296316" y="3119914"/>
            <a:ext cx="1573247" cy="5678"/>
          </a:xfrm>
          <a:prstGeom prst="straightConnector1">
            <a:avLst/>
          </a:prstGeom>
          <a:ln>
            <a:prstDash val="solid"/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45717" y="4731365"/>
            <a:ext cx="852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  <a:latin typeface="Candara" panose="020E0502030303020204" pitchFamily="34" charset="0"/>
              </a:rPr>
              <a:t>.count(  )</a:t>
            </a:r>
            <a:endParaRPr lang="en-US" sz="1600" dirty="0">
              <a:solidFill>
                <a:schemeClr val="accent3"/>
              </a:solidFill>
              <a:latin typeface="Candara" panose="020E05020303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14107" y="5057493"/>
            <a:ext cx="261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andara" panose="020E0502030303020204" pitchFamily="34" charset="0"/>
              </a:rPr>
              <a:t>5</a:t>
            </a:r>
            <a:endParaRPr lang="en-US" sz="2800" dirty="0">
              <a:solidFill>
                <a:schemeClr val="accent3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2186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 animBg="1"/>
      <p:bldP spid="25" grpId="0"/>
      <p:bldP spid="26" grpId="0"/>
      <p:bldP spid="27" grpId="0"/>
      <p:bldP spid="30" grpId="0"/>
      <p:bldP spid="41" grpId="0"/>
      <p:bldP spid="43" grpId="0"/>
      <p:bldP spid="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loud 44"/>
          <p:cNvSpPr/>
          <p:nvPr/>
        </p:nvSpPr>
        <p:spPr>
          <a:xfrm>
            <a:off x="2671763" y="2171255"/>
            <a:ext cx="3196595" cy="1881053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129623" y="2003119"/>
            <a:ext cx="1153" cy="443416"/>
          </a:xfrm>
          <a:prstGeom prst="straightConnector1">
            <a:avLst/>
          </a:prstGeom>
          <a:ln>
            <a:solidFill>
              <a:srgbClr val="FE5224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137285" y="1117827"/>
            <a:ext cx="1153" cy="443416"/>
          </a:xfrm>
          <a:prstGeom prst="straightConnector1">
            <a:avLst/>
          </a:prstGeom>
          <a:ln>
            <a:solidFill>
              <a:srgbClr val="FE5224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199934" y="753741"/>
            <a:ext cx="1959607" cy="50931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90000"/>
              </a:schemeClr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3659259" y="753741"/>
            <a:ext cx="0" cy="513652"/>
          </a:xfrm>
          <a:prstGeom prst="line">
            <a:avLst/>
          </a:prstGeom>
          <a:ln w="19050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129624" y="753741"/>
            <a:ext cx="1706" cy="513652"/>
          </a:xfrm>
          <a:prstGeom prst="line">
            <a:avLst/>
          </a:prstGeom>
          <a:ln w="19050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666300" y="753741"/>
            <a:ext cx="0" cy="513652"/>
          </a:xfrm>
          <a:prstGeom prst="line">
            <a:avLst/>
          </a:prstGeom>
          <a:ln w="19050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201270" y="901334"/>
            <a:ext cx="1097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logLinesRDD</a:t>
            </a:r>
            <a:endParaRPr lang="en-US" dirty="0">
              <a:solidFill>
                <a:schemeClr val="tx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29233" y="1737216"/>
            <a:ext cx="1097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errorsRDD</a:t>
            </a:r>
            <a:endParaRPr lang="en-US" dirty="0">
              <a:solidFill>
                <a:schemeClr val="tx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870078" y="2490474"/>
            <a:ext cx="2497863" cy="12880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90000"/>
              </a:schemeClr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4135683" y="2508582"/>
            <a:ext cx="3185" cy="1305127"/>
          </a:xfrm>
          <a:prstGeom prst="line">
            <a:avLst/>
          </a:prstGeom>
          <a:ln w="19050">
            <a:solidFill>
              <a:schemeClr val="tx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940445" y="2710095"/>
            <a:ext cx="1116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Error, ts, msg1</a:t>
            </a:r>
          </a:p>
          <a:p>
            <a:r>
              <a:rPr lang="en-US" sz="1600" dirty="0" smtClean="0">
                <a:latin typeface="Candara" panose="020E0502030303020204" pitchFamily="34" charset="0"/>
                <a:cs typeface="Consolas" panose="020B0609020204030204" pitchFamily="49" charset="0"/>
              </a:rPr>
              <a:t>Error, </a:t>
            </a:r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ts, </a:t>
            </a:r>
            <a:r>
              <a:rPr lang="en-US" sz="1600" dirty="0" smtClean="0">
                <a:latin typeface="Candara" panose="020E0502030303020204" pitchFamily="34" charset="0"/>
                <a:cs typeface="Consolas" panose="020B0609020204030204" pitchFamily="49" charset="0"/>
              </a:rPr>
              <a:t>msg3</a:t>
            </a:r>
            <a:endParaRPr lang="en-US" sz="1600" dirty="0">
              <a:latin typeface="Candara" panose="020E050203030302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Error, ts, msg1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34575" y="2710095"/>
            <a:ext cx="11166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ndara" panose="020E0502030303020204" pitchFamily="34" charset="0"/>
                <a:cs typeface="Consolas" panose="020B0609020204030204" pitchFamily="49" charset="0"/>
              </a:rPr>
              <a:t>Error, </a:t>
            </a:r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ts, </a:t>
            </a:r>
            <a:r>
              <a:rPr lang="en-US" sz="1600" dirty="0" smtClean="0">
                <a:latin typeface="Candara" panose="020E0502030303020204" pitchFamily="34" charset="0"/>
                <a:cs typeface="Consolas" panose="020B0609020204030204" pitchFamily="49" charset="0"/>
              </a:rPr>
              <a:t>msg4</a:t>
            </a:r>
            <a:endParaRPr lang="en-US" sz="1600" dirty="0">
              <a:latin typeface="Candara" panose="020E0502030303020204" pitchFamily="34" charset="0"/>
              <a:cs typeface="Consolas" panose="020B0609020204030204" pitchFamily="49" charset="0"/>
            </a:endParaRPr>
          </a:p>
          <a:p>
            <a:endParaRPr lang="en-US" sz="1600" dirty="0" smtClean="0">
              <a:latin typeface="Candara" panose="020E050203030302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Error</a:t>
            </a:r>
            <a:r>
              <a:rPr lang="en-US" sz="1600" dirty="0" smtClean="0">
                <a:latin typeface="Candara" panose="020E050203030302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ts, </a:t>
            </a:r>
            <a:r>
              <a:rPr lang="en-US" sz="1600" dirty="0" smtClean="0">
                <a:latin typeface="Candara" panose="020E0502030303020204" pitchFamily="34" charset="0"/>
                <a:cs typeface="Consolas" panose="020B0609020204030204" pitchFamily="49" charset="0"/>
              </a:rPr>
              <a:t>msg1 </a:t>
            </a:r>
            <a:endParaRPr lang="en-US" sz="1600" dirty="0">
              <a:latin typeface="Candara" panose="020E0502030303020204" pitchFamily="34" charset="0"/>
              <a:cs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63648" y="3444376"/>
            <a:ext cx="1097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cleanedRDD</a:t>
            </a:r>
            <a:endParaRPr lang="en-US" dirty="0">
              <a:solidFill>
                <a:schemeClr val="tx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199934" y="1580911"/>
            <a:ext cx="1959607" cy="5015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90000"/>
              </a:schemeClr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>
            <a:off x="3659259" y="1580912"/>
            <a:ext cx="0" cy="505879"/>
          </a:xfrm>
          <a:prstGeom prst="line">
            <a:avLst/>
          </a:prstGeom>
          <a:ln w="19050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129624" y="1580912"/>
            <a:ext cx="1706" cy="505879"/>
          </a:xfrm>
          <a:prstGeom prst="line">
            <a:avLst/>
          </a:prstGeom>
          <a:ln w="19050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666300" y="1580912"/>
            <a:ext cx="0" cy="505879"/>
          </a:xfrm>
          <a:prstGeom prst="line">
            <a:avLst/>
          </a:prstGeom>
          <a:ln w="19050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704" y="3867284"/>
            <a:ext cx="167348" cy="31238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148537" y="3970593"/>
            <a:ext cx="827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E5224"/>
                </a:solidFill>
                <a:latin typeface="Candara" panose="020E0502030303020204" pitchFamily="34" charset="0"/>
              </a:rPr>
              <a:t>.filter(      )</a:t>
            </a:r>
            <a:endParaRPr lang="en-US" sz="1600" dirty="0">
              <a:solidFill>
                <a:srgbClr val="FE5224"/>
              </a:solidFill>
              <a:latin typeface="Candara" panose="020E0502030303020204" pitchFamily="34" charset="0"/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355" y="4017184"/>
            <a:ext cx="184053" cy="245404"/>
          </a:xfrm>
          <a:prstGeom prst="rect">
            <a:avLst/>
          </a:prstGeom>
        </p:spPr>
      </p:pic>
      <p:cxnSp>
        <p:nvCxnSpPr>
          <p:cNvPr id="66" name="Straight Arrow Connector 65"/>
          <p:cNvCxnSpPr>
            <a:stCxn id="54" idx="2"/>
          </p:cNvCxnSpPr>
          <p:nvPr/>
        </p:nvCxnSpPr>
        <p:spPr>
          <a:xfrm>
            <a:off x="4119010" y="3778479"/>
            <a:ext cx="1412006" cy="587329"/>
          </a:xfrm>
          <a:prstGeom prst="straightConnector1">
            <a:avLst/>
          </a:prstGeom>
          <a:ln>
            <a:solidFill>
              <a:srgbClr val="FE5224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282085" y="4457710"/>
            <a:ext cx="2497863" cy="9539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90000"/>
              </a:schemeClr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>
            <a:off x="5554117" y="4519163"/>
            <a:ext cx="0" cy="873457"/>
          </a:xfrm>
          <a:prstGeom prst="line">
            <a:avLst/>
          </a:prstGeom>
          <a:ln w="19050">
            <a:solidFill>
              <a:schemeClr val="tx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356540" y="4519163"/>
            <a:ext cx="11166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Error, ts, msg1</a:t>
            </a:r>
          </a:p>
          <a:p>
            <a:endParaRPr lang="en-US" sz="1600" dirty="0" smtClean="0">
              <a:latin typeface="Candara" panose="020E0502030303020204" pitchFamily="34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andara" panose="020E0502030303020204" pitchFamily="34" charset="0"/>
                <a:cs typeface="Consolas" panose="020B0609020204030204" pitchFamily="49" charset="0"/>
              </a:rPr>
              <a:t>Error</a:t>
            </a:r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, ts, msg1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625330" y="4519163"/>
            <a:ext cx="1116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latin typeface="Candara" panose="020E0502030303020204" pitchFamily="34" charset="0"/>
              <a:cs typeface="Consolas" panose="020B0609020204030204" pitchFamily="49" charset="0"/>
            </a:endParaRPr>
          </a:p>
          <a:p>
            <a:endParaRPr lang="en-US" sz="1600" dirty="0" smtClean="0">
              <a:latin typeface="Candara" panose="020E050203030302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Error</a:t>
            </a:r>
            <a:r>
              <a:rPr lang="en-US" sz="1600" dirty="0" smtClean="0">
                <a:latin typeface="Candara" panose="020E050203030302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ts, </a:t>
            </a:r>
            <a:r>
              <a:rPr lang="en-US" sz="1600" dirty="0" smtClean="0">
                <a:latin typeface="Candara" panose="020E0502030303020204" pitchFamily="34" charset="0"/>
                <a:cs typeface="Consolas" panose="020B0609020204030204" pitchFamily="49" charset="0"/>
              </a:rPr>
              <a:t>msg1 </a:t>
            </a:r>
            <a:endParaRPr lang="en-US" sz="1600" dirty="0">
              <a:latin typeface="Candara" panose="020E0502030303020204" pitchFamily="34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875654" y="5411612"/>
            <a:ext cx="1222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errorMsg1RDD</a:t>
            </a:r>
            <a:endParaRPr lang="en-US" dirty="0">
              <a:solidFill>
                <a:schemeClr val="tx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5558488" y="5395210"/>
            <a:ext cx="1" cy="596867"/>
          </a:xfrm>
          <a:prstGeom prst="straightConnector1">
            <a:avLst/>
          </a:prstGeom>
          <a:ln>
            <a:prstDash val="solid"/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951" y="5503515"/>
            <a:ext cx="301616" cy="402154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4720655" y="5564538"/>
            <a:ext cx="852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  <a:latin typeface="Candara" panose="020E0502030303020204" pitchFamily="34" charset="0"/>
              </a:rPr>
              <a:t>.collect(  )</a:t>
            </a:r>
            <a:endParaRPr lang="en-US" sz="1600" dirty="0">
              <a:solidFill>
                <a:schemeClr val="accent3"/>
              </a:solidFill>
              <a:latin typeface="Candara" panose="020E0502030303020204" pitchFamily="34" charset="0"/>
            </a:endParaRP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7133" y="6129640"/>
            <a:ext cx="591225" cy="507836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5065" y="61631"/>
            <a:ext cx="303886" cy="405181"/>
          </a:xfrm>
          <a:prstGeom prst="rect">
            <a:avLst/>
          </a:prstGeom>
        </p:spPr>
      </p:pic>
      <p:cxnSp>
        <p:nvCxnSpPr>
          <p:cNvPr id="77" name="Straight Arrow Connector 76"/>
          <p:cNvCxnSpPr>
            <a:stCxn id="76" idx="1"/>
          </p:cNvCxnSpPr>
          <p:nvPr/>
        </p:nvCxnSpPr>
        <p:spPr>
          <a:xfrm flipH="1">
            <a:off x="3436528" y="264223"/>
            <a:ext cx="548537" cy="484091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6" idx="2"/>
          </p:cNvCxnSpPr>
          <p:nvPr/>
        </p:nvCxnSpPr>
        <p:spPr>
          <a:xfrm flipH="1">
            <a:off x="3890381" y="466812"/>
            <a:ext cx="246628" cy="278090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6" idx="2"/>
          </p:cNvCxnSpPr>
          <p:nvPr/>
        </p:nvCxnSpPr>
        <p:spPr>
          <a:xfrm>
            <a:off x="4137008" y="466812"/>
            <a:ext cx="282665" cy="263634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6" idx="3"/>
          </p:cNvCxnSpPr>
          <p:nvPr/>
        </p:nvCxnSpPr>
        <p:spPr>
          <a:xfrm>
            <a:off x="4288951" y="264222"/>
            <a:ext cx="629189" cy="471866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4" idx="2"/>
          </p:cNvCxnSpPr>
          <p:nvPr/>
        </p:nvCxnSpPr>
        <p:spPr>
          <a:xfrm flipH="1">
            <a:off x="3025118" y="3778479"/>
            <a:ext cx="1093892" cy="1222659"/>
          </a:xfrm>
          <a:prstGeom prst="straightConnector1">
            <a:avLst/>
          </a:prstGeom>
          <a:ln>
            <a:prstDash val="solid"/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987" y="4661581"/>
            <a:ext cx="301616" cy="402154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2245717" y="4731365"/>
            <a:ext cx="852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  <a:latin typeface="Candara" panose="020E0502030303020204" pitchFamily="34" charset="0"/>
              </a:rPr>
              <a:t>.count(  )</a:t>
            </a:r>
            <a:endParaRPr lang="en-US" sz="1600" dirty="0">
              <a:solidFill>
                <a:schemeClr val="accent3"/>
              </a:solidFill>
              <a:latin typeface="Candara" panose="020E0502030303020204" pitchFamily="34" charset="0"/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762" y="5138701"/>
            <a:ext cx="591225" cy="507836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54" y="2935723"/>
            <a:ext cx="821572" cy="605369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1302003" y="2712578"/>
            <a:ext cx="1528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  <a:latin typeface="Candara" panose="020E0502030303020204" pitchFamily="34" charset="0"/>
              </a:rPr>
              <a:t>.</a:t>
            </a:r>
            <a:r>
              <a:rPr lang="en-US" sz="1600" dirty="0" err="1" smtClean="0">
                <a:solidFill>
                  <a:schemeClr val="accent3"/>
                </a:solidFill>
                <a:latin typeface="Candara" panose="020E0502030303020204" pitchFamily="34" charset="0"/>
              </a:rPr>
              <a:t>saveToCassandra</a:t>
            </a:r>
            <a:r>
              <a:rPr lang="en-US" sz="1600" dirty="0" smtClean="0">
                <a:solidFill>
                  <a:schemeClr val="accent3"/>
                </a:solidFill>
                <a:latin typeface="Candara" panose="020E0502030303020204" pitchFamily="34" charset="0"/>
              </a:rPr>
              <a:t>(  )</a:t>
            </a:r>
            <a:endParaRPr lang="en-US" sz="1600" dirty="0">
              <a:solidFill>
                <a:schemeClr val="accent3"/>
              </a:solidFill>
              <a:latin typeface="Candara" panose="020E0502030303020204" pitchFamily="34" charset="0"/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1296316" y="3119914"/>
            <a:ext cx="1573247" cy="5678"/>
          </a:xfrm>
          <a:prstGeom prst="straightConnector1">
            <a:avLst/>
          </a:prstGeom>
          <a:ln>
            <a:prstDash val="solid"/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8" name="Picture 8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463" y="2492799"/>
            <a:ext cx="276482" cy="368643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94" y="2494083"/>
            <a:ext cx="276482" cy="368643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2914107" y="5057493"/>
            <a:ext cx="261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andara" panose="020E0502030303020204" pitchFamily="34" charset="0"/>
              </a:rPr>
              <a:t>5</a:t>
            </a:r>
            <a:endParaRPr lang="en-US" sz="2800" dirty="0">
              <a:solidFill>
                <a:schemeClr val="accent3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44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 txBox="1">
            <a:spLocks/>
          </p:cNvSpPr>
          <p:nvPr/>
        </p:nvSpPr>
        <p:spPr>
          <a:xfrm>
            <a:off x="296967" y="444666"/>
            <a:ext cx="5158978" cy="9810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Lifecycle of a Spark program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8997" y="1759118"/>
            <a:ext cx="72155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 smtClean="0"/>
              <a:t>Create </a:t>
            </a:r>
            <a:r>
              <a:rPr lang="en-US" sz="2400" dirty="0"/>
              <a:t>some input RDDs from external </a:t>
            </a:r>
            <a:r>
              <a:rPr lang="en-US" sz="2400" dirty="0" smtClean="0"/>
              <a:t>data</a:t>
            </a:r>
            <a:r>
              <a:rPr lang="en-US" sz="2400" dirty="0"/>
              <a:t> </a:t>
            </a:r>
            <a:r>
              <a:rPr lang="en-US" sz="2400" dirty="0" smtClean="0"/>
              <a:t>or parallelize a collection in  your driver program.</a:t>
            </a:r>
          </a:p>
          <a:p>
            <a:pPr marL="342900" indent="-342900">
              <a:buAutoNum type="arabicParenR"/>
            </a:pPr>
            <a:endParaRPr lang="en-US" sz="2400" dirty="0"/>
          </a:p>
          <a:p>
            <a:pPr marL="342900" indent="-342900">
              <a:buAutoNum type="arabicParenR"/>
            </a:pPr>
            <a:r>
              <a:rPr lang="en-US" sz="2400" dirty="0" smtClean="0"/>
              <a:t>Lazily transform </a:t>
            </a:r>
            <a:r>
              <a:rPr lang="en-US" sz="2400" dirty="0"/>
              <a:t>them to define new RDDs using transformations like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filter()</a:t>
            </a:r>
            <a:r>
              <a:rPr lang="en-US" sz="2400" dirty="0">
                <a:cs typeface="Consolas" panose="020B0609020204030204" pitchFamily="49" charset="0"/>
              </a:rPr>
              <a:t> </a:t>
            </a:r>
            <a:r>
              <a:rPr lang="en-US" sz="2400" dirty="0" smtClean="0"/>
              <a:t>or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map()</a:t>
            </a:r>
          </a:p>
          <a:p>
            <a:pPr marL="342900" indent="-342900">
              <a:buAutoNum type="arabicParenR"/>
            </a:pPr>
            <a:endParaRPr lang="en-US" sz="2400" dirty="0"/>
          </a:p>
          <a:p>
            <a:pPr marL="342900" indent="-342900">
              <a:buAutoNum type="arabicParenR"/>
            </a:pPr>
            <a:r>
              <a:rPr lang="en-US" sz="2400" dirty="0"/>
              <a:t>Ask Spark to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cache()</a:t>
            </a:r>
            <a:r>
              <a:rPr lang="en-US" sz="2400" dirty="0" smtClean="0">
                <a:cs typeface="Consolas" panose="020B0609020204030204" pitchFamily="49" charset="0"/>
              </a:rPr>
              <a:t> </a:t>
            </a:r>
            <a:r>
              <a:rPr lang="en-US" sz="2400" dirty="0"/>
              <a:t>any intermediate RDDs that will need to be </a:t>
            </a:r>
            <a:r>
              <a:rPr lang="en-US" sz="2400" dirty="0" smtClean="0"/>
              <a:t>reused.</a:t>
            </a:r>
          </a:p>
          <a:p>
            <a:pPr marL="342900" indent="-342900">
              <a:buAutoNum type="arabicParenR"/>
            </a:pPr>
            <a:endParaRPr lang="en-US" sz="2400" dirty="0"/>
          </a:p>
          <a:p>
            <a:pPr marL="342900" indent="-342900">
              <a:buAutoNum type="arabicParenR"/>
            </a:pPr>
            <a:r>
              <a:rPr lang="en-US" sz="2400" dirty="0" smtClean="0"/>
              <a:t>Launch </a:t>
            </a:r>
            <a:r>
              <a:rPr lang="en-US" sz="2400" dirty="0"/>
              <a:t>actions such as  count() and  collect() to kick off a parallel computation, which is then optimized and executed by Spark.</a:t>
            </a:r>
          </a:p>
        </p:txBody>
      </p:sp>
    </p:spTree>
    <p:extLst>
      <p:ext uri="{BB962C8B-B14F-4D97-AF65-F5344CB8AC3E}">
        <p14:creationId xmlns:p14="http://schemas.microsoft.com/office/powerpoint/2010/main" val="152970094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Apache Spark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Open source engine for data processing on clusters</a:t>
            </a:r>
          </a:p>
          <a:p>
            <a:endParaRPr lang="en-IN" dirty="0"/>
          </a:p>
          <a:p>
            <a:r>
              <a:rPr lang="en-IN" dirty="0"/>
              <a:t>lets you write </a:t>
            </a:r>
            <a:r>
              <a:rPr lang="en-IN" dirty="0" smtClean="0"/>
              <a:t>functions </a:t>
            </a:r>
            <a:r>
              <a:rPr lang="en-IN" dirty="0"/>
              <a:t>locally and automatically run them on cluster.</a:t>
            </a:r>
          </a:p>
          <a:p>
            <a:endParaRPr lang="en-IN" dirty="0"/>
          </a:p>
          <a:p>
            <a:r>
              <a:rPr lang="en-IN" dirty="0"/>
              <a:t>Most Active open source project in big data</a:t>
            </a:r>
          </a:p>
        </p:txBody>
      </p:sp>
    </p:spTree>
    <p:extLst>
      <p:ext uri="{BB962C8B-B14F-4D97-AF65-F5344CB8AC3E}">
        <p14:creationId xmlns:p14="http://schemas.microsoft.com/office/powerpoint/2010/main" val="371940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16747" y="191090"/>
            <a:ext cx="6190821" cy="87072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Transformations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561579"/>
              </p:ext>
            </p:extLst>
          </p:nvPr>
        </p:nvGraphicFramePr>
        <p:xfrm>
          <a:off x="1629903" y="1559537"/>
          <a:ext cx="5557837" cy="3797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0300"/>
                <a:gridCol w="1631843"/>
                <a:gridCol w="1645694"/>
              </a:tblGrid>
              <a:tr h="51495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map()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intersection()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cartesion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/>
                </a:tc>
              </a:tr>
              <a:tr h="5149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flatMap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distinct()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pipe()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/>
                </a:tc>
              </a:tr>
              <a:tr h="51495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filter() 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groupByKey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coalesce()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/>
                </a:tc>
              </a:tr>
              <a:tr h="514955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mapPartitions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reduceByKey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repartition()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/>
                </a:tc>
              </a:tr>
              <a:tr h="514955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mapPartitionsWithIndex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sortByKey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partitionBy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/>
                </a:tc>
              </a:tr>
              <a:tr h="51495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sample()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join()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</a:p>
                  </a:txBody>
                  <a:tcPr marL="68580" marR="68580"/>
                </a:tc>
              </a:tr>
              <a:tr h="51495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union()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cogroup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21456" y="295220"/>
            <a:ext cx="6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BE6FB"/>
                </a:solidFill>
              </a:rPr>
              <a:t>(lazy)</a:t>
            </a:r>
            <a:endParaRPr lang="en-US" dirty="0">
              <a:solidFill>
                <a:srgbClr val="BBE6FB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56896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accent1"/>
                </a:solidFill>
              </a:rPr>
              <a:t>Most transformations are element-wise (they work on one element at a time), but this is not true for all transformations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17401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79913" y="215155"/>
            <a:ext cx="6190821" cy="87072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Actions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32997"/>
              </p:ext>
            </p:extLst>
          </p:nvPr>
        </p:nvGraphicFramePr>
        <p:xfrm>
          <a:off x="1737183" y="2023088"/>
          <a:ext cx="5076827" cy="3980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8597"/>
                <a:gridCol w="2068230"/>
              </a:tblGrid>
              <a:tr h="51495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reduce()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takeOrdered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/>
                </a:tc>
              </a:tr>
              <a:tr h="51495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collect()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saveAsTextFile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/>
                </a:tc>
              </a:tr>
              <a:tr h="51495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count()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saveAsSequenceFile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/>
                </a:tc>
              </a:tr>
              <a:tr h="51495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first()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saveAsObjectFile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/>
                </a:tc>
              </a:tr>
              <a:tr h="51495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take()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countByKey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/>
                </a:tc>
              </a:tr>
              <a:tr h="514955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takeSample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foreach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/>
                </a:tc>
              </a:tr>
              <a:tr h="514955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saveToCassandra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36894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2758332" y="432142"/>
            <a:ext cx="3291740" cy="6826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/>
              <a:t>Types of RDDs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47598" y="1565753"/>
            <a:ext cx="2311052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HadoopRDD</a:t>
            </a:r>
            <a:endParaRPr lang="en-US" sz="24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FilteredRDD</a:t>
            </a:r>
            <a:endParaRPr lang="en-US" sz="24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MappedRDD</a:t>
            </a:r>
            <a:endParaRPr lang="en-US" sz="24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PairRDD</a:t>
            </a:r>
            <a:endParaRPr lang="en-US" sz="24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ShuffledRDD</a:t>
            </a:r>
            <a:endParaRPr lang="en-US" sz="24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nonymous Pro" panose="02060609030202000504" pitchFamily="49" charset="0"/>
                <a:ea typeface="Anonymous Pro" panose="02060609030202000504" pitchFamily="49" charset="0"/>
              </a:rPr>
              <a:t>UnionRDD</a:t>
            </a:r>
            <a:endParaRPr lang="en-US" sz="2400" dirty="0" smtClean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nonymous Pro" panose="02060609030202000504" pitchFamily="49" charset="0"/>
                <a:ea typeface="Anonymous Pro" panose="02060609030202000504" pitchFamily="49" charset="0"/>
              </a:rPr>
              <a:t>PythonRDD</a:t>
            </a:r>
            <a:endParaRPr lang="en-US" sz="24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9421" y="1603332"/>
            <a:ext cx="238620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DoubleRDD</a:t>
            </a:r>
            <a:endParaRPr lang="en-US" sz="24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JdbcRDD</a:t>
            </a:r>
            <a:endParaRPr lang="en-US" sz="24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JsonRDD</a:t>
            </a:r>
            <a:endParaRPr lang="en-US" sz="24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SchemaRDD</a:t>
            </a:r>
            <a:endParaRPr lang="en-US" sz="24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VertexRDD</a:t>
            </a:r>
            <a:endParaRPr lang="en-US" sz="24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EdgeRDD</a:t>
            </a:r>
            <a:endParaRPr lang="en-US" sz="32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65629" y="1603332"/>
            <a:ext cx="382533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3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CassandraRDD</a:t>
            </a:r>
            <a:r>
              <a:rPr lang="en-US" sz="2400" dirty="0" smtClean="0">
                <a:solidFill>
                  <a:schemeClr val="accent3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  <a:r>
              <a:rPr lang="en-US" i="1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(</a:t>
            </a:r>
            <a:r>
              <a:rPr lang="en-US" i="1" dirty="0" err="1" smtClean="0">
                <a:latin typeface="Anonymous Pro" panose="02060609030202000504" pitchFamily="49" charset="0"/>
                <a:ea typeface="Anonymous Pro" panose="02060609030202000504" pitchFamily="49" charset="0"/>
              </a:rPr>
              <a:t>DataStax</a:t>
            </a:r>
            <a:r>
              <a:rPr lang="en-US" i="1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)</a:t>
            </a:r>
            <a:r>
              <a:rPr lang="en-US" sz="2400" i="1" dirty="0" smtClean="0">
                <a:solidFill>
                  <a:schemeClr val="accent3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  <a:endParaRPr lang="en-US" sz="2400" i="1" dirty="0">
              <a:solidFill>
                <a:schemeClr val="accent3"/>
              </a:solidFill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3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GeoRDD</a:t>
            </a:r>
            <a:r>
              <a:rPr lang="en-US" sz="2400" dirty="0" smtClean="0">
                <a:solidFill>
                  <a:schemeClr val="accent3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  <a:r>
              <a:rPr lang="en-US" i="1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(ESRI)</a:t>
            </a:r>
            <a:r>
              <a:rPr lang="en-US" sz="2400" i="1" dirty="0" smtClean="0">
                <a:solidFill>
                  <a:schemeClr val="accent3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  <a:endParaRPr lang="en-US" sz="2400" i="1" dirty="0">
              <a:solidFill>
                <a:schemeClr val="accent3"/>
              </a:solidFill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3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EsSpark</a:t>
            </a:r>
            <a:r>
              <a:rPr lang="en-US" sz="2400" dirty="0" smtClean="0">
                <a:solidFill>
                  <a:schemeClr val="accent3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  <a:r>
              <a:rPr lang="en-US" sz="2000" i="1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(</a:t>
            </a:r>
            <a:r>
              <a:rPr lang="en-US" sz="2000" i="1" dirty="0" err="1" smtClean="0">
                <a:latin typeface="Anonymous Pro" panose="02060609030202000504" pitchFamily="49" charset="0"/>
                <a:ea typeface="Anonymous Pro" panose="02060609030202000504" pitchFamily="49" charset="0"/>
              </a:rPr>
              <a:t>ElasticSearch</a:t>
            </a:r>
            <a:r>
              <a:rPr lang="en-US" sz="2000" i="1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)</a:t>
            </a:r>
            <a:r>
              <a:rPr lang="en-US" sz="2800" i="1" dirty="0" smtClean="0">
                <a:solidFill>
                  <a:schemeClr val="accent3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  <a:endParaRPr lang="en-US" sz="3200" dirty="0">
              <a:solidFill>
                <a:schemeClr val="accent3"/>
              </a:solidFill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29925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7304"/>
            <a:ext cx="8229600" cy="1143000"/>
          </a:xfrm>
        </p:spPr>
        <p:txBody>
          <a:bodyPr>
            <a:normAutofit/>
          </a:bodyPr>
          <a:lstStyle/>
          <a:p>
            <a:r>
              <a:rPr lang="en-US" sz="5700" dirty="0" smtClean="0"/>
              <a:t>Example: </a:t>
            </a:r>
            <a:r>
              <a:rPr lang="en-US" sz="5700" b="0" dirty="0" smtClean="0"/>
              <a:t>Log Mining</a:t>
            </a:r>
            <a:endParaRPr lang="en-US" sz="57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7984"/>
            <a:ext cx="8229600" cy="1371600"/>
          </a:xfrm>
        </p:spPr>
        <p:txBody>
          <a:bodyPr>
            <a:normAutofit/>
          </a:bodyPr>
          <a:lstStyle/>
          <a:p>
            <a:pPr marL="0" algn="ctr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Load error messages from a log into memory, then interactively search for various patterns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8405" y="2736442"/>
            <a:ext cx="771343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lines = </a:t>
            </a:r>
            <a:r>
              <a:rPr lang="en-US" sz="1400" dirty="0" err="1" smtClean="0">
                <a:latin typeface="Lucida Console"/>
                <a:cs typeface="Lucida Console"/>
              </a:rPr>
              <a:t>spark.textFile(</a:t>
            </a:r>
            <a:r>
              <a:rPr lang="en-US" sz="14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“hdfs</a:t>
            </a:r>
            <a:r>
              <a:rPr lang="en-US" sz="1400" dirty="0" smtClean="0">
                <a:solidFill>
                  <a:srgbClr val="000090"/>
                </a:solidFill>
                <a:latin typeface="Lucida Console"/>
                <a:cs typeface="Lucida Console"/>
              </a:rPr>
              <a:t>://...”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errors = </a:t>
            </a:r>
            <a:r>
              <a:rPr lang="en-US" sz="1400" dirty="0" err="1" smtClean="0">
                <a:latin typeface="Lucida Console"/>
                <a:cs typeface="Lucida Console"/>
              </a:rPr>
              <a:t>lines.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s.startswith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messages = </a:t>
            </a:r>
            <a:r>
              <a:rPr lang="en-US" sz="1400" dirty="0" err="1" smtClean="0">
                <a:latin typeface="Lucida Console"/>
                <a:cs typeface="Lucida Console"/>
              </a:rPr>
              <a:t>errors.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s.split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(“\t”)[2]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err="1" smtClean="0">
                <a:latin typeface="Lucida Console"/>
                <a:cs typeface="Lucida Console"/>
              </a:rPr>
              <a:t>messages.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cache</a:t>
            </a:r>
            <a:r>
              <a:rPr lang="en-US" sz="1400" dirty="0" smtClean="0">
                <a:latin typeface="Lucida Console"/>
                <a:cs typeface="Lucida Console"/>
              </a:rPr>
              <a:t>()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836330" y="2775892"/>
            <a:ext cx="3071090" cy="3851442"/>
            <a:chOff x="5615710" y="2743323"/>
            <a:chExt cx="3071090" cy="38514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7864671" y="3377594"/>
            <a:ext cx="791061" cy="3205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Block 1</a:t>
            </a:r>
            <a:endParaRPr lang="en-US" sz="1500" dirty="0"/>
          </a:p>
        </p:txBody>
      </p:sp>
      <p:sp>
        <p:nvSpPr>
          <p:cNvPr id="22" name="Rectangle 21"/>
          <p:cNvSpPr/>
          <p:nvPr/>
        </p:nvSpPr>
        <p:spPr>
          <a:xfrm>
            <a:off x="7746908" y="5427576"/>
            <a:ext cx="819727" cy="3205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Block 2</a:t>
            </a:r>
            <a:endParaRPr lang="en-US" sz="1500" dirty="0"/>
          </a:p>
        </p:txBody>
      </p:sp>
      <p:sp>
        <p:nvSpPr>
          <p:cNvPr id="23" name="Rectangle 22"/>
          <p:cNvSpPr/>
          <p:nvPr/>
        </p:nvSpPr>
        <p:spPr>
          <a:xfrm>
            <a:off x="5900985" y="6089255"/>
            <a:ext cx="806782" cy="3205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Block 3</a:t>
            </a:r>
            <a:endParaRPr lang="en-US" sz="15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6240421" y="3074921"/>
            <a:ext cx="1577109" cy="2375746"/>
            <a:chOff x="6019801" y="3042352"/>
            <a:chExt cx="1577109" cy="2375746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6518519" y="3042352"/>
              <a:ext cx="1078391" cy="600181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415567" y="3665623"/>
              <a:ext cx="1142135" cy="1097665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5341447" y="4343977"/>
              <a:ext cx="1752475" cy="395767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5859422" y="2740102"/>
            <a:ext cx="2860965" cy="3075342"/>
            <a:chOff x="5638800" y="2707533"/>
            <a:chExt cx="2860965" cy="3075342"/>
          </a:xfrm>
        </p:grpSpPr>
        <p:sp>
          <p:nvSpPr>
            <p:cNvPr id="15" name="Rounded Rectangle 14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Driver</a:t>
              </a:r>
              <a:endParaRPr lang="en-US" sz="18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78407" y="4555152"/>
            <a:ext cx="638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dirty="0" err="1">
                <a:latin typeface="Lucida Console"/>
                <a:cs typeface="Lucida Console"/>
              </a:rPr>
              <a:t>messages.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“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mysql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” in s</a:t>
            </a:r>
            <a:r>
              <a:rPr lang="en-US" sz="1400" dirty="0" smtClean="0">
                <a:latin typeface="Lucida Console"/>
                <a:cs typeface="Lucida Console"/>
              </a:rPr>
              <a:t>).</a:t>
            </a:r>
            <a:r>
              <a:rPr lang="en-US" sz="14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 smtClean="0">
                <a:latin typeface="Lucida Console"/>
                <a:cs typeface="Lucida Console"/>
              </a:rPr>
              <a:t>()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5400000" flipH="1" flipV="1">
            <a:off x="5526912" y="4489114"/>
            <a:ext cx="1570182" cy="33712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6963172" y="3872587"/>
            <a:ext cx="958269" cy="905162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6884656" y="2974345"/>
            <a:ext cx="909784" cy="494146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78406" y="4879141"/>
            <a:ext cx="638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dirty="0" err="1">
                <a:latin typeface="Lucida Console"/>
                <a:cs typeface="Lucida Console"/>
              </a:rPr>
              <a:t>messages.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“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php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” 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in s</a:t>
            </a:r>
            <a:r>
              <a:rPr lang="en-US" sz="1400" dirty="0" smtClean="0">
                <a:latin typeface="Lucida Console"/>
                <a:cs typeface="Lucida Console"/>
              </a:rPr>
              <a:t>).</a:t>
            </a:r>
            <a:r>
              <a:rPr lang="en-US" sz="14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>
                <a:latin typeface="Lucida Console"/>
                <a:cs typeface="Lucida Console"/>
              </a:rPr>
              <a:t>()</a:t>
            </a:r>
            <a:endParaRPr lang="en-US" sz="1400" dirty="0" smtClean="0">
              <a:solidFill>
                <a:srgbClr val="3366FF"/>
              </a:solidFill>
              <a:latin typeface="Lucida Console"/>
              <a:cs typeface="Lucida Console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8406" y="5256644"/>
            <a:ext cx="638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. . 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218436" y="3275414"/>
            <a:ext cx="600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  <a:cs typeface="Avenir Light"/>
              </a:rPr>
              <a:t>tasks</a:t>
            </a:r>
            <a:endParaRPr lang="en-US" sz="1600" dirty="0">
              <a:latin typeface="+mn-lt"/>
              <a:cs typeface="Avenir Ligh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65603" y="2775768"/>
            <a:ext cx="739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  <a:cs typeface="Avenir Light"/>
              </a:rPr>
              <a:t>results</a:t>
            </a:r>
            <a:endParaRPr lang="en-US" sz="1600" dirty="0">
              <a:latin typeface="+mn-lt"/>
              <a:cs typeface="Avenir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248895" y="2482514"/>
            <a:ext cx="777240" cy="32059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Cache 1</a:t>
            </a:r>
            <a:endParaRPr lang="en-US" sz="1500" dirty="0"/>
          </a:p>
        </p:txBody>
      </p:sp>
      <p:sp>
        <p:nvSpPr>
          <p:cNvPr id="24" name="Rectangle 23"/>
          <p:cNvSpPr/>
          <p:nvPr/>
        </p:nvSpPr>
        <p:spPr>
          <a:xfrm>
            <a:off x="8184240" y="4555833"/>
            <a:ext cx="777240" cy="32059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Cache 2</a:t>
            </a:r>
            <a:endParaRPr lang="en-US" sz="1500" dirty="0"/>
          </a:p>
        </p:txBody>
      </p:sp>
      <p:sp>
        <p:nvSpPr>
          <p:cNvPr id="25" name="Rectangle 24"/>
          <p:cNvSpPr/>
          <p:nvPr/>
        </p:nvSpPr>
        <p:spPr>
          <a:xfrm>
            <a:off x="6332350" y="5194298"/>
            <a:ext cx="777240" cy="32059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Cache 3</a:t>
            </a:r>
            <a:endParaRPr lang="en-US" sz="1500" dirty="0"/>
          </a:p>
        </p:txBody>
      </p:sp>
      <p:sp>
        <p:nvSpPr>
          <p:cNvPr id="70" name="Rectangular Callout 69"/>
          <p:cNvSpPr/>
          <p:nvPr/>
        </p:nvSpPr>
        <p:spPr>
          <a:xfrm>
            <a:off x="1524879" y="2317814"/>
            <a:ext cx="1256784" cy="311728"/>
          </a:xfrm>
          <a:prstGeom prst="wedgeRectCallout">
            <a:avLst>
              <a:gd name="adj1" fmla="val -77687"/>
              <a:gd name="adj2" fmla="val 131385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6600"/>
                </a:solidFill>
              </a:rPr>
              <a:t>Base RDD</a:t>
            </a:r>
            <a:endParaRPr lang="en-US" sz="1800" dirty="0">
              <a:solidFill>
                <a:srgbClr val="FF6600"/>
              </a:solidFill>
            </a:endParaRPr>
          </a:p>
        </p:txBody>
      </p:sp>
      <p:sp>
        <p:nvSpPr>
          <p:cNvPr id="71" name="Rectangular Callout 70"/>
          <p:cNvSpPr/>
          <p:nvPr/>
        </p:nvSpPr>
        <p:spPr>
          <a:xfrm>
            <a:off x="1792847" y="2355005"/>
            <a:ext cx="1977632" cy="311728"/>
          </a:xfrm>
          <a:prstGeom prst="wedgeRectCallout">
            <a:avLst>
              <a:gd name="adj1" fmla="val -77221"/>
              <a:gd name="adj2" fmla="val 213974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6600"/>
                </a:solidFill>
              </a:rPr>
              <a:t>Transformed RDD</a:t>
            </a:r>
            <a:endParaRPr lang="en-US" sz="1800" dirty="0">
              <a:solidFill>
                <a:srgbClr val="FF6600"/>
              </a:solidFill>
            </a:endParaRPr>
          </a:p>
        </p:txBody>
      </p:sp>
      <p:sp>
        <p:nvSpPr>
          <p:cNvPr id="73" name="Rectangular Callout 72"/>
          <p:cNvSpPr/>
          <p:nvPr/>
        </p:nvSpPr>
        <p:spPr>
          <a:xfrm>
            <a:off x="5980415" y="4419615"/>
            <a:ext cx="1085944" cy="311728"/>
          </a:xfrm>
          <a:prstGeom prst="wedgeRectCallout">
            <a:avLst>
              <a:gd name="adj1" fmla="val -77556"/>
              <a:gd name="adj2" fmla="val 52132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6600"/>
                </a:solidFill>
              </a:rPr>
              <a:t>Action</a:t>
            </a:r>
            <a:endParaRPr lang="en-US" sz="1800" dirty="0">
              <a:solidFill>
                <a:srgbClr val="FF66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79227" y="5461070"/>
            <a:ext cx="3656206" cy="119975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6600"/>
                </a:solidFill>
              </a:rPr>
              <a:t>Full-text search of Wikipedia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6600"/>
                </a:solidFill>
              </a:rPr>
              <a:t>60GB on 20 EC2 machine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6600"/>
                </a:solidFill>
              </a:rPr>
              <a:t>0.5 sec vs. 20s for on-disk</a:t>
            </a:r>
          </a:p>
        </p:txBody>
      </p:sp>
    </p:spTree>
    <p:extLst>
      <p:ext uri="{BB962C8B-B14F-4D97-AF65-F5344CB8AC3E}">
        <p14:creationId xmlns:p14="http://schemas.microsoft.com/office/powerpoint/2010/main" val="3579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43" grpId="0" build="allAtOnce"/>
      <p:bldP spid="61" grpId="0" build="allAtOnce"/>
      <p:bldP spid="62" grpId="0" build="allAtOnce"/>
      <p:bldP spid="63" grpId="0"/>
      <p:bldP spid="63" grpId="1"/>
      <p:bldP spid="63" grpId="2"/>
      <p:bldP spid="64" grpId="0"/>
      <p:bldP spid="64" grpId="1"/>
      <p:bldP spid="64" grpId="2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70" grpId="0" animBg="1"/>
      <p:bldP spid="70" grpId="1" animBg="1"/>
      <p:bldP spid="71" grpId="0" animBg="1"/>
      <p:bldP spid="71" grpId="1" animBg="1"/>
      <p:bldP spid="73" grpId="0" animBg="1"/>
      <p:bldP spid="73" grpId="1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Down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9672964"/>
              </p:ext>
            </p:extLst>
          </p:nvPr>
        </p:nvGraphicFramePr>
        <p:xfrm>
          <a:off x="403288" y="2058950"/>
          <a:ext cx="817717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1373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Fault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1832"/>
            <a:ext cx="8305800" cy="4167910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RDDs track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lineage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information that can be used to efficiently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recompute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lost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8813" y="3333474"/>
            <a:ext cx="77467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 smtClean="0">
                <a:latin typeface="Lucida Console"/>
                <a:cs typeface="Lucida Console"/>
              </a:rPr>
              <a:t>msgs</a:t>
            </a:r>
            <a:r>
              <a:rPr lang="en-US" sz="1700" dirty="0" smtClean="0">
                <a:latin typeface="Lucida Console"/>
                <a:cs typeface="Lucida Console"/>
              </a:rPr>
              <a:t> = </a:t>
            </a:r>
            <a:r>
              <a:rPr lang="en-US" sz="1700" dirty="0" err="1" smtClean="0">
                <a:latin typeface="Lucida Console"/>
                <a:cs typeface="Lucida Console"/>
              </a:rPr>
              <a:t>textFile.</a:t>
            </a:r>
            <a:r>
              <a:rPr lang="en-US" sz="17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700" dirty="0" smtClean="0">
                <a:latin typeface="Lucida Console"/>
                <a:cs typeface="Lucida Console"/>
              </a:rPr>
              <a:t>(</a:t>
            </a:r>
            <a:r>
              <a:rPr lang="en-US" sz="17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7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s.startsWith</a:t>
            </a:r>
            <a:r>
              <a:rPr lang="en-US" sz="17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7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1700" dirty="0" smtClean="0">
                <a:latin typeface="Lucida Console"/>
                <a:cs typeface="Lucida Console"/>
              </a:rPr>
              <a:t>               .</a:t>
            </a:r>
            <a:r>
              <a:rPr lang="en-US" sz="1700" dirty="0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700" dirty="0" smtClean="0">
                <a:latin typeface="Lucida Console"/>
                <a:cs typeface="Lucida Console"/>
              </a:rPr>
              <a:t>(</a:t>
            </a:r>
            <a:r>
              <a:rPr lang="en-US" sz="17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7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s.split</a:t>
            </a:r>
            <a:r>
              <a:rPr lang="en-US" sz="17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(“\t”)[2]</a:t>
            </a:r>
            <a:r>
              <a:rPr lang="en-US" sz="1700" dirty="0" smtClean="0">
                <a:latin typeface="Lucida Console"/>
                <a:cs typeface="Lucida Console"/>
              </a:rPr>
              <a:t>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43738" y="5072825"/>
            <a:ext cx="1679868" cy="62231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100" dirty="0" smtClean="0"/>
              <a:t>HDFS File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664636" y="5072825"/>
            <a:ext cx="1679868" cy="62231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100" dirty="0" smtClean="0"/>
              <a:t>Filtered RDD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485533" y="5072825"/>
            <a:ext cx="1679868" cy="62231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100" dirty="0" smtClean="0"/>
              <a:t>Mapped RDD</a:t>
            </a:r>
          </a:p>
        </p:txBody>
      </p:sp>
      <p:cxnSp>
        <p:nvCxnSpPr>
          <p:cNvPr id="21" name="Straight Arrow Connector 20"/>
          <p:cNvCxnSpPr>
            <a:stCxn id="10" idx="3"/>
            <a:endCxn id="11" idx="1"/>
          </p:cNvCxnSpPr>
          <p:nvPr/>
        </p:nvCxnSpPr>
        <p:spPr>
          <a:xfrm>
            <a:off x="2523606" y="5383981"/>
            <a:ext cx="114103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12" idx="1"/>
          </p:cNvCxnSpPr>
          <p:nvPr/>
        </p:nvCxnSpPr>
        <p:spPr>
          <a:xfrm>
            <a:off x="5344506" y="5383981"/>
            <a:ext cx="114102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77785" y="5495716"/>
            <a:ext cx="2502608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i="1" dirty="0" smtClean="0">
                <a:latin typeface="Corbel"/>
                <a:cs typeface="Corbel"/>
              </a:rPr>
              <a:t>filter</a:t>
            </a:r>
            <a:r>
              <a:rPr lang="en-US" sz="2000" dirty="0" smtClean="0">
                <a:latin typeface="Corbel"/>
                <a:cs typeface="Corbel"/>
              </a:rPr>
              <a:t/>
            </a:r>
            <a:br>
              <a:rPr lang="en-US" sz="2000" dirty="0" smtClean="0">
                <a:latin typeface="Corbel"/>
                <a:cs typeface="Corbel"/>
              </a:rPr>
            </a:br>
            <a:r>
              <a:rPr lang="en-US" sz="2000" dirty="0" smtClean="0">
                <a:latin typeface="Corbel"/>
                <a:cs typeface="Corbel"/>
              </a:rPr>
              <a:t>(</a:t>
            </a:r>
            <a:r>
              <a:rPr lang="en-US" sz="2000" dirty="0" err="1" smtClean="0">
                <a:latin typeface="Corbel"/>
                <a:cs typeface="Corbel"/>
              </a:rPr>
              <a:t>func</a:t>
            </a:r>
            <a:r>
              <a:rPr lang="en-US" sz="2000" dirty="0" smtClean="0">
                <a:latin typeface="Corbel"/>
                <a:cs typeface="Corbel"/>
              </a:rPr>
              <a:t> = </a:t>
            </a:r>
            <a:r>
              <a:rPr lang="en-US" sz="2000" dirty="0" err="1" smtClean="0">
                <a:latin typeface="Corbel"/>
                <a:cs typeface="Corbel"/>
              </a:rPr>
              <a:t>startsWith</a:t>
            </a:r>
            <a:r>
              <a:rPr lang="en-US" sz="2000" dirty="0" smtClean="0">
                <a:latin typeface="Corbel"/>
                <a:cs typeface="Corbel"/>
              </a:rPr>
              <a:t>(…))</a:t>
            </a:r>
            <a:endParaRPr lang="en-US" sz="2000" dirty="0">
              <a:latin typeface="Corbel"/>
              <a:cs typeface="Corbe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21450" y="5495716"/>
            <a:ext cx="1838965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i="1" dirty="0" smtClean="0">
                <a:latin typeface="Corbel"/>
                <a:cs typeface="Corbel"/>
              </a:rPr>
              <a:t>map</a:t>
            </a:r>
            <a:r>
              <a:rPr lang="en-US" sz="2000" dirty="0" smtClean="0">
                <a:latin typeface="Corbel"/>
                <a:cs typeface="Corbel"/>
              </a:rPr>
              <a:t/>
            </a:r>
            <a:br>
              <a:rPr lang="en-US" sz="2000" dirty="0" smtClean="0">
                <a:latin typeface="Corbel"/>
                <a:cs typeface="Corbel"/>
              </a:rPr>
            </a:br>
            <a:r>
              <a:rPr lang="en-US" sz="2000" dirty="0" smtClean="0">
                <a:latin typeface="Corbel"/>
                <a:cs typeface="Corbel"/>
              </a:rPr>
              <a:t>(</a:t>
            </a:r>
            <a:r>
              <a:rPr lang="en-US" sz="2000" dirty="0" err="1" smtClean="0">
                <a:latin typeface="Corbel"/>
                <a:cs typeface="Corbel"/>
              </a:rPr>
              <a:t>func</a:t>
            </a:r>
            <a:r>
              <a:rPr lang="en-US" sz="2000" dirty="0" smtClean="0">
                <a:latin typeface="Corbel"/>
                <a:cs typeface="Corbel"/>
              </a:rPr>
              <a:t> = split(...))</a:t>
            </a:r>
            <a:endParaRPr lang="en-US" sz="20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79019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RDD Operators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3400" y="2079697"/>
            <a:ext cx="4038600" cy="4221163"/>
          </a:xfrm>
        </p:spPr>
        <p:txBody>
          <a:bodyPr>
            <a:normAutofit/>
          </a:bodyPr>
          <a:lstStyle/>
          <a:p>
            <a:pPr>
              <a:spcBef>
                <a:spcPts val="14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map</a:t>
            </a:r>
          </a:p>
          <a:p>
            <a:pPr>
              <a:spcBef>
                <a:spcPts val="14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filter</a:t>
            </a:r>
          </a:p>
          <a:p>
            <a:pPr>
              <a:spcBef>
                <a:spcPts val="14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groupBy</a:t>
            </a:r>
            <a:endParaRPr lang="en-US" sz="2200" dirty="0" smtClean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sort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union</a:t>
            </a:r>
          </a:p>
          <a:p>
            <a:pPr>
              <a:spcBef>
                <a:spcPts val="14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join</a:t>
            </a:r>
          </a:p>
          <a:p>
            <a:pPr>
              <a:spcBef>
                <a:spcPts val="14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leftOuterJoin</a:t>
            </a:r>
            <a:endParaRPr lang="en-US" sz="2200" dirty="0" smtClean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rightOuterJoin</a:t>
            </a:r>
            <a:endParaRPr lang="en-US" sz="2200" dirty="0">
              <a:latin typeface="Lucida Console"/>
              <a:cs typeface="Lucida Console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581400" y="2079697"/>
            <a:ext cx="4038600" cy="4221163"/>
          </a:xfrm>
        </p:spPr>
        <p:txBody>
          <a:bodyPr>
            <a:normAutofit/>
          </a:bodyPr>
          <a:lstStyle/>
          <a:p>
            <a:pPr>
              <a:spcBef>
                <a:spcPts val="14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reduce</a:t>
            </a:r>
          </a:p>
          <a:p>
            <a:pPr>
              <a:spcBef>
                <a:spcPts val="14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count</a:t>
            </a:r>
          </a:p>
          <a:p>
            <a:pPr>
              <a:spcBef>
                <a:spcPts val="14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fold</a:t>
            </a:r>
          </a:p>
          <a:p>
            <a:pPr>
              <a:spcBef>
                <a:spcPts val="14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reduceByKey</a:t>
            </a:r>
            <a:endParaRPr lang="en-US" sz="2200" dirty="0" smtClean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groupByKey</a:t>
            </a:r>
            <a:endParaRPr lang="en-US" sz="2200" dirty="0" smtClean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cogroup</a:t>
            </a:r>
            <a:endParaRPr lang="en-US" sz="2200" dirty="0" smtClean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cross</a:t>
            </a:r>
          </a:p>
          <a:p>
            <a:pPr>
              <a:spcBef>
                <a:spcPts val="14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zip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6324600" y="2049534"/>
            <a:ext cx="2743200" cy="422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sample</a:t>
            </a:r>
          </a:p>
          <a:p>
            <a:pPr>
              <a:spcBef>
                <a:spcPts val="14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take</a:t>
            </a:r>
          </a:p>
          <a:p>
            <a:pPr>
              <a:spcBef>
                <a:spcPts val="14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first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partitionBy</a:t>
            </a:r>
            <a:endParaRPr lang="en-US" sz="2200" dirty="0" smtClean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mapWith</a:t>
            </a:r>
            <a:endParaRPr lang="en-US" sz="2200" dirty="0" smtClean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pipe</a:t>
            </a:r>
          </a:p>
          <a:p>
            <a:pPr>
              <a:spcBef>
                <a:spcPts val="14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save    </a:t>
            </a:r>
            <a:r>
              <a:rPr lang="en-US" sz="2200" b="1" dirty="0" smtClean="0">
                <a:latin typeface="Lucida Console"/>
                <a:cs typeface="Lucida Console"/>
              </a:rPr>
              <a:t>...</a:t>
            </a:r>
            <a:endParaRPr lang="en-US" sz="2200" b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95517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RDD’s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4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SparkContext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entry point to Spark functionality</a:t>
            </a:r>
          </a:p>
          <a:p>
            <a:r>
              <a:rPr lang="en-US" dirty="0"/>
              <a:t>Available in shell as variable </a:t>
            </a:r>
            <a:r>
              <a:rPr lang="en-US" sz="4000" dirty="0" err="1">
                <a:solidFill>
                  <a:srgbClr val="FF6600"/>
                </a:solidFill>
                <a:latin typeface="Lucida Console"/>
                <a:cs typeface="Lucida Console"/>
              </a:rPr>
              <a:t>sc</a:t>
            </a:r>
            <a:endParaRPr lang="en-US" sz="4000" dirty="0">
              <a:solidFill>
                <a:srgbClr val="FF6600"/>
              </a:solidFill>
              <a:latin typeface="Lucida Console"/>
              <a:cs typeface="Lucida Console"/>
            </a:endParaRPr>
          </a:p>
          <a:p>
            <a:r>
              <a:rPr lang="en-US" dirty="0">
                <a:cs typeface="Lucida Console"/>
              </a:rPr>
              <a:t>In standalone programs, you’d make your </a:t>
            </a:r>
            <a:r>
              <a:rPr lang="en-US" dirty="0" smtClean="0">
                <a:cs typeface="Lucida Console"/>
              </a:rPr>
              <a:t>own</a:t>
            </a:r>
            <a:endParaRPr lang="en-US" dirty="0"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96228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3380"/>
            <a:ext cx="8520745" cy="42211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Turn a Python collection into an RDD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 smtClean="0">
                <a:latin typeface="Lucida Console"/>
                <a:cs typeface="Lucida Console"/>
              </a:rPr>
              <a:t>sc.parallelize</a:t>
            </a:r>
            <a:r>
              <a:rPr lang="en-US" sz="2100" dirty="0" smtClean="0">
                <a:latin typeface="Lucida Console"/>
                <a:cs typeface="Lucida Console"/>
              </a:rPr>
              <a:t>([1, 2, 3])</a:t>
            </a:r>
          </a:p>
          <a:p>
            <a:pPr>
              <a:spcBef>
                <a:spcPts val="0"/>
              </a:spcBef>
              <a:buFont typeface="Lucida Grande"/>
              <a:buChar char="&gt;"/>
            </a:pPr>
            <a:endParaRPr lang="en-US" sz="2100" dirty="0" smtClean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Load text file from local FS, HDFS, or S3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 smtClean="0">
                <a:latin typeface="Lucida Console"/>
                <a:cs typeface="Lucida Console"/>
              </a:rPr>
              <a:t>sc.textFile</a:t>
            </a:r>
            <a:r>
              <a:rPr lang="en-US" sz="2100" dirty="0" smtClean="0">
                <a:latin typeface="Lucida Console"/>
                <a:cs typeface="Lucida Console"/>
              </a:rPr>
              <a:t>(</a:t>
            </a:r>
            <a:r>
              <a:rPr lang="en-US" sz="21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21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file.txt</a:t>
            </a:r>
            <a:r>
              <a:rPr lang="en-US" sz="21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21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sc.textFile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“directory/*.txt”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sc.textFile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21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hdfs</a:t>
            </a:r>
            <a:r>
              <a:rPr lang="en-US" sz="2100" dirty="0" smtClean="0">
                <a:solidFill>
                  <a:srgbClr val="000090"/>
                </a:solidFill>
                <a:latin typeface="Lucida Console"/>
                <a:cs typeface="Lucida Console"/>
              </a:rPr>
              <a:t>://namenode:9000/path/file”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  <a:buFont typeface="Lucida Grande"/>
              <a:buChar char="&gt;"/>
            </a:pP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Use existing </a:t>
            </a:r>
            <a:r>
              <a:rPr lang="en-US" sz="2100" dirty="0" err="1" smtClean="0">
                <a:solidFill>
                  <a:srgbClr val="008040"/>
                </a:solidFill>
                <a:latin typeface="Lucida Console"/>
                <a:cs typeface="Lucida Console"/>
              </a:rPr>
              <a:t>Hadoop</a:t>
            </a: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 </a:t>
            </a:r>
            <a:r>
              <a:rPr lang="en-US" sz="2100" dirty="0" err="1" smtClean="0">
                <a:solidFill>
                  <a:srgbClr val="008040"/>
                </a:solidFill>
                <a:latin typeface="Lucida Console"/>
                <a:cs typeface="Lucida Console"/>
              </a:rPr>
              <a:t>InputFormat</a:t>
            </a: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 (</a:t>
            </a:r>
            <a:r>
              <a:rPr lang="en-US" sz="2100" dirty="0" smtClean="0">
                <a:solidFill>
                  <a:srgbClr val="008000"/>
                </a:solidFill>
                <a:latin typeface="Lucida Console"/>
                <a:cs typeface="Lucida Console"/>
              </a:rPr>
              <a:t>Java/</a:t>
            </a:r>
            <a:r>
              <a:rPr lang="en-US" sz="2100" dirty="0" err="1" smtClean="0">
                <a:solidFill>
                  <a:srgbClr val="008000"/>
                </a:solidFill>
                <a:latin typeface="Lucida Console"/>
                <a:cs typeface="Lucida Console"/>
              </a:rPr>
              <a:t>Scala</a:t>
            </a:r>
            <a:r>
              <a:rPr lang="en-US" sz="2100" dirty="0" smtClean="0">
                <a:solidFill>
                  <a:srgbClr val="008000"/>
                </a:solidFill>
                <a:latin typeface="Lucida Console"/>
                <a:cs typeface="Lucida Console"/>
              </a:rPr>
              <a:t> only</a:t>
            </a: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 smtClean="0">
                <a:latin typeface="Lucida Console"/>
                <a:cs typeface="Lucida Console"/>
              </a:rPr>
              <a:t>sc.hadoopFile</a:t>
            </a:r>
            <a:r>
              <a:rPr lang="en-US" sz="2100" dirty="0" smtClean="0">
                <a:latin typeface="Lucida Console"/>
                <a:cs typeface="Lucida Console"/>
              </a:rPr>
              <a:t>(</a:t>
            </a:r>
            <a:r>
              <a:rPr lang="en-US" sz="2100" dirty="0" err="1" smtClean="0">
                <a:latin typeface="Lucida Console"/>
                <a:cs typeface="Lucida Console"/>
              </a:rPr>
              <a:t>keyClass</a:t>
            </a:r>
            <a:r>
              <a:rPr lang="en-US" sz="2100" dirty="0" smtClean="0">
                <a:latin typeface="Lucida Console"/>
                <a:cs typeface="Lucida Console"/>
              </a:rPr>
              <a:t>, </a:t>
            </a:r>
            <a:r>
              <a:rPr lang="en-US" sz="2100" dirty="0" err="1" smtClean="0">
                <a:latin typeface="Lucida Console"/>
                <a:cs typeface="Lucida Console"/>
              </a:rPr>
              <a:t>valClass</a:t>
            </a:r>
            <a:r>
              <a:rPr lang="en-US" sz="2100" dirty="0" smtClean="0">
                <a:latin typeface="Lucida Console"/>
                <a:cs typeface="Lucida Console"/>
              </a:rPr>
              <a:t>, </a:t>
            </a:r>
            <a:r>
              <a:rPr lang="en-US" sz="2100" dirty="0" err="1" smtClean="0">
                <a:latin typeface="Lucida Console"/>
                <a:cs typeface="Lucida Console"/>
              </a:rPr>
              <a:t>inputFmt</a:t>
            </a:r>
            <a:r>
              <a:rPr lang="en-US" sz="2100" dirty="0" smtClean="0">
                <a:latin typeface="Lucida Console"/>
                <a:cs typeface="Lucida Console"/>
              </a:rPr>
              <a:t>, </a:t>
            </a:r>
            <a:r>
              <a:rPr lang="en-US" sz="2100" dirty="0" err="1" smtClean="0">
                <a:latin typeface="Lucida Console"/>
                <a:cs typeface="Lucida Console"/>
              </a:rPr>
              <a:t>conf</a:t>
            </a:r>
            <a:r>
              <a:rPr lang="en-US" sz="2100" dirty="0" smtClean="0">
                <a:latin typeface="Lucida Console"/>
                <a:cs typeface="Lucida Console"/>
              </a:rPr>
              <a:t>)</a:t>
            </a:r>
            <a:endParaRPr lang="en-US" sz="2100" dirty="0"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Font typeface="Lucida Grande"/>
              <a:buChar char="&gt;"/>
            </a:pPr>
            <a:endParaRPr lang="en-US" sz="2100" dirty="0">
              <a:latin typeface="Lucida Console"/>
              <a:cs typeface="Lucida Console"/>
            </a:endParaRPr>
          </a:p>
          <a:p>
            <a:pPr>
              <a:buFont typeface="Lucida Grande"/>
              <a:buChar char="&gt;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37790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Big data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Data is growing </a:t>
            </a:r>
            <a:r>
              <a:rPr lang="en-IN" dirty="0" smtClean="0"/>
              <a:t>faster </a:t>
            </a:r>
            <a:r>
              <a:rPr lang="en-IN" dirty="0"/>
              <a:t>than computation </a:t>
            </a:r>
            <a:r>
              <a:rPr lang="en-IN" dirty="0" smtClean="0"/>
              <a:t>speeds</a:t>
            </a:r>
            <a:endParaRPr lang="en-IN" dirty="0"/>
          </a:p>
          <a:p>
            <a:r>
              <a:rPr lang="en-IN" dirty="0"/>
              <a:t>growing data sources</a:t>
            </a:r>
          </a:p>
          <a:p>
            <a:pPr marL="0" indent="0">
              <a:buNone/>
            </a:pPr>
            <a:r>
              <a:rPr lang="en-IN" dirty="0"/>
              <a:t>	web</a:t>
            </a:r>
            <a:r>
              <a:rPr lang="en-IN" dirty="0" smtClean="0"/>
              <a:t>, mobile, scientific</a:t>
            </a:r>
            <a:endParaRPr lang="en-IN" dirty="0"/>
          </a:p>
          <a:p>
            <a:r>
              <a:rPr lang="en-IN" dirty="0"/>
              <a:t>cheap storage</a:t>
            </a:r>
          </a:p>
          <a:p>
            <a:pPr marL="0" indent="0">
              <a:buNone/>
            </a:pPr>
            <a:r>
              <a:rPr lang="en-IN" dirty="0"/>
              <a:t>	doubling every 18 months</a:t>
            </a:r>
          </a:p>
          <a:p>
            <a:r>
              <a:rPr lang="en-IN" dirty="0"/>
              <a:t>stalling </a:t>
            </a:r>
            <a:r>
              <a:rPr lang="en-IN" dirty="0" smtClean="0"/>
              <a:t>CPU speeds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83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44" y="1594070"/>
            <a:ext cx="8954223" cy="457813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 smtClean="0">
                <a:latin typeface="Lucida Console"/>
                <a:cs typeface="Lucida Console"/>
              </a:rPr>
              <a:t>nums</a:t>
            </a:r>
            <a:r>
              <a:rPr lang="en-US" sz="2100" dirty="0" smtClean="0">
                <a:latin typeface="Lucida Console"/>
                <a:cs typeface="Lucida Console"/>
              </a:rPr>
              <a:t> = </a:t>
            </a:r>
            <a:r>
              <a:rPr lang="en-US" sz="2100" dirty="0" err="1" smtClean="0">
                <a:latin typeface="Lucida Console"/>
                <a:cs typeface="Lucida Console"/>
              </a:rPr>
              <a:t>sc.parallelize</a:t>
            </a:r>
            <a:r>
              <a:rPr lang="en-US" sz="2100" dirty="0" smtClean="0">
                <a:latin typeface="Lucida Console"/>
                <a:cs typeface="Lucida Console"/>
              </a:rPr>
              <a:t>([1, 2, 3])</a:t>
            </a:r>
            <a:br>
              <a:rPr lang="en-US" sz="2100" dirty="0" smtClean="0">
                <a:latin typeface="Lucida Console"/>
                <a:cs typeface="Lucida Console"/>
              </a:rPr>
            </a:b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Pass each element through a function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smtClean="0">
                <a:latin typeface="Lucida Console"/>
                <a:cs typeface="Lucida Console"/>
              </a:rPr>
              <a:t>squares = </a:t>
            </a:r>
            <a:r>
              <a:rPr lang="en-US" sz="2100" dirty="0" err="1" smtClean="0">
                <a:latin typeface="Lucida Console"/>
                <a:cs typeface="Lucida Console"/>
              </a:rPr>
              <a:t>nums.</a:t>
            </a:r>
            <a:r>
              <a:rPr lang="en-US" sz="21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2100" dirty="0" smtClean="0">
                <a:latin typeface="Lucida Console"/>
                <a:cs typeface="Lucida Console"/>
              </a:rPr>
              <a:t>(</a:t>
            </a:r>
            <a:r>
              <a:rPr lang="en-US" sz="21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x: x*x</a:t>
            </a:r>
            <a:r>
              <a:rPr lang="en-US" sz="2100" dirty="0" smtClean="0">
                <a:latin typeface="Lucida Console"/>
                <a:cs typeface="Lucida Console"/>
              </a:rPr>
              <a:t>)   </a:t>
            </a: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// {1, 4, 9}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2100" dirty="0" smtClean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Keep elements passing a predicate</a:t>
            </a:r>
            <a:endParaRPr lang="en-US" sz="2100" dirty="0"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smtClean="0">
                <a:latin typeface="Lucida Console"/>
                <a:cs typeface="Lucida Console"/>
              </a:rPr>
              <a:t>even = </a:t>
            </a:r>
            <a:r>
              <a:rPr lang="en-US" sz="2100" dirty="0" err="1" smtClean="0">
                <a:latin typeface="Lucida Console"/>
                <a:cs typeface="Lucida Console"/>
              </a:rPr>
              <a:t>squares.</a:t>
            </a:r>
            <a:r>
              <a:rPr lang="en-US" sz="21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2100" dirty="0" smtClean="0">
                <a:latin typeface="Lucida Console"/>
                <a:cs typeface="Lucida Console"/>
              </a:rPr>
              <a:t>(</a:t>
            </a:r>
            <a:r>
              <a:rPr lang="en-US" sz="21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x: x % 2 == 0</a:t>
            </a:r>
            <a:r>
              <a:rPr lang="en-US" sz="2100" dirty="0" smtClean="0">
                <a:latin typeface="Lucida Console"/>
                <a:cs typeface="Lucida Console"/>
              </a:rPr>
              <a:t>) </a:t>
            </a: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// {4}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Map each element to zero or more others</a:t>
            </a: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 smtClean="0">
                <a:latin typeface="Lucida Console"/>
                <a:cs typeface="Lucida Console"/>
              </a:rPr>
              <a:t>nums.</a:t>
            </a:r>
            <a:r>
              <a:rPr lang="en-US" sz="21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flatMap</a:t>
            </a:r>
            <a:r>
              <a:rPr lang="en-US" sz="2100" dirty="0" smtClean="0">
                <a:latin typeface="Lucida Console"/>
                <a:cs typeface="Lucida Console"/>
              </a:rPr>
              <a:t>(</a:t>
            </a:r>
            <a:r>
              <a:rPr lang="en-US" sz="21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x: </a:t>
            </a:r>
            <a:r>
              <a:rPr lang="en-US" sz="2100" dirty="0">
                <a:solidFill>
                  <a:srgbClr val="FF0080"/>
                </a:solidFill>
                <a:latin typeface="Lucida Console"/>
                <a:cs typeface="Lucida Console"/>
              </a:rPr>
              <a:t>=&gt; </a:t>
            </a:r>
            <a:r>
              <a:rPr lang="en-US" sz="2100" dirty="0" smtClean="0">
                <a:solidFill>
                  <a:srgbClr val="FF0080"/>
                </a:solidFill>
                <a:latin typeface="Lucida Console"/>
                <a:cs typeface="Lucida Console"/>
              </a:rPr>
              <a:t>range(x)</a:t>
            </a:r>
            <a:r>
              <a:rPr lang="en-US" sz="2100" dirty="0" smtClean="0">
                <a:latin typeface="Lucida Console"/>
                <a:cs typeface="Lucida Console"/>
              </a:rPr>
              <a:t>).collect()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7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=&gt; {0, 0, 1, 0, 1, 2}</a:t>
            </a:r>
            <a:endParaRPr lang="en-US" sz="1700" dirty="0">
              <a:solidFill>
                <a:srgbClr val="008040"/>
              </a:solidFill>
              <a:latin typeface="Lucida Console"/>
              <a:cs typeface="Lucida Console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6121752" y="5927862"/>
            <a:ext cx="2963857" cy="735490"/>
          </a:xfrm>
          <a:prstGeom prst="wedgeRectCallout">
            <a:avLst>
              <a:gd name="adj1" fmla="val -43644"/>
              <a:gd name="adj2" fmla="val -132789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rgbClr val="FF6600"/>
                </a:solidFill>
              </a:rPr>
              <a:t>Range object (sequence of numbers 0, 1, …, x-1)</a:t>
            </a:r>
            <a:endParaRPr lang="en-US" sz="21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81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Basic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502744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 smtClean="0">
                <a:latin typeface="Lucida Console"/>
                <a:cs typeface="Lucida Console"/>
              </a:rPr>
              <a:t>nums</a:t>
            </a:r>
            <a:r>
              <a:rPr lang="en-US" sz="2100" dirty="0" smtClean="0">
                <a:latin typeface="Lucida Console"/>
                <a:cs typeface="Lucida Console"/>
              </a:rPr>
              <a:t> </a:t>
            </a:r>
            <a:r>
              <a:rPr lang="en-US" sz="2100" dirty="0">
                <a:latin typeface="Lucida Console"/>
                <a:cs typeface="Lucida Console"/>
              </a:rPr>
              <a:t>= </a:t>
            </a:r>
            <a:r>
              <a:rPr lang="en-US" sz="2100" dirty="0" err="1">
                <a:latin typeface="Lucida Console"/>
                <a:cs typeface="Lucida Console"/>
              </a:rPr>
              <a:t>sc.parallelize</a:t>
            </a:r>
            <a:r>
              <a:rPr lang="en-US" sz="2100" dirty="0" smtClean="0">
                <a:latin typeface="Lucida Console"/>
                <a:cs typeface="Lucida Console"/>
              </a:rPr>
              <a:t>([1, 2, 3])</a:t>
            </a:r>
            <a:r>
              <a:rPr lang="en-US" sz="2100" dirty="0">
                <a:latin typeface="Lucida Console"/>
                <a:cs typeface="Lucida Console"/>
              </a:rPr>
              <a:t/>
            </a:r>
            <a:br>
              <a:rPr lang="en-US" sz="2100" dirty="0">
                <a:latin typeface="Lucida Console"/>
                <a:cs typeface="Lucida Console"/>
              </a:rPr>
            </a:br>
            <a:endParaRPr lang="en-US" sz="1200" dirty="0" smtClean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Retrieve RDD contents as a local collection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 smtClean="0">
                <a:latin typeface="Lucida Console"/>
                <a:cs typeface="Lucida Console"/>
              </a:rPr>
              <a:t>nums.</a:t>
            </a:r>
            <a:r>
              <a:rPr lang="en-US" sz="21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collect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 smtClean="0">
                <a:latin typeface="Lucida Console"/>
                <a:cs typeface="Lucida Console"/>
              </a:rPr>
              <a:t>) </a:t>
            </a: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=&gt; [1, 2, 3]</a:t>
            </a: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 smtClean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Return first K elements</a:t>
            </a: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 smtClean="0">
                <a:latin typeface="Lucida Console"/>
                <a:cs typeface="Lucida Console"/>
              </a:rPr>
              <a:t>nums.</a:t>
            </a:r>
            <a:r>
              <a:rPr lang="en-US" sz="21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take</a:t>
            </a:r>
            <a:r>
              <a:rPr lang="en-US" sz="2100" dirty="0" smtClean="0">
                <a:latin typeface="Lucida Console"/>
                <a:cs typeface="Lucida Console"/>
              </a:rPr>
              <a:t>(2)   </a:t>
            </a: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=&gt; [1, 2]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Count number of </a:t>
            </a: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elements</a:t>
            </a: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2100" dirty="0">
                <a:latin typeface="Lucida Console"/>
                <a:cs typeface="Lucida Console"/>
              </a:rPr>
              <a:t>()  </a:t>
            </a:r>
            <a:r>
              <a:rPr lang="en-US" sz="2100" dirty="0" smtClean="0">
                <a:latin typeface="Lucida Console"/>
                <a:cs typeface="Lucida Console"/>
              </a:rPr>
              <a:t> </a:t>
            </a: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=&gt; 3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 smtClean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Merge elements with an associative function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 smtClean="0">
                <a:latin typeface="Lucida Console"/>
                <a:cs typeface="Lucida Console"/>
              </a:rPr>
              <a:t>nums.</a:t>
            </a:r>
            <a:r>
              <a:rPr lang="en-US" sz="21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reduce</a:t>
            </a:r>
            <a:r>
              <a:rPr lang="en-US" sz="2100" dirty="0" smtClean="0">
                <a:latin typeface="Lucida Console"/>
                <a:cs typeface="Lucida Console"/>
              </a:rPr>
              <a:t>(</a:t>
            </a:r>
            <a:r>
              <a:rPr lang="en-US" sz="21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2100" dirty="0" smtClean="0">
                <a:latin typeface="Lucida Console"/>
                <a:cs typeface="Lucida Console"/>
              </a:rPr>
              <a:t>)  </a:t>
            </a: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=&gt; 6</a:t>
            </a:r>
            <a:endParaRPr lang="en-US" sz="1200" dirty="0" smtClean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</a:t>
            </a: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 Write elements to a text file</a:t>
            </a: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 smtClean="0">
                <a:latin typeface="Lucida Console"/>
                <a:cs typeface="Lucida Console"/>
              </a:rPr>
              <a:t>nums.</a:t>
            </a:r>
            <a:r>
              <a:rPr lang="en-US" sz="21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saveAsTextFile</a:t>
            </a:r>
            <a:r>
              <a:rPr lang="en-US" sz="2100" dirty="0" smtClean="0">
                <a:latin typeface="Lucida Console"/>
                <a:cs typeface="Lucida Console"/>
              </a:rPr>
              <a:t>(</a:t>
            </a:r>
            <a:r>
              <a:rPr lang="en-US" sz="21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21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hdfs</a:t>
            </a:r>
            <a:r>
              <a:rPr lang="en-US" sz="2100" dirty="0" smtClean="0">
                <a:solidFill>
                  <a:srgbClr val="000090"/>
                </a:solidFill>
                <a:latin typeface="Lucida Console"/>
                <a:cs typeface="Lucida Console"/>
              </a:rPr>
              <a:t>://</a:t>
            </a:r>
            <a:r>
              <a:rPr lang="en-US" sz="21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file.txt</a:t>
            </a:r>
            <a:r>
              <a:rPr lang="en-US" sz="21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2100" dirty="0" smtClean="0">
                <a:latin typeface="Lucida Console"/>
                <a:cs typeface="Lucida Console"/>
              </a:rPr>
              <a:t>)</a:t>
            </a: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3865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Working with Key-Value Pairs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30" y="1421273"/>
            <a:ext cx="7720419" cy="956839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1400"/>
              </a:spcBef>
              <a:buNone/>
            </a:pPr>
            <a:r>
              <a:rPr lang="en-US" sz="2400" dirty="0" smtClean="0"/>
              <a:t>Spark’s “distributed reduce” transformations operate on RDDs of key-value pairs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5693" y="2522035"/>
            <a:ext cx="6039017" cy="3898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400"/>
              </a:spcBef>
            </a:pPr>
            <a:r>
              <a:rPr lang="en-US" sz="2800" dirty="0">
                <a:solidFill>
                  <a:srgbClr val="FF6600"/>
                </a:solidFill>
              </a:rPr>
              <a:t>Python</a:t>
            </a:r>
            <a:r>
              <a:rPr lang="en-US" sz="2000" dirty="0">
                <a:solidFill>
                  <a:srgbClr val="FF6600"/>
                </a:solidFill>
              </a:rPr>
              <a:t>:</a:t>
            </a:r>
            <a:r>
              <a:rPr lang="en-US" sz="2000" dirty="0"/>
              <a:t> 	</a:t>
            </a:r>
            <a:r>
              <a:rPr lang="en-US" sz="2000" dirty="0" smtClean="0">
                <a:latin typeface="Consolas"/>
                <a:cs typeface="Consolas"/>
              </a:rPr>
              <a:t>pair </a:t>
            </a:r>
            <a:r>
              <a:rPr lang="en-US" sz="2000" dirty="0">
                <a:latin typeface="Consolas"/>
                <a:cs typeface="Consolas"/>
              </a:rPr>
              <a:t>= (a, b)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     	</a:t>
            </a:r>
            <a:r>
              <a:rPr lang="en-US" sz="2000" dirty="0" smtClean="0">
                <a:latin typeface="Consolas"/>
                <a:cs typeface="Consolas"/>
              </a:rPr>
              <a:t>	pair</a:t>
            </a:r>
            <a:r>
              <a:rPr lang="en-US" sz="2000" dirty="0">
                <a:latin typeface="Consolas"/>
                <a:cs typeface="Consolas"/>
              </a:rPr>
              <a:t>[0]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# =&gt; a </a:t>
            </a:r>
            <a:b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			</a:t>
            </a:r>
            <a:r>
              <a:rPr lang="en-US" sz="2000" dirty="0" smtClean="0">
                <a:latin typeface="Consolas"/>
                <a:cs typeface="Consolas"/>
              </a:rPr>
              <a:t>pair[1</a:t>
            </a:r>
            <a:r>
              <a:rPr lang="en-US" sz="2000" dirty="0">
                <a:latin typeface="Consolas"/>
                <a:cs typeface="Consolas"/>
              </a:rPr>
              <a:t>]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# =&gt; b</a:t>
            </a:r>
          </a:p>
          <a:p>
            <a:pPr>
              <a:spcBef>
                <a:spcPts val="1400"/>
              </a:spcBef>
            </a:pPr>
            <a:r>
              <a:rPr lang="en-US" sz="2800" dirty="0">
                <a:solidFill>
                  <a:srgbClr val="FF6600"/>
                </a:solidFill>
              </a:rPr>
              <a:t>Scala</a:t>
            </a:r>
            <a:r>
              <a:rPr lang="en-US" sz="2000" dirty="0">
                <a:solidFill>
                  <a:srgbClr val="FF6600"/>
                </a:solidFill>
              </a:rPr>
              <a:t>: </a:t>
            </a:r>
            <a:r>
              <a:rPr lang="en-US" sz="2000" dirty="0"/>
              <a:t>		</a:t>
            </a:r>
            <a:r>
              <a:rPr lang="en-US" sz="2000" b="1" dirty="0" err="1">
                <a:latin typeface="Consolas"/>
                <a:cs typeface="Consolas"/>
              </a:rPr>
              <a:t>val</a:t>
            </a:r>
            <a:r>
              <a:rPr lang="en-US" sz="2000" dirty="0">
                <a:latin typeface="Consolas"/>
                <a:cs typeface="Consolas"/>
              </a:rPr>
              <a:t> pair = (a, b)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			</a:t>
            </a:r>
            <a:r>
              <a:rPr lang="en-US" sz="2000" dirty="0" smtClean="0">
                <a:latin typeface="Consolas"/>
                <a:cs typeface="Consolas"/>
              </a:rPr>
              <a:t>pair</a:t>
            </a:r>
            <a:r>
              <a:rPr lang="en-US" sz="2000" dirty="0">
                <a:latin typeface="Consolas"/>
                <a:cs typeface="Consolas"/>
              </a:rPr>
              <a:t>._1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=&gt; a</a:t>
            </a:r>
            <a:b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			</a:t>
            </a:r>
            <a:r>
              <a:rPr lang="en-US" sz="2000" dirty="0" smtClean="0">
                <a:latin typeface="Consolas"/>
                <a:cs typeface="Consolas"/>
              </a:rPr>
              <a:t>pair</a:t>
            </a:r>
            <a:r>
              <a:rPr lang="en-US" sz="2000" dirty="0">
                <a:latin typeface="Consolas"/>
                <a:cs typeface="Consolas"/>
              </a:rPr>
              <a:t>._2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=&gt; b</a:t>
            </a:r>
            <a:endParaRPr lang="en-US" sz="2000" dirty="0">
              <a:solidFill>
                <a:srgbClr val="008000"/>
              </a:solidFill>
            </a:endParaRPr>
          </a:p>
          <a:p>
            <a:pPr>
              <a:spcBef>
                <a:spcPts val="1400"/>
              </a:spcBef>
            </a:pPr>
            <a:r>
              <a:rPr lang="en-US" sz="2800" dirty="0">
                <a:solidFill>
                  <a:srgbClr val="FF6600"/>
                </a:solidFill>
              </a:rPr>
              <a:t>Java</a:t>
            </a:r>
            <a:r>
              <a:rPr lang="en-US" sz="2000" dirty="0">
                <a:solidFill>
                  <a:srgbClr val="FF6600"/>
                </a:solidFill>
              </a:rPr>
              <a:t>:</a:t>
            </a:r>
            <a:r>
              <a:rPr lang="en-US" sz="2000" dirty="0"/>
              <a:t>		</a:t>
            </a:r>
            <a:r>
              <a:rPr lang="en-US" sz="2000" dirty="0">
                <a:latin typeface="Consolas"/>
                <a:cs typeface="Consolas"/>
              </a:rPr>
              <a:t>Tuple2 pair = </a:t>
            </a:r>
            <a:r>
              <a:rPr lang="en-US" sz="2000" b="1" dirty="0">
                <a:latin typeface="Consolas"/>
                <a:cs typeface="Consolas"/>
              </a:rPr>
              <a:t>new</a:t>
            </a:r>
            <a:r>
              <a:rPr lang="en-US" sz="2000" dirty="0">
                <a:latin typeface="Consolas"/>
                <a:cs typeface="Consolas"/>
              </a:rPr>
              <a:t> Tuple2(a, b);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/>
            </a:r>
            <a:b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			</a:t>
            </a:r>
            <a:r>
              <a:rPr lang="en-US" sz="2000" dirty="0" smtClean="0">
                <a:latin typeface="Consolas"/>
                <a:cs typeface="Consolas"/>
              </a:rPr>
              <a:t>pair</a:t>
            </a:r>
            <a:r>
              <a:rPr lang="en-US" sz="2000" dirty="0">
                <a:latin typeface="Consolas"/>
                <a:cs typeface="Consolas"/>
              </a:rPr>
              <a:t>._1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=&gt; a</a:t>
            </a:r>
            <a:b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			</a:t>
            </a:r>
            <a:r>
              <a:rPr lang="en-US" sz="2000" dirty="0" smtClean="0">
                <a:latin typeface="Consolas"/>
                <a:cs typeface="Consolas"/>
              </a:rPr>
              <a:t>pair</a:t>
            </a:r>
            <a:r>
              <a:rPr lang="en-US" sz="2000" dirty="0">
                <a:latin typeface="Consolas"/>
                <a:cs typeface="Consolas"/>
              </a:rPr>
              <a:t>._2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=&gt; b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57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Some Key-Value Operations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951039"/>
            <a:ext cx="8318975" cy="4221162"/>
          </a:xfrm>
        </p:spPr>
        <p:txBody>
          <a:bodyPr/>
          <a:lstStyle/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900" dirty="0" smtClean="0">
                <a:latin typeface="Lucida Console"/>
                <a:cs typeface="Lucida Console"/>
              </a:rPr>
              <a:t>pets = </a:t>
            </a:r>
            <a:r>
              <a:rPr lang="en-US" sz="1900" dirty="0" err="1" smtClean="0">
                <a:latin typeface="Lucida Console"/>
                <a:cs typeface="Lucida Console"/>
              </a:rPr>
              <a:t>sc.parallelize</a:t>
            </a:r>
            <a:r>
              <a:rPr lang="en-US" sz="1900" dirty="0" smtClean="0">
                <a:latin typeface="Lucida Console"/>
                <a:cs typeface="Lucida Console"/>
              </a:rPr>
              <a:t>(</a:t>
            </a:r>
            <a:br>
              <a:rPr lang="en-US" sz="1900" dirty="0" smtClean="0">
                <a:latin typeface="Lucida Console"/>
                <a:cs typeface="Lucida Console"/>
              </a:rPr>
            </a:br>
            <a:r>
              <a:rPr lang="en-US" sz="1900" dirty="0" smtClean="0">
                <a:latin typeface="Lucida Console"/>
                <a:cs typeface="Lucida Console"/>
              </a:rPr>
              <a:t>  [(</a:t>
            </a:r>
            <a:r>
              <a:rPr lang="en-US" sz="19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“cat”</a:t>
            </a:r>
            <a:r>
              <a:rPr lang="en-US" sz="1900" dirty="0" smtClean="0">
                <a:latin typeface="Lucida Console"/>
                <a:cs typeface="Lucida Console"/>
              </a:rPr>
              <a:t>, 1), (</a:t>
            </a:r>
            <a:r>
              <a:rPr lang="en-US" sz="19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“dog”</a:t>
            </a:r>
            <a:r>
              <a:rPr lang="en-US" sz="1900" dirty="0" smtClean="0">
                <a:latin typeface="Lucida Console"/>
                <a:cs typeface="Lucida Console"/>
              </a:rPr>
              <a:t>, 1), (</a:t>
            </a:r>
            <a:r>
              <a:rPr lang="en-US" sz="19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“cat”</a:t>
            </a:r>
            <a:r>
              <a:rPr lang="en-US" sz="1900" dirty="0" smtClean="0">
                <a:latin typeface="Lucida Console"/>
                <a:cs typeface="Lucida Console"/>
              </a:rPr>
              <a:t>, 2)])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900" dirty="0" err="1" smtClean="0">
                <a:latin typeface="Lucida Console"/>
                <a:cs typeface="Lucida Console"/>
              </a:rPr>
              <a:t>pets.</a:t>
            </a:r>
            <a:r>
              <a:rPr lang="en-US" sz="19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reduceByKey</a:t>
            </a:r>
            <a:r>
              <a:rPr lang="en-US" sz="1900" dirty="0" smtClean="0">
                <a:latin typeface="Lucida Console"/>
                <a:cs typeface="Lucida Console"/>
              </a:rPr>
              <a:t>(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1900" dirty="0" smtClean="0">
                <a:latin typeface="Lucida Console"/>
                <a:cs typeface="Lucida Console"/>
              </a:rPr>
              <a:t>)</a:t>
            </a:r>
            <a:br>
              <a:rPr lang="en-US" sz="1900" dirty="0" smtClean="0">
                <a:latin typeface="Lucida Console"/>
                <a:cs typeface="Lucida Console"/>
              </a:rPr>
            </a:br>
            <a:r>
              <a:rPr lang="en-US" sz="1900" dirty="0" smtClean="0">
                <a:latin typeface="Lucida Console"/>
                <a:cs typeface="Lucida Console"/>
              </a:rPr>
              <a:t>                  </a:t>
            </a:r>
            <a:r>
              <a:rPr lang="en-US" sz="19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=&gt; {(cat, 3), (dog, 1)}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900" dirty="0" err="1" smtClean="0">
                <a:latin typeface="Lucida Console"/>
                <a:cs typeface="Lucida Console"/>
              </a:rPr>
              <a:t>pets.</a:t>
            </a:r>
            <a:r>
              <a:rPr lang="en-US" sz="19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groupByKey</a:t>
            </a:r>
            <a:r>
              <a:rPr lang="en-US" sz="1900" dirty="0" smtClean="0">
                <a:latin typeface="Lucida Console"/>
                <a:cs typeface="Lucida Console"/>
              </a:rPr>
              <a:t>() </a:t>
            </a:r>
            <a:r>
              <a:rPr lang="en-US" sz="19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=&gt; {(cat, </a:t>
            </a:r>
            <a:r>
              <a:rPr lang="en-US" sz="1900" dirty="0">
                <a:solidFill>
                  <a:srgbClr val="008040"/>
                </a:solidFill>
                <a:latin typeface="Lucida Console"/>
                <a:cs typeface="Lucida Console"/>
              </a:rPr>
              <a:t>[</a:t>
            </a:r>
            <a:r>
              <a:rPr lang="en-US" sz="1900" dirty="0" smtClean="0">
                <a:solidFill>
                  <a:srgbClr val="008040"/>
                </a:solidFill>
                <a:latin typeface="Lucida Console"/>
                <a:cs typeface="Lucida Console"/>
              </a:rPr>
              <a:t>1, 2]), (dog, [1])}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900" dirty="0" err="1" smtClean="0">
                <a:latin typeface="Lucida Console"/>
                <a:cs typeface="Lucida Console"/>
              </a:rPr>
              <a:t>pets.</a:t>
            </a:r>
            <a:r>
              <a:rPr lang="en-US" sz="19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sortByKey</a:t>
            </a:r>
            <a:r>
              <a:rPr lang="en-US" sz="1900" dirty="0" smtClean="0">
                <a:latin typeface="Lucida Console"/>
                <a:cs typeface="Lucida Console"/>
              </a:rPr>
              <a:t>()  </a:t>
            </a:r>
            <a:r>
              <a:rPr lang="en-US" sz="19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=&gt; {(cat, 1), (cat, 2), (dog, 1)}</a:t>
            </a:r>
          </a:p>
          <a:p>
            <a:endParaRPr lang="en-US" sz="17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300" dirty="0" err="1" smtClean="0">
                <a:latin typeface="Lucida Console"/>
                <a:cs typeface="Lucida Console"/>
              </a:rPr>
              <a:t>reduceByKey</a:t>
            </a:r>
            <a:r>
              <a:rPr lang="en-US" sz="3000" dirty="0" smtClean="0">
                <a:cs typeface="Lucida Console"/>
              </a:rPr>
              <a:t> also automatically implements combiners on the map side</a:t>
            </a:r>
          </a:p>
        </p:txBody>
      </p:sp>
    </p:spTree>
    <p:extLst>
      <p:ext uri="{BB962C8B-B14F-4D97-AF65-F5344CB8AC3E}">
        <p14:creationId xmlns:p14="http://schemas.microsoft.com/office/powerpoint/2010/main" val="389363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590800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800" dirty="0" smtClean="0">
                <a:latin typeface="Lucida Console"/>
                <a:cs typeface="Lucida Console"/>
              </a:rPr>
              <a:t>lines = </a:t>
            </a:r>
            <a:r>
              <a:rPr lang="en-US" sz="1800" dirty="0" err="1" smtClean="0">
                <a:latin typeface="Lucida Console"/>
                <a:cs typeface="Lucida Console"/>
              </a:rPr>
              <a:t>sc.textFile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“sample.txt”</a:t>
            </a:r>
            <a:r>
              <a:rPr lang="en-US" sz="1800" dirty="0" smtClean="0">
                <a:latin typeface="Lucida Console"/>
                <a:cs typeface="Lucida Console"/>
              </a:rPr>
              <a:t>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800" dirty="0" smtClean="0">
                <a:latin typeface="Lucida Console"/>
                <a:cs typeface="Lucida Console"/>
              </a:rPr>
              <a:t>counts = </a:t>
            </a:r>
            <a:r>
              <a:rPr lang="en-US" sz="1800" dirty="0" err="1" smtClean="0">
                <a:latin typeface="Lucida Console"/>
                <a:cs typeface="Lucida Console"/>
              </a:rPr>
              <a:t>lines.</a:t>
            </a:r>
            <a:r>
              <a:rPr lang="en-US" sz="18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flatMap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line: </a:t>
            </a:r>
            <a:r>
              <a:rPr lang="en-US" sz="18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line.split</a:t>
            </a:r>
            <a:r>
              <a:rPr lang="en-US" sz="18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 ”)</a:t>
            </a:r>
            <a:r>
              <a:rPr lang="en-US" sz="1800" dirty="0" smtClean="0">
                <a:latin typeface="Lucida Console"/>
                <a:cs typeface="Lucida Console"/>
              </a:rPr>
              <a:t>)</a:t>
            </a:r>
            <a:br>
              <a:rPr lang="en-US" sz="1800" dirty="0" smtClean="0">
                <a:latin typeface="Lucida Console"/>
                <a:cs typeface="Lucida Console"/>
              </a:rPr>
            </a:br>
            <a:r>
              <a:rPr lang="en-US" sz="1800" dirty="0" smtClean="0">
                <a:latin typeface="Lucida Console"/>
                <a:cs typeface="Lucida Console"/>
              </a:rPr>
              <a:t>              .</a:t>
            </a:r>
            <a:r>
              <a:rPr lang="en-US" sz="1800" dirty="0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word 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:</a:t>
            </a:r>
            <a:r>
              <a:rPr lang="en-US" sz="1800" dirty="0" smtClean="0">
                <a:solidFill>
                  <a:srgbClr val="FF0080"/>
                </a:solidFill>
                <a:latin typeface="Lucida Console"/>
                <a:cs typeface="Lucida Console"/>
              </a:rPr>
              <a:t> (word, 1)</a:t>
            </a:r>
            <a:r>
              <a:rPr lang="en-US" sz="1800" dirty="0" smtClean="0">
                <a:latin typeface="Lucida Console"/>
                <a:cs typeface="Lucida Console"/>
              </a:rPr>
              <a:t>)</a:t>
            </a:r>
            <a:br>
              <a:rPr lang="en-US" sz="1800" dirty="0" smtClean="0">
                <a:latin typeface="Lucida Console"/>
                <a:cs typeface="Lucida Console"/>
              </a:rPr>
            </a:br>
            <a:r>
              <a:rPr lang="en-US" sz="1800" dirty="0" smtClean="0">
                <a:latin typeface="Lucida Console"/>
                <a:cs typeface="Lucida Console"/>
              </a:rPr>
              <a:t>              .</a:t>
            </a:r>
            <a:r>
              <a:rPr lang="en-US" sz="18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reduceByKey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1800" dirty="0" smtClean="0">
                <a:latin typeface="Lucida Console"/>
                <a:cs typeface="Lucida Console"/>
              </a:rPr>
              <a:t>)</a:t>
            </a:r>
            <a:endParaRPr lang="en-US" sz="1800" dirty="0">
              <a:latin typeface="Lucida Console"/>
              <a:cs typeface="Lucida Console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545140"/>
            <a:ext cx="8229600" cy="1143000"/>
          </a:xfrm>
        </p:spPr>
        <p:txBody>
          <a:bodyPr/>
          <a:lstStyle/>
          <a:p>
            <a:r>
              <a:rPr lang="en-US" sz="5500" dirty="0" smtClean="0"/>
              <a:t>Example: Word Count</a:t>
            </a:r>
            <a:endParaRPr lang="en-US" sz="55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1007895" y="4041194"/>
            <a:ext cx="6642362" cy="2196728"/>
            <a:chOff x="1364823" y="4724400"/>
            <a:chExt cx="5926029" cy="2079313"/>
          </a:xfrm>
        </p:grpSpPr>
        <p:sp>
          <p:nvSpPr>
            <p:cNvPr id="5" name="TextBox 4"/>
            <p:cNvSpPr txBox="1"/>
            <p:nvPr/>
          </p:nvSpPr>
          <p:spPr>
            <a:xfrm>
              <a:off x="1364823" y="5080000"/>
              <a:ext cx="1085526" cy="37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rbel"/>
                  <a:cs typeface="Corbel"/>
                </a:rPr>
                <a:t>“to be or”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64823" y="6146741"/>
              <a:ext cx="1197305" cy="37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rbel"/>
                  <a:cs typeface="Corbel"/>
                </a:rPr>
                <a:t>“not to be”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56599" y="4724400"/>
              <a:ext cx="582349" cy="961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rbel"/>
                  <a:cs typeface="Corbel"/>
                </a:rPr>
                <a:t>“to”</a:t>
              </a:r>
              <a:br>
                <a:rPr lang="en-US" sz="2000" dirty="0" smtClean="0">
                  <a:latin typeface="Corbel"/>
                  <a:cs typeface="Corbel"/>
                </a:rPr>
              </a:br>
              <a:r>
                <a:rPr lang="en-US" sz="2000" dirty="0" smtClean="0">
                  <a:latin typeface="Corbel"/>
                  <a:cs typeface="Corbel"/>
                </a:rPr>
                <a:t>“be”</a:t>
              </a:r>
              <a:br>
                <a:rPr lang="en-US" sz="2000" dirty="0" smtClean="0">
                  <a:latin typeface="Corbel"/>
                  <a:cs typeface="Corbel"/>
                </a:rPr>
              </a:br>
              <a:r>
                <a:rPr lang="en-US" sz="2000" dirty="0" smtClean="0">
                  <a:latin typeface="Corbel"/>
                  <a:cs typeface="Corbel"/>
                </a:rPr>
                <a:t>“or”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56599" y="5842337"/>
              <a:ext cx="666727" cy="961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rbel"/>
                  <a:cs typeface="Corbel"/>
                </a:rPr>
                <a:t>“not”</a:t>
              </a:r>
              <a:br>
                <a:rPr lang="en-US" sz="2000" dirty="0" smtClean="0">
                  <a:latin typeface="Corbel"/>
                  <a:cs typeface="Corbel"/>
                </a:rPr>
              </a:br>
              <a:r>
                <a:rPr lang="en-US" sz="2000" dirty="0" smtClean="0">
                  <a:latin typeface="Corbel"/>
                  <a:cs typeface="Corbel"/>
                </a:rPr>
                <a:t>“to”</a:t>
              </a:r>
              <a:br>
                <a:rPr lang="en-US" sz="2000" dirty="0" smtClean="0">
                  <a:latin typeface="Corbel"/>
                  <a:cs typeface="Corbel"/>
                </a:rPr>
              </a:br>
              <a:r>
                <a:rPr lang="en-US" sz="2000" dirty="0" smtClean="0">
                  <a:latin typeface="Corbel"/>
                  <a:cs typeface="Corbel"/>
                </a:rPr>
                <a:t>“be”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61126" y="4724400"/>
              <a:ext cx="748244" cy="961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rbel"/>
                  <a:cs typeface="Corbel"/>
                </a:rPr>
                <a:t>(to, 1)</a:t>
              </a:r>
              <a:br>
                <a:rPr lang="en-US" sz="2000" dirty="0" smtClean="0">
                  <a:latin typeface="Corbel"/>
                  <a:cs typeface="Corbel"/>
                </a:rPr>
              </a:br>
              <a:r>
                <a:rPr lang="en-US" sz="2000" dirty="0" smtClean="0">
                  <a:latin typeface="Corbel"/>
                  <a:cs typeface="Corbel"/>
                </a:rPr>
                <a:t>(be, 1)</a:t>
              </a:r>
              <a:br>
                <a:rPr lang="en-US" sz="2000" dirty="0" smtClean="0">
                  <a:latin typeface="Corbel"/>
                  <a:cs typeface="Corbel"/>
                </a:rPr>
              </a:br>
              <a:r>
                <a:rPr lang="en-US" sz="2000" dirty="0" smtClean="0">
                  <a:latin typeface="Corbel"/>
                  <a:cs typeface="Corbel"/>
                </a:rPr>
                <a:t>(or, 1)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61126" y="5842337"/>
              <a:ext cx="830391" cy="961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rbel"/>
                  <a:cs typeface="Corbel"/>
                </a:rPr>
                <a:t>(not, </a:t>
              </a:r>
              <a:r>
                <a:rPr lang="en-US" sz="2000" dirty="0">
                  <a:latin typeface="Corbel"/>
                  <a:cs typeface="Corbel"/>
                </a:rPr>
                <a:t>1</a:t>
              </a:r>
              <a:r>
                <a:rPr lang="en-US" sz="2000" dirty="0" smtClean="0">
                  <a:latin typeface="Corbel"/>
                  <a:cs typeface="Corbel"/>
                </a:rPr>
                <a:t>)</a:t>
              </a:r>
              <a:r>
                <a:rPr lang="en-US" sz="2000" dirty="0">
                  <a:latin typeface="Corbel"/>
                  <a:cs typeface="Corbel"/>
                </a:rPr>
                <a:t/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 smtClean="0">
                  <a:latin typeface="Corbel"/>
                  <a:cs typeface="Corbel"/>
                </a:rPr>
                <a:t>(to, </a:t>
              </a:r>
              <a:r>
                <a:rPr lang="en-US" sz="2000" dirty="0">
                  <a:latin typeface="Corbel"/>
                  <a:cs typeface="Corbel"/>
                </a:rPr>
                <a:t>1</a:t>
              </a:r>
              <a:r>
                <a:rPr lang="en-US" sz="2000" dirty="0" smtClean="0">
                  <a:latin typeface="Corbel"/>
                  <a:cs typeface="Corbel"/>
                </a:rPr>
                <a:t>)</a:t>
              </a:r>
              <a:r>
                <a:rPr lang="en-US" sz="2000" dirty="0">
                  <a:latin typeface="Corbel"/>
                  <a:cs typeface="Corbel"/>
                </a:rPr>
                <a:t/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 smtClean="0">
                  <a:latin typeface="Corbel"/>
                  <a:cs typeface="Corbel"/>
                </a:rPr>
                <a:t>(be, </a:t>
              </a:r>
              <a:r>
                <a:rPr lang="en-US" sz="2000" dirty="0">
                  <a:latin typeface="Corbel"/>
                  <a:cs typeface="Corbel"/>
                </a:rPr>
                <a:t>1)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0461" y="4885074"/>
              <a:ext cx="830391" cy="670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rbel"/>
                  <a:cs typeface="Corbel"/>
                </a:rPr>
                <a:t>(be, 2)</a:t>
              </a:r>
              <a:br>
                <a:rPr lang="en-US" sz="2000" dirty="0" smtClean="0">
                  <a:latin typeface="Corbel"/>
                  <a:cs typeface="Corbel"/>
                </a:rPr>
              </a:br>
              <a:r>
                <a:rPr lang="en-US" sz="2000" dirty="0" smtClean="0">
                  <a:latin typeface="Corbel"/>
                  <a:cs typeface="Corbel"/>
                </a:rPr>
                <a:t>(not, 1)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60461" y="6001851"/>
              <a:ext cx="726793" cy="670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rbel"/>
                  <a:cs typeface="Corbel"/>
                </a:rPr>
                <a:t>(or, 1)</a:t>
              </a:r>
            </a:p>
            <a:p>
              <a:r>
                <a:rPr lang="en-US" sz="2000" dirty="0">
                  <a:latin typeface="Corbel"/>
                  <a:cs typeface="Corbel"/>
                </a:rPr>
                <a:t>(to, 2</a:t>
              </a:r>
              <a:r>
                <a:rPr lang="en-US" sz="2000" dirty="0" smtClean="0">
                  <a:latin typeface="Corbel"/>
                  <a:cs typeface="Corbel"/>
                </a:rPr>
                <a:t>)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518918" y="5287749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518918" y="6357863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73353" y="5264150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973353" y="6400800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40793" y="5219821"/>
              <a:ext cx="764090" cy="112563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640793" y="5215684"/>
              <a:ext cx="764090" cy="10176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5640793" y="5311916"/>
              <a:ext cx="764090" cy="111743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5640793" y="6340732"/>
              <a:ext cx="764090" cy="10102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546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dirty="0" smtClean="0"/>
              <a:t>Other Key-Value Operations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56" y="1671374"/>
            <a:ext cx="8318975" cy="4826561"/>
          </a:xfrm>
        </p:spPr>
        <p:txBody>
          <a:bodyPr>
            <a:noAutofit/>
          </a:bodyPr>
          <a:lstStyle/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600" dirty="0" smtClean="0">
                <a:latin typeface="Lucida Console"/>
                <a:cs typeface="Lucida Console"/>
              </a:rPr>
              <a:t>visits = </a:t>
            </a:r>
            <a:r>
              <a:rPr lang="en-US" sz="1600" dirty="0" err="1" smtClean="0">
                <a:latin typeface="Lucida Console"/>
                <a:cs typeface="Lucida Console"/>
              </a:rPr>
              <a:t>sc.parallelize</a:t>
            </a:r>
            <a:r>
              <a:rPr lang="en-US" sz="1600" dirty="0" smtClean="0">
                <a:latin typeface="Lucida Console"/>
                <a:cs typeface="Lucida Console"/>
              </a:rPr>
              <a:t>([ (</a:t>
            </a:r>
            <a:r>
              <a:rPr lang="en-US" sz="16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6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index.html</a:t>
            </a:r>
            <a:r>
              <a:rPr lang="en-US" sz="16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600" dirty="0" smtClean="0">
                <a:latin typeface="Lucida Console"/>
                <a:cs typeface="Lucida Console"/>
              </a:rPr>
              <a:t>,</a:t>
            </a:r>
            <a:r>
              <a:rPr lang="en-US" sz="1600" dirty="0" smtClean="0">
                <a:solidFill>
                  <a:srgbClr val="000090"/>
                </a:solidFill>
                <a:latin typeface="Lucida Console"/>
                <a:cs typeface="Lucida Console"/>
              </a:rPr>
              <a:t> “1.2.3.4”</a:t>
            </a:r>
            <a:r>
              <a:rPr lang="en-US" sz="1600" dirty="0" smtClean="0">
                <a:latin typeface="Lucida Console"/>
                <a:cs typeface="Lucida Console"/>
              </a:rPr>
              <a:t>),</a:t>
            </a:r>
            <a:br>
              <a:rPr lang="en-US" sz="1600" dirty="0" smtClean="0">
                <a:latin typeface="Lucida Console"/>
                <a:cs typeface="Lucida Console"/>
              </a:rPr>
            </a:br>
            <a:r>
              <a:rPr lang="en-US" sz="1600" dirty="0" smtClean="0">
                <a:latin typeface="Lucida Console"/>
                <a:cs typeface="Lucida Console"/>
              </a:rPr>
              <a:t>                          (</a:t>
            </a:r>
            <a:r>
              <a:rPr lang="en-US" sz="16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6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about.html</a:t>
            </a:r>
            <a:r>
              <a:rPr lang="en-US" sz="16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Lucida Console"/>
                <a:cs typeface="Lucida Console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“3.4.5.6”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  <a:r>
              <a:rPr lang="en-US" sz="1600" dirty="0" smtClean="0">
                <a:latin typeface="Lucida Console"/>
                <a:cs typeface="Lucida Console"/>
              </a:rPr>
              <a:t>,</a:t>
            </a:r>
            <a:br>
              <a:rPr lang="en-US" sz="1600" dirty="0" smtClean="0">
                <a:latin typeface="Lucida Console"/>
                <a:cs typeface="Lucida Console"/>
              </a:rPr>
            </a:br>
            <a:r>
              <a:rPr lang="en-US" sz="1600" dirty="0" smtClean="0">
                <a:latin typeface="Lucida Console"/>
                <a:cs typeface="Lucida Console"/>
              </a:rPr>
              <a:t>                          (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6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index.html</a:t>
            </a:r>
            <a:r>
              <a:rPr lang="en-US" sz="16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Lucida Console"/>
                <a:cs typeface="Lucida Console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 “</a:t>
            </a:r>
            <a:r>
              <a:rPr lang="en-US" sz="1600" dirty="0" smtClean="0">
                <a:solidFill>
                  <a:srgbClr val="000090"/>
                </a:solidFill>
                <a:latin typeface="Lucida Console"/>
                <a:cs typeface="Lucida Console"/>
              </a:rPr>
              <a:t>1.3.3.1”</a:t>
            </a:r>
            <a:r>
              <a:rPr lang="en-US" sz="1600" dirty="0" smtClean="0">
                <a:latin typeface="Lucida Console"/>
                <a:cs typeface="Lucida Console"/>
              </a:rPr>
              <a:t>) ])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600" dirty="0" smtClean="0">
              <a:latin typeface="Lucida Console"/>
              <a:cs typeface="Lucida Console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600" dirty="0" err="1" smtClean="0">
                <a:latin typeface="Lucida Console"/>
                <a:cs typeface="Lucida Console"/>
              </a:rPr>
              <a:t>pageNames</a:t>
            </a:r>
            <a:r>
              <a:rPr lang="en-US" sz="1600" dirty="0" smtClean="0">
                <a:latin typeface="Lucida Console"/>
                <a:cs typeface="Lucida Console"/>
              </a:rPr>
              <a:t> </a:t>
            </a:r>
            <a:r>
              <a:rPr lang="en-US" sz="1600" dirty="0">
                <a:latin typeface="Lucida Console"/>
                <a:cs typeface="Lucida Console"/>
              </a:rPr>
              <a:t>= </a:t>
            </a:r>
            <a:r>
              <a:rPr lang="en-US" sz="1600" dirty="0" err="1">
                <a:latin typeface="Lucida Console"/>
                <a:cs typeface="Lucida Console"/>
              </a:rPr>
              <a:t>sc.parallelize</a:t>
            </a:r>
            <a:r>
              <a:rPr lang="en-US" sz="1600" dirty="0" smtClean="0">
                <a:latin typeface="Lucida Console"/>
                <a:cs typeface="Lucida Console"/>
              </a:rPr>
              <a:t>([ (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Lucida Console"/>
                <a:cs typeface="Lucida Console"/>
              </a:rPr>
              <a:t>index.html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600" dirty="0">
                <a:latin typeface="Lucida Console"/>
                <a:cs typeface="Lucida Console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“Home”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  <a:r>
              <a:rPr lang="en-US" sz="1600" dirty="0" smtClean="0">
                <a:latin typeface="Lucida Console"/>
                <a:cs typeface="Lucida Console"/>
              </a:rPr>
              <a:t>,</a:t>
            </a:r>
            <a:br>
              <a:rPr lang="en-US" sz="1600" dirty="0" smtClean="0">
                <a:latin typeface="Lucida Console"/>
                <a:cs typeface="Lucida Console"/>
              </a:rPr>
            </a:br>
            <a:r>
              <a:rPr lang="en-US" sz="1600" dirty="0" smtClean="0">
                <a:latin typeface="Lucida Console"/>
                <a:cs typeface="Lucida Console"/>
              </a:rPr>
              <a:t>                             (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Lucida Console"/>
                <a:cs typeface="Lucida Console"/>
              </a:rPr>
              <a:t>about.html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600" dirty="0">
                <a:latin typeface="Lucida Console"/>
                <a:cs typeface="Lucida Console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“About”</a:t>
            </a:r>
            <a:r>
              <a:rPr lang="en-US" sz="1600" dirty="0" smtClean="0">
                <a:latin typeface="Lucida Console"/>
                <a:cs typeface="Lucida Console"/>
              </a:rPr>
              <a:t>) ])</a:t>
            </a:r>
            <a:endParaRPr lang="en-US" sz="1600" dirty="0">
              <a:latin typeface="Lucida Console"/>
              <a:cs typeface="Lucida Console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600" dirty="0" smtClean="0">
              <a:latin typeface="Lucida Console"/>
              <a:cs typeface="Lucida Console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600" dirty="0" err="1" smtClean="0">
                <a:latin typeface="Lucida Console"/>
                <a:cs typeface="Lucida Console"/>
              </a:rPr>
              <a:t>visits.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join</a:t>
            </a:r>
            <a:r>
              <a:rPr lang="en-US" sz="1600" dirty="0" smtClean="0">
                <a:latin typeface="Lucida Console"/>
                <a:cs typeface="Lucida Console"/>
              </a:rPr>
              <a:t>(</a:t>
            </a:r>
            <a:r>
              <a:rPr lang="en-US" sz="1600" dirty="0" err="1" smtClean="0">
                <a:latin typeface="Lucida Console"/>
                <a:cs typeface="Lucida Console"/>
              </a:rPr>
              <a:t>pageNames</a:t>
            </a:r>
            <a:r>
              <a:rPr lang="en-US" sz="1600" dirty="0" smtClean="0">
                <a:latin typeface="Lucida Console"/>
                <a:cs typeface="Lucida Console"/>
              </a:rPr>
              <a:t>) </a:t>
            </a: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/>
            </a:r>
            <a:b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(“</a:t>
            </a:r>
            <a:r>
              <a:rPr lang="en-US" sz="1600" dirty="0" err="1" smtClean="0">
                <a:solidFill>
                  <a:srgbClr val="008040"/>
                </a:solidFill>
                <a:latin typeface="Lucida Console"/>
                <a:cs typeface="Lucida Console"/>
              </a:rPr>
              <a:t>index.html</a:t>
            </a: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”, (“1.2.3.4”, “Home”))</a:t>
            </a:r>
            <a:b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(“</a:t>
            </a:r>
            <a:r>
              <a:rPr lang="en-US" sz="1600" dirty="0" err="1">
                <a:solidFill>
                  <a:srgbClr val="008040"/>
                </a:solidFill>
                <a:latin typeface="Lucida Console"/>
                <a:cs typeface="Lucida Console"/>
              </a:rPr>
              <a:t>index.html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”, (</a:t>
            </a: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“1.3.3.1”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, </a:t>
            </a: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“Home”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)</a:t>
            </a: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)</a:t>
            </a:r>
            <a:b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(</a:t>
            </a: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“</a:t>
            </a:r>
            <a:r>
              <a:rPr lang="en-US" sz="1600" dirty="0" err="1" smtClean="0">
                <a:solidFill>
                  <a:srgbClr val="008040"/>
                </a:solidFill>
                <a:latin typeface="Lucida Console"/>
                <a:cs typeface="Lucida Console"/>
              </a:rPr>
              <a:t>about.html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”, (</a:t>
            </a: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“3.4.5.6”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, </a:t>
            </a: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“About”))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600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50145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Setting the Level of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All the pair RDD operations take an optional second parameter for number of tasks</a:t>
            </a:r>
          </a:p>
          <a:p>
            <a:pPr marL="0" indent="0">
              <a:buNone/>
            </a:pPr>
            <a:endParaRPr lang="en-US" dirty="0"/>
          </a:p>
          <a:p>
            <a:pPr lvl="1"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000" dirty="0" err="1">
                <a:solidFill>
                  <a:prstClr val="black"/>
                </a:solidFill>
                <a:latin typeface="Lucida Console"/>
                <a:cs typeface="Lucida Console"/>
              </a:rPr>
              <a:t>words.</a:t>
            </a:r>
            <a:r>
              <a:rPr lang="en-US" sz="2000" dirty="0" err="1">
                <a:solidFill>
                  <a:srgbClr val="3366FF"/>
                </a:solidFill>
                <a:latin typeface="Lucida Console"/>
                <a:cs typeface="Lucida Console"/>
              </a:rPr>
              <a:t>reduceByKey</a:t>
            </a:r>
            <a:r>
              <a:rPr lang="en-US" sz="2000" dirty="0">
                <a:solidFill>
                  <a:prstClr val="black"/>
                </a:solidFill>
                <a:latin typeface="Lucida Console"/>
                <a:cs typeface="Lucida Console"/>
              </a:rPr>
              <a:t>(</a:t>
            </a:r>
            <a:r>
              <a:rPr lang="en-US" sz="2000" dirty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2000" dirty="0">
                <a:latin typeface="Lucida Console"/>
                <a:cs typeface="Lucida Console"/>
              </a:rPr>
              <a:t>, 5</a:t>
            </a:r>
            <a:r>
              <a:rPr lang="en-US" sz="2000" dirty="0">
                <a:solidFill>
                  <a:prstClr val="black"/>
                </a:solidFill>
                <a:latin typeface="Lucida Console"/>
                <a:cs typeface="Lucida Console"/>
              </a:rPr>
              <a:t>)</a:t>
            </a:r>
            <a:endParaRPr lang="en-US" sz="20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lvl="1"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000" dirty="0" err="1">
                <a:solidFill>
                  <a:prstClr val="black"/>
                </a:solidFill>
                <a:latin typeface="Lucida Console"/>
                <a:cs typeface="Lucida Console"/>
              </a:rPr>
              <a:t>words.</a:t>
            </a:r>
            <a:r>
              <a:rPr lang="en-US" sz="2000" dirty="0" err="1">
                <a:solidFill>
                  <a:srgbClr val="3366FF"/>
                </a:solidFill>
                <a:latin typeface="Lucida Console"/>
                <a:cs typeface="Lucida Console"/>
              </a:rPr>
              <a:t>groupByKey</a:t>
            </a:r>
            <a:r>
              <a:rPr lang="en-US" sz="2000" dirty="0">
                <a:solidFill>
                  <a:prstClr val="black"/>
                </a:solidFill>
                <a:latin typeface="Lucida Console"/>
                <a:cs typeface="Lucida Console"/>
              </a:rPr>
              <a:t>(5)</a:t>
            </a:r>
            <a:endParaRPr lang="en-US" sz="20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lvl="1"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000" dirty="0" err="1">
                <a:solidFill>
                  <a:prstClr val="black"/>
                </a:solidFill>
                <a:latin typeface="Lucida Console"/>
                <a:cs typeface="Lucida Console"/>
              </a:rPr>
              <a:t>visits.</a:t>
            </a:r>
            <a:r>
              <a:rPr lang="en-US" sz="2000" dirty="0" err="1">
                <a:solidFill>
                  <a:srgbClr val="3366FF"/>
                </a:solidFill>
                <a:latin typeface="Lucida Console"/>
                <a:cs typeface="Lucida Console"/>
              </a:rPr>
              <a:t>join</a:t>
            </a:r>
            <a:r>
              <a:rPr lang="en-US" sz="2000" dirty="0">
                <a:solidFill>
                  <a:prstClr val="black"/>
                </a:solidFill>
                <a:latin typeface="Lucida Console"/>
                <a:cs typeface="Lucida Console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Lucida Console"/>
                <a:cs typeface="Lucida Console"/>
              </a:rPr>
              <a:t>pageViews</a:t>
            </a:r>
            <a:r>
              <a:rPr lang="en-US" sz="2000" dirty="0">
                <a:solidFill>
                  <a:prstClr val="black"/>
                </a:solidFill>
                <a:latin typeface="Lucida Console"/>
                <a:cs typeface="Lucida Console"/>
              </a:rPr>
              <a:t>, 5)</a:t>
            </a:r>
          </a:p>
        </p:txBody>
      </p:sp>
    </p:spTree>
    <p:extLst>
      <p:ext uri="{BB962C8B-B14F-4D97-AF65-F5344CB8AC3E}">
        <p14:creationId xmlns:p14="http://schemas.microsoft.com/office/powerpoint/2010/main" val="21718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Any external variables you use in a closure will automatically be shipped to the cluster:</a:t>
            </a:r>
          </a:p>
          <a:p>
            <a:pPr marL="0" indent="0">
              <a:buNone/>
            </a:pPr>
            <a:endParaRPr lang="en-US" dirty="0" smtClean="0"/>
          </a:p>
          <a:p>
            <a:pPr marL="1257300" lvl="2" indent="-457200"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600" dirty="0" smtClean="0">
                <a:latin typeface="Lucida Console"/>
                <a:cs typeface="Lucida Console"/>
              </a:rPr>
              <a:t>query = </a:t>
            </a:r>
            <a:r>
              <a:rPr lang="en-US" sz="2600" dirty="0" err="1" smtClean="0">
                <a:latin typeface="Lucida Console"/>
                <a:cs typeface="Lucida Console"/>
              </a:rPr>
              <a:t>sys.stdin.readline</a:t>
            </a:r>
            <a:r>
              <a:rPr lang="en-US" sz="2600" dirty="0" smtClean="0">
                <a:latin typeface="Lucida Console"/>
                <a:cs typeface="Lucida Console"/>
              </a:rPr>
              <a:t>()</a:t>
            </a:r>
          </a:p>
          <a:p>
            <a:pPr marL="1257300" lvl="2" indent="-457200"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600" dirty="0" err="1" smtClean="0">
                <a:latin typeface="Lucida Console"/>
                <a:cs typeface="Lucida Console"/>
              </a:rPr>
              <a:t>pages.</a:t>
            </a:r>
            <a:r>
              <a:rPr lang="en-US" sz="2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2600" dirty="0" smtClean="0">
                <a:latin typeface="Lucida Console"/>
                <a:cs typeface="Lucida Console"/>
              </a:rPr>
              <a:t>(</a:t>
            </a:r>
            <a:r>
              <a:rPr lang="en-US" sz="26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x: query in x</a:t>
            </a:r>
            <a:r>
              <a:rPr lang="en-US" sz="2600" dirty="0" smtClean="0">
                <a:latin typeface="Lucida Console"/>
                <a:cs typeface="Lucida Console"/>
              </a:rPr>
              <a:t>).</a:t>
            </a:r>
            <a:r>
              <a:rPr lang="en-US" sz="26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2600" dirty="0" smtClean="0">
                <a:latin typeface="Lucida Console"/>
                <a:cs typeface="Lucida Console"/>
              </a:rPr>
              <a:t>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Some caveats:</a:t>
            </a:r>
          </a:p>
          <a:p>
            <a:r>
              <a:rPr lang="en-US" dirty="0" smtClean="0"/>
              <a:t>Each task gets a new copy (updates aren’t sent back)</a:t>
            </a:r>
          </a:p>
          <a:p>
            <a:r>
              <a:rPr lang="en-US" dirty="0" smtClean="0"/>
              <a:t>Variable must be </a:t>
            </a:r>
            <a:r>
              <a:rPr lang="en-US" dirty="0" err="1" smtClean="0"/>
              <a:t>Serializable</a:t>
            </a:r>
            <a:r>
              <a:rPr lang="en-US" dirty="0" smtClean="0"/>
              <a:t> / Pickle-able</a:t>
            </a:r>
          </a:p>
          <a:p>
            <a:r>
              <a:rPr lang="en-US" dirty="0" smtClean="0"/>
              <a:t>Don’t use fields of an outer object (ships all of it!)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4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1"/>
          <p:cNvSpPr>
            <a:spLocks noGrp="1"/>
          </p:cNvSpPr>
          <p:nvPr>
            <p:ph type="title"/>
          </p:nvPr>
        </p:nvSpPr>
        <p:spPr>
          <a:xfrm>
            <a:off x="457200" y="5819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Under The Hood: DAG Scheduler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270893" y="1967394"/>
            <a:ext cx="3158109" cy="4304764"/>
          </a:xfrm>
        </p:spPr>
        <p:txBody>
          <a:bodyPr>
            <a:normAutofit/>
          </a:bodyPr>
          <a:lstStyle/>
          <a:p>
            <a:r>
              <a:rPr lang="en-US" sz="2700" dirty="0" smtClean="0">
                <a:ea typeface="ＭＳ Ｐゴシック" charset="-128"/>
                <a:cs typeface="ＭＳ Ｐゴシック" charset="-128"/>
              </a:rPr>
              <a:t>General task graphs</a:t>
            </a:r>
          </a:p>
          <a:p>
            <a:r>
              <a:rPr lang="en-US" sz="2700" dirty="0" smtClean="0">
                <a:ea typeface="ＭＳ Ｐゴシック" charset="-128"/>
                <a:cs typeface="ＭＳ Ｐゴシック" charset="-128"/>
              </a:rPr>
              <a:t>Automatically pipelines functions</a:t>
            </a:r>
          </a:p>
          <a:p>
            <a:r>
              <a:rPr lang="en-US" sz="2700" dirty="0" smtClean="0">
                <a:ea typeface="ＭＳ Ｐゴシック" charset="-128"/>
                <a:cs typeface="ＭＳ Ｐゴシック" charset="-128"/>
              </a:rPr>
              <a:t>Data locality aware</a:t>
            </a:r>
          </a:p>
          <a:p>
            <a:r>
              <a:rPr lang="en-US" sz="2700" dirty="0" smtClean="0">
                <a:ea typeface="ＭＳ Ｐゴシック" charset="-128"/>
                <a:cs typeface="ＭＳ Ｐゴシック" charset="-128"/>
              </a:rPr>
              <a:t>Partitioning aware</a:t>
            </a:r>
            <a:br>
              <a:rPr lang="en-US" sz="2700" dirty="0" smtClean="0">
                <a:ea typeface="ＭＳ Ｐゴシック" charset="-128"/>
                <a:cs typeface="ＭＳ Ｐゴシック" charset="-128"/>
              </a:rPr>
            </a:br>
            <a:r>
              <a:rPr lang="en-US" sz="2700" dirty="0" smtClean="0">
                <a:ea typeface="ＭＳ Ｐゴシック" charset="-128"/>
                <a:cs typeface="ＭＳ Ｐゴシック" charset="-128"/>
              </a:rPr>
              <a:t>to avoid shuffles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5495353" y="6258563"/>
            <a:ext cx="393158" cy="257080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Corbel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885728" y="6190342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rPr>
              <a:t>= cached 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rPr>
              <a:t>partition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/>
              <a:cs typeface="Corbe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007898" y="6107605"/>
            <a:ext cx="450658" cy="597997"/>
            <a:chOff x="4181818" y="5897146"/>
            <a:chExt cx="571867" cy="777635"/>
          </a:xfrm>
        </p:grpSpPr>
        <p:sp>
          <p:nvSpPr>
            <p:cNvPr id="81" name="Rounded Rectangle 80"/>
            <p:cNvSpPr/>
            <p:nvPr/>
          </p:nvSpPr>
          <p:spPr>
            <a:xfrm>
              <a:off x="4181818" y="5897146"/>
              <a:ext cx="571867" cy="777635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4272291" y="5975435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4272291" y="632727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472880" y="619034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rPr>
              <a:t>= RDD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/>
              <a:cs typeface="Corbe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429002" y="2014709"/>
            <a:ext cx="5376333" cy="3777438"/>
            <a:chOff x="3392904" y="2014709"/>
            <a:chExt cx="5412429" cy="3777438"/>
          </a:xfrm>
        </p:grpSpPr>
        <p:sp>
          <p:nvSpPr>
            <p:cNvPr id="171" name="Rounded Rectangle 170"/>
            <p:cNvSpPr/>
            <p:nvPr/>
          </p:nvSpPr>
          <p:spPr>
            <a:xfrm>
              <a:off x="3392904" y="2014709"/>
              <a:ext cx="5412429" cy="3777438"/>
            </a:xfrm>
            <a:prstGeom prst="roundRect">
              <a:avLst>
                <a:gd name="adj" fmla="val 3827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3550531" y="2156004"/>
              <a:ext cx="1749946" cy="1319458"/>
            </a:xfrm>
            <a:prstGeom prst="roundRect">
              <a:avLst>
                <a:gd name="adj" fmla="val 9052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3550531" y="3646093"/>
              <a:ext cx="3732854" cy="2003628"/>
            </a:xfrm>
            <a:prstGeom prst="roundRect">
              <a:avLst>
                <a:gd name="adj" fmla="val 4131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6386193" y="3856333"/>
              <a:ext cx="566307" cy="1460609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6475785" y="3940757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6475785" y="4288112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6475785" y="4624894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6475785" y="4972249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4560969" y="2257404"/>
              <a:ext cx="566307" cy="109857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4650561" y="2334695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4650561" y="2682050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4650561" y="3012297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6386193" y="2263217"/>
              <a:ext cx="566307" cy="109857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6475785" y="2340508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6475785" y="2687863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6475785" y="3018110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3" name="Rounded Rectangle 192"/>
            <p:cNvSpPr/>
            <p:nvPr/>
          </p:nvSpPr>
          <p:spPr>
            <a:xfrm>
              <a:off x="8078706" y="3167209"/>
              <a:ext cx="566307" cy="109857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4" name="Rounded Rectangle 193"/>
            <p:cNvSpPr/>
            <p:nvPr/>
          </p:nvSpPr>
          <p:spPr>
            <a:xfrm>
              <a:off x="8168299" y="3244501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8168299" y="3591856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8168299" y="3922102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197" name="Straight Arrow Connector 196"/>
            <p:cNvCxnSpPr>
              <a:stCxn id="190" idx="3"/>
              <a:endCxn id="194" idx="1"/>
            </p:cNvCxnSpPr>
            <p:nvPr/>
          </p:nvCxnSpPr>
          <p:spPr>
            <a:xfrm>
              <a:off x="6865120" y="2466987"/>
              <a:ext cx="1303177" cy="90399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98" name="Straight Arrow Connector 197"/>
            <p:cNvCxnSpPr>
              <a:stCxn id="191" idx="3"/>
              <a:endCxn id="195" idx="1"/>
            </p:cNvCxnSpPr>
            <p:nvPr/>
          </p:nvCxnSpPr>
          <p:spPr>
            <a:xfrm>
              <a:off x="6865120" y="2814342"/>
              <a:ext cx="1303177" cy="90399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99" name="Straight Arrow Connector 198"/>
            <p:cNvCxnSpPr>
              <a:stCxn id="192" idx="3"/>
              <a:endCxn id="196" idx="1"/>
            </p:cNvCxnSpPr>
            <p:nvPr/>
          </p:nvCxnSpPr>
          <p:spPr>
            <a:xfrm>
              <a:off x="6865120" y="3144589"/>
              <a:ext cx="1303177" cy="90399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0" name="Straight Arrow Connector 199"/>
            <p:cNvCxnSpPr>
              <a:stCxn id="187" idx="3"/>
              <a:endCxn id="191" idx="1"/>
            </p:cNvCxnSpPr>
            <p:nvPr/>
          </p:nvCxnSpPr>
          <p:spPr>
            <a:xfrm>
              <a:off x="5039897" y="2808529"/>
              <a:ext cx="1435888" cy="581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1" name="Straight Arrow Connector 200"/>
            <p:cNvCxnSpPr>
              <a:stCxn id="186" idx="3"/>
              <a:endCxn id="190" idx="1"/>
            </p:cNvCxnSpPr>
            <p:nvPr/>
          </p:nvCxnSpPr>
          <p:spPr>
            <a:xfrm>
              <a:off x="5039897" y="2461173"/>
              <a:ext cx="1435888" cy="581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3" name="Straight Arrow Connector 202"/>
            <p:cNvCxnSpPr>
              <a:stCxn id="181" idx="3"/>
              <a:endCxn id="194" idx="1"/>
            </p:cNvCxnSpPr>
            <p:nvPr/>
          </p:nvCxnSpPr>
          <p:spPr>
            <a:xfrm flipV="1">
              <a:off x="6865120" y="3370979"/>
              <a:ext cx="1303179" cy="696256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4" name="Straight Arrow Connector 203"/>
            <p:cNvCxnSpPr>
              <a:stCxn id="188" idx="3"/>
              <a:endCxn id="192" idx="1"/>
            </p:cNvCxnSpPr>
            <p:nvPr/>
          </p:nvCxnSpPr>
          <p:spPr>
            <a:xfrm>
              <a:off x="5039897" y="3138775"/>
              <a:ext cx="1435888" cy="581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5" name="Straight Arrow Connector 204"/>
            <p:cNvCxnSpPr>
              <a:stCxn id="183" idx="3"/>
              <a:endCxn id="194" idx="1"/>
            </p:cNvCxnSpPr>
            <p:nvPr/>
          </p:nvCxnSpPr>
          <p:spPr>
            <a:xfrm flipV="1">
              <a:off x="6865120" y="3370979"/>
              <a:ext cx="1303179" cy="138039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9" name="Straight Arrow Connector 208"/>
            <p:cNvCxnSpPr>
              <a:stCxn id="181" idx="3"/>
              <a:endCxn id="195" idx="1"/>
            </p:cNvCxnSpPr>
            <p:nvPr/>
          </p:nvCxnSpPr>
          <p:spPr>
            <a:xfrm flipV="1">
              <a:off x="6865120" y="3718334"/>
              <a:ext cx="1303179" cy="34890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0" name="Straight Arrow Connector 209"/>
            <p:cNvCxnSpPr>
              <a:stCxn id="182" idx="3"/>
              <a:endCxn id="195" idx="1"/>
            </p:cNvCxnSpPr>
            <p:nvPr/>
          </p:nvCxnSpPr>
          <p:spPr>
            <a:xfrm flipV="1">
              <a:off x="6865120" y="3718334"/>
              <a:ext cx="1303179" cy="696256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1" name="Straight Arrow Connector 210"/>
            <p:cNvCxnSpPr>
              <a:stCxn id="183" idx="3"/>
              <a:endCxn id="195" idx="1"/>
            </p:cNvCxnSpPr>
            <p:nvPr/>
          </p:nvCxnSpPr>
          <p:spPr>
            <a:xfrm flipV="1">
              <a:off x="6865120" y="3718334"/>
              <a:ext cx="1303179" cy="103303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2" name="Straight Arrow Connector 211"/>
            <p:cNvCxnSpPr>
              <a:stCxn id="184" idx="3"/>
              <a:endCxn id="195" idx="1"/>
            </p:cNvCxnSpPr>
            <p:nvPr/>
          </p:nvCxnSpPr>
          <p:spPr>
            <a:xfrm flipV="1">
              <a:off x="6865120" y="3718334"/>
              <a:ext cx="1303179" cy="138039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3" name="Straight Arrow Connector 212"/>
            <p:cNvCxnSpPr>
              <a:stCxn id="182" idx="3"/>
              <a:endCxn id="194" idx="1"/>
            </p:cNvCxnSpPr>
            <p:nvPr/>
          </p:nvCxnSpPr>
          <p:spPr>
            <a:xfrm flipV="1">
              <a:off x="6865120" y="3370979"/>
              <a:ext cx="1303179" cy="104361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4" name="Straight Arrow Connector 213"/>
            <p:cNvCxnSpPr>
              <a:stCxn id="187" idx="3"/>
              <a:endCxn id="192" idx="1"/>
            </p:cNvCxnSpPr>
            <p:nvPr/>
          </p:nvCxnSpPr>
          <p:spPr>
            <a:xfrm>
              <a:off x="5039897" y="2808529"/>
              <a:ext cx="1435888" cy="33606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5" name="Straight Arrow Connector 214"/>
            <p:cNvCxnSpPr>
              <a:stCxn id="187" idx="3"/>
              <a:endCxn id="190" idx="1"/>
            </p:cNvCxnSpPr>
            <p:nvPr/>
          </p:nvCxnSpPr>
          <p:spPr>
            <a:xfrm flipV="1">
              <a:off x="5039897" y="2466987"/>
              <a:ext cx="1435888" cy="34154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6" name="Straight Arrow Connector 215"/>
            <p:cNvCxnSpPr>
              <a:stCxn id="188" idx="3"/>
              <a:endCxn id="191" idx="1"/>
            </p:cNvCxnSpPr>
            <p:nvPr/>
          </p:nvCxnSpPr>
          <p:spPr>
            <a:xfrm flipV="1">
              <a:off x="5039897" y="2814342"/>
              <a:ext cx="1435888" cy="32443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7" name="Straight Arrow Connector 216"/>
            <p:cNvCxnSpPr>
              <a:stCxn id="186" idx="3"/>
              <a:endCxn id="192" idx="1"/>
            </p:cNvCxnSpPr>
            <p:nvPr/>
          </p:nvCxnSpPr>
          <p:spPr>
            <a:xfrm>
              <a:off x="5039897" y="2461173"/>
              <a:ext cx="1435888" cy="683416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8" name="Straight Arrow Connector 217"/>
            <p:cNvCxnSpPr>
              <a:stCxn id="184" idx="3"/>
              <a:endCxn id="194" idx="1"/>
            </p:cNvCxnSpPr>
            <p:nvPr/>
          </p:nvCxnSpPr>
          <p:spPr>
            <a:xfrm flipV="1">
              <a:off x="6865120" y="3370979"/>
              <a:ext cx="1303179" cy="172774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9" name="Straight Arrow Connector 218"/>
            <p:cNvCxnSpPr>
              <a:stCxn id="181" idx="3"/>
              <a:endCxn id="196" idx="1"/>
            </p:cNvCxnSpPr>
            <p:nvPr/>
          </p:nvCxnSpPr>
          <p:spPr>
            <a:xfrm flipV="1">
              <a:off x="6865120" y="4048580"/>
              <a:ext cx="1303179" cy="1865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0" name="Straight Arrow Connector 219"/>
            <p:cNvCxnSpPr>
              <a:stCxn id="182" idx="3"/>
              <a:endCxn id="196" idx="1"/>
            </p:cNvCxnSpPr>
            <p:nvPr/>
          </p:nvCxnSpPr>
          <p:spPr>
            <a:xfrm flipV="1">
              <a:off x="6865120" y="4048580"/>
              <a:ext cx="1303179" cy="36601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1" name="Straight Arrow Connector 220"/>
            <p:cNvCxnSpPr>
              <a:stCxn id="183" idx="3"/>
              <a:endCxn id="196" idx="1"/>
            </p:cNvCxnSpPr>
            <p:nvPr/>
          </p:nvCxnSpPr>
          <p:spPr>
            <a:xfrm flipV="1">
              <a:off x="6865120" y="4048580"/>
              <a:ext cx="1303179" cy="70279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2" name="Straight Arrow Connector 221"/>
            <p:cNvCxnSpPr>
              <a:stCxn id="184" idx="3"/>
              <a:endCxn id="196" idx="1"/>
            </p:cNvCxnSpPr>
            <p:nvPr/>
          </p:nvCxnSpPr>
          <p:spPr>
            <a:xfrm flipV="1">
              <a:off x="6865120" y="4048580"/>
              <a:ext cx="1303179" cy="105014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23" name="TextBox 222"/>
            <p:cNvSpPr txBox="1"/>
            <p:nvPr/>
          </p:nvSpPr>
          <p:spPr>
            <a:xfrm>
              <a:off x="7424962" y="4619577"/>
              <a:ext cx="542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join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738265" y="5212419"/>
              <a:ext cx="640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filter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5320829" y="3152411"/>
              <a:ext cx="1002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groupBy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cxnSp>
          <p:nvCxnSpPr>
            <p:cNvPr id="226" name="Straight Arrow Connector 225"/>
            <p:cNvCxnSpPr>
              <a:stCxn id="188" idx="3"/>
              <a:endCxn id="190" idx="1"/>
            </p:cNvCxnSpPr>
            <p:nvPr/>
          </p:nvCxnSpPr>
          <p:spPr>
            <a:xfrm flipV="1">
              <a:off x="5039897" y="2466987"/>
              <a:ext cx="1435888" cy="67178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7" name="Straight Arrow Connector 226"/>
            <p:cNvCxnSpPr>
              <a:stCxn id="186" idx="3"/>
              <a:endCxn id="191" idx="1"/>
            </p:cNvCxnSpPr>
            <p:nvPr/>
          </p:nvCxnSpPr>
          <p:spPr>
            <a:xfrm>
              <a:off x="5039897" y="2461173"/>
              <a:ext cx="1435888" cy="35316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34" name="TextBox 233"/>
            <p:cNvSpPr txBox="1"/>
            <p:nvPr/>
          </p:nvSpPr>
          <p:spPr>
            <a:xfrm>
              <a:off x="7742274" y="5292287"/>
              <a:ext cx="8991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3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3629974" y="3085507"/>
              <a:ext cx="8991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662736" y="5265555"/>
              <a:ext cx="913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209961" y="2147424"/>
              <a:ext cx="394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A: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6012123" y="2098486"/>
              <a:ext cx="384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B: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3601081" y="3674323"/>
              <a:ext cx="384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C: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773573" y="3674323"/>
              <a:ext cx="403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D: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6041541" y="3665799"/>
              <a:ext cx="374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E: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754072" y="2822947"/>
              <a:ext cx="365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F: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5157627" y="3856333"/>
              <a:ext cx="566307" cy="1460609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5247219" y="3940757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5247219" y="4288112"/>
              <a:ext cx="389335" cy="252956"/>
            </a:xfrm>
            <a:prstGeom prst="roundRect">
              <a:avLst/>
            </a:prstGeom>
            <a:ln/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5247219" y="4624894"/>
              <a:ext cx="389335" cy="252956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5247219" y="4972249"/>
              <a:ext cx="389335" cy="252956"/>
            </a:xfrm>
            <a:prstGeom prst="roundRect">
              <a:avLst/>
            </a:prstGeom>
            <a:ln/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202" name="Straight Arrow Connector 201"/>
            <p:cNvCxnSpPr>
              <a:stCxn id="90" idx="3"/>
              <a:endCxn id="182" idx="1"/>
            </p:cNvCxnSpPr>
            <p:nvPr/>
          </p:nvCxnSpPr>
          <p:spPr>
            <a:xfrm>
              <a:off x="5636554" y="4414590"/>
              <a:ext cx="83923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6" name="Straight Arrow Connector 205"/>
            <p:cNvCxnSpPr>
              <a:stCxn id="89" idx="3"/>
              <a:endCxn id="181" idx="1"/>
            </p:cNvCxnSpPr>
            <p:nvPr/>
          </p:nvCxnSpPr>
          <p:spPr>
            <a:xfrm>
              <a:off x="5636554" y="4067235"/>
              <a:ext cx="83923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7" name="Straight Arrow Connector 206"/>
            <p:cNvCxnSpPr>
              <a:stCxn id="91" idx="3"/>
              <a:endCxn id="183" idx="1"/>
            </p:cNvCxnSpPr>
            <p:nvPr/>
          </p:nvCxnSpPr>
          <p:spPr>
            <a:xfrm>
              <a:off x="5636554" y="4751372"/>
              <a:ext cx="83923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8" name="Straight Arrow Connector 207"/>
            <p:cNvCxnSpPr>
              <a:stCxn id="92" idx="3"/>
              <a:endCxn id="184" idx="1"/>
            </p:cNvCxnSpPr>
            <p:nvPr/>
          </p:nvCxnSpPr>
          <p:spPr>
            <a:xfrm>
              <a:off x="5636554" y="5098727"/>
              <a:ext cx="83923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97" name="Rounded Rectangle 96"/>
            <p:cNvSpPr/>
            <p:nvPr/>
          </p:nvSpPr>
          <p:spPr>
            <a:xfrm>
              <a:off x="3946736" y="3856333"/>
              <a:ext cx="566307" cy="1460609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4036328" y="3940757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4036328" y="4288112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4036328" y="4624894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4036328" y="4972249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102" name="Straight Arrow Connector 101"/>
            <p:cNvCxnSpPr>
              <a:stCxn id="99" idx="3"/>
              <a:endCxn id="90" idx="1"/>
            </p:cNvCxnSpPr>
            <p:nvPr/>
          </p:nvCxnSpPr>
          <p:spPr>
            <a:xfrm>
              <a:off x="4425663" y="4414590"/>
              <a:ext cx="82155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03" name="Straight Arrow Connector 102"/>
            <p:cNvCxnSpPr>
              <a:stCxn id="98" idx="3"/>
              <a:endCxn id="89" idx="1"/>
            </p:cNvCxnSpPr>
            <p:nvPr/>
          </p:nvCxnSpPr>
          <p:spPr>
            <a:xfrm>
              <a:off x="4425663" y="4067235"/>
              <a:ext cx="82155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04" name="Straight Arrow Connector 103"/>
            <p:cNvCxnSpPr>
              <a:stCxn id="100" idx="3"/>
              <a:endCxn id="91" idx="1"/>
            </p:cNvCxnSpPr>
            <p:nvPr/>
          </p:nvCxnSpPr>
          <p:spPr>
            <a:xfrm>
              <a:off x="4425663" y="4751372"/>
              <a:ext cx="82155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05" name="Straight Arrow Connector 104"/>
            <p:cNvCxnSpPr>
              <a:stCxn id="101" idx="3"/>
              <a:endCxn id="92" idx="1"/>
            </p:cNvCxnSpPr>
            <p:nvPr/>
          </p:nvCxnSpPr>
          <p:spPr>
            <a:xfrm>
              <a:off x="4425663" y="5098727"/>
              <a:ext cx="82155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110" name="TextBox 109"/>
            <p:cNvSpPr txBox="1"/>
            <p:nvPr/>
          </p:nvSpPr>
          <p:spPr>
            <a:xfrm>
              <a:off x="4558939" y="5209465"/>
              <a:ext cx="615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 smtClean="0">
                  <a:solidFill>
                    <a:sysClr val="windowText" lastClr="000000"/>
                  </a:solidFill>
                  <a:latin typeface="Corbel"/>
                  <a:cs typeface="Corbel"/>
                </a:rPr>
                <a:t>map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673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0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Facebook daily logs : 60 TB</a:t>
            </a:r>
          </a:p>
          <a:p>
            <a:r>
              <a:rPr lang="en-IN" dirty="0" smtClean="0"/>
              <a:t>1000 genomes projects : 200TB</a:t>
            </a:r>
          </a:p>
          <a:p>
            <a:r>
              <a:rPr lang="en-IN" dirty="0" smtClean="0"/>
              <a:t>Google web index : 10+ PB</a:t>
            </a:r>
          </a:p>
          <a:p>
            <a:endParaRPr lang="en-IN" dirty="0"/>
          </a:p>
          <a:p>
            <a:r>
              <a:rPr lang="en-IN" dirty="0" smtClean="0"/>
              <a:t>Cost of 1 TB of disk : $30</a:t>
            </a:r>
          </a:p>
          <a:p>
            <a:r>
              <a:rPr lang="en-IN" dirty="0" smtClean="0"/>
              <a:t>Time to read 1 TB from disk: 6 hours (50MB/s)</a:t>
            </a:r>
          </a:p>
        </p:txBody>
      </p:sp>
    </p:spTree>
    <p:extLst>
      <p:ext uri="{BB962C8B-B14F-4D97-AF65-F5344CB8AC3E}">
        <p14:creationId xmlns:p14="http://schemas.microsoft.com/office/powerpoint/2010/main" val="185527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Support</a:t>
            </a:r>
            <a:endParaRPr lang="en-US" dirty="0"/>
          </a:p>
        </p:txBody>
      </p:sp>
      <p:sp>
        <p:nvSpPr>
          <p:cNvPr id="13" name="Content Placeholder 4"/>
          <p:cNvSpPr>
            <a:spLocks noGrp="1"/>
          </p:cNvSpPr>
          <p:nvPr>
            <p:ph sz="half" idx="1"/>
          </p:nvPr>
        </p:nvSpPr>
        <p:spPr>
          <a:xfrm>
            <a:off x="5668442" y="1592816"/>
            <a:ext cx="3388341" cy="4386260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FF6600"/>
                </a:solidFill>
              </a:rPr>
              <a:t>Standalone Programs</a:t>
            </a:r>
          </a:p>
          <a:p>
            <a:pPr marL="117475" indent="-117475"/>
            <a:r>
              <a:rPr lang="en-US" sz="2000" dirty="0" smtClean="0"/>
              <a:t>Python, </a:t>
            </a:r>
            <a:r>
              <a:rPr lang="en-US" sz="2000" dirty="0" err="1" smtClean="0"/>
              <a:t>Scala</a:t>
            </a:r>
            <a:r>
              <a:rPr lang="en-US" sz="2000" dirty="0" smtClean="0"/>
              <a:t>, &amp; Java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6600"/>
                </a:solidFill>
              </a:rPr>
              <a:t>Interactive Shells</a:t>
            </a:r>
            <a:endParaRPr lang="en-US" sz="2000" b="1" dirty="0" smtClean="0"/>
          </a:p>
          <a:p>
            <a:pPr marL="174625" indent="-174625"/>
            <a:r>
              <a:rPr lang="en-US" sz="2000" dirty="0" smtClean="0"/>
              <a:t>Python &amp; </a:t>
            </a:r>
            <a:r>
              <a:rPr lang="en-US" sz="2000" dirty="0" err="1" smtClean="0"/>
              <a:t>Scala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6600"/>
                </a:solidFill>
              </a:rPr>
              <a:t>Performance</a:t>
            </a:r>
          </a:p>
          <a:p>
            <a:pPr marL="174625" indent="-174625"/>
            <a:r>
              <a:rPr lang="en-US" sz="2000" dirty="0" smtClean="0"/>
              <a:t>Java &amp; </a:t>
            </a:r>
            <a:r>
              <a:rPr lang="en-US" sz="2000" dirty="0" err="1" smtClean="0"/>
              <a:t>Scala</a:t>
            </a:r>
            <a:r>
              <a:rPr lang="en-US" sz="2000" dirty="0" smtClean="0"/>
              <a:t> are faster due to static typing</a:t>
            </a:r>
          </a:p>
          <a:p>
            <a:pPr marL="174625" indent="-174625"/>
            <a:r>
              <a:rPr lang="en-US" sz="2000" dirty="0" smtClean="0"/>
              <a:t>…but Python is often fine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/>
          </p:nvPr>
        </p:nvSpPr>
        <p:spPr>
          <a:xfrm>
            <a:off x="463766" y="1574716"/>
            <a:ext cx="5120944" cy="1163846"/>
          </a:xfrm>
          <a:solidFill>
            <a:schemeClr val="bg1">
              <a:lumMod val="8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numCol="1">
            <a:noAutofit/>
          </a:bodyPr>
          <a:lstStyle/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b="1" dirty="0" smtClean="0">
                <a:solidFill>
                  <a:srgbClr val="FF6600"/>
                </a:solidFill>
              </a:rPr>
              <a:t>Python</a:t>
            </a:r>
            <a:endParaRPr lang="en-US" sz="1400" dirty="0">
              <a:solidFill>
                <a:srgbClr val="008000"/>
              </a:solidFill>
              <a:latin typeface="Lucida Console"/>
              <a:cs typeface="Lucida Console"/>
            </a:endParaRPr>
          </a:p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400" dirty="0" smtClean="0">
                <a:latin typeface="Lucida Console"/>
                <a:cs typeface="Lucida Console"/>
              </a:rPr>
              <a:t>lines </a:t>
            </a:r>
            <a:r>
              <a:rPr lang="en-US" sz="1400" dirty="0">
                <a:latin typeface="Lucida Console"/>
                <a:cs typeface="Lucida Console"/>
              </a:rPr>
              <a:t>= </a:t>
            </a:r>
            <a:r>
              <a:rPr lang="en-US" sz="1400" dirty="0" err="1">
                <a:latin typeface="Lucida Console"/>
                <a:cs typeface="Lucida Console"/>
              </a:rPr>
              <a:t>sc.textFile</a:t>
            </a:r>
            <a:r>
              <a:rPr lang="en-US" sz="1400" dirty="0">
                <a:latin typeface="Lucida Console"/>
                <a:cs typeface="Lucida Console"/>
              </a:rPr>
              <a:t>(...)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 err="1">
                <a:latin typeface="Lucida Console"/>
                <a:cs typeface="Lucida Console"/>
              </a:rPr>
              <a:t>lines.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“ERROR” 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in s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  <a:r>
              <a:rPr lang="en-US" sz="1400" dirty="0">
                <a:latin typeface="Lucida Console"/>
                <a:cs typeface="Lucida Console"/>
              </a:rPr>
              <a:t>.</a:t>
            </a:r>
            <a:r>
              <a:rPr lang="en-US" sz="14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  <a:endParaRPr lang="en-US" sz="1400" b="1" dirty="0" smtClean="0">
              <a:solidFill>
                <a:srgbClr val="FF6600"/>
              </a:solidFill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461066" y="2966291"/>
            <a:ext cx="5123645" cy="125858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200"/>
              </a:spcBef>
              <a:buFont typeface="Arial"/>
              <a:buNone/>
            </a:pPr>
            <a:r>
              <a:rPr lang="en-US" b="1" dirty="0" err="1" smtClean="0">
                <a:solidFill>
                  <a:srgbClr val="FF6600"/>
                </a:solidFill>
              </a:rPr>
              <a:t>Scala</a:t>
            </a:r>
            <a:endParaRPr lang="en-US" sz="1400" dirty="0" smtClean="0">
              <a:solidFill>
                <a:srgbClr val="008000"/>
              </a:solidFill>
              <a:latin typeface="Lucida Console"/>
              <a:cs typeface="Lucida Console"/>
            </a:endParaRPr>
          </a:p>
          <a:p>
            <a:pPr marL="0" indent="0">
              <a:lnSpc>
                <a:spcPct val="80000"/>
              </a:lnSpc>
              <a:spcBef>
                <a:spcPts val="1200"/>
              </a:spcBef>
              <a:buFont typeface="Arial"/>
              <a:buNone/>
            </a:pPr>
            <a:r>
              <a:rPr lang="en-US" sz="1400" b="1" dirty="0" err="1" smtClean="0">
                <a:latin typeface="Lucida Console"/>
                <a:cs typeface="Lucida Console"/>
              </a:rPr>
              <a:t>val</a:t>
            </a:r>
            <a:r>
              <a:rPr lang="en-US" sz="1400" dirty="0" smtClean="0">
                <a:latin typeface="Lucida Console"/>
                <a:cs typeface="Lucida Console"/>
              </a:rPr>
              <a:t> lines = </a:t>
            </a:r>
            <a:r>
              <a:rPr lang="en-US" sz="1400" dirty="0" err="1" smtClean="0">
                <a:latin typeface="Lucida Console"/>
                <a:cs typeface="Lucida Console"/>
              </a:rPr>
              <a:t>sc.textFile</a:t>
            </a:r>
            <a:r>
              <a:rPr lang="en-US" sz="1400" dirty="0" smtClean="0">
                <a:latin typeface="Lucida Console"/>
                <a:cs typeface="Lucida Console"/>
              </a:rPr>
              <a:t>(...)</a:t>
            </a:r>
            <a:br>
              <a:rPr lang="en-US" sz="1400" dirty="0" smtClean="0">
                <a:latin typeface="Lucida Console"/>
                <a:cs typeface="Lucida Console"/>
              </a:rPr>
            </a:br>
            <a:r>
              <a:rPr lang="en-US" sz="1400" dirty="0" err="1" smtClean="0">
                <a:latin typeface="Lucida Console"/>
                <a:cs typeface="Lucida Console"/>
              </a:rPr>
              <a:t>lines.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x =&gt; 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x.contains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400" dirty="0" smtClean="0">
                <a:latin typeface="Lucida Console"/>
                <a:cs typeface="Lucida Console"/>
              </a:rPr>
              <a:t>).</a:t>
            </a:r>
            <a:r>
              <a:rPr lang="en-US" sz="14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 smtClean="0">
                <a:latin typeface="Lucida Console"/>
                <a:cs typeface="Lucida Console"/>
              </a:rPr>
              <a:t>()</a:t>
            </a:r>
            <a:endParaRPr lang="en-US" sz="1400" b="1" dirty="0" smtClean="0">
              <a:solidFill>
                <a:srgbClr val="FF6600"/>
              </a:solidFill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461058" y="4438292"/>
            <a:ext cx="5123653" cy="217687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200"/>
              </a:spcBef>
              <a:buFont typeface="Arial"/>
              <a:buNone/>
            </a:pPr>
            <a:r>
              <a:rPr lang="en-US" b="1" dirty="0" smtClean="0">
                <a:solidFill>
                  <a:srgbClr val="FF6600"/>
                </a:solidFill>
              </a:rPr>
              <a:t>Java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Font typeface="Arial"/>
              <a:buNone/>
            </a:pPr>
            <a:r>
              <a:rPr lang="en-US" sz="1400" dirty="0" err="1" smtClean="0">
                <a:latin typeface="Lucida Console"/>
                <a:cs typeface="Lucida Console"/>
              </a:rPr>
              <a:t>JavaRDD</a:t>
            </a:r>
            <a:r>
              <a:rPr lang="en-US" sz="1400" dirty="0" smtClean="0">
                <a:latin typeface="Lucida Console"/>
                <a:cs typeface="Lucida Console"/>
              </a:rPr>
              <a:t>&lt;String&gt; lines = </a:t>
            </a:r>
            <a:r>
              <a:rPr lang="en-US" sz="1400" dirty="0" err="1" smtClean="0">
                <a:latin typeface="Lucida Console"/>
                <a:cs typeface="Lucida Console"/>
              </a:rPr>
              <a:t>sc.textFile</a:t>
            </a:r>
            <a:r>
              <a:rPr lang="en-US" sz="1400" dirty="0" smtClean="0">
                <a:latin typeface="Lucida Console"/>
                <a:cs typeface="Lucida Console"/>
              </a:rPr>
              <a:t>(...);</a:t>
            </a:r>
            <a:br>
              <a:rPr lang="en-US" sz="1400" dirty="0" smtClean="0">
                <a:latin typeface="Lucida Console"/>
                <a:cs typeface="Lucida Console"/>
              </a:rPr>
            </a:br>
            <a:r>
              <a:rPr lang="en-US" sz="1400" dirty="0" err="1" smtClean="0">
                <a:latin typeface="Lucida Console"/>
                <a:cs typeface="Lucida Console"/>
              </a:rPr>
              <a:t>lines.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b="1" dirty="0" smtClean="0">
                <a:latin typeface="Lucida Console"/>
                <a:cs typeface="Lucida Console"/>
              </a:rPr>
              <a:t>new</a:t>
            </a:r>
            <a:r>
              <a:rPr lang="en-US" sz="1400" dirty="0" smtClean="0">
                <a:latin typeface="Lucida Console"/>
                <a:cs typeface="Lucida Console"/>
              </a:rPr>
              <a:t> Function&lt;String, Boolean&gt;() {</a:t>
            </a:r>
            <a:br>
              <a:rPr lang="en-US" sz="1400" dirty="0" smtClean="0">
                <a:latin typeface="Lucida Console"/>
                <a:cs typeface="Lucida Console"/>
              </a:rPr>
            </a:br>
            <a:r>
              <a:rPr lang="en-US" sz="1400" dirty="0" smtClean="0">
                <a:latin typeface="Lucida Console"/>
                <a:cs typeface="Lucida Console"/>
              </a:rPr>
              <a:t>  Boolean call(String s) {</a:t>
            </a:r>
            <a:br>
              <a:rPr lang="en-US" sz="1400" dirty="0" smtClean="0">
                <a:latin typeface="Lucida Console"/>
                <a:cs typeface="Lucida Console"/>
              </a:rPr>
            </a:br>
            <a:r>
              <a:rPr lang="en-US" sz="1400" dirty="0" smtClean="0">
                <a:latin typeface="Lucida Console"/>
                <a:cs typeface="Lucida Console"/>
              </a:rPr>
              <a:t>    </a:t>
            </a:r>
            <a:r>
              <a:rPr lang="en-US" sz="1400" b="1" dirty="0" smtClean="0">
                <a:latin typeface="Lucida Console"/>
                <a:cs typeface="Lucida Console"/>
              </a:rPr>
              <a:t>return</a:t>
            </a:r>
            <a:r>
              <a:rPr lang="en-US" sz="1400" dirty="0" smtClean="0">
                <a:latin typeface="Lucida Console"/>
                <a:cs typeface="Lucida Console"/>
              </a:rPr>
              <a:t> </a:t>
            </a:r>
            <a:r>
              <a:rPr lang="en-US" sz="1400" dirty="0" err="1" smtClean="0">
                <a:latin typeface="Lucida Console"/>
                <a:cs typeface="Lucida Console"/>
              </a:rPr>
              <a:t>s.contains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“error”</a:t>
            </a:r>
            <a:r>
              <a:rPr lang="en-US" sz="1400" dirty="0" smtClean="0">
                <a:latin typeface="Lucida Console"/>
                <a:cs typeface="Lucida Console"/>
              </a:rPr>
              <a:t>);</a:t>
            </a:r>
            <a:br>
              <a:rPr lang="en-US" sz="1400" dirty="0" smtClean="0">
                <a:latin typeface="Lucida Console"/>
                <a:cs typeface="Lucida Console"/>
              </a:rPr>
            </a:br>
            <a:r>
              <a:rPr lang="en-US" sz="1400" dirty="0" smtClean="0">
                <a:latin typeface="Lucida Console"/>
                <a:cs typeface="Lucida Console"/>
              </a:rPr>
              <a:t>  }</a:t>
            </a:r>
            <a:br>
              <a:rPr lang="en-US" sz="1400" dirty="0" smtClean="0">
                <a:latin typeface="Lucida Console"/>
                <a:cs typeface="Lucida Console"/>
              </a:rPr>
            </a:br>
            <a:r>
              <a:rPr lang="en-US" sz="1400" dirty="0" smtClean="0">
                <a:latin typeface="Lucida Console"/>
                <a:cs typeface="Lucida Console"/>
              </a:rPr>
              <a:t>}).</a:t>
            </a:r>
            <a:r>
              <a:rPr lang="en-US" sz="14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 smtClean="0">
                <a:latin typeface="Lucida Console"/>
                <a:cs typeface="Lucida Console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40884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Shell(REPL)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Fastest Way to Learn Spark</a:t>
            </a:r>
          </a:p>
          <a:p>
            <a:r>
              <a:rPr lang="en-US" dirty="0" smtClean="0"/>
              <a:t>Available in Python and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Runs as an application on an existing Spark Cluster…</a:t>
            </a:r>
          </a:p>
          <a:p>
            <a:r>
              <a:rPr lang="en-US" dirty="0" smtClean="0"/>
              <a:t>OR Can run locally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370" y="2049500"/>
            <a:ext cx="4503381" cy="30536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562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8382000" cy="42211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latin typeface="Lucida Console"/>
                <a:cs typeface="Lucida Console"/>
              </a:rPr>
              <a:t>import </a:t>
            </a:r>
            <a:r>
              <a:rPr lang="en-US" sz="1700" dirty="0">
                <a:latin typeface="Lucida Console"/>
                <a:cs typeface="Lucida Console"/>
              </a:rPr>
              <a:t>sys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latin typeface="Lucida Console"/>
                <a:cs typeface="Lucida Console"/>
              </a:rPr>
              <a:t>from </a:t>
            </a:r>
            <a:r>
              <a:rPr lang="en-US" sz="1700" dirty="0" err="1">
                <a:latin typeface="Lucida Console"/>
                <a:cs typeface="Lucida Console"/>
              </a:rPr>
              <a:t>pyspark</a:t>
            </a:r>
            <a:r>
              <a:rPr lang="en-US" sz="1700" b="1" dirty="0">
                <a:latin typeface="Lucida Console"/>
                <a:cs typeface="Lucida Console"/>
              </a:rPr>
              <a:t> import</a:t>
            </a:r>
            <a:r>
              <a:rPr lang="en-US" sz="1700" dirty="0">
                <a:latin typeface="Lucida Console"/>
                <a:cs typeface="Lucida Console"/>
              </a:rPr>
              <a:t> </a:t>
            </a:r>
            <a:r>
              <a:rPr lang="en-US" sz="1700" dirty="0" err="1">
                <a:latin typeface="Lucida Console"/>
                <a:cs typeface="Lucida Console"/>
              </a:rPr>
              <a:t>SparkContext</a:t>
            </a:r>
            <a:endParaRPr lang="en-US" sz="17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700" b="1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700" b="1" dirty="0">
                <a:latin typeface="Lucida Console"/>
                <a:cs typeface="Lucida Console"/>
              </a:rPr>
              <a:t>if </a:t>
            </a:r>
            <a:r>
              <a:rPr lang="fr-FR" sz="1700" dirty="0">
                <a:latin typeface="Lucida Console"/>
                <a:cs typeface="Lucida Console"/>
              </a:rPr>
              <a:t>__</a:t>
            </a:r>
            <a:r>
              <a:rPr lang="fr-FR" sz="1700" dirty="0" err="1">
                <a:latin typeface="Lucida Console"/>
                <a:cs typeface="Lucida Console"/>
              </a:rPr>
              <a:t>name</a:t>
            </a:r>
            <a:r>
              <a:rPr lang="fr-FR" sz="1700" dirty="0">
                <a:latin typeface="Lucida Console"/>
                <a:cs typeface="Lucida Console"/>
              </a:rPr>
              <a:t>__</a:t>
            </a:r>
            <a:r>
              <a:rPr lang="fr-FR" sz="1700" b="1" dirty="0">
                <a:latin typeface="Lucida Console"/>
                <a:cs typeface="Lucida Console"/>
              </a:rPr>
              <a:t> </a:t>
            </a:r>
            <a:r>
              <a:rPr lang="fr-FR" sz="1700" dirty="0">
                <a:latin typeface="Lucida Console"/>
                <a:cs typeface="Lucida Console"/>
              </a:rPr>
              <a:t>== "__main__":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Lucida Console"/>
                <a:cs typeface="Lucida Console"/>
              </a:rPr>
              <a:t>    </a:t>
            </a:r>
            <a:r>
              <a:rPr lang="en-US" sz="1700" dirty="0" err="1">
                <a:latin typeface="Lucida Console"/>
                <a:cs typeface="Lucida Console"/>
              </a:rPr>
              <a:t>sc</a:t>
            </a:r>
            <a:r>
              <a:rPr lang="en-US" sz="1700" dirty="0">
                <a:latin typeface="Lucida Console"/>
                <a:cs typeface="Lucida Console"/>
              </a:rPr>
              <a:t> = </a:t>
            </a:r>
            <a:r>
              <a:rPr lang="en-US" sz="1700" dirty="0" err="1">
                <a:latin typeface="Lucida Console"/>
                <a:cs typeface="Lucida Console"/>
              </a:rPr>
              <a:t>SparkContext</a:t>
            </a:r>
            <a:r>
              <a:rPr lang="en-US" sz="1700" dirty="0">
                <a:latin typeface="Lucida Console"/>
                <a:cs typeface="Lucida Console"/>
              </a:rPr>
              <a:t>( </a:t>
            </a:r>
            <a:r>
              <a:rPr lang="en-US" sz="1700" dirty="0">
                <a:solidFill>
                  <a:srgbClr val="000090"/>
                </a:solidFill>
                <a:latin typeface="Lucida Console"/>
                <a:cs typeface="Lucida Console"/>
              </a:rPr>
              <a:t>“local”</a:t>
            </a:r>
            <a:r>
              <a:rPr lang="en-US" sz="1700" dirty="0">
                <a:latin typeface="Lucida Console"/>
                <a:cs typeface="Lucida Console"/>
              </a:rPr>
              <a:t>, </a:t>
            </a:r>
            <a:r>
              <a:rPr lang="en-US" sz="17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700" dirty="0" err="1">
                <a:solidFill>
                  <a:srgbClr val="000090"/>
                </a:solidFill>
                <a:latin typeface="Lucida Console"/>
                <a:cs typeface="Lucida Console"/>
              </a:rPr>
              <a:t>WordCount</a:t>
            </a:r>
            <a:r>
              <a:rPr lang="en-US" sz="17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700" dirty="0">
                <a:latin typeface="Lucida Console"/>
                <a:cs typeface="Lucida Console"/>
              </a:rPr>
              <a:t>, </a:t>
            </a:r>
            <a:r>
              <a:rPr lang="en-US" sz="1700" dirty="0" err="1">
                <a:latin typeface="Lucida Console"/>
                <a:cs typeface="Lucida Console"/>
              </a:rPr>
              <a:t>sys.argv</a:t>
            </a:r>
            <a:r>
              <a:rPr lang="en-US" sz="1700" dirty="0">
                <a:latin typeface="Lucida Console"/>
                <a:cs typeface="Lucida Console"/>
              </a:rPr>
              <a:t>[0], </a:t>
            </a:r>
            <a:r>
              <a:rPr lang="en-US" sz="1700" b="1" dirty="0" smtClean="0">
                <a:latin typeface="Lucida Console"/>
                <a:cs typeface="Lucida Console"/>
              </a:rPr>
              <a:t>None</a:t>
            </a:r>
            <a:r>
              <a:rPr lang="en-US" sz="1700" dirty="0" smtClean="0">
                <a:solidFill>
                  <a:srgbClr val="000000"/>
                </a:solidFill>
                <a:latin typeface="Lucida Console"/>
                <a:cs typeface="Lucida Console"/>
              </a:rPr>
              <a:t>)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/>
            </a:r>
            <a:b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</a:b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    lines = </a:t>
            </a:r>
            <a:r>
              <a:rPr lang="en-US" sz="1700" dirty="0" err="1">
                <a:solidFill>
                  <a:srgbClr val="000000"/>
                </a:solidFill>
                <a:latin typeface="Lucida Console"/>
                <a:cs typeface="Lucida Console"/>
              </a:rPr>
              <a:t>sc.textFile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Lucida Console"/>
                <a:cs typeface="Lucida Console"/>
              </a:rPr>
              <a:t>sys.argv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[1])</a:t>
            </a:r>
            <a:b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</a:b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    </a:t>
            </a:r>
            <a:r>
              <a:rPr lang="en-US" sz="1700" dirty="0" smtClean="0">
                <a:solidFill>
                  <a:srgbClr val="000000"/>
                </a:solidFill>
                <a:latin typeface="Lucida Console"/>
                <a:cs typeface="Lucida Console"/>
              </a:rPr>
              <a:t>counts = </a:t>
            </a:r>
            <a:r>
              <a:rPr lang="en-US" sz="1700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lines.</a:t>
            </a:r>
            <a:r>
              <a:rPr lang="en-US" sz="17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flatMap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700" dirty="0" err="1">
                <a:solidFill>
                  <a:srgbClr val="FF0080"/>
                </a:solidFill>
                <a:latin typeface="Lucida Console"/>
                <a:cs typeface="Lucida Console"/>
              </a:rPr>
              <a:t>s.split</a:t>
            </a:r>
            <a:r>
              <a:rPr lang="en-US" sz="1700" dirty="0">
                <a:solidFill>
                  <a:srgbClr val="FF0080"/>
                </a:solidFill>
                <a:latin typeface="Lucida Console"/>
                <a:cs typeface="Lucida Console"/>
              </a:rPr>
              <a:t>(“ ”)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) \</a:t>
            </a:r>
            <a:b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</a:b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        </a:t>
            </a:r>
            <a:r>
              <a:rPr lang="en-US" sz="1700" dirty="0" smtClean="0">
                <a:solidFill>
                  <a:srgbClr val="000000"/>
                </a:solidFill>
                <a:latin typeface="Lucida Console"/>
                <a:cs typeface="Lucida Console"/>
              </a:rPr>
              <a:t>          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.</a:t>
            </a:r>
            <a:r>
              <a:rPr lang="en-US" sz="17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Lucida Console"/>
                <a:cs typeface="Lucida Console"/>
              </a:rPr>
              <a:t>lambda word: (word, 1)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) \</a:t>
            </a:r>
            <a:b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</a:b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   </a:t>
            </a:r>
            <a:r>
              <a:rPr lang="en-US" sz="1700" dirty="0" smtClean="0">
                <a:solidFill>
                  <a:srgbClr val="000000"/>
                </a:solidFill>
                <a:latin typeface="Lucida Console"/>
                <a:cs typeface="Lucida Console"/>
              </a:rPr>
              <a:t>               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.</a:t>
            </a:r>
            <a:r>
              <a:rPr lang="en-US" sz="1700" dirty="0" err="1">
                <a:solidFill>
                  <a:srgbClr val="3366FF"/>
                </a:solidFill>
                <a:latin typeface="Lucida Console"/>
                <a:cs typeface="Lucida Console"/>
              </a:rPr>
              <a:t>reduceByKey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1700" dirty="0" smtClean="0">
                <a:solidFill>
                  <a:srgbClr val="000000"/>
                </a:solidFill>
                <a:latin typeface="Lucida Console"/>
                <a:cs typeface="Lucida Console"/>
              </a:rPr>
              <a:t>)</a:t>
            </a:r>
            <a:br>
              <a:rPr lang="en-US" sz="1700" dirty="0" smtClean="0">
                <a:solidFill>
                  <a:srgbClr val="000000"/>
                </a:solidFill>
                <a:latin typeface="Lucida Console"/>
                <a:cs typeface="Lucida Console"/>
              </a:rPr>
            </a:b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/>
            </a:r>
            <a:b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</a:b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    </a:t>
            </a:r>
            <a:r>
              <a:rPr lang="en-US" sz="1700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counts.</a:t>
            </a:r>
            <a:r>
              <a:rPr lang="en-US" sz="17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saveAsTextFile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Lucida Console"/>
                <a:cs typeface="Lucida Console"/>
              </a:rPr>
              <a:t>sys.argv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[2])</a:t>
            </a:r>
            <a:b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</a:br>
            <a:endParaRPr lang="en-US" sz="17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700" dirty="0">
              <a:latin typeface="Lucida Console"/>
              <a:cs typeface="Lucida Console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 or a Standalone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83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708754" y="3513139"/>
            <a:ext cx="7696200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latin typeface="Lucida Console"/>
                <a:cs typeface="Lucida Console"/>
              </a:rPr>
              <a:t>import</a:t>
            </a:r>
            <a:r>
              <a:rPr lang="en-US" sz="1500" dirty="0">
                <a:latin typeface="Lucida Console"/>
                <a:cs typeface="Lucida Console"/>
              </a:rPr>
              <a:t> </a:t>
            </a:r>
            <a:r>
              <a:rPr lang="en-US" sz="1500" dirty="0" err="1" smtClean="0">
                <a:latin typeface="Lucida Console"/>
                <a:cs typeface="Lucida Console"/>
              </a:rPr>
              <a:t>org.apache.spark.api.java.JavaSparkContext</a:t>
            </a:r>
            <a:r>
              <a:rPr lang="en-US" sz="1500" dirty="0">
                <a:latin typeface="Lucida Console"/>
                <a:cs typeface="Lucida Console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b="1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err="1">
                <a:latin typeface="Lucida Console"/>
                <a:cs typeface="Lucida Console"/>
              </a:rPr>
              <a:t>JavaSparkContext</a:t>
            </a:r>
            <a:r>
              <a:rPr lang="en-US" sz="1500" dirty="0">
                <a:latin typeface="Lucida Console"/>
                <a:cs typeface="Lucida Console"/>
              </a:rPr>
              <a:t> </a:t>
            </a:r>
            <a:r>
              <a:rPr lang="en-US" sz="1500" dirty="0" err="1">
                <a:latin typeface="Lucida Console"/>
                <a:cs typeface="Lucida Console"/>
              </a:rPr>
              <a:t>sc</a:t>
            </a:r>
            <a:r>
              <a:rPr lang="en-US" sz="1500" dirty="0">
                <a:latin typeface="Lucida Console"/>
                <a:cs typeface="Lucida Console"/>
              </a:rPr>
              <a:t> = </a:t>
            </a:r>
            <a:r>
              <a:rPr lang="en-US" sz="1500" b="1" dirty="0">
                <a:latin typeface="Lucida Console"/>
                <a:cs typeface="Lucida Console"/>
              </a:rPr>
              <a:t>new</a:t>
            </a:r>
            <a:r>
              <a:rPr lang="en-US" sz="1500" dirty="0">
                <a:latin typeface="Lucida Console"/>
                <a:cs typeface="Lucida Console"/>
              </a:rPr>
              <a:t> </a:t>
            </a:r>
            <a:r>
              <a:rPr lang="en-US" sz="1500" dirty="0" err="1">
                <a:latin typeface="Lucida Console"/>
                <a:cs typeface="Lucida Console"/>
              </a:rPr>
              <a:t>JavaSparkContext</a:t>
            </a:r>
            <a:r>
              <a:rPr lang="en-US" sz="1500" dirty="0">
                <a:latin typeface="Lucida Console"/>
                <a:cs typeface="Lucida Console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    “</a:t>
            </a:r>
            <a:r>
              <a:rPr lang="en-US" sz="1500" dirty="0" err="1">
                <a:solidFill>
                  <a:srgbClr val="000090"/>
                </a:solidFill>
                <a:latin typeface="Lucida Console"/>
                <a:cs typeface="Lucida Console"/>
              </a:rPr>
              <a:t>masterUrl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500" dirty="0">
                <a:latin typeface="Lucida Console"/>
                <a:cs typeface="Lucida Console"/>
              </a:rPr>
              <a:t>, 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“name”</a:t>
            </a:r>
            <a:r>
              <a:rPr lang="en-US" sz="1500" dirty="0">
                <a:latin typeface="Lucida Console"/>
                <a:cs typeface="Lucida Console"/>
              </a:rPr>
              <a:t>,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 “</a:t>
            </a:r>
            <a:r>
              <a:rPr lang="en-US" sz="1500" dirty="0" err="1">
                <a:solidFill>
                  <a:srgbClr val="000090"/>
                </a:solidFill>
                <a:latin typeface="Lucida Console"/>
                <a:cs typeface="Lucida Console"/>
              </a:rPr>
              <a:t>sparkHome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500" dirty="0">
                <a:solidFill>
                  <a:srgbClr val="000000"/>
                </a:solidFill>
                <a:latin typeface="Lucida Console"/>
                <a:cs typeface="Lucida Console"/>
              </a:rPr>
              <a:t>, new String[] {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500" dirty="0" err="1">
                <a:solidFill>
                  <a:srgbClr val="000090"/>
                </a:solidFill>
                <a:latin typeface="Lucida Console"/>
                <a:cs typeface="Lucida Console"/>
              </a:rPr>
              <a:t>app.jar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500" dirty="0">
                <a:solidFill>
                  <a:schemeClr val="tx1"/>
                </a:solidFill>
                <a:latin typeface="Lucida Console"/>
                <a:cs typeface="Lucida Console"/>
              </a:rPr>
              <a:t>}</a:t>
            </a:r>
            <a:r>
              <a:rPr lang="en-US" sz="1500" dirty="0">
                <a:solidFill>
                  <a:srgbClr val="000000"/>
                </a:solidFill>
                <a:latin typeface="Lucida Console"/>
                <a:cs typeface="Lucida Console"/>
              </a:rPr>
              <a:t>)</a:t>
            </a:r>
            <a:r>
              <a:rPr lang="en-US" sz="1500" dirty="0">
                <a:latin typeface="Lucida Console"/>
                <a:cs typeface="Lucida Console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Lucida Console"/>
              <a:cs typeface="Lucida Consol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278" y="1844677"/>
            <a:ext cx="8197122" cy="14779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latin typeface="Lucida Console"/>
                <a:cs typeface="Lucida Console"/>
              </a:rPr>
              <a:t>import</a:t>
            </a:r>
            <a:r>
              <a:rPr lang="en-US" sz="1500" dirty="0">
                <a:latin typeface="Lucida Console"/>
                <a:cs typeface="Lucida Console"/>
              </a:rPr>
              <a:t> </a:t>
            </a:r>
            <a:r>
              <a:rPr lang="en-US" sz="1500" dirty="0" err="1" smtClean="0">
                <a:latin typeface="Lucida Console"/>
                <a:cs typeface="Lucida Console"/>
              </a:rPr>
              <a:t>org.apache.spark.SparkContext</a:t>
            </a:r>
            <a:endParaRPr lang="en-US" sz="15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latin typeface="Lucida Console"/>
                <a:cs typeface="Lucida Console"/>
              </a:rPr>
              <a:t>import</a:t>
            </a:r>
            <a:r>
              <a:rPr lang="en-US" sz="1500" dirty="0">
                <a:latin typeface="Lucida Console"/>
                <a:cs typeface="Lucida Console"/>
              </a:rPr>
              <a:t> </a:t>
            </a:r>
            <a:r>
              <a:rPr lang="en-US" sz="1500" dirty="0" err="1">
                <a:latin typeface="Lucida Console"/>
                <a:cs typeface="Lucida Console"/>
              </a:rPr>
              <a:t>org.apache.spark.SparkContext</a:t>
            </a:r>
            <a:r>
              <a:rPr lang="en-US" sz="1500" dirty="0">
                <a:latin typeface="Lucida Console"/>
                <a:cs typeface="Lucida Console"/>
              </a:rPr>
              <a:t>._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b="1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 err="1">
                <a:latin typeface="Lucida Console"/>
                <a:cs typeface="Lucida Console"/>
              </a:rPr>
              <a:t>val</a:t>
            </a:r>
            <a:r>
              <a:rPr lang="en-US" sz="1500" dirty="0">
                <a:latin typeface="Lucida Console"/>
                <a:cs typeface="Lucida Console"/>
              </a:rPr>
              <a:t> </a:t>
            </a:r>
            <a:r>
              <a:rPr lang="en-US" sz="1500" dirty="0" err="1">
                <a:latin typeface="Lucida Console"/>
                <a:cs typeface="Lucida Console"/>
              </a:rPr>
              <a:t>sc</a:t>
            </a:r>
            <a:r>
              <a:rPr lang="en-US" sz="1500" dirty="0">
                <a:latin typeface="Lucida Console"/>
                <a:cs typeface="Lucida Console"/>
              </a:rPr>
              <a:t> = </a:t>
            </a:r>
            <a:r>
              <a:rPr lang="en-US" sz="1500" b="1" dirty="0">
                <a:latin typeface="Lucida Console"/>
                <a:cs typeface="Lucida Console"/>
              </a:rPr>
              <a:t>new</a:t>
            </a:r>
            <a:r>
              <a:rPr lang="en-US" sz="1500" dirty="0">
                <a:latin typeface="Lucida Console"/>
                <a:cs typeface="Lucida Console"/>
              </a:rPr>
              <a:t> </a:t>
            </a:r>
            <a:r>
              <a:rPr lang="en-US" sz="1500" dirty="0" err="1">
                <a:latin typeface="Lucida Console"/>
                <a:cs typeface="Lucida Console"/>
              </a:rPr>
              <a:t>SparkContext</a:t>
            </a:r>
            <a:r>
              <a:rPr lang="en-US" sz="1500" dirty="0">
                <a:latin typeface="Lucida Console"/>
                <a:cs typeface="Lucida Console"/>
              </a:rPr>
              <a:t>(</a:t>
            </a:r>
            <a:r>
              <a:rPr lang="en-US" sz="15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5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url</a:t>
            </a:r>
            <a:r>
              <a:rPr lang="en-US" sz="15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500" dirty="0">
                <a:latin typeface="Lucida Console"/>
                <a:cs typeface="Lucida Console"/>
              </a:rPr>
              <a:t>, 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“name”</a:t>
            </a:r>
            <a:r>
              <a:rPr lang="en-US" sz="1500" dirty="0">
                <a:latin typeface="Lucida Console"/>
                <a:cs typeface="Lucida Console"/>
              </a:rPr>
              <a:t>,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 “</a:t>
            </a:r>
            <a:r>
              <a:rPr lang="en-US" sz="1500" dirty="0" err="1">
                <a:solidFill>
                  <a:srgbClr val="000090"/>
                </a:solidFill>
                <a:latin typeface="Lucida Console"/>
                <a:cs typeface="Lucida Console"/>
              </a:rPr>
              <a:t>sparkHome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500" dirty="0">
                <a:solidFill>
                  <a:srgbClr val="000000"/>
                </a:solidFill>
                <a:latin typeface="Lucida Console"/>
                <a:cs typeface="Lucida Console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Lucida Console"/>
                <a:cs typeface="Lucida Console"/>
              </a:rPr>
              <a:t>Seq</a:t>
            </a:r>
            <a:r>
              <a:rPr lang="en-US" sz="1500" dirty="0">
                <a:solidFill>
                  <a:srgbClr val="000000"/>
                </a:solidFill>
                <a:latin typeface="Lucida Console"/>
                <a:cs typeface="Lucida Console"/>
              </a:rPr>
              <a:t>(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500" dirty="0" err="1">
                <a:solidFill>
                  <a:srgbClr val="000090"/>
                </a:solidFill>
                <a:latin typeface="Lucida Console"/>
                <a:cs typeface="Lucida Console"/>
              </a:rPr>
              <a:t>app.jar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500" dirty="0">
                <a:solidFill>
                  <a:srgbClr val="000000"/>
                </a:solidFill>
                <a:latin typeface="Lucida Console"/>
                <a:cs typeface="Lucida Console"/>
              </a:rPr>
              <a:t>)</a:t>
            </a:r>
            <a:r>
              <a:rPr lang="en-US" sz="1500" dirty="0">
                <a:latin typeface="Lucida Console"/>
                <a:cs typeface="Lucida Console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Lucida Console"/>
              <a:cs typeface="Lucida Console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2714828" y="3321544"/>
            <a:ext cx="1813588" cy="766192"/>
          </a:xfrm>
          <a:prstGeom prst="wedgeRectCallout">
            <a:avLst>
              <a:gd name="adj1" fmla="val 28562"/>
              <a:gd name="adj2" fmla="val -90761"/>
            </a:avLst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45719" rIns="0" bIns="45719" rtlCol="0" anchor="ctr"/>
          <a:lstStyle/>
          <a:p>
            <a:pPr algn="ctr"/>
            <a:r>
              <a:rPr lang="en-US" sz="1700" dirty="0">
                <a:solidFill>
                  <a:srgbClr val="FF6600"/>
                </a:solidFill>
              </a:rPr>
              <a:t>Cluster URL, or local / local[N]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4651869" y="3321544"/>
            <a:ext cx="762372" cy="766192"/>
          </a:xfrm>
          <a:prstGeom prst="wedgeRectCallout">
            <a:avLst>
              <a:gd name="adj1" fmla="val -9207"/>
              <a:gd name="adj2" fmla="val -88413"/>
            </a:avLst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45719" rIns="0" bIns="45719" rtlCol="0" anchor="ctr"/>
          <a:lstStyle/>
          <a:p>
            <a:pPr algn="ctr"/>
            <a:r>
              <a:rPr lang="en-US" sz="1700" dirty="0">
                <a:solidFill>
                  <a:srgbClr val="FF6600"/>
                </a:solidFill>
              </a:rPr>
              <a:t>App name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519701" y="3321544"/>
            <a:ext cx="1517193" cy="766192"/>
          </a:xfrm>
          <a:prstGeom prst="wedgeRectCallout">
            <a:avLst>
              <a:gd name="adj1" fmla="val -25426"/>
              <a:gd name="adj2" fmla="val -88555"/>
            </a:avLst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700" dirty="0">
                <a:solidFill>
                  <a:srgbClr val="FF6600"/>
                </a:solidFill>
              </a:rPr>
              <a:t>Spark install path on cluster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7140217" y="3321544"/>
            <a:ext cx="1780165" cy="766192"/>
          </a:xfrm>
          <a:prstGeom prst="wedgeRectCallout">
            <a:avLst>
              <a:gd name="adj1" fmla="val -26339"/>
              <a:gd name="adj2" fmla="val -88555"/>
            </a:avLst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700" dirty="0">
                <a:solidFill>
                  <a:srgbClr val="FF6600"/>
                </a:solidFill>
              </a:rPr>
              <a:t>List of JARs with app code (to ship)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SparkContext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4579" y="2191727"/>
            <a:ext cx="702603" cy="392722"/>
          </a:xfrm>
          <a:prstGeom prst="rect">
            <a:avLst/>
          </a:prstGeom>
          <a:noFill/>
        </p:spPr>
        <p:txBody>
          <a:bodyPr wrap="none" lIns="38405" tIns="19202" rIns="38405" bIns="19202" rtlCol="0">
            <a:spAutoFit/>
          </a:bodyPr>
          <a:lstStyle/>
          <a:p>
            <a:r>
              <a:rPr lang="en-US" sz="2300" b="1" dirty="0" err="1">
                <a:solidFill>
                  <a:schemeClr val="accent6"/>
                </a:solidFill>
                <a:latin typeface="+mn-lt"/>
              </a:rPr>
              <a:t>Scala</a:t>
            </a:r>
            <a:endParaRPr lang="en-US" sz="2300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234303" y="3855158"/>
            <a:ext cx="1143000" cy="392722"/>
          </a:xfrm>
          <a:prstGeom prst="rect">
            <a:avLst/>
          </a:prstGeom>
          <a:noFill/>
        </p:spPr>
        <p:txBody>
          <a:bodyPr wrap="square" lIns="38405" tIns="19202" rIns="38405" bIns="19202" rtlCol="0">
            <a:spAutoFit/>
          </a:bodyPr>
          <a:lstStyle/>
          <a:p>
            <a:pPr algn="ctr"/>
            <a:r>
              <a:rPr lang="en-US" sz="2300" b="1" dirty="0">
                <a:solidFill>
                  <a:schemeClr val="accent6"/>
                </a:solidFill>
                <a:latin typeface="+mn-lt"/>
              </a:rPr>
              <a:t>Java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708754" y="5170198"/>
            <a:ext cx="8206646" cy="115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latin typeface="Lucida Console"/>
                <a:cs typeface="Lucida Console"/>
              </a:rPr>
              <a:t>from </a:t>
            </a:r>
            <a:r>
              <a:rPr lang="en-US" sz="1500" dirty="0" err="1">
                <a:latin typeface="Lucida Console"/>
                <a:cs typeface="Lucida Console"/>
              </a:rPr>
              <a:t>pyspark</a:t>
            </a:r>
            <a:r>
              <a:rPr lang="en-US" sz="1500" b="1" dirty="0">
                <a:latin typeface="Lucida Console"/>
                <a:cs typeface="Lucida Console"/>
              </a:rPr>
              <a:t> import </a:t>
            </a:r>
            <a:r>
              <a:rPr lang="en-US" sz="1500" dirty="0" err="1">
                <a:latin typeface="Lucida Console"/>
                <a:cs typeface="Lucida Console"/>
              </a:rPr>
              <a:t>SparkContext</a:t>
            </a:r>
            <a:endParaRPr lang="en-US" sz="15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b="1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err="1">
                <a:latin typeface="Lucida Console"/>
                <a:cs typeface="Lucida Console"/>
              </a:rPr>
              <a:t>sc</a:t>
            </a:r>
            <a:r>
              <a:rPr lang="en-US" sz="1500" dirty="0">
                <a:latin typeface="Lucida Console"/>
                <a:cs typeface="Lucida Console"/>
              </a:rPr>
              <a:t> = </a:t>
            </a:r>
            <a:r>
              <a:rPr lang="en-US" sz="1500" dirty="0" err="1">
                <a:latin typeface="Lucida Console"/>
                <a:cs typeface="Lucida Console"/>
              </a:rPr>
              <a:t>SparkContext</a:t>
            </a:r>
            <a:r>
              <a:rPr lang="en-US" sz="1500" dirty="0">
                <a:latin typeface="Lucida Console"/>
                <a:cs typeface="Lucida Console"/>
              </a:rPr>
              <a:t>(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500" dirty="0" err="1">
                <a:solidFill>
                  <a:srgbClr val="000090"/>
                </a:solidFill>
                <a:latin typeface="Lucida Console"/>
                <a:cs typeface="Lucida Console"/>
              </a:rPr>
              <a:t>masterUrl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500" dirty="0">
                <a:latin typeface="Lucida Console"/>
                <a:cs typeface="Lucida Console"/>
              </a:rPr>
              <a:t>, 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“name”</a:t>
            </a:r>
            <a:r>
              <a:rPr lang="en-US" sz="1500" dirty="0">
                <a:latin typeface="Lucida Console"/>
                <a:cs typeface="Lucida Console"/>
              </a:rPr>
              <a:t>,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 “</a:t>
            </a:r>
            <a:r>
              <a:rPr lang="en-US" sz="1500" dirty="0" err="1">
                <a:solidFill>
                  <a:srgbClr val="000090"/>
                </a:solidFill>
                <a:latin typeface="Lucida Console"/>
                <a:cs typeface="Lucida Console"/>
              </a:rPr>
              <a:t>sparkHome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500" dirty="0">
                <a:solidFill>
                  <a:srgbClr val="000000"/>
                </a:solidFill>
                <a:latin typeface="Lucida Console"/>
                <a:cs typeface="Lucida Console"/>
              </a:rPr>
              <a:t>, [</a:t>
            </a:r>
            <a:r>
              <a:rPr lang="en-US" sz="15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5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library.py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500" dirty="0">
                <a:solidFill>
                  <a:schemeClr val="tx1"/>
                </a:solidFill>
                <a:latin typeface="Lucida Console"/>
                <a:cs typeface="Lucida Console"/>
              </a:rPr>
              <a:t>]</a:t>
            </a:r>
            <a:r>
              <a:rPr lang="en-US" sz="1500" dirty="0">
                <a:solidFill>
                  <a:srgbClr val="000000"/>
                </a:solidFill>
                <a:latin typeface="Lucida Console"/>
                <a:cs typeface="Lucida Console"/>
              </a:rPr>
              <a:t>)</a:t>
            </a:r>
            <a:r>
              <a:rPr lang="en-US" sz="1500" dirty="0">
                <a:latin typeface="Lucida Console"/>
                <a:cs typeface="Lucida Console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Lucida Console"/>
              <a:cs typeface="Lucida Console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502673" y="5365847"/>
            <a:ext cx="1679740" cy="392722"/>
          </a:xfrm>
          <a:prstGeom prst="rect">
            <a:avLst/>
          </a:prstGeom>
          <a:noFill/>
        </p:spPr>
        <p:txBody>
          <a:bodyPr wrap="square" lIns="38405" tIns="19202" rIns="38405" bIns="19202" rtlCol="0">
            <a:spAutoFit/>
          </a:bodyPr>
          <a:lstStyle/>
          <a:p>
            <a:pPr algn="ctr"/>
            <a:r>
              <a:rPr lang="en-US" sz="2300" b="1" dirty="0">
                <a:solidFill>
                  <a:schemeClr val="accent6"/>
                </a:solidFill>
                <a:latin typeface="+mn-lt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54488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3" grpId="0"/>
      <p:bldP spid="14" grpId="0"/>
      <p:bldP spid="1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 Spark to 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Scala</a:t>
            </a:r>
            <a:r>
              <a:rPr lang="en-US" dirty="0" smtClean="0"/>
              <a:t> / Java: add a Maven dependency on</a:t>
            </a:r>
          </a:p>
          <a:p>
            <a:pPr marL="914400" lvl="2" indent="0">
              <a:buNone/>
            </a:pPr>
            <a:endParaRPr lang="en-US" sz="3200" dirty="0" smtClean="0"/>
          </a:p>
          <a:p>
            <a:pPr marL="914400" lvl="2" indent="0">
              <a:buNone/>
            </a:pPr>
            <a:r>
              <a:rPr lang="en-US" sz="3200" b="1" dirty="0" err="1" smtClean="0"/>
              <a:t>groupId</a:t>
            </a:r>
            <a:r>
              <a:rPr lang="en-US" sz="3200" b="1" dirty="0" smtClean="0"/>
              <a:t>:</a:t>
            </a:r>
            <a:r>
              <a:rPr lang="en-US" sz="3200" dirty="0" smtClean="0"/>
              <a:t>   	</a:t>
            </a:r>
            <a:r>
              <a:rPr lang="en-US" sz="3200" dirty="0" err="1" smtClean="0"/>
              <a:t>org.spark</a:t>
            </a:r>
            <a:r>
              <a:rPr lang="en-US" sz="3200" dirty="0" smtClean="0"/>
              <a:t>-project</a:t>
            </a:r>
            <a:br>
              <a:rPr lang="en-US" sz="3200" dirty="0" smtClean="0"/>
            </a:br>
            <a:r>
              <a:rPr lang="en-US" sz="3200" b="1" dirty="0" err="1" smtClean="0"/>
              <a:t>artifactId</a:t>
            </a:r>
            <a:r>
              <a:rPr lang="en-US" sz="3200" b="1" dirty="0" smtClean="0"/>
              <a:t>:</a:t>
            </a:r>
            <a:r>
              <a:rPr lang="en-US" sz="3200" dirty="0" smtClean="0"/>
              <a:t>	spark-core_2.10</a:t>
            </a:r>
            <a:br>
              <a:rPr lang="en-US" sz="3200" dirty="0" smtClean="0"/>
            </a:br>
            <a:r>
              <a:rPr lang="en-US" sz="3200" b="1" dirty="0" smtClean="0"/>
              <a:t>version:</a:t>
            </a:r>
            <a:r>
              <a:rPr lang="en-US" sz="3200" dirty="0" smtClean="0"/>
              <a:t>   	     0.9.0</a:t>
            </a:r>
          </a:p>
          <a:p>
            <a:endParaRPr lang="en-US" dirty="0"/>
          </a:p>
          <a:p>
            <a:r>
              <a:rPr lang="en-US" dirty="0" smtClean="0"/>
              <a:t>Python: run program with our </a:t>
            </a:r>
            <a:r>
              <a:rPr lang="en-US" dirty="0" err="1" smtClean="0"/>
              <a:t>pyspark</a:t>
            </a:r>
            <a:r>
              <a:rPr lang="en-US" dirty="0" smtClean="0"/>
              <a:t> script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068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981"/>
            <a:ext cx="8229600" cy="1143000"/>
          </a:xfrm>
        </p:spPr>
        <p:txBody>
          <a:bodyPr/>
          <a:lstStyle/>
          <a:p>
            <a:r>
              <a:rPr lang="en-US" dirty="0" smtClean="0"/>
              <a:t>Administrative GUIs</a:t>
            </a:r>
            <a:endParaRPr lang="en-US" dirty="0"/>
          </a:p>
        </p:txBody>
      </p:sp>
      <p:sp>
        <p:nvSpPr>
          <p:cNvPr id="3" name="Shape 280"/>
          <p:cNvSpPr/>
          <p:nvPr/>
        </p:nvSpPr>
        <p:spPr>
          <a:xfrm>
            <a:off x="463276" y="1784780"/>
            <a:ext cx="7570432" cy="454769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sp>
      <p:sp>
        <p:nvSpPr>
          <p:cNvPr id="5" name="Shape 327"/>
          <p:cNvSpPr/>
          <p:nvPr/>
        </p:nvSpPr>
        <p:spPr>
          <a:xfrm>
            <a:off x="3099483" y="2240237"/>
            <a:ext cx="7488920" cy="4547694"/>
          </a:xfrm>
          <a:prstGeom prst="rect">
            <a:avLst/>
          </a:prstGeom>
          <a:blipFill>
            <a:blip r:embed="rId3"/>
            <a:srcRect/>
            <a:stretch>
              <a:fillRect b="-10472"/>
            </a:stretch>
          </a:blip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sp>
      <p:sp>
        <p:nvSpPr>
          <p:cNvPr id="6" name="TextBox 5"/>
          <p:cNvSpPr txBox="1"/>
          <p:nvPr/>
        </p:nvSpPr>
        <p:spPr>
          <a:xfrm>
            <a:off x="463276" y="1259981"/>
            <a:ext cx="476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http://&lt;Standalone Master&gt;:8080 (by default)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4885" y="6008415"/>
            <a:ext cx="1857851" cy="359094"/>
          </a:xfrm>
          <a:prstGeom prst="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8" idx="0"/>
          </p:cNvCxnSpPr>
          <p:nvPr/>
        </p:nvCxnSpPr>
        <p:spPr>
          <a:xfrm rot="5400000" flipH="1" flipV="1">
            <a:off x="928522" y="3097584"/>
            <a:ext cx="3316118" cy="2505542"/>
          </a:xfrm>
          <a:prstGeom prst="bentConnector3">
            <a:avLst>
              <a:gd name="adj1" fmla="val 84864"/>
            </a:avLst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81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07555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Spark runs as a library in your program (1 instance per app)</a:t>
            </a:r>
          </a:p>
          <a:p>
            <a:r>
              <a:rPr lang="en-US" dirty="0" smtClean="0"/>
              <a:t>Runs tasks locally or on cluster</a:t>
            </a:r>
          </a:p>
          <a:p>
            <a:pPr lvl="1"/>
            <a:r>
              <a:rPr lang="en-US" dirty="0" err="1" smtClean="0"/>
              <a:t>Mesos</a:t>
            </a:r>
            <a:r>
              <a:rPr lang="en-US" dirty="0" smtClean="0"/>
              <a:t>, YARN or standalone mode</a:t>
            </a:r>
          </a:p>
          <a:p>
            <a:r>
              <a:rPr lang="en-US" dirty="0" smtClean="0"/>
              <a:t>Accesses storage systems via Hadoop </a:t>
            </a:r>
            <a:r>
              <a:rPr lang="en-US" dirty="0" err="1" smtClean="0"/>
              <a:t>InputFormat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Can use </a:t>
            </a:r>
            <a:r>
              <a:rPr lang="en-US" dirty="0" err="1" smtClean="0"/>
              <a:t>HBase</a:t>
            </a:r>
            <a:r>
              <a:rPr lang="en-US" dirty="0" smtClean="0"/>
              <a:t>, HDFS, S3, 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55408" y="1601410"/>
            <a:ext cx="2315962" cy="946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900" dirty="0" smtClean="0"/>
              <a:t>Your application</a:t>
            </a:r>
            <a:endParaRPr lang="en-US" sz="1900" dirty="0"/>
          </a:p>
        </p:txBody>
      </p:sp>
      <p:sp>
        <p:nvSpPr>
          <p:cNvPr id="5" name="Rectangle 4"/>
          <p:cNvSpPr/>
          <p:nvPr/>
        </p:nvSpPr>
        <p:spPr>
          <a:xfrm>
            <a:off x="6758460" y="2037815"/>
            <a:ext cx="1803175" cy="4482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 err="1" smtClean="0"/>
              <a:t>SparkContext</a:t>
            </a:r>
            <a:endParaRPr lang="en-US" sz="1900" dirty="0"/>
          </a:p>
        </p:txBody>
      </p:sp>
      <p:sp>
        <p:nvSpPr>
          <p:cNvPr id="6" name="Rectangle 5"/>
          <p:cNvSpPr/>
          <p:nvPr/>
        </p:nvSpPr>
        <p:spPr>
          <a:xfrm>
            <a:off x="7765975" y="2885920"/>
            <a:ext cx="1143000" cy="7353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 smtClean="0"/>
              <a:t>Local threads</a:t>
            </a:r>
            <a:endParaRPr lang="en-US" sz="1900" dirty="0"/>
          </a:p>
        </p:txBody>
      </p:sp>
      <p:sp>
        <p:nvSpPr>
          <p:cNvPr id="7" name="Rectangle 6"/>
          <p:cNvSpPr/>
          <p:nvPr/>
        </p:nvSpPr>
        <p:spPr>
          <a:xfrm>
            <a:off x="6328500" y="2881732"/>
            <a:ext cx="1143000" cy="7353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 smtClean="0"/>
              <a:t>Cluster manager</a:t>
            </a:r>
            <a:endParaRPr lang="en-US" sz="1900" dirty="0"/>
          </a:p>
        </p:txBody>
      </p:sp>
      <p:sp>
        <p:nvSpPr>
          <p:cNvPr id="8" name="Rectangle 7"/>
          <p:cNvSpPr/>
          <p:nvPr/>
        </p:nvSpPr>
        <p:spPr>
          <a:xfrm>
            <a:off x="5701683" y="3958480"/>
            <a:ext cx="1101866" cy="1029546"/>
          </a:xfrm>
          <a:prstGeom prst="rect">
            <a:avLst/>
          </a:prstGeom>
          <a:solidFill>
            <a:srgbClr val="604A7B"/>
          </a:solidFill>
          <a:ln>
            <a:noFill/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900" dirty="0" smtClean="0"/>
              <a:t>Worker</a:t>
            </a:r>
            <a:endParaRPr lang="en-US" sz="1900" dirty="0"/>
          </a:p>
        </p:txBody>
      </p:sp>
      <p:sp>
        <p:nvSpPr>
          <p:cNvPr id="11" name="Rectangle 10"/>
          <p:cNvSpPr/>
          <p:nvPr/>
        </p:nvSpPr>
        <p:spPr>
          <a:xfrm>
            <a:off x="5748422" y="4421275"/>
            <a:ext cx="1010036" cy="4569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800" dirty="0" smtClean="0"/>
              <a:t>Spark executor</a:t>
            </a:r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6991231" y="3958480"/>
            <a:ext cx="1113573" cy="102954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900" dirty="0" smtClean="0"/>
              <a:t>Worker</a:t>
            </a:r>
            <a:endParaRPr lang="en-US" sz="1900" dirty="0"/>
          </a:p>
        </p:txBody>
      </p:sp>
      <p:sp>
        <p:nvSpPr>
          <p:cNvPr id="13" name="Rectangle 12"/>
          <p:cNvSpPr/>
          <p:nvPr/>
        </p:nvSpPr>
        <p:spPr>
          <a:xfrm>
            <a:off x="7055383" y="4421275"/>
            <a:ext cx="1010036" cy="4569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800" dirty="0" smtClean="0"/>
              <a:t>Spark executor</a:t>
            </a:r>
            <a:endParaRPr lang="en-US" sz="1800" dirty="0"/>
          </a:p>
        </p:txBody>
      </p:sp>
      <p:sp>
        <p:nvSpPr>
          <p:cNvPr id="16" name="Rectangle 15"/>
          <p:cNvSpPr/>
          <p:nvPr/>
        </p:nvSpPr>
        <p:spPr>
          <a:xfrm>
            <a:off x="5697015" y="5282966"/>
            <a:ext cx="3211961" cy="4918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 smtClean="0"/>
              <a:t>HDFS or other storage</a:t>
            </a:r>
            <a:endParaRPr lang="en-US" sz="1900" dirty="0"/>
          </a:p>
        </p:txBody>
      </p:sp>
      <p:cxnSp>
        <p:nvCxnSpPr>
          <p:cNvPr id="18" name="Straight Arrow Connector 17"/>
          <p:cNvCxnSpPr>
            <a:stCxn id="5" idx="2"/>
            <a:endCxn id="7" idx="0"/>
          </p:cNvCxnSpPr>
          <p:nvPr/>
        </p:nvCxnSpPr>
        <p:spPr>
          <a:xfrm flipH="1">
            <a:off x="6900000" y="2486092"/>
            <a:ext cx="760046" cy="39564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7660048" y="2486092"/>
            <a:ext cx="677429" cy="39982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8" idx="0"/>
          </p:cNvCxnSpPr>
          <p:nvPr/>
        </p:nvCxnSpPr>
        <p:spPr>
          <a:xfrm flipH="1">
            <a:off x="6252616" y="3617032"/>
            <a:ext cx="647384" cy="341448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12" idx="0"/>
          </p:cNvCxnSpPr>
          <p:nvPr/>
        </p:nvCxnSpPr>
        <p:spPr>
          <a:xfrm>
            <a:off x="6900000" y="3617032"/>
            <a:ext cx="648016" cy="341448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</p:cNvCxnSpPr>
          <p:nvPr/>
        </p:nvCxnSpPr>
        <p:spPr>
          <a:xfrm>
            <a:off x="6253440" y="4878238"/>
            <a:ext cx="0" cy="37725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2"/>
          </p:cNvCxnSpPr>
          <p:nvPr/>
        </p:nvCxnSpPr>
        <p:spPr>
          <a:xfrm>
            <a:off x="7560401" y="4878238"/>
            <a:ext cx="2842" cy="37725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527975" y="3621220"/>
            <a:ext cx="0" cy="166174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09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Software Stack</a:t>
            </a:r>
            <a:endParaRPr lang="en-US" sz="6000" b="1" dirty="0"/>
          </a:p>
        </p:txBody>
      </p:sp>
      <p:sp>
        <p:nvSpPr>
          <p:cNvPr id="4" name="Rectangle 3"/>
          <p:cNvSpPr/>
          <p:nvPr/>
        </p:nvSpPr>
        <p:spPr>
          <a:xfrm>
            <a:off x="1402918" y="4467866"/>
            <a:ext cx="1471135" cy="1075010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Local mode</a:t>
            </a:r>
            <a:endParaRPr kumimoji="0" lang="en-US" sz="25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02916" y="3627149"/>
            <a:ext cx="6498022" cy="700688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Spark</a:t>
            </a:r>
            <a:endParaRPr kumimoji="0" lang="en-US" sz="25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53080" y="2286000"/>
            <a:ext cx="1889913" cy="1200157"/>
          </a:xfrm>
          <a:prstGeom prst="rect">
            <a:avLst/>
          </a:prstGeom>
          <a:gradFill rotWithShape="1">
            <a:gsLst>
              <a:gs pos="0">
                <a:srgbClr val="86B637"/>
              </a:gs>
              <a:gs pos="100000">
                <a:srgbClr val="A9E670"/>
              </a:gs>
            </a:gsLst>
            <a:lin ang="16200000" scaled="0"/>
          </a:gradFill>
          <a:ln w="9525" cap="flat" cmpd="sng" algn="ctr">
            <a:solidFill>
              <a:srgbClr val="86B637"/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00" kern="0" dirty="0">
                <a:solidFill>
                  <a:sysClr val="window" lastClr="FFFFFF"/>
                </a:solidFill>
                <a:latin typeface="Corbel"/>
              </a:rPr>
              <a:t>Spark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</a:t>
            </a:r>
            <a:r>
              <a:rPr lang="en-US" sz="2500" kern="0" dirty="0">
                <a:solidFill>
                  <a:sysClr val="window" lastClr="FFFFFF"/>
                </a:solidFill>
                <a:latin typeface="Corbel"/>
              </a:rPr>
              <a:t>SQL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19428" y="2299476"/>
            <a:ext cx="1892928" cy="1200157"/>
          </a:xfrm>
          <a:prstGeom prst="rect">
            <a:avLst/>
          </a:prstGeom>
          <a:gradFill rotWithShape="1">
            <a:gsLst>
              <a:gs pos="0">
                <a:srgbClr val="86B637"/>
              </a:gs>
              <a:gs pos="100000">
                <a:srgbClr val="A9E670"/>
              </a:gs>
            </a:gsLst>
            <a:lin ang="16200000" scaled="0"/>
          </a:gradFill>
          <a:ln w="9525" cap="flat" cmpd="sng" algn="ctr">
            <a:solidFill>
              <a:srgbClr val="86B637"/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Shark</a:t>
            </a:r>
            <a:r>
              <a:rPr lang="en-US" sz="2500" kern="0" dirty="0">
                <a:solidFill>
                  <a:sysClr val="window" lastClr="FFFFFF"/>
                </a:solidFill>
                <a:latin typeface="Corbel"/>
                <a:ea typeface="+mn-ea"/>
                <a:cs typeface="+mn-cs"/>
              </a:rPr>
              <a:t/>
            </a:r>
            <a:br>
              <a:rPr lang="en-US" sz="2500" kern="0" dirty="0">
                <a:solidFill>
                  <a:sysClr val="window" lastClr="FFFFFF"/>
                </a:solidFill>
                <a:latin typeface="Corbel"/>
                <a:ea typeface="+mn-ea"/>
                <a:cs typeface="+mn-cs"/>
              </a:rPr>
            </a:b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(Hive on Spark)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96645" y="3052081"/>
            <a:ext cx="522236" cy="553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3">
                    <a:lumMod val="75000"/>
                  </a:schemeClr>
                </a:solidFill>
                <a:latin typeface="Corbel"/>
                <a:cs typeface="Corbel"/>
              </a:rPr>
              <a:t>…</a:t>
            </a:r>
            <a:endParaRPr lang="en-US" sz="3000" b="1" dirty="0">
              <a:solidFill>
                <a:schemeClr val="accent3">
                  <a:lumMod val="75000"/>
                </a:schemeClr>
              </a:solidFill>
              <a:latin typeface="Corbel"/>
              <a:cs typeface="Corbe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86402" y="2296308"/>
            <a:ext cx="1847707" cy="1200157"/>
          </a:xfrm>
          <a:prstGeom prst="rect">
            <a:avLst/>
          </a:prstGeom>
          <a:gradFill flip="none" rotWithShape="1">
            <a:gsLst>
              <a:gs pos="0">
                <a:srgbClr val="86B637">
                  <a:alpha val="73000"/>
                </a:srgbClr>
              </a:gs>
              <a:gs pos="100000">
                <a:srgbClr val="A9E670">
                  <a:alpha val="73000"/>
                </a:srgbClr>
              </a:gs>
            </a:gsLst>
            <a:lin ang="16200000" scaled="0"/>
            <a:tileRect/>
          </a:gradFill>
          <a:ln w="19050" cap="flat" cmpd="sng" algn="ctr">
            <a:solidFill>
              <a:schemeClr val="accent3">
                <a:lumMod val="75000"/>
              </a:schemeClr>
            </a:solidFill>
            <a:prstDash val="dash"/>
            <a:headEnd type="none" w="med" len="med"/>
            <a:tailEnd type="none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Streaming Spark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30388" y="4472002"/>
            <a:ext cx="1451900" cy="1075010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EC2</a:t>
            </a:r>
            <a:endParaRPr kumimoji="0" lang="en-US" sz="25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04231" y="4472002"/>
            <a:ext cx="1567969" cy="1075010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Apache Mesos</a:t>
            </a:r>
            <a:endParaRPr kumimoji="0" lang="en-US" sz="25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01038" y="4472002"/>
            <a:ext cx="1599899" cy="1075010"/>
          </a:xfrm>
          <a:prstGeom prst="rect">
            <a:avLst/>
          </a:prstGeom>
          <a:gradFill flip="none" rotWithShape="1">
            <a:gsLst>
              <a:gs pos="0">
                <a:srgbClr val="8064A2">
                  <a:tint val="100000"/>
                  <a:shade val="100000"/>
                  <a:satMod val="130000"/>
                  <a:alpha val="73000"/>
                </a:srgbClr>
              </a:gs>
              <a:gs pos="100000">
                <a:srgbClr val="8064A2">
                  <a:tint val="50000"/>
                  <a:shade val="100000"/>
                  <a:satMod val="350000"/>
                  <a:alpha val="73000"/>
                </a:srgbClr>
              </a:gs>
            </a:gsLst>
            <a:lin ang="16200000" scaled="0"/>
            <a:tileRect/>
          </a:gradFill>
          <a:ln w="19050" cap="flat" cmpd="sng" algn="ctr"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none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YARN</a:t>
            </a:r>
            <a:endParaRPr kumimoji="0" lang="en-US" sz="25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837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Spark History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4013"/>
            <a:ext cx="7920880" cy="43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095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Compared to Other Projects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81150"/>
            <a:ext cx="7848872" cy="4512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652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Big data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Single machine can no longer process or even store all the data</a:t>
            </a:r>
          </a:p>
          <a:p>
            <a:r>
              <a:rPr lang="en-IN" dirty="0" smtClean="0"/>
              <a:t>Only solution is to distribute over large clusters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51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Community Growth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82" y="1657350"/>
            <a:ext cx="7871326" cy="4219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00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Community Stats</a:t>
            </a:r>
            <a:endParaRPr lang="en-IN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76438"/>
            <a:ext cx="7488831" cy="3828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70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Commercial Users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9288"/>
            <a:ext cx="7272807" cy="3741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792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Spark 1.4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most active open source project</a:t>
            </a:r>
          </a:p>
          <a:p>
            <a:r>
              <a:rPr lang="en-IN" dirty="0"/>
              <a:t>new language R</a:t>
            </a:r>
          </a:p>
          <a:p>
            <a:r>
              <a:rPr lang="en-IN" dirty="0"/>
              <a:t>largest cluster 8000 nodes </a:t>
            </a:r>
            <a:r>
              <a:rPr lang="en-IN" dirty="0" err="1"/>
              <a:t>tencent</a:t>
            </a:r>
            <a:r>
              <a:rPr lang="en-IN" dirty="0"/>
              <a:t> social network</a:t>
            </a:r>
          </a:p>
          <a:p>
            <a:r>
              <a:rPr lang="en-IN" dirty="0"/>
              <a:t>largest single job 1peta byte alibaba.com </a:t>
            </a:r>
            <a:r>
              <a:rPr lang="en-IN" dirty="0" err="1"/>
              <a:t>databricks</a:t>
            </a:r>
            <a:endParaRPr lang="en-IN" dirty="0"/>
          </a:p>
          <a:p>
            <a:r>
              <a:rPr lang="en-IN" dirty="0"/>
              <a:t>top streaming intake: 1tb/hour </a:t>
            </a:r>
            <a:r>
              <a:rPr lang="en-IN" dirty="0" err="1"/>
              <a:t>janelia</a:t>
            </a:r>
            <a:r>
              <a:rPr lang="en-IN" dirty="0"/>
              <a:t> farm --brain images</a:t>
            </a:r>
          </a:p>
        </p:txBody>
      </p:sp>
    </p:spTree>
    <p:extLst>
      <p:ext uri="{BB962C8B-B14F-4D97-AF65-F5344CB8AC3E}">
        <p14:creationId xmlns:p14="http://schemas.microsoft.com/office/powerpoint/2010/main" val="288015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Vertical 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offers a rich API to make data analytics </a:t>
            </a:r>
            <a:r>
              <a:rPr lang="en-US" i="1" dirty="0" smtClean="0"/>
              <a:t>fast</a:t>
            </a:r>
            <a:r>
              <a:rPr lang="en-US" dirty="0" smtClean="0"/>
              <a:t>: both fast to write and fast to run</a:t>
            </a:r>
            <a:endParaRPr lang="en-US" dirty="0"/>
          </a:p>
          <a:p>
            <a:r>
              <a:rPr lang="en-US" dirty="0" smtClean="0"/>
              <a:t>Achieves 100x speedups in real applications</a:t>
            </a:r>
          </a:p>
          <a:p>
            <a:r>
              <a:rPr lang="en-US" dirty="0" smtClean="0"/>
              <a:t>Growing community with 25+ companies contributing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7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1"/>
            <a:ext cx="3687429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6600"/>
                </a:solidFill>
              </a:rPr>
              <a:t>Up and Running in a Few Steps</a:t>
            </a:r>
          </a:p>
          <a:p>
            <a:r>
              <a:rPr lang="en-US" dirty="0" smtClean="0"/>
              <a:t>Download</a:t>
            </a:r>
          </a:p>
          <a:p>
            <a:r>
              <a:rPr lang="en-US" dirty="0" smtClean="0"/>
              <a:t>Unzip</a:t>
            </a:r>
          </a:p>
          <a:p>
            <a:r>
              <a:rPr lang="en-US" dirty="0" smtClean="0"/>
              <a:t>Shell</a:t>
            </a:r>
          </a:p>
          <a:p>
            <a:pPr marL="0" indent="0">
              <a:buNone/>
            </a:pPr>
            <a:endParaRPr lang="en-US" dirty="0" smtClean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6600"/>
                </a:solidFill>
              </a:rPr>
              <a:t>Project Resources</a:t>
            </a:r>
            <a:endParaRPr lang="en-US" b="1" dirty="0">
              <a:solidFill>
                <a:srgbClr val="FF6600"/>
              </a:solidFill>
            </a:endParaRPr>
          </a:p>
          <a:p>
            <a:r>
              <a:rPr lang="en-US" dirty="0" smtClean="0"/>
              <a:t>Examples on the Project Site</a:t>
            </a:r>
          </a:p>
          <a:p>
            <a:r>
              <a:rPr lang="en-US" dirty="0" smtClean="0"/>
              <a:t>Examples in the Distribution</a:t>
            </a:r>
          </a:p>
          <a:p>
            <a:r>
              <a:rPr lang="en-US" dirty="0" smtClean="0"/>
              <a:t>Documentation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896" y="742894"/>
            <a:ext cx="4796695" cy="60189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96248" y="5959784"/>
            <a:ext cx="37126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http://</a:t>
            </a:r>
            <a:r>
              <a:rPr lang="en-US" sz="2000" dirty="0" err="1" smtClean="0"/>
              <a:t>spark.incubator.apache.org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085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300" dirty="0" smtClean="0"/>
              <a:t>Why a New Programming Model?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8"/>
            <a:ext cx="8382000" cy="4221162"/>
          </a:xfrm>
        </p:spPr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greatly simplified big data analysis</a:t>
            </a:r>
          </a:p>
          <a:p>
            <a:r>
              <a:rPr lang="en-US" dirty="0" smtClean="0"/>
              <a:t>But as soon as it got popular, users wanted more:</a:t>
            </a:r>
          </a:p>
          <a:p>
            <a:pPr lvl="1"/>
            <a:r>
              <a:rPr lang="en-US" dirty="0" smtClean="0"/>
              <a:t>More </a:t>
            </a:r>
            <a:r>
              <a:rPr lang="en-US" b="1" dirty="0" smtClean="0"/>
              <a:t>complex</a:t>
            </a:r>
            <a:r>
              <a:rPr lang="en-US" dirty="0" smtClean="0"/>
              <a:t>, multi-stage applications (e.g.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iterative graph algorithms </a:t>
            </a:r>
            <a:r>
              <a:rPr lang="en-US" dirty="0" smtClean="0"/>
              <a:t>and machine learning)</a:t>
            </a:r>
          </a:p>
          <a:p>
            <a:pPr lvl="1"/>
            <a:r>
              <a:rPr lang="en-US" dirty="0" smtClean="0"/>
              <a:t>More </a:t>
            </a:r>
            <a:r>
              <a:rPr lang="en-US" b="1" dirty="0" smtClean="0"/>
              <a:t>interactive</a:t>
            </a:r>
            <a:r>
              <a:rPr lang="en-US" dirty="0" smtClean="0"/>
              <a:t> ad-hoc queries</a:t>
            </a:r>
          </a:p>
          <a:p>
            <a:r>
              <a:rPr lang="en-US" dirty="0" smtClean="0"/>
              <a:t>Both multi-stage and interactive apps require faster </a:t>
            </a:r>
            <a:r>
              <a:rPr lang="en-US" b="1" dirty="0" smtClean="0"/>
              <a:t>data sharing </a:t>
            </a:r>
            <a:r>
              <a:rPr lang="en-US" dirty="0" smtClean="0"/>
              <a:t>across parallel jobs</a:t>
            </a:r>
          </a:p>
        </p:txBody>
      </p:sp>
    </p:spTree>
    <p:extLst>
      <p:ext uri="{BB962C8B-B14F-4D97-AF65-F5344CB8AC3E}">
        <p14:creationId xmlns:p14="http://schemas.microsoft.com/office/powerpoint/2010/main" val="242910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1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5300" dirty="0" smtClean="0"/>
              <a:t>Data Sharing in </a:t>
            </a:r>
            <a:r>
              <a:rPr lang="en-US" sz="5300" dirty="0" err="1" smtClean="0"/>
              <a:t>MapReduce</a:t>
            </a:r>
            <a:endParaRPr lang="en-US" sz="5300" dirty="0"/>
          </a:p>
        </p:txBody>
      </p:sp>
      <p:sp>
        <p:nvSpPr>
          <p:cNvPr id="25" name="Can 24"/>
          <p:cNvSpPr/>
          <p:nvPr/>
        </p:nvSpPr>
        <p:spPr>
          <a:xfrm>
            <a:off x="1060824" y="1854399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26" name="Straight Arrow Connector 25"/>
          <p:cNvCxnSpPr>
            <a:stCxn id="25" idx="4"/>
            <a:endCxn id="29" idx="1"/>
          </p:cNvCxnSpPr>
          <p:nvPr/>
        </p:nvCxnSpPr>
        <p:spPr>
          <a:xfrm>
            <a:off x="1843208" y="2266438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81003" y="2042588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1</a:t>
            </a:r>
            <a:endParaRPr lang="en-US" sz="2200" dirty="0"/>
          </a:p>
        </p:txBody>
      </p:sp>
      <p:cxnSp>
        <p:nvCxnSpPr>
          <p:cNvPr id="32" name="Straight Arrow Connector 31"/>
          <p:cNvCxnSpPr>
            <a:stCxn id="29" idx="3"/>
          </p:cNvCxnSpPr>
          <p:nvPr/>
        </p:nvCxnSpPr>
        <p:spPr>
          <a:xfrm>
            <a:off x="3291008" y="2266438"/>
            <a:ext cx="4965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9" idx="1"/>
          </p:cNvCxnSpPr>
          <p:nvPr/>
        </p:nvCxnSpPr>
        <p:spPr>
          <a:xfrm flipV="1">
            <a:off x="4573315" y="2266438"/>
            <a:ext cx="537795" cy="51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11110" y="2042588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2</a:t>
            </a:r>
            <a:endParaRPr lang="en-US" sz="2200" dirty="0"/>
          </a:p>
        </p:txBody>
      </p:sp>
      <p:cxnSp>
        <p:nvCxnSpPr>
          <p:cNvPr id="42" name="Straight Arrow Connector 41"/>
          <p:cNvCxnSpPr>
            <a:stCxn id="39" idx="3"/>
          </p:cNvCxnSpPr>
          <p:nvPr/>
        </p:nvCxnSpPr>
        <p:spPr>
          <a:xfrm>
            <a:off x="6021115" y="2266438"/>
            <a:ext cx="4965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286924" y="2271625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822131" y="2047775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60824" y="2687536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56632" y="1429912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HDFS</a:t>
            </a:r>
            <a:br>
              <a:rPr lang="en-US" sz="1800" dirty="0" smtClean="0">
                <a:latin typeface="Corbel"/>
                <a:cs typeface="Corbel"/>
              </a:rPr>
            </a:br>
            <a:r>
              <a:rPr lang="en-US" sz="1800" dirty="0" smtClean="0">
                <a:latin typeface="Corbel"/>
                <a:cs typeface="Corbel"/>
              </a:rPr>
              <a:t>read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135112" y="1429912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HDFS</a:t>
            </a:r>
            <a:br>
              <a:rPr lang="en-US" sz="1800" dirty="0" smtClean="0">
                <a:latin typeface="Corbel"/>
                <a:cs typeface="Corbel"/>
              </a:rPr>
            </a:br>
            <a:r>
              <a:rPr lang="en-US" sz="1800" dirty="0" smtClean="0">
                <a:latin typeface="Corbel"/>
                <a:cs typeface="Corbel"/>
              </a:rPr>
              <a:t>write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86579" y="1429912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HDFS</a:t>
            </a:r>
            <a:br>
              <a:rPr lang="en-US" sz="1800" dirty="0" smtClean="0">
                <a:latin typeface="Corbel"/>
                <a:cs typeface="Corbel"/>
              </a:rPr>
            </a:br>
            <a:r>
              <a:rPr lang="en-US" sz="1800" dirty="0" smtClean="0">
                <a:latin typeface="Corbel"/>
                <a:cs typeface="Corbel"/>
              </a:rPr>
              <a:t>read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65445" y="1429912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HDFS</a:t>
            </a:r>
            <a:br>
              <a:rPr lang="en-US" sz="1800" dirty="0" smtClean="0">
                <a:latin typeface="Corbel"/>
                <a:cs typeface="Corbel"/>
              </a:rPr>
            </a:br>
            <a:r>
              <a:rPr lang="en-US" sz="1800" dirty="0" smtClean="0">
                <a:latin typeface="Corbel"/>
                <a:cs typeface="Corbel"/>
              </a:rPr>
              <a:t>write</a:t>
            </a:r>
            <a:endParaRPr lang="en-US" sz="1800" dirty="0">
              <a:latin typeface="Corbel"/>
              <a:cs typeface="Corbe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60824" y="3258712"/>
            <a:ext cx="6025776" cy="2739103"/>
            <a:chOff x="1060824" y="3276600"/>
            <a:chExt cx="6025776" cy="2739103"/>
          </a:xfrm>
        </p:grpSpPr>
        <p:sp>
          <p:nvSpPr>
            <p:cNvPr id="56" name="TextBox 55"/>
            <p:cNvSpPr txBox="1"/>
            <p:nvPr/>
          </p:nvSpPr>
          <p:spPr>
            <a:xfrm>
              <a:off x="1060824" y="5215168"/>
              <a:ext cx="8002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rbel"/>
                  <a:cs typeface="Corbel"/>
                </a:rPr>
                <a:t>Input</a:t>
              </a:r>
              <a:endParaRPr lang="en-US" sz="2200" dirty="0">
                <a:latin typeface="Corbel"/>
                <a:cs typeface="Corbel"/>
              </a:endParaRPr>
            </a:p>
          </p:txBody>
        </p:sp>
        <p:cxnSp>
          <p:nvCxnSpPr>
            <p:cNvPr id="57" name="Straight Arrow Connector 56"/>
            <p:cNvCxnSpPr>
              <a:stCxn id="74" idx="3"/>
              <a:endCxn id="66" idx="1"/>
            </p:cNvCxnSpPr>
            <p:nvPr/>
          </p:nvCxnSpPr>
          <p:spPr>
            <a:xfrm flipV="1">
              <a:off x="1622181" y="3566054"/>
              <a:ext cx="1838610" cy="121420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74" idx="3"/>
              <a:endCxn id="67" idx="1"/>
            </p:cNvCxnSpPr>
            <p:nvPr/>
          </p:nvCxnSpPr>
          <p:spPr>
            <a:xfrm flipV="1">
              <a:off x="1622181" y="4391916"/>
              <a:ext cx="1838610" cy="3883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74" idx="3"/>
              <a:endCxn id="68" idx="1"/>
            </p:cNvCxnSpPr>
            <p:nvPr/>
          </p:nvCxnSpPr>
          <p:spPr>
            <a:xfrm>
              <a:off x="1622181" y="4780260"/>
              <a:ext cx="1838610" cy="4234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63" idx="1"/>
            </p:cNvCxnSpPr>
            <p:nvPr/>
          </p:nvCxnSpPr>
          <p:spPr>
            <a:xfrm>
              <a:off x="4949773" y="3566054"/>
              <a:ext cx="5681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endCxn id="64" idx="1"/>
            </p:cNvCxnSpPr>
            <p:nvPr/>
          </p:nvCxnSpPr>
          <p:spPr>
            <a:xfrm>
              <a:off x="4949773" y="4391916"/>
              <a:ext cx="5681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endCxn id="65" idx="1"/>
            </p:cNvCxnSpPr>
            <p:nvPr/>
          </p:nvCxnSpPr>
          <p:spPr>
            <a:xfrm>
              <a:off x="4949773" y="5205702"/>
              <a:ext cx="5681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olded Corner 62"/>
            <p:cNvSpPr/>
            <p:nvPr/>
          </p:nvSpPr>
          <p:spPr>
            <a:xfrm>
              <a:off x="5517971" y="3276600"/>
              <a:ext cx="492900" cy="578908"/>
            </a:xfrm>
            <a:prstGeom prst="foldedCorner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4" name="Folded Corner 63"/>
            <p:cNvSpPr/>
            <p:nvPr/>
          </p:nvSpPr>
          <p:spPr>
            <a:xfrm>
              <a:off x="5517971" y="4102462"/>
              <a:ext cx="492900" cy="578908"/>
            </a:xfrm>
            <a:prstGeom prst="foldedCorner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5" name="Folded Corner 64"/>
            <p:cNvSpPr/>
            <p:nvPr/>
          </p:nvSpPr>
          <p:spPr>
            <a:xfrm>
              <a:off x="5517971" y="4916248"/>
              <a:ext cx="492900" cy="578908"/>
            </a:xfrm>
            <a:prstGeom prst="foldedCorner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460791" y="3342204"/>
              <a:ext cx="1488982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smtClean="0"/>
                <a:t>query 1</a:t>
              </a:r>
              <a:endParaRPr lang="en-US" sz="22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460791" y="4168066"/>
              <a:ext cx="1488982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smtClean="0"/>
                <a:t>query 2</a:t>
              </a:r>
              <a:endParaRPr lang="en-US" sz="22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460791" y="4979885"/>
              <a:ext cx="1488982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/>
                <a:t>query 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043013" y="3331109"/>
              <a:ext cx="10310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rbel"/>
                  <a:cs typeface="Corbel"/>
                </a:rPr>
                <a:t>result 1</a:t>
              </a:r>
              <a:endParaRPr lang="en-US" sz="2200" dirty="0">
                <a:latin typeface="Corbel"/>
                <a:cs typeface="Corbel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043013" y="4150078"/>
              <a:ext cx="104358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rbel"/>
                  <a:cs typeface="Corbel"/>
                </a:rPr>
                <a:t>result 2</a:t>
              </a:r>
              <a:endParaRPr lang="en-US" sz="2200" dirty="0">
                <a:latin typeface="Corbel"/>
                <a:cs typeface="Corbel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043013" y="4981852"/>
              <a:ext cx="102733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rbel"/>
                  <a:cs typeface="Corbel"/>
                </a:rPr>
                <a:t>result 3</a:t>
              </a:r>
              <a:endParaRPr lang="en-US" sz="2200" dirty="0">
                <a:latin typeface="Corbel"/>
                <a:cs typeface="Corbel"/>
              </a:endParaRP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1622181" y="4780260"/>
              <a:ext cx="1839138" cy="113784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422040" y="5584816"/>
              <a:ext cx="148845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latin typeface="Corbel"/>
                  <a:cs typeface="Corbel"/>
                </a:rPr>
                <a:t>.  .  .</a:t>
              </a:r>
              <a:endParaRPr lang="en-US" sz="2200" b="1" dirty="0">
                <a:latin typeface="Corbel"/>
                <a:cs typeface="Corbel"/>
              </a:endParaRPr>
            </a:p>
          </p:txBody>
        </p:sp>
        <p:sp>
          <p:nvSpPr>
            <p:cNvPr id="74" name="Diamond 73"/>
            <p:cNvSpPr/>
            <p:nvPr/>
          </p:nvSpPr>
          <p:spPr>
            <a:xfrm>
              <a:off x="1332535" y="4694939"/>
              <a:ext cx="289646" cy="170641"/>
            </a:xfrm>
            <a:prstGeom prst="diamond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5" name="Can 74"/>
            <p:cNvSpPr/>
            <p:nvPr/>
          </p:nvSpPr>
          <p:spPr>
            <a:xfrm>
              <a:off x="1060824" y="4370344"/>
              <a:ext cx="782384" cy="824077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98891" y="3466450"/>
              <a:ext cx="768109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dirty="0" smtClean="0">
                  <a:latin typeface="Corbel"/>
                  <a:cs typeface="Corbel"/>
                </a:rPr>
                <a:t>HDFS</a:t>
              </a:r>
              <a:br>
                <a:rPr lang="en-US" sz="1900" dirty="0" smtClean="0">
                  <a:latin typeface="Corbel"/>
                  <a:cs typeface="Corbel"/>
                </a:rPr>
              </a:br>
              <a:r>
                <a:rPr lang="en-US" sz="1900" dirty="0" smtClean="0">
                  <a:latin typeface="Corbel"/>
                  <a:cs typeface="Corbel"/>
                </a:rPr>
                <a:t>read</a:t>
              </a:r>
              <a:endParaRPr lang="en-US" sz="1900" dirty="0">
                <a:latin typeface="Corbel"/>
                <a:cs typeface="Corbel"/>
              </a:endParaRP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457201" y="6091714"/>
            <a:ext cx="8229599" cy="631285"/>
          </a:xfrm>
          <a:prstGeom prst="roundRect">
            <a:avLst>
              <a:gd name="adj" fmla="val 16408"/>
            </a:avLst>
          </a:prstGeom>
          <a:solidFill>
            <a:schemeClr val="accent1">
              <a:lumMod val="20000"/>
              <a:lumOff val="80000"/>
            </a:schemeClr>
          </a:solidFill>
          <a:ln w="1905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3000" b="1" dirty="0" smtClean="0"/>
              <a:t>Slow</a:t>
            </a:r>
            <a:r>
              <a:rPr lang="en-US" sz="3000" dirty="0" smtClean="0"/>
              <a:t> due to replication, serialization, and disk IO</a:t>
            </a:r>
            <a:endParaRPr lang="en-US" sz="3000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3787525" y="1888265"/>
            <a:ext cx="812362" cy="851158"/>
            <a:chOff x="3787526" y="1872287"/>
            <a:chExt cx="974180" cy="1020705"/>
          </a:xfrm>
        </p:grpSpPr>
        <p:sp>
          <p:nvSpPr>
            <p:cNvPr id="47" name="Can 46"/>
            <p:cNvSpPr/>
            <p:nvPr/>
          </p:nvSpPr>
          <p:spPr>
            <a:xfrm>
              <a:off x="3787526" y="1872287"/>
              <a:ext cx="782384" cy="824077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48" name="Can 47"/>
            <p:cNvSpPr/>
            <p:nvPr/>
          </p:nvSpPr>
          <p:spPr>
            <a:xfrm>
              <a:off x="3882738" y="1962980"/>
              <a:ext cx="782384" cy="824076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49" name="Can 48"/>
            <p:cNvSpPr/>
            <p:nvPr/>
          </p:nvSpPr>
          <p:spPr>
            <a:xfrm>
              <a:off x="3979322" y="2068916"/>
              <a:ext cx="782384" cy="824076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6517633" y="1888265"/>
            <a:ext cx="812362" cy="851158"/>
            <a:chOff x="3787526" y="1872287"/>
            <a:chExt cx="974180" cy="1020705"/>
          </a:xfrm>
        </p:grpSpPr>
        <p:sp>
          <p:nvSpPr>
            <p:cNvPr id="77" name="Can 76"/>
            <p:cNvSpPr/>
            <p:nvPr/>
          </p:nvSpPr>
          <p:spPr>
            <a:xfrm>
              <a:off x="3787526" y="1872287"/>
              <a:ext cx="782384" cy="824077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8" name="Can 77"/>
            <p:cNvSpPr/>
            <p:nvPr/>
          </p:nvSpPr>
          <p:spPr>
            <a:xfrm>
              <a:off x="3882738" y="1962980"/>
              <a:ext cx="782384" cy="824076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9" name="Can 78"/>
            <p:cNvSpPr/>
            <p:nvPr/>
          </p:nvSpPr>
          <p:spPr>
            <a:xfrm>
              <a:off x="3979322" y="2068916"/>
              <a:ext cx="782384" cy="824076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</p:spTree>
    <p:extLst>
      <p:ext uri="{BB962C8B-B14F-4D97-AF65-F5344CB8AC3E}">
        <p14:creationId xmlns:p14="http://schemas.microsoft.com/office/powerpoint/2010/main" val="23269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an 73"/>
          <p:cNvSpPr/>
          <p:nvPr/>
        </p:nvSpPr>
        <p:spPr>
          <a:xfrm>
            <a:off x="1066800" y="1828800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75" name="Straight Arrow Connector 74"/>
          <p:cNvCxnSpPr>
            <a:stCxn id="74" idx="4"/>
            <a:endCxn id="76" idx="1"/>
          </p:cNvCxnSpPr>
          <p:nvPr/>
        </p:nvCxnSpPr>
        <p:spPr>
          <a:xfrm>
            <a:off x="1849184" y="2240839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386979" y="2016989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1</a:t>
            </a:r>
            <a:endParaRPr lang="en-US" sz="2200" dirty="0"/>
          </a:p>
        </p:txBody>
      </p:sp>
      <p:cxnSp>
        <p:nvCxnSpPr>
          <p:cNvPr id="77" name="Straight Arrow Connector 76"/>
          <p:cNvCxnSpPr>
            <a:stCxn id="76" idx="3"/>
          </p:cNvCxnSpPr>
          <p:nvPr/>
        </p:nvCxnSpPr>
        <p:spPr>
          <a:xfrm flipV="1">
            <a:off x="3296984" y="2240838"/>
            <a:ext cx="322152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9" idx="1"/>
          </p:cNvCxnSpPr>
          <p:nvPr/>
        </p:nvCxnSpPr>
        <p:spPr>
          <a:xfrm>
            <a:off x="4495800" y="2240838"/>
            <a:ext cx="621286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117086" y="2016989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2</a:t>
            </a:r>
            <a:endParaRPr lang="en-US" sz="2200" dirty="0"/>
          </a:p>
        </p:txBody>
      </p:sp>
      <p:cxnSp>
        <p:nvCxnSpPr>
          <p:cNvPr id="80" name="Straight Arrow Connector 79"/>
          <p:cNvCxnSpPr>
            <a:stCxn id="79" idx="3"/>
          </p:cNvCxnSpPr>
          <p:nvPr/>
        </p:nvCxnSpPr>
        <p:spPr>
          <a:xfrm flipV="1">
            <a:off x="6027091" y="2240838"/>
            <a:ext cx="338327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239000" y="2251214"/>
            <a:ext cx="5916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828107" y="2027364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66800" y="2667125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98" name="Title 11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1143000"/>
          </a:xfrm>
        </p:spPr>
        <p:txBody>
          <a:bodyPr/>
          <a:lstStyle/>
          <a:p>
            <a:r>
              <a:rPr lang="en-US" sz="5300" dirty="0" smtClean="0"/>
              <a:t>Data Sharing in Spark</a:t>
            </a:r>
            <a:endParaRPr lang="en-US" sz="5300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3573767" y="1447800"/>
            <a:ext cx="1312636" cy="1724328"/>
            <a:chOff x="2784930" y="2345019"/>
            <a:chExt cx="1312636" cy="1724328"/>
          </a:xfrm>
        </p:grpSpPr>
        <p:pic>
          <p:nvPicPr>
            <p:cNvPr id="116" name="Picture 115" descr="to_ddr333memory_350.gif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18" name="Picture 117" descr="to_ddr333memory_350.gif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19" name="Picture 118" descr="to_ddr333memory_350.gif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grpSp>
        <p:nvGrpSpPr>
          <p:cNvPr id="120" name="Group 119"/>
          <p:cNvGrpSpPr/>
          <p:nvPr/>
        </p:nvGrpSpPr>
        <p:grpSpPr>
          <a:xfrm>
            <a:off x="6307364" y="1456325"/>
            <a:ext cx="1312636" cy="1724328"/>
            <a:chOff x="2784930" y="2345019"/>
            <a:chExt cx="1312636" cy="1724328"/>
          </a:xfrm>
        </p:grpSpPr>
        <p:pic>
          <p:nvPicPr>
            <p:cNvPr id="121" name="Picture 120" descr="to_ddr333memory_350.gif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22" name="Picture 121" descr="to_ddr333memory_350.gif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23" name="Picture 122" descr="to_ddr333memory_350.gif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47" name="TextBox 46"/>
          <p:cNvSpPr txBox="1"/>
          <p:nvPr/>
        </p:nvSpPr>
        <p:spPr>
          <a:xfrm>
            <a:off x="2286000" y="5231956"/>
            <a:ext cx="2293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orbel"/>
                <a:cs typeface="Corbel"/>
              </a:rPr>
              <a:t>Distributed</a:t>
            </a:r>
            <a:br>
              <a:rPr lang="en-US" sz="2200" dirty="0" smtClean="0">
                <a:latin typeface="Corbel"/>
                <a:cs typeface="Corbel"/>
              </a:rPr>
            </a:br>
            <a:r>
              <a:rPr lang="en-US" sz="2200" dirty="0" smtClean="0">
                <a:latin typeface="Corbel"/>
                <a:cs typeface="Corbel"/>
              </a:rPr>
              <a:t>memory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66800" y="5182020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cxnSp>
        <p:nvCxnSpPr>
          <p:cNvPr id="49" name="Straight Arrow Connector 48"/>
          <p:cNvCxnSpPr>
            <a:stCxn id="91" idx="3"/>
            <a:endCxn id="84" idx="1"/>
          </p:cNvCxnSpPr>
          <p:nvPr/>
        </p:nvCxnSpPr>
        <p:spPr>
          <a:xfrm flipV="1">
            <a:off x="3714737" y="3532906"/>
            <a:ext cx="1158154" cy="12142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1" idx="3"/>
            <a:endCxn id="87" idx="1"/>
          </p:cNvCxnSpPr>
          <p:nvPr/>
        </p:nvCxnSpPr>
        <p:spPr>
          <a:xfrm flipV="1">
            <a:off x="3714737" y="4358768"/>
            <a:ext cx="1158154" cy="3883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1" idx="3"/>
            <a:endCxn id="88" idx="1"/>
          </p:cNvCxnSpPr>
          <p:nvPr/>
        </p:nvCxnSpPr>
        <p:spPr>
          <a:xfrm>
            <a:off x="3714737" y="4747112"/>
            <a:ext cx="1158154" cy="4234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254102" y="3548252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69" idx="1"/>
          </p:cNvCxnSpPr>
          <p:nvPr/>
        </p:nvCxnSpPr>
        <p:spPr>
          <a:xfrm>
            <a:off x="6254102" y="4358768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83" idx="1"/>
          </p:cNvCxnSpPr>
          <p:nvPr/>
        </p:nvCxnSpPr>
        <p:spPr>
          <a:xfrm>
            <a:off x="6254102" y="5172554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olded Corner 67"/>
          <p:cNvSpPr/>
          <p:nvPr/>
        </p:nvSpPr>
        <p:spPr>
          <a:xfrm>
            <a:off x="6822300" y="3243452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9" name="Folded Corner 68"/>
          <p:cNvSpPr/>
          <p:nvPr/>
        </p:nvSpPr>
        <p:spPr>
          <a:xfrm>
            <a:off x="6822300" y="4069314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3" name="Folded Corner 82"/>
          <p:cNvSpPr/>
          <p:nvPr/>
        </p:nvSpPr>
        <p:spPr>
          <a:xfrm>
            <a:off x="6822300" y="4883100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4" name="Rectangle 83"/>
          <p:cNvSpPr/>
          <p:nvPr/>
        </p:nvSpPr>
        <p:spPr>
          <a:xfrm>
            <a:off x="4872891" y="3309056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872891" y="4134918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</a:t>
            </a:r>
            <a:r>
              <a:rPr lang="en-US" sz="2200" dirty="0" smtClean="0"/>
              <a:t>2</a:t>
            </a:r>
            <a:endParaRPr lang="en-US" sz="2200" dirty="0"/>
          </a:p>
        </p:txBody>
      </p:sp>
      <p:sp>
        <p:nvSpPr>
          <p:cNvPr id="88" name="Rectangle 87"/>
          <p:cNvSpPr/>
          <p:nvPr/>
        </p:nvSpPr>
        <p:spPr>
          <a:xfrm>
            <a:off x="4872891" y="4946737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cxnSp>
        <p:nvCxnSpPr>
          <p:cNvPr id="89" name="Straight Arrow Connector 88"/>
          <p:cNvCxnSpPr>
            <a:stCxn id="91" idx="3"/>
            <a:endCxn id="90" idx="1"/>
          </p:cNvCxnSpPr>
          <p:nvPr/>
        </p:nvCxnSpPr>
        <p:spPr>
          <a:xfrm>
            <a:off x="3714737" y="4747112"/>
            <a:ext cx="1158682" cy="9977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873419" y="5529452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91" name="Diamond 90"/>
          <p:cNvSpPr/>
          <p:nvPr/>
        </p:nvSpPr>
        <p:spPr>
          <a:xfrm>
            <a:off x="3425091" y="4661791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92" name="Can 91"/>
          <p:cNvSpPr/>
          <p:nvPr/>
        </p:nvSpPr>
        <p:spPr>
          <a:xfrm>
            <a:off x="1066800" y="4337196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94" name="Straight Arrow Connector 93"/>
          <p:cNvCxnSpPr>
            <a:stCxn id="92" idx="4"/>
          </p:cNvCxnSpPr>
          <p:nvPr/>
        </p:nvCxnSpPr>
        <p:spPr>
          <a:xfrm flipV="1">
            <a:off x="1849184" y="4747112"/>
            <a:ext cx="999947" cy="21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781742" y="3750936"/>
            <a:ext cx="126494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 smtClean="0">
                <a:latin typeface="Corbel"/>
                <a:cs typeface="Corbel"/>
              </a:rPr>
              <a:t>one-time</a:t>
            </a:r>
            <a:br>
              <a:rPr lang="en-US" sz="1900" dirty="0" smtClean="0">
                <a:latin typeface="Corbel"/>
                <a:cs typeface="Corbel"/>
              </a:rPr>
            </a:br>
            <a:r>
              <a:rPr lang="en-US" sz="1900" dirty="0" smtClean="0">
                <a:latin typeface="Corbel"/>
                <a:cs typeface="Corbel"/>
              </a:rPr>
              <a:t>processing</a:t>
            </a:r>
            <a:endParaRPr lang="en-US" sz="1900" dirty="0">
              <a:latin typeface="Corbel"/>
              <a:cs typeface="Corbel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2784930" y="3835871"/>
            <a:ext cx="1312636" cy="1724328"/>
            <a:chOff x="2784930" y="2345019"/>
            <a:chExt cx="1312636" cy="1724328"/>
          </a:xfrm>
        </p:grpSpPr>
        <p:pic>
          <p:nvPicPr>
            <p:cNvPr id="100" name="Picture 99" descr="to_ddr333memory_350.gif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01" name="Picture 100" descr="to_ddr333memory_350.gif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02" name="Picture 101" descr="to_ddr333memory_350.gif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46" name="Rounded Rectangle 45"/>
          <p:cNvSpPr/>
          <p:nvPr/>
        </p:nvSpPr>
        <p:spPr>
          <a:xfrm>
            <a:off x="523208" y="6091714"/>
            <a:ext cx="8097584" cy="631285"/>
          </a:xfrm>
          <a:prstGeom prst="roundRect">
            <a:avLst>
              <a:gd name="adj" fmla="val 16408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3000" b="1" dirty="0" smtClean="0"/>
              <a:t>10-100</a:t>
            </a:r>
            <a:r>
              <a:rPr lang="en-US" sz="3200" b="1" dirty="0" smtClean="0"/>
              <a:t>×</a:t>
            </a:r>
            <a:r>
              <a:rPr lang="en-US" sz="3000" b="1" dirty="0" smtClean="0"/>
              <a:t> </a:t>
            </a:r>
            <a:r>
              <a:rPr lang="en-US" sz="3000" dirty="0" smtClean="0"/>
              <a:t>faster than network and disk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8762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5184</TotalTime>
  <Words>2640</Words>
  <Application>Microsoft Office PowerPoint</Application>
  <PresentationFormat>On-screen Show (4:3)</PresentationFormat>
  <Paragraphs>719</Paragraphs>
  <Slides>65</Slides>
  <Notes>29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Making Big data simple with Apache Spark</vt:lpstr>
      <vt:lpstr>Outline:</vt:lpstr>
      <vt:lpstr>Apache Spark</vt:lpstr>
      <vt:lpstr>Big data problem</vt:lpstr>
      <vt:lpstr>Examples</vt:lpstr>
      <vt:lpstr>The Big data problem</vt:lpstr>
      <vt:lpstr>Why a New Programming Model?</vt:lpstr>
      <vt:lpstr>Data Sharing in MapReduce</vt:lpstr>
      <vt:lpstr>Data Sharing in Spark</vt:lpstr>
      <vt:lpstr>Spark Programming Model</vt:lpstr>
      <vt:lpstr>PowerPoint Presentation</vt:lpstr>
      <vt:lpstr>Working with RDDS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Log Mining</vt:lpstr>
      <vt:lpstr>Scaling Down</vt:lpstr>
      <vt:lpstr>Fault Recovery</vt:lpstr>
      <vt:lpstr>More RDD Operators</vt:lpstr>
      <vt:lpstr>Programming with RDD’s</vt:lpstr>
      <vt:lpstr>SparkContext</vt:lpstr>
      <vt:lpstr>Creating RDDs</vt:lpstr>
      <vt:lpstr>Basic Transformations</vt:lpstr>
      <vt:lpstr>Basic Actions</vt:lpstr>
      <vt:lpstr>Working with Key-Value Pairs</vt:lpstr>
      <vt:lpstr>Some Key-Value Operations</vt:lpstr>
      <vt:lpstr>Example: Word Count</vt:lpstr>
      <vt:lpstr>Other Key-Value Operations</vt:lpstr>
      <vt:lpstr>Setting the Level of Parallelism</vt:lpstr>
      <vt:lpstr>Using Local Variables</vt:lpstr>
      <vt:lpstr>Under The Hood: DAG Scheduler</vt:lpstr>
      <vt:lpstr>How to Run Spark</vt:lpstr>
      <vt:lpstr>Language Support</vt:lpstr>
      <vt:lpstr>Interactive Shell(REPL)</vt:lpstr>
      <vt:lpstr>… or a Standalone Application</vt:lpstr>
      <vt:lpstr>Create a SparkContext</vt:lpstr>
      <vt:lpstr>Add Spark to Your Project</vt:lpstr>
      <vt:lpstr>Administrative GUIs</vt:lpstr>
      <vt:lpstr>Software Components</vt:lpstr>
      <vt:lpstr>Software Stack</vt:lpstr>
      <vt:lpstr>Spark History</vt:lpstr>
      <vt:lpstr>Compared to Other Projects</vt:lpstr>
      <vt:lpstr>Community Growth</vt:lpstr>
      <vt:lpstr>Community Stats</vt:lpstr>
      <vt:lpstr>Commercial Users</vt:lpstr>
      <vt:lpstr>Spark 1.4</vt:lpstr>
      <vt:lpstr>Conclusion</vt:lpstr>
      <vt:lpstr>Get Started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</dc:title>
  <dc:creator>Windows User</dc:creator>
  <cp:lastModifiedBy>Windows User</cp:lastModifiedBy>
  <cp:revision>38</cp:revision>
  <dcterms:created xsi:type="dcterms:W3CDTF">2015-08-16T21:48:44Z</dcterms:created>
  <dcterms:modified xsi:type="dcterms:W3CDTF">2015-08-21T17:26:58Z</dcterms:modified>
</cp:coreProperties>
</file>