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71" r:id="rId6"/>
    <p:sldId id="261" r:id="rId7"/>
    <p:sldId id="262" r:id="rId8"/>
    <p:sldId id="263" r:id="rId9"/>
    <p:sldId id="264" r:id="rId10"/>
    <p:sldId id="265" r:id="rId11"/>
    <p:sldId id="266" r:id="rId12"/>
    <p:sldId id="267" r:id="rId13"/>
    <p:sldId id="272" r:id="rId14"/>
    <p:sldId id="269" r:id="rId15"/>
    <p:sldId id="270" r:id="rId16"/>
    <p:sldId id="273" r:id="rId17"/>
    <p:sldId id="278" r:id="rId18"/>
    <p:sldId id="277" r:id="rId19"/>
    <p:sldId id="274" r:id="rId20"/>
    <p:sldId id="275" r:id="rId21"/>
    <p:sldId id="276" r:id="rId22"/>
    <p:sldId id="279" r:id="rId23"/>
    <p:sldId id="281" r:id="rId24"/>
    <p:sldId id="282" r:id="rId25"/>
    <p:sldId id="283" r:id="rId26"/>
    <p:sldId id="293" r:id="rId27"/>
    <p:sldId id="284" r:id="rId28"/>
    <p:sldId id="285" r:id="rId29"/>
    <p:sldId id="287" r:id="rId30"/>
    <p:sldId id="288" r:id="rId31"/>
    <p:sldId id="289" r:id="rId32"/>
    <p:sldId id="291" r:id="rId33"/>
    <p:sldId id="292" r:id="rId34"/>
    <p:sldId id="286" r:id="rId35"/>
    <p:sldId id="294" r:id="rId36"/>
    <p:sldId id="26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920" autoAdjust="0"/>
  </p:normalViewPr>
  <p:slideViewPr>
    <p:cSldViewPr snapToGrid="0">
      <p:cViewPr varScale="1">
        <p:scale>
          <a:sx n="105" d="100"/>
          <a:sy n="105" d="100"/>
        </p:scale>
        <p:origin x="13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1B4B-5FAC-4364-B9E8-2415318301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9FABAB-C027-4090-A052-A7E34EE58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ED5CE4-E301-44E1-997C-C8E02897FAAD}"/>
              </a:ext>
            </a:extLst>
          </p:cNvPr>
          <p:cNvSpPr>
            <a:spLocks noGrp="1"/>
          </p:cNvSpPr>
          <p:nvPr>
            <p:ph type="dt" sz="half" idx="10"/>
          </p:nvPr>
        </p:nvSpPr>
        <p:spPr/>
        <p:txBody>
          <a:bodyPr/>
          <a:lstStyle/>
          <a:p>
            <a:fld id="{002742C5-7D25-495A-9A3A-DDBA079DC273}" type="datetimeFigureOut">
              <a:rPr lang="en-US" smtClean="0"/>
              <a:t>4/21/2021</a:t>
            </a:fld>
            <a:endParaRPr lang="en-US"/>
          </a:p>
        </p:txBody>
      </p:sp>
      <p:sp>
        <p:nvSpPr>
          <p:cNvPr id="5" name="Footer Placeholder 4">
            <a:extLst>
              <a:ext uri="{FF2B5EF4-FFF2-40B4-BE49-F238E27FC236}">
                <a16:creationId xmlns:a16="http://schemas.microsoft.com/office/drawing/2014/main" id="{789C6822-E5FA-4ADC-A090-ABD623128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2C584-0451-48F1-9AAA-08B369516D5D}"/>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119874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B354-E5B9-4242-AEAC-E95880359D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11D44A-5268-4D0F-93A1-70552393CD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088EC6-C78C-4AE2-A688-984ECB20FFC5}"/>
              </a:ext>
            </a:extLst>
          </p:cNvPr>
          <p:cNvSpPr>
            <a:spLocks noGrp="1"/>
          </p:cNvSpPr>
          <p:nvPr>
            <p:ph type="dt" sz="half" idx="10"/>
          </p:nvPr>
        </p:nvSpPr>
        <p:spPr/>
        <p:txBody>
          <a:bodyPr/>
          <a:lstStyle/>
          <a:p>
            <a:fld id="{002742C5-7D25-495A-9A3A-DDBA079DC273}" type="datetimeFigureOut">
              <a:rPr lang="en-US" smtClean="0"/>
              <a:t>4/21/2021</a:t>
            </a:fld>
            <a:endParaRPr lang="en-US"/>
          </a:p>
        </p:txBody>
      </p:sp>
      <p:sp>
        <p:nvSpPr>
          <p:cNvPr id="5" name="Footer Placeholder 4">
            <a:extLst>
              <a:ext uri="{FF2B5EF4-FFF2-40B4-BE49-F238E27FC236}">
                <a16:creationId xmlns:a16="http://schemas.microsoft.com/office/drawing/2014/main" id="{248EA357-1018-4404-B47E-3ACFB885E1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4A6E1-5621-4BD2-B356-0664012F8B02}"/>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142608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BF8333-5E5A-4198-88E7-DB9877BDAF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416EB0-1FAF-4829-BFA2-D82CFB5011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ACE85-5B5C-4886-9728-E8B5386F3021}"/>
              </a:ext>
            </a:extLst>
          </p:cNvPr>
          <p:cNvSpPr>
            <a:spLocks noGrp="1"/>
          </p:cNvSpPr>
          <p:nvPr>
            <p:ph type="dt" sz="half" idx="10"/>
          </p:nvPr>
        </p:nvSpPr>
        <p:spPr/>
        <p:txBody>
          <a:bodyPr/>
          <a:lstStyle/>
          <a:p>
            <a:fld id="{002742C5-7D25-495A-9A3A-DDBA079DC273}" type="datetimeFigureOut">
              <a:rPr lang="en-US" smtClean="0"/>
              <a:t>4/21/2021</a:t>
            </a:fld>
            <a:endParaRPr lang="en-US"/>
          </a:p>
        </p:txBody>
      </p:sp>
      <p:sp>
        <p:nvSpPr>
          <p:cNvPr id="5" name="Footer Placeholder 4">
            <a:extLst>
              <a:ext uri="{FF2B5EF4-FFF2-40B4-BE49-F238E27FC236}">
                <a16:creationId xmlns:a16="http://schemas.microsoft.com/office/drawing/2014/main" id="{102CE4BD-EDA9-4E60-81CD-D5AC35F64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37736-5B83-4E03-9961-54E2E82190AD}"/>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214668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5A3A-C53D-4EEF-9386-1830A06E44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5E46F-B949-4790-8A6E-0FBE1A23A1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86754-9A06-4BDF-8F44-A5216DABD7F0}"/>
              </a:ext>
            </a:extLst>
          </p:cNvPr>
          <p:cNvSpPr>
            <a:spLocks noGrp="1"/>
          </p:cNvSpPr>
          <p:nvPr>
            <p:ph type="dt" sz="half" idx="10"/>
          </p:nvPr>
        </p:nvSpPr>
        <p:spPr/>
        <p:txBody>
          <a:bodyPr/>
          <a:lstStyle/>
          <a:p>
            <a:fld id="{002742C5-7D25-495A-9A3A-DDBA079DC273}" type="datetimeFigureOut">
              <a:rPr lang="en-US" smtClean="0"/>
              <a:t>4/21/2021</a:t>
            </a:fld>
            <a:endParaRPr lang="en-US"/>
          </a:p>
        </p:txBody>
      </p:sp>
      <p:sp>
        <p:nvSpPr>
          <p:cNvPr id="5" name="Footer Placeholder 4">
            <a:extLst>
              <a:ext uri="{FF2B5EF4-FFF2-40B4-BE49-F238E27FC236}">
                <a16:creationId xmlns:a16="http://schemas.microsoft.com/office/drawing/2014/main" id="{A0860AC2-4F0C-4695-B4F7-397764834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E17F4-88C1-4510-900D-51BFA5D07CC0}"/>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413171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9273-C37E-4FD7-B160-BB73973F9D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2E1CE0-0401-472F-AB39-5AA04BBFA7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DD6FEC-297B-4F54-9BD7-890CC1C906A3}"/>
              </a:ext>
            </a:extLst>
          </p:cNvPr>
          <p:cNvSpPr>
            <a:spLocks noGrp="1"/>
          </p:cNvSpPr>
          <p:nvPr>
            <p:ph type="dt" sz="half" idx="10"/>
          </p:nvPr>
        </p:nvSpPr>
        <p:spPr/>
        <p:txBody>
          <a:bodyPr/>
          <a:lstStyle/>
          <a:p>
            <a:fld id="{002742C5-7D25-495A-9A3A-DDBA079DC273}" type="datetimeFigureOut">
              <a:rPr lang="en-US" smtClean="0"/>
              <a:t>4/21/2021</a:t>
            </a:fld>
            <a:endParaRPr lang="en-US"/>
          </a:p>
        </p:txBody>
      </p:sp>
      <p:sp>
        <p:nvSpPr>
          <p:cNvPr id="5" name="Footer Placeholder 4">
            <a:extLst>
              <a:ext uri="{FF2B5EF4-FFF2-40B4-BE49-F238E27FC236}">
                <a16:creationId xmlns:a16="http://schemas.microsoft.com/office/drawing/2014/main" id="{8D9CDD30-3B1F-4A5F-B68F-945231790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93F78-957D-4BD5-AD17-778E3D47399A}"/>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29102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150F-875E-4528-9A7C-D3E55EBDB7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B3E17B-6CD7-4D02-806C-C0004F6E0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26A2FF-8C20-477E-8AEA-FB4073D22A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17D05A-BE7F-4ADB-9A37-8DD5533FD54D}"/>
              </a:ext>
            </a:extLst>
          </p:cNvPr>
          <p:cNvSpPr>
            <a:spLocks noGrp="1"/>
          </p:cNvSpPr>
          <p:nvPr>
            <p:ph type="dt" sz="half" idx="10"/>
          </p:nvPr>
        </p:nvSpPr>
        <p:spPr/>
        <p:txBody>
          <a:bodyPr/>
          <a:lstStyle/>
          <a:p>
            <a:fld id="{002742C5-7D25-495A-9A3A-DDBA079DC273}" type="datetimeFigureOut">
              <a:rPr lang="en-US" smtClean="0"/>
              <a:t>4/21/2021</a:t>
            </a:fld>
            <a:endParaRPr lang="en-US"/>
          </a:p>
        </p:txBody>
      </p:sp>
      <p:sp>
        <p:nvSpPr>
          <p:cNvPr id="6" name="Footer Placeholder 5">
            <a:extLst>
              <a:ext uri="{FF2B5EF4-FFF2-40B4-BE49-F238E27FC236}">
                <a16:creationId xmlns:a16="http://schemas.microsoft.com/office/drawing/2014/main" id="{C18021A7-D95A-4353-9547-D20CF32300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047AB-A803-46A4-8CC4-EA6BDE843DC5}"/>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2895867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9A1D-2A81-4E75-8B38-14725C1B6E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34C782-ACD9-405A-9E3A-CF3D831316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8CAAE5-9AF3-4E12-9FDB-997954B8A9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4A7756-39D1-4277-AF82-9D26AA95CD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379D73-52D1-432A-8789-6FB7C805C8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35B3D4-16D0-41DB-94EB-C5C02CD8E846}"/>
              </a:ext>
            </a:extLst>
          </p:cNvPr>
          <p:cNvSpPr>
            <a:spLocks noGrp="1"/>
          </p:cNvSpPr>
          <p:nvPr>
            <p:ph type="dt" sz="half" idx="10"/>
          </p:nvPr>
        </p:nvSpPr>
        <p:spPr/>
        <p:txBody>
          <a:bodyPr/>
          <a:lstStyle/>
          <a:p>
            <a:fld id="{002742C5-7D25-495A-9A3A-DDBA079DC273}" type="datetimeFigureOut">
              <a:rPr lang="en-US" smtClean="0"/>
              <a:t>4/21/2021</a:t>
            </a:fld>
            <a:endParaRPr lang="en-US"/>
          </a:p>
        </p:txBody>
      </p:sp>
      <p:sp>
        <p:nvSpPr>
          <p:cNvPr id="8" name="Footer Placeholder 7">
            <a:extLst>
              <a:ext uri="{FF2B5EF4-FFF2-40B4-BE49-F238E27FC236}">
                <a16:creationId xmlns:a16="http://schemas.microsoft.com/office/drawing/2014/main" id="{F7A31FB4-BD28-44CA-BAF5-875023151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F71A14-B47A-49AE-93E9-02BE50F557F3}"/>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2564221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6A20-CF8B-44E2-A0D2-1CA3A85033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15387D-7D93-43D2-902E-D403C71AFEAD}"/>
              </a:ext>
            </a:extLst>
          </p:cNvPr>
          <p:cNvSpPr>
            <a:spLocks noGrp="1"/>
          </p:cNvSpPr>
          <p:nvPr>
            <p:ph type="dt" sz="half" idx="10"/>
          </p:nvPr>
        </p:nvSpPr>
        <p:spPr/>
        <p:txBody>
          <a:bodyPr/>
          <a:lstStyle/>
          <a:p>
            <a:fld id="{002742C5-7D25-495A-9A3A-DDBA079DC273}" type="datetimeFigureOut">
              <a:rPr lang="en-US" smtClean="0"/>
              <a:t>4/21/2021</a:t>
            </a:fld>
            <a:endParaRPr lang="en-US"/>
          </a:p>
        </p:txBody>
      </p:sp>
      <p:sp>
        <p:nvSpPr>
          <p:cNvPr id="4" name="Footer Placeholder 3">
            <a:extLst>
              <a:ext uri="{FF2B5EF4-FFF2-40B4-BE49-F238E27FC236}">
                <a16:creationId xmlns:a16="http://schemas.microsoft.com/office/drawing/2014/main" id="{091D164B-1B9A-4AEE-B574-F67CB8DB13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1AED7-BC71-4509-BB14-AC4A14BC3054}"/>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284140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2A8F2-5CF8-4D3F-B40F-8542E3F702C1}"/>
              </a:ext>
            </a:extLst>
          </p:cNvPr>
          <p:cNvSpPr>
            <a:spLocks noGrp="1"/>
          </p:cNvSpPr>
          <p:nvPr>
            <p:ph type="dt" sz="half" idx="10"/>
          </p:nvPr>
        </p:nvSpPr>
        <p:spPr/>
        <p:txBody>
          <a:bodyPr/>
          <a:lstStyle/>
          <a:p>
            <a:fld id="{002742C5-7D25-495A-9A3A-DDBA079DC273}" type="datetimeFigureOut">
              <a:rPr lang="en-US" smtClean="0"/>
              <a:t>4/21/2021</a:t>
            </a:fld>
            <a:endParaRPr lang="en-US"/>
          </a:p>
        </p:txBody>
      </p:sp>
      <p:sp>
        <p:nvSpPr>
          <p:cNvPr id="3" name="Footer Placeholder 2">
            <a:extLst>
              <a:ext uri="{FF2B5EF4-FFF2-40B4-BE49-F238E27FC236}">
                <a16:creationId xmlns:a16="http://schemas.microsoft.com/office/drawing/2014/main" id="{7637109A-EBB0-47D5-B5E5-0B28FB934C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C44524-96A2-4FDC-B911-3091C4C614EA}"/>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124854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D9F8-FFC1-4FD4-959C-F6814DD1C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B5F56C-8E4B-46E5-8099-02A8121EC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66B980-F109-49CE-8A6D-2D2D54DC86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9654EC-9926-45EE-A8F4-0510DF53B4C3}"/>
              </a:ext>
            </a:extLst>
          </p:cNvPr>
          <p:cNvSpPr>
            <a:spLocks noGrp="1"/>
          </p:cNvSpPr>
          <p:nvPr>
            <p:ph type="dt" sz="half" idx="10"/>
          </p:nvPr>
        </p:nvSpPr>
        <p:spPr/>
        <p:txBody>
          <a:bodyPr/>
          <a:lstStyle/>
          <a:p>
            <a:fld id="{002742C5-7D25-495A-9A3A-DDBA079DC273}" type="datetimeFigureOut">
              <a:rPr lang="en-US" smtClean="0"/>
              <a:t>4/21/2021</a:t>
            </a:fld>
            <a:endParaRPr lang="en-US"/>
          </a:p>
        </p:txBody>
      </p:sp>
      <p:sp>
        <p:nvSpPr>
          <p:cNvPr id="6" name="Footer Placeholder 5">
            <a:extLst>
              <a:ext uri="{FF2B5EF4-FFF2-40B4-BE49-F238E27FC236}">
                <a16:creationId xmlns:a16="http://schemas.microsoft.com/office/drawing/2014/main" id="{DA934B2D-72CD-4BD2-B6CC-01CB696CD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7ECDB3-CDC9-4123-9D72-F1FEFACF47FF}"/>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3897527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B984-7602-4789-B498-9F5C47FA7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BB1E88-76EB-433F-B11E-FD385108A8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F2990E-5A14-4AE4-8CF5-00FEFEDC1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F413E-4FB5-4B7E-B1E3-85D3F2534CF3}"/>
              </a:ext>
            </a:extLst>
          </p:cNvPr>
          <p:cNvSpPr>
            <a:spLocks noGrp="1"/>
          </p:cNvSpPr>
          <p:nvPr>
            <p:ph type="dt" sz="half" idx="10"/>
          </p:nvPr>
        </p:nvSpPr>
        <p:spPr/>
        <p:txBody>
          <a:bodyPr/>
          <a:lstStyle/>
          <a:p>
            <a:fld id="{002742C5-7D25-495A-9A3A-DDBA079DC273}" type="datetimeFigureOut">
              <a:rPr lang="en-US" smtClean="0"/>
              <a:t>4/21/2021</a:t>
            </a:fld>
            <a:endParaRPr lang="en-US"/>
          </a:p>
        </p:txBody>
      </p:sp>
      <p:sp>
        <p:nvSpPr>
          <p:cNvPr id="6" name="Footer Placeholder 5">
            <a:extLst>
              <a:ext uri="{FF2B5EF4-FFF2-40B4-BE49-F238E27FC236}">
                <a16:creationId xmlns:a16="http://schemas.microsoft.com/office/drawing/2014/main" id="{B1E45D30-2E8C-4801-B2C6-DEF907D11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328906-EEF5-49C3-9ED6-21037595047A}"/>
              </a:ext>
            </a:extLst>
          </p:cNvPr>
          <p:cNvSpPr>
            <a:spLocks noGrp="1"/>
          </p:cNvSpPr>
          <p:nvPr>
            <p:ph type="sldNum" sz="quarter" idx="12"/>
          </p:nvPr>
        </p:nvSpPr>
        <p:spPr/>
        <p:txBody>
          <a:bodyPr/>
          <a:lstStyle/>
          <a:p>
            <a:fld id="{412FA6DA-F320-403B-976C-BF7C0CD6BBE5}" type="slidenum">
              <a:rPr lang="en-US" smtClean="0"/>
              <a:t>‹#›</a:t>
            </a:fld>
            <a:endParaRPr lang="en-US"/>
          </a:p>
        </p:txBody>
      </p:sp>
    </p:spTree>
    <p:extLst>
      <p:ext uri="{BB962C8B-B14F-4D97-AF65-F5344CB8AC3E}">
        <p14:creationId xmlns:p14="http://schemas.microsoft.com/office/powerpoint/2010/main" val="337106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A3B7B-E140-4CEA-8701-111E5E2B5C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742437-907F-452B-B7C9-AFAA25AFD5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C00C2-99C5-4C30-84F4-2539EED816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742C5-7D25-495A-9A3A-DDBA079DC273}" type="datetimeFigureOut">
              <a:rPr lang="en-US" smtClean="0"/>
              <a:t>4/21/2021</a:t>
            </a:fld>
            <a:endParaRPr lang="en-US"/>
          </a:p>
        </p:txBody>
      </p:sp>
      <p:sp>
        <p:nvSpPr>
          <p:cNvPr id="5" name="Footer Placeholder 4">
            <a:extLst>
              <a:ext uri="{FF2B5EF4-FFF2-40B4-BE49-F238E27FC236}">
                <a16:creationId xmlns:a16="http://schemas.microsoft.com/office/drawing/2014/main" id="{C9DE3827-D824-4266-8198-CB3A9121A7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5E4D31-9EA9-4EC3-8E14-3AD6B3353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2FA6DA-F320-403B-976C-BF7C0CD6BBE5}" type="slidenum">
              <a:rPr lang="en-US" smtClean="0"/>
              <a:t>‹#›</a:t>
            </a:fld>
            <a:endParaRPr lang="en-US"/>
          </a:p>
        </p:txBody>
      </p:sp>
    </p:spTree>
    <p:extLst>
      <p:ext uri="{BB962C8B-B14F-4D97-AF65-F5344CB8AC3E}">
        <p14:creationId xmlns:p14="http://schemas.microsoft.com/office/powerpoint/2010/main" val="2547088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kaggle.com/msagmj/data-cleaning-eda-used-cars-prediction-86#Split-Train-and-Test-data" TargetMode="External"/><Relationship Id="rId2" Type="http://schemas.openxmlformats.org/officeDocument/2006/relationships/hyperlink" Target="http://cs229.stanford.edu/proj2019aut/data/assignment_308832_raw/26612934.pdf" TargetMode="External"/><Relationship Id="rId1" Type="http://schemas.openxmlformats.org/officeDocument/2006/relationships/slideLayout" Target="../slideLayouts/slideLayout2.xml"/><Relationship Id="rId4" Type="http://schemas.openxmlformats.org/officeDocument/2006/relationships/hyperlink" Target="https://d2908q01vomqb2.cloudfront.net/f1f836cb4ea6efb2a0b1b99f41ad8b103eff4b59/2018/05/01/Pinpoint1.png"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austinreese/craigslist-carstrucks-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10C04-DB4A-4C4F-904E-1FB536DFD843}"/>
              </a:ext>
            </a:extLst>
          </p:cNvPr>
          <p:cNvSpPr>
            <a:spLocks noGrp="1"/>
          </p:cNvSpPr>
          <p:nvPr>
            <p:ph type="title"/>
          </p:nvPr>
        </p:nvSpPr>
        <p:spPr>
          <a:xfrm>
            <a:off x="466721" y="586855"/>
            <a:ext cx="3434251" cy="3387497"/>
          </a:xfrm>
        </p:spPr>
        <p:txBody>
          <a:bodyPr anchor="b">
            <a:normAutofit/>
          </a:bodyPr>
          <a:lstStyle/>
          <a:p>
            <a:pPr algn="r"/>
            <a:r>
              <a:rPr lang="en-US" sz="4000" b="1">
                <a:solidFill>
                  <a:srgbClr val="FFFFFF"/>
                </a:solidFill>
                <a:latin typeface="+mn-lt"/>
              </a:rPr>
              <a:t>Used Cars Price Prediction:</a:t>
            </a:r>
            <a:br>
              <a:rPr lang="en-US" sz="4000" b="1">
                <a:solidFill>
                  <a:srgbClr val="FFFFFF"/>
                </a:solidFill>
                <a:latin typeface="+mn-lt"/>
              </a:rPr>
            </a:br>
            <a:r>
              <a:rPr lang="en-US" sz="4000" b="1">
                <a:solidFill>
                  <a:srgbClr val="FFFFFF"/>
                </a:solidFill>
                <a:latin typeface="+mn-lt"/>
              </a:rPr>
              <a:t>Using Machine Learning</a:t>
            </a:r>
            <a:endParaRPr lang="en-US" sz="4000" b="1" dirty="0">
              <a:solidFill>
                <a:srgbClr val="FFFFFF"/>
              </a:solidFill>
              <a:latin typeface="+mn-lt"/>
            </a:endParaRPr>
          </a:p>
        </p:txBody>
      </p:sp>
      <p:sp>
        <p:nvSpPr>
          <p:cNvPr id="3" name="Content Placeholder 2">
            <a:extLst>
              <a:ext uri="{FF2B5EF4-FFF2-40B4-BE49-F238E27FC236}">
                <a16:creationId xmlns:a16="http://schemas.microsoft.com/office/drawing/2014/main" id="{FC3AD5A2-B6F4-4237-8836-5F43EE8DCD2C}"/>
              </a:ext>
            </a:extLst>
          </p:cNvPr>
          <p:cNvSpPr>
            <a:spLocks noGrp="1"/>
          </p:cNvSpPr>
          <p:nvPr>
            <p:ph idx="1"/>
          </p:nvPr>
        </p:nvSpPr>
        <p:spPr>
          <a:xfrm>
            <a:off x="4367693" y="649480"/>
            <a:ext cx="7643332" cy="5546047"/>
          </a:xfrm>
        </p:spPr>
        <p:txBody>
          <a:bodyPr anchor="ctr">
            <a:normAutofit/>
          </a:bodyPr>
          <a:lstStyle/>
          <a:p>
            <a:pPr marL="0" indent="0">
              <a:buNone/>
            </a:pPr>
            <a:r>
              <a:rPr lang="en-US" sz="2000" dirty="0"/>
              <a:t>			</a:t>
            </a:r>
            <a:r>
              <a:rPr lang="en-US" sz="2000" b="1" dirty="0"/>
              <a:t>Nishan Karki</a:t>
            </a:r>
          </a:p>
          <a:p>
            <a:pPr marL="0" indent="0">
              <a:buNone/>
            </a:pPr>
            <a:r>
              <a:rPr lang="en-US" sz="2000" b="1" dirty="0"/>
              <a:t>			Mississippi State University</a:t>
            </a:r>
          </a:p>
          <a:p>
            <a:pPr marL="0" indent="0">
              <a:buNone/>
            </a:pPr>
            <a:endParaRPr lang="en-US" sz="2000" dirty="0"/>
          </a:p>
          <a:p>
            <a:pPr marL="0" indent="0">
              <a:buNone/>
            </a:pPr>
            <a:r>
              <a:rPr lang="en-US" sz="2000" dirty="0"/>
              <a:t>The main aim of this project is to explore the dataset and discuss some interesting observations through visualizations and train machine learning models to fit and predict the prices of the used cars based on various features using supervised learning.</a:t>
            </a:r>
          </a:p>
        </p:txBody>
      </p:sp>
    </p:spTree>
    <p:extLst>
      <p:ext uri="{BB962C8B-B14F-4D97-AF65-F5344CB8AC3E}">
        <p14:creationId xmlns:p14="http://schemas.microsoft.com/office/powerpoint/2010/main" val="912162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3CCC0-95CC-4D98-9BCB-A82AEEC3BC5B}"/>
              </a:ext>
            </a:extLst>
          </p:cNvPr>
          <p:cNvSpPr>
            <a:spLocks noGrp="1"/>
          </p:cNvSpPr>
          <p:nvPr>
            <p:ph type="title"/>
          </p:nvPr>
        </p:nvSpPr>
        <p:spPr>
          <a:xfrm>
            <a:off x="662180" y="2862471"/>
            <a:ext cx="3041803" cy="2907802"/>
          </a:xfrm>
        </p:spPr>
        <p:txBody>
          <a:bodyPr vert="horz" lIns="91440" tIns="45720" rIns="91440" bIns="45720" rtlCol="0" anchor="t">
            <a:normAutofit/>
          </a:bodyPr>
          <a:lstStyle/>
          <a:p>
            <a:r>
              <a:rPr lang="en-US" sz="3100" b="1" dirty="0">
                <a:solidFill>
                  <a:srgbClr val="FFFFFF"/>
                </a:solidFill>
              </a:rPr>
              <a:t>Data Cleaning: Removing Outliers</a:t>
            </a:r>
            <a:br>
              <a:rPr lang="en-US" sz="3100" b="1" dirty="0">
                <a:solidFill>
                  <a:srgbClr val="FFFFFF"/>
                </a:solidFill>
              </a:rPr>
            </a:br>
            <a:r>
              <a:rPr lang="en-US" sz="3100" b="1" dirty="0">
                <a:solidFill>
                  <a:srgbClr val="FFFFFF"/>
                </a:solidFill>
              </a:rPr>
              <a:t>from price and odometer column</a:t>
            </a:r>
            <a:br>
              <a:rPr lang="en-US" sz="3100" b="1" dirty="0">
                <a:solidFill>
                  <a:srgbClr val="FFFFFF"/>
                </a:solidFill>
              </a:rPr>
            </a:br>
            <a:br>
              <a:rPr lang="en-US" sz="3100" dirty="0">
                <a:solidFill>
                  <a:srgbClr val="FFFFFF"/>
                </a:solidFill>
              </a:rPr>
            </a:br>
            <a:endParaRPr lang="en-US" sz="3100" b="1" dirty="0">
              <a:solidFill>
                <a:srgbClr val="FFFFFF"/>
              </a:solidFill>
            </a:endParaRPr>
          </a:p>
        </p:txBody>
      </p:sp>
      <p:pic>
        <p:nvPicPr>
          <p:cNvPr id="9" name="Picture 8" descr="Chart, histogram&#10;&#10;Description automatically generated">
            <a:extLst>
              <a:ext uri="{FF2B5EF4-FFF2-40B4-BE49-F238E27FC236}">
                <a16:creationId xmlns:a16="http://schemas.microsoft.com/office/drawing/2014/main" id="{DC683B34-21AD-4836-89CC-FC831B670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3" y="286373"/>
            <a:ext cx="3950015" cy="2887464"/>
          </a:xfrm>
          <a:prstGeom prst="rect">
            <a:avLst/>
          </a:prstGeom>
        </p:spPr>
      </p:pic>
      <p:pic>
        <p:nvPicPr>
          <p:cNvPr id="13" name="Picture 12" descr="Chart, histogram&#10;&#10;Description automatically generated">
            <a:extLst>
              <a:ext uri="{FF2B5EF4-FFF2-40B4-BE49-F238E27FC236}">
                <a16:creationId xmlns:a16="http://schemas.microsoft.com/office/drawing/2014/main" id="{6B9E1D11-30EC-45F0-981D-DE53F4C76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1260" y="286370"/>
            <a:ext cx="3950015" cy="2887465"/>
          </a:xfrm>
          <a:prstGeom prst="rect">
            <a:avLst/>
          </a:prstGeom>
        </p:spPr>
      </p:pic>
      <p:pic>
        <p:nvPicPr>
          <p:cNvPr id="7" name="Content Placeholder 6" descr="Graphical user interface, table&#10;&#10;Description automatically generated">
            <a:extLst>
              <a:ext uri="{FF2B5EF4-FFF2-40B4-BE49-F238E27FC236}">
                <a16:creationId xmlns:a16="http://schemas.microsoft.com/office/drawing/2014/main" id="{1055D222-0573-418F-9506-705842F81BD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230455" y="3437482"/>
            <a:ext cx="7870819" cy="2887465"/>
          </a:xfrm>
          <a:prstGeom prst="rect">
            <a:avLst/>
          </a:prstGeom>
        </p:spPr>
      </p:pic>
    </p:spTree>
    <p:extLst>
      <p:ext uri="{BB962C8B-B14F-4D97-AF65-F5344CB8AC3E}">
        <p14:creationId xmlns:p14="http://schemas.microsoft.com/office/powerpoint/2010/main" val="681112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5B9B289-5BDB-48BD-9FBC-817BF62B95F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600" b="1" kern="1200" dirty="0">
                <a:solidFill>
                  <a:srgbClr val="FFFFFF"/>
                </a:solidFill>
                <a:latin typeface="+mj-lt"/>
                <a:ea typeface="+mj-ea"/>
                <a:cs typeface="+mj-cs"/>
              </a:rPr>
              <a:t>Correlation between numerical features: </a:t>
            </a:r>
            <a:br>
              <a:rPr lang="en-US" sz="2600" b="1" kern="1200" dirty="0">
                <a:solidFill>
                  <a:srgbClr val="FFFFFF"/>
                </a:solidFill>
                <a:latin typeface="+mj-lt"/>
                <a:ea typeface="+mj-ea"/>
                <a:cs typeface="+mj-cs"/>
              </a:rPr>
            </a:br>
            <a:br>
              <a:rPr lang="en-US" sz="2500" kern="1200" dirty="0">
                <a:solidFill>
                  <a:srgbClr val="FFFFFF"/>
                </a:solidFill>
                <a:latin typeface="+mj-lt"/>
                <a:ea typeface="+mj-ea"/>
                <a:cs typeface="+mj-cs"/>
              </a:rPr>
            </a:br>
            <a:r>
              <a:rPr lang="en-US" sz="2500" kern="1200" dirty="0" err="1">
                <a:solidFill>
                  <a:srgbClr val="FFFFFF"/>
                </a:solidFill>
                <a:latin typeface="+mj-lt"/>
                <a:ea typeface="+mj-ea"/>
                <a:cs typeface="+mj-cs"/>
              </a:rPr>
              <a:t>lat</a:t>
            </a:r>
            <a:r>
              <a:rPr lang="en-US" sz="2500" kern="1200" dirty="0">
                <a:solidFill>
                  <a:srgbClr val="FFFFFF"/>
                </a:solidFill>
                <a:latin typeface="+mj-lt"/>
                <a:ea typeface="+mj-ea"/>
                <a:cs typeface="+mj-cs"/>
              </a:rPr>
              <a:t> and long columns  are dropped due to low correlation with price</a:t>
            </a:r>
          </a:p>
        </p:txBody>
      </p:sp>
      <p:pic>
        <p:nvPicPr>
          <p:cNvPr id="5" name="Content Placeholder 4" descr="Chart, treemap chart&#10;&#10;Description automatically generated">
            <a:extLst>
              <a:ext uri="{FF2B5EF4-FFF2-40B4-BE49-F238E27FC236}">
                <a16:creationId xmlns:a16="http://schemas.microsoft.com/office/drawing/2014/main" id="{48CA0739-6FA3-4D27-AD57-F7F9E5F436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1242" y="888844"/>
            <a:ext cx="7388119" cy="5079882"/>
          </a:xfrm>
          <a:prstGeom prst="rect">
            <a:avLst/>
          </a:prstGeom>
        </p:spPr>
      </p:pic>
    </p:spTree>
    <p:extLst>
      <p:ext uri="{BB962C8B-B14F-4D97-AF65-F5344CB8AC3E}">
        <p14:creationId xmlns:p14="http://schemas.microsoft.com/office/powerpoint/2010/main" val="284493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Shape 6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7" name="Rectangle 6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92A3A0-51CD-44E4-ABC9-5DA60DCE28E3}"/>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Data Cleaning: Handling Missing Values and removing unnecessary columns</a:t>
            </a:r>
          </a:p>
        </p:txBody>
      </p:sp>
      <p:sp>
        <p:nvSpPr>
          <p:cNvPr id="3" name="Content Placeholder 2">
            <a:extLst>
              <a:ext uri="{FF2B5EF4-FFF2-40B4-BE49-F238E27FC236}">
                <a16:creationId xmlns:a16="http://schemas.microsoft.com/office/drawing/2014/main" id="{02B9FEFD-E81D-432E-899E-DB4DFAAB0BC1}"/>
              </a:ext>
            </a:extLst>
          </p:cNvPr>
          <p:cNvSpPr>
            <a:spLocks noGrp="1"/>
          </p:cNvSpPr>
          <p:nvPr>
            <p:ph idx="1"/>
          </p:nvPr>
        </p:nvSpPr>
        <p:spPr>
          <a:xfrm>
            <a:off x="4134810" y="649480"/>
            <a:ext cx="4264525" cy="5546047"/>
          </a:xfrm>
        </p:spPr>
        <p:txBody>
          <a:bodyPr anchor="ctr">
            <a:normAutofit/>
          </a:bodyPr>
          <a:lstStyle/>
          <a:p>
            <a:pPr marL="0" indent="0">
              <a:buNone/>
            </a:pPr>
            <a:r>
              <a:rPr lang="en-US" sz="1600" dirty="0"/>
              <a:t>There are many missing values in our dataset, and these missing values must be handled very carefully. The following three actions must be performed:</a:t>
            </a:r>
          </a:p>
          <a:p>
            <a:pPr marL="0" indent="0">
              <a:buNone/>
            </a:pPr>
            <a:endParaRPr lang="en-US" sz="1600" dirty="0"/>
          </a:p>
          <a:p>
            <a:r>
              <a:rPr lang="en-US" sz="1600" dirty="0"/>
              <a:t>The column 'size’ had 68.439% data missing. That's a significant number of missing values. So, we drop the entire 'size' column.</a:t>
            </a:r>
          </a:p>
          <a:p>
            <a:r>
              <a:rPr lang="en-US" sz="1600" dirty="0"/>
              <a:t>We remove the corresponding rows from the features that have very few missing values i.e., "year", "manufacturer", "model", "fuel", "transmission", "drive", "type", "</a:t>
            </a:r>
            <a:r>
              <a:rPr lang="en-US" sz="1600" dirty="0" err="1"/>
              <a:t>paint_color</a:t>
            </a:r>
            <a:r>
              <a:rPr lang="en-US" sz="1600" dirty="0"/>
              <a:t>" features.</a:t>
            </a:r>
          </a:p>
          <a:p>
            <a:r>
              <a:rPr lang="en-US" sz="1600" dirty="0"/>
              <a:t>For features: "condition" and "cylinders", we assign the missing values with another unique category called "null".</a:t>
            </a:r>
          </a:p>
          <a:p>
            <a:pPr marL="0" indent="0">
              <a:buNone/>
            </a:pPr>
            <a:r>
              <a:rPr lang="en-US" sz="1600" dirty="0"/>
              <a:t>Also, there were many categorical variables like ['</a:t>
            </a:r>
            <a:r>
              <a:rPr lang="en-US" sz="1600" dirty="0" err="1"/>
              <a:t>url</a:t>
            </a:r>
            <a:r>
              <a:rPr lang="en-US" sz="1600" dirty="0"/>
              <a:t>',,'id','posting_date','image_</a:t>
            </a:r>
            <a:r>
              <a:rPr lang="en-US" sz="1600" dirty="0" err="1"/>
              <a:t>url</a:t>
            </a:r>
            <a:r>
              <a:rPr lang="en-US" sz="1600" dirty="0"/>
              <a:t>','description', '</a:t>
            </a:r>
            <a:r>
              <a:rPr lang="en-US" sz="1600" dirty="0" err="1"/>
              <a:t>region_url</a:t>
            </a:r>
            <a:r>
              <a:rPr lang="en-US" sz="1600" dirty="0"/>
              <a:t>', 'VIN’] with no meaning or contributing too less to the target variable (price) are removed from the dataset.</a:t>
            </a:r>
          </a:p>
        </p:txBody>
      </p:sp>
      <p:pic>
        <p:nvPicPr>
          <p:cNvPr id="9" name="Picture 8" descr="Table&#10;&#10;Description automatically generated">
            <a:extLst>
              <a:ext uri="{FF2B5EF4-FFF2-40B4-BE49-F238E27FC236}">
                <a16:creationId xmlns:a16="http://schemas.microsoft.com/office/drawing/2014/main" id="{AE39790F-B93E-40A3-86BB-DE431F805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9343" y="649480"/>
            <a:ext cx="3789609" cy="5141519"/>
          </a:xfrm>
          <a:prstGeom prst="rect">
            <a:avLst/>
          </a:prstGeom>
        </p:spPr>
      </p:pic>
    </p:spTree>
    <p:extLst>
      <p:ext uri="{BB962C8B-B14F-4D97-AF65-F5344CB8AC3E}">
        <p14:creationId xmlns:p14="http://schemas.microsoft.com/office/powerpoint/2010/main" val="2034823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3E60B-22B8-4666-8851-7F039C99E825}"/>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dirty="0">
                <a:solidFill>
                  <a:srgbClr val="FFFFFF"/>
                </a:solidFill>
                <a:latin typeface="+mn-lt"/>
                <a:ea typeface="+mj-ea"/>
                <a:cs typeface="+mj-cs"/>
              </a:rPr>
              <a:t>Data Visualization</a:t>
            </a:r>
          </a:p>
        </p:txBody>
      </p:sp>
    </p:spTree>
    <p:extLst>
      <p:ext uri="{BB962C8B-B14F-4D97-AF65-F5344CB8AC3E}">
        <p14:creationId xmlns:p14="http://schemas.microsoft.com/office/powerpoint/2010/main" val="777006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4D39516-CE73-4D8D-81FD-96A84601D93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dirty="0">
                <a:solidFill>
                  <a:srgbClr val="FFFFFF"/>
                </a:solidFill>
                <a:latin typeface="+mj-lt"/>
                <a:ea typeface="+mj-ea"/>
                <a:cs typeface="+mj-cs"/>
              </a:rPr>
              <a:t>Count plot </a:t>
            </a:r>
            <a:r>
              <a:rPr lang="en-US" sz="4000" kern="1200" dirty="0">
                <a:solidFill>
                  <a:srgbClr val="FFFFFF"/>
                </a:solidFill>
                <a:latin typeface="+mj-lt"/>
                <a:ea typeface="+mj-ea"/>
                <a:cs typeface="+mj-cs"/>
              </a:rPr>
              <a:t>of vehicle type, drive, and transmission</a:t>
            </a:r>
          </a:p>
        </p:txBody>
      </p:sp>
      <p:pic>
        <p:nvPicPr>
          <p:cNvPr id="5" name="Content Placeholder 4" descr="Chart, bar chart&#10;&#10;Description automatically generated">
            <a:extLst>
              <a:ext uri="{FF2B5EF4-FFF2-40B4-BE49-F238E27FC236}">
                <a16:creationId xmlns:a16="http://schemas.microsoft.com/office/drawing/2014/main" id="{42036268-DB10-4595-94B3-E6B2EEFC69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840" y="647391"/>
            <a:ext cx="7800510" cy="5562787"/>
          </a:xfrm>
          <a:prstGeom prst="rect">
            <a:avLst/>
          </a:prstGeom>
        </p:spPr>
      </p:pic>
    </p:spTree>
    <p:extLst>
      <p:ext uri="{BB962C8B-B14F-4D97-AF65-F5344CB8AC3E}">
        <p14:creationId xmlns:p14="http://schemas.microsoft.com/office/powerpoint/2010/main" val="80654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680865-AE0A-493B-AE13-1A610195083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Top manufacturers in USA</a:t>
            </a:r>
          </a:p>
        </p:txBody>
      </p:sp>
      <p:pic>
        <p:nvPicPr>
          <p:cNvPr id="5" name="Content Placeholder 4" descr="Chart, histogram&#10;&#10;Description automatically generated">
            <a:extLst>
              <a:ext uri="{FF2B5EF4-FFF2-40B4-BE49-F238E27FC236}">
                <a16:creationId xmlns:a16="http://schemas.microsoft.com/office/drawing/2014/main" id="{CF6C5A96-97E2-4FFC-8AC2-0DEEEDB630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1441" y="1038225"/>
            <a:ext cx="7864833" cy="4686299"/>
          </a:xfrm>
          <a:prstGeom prst="rect">
            <a:avLst/>
          </a:prstGeom>
        </p:spPr>
      </p:pic>
    </p:spTree>
    <p:extLst>
      <p:ext uri="{BB962C8B-B14F-4D97-AF65-F5344CB8AC3E}">
        <p14:creationId xmlns:p14="http://schemas.microsoft.com/office/powerpoint/2010/main" val="210072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DC3E8FC-0BE9-4AF4-8D12-793361388CF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Total count of cylinder types</a:t>
            </a:r>
          </a:p>
        </p:txBody>
      </p:sp>
      <p:pic>
        <p:nvPicPr>
          <p:cNvPr id="7" name="Content Placeholder 6" descr="Chart&#10;&#10;Description automatically generated with low confidence">
            <a:extLst>
              <a:ext uri="{FF2B5EF4-FFF2-40B4-BE49-F238E27FC236}">
                <a16:creationId xmlns:a16="http://schemas.microsoft.com/office/drawing/2014/main" id="{6963BA56-25D5-4321-A66E-3D0D1E7243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841" y="335757"/>
            <a:ext cx="7514760" cy="5826918"/>
          </a:xfrm>
          <a:prstGeom prst="rect">
            <a:avLst/>
          </a:prstGeom>
        </p:spPr>
      </p:pic>
    </p:spTree>
    <p:extLst>
      <p:ext uri="{BB962C8B-B14F-4D97-AF65-F5344CB8AC3E}">
        <p14:creationId xmlns:p14="http://schemas.microsoft.com/office/powerpoint/2010/main" val="7934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138518A-7B3A-43C4-9B1E-4848E119D5F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Count Plot of Title Status</a:t>
            </a:r>
          </a:p>
        </p:txBody>
      </p:sp>
      <p:pic>
        <p:nvPicPr>
          <p:cNvPr id="5" name="Content Placeholder 4" descr="Graphical user interface&#10;&#10;Description automatically generated with low confidence">
            <a:extLst>
              <a:ext uri="{FF2B5EF4-FFF2-40B4-BE49-F238E27FC236}">
                <a16:creationId xmlns:a16="http://schemas.microsoft.com/office/drawing/2014/main" id="{FBD8B40C-7E46-43F2-A106-1F6D0D3ECD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6677" y="478711"/>
            <a:ext cx="7645297" cy="5779213"/>
          </a:xfrm>
          <a:prstGeom prst="rect">
            <a:avLst/>
          </a:prstGeom>
        </p:spPr>
      </p:pic>
    </p:spTree>
    <p:extLst>
      <p:ext uri="{BB962C8B-B14F-4D97-AF65-F5344CB8AC3E}">
        <p14:creationId xmlns:p14="http://schemas.microsoft.com/office/powerpoint/2010/main" val="1247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3534FD1-9B68-4B4F-9A77-DD895347A84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Price vs Cylinder Types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41AF8722-C7B6-4400-988A-B3FFB812CD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6678" y="478712"/>
            <a:ext cx="7381498" cy="5360300"/>
          </a:xfrm>
          <a:prstGeom prst="rect">
            <a:avLst/>
          </a:prstGeom>
        </p:spPr>
      </p:pic>
    </p:spTree>
    <p:extLst>
      <p:ext uri="{BB962C8B-B14F-4D97-AF65-F5344CB8AC3E}">
        <p14:creationId xmlns:p14="http://schemas.microsoft.com/office/powerpoint/2010/main" val="1882575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AF95F17-1B6C-4D38-A990-5FE44B63983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Median price of cars vs Year Built</a:t>
            </a:r>
          </a:p>
        </p:txBody>
      </p:sp>
      <p:pic>
        <p:nvPicPr>
          <p:cNvPr id="9" name="Content Placeholder 8" descr="Graphical user interface, chart, line chart&#10;&#10;Description automatically generated">
            <a:extLst>
              <a:ext uri="{FF2B5EF4-FFF2-40B4-BE49-F238E27FC236}">
                <a16:creationId xmlns:a16="http://schemas.microsoft.com/office/drawing/2014/main" id="{031CC04B-5DF3-4EE0-861F-D78A5BEBE3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840" y="1181100"/>
            <a:ext cx="8048160" cy="4743450"/>
          </a:xfrm>
          <a:prstGeom prst="rect">
            <a:avLst/>
          </a:prstGeom>
        </p:spPr>
      </p:pic>
    </p:spTree>
    <p:extLst>
      <p:ext uri="{BB962C8B-B14F-4D97-AF65-F5344CB8AC3E}">
        <p14:creationId xmlns:p14="http://schemas.microsoft.com/office/powerpoint/2010/main" val="128284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66358B-45A8-4BA1-A9C0-2CAA9257098C}"/>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kern="1200">
                <a:solidFill>
                  <a:srgbClr val="FFFFFF"/>
                </a:solidFill>
                <a:latin typeface="+mj-lt"/>
                <a:ea typeface="+mj-ea"/>
                <a:cs typeface="+mj-cs"/>
              </a:rPr>
              <a:t>Background</a:t>
            </a:r>
          </a:p>
        </p:txBody>
      </p:sp>
      <p:sp>
        <p:nvSpPr>
          <p:cNvPr id="3" name="Subtitle 2">
            <a:extLst>
              <a:ext uri="{FF2B5EF4-FFF2-40B4-BE49-F238E27FC236}">
                <a16:creationId xmlns:a16="http://schemas.microsoft.com/office/drawing/2014/main" id="{5AA2EC7E-D387-4398-B09B-8EB1DB83F175}"/>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pPr marL="914400" lvl="1" indent="-228600" algn="l">
              <a:buFont typeface="Arial" panose="020B0604020202020204" pitchFamily="34" charset="0"/>
              <a:buChar char="•"/>
            </a:pPr>
            <a:r>
              <a:rPr lang="en-US" sz="1600" dirty="0"/>
              <a:t>Cars are an essential medium of transportation for people all around the world.. They are sold either brand new or used. The cost of new cars is rapidly increasing every year, so the used cars sale market is rising which is comforting for people earning low wages. </a:t>
            </a:r>
          </a:p>
          <a:p>
            <a:pPr lvl="1" indent="-228600" algn="l">
              <a:buFont typeface="Arial" panose="020B0604020202020204" pitchFamily="34" charset="0"/>
              <a:buChar char="•"/>
            </a:pPr>
            <a:endParaRPr lang="en-US" sz="1600" dirty="0"/>
          </a:p>
          <a:p>
            <a:pPr marL="914400" lvl="1" indent="-228600" algn="l">
              <a:buFont typeface="Arial" panose="020B0604020202020204" pitchFamily="34" charset="0"/>
              <a:buChar char="•"/>
            </a:pPr>
            <a:r>
              <a:rPr lang="en-US" sz="1600" dirty="0"/>
              <a:t>An article published in CNBC states that the used car market in the U.S. is already estimated at 41 million units annually, some of the changes triggered by the covid-19 pandemic will continue to accelerate. This shows that the Americans want to their own vehicles for many reasons and car sales industry is one of the biggest industries in the USA.</a:t>
            </a:r>
          </a:p>
          <a:p>
            <a:pPr marL="914400" lvl="1" indent="-228600" algn="l">
              <a:buFont typeface="Arial" panose="020B0604020202020204" pitchFamily="34" charset="0"/>
              <a:buChar char="•"/>
            </a:pPr>
            <a:endParaRPr lang="en-US" sz="1600" dirty="0"/>
          </a:p>
          <a:p>
            <a:pPr marL="914400" lvl="1" indent="-228600" algn="l">
              <a:buFont typeface="Arial" panose="020B0604020202020204" pitchFamily="34" charset="0"/>
              <a:buChar char="•"/>
            </a:pPr>
            <a:r>
              <a:rPr lang="en-US" sz="1600" dirty="0"/>
              <a:t>However, there are some problems in the used cars sale sector. Some car sellers are selling the used cars above the real price to the customers who are not aware of car prices in general.</a:t>
            </a:r>
          </a:p>
          <a:p>
            <a:pPr marL="228600" lvl="1" indent="-228600" algn="l">
              <a:buFont typeface="Arial" panose="020B0604020202020204" pitchFamily="34" charset="0"/>
              <a:buChar char="•"/>
            </a:pPr>
            <a:r>
              <a:rPr lang="en-US" sz="1600" dirty="0"/>
              <a:t> </a:t>
            </a:r>
            <a:endParaRPr lang="en-US" sz="1600"/>
          </a:p>
          <a:p>
            <a:pPr marL="914400" lvl="1" indent="-228600" algn="l">
              <a:buFont typeface="Arial" panose="020B0604020202020204" pitchFamily="34" charset="0"/>
              <a:buChar char="•"/>
            </a:pPr>
            <a:r>
              <a:rPr lang="en-US" sz="1600" dirty="0"/>
              <a:t>People with little or no knowledge about car prices are paying more than the real price of used cars due to several trick plays by dealerships and private sellers.</a:t>
            </a:r>
          </a:p>
          <a:p>
            <a:pPr marL="914400" lvl="1" indent="-228600" algn="l">
              <a:buFont typeface="Arial" panose="020B0604020202020204" pitchFamily="34" charset="0"/>
              <a:buChar char="•"/>
            </a:pPr>
            <a:endParaRPr lang="en-US" sz="1600" dirty="0"/>
          </a:p>
          <a:p>
            <a:pPr indent="-228600" algn="l">
              <a:buFont typeface="Arial" panose="020B0604020202020204" pitchFamily="34" charset="0"/>
              <a:buChar char="•"/>
            </a:pPr>
            <a:endParaRPr lang="en-US" sz="1600"/>
          </a:p>
        </p:txBody>
      </p:sp>
    </p:spTree>
    <p:extLst>
      <p:ext uri="{BB962C8B-B14F-4D97-AF65-F5344CB8AC3E}">
        <p14:creationId xmlns:p14="http://schemas.microsoft.com/office/powerpoint/2010/main" val="3104296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AFEDDDB-036A-401F-95B7-BAA5C773CEC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Price vs Fuel type</a:t>
            </a:r>
          </a:p>
        </p:txBody>
      </p:sp>
      <p:pic>
        <p:nvPicPr>
          <p:cNvPr id="5" name="Content Placeholder 4" descr="Chart, box and whisker chart&#10;&#10;Description automatically generated">
            <a:extLst>
              <a:ext uri="{FF2B5EF4-FFF2-40B4-BE49-F238E27FC236}">
                <a16:creationId xmlns:a16="http://schemas.microsoft.com/office/drawing/2014/main" id="{3BF45EAE-0D9D-41CC-8D86-5E7273E754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840" y="695326"/>
            <a:ext cx="8048160" cy="5143686"/>
          </a:xfrm>
          <a:prstGeom prst="rect">
            <a:avLst/>
          </a:prstGeom>
        </p:spPr>
      </p:pic>
    </p:spTree>
    <p:extLst>
      <p:ext uri="{BB962C8B-B14F-4D97-AF65-F5344CB8AC3E}">
        <p14:creationId xmlns:p14="http://schemas.microsoft.com/office/powerpoint/2010/main" val="2484504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B001190-0407-46F4-968C-F74248FE1C9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Price vs Vehicle Types</a:t>
            </a:r>
          </a:p>
        </p:txBody>
      </p:sp>
      <p:pic>
        <p:nvPicPr>
          <p:cNvPr id="5" name="Content Placeholder 4" descr="Chart, box and whisker chart&#10;&#10;Description automatically generated">
            <a:extLst>
              <a:ext uri="{FF2B5EF4-FFF2-40B4-BE49-F238E27FC236}">
                <a16:creationId xmlns:a16="http://schemas.microsoft.com/office/drawing/2014/main" id="{6CF24440-91B9-42D5-BBDA-ACEEE5BAB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0022" y="354807"/>
            <a:ext cx="7950558" cy="5781675"/>
          </a:xfrm>
          <a:prstGeom prst="rect">
            <a:avLst/>
          </a:prstGeom>
        </p:spPr>
      </p:pic>
    </p:spTree>
    <p:extLst>
      <p:ext uri="{BB962C8B-B14F-4D97-AF65-F5344CB8AC3E}">
        <p14:creationId xmlns:p14="http://schemas.microsoft.com/office/powerpoint/2010/main" val="1632789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98518-B29F-4C7E-9138-123EC2C7370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Encoding Categorical Features</a:t>
            </a:r>
          </a:p>
        </p:txBody>
      </p:sp>
      <p:sp>
        <p:nvSpPr>
          <p:cNvPr id="3" name="Content Placeholder 2">
            <a:extLst>
              <a:ext uri="{FF2B5EF4-FFF2-40B4-BE49-F238E27FC236}">
                <a16:creationId xmlns:a16="http://schemas.microsoft.com/office/drawing/2014/main" id="{6ED29AF1-0C4C-4AF4-A631-E61F9A6A193A}"/>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Encoding helps to transform categorical variables into a numerical form so that ML algorithms can learn from it.</a:t>
            </a:r>
          </a:p>
          <a:p>
            <a:pPr marL="0" indent="0">
              <a:buNone/>
            </a:pPr>
            <a:r>
              <a:rPr lang="en-US" sz="2000" dirty="0"/>
              <a:t>We have 10 categorical features out of 13.</a:t>
            </a:r>
          </a:p>
          <a:p>
            <a:pPr lvl="1"/>
            <a:r>
              <a:rPr lang="en-US" sz="2000" dirty="0"/>
              <a:t>condition and cylinders are ordinal features</a:t>
            </a:r>
          </a:p>
          <a:p>
            <a:pPr lvl="1"/>
            <a:r>
              <a:rPr lang="en-US" sz="2000" dirty="0"/>
              <a:t>All other are nominal features</a:t>
            </a:r>
          </a:p>
          <a:p>
            <a:pPr lvl="1"/>
            <a:r>
              <a:rPr lang="en-US" sz="2000" dirty="0"/>
              <a:t>Dropping model column from the dataset as it has way too many categories and do not correlate well with price.</a:t>
            </a:r>
          </a:p>
        </p:txBody>
      </p:sp>
    </p:spTree>
    <p:extLst>
      <p:ext uri="{BB962C8B-B14F-4D97-AF65-F5344CB8AC3E}">
        <p14:creationId xmlns:p14="http://schemas.microsoft.com/office/powerpoint/2010/main" val="1739869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98518-B29F-4C7E-9138-123EC2C7370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Encoding Categorical Features</a:t>
            </a:r>
          </a:p>
        </p:txBody>
      </p:sp>
      <p:pic>
        <p:nvPicPr>
          <p:cNvPr id="11" name="Content Placeholder 8" descr="Icon&#10;&#10;Description automatically generated">
            <a:extLst>
              <a:ext uri="{FF2B5EF4-FFF2-40B4-BE49-F238E27FC236}">
                <a16:creationId xmlns:a16="http://schemas.microsoft.com/office/drawing/2014/main" id="{91751599-16C4-4BC8-BB9E-55F69117FC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7675" y="342899"/>
            <a:ext cx="7648575" cy="2295525"/>
          </a:xfrm>
        </p:spPr>
      </p:pic>
      <p:pic>
        <p:nvPicPr>
          <p:cNvPr id="5" name="Picture 4" descr="Graphical user interface, application&#10;&#10;Description automatically generated">
            <a:extLst>
              <a:ext uri="{FF2B5EF4-FFF2-40B4-BE49-F238E27FC236}">
                <a16:creationId xmlns:a16="http://schemas.microsoft.com/office/drawing/2014/main" id="{307210F4-CC94-49E7-BB49-EB3BF5037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7675" y="2981322"/>
            <a:ext cx="6839418" cy="2295525"/>
          </a:xfrm>
          <a:prstGeom prst="rect">
            <a:avLst/>
          </a:prstGeom>
        </p:spPr>
      </p:pic>
    </p:spTree>
    <p:extLst>
      <p:ext uri="{BB962C8B-B14F-4D97-AF65-F5344CB8AC3E}">
        <p14:creationId xmlns:p14="http://schemas.microsoft.com/office/powerpoint/2010/main" val="874702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BEC04-EF54-4262-89D5-F42B9E92866E}"/>
              </a:ext>
            </a:extLst>
          </p:cNvPr>
          <p:cNvSpPr>
            <a:spLocks noGrp="1"/>
          </p:cNvSpPr>
          <p:nvPr>
            <p:ph type="title"/>
          </p:nvPr>
        </p:nvSpPr>
        <p:spPr>
          <a:xfrm>
            <a:off x="466722" y="586855"/>
            <a:ext cx="3201366" cy="3387497"/>
          </a:xfrm>
        </p:spPr>
        <p:txBody>
          <a:bodyPr anchor="b">
            <a:normAutofit/>
          </a:bodyPr>
          <a:lstStyle/>
          <a:p>
            <a:pPr algn="r"/>
            <a:r>
              <a:rPr lang="en-US" sz="3700" dirty="0">
                <a:solidFill>
                  <a:srgbClr val="FFFFFF"/>
                </a:solidFill>
              </a:rPr>
              <a:t>Feature Scaling:</a:t>
            </a:r>
            <a:br>
              <a:rPr lang="en-US" sz="3700" dirty="0">
                <a:solidFill>
                  <a:srgbClr val="FFFFFF"/>
                </a:solidFill>
              </a:rPr>
            </a:br>
            <a:r>
              <a:rPr lang="en-US" sz="3700" dirty="0">
                <a:solidFill>
                  <a:srgbClr val="FFFFFF"/>
                </a:solidFill>
              </a:rPr>
              <a:t>Normalization or Standardization</a:t>
            </a:r>
          </a:p>
        </p:txBody>
      </p:sp>
      <p:sp>
        <p:nvSpPr>
          <p:cNvPr id="3" name="Content Placeholder 2">
            <a:extLst>
              <a:ext uri="{FF2B5EF4-FFF2-40B4-BE49-F238E27FC236}">
                <a16:creationId xmlns:a16="http://schemas.microsoft.com/office/drawing/2014/main" id="{F1596AA8-8748-4432-8FC9-69F1C4B160E4}"/>
              </a:ext>
            </a:extLst>
          </p:cNvPr>
          <p:cNvSpPr>
            <a:spLocks noGrp="1"/>
          </p:cNvSpPr>
          <p:nvPr>
            <p:ph idx="1"/>
          </p:nvPr>
        </p:nvSpPr>
        <p:spPr>
          <a:xfrm>
            <a:off x="4581727" y="649480"/>
            <a:ext cx="7324523" cy="5546047"/>
          </a:xfrm>
        </p:spPr>
        <p:txBody>
          <a:bodyPr anchor="ctr">
            <a:normAutofit/>
          </a:bodyPr>
          <a:lstStyle/>
          <a:p>
            <a:pPr marL="0" indent="0">
              <a:buNone/>
            </a:pPr>
            <a:r>
              <a:rPr lang="en-US" sz="2000" dirty="0"/>
              <a:t>Feature Scaling is the process of bringing back the values to a particular range.</a:t>
            </a:r>
          </a:p>
          <a:p>
            <a:r>
              <a:rPr lang="en-US" sz="2000" dirty="0"/>
              <a:t>Normalization is good to use when we know that the distribution of data does not follow a Gaussian distribution. It typically  rescales the values into a range of [0,1]</a:t>
            </a:r>
          </a:p>
          <a:p>
            <a:endParaRPr lang="en-US" sz="2000" dirty="0"/>
          </a:p>
          <a:p>
            <a:r>
              <a:rPr lang="en-US" sz="2000" dirty="0"/>
              <a:t>Standardization, can be helpful in cases where the data follows a Gaussian distribution. It typically rescales data to have a mean of 0 and a standard deviation of 1.</a:t>
            </a:r>
          </a:p>
        </p:txBody>
      </p:sp>
    </p:spTree>
    <p:extLst>
      <p:ext uri="{BB962C8B-B14F-4D97-AF65-F5344CB8AC3E}">
        <p14:creationId xmlns:p14="http://schemas.microsoft.com/office/powerpoint/2010/main" val="3976175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BEC04-EF54-4262-89D5-F42B9E92866E}"/>
              </a:ext>
            </a:extLst>
          </p:cNvPr>
          <p:cNvSpPr>
            <a:spLocks noGrp="1"/>
          </p:cNvSpPr>
          <p:nvPr>
            <p:ph type="title"/>
          </p:nvPr>
        </p:nvSpPr>
        <p:spPr>
          <a:xfrm>
            <a:off x="806825" y="457201"/>
            <a:ext cx="2844800" cy="3588870"/>
          </a:xfrm>
        </p:spPr>
        <p:txBody>
          <a:bodyPr anchor="b">
            <a:normAutofit/>
          </a:bodyPr>
          <a:lstStyle/>
          <a:p>
            <a:pPr algn="r"/>
            <a:r>
              <a:rPr lang="en-US" sz="3700" dirty="0">
                <a:solidFill>
                  <a:srgbClr val="FFFFFF"/>
                </a:solidFill>
              </a:rPr>
              <a:t>Feature Scaling:</a:t>
            </a:r>
            <a:br>
              <a:rPr lang="en-US" sz="3700" dirty="0">
                <a:solidFill>
                  <a:srgbClr val="FFFFFF"/>
                </a:solidFill>
              </a:rPr>
            </a:br>
            <a:r>
              <a:rPr lang="en-US" sz="3700" dirty="0">
                <a:solidFill>
                  <a:srgbClr val="FFFFFF"/>
                </a:solidFill>
              </a:rPr>
              <a:t>Normalization</a:t>
            </a:r>
          </a:p>
        </p:txBody>
      </p:sp>
      <p:sp>
        <p:nvSpPr>
          <p:cNvPr id="3" name="Content Placeholder 2">
            <a:extLst>
              <a:ext uri="{FF2B5EF4-FFF2-40B4-BE49-F238E27FC236}">
                <a16:creationId xmlns:a16="http://schemas.microsoft.com/office/drawing/2014/main" id="{F1596AA8-8748-4432-8FC9-69F1C4B160E4}"/>
              </a:ext>
            </a:extLst>
          </p:cNvPr>
          <p:cNvSpPr>
            <a:spLocks noGrp="1"/>
          </p:cNvSpPr>
          <p:nvPr>
            <p:ph idx="1"/>
          </p:nvPr>
        </p:nvSpPr>
        <p:spPr>
          <a:xfrm>
            <a:off x="4037824" y="669363"/>
            <a:ext cx="4102905" cy="5534211"/>
          </a:xfrm>
        </p:spPr>
        <p:txBody>
          <a:bodyPr anchor="ctr">
            <a:normAutofit/>
          </a:bodyPr>
          <a:lstStyle/>
          <a:p>
            <a:pPr marL="0" indent="0">
              <a:buNone/>
            </a:pPr>
            <a:r>
              <a:rPr lang="en-US" sz="2000" dirty="0"/>
              <a:t>Normalization is the best choice for this context because we know that the distribution of data does not follow a Gaussian distribution. </a:t>
            </a:r>
          </a:p>
        </p:txBody>
      </p:sp>
      <p:pic>
        <p:nvPicPr>
          <p:cNvPr id="7" name="Picture 6" descr="Chart, histogram&#10;&#10;Description automatically generated">
            <a:extLst>
              <a:ext uri="{FF2B5EF4-FFF2-40B4-BE49-F238E27FC236}">
                <a16:creationId xmlns:a16="http://schemas.microsoft.com/office/drawing/2014/main" id="{BF3E9EC0-B500-4F58-9218-C2C3951F8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3517" y="457201"/>
            <a:ext cx="3205696" cy="2824609"/>
          </a:xfrm>
          <a:prstGeom prst="rect">
            <a:avLst/>
          </a:prstGeom>
        </p:spPr>
      </p:pic>
      <p:pic>
        <p:nvPicPr>
          <p:cNvPr id="5" name="Picture 4" descr="Chart, bar chart, histogram&#10;&#10;Description automatically generated">
            <a:extLst>
              <a:ext uri="{FF2B5EF4-FFF2-40B4-BE49-F238E27FC236}">
                <a16:creationId xmlns:a16="http://schemas.microsoft.com/office/drawing/2014/main" id="{6617E410-C96B-4951-9E9C-66E0441C1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3442" y="3576191"/>
            <a:ext cx="3290579" cy="2627383"/>
          </a:xfrm>
          <a:prstGeom prst="rect">
            <a:avLst/>
          </a:prstGeom>
        </p:spPr>
      </p:pic>
    </p:spTree>
    <p:extLst>
      <p:ext uri="{BB962C8B-B14F-4D97-AF65-F5344CB8AC3E}">
        <p14:creationId xmlns:p14="http://schemas.microsoft.com/office/powerpoint/2010/main" val="502332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3B128E4-AA97-4660-BD0B-52567AB8503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1900" b="1" kern="1200" dirty="0">
                <a:solidFill>
                  <a:srgbClr val="FFFFFF"/>
                </a:solidFill>
                <a:latin typeface="+mj-lt"/>
                <a:ea typeface="+mj-ea"/>
                <a:cs typeface="+mj-cs"/>
              </a:rPr>
              <a:t>Feature Selection</a:t>
            </a:r>
            <a:br>
              <a:rPr lang="en-US" sz="1900" b="1" kern="1200" dirty="0">
                <a:solidFill>
                  <a:srgbClr val="FFFFFF"/>
                </a:solidFill>
                <a:latin typeface="+mj-lt"/>
                <a:ea typeface="+mj-ea"/>
                <a:cs typeface="+mj-cs"/>
              </a:rPr>
            </a:br>
            <a:br>
              <a:rPr lang="en-US" sz="1900" b="1" dirty="0">
                <a:solidFill>
                  <a:srgbClr val="FFFFFF"/>
                </a:solidFill>
              </a:rPr>
            </a:br>
            <a:r>
              <a:rPr lang="en-US" sz="1900" kern="1200" dirty="0">
                <a:solidFill>
                  <a:srgbClr val="FFFFFF"/>
                </a:solidFill>
                <a:latin typeface="+mj-lt"/>
                <a:ea typeface="+mj-ea"/>
                <a:cs typeface="+mj-cs"/>
              </a:rPr>
              <a:t>Since all features somehow correlates to price, selecting all features for now.</a:t>
            </a:r>
            <a:br>
              <a:rPr lang="en-US" sz="1900" kern="1200" dirty="0">
                <a:solidFill>
                  <a:srgbClr val="FFFFFF"/>
                </a:solidFill>
                <a:latin typeface="+mj-lt"/>
                <a:ea typeface="+mj-ea"/>
                <a:cs typeface="+mj-cs"/>
              </a:rPr>
            </a:b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We will use ensemble techniques to find the best features later.</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989B7EB5-808B-4093-A5A4-6C27CCBA8B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839" y="78658"/>
            <a:ext cx="7851515" cy="6174658"/>
          </a:xfrm>
          <a:prstGeom prst="rect">
            <a:avLst/>
          </a:prstGeom>
        </p:spPr>
      </p:pic>
    </p:spTree>
    <p:extLst>
      <p:ext uri="{BB962C8B-B14F-4D97-AF65-F5344CB8AC3E}">
        <p14:creationId xmlns:p14="http://schemas.microsoft.com/office/powerpoint/2010/main" val="797848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6BFFF-4113-4ABE-A67F-DE1449F7E14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Splitting dataset into Training and Testing Set</a:t>
            </a:r>
          </a:p>
        </p:txBody>
      </p:sp>
      <p:sp>
        <p:nvSpPr>
          <p:cNvPr id="3" name="Content Placeholder 2">
            <a:extLst>
              <a:ext uri="{FF2B5EF4-FFF2-40B4-BE49-F238E27FC236}">
                <a16:creationId xmlns:a16="http://schemas.microsoft.com/office/drawing/2014/main" id="{A981C9CE-2A8F-492B-BB6D-EF48E20C37DB}"/>
              </a:ext>
            </a:extLst>
          </p:cNvPr>
          <p:cNvSpPr>
            <a:spLocks noGrp="1"/>
          </p:cNvSpPr>
          <p:nvPr>
            <p:ph idx="1"/>
          </p:nvPr>
        </p:nvSpPr>
        <p:spPr>
          <a:xfrm>
            <a:off x="4810259" y="649480"/>
            <a:ext cx="6555347" cy="5546047"/>
          </a:xfrm>
        </p:spPr>
        <p:txBody>
          <a:bodyPr anchor="ctr">
            <a:normAutofit/>
          </a:bodyPr>
          <a:lstStyle/>
          <a:p>
            <a:r>
              <a:rPr lang="en-US" sz="4000" dirty="0"/>
              <a:t>Training Set: 80%</a:t>
            </a:r>
          </a:p>
          <a:p>
            <a:r>
              <a:rPr lang="en-US" sz="4000" dirty="0"/>
              <a:t>Testing Set: 20%</a:t>
            </a:r>
          </a:p>
        </p:txBody>
      </p:sp>
    </p:spTree>
    <p:extLst>
      <p:ext uri="{BB962C8B-B14F-4D97-AF65-F5344CB8AC3E}">
        <p14:creationId xmlns:p14="http://schemas.microsoft.com/office/powerpoint/2010/main" val="987545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2CD25-D027-401B-9901-6E5FECA78FC3}"/>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Fitting Machine Learning Algorithms</a:t>
            </a:r>
          </a:p>
        </p:txBody>
      </p:sp>
      <p:sp>
        <p:nvSpPr>
          <p:cNvPr id="3" name="Content Placeholder 2">
            <a:extLst>
              <a:ext uri="{FF2B5EF4-FFF2-40B4-BE49-F238E27FC236}">
                <a16:creationId xmlns:a16="http://schemas.microsoft.com/office/drawing/2014/main" id="{97FE567A-E4C5-45C6-A4DB-A1EC585F23BE}"/>
              </a:ext>
            </a:extLst>
          </p:cNvPr>
          <p:cNvSpPr>
            <a:spLocks noGrp="1"/>
          </p:cNvSpPr>
          <p:nvPr>
            <p:ph idx="1"/>
          </p:nvPr>
        </p:nvSpPr>
        <p:spPr>
          <a:xfrm>
            <a:off x="4810259" y="649480"/>
            <a:ext cx="6555347" cy="5546047"/>
          </a:xfrm>
        </p:spPr>
        <p:txBody>
          <a:bodyPr anchor="ctr">
            <a:normAutofit/>
          </a:bodyPr>
          <a:lstStyle/>
          <a:p>
            <a:pPr marL="514350" indent="-514350">
              <a:buFont typeface="+mj-lt"/>
              <a:buAutoNum type="arabicPeriod"/>
            </a:pPr>
            <a:r>
              <a:rPr lang="en-US" sz="2000"/>
              <a:t>Linear Regression</a:t>
            </a:r>
          </a:p>
          <a:p>
            <a:pPr marL="514350" indent="-514350">
              <a:buFont typeface="+mj-lt"/>
              <a:buAutoNum type="arabicPeriod"/>
            </a:pPr>
            <a:r>
              <a:rPr lang="en-US" sz="2000"/>
              <a:t>KNN Regressor</a:t>
            </a:r>
          </a:p>
          <a:p>
            <a:pPr marL="514350" indent="-514350">
              <a:buFont typeface="+mj-lt"/>
              <a:buAutoNum type="arabicPeriod"/>
            </a:pPr>
            <a:r>
              <a:rPr lang="en-US" sz="2000"/>
              <a:t>Decision Tree Regressor</a:t>
            </a:r>
          </a:p>
          <a:p>
            <a:pPr marL="514350" indent="-514350">
              <a:buFont typeface="+mj-lt"/>
              <a:buAutoNum type="arabicPeriod"/>
            </a:pPr>
            <a:r>
              <a:rPr lang="en-US" sz="2000"/>
              <a:t>Random Forest Regressor</a:t>
            </a:r>
          </a:p>
          <a:p>
            <a:pPr marL="514350" indent="-514350">
              <a:buFont typeface="+mj-lt"/>
              <a:buAutoNum type="arabicPeriod"/>
            </a:pPr>
            <a:r>
              <a:rPr lang="en-US" sz="2000"/>
              <a:t>XgBoost Regressor</a:t>
            </a:r>
          </a:p>
          <a:p>
            <a:pPr marL="514350" indent="-514350">
              <a:buFont typeface="+mj-lt"/>
              <a:buAutoNum type="arabicPeriod"/>
            </a:pPr>
            <a:r>
              <a:rPr lang="en-US" sz="2000"/>
              <a:t>AdaBoost Regressor</a:t>
            </a:r>
          </a:p>
        </p:txBody>
      </p:sp>
    </p:spTree>
    <p:extLst>
      <p:ext uri="{BB962C8B-B14F-4D97-AF65-F5344CB8AC3E}">
        <p14:creationId xmlns:p14="http://schemas.microsoft.com/office/powerpoint/2010/main" val="39092561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2CD25-D027-401B-9901-6E5FECA78FC3}"/>
              </a:ext>
            </a:extLst>
          </p:cNvPr>
          <p:cNvSpPr>
            <a:spLocks noGrp="1"/>
          </p:cNvSpPr>
          <p:nvPr>
            <p:ph type="title"/>
          </p:nvPr>
        </p:nvSpPr>
        <p:spPr>
          <a:xfrm>
            <a:off x="76199" y="586855"/>
            <a:ext cx="3824773" cy="3387497"/>
          </a:xfrm>
        </p:spPr>
        <p:txBody>
          <a:bodyPr anchor="b">
            <a:normAutofit/>
          </a:bodyPr>
          <a:lstStyle/>
          <a:p>
            <a:pPr algn="r"/>
            <a:r>
              <a:rPr lang="en-US" sz="4000" dirty="0">
                <a:solidFill>
                  <a:srgbClr val="FFFFFF"/>
                </a:solidFill>
              </a:rPr>
              <a:t>ML Algorithms:</a:t>
            </a:r>
            <a:br>
              <a:rPr lang="en-US" sz="4000" dirty="0">
                <a:solidFill>
                  <a:srgbClr val="FFFFFF"/>
                </a:solidFill>
              </a:rPr>
            </a:br>
            <a:r>
              <a:rPr lang="en-US" sz="4000" dirty="0">
                <a:solidFill>
                  <a:srgbClr val="FFFFFF"/>
                </a:solidFill>
              </a:rPr>
              <a:t>R2 Scores</a:t>
            </a:r>
          </a:p>
        </p:txBody>
      </p:sp>
      <p:pic>
        <p:nvPicPr>
          <p:cNvPr id="17" name="Content Placeholder 16" descr="Chart, bar chart&#10;&#10;Description automatically generated">
            <a:extLst>
              <a:ext uri="{FF2B5EF4-FFF2-40B4-BE49-F238E27FC236}">
                <a16:creationId xmlns:a16="http://schemas.microsoft.com/office/drawing/2014/main" id="{ACA69F27-D81B-4712-8C4F-8E3910498E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7827" y="238125"/>
            <a:ext cx="7687452" cy="6267450"/>
          </a:xfrm>
        </p:spPr>
      </p:pic>
    </p:spTree>
    <p:extLst>
      <p:ext uri="{BB962C8B-B14F-4D97-AF65-F5344CB8AC3E}">
        <p14:creationId xmlns:p14="http://schemas.microsoft.com/office/powerpoint/2010/main" val="254062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Rectangle 6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DAB63D-0F64-4EB6-927F-8F0A39E99BA3}"/>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latin typeface="+mn-lt"/>
              </a:rPr>
              <a:t>Motivation</a:t>
            </a:r>
            <a:endParaRPr lang="en-US" sz="4000">
              <a:solidFill>
                <a:srgbClr val="FFFFFF"/>
              </a:solidFill>
              <a:latin typeface="+mn-lt"/>
            </a:endParaRPr>
          </a:p>
        </p:txBody>
      </p:sp>
      <p:sp>
        <p:nvSpPr>
          <p:cNvPr id="3" name="Content Placeholder 2">
            <a:extLst>
              <a:ext uri="{FF2B5EF4-FFF2-40B4-BE49-F238E27FC236}">
                <a16:creationId xmlns:a16="http://schemas.microsoft.com/office/drawing/2014/main" id="{283BD33D-65B1-49E0-82E7-7CE4C87E04D7}"/>
              </a:ext>
            </a:extLst>
          </p:cNvPr>
          <p:cNvSpPr>
            <a:spLocks noGrp="1"/>
          </p:cNvSpPr>
          <p:nvPr>
            <p:ph idx="1"/>
          </p:nvPr>
        </p:nvSpPr>
        <p:spPr>
          <a:xfrm>
            <a:off x="4810259" y="649480"/>
            <a:ext cx="6555347" cy="5546047"/>
          </a:xfrm>
        </p:spPr>
        <p:txBody>
          <a:bodyPr anchor="ctr">
            <a:normAutofit/>
          </a:bodyPr>
          <a:lstStyle/>
          <a:p>
            <a:r>
              <a:rPr lang="en-US" sz="2000"/>
              <a:t>My first was a used car which I had purchased from a private seller in Texas. I purchased 2012 Honda Accord Sedan for $13000 plus tax with 90,000 miles on it.</a:t>
            </a:r>
          </a:p>
          <a:p>
            <a:r>
              <a:rPr lang="en-US" sz="2000"/>
              <a:t>It was a salvaged title car. I had no idea about title of the car such as clean, salvage, or rebuild at the time of purchase. After few weeks, I realized it was worth less than $10,000. </a:t>
            </a:r>
          </a:p>
          <a:p>
            <a:r>
              <a:rPr lang="en-US" sz="2000"/>
              <a:t>I felt like I was cheated on the deal as I could not do anything about it. At that point of time, I was really interested in knowing about cars and their sales in brief. </a:t>
            </a:r>
          </a:p>
          <a:p>
            <a:r>
              <a:rPr lang="en-US" sz="2000"/>
              <a:t>I wanted to build an efficient used cars price prediction model based on many features like year of manufacture, miles driven, cylinder type, title status, brand etc to help people buying and selling used cars in a fair deal. </a:t>
            </a:r>
          </a:p>
        </p:txBody>
      </p:sp>
    </p:spTree>
    <p:extLst>
      <p:ext uri="{BB962C8B-B14F-4D97-AF65-F5344CB8AC3E}">
        <p14:creationId xmlns:p14="http://schemas.microsoft.com/office/powerpoint/2010/main" val="4234509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2CD25-D027-401B-9901-6E5FECA78FC3}"/>
              </a:ext>
            </a:extLst>
          </p:cNvPr>
          <p:cNvSpPr>
            <a:spLocks noGrp="1"/>
          </p:cNvSpPr>
          <p:nvPr>
            <p:ph type="title"/>
          </p:nvPr>
        </p:nvSpPr>
        <p:spPr>
          <a:xfrm>
            <a:off x="323846" y="717894"/>
            <a:ext cx="3429003" cy="3387497"/>
          </a:xfrm>
        </p:spPr>
        <p:txBody>
          <a:bodyPr anchor="b">
            <a:normAutofit/>
          </a:bodyPr>
          <a:lstStyle/>
          <a:p>
            <a:pPr algn="r"/>
            <a:r>
              <a:rPr lang="en-US" sz="4000" dirty="0">
                <a:solidFill>
                  <a:srgbClr val="FFFFFF"/>
                </a:solidFill>
              </a:rPr>
              <a:t>ML Algorithms:</a:t>
            </a:r>
            <a:br>
              <a:rPr lang="en-US" sz="4000" dirty="0">
                <a:solidFill>
                  <a:srgbClr val="FFFFFF"/>
                </a:solidFill>
              </a:rPr>
            </a:br>
            <a:r>
              <a:rPr lang="en-US" sz="4000" dirty="0">
                <a:solidFill>
                  <a:srgbClr val="FFFFFF"/>
                </a:solidFill>
              </a:rPr>
              <a:t>R2 Scores</a:t>
            </a:r>
          </a:p>
        </p:txBody>
      </p:sp>
      <p:graphicFrame>
        <p:nvGraphicFramePr>
          <p:cNvPr id="6" name="Table 6">
            <a:extLst>
              <a:ext uri="{FF2B5EF4-FFF2-40B4-BE49-F238E27FC236}">
                <a16:creationId xmlns:a16="http://schemas.microsoft.com/office/drawing/2014/main" id="{B78D8566-CA6F-4692-AC8D-098A44EB6CC4}"/>
              </a:ext>
            </a:extLst>
          </p:cNvPr>
          <p:cNvGraphicFramePr>
            <a:graphicFrameLocks noGrp="1"/>
          </p:cNvGraphicFramePr>
          <p:nvPr>
            <p:ph idx="1"/>
          </p:nvPr>
        </p:nvGraphicFramePr>
        <p:xfrm>
          <a:off x="5041906" y="400050"/>
          <a:ext cx="6311894" cy="2560320"/>
        </p:xfrm>
        <a:graphic>
          <a:graphicData uri="http://schemas.openxmlformats.org/drawingml/2006/table">
            <a:tbl>
              <a:tblPr firstRow="1" bandRow="1">
                <a:tableStyleId>{5C22544A-7EE6-4342-B048-85BDC9FD1C3A}</a:tableStyleId>
              </a:tblPr>
              <a:tblGrid>
                <a:gridCol w="3155947">
                  <a:extLst>
                    <a:ext uri="{9D8B030D-6E8A-4147-A177-3AD203B41FA5}">
                      <a16:colId xmlns:a16="http://schemas.microsoft.com/office/drawing/2014/main" val="3258481749"/>
                    </a:ext>
                  </a:extLst>
                </a:gridCol>
                <a:gridCol w="3155947">
                  <a:extLst>
                    <a:ext uri="{9D8B030D-6E8A-4147-A177-3AD203B41FA5}">
                      <a16:colId xmlns:a16="http://schemas.microsoft.com/office/drawing/2014/main" val="3560300883"/>
                    </a:ext>
                  </a:extLst>
                </a:gridCol>
              </a:tblGrid>
              <a:tr h="342209">
                <a:tc>
                  <a:txBody>
                    <a:bodyPr/>
                    <a:lstStyle/>
                    <a:p>
                      <a:r>
                        <a:rPr lang="en-US" dirty="0"/>
                        <a:t>ML Algorithms</a:t>
                      </a:r>
                    </a:p>
                  </a:txBody>
                  <a:tcPr/>
                </a:tc>
                <a:tc>
                  <a:txBody>
                    <a:bodyPr/>
                    <a:lstStyle/>
                    <a:p>
                      <a:r>
                        <a:rPr lang="en-US" dirty="0"/>
                        <a:t>R2 Score</a:t>
                      </a:r>
                    </a:p>
                  </a:txBody>
                  <a:tcPr/>
                </a:tc>
                <a:extLst>
                  <a:ext uri="{0D108BD9-81ED-4DB2-BD59-A6C34878D82A}">
                    <a16:rowId xmlns:a16="http://schemas.microsoft.com/office/drawing/2014/main" val="3059822274"/>
                  </a:ext>
                </a:extLst>
              </a:tr>
              <a:tr h="342209">
                <a:tc>
                  <a:txBody>
                    <a:bodyPr/>
                    <a:lstStyle/>
                    <a:p>
                      <a:r>
                        <a:rPr lang="en-US" dirty="0"/>
                        <a:t>Linear Regression</a:t>
                      </a:r>
                    </a:p>
                  </a:txBody>
                  <a:tcPr/>
                </a:tc>
                <a:tc>
                  <a:txBody>
                    <a:bodyPr/>
                    <a:lstStyle/>
                    <a:p>
                      <a:r>
                        <a:rPr lang="en-US" dirty="0"/>
                        <a:t>48.84</a:t>
                      </a:r>
                    </a:p>
                  </a:txBody>
                  <a:tcPr/>
                </a:tc>
                <a:extLst>
                  <a:ext uri="{0D108BD9-81ED-4DB2-BD59-A6C34878D82A}">
                    <a16:rowId xmlns:a16="http://schemas.microsoft.com/office/drawing/2014/main" val="77362850"/>
                  </a:ext>
                </a:extLst>
              </a:tr>
              <a:tr h="342209">
                <a:tc>
                  <a:txBody>
                    <a:bodyPr/>
                    <a:lstStyle/>
                    <a:p>
                      <a:r>
                        <a:rPr lang="en-US" dirty="0"/>
                        <a:t>KNN Regressor</a:t>
                      </a:r>
                    </a:p>
                  </a:txBody>
                  <a:tcPr/>
                </a:tc>
                <a:tc>
                  <a:txBody>
                    <a:bodyPr/>
                    <a:lstStyle/>
                    <a:p>
                      <a:r>
                        <a:rPr lang="en-US" dirty="0"/>
                        <a:t>79.88</a:t>
                      </a:r>
                    </a:p>
                  </a:txBody>
                  <a:tcPr/>
                </a:tc>
                <a:extLst>
                  <a:ext uri="{0D108BD9-81ED-4DB2-BD59-A6C34878D82A}">
                    <a16:rowId xmlns:a16="http://schemas.microsoft.com/office/drawing/2014/main" val="765439031"/>
                  </a:ext>
                </a:extLst>
              </a:tr>
              <a:tr h="337521">
                <a:tc>
                  <a:txBody>
                    <a:bodyPr/>
                    <a:lstStyle/>
                    <a:p>
                      <a:r>
                        <a:rPr lang="en-US" dirty="0"/>
                        <a:t>Decision Tree Regressor</a:t>
                      </a:r>
                    </a:p>
                  </a:txBody>
                  <a:tcPr/>
                </a:tc>
                <a:tc>
                  <a:txBody>
                    <a:bodyPr/>
                    <a:lstStyle/>
                    <a:p>
                      <a:r>
                        <a:rPr lang="en-US" dirty="0"/>
                        <a:t>86.91</a:t>
                      </a:r>
                    </a:p>
                  </a:txBody>
                  <a:tcPr/>
                </a:tc>
                <a:extLst>
                  <a:ext uri="{0D108BD9-81ED-4DB2-BD59-A6C34878D82A}">
                    <a16:rowId xmlns:a16="http://schemas.microsoft.com/office/drawing/2014/main" val="3249538175"/>
                  </a:ext>
                </a:extLst>
              </a:tr>
              <a:tr h="342209">
                <a:tc>
                  <a:txBody>
                    <a:bodyPr/>
                    <a:lstStyle/>
                    <a:p>
                      <a:r>
                        <a:rPr lang="en-US" dirty="0"/>
                        <a:t>Random Forest Regressor</a:t>
                      </a:r>
                    </a:p>
                  </a:txBody>
                  <a:tcPr/>
                </a:tc>
                <a:tc>
                  <a:txBody>
                    <a:bodyPr/>
                    <a:lstStyle/>
                    <a:p>
                      <a:r>
                        <a:rPr lang="en-US" dirty="0"/>
                        <a:t>92.57</a:t>
                      </a:r>
                    </a:p>
                  </a:txBody>
                  <a:tcPr/>
                </a:tc>
                <a:extLst>
                  <a:ext uri="{0D108BD9-81ED-4DB2-BD59-A6C34878D82A}">
                    <a16:rowId xmlns:a16="http://schemas.microsoft.com/office/drawing/2014/main" val="2128266088"/>
                  </a:ext>
                </a:extLst>
              </a:tr>
              <a:tr h="342209">
                <a:tc>
                  <a:txBody>
                    <a:bodyPr/>
                    <a:lstStyle/>
                    <a:p>
                      <a:r>
                        <a:rPr lang="en-US" dirty="0" err="1"/>
                        <a:t>XgBoost</a:t>
                      </a:r>
                      <a:r>
                        <a:rPr lang="en-US" dirty="0"/>
                        <a:t> Regressor</a:t>
                      </a:r>
                    </a:p>
                  </a:txBody>
                  <a:tcPr/>
                </a:tc>
                <a:tc>
                  <a:txBody>
                    <a:bodyPr/>
                    <a:lstStyle/>
                    <a:p>
                      <a:r>
                        <a:rPr lang="en-US" dirty="0"/>
                        <a:t>81.59</a:t>
                      </a:r>
                    </a:p>
                  </a:txBody>
                  <a:tcPr/>
                </a:tc>
                <a:extLst>
                  <a:ext uri="{0D108BD9-81ED-4DB2-BD59-A6C34878D82A}">
                    <a16:rowId xmlns:a16="http://schemas.microsoft.com/office/drawing/2014/main" val="1928915930"/>
                  </a:ext>
                </a:extLst>
              </a:tr>
              <a:tr h="342209">
                <a:tc>
                  <a:txBody>
                    <a:bodyPr/>
                    <a:lstStyle/>
                    <a:p>
                      <a:r>
                        <a:rPr lang="en-US" dirty="0" err="1"/>
                        <a:t>AbaBoost</a:t>
                      </a:r>
                      <a:r>
                        <a:rPr lang="en-US" dirty="0"/>
                        <a:t> Regressor</a:t>
                      </a:r>
                    </a:p>
                  </a:txBody>
                  <a:tcPr/>
                </a:tc>
                <a:tc>
                  <a:txBody>
                    <a:bodyPr/>
                    <a:lstStyle/>
                    <a:p>
                      <a:r>
                        <a:rPr lang="en-US" dirty="0"/>
                        <a:t>92.20</a:t>
                      </a:r>
                    </a:p>
                  </a:txBody>
                  <a:tcPr/>
                </a:tc>
                <a:extLst>
                  <a:ext uri="{0D108BD9-81ED-4DB2-BD59-A6C34878D82A}">
                    <a16:rowId xmlns:a16="http://schemas.microsoft.com/office/drawing/2014/main" val="508774695"/>
                  </a:ext>
                </a:extLst>
              </a:tr>
            </a:tbl>
          </a:graphicData>
        </a:graphic>
      </p:graphicFrame>
    </p:spTree>
    <p:extLst>
      <p:ext uri="{BB962C8B-B14F-4D97-AF65-F5344CB8AC3E}">
        <p14:creationId xmlns:p14="http://schemas.microsoft.com/office/powerpoint/2010/main" val="1645005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5FC1A36-27AA-4CD1-B57A-C85706D0B70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Feature Importance: Random Forest</a:t>
            </a:r>
          </a:p>
        </p:txBody>
      </p:sp>
      <p:pic>
        <p:nvPicPr>
          <p:cNvPr id="5" name="Content Placeholder 4" descr="Chart, bar chart, histogram&#10;&#10;Description automatically generated">
            <a:extLst>
              <a:ext uri="{FF2B5EF4-FFF2-40B4-BE49-F238E27FC236}">
                <a16:creationId xmlns:a16="http://schemas.microsoft.com/office/drawing/2014/main" id="{F17FF51A-7E84-40CB-A071-4DE9F05E57D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69" r="12454" b="3"/>
          <a:stretch/>
        </p:blipFill>
        <p:spPr>
          <a:xfrm>
            <a:off x="4346679" y="467208"/>
            <a:ext cx="7491360" cy="5923584"/>
          </a:xfrm>
          <a:prstGeom prst="rect">
            <a:avLst/>
          </a:prstGeom>
        </p:spPr>
      </p:pic>
    </p:spTree>
    <p:extLst>
      <p:ext uri="{BB962C8B-B14F-4D97-AF65-F5344CB8AC3E}">
        <p14:creationId xmlns:p14="http://schemas.microsoft.com/office/powerpoint/2010/main" val="2287343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5FC1A36-27AA-4CD1-B57A-C85706D0B70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Feature Importance: </a:t>
            </a:r>
            <a:br>
              <a:rPr lang="en-US" sz="4000">
                <a:solidFill>
                  <a:srgbClr val="FFFFFF"/>
                </a:solidFill>
              </a:rPr>
            </a:br>
            <a:r>
              <a:rPr lang="en-US" sz="4000">
                <a:solidFill>
                  <a:srgbClr val="FFFFFF"/>
                </a:solidFill>
              </a:rPr>
              <a:t>XgBoost</a:t>
            </a:r>
            <a:endParaRPr lang="en-US" sz="4000" kern="1200" dirty="0">
              <a:solidFill>
                <a:srgbClr val="FFFFFF"/>
              </a:solidFill>
              <a:latin typeface="+mj-lt"/>
              <a:ea typeface="+mj-ea"/>
              <a:cs typeface="+mj-cs"/>
            </a:endParaRPr>
          </a:p>
        </p:txBody>
      </p:sp>
      <p:pic>
        <p:nvPicPr>
          <p:cNvPr id="7" name="Content Placeholder 6" descr="Graphical user interface, application&#10;&#10;Description automatically generated with medium confidence">
            <a:extLst>
              <a:ext uri="{FF2B5EF4-FFF2-40B4-BE49-F238E27FC236}">
                <a16:creationId xmlns:a16="http://schemas.microsoft.com/office/drawing/2014/main" id="{FA7DB037-D640-43BB-83ED-D59C971607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840" y="460893"/>
            <a:ext cx="7771935" cy="6139932"/>
          </a:xfrm>
        </p:spPr>
      </p:pic>
    </p:spTree>
    <p:extLst>
      <p:ext uri="{BB962C8B-B14F-4D97-AF65-F5344CB8AC3E}">
        <p14:creationId xmlns:p14="http://schemas.microsoft.com/office/powerpoint/2010/main" val="1719745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5FC1A36-27AA-4CD1-B57A-C85706D0B70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Feature Importance: </a:t>
            </a:r>
            <a:br>
              <a:rPr lang="en-US" sz="4000" dirty="0">
                <a:solidFill>
                  <a:srgbClr val="FFFFFF"/>
                </a:solidFill>
              </a:rPr>
            </a:br>
            <a:r>
              <a:rPr lang="en-US" sz="4000" dirty="0">
                <a:solidFill>
                  <a:srgbClr val="FFFFFF"/>
                </a:solidFill>
              </a:rPr>
              <a:t>AdaBoost</a:t>
            </a:r>
            <a:endParaRPr lang="en-US" sz="4000" kern="1200" dirty="0">
              <a:solidFill>
                <a:srgbClr val="FFFFFF"/>
              </a:solidFill>
              <a:latin typeface="+mj-lt"/>
              <a:ea typeface="+mj-ea"/>
              <a:cs typeface="+mj-cs"/>
            </a:endParaRPr>
          </a:p>
        </p:txBody>
      </p:sp>
      <p:pic>
        <p:nvPicPr>
          <p:cNvPr id="11" name="Content Placeholder 10" descr="Chart, bar chart&#10;&#10;Description automatically generated">
            <a:extLst>
              <a:ext uri="{FF2B5EF4-FFF2-40B4-BE49-F238E27FC236}">
                <a16:creationId xmlns:a16="http://schemas.microsoft.com/office/drawing/2014/main" id="{54768E7F-AF6C-45EB-B816-75F3985BCC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1441" y="266700"/>
            <a:ext cx="7750533" cy="6248400"/>
          </a:xfrm>
        </p:spPr>
      </p:pic>
    </p:spTree>
    <p:extLst>
      <p:ext uri="{BB962C8B-B14F-4D97-AF65-F5344CB8AC3E}">
        <p14:creationId xmlns:p14="http://schemas.microsoft.com/office/powerpoint/2010/main" val="739551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1BEAD-0513-49EB-9B15-AE5D78E50D66}"/>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Hyper Parameter Tuning : AdaBoost Regressor</a:t>
            </a:r>
          </a:p>
        </p:txBody>
      </p:sp>
      <p:sp>
        <p:nvSpPr>
          <p:cNvPr id="3" name="Content Placeholder 2">
            <a:extLst>
              <a:ext uri="{FF2B5EF4-FFF2-40B4-BE49-F238E27FC236}">
                <a16:creationId xmlns:a16="http://schemas.microsoft.com/office/drawing/2014/main" id="{F528ECEA-82FD-45AF-B3F9-7B72E03F6116}"/>
              </a:ext>
            </a:extLst>
          </p:cNvPr>
          <p:cNvSpPr>
            <a:spLocks noGrp="1"/>
          </p:cNvSpPr>
          <p:nvPr>
            <p:ph idx="1"/>
          </p:nvPr>
        </p:nvSpPr>
        <p:spPr>
          <a:xfrm>
            <a:off x="4581727" y="649480"/>
            <a:ext cx="5933873" cy="5546047"/>
          </a:xfrm>
        </p:spPr>
        <p:txBody>
          <a:bodyPr anchor="ctr">
            <a:normAutofit/>
          </a:bodyPr>
          <a:lstStyle/>
          <a:p>
            <a:r>
              <a:rPr lang="en-US" sz="2000" dirty="0"/>
              <a:t>AdaBoost Regressor Base Mode R2 Score: </a:t>
            </a:r>
            <a:r>
              <a:rPr lang="en-US" sz="2000" b="1" dirty="0"/>
              <a:t>92.20</a:t>
            </a:r>
          </a:p>
          <a:p>
            <a:r>
              <a:rPr lang="en-US" sz="2000" dirty="0"/>
              <a:t>AdaBoost Regressor hyper parameter tuned model R2 score: </a:t>
            </a:r>
            <a:r>
              <a:rPr lang="en-US" sz="2000" b="1" dirty="0"/>
              <a:t>92.84</a:t>
            </a:r>
          </a:p>
        </p:txBody>
      </p:sp>
    </p:spTree>
    <p:extLst>
      <p:ext uri="{BB962C8B-B14F-4D97-AF65-F5344CB8AC3E}">
        <p14:creationId xmlns:p14="http://schemas.microsoft.com/office/powerpoint/2010/main" val="1355623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55166-8EA7-4BC2-9FDA-FFB4A16F962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Limitations and Future Improvements</a:t>
            </a:r>
          </a:p>
        </p:txBody>
      </p:sp>
      <p:sp>
        <p:nvSpPr>
          <p:cNvPr id="3" name="Content Placeholder 2">
            <a:extLst>
              <a:ext uri="{FF2B5EF4-FFF2-40B4-BE49-F238E27FC236}">
                <a16:creationId xmlns:a16="http://schemas.microsoft.com/office/drawing/2014/main" id="{835F25AF-0616-45FB-9D96-317BA0EC20D0}"/>
              </a:ext>
            </a:extLst>
          </p:cNvPr>
          <p:cNvSpPr>
            <a:spLocks noGrp="1"/>
          </p:cNvSpPr>
          <p:nvPr>
            <p:ph idx="1"/>
          </p:nvPr>
        </p:nvSpPr>
        <p:spPr>
          <a:xfrm>
            <a:off x="4810259" y="649480"/>
            <a:ext cx="6555347" cy="5546047"/>
          </a:xfrm>
        </p:spPr>
        <p:txBody>
          <a:bodyPr anchor="ctr">
            <a:normAutofit/>
          </a:bodyPr>
          <a:lstStyle/>
          <a:p>
            <a:r>
              <a:rPr lang="en-US" sz="2000" dirty="0">
                <a:latin typeface="Times New Roman" panose="02020603050405020304" pitchFamily="18" charset="0"/>
                <a:cs typeface="Times New Roman" panose="02020603050405020304" pitchFamily="18" charset="0"/>
              </a:rPr>
              <a:t>There was a relatively small dataset for making a strong inference for the prediction models because number of observations was only 458,213. Gathering more data can yield more robust predictions.</a:t>
            </a:r>
          </a:p>
          <a:p>
            <a:r>
              <a:rPr lang="en-US" sz="2000" dirty="0">
                <a:latin typeface="Times New Roman" panose="02020603050405020304" pitchFamily="18" charset="0"/>
                <a:cs typeface="Times New Roman" panose="02020603050405020304" pitchFamily="18" charset="0"/>
              </a:rPr>
              <a:t>There were so many missing values in many features in the dataset. Handling those missing values more efficiently would result in robust models. </a:t>
            </a:r>
          </a:p>
          <a:p>
            <a:r>
              <a:rPr lang="en-US" sz="2000" dirty="0">
                <a:latin typeface="Times New Roman" panose="02020603050405020304" pitchFamily="18" charset="0"/>
                <a:cs typeface="Times New Roman" panose="02020603050405020304" pitchFamily="18" charset="0"/>
              </a:rPr>
              <a:t>There are other many features that can be good predictors for the prediction of used cars.  For example, number of doors, mileage(per gallon), ownership and vehicle history, insurance, and warranty.  The good data related to these features could be collected for building better prediction models.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184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5503-13A4-4107-9C8B-7C28F1680399}"/>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B1DA0AAF-0F9F-4CCF-9689-056F59F58427}"/>
              </a:ext>
            </a:extLst>
          </p:cNvPr>
          <p:cNvSpPr>
            <a:spLocks noGrp="1"/>
          </p:cNvSpPr>
          <p:nvPr>
            <p:ph idx="1"/>
          </p:nvPr>
        </p:nvSpPr>
        <p:spPr/>
        <p:txBody>
          <a:bodyPr>
            <a:normAutofit/>
          </a:bodyPr>
          <a:lstStyle/>
          <a:p>
            <a:r>
              <a:rPr lang="en-US" sz="1600" dirty="0">
                <a:hlinkClick r:id="rId2"/>
              </a:rPr>
              <a:t>http://cs229.stanford.edu/proj2019aut/data/assignment_308832_raw/26612934.pdf</a:t>
            </a:r>
            <a:endParaRPr lang="en-US" sz="1600" dirty="0"/>
          </a:p>
          <a:p>
            <a:r>
              <a:rPr lang="en-US" sz="1600" dirty="0">
                <a:hlinkClick r:id="rId3"/>
              </a:rPr>
              <a:t>https://www.kaggle.com/msagmj/data-cleaning-eda-used-cars-prediction-86#Split-Train-and-Test-data</a:t>
            </a:r>
            <a:endParaRPr lang="en-US" sz="1600" dirty="0"/>
          </a:p>
          <a:p>
            <a:r>
              <a:rPr lang="en-US" sz="1600" dirty="0">
                <a:hlinkClick r:id="rId4"/>
              </a:rPr>
              <a:t>https://d2908q01vomqb2.cloudfront.net/f1f836cb4ea6efb2a0b1b99f41ad8b103eff4b59/2018/05/01/Pinpoint1.png</a:t>
            </a:r>
            <a:endParaRPr lang="en-US" sz="1600" dirty="0"/>
          </a:p>
          <a:p>
            <a:r>
              <a:rPr lang="en-US" sz="1600" dirty="0"/>
              <a:t>Rosenbaum, Eric. “The Used Car Boom Is One of the Hottest, and Trickiest, Coronavirus Markets for Consumers.” CNBC, CNBC, 16 Oct. 2020,www.cnbc.com/2020/10/15/used-car-boom-is-oneof-hottest-coronavirus-markets-for-consumers.html.</a:t>
            </a:r>
          </a:p>
          <a:p>
            <a:r>
              <a:rPr lang="en-US" sz="1600" dirty="0" err="1"/>
              <a:t>Gokce</a:t>
            </a:r>
            <a:r>
              <a:rPr lang="en-US" sz="1600" dirty="0"/>
              <a:t>, Enes. “Predicting Used Car Prices with Machine Learning Techniques.” Medium, Towards Data Science, 10 Jan. 2020, towardsdatascience.com/predicting-used-car-prices-with-machine-learning-techniques-8a9d8313952. </a:t>
            </a:r>
          </a:p>
          <a:p>
            <a:pPr marL="0" indent="0">
              <a:buNone/>
            </a:pPr>
            <a:endParaRPr lang="en-US" sz="1600" dirty="0"/>
          </a:p>
        </p:txBody>
      </p:sp>
    </p:spTree>
    <p:extLst>
      <p:ext uri="{BB962C8B-B14F-4D97-AF65-F5344CB8AC3E}">
        <p14:creationId xmlns:p14="http://schemas.microsoft.com/office/powerpoint/2010/main" val="3069851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Rectangle 4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19E75-DE93-498C-A4D9-21364FBC957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	</a:t>
            </a:r>
            <a:r>
              <a:rPr lang="en-US" sz="4000">
                <a:solidFill>
                  <a:srgbClr val="FFFFFF"/>
                </a:solidFill>
                <a:latin typeface="+mn-lt"/>
              </a:rPr>
              <a:t>Used Cars Dataset</a:t>
            </a:r>
          </a:p>
        </p:txBody>
      </p:sp>
      <p:sp>
        <p:nvSpPr>
          <p:cNvPr id="3" name="Content Placeholder 2">
            <a:extLst>
              <a:ext uri="{FF2B5EF4-FFF2-40B4-BE49-F238E27FC236}">
                <a16:creationId xmlns:a16="http://schemas.microsoft.com/office/drawing/2014/main" id="{13368DB4-AFE1-414C-80CF-6681979561FE}"/>
              </a:ext>
            </a:extLst>
          </p:cNvPr>
          <p:cNvSpPr>
            <a:spLocks noGrp="1"/>
          </p:cNvSpPr>
          <p:nvPr>
            <p:ph idx="1"/>
          </p:nvPr>
        </p:nvSpPr>
        <p:spPr>
          <a:xfrm>
            <a:off x="4810259" y="649480"/>
            <a:ext cx="6555347" cy="5546047"/>
          </a:xfrm>
        </p:spPr>
        <p:txBody>
          <a:bodyPr anchor="ctr">
            <a:normAutofit/>
          </a:bodyPr>
          <a:lstStyle/>
          <a:p>
            <a:r>
              <a:rPr lang="en-US" sz="2000"/>
              <a:t>Downloaded from Kaggle provide by Austin Reese.</a:t>
            </a:r>
          </a:p>
          <a:p>
            <a:r>
              <a:rPr lang="en-US" sz="2000"/>
              <a:t>Link to the dataset: </a:t>
            </a:r>
            <a:r>
              <a:rPr lang="en-US" sz="2000">
                <a:hlinkClick r:id="rId2"/>
              </a:rPr>
              <a:t>https://www.kaggle.com/austinreese/craigslist-carstrucks-data</a:t>
            </a:r>
            <a:endParaRPr lang="en-US" sz="2000"/>
          </a:p>
          <a:p>
            <a:r>
              <a:rPr lang="en-US" sz="2000"/>
              <a:t>Size of dataset: 458,213 rows and 26 columns.</a:t>
            </a:r>
          </a:p>
        </p:txBody>
      </p:sp>
    </p:spTree>
    <p:extLst>
      <p:ext uri="{BB962C8B-B14F-4D97-AF65-F5344CB8AC3E}">
        <p14:creationId xmlns:p14="http://schemas.microsoft.com/office/powerpoint/2010/main" val="3625357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709FC8B-CACD-4C5B-BFCE-66BDDD0DD1F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ML Project Life Cycle</a:t>
            </a:r>
          </a:p>
        </p:txBody>
      </p:sp>
      <p:pic>
        <p:nvPicPr>
          <p:cNvPr id="5" name="Content Placeholder 4" descr="Diagram&#10;&#10;Description automatically generated">
            <a:extLst>
              <a:ext uri="{FF2B5EF4-FFF2-40B4-BE49-F238E27FC236}">
                <a16:creationId xmlns:a16="http://schemas.microsoft.com/office/drawing/2014/main" id="{AC2945C8-5A82-4A44-AB98-5B0E681BC6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4" y="0"/>
            <a:ext cx="8153396" cy="6875819"/>
          </a:xfrm>
          <a:prstGeom prst="rect">
            <a:avLst/>
          </a:prstGeom>
        </p:spPr>
      </p:pic>
    </p:spTree>
    <p:extLst>
      <p:ext uri="{BB962C8B-B14F-4D97-AF65-F5344CB8AC3E}">
        <p14:creationId xmlns:p14="http://schemas.microsoft.com/office/powerpoint/2010/main" val="479813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7256C-9A2C-4669-A969-4D4C7CFFC7A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Loading the dataset </a:t>
            </a:r>
          </a:p>
        </p:txBody>
      </p:sp>
      <p:sp>
        <p:nvSpPr>
          <p:cNvPr id="3" name="Content Placeholder 2">
            <a:extLst>
              <a:ext uri="{FF2B5EF4-FFF2-40B4-BE49-F238E27FC236}">
                <a16:creationId xmlns:a16="http://schemas.microsoft.com/office/drawing/2014/main" id="{760474A9-FEEE-473C-A208-63734B959CBC}"/>
              </a:ext>
            </a:extLst>
          </p:cNvPr>
          <p:cNvSpPr>
            <a:spLocks noGrp="1"/>
          </p:cNvSpPr>
          <p:nvPr>
            <p:ph idx="1"/>
          </p:nvPr>
        </p:nvSpPr>
        <p:spPr>
          <a:xfrm>
            <a:off x="4581727" y="649480"/>
            <a:ext cx="3025303" cy="5546047"/>
          </a:xfrm>
        </p:spPr>
        <p:txBody>
          <a:bodyPr anchor="ctr">
            <a:normAutofit/>
          </a:bodyPr>
          <a:lstStyle/>
          <a:p>
            <a:r>
              <a:rPr lang="en-US" sz="2000" dirty="0"/>
              <a:t>Loading the dataset into using pandas.</a:t>
            </a:r>
          </a:p>
          <a:p>
            <a:pPr marL="0" indent="0">
              <a:buNone/>
            </a:pPr>
            <a:endParaRPr lang="en-US" sz="2000" dirty="0"/>
          </a:p>
        </p:txBody>
      </p:sp>
      <p:pic>
        <p:nvPicPr>
          <p:cNvPr id="5" name="Picture 4" descr="Table&#10;&#10;Description automatically generated">
            <a:extLst>
              <a:ext uri="{FF2B5EF4-FFF2-40B4-BE49-F238E27FC236}">
                <a16:creationId xmlns:a16="http://schemas.microsoft.com/office/drawing/2014/main" id="{9A37C130-3C2F-48C1-A53D-FEFEF86C2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9502" y="870559"/>
            <a:ext cx="3615776" cy="5128760"/>
          </a:xfrm>
          <a:prstGeom prst="rect">
            <a:avLst/>
          </a:prstGeom>
        </p:spPr>
      </p:pic>
    </p:spTree>
    <p:extLst>
      <p:ext uri="{BB962C8B-B14F-4D97-AF65-F5344CB8AC3E}">
        <p14:creationId xmlns:p14="http://schemas.microsoft.com/office/powerpoint/2010/main" val="1468179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7F75B-58DD-4106-8EDC-A69BED797C86}"/>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Data Analysis:</a:t>
            </a:r>
            <a:br>
              <a:rPr lang="en-US" sz="4000" dirty="0">
                <a:solidFill>
                  <a:srgbClr val="FFFFFF"/>
                </a:solidFill>
              </a:rPr>
            </a:br>
            <a:r>
              <a:rPr lang="en-US" sz="4000" dirty="0">
                <a:solidFill>
                  <a:srgbClr val="FFFFFF"/>
                </a:solidFill>
              </a:rPr>
              <a:t>Listing Numerical and Categorical features</a:t>
            </a:r>
          </a:p>
        </p:txBody>
      </p:sp>
      <p:sp>
        <p:nvSpPr>
          <p:cNvPr id="3" name="Content Placeholder 2">
            <a:extLst>
              <a:ext uri="{FF2B5EF4-FFF2-40B4-BE49-F238E27FC236}">
                <a16:creationId xmlns:a16="http://schemas.microsoft.com/office/drawing/2014/main" id="{60C006B0-FE4C-4E40-A942-3E161C139D09}"/>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Categorical Features         </a:t>
            </a:r>
            <a:r>
              <a:rPr lang="en-US" sz="2000" dirty="0"/>
              <a:t>		     </a:t>
            </a:r>
          </a:p>
          <a:p>
            <a:pPr marL="0" indent="0">
              <a:buNone/>
            </a:pPr>
            <a:r>
              <a:rPr lang="en-US" sz="2000" dirty="0"/>
              <a:t> '</a:t>
            </a:r>
            <a:r>
              <a:rPr lang="en-US" sz="2000" dirty="0" err="1"/>
              <a:t>url</a:t>
            </a:r>
            <a:r>
              <a:rPr lang="en-US" sz="2000" dirty="0"/>
              <a:t>', 'region', '</a:t>
            </a:r>
            <a:r>
              <a:rPr lang="en-US" sz="2000" dirty="0" err="1"/>
              <a:t>region_url</a:t>
            </a:r>
            <a:r>
              <a:rPr lang="en-US" sz="2000" dirty="0"/>
              <a:t>', 'manufacturer', 'model', 'condition', 'cylinders', 'fuel', '</a:t>
            </a:r>
            <a:r>
              <a:rPr lang="en-US" sz="2000" dirty="0" err="1"/>
              <a:t>title_status</a:t>
            </a:r>
            <a:r>
              <a:rPr lang="en-US" sz="2000" dirty="0"/>
              <a:t>', 'transmission', 'VIN', 'drive', 'size', 'type', '</a:t>
            </a:r>
            <a:r>
              <a:rPr lang="en-US" sz="2000" dirty="0" err="1"/>
              <a:t>paint_color</a:t>
            </a:r>
            <a:r>
              <a:rPr lang="en-US" sz="2000" dirty="0"/>
              <a:t>', '</a:t>
            </a:r>
            <a:r>
              <a:rPr lang="en-US" sz="2000" dirty="0" err="1"/>
              <a:t>image_url</a:t>
            </a:r>
            <a:r>
              <a:rPr lang="en-US" sz="2000" dirty="0"/>
              <a:t>', 'description', 'state', '</a:t>
            </a:r>
            <a:r>
              <a:rPr lang="en-US" sz="2000" dirty="0" err="1"/>
              <a:t>posting_date</a:t>
            </a:r>
            <a:r>
              <a:rPr lang="en-US" sz="2000" dirty="0"/>
              <a:t>’	</a:t>
            </a:r>
          </a:p>
          <a:p>
            <a:pPr marL="0" indent="0">
              <a:buNone/>
            </a:pPr>
            <a:endParaRPr lang="en-US" sz="2000" dirty="0"/>
          </a:p>
          <a:p>
            <a:pPr marL="0" indent="0">
              <a:buNone/>
            </a:pPr>
            <a:r>
              <a:rPr lang="en-US" sz="2000" b="1" dirty="0"/>
              <a:t>Numerical Features</a:t>
            </a:r>
          </a:p>
          <a:p>
            <a:pPr marL="0" indent="0">
              <a:buNone/>
            </a:pPr>
            <a:r>
              <a:rPr lang="en-US" sz="2000" dirty="0"/>
              <a:t>‘id’, ‘price’, ‘year’, ‘odometer’, ‘</a:t>
            </a:r>
            <a:r>
              <a:rPr lang="en-US" sz="2000" dirty="0" err="1"/>
              <a:t>lat</a:t>
            </a:r>
            <a:r>
              <a:rPr lang="en-US" sz="2000" dirty="0"/>
              <a:t>’, ‘long’</a:t>
            </a:r>
          </a:p>
          <a:p>
            <a:pPr marL="0" indent="0">
              <a:buNone/>
            </a:pPr>
            <a:endParaRPr lang="en-US" sz="2000" dirty="0"/>
          </a:p>
        </p:txBody>
      </p:sp>
    </p:spTree>
    <p:extLst>
      <p:ext uri="{BB962C8B-B14F-4D97-AF65-F5344CB8AC3E}">
        <p14:creationId xmlns:p14="http://schemas.microsoft.com/office/powerpoint/2010/main" val="172409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BC80FF-AC6C-49B3-9727-42CF296178F6}"/>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dirty="0">
                <a:solidFill>
                  <a:srgbClr val="FFFFFF"/>
                </a:solidFill>
                <a:latin typeface="+mj-lt"/>
                <a:ea typeface="+mj-ea"/>
                <a:cs typeface="+mj-cs"/>
              </a:rPr>
              <a:t>Data Analysis:</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Missing Values</a:t>
            </a:r>
          </a:p>
        </p:txBody>
      </p:sp>
      <p:pic>
        <p:nvPicPr>
          <p:cNvPr id="9" name="Content Placeholder 8" descr="Table&#10;&#10;Description automatically generated">
            <a:extLst>
              <a:ext uri="{FF2B5EF4-FFF2-40B4-BE49-F238E27FC236}">
                <a16:creationId xmlns:a16="http://schemas.microsoft.com/office/drawing/2014/main" id="{048866F8-4403-4C34-93D7-0EC21A3B5B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8347" y="10141"/>
            <a:ext cx="3793648" cy="6753914"/>
          </a:xfrm>
          <a:prstGeom prst="rect">
            <a:avLst/>
          </a:prstGeom>
        </p:spPr>
      </p:pic>
    </p:spTree>
    <p:extLst>
      <p:ext uri="{BB962C8B-B14F-4D97-AF65-F5344CB8AC3E}">
        <p14:creationId xmlns:p14="http://schemas.microsoft.com/office/powerpoint/2010/main" val="324009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333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652033-708E-411E-B6D7-45AE8D5A3528}"/>
              </a:ext>
            </a:extLst>
          </p:cNvPr>
          <p:cNvSpPr>
            <a:spLocks noGrp="1"/>
          </p:cNvSpPr>
          <p:nvPr>
            <p:ph type="title"/>
          </p:nvPr>
        </p:nvSpPr>
        <p:spPr>
          <a:xfrm>
            <a:off x="524256" y="516804"/>
            <a:ext cx="6594189" cy="1625210"/>
          </a:xfrm>
        </p:spPr>
        <p:txBody>
          <a:bodyPr>
            <a:normAutofit/>
          </a:bodyPr>
          <a:lstStyle/>
          <a:p>
            <a:r>
              <a:rPr lang="en-US">
                <a:solidFill>
                  <a:srgbClr val="FFFFFF"/>
                </a:solidFill>
                <a:latin typeface="+mn-lt"/>
              </a:rPr>
              <a:t>Data Analysis</a:t>
            </a:r>
          </a:p>
        </p:txBody>
      </p:sp>
      <p:sp>
        <p:nvSpPr>
          <p:cNvPr id="12" name="Rectangle 11">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D8533EB3-3143-4277-B821-39E2A9D83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84" y="2432305"/>
            <a:ext cx="6986016" cy="4102852"/>
          </a:xfrm>
          <a:prstGeom prst="rect">
            <a:avLst/>
          </a:prstGeom>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55CC347-E976-479C-AB00-3E551C0B0CE3}"/>
              </a:ext>
            </a:extLst>
          </p:cNvPr>
          <p:cNvSpPr>
            <a:spLocks noGrp="1"/>
          </p:cNvSpPr>
          <p:nvPr>
            <p:ph idx="1"/>
          </p:nvPr>
        </p:nvSpPr>
        <p:spPr>
          <a:xfrm>
            <a:off x="7534655" y="321732"/>
            <a:ext cx="4328161" cy="6213425"/>
          </a:xfrm>
        </p:spPr>
        <p:style>
          <a:lnRef idx="2">
            <a:schemeClr val="accent1"/>
          </a:lnRef>
          <a:fillRef idx="1">
            <a:schemeClr val="lt1"/>
          </a:fillRef>
          <a:effectRef idx="0">
            <a:schemeClr val="accent1"/>
          </a:effectRef>
          <a:fontRef idx="minor">
            <a:schemeClr val="dk1"/>
          </a:fontRef>
        </p:style>
        <p:txBody>
          <a:bodyPr anchor="ctr">
            <a:normAutofit/>
          </a:bodyPr>
          <a:lstStyle/>
          <a:p>
            <a:endParaRPr lang="en-US" sz="1600">
              <a:solidFill>
                <a:srgbClr val="FFFFFF"/>
              </a:solidFill>
            </a:endParaRPr>
          </a:p>
          <a:p>
            <a:endParaRPr lang="en-US" sz="1600"/>
          </a:p>
          <a:p>
            <a:endParaRPr lang="en-US" sz="1600"/>
          </a:p>
          <a:p>
            <a:endParaRPr lang="en-US" sz="1600"/>
          </a:p>
          <a:p>
            <a:endParaRPr lang="en-US" sz="1600"/>
          </a:p>
          <a:p>
            <a:endParaRPr lang="en-US" sz="1600"/>
          </a:p>
          <a:p>
            <a:r>
              <a:rPr lang="en-US" sz="1600"/>
              <a:t>There are about 460,000 record in the dataset.</a:t>
            </a:r>
          </a:p>
          <a:p>
            <a:r>
              <a:rPr lang="en-US" sz="1600"/>
              <a:t>There are unreal prices for the cars in the dataset, the minimum price is $0, and the maximum price is 3.6 billion dollars. Since, nobody sells cars for free nor there is a car worth 3.6 billion. The most expensive cars like Bugatti, Pagani, Koenigsegg, Ferrari are worth millions not billions. These outliers must be removed from the price column.</a:t>
            </a:r>
          </a:p>
          <a:p>
            <a:r>
              <a:rPr lang="en-US" sz="1600"/>
              <a:t>The maximum odometer reading is more than 2 billion miles. No car runs billion miles. There are visible outliers in odometer column, which must be handled as well.</a:t>
            </a:r>
            <a:endParaRPr lang="en-US" sz="1600" dirty="0"/>
          </a:p>
        </p:txBody>
      </p:sp>
    </p:spTree>
    <p:extLst>
      <p:ext uri="{BB962C8B-B14F-4D97-AF65-F5344CB8AC3E}">
        <p14:creationId xmlns:p14="http://schemas.microsoft.com/office/powerpoint/2010/main" val="2332464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1345</TotalTime>
  <Words>1487</Words>
  <Application>Microsoft Office PowerPoint</Application>
  <PresentationFormat>Widescreen</PresentationFormat>
  <Paragraphs>117</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Used Cars Price Prediction: Using Machine Learning</vt:lpstr>
      <vt:lpstr>Background</vt:lpstr>
      <vt:lpstr>Motivation</vt:lpstr>
      <vt:lpstr> Used Cars Dataset</vt:lpstr>
      <vt:lpstr>ML Project Life Cycle</vt:lpstr>
      <vt:lpstr>Loading the dataset </vt:lpstr>
      <vt:lpstr>Data Analysis: Listing Numerical and Categorical features</vt:lpstr>
      <vt:lpstr>Data Analysis: Missing Values</vt:lpstr>
      <vt:lpstr>Data Analysis</vt:lpstr>
      <vt:lpstr>Data Cleaning: Removing Outliers from price and odometer column  </vt:lpstr>
      <vt:lpstr>Correlation between numerical features:   lat and long columns  are dropped due to low correlation with price</vt:lpstr>
      <vt:lpstr>Data Cleaning: Handling Missing Values and removing unnecessary columns</vt:lpstr>
      <vt:lpstr>Data Visualization</vt:lpstr>
      <vt:lpstr>Count plot of vehicle type, drive, and transmission</vt:lpstr>
      <vt:lpstr>Top manufacturers in USA</vt:lpstr>
      <vt:lpstr>Total count of cylinder types</vt:lpstr>
      <vt:lpstr>Count Plot of Title Status</vt:lpstr>
      <vt:lpstr>Price vs Cylinder Types</vt:lpstr>
      <vt:lpstr>Median price of cars vs Year Built</vt:lpstr>
      <vt:lpstr>Price vs Fuel type</vt:lpstr>
      <vt:lpstr>Price vs Vehicle Types</vt:lpstr>
      <vt:lpstr>Encoding Categorical Features</vt:lpstr>
      <vt:lpstr>Encoding Categorical Features</vt:lpstr>
      <vt:lpstr>Feature Scaling: Normalization or Standardization</vt:lpstr>
      <vt:lpstr>Feature Scaling: Normalization</vt:lpstr>
      <vt:lpstr>Feature Selection  Since all features somehow correlates to price, selecting all features for now.  We will use ensemble techniques to find the best features later.</vt:lpstr>
      <vt:lpstr>Splitting dataset into Training and Testing Set</vt:lpstr>
      <vt:lpstr>Fitting Machine Learning Algorithms</vt:lpstr>
      <vt:lpstr>ML Algorithms: R2 Scores</vt:lpstr>
      <vt:lpstr>ML Algorithms: R2 Scores</vt:lpstr>
      <vt:lpstr>Feature Importance: Random Forest</vt:lpstr>
      <vt:lpstr>Feature Importance:  XgBoost</vt:lpstr>
      <vt:lpstr>Feature Importance:  AdaBoost</vt:lpstr>
      <vt:lpstr>Hyper Parameter Tuning : AdaBoost Regressor</vt:lpstr>
      <vt:lpstr>Limitations and Future Improvements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Cars Price Prediction</dc:title>
  <dc:creator>Nishan Karki</dc:creator>
  <cp:lastModifiedBy>Nishan Karki</cp:lastModifiedBy>
  <cp:revision>37</cp:revision>
  <dcterms:created xsi:type="dcterms:W3CDTF">2021-04-12T01:37:12Z</dcterms:created>
  <dcterms:modified xsi:type="dcterms:W3CDTF">2021-04-21T18:33:24Z</dcterms:modified>
</cp:coreProperties>
</file>