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335" r:id="rId5"/>
    <p:sldId id="344" r:id="rId6"/>
    <p:sldId id="34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94" autoAdjust="0"/>
  </p:normalViewPr>
  <p:slideViewPr>
    <p:cSldViewPr snapToGrid="0">
      <p:cViewPr>
        <p:scale>
          <a:sx n="60" d="100"/>
          <a:sy n="60" d="100"/>
        </p:scale>
        <p:origin x="908" y="264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9683" y="960120"/>
            <a:ext cx="6156251" cy="3056343"/>
          </a:xfrm>
        </p:spPr>
        <p:txBody>
          <a:bodyPr/>
          <a:lstStyle/>
          <a:p>
            <a:r>
              <a:rPr lang="en-US" cap="none" dirty="0" err="1"/>
              <a:t>MlOPs</a:t>
            </a:r>
            <a:r>
              <a:rPr lang="en-US" cap="none" dirty="0"/>
              <a:t> Assignment 1: DVC Tools Comparison </a:t>
            </a:r>
            <a:br>
              <a:rPr lang="en-US" cap="none" dirty="0"/>
            </a:br>
            <a:r>
              <a:rPr lang="en-US" cap="none" dirty="0"/>
              <a:t>&amp; </a:t>
            </a:r>
            <a:br>
              <a:rPr lang="en-US" cap="none" dirty="0"/>
            </a:br>
            <a:r>
              <a:rPr lang="en-US" cap="none" dirty="0"/>
              <a:t>DP Models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513978-626C-FEEE-9862-5494C918A726}"/>
              </a:ext>
            </a:extLst>
          </p:cNvPr>
          <p:cNvSpPr txBox="1"/>
          <p:nvPr/>
        </p:nvSpPr>
        <p:spPr>
          <a:xfrm>
            <a:off x="6096000" y="4398264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Anusha Bhat</a:t>
            </a:r>
          </a:p>
          <a:p>
            <a:endParaRPr lang="en-US" b="1" dirty="0"/>
          </a:p>
          <a:p>
            <a:r>
              <a:rPr lang="en-US" b="1" dirty="0"/>
              <a:t>July 3, 2025 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573E-D6D3-B0CD-C07C-459CD26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4" y="162025"/>
            <a:ext cx="3514264" cy="1249680"/>
          </a:xfrm>
        </p:spPr>
        <p:txBody>
          <a:bodyPr/>
          <a:lstStyle/>
          <a:p>
            <a:r>
              <a:rPr lang="en-US" cap="none" dirty="0"/>
              <a:t>Tools Comparison: </a:t>
            </a:r>
            <a:r>
              <a:rPr lang="en-US" cap="none" dirty="0" err="1"/>
              <a:t>Lakefs</a:t>
            </a:r>
            <a:r>
              <a:rPr lang="en-US" cap="none" dirty="0"/>
              <a:t> And </a:t>
            </a:r>
            <a:r>
              <a:rPr lang="en-US" cap="none" dirty="0" err="1"/>
              <a:t>Gitlfs</a:t>
            </a:r>
            <a:endParaRPr lang="en-ZA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FD557-D53B-0844-8823-CB23872487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8548" y="1658679"/>
            <a:ext cx="3352800" cy="460491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LakeFS</a:t>
            </a:r>
            <a:r>
              <a:rPr lang="en-US" b="1" dirty="0"/>
              <a:t> is powerful but slightly complex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Great for teams</a:t>
            </a:r>
            <a:r>
              <a:rPr lang="en-US" dirty="0"/>
              <a:t>, pipelines, and production ML.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GitLFS</a:t>
            </a:r>
            <a:r>
              <a:rPr lang="en-US" dirty="0"/>
              <a:t> is </a:t>
            </a:r>
            <a:r>
              <a:rPr lang="en-US" b="1" dirty="0"/>
              <a:t>easy to use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Best for </a:t>
            </a:r>
            <a:r>
              <a:rPr lang="en-US" b="1" dirty="0"/>
              <a:t>individual projects </a:t>
            </a:r>
            <a:r>
              <a:rPr lang="en-US" dirty="0"/>
              <a:t>and lightweight workflows.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Both tools </a:t>
            </a:r>
            <a:r>
              <a:rPr lang="en-US" b="1" dirty="0"/>
              <a:t>allowed for seamless pushing of csv versions</a:t>
            </a:r>
            <a:r>
              <a:rPr lang="en-US" dirty="0"/>
              <a:t> for integration in model building.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0F79245D-314F-2B78-AB57-5196A89AD1B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59163169"/>
              </p:ext>
            </p:extLst>
          </p:nvPr>
        </p:nvGraphicFramePr>
        <p:xfrm>
          <a:off x="3916679" y="191688"/>
          <a:ext cx="8066773" cy="647462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65724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48813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3012917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</a:tblGrid>
              <a:tr h="591983">
                <a:tc>
                  <a:txBody>
                    <a:bodyPr/>
                    <a:lstStyle/>
                    <a:p>
                      <a:r>
                        <a:rPr lang="en-US" sz="1800" dirty="0"/>
                        <a:t>Comparison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LakeFs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GitLFS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Ease of Installation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Challenging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Requires external storage setup (e.g. S3), access keys, and bucket configuration.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Need to use </a:t>
                      </a:r>
                      <a:r>
                        <a:rPr lang="en-US" sz="1400" dirty="0" err="1"/>
                        <a:t>LakeFS</a:t>
                      </a:r>
                      <a:r>
                        <a:rPr lang="en-US" sz="1400" dirty="0"/>
                        <a:t> CTL for CLI or Boto3 library in python to push and pull.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Straightforward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Requires installation of </a:t>
                      </a:r>
                      <a:r>
                        <a:rPr lang="en-US" sz="1400" dirty="0" err="1"/>
                        <a:t>GitLFS</a:t>
                      </a:r>
                      <a:r>
                        <a:rPr lang="en-US" sz="1400" dirty="0"/>
                        <a:t> and repository setup on GitHub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Can use standard git commands.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Ease of Data Versioning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Easy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Git-like branches &amp; commits for data in object 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Easy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Tracks CSVs easily using Git and LFS pointers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Version Switching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Can easily branch and rollback like Git to switch.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Manually have to check previous commits if versions aren’t kept separately.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UI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Can view the raw CSV files within the repository directly on </a:t>
                      </a:r>
                      <a:r>
                        <a:rPr lang="en-US" sz="1400" dirty="0" err="1"/>
                        <a:t>LakeFS</a:t>
                      </a:r>
                      <a:r>
                        <a:rPr lang="en-US" sz="1400" dirty="0"/>
                        <a:t> cloud website.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Can view the repository on GitHub but CSV files are pointers to </a:t>
                      </a:r>
                      <a:r>
                        <a:rPr lang="en-US" sz="1400" dirty="0" err="1"/>
                        <a:t>GitLFS</a:t>
                      </a:r>
                      <a:r>
                        <a:rPr lang="en-US" sz="14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234488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Model Training Integration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Can version data alongside code for model training in pipeline if using 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Limited capacity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Have to commit changes via terminal, separate from the model training pipeline.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669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Cloud Dependency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Needs external object storage linked to the repository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Linked to a Git remote such as a GitHub repository.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No need to configure a storage bucket.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2E34-541A-0DF0-0999-C86F392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6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03FA4-4C36-78FA-C501-339B251DF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38ED-8545-158E-4FFB-FD40A350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018" y="611378"/>
            <a:ext cx="7815072" cy="612648"/>
          </a:xfrm>
        </p:spPr>
        <p:txBody>
          <a:bodyPr/>
          <a:lstStyle/>
          <a:p>
            <a:r>
              <a:rPr lang="en-US" cap="none" dirty="0"/>
              <a:t>Model Comparison: DP Vs. Non-DP</a:t>
            </a:r>
            <a:endParaRPr lang="en-ZA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471EA-4987-314D-1C06-87E28CAE41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3736" y="1664208"/>
            <a:ext cx="5230368" cy="4582414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DP model </a:t>
            </a:r>
            <a:r>
              <a:rPr lang="en-US" b="1" dirty="0"/>
              <a:t>performed similarly in accuracy </a:t>
            </a:r>
            <a:r>
              <a:rPr lang="en-US" dirty="0"/>
              <a:t>to the non-DP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Minimal increase in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Minimal drop in model explanation power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 trade-off in RMSE and R²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DP model epsilon signals a </a:t>
            </a:r>
            <a:r>
              <a:rPr lang="en-US" b="1" dirty="0"/>
              <a:t>moderate data privacy level, </a:t>
            </a:r>
            <a:r>
              <a:rPr lang="en-US" dirty="0"/>
              <a:t>with room for improvement.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Allows </a:t>
            </a:r>
            <a:r>
              <a:rPr lang="en-US" b="1" dirty="0"/>
              <a:t>for gain of a decent privacy guarantee</a:t>
            </a:r>
            <a:r>
              <a:rPr lang="en-US" dirty="0"/>
              <a:t> without significantly decreasing model accuracy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Suitable for applications that need some privacy, but model performance is critical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F6F2EFAF-0641-E411-85D5-5F64F360FFF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22231224"/>
              </p:ext>
            </p:extLst>
          </p:nvPr>
        </p:nvGraphicFramePr>
        <p:xfrm>
          <a:off x="6265554" y="3035969"/>
          <a:ext cx="5541264" cy="183889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44059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41094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931495">
                  <a:extLst>
                    <a:ext uri="{9D8B030D-6E8A-4147-A177-3AD203B41FA5}">
                      <a16:colId xmlns:a16="http://schemas.microsoft.com/office/drawing/2014/main" val="3906094665"/>
                    </a:ext>
                  </a:extLst>
                </a:gridCol>
                <a:gridCol w="1150671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904098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91983">
                <a:tc>
                  <a:txBody>
                    <a:bodyPr/>
                    <a:lstStyle/>
                    <a:p>
                      <a:r>
                        <a:rPr lang="en-US" sz="1800" dirty="0"/>
                        <a:t>Model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RMSE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R²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Epsilon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Delta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Non-DP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177.95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179.06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4.165e05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DFD24-1A06-4E05-BA5E-8F321A8F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365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{8209E392-BD38-4321-883B-160FC97F49A3}tf16411248_win32</Template>
  <TotalTime>47</TotalTime>
  <Words>357</Words>
  <Application>Microsoft Office PowerPoint</Application>
  <PresentationFormat>Widescreen</PresentationFormat>
  <Paragraphs>65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 Light</vt:lpstr>
      <vt:lpstr>Calibri</vt:lpstr>
      <vt:lpstr>Posterama</vt:lpstr>
      <vt:lpstr>Custom</vt:lpstr>
      <vt:lpstr>MlOPs Assignment 1: DVC Tools Comparison  &amp;  DP Models </vt:lpstr>
      <vt:lpstr>Tools Comparison: Lakefs And Gitlfs</vt:lpstr>
      <vt:lpstr>Model Comparison: DP Vs. Non-DP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Anusha Bhat</dc:creator>
  <cp:lastModifiedBy>Anusha Bhat</cp:lastModifiedBy>
  <cp:revision>10</cp:revision>
  <dcterms:created xsi:type="dcterms:W3CDTF">2025-07-03T20:16:01Z</dcterms:created>
  <dcterms:modified xsi:type="dcterms:W3CDTF">2025-07-03T21:03:55Z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