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62" r:id="rId4"/>
    <p:sldId id="313" r:id="rId5"/>
    <p:sldId id="263" r:id="rId6"/>
    <p:sldId id="264" r:id="rId7"/>
    <p:sldId id="266" r:id="rId8"/>
    <p:sldId id="265" r:id="rId9"/>
    <p:sldId id="267" r:id="rId10"/>
    <p:sldId id="268" r:id="rId11"/>
    <p:sldId id="269" r:id="rId12"/>
    <p:sldId id="270" r:id="rId13"/>
    <p:sldId id="301" r:id="rId14"/>
    <p:sldId id="302" r:id="rId15"/>
    <p:sldId id="325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4" r:id="rId26"/>
    <p:sldId id="315" r:id="rId27"/>
    <p:sldId id="316" r:id="rId28"/>
    <p:sldId id="317" r:id="rId29"/>
    <p:sldId id="318" r:id="rId30"/>
    <p:sldId id="321" r:id="rId31"/>
    <p:sldId id="322" r:id="rId32"/>
    <p:sldId id="326" r:id="rId33"/>
    <p:sldId id="320" r:id="rId34"/>
    <p:sldId id="323" r:id="rId35"/>
    <p:sldId id="324" r:id="rId36"/>
    <p:sldId id="261" r:id="rId3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>
    <p:restoredLeft sz="14368" autoAdjust="0"/>
    <p:restoredTop sz="86353" autoAdjust="0"/>
  </p:normalViewPr>
  <p:slideViewPr>
    <p:cSldViewPr>
      <p:cViewPr varScale="1">
        <p:scale>
          <a:sx n="74" d="100"/>
          <a:sy n="74" d="100"/>
        </p:scale>
        <p:origin x="224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082" y="53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2715182-4390-4C31-B8B1-EEE902A3C94A}" type="datetimeFigureOut">
              <a:rPr lang="en-GB" smtClean="0"/>
              <a:t>25/06/2022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80A39DD-F5E2-4C86-8631-D4EDCAFAAD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8133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AC17587-270B-4B0B-9AA6-494533B79328}" type="datetimeFigureOut">
              <a:rPr lang="en-GB" smtClean="0"/>
              <a:t>25/06/2022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490BF07-330C-4C66-8D28-35107226021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1360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BF07-330C-4C66-8D28-35107226021F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605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BF07-330C-4C66-8D28-35107226021F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8430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BF07-330C-4C66-8D28-35107226021F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4607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BF07-330C-4C66-8D28-35107226021F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34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BF07-330C-4C66-8D28-35107226021F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1107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endParaRPr lang="tr-T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BF07-330C-4C66-8D28-35107226021F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524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BF07-330C-4C66-8D28-35107226021F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217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BF07-330C-4C66-8D28-35107226021F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89540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BF07-330C-4C66-8D28-35107226021F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659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BF07-330C-4C66-8D28-35107226021F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8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BF07-330C-4C66-8D28-35107226021F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2689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BF07-330C-4C66-8D28-35107226021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3152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BF07-330C-4C66-8D28-35107226021F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4245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BF07-330C-4C66-8D28-35107226021F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4820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BF07-330C-4C66-8D28-35107226021F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97069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BF07-330C-4C66-8D28-35107226021F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35102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BF07-330C-4C66-8D28-35107226021F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22394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BF07-330C-4C66-8D28-35107226021F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58182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BF07-330C-4C66-8D28-35107226021F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73455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BF07-330C-4C66-8D28-35107226021F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706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BF07-330C-4C66-8D28-35107226021F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8117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BF07-330C-4C66-8D28-35107226021F}" type="slidenum">
              <a:rPr lang="en-GB" smtClean="0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3204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BF07-330C-4C66-8D28-35107226021F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4993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BF07-330C-4C66-8D28-35107226021F}" type="slidenum">
              <a:rPr lang="en-GB" smtClean="0"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4175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endParaRPr lang="tr-T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BF07-330C-4C66-8D28-35107226021F}" type="slidenum">
              <a:rPr lang="en-GB" smtClean="0"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22241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BF07-330C-4C66-8D28-35107226021F}" type="slidenum">
              <a:rPr lang="en-GB" smtClean="0"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20647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BF07-330C-4C66-8D28-35107226021F}" type="slidenum">
              <a:rPr lang="en-GB" smtClean="0"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94552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BF07-330C-4C66-8D28-35107226021F}" type="slidenum">
              <a:rPr lang="en-GB" smtClean="0"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25443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BF07-330C-4C66-8D28-35107226021F}" type="slidenum">
              <a:rPr lang="en-GB" smtClean="0"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59918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BF07-330C-4C66-8D28-35107226021F}" type="slidenum">
              <a:rPr lang="en-GB" smtClean="0"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6320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BF07-330C-4C66-8D28-35107226021F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2802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BF07-330C-4C66-8D28-35107226021F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4492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BF07-330C-4C66-8D28-35107226021F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438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BF07-330C-4C66-8D28-35107226021F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2257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endParaRPr lang="tr-T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BF07-330C-4C66-8D28-35107226021F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551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BF07-330C-4C66-8D28-35107226021F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54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82763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776864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6632"/>
            <a:ext cx="1296144" cy="12895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0" b="21654"/>
          <a:stretch/>
        </p:blipFill>
        <p:spPr>
          <a:xfrm>
            <a:off x="6118673" y="5805264"/>
            <a:ext cx="2780731" cy="914400"/>
          </a:xfrm>
          <a:prstGeom prst="rect">
            <a:avLst/>
          </a:prstGeom>
        </p:spPr>
      </p:pic>
      <p:pic>
        <p:nvPicPr>
          <p:cNvPr id="1026" name="Picture 2" descr="C:\Users\hardiea\AppData\Local\Temp\Rar$DIa0.943\JPG BW Large with Border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230" y="155370"/>
            <a:ext cx="1502090" cy="125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679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http://</a:t>
            </a:r>
            <a:r>
              <a:rPr lang="en-GB" b="1" dirty="0" smtClean="0"/>
              <a:t>cass.lancs.ac.uk</a:t>
            </a:r>
          </a:p>
        </p:txBody>
      </p:sp>
    </p:spTree>
    <p:extLst>
      <p:ext uri="{BB962C8B-B14F-4D97-AF65-F5344CB8AC3E}">
        <p14:creationId xmlns:p14="http://schemas.microsoft.com/office/powerpoint/2010/main" val="4010354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24128" y="26064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229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http://</a:t>
            </a:r>
            <a:r>
              <a:rPr lang="en-GB" b="1" dirty="0" smtClean="0"/>
              <a:t>cass.lancs.ac.uk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13679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http://</a:t>
            </a:r>
            <a:r>
              <a:rPr lang="en-GB" b="1" dirty="0" smtClean="0"/>
              <a:t>cass.lancs.ac.uk</a:t>
            </a:r>
          </a:p>
        </p:txBody>
      </p:sp>
    </p:spTree>
    <p:extLst>
      <p:ext uri="{BB962C8B-B14F-4D97-AF65-F5344CB8AC3E}">
        <p14:creationId xmlns:p14="http://schemas.microsoft.com/office/powerpoint/2010/main" val="2672323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http://</a:t>
            </a:r>
            <a:r>
              <a:rPr lang="en-GB" b="1" dirty="0" smtClean="0"/>
              <a:t>cass.lancs.ac.uk</a:t>
            </a:r>
          </a:p>
        </p:txBody>
      </p:sp>
    </p:spTree>
    <p:extLst>
      <p:ext uri="{BB962C8B-B14F-4D97-AF65-F5344CB8AC3E}">
        <p14:creationId xmlns:p14="http://schemas.microsoft.com/office/powerpoint/2010/main" val="1631331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http://</a:t>
            </a:r>
            <a:r>
              <a:rPr lang="en-GB" b="1" dirty="0" smtClean="0"/>
              <a:t>cass.lancs.ac.uk</a:t>
            </a:r>
          </a:p>
        </p:txBody>
      </p:sp>
    </p:spTree>
    <p:extLst>
      <p:ext uri="{BB962C8B-B14F-4D97-AF65-F5344CB8AC3E}">
        <p14:creationId xmlns:p14="http://schemas.microsoft.com/office/powerpoint/2010/main" val="393495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http://</a:t>
            </a:r>
            <a:r>
              <a:rPr lang="en-GB" b="1" dirty="0" smtClean="0"/>
              <a:t>cass.lancs.ac.uk</a:t>
            </a:r>
          </a:p>
        </p:txBody>
      </p:sp>
    </p:spTree>
    <p:extLst>
      <p:ext uri="{BB962C8B-B14F-4D97-AF65-F5344CB8AC3E}">
        <p14:creationId xmlns:p14="http://schemas.microsoft.com/office/powerpoint/2010/main" val="365676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http://</a:t>
            </a:r>
            <a:r>
              <a:rPr lang="en-GB" b="1" dirty="0" smtClean="0"/>
              <a:t>cass.lancs.ac.uk</a:t>
            </a:r>
          </a:p>
        </p:txBody>
      </p:sp>
    </p:spTree>
    <p:extLst>
      <p:ext uri="{BB962C8B-B14F-4D97-AF65-F5344CB8AC3E}">
        <p14:creationId xmlns:p14="http://schemas.microsoft.com/office/powerpoint/2010/main" val="1291151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http://</a:t>
            </a:r>
            <a:r>
              <a:rPr lang="en-GB" b="1" dirty="0" smtClean="0"/>
              <a:t>cass.lancs.ac.uk</a:t>
            </a:r>
          </a:p>
        </p:txBody>
      </p:sp>
    </p:spTree>
    <p:extLst>
      <p:ext uri="{BB962C8B-B14F-4D97-AF65-F5344CB8AC3E}">
        <p14:creationId xmlns:p14="http://schemas.microsoft.com/office/powerpoint/2010/main" val="3954851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http://</a:t>
            </a:r>
            <a:r>
              <a:rPr lang="en-GB" b="1" dirty="0" smtClean="0"/>
              <a:t>cass.lancs.ac.uk</a:t>
            </a:r>
          </a:p>
        </p:txBody>
      </p:sp>
    </p:spTree>
    <p:extLst>
      <p:ext uri="{BB962C8B-B14F-4D97-AF65-F5344CB8AC3E}">
        <p14:creationId xmlns:p14="http://schemas.microsoft.com/office/powerpoint/2010/main" val="2743416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http://</a:t>
            </a:r>
            <a:r>
              <a:rPr lang="en-GB" b="1" dirty="0" smtClean="0"/>
              <a:t>cass.lancs.ac.uk</a:t>
            </a:r>
          </a:p>
        </p:txBody>
      </p:sp>
    </p:spTree>
    <p:extLst>
      <p:ext uri="{BB962C8B-B14F-4D97-AF65-F5344CB8AC3E}">
        <p14:creationId xmlns:p14="http://schemas.microsoft.com/office/powerpoint/2010/main" val="1402312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1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http://</a:t>
            </a:r>
            <a:r>
              <a:rPr lang="en-GB" b="1" dirty="0" smtClean="0"/>
              <a:t>cass.lancs.ac.uk</a:t>
            </a:r>
            <a:endParaRPr lang="en-GB" b="1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57654"/>
            <a:ext cx="1116756" cy="111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7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A Matrix-Based Algorithm for MWE Extraction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 smtClean="0"/>
              <a:t>Orhan Bilgin</a:t>
            </a:r>
            <a:endParaRPr lang="en-US" noProof="1"/>
          </a:p>
        </p:txBody>
      </p:sp>
      <p:sp>
        <p:nvSpPr>
          <p:cNvPr id="4" name="Rectangle 3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5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Observed frequencies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846615"/>
              </p:ext>
            </p:extLst>
          </p:nvPr>
        </p:nvGraphicFramePr>
        <p:xfrm>
          <a:off x="1066800" y="2410967"/>
          <a:ext cx="7086600" cy="2577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143000"/>
                <a:gridCol w="1066800"/>
                <a:gridCol w="990600"/>
                <a:gridCol w="914400"/>
                <a:gridCol w="9906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time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of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time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</a:t>
                      </a:r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87</a:t>
                      </a:r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52553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the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866900" y="5715000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not react reliably at </a:t>
            </a:r>
            <a:r>
              <a:rPr lang="en-US" dirty="0" smtClean="0">
                <a:solidFill>
                  <a:schemeClr val="accent1"/>
                </a:solidFill>
              </a:rPr>
              <a:t>the time </a:t>
            </a:r>
            <a:r>
              <a:rPr lang="en-US" dirty="0" smtClean="0"/>
              <a:t>of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this writing with version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6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Observed frequencies</a:t>
            </a:r>
            <a:endParaRPr lang="en-US" noProof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813669"/>
              </p:ext>
            </p:extLst>
          </p:nvPr>
        </p:nvGraphicFramePr>
        <p:xfrm>
          <a:off x="1066800" y="2410967"/>
          <a:ext cx="7086600" cy="2577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143000"/>
                <a:gridCol w="1066800"/>
                <a:gridCol w="990600"/>
                <a:gridCol w="914400"/>
                <a:gridCol w="9906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time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of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time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</a:t>
                      </a:r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87</a:t>
                      </a:r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52553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the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866900" y="5715000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not react reliably at </a:t>
            </a:r>
            <a:r>
              <a:rPr lang="en-US" dirty="0" smtClean="0">
                <a:solidFill>
                  <a:schemeClr val="accent1"/>
                </a:solidFill>
              </a:rPr>
              <a:t>the time of </a:t>
            </a:r>
            <a:r>
              <a:rPr lang="en-US" dirty="0" smtClean="0"/>
              <a:t>this writing with version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914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Observed frequencies</a:t>
            </a:r>
            <a:endParaRPr lang="en-US" noProof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228520"/>
              </p:ext>
            </p:extLst>
          </p:nvPr>
        </p:nvGraphicFramePr>
        <p:xfrm>
          <a:off x="1066800" y="2410967"/>
          <a:ext cx="7086600" cy="2577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143000"/>
                <a:gridCol w="1066800"/>
                <a:gridCol w="990600"/>
                <a:gridCol w="914400"/>
                <a:gridCol w="9906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time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of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time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</a:t>
                      </a:r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87</a:t>
                      </a:r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52553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the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at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203</a:t>
                      </a:r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866900" y="5715000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not react reliably </a:t>
            </a:r>
            <a:r>
              <a:rPr lang="en-US" dirty="0" smtClean="0">
                <a:solidFill>
                  <a:schemeClr val="accent1"/>
                </a:solidFill>
              </a:rPr>
              <a:t>at the time </a:t>
            </a:r>
            <a:r>
              <a:rPr lang="en-US" dirty="0" smtClean="0"/>
              <a:t>of this writing with version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1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Observed frequencies</a:t>
            </a:r>
            <a:endParaRPr lang="en-US" noProof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718647"/>
              </p:ext>
            </p:extLst>
          </p:nvPr>
        </p:nvGraphicFramePr>
        <p:xfrm>
          <a:off x="1066800" y="2410967"/>
          <a:ext cx="7086600" cy="2577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143000"/>
                <a:gridCol w="1066800"/>
                <a:gridCol w="990600"/>
                <a:gridCol w="914400"/>
                <a:gridCol w="9906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time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of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this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writing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with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version</a:t>
                      </a:r>
                      <a:endParaRPr lang="en-US" sz="1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time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49,875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2,280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52553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the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7,102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1,161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at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2037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691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reliably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react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not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866900" y="5715000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not react reliably at the time of this writing with version 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72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Observed frequencies</a:t>
            </a:r>
            <a:endParaRPr lang="en-US" noProof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219448"/>
              </p:ext>
            </p:extLst>
          </p:nvPr>
        </p:nvGraphicFramePr>
        <p:xfrm>
          <a:off x="1066800" y="2410967"/>
          <a:ext cx="7086600" cy="2577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143000"/>
                <a:gridCol w="1066800"/>
                <a:gridCol w="990600"/>
                <a:gridCol w="914400"/>
                <a:gridCol w="9906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time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of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this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writing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with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version</a:t>
                      </a:r>
                      <a:endParaRPr lang="en-US" sz="1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time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49,875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2,280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52553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the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7,102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1,161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at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2037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691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reliably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react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not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866900" y="5715000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not react reliably at the time of this writing with version 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91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Nesting problem</a:t>
            </a:r>
            <a:endParaRPr lang="en-US" noProof="0" dirty="0"/>
          </a:p>
        </p:txBody>
      </p:sp>
      <p:sp>
        <p:nvSpPr>
          <p:cNvPr id="3" name="Rectangle 2"/>
          <p:cNvSpPr/>
          <p:nvPr/>
        </p:nvSpPr>
        <p:spPr>
          <a:xfrm>
            <a:off x="2319224" y="3124200"/>
            <a:ext cx="4049314" cy="46166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tr-TR" sz="2400" dirty="0" smtClean="0"/>
              <a:t>United Nations </a:t>
            </a:r>
            <a:r>
              <a:rPr lang="tr-TR" sz="2400" dirty="0" err="1" smtClean="0"/>
              <a:t>Children’s</a:t>
            </a:r>
            <a:r>
              <a:rPr lang="tr-TR" sz="2400" dirty="0" smtClean="0"/>
              <a:t> </a:t>
            </a:r>
            <a:r>
              <a:rPr lang="tr-TR" sz="2400" dirty="0" err="1" smtClean="0"/>
              <a:t>Fund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609195" y="4724400"/>
            <a:ext cx="3353610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tr-TR" sz="2400" dirty="0" smtClean="0"/>
              <a:t>United Nations </a:t>
            </a:r>
            <a:r>
              <a:rPr lang="tr-TR" sz="2400" dirty="0" err="1" smtClean="0"/>
              <a:t>Children’s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4767449" y="4724399"/>
            <a:ext cx="3135730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tr-TR" sz="2400" dirty="0" smtClean="0"/>
              <a:t>Nations </a:t>
            </a:r>
            <a:r>
              <a:rPr lang="tr-TR" sz="2400" dirty="0" err="1" smtClean="0"/>
              <a:t>Children’s</a:t>
            </a:r>
            <a:r>
              <a:rPr lang="tr-TR" sz="2400" dirty="0" smtClean="0"/>
              <a:t> </a:t>
            </a:r>
            <a:r>
              <a:rPr lang="tr-TR" sz="2400" dirty="0" err="1" smtClean="0"/>
              <a:t>Fund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3" idx="2"/>
            <a:endCxn id="11" idx="0"/>
          </p:cNvCxnSpPr>
          <p:nvPr/>
        </p:nvCxnSpPr>
        <p:spPr>
          <a:xfrm flipH="1">
            <a:off x="2286000" y="3585865"/>
            <a:ext cx="2057881" cy="1138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2"/>
            <a:endCxn id="12" idx="0"/>
          </p:cNvCxnSpPr>
          <p:nvPr/>
        </p:nvCxnSpPr>
        <p:spPr>
          <a:xfrm>
            <a:off x="4343881" y="3585865"/>
            <a:ext cx="1991433" cy="113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9195" y="1764994"/>
            <a:ext cx="2058769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tr-TR" sz="2400" dirty="0" smtClean="0"/>
              <a:t>United Nations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3123868" y="1764994"/>
            <a:ext cx="2440027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tr-TR" sz="2400" dirty="0" smtClean="0"/>
              <a:t>Nations </a:t>
            </a:r>
            <a:r>
              <a:rPr lang="tr-TR" sz="2400" dirty="0" err="1" smtClean="0"/>
              <a:t>Children’s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019800" y="1756794"/>
            <a:ext cx="2106282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tr-TR" sz="2400" dirty="0" err="1" smtClean="0"/>
              <a:t>Children’s</a:t>
            </a:r>
            <a:r>
              <a:rPr lang="tr-TR" sz="2400" dirty="0" smtClean="0"/>
              <a:t> </a:t>
            </a:r>
            <a:r>
              <a:rPr lang="tr-TR" sz="2400" dirty="0" err="1" smtClean="0"/>
              <a:t>Fund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stCxn id="3" idx="0"/>
            <a:endCxn id="10" idx="2"/>
          </p:cNvCxnSpPr>
          <p:nvPr/>
        </p:nvCxnSpPr>
        <p:spPr>
          <a:xfrm flipH="1" flipV="1">
            <a:off x="1638580" y="2226659"/>
            <a:ext cx="2705301" cy="89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0"/>
            <a:endCxn id="13" idx="2"/>
          </p:cNvCxnSpPr>
          <p:nvPr/>
        </p:nvCxnSpPr>
        <p:spPr>
          <a:xfrm flipV="1">
            <a:off x="4343881" y="2226659"/>
            <a:ext cx="1" cy="89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" idx="0"/>
            <a:endCxn id="15" idx="2"/>
          </p:cNvCxnSpPr>
          <p:nvPr/>
        </p:nvCxnSpPr>
        <p:spPr>
          <a:xfrm flipV="1">
            <a:off x="4343881" y="2218459"/>
            <a:ext cx="2729060" cy="905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02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Nesting adjustment</a:t>
            </a:r>
            <a:endParaRPr lang="en-US" noProof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724950"/>
              </p:ext>
            </p:extLst>
          </p:nvPr>
        </p:nvGraphicFramePr>
        <p:xfrm>
          <a:off x="1066800" y="2410967"/>
          <a:ext cx="7086600" cy="2577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143000"/>
                <a:gridCol w="1066800"/>
                <a:gridCol w="990600"/>
                <a:gridCol w="914400"/>
                <a:gridCol w="9906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time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of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this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writing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with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version</a:t>
                      </a:r>
                      <a:endParaRPr lang="en-US" sz="1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time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49,875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2,280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52553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the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7,102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1,161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at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2037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691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reliably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react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not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>
            <a:off x="5257800" y="4800600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620000" y="3581400"/>
            <a:ext cx="0" cy="990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866900" y="5715000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not react reliably at the time of this writing with version 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62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Nesting adjustment</a:t>
            </a:r>
            <a:endParaRPr lang="en-US" noProof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002700"/>
              </p:ext>
            </p:extLst>
          </p:nvPr>
        </p:nvGraphicFramePr>
        <p:xfrm>
          <a:off x="1066800" y="2410967"/>
          <a:ext cx="7086600" cy="2577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143000"/>
                <a:gridCol w="1066800"/>
                <a:gridCol w="990600"/>
                <a:gridCol w="914400"/>
                <a:gridCol w="9906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time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of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this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writing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with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version</a:t>
                      </a:r>
                      <a:endParaRPr lang="en-US" sz="1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time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49,875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2,280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52553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the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7,102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1,161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at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2037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691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reliably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react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not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866900" y="5715000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not react reliably at the time of this writing with version 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77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Nesting adjustment</a:t>
            </a:r>
            <a:endParaRPr lang="en-US" noProof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659660"/>
              </p:ext>
            </p:extLst>
          </p:nvPr>
        </p:nvGraphicFramePr>
        <p:xfrm>
          <a:off x="1066800" y="2410967"/>
          <a:ext cx="7086600" cy="2577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143000"/>
                <a:gridCol w="1066800"/>
                <a:gridCol w="990600"/>
                <a:gridCol w="914400"/>
                <a:gridCol w="9906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time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of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this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writing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with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version</a:t>
                      </a:r>
                      <a:endParaRPr lang="en-US" sz="1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time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49,875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2,280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52553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the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7,102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1,161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at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2037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691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reliably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react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not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866900" y="5715000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not react reliably at the time of this writing with version 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65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Nesting adjustment</a:t>
            </a:r>
            <a:endParaRPr lang="en-US" noProof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326072"/>
              </p:ext>
            </p:extLst>
          </p:nvPr>
        </p:nvGraphicFramePr>
        <p:xfrm>
          <a:off x="1066800" y="2410967"/>
          <a:ext cx="7086600" cy="2577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143000"/>
                <a:gridCol w="1066800"/>
                <a:gridCol w="990600"/>
                <a:gridCol w="914400"/>
                <a:gridCol w="9906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time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of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this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writing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with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version</a:t>
                      </a:r>
                      <a:endParaRPr lang="en-US" sz="1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time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49,875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2,280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52553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the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7,102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1,161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at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2037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691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reliably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react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not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866900" y="5715000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not react reliably at the time of this writing with version 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12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Overview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An algorithm to extract/discover MWEs in a corpus:</a:t>
            </a:r>
          </a:p>
          <a:p>
            <a:pPr lvl="1"/>
            <a:r>
              <a:rPr lang="en-US" sz="2400" dirty="0" smtClean="0"/>
              <a:t>node-based</a:t>
            </a:r>
          </a:p>
          <a:p>
            <a:pPr lvl="1"/>
            <a:r>
              <a:rPr lang="en-US" sz="2400" dirty="0" smtClean="0"/>
              <a:t>uses a fixed window</a:t>
            </a:r>
          </a:p>
          <a:p>
            <a:pPr lvl="1"/>
            <a:r>
              <a:rPr lang="en-US" sz="2400" dirty="0" smtClean="0"/>
              <a:t>knowledge-poor</a:t>
            </a:r>
          </a:p>
          <a:p>
            <a:pPr lvl="1"/>
            <a:r>
              <a:rPr lang="en-US" sz="2400" dirty="0" smtClean="0"/>
              <a:t>computationally efficient</a:t>
            </a:r>
          </a:p>
          <a:p>
            <a:r>
              <a:rPr lang="en-US" sz="2400" dirty="0" smtClean="0"/>
              <a:t>Compares </a:t>
            </a:r>
            <a:r>
              <a:rPr lang="en-US" sz="2400" u="sng" dirty="0" smtClean="0"/>
              <a:t>observed</a:t>
            </a:r>
            <a:r>
              <a:rPr lang="en-US" sz="2400" dirty="0" smtClean="0"/>
              <a:t> frequencies to </a:t>
            </a:r>
            <a:r>
              <a:rPr lang="en-US" sz="2400" u="sng" dirty="0" smtClean="0"/>
              <a:t>expected</a:t>
            </a:r>
            <a:r>
              <a:rPr lang="en-US" sz="2400" dirty="0" smtClean="0"/>
              <a:t> frequencies</a:t>
            </a:r>
          </a:p>
          <a:p>
            <a:r>
              <a:rPr lang="en-US" sz="2400" dirty="0" smtClean="0"/>
              <a:t>Main idea: Detect the </a:t>
            </a:r>
            <a:r>
              <a:rPr lang="en-US" sz="2400" u="sng" dirty="0" smtClean="0"/>
              <a:t>frequency anomalies</a:t>
            </a:r>
            <a:r>
              <a:rPr lang="en-US" sz="2400" dirty="0" smtClean="0"/>
              <a:t> that occur at the starting and ending points of a MWE</a:t>
            </a:r>
          </a:p>
          <a:p>
            <a:r>
              <a:rPr lang="en-US" sz="2400" dirty="0" smtClean="0"/>
              <a:t>Developed as part of a PhD project on MWEs in Turkish</a:t>
            </a:r>
          </a:p>
          <a:p>
            <a:r>
              <a:rPr lang="en-US" sz="2400" dirty="0" smtClean="0"/>
              <a:t>Lancaster University, Linguistics and English Language, supervised by Dr. Andrew Hardie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436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Nesting adjustment</a:t>
            </a:r>
            <a:endParaRPr lang="en-US" noProof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366566"/>
              </p:ext>
            </p:extLst>
          </p:nvPr>
        </p:nvGraphicFramePr>
        <p:xfrm>
          <a:off x="1066800" y="2410967"/>
          <a:ext cx="7086600" cy="2577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143000"/>
                <a:gridCol w="1066800"/>
                <a:gridCol w="990600"/>
                <a:gridCol w="914400"/>
                <a:gridCol w="9906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time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of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this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writing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with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version</a:t>
                      </a:r>
                      <a:endParaRPr lang="en-US" sz="1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time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41,654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1,111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352553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the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4,595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466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at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1,346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662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reliably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react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not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866900" y="5715000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not react reliably at the time of this writing with version 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22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Nesting adjustment</a:t>
            </a:r>
            <a:endParaRPr lang="en-US" noProof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720494"/>
              </p:ext>
            </p:extLst>
          </p:nvPr>
        </p:nvGraphicFramePr>
        <p:xfrm>
          <a:off x="1066800" y="2410967"/>
          <a:ext cx="7086600" cy="2577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143000"/>
                <a:gridCol w="1066800"/>
                <a:gridCol w="990600"/>
                <a:gridCol w="914400"/>
                <a:gridCol w="9906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time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of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this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writing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with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version</a:t>
                      </a:r>
                      <a:endParaRPr lang="en-US" sz="1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time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41,654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1,111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352553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the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4,595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466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at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1,346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662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reliably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react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not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866900" y="5715000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not react reliably at the time of this writing with version 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22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Expected frequencies</a:t>
            </a:r>
            <a:endParaRPr lang="en-US" noProof="0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447800" y="2005281"/>
            <a:ext cx="60198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Definition 1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The probability of observing a given token at a given positions approximated by dividing the </a:t>
            </a:r>
            <a:r>
              <a:rPr kumimoji="0" lang="en-GB" altLang="en-US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number of times that token occurs at that position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by the </a:t>
            </a:r>
            <a:r>
              <a:rPr kumimoji="0" lang="en-GB" altLang="en-US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number of ngrams included in the analysis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en-GB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66900" y="5715000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not react reliably at the time of this writing with version 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019" y="3916363"/>
            <a:ext cx="4043362" cy="88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8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Expected frequencies</a:t>
            </a:r>
            <a:endParaRPr lang="en-US" noProof="0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447800" y="2005281"/>
            <a:ext cx="60198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Definition 2</a:t>
            </a:r>
            <a:r>
              <a:rPr lang="en-GB" sz="2000" dirty="0">
                <a:ea typeface="Calibri" panose="020F0502020204030204" pitchFamily="34" charset="0"/>
                <a:cs typeface="Times New Roman" panose="02020603050405020304" pitchFamily="18" charset="0"/>
              </a:rPr>
              <a:t>: The probability of </a:t>
            </a:r>
            <a:r>
              <a:rPr lang="en-GB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n-GB" sz="2000" dirty="0">
                <a:ea typeface="Calibri" panose="020F0502020204030204" pitchFamily="34" charset="0"/>
                <a:cs typeface="Times New Roman" panose="02020603050405020304" pitchFamily="18" charset="0"/>
              </a:rPr>
              <a:t> observing a given token at a given position is approximated by taking the complement of the probability of observing that token in that position</a:t>
            </a:r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GB" sz="2000" dirty="0"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66900" y="5715000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not react reliably at the time of this writing with version 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781" y="3916363"/>
            <a:ext cx="4795837" cy="103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5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Expected frequencies</a:t>
            </a:r>
            <a:endParaRPr lang="en-US" noProof="0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447800" y="1899047"/>
            <a:ext cx="60198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 noProof="1" smtClean="0">
                <a:ea typeface="Calibri" panose="020F0502020204030204" pitchFamily="34" charset="0"/>
              </a:rPr>
              <a:t>Definition 3</a:t>
            </a:r>
            <a:r>
              <a:rPr lang="en-US" sz="2000" noProof="1" smtClean="0">
                <a:ea typeface="Calibri" panose="020F0502020204030204" pitchFamily="34" charset="0"/>
              </a:rPr>
              <a:t>: The expected probability of observing a sequence </a:t>
            </a:r>
            <a:r>
              <a:rPr lang="en-US" sz="2000" i="1" noProof="1" smtClean="0">
                <a:ea typeface="Calibri" panose="020F0502020204030204" pitchFamily="34" charset="0"/>
              </a:rPr>
              <a:t>L</a:t>
            </a:r>
            <a:r>
              <a:rPr lang="en-US" sz="2000" i="1" baseline="-25000" noProof="1" smtClean="0">
                <a:ea typeface="Calibri" panose="020F0502020204030204" pitchFamily="34" charset="0"/>
              </a:rPr>
              <a:t>m</a:t>
            </a:r>
            <a:r>
              <a:rPr lang="en-US" sz="2000" i="1" noProof="1" smtClean="0">
                <a:ea typeface="Calibri" panose="020F0502020204030204" pitchFamily="34" charset="0"/>
              </a:rPr>
              <a:t>…R</a:t>
            </a:r>
            <a:r>
              <a:rPr lang="en-US" sz="2000" i="1" baseline="-25000" noProof="1" smtClean="0">
                <a:ea typeface="Calibri" panose="020F0502020204030204" pitchFamily="34" charset="0"/>
              </a:rPr>
              <a:t>n</a:t>
            </a:r>
            <a:r>
              <a:rPr lang="en-US" sz="2000" noProof="1" smtClean="0">
                <a:ea typeface="Calibri" panose="020F0502020204030204" pitchFamily="34" charset="0"/>
              </a:rPr>
              <a:t> is approximated by multiplying the probabilities of observing each token in the sequence, the probability of </a:t>
            </a:r>
            <a:r>
              <a:rPr lang="en-US" sz="2000" i="1" noProof="1" smtClean="0">
                <a:ea typeface="Calibri" panose="020F0502020204030204" pitchFamily="34" charset="0"/>
              </a:rPr>
              <a:t>not</a:t>
            </a:r>
            <a:r>
              <a:rPr lang="en-US" sz="2000" noProof="1" smtClean="0">
                <a:ea typeface="Calibri" panose="020F0502020204030204" pitchFamily="34" charset="0"/>
              </a:rPr>
              <a:t> observing </a:t>
            </a:r>
            <a:r>
              <a:rPr lang="en-US" sz="2000" i="1" noProof="1" smtClean="0">
                <a:ea typeface="Calibri" panose="020F0502020204030204" pitchFamily="34" charset="0"/>
              </a:rPr>
              <a:t>L</a:t>
            </a:r>
            <a:r>
              <a:rPr lang="en-US" sz="2000" i="1" baseline="-25000" noProof="1" smtClean="0">
                <a:ea typeface="Calibri" panose="020F0502020204030204" pitchFamily="34" charset="0"/>
              </a:rPr>
              <a:t>m+1</a:t>
            </a:r>
            <a:r>
              <a:rPr lang="en-US" sz="2000" noProof="1" smtClean="0">
                <a:ea typeface="Calibri" panose="020F0502020204030204" pitchFamily="34" charset="0"/>
              </a:rPr>
              <a:t>, and the probability of </a:t>
            </a:r>
            <a:r>
              <a:rPr lang="en-US" sz="2000" i="1" noProof="1" smtClean="0">
                <a:ea typeface="Calibri" panose="020F0502020204030204" pitchFamily="34" charset="0"/>
              </a:rPr>
              <a:t>not</a:t>
            </a:r>
            <a:r>
              <a:rPr lang="en-US" sz="2000" noProof="1" smtClean="0">
                <a:ea typeface="Calibri" panose="020F0502020204030204" pitchFamily="34" charset="0"/>
              </a:rPr>
              <a:t> observing </a:t>
            </a:r>
            <a:r>
              <a:rPr lang="en-US" sz="2000" i="1" noProof="1" smtClean="0">
                <a:ea typeface="Calibri" panose="020F0502020204030204" pitchFamily="34" charset="0"/>
              </a:rPr>
              <a:t>R</a:t>
            </a:r>
            <a:r>
              <a:rPr lang="en-US" sz="2000" i="1" baseline="-25000" noProof="1" smtClean="0">
                <a:ea typeface="Calibri" panose="020F0502020204030204" pitchFamily="34" charset="0"/>
              </a:rPr>
              <a:t>n+1</a:t>
            </a:r>
            <a:r>
              <a:rPr lang="en-US" sz="2000" noProof="1" smtClean="0">
                <a:ea typeface="Calibri" panose="020F0502020204030204" pitchFamily="34" charset="0"/>
              </a:rPr>
              <a:t>:</a:t>
            </a:r>
            <a:endParaRPr lang="en-US" sz="2000" noProof="1"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66900" y="5715000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not react reliably at the time of this writing with version 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0" y="3829086"/>
            <a:ext cx="5067300" cy="158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31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Expected frequencies</a:t>
            </a:r>
            <a:endParaRPr lang="en-US" noProof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306973"/>
              </p:ext>
            </p:extLst>
          </p:nvPr>
        </p:nvGraphicFramePr>
        <p:xfrm>
          <a:off x="1066800" y="2410967"/>
          <a:ext cx="7086600" cy="2577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143000"/>
                <a:gridCol w="1066800"/>
                <a:gridCol w="990600"/>
                <a:gridCol w="914400"/>
                <a:gridCol w="9906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time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of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this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writing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with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version</a:t>
                      </a:r>
                      <a:endParaRPr lang="en-US" sz="1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time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40,818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1,946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352553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the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6,046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288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at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729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reliably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react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not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866900" y="5715000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not react reliably at the time of this writing with version 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93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Scores</a:t>
            </a:r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771775"/>
            <a:ext cx="28956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8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Scores</a:t>
            </a:r>
            <a:endParaRPr lang="en-US" noProof="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054523"/>
              </p:ext>
            </p:extLst>
          </p:nvPr>
        </p:nvGraphicFramePr>
        <p:xfrm>
          <a:off x="1066800" y="2410967"/>
          <a:ext cx="7086600" cy="2577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143000"/>
                <a:gridCol w="1066800"/>
                <a:gridCol w="990600"/>
                <a:gridCol w="914400"/>
                <a:gridCol w="9906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time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of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this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writing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with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version</a:t>
                      </a:r>
                      <a:endParaRPr lang="en-US" sz="1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time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0.93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0.85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1.58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352553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the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0.97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1.08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1.26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at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1.09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1.81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noProof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3.81</a:t>
                      </a:r>
                      <a:endParaRPr lang="en-US" sz="1600" b="1" i="0" u="none" strike="noStrike" noProof="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noProof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4.00</a:t>
                      </a:r>
                      <a:endParaRPr lang="en-US" sz="1600" b="1" i="0" u="none" strike="noStrike" noProof="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reliably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react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not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866900" y="5715000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not react reliably at the time of this writing with version 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22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Candidate selection</a:t>
            </a:r>
            <a:endParaRPr lang="en-US" noProof="0" dirty="0"/>
          </a:p>
        </p:txBody>
      </p:sp>
      <p:sp>
        <p:nvSpPr>
          <p:cNvPr id="3" name="Rectangle 2"/>
          <p:cNvSpPr/>
          <p:nvPr/>
        </p:nvSpPr>
        <p:spPr>
          <a:xfrm>
            <a:off x="492550" y="1600200"/>
            <a:ext cx="80418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Each concordance line produces zero or more MWE candidates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Candidates are then forwarded to the score aggregation and ranking stage.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Two parameters: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number of candidates to be selected from each score matrix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minimum score required for being selected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374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Score aggregation</a:t>
            </a:r>
            <a:endParaRPr lang="en-US" noProof="0" dirty="0"/>
          </a:p>
        </p:txBody>
      </p:sp>
      <p:sp>
        <p:nvSpPr>
          <p:cNvPr id="3" name="Rectangle 2"/>
          <p:cNvSpPr/>
          <p:nvPr/>
        </p:nvSpPr>
        <p:spPr>
          <a:xfrm>
            <a:off x="457200" y="1676400"/>
            <a:ext cx="8153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Aggregate the scores of the MWE candidates selected by the individual concordance 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Three methods: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add-one: increment aggregate score by one every time a given candidate is selected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add-score: increment aggregate score by the candidate’s score in S every time it is selected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max: aggregate score is equal to the highest score a candidate obtained in any of the score matrices that selected 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214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Concordances</a:t>
            </a:r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752600"/>
            <a:ext cx="7162800" cy="41898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564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parameters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2910" y="1417638"/>
            <a:ext cx="821388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nesting adjustment: yes, 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score matrix: expected, aggregate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length adjustment on score matrix: yes, 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different values for correction factor a: 2, 4, 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different values for c: 1, 2,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different values for t: 0, 0.5, 1,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score aggregation method: add-one, add-score, max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2 × 2 × 2 × 3 × 3 × 4 × 3 = 864 possible parameter combinations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Run algorithm once for each parameter combination and calculate precision against human-annotated gold standard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459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Evaluation</a:t>
            </a:r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85925"/>
            <a:ext cx="76485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9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Evaluation</a:t>
            </a:r>
            <a:endParaRPr lang="en-US" noProof="0" dirty="0"/>
          </a:p>
        </p:txBody>
      </p:sp>
      <p:sp>
        <p:nvSpPr>
          <p:cNvPr id="3" name="Rectangle 2"/>
          <p:cNvSpPr/>
          <p:nvPr/>
        </p:nvSpPr>
        <p:spPr>
          <a:xfrm>
            <a:off x="457200" y="1507153"/>
            <a:ext cx="7391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Best-performing version: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nesting adjustment: yes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comparison method: expected freq.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length adjustment: none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correction factor: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number of candidates: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score threshold: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score aggregation method: add-one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generates top-50 precision values between 0.71 and 0.88 on Turkish and English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performs better than the baseline method even at n=1000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784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Top 30 candidates for </a:t>
            </a:r>
            <a:r>
              <a:rPr lang="en-US" i="1" noProof="0" dirty="0" smtClean="0"/>
              <a:t>time</a:t>
            </a:r>
            <a:endParaRPr lang="en-US" i="1" noProof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979095"/>
              </p:ext>
            </p:extLst>
          </p:nvPr>
        </p:nvGraphicFramePr>
        <p:xfrm>
          <a:off x="1317476" y="1430682"/>
          <a:ext cx="5562600" cy="473099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97324"/>
                <a:gridCol w="2765276"/>
              </a:tblGrid>
              <a:tr h="332248">
                <a:tc>
                  <a:txBody>
                    <a:bodyPr/>
                    <a:lstStyle/>
                    <a:p>
                      <a:pPr marL="227013" indent="0" algn="l" fontAlgn="b"/>
                      <a:r>
                        <a:rPr lang="tr-TR" sz="1800" u="none" strike="noStrike" dirty="0" smtClean="0">
                          <a:effectLst/>
                        </a:rPr>
                        <a:t>1. </a:t>
                      </a:r>
                      <a:r>
                        <a:rPr lang="en-GB" sz="1800" u="none" strike="noStrike" dirty="0" smtClean="0">
                          <a:effectLst/>
                        </a:rPr>
                        <a:t>at </a:t>
                      </a:r>
                      <a:r>
                        <a:rPr lang="en-GB" sz="1800" u="none" strike="noStrike" dirty="0">
                          <a:effectLst/>
                        </a:rPr>
                        <a:t>the same time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3" marR="7383" marT="7383" marB="0" anchor="b"/>
                </a:tc>
                <a:tc>
                  <a:txBody>
                    <a:bodyPr/>
                    <a:lstStyle/>
                    <a:p>
                      <a:pPr marL="112713" indent="0" algn="l" fontAlgn="b"/>
                      <a:r>
                        <a:rPr lang="tr-TR" sz="1800" u="none" strike="noStrike" dirty="0" smtClean="0">
                          <a:effectLst/>
                        </a:rPr>
                        <a:t>16. </a:t>
                      </a:r>
                      <a:r>
                        <a:rPr lang="en-GB" sz="1800" u="none" strike="noStrike" dirty="0" smtClean="0">
                          <a:effectLst/>
                        </a:rPr>
                        <a:t>at </a:t>
                      </a:r>
                      <a:r>
                        <a:rPr lang="en-GB" sz="1800" u="none" strike="noStrike" dirty="0">
                          <a:effectLst/>
                        </a:rPr>
                        <a:t>any time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3" marR="7383" marT="7383" marB="0" anchor="b"/>
                </a:tc>
              </a:tr>
              <a:tr h="332248">
                <a:tc>
                  <a:txBody>
                    <a:bodyPr/>
                    <a:lstStyle/>
                    <a:p>
                      <a:pPr marL="227013" indent="0" algn="l" fontAlgn="b"/>
                      <a:r>
                        <a:rPr lang="tr-TR" sz="1800" u="none" strike="noStrike" dirty="0" smtClean="0">
                          <a:effectLst/>
                        </a:rPr>
                        <a:t>2. </a:t>
                      </a:r>
                      <a:r>
                        <a:rPr lang="en-GB" sz="1800" u="none" strike="noStrike" dirty="0" smtClean="0">
                          <a:effectLst/>
                        </a:rPr>
                        <a:t>from </a:t>
                      </a:r>
                      <a:r>
                        <a:rPr lang="en-GB" sz="1800" u="none" strike="noStrike" dirty="0">
                          <a:effectLst/>
                        </a:rPr>
                        <a:t>time to time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3" marR="7383" marT="7383" marB="0" anchor="b"/>
                </a:tc>
                <a:tc>
                  <a:txBody>
                    <a:bodyPr/>
                    <a:lstStyle/>
                    <a:p>
                      <a:pPr marL="112713" indent="0" algn="l" fontAlgn="b"/>
                      <a:r>
                        <a:rPr lang="tr-TR" sz="1800" u="none" strike="noStrike" dirty="0" smtClean="0">
                          <a:effectLst/>
                        </a:rPr>
                        <a:t>17. </a:t>
                      </a:r>
                      <a:r>
                        <a:rPr lang="en-GB" sz="1800" u="none" strike="noStrike" dirty="0" smtClean="0">
                          <a:effectLst/>
                        </a:rPr>
                        <a:t>for </a:t>
                      </a:r>
                      <a:r>
                        <a:rPr lang="en-GB" sz="1800" u="none" strike="noStrike" dirty="0">
                          <a:effectLst/>
                        </a:rPr>
                        <a:t>some time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3" marR="7383" marT="7383" marB="0" anchor="b"/>
                </a:tc>
              </a:tr>
              <a:tr h="177199">
                <a:tc>
                  <a:txBody>
                    <a:bodyPr/>
                    <a:lstStyle/>
                    <a:p>
                      <a:pPr marL="227013" indent="0" algn="l" fontAlgn="b"/>
                      <a:r>
                        <a:rPr lang="tr-TR" sz="1800" u="none" strike="noStrike" dirty="0" smtClean="0">
                          <a:effectLst/>
                        </a:rPr>
                        <a:t>3. </a:t>
                      </a:r>
                      <a:r>
                        <a:rPr lang="en-GB" sz="1800" u="none" strike="noStrike" dirty="0" smtClean="0">
                          <a:effectLst/>
                        </a:rPr>
                        <a:t>for </a:t>
                      </a:r>
                      <a:r>
                        <a:rPr lang="en-GB" sz="1800" u="none" strike="noStrike" dirty="0">
                          <a:effectLst/>
                        </a:rPr>
                        <a:t>the first time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3" marR="7383" marT="7383" marB="0" anchor="b"/>
                </a:tc>
                <a:tc>
                  <a:txBody>
                    <a:bodyPr/>
                    <a:lstStyle/>
                    <a:p>
                      <a:pPr marL="112713" indent="0" algn="l" fontAlgn="b"/>
                      <a:r>
                        <a:rPr lang="tr-TR" sz="1800" u="none" strike="noStrike" dirty="0" smtClean="0">
                          <a:effectLst/>
                        </a:rPr>
                        <a:t>18. </a:t>
                      </a:r>
                      <a:r>
                        <a:rPr lang="en-GB" sz="1800" u="none" strike="noStrike" dirty="0" smtClean="0">
                          <a:effectLst/>
                        </a:rPr>
                        <a:t>in </a:t>
                      </a:r>
                      <a:r>
                        <a:rPr lang="en-GB" sz="1800" u="none" strike="noStrike" dirty="0">
                          <a:effectLst/>
                        </a:rPr>
                        <a:t>time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3" marR="7383" marT="7383" marB="0" anchor="b"/>
                </a:tc>
              </a:tr>
              <a:tr h="332248">
                <a:tc>
                  <a:txBody>
                    <a:bodyPr/>
                    <a:lstStyle/>
                    <a:p>
                      <a:pPr marL="227013" indent="0" algn="l" fontAlgn="b"/>
                      <a:r>
                        <a:rPr lang="tr-TR" sz="1800" u="none" strike="noStrike" dirty="0" smtClean="0">
                          <a:effectLst/>
                        </a:rPr>
                        <a:t>4. </a:t>
                      </a:r>
                      <a:r>
                        <a:rPr lang="en-GB" sz="1800" u="none" strike="noStrike" dirty="0" smtClean="0">
                          <a:effectLst/>
                        </a:rPr>
                        <a:t>at </a:t>
                      </a:r>
                      <a:r>
                        <a:rPr lang="en-GB" sz="1800" u="none" strike="noStrike" dirty="0">
                          <a:effectLst/>
                        </a:rPr>
                        <a:t>the time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3" marR="7383" marT="7383" marB="0" anchor="b"/>
                </a:tc>
                <a:tc>
                  <a:txBody>
                    <a:bodyPr/>
                    <a:lstStyle/>
                    <a:p>
                      <a:pPr marL="112713" indent="0" algn="l" fontAlgn="b"/>
                      <a:r>
                        <a:rPr lang="tr-TR" sz="1800" u="none" strike="noStrike" dirty="0" smtClean="0">
                          <a:effectLst/>
                        </a:rPr>
                        <a:t>19. </a:t>
                      </a:r>
                      <a:r>
                        <a:rPr lang="en-GB" sz="1800" u="none" strike="noStrike" dirty="0" smtClean="0">
                          <a:effectLst/>
                        </a:rPr>
                        <a:t>in </a:t>
                      </a:r>
                      <a:r>
                        <a:rPr lang="en-GB" sz="1800" u="none" strike="noStrike" dirty="0">
                          <a:effectLst/>
                        </a:rPr>
                        <a:t>real time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3" marR="7383" marT="7383" marB="0" anchor="b"/>
                </a:tc>
              </a:tr>
              <a:tr h="332248">
                <a:tc>
                  <a:txBody>
                    <a:bodyPr/>
                    <a:lstStyle/>
                    <a:p>
                      <a:pPr marL="227013" indent="0" algn="l" fontAlgn="b"/>
                      <a:r>
                        <a:rPr lang="tr-TR" sz="1800" u="none" strike="noStrike" dirty="0" smtClean="0">
                          <a:effectLst/>
                        </a:rPr>
                        <a:t>5.</a:t>
                      </a:r>
                      <a:r>
                        <a:rPr lang="tr-TR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GB" sz="1800" u="none" strike="noStrike" dirty="0" smtClean="0">
                          <a:effectLst/>
                        </a:rPr>
                        <a:t>this </a:t>
                      </a:r>
                      <a:r>
                        <a:rPr lang="en-GB" sz="1800" u="none" strike="noStrike" dirty="0">
                          <a:effectLst/>
                        </a:rPr>
                        <a:t>time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3" marR="7383" marT="7383" marB="0" anchor="b"/>
                </a:tc>
                <a:tc>
                  <a:txBody>
                    <a:bodyPr/>
                    <a:lstStyle/>
                    <a:p>
                      <a:pPr marL="112713" indent="0" algn="l" fontAlgn="b"/>
                      <a:r>
                        <a:rPr lang="tr-TR" sz="1800" u="none" strike="noStrike" dirty="0" smtClean="0">
                          <a:effectLst/>
                        </a:rPr>
                        <a:t>20. </a:t>
                      </a:r>
                      <a:r>
                        <a:rPr lang="en-GB" sz="1800" u="none" strike="noStrike" dirty="0" smtClean="0">
                          <a:effectLst/>
                        </a:rPr>
                        <a:t>at </a:t>
                      </a:r>
                      <a:r>
                        <a:rPr lang="en-GB" sz="1800" u="none" strike="noStrike" dirty="0">
                          <a:effectLst/>
                        </a:rPr>
                        <a:t>the time of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3" marR="7383" marT="7383" marB="0" anchor="b"/>
                </a:tc>
              </a:tr>
              <a:tr h="332248">
                <a:tc>
                  <a:txBody>
                    <a:bodyPr/>
                    <a:lstStyle/>
                    <a:p>
                      <a:pPr marL="227013" indent="0" algn="l" fontAlgn="b"/>
                      <a:r>
                        <a:rPr lang="tr-TR" sz="1800" u="none" strike="noStrike" dirty="0" smtClean="0">
                          <a:effectLst/>
                        </a:rPr>
                        <a:t>6. f</a:t>
                      </a:r>
                      <a:r>
                        <a:rPr lang="en-GB" sz="1800" u="none" strike="noStrike" dirty="0" smtClean="0">
                          <a:effectLst/>
                        </a:rPr>
                        <a:t>or </a:t>
                      </a:r>
                      <a:r>
                        <a:rPr lang="en-GB" sz="1800" u="none" strike="noStrike" dirty="0">
                          <a:effectLst/>
                        </a:rPr>
                        <a:t>a long time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3" marR="7383" marT="7383" marB="0" anchor="b"/>
                </a:tc>
                <a:tc>
                  <a:txBody>
                    <a:bodyPr/>
                    <a:lstStyle/>
                    <a:p>
                      <a:pPr marL="112713" indent="0" algn="l" fontAlgn="b">
                        <a:tabLst/>
                      </a:pPr>
                      <a:r>
                        <a:rPr lang="tr-TR" sz="1800" u="none" strike="noStrike" dirty="0" smtClean="0">
                          <a:effectLst/>
                        </a:rPr>
                        <a:t>21. </a:t>
                      </a:r>
                      <a:r>
                        <a:rPr lang="en-GB" sz="1800" u="none" strike="noStrike" dirty="0" smtClean="0">
                          <a:effectLst/>
                        </a:rPr>
                        <a:t>it </a:t>
                      </a:r>
                      <a:r>
                        <a:rPr lang="en-GB" sz="1800" u="none" strike="noStrike" dirty="0">
                          <a:effectLst/>
                        </a:rPr>
                        <a:t>is time to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3" marR="7383" marT="7383" marB="0" anchor="b"/>
                </a:tc>
              </a:tr>
              <a:tr h="177199">
                <a:tc>
                  <a:txBody>
                    <a:bodyPr/>
                    <a:lstStyle/>
                    <a:p>
                      <a:pPr marL="227013" indent="0" algn="l" fontAlgn="b"/>
                      <a:r>
                        <a:rPr lang="tr-TR" sz="1800" u="none" strike="noStrike" dirty="0" smtClean="0">
                          <a:effectLst/>
                        </a:rPr>
                        <a:t>7. </a:t>
                      </a:r>
                      <a:r>
                        <a:rPr lang="en-GB" sz="1800" u="none" strike="noStrike" dirty="0" smtClean="0">
                          <a:effectLst/>
                        </a:rPr>
                        <a:t>over </a:t>
                      </a:r>
                      <a:r>
                        <a:rPr lang="en-GB" sz="1800" u="none" strike="noStrike" dirty="0">
                          <a:effectLst/>
                        </a:rPr>
                        <a:t>time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3" marR="7383" marT="7383" marB="0" anchor="b"/>
                </a:tc>
                <a:tc>
                  <a:txBody>
                    <a:bodyPr/>
                    <a:lstStyle/>
                    <a:p>
                      <a:pPr marL="112713" indent="0" algn="l" fontAlgn="b"/>
                      <a:r>
                        <a:rPr lang="tr-TR" sz="1800" u="none" strike="noStrike" dirty="0" smtClean="0">
                          <a:effectLst/>
                        </a:rPr>
                        <a:t>22. </a:t>
                      </a:r>
                      <a:r>
                        <a:rPr lang="en-GB" sz="1800" u="none" strike="noStrike" dirty="0" smtClean="0">
                          <a:effectLst/>
                        </a:rPr>
                        <a:t>of time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3" marR="7383" marT="7383" marB="0" anchor="b"/>
                </a:tc>
              </a:tr>
              <a:tr h="332248">
                <a:tc>
                  <a:txBody>
                    <a:bodyPr/>
                    <a:lstStyle/>
                    <a:p>
                      <a:pPr marL="227013" indent="0" algn="l" fontAlgn="b"/>
                      <a:r>
                        <a:rPr lang="tr-TR" sz="1800" u="none" strike="noStrike" dirty="0" smtClean="0">
                          <a:effectLst/>
                        </a:rPr>
                        <a:t>8. </a:t>
                      </a:r>
                      <a:r>
                        <a:rPr lang="en-GB" sz="1800" u="none" strike="noStrike" dirty="0" smtClean="0">
                          <a:effectLst/>
                        </a:rPr>
                        <a:t>at </a:t>
                      </a:r>
                      <a:r>
                        <a:rPr lang="en-GB" sz="1800" u="none" strike="noStrike" dirty="0">
                          <a:effectLst/>
                        </a:rPr>
                        <a:t>that time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3" marR="7383" marT="7383" marB="0" anchor="b"/>
                </a:tc>
                <a:tc>
                  <a:txBody>
                    <a:bodyPr/>
                    <a:lstStyle/>
                    <a:p>
                      <a:pPr marL="112713" indent="0" algn="l" fontAlgn="b"/>
                      <a:r>
                        <a:rPr lang="tr-TR" sz="1800" u="none" strike="noStrike" dirty="0" smtClean="0">
                          <a:effectLst/>
                        </a:rPr>
                        <a:t>23. </a:t>
                      </a:r>
                      <a:r>
                        <a:rPr lang="en-GB" sz="1800" u="none" strike="noStrike" dirty="0" smtClean="0">
                          <a:effectLst/>
                        </a:rPr>
                        <a:t>during </a:t>
                      </a:r>
                      <a:r>
                        <a:rPr lang="en-GB" sz="1800" u="none" strike="noStrike" dirty="0">
                          <a:effectLst/>
                        </a:rPr>
                        <a:t>this time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3" marR="7383" marT="7383" marB="0" anchor="b"/>
                </a:tc>
              </a:tr>
              <a:tr h="332248">
                <a:tc>
                  <a:txBody>
                    <a:bodyPr/>
                    <a:lstStyle/>
                    <a:p>
                      <a:pPr marL="227013" indent="0" algn="l" fontAlgn="b"/>
                      <a:r>
                        <a:rPr lang="tr-TR" sz="1800" u="none" strike="noStrike" dirty="0" smtClean="0">
                          <a:effectLst/>
                        </a:rPr>
                        <a:t>9. </a:t>
                      </a:r>
                      <a:r>
                        <a:rPr lang="en-GB" sz="1800" u="none" strike="noStrike" dirty="0" smtClean="0">
                          <a:effectLst/>
                        </a:rPr>
                        <a:t>at </a:t>
                      </a:r>
                      <a:r>
                        <a:rPr lang="en-GB" sz="1800" u="none" strike="noStrike" dirty="0">
                          <a:effectLst/>
                        </a:rPr>
                        <a:t>this time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3" marR="7383" marT="7383" marB="0" anchor="b"/>
                </a:tc>
                <a:tc>
                  <a:txBody>
                    <a:bodyPr/>
                    <a:lstStyle/>
                    <a:p>
                      <a:pPr marL="112713" indent="0" algn="l" fontAlgn="b"/>
                      <a:r>
                        <a:rPr lang="tr-TR" sz="1800" u="none" strike="noStrike" dirty="0" smtClean="0">
                          <a:effectLst/>
                        </a:rPr>
                        <a:t>24. </a:t>
                      </a:r>
                      <a:r>
                        <a:rPr lang="en-GB" sz="1800" u="none" strike="noStrike" dirty="0" smtClean="0">
                          <a:effectLst/>
                        </a:rPr>
                        <a:t>at </a:t>
                      </a:r>
                      <a:r>
                        <a:rPr lang="en-GB" sz="1800" u="none" strike="noStrike" dirty="0">
                          <a:effectLst/>
                        </a:rPr>
                        <a:t>a time when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3" marR="7383" marT="7383" marB="0" anchor="b"/>
                </a:tc>
              </a:tr>
              <a:tr h="332248">
                <a:tc>
                  <a:txBody>
                    <a:bodyPr/>
                    <a:lstStyle/>
                    <a:p>
                      <a:pPr marL="112713" indent="0" algn="l" fontAlgn="b"/>
                      <a:r>
                        <a:rPr lang="tr-TR" sz="1800" u="none" strike="noStrike" dirty="0" smtClean="0">
                          <a:effectLst/>
                        </a:rPr>
                        <a:t>10. </a:t>
                      </a:r>
                      <a:r>
                        <a:rPr lang="en-GB" sz="1800" u="none" strike="noStrike" dirty="0" smtClean="0">
                          <a:effectLst/>
                        </a:rPr>
                        <a:t>for </a:t>
                      </a:r>
                      <a:r>
                        <a:rPr lang="en-GB" sz="1800" u="none" strike="noStrike" dirty="0">
                          <a:effectLst/>
                        </a:rPr>
                        <a:t>the first time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3" marR="7383" marT="7383" marB="0" anchor="b"/>
                </a:tc>
                <a:tc>
                  <a:txBody>
                    <a:bodyPr/>
                    <a:lstStyle/>
                    <a:p>
                      <a:pPr marL="112713" indent="0" algn="l" fontAlgn="b"/>
                      <a:r>
                        <a:rPr lang="tr-TR" sz="1800" u="none" strike="noStrike" dirty="0" smtClean="0">
                          <a:effectLst/>
                        </a:rPr>
                        <a:t>25. </a:t>
                      </a:r>
                      <a:r>
                        <a:rPr lang="en-GB" sz="1800" u="none" strike="noStrike" dirty="0" smtClean="0">
                          <a:effectLst/>
                        </a:rPr>
                        <a:t>every </a:t>
                      </a:r>
                      <a:r>
                        <a:rPr lang="en-GB" sz="1800" u="none" strike="noStrike" dirty="0">
                          <a:effectLst/>
                        </a:rPr>
                        <a:t>time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3" marR="7383" marT="7383" marB="0" anchor="b"/>
                </a:tc>
              </a:tr>
              <a:tr h="177199">
                <a:tc>
                  <a:txBody>
                    <a:bodyPr/>
                    <a:lstStyle/>
                    <a:p>
                      <a:pPr marL="112713" indent="0" algn="l" fontAlgn="b"/>
                      <a:r>
                        <a:rPr lang="tr-TR" sz="1800" u="none" strike="noStrike" dirty="0" smtClean="0">
                          <a:effectLst/>
                        </a:rPr>
                        <a:t>11. </a:t>
                      </a:r>
                      <a:r>
                        <a:rPr lang="en-GB" sz="1800" u="none" strike="noStrike" dirty="0" smtClean="0">
                          <a:effectLst/>
                        </a:rPr>
                        <a:t>all </a:t>
                      </a:r>
                      <a:r>
                        <a:rPr lang="en-GB" sz="1800" u="none" strike="noStrike" dirty="0">
                          <a:effectLst/>
                        </a:rPr>
                        <a:t>the time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3" marR="7383" marT="7383" marB="0" anchor="b"/>
                </a:tc>
                <a:tc>
                  <a:txBody>
                    <a:bodyPr/>
                    <a:lstStyle/>
                    <a:p>
                      <a:pPr marL="112713" indent="0" algn="l" fontAlgn="b"/>
                      <a:r>
                        <a:rPr lang="tr-TR" sz="1800" u="none" strike="noStrike" dirty="0" smtClean="0">
                          <a:effectLst/>
                        </a:rPr>
                        <a:t>26. </a:t>
                      </a:r>
                      <a:r>
                        <a:rPr lang="en-GB" sz="1800" u="none" strike="noStrike" dirty="0" smtClean="0">
                          <a:effectLst/>
                        </a:rPr>
                        <a:t>of </a:t>
                      </a:r>
                      <a:r>
                        <a:rPr lang="en-GB" sz="1800" u="none" strike="noStrike" dirty="0">
                          <a:effectLst/>
                        </a:rPr>
                        <a:t>all time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3" marR="7383" marT="7383" marB="0" anchor="b"/>
                </a:tc>
              </a:tr>
              <a:tr h="177199">
                <a:tc>
                  <a:txBody>
                    <a:bodyPr/>
                    <a:lstStyle/>
                    <a:p>
                      <a:pPr marL="112713" indent="0" algn="l" fontAlgn="b"/>
                      <a:r>
                        <a:rPr lang="tr-TR" sz="1800" u="none" strike="noStrike" dirty="0" smtClean="0">
                          <a:effectLst/>
                        </a:rPr>
                        <a:t>12. </a:t>
                      </a:r>
                      <a:r>
                        <a:rPr lang="en-GB" sz="1800" u="none" strike="noStrike" dirty="0" smtClean="0">
                          <a:effectLst/>
                        </a:rPr>
                        <a:t>most </a:t>
                      </a:r>
                      <a:r>
                        <a:rPr lang="en-GB" sz="1800" u="none" strike="noStrike" dirty="0">
                          <a:effectLst/>
                        </a:rPr>
                        <a:t>of the time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3" marR="7383" marT="7383" marB="0" anchor="b"/>
                </a:tc>
                <a:tc>
                  <a:txBody>
                    <a:bodyPr/>
                    <a:lstStyle/>
                    <a:p>
                      <a:pPr marL="112713" indent="0" algn="l" fontAlgn="b"/>
                      <a:r>
                        <a:rPr lang="tr-TR" sz="1800" u="none" strike="noStrike" dirty="0" smtClean="0">
                          <a:effectLst/>
                        </a:rPr>
                        <a:t>27. t</a:t>
                      </a:r>
                      <a:r>
                        <a:rPr lang="en-GB" sz="1800" u="none" strike="noStrike" dirty="0" smtClean="0">
                          <a:effectLst/>
                        </a:rPr>
                        <a:t>h</a:t>
                      </a:r>
                      <a:r>
                        <a:rPr lang="tr-TR" sz="1800" u="none" strike="noStrike" dirty="0" smtClean="0">
                          <a:effectLst/>
                        </a:rPr>
                        <a:t>e</a:t>
                      </a:r>
                      <a:r>
                        <a:rPr lang="en-GB" sz="1800" u="none" strike="noStrike" dirty="0" smtClean="0">
                          <a:effectLst/>
                        </a:rPr>
                        <a:t> </a:t>
                      </a:r>
                      <a:r>
                        <a:rPr lang="en-GB" sz="1800" u="none" strike="noStrike" dirty="0">
                          <a:effectLst/>
                        </a:rPr>
                        <a:t>time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3" marR="7383" marT="7383" marB="0" anchor="b"/>
                </a:tc>
              </a:tr>
              <a:tr h="332248">
                <a:tc>
                  <a:txBody>
                    <a:bodyPr/>
                    <a:lstStyle/>
                    <a:p>
                      <a:pPr marL="112713" indent="0" algn="l" fontAlgn="b"/>
                      <a:r>
                        <a:rPr lang="tr-TR" sz="1800" u="none" strike="noStrike" dirty="0" smtClean="0">
                          <a:effectLst/>
                        </a:rPr>
                        <a:t>13. </a:t>
                      </a:r>
                      <a:r>
                        <a:rPr lang="en-GB" sz="1800" u="none" strike="noStrike" dirty="0" smtClean="0">
                          <a:effectLst/>
                        </a:rPr>
                        <a:t>a lot </a:t>
                      </a:r>
                      <a:r>
                        <a:rPr lang="en-GB" sz="1800" u="none" strike="noStrike" dirty="0">
                          <a:effectLst/>
                        </a:rPr>
                        <a:t>of time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3" marR="7383" marT="7383" marB="0" anchor="b"/>
                </a:tc>
                <a:tc>
                  <a:txBody>
                    <a:bodyPr/>
                    <a:lstStyle/>
                    <a:p>
                      <a:pPr marL="112713" indent="0" algn="l" fontAlgn="b"/>
                      <a:r>
                        <a:rPr lang="tr-TR" sz="1800" u="none" strike="noStrike" dirty="0" smtClean="0">
                          <a:effectLst/>
                        </a:rPr>
                        <a:t>28</a:t>
                      </a:r>
                      <a:r>
                        <a:rPr lang="tr-TR" sz="1800" u="none" strike="noStrike" baseline="0" dirty="0" smtClean="0">
                          <a:effectLst/>
                        </a:rPr>
                        <a:t>. </a:t>
                      </a:r>
                      <a:r>
                        <a:rPr lang="en-US" sz="1800" u="none" strike="noStrike" dirty="0" smtClean="0">
                          <a:effectLst/>
                        </a:rPr>
                        <a:t>and </a:t>
                      </a:r>
                      <a:r>
                        <a:rPr lang="en-US" sz="1800" u="none" strike="noStrike" dirty="0">
                          <a:effectLst/>
                        </a:rPr>
                        <a:t>at the same time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3" marR="7383" marT="7383" marB="0" anchor="b"/>
                </a:tc>
              </a:tr>
              <a:tr h="180636">
                <a:tc>
                  <a:txBody>
                    <a:bodyPr/>
                    <a:lstStyle/>
                    <a:p>
                      <a:pPr marL="112713" indent="0" algn="l" fontAlgn="b"/>
                      <a:r>
                        <a:rPr lang="tr-TR" sz="1800" u="none" strike="noStrike" dirty="0" smtClean="0">
                          <a:effectLst/>
                        </a:rPr>
                        <a:t>14. </a:t>
                      </a:r>
                      <a:r>
                        <a:rPr lang="en-US" sz="1800" u="none" strike="noStrike" dirty="0" smtClean="0">
                          <a:effectLst/>
                        </a:rPr>
                        <a:t>at </a:t>
                      </a:r>
                      <a:r>
                        <a:rPr lang="en-US" sz="1800" u="none" strike="noStrike" dirty="0">
                          <a:effectLst/>
                        </a:rPr>
                        <a:t>the time of the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3" marR="7383" marT="7383" marB="0" anchor="b"/>
                </a:tc>
                <a:tc>
                  <a:txBody>
                    <a:bodyPr/>
                    <a:lstStyle/>
                    <a:p>
                      <a:pPr marL="112713" indent="0" algn="l" fontAlgn="b"/>
                      <a:r>
                        <a:rPr lang="tr-TR" sz="1800" u="none" strike="noStrike" dirty="0" smtClean="0">
                          <a:effectLst/>
                        </a:rPr>
                        <a:t>29. </a:t>
                      </a:r>
                      <a:r>
                        <a:rPr lang="en-GB" sz="1800" u="none" strike="noStrike" dirty="0" smtClean="0">
                          <a:effectLst/>
                        </a:rPr>
                        <a:t>for </a:t>
                      </a:r>
                      <a:r>
                        <a:rPr lang="en-GB" sz="1800" u="none" strike="noStrike" dirty="0">
                          <a:effectLst/>
                        </a:rPr>
                        <a:t>the time being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3" marR="7383" marT="7383" marB="0" anchor="b"/>
                </a:tc>
              </a:tr>
              <a:tr h="332248">
                <a:tc>
                  <a:txBody>
                    <a:bodyPr/>
                    <a:lstStyle/>
                    <a:p>
                      <a:pPr marL="112713" indent="0" algn="l" fontAlgn="b"/>
                      <a:r>
                        <a:rPr lang="tr-TR" sz="1800" u="none" strike="noStrike" dirty="0" smtClean="0">
                          <a:effectLst/>
                        </a:rPr>
                        <a:t>15. </a:t>
                      </a:r>
                      <a:r>
                        <a:rPr lang="en-GB" sz="1800" u="none" strike="noStrike" dirty="0" smtClean="0">
                          <a:effectLst/>
                        </a:rPr>
                        <a:t>at </a:t>
                      </a:r>
                      <a:r>
                        <a:rPr lang="en-GB" sz="1800" u="none" strike="noStrike" dirty="0">
                          <a:effectLst/>
                        </a:rPr>
                        <a:t>a time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3" marR="7383" marT="7383" marB="0" anchor="b"/>
                </a:tc>
                <a:tc>
                  <a:txBody>
                    <a:bodyPr/>
                    <a:lstStyle/>
                    <a:p>
                      <a:pPr marL="112713" indent="0" algn="l" fontAlgn="b"/>
                      <a:r>
                        <a:rPr lang="tr-TR" sz="1800" u="none" strike="noStrike" dirty="0" smtClean="0">
                          <a:effectLst/>
                        </a:rPr>
                        <a:t>30. </a:t>
                      </a:r>
                      <a:r>
                        <a:rPr lang="en-GB" sz="1800" u="none" strike="noStrike" dirty="0" smtClean="0">
                          <a:effectLst/>
                        </a:rPr>
                        <a:t>at </a:t>
                      </a:r>
                      <a:r>
                        <a:rPr lang="en-GB" sz="1800" u="none" strike="noStrike" dirty="0">
                          <a:effectLst/>
                        </a:rPr>
                        <a:t>the right time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3" marR="7383" marT="738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3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Conclusion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533400" y="1676400"/>
            <a:ext cx="7848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algorithm generates a separate set of matrices for each concordance 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This allows it to locally select only those sub-sequences that have the highest probability of being a MWE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This prevents the remaining subsequences from ‘contaminating’ the statistics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This ensures a dramatic reduction in the amount of data to be considered during score aggregation and ranking</a:t>
            </a:r>
            <a:endParaRPr lang="tr-T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548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Conclusion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Strengths</a:t>
            </a:r>
          </a:p>
          <a:p>
            <a:r>
              <a:rPr lang="en-US" sz="2400" dirty="0" smtClean="0"/>
              <a:t>Requires little to none linguistic knowledge</a:t>
            </a:r>
          </a:p>
          <a:p>
            <a:r>
              <a:rPr lang="en-US" sz="2400" dirty="0" smtClean="0"/>
              <a:t>Can deal with MWEs of any length</a:t>
            </a:r>
          </a:p>
          <a:p>
            <a:r>
              <a:rPr lang="en-US" sz="2400" dirty="0" smtClean="0"/>
              <a:t>Can deal with MWEs of any type</a:t>
            </a:r>
          </a:p>
          <a:p>
            <a:r>
              <a:rPr lang="en-US" sz="2400" dirty="0" smtClean="0"/>
              <a:t>Is computationally efficient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Weaknesses</a:t>
            </a:r>
          </a:p>
          <a:p>
            <a:r>
              <a:rPr lang="en-US" sz="2400" dirty="0" smtClean="0"/>
              <a:t>Cannot deal with discontinuous MWEs</a:t>
            </a:r>
          </a:p>
          <a:p>
            <a:r>
              <a:rPr lang="en-US" sz="2400" dirty="0" smtClean="0"/>
              <a:t>Cannot deal with positional variation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333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2362200"/>
            <a:ext cx="9144000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tr-TR" sz="2000" i="1" dirty="0"/>
          </a:p>
          <a:p>
            <a:pPr marL="0" indent="0" algn="ctr">
              <a:buNone/>
            </a:pPr>
            <a:r>
              <a:rPr lang="en-US" sz="3600" i="1" dirty="0" smtClean="0">
                <a:solidFill>
                  <a:schemeClr val="accent1"/>
                </a:solidFill>
              </a:rPr>
              <a:t>Thank you!</a:t>
            </a:r>
          </a:p>
          <a:p>
            <a:pPr marL="0" indent="0" algn="ctr">
              <a:buNone/>
            </a:pPr>
            <a:r>
              <a:rPr lang="en-US" sz="3600" i="1" u="sng" noProof="1" smtClean="0">
                <a:solidFill>
                  <a:srgbClr val="0070C0"/>
                </a:solidFill>
              </a:rPr>
              <a:t>orhan@zargan.com</a:t>
            </a:r>
            <a:r>
              <a:rPr lang="en-US" sz="3600" i="1" noProof="1" smtClean="0">
                <a:solidFill>
                  <a:srgbClr val="0070C0"/>
                </a:solidFill>
              </a:rPr>
              <a:t> 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7698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Concordances</a:t>
            </a:r>
            <a:endParaRPr lang="en-US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8194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i="1" dirty="0" smtClean="0"/>
              <a:t>time</a:t>
            </a:r>
            <a:r>
              <a:rPr lang="en-US" sz="2400" dirty="0" smtClean="0"/>
              <a:t> occurs 58,071,539 times in the EnTenTen20 corpus available at Sketch Engine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The following demo uses 50,000 of them, i.e. less than 0.1%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670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Concordances</a:t>
            </a:r>
            <a:endParaRPr lang="en-US" noProof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33400" y="3079188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reverse the state of the "Reopen Windows when logging back in" checkbox, but I have found that it does not </a:t>
            </a:r>
            <a:r>
              <a:rPr lang="en-US" dirty="0"/>
              <a:t>react reliably at the </a:t>
            </a:r>
            <a:r>
              <a:rPr lang="en-US" dirty="0">
                <a:solidFill>
                  <a:srgbClr val="FF0000"/>
                </a:solidFill>
              </a:rPr>
              <a:t>time</a:t>
            </a:r>
            <a:r>
              <a:rPr lang="en-US" dirty="0"/>
              <a:t> of this writing with version 10.7's initial release. Lastly, there are a few other ways of dealing with the Resume feature for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2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Window size</a:t>
            </a:r>
            <a:endParaRPr lang="en-US" noProof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33400" y="3079188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reverse the state of the "Reopen Windows when logging back in" checkbox, but I have found that it does </a:t>
            </a:r>
            <a:r>
              <a:rPr lang="en-US" dirty="0" smtClean="0"/>
              <a:t>not </a:t>
            </a:r>
            <a:r>
              <a:rPr lang="en-US" dirty="0"/>
              <a:t>react reliably at the </a:t>
            </a:r>
            <a:r>
              <a:rPr lang="en-US" dirty="0">
                <a:solidFill>
                  <a:srgbClr val="FF0000"/>
                </a:solidFill>
              </a:rPr>
              <a:t>time</a:t>
            </a:r>
            <a:r>
              <a:rPr lang="en-US" dirty="0"/>
              <a:t> of this writing with version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10.7's initial release. Lastly, there are a few other ways of dealing with the Resume feature for</a:t>
            </a: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07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Window size</a:t>
            </a:r>
            <a:endParaRPr lang="en-US" noProof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2253952" y="3352800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not react reliably at the </a:t>
            </a:r>
            <a:r>
              <a:rPr lang="en-US" dirty="0" smtClean="0">
                <a:solidFill>
                  <a:srgbClr val="FF0000"/>
                </a:solidFill>
              </a:rPr>
              <a:t>time</a:t>
            </a:r>
            <a:r>
              <a:rPr lang="en-US" dirty="0" smtClean="0"/>
              <a:t> of this writing with version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13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Observed frequencies</a:t>
            </a:r>
            <a:endParaRPr lang="en-US" noProof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305280"/>
              </p:ext>
            </p:extLst>
          </p:nvPr>
        </p:nvGraphicFramePr>
        <p:xfrm>
          <a:off x="1066800" y="2410967"/>
          <a:ext cx="7086600" cy="2577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143000"/>
                <a:gridCol w="1066800"/>
                <a:gridCol w="990600"/>
                <a:gridCol w="914400"/>
                <a:gridCol w="9906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time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time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</a:t>
                      </a:r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87</a:t>
                      </a:r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52553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 rot="16200000">
            <a:off x="-554186" y="3830787"/>
            <a:ext cx="2027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LEFT CONTEXT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0" y="1595735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RIGHT CONTEXT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66900" y="5715000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not react reliably at the </a:t>
            </a:r>
            <a:r>
              <a:rPr lang="en-US" dirty="0" smtClean="0">
                <a:solidFill>
                  <a:schemeClr val="accent1"/>
                </a:solidFill>
              </a:rPr>
              <a:t>time </a:t>
            </a:r>
            <a:r>
              <a:rPr lang="en-US" dirty="0" smtClean="0"/>
              <a:t>of this writing with version </a:t>
            </a:r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048000" y="2057400"/>
            <a:ext cx="5105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62000" y="3200400"/>
            <a:ext cx="0" cy="17881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6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Observed frequencies</a:t>
            </a:r>
            <a:endParaRPr lang="en-US" noProof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28455"/>
              </p:ext>
            </p:extLst>
          </p:nvPr>
        </p:nvGraphicFramePr>
        <p:xfrm>
          <a:off x="1066800" y="2410967"/>
          <a:ext cx="7086600" cy="2577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143000"/>
                <a:gridCol w="1066800"/>
                <a:gridCol w="990600"/>
                <a:gridCol w="914400"/>
                <a:gridCol w="9906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time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of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time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</a:t>
                      </a:r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87</a:t>
                      </a:r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2,280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52553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866900" y="5715000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not react reliably at the </a:t>
            </a:r>
            <a:r>
              <a:rPr lang="en-US" dirty="0" smtClean="0">
                <a:solidFill>
                  <a:schemeClr val="accent1"/>
                </a:solidFill>
              </a:rPr>
              <a:t>time of</a:t>
            </a:r>
            <a:r>
              <a:rPr lang="en-US" dirty="0" smtClean="0"/>
              <a:t> this writing with version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644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LREC22_presentation</Template>
  <TotalTime>953</TotalTime>
  <Words>1714</Words>
  <Application>Microsoft Office PowerPoint</Application>
  <PresentationFormat>On-screen Show (4:3)</PresentationFormat>
  <Paragraphs>706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Times New Roman</vt:lpstr>
      <vt:lpstr>Office Theme</vt:lpstr>
      <vt:lpstr>A Matrix-Based Algorithm for MWE Extraction</vt:lpstr>
      <vt:lpstr>Overview</vt:lpstr>
      <vt:lpstr>Concordances</vt:lpstr>
      <vt:lpstr>Concordances</vt:lpstr>
      <vt:lpstr>Concordances</vt:lpstr>
      <vt:lpstr>Window size</vt:lpstr>
      <vt:lpstr>Window size</vt:lpstr>
      <vt:lpstr>Observed frequencies</vt:lpstr>
      <vt:lpstr>Observed frequencies</vt:lpstr>
      <vt:lpstr>Observed frequencies</vt:lpstr>
      <vt:lpstr>Observed frequencies</vt:lpstr>
      <vt:lpstr>Observed frequencies</vt:lpstr>
      <vt:lpstr>Observed frequencies</vt:lpstr>
      <vt:lpstr>Observed frequencies</vt:lpstr>
      <vt:lpstr>Nesting problem</vt:lpstr>
      <vt:lpstr>Nesting adjustment</vt:lpstr>
      <vt:lpstr>Nesting adjustment</vt:lpstr>
      <vt:lpstr>Nesting adjustment</vt:lpstr>
      <vt:lpstr>Nesting adjustment</vt:lpstr>
      <vt:lpstr>Nesting adjustment</vt:lpstr>
      <vt:lpstr>Nesting adjustment</vt:lpstr>
      <vt:lpstr>Expected frequencies</vt:lpstr>
      <vt:lpstr>Expected frequencies</vt:lpstr>
      <vt:lpstr>Expected frequencies</vt:lpstr>
      <vt:lpstr>Expected frequencies</vt:lpstr>
      <vt:lpstr>Scores</vt:lpstr>
      <vt:lpstr>Scores</vt:lpstr>
      <vt:lpstr>Candidate selection</vt:lpstr>
      <vt:lpstr>Score aggregation</vt:lpstr>
      <vt:lpstr>Experiment parameters</vt:lpstr>
      <vt:lpstr>Evaluation</vt:lpstr>
      <vt:lpstr>Evaluation</vt:lpstr>
      <vt:lpstr>Top 30 candidates for time</vt:lpstr>
      <vt:lpstr>Conclusion</vt:lpstr>
      <vt:lpstr>Conclusion</vt:lpstr>
      <vt:lpstr>PowerPoint Presentation</vt:lpstr>
    </vt:vector>
  </TitlesOfParts>
  <Company>Lancaster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Matrix-Based Algorithm for MWE Extraction</dc:title>
  <dc:creator>orhan</dc:creator>
  <cp:lastModifiedBy>orhan</cp:lastModifiedBy>
  <cp:revision>53</cp:revision>
  <cp:lastPrinted>2022-06-25T07:04:31Z</cp:lastPrinted>
  <dcterms:created xsi:type="dcterms:W3CDTF">2022-06-24T07:24:00Z</dcterms:created>
  <dcterms:modified xsi:type="dcterms:W3CDTF">2022-06-25T07:23:57Z</dcterms:modified>
</cp:coreProperties>
</file>