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6" r:id="rId4"/>
    <p:sldId id="269" r:id="rId5"/>
    <p:sldId id="281" r:id="rId6"/>
    <p:sldId id="270" r:id="rId7"/>
    <p:sldId id="259" r:id="rId8"/>
    <p:sldId id="263" r:id="rId9"/>
    <p:sldId id="273" r:id="rId10"/>
    <p:sldId id="275" r:id="rId11"/>
    <p:sldId id="260" r:id="rId12"/>
    <p:sldId id="280" r:id="rId13"/>
    <p:sldId id="278" r:id="rId14"/>
    <p:sldId id="276" r:id="rId15"/>
    <p:sldId id="277" r:id="rId16"/>
    <p:sldId id="282" r:id="rId17"/>
    <p:sldId id="267" r:id="rId18"/>
    <p:sldId id="274" r:id="rId19"/>
    <p:sldId id="272" r:id="rId20"/>
    <p:sldId id="261" r:id="rId21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15618" autoAdjust="0"/>
    <p:restoredTop sz="94686" autoAdjust="0"/>
  </p:normalViewPr>
  <p:slideViewPr>
    <p:cSldViewPr>
      <p:cViewPr varScale="1">
        <p:scale>
          <a:sx n="112" d="100"/>
          <a:sy n="112" d="100"/>
        </p:scale>
        <p:origin x="-466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74A9-BE15-456E-95AD-C686278EDA3A}" type="datetimeFigureOut">
              <a:rPr lang="en-US" smtClean="0"/>
              <a:pPr/>
              <a:t>12/13/2011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BFF2-61A9-45C5-9C0A-267D9AC614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5322-879C-42E2-8214-B603137C47BC}" type="datetimeFigureOut">
              <a:rPr lang="en-US" smtClean="0"/>
              <a:pPr/>
              <a:t>12/13/2011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B8AE-EECF-42FD-B465-EF5A8D931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DB8AE-EECF-42FD-B465-EF5A8D931F1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DB8AE-EECF-42FD-B465-EF5A8D931F1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BCFCA-9872-4C6E-9DB2-965947476AA8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9E0E9-CC17-4304-8828-8FBF5DA8E70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38058-42FF-4419-9AAA-DC8A0D41B45D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9F69F-60B6-4D88-B5CC-57C99DC8E4B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D31E-08B2-4C70-A43F-31753D27D183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A698-86A4-4995-91E9-53338D78208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7CEEB-73BB-481B-83DA-09522741F127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BF6D2-A6C0-47B9-BCC3-A47D99D02E8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E06D6-F841-4200-8039-26381B1179AC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7F36C-BDFC-44AE-83BC-7F7DFC6775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6089F-7AE1-4951-A949-38E6518308FD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6A64-65F6-40F2-A6E1-352A3126085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12A1-03DA-452A-A46F-7DA44FA47F74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EA09-6790-41C5-B6CD-26083D089A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D45A2-494F-4D79-9D59-6446BBFB2CC2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F7FF-9442-44F8-AFBD-597E1CF37C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704E7-201A-40A7-8EB5-DF71D676A3A3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A66B-3705-4A2C-ACF8-8CBDF57CC0A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9E58-C6C6-47B8-8E01-65CDDC538F0D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6515-AE33-495F-A3A7-1517F738554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A390-1EE9-4E8C-9B97-23935273945F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A000-1FDD-48C1-BCF1-F1916C385F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932BC2-3057-45E2-A689-BF324E389962}" type="datetimeFigureOut">
              <a:rPr lang="fr-CA"/>
              <a:pPr>
                <a:defRPr/>
              </a:pPr>
              <a:t>2011-12-13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B6C596-C247-4F37-AC78-5FF72AEE419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maseem/precisionl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emaseem/precisionlm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maseem.wordpress.com/2011/11/16/git-comman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remaseem.wordpress.com/2011/11/16/git-comman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old.nabble.com/git-f12403.html" TargetMode="External"/><Relationship Id="rId3" Type="http://schemas.openxmlformats.org/officeDocument/2006/relationships/image" Target="../media/image18.jpeg"/><Relationship Id="rId7" Type="http://schemas.openxmlformats.org/officeDocument/2006/relationships/hyperlink" Target="https://github.com/training/onl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git.org/book/" TargetMode="External"/><Relationship Id="rId5" Type="http://schemas.openxmlformats.org/officeDocument/2006/relationships/hyperlink" Target="http://www.kernel.org/pub/software/scm/git/docs/user-manual.html" TargetMode="External"/><Relationship Id="rId4" Type="http://schemas.openxmlformats.org/officeDocument/2006/relationships/hyperlink" Target="http://www.premaseem.com/git" TargetMode="External"/><Relationship Id="rId9" Type="http://schemas.openxmlformats.org/officeDocument/2006/relationships/hyperlink" Target="mailto:git-users@googlegroups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maseem.com/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ntTpM8hfl_E&amp;feature=related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maseem/precisionl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733425"/>
            <a:ext cx="7772400" cy="830263"/>
          </a:xfrm>
        </p:spPr>
        <p:txBody>
          <a:bodyPr/>
          <a:lstStyle/>
          <a:p>
            <a:r>
              <a:rPr lang="sv-SE" dirty="0" smtClean="0"/>
              <a:t>Git - Fast Version Control System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71538" y="4357700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</a:t>
            </a:r>
            <a:r>
              <a:rPr kumimoji="0" lang="sv-S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By: Aseem Jain</a:t>
            </a:r>
            <a:endParaRPr kumimoji="0" lang="fr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214810" y="357188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:\Users\ajain\Pictures\aseem_avia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286130"/>
            <a:ext cx="1519250" cy="1012833"/>
          </a:xfrm>
          <a:prstGeom prst="rect">
            <a:avLst/>
          </a:prstGeom>
          <a:noFill/>
          <a:ln w="12700">
            <a:solidFill>
              <a:schemeClr val="accent1">
                <a:alpha val="85000"/>
              </a:schemeClr>
            </a:solidFill>
          </a:ln>
          <a:effectLst>
            <a:outerShdw blurRad="88900" dist="76200" dir="5400000" algn="ctr" rotWithShape="0">
              <a:srgbClr val="000000">
                <a:alpha val="8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342900"/>
            <a:ext cx="6275387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Branching(</a:t>
            </a:r>
            <a:r>
              <a:rPr lang="en-US" sz="2200" dirty="0" smtClean="0"/>
              <a:t>context switching</a:t>
            </a:r>
            <a:r>
              <a:rPr lang="en-US" dirty="0" smtClean="0"/>
              <a:t>)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62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weight(delta)</a:t>
            </a:r>
            <a:r>
              <a:rPr lang="en-US" dirty="0">
                <a:latin typeface="+mn-lt"/>
                <a:cs typeface="+mn-cs"/>
              </a:rPr>
              <a:t/>
            </a:r>
            <a:br>
              <a:rPr lang="en-US" dirty="0">
                <a:latin typeface="+mn-lt"/>
                <a:cs typeface="+mn-cs"/>
              </a:rPr>
            </a:br>
            <a:r>
              <a:rPr lang="en-US" dirty="0" smtClean="0">
                <a:latin typeface="+mn-lt"/>
                <a:cs typeface="+mn-cs"/>
              </a:rPr>
              <a:t/>
            </a:r>
            <a:br>
              <a:rPr lang="en-US" dirty="0" smtClean="0">
                <a:latin typeface="+mn-lt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massive copying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switched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local/remote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shared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 specific branch</a:t>
            </a:r>
          </a:p>
        </p:txBody>
      </p:sp>
      <p:pic>
        <p:nvPicPr>
          <p:cNvPr id="6147" name="Picture 3" descr="D:\Users\ajain\Pictures\git-bran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857370"/>
            <a:ext cx="6799370" cy="283368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342900"/>
            <a:ext cx="6275387" cy="8572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remote repository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14362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 sticking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one central repository, </a:t>
            </a:r>
            <a:r>
              <a:rPr kumimoji="0" lang="en-US" b="1" i="1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</a:t>
            </a:r>
            <a:r>
              <a:rPr lang="en-US" b="1" i="1" dirty="0" smtClean="0">
                <a:latin typeface="+mn-lt"/>
                <a:cs typeface="+mn-cs"/>
              </a:rPr>
              <a:t>t helps to deal with multiple remote repository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Refer</a:t>
            </a:r>
            <a:r>
              <a:rPr kumimoji="0" lang="en-US" sz="8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 188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D:\Users\ajain\Pictures\git-multiple_repositor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00114"/>
            <a:ext cx="6143668" cy="395202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79" y="142858"/>
            <a:ext cx="6918329" cy="714380"/>
          </a:xfrm>
        </p:spPr>
        <p:txBody>
          <a:bodyPr rtlCol="0">
            <a:noAutofit/>
          </a:bodyPr>
          <a:lstStyle/>
          <a:p>
            <a:r>
              <a:rPr lang="en-IN" sz="3200" b="1" dirty="0" smtClean="0"/>
              <a:t>Dictator model</a:t>
            </a:r>
            <a:endParaRPr lang="fr-CA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71486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workflow demonstrated here solves the problem of multiple projects working on same codebase.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1" i="1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Animation</a:t>
            </a:r>
            <a:r>
              <a:rPr kumimoji="0" lang="en-US" sz="8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 483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00232" y="4572014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3"/>
              </a:rPr>
              <a:t>https://github.com/premaseem/precisionlms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D:\Users\ajain\Pictures\git-directormod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805722"/>
            <a:ext cx="5888028" cy="369485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79" y="142858"/>
            <a:ext cx="6275387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Getting </a:t>
            </a:r>
            <a:r>
              <a:rPr lang="en-US" sz="3200" dirty="0" err="1" smtClean="0"/>
              <a:t>Git</a:t>
            </a:r>
            <a:r>
              <a:rPr lang="en-US" sz="3200" dirty="0" smtClean="0"/>
              <a:t> Remote Repository</a:t>
            </a:r>
            <a:endParaRPr lang="fr-CA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71486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1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repository which is free. It has simple login, configuration than you get the remote location to open you code base to rest of the world for contribution.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i="1" dirty="0" smtClean="0">
                <a:latin typeface="+mn-lt"/>
                <a:cs typeface="+mn-cs"/>
              </a:rPr>
              <a:t>     </a:t>
            </a:r>
            <a:br>
              <a:rPr lang="en-US" b="1" i="1" dirty="0" smtClean="0">
                <a:latin typeface="+mn-lt"/>
                <a:cs typeface="+mn-cs"/>
              </a:rPr>
            </a:br>
            <a:r>
              <a:rPr lang="en-US" b="1" i="1" dirty="0" smtClean="0">
                <a:latin typeface="+mn-lt"/>
                <a:cs typeface="+mn-cs"/>
              </a:rPr>
              <a:t>(</a:t>
            </a:r>
            <a:r>
              <a:rPr lang="en-US" b="1" i="1" dirty="0" err="1" smtClean="0">
                <a:latin typeface="+mn-lt"/>
                <a:cs typeface="+mn-cs"/>
              </a:rPr>
              <a:t>Pizz</a:t>
            </a:r>
            <a:r>
              <a:rPr lang="en-US" b="1" i="1" dirty="0" smtClean="0">
                <a:latin typeface="+mn-lt"/>
                <a:cs typeface="+mn-cs"/>
              </a:rPr>
              <a:t> application)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Demo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 descr="D:\Users\ajain\Pictures\git-hu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7400" y="812803"/>
            <a:ext cx="5826566" cy="390208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000232" y="4572014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https://github.com/premaseem/precisionlms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342900"/>
            <a:ext cx="6275387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Merge and Rebase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71486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SVN you are compelled to merge and some time gets frustrated to loose or rewrite what you were doing. </a:t>
            </a:r>
            <a:b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1" i="1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help you to rebase and continue without distraction</a:t>
            </a:r>
            <a:endParaRPr lang="en-US" b="1" i="1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Refer</a:t>
            </a:r>
            <a:r>
              <a:rPr kumimoji="0" lang="en-US" sz="8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 213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 descr="D:\Users\ajain\Pictures\git-mergeRe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156970"/>
            <a:ext cx="5308599" cy="382777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71486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152 </a:t>
            </a:r>
            <a:b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1" i="1" u="none" dirty="0" err="1" smtClean="0">
                <a:latin typeface="+mn-lt"/>
                <a:cs typeface="+mn-cs"/>
              </a:rPr>
              <a:t>Git</a:t>
            </a:r>
            <a:r>
              <a:rPr lang="en-US" b="1" i="1" u="none" dirty="0" smtClean="0">
                <a:latin typeface="+mn-lt"/>
                <a:cs typeface="+mn-cs"/>
              </a:rPr>
              <a:t> Commands</a:t>
            </a:r>
            <a:br>
              <a:rPr lang="en-US" b="1" i="1" u="none" dirty="0" smtClean="0">
                <a:latin typeface="+mn-lt"/>
                <a:cs typeface="+mn-cs"/>
              </a:rPr>
            </a:br>
            <a:r>
              <a:rPr lang="en-US" b="1" i="1" u="none" dirty="0" smtClean="0">
                <a:latin typeface="+mn-lt"/>
                <a:cs typeface="+mn-cs"/>
              </a:rPr>
              <a:t> </a:t>
            </a:r>
            <a:endParaRPr lang="en-US" b="1" i="1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D:\Users\ajain\Pictures\git-comman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71486"/>
            <a:ext cx="6143668" cy="453956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000232" y="214296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Blog</a:t>
            </a:r>
            <a:r>
              <a:rPr kumimoji="0" lang="sv-S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link for details of git commands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http://premaseem.wordpress.com/2011/11/16/git-commans/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282" y="571486"/>
            <a:ext cx="25003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600" b="1" i="1" u="none" dirty="0" smtClean="0">
                <a:latin typeface="+mn-lt"/>
                <a:cs typeface="+mn-cs"/>
              </a:rPr>
              <a:t>GIT – “GUI”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i="1" dirty="0" smtClean="0">
                <a:latin typeface="+mn-lt"/>
                <a:cs typeface="+mn-cs"/>
              </a:rPr>
              <a:t>Graphic User Interface</a:t>
            </a:r>
            <a:r>
              <a:rPr lang="en-US" sz="1600" b="1" i="1" u="none" dirty="0" smtClean="0">
                <a:latin typeface="+mn-lt"/>
                <a:cs typeface="+mn-cs"/>
              </a:rPr>
              <a:t/>
            </a:r>
            <a:br>
              <a:rPr lang="en-US" sz="1600" b="1" i="1" u="none" dirty="0" smtClean="0">
                <a:latin typeface="+mn-lt"/>
                <a:cs typeface="+mn-cs"/>
              </a:rPr>
            </a:br>
            <a:r>
              <a:rPr lang="en-US" sz="1600" b="1" i="1" u="none" dirty="0" smtClean="0">
                <a:latin typeface="+mn-lt"/>
                <a:cs typeface="+mn-cs"/>
              </a:rPr>
              <a:t> </a:t>
            </a:r>
            <a:endParaRPr lang="en-US" sz="1600" b="1" i="1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00232" y="214296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Blog</a:t>
            </a:r>
            <a:r>
              <a:rPr kumimoji="0" lang="sv-S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link for details of git commands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3"/>
              </a:rPr>
              <a:t>http://premaseem.wordpress.com/2011/11/16/git-commans/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:\Users\ajain\Pictures\git-gu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930288"/>
            <a:ext cx="4667250" cy="3498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Some GIT Disadvantages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00034" y="1643056"/>
            <a:ext cx="8115328" cy="317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Definite learning curve, especially for those used to centralized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-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sometimes seem overwhelming to learn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Documentation mostly through man pages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to get help with </a:t>
            </a:r>
            <a:r>
              <a:rPr lang="en-US" dirty="0" err="1" smtClean="0"/>
              <a:t>git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71538" y="4572014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latin typeface="+mj-lt"/>
                <a:ea typeface="+mj-ea"/>
                <a:cs typeface="+mj-cs"/>
              </a:rPr>
              <a:t>l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ink: 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www.premaseem.com/git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0118" y="1403373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Read That Fabulous Manual </a:t>
            </a: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www.kernel.org/pub/software/scm/git/docs/user-manual.html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Books </a:t>
            </a:r>
            <a:r>
              <a:rPr lang="en-US" sz="2400" dirty="0">
                <a:hlinkClick r:id="rId6" tooltip="http://progit.org/book/"/>
              </a:rPr>
              <a:t>http://progit.org/book</a:t>
            </a:r>
            <a:r>
              <a:rPr lang="en-US" sz="2400" dirty="0" smtClean="0">
                <a:hlinkClick r:id="rId6" tooltip="http://progit.org/book/"/>
              </a:rPr>
              <a:t>/</a:t>
            </a:r>
            <a:r>
              <a:rPr lang="en-US" sz="2400" dirty="0" smtClean="0"/>
              <a:t> (free)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Online training: </a:t>
            </a: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github.com/training/online</a:t>
            </a:r>
            <a:r>
              <a:rPr lang="en-US" sz="2400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Git</a:t>
            </a:r>
            <a:r>
              <a:rPr lang="en-US" sz="2400" dirty="0" smtClean="0"/>
              <a:t> user </a:t>
            </a:r>
            <a:r>
              <a:rPr lang="en-US" sz="2400" dirty="0"/>
              <a:t>groups online </a:t>
            </a:r>
            <a:r>
              <a:rPr lang="en-US" sz="2400" dirty="0">
                <a:hlinkClick r:id="rId8"/>
              </a:rPr>
              <a:t>http://</a:t>
            </a:r>
            <a:r>
              <a:rPr lang="en-US" sz="2400" dirty="0" smtClean="0">
                <a:hlinkClick r:id="rId8"/>
              </a:rPr>
              <a:t>old.nabble.com/git-f12403.html</a:t>
            </a:r>
            <a:r>
              <a:rPr lang="en-US" sz="2400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mailing lists </a:t>
            </a:r>
            <a:r>
              <a:rPr lang="en-US" sz="2400" dirty="0" smtClean="0">
                <a:hlinkClick r:id="rId9"/>
              </a:rPr>
              <a:t>git-users@googlegroups.com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342900"/>
            <a:ext cx="6275387" cy="8572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Question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8662" y="1285866"/>
            <a:ext cx="857256" cy="1357322"/>
          </a:xfrm>
        </p:spPr>
        <p:txBody>
          <a:bodyPr/>
          <a:lstStyle/>
          <a:p>
            <a:pPr>
              <a:buNone/>
            </a:pPr>
            <a:r>
              <a:rPr lang="en-US" sz="9600" dirty="0" smtClean="0"/>
              <a:t>?</a:t>
            </a:r>
            <a:endParaRPr lang="en-IN" sz="9600" dirty="0"/>
          </a:p>
        </p:txBody>
      </p:sp>
      <p:pic>
        <p:nvPicPr>
          <p:cNvPr id="6146" name="Picture 2" descr="D:\Users\ajain\Pictures\plmsTe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214428"/>
            <a:ext cx="4174075" cy="31305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  <a:scene3d>
            <a:camera prst="orthographicFront"/>
            <a:lightRig rig="threePt" dir="t"/>
          </a:scene3d>
          <a:sp3d contourW="12700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1420"/>
            <a:ext cx="6275387" cy="8572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>Agenda (apart from fun)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860" y="928677"/>
            <a:ext cx="6357982" cy="4000528"/>
          </a:xfrm>
        </p:spPr>
        <p:txBody>
          <a:bodyPr/>
          <a:lstStyle/>
          <a:p>
            <a:r>
              <a:rPr lang="en-US" sz="2000" dirty="0" smtClean="0"/>
              <a:t>Visualize “GIT Vs SVN” </a:t>
            </a:r>
          </a:p>
          <a:p>
            <a:r>
              <a:rPr lang="en-US" sz="2000" dirty="0" smtClean="0"/>
              <a:t>What is Delta Storage ?</a:t>
            </a:r>
          </a:p>
          <a:p>
            <a:r>
              <a:rPr lang="en-US" sz="2000" dirty="0" smtClean="0"/>
              <a:t>GIT Work Flow</a:t>
            </a:r>
          </a:p>
          <a:p>
            <a:r>
              <a:rPr lang="en-US" sz="2000" dirty="0" smtClean="0"/>
              <a:t>GIT Architecture</a:t>
            </a:r>
          </a:p>
          <a:p>
            <a:r>
              <a:rPr lang="en-US" sz="2000" dirty="0" smtClean="0"/>
              <a:t>Branching</a:t>
            </a:r>
          </a:p>
          <a:p>
            <a:r>
              <a:rPr lang="en-US" sz="2000" dirty="0" smtClean="0"/>
              <a:t>Merge and Rebase</a:t>
            </a:r>
          </a:p>
          <a:p>
            <a:r>
              <a:rPr lang="en-US" sz="2000" dirty="0" smtClean="0"/>
              <a:t>Dictator Model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Getting GIT Remote Repository</a:t>
            </a:r>
          </a:p>
          <a:p>
            <a:pPr fontAlgn="auto">
              <a:spcAft>
                <a:spcPts val="0"/>
              </a:spcAft>
              <a:defRPr/>
            </a:pPr>
            <a:r>
              <a:rPr lang="fr-C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 Help</a:t>
            </a:r>
          </a:p>
          <a:p>
            <a:r>
              <a:rPr lang="en-US" sz="2000" dirty="0" smtClean="0"/>
              <a:t>Demos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0800000">
            <a:off x="4214810" y="357188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:\Users\ajain\Desktop\git ppt\thanks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071684"/>
            <a:ext cx="5072098" cy="380407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57224" y="785800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latin typeface="+mj-lt"/>
                <a:ea typeface="+mj-ea"/>
                <a:cs typeface="+mj-cs"/>
              </a:rPr>
              <a:t>To download this presentation visit </a:t>
            </a: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/>
              </a:rPr>
              <a:t>www.premaseem.com/git</a:t>
            </a: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Visualize SVN Vs GIT 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404953"/>
            <a:ext cx="186690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1516076"/>
            <a:ext cx="1547813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57752" y="4723643"/>
            <a:ext cx="4500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hlinkClick r:id="rId5"/>
              </a:rPr>
              <a:t>http://www.youtube.com/watch?v=ntTpM8hfl_E&amp;feature=related</a:t>
            </a:r>
            <a:endParaRPr lang="en-IN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1785932"/>
            <a:ext cx="40719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sz="1400" b="1" dirty="0" smtClean="0">
                <a:latin typeface="+mn-lt"/>
                <a:cs typeface="+mn-cs"/>
              </a:rPr>
              <a:t>KEY POINTS : </a:t>
            </a:r>
            <a:endParaRPr lang="en-IN" sz="1400" b="1" dirty="0" smtClean="0">
              <a:latin typeface="+mn-lt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 smtClean="0">
                <a:latin typeface="+mn-lt"/>
                <a:cs typeface="+mn-cs"/>
              </a:rPr>
              <a:t>SVN </a:t>
            </a:r>
            <a:r>
              <a:rPr lang="en-IN" sz="1400" dirty="0">
                <a:latin typeface="+mn-lt"/>
                <a:cs typeface="+mn-cs"/>
              </a:rPr>
              <a:t>is vulnerable to corruption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>
                <a:latin typeface="+mn-lt"/>
                <a:cs typeface="+mn-cs"/>
              </a:rPr>
              <a:t>SVN repository should have better backup plans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>
                <a:latin typeface="+mn-lt"/>
                <a:cs typeface="+mn-cs"/>
              </a:rPr>
              <a:t>SVN cannot work with low network speed.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>
                <a:latin typeface="+mn-lt"/>
                <a:cs typeface="+mn-cs"/>
              </a:rPr>
              <a:t>SVN consumes more space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>
                <a:latin typeface="+mn-lt"/>
                <a:cs typeface="+mn-cs"/>
              </a:rPr>
              <a:t>SVN is not scalable if your bases is of 1000s user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 smtClean="0">
                <a:latin typeface="+mn-lt"/>
                <a:cs typeface="+mn-cs"/>
              </a:rPr>
              <a:t>SVN</a:t>
            </a:r>
            <a:r>
              <a:rPr lang="en-IN" sz="1400" dirty="0">
                <a:latin typeface="+mn-lt"/>
                <a:cs typeface="+mn-cs"/>
              </a:rPr>
              <a:t>, if build is failed every one is </a:t>
            </a:r>
            <a:r>
              <a:rPr lang="en-IN" sz="1400" dirty="0" smtClean="0">
                <a:latin typeface="+mn-lt"/>
                <a:cs typeface="+mn-cs"/>
              </a:rPr>
              <a:t>stuck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IN" sz="1400" dirty="0"/>
              <a:t>SVN, if central code is diluted all code fades </a:t>
            </a:r>
            <a:r>
              <a:rPr lang="en-IN" sz="1400" dirty="0" smtClean="0"/>
              <a:t>out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SVN, for collaboration code has to be checked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Delta Storage ?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8" name="Picture 2" descr="D:\Users\ajain\Pictures\git-delta_stor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428742"/>
            <a:ext cx="6955461" cy="3000395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4500576"/>
            <a:ext cx="80010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 saving</a:t>
            </a:r>
            <a:r>
              <a:rPr kumimoji="0" lang="en-US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replacing entire file, only differences are saved and tracked.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79" y="142858"/>
            <a:ext cx="6918329" cy="714380"/>
          </a:xfrm>
        </p:spPr>
        <p:txBody>
          <a:bodyPr rtlCol="0">
            <a:noAutofit/>
          </a:bodyPr>
          <a:lstStyle/>
          <a:p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portability – (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corruption problem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CA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71486"/>
            <a:ext cx="235745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1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Svn</a:t>
            </a:r>
            <a:r>
              <a:rPr kumimoji="0" lang="en-US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vulnerable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corruption even when the OS or media is not changed. However the </a:t>
            </a:r>
            <a:r>
              <a:rPr kumimoji="0" lang="en-US" b="1" i="1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ported on daily</a:t>
            </a:r>
            <a:r>
              <a:rPr lang="en-US" b="1" i="1" dirty="0" smtClean="0">
                <a:latin typeface="+mn-lt"/>
                <a:cs typeface="+mn-cs"/>
              </a:rPr>
              <a:t> basis to different media without corruption, it is robust  it will be up after 10 years.</a:t>
            </a:r>
            <a:endParaRPr kumimoji="0" lang="en-US" b="1" i="1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1" i="1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Animation</a:t>
            </a:r>
            <a:r>
              <a:rPr kumimoji="0" lang="en-US" sz="8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 483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00232" y="4572014"/>
            <a:ext cx="692948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3"/>
              </a:rPr>
              <a:t>https://github.com/premaseem/precisionlms</a:t>
            </a:r>
            <a:endParaRPr kumimoji="0" lang="fr-CA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 descr="D:\Users\ajain\Pictures\git-medi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857237"/>
            <a:ext cx="3214710" cy="367162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1420"/>
            <a:ext cx="6275387" cy="8572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Architecture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57422" y="857238"/>
            <a:ext cx="664373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Stores information about current working directory and changes made to it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Database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Blobs (files)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in 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/objects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Indexed by unique hash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files are stored as blobs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Trees (directories)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object for every commit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hash of parent, name of author, time of commit, and hash of the current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1768" y="1589105"/>
            <a:ext cx="6715140" cy="3911603"/>
          </a:xfrm>
        </p:spPr>
        <p:txBody>
          <a:bodyPr/>
          <a:lstStyle/>
          <a:p>
            <a:r>
              <a:rPr lang="en-US" sz="2400" dirty="0" smtClean="0"/>
              <a:t>Fetch or clone (create a copy of the remote repository) (compare to </a:t>
            </a:r>
            <a:r>
              <a:rPr lang="en-US" sz="2400" dirty="0" err="1" smtClean="0"/>
              <a:t>cvs</a:t>
            </a:r>
            <a:r>
              <a:rPr lang="en-US" sz="2400" dirty="0" smtClean="0"/>
              <a:t> check out)</a:t>
            </a:r>
          </a:p>
          <a:p>
            <a:r>
              <a:rPr lang="en-US" sz="2400" dirty="0" smtClean="0"/>
              <a:t>Modify the files in the local branch</a:t>
            </a:r>
          </a:p>
          <a:p>
            <a:r>
              <a:rPr lang="en-US" sz="2400" dirty="0" smtClean="0"/>
              <a:t>Stage the files (no </a:t>
            </a:r>
            <a:r>
              <a:rPr lang="en-US" sz="2400" dirty="0" err="1" smtClean="0"/>
              <a:t>cvs</a:t>
            </a:r>
            <a:r>
              <a:rPr lang="en-US" sz="2400" dirty="0" smtClean="0"/>
              <a:t> comparison)</a:t>
            </a:r>
          </a:p>
          <a:p>
            <a:r>
              <a:rPr lang="en-US" sz="2400" dirty="0" smtClean="0"/>
              <a:t>Commit the files locally (no </a:t>
            </a:r>
            <a:r>
              <a:rPr lang="en-US" sz="2400" dirty="0" err="1" smtClean="0"/>
              <a:t>cvs</a:t>
            </a:r>
            <a:r>
              <a:rPr lang="en-US" sz="2400" dirty="0" smtClean="0"/>
              <a:t> comparison)</a:t>
            </a:r>
          </a:p>
          <a:p>
            <a:r>
              <a:rPr lang="en-US" sz="2400" dirty="0" smtClean="0"/>
              <a:t>Push changes to remote repository (compare to </a:t>
            </a:r>
            <a:r>
              <a:rPr lang="en-US" sz="2400" dirty="0" err="1" smtClean="0"/>
              <a:t>cvs</a:t>
            </a:r>
            <a:r>
              <a:rPr lang="en-US" sz="2400" dirty="0" smtClean="0"/>
              <a:t> commit)</a:t>
            </a:r>
          </a:p>
        </p:txBody>
      </p:sp>
      <p:pic>
        <p:nvPicPr>
          <p:cNvPr id="8" name="Picture 2" descr="D:\Users\ajain\Desktop\git ppt\git 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80"/>
            <a:ext cx="2045607" cy="29289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440" y="4319572"/>
            <a:ext cx="1905000" cy="457200"/>
          </a:xfrm>
        </p:spPr>
        <p:txBody>
          <a:bodyPr/>
          <a:lstStyle/>
          <a:p>
            <a:fld id="{BC2AAB58-7ED2-43E4-BAB0-4608CAE54604}" type="slidenum">
              <a:rPr lang="en-US"/>
              <a:pPr/>
              <a:t>8</a:t>
            </a:fld>
            <a:endParaRPr 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15040" y="4090972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781040" y="900732"/>
            <a:ext cx="75438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933440" y="1195372"/>
            <a:ext cx="1828800" cy="1828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Working tree </a:t>
            </a:r>
          </a:p>
          <a:p>
            <a:pPr algn="ctr"/>
            <a:r>
              <a:rPr lang="en-US"/>
              <a:t>(sand box)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600440" y="1195372"/>
            <a:ext cx="1828800" cy="1828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Index </a:t>
            </a:r>
          </a:p>
          <a:p>
            <a:pPr algn="ctr"/>
            <a:r>
              <a:rPr lang="en-US"/>
              <a:t>(cache)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267440" y="1119172"/>
            <a:ext cx="1828800" cy="1828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CA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276840" y="111917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2686040" y="1042972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276840" y="1042972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commit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724640" y="1652572"/>
            <a:ext cx="1071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Object </a:t>
            </a:r>
          </a:p>
          <a:p>
            <a:pPr algn="ctr"/>
            <a:r>
              <a:rPr lang="en-US"/>
              <a:t>store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2686040" y="150017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5276840" y="150017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61912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67246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72580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6953240" y="332897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4210040" y="3405172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pull, push</a:t>
            </a: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3371840" y="4090972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34480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9814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34"/>
          <p:cNvSpPr>
            <a:spLocks noChangeArrowheads="1"/>
          </p:cNvSpPr>
          <p:nvPr/>
        </p:nvSpPr>
        <p:spPr bwMode="auto">
          <a:xfrm>
            <a:off x="4514840" y="4167172"/>
            <a:ext cx="304800" cy="228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210040" y="3328972"/>
            <a:ext cx="15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781040" y="4090972"/>
            <a:ext cx="1941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Repositories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186766" cy="5143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Local repository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Database works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596" y="4500576"/>
            <a:ext cx="8429684" cy="6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 version</a:t>
            </a:r>
            <a:r>
              <a:rPr kumimoji="0" lang="en-US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history, branch data and content are hashed, compressed and stored locally to make it faster better and easy to share.</a:t>
            </a:r>
            <a:endParaRPr kumimoji="0" lang="en-US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D:\Users\ajain\Pictures\git-objectData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304"/>
            <a:ext cx="8269341" cy="321471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180</Template>
  <TotalTime>2215</TotalTime>
  <Words>453</Words>
  <Application>Microsoft Office PowerPoint</Application>
  <PresentationFormat>On-screen Show (16:9)</PresentationFormat>
  <Paragraphs>106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180</vt:lpstr>
      <vt:lpstr>Git - Fast Version Control System </vt:lpstr>
      <vt:lpstr>Agenda (apart from fun)</vt:lpstr>
      <vt:lpstr>Visualize SVN Vs GIT </vt:lpstr>
      <vt:lpstr>What is Delta Storage ?</vt:lpstr>
      <vt:lpstr>Git portability – (Svn corruption problem)</vt:lpstr>
      <vt:lpstr>Git Architecture</vt:lpstr>
      <vt:lpstr>Git Workflow</vt:lpstr>
      <vt:lpstr>Git Local repository</vt:lpstr>
      <vt:lpstr>How Git object Database works</vt:lpstr>
      <vt:lpstr>Branching(context switching)</vt:lpstr>
      <vt:lpstr>Multiple remote repository</vt:lpstr>
      <vt:lpstr>Dictator model</vt:lpstr>
      <vt:lpstr>Getting Git Remote Repository</vt:lpstr>
      <vt:lpstr>Git Merge and Rebase</vt:lpstr>
      <vt:lpstr>Slide 15</vt:lpstr>
      <vt:lpstr>Slide 16</vt:lpstr>
      <vt:lpstr>Some GIT Disadvantages</vt:lpstr>
      <vt:lpstr>How to get help with git</vt:lpstr>
      <vt:lpstr>Team Question ?</vt:lpstr>
      <vt:lpstr>Slide 20</vt:lpstr>
    </vt:vector>
  </TitlesOfParts>
  <Company>PTC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Fast Version Control System</dc:title>
  <dc:creator>Aseem Jain</dc:creator>
  <cp:lastModifiedBy>Aseem Jain</cp:lastModifiedBy>
  <cp:revision>61</cp:revision>
  <dcterms:created xsi:type="dcterms:W3CDTF">2011-12-12T15:05:21Z</dcterms:created>
  <dcterms:modified xsi:type="dcterms:W3CDTF">2011-12-14T06:11:27Z</dcterms:modified>
</cp:coreProperties>
</file>