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84" r:id="rId3"/>
    <p:sldId id="257" r:id="rId4"/>
    <p:sldId id="271" r:id="rId5"/>
    <p:sldId id="258" r:id="rId6"/>
    <p:sldId id="273" r:id="rId7"/>
    <p:sldId id="274" r:id="rId8"/>
    <p:sldId id="277" r:id="rId9"/>
    <p:sldId id="278" r:id="rId10"/>
    <p:sldId id="275" r:id="rId11"/>
    <p:sldId id="272" r:id="rId12"/>
    <p:sldId id="283" r:id="rId13"/>
    <p:sldId id="267" r:id="rId14"/>
    <p:sldId id="264" r:id="rId15"/>
    <p:sldId id="282" r:id="rId16"/>
    <p:sldId id="280" r:id="rId17"/>
    <p:sldId id="268" r:id="rId18"/>
    <p:sldId id="265" r:id="rId19"/>
    <p:sldId id="262" r:id="rId20"/>
    <p:sldId id="269" r:id="rId21"/>
    <p:sldId id="281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6C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6"/>
  </p:normalViewPr>
  <p:slideViewPr>
    <p:cSldViewPr snapToGrid="0">
      <p:cViewPr varScale="1">
        <p:scale>
          <a:sx n="114" d="100"/>
          <a:sy n="114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50D5-1693-403D-898F-13D090B98CDD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509D-4C60-44E9-950A-6FD2C3DE464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15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50D5-1693-403D-898F-13D090B98CDD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509D-4C60-44E9-950A-6FD2C3DE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4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50D5-1693-403D-898F-13D090B98CDD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509D-4C60-44E9-950A-6FD2C3DE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2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50D5-1693-403D-898F-13D090B98CDD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509D-4C60-44E9-950A-6FD2C3DE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2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50D5-1693-403D-898F-13D090B98CDD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509D-4C60-44E9-950A-6FD2C3DE464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9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50D5-1693-403D-898F-13D090B98CDD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509D-4C60-44E9-950A-6FD2C3DE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3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50D5-1693-403D-898F-13D090B98CDD}" type="datetimeFigureOut">
              <a:rPr lang="en-US" smtClean="0"/>
              <a:t>11/2/22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509D-4C60-44E9-950A-6FD2C3DE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1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50D5-1693-403D-898F-13D090B98CDD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509D-4C60-44E9-950A-6FD2C3DE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8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50D5-1693-403D-898F-13D090B98CDD}" type="datetimeFigureOut">
              <a:rPr lang="en-US" smtClean="0"/>
              <a:t>11/2/22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509D-4C60-44E9-950A-6FD2C3DE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9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E950D5-1693-403D-898F-13D090B98CDD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B4509D-4C60-44E9-950A-6FD2C3DE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8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50D5-1693-403D-898F-13D090B98CDD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509D-4C60-44E9-950A-6FD2C3DE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0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E950D5-1693-403D-898F-13D090B98CDD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B4509D-4C60-44E9-950A-6FD2C3DE464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69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xgboost.readthedocs.io/en/latest/python/python_api.html#xgboost.XGBClassifier" TargetMode="External"/><Relationship Id="rId2" Type="http://schemas.openxmlformats.org/officeDocument/2006/relationships/hyperlink" Target="https://xgboost.readthedocs.io/en/latest/python/python_api.html#xgboost.XGBRegresso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D904-49E7-3BF1-6531-79E18FC07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716" y="834219"/>
            <a:ext cx="11316324" cy="2421611"/>
          </a:xfrm>
        </p:spPr>
        <p:txBody>
          <a:bodyPr>
            <a:normAutofit fontScale="90000"/>
          </a:bodyPr>
          <a:lstStyle/>
          <a:p>
            <a:pPr algn="ctr">
              <a:lnSpc>
                <a:spcPct val="200000"/>
              </a:lnSpc>
            </a:pPr>
            <a:r>
              <a:rPr lang="en-US" sz="40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asis MT Pro" panose="02040504050005020304" pitchFamily="18" charset="0"/>
              </a:rPr>
              <a:t>RISK PREDICTION ON PRUDENTIAL LIFE INSURANCE</a:t>
            </a:r>
            <a:br>
              <a:rPr lang="en-US" sz="67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asis MT Pro Light" panose="020B0604020202020204" pitchFamily="18" charset="0"/>
              </a:rPr>
            </a:br>
            <a:r>
              <a:rPr lang="en-US" sz="36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asis MT Pro Light" panose="020B0604020202020204" pitchFamily="18" charset="0"/>
              </a:rPr>
              <a:t>DSEM Mid-term Project</a:t>
            </a:r>
            <a:br>
              <a:rPr lang="en-US" sz="36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asis MT Pro Light" panose="020B0604020202020204" pitchFamily="18" charset="0"/>
              </a:rPr>
            </a:br>
            <a:r>
              <a:rPr lang="en-US" sz="31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asis MT Pro Light" panose="020B0604020202020204" pitchFamily="18" charset="0"/>
              </a:rPr>
              <a:t>Northeastern University</a:t>
            </a:r>
            <a:endParaRPr lang="en-US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masis MT Pro Light" panose="020403040500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C7CEF-E2F7-2C3C-4D55-A0DB776FA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312" y="3822492"/>
            <a:ext cx="10701728" cy="2201289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asis MT Pro Light" panose="02040304050005020304" pitchFamily="18" charset="0"/>
              </a:rPr>
              <a:t>									Team 9</a:t>
            </a:r>
          </a:p>
          <a:p>
            <a:pPr algn="just"/>
            <a:r>
              <a:rPr 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asis MT Pro Light" panose="02040304050005020304" pitchFamily="18" charset="0"/>
              </a:rPr>
              <a:t>						</a:t>
            </a:r>
            <a:r>
              <a:rPr lang="en-US" cap="non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asis MT Pro Light" panose="02040304050005020304" pitchFamily="18" charset="0"/>
              </a:rPr>
              <a:t>Aakash Bhatt       - 002791277</a:t>
            </a:r>
          </a:p>
          <a:p>
            <a:pPr algn="just"/>
            <a:r>
              <a:rPr lang="en-US" cap="non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asis MT Pro Light" panose="02040304050005020304" pitchFamily="18" charset="0"/>
              </a:rPr>
              <a:t>						Aishwarya Katkar - 002961534</a:t>
            </a:r>
          </a:p>
          <a:p>
            <a:pPr algn="just"/>
            <a:r>
              <a:rPr lang="en-US" cap="non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asis MT Pro Light" panose="02040304050005020304" pitchFamily="18" charset="0"/>
              </a:rPr>
              <a:t>						Makarand Zende  - 002772931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masis MT Pro Light" panose="020403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66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00D4-9B24-1CBC-2483-D3D3E2B6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99606"/>
            <a:ext cx="10058400" cy="1062803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asis MT Pro Light" panose="02040304050005020304" pitchFamily="18" charset="0"/>
              </a:rPr>
              <a:t>Data Preparation - Dimensionality Reduction &amp; Handling Null Values</a:t>
            </a:r>
            <a:endParaRPr lang="en-US" sz="36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1D4663-F6FF-8DDF-88ED-C15DAB5F4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433" r="30038" b="4051"/>
          <a:stretch/>
        </p:blipFill>
        <p:spPr>
          <a:xfrm>
            <a:off x="1097280" y="2163039"/>
            <a:ext cx="10058400" cy="10628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A743AC-50AF-9F10-EFFB-6E0A00402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281" y="3429000"/>
            <a:ext cx="591378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03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596A-96A8-2217-2A5C-47FE9154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asis MT Pro Light" panose="02040304050005020304" pitchFamily="18" charset="0"/>
              </a:rPr>
              <a:t>Machine Learning Models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C379A-64B0-3CDF-4EA8-05BC33EEA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masis MT Pro Light" panose="02040304050005020304" pitchFamily="18" charset="0"/>
              </a:rPr>
              <a:t> Logistic Regression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masis MT Pro Light" panose="02040304050005020304" pitchFamily="18" charset="0"/>
              </a:rPr>
              <a:t> XGBoost Classifier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masis MT Pro Light" panose="02040304050005020304" pitchFamily="18" charset="0"/>
              </a:rPr>
              <a:t> Linear Regression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1059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E3E7-0732-43CA-C1BA-6008BD3D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asis MT Pro Light" panose="02040304050005020304" pitchFamily="18" charset="0"/>
              </a:rPr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9D604-FAB5-092B-4E53-234B7C994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5655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masis MT Pro Light" panose="02040304050005020304" pitchFamily="18" charset="0"/>
              </a:rPr>
              <a:t> A supervised statistical method for determining the likelihood of a dependent variable is logistic regression</a:t>
            </a:r>
          </a:p>
          <a:p>
            <a:pPr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masis MT Pro Light" panose="02040304050005020304" pitchFamily="18" charset="0"/>
              </a:rPr>
              <a:t> Logistic regression uses functions called the logit functions, that helps derive a relationship between the dependent variable and independent variables by predicting the probabilities or chances of occurrence.</a:t>
            </a:r>
          </a:p>
          <a:p>
            <a:pPr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masis MT Pro Light" panose="02040304050005020304" pitchFamily="18" charset="0"/>
              </a:rPr>
              <a:t> The logistic functions, also referred to as sigmoid functions, turn probabilities into binary values that can then be utilized to make predictions.</a:t>
            </a:r>
          </a:p>
          <a:p>
            <a:pPr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masis MT Pro Light" panose="02040304050005020304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Amasis MT Pro Light" panose="02040304050005020304" pitchFamily="18" charset="0"/>
              </a:rPr>
              <a:t>Types of regression:</a:t>
            </a:r>
          </a:p>
          <a:p>
            <a:pPr lvl="1"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masis MT Pro Light" panose="02040304050005020304" pitchFamily="18" charset="0"/>
              </a:rPr>
              <a:t>Binary</a:t>
            </a:r>
            <a:r>
              <a:rPr lang="en-US" dirty="0">
                <a:solidFill>
                  <a:schemeClr val="tx1"/>
                </a:solidFill>
                <a:latin typeface="Amasis MT Pro Light" panose="02040304050005020304" pitchFamily="18" charset="0"/>
              </a:rPr>
              <a:t> - </a:t>
            </a:r>
            <a:r>
              <a:rPr lang="en-US" sz="1900" dirty="0">
                <a:solidFill>
                  <a:schemeClr val="tx1"/>
                </a:solidFill>
                <a:latin typeface="Amasis MT Pro Light" panose="02040304050005020304" pitchFamily="18" charset="0"/>
              </a:rPr>
              <a:t>The dependent variable has only two 2 possible outcomes/classes.</a:t>
            </a:r>
          </a:p>
          <a:p>
            <a:pPr lvl="1"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masis MT Pro Light" panose="02040304050005020304" pitchFamily="18" charset="0"/>
              </a:rPr>
              <a:t>Multinomial</a:t>
            </a:r>
            <a:r>
              <a:rPr lang="en-US" dirty="0">
                <a:solidFill>
                  <a:schemeClr val="tx1"/>
                </a:solidFill>
                <a:latin typeface="Amasis MT Pro Light" panose="02040304050005020304" pitchFamily="18" charset="0"/>
              </a:rPr>
              <a:t> - </a:t>
            </a:r>
            <a:r>
              <a:rPr lang="en-US" sz="1900" dirty="0">
                <a:solidFill>
                  <a:schemeClr val="tx1"/>
                </a:solidFill>
                <a:latin typeface="Amasis MT Pro Light" panose="02040304050005020304" pitchFamily="18" charset="0"/>
              </a:rPr>
              <a:t>The dependent variable has only two 3 or more possible outcomes/classes without ordering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pPr lvl="1"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masis MT Pro Light" panose="02040304050005020304" pitchFamily="18" charset="0"/>
              </a:rPr>
              <a:t>Ordinal - </a:t>
            </a:r>
            <a:r>
              <a:rPr lang="en-US" sz="1900" dirty="0">
                <a:solidFill>
                  <a:schemeClr val="tx1"/>
                </a:solidFill>
                <a:latin typeface="Amasis MT Pro Light" panose="02040304050005020304" pitchFamily="18" charset="0"/>
              </a:rPr>
              <a:t>The dependent variable has only two 3 or more possible outcomes/classes with ordering.</a:t>
            </a:r>
          </a:p>
        </p:txBody>
      </p:sp>
    </p:spTree>
    <p:extLst>
      <p:ext uri="{BB962C8B-B14F-4D97-AF65-F5344CB8AC3E}">
        <p14:creationId xmlns:p14="http://schemas.microsoft.com/office/powerpoint/2010/main" val="313918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FDEA2-66F4-F397-226C-3651FEFA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asis MT Pro Light" panose="02040304050005020304" pitchFamily="18" charset="0"/>
              </a:rPr>
              <a:t>Implementation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9B41695-D926-F546-D1F6-7BE56A78F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055" y="2376232"/>
            <a:ext cx="9161890" cy="2587303"/>
          </a:xfrm>
        </p:spPr>
      </p:pic>
    </p:spTree>
    <p:extLst>
      <p:ext uri="{BB962C8B-B14F-4D97-AF65-F5344CB8AC3E}">
        <p14:creationId xmlns:p14="http://schemas.microsoft.com/office/powerpoint/2010/main" val="4195771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8C5B-46F3-C1EA-A501-347EC783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asis MT Pro Light" panose="02040304050005020304" pitchFamily="18" charset="0"/>
              </a:rPr>
              <a:t>Accuracy of Logistic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F0786-94AA-D770-EE19-1D719EEFB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554" y="1821306"/>
            <a:ext cx="6200891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03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66EB-0DCB-C5EC-E81A-77662D3F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asis MT Pro Light" panose="02040304050005020304" pitchFamily="18" charset="0"/>
              </a:rPr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8CF52-B659-7A1A-EE11-37DB2DC64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40606"/>
            <a:ext cx="10058400" cy="402336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>
                <a:latin typeface="Amasis MT Pro Light" panose="02040304050005020304" pitchFamily="18" charset="0"/>
              </a:rPr>
              <a:t>Boosting is a sequential strategy that operates under the ensemble theory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masis MT Pro Light" panose="02040304050005020304" pitchFamily="18" charset="0"/>
              </a:rPr>
              <a:t> A group of weak learners are combined, and the prediction accuracy increases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masis MT Pro Light" panose="02040304050005020304" pitchFamily="18" charset="0"/>
              </a:rPr>
              <a:t> The model results are weighted based on the results of the previous instant p-1 at any instant p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masis MT Pro Light" panose="02040304050005020304" pitchFamily="18" charset="0"/>
              </a:rPr>
              <a:t> Correctly anticipated outcomes receive a lesser weight than incorrectly classified 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913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E3E7-0732-43CA-C1BA-6008BD3D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asis MT Pro Light" panose="02040304050005020304" pitchFamily="18" charset="0"/>
              </a:rPr>
              <a:t>XGBoost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9D604-FAB5-092B-4E53-234B7C994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5655"/>
            <a:ext cx="10058400" cy="4023360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22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masis MT Pro Light" panose="02040304050005020304" pitchFamily="18" charset="0"/>
              </a:rPr>
              <a:t>For classification or regression predictive modeling issues, gradient boosting refers to a class of ensemble machine learning techniques</a:t>
            </a:r>
          </a:p>
          <a:p>
            <a:pPr marL="285750" indent="-285750" algn="just">
              <a:lnSpc>
                <a:spcPct val="122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masis MT Pro Light" panose="02040304050005020304" pitchFamily="18" charset="0"/>
              </a:rPr>
              <a:t>XGBoost is an effective open-source implementation of the gradient boosting technique</a:t>
            </a:r>
          </a:p>
          <a:p>
            <a:pPr marL="285750" indent="-285750" algn="just">
              <a:lnSpc>
                <a:spcPct val="122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masis MT Pro Light" panose="02040304050005020304" pitchFamily="18" charset="0"/>
              </a:rPr>
              <a:t>Decision tree models are used to build ensembles. </a:t>
            </a:r>
          </a:p>
          <a:p>
            <a:pPr marL="285750" indent="-285750" algn="just">
              <a:lnSpc>
                <a:spcPct val="122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masis MT Pro Light" panose="02040304050005020304" pitchFamily="18" charset="0"/>
              </a:rPr>
              <a:t>In order to repair the prediction mistakes caused by earlier models, trees are added one at a time to the ensemble and fitted. </a:t>
            </a:r>
          </a:p>
          <a:p>
            <a:pPr marL="285750" indent="-285750" algn="just">
              <a:lnSpc>
                <a:spcPct val="122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masis MT Pro Light" panose="02040304050005020304" pitchFamily="18" charset="0"/>
              </a:rPr>
              <a:t>We use the XGBoost python library which has its own custom API via the scikit-learn wrapper classes: </a:t>
            </a:r>
            <a:r>
              <a:rPr lang="en-US" sz="2000" dirty="0" err="1">
                <a:solidFill>
                  <a:schemeClr val="tx1"/>
                </a:solidFill>
                <a:latin typeface="Amasis MT Pro Light" panose="020403040500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XGBRegressor</a:t>
            </a:r>
            <a:r>
              <a:rPr lang="en-US" sz="2000" dirty="0">
                <a:solidFill>
                  <a:schemeClr val="tx1"/>
                </a:solidFill>
                <a:latin typeface="Amasis MT Pro Light" panose="02040304050005020304" pitchFamily="18" charset="0"/>
              </a:rPr>
              <a:t> and </a:t>
            </a:r>
            <a:r>
              <a:rPr lang="en-US" sz="2000" dirty="0" err="1">
                <a:solidFill>
                  <a:schemeClr val="tx1"/>
                </a:solidFill>
                <a:latin typeface="Amasis MT Pro Light" panose="020403040500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XGBClassifier</a:t>
            </a:r>
            <a:r>
              <a:rPr lang="en-US" sz="2000" dirty="0">
                <a:solidFill>
                  <a:schemeClr val="tx1"/>
                </a:solidFill>
                <a:latin typeface="Amasis MT Pro Light" panose="020403040500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0597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FDEA2-66F4-F397-226C-3651FEFA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asis MT Pro Light" panose="02040304050005020304" pitchFamily="18" charset="0"/>
              </a:rPr>
              <a:t>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3E9AB0-B702-9296-CA68-3B3E08B9B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035" y="2002531"/>
            <a:ext cx="9088889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84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3EBC-ED7B-B878-74BD-926458F9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asis MT Pro Light" panose="02040304050005020304" pitchFamily="18" charset="0"/>
              </a:rPr>
              <a:t>Accuracy of XGBoost Classifier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CA40B-F202-2805-5B0F-D15668240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840" y="1875232"/>
            <a:ext cx="4920579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59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B7DE-34ED-1D1F-6FE8-D4E63505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asis MT Pro Light" panose="02040304050005020304" pitchFamily="18" charset="0"/>
              </a:rPr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D699-AE22-F070-339F-51AE5BD4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31" y="1920684"/>
            <a:ext cx="10729959" cy="4210292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2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masis MT Pro Light" panose="020403040500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masis MT Pro Light" panose="02040304050005020304" pitchFamily="18" charset="0"/>
              </a:rPr>
              <a:t>Linear Regression is a supervised machine learning algorithm which predicts output that is continuous and has a constant slope</a:t>
            </a:r>
          </a:p>
          <a:p>
            <a:pPr algn="just">
              <a:lnSpc>
                <a:spcPct val="122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masis MT Pro Light" panose="02040304050005020304" pitchFamily="18" charset="0"/>
              </a:rPr>
              <a:t> Instead, of trying to categorize values, it is used to predict values within a continuous range</a:t>
            </a:r>
          </a:p>
          <a:p>
            <a:pPr algn="just">
              <a:lnSpc>
                <a:spcPct val="122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masis MT Pro Light" panose="02040304050005020304" pitchFamily="18" charset="0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Amasis MT Pro Light" panose="02040304050005020304" pitchFamily="18" charset="0"/>
              </a:rPr>
              <a:t>There are two main types:</a:t>
            </a:r>
            <a:endParaRPr lang="en-US" dirty="0">
              <a:solidFill>
                <a:schemeClr val="tx1"/>
              </a:solidFill>
              <a:latin typeface="Amasis MT Pro Light" panose="02040304050005020304" pitchFamily="18" charset="0"/>
            </a:endParaRPr>
          </a:p>
          <a:p>
            <a:pPr lvl="1" algn="just">
              <a:lnSpc>
                <a:spcPct val="122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Amasis MT Pro Light" panose="02040304050005020304" pitchFamily="18" charset="0"/>
              </a:rPr>
              <a:t>Simple regression : </a:t>
            </a:r>
            <a:r>
              <a:rPr lang="en-US" i="0" dirty="0">
                <a:solidFill>
                  <a:schemeClr val="tx1"/>
                </a:solidFill>
                <a:effectLst/>
                <a:latin typeface="Amasis MT Pro Light" panose="02040304050005020304" pitchFamily="18" charset="0"/>
              </a:rPr>
              <a:t>Simple linear regression uses the conventional slope-intercept form, with m and b serving as the variables which are used </a:t>
            </a:r>
            <a:r>
              <a:rPr lang="en-US" dirty="0">
                <a:solidFill>
                  <a:schemeClr val="tx1"/>
                </a:solidFill>
                <a:latin typeface="Amasis MT Pro Light" panose="02040304050005020304" pitchFamily="18" charset="0"/>
              </a:rPr>
              <a:t>to </a:t>
            </a:r>
            <a:r>
              <a:rPr lang="en-US" i="0" dirty="0">
                <a:solidFill>
                  <a:schemeClr val="tx1"/>
                </a:solidFill>
                <a:effectLst/>
                <a:latin typeface="Amasis MT Pro Light" panose="02040304050005020304" pitchFamily="18" charset="0"/>
              </a:rPr>
              <a:t>"learn" in order to generate the most precise predictions. x represents input data and y represents prediction</a:t>
            </a:r>
          </a:p>
          <a:p>
            <a:pPr lvl="1" algn="ctr">
              <a:lnSpc>
                <a:spcPct val="122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masis MT Pro Light" panose="02040304050005020304" pitchFamily="18" charset="0"/>
              </a:rPr>
              <a:t>y = mx + c</a:t>
            </a:r>
          </a:p>
          <a:p>
            <a:pPr lvl="1" algn="just">
              <a:lnSpc>
                <a:spcPct val="122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Amasis MT Pro Light" panose="02040304050005020304" pitchFamily="18" charset="0"/>
              </a:rPr>
              <a:t>Multiple Linear regression : </a:t>
            </a:r>
            <a:r>
              <a:rPr lang="en-US" b="0" i="0" dirty="0">
                <a:solidFill>
                  <a:schemeClr val="tx1"/>
                </a:solidFill>
                <a:effectLst/>
                <a:latin typeface="Amasis MT Pro Light" panose="02040304050005020304" pitchFamily="18" charset="0"/>
              </a:rPr>
              <a:t>A more complex, multi-variable linear equation might look like this, where represents the coefficients, or weights, our model will try to learn</a:t>
            </a:r>
            <a:endParaRPr lang="en-US" dirty="0">
              <a:solidFill>
                <a:schemeClr val="tx1"/>
              </a:solidFill>
              <a:latin typeface="Amasis MT Pro Light" panose="02040304050005020304" pitchFamily="18" charset="0"/>
            </a:endParaRPr>
          </a:p>
          <a:p>
            <a:pPr lvl="1" algn="ctr">
              <a:lnSpc>
                <a:spcPct val="122000"/>
              </a:lnSpc>
            </a:pPr>
            <a:r>
              <a:rPr lang="pl-PL" b="0" i="0" u="none" strike="noStrike" dirty="0">
                <a:solidFill>
                  <a:schemeClr val="tx1"/>
                </a:solidFill>
                <a:effectLst/>
                <a:latin typeface="Amasis MT Pro Light" panose="02040304050005020304" pitchFamily="18" charset="0"/>
              </a:rPr>
              <a:t>f(x,y,z)=w1x+w2y+w3z</a:t>
            </a:r>
            <a:br>
              <a:rPr lang="pl-PL" dirty="0">
                <a:solidFill>
                  <a:schemeClr val="tx1"/>
                </a:solidFill>
              </a:rPr>
            </a:br>
            <a:endParaRPr lang="en-US" b="0" i="0" dirty="0"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23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E174-7B8E-808B-E53A-98AC70BD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asis MT Pro Light" panose="02040304050005020304" pitchFamily="18" charset="0"/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B2173-6792-D034-7B8C-038A0FB6F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3731"/>
            <a:ext cx="10058400" cy="402530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masis MT Pro Light" panose="020403040500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Amasis MT Pro Light" panose="02040304050005020304" pitchFamily="18" charset="0"/>
              </a:rPr>
              <a:t>Problem Statement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Amasis MT Pro Light" panose="02040304050005020304" pitchFamily="18" charset="0"/>
              </a:rPr>
              <a:t> Dataset Details</a:t>
            </a:r>
            <a:endParaRPr lang="en-US" sz="2400" dirty="0">
              <a:solidFill>
                <a:schemeClr val="tx1"/>
              </a:solidFill>
              <a:latin typeface="Amasis MT Pro Light" panose="020403040500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Amasis MT Pro Light" panose="02040304050005020304" pitchFamily="18" charset="0"/>
              </a:rPr>
              <a:t> Data preparation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Amasis MT Pro Light" panose="02040304050005020304" pitchFamily="18" charset="0"/>
              </a:rPr>
              <a:t> Machine Learning Models</a:t>
            </a:r>
            <a:endParaRPr lang="en-US" sz="2400" dirty="0">
              <a:solidFill>
                <a:schemeClr val="tx1"/>
              </a:solidFill>
              <a:latin typeface="Amasis MT Pro Light" panose="020403040500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masis MT Pro Light" panose="020403040500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Amasis MT Pro Light" panose="02040304050005020304" pitchFamily="18" charset="0"/>
              </a:rPr>
              <a:t>Conclusion</a:t>
            </a:r>
            <a:endParaRPr lang="en-US" sz="2400" dirty="0">
              <a:solidFill>
                <a:schemeClr val="tx1"/>
              </a:solidFill>
              <a:latin typeface="Amasis MT Pro Light" panose="02040304050005020304" pitchFamily="18" charset="0"/>
            </a:endParaRPr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6664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FDEA2-66F4-F397-226C-3651FEFA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asis MT Pro Light" panose="02040304050005020304" pitchFamily="18" charset="0"/>
              </a:rPr>
              <a:t>Implementation &amp; Accuracy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BB964C-9B05-39EE-228A-57A797C95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426" y="2148840"/>
            <a:ext cx="9478107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65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FDEA2-66F4-F397-226C-3651FEFA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asis MT Pro Light" panose="02040304050005020304" pitchFamily="18" charset="0"/>
              </a:rPr>
              <a:t>Linear Regression performance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067DC-637A-E03A-5721-19A4F09E1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660" y="1839671"/>
            <a:ext cx="5115639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01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C227-16E8-F628-6087-1AF18DC9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asis MT Pro Light" panose="020403040500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946D5-C856-859E-CBA7-4E014B8F8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0645"/>
            <a:ext cx="10058400" cy="1448355"/>
          </a:xfrm>
        </p:spPr>
        <p:txBody>
          <a:bodyPr>
            <a:noAutofit/>
          </a:bodyPr>
          <a:lstStyle/>
          <a:p>
            <a:pPr>
              <a:lnSpc>
                <a:spcPct val="122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masis MT Pro Light" panose="02040304050005020304" pitchFamily="18" charset="0"/>
              </a:rPr>
              <a:t> After evaluating the dataset and building 3 machine learning models, we got to know that Logistic </a:t>
            </a:r>
            <a:r>
              <a:rPr lang="en-US" sz="2400">
                <a:solidFill>
                  <a:schemeClr val="tx1"/>
                </a:solidFill>
                <a:latin typeface="Amasis MT Pro Light" panose="02040304050005020304" pitchFamily="18" charset="0"/>
              </a:rPr>
              <a:t>Regression model is </a:t>
            </a:r>
            <a:r>
              <a:rPr lang="en-US" sz="2400" dirty="0">
                <a:solidFill>
                  <a:schemeClr val="tx1"/>
                </a:solidFill>
                <a:latin typeface="Amasis MT Pro Light" panose="02040304050005020304" pitchFamily="18" charset="0"/>
              </a:rPr>
              <a:t>g</a:t>
            </a:r>
            <a:r>
              <a:rPr lang="en-US" sz="2400">
                <a:solidFill>
                  <a:schemeClr val="tx1"/>
                </a:solidFill>
                <a:latin typeface="Amasis MT Pro Light" panose="02040304050005020304" pitchFamily="18" charset="0"/>
              </a:rPr>
              <a:t>iving </a:t>
            </a:r>
            <a:r>
              <a:rPr lang="en-US" sz="2400" dirty="0">
                <a:solidFill>
                  <a:schemeClr val="tx1"/>
                </a:solidFill>
                <a:latin typeface="Amasis MT Pro Light" panose="02040304050005020304" pitchFamily="18" charset="0"/>
              </a:rPr>
              <a:t>the highest accuracy in predicting the risk.</a:t>
            </a:r>
          </a:p>
          <a:p>
            <a:pPr>
              <a:lnSpc>
                <a:spcPct val="122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Amasis MT Pro Light" panose="02040304050005020304" pitchFamily="18" charset="0"/>
            </a:endParaRPr>
          </a:p>
          <a:p>
            <a:pPr>
              <a:lnSpc>
                <a:spcPct val="122000"/>
              </a:lnSpc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0" indent="0">
              <a:lnSpc>
                <a:spcPct val="122000"/>
              </a:lnSpc>
              <a:buNone/>
            </a:pPr>
            <a:endParaRPr lang="en-US" sz="2400" dirty="0">
              <a:solidFill>
                <a:schemeClr val="tx1"/>
              </a:solidFill>
              <a:latin typeface="Amasis MT Pro Light" panose="02040304050005020304" pitchFamily="18" charset="0"/>
            </a:endParaRPr>
          </a:p>
          <a:p>
            <a:pPr marL="0" indent="0">
              <a:lnSpc>
                <a:spcPct val="122000"/>
              </a:lnSpc>
              <a:buNone/>
            </a:pPr>
            <a:endParaRPr lang="en-US" sz="2400" dirty="0">
              <a:solidFill>
                <a:schemeClr val="tx1"/>
              </a:solidFill>
              <a:latin typeface="Amasis MT Pro Light" panose="020403040500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5B2BFB-C6D6-6213-BDE6-8A7C83AB1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517552"/>
              </p:ext>
            </p:extLst>
          </p:nvPr>
        </p:nvGraphicFramePr>
        <p:xfrm>
          <a:off x="2344558" y="3429000"/>
          <a:ext cx="6860499" cy="2051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833">
                  <a:extLst>
                    <a:ext uri="{9D8B030D-6E8A-4147-A177-3AD203B41FA5}">
                      <a16:colId xmlns:a16="http://schemas.microsoft.com/office/drawing/2014/main" val="1641943561"/>
                    </a:ext>
                  </a:extLst>
                </a:gridCol>
                <a:gridCol w="2286833">
                  <a:extLst>
                    <a:ext uri="{9D8B030D-6E8A-4147-A177-3AD203B41FA5}">
                      <a16:colId xmlns:a16="http://schemas.microsoft.com/office/drawing/2014/main" val="3283639495"/>
                    </a:ext>
                  </a:extLst>
                </a:gridCol>
                <a:gridCol w="2286833">
                  <a:extLst>
                    <a:ext uri="{9D8B030D-6E8A-4147-A177-3AD203B41FA5}">
                      <a16:colId xmlns:a16="http://schemas.microsoft.com/office/drawing/2014/main" val="4161136982"/>
                    </a:ext>
                  </a:extLst>
                </a:gridCol>
              </a:tblGrid>
              <a:tr h="4347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Ranking as per Execution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037668"/>
                  </a:ext>
                </a:extLst>
              </a:tr>
              <a:tr h="5556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326425"/>
                  </a:ext>
                </a:extLst>
              </a:tr>
              <a:tr h="4211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061337"/>
                  </a:ext>
                </a:extLst>
              </a:tr>
              <a:tr h="4347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R-square value : 0.895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35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22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E174-7B8E-808B-E53A-98AC70BD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asis MT Pro Light" panose="02040304050005020304" pitchFamily="18" charset="0"/>
              </a:rPr>
              <a:t>Prudential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asis MT Pro Light" panose="02040304050005020304" pitchFamily="18" charset="0"/>
              </a:rPr>
              <a:t>Insurance</a:t>
            </a:r>
            <a:r>
              <a:rPr lang="en-US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asis MT Pro Light" panose="02040304050005020304" pitchFamily="18" charset="0"/>
              </a:rPr>
              <a:t> Dataset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B2173-6792-D034-7B8C-038A0FB6F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3731"/>
            <a:ext cx="10058400" cy="402530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masis MT Pro Light" panose="020403040500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Amasis MT Pro Light" panose="02040304050005020304" pitchFamily="18" charset="0"/>
              </a:rPr>
              <a:t>Overview: </a:t>
            </a:r>
            <a:r>
              <a:rPr lang="en-US" sz="2400" dirty="0">
                <a:solidFill>
                  <a:schemeClr val="tx1"/>
                </a:solidFill>
                <a:latin typeface="Amasis MT Pro Light" panose="02040304050005020304" pitchFamily="18" charset="0"/>
              </a:rPr>
              <a:t>In this dataset we are provided with 128 attributes describing the life of applicants who apply for insurance.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masis MT Pro Light" panose="020403040500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Amasis MT Pro Light" panose="02040304050005020304" pitchFamily="18" charset="0"/>
              </a:rPr>
              <a:t>Problem Statement: </a:t>
            </a:r>
            <a:r>
              <a:rPr lang="en-US" sz="2400" dirty="0">
                <a:solidFill>
                  <a:schemeClr val="tx1"/>
                </a:solidFill>
                <a:latin typeface="Amasis MT Pro Light" panose="02040304050005020304" pitchFamily="18" charset="0"/>
              </a:rPr>
              <a:t>For each Id in test set, predict a Response which is an ordinal attribute having 8 risk levels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Amasis MT Pro Light" panose="02040304050005020304" pitchFamily="18" charset="0"/>
              </a:rPr>
              <a:t> Features:</a:t>
            </a:r>
            <a:r>
              <a:rPr lang="en-US" sz="2400" dirty="0">
                <a:solidFill>
                  <a:schemeClr val="tx1"/>
                </a:solidFill>
                <a:latin typeface="Amasis MT Pro Light" panose="02040304050005020304" pitchFamily="18" charset="0"/>
              </a:rPr>
              <a:t> 128 features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Amasis MT Pro Light" panose="02040304050005020304" pitchFamily="18" charset="0"/>
              </a:rPr>
              <a:t> Records in train.csv: </a:t>
            </a:r>
            <a:r>
              <a:rPr lang="en-US" sz="2400" dirty="0">
                <a:solidFill>
                  <a:schemeClr val="tx1"/>
                </a:solidFill>
                <a:latin typeface="Amasis MT Pro Light" panose="02040304050005020304" pitchFamily="18" charset="0"/>
              </a:rPr>
              <a:t>59381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masis MT Pro Light" panose="020403040500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Amasis MT Pro Light" panose="02040304050005020304" pitchFamily="18" charset="0"/>
              </a:rPr>
              <a:t>Records in test.csv: </a:t>
            </a:r>
            <a:r>
              <a:rPr lang="en-US" sz="2400" dirty="0">
                <a:solidFill>
                  <a:schemeClr val="tx1"/>
                </a:solidFill>
                <a:latin typeface="Amasis MT Pro Light" panose="02040304050005020304" pitchFamily="18" charset="0"/>
              </a:rPr>
              <a:t>19765</a:t>
            </a:r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78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E174-7B8E-808B-E53A-98AC70BD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asis MT Pro Light" panose="02040304050005020304" pitchFamily="18" charset="0"/>
              </a:rPr>
              <a:t>Prudential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asis MT Pro Light" panose="02040304050005020304" pitchFamily="18" charset="0"/>
              </a:rPr>
              <a:t>Insurance</a:t>
            </a:r>
            <a:r>
              <a:rPr lang="en-US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asis MT Pro Light" panose="02040304050005020304" pitchFamily="18" charset="0"/>
              </a:rPr>
              <a:t> Dataset Details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0CE604-1196-11E1-5FD3-2CAB89EB6B96}"/>
              </a:ext>
            </a:extLst>
          </p:cNvPr>
          <p:cNvSpPr/>
          <p:nvPr/>
        </p:nvSpPr>
        <p:spPr>
          <a:xfrm>
            <a:off x="3517691" y="4214020"/>
            <a:ext cx="5156617" cy="1813242"/>
          </a:xfrm>
          <a:prstGeom prst="rect">
            <a:avLst/>
          </a:prstGeom>
          <a:solidFill>
            <a:srgbClr val="DD6C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0" u="sng" dirty="0">
                <a:effectLst/>
                <a:latin typeface="Amasis MT Pro" panose="02040504050005020304" pitchFamily="18" charset="0"/>
              </a:rPr>
              <a:t>CATEGORICAL:</a:t>
            </a:r>
          </a:p>
          <a:p>
            <a:pPr algn="ctr"/>
            <a:r>
              <a:rPr lang="en-US" b="0" i="0" dirty="0">
                <a:effectLst/>
                <a:latin typeface="Amasis MT Pro" panose="02040504050005020304" pitchFamily="18" charset="0"/>
              </a:rPr>
              <a:t>Product_Info_1-7, Employment_Info_2, Employment_Info_3, Employment_Info_5, InsuredInfo_1-7, Insurance_History_1-9, Family_Hist_1, Medical_History_2-41</a:t>
            </a:r>
            <a:endParaRPr lang="en-US" dirty="0">
              <a:latin typeface="Amasis MT Pro" panose="020405040500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2607EC-132D-8FE3-E9F0-5F88BA5DCC64}"/>
              </a:ext>
            </a:extLst>
          </p:cNvPr>
          <p:cNvSpPr/>
          <p:nvPr/>
        </p:nvSpPr>
        <p:spPr>
          <a:xfrm>
            <a:off x="1190226" y="2039230"/>
            <a:ext cx="4651943" cy="181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0" u="sng" dirty="0">
                <a:effectLst/>
                <a:latin typeface="Amasis MT Pro" panose="020B0604020202020204" pitchFamily="18" charset="0"/>
              </a:rPr>
              <a:t>CONTINUOUS:</a:t>
            </a:r>
          </a:p>
          <a:p>
            <a:pPr algn="ctr"/>
            <a:r>
              <a:rPr lang="en-US" b="0" i="0" dirty="0">
                <a:effectLst/>
                <a:latin typeface="Amasis MT Pro" panose="020B0604020202020204" pitchFamily="18" charset="0"/>
              </a:rPr>
              <a:t>Product_Info_4, </a:t>
            </a:r>
            <a:r>
              <a:rPr lang="en-US" b="0" i="0" dirty="0" err="1">
                <a:effectLst/>
                <a:latin typeface="Amasis MT Pro" panose="020B0604020202020204" pitchFamily="18" charset="0"/>
              </a:rPr>
              <a:t>Ins_Age</a:t>
            </a:r>
            <a:r>
              <a:rPr lang="en-US" b="0" i="0" dirty="0">
                <a:effectLst/>
                <a:latin typeface="Amasis MT Pro" panose="020B0604020202020204" pitchFamily="18" charset="0"/>
              </a:rPr>
              <a:t>, </a:t>
            </a:r>
            <a:r>
              <a:rPr lang="en-US" b="0" i="0" dirty="0" err="1">
                <a:effectLst/>
                <a:latin typeface="Amasis MT Pro" panose="020B0604020202020204" pitchFamily="18" charset="0"/>
              </a:rPr>
              <a:t>Ht</a:t>
            </a:r>
            <a:r>
              <a:rPr lang="en-US" b="0" i="0" dirty="0">
                <a:effectLst/>
                <a:latin typeface="Amasis MT Pro" panose="020B0604020202020204" pitchFamily="18" charset="0"/>
              </a:rPr>
              <a:t>, </a:t>
            </a:r>
            <a:r>
              <a:rPr lang="en-US" b="0" i="0" dirty="0" err="1">
                <a:effectLst/>
                <a:latin typeface="Amasis MT Pro" panose="020B0604020202020204" pitchFamily="18" charset="0"/>
              </a:rPr>
              <a:t>Wt</a:t>
            </a:r>
            <a:r>
              <a:rPr lang="en-US" b="0" i="0" dirty="0">
                <a:effectLst/>
                <a:latin typeface="Amasis MT Pro" panose="020B0604020202020204" pitchFamily="18" charset="0"/>
              </a:rPr>
              <a:t>, BMI, Employment_Info_1, Employment_Info_4, Employment_Info_6, Insurance_History_5, Family_Hist_2-5</a:t>
            </a:r>
            <a:endParaRPr lang="en-US" dirty="0">
              <a:latin typeface="Amasis MT Pro" panose="020B060402020202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4A720F-83BC-ECDB-9B5F-47BE9DFE38B0}"/>
              </a:ext>
            </a:extLst>
          </p:cNvPr>
          <p:cNvSpPr/>
          <p:nvPr/>
        </p:nvSpPr>
        <p:spPr>
          <a:xfrm>
            <a:off x="6349832" y="2039230"/>
            <a:ext cx="4807843" cy="18132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sz="2000" b="1" u="sng" dirty="0">
                <a:latin typeface="Amasis MT Pro" panose="02040504050005020304" pitchFamily="18" charset="0"/>
              </a:rPr>
              <a:t>DISCRETE:</a:t>
            </a:r>
            <a:endParaRPr lang="en-US" b="1" u="sng" dirty="0">
              <a:latin typeface="Amasis MT Pro" panose="02040504050005020304" pitchFamily="18" charset="0"/>
            </a:endParaRPr>
          </a:p>
          <a:p>
            <a:pPr algn="ctr" fontAlgn="base"/>
            <a:r>
              <a:rPr lang="en-US" b="0" i="0" dirty="0">
                <a:effectLst/>
                <a:latin typeface="Amasis MT Pro" panose="02040504050005020304" pitchFamily="18" charset="0"/>
              </a:rPr>
              <a:t>Medical_History_1, Medical_History_10, Medical_History_15, Medical_History_24, Medical_History_32, Medical_Keyword_1-48</a:t>
            </a:r>
          </a:p>
        </p:txBody>
      </p:sp>
    </p:spTree>
    <p:extLst>
      <p:ext uri="{BB962C8B-B14F-4D97-AF65-F5344CB8AC3E}">
        <p14:creationId xmlns:p14="http://schemas.microsoft.com/office/powerpoint/2010/main" val="174500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453D-C68D-8991-2B7B-F5D55997D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asis MT Pro Light" panose="02040304050005020304" pitchFamily="18" charset="0"/>
              </a:rPr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E5C45-D05B-2196-D5D2-07EAF9358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65264" cy="436019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masis MT Pro Light" panose="020403040500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masis MT Pro Light" panose="02040304050005020304" pitchFamily="18" charset="0"/>
              </a:rPr>
              <a:t>Visualizing the value counts of different risk levels in the Response column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masis MT Pro Light" panose="02040304050005020304" pitchFamily="18" charset="0"/>
              </a:rPr>
              <a:t> Checking data for categorical variables and null values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masis MT Pro Light" panose="02040304050005020304" pitchFamily="18" charset="0"/>
              </a:rPr>
              <a:t> Identifying columns having null values and plotting the percentage of missing values in each of these columns where null values were observed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masis MT Pro Light" panose="02040304050005020304" pitchFamily="18" charset="0"/>
              </a:rPr>
              <a:t> Analyzing the value counts in each field through visualizations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masis MT Pro Light" panose="02040304050005020304" pitchFamily="18" charset="0"/>
              </a:rPr>
              <a:t> Discarding irrelevant columns and columns having null values greater than 30%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masis MT Pro Light" panose="02040304050005020304" pitchFamily="18" charset="0"/>
              </a:rPr>
              <a:t> Imputing null values with median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masis MT Pro Light" panose="02040304050005020304" pitchFamily="18" charset="0"/>
              </a:rPr>
              <a:t> Identifying the correlation between the attributes and preparing the data in X and y for model training.</a:t>
            </a:r>
          </a:p>
        </p:txBody>
      </p:sp>
    </p:spTree>
    <p:extLst>
      <p:ext uri="{BB962C8B-B14F-4D97-AF65-F5344CB8AC3E}">
        <p14:creationId xmlns:p14="http://schemas.microsoft.com/office/powerpoint/2010/main" val="3280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70E8-8564-B7CF-D500-571C88A7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14597"/>
            <a:ext cx="10058400" cy="100284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asis MT Pro Light" panose="02040304050005020304" pitchFamily="18" charset="0"/>
              </a:rPr>
              <a:t>Data Preparation - Visualizing the value counts in Response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05AF2B-F9C2-FD6C-BF3E-9E60CBC1E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212" y="1854283"/>
            <a:ext cx="5795576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6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70E8-8564-B7CF-D500-571C88A7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14597"/>
            <a:ext cx="10058400" cy="100284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asis MT Pro Light" panose="02040304050005020304" pitchFamily="18" charset="0"/>
              </a:rPr>
              <a:t>Data Preparation - Identifying null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3FD48B-526F-EC2B-0C3B-1521D5128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129" y="1836523"/>
            <a:ext cx="6024877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5181EB-6D48-C67D-5B43-8873516454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325"/>
          <a:stretch/>
        </p:blipFill>
        <p:spPr>
          <a:xfrm>
            <a:off x="1276662" y="2805764"/>
            <a:ext cx="961109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1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1A26-4598-6816-0718-0124F89F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asis MT Pro Light" panose="02040304050005020304" pitchFamily="18" charset="0"/>
              </a:rPr>
              <a:t>Data Preparation - Analyzing the value counts in each field</a:t>
            </a:r>
            <a:endParaRPr lang="en-US" sz="33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8B812-A801-BD97-DC58-320374DD8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93" y="1870580"/>
            <a:ext cx="6253272" cy="2011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E53AB2-AF18-AD61-2EAD-F9EDE74DB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198" y="1864566"/>
            <a:ext cx="3031589" cy="4206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70979F-39BA-3E2A-92CE-D358BB4A6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057" y="3981580"/>
            <a:ext cx="6198343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65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1A26-4598-6816-0718-0124F89F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asis MT Pro Light" panose="02040304050005020304" pitchFamily="18" charset="0"/>
              </a:rPr>
              <a:t>Data Preparation - Analyzing the value counts in each field</a:t>
            </a:r>
            <a:endParaRPr lang="en-US" sz="33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7F158-015D-7A54-0872-D777609F7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7"/>
          <a:stretch/>
        </p:blipFill>
        <p:spPr>
          <a:xfrm>
            <a:off x="1214091" y="1884781"/>
            <a:ext cx="3129668" cy="4206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01B0BA-59DC-31C0-FEB0-2FE79F961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9"/>
          <a:stretch/>
        </p:blipFill>
        <p:spPr>
          <a:xfrm>
            <a:off x="4619142" y="1884781"/>
            <a:ext cx="3129104" cy="4206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036D3C-8BD2-F7DE-717F-D8CACB563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3630" y="1896821"/>
            <a:ext cx="313205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821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832</TotalTime>
  <Words>915</Words>
  <Application>Microsoft Macintosh PowerPoint</Application>
  <PresentationFormat>Widescreen</PresentationFormat>
  <Paragraphs>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Amasis MT Pro</vt:lpstr>
      <vt:lpstr>Amasis MT Pro Light</vt:lpstr>
      <vt:lpstr>Arial</vt:lpstr>
      <vt:lpstr>Calibri</vt:lpstr>
      <vt:lpstr>Calibri Light</vt:lpstr>
      <vt:lpstr>Lato</vt:lpstr>
      <vt:lpstr>source-serif-pro</vt:lpstr>
      <vt:lpstr>Retrospect</vt:lpstr>
      <vt:lpstr>RISK PREDICTION ON PRUDENTIAL LIFE INSURANCE DSEM Mid-term Project Northeastern University</vt:lpstr>
      <vt:lpstr>Index</vt:lpstr>
      <vt:lpstr>Prudential Insurance Dataset Details</vt:lpstr>
      <vt:lpstr>Prudential Insurance Dataset Details</vt:lpstr>
      <vt:lpstr>Data preparation</vt:lpstr>
      <vt:lpstr>Data Preparation - Visualizing the value counts in Response</vt:lpstr>
      <vt:lpstr>Data Preparation - Identifying null values</vt:lpstr>
      <vt:lpstr>Data Preparation - Analyzing the value counts in each field</vt:lpstr>
      <vt:lpstr>Data Preparation - Analyzing the value counts in each field</vt:lpstr>
      <vt:lpstr>Data Preparation - Dimensionality Reduction &amp; Handling Null Values</vt:lpstr>
      <vt:lpstr>Machine Learning Models Implemented</vt:lpstr>
      <vt:lpstr>Logistic Regression</vt:lpstr>
      <vt:lpstr>Implementation</vt:lpstr>
      <vt:lpstr>Accuracy of Logistic Regression</vt:lpstr>
      <vt:lpstr>Boosting</vt:lpstr>
      <vt:lpstr>XGBoost Classifier</vt:lpstr>
      <vt:lpstr>Implementation</vt:lpstr>
      <vt:lpstr>Accuracy of XGBoost Classifier</vt:lpstr>
      <vt:lpstr>Linear Regression</vt:lpstr>
      <vt:lpstr>Implementation &amp; Accuracy</vt:lpstr>
      <vt:lpstr>Linear Regression performance metrics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DSEM Mid-Term Project: Prudential Housing Insurance Assessment</dc:title>
  <dc:creator>Aishwarya Ankush Katkar</dc:creator>
  <cp:lastModifiedBy>Aakash Padmanabh Bhatt</cp:lastModifiedBy>
  <cp:revision>132</cp:revision>
  <dcterms:created xsi:type="dcterms:W3CDTF">2022-11-01T21:47:09Z</dcterms:created>
  <dcterms:modified xsi:type="dcterms:W3CDTF">2022-11-03T01:37:43Z</dcterms:modified>
</cp:coreProperties>
</file>