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0952"/>
  </p:normalViewPr>
  <p:slideViewPr>
    <p:cSldViewPr snapToGrid="0">
      <p:cViewPr varScale="1">
        <p:scale>
          <a:sx n="75" d="100"/>
          <a:sy n="75" d="100"/>
        </p:scale>
        <p:origin x="2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F0D0F-BB19-4942-A479-5B391832451D}" type="datetimeFigureOut">
              <a:rPr lang="en-US" smtClean="0"/>
              <a:t>10/13/24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D46C4-CFBC-2641-AFDA-60986FBEFA79}" type="slidenum">
              <a:rPr lang="en-US" smtClean="0"/>
              <a:t>‹#›</a:t>
            </a:fld>
            <a:endParaRPr lang="en-US"/>
          </a:p>
        </p:txBody>
      </p:sp>
    </p:spTree>
    <p:extLst>
      <p:ext uri="{BB962C8B-B14F-4D97-AF65-F5344CB8AC3E}">
        <p14:creationId xmlns:p14="http://schemas.microsoft.com/office/powerpoint/2010/main" val="269514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Avinna Bhattarai, and today I’ll be presenting my research and implementation project on optimization techniques in high-performance computing, focusing on data structure optimization. Throughout this presentation, I will discuss how optimizations in data structures can significantly improve performance in HPC applications and demonstrate an implementation based on an empirical study.</a:t>
            </a:r>
          </a:p>
        </p:txBody>
      </p:sp>
      <p:sp>
        <p:nvSpPr>
          <p:cNvPr id="4" name="Slide Number Placeholder 3"/>
          <p:cNvSpPr>
            <a:spLocks noGrp="1"/>
          </p:cNvSpPr>
          <p:nvPr>
            <p:ph type="sldNum" sz="quarter" idx="5"/>
          </p:nvPr>
        </p:nvSpPr>
        <p:spPr/>
        <p:txBody>
          <a:bodyPr/>
          <a:lstStyle/>
          <a:p>
            <a:fld id="{881D46C4-CFBC-2641-AFDA-60986FBEFA79}" type="slidenum">
              <a:rPr lang="en-US" smtClean="0"/>
              <a:t>1</a:t>
            </a:fld>
            <a:endParaRPr lang="en-US"/>
          </a:p>
        </p:txBody>
      </p:sp>
    </p:spTree>
    <p:extLst>
      <p:ext uri="{BB962C8B-B14F-4D97-AF65-F5344CB8AC3E}">
        <p14:creationId xmlns:p14="http://schemas.microsoft.com/office/powerpoint/2010/main" val="371527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with, let’s quickly review what High-Performance Computing is. HPC involves using supercomputers and parallel processing to solve complex problems. In this environment, performance is key, and one way to improve performance is by optimizing data structures and their access patterns. Optimization techniques such as loop unrolling, data locality improvements, and cache optimizations are often used to ensure that systems can process data faster, improving execution time and resource efficiency.</a:t>
            </a:r>
          </a:p>
        </p:txBody>
      </p:sp>
      <p:sp>
        <p:nvSpPr>
          <p:cNvPr id="4" name="Slide Number Placeholder 3"/>
          <p:cNvSpPr>
            <a:spLocks noGrp="1"/>
          </p:cNvSpPr>
          <p:nvPr>
            <p:ph type="sldNum" sz="quarter" idx="5"/>
          </p:nvPr>
        </p:nvSpPr>
        <p:spPr/>
        <p:txBody>
          <a:bodyPr/>
          <a:lstStyle/>
          <a:p>
            <a:fld id="{881D46C4-CFBC-2641-AFDA-60986FBEFA79}" type="slidenum">
              <a:rPr lang="en-US" smtClean="0"/>
              <a:t>2</a:t>
            </a:fld>
            <a:endParaRPr lang="en-US"/>
          </a:p>
        </p:txBody>
      </p:sp>
    </p:spTree>
    <p:extLst>
      <p:ext uri="{BB962C8B-B14F-4D97-AF65-F5344CB8AC3E}">
        <p14:creationId xmlns:p14="http://schemas.microsoft.com/office/powerpoint/2010/main" val="3894517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research, I analyzed an empirical study on performance bugs in HPC applications. The study focused on cache behavior and memory access patterns in data structures. One of the key optimization techniques I found particularly impactful was the idea of cache-friendly access patterns, where optimizing how data is stored and accessed in memory can significantly reduce cache misses and improve performance. We’ll see this in action shortly in the example I implemented.</a:t>
            </a:r>
          </a:p>
        </p:txBody>
      </p:sp>
      <p:sp>
        <p:nvSpPr>
          <p:cNvPr id="4" name="Slide Number Placeholder 3"/>
          <p:cNvSpPr>
            <a:spLocks noGrp="1"/>
          </p:cNvSpPr>
          <p:nvPr>
            <p:ph type="sldNum" sz="quarter" idx="5"/>
          </p:nvPr>
        </p:nvSpPr>
        <p:spPr/>
        <p:txBody>
          <a:bodyPr/>
          <a:lstStyle/>
          <a:p>
            <a:fld id="{881D46C4-CFBC-2641-AFDA-60986FBEFA79}" type="slidenum">
              <a:rPr lang="en-US" smtClean="0"/>
              <a:t>3</a:t>
            </a:fld>
            <a:endParaRPr lang="en-US"/>
          </a:p>
        </p:txBody>
      </p:sp>
    </p:spTree>
    <p:extLst>
      <p:ext uri="{BB962C8B-B14F-4D97-AF65-F5344CB8AC3E}">
        <p14:creationId xmlns:p14="http://schemas.microsoft.com/office/powerpoint/2010/main" val="232805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two visual examples of memory access patterns. On the top, we see the non-optimized version, where matrix data is accessed column-wise. This results in non-sequential memory access, which leads to poor cache performance. On the one below, we have the optimized version, where the data is accessed row-wise, meaning consecutive memory locations are accessed, improving cache hit rates and overall performance. I’ve implemented this optimization in Python, which you can find in the </a:t>
            </a:r>
            <a:r>
              <a:rPr lang="en-US" dirty="0" err="1"/>
              <a:t>github</a:t>
            </a:r>
            <a:r>
              <a:rPr lang="en-US" dirty="0"/>
              <a:t> link provided in the report.</a:t>
            </a:r>
          </a:p>
        </p:txBody>
      </p:sp>
      <p:sp>
        <p:nvSpPr>
          <p:cNvPr id="4" name="Slide Number Placeholder 3"/>
          <p:cNvSpPr>
            <a:spLocks noGrp="1"/>
          </p:cNvSpPr>
          <p:nvPr>
            <p:ph type="sldNum" sz="quarter" idx="5"/>
          </p:nvPr>
        </p:nvSpPr>
        <p:spPr/>
        <p:txBody>
          <a:bodyPr/>
          <a:lstStyle/>
          <a:p>
            <a:fld id="{881D46C4-CFBC-2641-AFDA-60986FBEFA79}" type="slidenum">
              <a:rPr lang="en-US" smtClean="0"/>
              <a:t>4</a:t>
            </a:fld>
            <a:endParaRPr lang="en-US"/>
          </a:p>
        </p:txBody>
      </p:sp>
    </p:spTree>
    <p:extLst>
      <p:ext uri="{BB962C8B-B14F-4D97-AF65-F5344CB8AC3E}">
        <p14:creationId xmlns:p14="http://schemas.microsoft.com/office/powerpoint/2010/main" val="189417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implementation, I created a Python script that simulates both non-optimized and optimized memory access patterns. The non-optimized version accesses the matrix column-wise, whereas the optimized version transposes the matrix to enable row-wise access. After running the code, I measured the performance, and as expected, the optimized version showed a significant improvement in execution time due to better cache performance. This reflects the theoretical expectations from the research paper, and the results clearly show how even a simple optimization can have a large impact on performance.</a:t>
            </a:r>
          </a:p>
        </p:txBody>
      </p:sp>
      <p:sp>
        <p:nvSpPr>
          <p:cNvPr id="4" name="Slide Number Placeholder 3"/>
          <p:cNvSpPr>
            <a:spLocks noGrp="1"/>
          </p:cNvSpPr>
          <p:nvPr>
            <p:ph type="sldNum" sz="quarter" idx="5"/>
          </p:nvPr>
        </p:nvSpPr>
        <p:spPr/>
        <p:txBody>
          <a:bodyPr/>
          <a:lstStyle/>
          <a:p>
            <a:fld id="{881D46C4-CFBC-2641-AFDA-60986FBEFA79}" type="slidenum">
              <a:rPr lang="en-US" smtClean="0"/>
              <a:t>5</a:t>
            </a:fld>
            <a:endParaRPr lang="en-US"/>
          </a:p>
        </p:txBody>
      </p:sp>
    </p:spTree>
    <p:extLst>
      <p:ext uri="{BB962C8B-B14F-4D97-AF65-F5344CB8AC3E}">
        <p14:creationId xmlns:p14="http://schemas.microsoft.com/office/powerpoint/2010/main" val="228876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we’ve seen how small changes in data structure design and memory access can have a big impact on the performance of HPC applications. Through both theoretical research and practical implementation, we’ve demonstrated the power of optimization techniques in improving cache efficiency and reducing overall runtime.</a:t>
            </a:r>
          </a:p>
        </p:txBody>
      </p:sp>
      <p:sp>
        <p:nvSpPr>
          <p:cNvPr id="4" name="Slide Number Placeholder 3"/>
          <p:cNvSpPr>
            <a:spLocks noGrp="1"/>
          </p:cNvSpPr>
          <p:nvPr>
            <p:ph type="sldNum" sz="quarter" idx="5"/>
          </p:nvPr>
        </p:nvSpPr>
        <p:spPr/>
        <p:txBody>
          <a:bodyPr/>
          <a:lstStyle/>
          <a:p>
            <a:fld id="{881D46C4-CFBC-2641-AFDA-60986FBEFA79}" type="slidenum">
              <a:rPr lang="en-US" smtClean="0"/>
              <a:t>6</a:t>
            </a:fld>
            <a:endParaRPr lang="en-US"/>
          </a:p>
        </p:txBody>
      </p:sp>
    </p:spTree>
    <p:extLst>
      <p:ext uri="{BB962C8B-B14F-4D97-AF65-F5344CB8AC3E}">
        <p14:creationId xmlns:p14="http://schemas.microsoft.com/office/powerpoint/2010/main" val="89119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included my references here, and I encourage you to explore more about this fascinating field of HPC optimization.</a:t>
            </a:r>
          </a:p>
        </p:txBody>
      </p:sp>
      <p:sp>
        <p:nvSpPr>
          <p:cNvPr id="4" name="Slide Number Placeholder 3"/>
          <p:cNvSpPr>
            <a:spLocks noGrp="1"/>
          </p:cNvSpPr>
          <p:nvPr>
            <p:ph type="sldNum" sz="quarter" idx="5"/>
          </p:nvPr>
        </p:nvSpPr>
        <p:spPr/>
        <p:txBody>
          <a:bodyPr/>
          <a:lstStyle/>
          <a:p>
            <a:fld id="{881D46C4-CFBC-2641-AFDA-60986FBEFA79}" type="slidenum">
              <a:rPr lang="en-US" smtClean="0"/>
              <a:t>7</a:t>
            </a:fld>
            <a:endParaRPr lang="en-US"/>
          </a:p>
        </p:txBody>
      </p:sp>
    </p:spTree>
    <p:extLst>
      <p:ext uri="{BB962C8B-B14F-4D97-AF65-F5344CB8AC3E}">
        <p14:creationId xmlns:p14="http://schemas.microsoft.com/office/powerpoint/2010/main" val="401393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a:t>
            </a:r>
          </a:p>
        </p:txBody>
      </p:sp>
      <p:sp>
        <p:nvSpPr>
          <p:cNvPr id="4" name="Slide Number Placeholder 3"/>
          <p:cNvSpPr>
            <a:spLocks noGrp="1"/>
          </p:cNvSpPr>
          <p:nvPr>
            <p:ph type="sldNum" sz="quarter" idx="5"/>
          </p:nvPr>
        </p:nvSpPr>
        <p:spPr/>
        <p:txBody>
          <a:bodyPr/>
          <a:lstStyle/>
          <a:p>
            <a:fld id="{881D46C4-CFBC-2641-AFDA-60986FBEFA79}" type="slidenum">
              <a:rPr lang="en-US" smtClean="0"/>
              <a:t>8</a:t>
            </a:fld>
            <a:endParaRPr lang="en-US"/>
          </a:p>
        </p:txBody>
      </p:sp>
    </p:spTree>
    <p:extLst>
      <p:ext uri="{BB962C8B-B14F-4D97-AF65-F5344CB8AC3E}">
        <p14:creationId xmlns:p14="http://schemas.microsoft.com/office/powerpoint/2010/main" val="331543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7363-C016-D88D-A027-CFC2ED27F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03592E-2F67-217C-9CB9-13A83028A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AB544-5E27-900C-5B66-03E0C496543E}"/>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5" name="Footer Placeholder 4">
            <a:extLst>
              <a:ext uri="{FF2B5EF4-FFF2-40B4-BE49-F238E27FC236}">
                <a16:creationId xmlns:a16="http://schemas.microsoft.com/office/drawing/2014/main" id="{DA0608AF-C0A0-E371-E9E5-C051EBB89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11D3F-002D-FFA8-69B5-79F6A767464E}"/>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413616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BB44-DB5A-F620-A75B-7DD6554B11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F9A90-B4A0-D01F-71E9-9135EC1B1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4F8C5-13E4-A7D7-2929-4E5B905271F6}"/>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5" name="Footer Placeholder 4">
            <a:extLst>
              <a:ext uri="{FF2B5EF4-FFF2-40B4-BE49-F238E27FC236}">
                <a16:creationId xmlns:a16="http://schemas.microsoft.com/office/drawing/2014/main" id="{563C0EBE-EF33-98F3-0B01-0D3735106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4701F-AC1B-F4B6-8041-BE8DF20EA4F3}"/>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406966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E8A8A4-BE8A-0DF2-321D-8364CF9D5B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9C1D7-74F1-B991-A0E3-9C40872D6F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0C60B-B9D7-B7F7-3F3D-47345FFD590E}"/>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5" name="Footer Placeholder 4">
            <a:extLst>
              <a:ext uri="{FF2B5EF4-FFF2-40B4-BE49-F238E27FC236}">
                <a16:creationId xmlns:a16="http://schemas.microsoft.com/office/drawing/2014/main" id="{0F3DC415-50FD-2DD6-6952-DF9C89852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E859D-2362-5AA8-FE37-08F16D149107}"/>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281936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826B-8DD0-CF6F-E981-C91F5DC2A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7683E-2780-269B-F99A-78D0F56E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B0770-CC4F-5580-844C-29DBA34AD908}"/>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5" name="Footer Placeholder 4">
            <a:extLst>
              <a:ext uri="{FF2B5EF4-FFF2-40B4-BE49-F238E27FC236}">
                <a16:creationId xmlns:a16="http://schemas.microsoft.com/office/drawing/2014/main" id="{7208D736-C178-2078-3B6E-AAB2A05B4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89DB7-00B4-B178-2E6F-87220C896215}"/>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417399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C857-146F-250B-89FA-199C57096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A11600-F3E9-3FB3-B88E-A39E1D9E72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F543D-A3A0-0F8D-A030-9A1B5CD3FD83}"/>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5" name="Footer Placeholder 4">
            <a:extLst>
              <a:ext uri="{FF2B5EF4-FFF2-40B4-BE49-F238E27FC236}">
                <a16:creationId xmlns:a16="http://schemas.microsoft.com/office/drawing/2014/main" id="{4220E3D2-20E4-FC1F-43EA-2B3C3EFBF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A1176-8344-A247-550D-7C2F4375D511}"/>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181883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9B03-C4FA-0CA0-D527-AAFCC6F4F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7F52E-A072-77F4-2CC8-160C41FA2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691BD3-578D-94FF-B546-BAB10B6CE3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8177DA-3505-47BE-E683-4003F50DAFC6}"/>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6" name="Footer Placeholder 5">
            <a:extLst>
              <a:ext uri="{FF2B5EF4-FFF2-40B4-BE49-F238E27FC236}">
                <a16:creationId xmlns:a16="http://schemas.microsoft.com/office/drawing/2014/main" id="{6CE422A9-1979-05CD-BD30-26F8970D0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A32EE-DF3D-AB4C-65C5-C9E2ABE9DDA1}"/>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243842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D4BF-FF62-7142-09DB-C833560BE4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820C56-770E-F200-B7D5-B92980BEB9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4BC0B4-036C-06CF-7583-80ABCA3E2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7FE5B-AD65-B149-8481-7B677E418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C9BF0B-DA4D-F9B6-8C76-3A03ED9455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4F34FE-CFE4-768B-C40D-390D0B74E4E8}"/>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8" name="Footer Placeholder 7">
            <a:extLst>
              <a:ext uri="{FF2B5EF4-FFF2-40B4-BE49-F238E27FC236}">
                <a16:creationId xmlns:a16="http://schemas.microsoft.com/office/drawing/2014/main" id="{5FC5C657-7CBE-D5CE-D251-D6427AF7F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24E5F0-3D10-B980-575D-DCD3A6EC2BE7}"/>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389896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42F1-2D9D-81BA-E48C-7A3425AB06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F3EBBB-1A45-C23E-3FF2-54677A7AF5A2}"/>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4" name="Footer Placeholder 3">
            <a:extLst>
              <a:ext uri="{FF2B5EF4-FFF2-40B4-BE49-F238E27FC236}">
                <a16:creationId xmlns:a16="http://schemas.microsoft.com/office/drawing/2014/main" id="{FE791C4C-C4D4-2665-6DB6-5D8BF81FA5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A6C9A0-80C3-74B7-E621-2D5EDB5FC257}"/>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45702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2FE08-B7CB-AF6C-CD15-936729A20C31}"/>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3" name="Footer Placeholder 2">
            <a:extLst>
              <a:ext uri="{FF2B5EF4-FFF2-40B4-BE49-F238E27FC236}">
                <a16:creationId xmlns:a16="http://schemas.microsoft.com/office/drawing/2014/main" id="{24CFA1F3-C115-617F-7427-6D1CB84837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C47C63-A65D-F710-1694-41A6D7131D54}"/>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34318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2DE45-8191-1E64-CC41-018A604B5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2B26CF-CC0B-1B9F-A96B-74BBFD8AB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333A0B-CB7A-7AA0-62C8-AF125414B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6C7A-59FF-274A-56B2-4597DC783BC0}"/>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6" name="Footer Placeholder 5">
            <a:extLst>
              <a:ext uri="{FF2B5EF4-FFF2-40B4-BE49-F238E27FC236}">
                <a16:creationId xmlns:a16="http://schemas.microsoft.com/office/drawing/2014/main" id="{8F54D7D3-FD2F-E93A-5BA5-2B5E5331E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14854-B181-FA42-23CC-CA8CA43EF8CE}"/>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3852108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781A-9E74-D66E-2BB6-4992FAF06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A2912-CF8C-874A-335C-17C52639F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65A61D-5AC0-4104-D983-364E7928C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A0EEE-3C9B-B4A7-9A5D-17D890AE0643}"/>
              </a:ext>
            </a:extLst>
          </p:cNvPr>
          <p:cNvSpPr>
            <a:spLocks noGrp="1"/>
          </p:cNvSpPr>
          <p:nvPr>
            <p:ph type="dt" sz="half" idx="10"/>
          </p:nvPr>
        </p:nvSpPr>
        <p:spPr/>
        <p:txBody>
          <a:bodyPr/>
          <a:lstStyle/>
          <a:p>
            <a:fld id="{D4E89A75-FACF-A74B-8E99-D97D00BE62AB}" type="datetimeFigureOut">
              <a:rPr lang="en-US" smtClean="0"/>
              <a:t>10/13/24</a:t>
            </a:fld>
            <a:endParaRPr lang="en-US"/>
          </a:p>
        </p:txBody>
      </p:sp>
      <p:sp>
        <p:nvSpPr>
          <p:cNvPr id="6" name="Footer Placeholder 5">
            <a:extLst>
              <a:ext uri="{FF2B5EF4-FFF2-40B4-BE49-F238E27FC236}">
                <a16:creationId xmlns:a16="http://schemas.microsoft.com/office/drawing/2014/main" id="{872C5015-733A-2F83-2041-0B54B681C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CE612-EF2B-FE4A-E216-8309F24D4573}"/>
              </a:ext>
            </a:extLst>
          </p:cNvPr>
          <p:cNvSpPr>
            <a:spLocks noGrp="1"/>
          </p:cNvSpPr>
          <p:nvPr>
            <p:ph type="sldNum" sz="quarter" idx="12"/>
          </p:nvPr>
        </p:nvSpPr>
        <p:spPr/>
        <p:txBody>
          <a:bodyPr/>
          <a:lstStyle/>
          <a:p>
            <a:fld id="{19A947C7-7655-C64B-A6D3-2249F62E561E}" type="slidenum">
              <a:rPr lang="en-US" smtClean="0"/>
              <a:t>‹#›</a:t>
            </a:fld>
            <a:endParaRPr lang="en-US"/>
          </a:p>
        </p:txBody>
      </p:sp>
    </p:spTree>
    <p:extLst>
      <p:ext uri="{BB962C8B-B14F-4D97-AF65-F5344CB8AC3E}">
        <p14:creationId xmlns:p14="http://schemas.microsoft.com/office/powerpoint/2010/main" val="364025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B1AA1-021E-48AB-3969-01ADC9039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23601-7D88-AB05-69BF-E79BEA9C4E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80B37-D6C5-A83B-BB20-D6AD3E11C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E89A75-FACF-A74B-8E99-D97D00BE62AB}" type="datetimeFigureOut">
              <a:rPr lang="en-US" smtClean="0"/>
              <a:t>10/13/24</a:t>
            </a:fld>
            <a:endParaRPr lang="en-US"/>
          </a:p>
        </p:txBody>
      </p:sp>
      <p:sp>
        <p:nvSpPr>
          <p:cNvPr id="5" name="Footer Placeholder 4">
            <a:extLst>
              <a:ext uri="{FF2B5EF4-FFF2-40B4-BE49-F238E27FC236}">
                <a16:creationId xmlns:a16="http://schemas.microsoft.com/office/drawing/2014/main" id="{B6389F1B-B66E-C261-F8D7-552A74174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62F707E-AFE6-C5AC-541A-3D4695C25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A947C7-7655-C64B-A6D3-2249F62E561E}" type="slidenum">
              <a:rPr lang="en-US" smtClean="0"/>
              <a:t>‹#›</a:t>
            </a:fld>
            <a:endParaRPr lang="en-US"/>
          </a:p>
        </p:txBody>
      </p:sp>
    </p:spTree>
    <p:extLst>
      <p:ext uri="{BB962C8B-B14F-4D97-AF65-F5344CB8AC3E}">
        <p14:creationId xmlns:p14="http://schemas.microsoft.com/office/powerpoint/2010/main" val="3475775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hyperlink" Target="https://doi.org/10.1063/1.168744" TargetMode="External"/><Relationship Id="rId5" Type="http://schemas.openxmlformats.org/officeDocument/2006/relationships/hyperlink" Target="https://doi.org/10.5121/acij.2012.3109" TargetMode="Externa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6C38-16BF-E7AE-0ECD-E6CD8F3D1F4E}"/>
              </a:ext>
            </a:extLst>
          </p:cNvPr>
          <p:cNvSpPr>
            <a:spLocks noGrp="1"/>
          </p:cNvSpPr>
          <p:nvPr>
            <p:ph type="ctrTitle"/>
          </p:nvPr>
        </p:nvSpPr>
        <p:spPr/>
        <p:txBody>
          <a:bodyPr/>
          <a:lstStyle/>
          <a:p>
            <a:r>
              <a:rPr lang="en-US" dirty="0"/>
              <a:t>Optimization in High-Performance Computing</a:t>
            </a:r>
          </a:p>
        </p:txBody>
      </p:sp>
      <p:sp>
        <p:nvSpPr>
          <p:cNvPr id="3" name="Subtitle 2">
            <a:extLst>
              <a:ext uri="{FF2B5EF4-FFF2-40B4-BE49-F238E27FC236}">
                <a16:creationId xmlns:a16="http://schemas.microsoft.com/office/drawing/2014/main" id="{FBA62D59-FF6D-19A4-B0E5-0AC95C8439C5}"/>
              </a:ext>
            </a:extLst>
          </p:cNvPr>
          <p:cNvSpPr>
            <a:spLocks noGrp="1"/>
          </p:cNvSpPr>
          <p:nvPr>
            <p:ph type="subTitle" idx="1"/>
          </p:nvPr>
        </p:nvSpPr>
        <p:spPr/>
        <p:txBody>
          <a:bodyPr/>
          <a:lstStyle/>
          <a:p>
            <a:r>
              <a:rPr lang="en-US" dirty="0"/>
              <a:t>Avinna Bhattarai</a:t>
            </a:r>
          </a:p>
          <a:p>
            <a:r>
              <a:rPr lang="en-US" dirty="0"/>
              <a:t>050028547</a:t>
            </a:r>
          </a:p>
        </p:txBody>
      </p:sp>
      <p:pic>
        <p:nvPicPr>
          <p:cNvPr id="14" name="Audio 13">
            <a:extLst>
              <a:ext uri="{FF2B5EF4-FFF2-40B4-BE49-F238E27FC236}">
                <a16:creationId xmlns:a16="http://schemas.microsoft.com/office/drawing/2014/main" id="{DC06A803-6209-6B55-EDAF-FEBBD6ADD88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26805235"/>
      </p:ext>
    </p:extLst>
  </p:cSld>
  <p:clrMapOvr>
    <a:masterClrMapping/>
  </p:clrMapOvr>
  <mc:AlternateContent xmlns:mc="http://schemas.openxmlformats.org/markup-compatibility/2006">
    <mc:Choice xmlns:p14="http://schemas.microsoft.com/office/powerpoint/2010/main" Requires="p14">
      <p:transition spd="slow" p14:dur="2000" advTm="30592"/>
    </mc:Choice>
    <mc:Fallback>
      <p:transition spd="slow" advTm="305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2F53-7E92-63F4-1E98-8E1CCEC81377}"/>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45F6365-3A08-D8C9-6178-74E3B9691F50}"/>
              </a:ext>
            </a:extLst>
          </p:cNvPr>
          <p:cNvSpPr>
            <a:spLocks noGrp="1"/>
          </p:cNvSpPr>
          <p:nvPr>
            <p:ph idx="1"/>
          </p:nvPr>
        </p:nvSpPr>
        <p:spPr/>
        <p:txBody>
          <a:bodyPr/>
          <a:lstStyle/>
          <a:p>
            <a:pPr>
              <a:buFont typeface="Arial" panose="020B0604020202020204" pitchFamily="34" charset="0"/>
              <a:buChar char="•"/>
            </a:pPr>
            <a:r>
              <a:rPr lang="en-US" dirty="0"/>
              <a:t>High-Performance Computing (HPC) overview</a:t>
            </a:r>
          </a:p>
          <a:p>
            <a:pPr>
              <a:buFont typeface="Arial" panose="020B0604020202020204" pitchFamily="34" charset="0"/>
              <a:buChar char="•"/>
            </a:pPr>
            <a:r>
              <a:rPr lang="en-US" dirty="0"/>
              <a:t>Importance of data structure optimization</a:t>
            </a:r>
          </a:p>
          <a:p>
            <a:pPr>
              <a:buFont typeface="Arial" panose="020B0604020202020204" pitchFamily="34" charset="0"/>
              <a:buChar char="•"/>
            </a:pPr>
            <a:r>
              <a:rPr lang="en-US" dirty="0"/>
              <a:t>Examples of common optimization techniques:</a:t>
            </a:r>
          </a:p>
          <a:p>
            <a:pPr marL="742950" lvl="1" indent="-285750">
              <a:buFont typeface="Arial" panose="020B0604020202020204" pitchFamily="34" charset="0"/>
              <a:buChar char="•"/>
            </a:pPr>
            <a:r>
              <a:rPr lang="en-US" dirty="0"/>
              <a:t>Loop unrolling</a:t>
            </a:r>
          </a:p>
          <a:p>
            <a:pPr marL="742950" lvl="1" indent="-285750">
              <a:buFont typeface="Arial" panose="020B0604020202020204" pitchFamily="34" charset="0"/>
              <a:buChar char="•"/>
            </a:pPr>
            <a:r>
              <a:rPr lang="en-US" dirty="0"/>
              <a:t>Data locality</a:t>
            </a:r>
          </a:p>
          <a:p>
            <a:pPr marL="742950" lvl="1" indent="-285750">
              <a:buFont typeface="Arial" panose="020B0604020202020204" pitchFamily="34" charset="0"/>
              <a:buChar char="•"/>
            </a:pPr>
            <a:r>
              <a:rPr lang="en-US" dirty="0"/>
              <a:t>Cache optimizations</a:t>
            </a:r>
          </a:p>
        </p:txBody>
      </p:sp>
      <p:pic>
        <p:nvPicPr>
          <p:cNvPr id="6" name="Audio 5">
            <a:extLst>
              <a:ext uri="{FF2B5EF4-FFF2-40B4-BE49-F238E27FC236}">
                <a16:creationId xmlns:a16="http://schemas.microsoft.com/office/drawing/2014/main" id="{6492E394-4B0D-DC7C-F960-FC2A222C9EA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62946158"/>
      </p:ext>
    </p:extLst>
  </p:cSld>
  <p:clrMapOvr>
    <a:masterClrMapping/>
  </p:clrMapOvr>
  <mc:AlternateContent xmlns:mc="http://schemas.openxmlformats.org/markup-compatibility/2006">
    <mc:Choice xmlns:p14="http://schemas.microsoft.com/office/powerpoint/2010/main" Requires="p14">
      <p:transition spd="slow" p14:dur="2000" advTm="47808"/>
    </mc:Choice>
    <mc:Fallback>
      <p:transition spd="slow" advTm="478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8496-82E6-621A-09A0-9CD9441BDDB8}"/>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14457EA8-A9E0-912A-A73F-8D59C4A1303D}"/>
              </a:ext>
            </a:extLst>
          </p:cNvPr>
          <p:cNvSpPr>
            <a:spLocks noGrp="1"/>
          </p:cNvSpPr>
          <p:nvPr>
            <p:ph idx="1"/>
          </p:nvPr>
        </p:nvSpPr>
        <p:spPr/>
        <p:txBody>
          <a:bodyPr/>
          <a:lstStyle/>
          <a:p>
            <a:r>
              <a:rPr lang="en-US" b="1" dirty="0"/>
              <a:t>Key Findings</a:t>
            </a:r>
            <a:r>
              <a:rPr lang="en-US" dirty="0"/>
              <a:t>: Performance bugs often stem from inefficient data access patterns.</a:t>
            </a:r>
          </a:p>
          <a:p>
            <a:r>
              <a:rPr lang="en-US" b="1" dirty="0"/>
              <a:t>Focus on Cache</a:t>
            </a:r>
            <a:r>
              <a:rPr lang="en-US" dirty="0"/>
              <a:t>: Cache-friendly patterns improve data structure performance.</a:t>
            </a:r>
          </a:p>
          <a:p>
            <a:r>
              <a:rPr lang="en-US" b="1" dirty="0"/>
              <a:t>Memory Access Impact</a:t>
            </a:r>
            <a:r>
              <a:rPr lang="en-US" dirty="0"/>
              <a:t>: Optimized access patterns reduce cache misses.</a:t>
            </a:r>
          </a:p>
        </p:txBody>
      </p:sp>
      <p:pic>
        <p:nvPicPr>
          <p:cNvPr id="5" name="Audio 4">
            <a:extLst>
              <a:ext uri="{FF2B5EF4-FFF2-40B4-BE49-F238E27FC236}">
                <a16:creationId xmlns:a16="http://schemas.microsoft.com/office/drawing/2014/main" id="{12E1F781-AF3D-C986-D39F-F2AE5F04BB3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002512929"/>
      </p:ext>
    </p:extLst>
  </p:cSld>
  <p:clrMapOvr>
    <a:masterClrMapping/>
  </p:clrMapOvr>
  <mc:AlternateContent xmlns:mc="http://schemas.openxmlformats.org/markup-compatibility/2006">
    <mc:Choice xmlns:p14="http://schemas.microsoft.com/office/powerpoint/2010/main" Requires="p14">
      <p:transition spd="slow" p14:dur="2000" advTm="42816"/>
    </mc:Choice>
    <mc:Fallback>
      <p:transition spd="slow" advTm="428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24924-E0E6-A406-58F0-31E1804BFB3A}"/>
              </a:ext>
            </a:extLst>
          </p:cNvPr>
          <p:cNvSpPr>
            <a:spLocks noGrp="1"/>
          </p:cNvSpPr>
          <p:nvPr>
            <p:ph type="title"/>
          </p:nvPr>
        </p:nvSpPr>
        <p:spPr/>
        <p:txBody>
          <a:bodyPr/>
          <a:lstStyle/>
          <a:p>
            <a:r>
              <a:rPr lang="en-US" dirty="0"/>
              <a:t>Access Patterns</a:t>
            </a:r>
            <a:br>
              <a:rPr lang="en-US" dirty="0"/>
            </a:br>
            <a:endParaRPr lang="en-US" dirty="0"/>
          </a:p>
        </p:txBody>
      </p:sp>
      <p:sp>
        <p:nvSpPr>
          <p:cNvPr id="6" name="Text Placeholder 5">
            <a:extLst>
              <a:ext uri="{FF2B5EF4-FFF2-40B4-BE49-F238E27FC236}">
                <a16:creationId xmlns:a16="http://schemas.microsoft.com/office/drawing/2014/main" id="{13AEA6FF-67D2-3847-28BD-45454059F9D0}"/>
              </a:ext>
            </a:extLst>
          </p:cNvPr>
          <p:cNvSpPr>
            <a:spLocks noGrp="1"/>
          </p:cNvSpPr>
          <p:nvPr>
            <p:ph type="body" sz="half" idx="2"/>
          </p:nvPr>
        </p:nvSpPr>
        <p:spPr/>
        <p:txBody>
          <a:bodyPr/>
          <a:lstStyle/>
          <a:p>
            <a:pPr>
              <a:buFont typeface="Arial" panose="020B0604020202020204" pitchFamily="34" charset="0"/>
              <a:buChar char="•"/>
            </a:pPr>
            <a:r>
              <a:rPr lang="en-US" b="1" dirty="0"/>
              <a:t>Non-Optimized </a:t>
            </a:r>
            <a:r>
              <a:rPr lang="en-US" b="1" dirty="0" err="1"/>
              <a:t>Access</a:t>
            </a:r>
            <a:r>
              <a:rPr lang="en-US" dirty="0" err="1"/>
              <a:t>:Column-wise</a:t>
            </a:r>
            <a:r>
              <a:rPr lang="en-US" dirty="0"/>
              <a:t> access leads to poor cache performance.</a:t>
            </a:r>
          </a:p>
          <a:p>
            <a:pPr>
              <a:buFont typeface="Arial" panose="020B0604020202020204" pitchFamily="34" charset="0"/>
              <a:buChar char="•"/>
            </a:pPr>
            <a:r>
              <a:rPr lang="en-US" b="1" dirty="0"/>
              <a:t>Optimized </a:t>
            </a:r>
            <a:r>
              <a:rPr lang="en-US" b="1" dirty="0" err="1"/>
              <a:t>Access</a:t>
            </a:r>
            <a:r>
              <a:rPr lang="en-US" dirty="0" err="1"/>
              <a:t>:Row-wise</a:t>
            </a:r>
            <a:r>
              <a:rPr lang="en-US" dirty="0"/>
              <a:t> access improves cache hit rates and efficiency.</a:t>
            </a:r>
          </a:p>
        </p:txBody>
      </p:sp>
      <p:pic>
        <p:nvPicPr>
          <p:cNvPr id="10" name="Picture 9" descr="A screenshot of a graph&#10;&#10;Description automatically generated">
            <a:extLst>
              <a:ext uri="{FF2B5EF4-FFF2-40B4-BE49-F238E27FC236}">
                <a16:creationId xmlns:a16="http://schemas.microsoft.com/office/drawing/2014/main" id="{A4072D06-1C9F-F9E0-4B52-C0D3535D882E}"/>
              </a:ext>
            </a:extLst>
          </p:cNvPr>
          <p:cNvPicPr>
            <a:picLocks noChangeAspect="1"/>
          </p:cNvPicPr>
          <p:nvPr/>
        </p:nvPicPr>
        <p:blipFill>
          <a:blip r:embed="rId5"/>
          <a:stretch>
            <a:fillRect/>
          </a:stretch>
        </p:blipFill>
        <p:spPr>
          <a:xfrm>
            <a:off x="6096000" y="3428551"/>
            <a:ext cx="4424615" cy="2212308"/>
          </a:xfrm>
          <a:prstGeom prst="rect">
            <a:avLst/>
          </a:prstGeom>
        </p:spPr>
      </p:pic>
      <p:pic>
        <p:nvPicPr>
          <p:cNvPr id="18" name="Picture Placeholder 17" descr="A screenshot of a graph&#10;&#10;Description automatically generated">
            <a:extLst>
              <a:ext uri="{FF2B5EF4-FFF2-40B4-BE49-F238E27FC236}">
                <a16:creationId xmlns:a16="http://schemas.microsoft.com/office/drawing/2014/main" id="{D546F3DC-7C54-DD63-5EC9-859C73B7C1B3}"/>
              </a:ext>
            </a:extLst>
          </p:cNvPr>
          <p:cNvPicPr>
            <a:picLocks noGrp="1" noChangeAspect="1"/>
          </p:cNvPicPr>
          <p:nvPr>
            <p:ph type="pic" idx="1"/>
          </p:nvPr>
        </p:nvPicPr>
        <p:blipFill>
          <a:blip r:embed="rId6"/>
          <a:srcRect l="-230" r="211"/>
          <a:stretch/>
        </p:blipFill>
        <p:spPr>
          <a:xfrm>
            <a:off x="6096000" y="679622"/>
            <a:ext cx="4424615" cy="2211859"/>
          </a:xfrm>
        </p:spPr>
      </p:pic>
      <p:pic>
        <p:nvPicPr>
          <p:cNvPr id="20" name="Audio 19">
            <a:extLst>
              <a:ext uri="{FF2B5EF4-FFF2-40B4-BE49-F238E27FC236}">
                <a16:creationId xmlns:a16="http://schemas.microsoft.com/office/drawing/2014/main" id="{07D41B3D-4041-B05A-1B20-DA12E4710A5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31062215"/>
      </p:ext>
    </p:extLst>
  </p:cSld>
  <p:clrMapOvr>
    <a:masterClrMapping/>
  </p:clrMapOvr>
  <mc:AlternateContent xmlns:mc="http://schemas.openxmlformats.org/markup-compatibility/2006">
    <mc:Choice xmlns:p14="http://schemas.microsoft.com/office/powerpoint/2010/main" Requires="p14">
      <p:transition spd="slow" p14:dur="2000" advTm="55808"/>
    </mc:Choice>
    <mc:Fallback>
      <p:transition spd="slow" advTm="558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E7DFF2-AF85-AF90-13EF-CC4D14950797}"/>
              </a:ext>
            </a:extLst>
          </p:cNvPr>
          <p:cNvSpPr>
            <a:spLocks noGrp="1"/>
          </p:cNvSpPr>
          <p:nvPr>
            <p:ph type="title"/>
          </p:nvPr>
        </p:nvSpPr>
        <p:spPr/>
        <p:txBody>
          <a:bodyPr/>
          <a:lstStyle/>
          <a:p>
            <a:r>
              <a:rPr lang="en-US" dirty="0"/>
              <a:t>Implementation and Performance</a:t>
            </a:r>
          </a:p>
        </p:txBody>
      </p:sp>
      <p:sp>
        <p:nvSpPr>
          <p:cNvPr id="8" name="Content Placeholder 7">
            <a:extLst>
              <a:ext uri="{FF2B5EF4-FFF2-40B4-BE49-F238E27FC236}">
                <a16:creationId xmlns:a16="http://schemas.microsoft.com/office/drawing/2014/main" id="{47EDA5D8-CF32-292E-2F29-B0F6037979BA}"/>
              </a:ext>
            </a:extLst>
          </p:cNvPr>
          <p:cNvSpPr>
            <a:spLocks noGrp="1"/>
          </p:cNvSpPr>
          <p:nvPr>
            <p:ph idx="1"/>
          </p:nvPr>
        </p:nvSpPr>
        <p:spPr/>
        <p:txBody>
          <a:bodyPr/>
          <a:lstStyle/>
          <a:p>
            <a:pPr>
              <a:buFont typeface="Arial" panose="020B0604020202020204" pitchFamily="34" charset="0"/>
              <a:buChar char="•"/>
            </a:pPr>
            <a:r>
              <a:rPr lang="en-US" b="1" dirty="0"/>
              <a:t>Implementation</a:t>
            </a:r>
            <a:r>
              <a:rPr lang="en-US" dirty="0"/>
              <a:t>: Python code demonstrates both access patterns.</a:t>
            </a:r>
          </a:p>
          <a:p>
            <a:pPr>
              <a:buFont typeface="Arial" panose="020B0604020202020204" pitchFamily="34" charset="0"/>
              <a:buChar char="•"/>
            </a:pPr>
            <a:r>
              <a:rPr lang="en-US" b="1" dirty="0"/>
              <a:t>Performance Results</a:t>
            </a:r>
            <a:r>
              <a:rPr lang="en-US" dirty="0"/>
              <a:t>:</a:t>
            </a:r>
          </a:p>
          <a:p>
            <a:pPr marL="742950" lvl="1" indent="-285750">
              <a:buFont typeface="Arial" panose="020B0604020202020204" pitchFamily="34" charset="0"/>
              <a:buChar char="•"/>
            </a:pPr>
            <a:r>
              <a:rPr lang="en-US" dirty="0"/>
              <a:t>Optimized version shows significant execution time improvements.</a:t>
            </a:r>
          </a:p>
          <a:p>
            <a:pPr>
              <a:buFont typeface="Arial" panose="020B0604020202020204" pitchFamily="34" charset="0"/>
              <a:buChar char="•"/>
            </a:pPr>
            <a:r>
              <a:rPr lang="en-US" b="1" dirty="0"/>
              <a:t>Screenshot</a:t>
            </a:r>
            <a:r>
              <a:rPr lang="en-US" dirty="0"/>
              <a:t>:</a:t>
            </a:r>
          </a:p>
          <a:p>
            <a:pPr marL="0" indent="0">
              <a:buNone/>
            </a:pPr>
            <a:endParaRPr lang="en-US" dirty="0"/>
          </a:p>
        </p:txBody>
      </p:sp>
      <p:pic>
        <p:nvPicPr>
          <p:cNvPr id="10" name="Picture 9">
            <a:extLst>
              <a:ext uri="{FF2B5EF4-FFF2-40B4-BE49-F238E27FC236}">
                <a16:creationId xmlns:a16="http://schemas.microsoft.com/office/drawing/2014/main" id="{F3EAFD70-63EE-6DB4-BD0B-37048523495D}"/>
              </a:ext>
            </a:extLst>
          </p:cNvPr>
          <p:cNvPicPr>
            <a:picLocks noChangeAspect="1"/>
          </p:cNvPicPr>
          <p:nvPr/>
        </p:nvPicPr>
        <p:blipFill>
          <a:blip r:embed="rId5"/>
          <a:stretch>
            <a:fillRect/>
          </a:stretch>
        </p:blipFill>
        <p:spPr>
          <a:xfrm>
            <a:off x="1972632" y="4317940"/>
            <a:ext cx="7772400" cy="908462"/>
          </a:xfrm>
          <a:prstGeom prst="rect">
            <a:avLst/>
          </a:prstGeom>
        </p:spPr>
      </p:pic>
      <p:pic>
        <p:nvPicPr>
          <p:cNvPr id="21" name="Audio 20">
            <a:extLst>
              <a:ext uri="{FF2B5EF4-FFF2-40B4-BE49-F238E27FC236}">
                <a16:creationId xmlns:a16="http://schemas.microsoft.com/office/drawing/2014/main" id="{24ABCFC4-A247-F936-966B-3F908E3AE2D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844147297"/>
      </p:ext>
    </p:extLst>
  </p:cSld>
  <p:clrMapOvr>
    <a:masterClrMapping/>
  </p:clrMapOvr>
  <mc:AlternateContent xmlns:mc="http://schemas.openxmlformats.org/markup-compatibility/2006">
    <mc:Choice xmlns:p14="http://schemas.microsoft.com/office/powerpoint/2010/main" Requires="p14">
      <p:transition spd="slow" p14:dur="2000" advTm="57920"/>
    </mc:Choice>
    <mc:Fallback>
      <p:transition spd="slow" advTm="579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C0D3-1A07-CFCD-3D43-B940293301E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770F738-9BF2-D24A-7F71-F02B34E35DEA}"/>
              </a:ext>
            </a:extLst>
          </p:cNvPr>
          <p:cNvSpPr>
            <a:spLocks noGrp="1"/>
          </p:cNvSpPr>
          <p:nvPr>
            <p:ph idx="1"/>
          </p:nvPr>
        </p:nvSpPr>
        <p:spPr/>
        <p:txBody>
          <a:bodyPr/>
          <a:lstStyle/>
          <a:p>
            <a:r>
              <a:rPr lang="en-US" b="1" dirty="0"/>
              <a:t>Key Takeaway</a:t>
            </a:r>
            <a:r>
              <a:rPr lang="en-US" dirty="0"/>
              <a:t>: Optimization techniques drastically improve HPC performance.</a:t>
            </a:r>
          </a:p>
          <a:p>
            <a:r>
              <a:rPr lang="en-US" b="1" dirty="0"/>
              <a:t>Implications</a:t>
            </a:r>
            <a:r>
              <a:rPr lang="en-US" dirty="0"/>
              <a:t>: Understanding data access patterns is crucial for future applications.</a:t>
            </a:r>
          </a:p>
          <a:p>
            <a:endParaRPr lang="en-US" dirty="0"/>
          </a:p>
        </p:txBody>
      </p:sp>
      <p:pic>
        <p:nvPicPr>
          <p:cNvPr id="5" name="Audio 4">
            <a:extLst>
              <a:ext uri="{FF2B5EF4-FFF2-40B4-BE49-F238E27FC236}">
                <a16:creationId xmlns:a16="http://schemas.microsoft.com/office/drawing/2014/main" id="{61A7126D-B532-AF67-6A8C-128A3B754A1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46690734"/>
      </p:ext>
    </p:extLst>
  </p:cSld>
  <p:clrMapOvr>
    <a:masterClrMapping/>
  </p:clrMapOvr>
  <mc:AlternateContent xmlns:mc="http://schemas.openxmlformats.org/markup-compatibility/2006">
    <mc:Choice xmlns:p14="http://schemas.microsoft.com/office/powerpoint/2010/main" Requires="p14">
      <p:transition spd="slow" p14:dur="2000" advTm="46400"/>
    </mc:Choice>
    <mc:Fallback>
      <p:transition spd="slow" advTm="464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9F82-D595-1C39-C5EC-0AE915DA7A9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3103CDE-B661-3D2D-79ED-C2764AD76A41}"/>
              </a:ext>
            </a:extLst>
          </p:cNvPr>
          <p:cNvSpPr>
            <a:spLocks noGrp="1"/>
          </p:cNvSpPr>
          <p:nvPr>
            <p:ph idx="1"/>
          </p:nvPr>
        </p:nvSpPr>
        <p:spPr/>
        <p:txBody>
          <a:bodyPr>
            <a:normAutofit fontScale="62500" lnSpcReduction="20000"/>
          </a:bodyPr>
          <a:lstStyle/>
          <a:p>
            <a:pPr algn="l"/>
            <a:r>
              <a:rPr lang="en-US" b="0" i="0" u="none" strike="noStrike" dirty="0" err="1">
                <a:solidFill>
                  <a:srgbClr val="000000"/>
                </a:solidFill>
                <a:effectLst/>
                <a:latin typeface="Times New Roman" panose="02020603050405020304" pitchFamily="18" charset="0"/>
              </a:rPr>
              <a:t>Frigo</a:t>
            </a:r>
            <a:r>
              <a:rPr lang="en-US" b="0" i="0" u="none" strike="noStrike" dirty="0">
                <a:solidFill>
                  <a:srgbClr val="000000"/>
                </a:solidFill>
                <a:effectLst/>
                <a:latin typeface="Times New Roman" panose="02020603050405020304" pitchFamily="18" charset="0"/>
              </a:rPr>
              <a:t>, M., and Johnson, S. G. 'The Design and Implementation of FFTW3,' Proceedings of the IEEE, 2005.</a:t>
            </a:r>
            <a:endParaRPr lang="en-US" b="0" i="0" u="none" strike="noStrike" dirty="0">
              <a:solidFill>
                <a:srgbClr val="000000"/>
              </a:solidFill>
              <a:effectLst/>
              <a:latin typeface="-webkit-standard"/>
            </a:endParaRPr>
          </a:p>
          <a:p>
            <a:pPr algn="l"/>
            <a:r>
              <a:rPr lang="en-US" b="0" i="0" u="none" strike="noStrike" dirty="0" err="1">
                <a:solidFill>
                  <a:srgbClr val="000000"/>
                </a:solidFill>
                <a:effectLst/>
                <a:latin typeface="Times New Roman" panose="02020603050405020304" pitchFamily="18" charset="0"/>
              </a:rPr>
              <a:t>Ghorpade</a:t>
            </a:r>
            <a:r>
              <a:rPr lang="en-US" b="0" i="0" u="none" strike="noStrike" dirty="0">
                <a:solidFill>
                  <a:srgbClr val="000000"/>
                </a:solidFill>
                <a:effectLst/>
                <a:latin typeface="Times New Roman" panose="02020603050405020304" pitchFamily="18" charset="0"/>
              </a:rPr>
              <a:t>, J., </a:t>
            </a:r>
            <a:r>
              <a:rPr lang="en-US" b="0" i="0" u="none" strike="noStrike" dirty="0" err="1">
                <a:solidFill>
                  <a:srgbClr val="000000"/>
                </a:solidFill>
                <a:effectLst/>
                <a:latin typeface="Times New Roman" panose="02020603050405020304" pitchFamily="18" charset="0"/>
              </a:rPr>
              <a:t>Parande</a:t>
            </a:r>
            <a:r>
              <a:rPr lang="en-US" b="0" i="0" u="none" strike="noStrike" dirty="0">
                <a:solidFill>
                  <a:srgbClr val="000000"/>
                </a:solidFill>
                <a:effectLst/>
                <a:latin typeface="Times New Roman" panose="02020603050405020304" pitchFamily="18" charset="0"/>
              </a:rPr>
              <a:t> , J., Kulkarni , M., &amp; </a:t>
            </a:r>
            <a:r>
              <a:rPr lang="en-US" b="0" i="0" u="none" strike="noStrike" dirty="0" err="1">
                <a:solidFill>
                  <a:srgbClr val="000000"/>
                </a:solidFill>
                <a:effectLst/>
                <a:latin typeface="Times New Roman" panose="02020603050405020304" pitchFamily="18" charset="0"/>
              </a:rPr>
              <a:t>Bawaskar</a:t>
            </a:r>
            <a:r>
              <a:rPr lang="en-US" b="0" i="0" u="none" strike="noStrike" dirty="0">
                <a:solidFill>
                  <a:srgbClr val="000000"/>
                </a:solidFill>
                <a:effectLst/>
                <a:latin typeface="Times New Roman" panose="02020603050405020304" pitchFamily="18" charset="0"/>
              </a:rPr>
              <a:t> , A. (2012). GPGPU processing in </a:t>
            </a:r>
            <a:r>
              <a:rPr lang="en-US" b="0" i="0" u="none" strike="noStrike" dirty="0" err="1">
                <a:solidFill>
                  <a:srgbClr val="000000"/>
                </a:solidFill>
                <a:effectLst/>
                <a:latin typeface="Times New Roman" panose="02020603050405020304" pitchFamily="18" charset="0"/>
              </a:rPr>
              <a:t>Cuda</a:t>
            </a:r>
            <a:r>
              <a:rPr lang="en-US" b="0" i="0" u="none" strike="noStrike" dirty="0">
                <a:solidFill>
                  <a:srgbClr val="000000"/>
                </a:solidFill>
                <a:effectLst/>
                <a:latin typeface="Times New Roman" panose="02020603050405020304" pitchFamily="18" charset="0"/>
              </a:rPr>
              <a:t> Architecture. </a:t>
            </a:r>
            <a:r>
              <a:rPr lang="en-US" b="0" i="1" u="none" strike="noStrike" dirty="0">
                <a:solidFill>
                  <a:srgbClr val="000000"/>
                </a:solidFill>
                <a:effectLst/>
                <a:latin typeface="Times New Roman" panose="02020603050405020304" pitchFamily="18" charset="0"/>
              </a:rPr>
              <a:t>Advanced Computing: An International Journal</a:t>
            </a:r>
            <a:r>
              <a:rPr lang="en-US" b="0" i="0" u="none" strike="noStrike" dirty="0">
                <a:solidFill>
                  <a:srgbClr val="000000"/>
                </a:solidFill>
                <a:effectLst/>
                <a:latin typeface="Times New Roman" panose="02020603050405020304" pitchFamily="18" charset="0"/>
              </a:rPr>
              <a:t>, </a:t>
            </a:r>
            <a:r>
              <a:rPr lang="en-US" b="0" i="1" u="none" strike="noStrike" dirty="0">
                <a:solidFill>
                  <a:srgbClr val="000000"/>
                </a:solidFill>
                <a:effectLst/>
                <a:latin typeface="Times New Roman" panose="02020603050405020304" pitchFamily="18" charset="0"/>
              </a:rPr>
              <a:t>3</a:t>
            </a:r>
            <a:r>
              <a:rPr lang="en-US" b="0" i="0" u="none" strike="noStrike" dirty="0">
                <a:solidFill>
                  <a:srgbClr val="000000"/>
                </a:solidFill>
                <a:effectLst/>
                <a:latin typeface="Times New Roman" panose="02020603050405020304" pitchFamily="18" charset="0"/>
              </a:rPr>
              <a:t>(1), 105–120. </a:t>
            </a:r>
            <a:r>
              <a:rPr lang="en-US" b="0" i="0" u="sng" strike="noStrike" dirty="0">
                <a:solidFill>
                  <a:srgbClr val="0000FF"/>
                </a:solidFill>
                <a:effectLst/>
                <a:latin typeface="Times New Roman" panose="02020603050405020304" pitchFamily="18" charset="0"/>
                <a:hlinkClick r:id="rId5"/>
              </a:rPr>
              <a:t>https://doi.org/10.5121/acij.2012.3109</a:t>
            </a:r>
            <a:endParaRPr lang="en-US" b="0" i="0" u="none" strike="noStrike" dirty="0">
              <a:solidFill>
                <a:srgbClr val="000000"/>
              </a:solidFill>
              <a:effectLst/>
              <a:latin typeface="-webkit-standard"/>
            </a:endParaRPr>
          </a:p>
          <a:p>
            <a:pPr algn="l"/>
            <a:r>
              <a:rPr lang="en-US" b="0" i="0" u="none" strike="noStrike" dirty="0">
                <a:solidFill>
                  <a:srgbClr val="000000"/>
                </a:solidFill>
                <a:effectLst/>
                <a:latin typeface="Times New Roman" panose="02020603050405020304" pitchFamily="18" charset="0"/>
              </a:rPr>
              <a:t>Md Abul Kalam Azad, Nafees Iqbal, </a:t>
            </a:r>
            <a:r>
              <a:rPr lang="en-US" b="0" i="0" u="none" strike="noStrike" dirty="0" err="1">
                <a:solidFill>
                  <a:srgbClr val="000000"/>
                </a:solidFill>
                <a:effectLst/>
                <a:latin typeface="Times New Roman" panose="02020603050405020304" pitchFamily="18" charset="0"/>
              </a:rPr>
              <a:t>Foyzul</a:t>
            </a:r>
            <a:r>
              <a:rPr lang="en-US" b="0" i="0" u="none" strike="noStrike" dirty="0">
                <a:solidFill>
                  <a:srgbClr val="000000"/>
                </a:solidFill>
                <a:effectLst/>
                <a:latin typeface="Times New Roman" panose="02020603050405020304" pitchFamily="18" charset="0"/>
              </a:rPr>
              <a:t> Hassan, Probir Roy. 'An Empirical Study of High Performance Computing (HPC) Performance Bugs.' University of Michigan - Dearborn.</a:t>
            </a:r>
            <a:endParaRPr lang="en-US" b="0" i="0" u="none" strike="noStrike" dirty="0">
              <a:solidFill>
                <a:srgbClr val="000000"/>
              </a:solidFill>
              <a:effectLst/>
              <a:latin typeface="-webkit-standard"/>
            </a:endParaRPr>
          </a:p>
          <a:p>
            <a:pPr algn="l"/>
            <a:r>
              <a:rPr lang="en-US" b="0" i="0" u="none" strike="noStrike" dirty="0">
                <a:solidFill>
                  <a:srgbClr val="000000"/>
                </a:solidFill>
                <a:effectLst/>
                <a:latin typeface="Times New Roman" panose="02020603050405020304" pitchFamily="18" charset="0"/>
              </a:rPr>
              <a:t>R. R. Curtin, et al. '</a:t>
            </a:r>
            <a:r>
              <a:rPr lang="en-US" b="0" i="0" u="none" strike="noStrike" dirty="0" err="1">
                <a:solidFill>
                  <a:srgbClr val="000000"/>
                </a:solidFill>
                <a:effectLst/>
                <a:latin typeface="Times New Roman" panose="02020603050405020304" pitchFamily="18" charset="0"/>
              </a:rPr>
              <a:t>mlpack</a:t>
            </a:r>
            <a:r>
              <a:rPr lang="en-US" b="0" i="0" u="none" strike="noStrike" dirty="0">
                <a:solidFill>
                  <a:srgbClr val="000000"/>
                </a:solidFill>
                <a:effectLst/>
                <a:latin typeface="Times New Roman" panose="02020603050405020304" pitchFamily="18" charset="0"/>
              </a:rPr>
              <a:t> 3: A Fast, Flexible Machine Learning Library,' Journal of Open Source Software, 2018.</a:t>
            </a:r>
            <a:endParaRPr lang="en-US" b="0" i="0" u="none" strike="noStrike" dirty="0">
              <a:solidFill>
                <a:srgbClr val="000000"/>
              </a:solidFill>
              <a:effectLst/>
              <a:latin typeface="-webkit-standard"/>
            </a:endParaRPr>
          </a:p>
          <a:p>
            <a:pPr algn="l"/>
            <a:r>
              <a:rPr lang="en-US" b="0" i="0" u="none" strike="noStrike" dirty="0">
                <a:solidFill>
                  <a:srgbClr val="000000"/>
                </a:solidFill>
                <a:effectLst/>
                <a:latin typeface="Times New Roman" panose="02020603050405020304" pitchFamily="18" charset="0"/>
              </a:rPr>
              <a:t>Tan, J., Jiao, S., Chabbi, M., &amp; Liu, X. (2020). </a:t>
            </a:r>
            <a:r>
              <a:rPr lang="en-US" b="0" i="1" u="none" strike="noStrike" dirty="0">
                <a:solidFill>
                  <a:srgbClr val="000000"/>
                </a:solidFill>
                <a:effectLst/>
                <a:latin typeface="Times New Roman" panose="02020603050405020304" pitchFamily="18" charset="0"/>
              </a:rPr>
              <a:t>What every scientific programmer should know about compiler optimizations?</a:t>
            </a:r>
            <a:r>
              <a:rPr lang="en-US" b="0" i="0" u="none" strike="noStrike" dirty="0">
                <a:solidFill>
                  <a:srgbClr val="000000"/>
                </a:solidFill>
                <a:effectLst/>
                <a:latin typeface="Times New Roman" panose="02020603050405020304" pitchFamily="18" charset="0"/>
              </a:rPr>
              <a:t> Proceedings of the 34th ACM International Conference on Supercomputing, 1–12. https://</a:t>
            </a:r>
            <a:r>
              <a:rPr lang="en-US" b="0" i="0" u="none" strike="noStrike" dirty="0" err="1">
                <a:solidFill>
                  <a:srgbClr val="000000"/>
                </a:solidFill>
                <a:effectLst/>
                <a:latin typeface="Times New Roman" panose="02020603050405020304" pitchFamily="18" charset="0"/>
              </a:rPr>
              <a:t>doi.org</a:t>
            </a:r>
            <a:r>
              <a:rPr lang="en-US" b="0" i="0" u="none" strike="noStrike" dirty="0">
                <a:solidFill>
                  <a:srgbClr val="000000"/>
                </a:solidFill>
                <a:effectLst/>
                <a:latin typeface="Times New Roman" panose="02020603050405020304" pitchFamily="18" charset="0"/>
              </a:rPr>
              <a:t>/10.1145/3392717.3392765</a:t>
            </a:r>
            <a:endParaRPr lang="en-US" b="0" i="0" u="none" strike="noStrike" dirty="0">
              <a:solidFill>
                <a:srgbClr val="000000"/>
              </a:solidFill>
              <a:effectLst/>
              <a:latin typeface="-webkit-standard"/>
            </a:endParaRPr>
          </a:p>
          <a:p>
            <a:pPr algn="l"/>
            <a:r>
              <a:rPr lang="en-US" b="0" i="0" u="none" strike="noStrike" dirty="0">
                <a:solidFill>
                  <a:srgbClr val="000000"/>
                </a:solidFill>
                <a:effectLst/>
                <a:latin typeface="Times New Roman" panose="02020603050405020304" pitchFamily="18" charset="0"/>
              </a:rPr>
              <a:t>Wang, Q., Zhang, X., Zhang, Y., and Yi, Q. 'AUGEM: Automatically Generate High Performance Dense Linear Algebra Kernels on x86 CPUs,' Proceedings of SC'13, 2013.</a:t>
            </a:r>
            <a:endParaRPr lang="en-US" b="0" i="0" u="none" strike="noStrike" dirty="0">
              <a:solidFill>
                <a:srgbClr val="000000"/>
              </a:solidFill>
              <a:effectLst/>
              <a:latin typeface="-webkit-standard"/>
            </a:endParaRPr>
          </a:p>
          <a:p>
            <a:pPr algn="l"/>
            <a:r>
              <a:rPr lang="en-US" b="0" i="0" u="none" strike="noStrike" dirty="0">
                <a:solidFill>
                  <a:srgbClr val="000000"/>
                </a:solidFill>
                <a:effectLst/>
                <a:latin typeface="Times New Roman" panose="02020603050405020304" pitchFamily="18" charset="0"/>
              </a:rPr>
              <a:t>Weller, H. G., Tabor, G., </a:t>
            </a:r>
            <a:r>
              <a:rPr lang="en-US" b="0" i="0" u="none" strike="noStrike" dirty="0" err="1">
                <a:solidFill>
                  <a:srgbClr val="000000"/>
                </a:solidFill>
                <a:effectLst/>
                <a:latin typeface="Times New Roman" panose="02020603050405020304" pitchFamily="18" charset="0"/>
              </a:rPr>
              <a:t>Jasak</a:t>
            </a:r>
            <a:r>
              <a:rPr lang="en-US" b="0" i="0" u="none" strike="noStrike" dirty="0">
                <a:solidFill>
                  <a:srgbClr val="000000"/>
                </a:solidFill>
                <a:effectLst/>
                <a:latin typeface="Times New Roman" panose="02020603050405020304" pitchFamily="18" charset="0"/>
              </a:rPr>
              <a:t>, H., &amp; </a:t>
            </a:r>
            <a:r>
              <a:rPr lang="en-US" b="0" i="0" u="none" strike="noStrike" dirty="0" err="1">
                <a:solidFill>
                  <a:srgbClr val="000000"/>
                </a:solidFill>
                <a:effectLst/>
                <a:latin typeface="Times New Roman" panose="02020603050405020304" pitchFamily="18" charset="0"/>
              </a:rPr>
              <a:t>Fureby</a:t>
            </a:r>
            <a:r>
              <a:rPr lang="en-US" b="0" i="0" u="none" strike="noStrike" dirty="0">
                <a:solidFill>
                  <a:srgbClr val="000000"/>
                </a:solidFill>
                <a:effectLst/>
                <a:latin typeface="Times New Roman" panose="02020603050405020304" pitchFamily="18" charset="0"/>
              </a:rPr>
              <a:t>, C. (1998). A tensorial approach to computational continuum mechanics using object-oriented techniques. </a:t>
            </a:r>
            <a:r>
              <a:rPr lang="en-US" b="0" i="1" u="none" strike="noStrike" dirty="0">
                <a:solidFill>
                  <a:srgbClr val="000000"/>
                </a:solidFill>
                <a:effectLst/>
                <a:latin typeface="Times New Roman" panose="02020603050405020304" pitchFamily="18" charset="0"/>
              </a:rPr>
              <a:t>Computational Physics</a:t>
            </a:r>
            <a:r>
              <a:rPr lang="en-US" b="0" i="0" u="none" strike="noStrike" dirty="0">
                <a:solidFill>
                  <a:srgbClr val="000000"/>
                </a:solidFill>
                <a:effectLst/>
                <a:latin typeface="Times New Roman" panose="02020603050405020304" pitchFamily="18" charset="0"/>
              </a:rPr>
              <a:t>, </a:t>
            </a:r>
            <a:r>
              <a:rPr lang="en-US" b="0" i="1" u="none" strike="noStrike" dirty="0">
                <a:solidFill>
                  <a:srgbClr val="000000"/>
                </a:solidFill>
                <a:effectLst/>
                <a:latin typeface="Times New Roman" panose="02020603050405020304" pitchFamily="18" charset="0"/>
              </a:rPr>
              <a:t>12</a:t>
            </a:r>
            <a:r>
              <a:rPr lang="en-US" b="0" i="0" u="none" strike="noStrike" dirty="0">
                <a:solidFill>
                  <a:srgbClr val="000000"/>
                </a:solidFill>
                <a:effectLst/>
                <a:latin typeface="Times New Roman" panose="02020603050405020304" pitchFamily="18" charset="0"/>
              </a:rPr>
              <a:t>(6), 620–631. </a:t>
            </a:r>
            <a:r>
              <a:rPr lang="en-US" b="0" i="0" u="sng" strike="noStrike" dirty="0">
                <a:solidFill>
                  <a:srgbClr val="0000FF"/>
                </a:solidFill>
                <a:effectLst/>
                <a:latin typeface="Times New Roman" panose="02020603050405020304" pitchFamily="18" charset="0"/>
                <a:hlinkClick r:id="rId6"/>
              </a:rPr>
              <a:t>https://doi.org/10.1063/1.168744</a:t>
            </a:r>
            <a:endParaRPr lang="en-US" b="0" i="0" u="none" strike="noStrike" dirty="0">
              <a:solidFill>
                <a:srgbClr val="000000"/>
              </a:solidFill>
              <a:effectLst/>
              <a:latin typeface="-webkit-standard"/>
            </a:endParaRPr>
          </a:p>
        </p:txBody>
      </p:sp>
      <p:pic>
        <p:nvPicPr>
          <p:cNvPr id="5" name="Audio 4">
            <a:extLst>
              <a:ext uri="{FF2B5EF4-FFF2-40B4-BE49-F238E27FC236}">
                <a16:creationId xmlns:a16="http://schemas.microsoft.com/office/drawing/2014/main" id="{7686A211-622C-E1DF-68AB-B52FDA0DDB92}"/>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15921740"/>
      </p:ext>
    </p:extLst>
  </p:cSld>
  <p:clrMapOvr>
    <a:masterClrMapping/>
  </p:clrMapOvr>
  <mc:AlternateContent xmlns:mc="http://schemas.openxmlformats.org/markup-compatibility/2006">
    <mc:Choice xmlns:p14="http://schemas.microsoft.com/office/powerpoint/2010/main" Requires="p14">
      <p:transition spd="slow" p14:dur="2000" advTm="13920"/>
    </mc:Choice>
    <mc:Fallback>
      <p:transition spd="slow" advTm="139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89A9-305D-C1DD-E1BB-5BC5C4E869B6}"/>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1419746394"/>
      </p:ext>
    </p:extLst>
  </p:cSld>
  <p:clrMapOvr>
    <a:masterClrMapping/>
  </p:clrMapOvr>
  <mc:AlternateContent xmlns:mc="http://schemas.openxmlformats.org/markup-compatibility/2006">
    <mc:Choice xmlns:p14="http://schemas.microsoft.com/office/powerpoint/2010/main" Requires="p14">
      <p:transition spd="slow" p14:dur="2000" advTm="17357"/>
    </mc:Choice>
    <mc:Fallback>
      <p:transition spd="slow" advTm="1735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915</Words>
  <Application>Microsoft Macintosh PowerPoint</Application>
  <PresentationFormat>Widescreen</PresentationFormat>
  <Paragraphs>50</Paragraphs>
  <Slides>8</Slides>
  <Notes>8</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-webkit-standard</vt:lpstr>
      <vt:lpstr>Aptos</vt:lpstr>
      <vt:lpstr>Aptos Display</vt:lpstr>
      <vt:lpstr>Arial</vt:lpstr>
      <vt:lpstr>Times New Roman</vt:lpstr>
      <vt:lpstr>Office Theme</vt:lpstr>
      <vt:lpstr>Optimization in High-Performance Computing</vt:lpstr>
      <vt:lpstr>Introduction </vt:lpstr>
      <vt:lpstr>Case Study</vt:lpstr>
      <vt:lpstr>Access Patterns </vt:lpstr>
      <vt:lpstr>Implementation and Performance</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Avinna Bhattarai</dc:creator>
  <cp:lastModifiedBy>Avinna Bhattarai</cp:lastModifiedBy>
  <cp:revision>2</cp:revision>
  <dcterms:created xsi:type="dcterms:W3CDTF">2024-10-13T23:16:12Z</dcterms:created>
  <dcterms:modified xsi:type="dcterms:W3CDTF">2024-10-13T23:49:10Z</dcterms:modified>
</cp:coreProperties>
</file>