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62" r:id="rId3"/>
    <p:sldId id="257" r:id="rId4"/>
    <p:sldId id="271" r:id="rId5"/>
    <p:sldId id="264" r:id="rId6"/>
    <p:sldId id="265" r:id="rId7"/>
    <p:sldId id="266" r:id="rId8"/>
    <p:sldId id="258" r:id="rId9"/>
    <p:sldId id="259" r:id="rId10"/>
    <p:sldId id="273" r:id="rId11"/>
    <p:sldId id="276" r:id="rId12"/>
    <p:sldId id="277" r:id="rId13"/>
    <p:sldId id="278" r:id="rId14"/>
    <p:sldId id="260" r:id="rId15"/>
    <p:sldId id="261" r:id="rId16"/>
    <p:sldId id="272" r:id="rId17"/>
    <p:sldId id="268" r:id="rId18"/>
    <p:sldId id="269" r:id="rId19"/>
    <p:sldId id="279" r:id="rId20"/>
    <p:sldId id="270" r:id="rId21"/>
    <p:sldId id="263" r:id="rId22"/>
    <p:sldId id="267"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EC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13" autoAdjust="0"/>
    <p:restoredTop sz="94564" autoAdjust="0"/>
  </p:normalViewPr>
  <p:slideViewPr>
    <p:cSldViewPr snapToGrid="0">
      <p:cViewPr varScale="1">
        <p:scale>
          <a:sx n="80" d="100"/>
          <a:sy n="80" d="100"/>
        </p:scale>
        <p:origin x="60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yash rajput" userId="16f445ebda88d12e" providerId="LiveId" clId="{314B7369-9C57-48A9-8113-666BAE58F906}"/>
    <pc:docChg chg="undo custSel addSld delSld modSld">
      <pc:chgData name="suyash rajput" userId="16f445ebda88d12e" providerId="LiveId" clId="{314B7369-9C57-48A9-8113-666BAE58F906}" dt="2021-12-10T09:50:08.014" v="2400" actId="1076"/>
      <pc:docMkLst>
        <pc:docMk/>
      </pc:docMkLst>
      <pc:sldChg chg="modSp new mod">
        <pc:chgData name="suyash rajput" userId="16f445ebda88d12e" providerId="LiveId" clId="{314B7369-9C57-48A9-8113-666BAE58F906}" dt="2021-12-10T09:09:32.987" v="840" actId="1076"/>
        <pc:sldMkLst>
          <pc:docMk/>
          <pc:sldMk cId="3604166956" sldId="257"/>
        </pc:sldMkLst>
        <pc:spChg chg="mod">
          <ac:chgData name="suyash rajput" userId="16f445ebda88d12e" providerId="LiveId" clId="{314B7369-9C57-48A9-8113-666BAE58F906}" dt="2021-12-10T09:09:20.640" v="839" actId="20577"/>
          <ac:spMkLst>
            <pc:docMk/>
            <pc:sldMk cId="3604166956" sldId="257"/>
            <ac:spMk id="2" creationId="{F23EF3B2-94A0-4768-BD16-030FE85D333C}"/>
          </ac:spMkLst>
        </pc:spChg>
        <pc:spChg chg="mod">
          <ac:chgData name="suyash rajput" userId="16f445ebda88d12e" providerId="LiveId" clId="{314B7369-9C57-48A9-8113-666BAE58F906}" dt="2021-12-10T09:09:32.987" v="840" actId="1076"/>
          <ac:spMkLst>
            <pc:docMk/>
            <pc:sldMk cId="3604166956" sldId="257"/>
            <ac:spMk id="3" creationId="{5D2A92E4-2528-41CF-9701-8DAB7AFD1397}"/>
          </ac:spMkLst>
        </pc:spChg>
      </pc:sldChg>
      <pc:sldChg chg="delSp modSp new mod">
        <pc:chgData name="suyash rajput" userId="16f445ebda88d12e" providerId="LiveId" clId="{314B7369-9C57-48A9-8113-666BAE58F906}" dt="2021-12-10T09:33:52.908" v="1404" actId="20577"/>
        <pc:sldMkLst>
          <pc:docMk/>
          <pc:sldMk cId="3221488974" sldId="258"/>
        </pc:sldMkLst>
        <pc:spChg chg="del mod">
          <ac:chgData name="suyash rajput" userId="16f445ebda88d12e" providerId="LiveId" clId="{314B7369-9C57-48A9-8113-666BAE58F906}" dt="2021-12-10T09:32:40.788" v="1381" actId="21"/>
          <ac:spMkLst>
            <pc:docMk/>
            <pc:sldMk cId="3221488974" sldId="258"/>
            <ac:spMk id="2" creationId="{0F1FB123-CE19-415F-98B5-5D2CACFEFA25}"/>
          </ac:spMkLst>
        </pc:spChg>
        <pc:spChg chg="mod">
          <ac:chgData name="suyash rajput" userId="16f445ebda88d12e" providerId="LiveId" clId="{314B7369-9C57-48A9-8113-666BAE58F906}" dt="2021-12-10T09:33:52.908" v="1404" actId="20577"/>
          <ac:spMkLst>
            <pc:docMk/>
            <pc:sldMk cId="3221488974" sldId="258"/>
            <ac:spMk id="3" creationId="{B146028C-6C2A-468C-B7F2-9B3B6C6AB741}"/>
          </ac:spMkLst>
        </pc:spChg>
      </pc:sldChg>
      <pc:sldChg chg="new del">
        <pc:chgData name="suyash rajput" userId="16f445ebda88d12e" providerId="LiveId" clId="{314B7369-9C57-48A9-8113-666BAE58F906}" dt="2021-12-10T09:19:07.853" v="955" actId="2696"/>
        <pc:sldMkLst>
          <pc:docMk/>
          <pc:sldMk cId="2877585731" sldId="259"/>
        </pc:sldMkLst>
      </pc:sldChg>
      <pc:sldChg chg="addSp modSp new mod">
        <pc:chgData name="suyash rajput" userId="16f445ebda88d12e" providerId="LiveId" clId="{314B7369-9C57-48A9-8113-666BAE58F906}" dt="2021-12-10T09:30:13.987" v="1328" actId="122"/>
        <pc:sldMkLst>
          <pc:docMk/>
          <pc:sldMk cId="3399168290" sldId="259"/>
        </pc:sldMkLst>
        <pc:spChg chg="mod">
          <ac:chgData name="suyash rajput" userId="16f445ebda88d12e" providerId="LiveId" clId="{314B7369-9C57-48A9-8113-666BAE58F906}" dt="2021-12-10T09:29:49.105" v="1325" actId="20577"/>
          <ac:spMkLst>
            <pc:docMk/>
            <pc:sldMk cId="3399168290" sldId="259"/>
            <ac:spMk id="2" creationId="{80F4EEF0-9BD2-4D18-804E-EE8F80FDDA51}"/>
          </ac:spMkLst>
        </pc:spChg>
        <pc:spChg chg="add mod">
          <ac:chgData name="suyash rajput" userId="16f445ebda88d12e" providerId="LiveId" clId="{314B7369-9C57-48A9-8113-666BAE58F906}" dt="2021-12-10T09:30:13.987" v="1328" actId="122"/>
          <ac:spMkLst>
            <pc:docMk/>
            <pc:sldMk cId="3399168290" sldId="259"/>
            <ac:spMk id="5" creationId="{A24DC254-72C7-4134-98CF-6F3178D059A0}"/>
          </ac:spMkLst>
        </pc:spChg>
        <pc:spChg chg="add mod">
          <ac:chgData name="suyash rajput" userId="16f445ebda88d12e" providerId="LiveId" clId="{314B7369-9C57-48A9-8113-666BAE58F906}" dt="2021-12-10T09:26:45.007" v="1203" actId="20577"/>
          <ac:spMkLst>
            <pc:docMk/>
            <pc:sldMk cId="3399168290" sldId="259"/>
            <ac:spMk id="6" creationId="{DD56CA58-41A2-49E9-B91B-860214C4F61B}"/>
          </ac:spMkLst>
        </pc:spChg>
        <pc:spChg chg="add mod">
          <ac:chgData name="suyash rajput" userId="16f445ebda88d12e" providerId="LiveId" clId="{314B7369-9C57-48A9-8113-666BAE58F906}" dt="2021-12-10T09:27:17.861" v="1240" actId="20577"/>
          <ac:spMkLst>
            <pc:docMk/>
            <pc:sldMk cId="3399168290" sldId="259"/>
            <ac:spMk id="7" creationId="{B879F589-205F-4842-B51B-9A793C35E856}"/>
          </ac:spMkLst>
        </pc:spChg>
        <pc:spChg chg="add mod">
          <ac:chgData name="suyash rajput" userId="16f445ebda88d12e" providerId="LiveId" clId="{314B7369-9C57-48A9-8113-666BAE58F906}" dt="2021-12-10T09:29:33.149" v="1314" actId="255"/>
          <ac:spMkLst>
            <pc:docMk/>
            <pc:sldMk cId="3399168290" sldId="259"/>
            <ac:spMk id="8" creationId="{6A6EA5FF-EE76-48B6-9861-CBCAB321438D}"/>
          </ac:spMkLst>
        </pc:spChg>
        <pc:cxnChg chg="add mod">
          <ac:chgData name="suyash rajput" userId="16f445ebda88d12e" providerId="LiveId" clId="{314B7369-9C57-48A9-8113-666BAE58F906}" dt="2021-12-10T09:24:30.819" v="1119" actId="13822"/>
          <ac:cxnSpMkLst>
            <pc:docMk/>
            <pc:sldMk cId="3399168290" sldId="259"/>
            <ac:cxnSpMk id="4" creationId="{F0CF8AA3-FFB3-4B86-9B02-CABB7044A0A7}"/>
          </ac:cxnSpMkLst>
        </pc:cxnChg>
        <pc:cxnChg chg="add mod">
          <ac:chgData name="suyash rajput" userId="16f445ebda88d12e" providerId="LiveId" clId="{314B7369-9C57-48A9-8113-666BAE58F906}" dt="2021-12-10T09:25:25.868" v="1124" actId="13822"/>
          <ac:cxnSpMkLst>
            <pc:docMk/>
            <pc:sldMk cId="3399168290" sldId="259"/>
            <ac:cxnSpMk id="10" creationId="{CE281998-3D80-47A6-A4AD-617E8FA36516}"/>
          </ac:cxnSpMkLst>
        </pc:cxnChg>
        <pc:cxnChg chg="add mod">
          <ac:chgData name="suyash rajput" userId="16f445ebda88d12e" providerId="LiveId" clId="{314B7369-9C57-48A9-8113-666BAE58F906}" dt="2021-12-10T09:25:31.334" v="1125" actId="13822"/>
          <ac:cxnSpMkLst>
            <pc:docMk/>
            <pc:sldMk cId="3399168290" sldId="259"/>
            <ac:cxnSpMk id="12" creationId="{77F9FA5B-D05B-48EF-B0EF-7BC7CD8D45BC}"/>
          </ac:cxnSpMkLst>
        </pc:cxnChg>
        <pc:cxnChg chg="add mod">
          <ac:chgData name="suyash rajput" userId="16f445ebda88d12e" providerId="LiveId" clId="{314B7369-9C57-48A9-8113-666BAE58F906}" dt="2021-12-10T09:29:05.913" v="1313" actId="13822"/>
          <ac:cxnSpMkLst>
            <pc:docMk/>
            <pc:sldMk cId="3399168290" sldId="259"/>
            <ac:cxnSpMk id="14" creationId="{A0D39440-A050-414C-AFC3-83BF7517EC39}"/>
          </ac:cxnSpMkLst>
        </pc:cxnChg>
      </pc:sldChg>
      <pc:sldChg chg="new del">
        <pc:chgData name="suyash rajput" userId="16f445ebda88d12e" providerId="LiveId" clId="{314B7369-9C57-48A9-8113-666BAE58F906}" dt="2021-12-10T09:30:33.107" v="1330" actId="2696"/>
        <pc:sldMkLst>
          <pc:docMk/>
          <pc:sldMk cId="1072657490" sldId="260"/>
        </pc:sldMkLst>
      </pc:sldChg>
      <pc:sldChg chg="addSp modSp new mod">
        <pc:chgData name="suyash rajput" userId="16f445ebda88d12e" providerId="LiveId" clId="{314B7369-9C57-48A9-8113-666BAE58F906}" dt="2021-12-10T09:50:08.014" v="2400" actId="1076"/>
        <pc:sldMkLst>
          <pc:docMk/>
          <pc:sldMk cId="2577578266" sldId="260"/>
        </pc:sldMkLst>
        <pc:spChg chg="mod">
          <ac:chgData name="suyash rajput" userId="16f445ebda88d12e" providerId="LiveId" clId="{314B7369-9C57-48A9-8113-666BAE58F906}" dt="2021-12-10T09:50:08.014" v="2400" actId="1076"/>
          <ac:spMkLst>
            <pc:docMk/>
            <pc:sldMk cId="2577578266" sldId="260"/>
            <ac:spMk id="2" creationId="{7EF5BF71-FE1E-4A20-9111-D5020C6C5F30}"/>
          </ac:spMkLst>
        </pc:spChg>
        <pc:spChg chg="add mod">
          <ac:chgData name="suyash rajput" userId="16f445ebda88d12e" providerId="LiveId" clId="{314B7369-9C57-48A9-8113-666BAE58F906}" dt="2021-12-10T09:50:03.188" v="2399" actId="1076"/>
          <ac:spMkLst>
            <pc:docMk/>
            <pc:sldMk cId="2577578266" sldId="260"/>
            <ac:spMk id="3" creationId="{BFC319B2-43A3-419E-AE64-FB8F19E91A6F}"/>
          </ac:spMkLst>
        </pc:spChg>
        <pc:spChg chg="add mod">
          <ac:chgData name="suyash rajput" userId="16f445ebda88d12e" providerId="LiveId" clId="{314B7369-9C57-48A9-8113-666BAE58F906}" dt="2021-12-10T09:49:22.887" v="2392" actId="403"/>
          <ac:spMkLst>
            <pc:docMk/>
            <pc:sldMk cId="2577578266" sldId="260"/>
            <ac:spMk id="4" creationId="{D53D83BC-F240-4BB3-A640-9A711D3A0D2C}"/>
          </ac:spMkLst>
        </pc:spChg>
        <pc:spChg chg="add mod">
          <ac:chgData name="suyash rajput" userId="16f445ebda88d12e" providerId="LiveId" clId="{314B7369-9C57-48A9-8113-666BAE58F906}" dt="2021-12-10T09:49:26.457" v="2394" actId="403"/>
          <ac:spMkLst>
            <pc:docMk/>
            <pc:sldMk cId="2577578266" sldId="260"/>
            <ac:spMk id="5" creationId="{857EEF42-B816-49B0-BCF8-C4DE8E82F00C}"/>
          </ac:spMkLst>
        </pc:spChg>
        <pc:spChg chg="add">
          <ac:chgData name="suyash rajput" userId="16f445ebda88d12e" providerId="LiveId" clId="{314B7369-9C57-48A9-8113-666BAE58F906}" dt="2021-12-10T09:49:32.836" v="2395" actId="11529"/>
          <ac:spMkLst>
            <pc:docMk/>
            <pc:sldMk cId="2577578266" sldId="260"/>
            <ac:spMk id="6" creationId="{FAB72809-C792-4B70-81A3-5E7A14D595E7}"/>
          </ac:spMkLst>
        </pc:spChg>
        <pc:spChg chg="add mod">
          <ac:chgData name="suyash rajput" userId="16f445ebda88d12e" providerId="LiveId" clId="{314B7369-9C57-48A9-8113-666BAE58F906}" dt="2021-12-10T09:49:46.190" v="2398" actId="14100"/>
          <ac:spMkLst>
            <pc:docMk/>
            <pc:sldMk cId="2577578266" sldId="260"/>
            <ac:spMk id="7" creationId="{6EEA6C0C-D4CF-45C0-A84A-562672C8CD0C}"/>
          </ac:spMkLst>
        </pc:spChg>
      </pc:sldChg>
      <pc:sldChg chg="addSp delSp modSp new mod">
        <pc:chgData name="suyash rajput" userId="16f445ebda88d12e" providerId="LiveId" clId="{314B7369-9C57-48A9-8113-666BAE58F906}" dt="2021-12-10T09:49:06.709" v="2388" actId="1076"/>
        <pc:sldMkLst>
          <pc:docMk/>
          <pc:sldMk cId="819117589" sldId="261"/>
        </pc:sldMkLst>
        <pc:spChg chg="del">
          <ac:chgData name="suyash rajput" userId="16f445ebda88d12e" providerId="LiveId" clId="{314B7369-9C57-48A9-8113-666BAE58F906}" dt="2021-12-10T09:40:42.170" v="1812" actId="21"/>
          <ac:spMkLst>
            <pc:docMk/>
            <pc:sldMk cId="819117589" sldId="261"/>
            <ac:spMk id="2" creationId="{92283EE8-85C6-4103-A279-D49F7C8BA8B6}"/>
          </ac:spMkLst>
        </pc:spChg>
        <pc:spChg chg="add mod">
          <ac:chgData name="suyash rajput" userId="16f445ebda88d12e" providerId="LiveId" clId="{314B7369-9C57-48A9-8113-666BAE58F906}" dt="2021-12-10T09:47:54.696" v="2374" actId="403"/>
          <ac:spMkLst>
            <pc:docMk/>
            <pc:sldMk cId="819117589" sldId="261"/>
            <ac:spMk id="3" creationId="{C517EC25-0872-416F-B6AC-00472F70CA65}"/>
          </ac:spMkLst>
        </pc:spChg>
        <pc:spChg chg="add mod">
          <ac:chgData name="suyash rajput" userId="16f445ebda88d12e" providerId="LiveId" clId="{314B7369-9C57-48A9-8113-666BAE58F906}" dt="2021-12-10T09:48:26.536" v="2380" actId="1076"/>
          <ac:spMkLst>
            <pc:docMk/>
            <pc:sldMk cId="819117589" sldId="261"/>
            <ac:spMk id="4" creationId="{4A3A2F7E-DCF9-49A3-81B1-FC2312CE11FD}"/>
          </ac:spMkLst>
        </pc:spChg>
        <pc:spChg chg="add mod">
          <ac:chgData name="suyash rajput" userId="16f445ebda88d12e" providerId="LiveId" clId="{314B7369-9C57-48A9-8113-666BAE58F906}" dt="2021-12-10T09:48:35.706" v="2382" actId="1076"/>
          <ac:spMkLst>
            <pc:docMk/>
            <pc:sldMk cId="819117589" sldId="261"/>
            <ac:spMk id="5" creationId="{CF6DD4F9-607C-4C0D-B20E-D54FDAF0B9E8}"/>
          </ac:spMkLst>
        </pc:spChg>
        <pc:spChg chg="add mod">
          <ac:chgData name="suyash rajput" userId="16f445ebda88d12e" providerId="LiveId" clId="{314B7369-9C57-48A9-8113-666BAE58F906}" dt="2021-12-10T09:48:42.226" v="2384" actId="1076"/>
          <ac:spMkLst>
            <pc:docMk/>
            <pc:sldMk cId="819117589" sldId="261"/>
            <ac:spMk id="6" creationId="{D0548482-7EF3-4DE2-8CC2-A731B8913601}"/>
          </ac:spMkLst>
        </pc:spChg>
        <pc:spChg chg="add mod">
          <ac:chgData name="suyash rajput" userId="16f445ebda88d12e" providerId="LiveId" clId="{314B7369-9C57-48A9-8113-666BAE58F906}" dt="2021-12-10T09:48:47.829" v="2385" actId="1076"/>
          <ac:spMkLst>
            <pc:docMk/>
            <pc:sldMk cId="819117589" sldId="261"/>
            <ac:spMk id="9" creationId="{B6817A8D-FE52-4192-BF8C-92DA653483BA}"/>
          </ac:spMkLst>
        </pc:spChg>
        <pc:spChg chg="add">
          <ac:chgData name="suyash rajput" userId="16f445ebda88d12e" providerId="LiveId" clId="{314B7369-9C57-48A9-8113-666BAE58F906}" dt="2021-12-10T09:48:57.419" v="2386" actId="11529"/>
          <ac:spMkLst>
            <pc:docMk/>
            <pc:sldMk cId="819117589" sldId="261"/>
            <ac:spMk id="10" creationId="{C48B8522-99B0-41A7-9611-03BFBA3CD91E}"/>
          </ac:spMkLst>
        </pc:spChg>
        <pc:spChg chg="add mod">
          <ac:chgData name="suyash rajput" userId="16f445ebda88d12e" providerId="LiveId" clId="{314B7369-9C57-48A9-8113-666BAE58F906}" dt="2021-12-10T09:49:06.709" v="2388" actId="1076"/>
          <ac:spMkLst>
            <pc:docMk/>
            <pc:sldMk cId="819117589" sldId="261"/>
            <ac:spMk id="11" creationId="{1BBFA018-8004-41A9-A148-3B28AFE692B5}"/>
          </ac:spMkLst>
        </pc:spChg>
        <pc:cxnChg chg="add del mod">
          <ac:chgData name="suyash rajput" userId="16f445ebda88d12e" providerId="LiveId" clId="{314B7369-9C57-48A9-8113-666BAE58F906}" dt="2021-12-10T09:48:06.629" v="2376" actId="11529"/>
          <ac:cxnSpMkLst>
            <pc:docMk/>
            <pc:sldMk cId="819117589" sldId="261"/>
            <ac:cxnSpMk id="8" creationId="{D2E070D3-9D1F-493A-8140-6A0C17F348E5}"/>
          </ac:cxnSpMkLst>
        </pc:cxn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18E8305-8088-4CB5-B91D-7F2D2B1778D8}" type="datetimeFigureOut">
              <a:rPr lang="en-IN" smtClean="0"/>
              <a:t>21-01-2022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3B1C8F78-3F35-4C07-AFD9-CE24D2BCE62C}" type="slidenum">
              <a:rPr lang="en-IN" smtClean="0"/>
              <a:t>‹#›</a:t>
            </a:fld>
            <a:endParaRPr lang="en-IN"/>
          </a:p>
        </p:txBody>
      </p:sp>
    </p:spTree>
    <p:extLst>
      <p:ext uri="{BB962C8B-B14F-4D97-AF65-F5344CB8AC3E}">
        <p14:creationId xmlns:p14="http://schemas.microsoft.com/office/powerpoint/2010/main" val="176298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8E8305-8088-4CB5-B91D-7F2D2B1778D8}"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C8F78-3F35-4C07-AFD9-CE24D2BCE62C}" type="slidenum">
              <a:rPr lang="en-IN" smtClean="0"/>
              <a:t>‹#›</a:t>
            </a:fld>
            <a:endParaRPr lang="en-IN"/>
          </a:p>
        </p:txBody>
      </p:sp>
    </p:spTree>
    <p:extLst>
      <p:ext uri="{BB962C8B-B14F-4D97-AF65-F5344CB8AC3E}">
        <p14:creationId xmlns:p14="http://schemas.microsoft.com/office/powerpoint/2010/main" val="4105259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8E8305-8088-4CB5-B91D-7F2D2B1778D8}"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C8F78-3F35-4C07-AFD9-CE24D2BCE62C}" type="slidenum">
              <a:rPr lang="en-IN" smtClean="0"/>
              <a:t>‹#›</a:t>
            </a:fld>
            <a:endParaRPr lang="en-IN"/>
          </a:p>
        </p:txBody>
      </p:sp>
    </p:spTree>
    <p:extLst>
      <p:ext uri="{BB962C8B-B14F-4D97-AF65-F5344CB8AC3E}">
        <p14:creationId xmlns:p14="http://schemas.microsoft.com/office/powerpoint/2010/main" val="3140413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8E8305-8088-4CB5-B91D-7F2D2B1778D8}"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C8F78-3F35-4C07-AFD9-CE24D2BCE62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9175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8E8305-8088-4CB5-B91D-7F2D2B1778D8}"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C8F78-3F35-4C07-AFD9-CE24D2BCE62C}" type="slidenum">
              <a:rPr lang="en-IN" smtClean="0"/>
              <a:t>‹#›</a:t>
            </a:fld>
            <a:endParaRPr lang="en-IN"/>
          </a:p>
        </p:txBody>
      </p:sp>
    </p:spTree>
    <p:extLst>
      <p:ext uri="{BB962C8B-B14F-4D97-AF65-F5344CB8AC3E}">
        <p14:creationId xmlns:p14="http://schemas.microsoft.com/office/powerpoint/2010/main" val="2889200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18E8305-8088-4CB5-B91D-7F2D2B1778D8}" type="datetimeFigureOut">
              <a:rPr lang="en-IN" smtClean="0"/>
              <a:t>21-01-2022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1C8F78-3F35-4C07-AFD9-CE24D2BCE62C}" type="slidenum">
              <a:rPr lang="en-IN" smtClean="0"/>
              <a:t>‹#›</a:t>
            </a:fld>
            <a:endParaRPr lang="en-IN"/>
          </a:p>
        </p:txBody>
      </p:sp>
    </p:spTree>
    <p:extLst>
      <p:ext uri="{BB962C8B-B14F-4D97-AF65-F5344CB8AC3E}">
        <p14:creationId xmlns:p14="http://schemas.microsoft.com/office/powerpoint/2010/main" val="3613314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18E8305-8088-4CB5-B91D-7F2D2B1778D8}" type="datetimeFigureOut">
              <a:rPr lang="en-IN" smtClean="0"/>
              <a:t>21-01-2022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1C8F78-3F35-4C07-AFD9-CE24D2BCE62C}" type="slidenum">
              <a:rPr lang="en-IN" smtClean="0"/>
              <a:t>‹#›</a:t>
            </a:fld>
            <a:endParaRPr lang="en-IN"/>
          </a:p>
        </p:txBody>
      </p:sp>
    </p:spTree>
    <p:extLst>
      <p:ext uri="{BB962C8B-B14F-4D97-AF65-F5344CB8AC3E}">
        <p14:creationId xmlns:p14="http://schemas.microsoft.com/office/powerpoint/2010/main" val="2845785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8E8305-8088-4CB5-B91D-7F2D2B1778D8}"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C8F78-3F35-4C07-AFD9-CE24D2BCE62C}" type="slidenum">
              <a:rPr lang="en-IN" smtClean="0"/>
              <a:t>‹#›</a:t>
            </a:fld>
            <a:endParaRPr lang="en-IN"/>
          </a:p>
        </p:txBody>
      </p:sp>
    </p:spTree>
    <p:extLst>
      <p:ext uri="{BB962C8B-B14F-4D97-AF65-F5344CB8AC3E}">
        <p14:creationId xmlns:p14="http://schemas.microsoft.com/office/powerpoint/2010/main" val="160931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8E8305-8088-4CB5-B91D-7F2D2B1778D8}"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C8F78-3F35-4C07-AFD9-CE24D2BCE62C}" type="slidenum">
              <a:rPr lang="en-IN" smtClean="0"/>
              <a:t>‹#›</a:t>
            </a:fld>
            <a:endParaRPr lang="en-IN"/>
          </a:p>
        </p:txBody>
      </p:sp>
    </p:spTree>
    <p:extLst>
      <p:ext uri="{BB962C8B-B14F-4D97-AF65-F5344CB8AC3E}">
        <p14:creationId xmlns:p14="http://schemas.microsoft.com/office/powerpoint/2010/main" val="191806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8E8305-8088-4CB5-B91D-7F2D2B1778D8}"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C8F78-3F35-4C07-AFD9-CE24D2BCE62C}" type="slidenum">
              <a:rPr lang="en-IN" smtClean="0"/>
              <a:t>‹#›</a:t>
            </a:fld>
            <a:endParaRPr lang="en-IN"/>
          </a:p>
        </p:txBody>
      </p:sp>
    </p:spTree>
    <p:extLst>
      <p:ext uri="{BB962C8B-B14F-4D97-AF65-F5344CB8AC3E}">
        <p14:creationId xmlns:p14="http://schemas.microsoft.com/office/powerpoint/2010/main" val="77428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8E8305-8088-4CB5-B91D-7F2D2B1778D8}" type="datetimeFigureOut">
              <a:rPr lang="en-IN" smtClean="0"/>
              <a:t>21-01-2022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1C8F78-3F35-4C07-AFD9-CE24D2BCE62C}" type="slidenum">
              <a:rPr lang="en-IN" smtClean="0"/>
              <a:t>‹#›</a:t>
            </a:fld>
            <a:endParaRPr lang="en-IN"/>
          </a:p>
        </p:txBody>
      </p:sp>
    </p:spTree>
    <p:extLst>
      <p:ext uri="{BB962C8B-B14F-4D97-AF65-F5344CB8AC3E}">
        <p14:creationId xmlns:p14="http://schemas.microsoft.com/office/powerpoint/2010/main" val="202931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8E8305-8088-4CB5-B91D-7F2D2B1778D8}"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C8F78-3F35-4C07-AFD9-CE24D2BCE62C}" type="slidenum">
              <a:rPr lang="en-IN" smtClean="0"/>
              <a:t>‹#›</a:t>
            </a:fld>
            <a:endParaRPr lang="en-IN"/>
          </a:p>
        </p:txBody>
      </p:sp>
    </p:spTree>
    <p:extLst>
      <p:ext uri="{BB962C8B-B14F-4D97-AF65-F5344CB8AC3E}">
        <p14:creationId xmlns:p14="http://schemas.microsoft.com/office/powerpoint/2010/main" val="259111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8E8305-8088-4CB5-B91D-7F2D2B1778D8}" type="datetimeFigureOut">
              <a:rPr lang="en-IN" smtClean="0"/>
              <a:t>21-01-2022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1C8F78-3F35-4C07-AFD9-CE24D2BCE62C}" type="slidenum">
              <a:rPr lang="en-IN" smtClean="0"/>
              <a:t>‹#›</a:t>
            </a:fld>
            <a:endParaRPr lang="en-IN"/>
          </a:p>
        </p:txBody>
      </p:sp>
    </p:spTree>
    <p:extLst>
      <p:ext uri="{BB962C8B-B14F-4D97-AF65-F5344CB8AC3E}">
        <p14:creationId xmlns:p14="http://schemas.microsoft.com/office/powerpoint/2010/main" val="4256373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8E8305-8088-4CB5-B91D-7F2D2B1778D8}" type="datetimeFigureOut">
              <a:rPr lang="en-IN" smtClean="0"/>
              <a:t>21-01-2022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1C8F78-3F35-4C07-AFD9-CE24D2BCE62C}" type="slidenum">
              <a:rPr lang="en-IN" smtClean="0"/>
              <a:t>‹#›</a:t>
            </a:fld>
            <a:endParaRPr lang="en-IN"/>
          </a:p>
        </p:txBody>
      </p:sp>
    </p:spTree>
    <p:extLst>
      <p:ext uri="{BB962C8B-B14F-4D97-AF65-F5344CB8AC3E}">
        <p14:creationId xmlns:p14="http://schemas.microsoft.com/office/powerpoint/2010/main" val="1323500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E8305-8088-4CB5-B91D-7F2D2B1778D8}" type="datetimeFigureOut">
              <a:rPr lang="en-IN" smtClean="0"/>
              <a:t>21-01-2022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1C8F78-3F35-4C07-AFD9-CE24D2BCE62C}" type="slidenum">
              <a:rPr lang="en-IN" smtClean="0"/>
              <a:t>‹#›</a:t>
            </a:fld>
            <a:endParaRPr lang="en-IN"/>
          </a:p>
        </p:txBody>
      </p:sp>
    </p:spTree>
    <p:extLst>
      <p:ext uri="{BB962C8B-B14F-4D97-AF65-F5344CB8AC3E}">
        <p14:creationId xmlns:p14="http://schemas.microsoft.com/office/powerpoint/2010/main" val="2856700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8E8305-8088-4CB5-B91D-7F2D2B1778D8}"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1C8F78-3F35-4C07-AFD9-CE24D2BCE62C}" type="slidenum">
              <a:rPr lang="en-IN" smtClean="0"/>
              <a:t>‹#›</a:t>
            </a:fld>
            <a:endParaRPr lang="en-IN"/>
          </a:p>
        </p:txBody>
      </p:sp>
    </p:spTree>
    <p:extLst>
      <p:ext uri="{BB962C8B-B14F-4D97-AF65-F5344CB8AC3E}">
        <p14:creationId xmlns:p14="http://schemas.microsoft.com/office/powerpoint/2010/main" val="452299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8E8305-8088-4CB5-B91D-7F2D2B1778D8}" type="datetimeFigureOut">
              <a:rPr lang="en-IN" smtClean="0"/>
              <a:t>21-01-2022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1C8F78-3F35-4C07-AFD9-CE24D2BCE62C}" type="slidenum">
              <a:rPr lang="en-IN" smtClean="0"/>
              <a:t>‹#›</a:t>
            </a:fld>
            <a:endParaRPr lang="en-IN"/>
          </a:p>
        </p:txBody>
      </p:sp>
    </p:spTree>
    <p:extLst>
      <p:ext uri="{BB962C8B-B14F-4D97-AF65-F5344CB8AC3E}">
        <p14:creationId xmlns:p14="http://schemas.microsoft.com/office/powerpoint/2010/main" val="2886358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18E8305-8088-4CB5-B91D-7F2D2B1778D8}" type="datetimeFigureOut">
              <a:rPr lang="en-IN" smtClean="0"/>
              <a:t>21-01-2022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B1C8F78-3F35-4C07-AFD9-CE24D2BCE62C}" type="slidenum">
              <a:rPr lang="en-IN" smtClean="0"/>
              <a:t>‹#›</a:t>
            </a:fld>
            <a:endParaRPr lang="en-IN"/>
          </a:p>
        </p:txBody>
      </p:sp>
    </p:spTree>
    <p:extLst>
      <p:ext uri="{BB962C8B-B14F-4D97-AF65-F5344CB8AC3E}">
        <p14:creationId xmlns:p14="http://schemas.microsoft.com/office/powerpoint/2010/main" val="2092691865"/>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openweathermap.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C2E1-5EA0-4B73-90E6-0ECF6BA0A4F7}"/>
              </a:ext>
            </a:extLst>
          </p:cNvPr>
          <p:cNvSpPr>
            <a:spLocks noGrp="1"/>
          </p:cNvSpPr>
          <p:nvPr>
            <p:ph type="ctrTitle"/>
          </p:nvPr>
        </p:nvSpPr>
        <p:spPr>
          <a:xfrm>
            <a:off x="2279630" y="1512064"/>
            <a:ext cx="8388165" cy="2340370"/>
          </a:xfrm>
        </p:spPr>
        <p:txBody>
          <a:bodyPr>
            <a:normAutofit/>
          </a:bodyPr>
          <a:lstStyle/>
          <a:p>
            <a:pPr algn="ctr"/>
            <a:r>
              <a:rPr lang="en-IN" sz="4000" dirty="0">
                <a:effectLst>
                  <a:outerShdw blurRad="38100" dist="38100" dir="2700000" algn="tl">
                    <a:srgbClr val="000000">
                      <a:alpha val="43137"/>
                    </a:srgbClr>
                  </a:outerShdw>
                </a:effectLst>
              </a:rPr>
              <a:t>Mini project</a:t>
            </a:r>
            <a:br>
              <a:rPr lang="en-IN" sz="4000" dirty="0">
                <a:effectLst>
                  <a:outerShdw blurRad="38100" dist="38100" dir="2700000" algn="tl">
                    <a:srgbClr val="000000">
                      <a:alpha val="43137"/>
                    </a:srgbClr>
                  </a:outerShdw>
                </a:effectLst>
              </a:rPr>
            </a:br>
            <a:br>
              <a:rPr lang="en-IN" sz="4000" dirty="0">
                <a:effectLst>
                  <a:outerShdw blurRad="38100" dist="38100" dir="2700000" algn="tl">
                    <a:srgbClr val="000000">
                      <a:alpha val="43137"/>
                    </a:srgbClr>
                  </a:outerShdw>
                </a:effectLst>
              </a:rPr>
            </a:br>
            <a:r>
              <a:rPr lang="en-IN" sz="4000" dirty="0">
                <a:effectLst>
                  <a:outerShdw blurRad="38100" dist="38100" dir="2700000" algn="tl">
                    <a:srgbClr val="000000">
                      <a:alpha val="43137"/>
                    </a:srgbClr>
                  </a:outerShdw>
                </a:effectLst>
              </a:rPr>
              <a:t>weather reporting system using machine learning </a:t>
            </a:r>
          </a:p>
        </p:txBody>
      </p:sp>
      <p:sp>
        <p:nvSpPr>
          <p:cNvPr id="3" name="Subtitle 2">
            <a:extLst>
              <a:ext uri="{FF2B5EF4-FFF2-40B4-BE49-F238E27FC236}">
                <a16:creationId xmlns:a16="http://schemas.microsoft.com/office/drawing/2014/main" id="{F4D1EED9-6DAD-439B-811A-9E0D1C89DC00}"/>
              </a:ext>
            </a:extLst>
          </p:cNvPr>
          <p:cNvSpPr>
            <a:spLocks noGrp="1"/>
          </p:cNvSpPr>
          <p:nvPr>
            <p:ph type="subTitle" idx="1"/>
          </p:nvPr>
        </p:nvSpPr>
        <p:spPr>
          <a:xfrm>
            <a:off x="1769615" y="3975668"/>
            <a:ext cx="10184947" cy="3112271"/>
          </a:xfrm>
        </p:spPr>
        <p:txBody>
          <a:bodyPr>
            <a:noAutofit/>
          </a:bodyPr>
          <a:lstStyle/>
          <a:p>
            <a:r>
              <a:rPr lang="en-IN" sz="2400" u="sng" dirty="0">
                <a:solidFill>
                  <a:schemeClr val="tx1"/>
                </a:solidFill>
              </a:rPr>
              <a:t>Submitted by</a:t>
            </a:r>
            <a:r>
              <a:rPr lang="en-IN" sz="2400" dirty="0">
                <a:solidFill>
                  <a:schemeClr val="tx1"/>
                </a:solidFill>
              </a:rPr>
              <a:t> :-                                           </a:t>
            </a:r>
            <a:r>
              <a:rPr lang="en-IN" sz="2400" u="sng" dirty="0">
                <a:solidFill>
                  <a:schemeClr val="tx1"/>
                </a:solidFill>
              </a:rPr>
              <a:t>submitted to</a:t>
            </a:r>
            <a:r>
              <a:rPr lang="en-IN" sz="2400" dirty="0">
                <a:solidFill>
                  <a:schemeClr val="tx1"/>
                </a:solidFill>
              </a:rPr>
              <a:t> </a:t>
            </a:r>
            <a:r>
              <a:rPr lang="en-IN" sz="2400" u="sng" dirty="0">
                <a:solidFill>
                  <a:schemeClr val="tx1"/>
                </a:solidFill>
              </a:rPr>
              <a:t>:-</a:t>
            </a:r>
            <a:r>
              <a:rPr lang="en-IN" sz="2400" dirty="0">
                <a:solidFill>
                  <a:schemeClr val="tx1"/>
                </a:solidFill>
              </a:rPr>
              <a:t>           </a:t>
            </a:r>
          </a:p>
          <a:p>
            <a:pPr>
              <a:lnSpc>
                <a:spcPct val="100000"/>
              </a:lnSpc>
            </a:pPr>
            <a:r>
              <a:rPr lang="en-IN" sz="2400" dirty="0">
                <a:solidFill>
                  <a:schemeClr val="tx1"/>
                </a:solidFill>
              </a:rPr>
              <a:t>Abhay Srivastava                                      </a:t>
            </a:r>
            <a:r>
              <a:rPr lang="en-IN" sz="2400" dirty="0" err="1">
                <a:solidFill>
                  <a:schemeClr val="tx1"/>
                </a:solidFill>
              </a:rPr>
              <a:t>mr</a:t>
            </a:r>
            <a:r>
              <a:rPr lang="en-IN" sz="2400" dirty="0">
                <a:solidFill>
                  <a:schemeClr val="tx1"/>
                </a:solidFill>
              </a:rPr>
              <a:t>. Ravindra KUMAR </a:t>
            </a:r>
            <a:r>
              <a:rPr lang="en-IN" sz="2400" dirty="0" err="1">
                <a:solidFill>
                  <a:schemeClr val="tx1"/>
                </a:solidFill>
              </a:rPr>
              <a:t>chauhan</a:t>
            </a:r>
            <a:r>
              <a:rPr lang="en-IN" sz="2400" dirty="0">
                <a:solidFill>
                  <a:schemeClr val="tx1"/>
                </a:solidFill>
              </a:rPr>
              <a:t> </a:t>
            </a:r>
          </a:p>
          <a:p>
            <a:pPr>
              <a:lnSpc>
                <a:spcPct val="100000"/>
              </a:lnSpc>
            </a:pPr>
            <a:r>
              <a:rPr lang="en-IN" sz="2400" dirty="0">
                <a:solidFill>
                  <a:schemeClr val="tx1"/>
                </a:solidFill>
              </a:rPr>
              <a:t>Suyash rajput </a:t>
            </a:r>
          </a:p>
          <a:p>
            <a:pPr>
              <a:lnSpc>
                <a:spcPct val="100000"/>
              </a:lnSpc>
            </a:pPr>
            <a:r>
              <a:rPr lang="en-IN" sz="2400" dirty="0" err="1">
                <a:solidFill>
                  <a:schemeClr val="tx1"/>
                </a:solidFill>
              </a:rPr>
              <a:t>Sanskriti</a:t>
            </a:r>
            <a:r>
              <a:rPr lang="en-IN" sz="2400" dirty="0">
                <a:solidFill>
                  <a:schemeClr val="tx1"/>
                </a:solidFill>
              </a:rPr>
              <a:t> </a:t>
            </a:r>
            <a:r>
              <a:rPr lang="en-IN" sz="2400" dirty="0" err="1">
                <a:solidFill>
                  <a:schemeClr val="tx1"/>
                </a:solidFill>
              </a:rPr>
              <a:t>sharma</a:t>
            </a:r>
            <a:r>
              <a:rPr lang="en-IN" sz="2400" dirty="0">
                <a:solidFill>
                  <a:schemeClr val="tx1"/>
                </a:solidFill>
              </a:rPr>
              <a:t>                           </a:t>
            </a:r>
          </a:p>
          <a:p>
            <a:pPr>
              <a:lnSpc>
                <a:spcPct val="100000"/>
              </a:lnSpc>
            </a:pPr>
            <a:r>
              <a:rPr lang="en-IN" sz="2400" dirty="0">
                <a:solidFill>
                  <a:schemeClr val="tx1"/>
                </a:solidFill>
              </a:rPr>
              <a:t>Sakshi </a:t>
            </a:r>
            <a:r>
              <a:rPr lang="en-IN" sz="2400" dirty="0" err="1">
                <a:solidFill>
                  <a:schemeClr val="tx1"/>
                </a:solidFill>
              </a:rPr>
              <a:t>tayal</a:t>
            </a:r>
            <a:endParaRPr lang="en-IN" sz="2400" dirty="0">
              <a:solidFill>
                <a:schemeClr val="tx1"/>
              </a:solidFill>
            </a:endParaRPr>
          </a:p>
        </p:txBody>
      </p:sp>
      <p:sp>
        <p:nvSpPr>
          <p:cNvPr id="9" name="TextBox 13">
            <a:extLst>
              <a:ext uri="{FF2B5EF4-FFF2-40B4-BE49-F238E27FC236}">
                <a16:creationId xmlns:a16="http://schemas.microsoft.com/office/drawing/2014/main" id="{F6E81404-F40C-4C26-A7D1-67FD93966DE7}"/>
              </a:ext>
            </a:extLst>
          </p:cNvPr>
          <p:cNvSpPr txBox="1"/>
          <p:nvPr/>
        </p:nvSpPr>
        <p:spPr>
          <a:xfrm>
            <a:off x="3082738" y="927165"/>
            <a:ext cx="6339167"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sz="2400" u="sng" dirty="0" err="1">
                <a:latin typeface="+mn-lt"/>
              </a:rPr>
              <a:t>Galgotias</a:t>
            </a:r>
            <a:r>
              <a:rPr lang="en-US" sz="2400" u="sng" dirty="0">
                <a:latin typeface="+mn-lt"/>
              </a:rPr>
              <a:t> College of Engineering and technology</a:t>
            </a:r>
          </a:p>
        </p:txBody>
      </p:sp>
      <p:pic>
        <p:nvPicPr>
          <p:cNvPr id="5" name="Picture 4">
            <a:extLst>
              <a:ext uri="{FF2B5EF4-FFF2-40B4-BE49-F238E27FC236}">
                <a16:creationId xmlns:a16="http://schemas.microsoft.com/office/drawing/2014/main" id="{7DFFA5EE-CE92-4F66-8CAA-3D05100FA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035" y="64552"/>
            <a:ext cx="923930" cy="923930"/>
          </a:xfrm>
          <a:prstGeom prst="rect">
            <a:avLst/>
          </a:prstGeom>
        </p:spPr>
      </p:pic>
    </p:spTree>
    <p:extLst>
      <p:ext uri="{BB962C8B-B14F-4D97-AF65-F5344CB8AC3E}">
        <p14:creationId xmlns:p14="http://schemas.microsoft.com/office/powerpoint/2010/main" val="131958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6602-EC63-48F2-B13B-BBE8069CDBA8}"/>
              </a:ext>
            </a:extLst>
          </p:cNvPr>
          <p:cNvSpPr>
            <a:spLocks noGrp="1"/>
          </p:cNvSpPr>
          <p:nvPr>
            <p:ph type="title"/>
          </p:nvPr>
        </p:nvSpPr>
        <p:spPr>
          <a:xfrm>
            <a:off x="1141412" y="0"/>
            <a:ext cx="9905998" cy="1478570"/>
          </a:xfrm>
        </p:spPr>
        <p:txBody>
          <a:bodyPr/>
          <a:lstStyle/>
          <a:p>
            <a:pPr algn="ctr"/>
            <a:r>
              <a:rPr lang="en-IN" u="sng" dirty="0"/>
              <a:t>System Design</a:t>
            </a:r>
          </a:p>
        </p:txBody>
      </p:sp>
      <p:sp>
        <p:nvSpPr>
          <p:cNvPr id="3" name="TextBox 2">
            <a:extLst>
              <a:ext uri="{FF2B5EF4-FFF2-40B4-BE49-F238E27FC236}">
                <a16:creationId xmlns:a16="http://schemas.microsoft.com/office/drawing/2014/main" id="{AB3761F8-565D-4953-BA78-2674D882E207}"/>
              </a:ext>
            </a:extLst>
          </p:cNvPr>
          <p:cNvSpPr txBox="1"/>
          <p:nvPr/>
        </p:nvSpPr>
        <p:spPr>
          <a:xfrm>
            <a:off x="1141412" y="1214003"/>
            <a:ext cx="9905998" cy="4739759"/>
          </a:xfrm>
          <a:prstGeom prst="rect">
            <a:avLst/>
          </a:prstGeom>
          <a:noFill/>
        </p:spPr>
        <p:txBody>
          <a:bodyPr wrap="square" rtlCol="0">
            <a:spAutoFit/>
          </a:bodyPr>
          <a:lstStyle/>
          <a:p>
            <a:r>
              <a:rPr lang="en-US" sz="2400" b="0" i="0" u="none" strike="noStrike" baseline="0" dirty="0"/>
              <a:t>This weather reporting system is designed in a very user-friendly interface where user has given the following four options:- </a:t>
            </a:r>
          </a:p>
          <a:p>
            <a:pPr algn="l"/>
            <a:endParaRPr lang="en-IN" sz="1800" b="0" i="0" u="none" strike="noStrike" baseline="0" dirty="0">
              <a:solidFill>
                <a:srgbClr val="000000"/>
              </a:solidFill>
              <a:latin typeface="Arial" panose="020B0604020202020204" pitchFamily="34" charset="0"/>
            </a:endParaRPr>
          </a:p>
          <a:p>
            <a:pPr marL="457200" indent="-457200">
              <a:buAutoNum type="arabicPeriod"/>
            </a:pPr>
            <a:r>
              <a:rPr lang="en-US" sz="2400" b="1" i="0" u="none" strike="noStrike" baseline="0" dirty="0"/>
              <a:t>Current weather report </a:t>
            </a:r>
            <a:endParaRPr lang="en-US" sz="2400" b="0" i="0" u="none" strike="noStrike" baseline="0" dirty="0"/>
          </a:p>
          <a:p>
            <a:endParaRPr lang="en-US" sz="2400" b="0" i="0" u="none" strike="noStrike" baseline="0" dirty="0"/>
          </a:p>
          <a:p>
            <a:r>
              <a:rPr lang="en-US" sz="2400" b="1" i="0" u="none" strike="noStrike" baseline="0" dirty="0"/>
              <a:t>2.  Forecast next 48 hours weather </a:t>
            </a:r>
            <a:endParaRPr lang="en-US" sz="2400" b="0" i="0" u="none" strike="noStrike" baseline="0" dirty="0"/>
          </a:p>
          <a:p>
            <a:endParaRPr lang="en-US" sz="2400" b="0" i="0" u="none" strike="noStrike" baseline="0" dirty="0"/>
          </a:p>
          <a:p>
            <a:pPr marL="457200" indent="-457200">
              <a:buAutoNum type="arabicPeriod" startAt="3"/>
            </a:pPr>
            <a:r>
              <a:rPr lang="en-US" sz="2400" b="1" i="0" u="none" strike="noStrike" baseline="0" dirty="0"/>
              <a:t>Complete weather report</a:t>
            </a:r>
          </a:p>
          <a:p>
            <a:pPr marL="457200" indent="-457200">
              <a:buAutoNum type="arabicPeriod" startAt="3"/>
            </a:pPr>
            <a:endParaRPr lang="en-US" sz="2400" b="1" dirty="0">
              <a:latin typeface="Times New Roman" panose="02020603050405020304" pitchFamily="18" charset="0"/>
            </a:endParaRPr>
          </a:p>
          <a:p>
            <a:pPr marL="457200" indent="-457200">
              <a:buAutoNum type="arabicPeriod" startAt="3"/>
            </a:pPr>
            <a:r>
              <a:rPr lang="en-US" sz="2400" b="1" dirty="0">
                <a:latin typeface="Times New Roman" panose="02020603050405020304" pitchFamily="18" charset="0"/>
              </a:rPr>
              <a:t>Exit</a:t>
            </a:r>
          </a:p>
          <a:p>
            <a:pPr marL="342900" indent="-342900">
              <a:buAutoNum type="arabicPeriod" startAt="3"/>
            </a:pPr>
            <a:endParaRPr lang="en-US" sz="2400" b="1" i="0" u="none" strike="noStrike" baseline="0" dirty="0">
              <a:solidFill>
                <a:srgbClr val="000000"/>
              </a:solidFill>
              <a:latin typeface="Times New Roman" panose="02020603050405020304" pitchFamily="18" charset="0"/>
            </a:endParaRPr>
          </a:p>
          <a:p>
            <a:pPr marL="342900" indent="-342900">
              <a:buAutoNum type="arabicPeriod" startAt="3"/>
            </a:pPr>
            <a:endParaRPr lang="en-US" sz="2400" b="1" dirty="0">
              <a:solidFill>
                <a:srgbClr val="000000"/>
              </a:solidFill>
              <a:latin typeface="Times New Roman" panose="02020603050405020304" pitchFamily="18" charset="0"/>
            </a:endParaRPr>
          </a:p>
          <a:p>
            <a:r>
              <a:rPr lang="en-US" sz="2000" b="0" i="0" u="none" strike="noStrike" baseline="0" dirty="0">
                <a:solidFill>
                  <a:srgbClr val="000000"/>
                </a:solidFill>
                <a:latin typeface="Arial" panose="020B0604020202020204" pitchFamily="34" charset="0"/>
              </a:rPr>
              <a:t>. </a:t>
            </a:r>
            <a:endParaRPr lang="en-IN" sz="2000" b="0" i="0" u="none" strike="noStrike" baseline="0" dirty="0">
              <a:solidFill>
                <a:srgbClr val="000000"/>
              </a:solidFill>
              <a:latin typeface="Times New Roman" panose="02020603050405020304" pitchFamily="18" charset="0"/>
            </a:endParaRPr>
          </a:p>
        </p:txBody>
      </p:sp>
      <p:pic>
        <p:nvPicPr>
          <p:cNvPr id="5" name="Picture 4">
            <a:extLst>
              <a:ext uri="{FF2B5EF4-FFF2-40B4-BE49-F238E27FC236}">
                <a16:creationId xmlns:a16="http://schemas.microsoft.com/office/drawing/2014/main" id="{775646E6-7098-4756-B494-730B3FFA14C8}"/>
              </a:ext>
            </a:extLst>
          </p:cNvPr>
          <p:cNvPicPr>
            <a:picLocks noChangeAspect="1"/>
          </p:cNvPicPr>
          <p:nvPr/>
        </p:nvPicPr>
        <p:blipFill>
          <a:blip r:embed="rId2"/>
          <a:stretch>
            <a:fillRect/>
          </a:stretch>
        </p:blipFill>
        <p:spPr>
          <a:xfrm>
            <a:off x="7265959" y="2183418"/>
            <a:ext cx="4108475" cy="2800927"/>
          </a:xfrm>
          <a:prstGeom prst="rect">
            <a:avLst/>
          </a:prstGeom>
        </p:spPr>
      </p:pic>
      <p:sp>
        <p:nvSpPr>
          <p:cNvPr id="6" name="TextBox 5">
            <a:extLst>
              <a:ext uri="{FF2B5EF4-FFF2-40B4-BE49-F238E27FC236}">
                <a16:creationId xmlns:a16="http://schemas.microsoft.com/office/drawing/2014/main" id="{D2334930-5C83-4290-8D46-26ED1AD2252F}"/>
              </a:ext>
            </a:extLst>
          </p:cNvPr>
          <p:cNvSpPr txBox="1"/>
          <p:nvPr/>
        </p:nvSpPr>
        <p:spPr>
          <a:xfrm>
            <a:off x="1141412" y="5238141"/>
            <a:ext cx="9905998" cy="1200329"/>
          </a:xfrm>
          <a:prstGeom prst="rect">
            <a:avLst/>
          </a:prstGeom>
          <a:noFill/>
        </p:spPr>
        <p:txBody>
          <a:bodyPr wrap="square">
            <a:spAutoFit/>
          </a:bodyPr>
          <a:lstStyle/>
          <a:p>
            <a:pPr algn="just"/>
            <a:r>
              <a:rPr lang="en-US" sz="2400" b="0" i="0" u="none" strike="noStrike" baseline="0" dirty="0"/>
              <a:t>After selecting any one the above three options user is asked to choose the city from the combo box and press the submit button. Once the submit button is pressed corresponding output will be displayed on the interface. </a:t>
            </a:r>
            <a:endParaRPr lang="en-IN" sz="2400" dirty="0"/>
          </a:p>
        </p:txBody>
      </p:sp>
    </p:spTree>
    <p:extLst>
      <p:ext uri="{BB962C8B-B14F-4D97-AF65-F5344CB8AC3E}">
        <p14:creationId xmlns:p14="http://schemas.microsoft.com/office/powerpoint/2010/main" val="409906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CD612-E69F-4BC2-AC02-CC36ACDB132F}"/>
              </a:ext>
            </a:extLst>
          </p:cNvPr>
          <p:cNvSpPr>
            <a:spLocks noGrp="1"/>
          </p:cNvSpPr>
          <p:nvPr>
            <p:ph type="title"/>
          </p:nvPr>
        </p:nvSpPr>
        <p:spPr>
          <a:xfrm>
            <a:off x="3064268" y="211408"/>
            <a:ext cx="6060284" cy="1478570"/>
          </a:xfrm>
        </p:spPr>
        <p:txBody>
          <a:bodyPr/>
          <a:lstStyle/>
          <a:p>
            <a:r>
              <a:rPr lang="en-IN" b="1" u="sng" dirty="0"/>
              <a:t>Current weather report</a:t>
            </a:r>
          </a:p>
        </p:txBody>
      </p:sp>
      <p:pic>
        <p:nvPicPr>
          <p:cNvPr id="4" name="Picture 3">
            <a:extLst>
              <a:ext uri="{FF2B5EF4-FFF2-40B4-BE49-F238E27FC236}">
                <a16:creationId xmlns:a16="http://schemas.microsoft.com/office/drawing/2014/main" id="{03B5172A-5DEE-4BA9-B7C9-A2D79D862043}"/>
              </a:ext>
            </a:extLst>
          </p:cNvPr>
          <p:cNvPicPr>
            <a:picLocks noChangeAspect="1"/>
          </p:cNvPicPr>
          <p:nvPr/>
        </p:nvPicPr>
        <p:blipFill>
          <a:blip r:embed="rId2"/>
          <a:stretch>
            <a:fillRect/>
          </a:stretch>
        </p:blipFill>
        <p:spPr>
          <a:xfrm>
            <a:off x="3686061" y="1687951"/>
            <a:ext cx="4816699" cy="4987047"/>
          </a:xfrm>
          <a:prstGeom prst="rect">
            <a:avLst/>
          </a:prstGeom>
        </p:spPr>
      </p:pic>
    </p:spTree>
    <p:extLst>
      <p:ext uri="{BB962C8B-B14F-4D97-AF65-F5344CB8AC3E}">
        <p14:creationId xmlns:p14="http://schemas.microsoft.com/office/powerpoint/2010/main" val="305719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439CE-95D8-45E5-A951-258F7FA39B53}"/>
              </a:ext>
            </a:extLst>
          </p:cNvPr>
          <p:cNvSpPr>
            <a:spLocks noGrp="1"/>
          </p:cNvSpPr>
          <p:nvPr>
            <p:ph type="title"/>
          </p:nvPr>
        </p:nvSpPr>
        <p:spPr>
          <a:xfrm>
            <a:off x="2280444" y="230019"/>
            <a:ext cx="7631112" cy="1478570"/>
          </a:xfrm>
        </p:spPr>
        <p:txBody>
          <a:bodyPr/>
          <a:lstStyle/>
          <a:p>
            <a:r>
              <a:rPr lang="en-US" sz="3600" b="1" i="0" u="sng" strike="noStrike" baseline="0" dirty="0"/>
              <a:t>Forecast next 48 hours weather</a:t>
            </a:r>
            <a:endParaRPr lang="en-IN" u="sng" dirty="0"/>
          </a:p>
        </p:txBody>
      </p:sp>
      <p:pic>
        <p:nvPicPr>
          <p:cNvPr id="4" name="Picture 3">
            <a:extLst>
              <a:ext uri="{FF2B5EF4-FFF2-40B4-BE49-F238E27FC236}">
                <a16:creationId xmlns:a16="http://schemas.microsoft.com/office/drawing/2014/main" id="{AF2A1DA5-DF01-4771-8C70-791C2E473A5B}"/>
              </a:ext>
            </a:extLst>
          </p:cNvPr>
          <p:cNvPicPr>
            <a:picLocks noChangeAspect="1"/>
          </p:cNvPicPr>
          <p:nvPr/>
        </p:nvPicPr>
        <p:blipFill>
          <a:blip r:embed="rId2"/>
          <a:stretch>
            <a:fillRect/>
          </a:stretch>
        </p:blipFill>
        <p:spPr>
          <a:xfrm>
            <a:off x="3700529" y="1708589"/>
            <a:ext cx="4790941" cy="5045413"/>
          </a:xfrm>
          <a:prstGeom prst="rect">
            <a:avLst/>
          </a:prstGeom>
        </p:spPr>
      </p:pic>
    </p:spTree>
    <p:extLst>
      <p:ext uri="{BB962C8B-B14F-4D97-AF65-F5344CB8AC3E}">
        <p14:creationId xmlns:p14="http://schemas.microsoft.com/office/powerpoint/2010/main" val="3749884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3C75-08EE-4713-8D01-A48EA61EA2A3}"/>
              </a:ext>
            </a:extLst>
          </p:cNvPr>
          <p:cNvSpPr>
            <a:spLocks noGrp="1"/>
          </p:cNvSpPr>
          <p:nvPr>
            <p:ph type="title"/>
          </p:nvPr>
        </p:nvSpPr>
        <p:spPr>
          <a:xfrm>
            <a:off x="3213892" y="108440"/>
            <a:ext cx="5930107" cy="1116620"/>
          </a:xfrm>
        </p:spPr>
        <p:txBody>
          <a:bodyPr/>
          <a:lstStyle/>
          <a:p>
            <a:r>
              <a:rPr lang="en-IN" b="1" u="sng" dirty="0"/>
              <a:t>Complete weather report</a:t>
            </a:r>
          </a:p>
        </p:txBody>
      </p:sp>
      <p:pic>
        <p:nvPicPr>
          <p:cNvPr id="4" name="Picture 3">
            <a:extLst>
              <a:ext uri="{FF2B5EF4-FFF2-40B4-BE49-F238E27FC236}">
                <a16:creationId xmlns:a16="http://schemas.microsoft.com/office/drawing/2014/main" id="{7589BD64-9DF4-4B7C-A351-800CEC11AD6D}"/>
              </a:ext>
            </a:extLst>
          </p:cNvPr>
          <p:cNvPicPr>
            <a:picLocks noChangeAspect="1"/>
          </p:cNvPicPr>
          <p:nvPr/>
        </p:nvPicPr>
        <p:blipFill>
          <a:blip r:embed="rId2"/>
          <a:stretch>
            <a:fillRect/>
          </a:stretch>
        </p:blipFill>
        <p:spPr>
          <a:xfrm>
            <a:off x="944450" y="1224249"/>
            <a:ext cx="10303099" cy="5525311"/>
          </a:xfrm>
          <a:prstGeom prst="rect">
            <a:avLst/>
          </a:prstGeom>
        </p:spPr>
      </p:pic>
    </p:spTree>
    <p:extLst>
      <p:ext uri="{BB962C8B-B14F-4D97-AF65-F5344CB8AC3E}">
        <p14:creationId xmlns:p14="http://schemas.microsoft.com/office/powerpoint/2010/main" val="1450520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CD390D8-0FFD-4C76-BF00-570BBC5A240C}"/>
              </a:ext>
            </a:extLst>
          </p:cNvPr>
          <p:cNvSpPr>
            <a:spLocks noGrp="1"/>
          </p:cNvSpPr>
          <p:nvPr>
            <p:ph type="title"/>
          </p:nvPr>
        </p:nvSpPr>
        <p:spPr>
          <a:xfrm>
            <a:off x="1142999" y="13113"/>
            <a:ext cx="9905998" cy="1478570"/>
          </a:xfrm>
        </p:spPr>
        <p:txBody>
          <a:bodyPr/>
          <a:lstStyle/>
          <a:p>
            <a:pPr algn="ctr"/>
            <a:r>
              <a:rPr lang="en-US" u="sng" dirty="0"/>
              <a:t>methodology</a:t>
            </a:r>
            <a:endParaRPr lang="en-IN" u="sng" dirty="0"/>
          </a:p>
        </p:txBody>
      </p:sp>
      <p:sp>
        <p:nvSpPr>
          <p:cNvPr id="12" name="Rectangle: Rounded Corners 11">
            <a:extLst>
              <a:ext uri="{FF2B5EF4-FFF2-40B4-BE49-F238E27FC236}">
                <a16:creationId xmlns:a16="http://schemas.microsoft.com/office/drawing/2014/main" id="{3B453174-CF43-4C59-895F-01AE9DC90C7F}"/>
              </a:ext>
            </a:extLst>
          </p:cNvPr>
          <p:cNvSpPr/>
          <p:nvPr/>
        </p:nvSpPr>
        <p:spPr>
          <a:xfrm>
            <a:off x="3799112" y="1457840"/>
            <a:ext cx="4275908" cy="103632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u="sng" dirty="0">
                <a:solidFill>
                  <a:schemeClr val="bg1">
                    <a:lumMod val="95000"/>
                    <a:lumOff val="5000"/>
                  </a:schemeClr>
                </a:solidFill>
              </a:rPr>
              <a:t>Gathering of Data</a:t>
            </a:r>
          </a:p>
          <a:p>
            <a:pPr algn="ctr"/>
            <a:r>
              <a:rPr lang="en-US" dirty="0">
                <a:solidFill>
                  <a:schemeClr val="bg1">
                    <a:lumMod val="95000"/>
                    <a:lumOff val="5000"/>
                  </a:schemeClr>
                </a:solidFill>
              </a:rPr>
              <a:t>(API- OpenWeathermap, Kaggle)</a:t>
            </a:r>
            <a:endParaRPr lang="en-IN" dirty="0">
              <a:solidFill>
                <a:schemeClr val="bg1">
                  <a:lumMod val="95000"/>
                  <a:lumOff val="5000"/>
                </a:schemeClr>
              </a:solidFill>
            </a:endParaRPr>
          </a:p>
        </p:txBody>
      </p:sp>
      <p:sp>
        <p:nvSpPr>
          <p:cNvPr id="13" name="Rectangle: Rounded Corners 12">
            <a:extLst>
              <a:ext uri="{FF2B5EF4-FFF2-40B4-BE49-F238E27FC236}">
                <a16:creationId xmlns:a16="http://schemas.microsoft.com/office/drawing/2014/main" id="{3C7DF714-F685-4ADF-94BA-F29CE2BFB264}"/>
              </a:ext>
            </a:extLst>
          </p:cNvPr>
          <p:cNvSpPr/>
          <p:nvPr/>
        </p:nvSpPr>
        <p:spPr>
          <a:xfrm>
            <a:off x="1345473" y="3020545"/>
            <a:ext cx="9501051" cy="134329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u="sng" dirty="0"/>
              <a:t>Data preparation</a:t>
            </a:r>
          </a:p>
          <a:p>
            <a:pPr algn="ctr"/>
            <a:r>
              <a:rPr lang="en-US" sz="1800" b="0" i="0" u="none" strike="noStrike" baseline="0" dirty="0">
                <a:solidFill>
                  <a:srgbClr val="000000"/>
                </a:solidFill>
              </a:rPr>
              <a:t>The data we have collected has many unwanted attributes which will not be needed in our project</a:t>
            </a:r>
            <a:r>
              <a:rPr lang="en-US" sz="1800" b="0" i="0" u="none" strike="noStrike" baseline="0" dirty="0">
                <a:solidFill>
                  <a:srgbClr val="000000"/>
                </a:solidFill>
                <a:latin typeface="Arial" panose="020B0604020202020204" pitchFamily="34" charset="0"/>
              </a:rPr>
              <a:t>. </a:t>
            </a:r>
            <a:endParaRPr lang="en-IN" dirty="0"/>
          </a:p>
        </p:txBody>
      </p:sp>
      <p:sp>
        <p:nvSpPr>
          <p:cNvPr id="14" name="Rectangle: Rounded Corners 13">
            <a:extLst>
              <a:ext uri="{FF2B5EF4-FFF2-40B4-BE49-F238E27FC236}">
                <a16:creationId xmlns:a16="http://schemas.microsoft.com/office/drawing/2014/main" id="{67199857-6C05-4622-8F54-CC37ADEB2C25}"/>
              </a:ext>
            </a:extLst>
          </p:cNvPr>
          <p:cNvSpPr/>
          <p:nvPr/>
        </p:nvSpPr>
        <p:spPr>
          <a:xfrm>
            <a:off x="1345473" y="4890227"/>
            <a:ext cx="9618617" cy="147856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u="sng" dirty="0"/>
              <a:t>Identifying and handling null values</a:t>
            </a:r>
          </a:p>
          <a:p>
            <a:pPr algn="ctr"/>
            <a:r>
              <a:rPr lang="en-US" dirty="0"/>
              <a:t>Each feature of the dataset is checked manually whether it contains any null/missing values or not. If found, the missing value is replaced with the mean of remaining values of that column.  </a:t>
            </a:r>
            <a:endParaRPr lang="en-IN" dirty="0"/>
          </a:p>
        </p:txBody>
      </p:sp>
      <p:sp>
        <p:nvSpPr>
          <p:cNvPr id="15" name="Arrow: Down 14">
            <a:extLst>
              <a:ext uri="{FF2B5EF4-FFF2-40B4-BE49-F238E27FC236}">
                <a16:creationId xmlns:a16="http://schemas.microsoft.com/office/drawing/2014/main" id="{7D7A3AD8-2B1E-4456-A513-DC68000F31E5}"/>
              </a:ext>
            </a:extLst>
          </p:cNvPr>
          <p:cNvSpPr/>
          <p:nvPr/>
        </p:nvSpPr>
        <p:spPr>
          <a:xfrm>
            <a:off x="5746839" y="2494160"/>
            <a:ext cx="409303" cy="5263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3FB002A0-A8AA-4389-BED2-B5EE0331891E}"/>
              </a:ext>
            </a:extLst>
          </p:cNvPr>
          <p:cNvSpPr/>
          <p:nvPr/>
        </p:nvSpPr>
        <p:spPr>
          <a:xfrm>
            <a:off x="5719352" y="4363842"/>
            <a:ext cx="435429" cy="5263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0E106A3D-5AC9-4502-BBF9-C061FEF2A0A7}"/>
              </a:ext>
            </a:extLst>
          </p:cNvPr>
          <p:cNvSpPr/>
          <p:nvPr/>
        </p:nvSpPr>
        <p:spPr>
          <a:xfrm>
            <a:off x="5746839" y="6382377"/>
            <a:ext cx="453664" cy="4756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77578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CCECF528-0C8E-4F25-A39C-5C958508C8EE}"/>
              </a:ext>
            </a:extLst>
          </p:cNvPr>
          <p:cNvSpPr/>
          <p:nvPr/>
        </p:nvSpPr>
        <p:spPr>
          <a:xfrm>
            <a:off x="1148158" y="2444113"/>
            <a:ext cx="9895667" cy="171610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u="sng" dirty="0"/>
              <a:t>Choosing a model</a:t>
            </a:r>
          </a:p>
          <a:p>
            <a:pPr algn="ctr"/>
            <a:r>
              <a:rPr lang="en-US" sz="2000" b="0" i="0" u="none" strike="noStrike" baseline="0" dirty="0">
                <a:solidFill>
                  <a:srgbClr val="000000"/>
                </a:solidFill>
              </a:rPr>
              <a:t>In this project the best fit algorithm for our model is found to be random forest. </a:t>
            </a:r>
            <a:endParaRPr lang="en-IN" sz="2000" dirty="0"/>
          </a:p>
        </p:txBody>
      </p:sp>
      <p:sp>
        <p:nvSpPr>
          <p:cNvPr id="14" name="Arrow: Down 13">
            <a:extLst>
              <a:ext uri="{FF2B5EF4-FFF2-40B4-BE49-F238E27FC236}">
                <a16:creationId xmlns:a16="http://schemas.microsoft.com/office/drawing/2014/main" id="{0498217F-0099-475C-888F-6990AE738B93}"/>
              </a:ext>
            </a:extLst>
          </p:cNvPr>
          <p:cNvSpPr/>
          <p:nvPr/>
        </p:nvSpPr>
        <p:spPr>
          <a:xfrm>
            <a:off x="5902228" y="2049536"/>
            <a:ext cx="387535" cy="404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464C4AC2-AB34-4712-9E15-772EE86B8F93}"/>
              </a:ext>
            </a:extLst>
          </p:cNvPr>
          <p:cNvSpPr/>
          <p:nvPr/>
        </p:nvSpPr>
        <p:spPr>
          <a:xfrm>
            <a:off x="5892694" y="28575"/>
            <a:ext cx="332013" cy="347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DEE2E20-6B65-42A7-971D-96912E455387}"/>
              </a:ext>
            </a:extLst>
          </p:cNvPr>
          <p:cNvSpPr/>
          <p:nvPr/>
        </p:nvSpPr>
        <p:spPr>
          <a:xfrm>
            <a:off x="1560602" y="401157"/>
            <a:ext cx="9070796" cy="1623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i="0" u="sng" strike="noStrike" baseline="0" dirty="0">
                <a:solidFill>
                  <a:srgbClr val="000000"/>
                </a:solidFill>
              </a:rPr>
              <a:t>Splitting the dataset </a:t>
            </a:r>
            <a:endParaRPr lang="en-US" sz="3200" b="1" u="sng" dirty="0"/>
          </a:p>
          <a:p>
            <a:pPr algn="ctr"/>
            <a:r>
              <a:rPr lang="en-US" sz="1800" b="0" i="0" u="none" strike="noStrike" baseline="0" dirty="0">
                <a:solidFill>
                  <a:srgbClr val="000000"/>
                </a:solidFill>
              </a:rPr>
              <a:t>we split our model into two separate sets – training set and test set. Training set corresponds to 80% of dataset and test set corresponds to 20% of dataset.</a:t>
            </a:r>
            <a:endParaRPr lang="en-IN" dirty="0"/>
          </a:p>
        </p:txBody>
      </p:sp>
      <p:sp>
        <p:nvSpPr>
          <p:cNvPr id="17" name="Arrow: Down 16">
            <a:extLst>
              <a:ext uri="{FF2B5EF4-FFF2-40B4-BE49-F238E27FC236}">
                <a16:creationId xmlns:a16="http://schemas.microsoft.com/office/drawing/2014/main" id="{9D54A44F-63CE-4BBF-A9B6-C9BADC97973F}"/>
              </a:ext>
            </a:extLst>
          </p:cNvPr>
          <p:cNvSpPr/>
          <p:nvPr/>
        </p:nvSpPr>
        <p:spPr>
          <a:xfrm>
            <a:off x="5902228" y="4208862"/>
            <a:ext cx="387535" cy="4230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663103F-F3A5-41C2-8E8F-9A3628B1A4AE}"/>
              </a:ext>
            </a:extLst>
          </p:cNvPr>
          <p:cNvSpPr/>
          <p:nvPr/>
        </p:nvSpPr>
        <p:spPr>
          <a:xfrm>
            <a:off x="1110066" y="4631901"/>
            <a:ext cx="9971868" cy="171610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u="sng" dirty="0"/>
              <a:t>Model Assessment</a:t>
            </a:r>
          </a:p>
          <a:p>
            <a:pPr algn="ctr"/>
            <a:r>
              <a:rPr lang="en-US" sz="2000" b="0" i="0" u="none" strike="noStrike" baseline="0" dirty="0">
                <a:solidFill>
                  <a:srgbClr val="000000"/>
                </a:solidFill>
              </a:rPr>
              <a:t>Evaluation of model is done against the test data. This helps us to assess the accuracy of the model. </a:t>
            </a:r>
            <a:endParaRPr lang="en-IN" sz="2400" dirty="0"/>
          </a:p>
        </p:txBody>
      </p:sp>
      <p:sp>
        <p:nvSpPr>
          <p:cNvPr id="19" name="Arrow: Down 18">
            <a:extLst>
              <a:ext uri="{FF2B5EF4-FFF2-40B4-BE49-F238E27FC236}">
                <a16:creationId xmlns:a16="http://schemas.microsoft.com/office/drawing/2014/main" id="{61825801-C96B-4FAD-BEA4-9BD2E58B17B9}"/>
              </a:ext>
            </a:extLst>
          </p:cNvPr>
          <p:cNvSpPr/>
          <p:nvPr/>
        </p:nvSpPr>
        <p:spPr>
          <a:xfrm>
            <a:off x="5902228" y="6348948"/>
            <a:ext cx="387535" cy="4230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19117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CC1AD7B-6421-4841-9AA3-1586F82E2AFB}"/>
              </a:ext>
            </a:extLst>
          </p:cNvPr>
          <p:cNvSpPr/>
          <p:nvPr/>
        </p:nvSpPr>
        <p:spPr>
          <a:xfrm>
            <a:off x="1672317" y="2927039"/>
            <a:ext cx="8839200" cy="107115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u="sng" dirty="0"/>
              <a:t>Graphic user interface</a:t>
            </a:r>
          </a:p>
          <a:p>
            <a:pPr algn="ctr"/>
            <a:r>
              <a:rPr lang="en-US" dirty="0"/>
              <a:t>Display the results/outputs on GUI</a:t>
            </a:r>
            <a:endParaRPr lang="en-IN" dirty="0"/>
          </a:p>
        </p:txBody>
      </p:sp>
      <p:sp>
        <p:nvSpPr>
          <p:cNvPr id="4" name="Arrow: Down 3">
            <a:extLst>
              <a:ext uri="{FF2B5EF4-FFF2-40B4-BE49-F238E27FC236}">
                <a16:creationId xmlns:a16="http://schemas.microsoft.com/office/drawing/2014/main" id="{80FC6D7D-5DDB-4D2C-84A2-CF99C1F75E17}"/>
              </a:ext>
            </a:extLst>
          </p:cNvPr>
          <p:cNvSpPr/>
          <p:nvPr/>
        </p:nvSpPr>
        <p:spPr>
          <a:xfrm>
            <a:off x="5900328" y="2420987"/>
            <a:ext cx="383178" cy="4920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Arrow: Down 4">
            <a:extLst>
              <a:ext uri="{FF2B5EF4-FFF2-40B4-BE49-F238E27FC236}">
                <a16:creationId xmlns:a16="http://schemas.microsoft.com/office/drawing/2014/main" id="{8CAC028D-7284-497F-BC19-C70D1218B81E}"/>
              </a:ext>
            </a:extLst>
          </p:cNvPr>
          <p:cNvSpPr/>
          <p:nvPr/>
        </p:nvSpPr>
        <p:spPr>
          <a:xfrm>
            <a:off x="5904410" y="74024"/>
            <a:ext cx="383178" cy="3962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2EE7D0F0-ABB3-4D29-899C-86E11BCF6A10}"/>
              </a:ext>
            </a:extLst>
          </p:cNvPr>
          <p:cNvSpPr/>
          <p:nvPr/>
        </p:nvSpPr>
        <p:spPr>
          <a:xfrm>
            <a:off x="1472292" y="484281"/>
            <a:ext cx="9239251" cy="192268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u="sng" dirty="0"/>
              <a:t>Parameter Tuning</a:t>
            </a:r>
          </a:p>
          <a:p>
            <a:r>
              <a:rPr lang="en-US" sz="1400" b="0" i="0" u="none" strike="noStrike" baseline="0" dirty="0">
                <a:solidFill>
                  <a:srgbClr val="000000"/>
                </a:solidFill>
                <a:latin typeface="Arial" panose="020B0604020202020204" pitchFamily="34" charset="0"/>
              </a:rPr>
              <a:t>This step is for further improvement of the model if possible. To increase the accuracy of model we have made three changes in the default parameters of algorithm. They are :- </a:t>
            </a:r>
          </a:p>
          <a:p>
            <a:r>
              <a:rPr lang="en-IN" sz="1400" b="0" i="0" u="none" strike="noStrike" baseline="0" dirty="0">
                <a:solidFill>
                  <a:srgbClr val="000000"/>
                </a:solidFill>
                <a:latin typeface="Arial" panose="020B0604020202020204" pitchFamily="34" charset="0"/>
              </a:rPr>
              <a:t>1. max_depth = 10, </a:t>
            </a:r>
          </a:p>
          <a:p>
            <a:r>
              <a:rPr lang="en-US" sz="1400" b="0" i="0" u="none" strike="noStrike" baseline="0" dirty="0">
                <a:solidFill>
                  <a:srgbClr val="000000"/>
                </a:solidFill>
                <a:latin typeface="Arial" panose="020B0604020202020204" pitchFamily="34" charset="0"/>
              </a:rPr>
              <a:t>2. n_estimators = 100, and </a:t>
            </a:r>
          </a:p>
          <a:p>
            <a:r>
              <a:rPr lang="en-IN" sz="1400" b="0" i="0" u="none" strike="noStrike" baseline="0" dirty="0">
                <a:solidFill>
                  <a:srgbClr val="000000"/>
                </a:solidFill>
                <a:latin typeface="Arial" panose="020B0604020202020204" pitchFamily="34" charset="0"/>
              </a:rPr>
              <a:t>3. random_state = 0 </a:t>
            </a:r>
          </a:p>
        </p:txBody>
      </p:sp>
    </p:spTree>
    <p:extLst>
      <p:ext uri="{BB962C8B-B14F-4D97-AF65-F5344CB8AC3E}">
        <p14:creationId xmlns:p14="http://schemas.microsoft.com/office/powerpoint/2010/main" val="3513265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N" sz="4000" b="1" u="sng" dirty="0"/>
              <a:t>result</a:t>
            </a:r>
          </a:p>
        </p:txBody>
      </p:sp>
      <p:sp>
        <p:nvSpPr>
          <p:cNvPr id="4" name="Content Placeholder 3"/>
          <p:cNvSpPr>
            <a:spLocks noGrp="1"/>
          </p:cNvSpPr>
          <p:nvPr>
            <p:ph idx="1"/>
          </p:nvPr>
        </p:nvSpPr>
        <p:spPr>
          <a:xfrm>
            <a:off x="1141412" y="1857676"/>
            <a:ext cx="9905999" cy="4581625"/>
          </a:xfrm>
        </p:spPr>
        <p:txBody>
          <a:bodyPr>
            <a:normAutofit fontScale="92500"/>
          </a:bodyPr>
          <a:lstStyle/>
          <a:p>
            <a:pPr algn="just">
              <a:spcAft>
                <a:spcPts val="18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The prediction system works properly. The values of all the attributes were properly pre-processed. After all the pre-processing was completed, model was implemented and it was trained using train data. The GUI for the system was made with tkinter. The coding was done in VSCODE and Jupyter notebook. After completing all the process, we connected the front-end with the back-end.</a:t>
            </a:r>
          </a:p>
          <a:p>
            <a:pPr algn="just">
              <a:spcAft>
                <a:spcPts val="1800"/>
              </a:spcAft>
            </a:pPr>
            <a:r>
              <a:rPr lang="en-US" dirty="0">
                <a:latin typeface="Times New Roman" panose="02020603050405020304" pitchFamily="18" charset="0"/>
                <a:cs typeface="Times New Roman" panose="02020603050405020304" pitchFamily="18" charset="0"/>
              </a:rPr>
              <a:t> Our evaluation results show that these machine learning models can predict weather features accurately enough to compete with traditional models. </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8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Our accuracy was found to be around 95.48%.</a:t>
            </a:r>
          </a:p>
          <a:p>
            <a:pPr algn="just">
              <a:spcAft>
                <a:spcPts val="1800"/>
              </a:spcAft>
            </a:pPr>
            <a:endParaRPr lang="en-IN"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315536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7514"/>
            <a:ext cx="9905998" cy="1478570"/>
          </a:xfrm>
        </p:spPr>
        <p:txBody>
          <a:bodyPr/>
          <a:lstStyle/>
          <a:p>
            <a:pPr algn="ctr"/>
            <a:r>
              <a:rPr lang="en-IN" b="1" u="sng" dirty="0"/>
              <a:t>CONCLUSION</a:t>
            </a:r>
          </a:p>
        </p:txBody>
      </p:sp>
      <p:sp>
        <p:nvSpPr>
          <p:cNvPr id="3" name="Content Placeholder 2"/>
          <p:cNvSpPr>
            <a:spLocks noGrp="1"/>
          </p:cNvSpPr>
          <p:nvPr>
            <p:ph idx="1"/>
          </p:nvPr>
        </p:nvSpPr>
        <p:spPr>
          <a:xfrm>
            <a:off x="1141412" y="1806084"/>
            <a:ext cx="9905999" cy="3541714"/>
          </a:xfrm>
        </p:spPr>
        <p:txBody>
          <a:bodyPr>
            <a:normAutofit fontScale="92500" lnSpcReduction="20000"/>
          </a:bodyPr>
          <a:lstStyle/>
          <a:p>
            <a:pPr algn="just">
              <a:spcAft>
                <a:spcPts val="1800"/>
              </a:spcAft>
            </a:pPr>
            <a:r>
              <a:rPr lang="en-IN" dirty="0">
                <a:latin typeface="Times New Roman" panose="02020603050405020304" pitchFamily="18" charset="0"/>
                <a:ea typeface="Times New Roman" panose="02020603050405020304" pitchFamily="18" charset="0"/>
              </a:rPr>
              <a:t>The weather prediction done using Random Forest algorithm is very essential for improving the future performance for the people. For predicting the weather, the Random Forest algorithm was applied to the datasets of the weather. </a:t>
            </a:r>
          </a:p>
          <a:p>
            <a:pPr algn="just">
              <a:spcAft>
                <a:spcPts val="1800"/>
              </a:spcAft>
            </a:pPr>
            <a:r>
              <a:rPr lang="en-IN" dirty="0">
                <a:latin typeface="Times New Roman" panose="02020603050405020304" pitchFamily="18" charset="0"/>
                <a:ea typeface="Times New Roman" panose="02020603050405020304" pitchFamily="18" charset="0"/>
              </a:rPr>
              <a:t>We made a model to predict the weather using some selected input variables collected from Kaggle. The problem with current weather scenario is that we are not able to prepare our self and not able to do some important works.</a:t>
            </a:r>
          </a:p>
          <a:p>
            <a:pPr algn="just">
              <a:spcAft>
                <a:spcPts val="1800"/>
              </a:spcAft>
            </a:pPr>
            <a:r>
              <a:rPr lang="en-IN" dirty="0">
                <a:latin typeface="Times New Roman" panose="02020603050405020304" pitchFamily="18" charset="0"/>
                <a:ea typeface="Times New Roman" panose="02020603050405020304" pitchFamily="18" charset="0"/>
              </a:rPr>
              <a:t> So, for knowing the weather scenario at high accuracy considering every factor that affects in the weather scenario, this model is created.</a:t>
            </a:r>
          </a:p>
        </p:txBody>
      </p:sp>
    </p:spTree>
    <p:extLst>
      <p:ext uri="{BB962C8B-B14F-4D97-AF65-F5344CB8AC3E}">
        <p14:creationId xmlns:p14="http://schemas.microsoft.com/office/powerpoint/2010/main" val="1218519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6183-F155-40B6-AC6F-BBC0FA78F37B}"/>
              </a:ext>
            </a:extLst>
          </p:cNvPr>
          <p:cNvSpPr>
            <a:spLocks noGrp="1"/>
          </p:cNvSpPr>
          <p:nvPr>
            <p:ph type="title"/>
          </p:nvPr>
        </p:nvSpPr>
        <p:spPr>
          <a:xfrm>
            <a:off x="1143001" y="370868"/>
            <a:ext cx="9905998" cy="1478570"/>
          </a:xfrm>
        </p:spPr>
        <p:txBody>
          <a:bodyPr/>
          <a:lstStyle/>
          <a:p>
            <a:pPr algn="ctr"/>
            <a:r>
              <a:rPr lang="en-IN" b="1" u="sng" dirty="0"/>
              <a:t>limitations</a:t>
            </a:r>
          </a:p>
        </p:txBody>
      </p:sp>
      <p:sp>
        <p:nvSpPr>
          <p:cNvPr id="4" name="TextBox 3">
            <a:extLst>
              <a:ext uri="{FF2B5EF4-FFF2-40B4-BE49-F238E27FC236}">
                <a16:creationId xmlns:a16="http://schemas.microsoft.com/office/drawing/2014/main" id="{49C08A5C-1559-458E-9935-41CC22A2C04E}"/>
              </a:ext>
            </a:extLst>
          </p:cNvPr>
          <p:cNvSpPr txBox="1"/>
          <p:nvPr/>
        </p:nvSpPr>
        <p:spPr>
          <a:xfrm>
            <a:off x="1371599" y="1849438"/>
            <a:ext cx="8943975" cy="4401205"/>
          </a:xfrm>
          <a:prstGeom prst="rect">
            <a:avLst/>
          </a:prstGeom>
          <a:noFill/>
        </p:spPr>
        <p:txBody>
          <a:bodyPr wrap="square" rtlCol="0">
            <a:spAutoFit/>
          </a:bodyPr>
          <a:lstStyle/>
          <a:p>
            <a:pPr marL="342900" indent="-342900">
              <a:buFont typeface="Arial" panose="020B0604020202020204" pitchFamily="34" charset="0"/>
              <a:buChar char="•"/>
            </a:pPr>
            <a:r>
              <a:rPr lang="en-US" sz="2400" b="0" i="0" u="none" strike="noStrike" baseline="0" dirty="0">
                <a:latin typeface="Times New Roman" panose="02020603050405020304" pitchFamily="18" charset="0"/>
              </a:rPr>
              <a:t>The current version of Weather Prediction that we have developed is still premature.</a:t>
            </a:r>
          </a:p>
          <a:p>
            <a:pPr marL="342900" indent="-342900">
              <a:buFont typeface="Arial" panose="020B0604020202020204" pitchFamily="34" charset="0"/>
              <a:buChar char="•"/>
            </a:pPr>
            <a:endParaRPr lang="en-US" sz="3200" b="0" i="0" u="none" strike="noStrike" baseline="0" dirty="0">
              <a:latin typeface="Times New Roman" panose="02020603050405020304" pitchFamily="18" charset="0"/>
            </a:endParaRPr>
          </a:p>
          <a:p>
            <a:pPr marL="342900" indent="-342900">
              <a:buFont typeface="Arial" panose="020B0604020202020204" pitchFamily="34" charset="0"/>
              <a:buChar char="•"/>
            </a:pPr>
            <a:r>
              <a:rPr lang="en-US" sz="2400" b="0" i="0" u="none" strike="noStrike" baseline="0" dirty="0">
                <a:latin typeface="Times New Roman" panose="02020603050405020304" pitchFamily="18" charset="0"/>
              </a:rPr>
              <a:t>One of the biggest limitation right now is, that the location has to be chosen from the list of places the application is bound to and they are Delhi, Kanpur, Nagpur, Pune, Jaipur, Hyderabad, Bombay and Bengaluru. </a:t>
            </a:r>
            <a:endParaRPr lang="en-IN" sz="2400" dirty="0"/>
          </a:p>
          <a:p>
            <a:endParaRPr lang="en-US" sz="3200" b="0" i="0" u="none" strike="noStrike" baseline="0" dirty="0">
              <a:latin typeface="Times New Roman" panose="02020603050405020304" pitchFamily="18" charset="0"/>
            </a:endParaRPr>
          </a:p>
          <a:p>
            <a:pPr marL="342900" indent="-342900">
              <a:buFont typeface="Arial" panose="020B0604020202020204" pitchFamily="34" charset="0"/>
              <a:buChar char="•"/>
            </a:pPr>
            <a:r>
              <a:rPr lang="en-US" sz="2400" b="0" i="0" u="none" strike="noStrike" baseline="0" dirty="0">
                <a:latin typeface="Times New Roman" panose="02020603050405020304" pitchFamily="18" charset="0"/>
              </a:rPr>
              <a:t>Also currently this weather reporting system is limited to current weather report and next 48 hours hourly temp prediction.</a:t>
            </a:r>
          </a:p>
          <a:p>
            <a:endParaRPr lang="en-US" sz="24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132590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F515-9415-42A1-8644-FA2683D68068}"/>
              </a:ext>
            </a:extLst>
          </p:cNvPr>
          <p:cNvSpPr>
            <a:spLocks noGrp="1"/>
          </p:cNvSpPr>
          <p:nvPr>
            <p:ph type="title"/>
          </p:nvPr>
        </p:nvSpPr>
        <p:spPr>
          <a:xfrm>
            <a:off x="1035536" y="127629"/>
            <a:ext cx="9905998" cy="1478570"/>
          </a:xfrm>
        </p:spPr>
        <p:txBody>
          <a:bodyPr>
            <a:normAutofit/>
          </a:bodyPr>
          <a:lstStyle/>
          <a:p>
            <a:pPr algn="ctr"/>
            <a:r>
              <a:rPr lang="en-IN" b="1" u="sng" dirty="0">
                <a:effectLst>
                  <a:outerShdw blurRad="38100" dist="38100" dir="2700000" algn="tl">
                    <a:srgbClr val="000000">
                      <a:alpha val="43137"/>
                    </a:srgbClr>
                  </a:outerShdw>
                </a:effectLst>
              </a:rPr>
              <a:t>Table OF CONTENTS </a:t>
            </a:r>
            <a:endParaRPr lang="en-IN"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AFBF5DA3-40A3-4DBD-BB62-AAF9150B79AA}"/>
              </a:ext>
            </a:extLst>
          </p:cNvPr>
          <p:cNvSpPr txBox="1"/>
          <p:nvPr/>
        </p:nvSpPr>
        <p:spPr>
          <a:xfrm flipH="1">
            <a:off x="1035536" y="1302685"/>
            <a:ext cx="8829340" cy="511531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Objective</a:t>
            </a:r>
          </a:p>
          <a:p>
            <a:pPr marL="457200" indent="-457200">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Literature Review</a:t>
            </a:r>
          </a:p>
          <a:p>
            <a:pPr marL="457200" indent="-4572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Introduction</a:t>
            </a:r>
          </a:p>
          <a:p>
            <a:pPr marL="457200" indent="-4572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Platform used for designing application</a:t>
            </a:r>
          </a:p>
          <a:p>
            <a:pPr marL="457200" indent="-4572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Tools/technology used</a:t>
            </a:r>
          </a:p>
          <a:p>
            <a:pPr marL="457200" indent="-4572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System Design</a:t>
            </a:r>
          </a:p>
          <a:p>
            <a:pPr marL="457200" indent="-4572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Methodology</a:t>
            </a:r>
          </a:p>
          <a:p>
            <a:pPr marL="457200" indent="-4572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Result</a:t>
            </a:r>
          </a:p>
          <a:p>
            <a:pPr marL="457200" indent="-4572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Conclusion</a:t>
            </a:r>
          </a:p>
          <a:p>
            <a:pPr marL="457200" indent="-4572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Future scope</a:t>
            </a:r>
            <a:endParaRPr lang="en-IN" sz="2800" b="1"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References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0367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t>Future scope</a:t>
            </a:r>
          </a:p>
        </p:txBody>
      </p:sp>
      <p:sp>
        <p:nvSpPr>
          <p:cNvPr id="3" name="Content Placeholder 2"/>
          <p:cNvSpPr>
            <a:spLocks noGrp="1"/>
          </p:cNvSpPr>
          <p:nvPr>
            <p:ph idx="1"/>
          </p:nvPr>
        </p:nvSpPr>
        <p:spPr>
          <a:xfrm>
            <a:off x="1141412" y="2249486"/>
            <a:ext cx="9905999" cy="4093561"/>
          </a:xfrm>
        </p:spPr>
        <p:txBody>
          <a:bodyPr>
            <a:normAutofit lnSpcReduction="10000"/>
          </a:bodyPr>
          <a:lstStyle/>
          <a:p>
            <a:pPr marL="285750" indent="-285750"/>
            <a:r>
              <a:rPr lang="en-US" dirty="0">
                <a:latin typeface="Times New Roman" panose="02020603050405020304" pitchFamily="18" charset="0"/>
                <a:ea typeface="Times New Roman" panose="02020603050405020304" pitchFamily="18" charset="0"/>
              </a:rPr>
              <a:t>Web scraping tools to automatically get the weather data, for various locations, from the internet and then input it into the database.</a:t>
            </a:r>
          </a:p>
          <a:p>
            <a:endParaRPr lang="en-US" sz="2800" dirty="0">
              <a:latin typeface="Times New Roman" panose="02020603050405020304" pitchFamily="18" charset="0"/>
              <a:ea typeface="Times New Roman" panose="02020603050405020304" pitchFamily="18" charset="0"/>
            </a:endParaRPr>
          </a:p>
          <a:p>
            <a:pPr marL="285750" indent="-285750"/>
            <a:r>
              <a:rPr lang="en-US" dirty="0">
                <a:latin typeface="Times New Roman" panose="02020603050405020304" pitchFamily="18" charset="0"/>
                <a:ea typeface="Times New Roman" panose="02020603050405020304" pitchFamily="18" charset="0"/>
              </a:rPr>
              <a:t>Another improvement that can be done is to beautify the Ul to make it more appealing to the younger generation.</a:t>
            </a:r>
          </a:p>
          <a:p>
            <a:pPr marL="285750" indent="-285750"/>
            <a:endParaRPr lang="en-US" sz="2800" dirty="0">
              <a:latin typeface="Times New Roman" panose="02020603050405020304" pitchFamily="18" charset="0"/>
            </a:endParaRPr>
          </a:p>
          <a:p>
            <a:pPr marL="285750" indent="-285750"/>
            <a:r>
              <a:rPr lang="en-US" dirty="0">
                <a:latin typeface="Times New Roman" panose="02020603050405020304" pitchFamily="18" charset="0"/>
                <a:ea typeface="Times New Roman" panose="02020603050405020304" pitchFamily="18" charset="0"/>
              </a:rPr>
              <a:t>Future enhancements will make our Weather Prediction more flexible, user friendly </a:t>
            </a:r>
            <a:endParaRPr lang="en-IN" sz="2800" dirty="0"/>
          </a:p>
          <a:p>
            <a:endParaRPr lang="en-IN" dirty="0"/>
          </a:p>
        </p:txBody>
      </p:sp>
    </p:spTree>
    <p:extLst>
      <p:ext uri="{BB962C8B-B14F-4D97-AF65-F5344CB8AC3E}">
        <p14:creationId xmlns:p14="http://schemas.microsoft.com/office/powerpoint/2010/main" val="3239678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762D-3DDD-46EE-B5A6-A31650394811}"/>
              </a:ext>
            </a:extLst>
          </p:cNvPr>
          <p:cNvSpPr>
            <a:spLocks noGrp="1"/>
          </p:cNvSpPr>
          <p:nvPr>
            <p:ph type="title"/>
          </p:nvPr>
        </p:nvSpPr>
        <p:spPr/>
        <p:txBody>
          <a:bodyPr>
            <a:normAutofit/>
          </a:bodyPr>
          <a:lstStyle/>
          <a:p>
            <a:pPr algn="ctr"/>
            <a:r>
              <a:rPr lang="en-IN" sz="4000" u="sng" dirty="0"/>
              <a:t>Sources And References</a:t>
            </a:r>
          </a:p>
        </p:txBody>
      </p:sp>
      <p:sp>
        <p:nvSpPr>
          <p:cNvPr id="3" name="TextBox 2">
            <a:extLst>
              <a:ext uri="{FF2B5EF4-FFF2-40B4-BE49-F238E27FC236}">
                <a16:creationId xmlns:a16="http://schemas.microsoft.com/office/drawing/2014/main" id="{BB6A3223-938A-40CB-B9F3-1C638963BEDB}"/>
              </a:ext>
            </a:extLst>
          </p:cNvPr>
          <p:cNvSpPr txBox="1"/>
          <p:nvPr/>
        </p:nvSpPr>
        <p:spPr>
          <a:xfrm>
            <a:off x="1328224" y="2097088"/>
            <a:ext cx="9532376" cy="4154984"/>
          </a:xfrm>
          <a:prstGeom prst="rect">
            <a:avLst/>
          </a:prstGeom>
          <a:noFill/>
        </p:spPr>
        <p:txBody>
          <a:bodyPr wrap="square" rtlCol="0">
            <a:spAutoFit/>
          </a:bodyPr>
          <a:lstStyle/>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Historical Hourly Weather Data [online] available- </a:t>
            </a:r>
            <a:r>
              <a:rPr lang="en-IN" sz="2400" dirty="0">
                <a:latin typeface="Times New Roman" panose="02020603050405020304" pitchFamily="18" charset="0"/>
                <a:cs typeface="Times New Roman" panose="02020603050405020304" pitchFamily="18" charset="0"/>
                <a:hlinkClick r:id="rId2"/>
              </a:rPr>
              <a:t>https://www.kaggle.com/</a:t>
            </a:r>
            <a:endParaRPr lang="en-IN" sz="2400" dirty="0">
              <a:latin typeface="Times New Roman" panose="02020603050405020304" pitchFamily="18" charset="0"/>
              <a:cs typeface="Times New Roman" panose="02020603050405020304" pitchFamily="18" charset="0"/>
            </a:endParaRPr>
          </a:p>
          <a:p>
            <a:pPr algn="l"/>
            <a:endParaRPr lang="en-IN" sz="2400" b="0" i="0" u="none" strike="noStrike" baseline="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hlinkClick r:id="rId3"/>
              </a:rPr>
              <a:t>Weather cities datasets [online] available- https://openweathermap.org/</a:t>
            </a:r>
            <a:endParaRPr lang="en-IN" sz="2400" dirty="0">
              <a:latin typeface="Times New Roman" panose="02020603050405020304" pitchFamily="18" charset="0"/>
              <a:cs typeface="Times New Roman" panose="02020603050405020304" pitchFamily="18" charset="0"/>
            </a:endParaRPr>
          </a:p>
          <a:p>
            <a:pPr algn="l"/>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400" b="0" i="0" u="none" strike="noStrike" baseline="0" dirty="0" err="1">
                <a:latin typeface="Times New Roman" panose="02020603050405020304" pitchFamily="18" charset="0"/>
                <a:cs typeface="Times New Roman" panose="02020603050405020304" pitchFamily="18" charset="0"/>
              </a:rPr>
              <a:t>Tanni</a:t>
            </a:r>
            <a:r>
              <a:rPr lang="en-IN" sz="2400" b="0" i="0" u="none" strike="noStrike" baseline="0" dirty="0">
                <a:latin typeface="Times New Roman" panose="02020603050405020304" pitchFamily="18" charset="0"/>
                <a:cs typeface="Times New Roman" panose="02020603050405020304" pitchFamily="18" charset="0"/>
              </a:rPr>
              <a:t> </a:t>
            </a:r>
            <a:r>
              <a:rPr lang="en-IN" sz="2400" b="0" i="0" u="none" strike="noStrike" baseline="0" dirty="0" err="1">
                <a:latin typeface="Times New Roman" panose="02020603050405020304" pitchFamily="18" charset="0"/>
                <a:cs typeface="Times New Roman" panose="02020603050405020304" pitchFamily="18" charset="0"/>
              </a:rPr>
              <a:t>Dhoom</a:t>
            </a:r>
            <a:r>
              <a:rPr lang="en-IN" sz="2400" b="0" i="0" u="none" strike="noStrike" baseline="0" dirty="0">
                <a:latin typeface="Times New Roman" panose="02020603050405020304" pitchFamily="18" charset="0"/>
                <a:cs typeface="Times New Roman" panose="02020603050405020304" pitchFamily="18" charset="0"/>
              </a:rPr>
              <a:t> , </a:t>
            </a:r>
            <a:r>
              <a:rPr lang="en-IN" sz="2400" b="0" i="0" u="none" strike="noStrike" baseline="0" dirty="0" err="1">
                <a:latin typeface="Times New Roman" panose="02020603050405020304" pitchFamily="18" charset="0"/>
                <a:cs typeface="Times New Roman" panose="02020603050405020304" pitchFamily="18" charset="0"/>
              </a:rPr>
              <a:t>Munmun</a:t>
            </a:r>
            <a:r>
              <a:rPr lang="en-IN" sz="2400" b="0" i="0" u="none" strike="noStrike" baseline="0" dirty="0">
                <a:latin typeface="Times New Roman" panose="02020603050405020304" pitchFamily="18" charset="0"/>
                <a:cs typeface="Times New Roman" panose="02020603050405020304" pitchFamily="18" charset="0"/>
              </a:rPr>
              <a:t> Biswas , </a:t>
            </a:r>
            <a:r>
              <a:rPr lang="en-IN" sz="2400" b="0" i="0" u="none" strike="noStrike" baseline="0" dirty="0" err="1">
                <a:latin typeface="Times New Roman" panose="02020603050405020304" pitchFamily="18" charset="0"/>
                <a:cs typeface="Times New Roman" panose="02020603050405020304" pitchFamily="18" charset="0"/>
              </a:rPr>
              <a:t>Sayantanu</a:t>
            </a:r>
            <a:r>
              <a:rPr lang="en-IN" sz="2400" b="0" i="0" u="none" strike="noStrike" baseline="0" dirty="0">
                <a:latin typeface="Times New Roman" panose="02020603050405020304" pitchFamily="18" charset="0"/>
                <a:cs typeface="Times New Roman" panose="02020603050405020304" pitchFamily="18" charset="0"/>
              </a:rPr>
              <a:t> Barua, “</a:t>
            </a:r>
            <a:r>
              <a:rPr lang="en-IN" sz="2400"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Weather Forecast Prediction: An Integrated Approach for Analyzing and Measuring Weather Data </a:t>
            </a:r>
            <a:r>
              <a:rPr lang="en-IN" sz="2400" b="0" i="0"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International Journal of Computer </a:t>
            </a:r>
            <a:r>
              <a:rPr lang="en-US" sz="2400" b="0" i="0" u="none" strike="noStrike" baseline="0" dirty="0" err="1">
                <a:latin typeface="Times New Roman" panose="02020603050405020304" pitchFamily="18" charset="0"/>
                <a:cs typeface="Times New Roman" panose="02020603050405020304" pitchFamily="18" charset="0"/>
              </a:rPr>
              <a:t>Applications,Issue</a:t>
            </a:r>
            <a:r>
              <a:rPr lang="en-US" sz="2400" b="0" i="0" u="none" strike="noStrike" baseline="0" dirty="0">
                <a:latin typeface="Times New Roman" panose="02020603050405020304" pitchFamily="18" charset="0"/>
                <a:cs typeface="Times New Roman" panose="02020603050405020304" pitchFamily="18" charset="0"/>
              </a:rPr>
              <a:t> 3 December 2018 </a:t>
            </a:r>
            <a:r>
              <a:rPr lang="en-IN" sz="2400" b="0" i="0" u="none" strike="noStrike" baseline="0" dirty="0">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endParaRPr lang="en-IN" sz="2400" dirty="0"/>
          </a:p>
        </p:txBody>
      </p:sp>
    </p:spTree>
    <p:extLst>
      <p:ext uri="{BB962C8B-B14F-4D97-AF65-F5344CB8AC3E}">
        <p14:creationId xmlns:p14="http://schemas.microsoft.com/office/powerpoint/2010/main" val="1721900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idx="1"/>
          </p:nvPr>
        </p:nvSpPr>
        <p:spPr>
          <a:xfrm>
            <a:off x="1141413" y="654050"/>
            <a:ext cx="9906000" cy="5137150"/>
          </a:xfrm>
        </p:spPr>
        <p:txBody>
          <a:bodyPr/>
          <a:lstStyle/>
          <a:p>
            <a:endParaRPr lang="en-IN" dirty="0"/>
          </a:p>
          <a:p>
            <a:r>
              <a:rPr lang="en-IN" dirty="0">
                <a:latin typeface="Times New Roman" panose="02020603050405020304" pitchFamily="18" charset="0"/>
                <a:cs typeface="Times New Roman" panose="02020603050405020304" pitchFamily="18" charset="0"/>
              </a:rPr>
              <a:t>Random forest from scratch[online] </a:t>
            </a:r>
            <a:r>
              <a:rPr lang="en-IN" dirty="0">
                <a:solidFill>
                  <a:srgbClr val="18ECFC"/>
                </a:solidFill>
                <a:latin typeface="Times New Roman" panose="02020603050405020304" pitchFamily="18" charset="0"/>
                <a:cs typeface="Times New Roman" panose="02020603050405020304" pitchFamily="18" charset="0"/>
              </a:rPr>
              <a:t>Available-https://aihubprojects.com/</a:t>
            </a:r>
          </a:p>
          <a:p>
            <a:r>
              <a:rPr lang="en-IN" dirty="0">
                <a:latin typeface="Times New Roman" panose="02020603050405020304" pitchFamily="18" charset="0"/>
                <a:cs typeface="Times New Roman" panose="02020603050405020304" pitchFamily="18" charset="0"/>
              </a:rPr>
              <a:t>JOURNAL- </a:t>
            </a:r>
            <a:r>
              <a:rPr lang="en-US" dirty="0">
                <a:latin typeface="Times New Roman" panose="02020603050405020304" pitchFamily="18" charset="0"/>
                <a:cs typeface="Times New Roman" panose="02020603050405020304" pitchFamily="18" charset="0"/>
              </a:rPr>
              <a:t>Smart Weather Forecasting Using Machine Learning: A Case Study in Tennessee(25 </a:t>
            </a:r>
            <a:r>
              <a:rPr lang="en-US" dirty="0" err="1">
                <a:latin typeface="Times New Roman" panose="02020603050405020304" pitchFamily="18" charset="0"/>
                <a:cs typeface="Times New Roman" panose="02020603050405020304" pitchFamily="18" charset="0"/>
              </a:rPr>
              <a:t>aug</a:t>
            </a:r>
            <a:r>
              <a:rPr lang="en-US" dirty="0">
                <a:latin typeface="Times New Roman" panose="02020603050405020304" pitchFamily="18" charset="0"/>
                <a:cs typeface="Times New Roman" panose="02020603050405020304" pitchFamily="18" charset="0"/>
              </a:rPr>
              <a:t> 2008)</a:t>
            </a:r>
          </a:p>
          <a:p>
            <a:r>
              <a:rPr lang="en-US" dirty="0">
                <a:latin typeface="Times New Roman" panose="02020603050405020304" pitchFamily="18" charset="0"/>
                <a:cs typeface="Times New Roman" panose="02020603050405020304" pitchFamily="18" charset="0"/>
              </a:rPr>
              <a:t>Types of machine learning [online] </a:t>
            </a:r>
            <a:r>
              <a:rPr lang="en-US" dirty="0">
                <a:solidFill>
                  <a:srgbClr val="00B0F0"/>
                </a:solidFill>
                <a:latin typeface="Times New Roman" panose="02020603050405020304" pitchFamily="18" charset="0"/>
                <a:cs typeface="Times New Roman" panose="02020603050405020304" pitchFamily="18" charset="0"/>
              </a:rPr>
              <a:t>Available-https://www.javatpoint.com/machine-learning</a:t>
            </a:r>
          </a:p>
          <a:p>
            <a:endParaRPr lang="en-IN" dirty="0"/>
          </a:p>
        </p:txBody>
      </p:sp>
    </p:spTree>
    <p:extLst>
      <p:ext uri="{BB962C8B-B14F-4D97-AF65-F5344CB8AC3E}">
        <p14:creationId xmlns:p14="http://schemas.microsoft.com/office/powerpoint/2010/main" val="1742231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BC5D3-B9F8-4BC4-9E90-5AE2F26223F3}"/>
              </a:ext>
            </a:extLst>
          </p:cNvPr>
          <p:cNvSpPr>
            <a:spLocks noGrp="1"/>
          </p:cNvSpPr>
          <p:nvPr>
            <p:ph type="title"/>
          </p:nvPr>
        </p:nvSpPr>
        <p:spPr>
          <a:xfrm>
            <a:off x="6970713" y="3190268"/>
            <a:ext cx="4219626" cy="1478570"/>
          </a:xfrm>
        </p:spPr>
        <p:txBody>
          <a:bodyPr>
            <a:normAutofit/>
          </a:bodyPr>
          <a:lstStyle/>
          <a:p>
            <a:r>
              <a:rPr lang="en-IN" sz="4800" dirty="0"/>
              <a:t>THANK</a:t>
            </a:r>
            <a:r>
              <a:rPr lang="en-IN" sz="4400" dirty="0"/>
              <a:t> YOU</a:t>
            </a:r>
          </a:p>
        </p:txBody>
      </p:sp>
    </p:spTree>
    <p:extLst>
      <p:ext uri="{BB962C8B-B14F-4D97-AF65-F5344CB8AC3E}">
        <p14:creationId xmlns:p14="http://schemas.microsoft.com/office/powerpoint/2010/main" val="134579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F3B2-94A0-4768-BD16-030FE85D333C}"/>
              </a:ext>
            </a:extLst>
          </p:cNvPr>
          <p:cNvSpPr>
            <a:spLocks noGrp="1"/>
          </p:cNvSpPr>
          <p:nvPr>
            <p:ph type="title"/>
          </p:nvPr>
        </p:nvSpPr>
        <p:spPr>
          <a:xfrm>
            <a:off x="1006659" y="118004"/>
            <a:ext cx="9905998" cy="1478570"/>
          </a:xfrm>
        </p:spPr>
        <p:txBody>
          <a:bodyPr>
            <a:normAutofit/>
          </a:bodyPr>
          <a:lstStyle/>
          <a:p>
            <a:pPr algn="ctr"/>
            <a:r>
              <a:rPr lang="en-US" sz="4800" u="sng" dirty="0">
                <a:effectLst>
                  <a:outerShdw blurRad="38100" dist="38100" dir="2700000" algn="tl">
                    <a:srgbClr val="000000">
                      <a:alpha val="43137"/>
                    </a:srgbClr>
                  </a:outerShdw>
                </a:effectLst>
              </a:rPr>
              <a:t>OBJECTIVE</a:t>
            </a:r>
            <a:endParaRPr lang="en-IN" sz="48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D2A92E4-2528-41CF-9701-8DAB7AFD1397}"/>
              </a:ext>
            </a:extLst>
          </p:cNvPr>
          <p:cNvSpPr>
            <a:spLocks noGrp="1"/>
          </p:cNvSpPr>
          <p:nvPr>
            <p:ph idx="1"/>
          </p:nvPr>
        </p:nvSpPr>
        <p:spPr>
          <a:xfrm>
            <a:off x="1211081" y="1596574"/>
            <a:ext cx="9905999" cy="4516844"/>
          </a:xfrm>
        </p:spPr>
        <p:txBody>
          <a:bodyPr>
            <a:normAutofit/>
          </a:bodyPr>
          <a:lstStyle/>
          <a:p>
            <a:r>
              <a:rPr lang="en-US" b="1" u="sng" dirty="0">
                <a:latin typeface="Times New Roman" panose="02020603050405020304" pitchFamily="18" charset="0"/>
                <a:cs typeface="Times New Roman" panose="02020603050405020304" pitchFamily="18" charset="0"/>
              </a:rPr>
              <a:t>PROBLEM STATEMENT- </a:t>
            </a:r>
            <a:r>
              <a:rPr lang="en-US" u="sng" dirty="0">
                <a:latin typeface="Times New Roman" panose="02020603050405020304" pitchFamily="18" charset="0"/>
                <a:cs typeface="Times New Roman" panose="02020603050405020304" pitchFamily="18" charset="0"/>
              </a:rPr>
              <a:t>Weather forecasting using Machine Learning (Random Forest Algorithm</a:t>
            </a:r>
            <a:r>
              <a:rPr lang="en-IN" u="sng"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To examine the applicability of Machine learning by developing effective and efficient predictive models for weather analysis of various cities.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obtain the highest accuracy of weather prediction.</a:t>
            </a:r>
          </a:p>
          <a:p>
            <a:pPr marL="0" indent="0" algn="ctr">
              <a:buNone/>
            </a:pPr>
            <a:endParaRPr lang="en-US" sz="1800" dirty="0"/>
          </a:p>
          <a:p>
            <a:pPr marL="0" indent="0" algn="ctr">
              <a:buNone/>
            </a:pPr>
            <a:endParaRPr lang="en-US" sz="4800" dirty="0"/>
          </a:p>
        </p:txBody>
      </p:sp>
    </p:spTree>
    <p:extLst>
      <p:ext uri="{BB962C8B-B14F-4D97-AF65-F5344CB8AC3E}">
        <p14:creationId xmlns:p14="http://schemas.microsoft.com/office/powerpoint/2010/main" val="360416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9011"/>
            <a:ext cx="9905998" cy="1478570"/>
          </a:xfrm>
        </p:spPr>
        <p:txBody>
          <a:bodyPr/>
          <a:lstStyle/>
          <a:p>
            <a:pPr algn="ctr"/>
            <a:r>
              <a:rPr lang="en-IN" b="1" u="sng" dirty="0"/>
              <a:t>LITERATURE REVIEW</a:t>
            </a:r>
          </a:p>
        </p:txBody>
      </p:sp>
      <p:sp>
        <p:nvSpPr>
          <p:cNvPr id="3" name="Content Placeholder 2"/>
          <p:cNvSpPr>
            <a:spLocks noGrp="1"/>
          </p:cNvSpPr>
          <p:nvPr>
            <p:ph idx="1"/>
          </p:nvPr>
        </p:nvSpPr>
        <p:spPr>
          <a:xfrm>
            <a:off x="1141412" y="1674796"/>
            <a:ext cx="9905999" cy="4494998"/>
          </a:xfrm>
        </p:spPr>
        <p:txBody>
          <a:bodyPr>
            <a:normAutofit lnSpcReduction="10000"/>
          </a:bodyPr>
          <a:lstStyle/>
          <a:p>
            <a:r>
              <a:rPr lang="en-US" dirty="0">
                <a:latin typeface="Times New Roman" panose="02020603050405020304" pitchFamily="18" charset="0"/>
                <a:cs typeface="Times New Roman" panose="02020603050405020304" pitchFamily="18" charset="0"/>
              </a:rPr>
              <a:t>Machine learning in weather forecasting is a recent trend in the literature. There are several works which discuss this topic.</a:t>
            </a:r>
          </a:p>
          <a:p>
            <a:r>
              <a:rPr lang="en-US" dirty="0">
                <a:latin typeface="Times New Roman" panose="02020603050405020304" pitchFamily="18" charset="0"/>
                <a:cs typeface="Times New Roman" panose="02020603050405020304" pitchFamily="18" charset="0"/>
              </a:rPr>
              <a:t>There are many research papers that have been published related to predicting the weather. A paper was published on ‘The Weather Forecast Using Data Mining Research Based on Cloud Computing’ This paper proposes a modern method to develop a service oriented architecture for the weather information systems which forecast weather using these data mining techniques.</a:t>
            </a:r>
          </a:p>
          <a:p>
            <a:r>
              <a:rPr lang="en-IN" dirty="0">
                <a:latin typeface="Times New Roman" panose="02020603050405020304" pitchFamily="18" charset="0"/>
                <a:cs typeface="Times New Roman" panose="02020603050405020304" pitchFamily="18" charset="0"/>
              </a:rPr>
              <a:t>A case study in Tennessee on </a:t>
            </a:r>
            <a:r>
              <a:rPr lang="en-US" dirty="0">
                <a:latin typeface="Times New Roman" panose="02020603050405020304" pitchFamily="18" charset="0"/>
                <a:cs typeface="Times New Roman" panose="02020603050405020304" pitchFamily="18" charset="0"/>
              </a:rPr>
              <a:t>Smart Weather Forecasting Using Machine Learning cited in 2008 was also a research article based on using several techniques of machine learning and perform </a:t>
            </a:r>
            <a:r>
              <a:rPr lang="en-IN" dirty="0">
                <a:latin typeface="Times New Roman" panose="02020603050405020304" pitchFamily="18" charset="0"/>
                <a:cs typeface="Times New Roman" panose="02020603050405020304" pitchFamily="18" charset="0"/>
              </a:rPr>
              <a:t>Comparison of Models.</a:t>
            </a:r>
          </a:p>
        </p:txBody>
      </p:sp>
    </p:spTree>
    <p:extLst>
      <p:ext uri="{BB962C8B-B14F-4D97-AF65-F5344CB8AC3E}">
        <p14:creationId xmlns:p14="http://schemas.microsoft.com/office/powerpoint/2010/main" val="1939233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7514"/>
            <a:ext cx="9905998" cy="1478570"/>
          </a:xfrm>
        </p:spPr>
        <p:txBody>
          <a:bodyPr>
            <a:normAutofit/>
          </a:bodyPr>
          <a:lstStyle/>
          <a:p>
            <a:pPr algn="ctr"/>
            <a:r>
              <a:rPr lang="en-IN" b="1" u="sng" dirty="0"/>
              <a:t>INTRODUCTION</a:t>
            </a:r>
          </a:p>
        </p:txBody>
      </p:sp>
      <p:sp>
        <p:nvSpPr>
          <p:cNvPr id="3" name="Content Placeholder 2"/>
          <p:cNvSpPr>
            <a:spLocks noGrp="1"/>
          </p:cNvSpPr>
          <p:nvPr>
            <p:ph idx="1"/>
          </p:nvPr>
        </p:nvSpPr>
        <p:spPr>
          <a:xfrm>
            <a:off x="1141412" y="2011362"/>
            <a:ext cx="9905999" cy="3541714"/>
          </a:xfrm>
        </p:spPr>
        <p:txBody>
          <a:bodyPr>
            <a:normAutofit fontScale="92500"/>
          </a:bodyPr>
          <a:lstStyle/>
          <a:p>
            <a:r>
              <a:rPr lang="en-US" dirty="0">
                <a:latin typeface="Times New Roman" panose="02020603050405020304" pitchFamily="18" charset="0"/>
                <a:cs typeface="Times New Roman" panose="02020603050405020304" pitchFamily="18" charset="0"/>
              </a:rPr>
              <a:t>Weather forecasting is the attempt by meteorologists to predict the weather conditions at some future time and the weather conditions that may be expected. The climatic condition parameters are based on the temperature, pressure, humidity, dew point, rainfall, precipitation, wind speed and size of dataset.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makes an exact prediction is one of the significant troubles standing up to meteorologist wherever all through the world. Weather warnings are vital in light of the fact that they are utilized to ensure life and property.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96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2536" y="616017"/>
            <a:ext cx="9905999" cy="5444692"/>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Since outdoor activities are seriously reduced by substantial rain, snow and wind chill, estimates can be utilized to design activity around these occasions, and to prepare and survive them. Without precise weather forecasts individuals may end up in hazardous circumstances as they were unprepared for and end up harmed or worse.</a:t>
            </a:r>
          </a:p>
          <a:p>
            <a:r>
              <a:rPr lang="en-US" dirty="0">
                <a:latin typeface="Times New Roman" panose="02020603050405020304" pitchFamily="18" charset="0"/>
                <a:cs typeface="Times New Roman" panose="02020603050405020304" pitchFamily="18" charset="0"/>
              </a:rPr>
              <a:t>As weather systems can travel a long way over time in all directions, the weather of one place depends on that of others considerably. In this work, we propose a method to utilize surrounding city’s historical weather data along with a particular city’s data to predict its weather condition.</a:t>
            </a:r>
          </a:p>
          <a:p>
            <a:endParaRPr lang="en-IN" dirty="0"/>
          </a:p>
        </p:txBody>
      </p:sp>
    </p:spTree>
    <p:extLst>
      <p:ext uri="{BB962C8B-B14F-4D97-AF65-F5344CB8AC3E}">
        <p14:creationId xmlns:p14="http://schemas.microsoft.com/office/powerpoint/2010/main" val="2957727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31520"/>
            <a:ext cx="9905999" cy="5059681"/>
          </a:xfrm>
        </p:spPr>
        <p:txBody>
          <a:bodyPr/>
          <a:lstStyle/>
          <a:p>
            <a:r>
              <a:rPr lang="en-US" dirty="0">
                <a:latin typeface="Times New Roman" panose="02020603050405020304" pitchFamily="18" charset="0"/>
                <a:cs typeface="Times New Roman" panose="02020603050405020304" pitchFamily="18" charset="0"/>
              </a:rPr>
              <a:t>We combine these data and use it to train simple machine learning models, which in turn, can predict correct weather conditions for the next 48hrs.</a:t>
            </a:r>
            <a:endParaRPr lang="en-US" dirty="0"/>
          </a:p>
          <a:p>
            <a:r>
              <a:rPr lang="en-US" dirty="0">
                <a:latin typeface="Times New Roman" panose="02020603050405020304" pitchFamily="18" charset="0"/>
                <a:cs typeface="Times New Roman" panose="02020603050405020304" pitchFamily="18" charset="0"/>
              </a:rPr>
              <a:t>These simple models can be run on low cost and less resource-intensive computing systems, yet can provide quick and accurate enough forecasts to be used in our day-to-day life.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Hence this project helps for </a:t>
            </a:r>
            <a:r>
              <a:rPr lang="en-US" dirty="0">
                <a:latin typeface="Times New Roman" panose="02020603050405020304" pitchFamily="18" charset="0"/>
                <a:cs typeface="Times New Roman" panose="02020603050405020304" pitchFamily="18" charset="0"/>
              </a:rPr>
              <a:t>Thorough evaluation of the proposed technique and comparison of several machine learning models in the prediction of future weather conditions.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906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46028C-6C2A-468C-B7F2-9B3B6C6AB741}"/>
              </a:ext>
            </a:extLst>
          </p:cNvPr>
          <p:cNvSpPr>
            <a:spLocks noGrp="1"/>
          </p:cNvSpPr>
          <p:nvPr>
            <p:ph idx="1"/>
          </p:nvPr>
        </p:nvSpPr>
        <p:spPr>
          <a:xfrm>
            <a:off x="871446" y="856115"/>
            <a:ext cx="9905999" cy="5457599"/>
          </a:xfrm>
        </p:spPr>
        <p:txBody>
          <a:bodyPr>
            <a:normAutofit/>
          </a:bodyPr>
          <a:lstStyle/>
          <a:p>
            <a:pPr marL="0" indent="0" algn="ctr">
              <a:buNone/>
            </a:pPr>
            <a:r>
              <a:rPr lang="en-US" sz="4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Platform used for designing the application</a:t>
            </a:r>
            <a:endParaRPr lang="en-US" sz="32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sz="3200" u="sng"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Python</a:t>
            </a:r>
          </a:p>
          <a:p>
            <a:r>
              <a:rPr lang="en-US" sz="3200" dirty="0">
                <a:latin typeface="Times New Roman" panose="02020603050405020304" pitchFamily="18" charset="0"/>
                <a:cs typeface="Times New Roman" panose="02020603050405020304" pitchFamily="18" charset="0"/>
              </a:rPr>
              <a:t>Operating System:- WINDOWS 10.0</a:t>
            </a:r>
          </a:p>
          <a:p>
            <a:r>
              <a:rPr lang="en-US" sz="3200" dirty="0">
                <a:latin typeface="Times New Roman" panose="02020603050405020304" pitchFamily="18" charset="0"/>
                <a:cs typeface="Times New Roman" panose="02020603050405020304" pitchFamily="18" charset="0"/>
              </a:rPr>
              <a:t>Text Editors:- 1-VS Code</a:t>
            </a:r>
            <a:endParaRPr lang="en-IN" sz="3200" dirty="0">
              <a:latin typeface="Times New Roman" panose="02020603050405020304" pitchFamily="18" charset="0"/>
              <a:cs typeface="Times New Roman" panose="02020603050405020304" pitchFamily="18" charset="0"/>
            </a:endParaRPr>
          </a:p>
          <a:p>
            <a:pPr marL="0" indent="0">
              <a:buNone/>
            </a:pPr>
            <a:r>
              <a:rPr lang="en-IN" sz="3200" dirty="0">
                <a:latin typeface="Times New Roman" panose="02020603050405020304" pitchFamily="18" charset="0"/>
                <a:cs typeface="Times New Roman" panose="02020603050405020304" pitchFamily="18" charset="0"/>
              </a:rPr>
              <a:t>                          2-Jupyter Notebook</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488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EEF0-9BD2-4D18-804E-EE8F80FDDA51}"/>
              </a:ext>
            </a:extLst>
          </p:cNvPr>
          <p:cNvSpPr>
            <a:spLocks noGrp="1"/>
          </p:cNvSpPr>
          <p:nvPr>
            <p:ph type="title"/>
          </p:nvPr>
        </p:nvSpPr>
        <p:spPr>
          <a:xfrm>
            <a:off x="958533" y="173613"/>
            <a:ext cx="9905998" cy="1478570"/>
          </a:xfrm>
        </p:spPr>
        <p:txBody>
          <a:bodyPr>
            <a:normAutofit/>
          </a:bodyPr>
          <a:lstStyle/>
          <a:p>
            <a:pPr algn="ctr"/>
            <a:r>
              <a:rPr lang="en-US" sz="4000" b="1" u="sng" dirty="0">
                <a:effectLst>
                  <a:outerShdw blurRad="38100" dist="38100" dir="2700000" algn="tl">
                    <a:srgbClr val="000000">
                      <a:alpha val="43137"/>
                    </a:srgbClr>
                  </a:outerShdw>
                </a:effectLst>
              </a:rPr>
              <a:t>Tools/technology used</a:t>
            </a:r>
            <a:endParaRPr lang="en-IN" sz="4000" b="1" u="sng" dirty="0">
              <a:effectLst>
                <a:outerShdw blurRad="38100" dist="38100" dir="2700000" algn="tl">
                  <a:srgbClr val="000000">
                    <a:alpha val="43137"/>
                  </a:srgbClr>
                </a:outerShdw>
              </a:effectLst>
            </a:endParaRPr>
          </a:p>
        </p:txBody>
      </p:sp>
      <p:cxnSp>
        <p:nvCxnSpPr>
          <p:cNvPr id="4" name="Straight Arrow Connector 3">
            <a:extLst>
              <a:ext uri="{FF2B5EF4-FFF2-40B4-BE49-F238E27FC236}">
                <a16:creationId xmlns:a16="http://schemas.microsoft.com/office/drawing/2014/main" id="{F0CF8AA3-FFB3-4B86-9B02-CABB7044A0A7}"/>
              </a:ext>
            </a:extLst>
          </p:cNvPr>
          <p:cNvCxnSpPr/>
          <p:nvPr/>
        </p:nvCxnSpPr>
        <p:spPr>
          <a:xfrm flipH="1">
            <a:off x="2203269" y="1262743"/>
            <a:ext cx="2438400" cy="1548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4">
            <a:extLst>
              <a:ext uri="{FF2B5EF4-FFF2-40B4-BE49-F238E27FC236}">
                <a16:creationId xmlns:a16="http://schemas.microsoft.com/office/drawing/2014/main" id="{A24DC254-72C7-4134-98CF-6F3178D059A0}"/>
              </a:ext>
            </a:extLst>
          </p:cNvPr>
          <p:cNvSpPr/>
          <p:nvPr/>
        </p:nvSpPr>
        <p:spPr>
          <a:xfrm>
            <a:off x="287383" y="3132698"/>
            <a:ext cx="2804160" cy="20489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u="sng" dirty="0"/>
              <a:t>For data </a:t>
            </a:r>
          </a:p>
          <a:p>
            <a:pPr algn="ctr"/>
            <a:r>
              <a:rPr lang="en-US" sz="2400" b="1" u="sng" dirty="0"/>
              <a:t>pre-processing</a:t>
            </a:r>
          </a:p>
          <a:p>
            <a:pPr algn="ctr"/>
            <a:r>
              <a:rPr lang="en-US" sz="2400" dirty="0"/>
              <a:t>1- NumPy module</a:t>
            </a:r>
          </a:p>
          <a:p>
            <a:pPr algn="ctr"/>
            <a:r>
              <a:rPr lang="en-US" sz="2400" dirty="0"/>
              <a:t>2-Pandas module</a:t>
            </a:r>
          </a:p>
          <a:p>
            <a:endParaRPr lang="en-IN" dirty="0"/>
          </a:p>
        </p:txBody>
      </p:sp>
      <p:sp>
        <p:nvSpPr>
          <p:cNvPr id="6" name="Rectangle 5">
            <a:extLst>
              <a:ext uri="{FF2B5EF4-FFF2-40B4-BE49-F238E27FC236}">
                <a16:creationId xmlns:a16="http://schemas.microsoft.com/office/drawing/2014/main" id="{DD56CA58-41A2-49E9-B91B-860214C4F61B}"/>
              </a:ext>
            </a:extLst>
          </p:cNvPr>
          <p:cNvSpPr/>
          <p:nvPr/>
        </p:nvSpPr>
        <p:spPr>
          <a:xfrm>
            <a:off x="3422469" y="3100251"/>
            <a:ext cx="2673531" cy="208134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u="sng" dirty="0"/>
              <a:t>For data visualization</a:t>
            </a:r>
          </a:p>
          <a:p>
            <a:pPr algn="ctr"/>
            <a:r>
              <a:rPr lang="en-US" sz="2400" dirty="0"/>
              <a:t>Matplotlib module</a:t>
            </a:r>
          </a:p>
          <a:p>
            <a:pPr algn="ctr"/>
            <a:endParaRPr lang="en-IN" sz="2400" dirty="0"/>
          </a:p>
        </p:txBody>
      </p:sp>
      <p:sp>
        <p:nvSpPr>
          <p:cNvPr id="7" name="Rectangle 6">
            <a:extLst>
              <a:ext uri="{FF2B5EF4-FFF2-40B4-BE49-F238E27FC236}">
                <a16:creationId xmlns:a16="http://schemas.microsoft.com/office/drawing/2014/main" id="{B879F589-205F-4842-B51B-9A793C35E856}"/>
              </a:ext>
            </a:extLst>
          </p:cNvPr>
          <p:cNvSpPr/>
          <p:nvPr/>
        </p:nvSpPr>
        <p:spPr>
          <a:xfrm>
            <a:off x="6426926" y="3132698"/>
            <a:ext cx="2769325" cy="20489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u="sng" dirty="0"/>
              <a:t>For GUI interface</a:t>
            </a:r>
          </a:p>
          <a:p>
            <a:pPr algn="ctr"/>
            <a:r>
              <a:rPr lang="en-US" sz="2400" dirty="0"/>
              <a:t>Tkinter module</a:t>
            </a:r>
          </a:p>
          <a:p>
            <a:pPr algn="ctr"/>
            <a:endParaRPr lang="en-IN" sz="2400" dirty="0"/>
          </a:p>
        </p:txBody>
      </p:sp>
      <p:sp>
        <p:nvSpPr>
          <p:cNvPr id="8" name="Rectangle 7">
            <a:extLst>
              <a:ext uri="{FF2B5EF4-FFF2-40B4-BE49-F238E27FC236}">
                <a16:creationId xmlns:a16="http://schemas.microsoft.com/office/drawing/2014/main" id="{6A6EA5FF-EE76-48B6-9861-CBCAB321438D}"/>
              </a:ext>
            </a:extLst>
          </p:cNvPr>
          <p:cNvSpPr/>
          <p:nvPr/>
        </p:nvSpPr>
        <p:spPr>
          <a:xfrm>
            <a:off x="9422674" y="3132698"/>
            <a:ext cx="2551611" cy="20489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u="sng" dirty="0"/>
              <a:t>For Machine learning algorithms</a:t>
            </a:r>
          </a:p>
          <a:p>
            <a:pPr algn="ctr"/>
            <a:r>
              <a:rPr lang="en-US" sz="2400" dirty="0"/>
              <a:t>Scikit-learn module</a:t>
            </a:r>
            <a:endParaRPr lang="en-IN" sz="2400" dirty="0"/>
          </a:p>
        </p:txBody>
      </p:sp>
      <p:cxnSp>
        <p:nvCxnSpPr>
          <p:cNvPr id="10" name="Straight Arrow Connector 9">
            <a:extLst>
              <a:ext uri="{FF2B5EF4-FFF2-40B4-BE49-F238E27FC236}">
                <a16:creationId xmlns:a16="http://schemas.microsoft.com/office/drawing/2014/main" id="{CE281998-3D80-47A6-A4AD-617E8FA36516}"/>
              </a:ext>
            </a:extLst>
          </p:cNvPr>
          <p:cNvCxnSpPr/>
          <p:nvPr/>
        </p:nvCxnSpPr>
        <p:spPr>
          <a:xfrm>
            <a:off x="5164183" y="1307348"/>
            <a:ext cx="0" cy="1548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77F9FA5B-D05B-48EF-B0EF-7BC7CD8D45BC}"/>
              </a:ext>
            </a:extLst>
          </p:cNvPr>
          <p:cNvCxnSpPr>
            <a:cxnSpLocks/>
          </p:cNvCxnSpPr>
          <p:nvPr/>
        </p:nvCxnSpPr>
        <p:spPr>
          <a:xfrm>
            <a:off x="7129200" y="1371600"/>
            <a:ext cx="0" cy="15283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0D39440-A050-414C-AFC3-83BF7517EC39}"/>
              </a:ext>
            </a:extLst>
          </p:cNvPr>
          <p:cNvCxnSpPr>
            <a:cxnSpLocks/>
          </p:cNvCxnSpPr>
          <p:nvPr/>
        </p:nvCxnSpPr>
        <p:spPr>
          <a:xfrm>
            <a:off x="7860720" y="1236616"/>
            <a:ext cx="2739201" cy="16633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99168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674</TotalTime>
  <Words>1326</Words>
  <Application>Microsoft Office PowerPoint</Application>
  <PresentationFormat>Widescreen</PresentationFormat>
  <Paragraphs>125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Times New Roman</vt:lpstr>
      <vt:lpstr>Tw Cen MT</vt:lpstr>
      <vt:lpstr>Circuit</vt:lpstr>
      <vt:lpstr>Mini project  weather reporting system using machine learning </vt:lpstr>
      <vt:lpstr>Table OF CONTENTS </vt:lpstr>
      <vt:lpstr>OBJECTIVE</vt:lpstr>
      <vt:lpstr>LITERATURE REVIEW</vt:lpstr>
      <vt:lpstr>INTRODUCTION</vt:lpstr>
      <vt:lpstr>PowerPoint Presentation</vt:lpstr>
      <vt:lpstr>PowerPoint Presentation</vt:lpstr>
      <vt:lpstr>PowerPoint Presentation</vt:lpstr>
      <vt:lpstr>Tools/technology used</vt:lpstr>
      <vt:lpstr>System Design</vt:lpstr>
      <vt:lpstr>Current weather report</vt:lpstr>
      <vt:lpstr>Forecast next 48 hours weather</vt:lpstr>
      <vt:lpstr>Complete weather report</vt:lpstr>
      <vt:lpstr>methodology</vt:lpstr>
      <vt:lpstr>PowerPoint Presentation</vt:lpstr>
      <vt:lpstr>PowerPoint Presentation</vt:lpstr>
      <vt:lpstr>result</vt:lpstr>
      <vt:lpstr>CONCLUSION</vt:lpstr>
      <vt:lpstr>limitations</vt:lpstr>
      <vt:lpstr>Future scope</vt:lpstr>
      <vt:lpstr>Sources And 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weather reporting system using machine learning </dc:title>
  <dc:creator>suyash rajput</dc:creator>
  <cp:lastModifiedBy>Abhay Srivastava</cp:lastModifiedBy>
  <cp:revision>28</cp:revision>
  <dcterms:created xsi:type="dcterms:W3CDTF">2021-11-25T10:56:23Z</dcterms:created>
  <dcterms:modified xsi:type="dcterms:W3CDTF">2022-01-20T20:25:52Z</dcterms:modified>
</cp:coreProperties>
</file>