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Gill Sans"/>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1C5A137-DA63-48B8-B527-58B2035F12B1}">
  <a:tblStyle styleId="{41C5A137-DA63-48B8-B527-58B2035F12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GillSans-bold.fntdata"/><Relationship Id="rId12" Type="http://schemas.openxmlformats.org/officeDocument/2006/relationships/slide" Target="slides/slide6.xml"/><Relationship Id="rId34" Type="http://schemas.openxmlformats.org/officeDocument/2006/relationships/font" Target="fonts/GillSans-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achablemachine.withgoogle.com/" TargetMode="External"/><Relationship Id="rId3" Type="http://schemas.openxmlformats.org/officeDocument/2006/relationships/hyperlink" Target="https://github.com/dlab-berkeley/R-Fundamental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olors.co/83c4e4-ff99c8-fcf6bd-d0f4de-e4c1f9"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olors.co/83c4e4-ff99c8-fcf6bd-d0f4de-e4c1f9"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olors.co/83c4e4-ff99c8-fcf6bd-d0f4de-e4c1f9"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olors.co/83c4e4-ff99c8-fcf6bd-d0f4de-e4c1f9"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olors.co/83c4e4-ff99c8-fcf6bd-d0f4de-e4c1f9"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457200" rtl="0" algn="l">
              <a:lnSpc>
                <a:spcPct val="115000"/>
              </a:lnSpc>
              <a:spcBef>
                <a:spcPts val="0"/>
              </a:spcBef>
              <a:spcAft>
                <a:spcPts val="0"/>
              </a:spcAft>
              <a:buClr>
                <a:schemeClr val="dk1"/>
              </a:buClr>
              <a:buSzPts val="1200"/>
              <a:buChar char="○"/>
            </a:pPr>
            <a:r>
              <a:rPr lang="en" sz="1200">
                <a:solidFill>
                  <a:schemeClr val="dk1"/>
                </a:solidFill>
              </a:rPr>
              <a:t>Data flow in an ML system</a:t>
            </a:r>
            <a:endParaRPr sz="1200">
              <a:solidFill>
                <a:schemeClr val="dk1"/>
              </a:solidFill>
            </a:endParaRPr>
          </a:p>
          <a:p>
            <a:pPr indent="-304800" lvl="2" marL="914400" rtl="0" algn="l">
              <a:lnSpc>
                <a:spcPct val="115000"/>
              </a:lnSpc>
              <a:spcBef>
                <a:spcPts val="0"/>
              </a:spcBef>
              <a:spcAft>
                <a:spcPts val="0"/>
              </a:spcAft>
              <a:buClr>
                <a:schemeClr val="dk1"/>
              </a:buClr>
              <a:buSzPts val="1200"/>
              <a:buChar char="■"/>
            </a:pPr>
            <a:r>
              <a:rPr lang="en" sz="1200">
                <a:solidFill>
                  <a:schemeClr val="dk1"/>
                </a:solidFill>
              </a:rPr>
              <a:t>Example: </a:t>
            </a:r>
            <a:r>
              <a:rPr lang="en" sz="1200" u="sng">
                <a:solidFill>
                  <a:srgbClr val="1155CC"/>
                </a:solidFill>
                <a:hlinkClick r:id="rId2"/>
              </a:rPr>
              <a:t>https://teachablemachine.withgoogle.com/</a:t>
            </a:r>
            <a:r>
              <a:rPr lang="en" sz="1200">
                <a:solidFill>
                  <a:schemeClr val="dk1"/>
                </a:solidFill>
              </a:rPr>
              <a:t> </a:t>
            </a:r>
            <a:endParaRPr sz="1200">
              <a:solidFill>
                <a:schemeClr val="dk1"/>
              </a:solidFill>
            </a:endParaRPr>
          </a:p>
          <a:p>
            <a:pPr indent="-304800" lvl="2" marL="914400" rtl="0" algn="l">
              <a:lnSpc>
                <a:spcPct val="115000"/>
              </a:lnSpc>
              <a:spcBef>
                <a:spcPts val="0"/>
              </a:spcBef>
              <a:spcAft>
                <a:spcPts val="0"/>
              </a:spcAft>
              <a:buClr>
                <a:schemeClr val="dk1"/>
              </a:buClr>
              <a:buSzPts val="1200"/>
              <a:buChar char="■"/>
            </a:pPr>
            <a:r>
              <a:rPr lang="en" sz="1200">
                <a:solidFill>
                  <a:schemeClr val="dk1"/>
                </a:solidFill>
              </a:rPr>
              <a:t>Labs based on: </a:t>
            </a:r>
            <a:r>
              <a:rPr lang="en" sz="1200" u="sng">
                <a:solidFill>
                  <a:schemeClr val="hlink"/>
                </a:solidFill>
                <a:hlinkClick r:id="rId3"/>
              </a:rPr>
              <a:t>https://github.com/dlab-berkeley/R-Fundamentals</a:t>
            </a:r>
            <a:r>
              <a:rPr lang="en" sz="1200">
                <a:solidFill>
                  <a:schemeClr val="dk1"/>
                </a:solidFill>
              </a:rPr>
              <a:t> </a:t>
            </a:r>
            <a:endParaRPr sz="1200">
              <a:solidFill>
                <a:schemeClr val="dk1"/>
              </a:solidFill>
            </a:endParaRPr>
          </a:p>
          <a:p>
            <a:pPr indent="-304800" lvl="2" marL="914400" rtl="0" algn="l">
              <a:lnSpc>
                <a:spcPct val="115000"/>
              </a:lnSpc>
              <a:spcBef>
                <a:spcPts val="0"/>
              </a:spcBef>
              <a:spcAft>
                <a:spcPts val="0"/>
              </a:spcAft>
              <a:buClr>
                <a:schemeClr val="dk1"/>
              </a:buClr>
              <a:buSzPts val="1200"/>
              <a:buChar char="■"/>
            </a:pPr>
            <a:r>
              <a:rPr lang="en" sz="1200">
                <a:solidFill>
                  <a:schemeClr val="dk1"/>
                </a:solidFill>
              </a:rPr>
              <a:t>"Simple outline of learning"</a:t>
            </a:r>
            <a:endParaRPr sz="1200">
              <a:solidFill>
                <a:schemeClr val="dk1"/>
              </a:solidFill>
            </a:endParaRPr>
          </a:p>
          <a:p>
            <a:pPr indent="-304800" lvl="3" marL="1371600" rtl="0" algn="l">
              <a:lnSpc>
                <a:spcPct val="115000"/>
              </a:lnSpc>
              <a:spcBef>
                <a:spcPts val="0"/>
              </a:spcBef>
              <a:spcAft>
                <a:spcPts val="0"/>
              </a:spcAft>
              <a:buClr>
                <a:schemeClr val="dk1"/>
              </a:buClr>
              <a:buSzPts val="1200"/>
              <a:buChar char="●"/>
            </a:pPr>
            <a:r>
              <a:rPr lang="en" sz="1200">
                <a:solidFill>
                  <a:schemeClr val="dk1"/>
                </a:solidFill>
              </a:rPr>
              <a:t>A learning system can be described at a high level as such</a:t>
            </a:r>
            <a:endParaRPr sz="1200">
              <a:solidFill>
                <a:schemeClr val="dk1"/>
              </a:solidFill>
            </a:endParaRPr>
          </a:p>
          <a:p>
            <a:pPr indent="-304800" lvl="3" marL="1371600" rtl="0" algn="l">
              <a:lnSpc>
                <a:spcPct val="115000"/>
              </a:lnSpc>
              <a:spcBef>
                <a:spcPts val="0"/>
              </a:spcBef>
              <a:spcAft>
                <a:spcPts val="0"/>
              </a:spcAft>
              <a:buClr>
                <a:schemeClr val="dk1"/>
              </a:buClr>
              <a:buSzPts val="1200"/>
              <a:buChar char="●"/>
            </a:pPr>
            <a:r>
              <a:rPr lang="en" sz="1200">
                <a:solidFill>
                  <a:schemeClr val="dk1"/>
                </a:solidFill>
              </a:rPr>
              <a:t>Step one observe one or more examples, step two find relevant features to interpret, step three create a rule that evaluates your features, apply that rule and output the result, and optionally to observe a "true" result and  use that to revise your features and rules. This is how humans learn from experience. Machine learning operates on the same structural principles. </a:t>
            </a:r>
            <a:endParaRPr sz="1200">
              <a:solidFill>
                <a:schemeClr val="dk1"/>
              </a:solidFill>
            </a:endParaRPr>
          </a:p>
          <a:p>
            <a:pPr indent="-304800" lvl="3" marL="1371600" rtl="0" algn="l">
              <a:lnSpc>
                <a:spcPct val="115000"/>
              </a:lnSpc>
              <a:spcBef>
                <a:spcPts val="0"/>
              </a:spcBef>
              <a:spcAft>
                <a:spcPts val="0"/>
              </a:spcAft>
              <a:buClr>
                <a:schemeClr val="dk1"/>
              </a:buClr>
              <a:buSzPts val="1200"/>
              <a:buChar char="●"/>
            </a:pPr>
            <a:r>
              <a:rPr lang="en" sz="1200">
                <a:solidFill>
                  <a:schemeClr val="dk1"/>
                </a:solidFill>
              </a:rPr>
              <a:t>Some people have outlined ML as taking up three 'categories' -- detection, prediction, and generation. [explain the three]. However, as designers, this classification limits our creative thinking skills, by ignoring the different kinds of human machine interaction that take place in between these distinctions. There's predictive detection, predictive generation, generative detection and so on.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550bea6e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550bea6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550bea6e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550bea6e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https://coolors.co/83c4e4-ff99c8-fcf6bd-d0f4de-e4c1f9</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would this look like on a sheet of paper</a:t>
            </a:r>
            <a:endParaRPr/>
          </a:p>
          <a:p>
            <a:pPr indent="0" lvl="0" marL="0" rtl="0" algn="l">
              <a:spcBef>
                <a:spcPts val="0"/>
              </a:spcBef>
              <a:spcAft>
                <a:spcPts val="0"/>
              </a:spcAft>
              <a:buNone/>
            </a:pPr>
            <a:r>
              <a:rPr lang="en"/>
              <a:t>Key ideas and learning objectives into a visually digestable format</a:t>
            </a:r>
            <a:endParaRPr/>
          </a:p>
          <a:p>
            <a:pPr indent="0" lvl="0" marL="0" rtl="0" algn="l">
              <a:spcBef>
                <a:spcPts val="0"/>
              </a:spcBef>
              <a:spcAft>
                <a:spcPts val="0"/>
              </a:spcAft>
              <a:buNone/>
            </a:pPr>
            <a:r>
              <a:rPr lang="en"/>
              <a:t>5 pieces - but what is the designers role in each of these pieces, how do each of these benefit from design</a:t>
            </a:r>
            <a:endParaRPr/>
          </a:p>
          <a:p>
            <a:pPr indent="0" lvl="0" marL="0" rtl="0" algn="l">
              <a:spcBef>
                <a:spcPts val="0"/>
              </a:spcBef>
              <a:spcAft>
                <a:spcPts val="0"/>
              </a:spcAft>
              <a:buNone/>
            </a:pPr>
            <a:r>
              <a:rPr lang="en"/>
              <a:t>This is a process model for a ML thing, but misses the “why use ml” -- this is to go from stated problem to stated solution</a:t>
            </a:r>
            <a:endParaRPr/>
          </a:p>
          <a:p>
            <a:pPr indent="0" lvl="0" marL="0" rtl="0" algn="l">
              <a:spcBef>
                <a:spcPts val="0"/>
              </a:spcBef>
              <a:spcAft>
                <a:spcPts val="0"/>
              </a:spcAft>
              <a:buNone/>
            </a:pPr>
            <a:r>
              <a:rPr lang="en"/>
              <a:t>“Why do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output + model interaction?</a:t>
            </a:r>
            <a:endParaRPr/>
          </a:p>
          <a:p>
            <a:pPr indent="0" lvl="0" marL="0" rtl="0" algn="l">
              <a:spcBef>
                <a:spcPts val="0"/>
              </a:spcBef>
              <a:spcAft>
                <a:spcPts val="0"/>
              </a:spcAft>
              <a:buNone/>
            </a:pPr>
            <a:r>
              <a:rPr lang="en"/>
              <a:t>Goal: have some form of presentation for this model - have a print out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550bea6e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550bea6e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3cbc6a94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3cbc6a94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550bea6e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550bea6e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f89a64c8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f89a64c8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3cbc6a94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3cbc6a94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3cbc6a94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3cbc6a94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3cbc6a94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3cbc6a94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3cbc6a94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3cbc6a94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48b0af5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48b0af5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https://coolors.co/83c4e4-ff99c8-fcf6bd-d0f4de-e4c1f9</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would this look like on a sheet of paper</a:t>
            </a:r>
            <a:endParaRPr/>
          </a:p>
          <a:p>
            <a:pPr indent="0" lvl="0" marL="0" rtl="0" algn="l">
              <a:spcBef>
                <a:spcPts val="0"/>
              </a:spcBef>
              <a:spcAft>
                <a:spcPts val="0"/>
              </a:spcAft>
              <a:buNone/>
            </a:pPr>
            <a:r>
              <a:rPr lang="en"/>
              <a:t>Key ideas and learning objectives into a visually digestable format</a:t>
            </a:r>
            <a:endParaRPr/>
          </a:p>
          <a:p>
            <a:pPr indent="0" lvl="0" marL="0" rtl="0" algn="l">
              <a:spcBef>
                <a:spcPts val="0"/>
              </a:spcBef>
              <a:spcAft>
                <a:spcPts val="0"/>
              </a:spcAft>
              <a:buNone/>
            </a:pPr>
            <a:r>
              <a:rPr lang="en"/>
              <a:t>5 pieces - but what is the designers role in each of these pieces, how do each of these benefit from design</a:t>
            </a:r>
            <a:endParaRPr/>
          </a:p>
          <a:p>
            <a:pPr indent="0" lvl="0" marL="0" rtl="0" algn="l">
              <a:spcBef>
                <a:spcPts val="0"/>
              </a:spcBef>
              <a:spcAft>
                <a:spcPts val="0"/>
              </a:spcAft>
              <a:buNone/>
            </a:pPr>
            <a:r>
              <a:rPr lang="en"/>
              <a:t>This is a process model for a ML thing, but misses the “why use ml” -- this is to go from stated problem to stated solution</a:t>
            </a:r>
            <a:endParaRPr/>
          </a:p>
          <a:p>
            <a:pPr indent="0" lvl="0" marL="0" rtl="0" algn="l">
              <a:spcBef>
                <a:spcPts val="0"/>
              </a:spcBef>
              <a:spcAft>
                <a:spcPts val="0"/>
              </a:spcAft>
              <a:buNone/>
            </a:pPr>
            <a:r>
              <a:rPr lang="en"/>
              <a:t>“Why do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output + model interaction?</a:t>
            </a:r>
            <a:endParaRPr/>
          </a:p>
          <a:p>
            <a:pPr indent="0" lvl="0" marL="0" rtl="0" algn="l">
              <a:spcBef>
                <a:spcPts val="0"/>
              </a:spcBef>
              <a:spcAft>
                <a:spcPts val="0"/>
              </a:spcAft>
              <a:buNone/>
            </a:pPr>
            <a:r>
              <a:rPr lang="en"/>
              <a:t>Goal: have some form of presentation for this model - have a print out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Missing:</a:t>
            </a:r>
            <a:endParaRPr/>
          </a:p>
          <a:p>
            <a:pPr indent="-298450" lvl="0" marL="457200" rtl="0" algn="l">
              <a:spcBef>
                <a:spcPts val="0"/>
              </a:spcBef>
              <a:spcAft>
                <a:spcPts val="0"/>
              </a:spcAft>
              <a:buSzPts val="1100"/>
              <a:buChar char="●"/>
            </a:pPr>
            <a:r>
              <a:rPr lang="en"/>
              <a:t>Human element</a:t>
            </a:r>
            <a:endParaRPr/>
          </a:p>
          <a:p>
            <a:pPr indent="-298450" lvl="0" marL="457200" rtl="0" algn="l">
              <a:spcBef>
                <a:spcPts val="0"/>
              </a:spcBef>
              <a:spcAft>
                <a:spcPts val="0"/>
              </a:spcAft>
              <a:buSzPts val="1100"/>
              <a:buChar char="●"/>
            </a:pPr>
            <a:r>
              <a:rPr lang="en"/>
              <a:t>Data roadmap</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3cbc6a94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3cbc6a94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https://elitedatascience.com/data-cleaning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3cbc6a94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3cbc6a94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https://elitedatascience.com/data-cleaning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3cbc6a94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3cbc6a94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3cbc6a94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3cbc6a94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3cbc6a94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3cbc6a94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https://thenewstack.io/what-machine-learning-can-and-cant-do/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3cbc6a94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3cbc6a94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3cbc6a94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3cbc6a94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3f89a64c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f89a64c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6e53cc7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6e53cc7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https://coolors.co/83c4e4-ff99c8-fcf6bd-d0f4de-e4c1f9</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would this look like on a sheet of paper</a:t>
            </a:r>
            <a:endParaRPr/>
          </a:p>
          <a:p>
            <a:pPr indent="0" lvl="0" marL="0" rtl="0" algn="l">
              <a:spcBef>
                <a:spcPts val="0"/>
              </a:spcBef>
              <a:spcAft>
                <a:spcPts val="0"/>
              </a:spcAft>
              <a:buNone/>
            </a:pPr>
            <a:r>
              <a:rPr lang="en"/>
              <a:t>Key ideas and learning objectives into a visually digestable format</a:t>
            </a:r>
            <a:endParaRPr/>
          </a:p>
          <a:p>
            <a:pPr indent="0" lvl="0" marL="0" rtl="0" algn="l">
              <a:spcBef>
                <a:spcPts val="0"/>
              </a:spcBef>
              <a:spcAft>
                <a:spcPts val="0"/>
              </a:spcAft>
              <a:buNone/>
            </a:pPr>
            <a:r>
              <a:rPr lang="en"/>
              <a:t>5 pieces - but what is the designers role in each of these pieces, how do each of these benefit from design</a:t>
            </a:r>
            <a:endParaRPr/>
          </a:p>
          <a:p>
            <a:pPr indent="0" lvl="0" marL="0" rtl="0" algn="l">
              <a:spcBef>
                <a:spcPts val="0"/>
              </a:spcBef>
              <a:spcAft>
                <a:spcPts val="0"/>
              </a:spcAft>
              <a:buNone/>
            </a:pPr>
            <a:r>
              <a:rPr lang="en"/>
              <a:t>This is a process model for a ML thing, but misses the “why use ml” -- this is to go from stated problem to stated solution</a:t>
            </a:r>
            <a:endParaRPr/>
          </a:p>
          <a:p>
            <a:pPr indent="0" lvl="0" marL="0" rtl="0" algn="l">
              <a:spcBef>
                <a:spcPts val="0"/>
              </a:spcBef>
              <a:spcAft>
                <a:spcPts val="0"/>
              </a:spcAft>
              <a:buNone/>
            </a:pPr>
            <a:r>
              <a:rPr lang="en"/>
              <a:t>“Why do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output + model interaction?</a:t>
            </a:r>
            <a:endParaRPr/>
          </a:p>
          <a:p>
            <a:pPr indent="0" lvl="0" marL="0" rtl="0" algn="l">
              <a:spcBef>
                <a:spcPts val="0"/>
              </a:spcBef>
              <a:spcAft>
                <a:spcPts val="0"/>
              </a:spcAft>
              <a:buNone/>
            </a:pPr>
            <a:r>
              <a:rPr lang="en"/>
              <a:t>Goal: have some form of presentation for this model - have a print out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Missing:</a:t>
            </a:r>
            <a:endParaRPr/>
          </a:p>
          <a:p>
            <a:pPr indent="-298450" lvl="0" marL="457200" rtl="0" algn="l">
              <a:spcBef>
                <a:spcPts val="0"/>
              </a:spcBef>
              <a:spcAft>
                <a:spcPts val="0"/>
              </a:spcAft>
              <a:buSzPts val="1100"/>
              <a:buChar char="●"/>
            </a:pPr>
            <a:r>
              <a:rPr lang="en"/>
              <a:t>Human element</a:t>
            </a:r>
            <a:endParaRPr/>
          </a:p>
          <a:p>
            <a:pPr indent="-298450" lvl="0" marL="457200" rtl="0" algn="l">
              <a:spcBef>
                <a:spcPts val="0"/>
              </a:spcBef>
              <a:spcAft>
                <a:spcPts val="0"/>
              </a:spcAft>
              <a:buSzPts val="1100"/>
              <a:buChar char="●"/>
            </a:pPr>
            <a:r>
              <a:rPr lang="en"/>
              <a:t>Data roadmap</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550bea6e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550bea6e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https://coolors.co/83c4e4-ff99c8-fcf6bd-d0f4de-e4c1f9</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would this look like on a sheet of paper</a:t>
            </a:r>
            <a:endParaRPr/>
          </a:p>
          <a:p>
            <a:pPr indent="0" lvl="0" marL="0" rtl="0" algn="l">
              <a:spcBef>
                <a:spcPts val="0"/>
              </a:spcBef>
              <a:spcAft>
                <a:spcPts val="0"/>
              </a:spcAft>
              <a:buNone/>
            </a:pPr>
            <a:r>
              <a:rPr lang="en"/>
              <a:t>Key ideas and learning objectives into a visually digestable format</a:t>
            </a:r>
            <a:endParaRPr/>
          </a:p>
          <a:p>
            <a:pPr indent="0" lvl="0" marL="0" rtl="0" algn="l">
              <a:spcBef>
                <a:spcPts val="0"/>
              </a:spcBef>
              <a:spcAft>
                <a:spcPts val="0"/>
              </a:spcAft>
              <a:buNone/>
            </a:pPr>
            <a:r>
              <a:rPr lang="en"/>
              <a:t>5 pieces - but what is the designers role in each of these pieces, how do each of these benefit from design</a:t>
            </a:r>
            <a:endParaRPr/>
          </a:p>
          <a:p>
            <a:pPr indent="0" lvl="0" marL="0" rtl="0" algn="l">
              <a:spcBef>
                <a:spcPts val="0"/>
              </a:spcBef>
              <a:spcAft>
                <a:spcPts val="0"/>
              </a:spcAft>
              <a:buNone/>
            </a:pPr>
            <a:r>
              <a:rPr lang="en"/>
              <a:t>This is a process model for a ML thing, but misses the “why use ml” -- this is to go from stated problem to stated solution</a:t>
            </a:r>
            <a:endParaRPr/>
          </a:p>
          <a:p>
            <a:pPr indent="0" lvl="0" marL="0" rtl="0" algn="l">
              <a:spcBef>
                <a:spcPts val="0"/>
              </a:spcBef>
              <a:spcAft>
                <a:spcPts val="0"/>
              </a:spcAft>
              <a:buNone/>
            </a:pPr>
            <a:r>
              <a:rPr lang="en"/>
              <a:t>“Why do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output + model interaction?</a:t>
            </a:r>
            <a:endParaRPr/>
          </a:p>
          <a:p>
            <a:pPr indent="0" lvl="0" marL="0" rtl="0" algn="l">
              <a:spcBef>
                <a:spcPts val="0"/>
              </a:spcBef>
              <a:spcAft>
                <a:spcPts val="0"/>
              </a:spcAft>
              <a:buNone/>
            </a:pPr>
            <a:r>
              <a:rPr lang="en"/>
              <a:t>Goal: have some form of presentation for this model - have a print out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48b0af57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48b0af57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48b0af57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48b0af57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https://elitedatascience.com/data-cleaning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550bea6e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550bea6e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https://coolors.co/83c4e4-ff99c8-fcf6bd-d0f4de-e4c1f9</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would this look like on a sheet of paper</a:t>
            </a:r>
            <a:endParaRPr/>
          </a:p>
          <a:p>
            <a:pPr indent="0" lvl="0" marL="0" rtl="0" algn="l">
              <a:spcBef>
                <a:spcPts val="0"/>
              </a:spcBef>
              <a:spcAft>
                <a:spcPts val="0"/>
              </a:spcAft>
              <a:buNone/>
            </a:pPr>
            <a:r>
              <a:rPr lang="en"/>
              <a:t>Key ideas and learning objectives into a visually digestable format</a:t>
            </a:r>
            <a:endParaRPr/>
          </a:p>
          <a:p>
            <a:pPr indent="0" lvl="0" marL="0" rtl="0" algn="l">
              <a:spcBef>
                <a:spcPts val="0"/>
              </a:spcBef>
              <a:spcAft>
                <a:spcPts val="0"/>
              </a:spcAft>
              <a:buNone/>
            </a:pPr>
            <a:r>
              <a:rPr lang="en"/>
              <a:t>5 pieces - but what is the designers role in each of these pieces, how do each of these benefit from design</a:t>
            </a:r>
            <a:endParaRPr/>
          </a:p>
          <a:p>
            <a:pPr indent="0" lvl="0" marL="0" rtl="0" algn="l">
              <a:spcBef>
                <a:spcPts val="0"/>
              </a:spcBef>
              <a:spcAft>
                <a:spcPts val="0"/>
              </a:spcAft>
              <a:buNone/>
            </a:pPr>
            <a:r>
              <a:rPr lang="en"/>
              <a:t>This is a process model for a ML thing, but misses the “why use ml” -- this is to go from stated problem to stated solution</a:t>
            </a:r>
            <a:endParaRPr/>
          </a:p>
          <a:p>
            <a:pPr indent="0" lvl="0" marL="0" rtl="0" algn="l">
              <a:spcBef>
                <a:spcPts val="0"/>
              </a:spcBef>
              <a:spcAft>
                <a:spcPts val="0"/>
              </a:spcAft>
              <a:buNone/>
            </a:pPr>
            <a:r>
              <a:rPr lang="en"/>
              <a:t>“Why do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output + model interaction?</a:t>
            </a:r>
            <a:endParaRPr/>
          </a:p>
          <a:p>
            <a:pPr indent="0" lvl="0" marL="0" rtl="0" algn="l">
              <a:spcBef>
                <a:spcPts val="0"/>
              </a:spcBef>
              <a:spcAft>
                <a:spcPts val="0"/>
              </a:spcAft>
              <a:buNone/>
            </a:pPr>
            <a:r>
              <a:rPr lang="en"/>
              <a:t>Goal: have some form of presentation for this model - have a print out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50bea6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50bea6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550bea6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550bea6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https://thenewstack.io/what-machine-learning-can-and-cant-do/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hyperlink" Target="https://teachablemachine.withgoog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Data Flow in an ML system</a:t>
            </a:r>
            <a:endParaRPr>
              <a:latin typeface="Gill Sans"/>
              <a:ea typeface="Gill Sans"/>
              <a:cs typeface="Gill Sans"/>
              <a:sym typeface="Gill Sa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d.ML, Winter 2018-19</a:t>
            </a:r>
            <a:endParaRPr>
              <a:latin typeface="Gill Sans"/>
              <a:ea typeface="Gill Sans"/>
              <a:cs typeface="Gill Sans"/>
              <a:sym typeface="Gill Sans"/>
            </a:endParaRPr>
          </a:p>
        </p:txBody>
      </p:sp>
      <p:sp>
        <p:nvSpPr>
          <p:cNvPr id="56" name="Google Shape;56;p13"/>
          <p:cNvSpPr/>
          <p:nvPr/>
        </p:nvSpPr>
        <p:spPr>
          <a:xfrm>
            <a:off x="7702951" y="418518"/>
            <a:ext cx="444900" cy="255300"/>
          </a:xfrm>
          <a:prstGeom prst="rect">
            <a:avLst/>
          </a:prstGeom>
          <a:solidFill>
            <a:srgbClr val="FCF6B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600">
              <a:latin typeface="Gill Sans"/>
              <a:ea typeface="Gill Sans"/>
              <a:cs typeface="Gill Sans"/>
              <a:sym typeface="Gill Sans"/>
            </a:endParaRPr>
          </a:p>
        </p:txBody>
      </p:sp>
      <p:sp>
        <p:nvSpPr>
          <p:cNvPr id="57" name="Google Shape;57;p13"/>
          <p:cNvSpPr/>
          <p:nvPr/>
        </p:nvSpPr>
        <p:spPr>
          <a:xfrm>
            <a:off x="7459644" y="756634"/>
            <a:ext cx="444900" cy="255300"/>
          </a:xfrm>
          <a:prstGeom prst="rect">
            <a:avLst/>
          </a:prstGeom>
          <a:solidFill>
            <a:srgbClr val="D0F4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58" name="Google Shape;58;p13"/>
          <p:cNvSpPr/>
          <p:nvPr/>
        </p:nvSpPr>
        <p:spPr>
          <a:xfrm>
            <a:off x="7074603" y="388363"/>
            <a:ext cx="315300" cy="315600"/>
          </a:xfrm>
          <a:prstGeom prst="ellipse">
            <a:avLst/>
          </a:prstGeom>
          <a:solidFill>
            <a:srgbClr val="83C4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59" name="Google Shape;59;p13"/>
          <p:cNvSpPr/>
          <p:nvPr/>
        </p:nvSpPr>
        <p:spPr>
          <a:xfrm>
            <a:off x="6553075" y="107122"/>
            <a:ext cx="453900" cy="453900"/>
          </a:xfrm>
          <a:prstGeom prst="ellipse">
            <a:avLst/>
          </a:prstGeom>
          <a:solidFill>
            <a:srgbClr val="E4C1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60" name="Google Shape;60;p13"/>
          <p:cNvSpPr/>
          <p:nvPr/>
        </p:nvSpPr>
        <p:spPr>
          <a:xfrm>
            <a:off x="8199743" y="353713"/>
            <a:ext cx="444900" cy="384900"/>
          </a:xfrm>
          <a:prstGeom prst="triangle">
            <a:avLst>
              <a:gd fmla="val 50000" name="adj"/>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Gill Sans"/>
              <a:ea typeface="Gill Sans"/>
              <a:cs typeface="Gill Sans"/>
              <a:sym typeface="Gill Sans"/>
            </a:endParaRPr>
          </a:p>
        </p:txBody>
      </p:sp>
      <p:sp>
        <p:nvSpPr>
          <p:cNvPr id="61" name="Google Shape;61;p13"/>
          <p:cNvSpPr/>
          <p:nvPr/>
        </p:nvSpPr>
        <p:spPr>
          <a:xfrm>
            <a:off x="8563025" y="111625"/>
            <a:ext cx="444900" cy="444900"/>
          </a:xfrm>
          <a:prstGeom prst="diamond">
            <a:avLst/>
          </a:prstGeom>
          <a:solidFill>
            <a:srgbClr val="FF99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Model Evaluating</a:t>
            </a:r>
            <a:endParaRPr>
              <a:latin typeface="Gill Sans"/>
              <a:ea typeface="Gill Sans"/>
              <a:cs typeface="Gill Sans"/>
              <a:sym typeface="Gill Sans"/>
            </a:endParaRPr>
          </a:p>
        </p:txBody>
      </p:sp>
      <p:sp>
        <p:nvSpPr>
          <p:cNvPr id="175" name="Google Shape;17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Gill Sans"/>
              <a:buChar char="●"/>
            </a:pPr>
            <a:r>
              <a:rPr lang="en">
                <a:latin typeface="Gill Sans"/>
                <a:ea typeface="Gill Sans"/>
                <a:cs typeface="Gill Sans"/>
                <a:sym typeface="Gill Sans"/>
              </a:rPr>
              <a:t>How well can your model [predict] unseen data?</a:t>
            </a:r>
            <a:endParaRPr>
              <a:latin typeface="Gill Sans"/>
              <a:ea typeface="Gill Sans"/>
              <a:cs typeface="Gill Sans"/>
              <a:sym typeface="Gill Sans"/>
            </a:endParaRPr>
          </a:p>
          <a:p>
            <a:pPr indent="0" lvl="0" marL="0" rtl="0" algn="l">
              <a:spcBef>
                <a:spcPts val="1600"/>
              </a:spcBef>
              <a:spcAft>
                <a:spcPts val="0"/>
              </a:spcAft>
              <a:buNone/>
            </a:pPr>
            <a:r>
              <a:rPr lang="en">
                <a:latin typeface="Gill Sans"/>
                <a:ea typeface="Gill Sans"/>
                <a:cs typeface="Gill Sans"/>
                <a:sym typeface="Gill Sans"/>
              </a:rPr>
              <a:t>Key vocab:</a:t>
            </a:r>
            <a:endParaRPr>
              <a:latin typeface="Gill Sans"/>
              <a:ea typeface="Gill Sans"/>
              <a:cs typeface="Gill Sans"/>
              <a:sym typeface="Gill Sans"/>
            </a:endParaRPr>
          </a:p>
          <a:p>
            <a:pPr indent="-342900" lvl="0" marL="457200" rtl="0" algn="l">
              <a:spcBef>
                <a:spcPts val="1600"/>
              </a:spcBef>
              <a:spcAft>
                <a:spcPts val="0"/>
              </a:spcAft>
              <a:buSzPts val="1800"/>
              <a:buFont typeface="Gill Sans"/>
              <a:buChar char="●"/>
            </a:pPr>
            <a:r>
              <a:rPr lang="en">
                <a:latin typeface="Gill Sans"/>
                <a:ea typeface="Gill Sans"/>
                <a:cs typeface="Gill Sans"/>
                <a:sym typeface="Gill Sans"/>
              </a:rPr>
              <a:t>Test Data</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Precision</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Recall</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Confidence Interval</a:t>
            </a:r>
            <a:endParaRPr>
              <a:latin typeface="Gill Sans"/>
              <a:ea typeface="Gill Sans"/>
              <a:cs typeface="Gill Sans"/>
              <a:sym typeface="Gill Sans"/>
            </a:endParaRPr>
          </a:p>
        </p:txBody>
      </p:sp>
      <p:graphicFrame>
        <p:nvGraphicFramePr>
          <p:cNvPr id="176" name="Google Shape;176;p22"/>
          <p:cNvGraphicFramePr/>
          <p:nvPr/>
        </p:nvGraphicFramePr>
        <p:xfrm>
          <a:off x="6399675" y="3607775"/>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Parrot</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2</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0</a:t>
                      </a:r>
                      <a:endParaRPr sz="600"/>
                    </a:p>
                  </a:txBody>
                  <a:tcPr marT="91425" marB="91425" marR="91425" marL="91425">
                    <a:solidFill>
                      <a:srgbClr val="FFF2CC"/>
                    </a:solidFill>
                  </a:tcPr>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aphicFrame>
        <p:nvGraphicFramePr>
          <p:cNvPr id="177" name="Google Shape;177;p22"/>
          <p:cNvGraphicFramePr/>
          <p:nvPr/>
        </p:nvGraphicFramePr>
        <p:xfrm>
          <a:off x="5948713" y="1229725"/>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pSp>
        <p:nvGrpSpPr>
          <p:cNvPr id="178" name="Google Shape;178;p22"/>
          <p:cNvGrpSpPr/>
          <p:nvPr/>
        </p:nvGrpSpPr>
        <p:grpSpPr>
          <a:xfrm>
            <a:off x="6940400" y="107122"/>
            <a:ext cx="2091568" cy="904812"/>
            <a:chOff x="6875975" y="3896197"/>
            <a:chExt cx="2091568" cy="904812"/>
          </a:xfrm>
        </p:grpSpPr>
        <p:sp>
          <p:nvSpPr>
            <p:cNvPr id="179" name="Google Shape;179;p22"/>
            <p:cNvSpPr/>
            <p:nvPr/>
          </p:nvSpPr>
          <p:spPr>
            <a:xfrm>
              <a:off x="8025851" y="4207593"/>
              <a:ext cx="444900" cy="255300"/>
            </a:xfrm>
            <a:prstGeom prst="rect">
              <a:avLst/>
            </a:prstGeom>
            <a:solidFill>
              <a:srgbClr val="FCF6BD"/>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600">
                <a:latin typeface="Gill Sans"/>
                <a:ea typeface="Gill Sans"/>
                <a:cs typeface="Gill Sans"/>
                <a:sym typeface="Gill Sans"/>
              </a:endParaRPr>
            </a:p>
          </p:txBody>
        </p:sp>
        <p:sp>
          <p:nvSpPr>
            <p:cNvPr id="180" name="Google Shape;180;p22"/>
            <p:cNvSpPr/>
            <p:nvPr/>
          </p:nvSpPr>
          <p:spPr>
            <a:xfrm>
              <a:off x="7782544" y="4545709"/>
              <a:ext cx="444900" cy="255300"/>
            </a:xfrm>
            <a:prstGeom prst="rect">
              <a:avLst/>
            </a:prstGeom>
            <a:solidFill>
              <a:srgbClr val="D0F4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81" name="Google Shape;181;p22"/>
            <p:cNvSpPr/>
            <p:nvPr/>
          </p:nvSpPr>
          <p:spPr>
            <a:xfrm>
              <a:off x="7397503" y="4177438"/>
              <a:ext cx="315300" cy="315600"/>
            </a:xfrm>
            <a:prstGeom prst="ellipse">
              <a:avLst/>
            </a:prstGeom>
            <a:solidFill>
              <a:srgbClr val="83C4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82" name="Google Shape;182;p22"/>
            <p:cNvSpPr/>
            <p:nvPr/>
          </p:nvSpPr>
          <p:spPr>
            <a:xfrm>
              <a:off x="6875975" y="3896197"/>
              <a:ext cx="453900" cy="453900"/>
            </a:xfrm>
            <a:prstGeom prst="ellipse">
              <a:avLst/>
            </a:prstGeom>
            <a:solidFill>
              <a:srgbClr val="E4C1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83" name="Google Shape;183;p22"/>
            <p:cNvSpPr/>
            <p:nvPr/>
          </p:nvSpPr>
          <p:spPr>
            <a:xfrm>
              <a:off x="8522643" y="4142788"/>
              <a:ext cx="444900" cy="384900"/>
            </a:xfrm>
            <a:prstGeom prst="triangle">
              <a:avLst>
                <a:gd fmla="val 50000" name="adj"/>
              </a:avLst>
            </a:prstGeom>
            <a:solidFill>
              <a:srgbClr val="FF99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Gill Sans"/>
                <a:ea typeface="Gill Sans"/>
                <a:cs typeface="Gill Sans"/>
                <a:sym typeface="Gill San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p:nvPr/>
        </p:nvSpPr>
        <p:spPr>
          <a:xfrm>
            <a:off x="5521700" y="1985850"/>
            <a:ext cx="1094400" cy="627600"/>
          </a:xfrm>
          <a:prstGeom prst="rect">
            <a:avLst/>
          </a:prstGeom>
          <a:solidFill>
            <a:srgbClr val="FCF6B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Gill Sans"/>
                <a:ea typeface="Gill Sans"/>
                <a:cs typeface="Gill Sans"/>
                <a:sym typeface="Gill Sans"/>
              </a:rPr>
              <a:t>Model</a:t>
            </a:r>
            <a:endParaRPr>
              <a:solidFill>
                <a:schemeClr val="dk1"/>
              </a:solidFill>
              <a:latin typeface="Gill Sans"/>
              <a:ea typeface="Gill Sans"/>
              <a:cs typeface="Gill Sans"/>
              <a:sym typeface="Gill Sans"/>
            </a:endParaRPr>
          </a:p>
          <a:p>
            <a:pPr indent="0" lvl="0" marL="0" rtl="0" algn="ctr">
              <a:spcBef>
                <a:spcPts val="0"/>
              </a:spcBef>
              <a:spcAft>
                <a:spcPts val="0"/>
              </a:spcAft>
              <a:buClr>
                <a:schemeClr val="dk1"/>
              </a:buClr>
              <a:buSzPts val="1100"/>
              <a:buFont typeface="Arial"/>
              <a:buNone/>
            </a:pPr>
            <a:r>
              <a:rPr lang="en">
                <a:solidFill>
                  <a:schemeClr val="dk1"/>
                </a:solidFill>
                <a:latin typeface="Gill Sans"/>
                <a:ea typeface="Gill Sans"/>
                <a:cs typeface="Gill Sans"/>
                <a:sym typeface="Gill Sans"/>
              </a:rPr>
              <a:t>Evaluating</a:t>
            </a:r>
            <a:endParaRPr>
              <a:latin typeface="Gill Sans"/>
              <a:ea typeface="Gill Sans"/>
              <a:cs typeface="Gill Sans"/>
              <a:sym typeface="Gill Sans"/>
            </a:endParaRPr>
          </a:p>
        </p:txBody>
      </p:sp>
      <p:sp>
        <p:nvSpPr>
          <p:cNvPr id="189" name="Google Shape;189;p23"/>
          <p:cNvSpPr/>
          <p:nvPr/>
        </p:nvSpPr>
        <p:spPr>
          <a:xfrm>
            <a:off x="3610375" y="3600050"/>
            <a:ext cx="1459200" cy="836700"/>
          </a:xfrm>
          <a:prstGeom prst="rect">
            <a:avLst/>
          </a:prstGeom>
          <a:solidFill>
            <a:srgbClr val="D0F4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Gill Sans"/>
                <a:ea typeface="Gill Sans"/>
                <a:cs typeface="Gill Sans"/>
                <a:sym typeface="Gill Sans"/>
              </a:rPr>
              <a:t>Model Building</a:t>
            </a:r>
            <a:endParaRPr>
              <a:latin typeface="Gill Sans"/>
              <a:ea typeface="Gill Sans"/>
              <a:cs typeface="Gill Sans"/>
              <a:sym typeface="Gill Sans"/>
            </a:endParaRPr>
          </a:p>
        </p:txBody>
      </p:sp>
      <p:sp>
        <p:nvSpPr>
          <p:cNvPr id="190" name="Google Shape;190;p23"/>
          <p:cNvSpPr/>
          <p:nvPr/>
        </p:nvSpPr>
        <p:spPr>
          <a:xfrm>
            <a:off x="1837351" y="2071550"/>
            <a:ext cx="1034400" cy="1034700"/>
          </a:xfrm>
          <a:prstGeom prst="ellipse">
            <a:avLst/>
          </a:prstGeom>
          <a:solidFill>
            <a:srgbClr val="83C4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Gill Sans"/>
                <a:ea typeface="Gill Sans"/>
                <a:cs typeface="Gill Sans"/>
                <a:sym typeface="Gill Sans"/>
              </a:rPr>
              <a:t>Data Cleaning</a:t>
            </a:r>
            <a:endParaRPr sz="1000">
              <a:latin typeface="Gill Sans"/>
              <a:ea typeface="Gill Sans"/>
              <a:cs typeface="Gill Sans"/>
              <a:sym typeface="Gill Sans"/>
            </a:endParaRPr>
          </a:p>
        </p:txBody>
      </p:sp>
      <p:sp>
        <p:nvSpPr>
          <p:cNvPr id="191" name="Google Shape;191;p23"/>
          <p:cNvSpPr/>
          <p:nvPr/>
        </p:nvSpPr>
        <p:spPr>
          <a:xfrm>
            <a:off x="93225" y="755625"/>
            <a:ext cx="1488600" cy="1488600"/>
          </a:xfrm>
          <a:prstGeom prst="ellipse">
            <a:avLst/>
          </a:prstGeom>
          <a:solidFill>
            <a:srgbClr val="E4C1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Gill Sans"/>
                <a:ea typeface="Gill Sans"/>
                <a:cs typeface="Gill Sans"/>
                <a:sym typeface="Gill Sans"/>
              </a:rPr>
              <a:t>Data</a:t>
            </a:r>
            <a:endParaRPr>
              <a:latin typeface="Gill Sans"/>
              <a:ea typeface="Gill Sans"/>
              <a:cs typeface="Gill Sans"/>
              <a:sym typeface="Gill Sans"/>
            </a:endParaRPr>
          </a:p>
        </p:txBody>
      </p:sp>
      <p:sp>
        <p:nvSpPr>
          <p:cNvPr id="192" name="Google Shape;192;p23"/>
          <p:cNvSpPr/>
          <p:nvPr/>
        </p:nvSpPr>
        <p:spPr>
          <a:xfrm>
            <a:off x="7142950" y="1844150"/>
            <a:ext cx="1459200" cy="1262100"/>
          </a:xfrm>
          <a:prstGeom prst="triangle">
            <a:avLst>
              <a:gd fmla="val 50000" name="adj"/>
            </a:avLst>
          </a:prstGeom>
          <a:solidFill>
            <a:srgbClr val="FF99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Model Output</a:t>
            </a:r>
            <a:endParaRPr>
              <a:latin typeface="Gill Sans"/>
              <a:ea typeface="Gill Sans"/>
              <a:cs typeface="Gill Sans"/>
              <a:sym typeface="Gill Sans"/>
            </a:endParaRPr>
          </a:p>
        </p:txBody>
      </p:sp>
      <p:sp>
        <p:nvSpPr>
          <p:cNvPr id="193" name="Google Shape;193;p23"/>
          <p:cNvSpPr txBox="1"/>
          <p:nvPr/>
        </p:nvSpPr>
        <p:spPr>
          <a:xfrm>
            <a:off x="718050"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Data design</a:t>
            </a:r>
            <a:endParaRPr>
              <a:latin typeface="Gill Sans"/>
              <a:ea typeface="Gill Sans"/>
              <a:cs typeface="Gill Sans"/>
              <a:sym typeface="Gill Sans"/>
            </a:endParaRPr>
          </a:p>
        </p:txBody>
      </p:sp>
      <p:sp>
        <p:nvSpPr>
          <p:cNvPr id="194" name="Google Shape;194;p23"/>
          <p:cNvSpPr txBox="1"/>
          <p:nvPr/>
        </p:nvSpPr>
        <p:spPr>
          <a:xfrm>
            <a:off x="3786975"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Model design</a:t>
            </a:r>
            <a:endParaRPr>
              <a:latin typeface="Gill Sans"/>
              <a:ea typeface="Gill Sans"/>
              <a:cs typeface="Gill Sans"/>
              <a:sym typeface="Gill Sans"/>
            </a:endParaRPr>
          </a:p>
        </p:txBody>
      </p:sp>
      <p:sp>
        <p:nvSpPr>
          <p:cNvPr id="195" name="Google Shape;195;p23"/>
          <p:cNvSpPr txBox="1"/>
          <p:nvPr/>
        </p:nvSpPr>
        <p:spPr>
          <a:xfrm>
            <a:off x="7182375"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Output design</a:t>
            </a:r>
            <a:endParaRPr>
              <a:latin typeface="Gill Sans"/>
              <a:ea typeface="Gill Sans"/>
              <a:cs typeface="Gill Sans"/>
              <a:sym typeface="Gill Sans"/>
            </a:endParaRPr>
          </a:p>
        </p:txBody>
      </p:sp>
      <p:sp>
        <p:nvSpPr>
          <p:cNvPr id="196" name="Google Shape;196;p23"/>
          <p:cNvSpPr/>
          <p:nvPr/>
        </p:nvSpPr>
        <p:spPr>
          <a:xfrm>
            <a:off x="0" y="0"/>
            <a:ext cx="6920700" cy="5143500"/>
          </a:xfrm>
          <a:prstGeom prst="rect">
            <a:avLst/>
          </a:prstGeom>
          <a:solidFill>
            <a:srgbClr val="000000">
              <a:alpha val="4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Model Output</a:t>
            </a:r>
            <a:endParaRPr>
              <a:latin typeface="Gill Sans"/>
              <a:ea typeface="Gill Sans"/>
              <a:cs typeface="Gill Sans"/>
              <a:sym typeface="Gill Sans"/>
            </a:endParaRPr>
          </a:p>
        </p:txBody>
      </p:sp>
      <p:sp>
        <p:nvSpPr>
          <p:cNvPr id="202" name="Google Shape;20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Gill Sans"/>
              <a:buChar char="●"/>
            </a:pPr>
            <a:r>
              <a:rPr lang="en">
                <a:latin typeface="Gill Sans"/>
                <a:ea typeface="Gill Sans"/>
                <a:cs typeface="Gill Sans"/>
                <a:sym typeface="Gill Sans"/>
              </a:rPr>
              <a:t>What will the output of your model look like?</a:t>
            </a:r>
            <a:endParaRPr>
              <a:latin typeface="Gill Sans"/>
              <a:ea typeface="Gill Sans"/>
              <a:cs typeface="Gill Sans"/>
              <a:sym typeface="Gill Sans"/>
            </a:endParaRPr>
          </a:p>
          <a:p>
            <a:pPr indent="0" lvl="0" marL="0" rtl="0" algn="l">
              <a:spcBef>
                <a:spcPts val="1600"/>
              </a:spcBef>
              <a:spcAft>
                <a:spcPts val="0"/>
              </a:spcAft>
              <a:buNone/>
            </a:pPr>
            <a:r>
              <a:rPr lang="en">
                <a:latin typeface="Gill Sans"/>
                <a:ea typeface="Gill Sans"/>
                <a:cs typeface="Gill Sans"/>
                <a:sym typeface="Gill Sans"/>
              </a:rPr>
              <a:t>Key vocab:</a:t>
            </a:r>
            <a:endParaRPr>
              <a:latin typeface="Gill Sans"/>
              <a:ea typeface="Gill Sans"/>
              <a:cs typeface="Gill Sans"/>
              <a:sym typeface="Gill Sans"/>
            </a:endParaRPr>
          </a:p>
          <a:p>
            <a:pPr indent="-342900" lvl="0" marL="457200" rtl="0" algn="l">
              <a:spcBef>
                <a:spcPts val="1600"/>
              </a:spcBef>
              <a:spcAft>
                <a:spcPts val="0"/>
              </a:spcAft>
              <a:buSzPts val="1800"/>
              <a:buFont typeface="Gill Sans"/>
              <a:buChar char="●"/>
            </a:pPr>
            <a:r>
              <a:rPr lang="en">
                <a:latin typeface="Gill Sans"/>
                <a:ea typeface="Gill Sans"/>
                <a:cs typeface="Gill Sans"/>
                <a:sym typeface="Gill Sans"/>
              </a:rPr>
              <a:t>Confidence Interval</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Bayesian </a:t>
            </a:r>
            <a:endParaRPr>
              <a:latin typeface="Gill Sans"/>
              <a:ea typeface="Gill Sans"/>
              <a:cs typeface="Gill Sans"/>
              <a:sym typeface="Gill Sans"/>
            </a:endParaRPr>
          </a:p>
        </p:txBody>
      </p:sp>
      <p:grpSp>
        <p:nvGrpSpPr>
          <p:cNvPr id="203" name="Google Shape;203;p24"/>
          <p:cNvGrpSpPr/>
          <p:nvPr/>
        </p:nvGrpSpPr>
        <p:grpSpPr>
          <a:xfrm>
            <a:off x="6940400" y="107122"/>
            <a:ext cx="2091568" cy="904812"/>
            <a:chOff x="6875975" y="3896197"/>
            <a:chExt cx="2091568" cy="904812"/>
          </a:xfrm>
        </p:grpSpPr>
        <p:sp>
          <p:nvSpPr>
            <p:cNvPr id="204" name="Google Shape;204;p24"/>
            <p:cNvSpPr/>
            <p:nvPr/>
          </p:nvSpPr>
          <p:spPr>
            <a:xfrm>
              <a:off x="8025851" y="4207593"/>
              <a:ext cx="444900" cy="255300"/>
            </a:xfrm>
            <a:prstGeom prst="rect">
              <a:avLst/>
            </a:prstGeom>
            <a:solidFill>
              <a:srgbClr val="FCF6B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600">
                <a:latin typeface="Gill Sans"/>
                <a:ea typeface="Gill Sans"/>
                <a:cs typeface="Gill Sans"/>
                <a:sym typeface="Gill Sans"/>
              </a:endParaRPr>
            </a:p>
          </p:txBody>
        </p:sp>
        <p:sp>
          <p:nvSpPr>
            <p:cNvPr id="205" name="Google Shape;205;p24"/>
            <p:cNvSpPr/>
            <p:nvPr/>
          </p:nvSpPr>
          <p:spPr>
            <a:xfrm>
              <a:off x="7782544" y="4545709"/>
              <a:ext cx="444900" cy="255300"/>
            </a:xfrm>
            <a:prstGeom prst="rect">
              <a:avLst/>
            </a:prstGeom>
            <a:solidFill>
              <a:srgbClr val="D0F4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206" name="Google Shape;206;p24"/>
            <p:cNvSpPr/>
            <p:nvPr/>
          </p:nvSpPr>
          <p:spPr>
            <a:xfrm>
              <a:off x="7397503" y="4177438"/>
              <a:ext cx="315300" cy="315600"/>
            </a:xfrm>
            <a:prstGeom prst="ellipse">
              <a:avLst/>
            </a:prstGeom>
            <a:solidFill>
              <a:srgbClr val="83C4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207" name="Google Shape;207;p24"/>
            <p:cNvSpPr/>
            <p:nvPr/>
          </p:nvSpPr>
          <p:spPr>
            <a:xfrm>
              <a:off x="6875975" y="3896197"/>
              <a:ext cx="453900" cy="453900"/>
            </a:xfrm>
            <a:prstGeom prst="ellipse">
              <a:avLst/>
            </a:prstGeom>
            <a:solidFill>
              <a:srgbClr val="E4C1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208" name="Google Shape;208;p24"/>
            <p:cNvSpPr/>
            <p:nvPr/>
          </p:nvSpPr>
          <p:spPr>
            <a:xfrm>
              <a:off x="8522643" y="4142788"/>
              <a:ext cx="444900" cy="384900"/>
            </a:xfrm>
            <a:prstGeom prst="triangle">
              <a:avLst>
                <a:gd fmla="val 50000" name="adj"/>
              </a:avLst>
            </a:prstGeom>
            <a:solidFill>
              <a:srgbClr val="FF99C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Gill Sans"/>
                <a:ea typeface="Gill Sans"/>
                <a:cs typeface="Gill Sans"/>
                <a:sym typeface="Gill San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25"/>
          <p:cNvPicPr preferRelativeResize="0"/>
          <p:nvPr/>
        </p:nvPicPr>
        <p:blipFill>
          <a:blip r:embed="rId3">
            <a:alphaModFix/>
          </a:blip>
          <a:stretch>
            <a:fillRect/>
          </a:stretch>
        </p:blipFill>
        <p:spPr>
          <a:xfrm>
            <a:off x="152400" y="569725"/>
            <a:ext cx="8839201" cy="4390115"/>
          </a:xfrm>
          <a:prstGeom prst="rect">
            <a:avLst/>
          </a:prstGeom>
          <a:noFill/>
          <a:ln>
            <a:noFill/>
          </a:ln>
        </p:spPr>
      </p:pic>
      <p:sp>
        <p:nvSpPr>
          <p:cNvPr id="214" name="Google Shape;214;p25"/>
          <p:cNvSpPr txBox="1"/>
          <p:nvPr/>
        </p:nvSpPr>
        <p:spPr>
          <a:xfrm>
            <a:off x="0" y="0"/>
            <a:ext cx="9144000" cy="74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u="sng">
                <a:solidFill>
                  <a:srgbClr val="1155CC"/>
                </a:solidFill>
                <a:hlinkClick r:id="rId4"/>
              </a:rPr>
              <a:t>https://teachablemachine.withgoogle.com/</a:t>
            </a:r>
            <a:r>
              <a:rPr lang="en" sz="1200">
                <a:solidFill>
                  <a:schemeClr val="dk1"/>
                </a:solidFil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nvSpPr>
        <p:spPr>
          <a:xfrm>
            <a:off x="463975" y="1350600"/>
            <a:ext cx="5928600" cy="24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latin typeface="Gill Sans"/>
                <a:ea typeface="Gill Sans"/>
                <a:cs typeface="Gill Sans"/>
                <a:sym typeface="Gill Sans"/>
              </a:rPr>
              <a:t>Old slides </a:t>
            </a:r>
            <a:endParaRPr sz="6000">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p:nvPr/>
        </p:nvSpPr>
        <p:spPr>
          <a:xfrm>
            <a:off x="6595425" y="1706150"/>
            <a:ext cx="1459200" cy="83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Model</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Evaluating</a:t>
            </a:r>
            <a:endParaRPr/>
          </a:p>
        </p:txBody>
      </p:sp>
      <p:sp>
        <p:nvSpPr>
          <p:cNvPr id="225" name="Google Shape;225;p27"/>
          <p:cNvSpPr/>
          <p:nvPr/>
        </p:nvSpPr>
        <p:spPr>
          <a:xfrm>
            <a:off x="4572000" y="1706150"/>
            <a:ext cx="1459200" cy="83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p>
        </p:txBody>
      </p:sp>
      <p:sp>
        <p:nvSpPr>
          <p:cNvPr id="226" name="Google Shape;226;p27"/>
          <p:cNvSpPr/>
          <p:nvPr/>
        </p:nvSpPr>
        <p:spPr>
          <a:xfrm>
            <a:off x="2733039" y="1394900"/>
            <a:ext cx="1459200" cy="145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Cleaning</a:t>
            </a:r>
            <a:endParaRPr/>
          </a:p>
        </p:txBody>
      </p:sp>
      <p:sp>
        <p:nvSpPr>
          <p:cNvPr id="227" name="Google Shape;227;p27"/>
          <p:cNvSpPr/>
          <p:nvPr/>
        </p:nvSpPr>
        <p:spPr>
          <a:xfrm>
            <a:off x="93225" y="755625"/>
            <a:ext cx="2386500" cy="238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p>
        </p:txBody>
      </p:sp>
      <p:graphicFrame>
        <p:nvGraphicFramePr>
          <p:cNvPr id="228" name="Google Shape;228;p27"/>
          <p:cNvGraphicFramePr/>
          <p:nvPr/>
        </p:nvGraphicFramePr>
        <p:xfrm>
          <a:off x="439525" y="3196800"/>
          <a:ext cx="3000000" cy="3000000"/>
        </p:xfrm>
        <a:graphic>
          <a:graphicData uri="http://schemas.openxmlformats.org/drawingml/2006/table">
            <a:tbl>
              <a:tblPr>
                <a:noFill/>
                <a:tableStyleId>{41C5A137-DA63-48B8-B527-58B2035F12B1}</a:tableStyleId>
              </a:tblPr>
              <a:tblGrid>
                <a:gridCol w="494475"/>
                <a:gridCol w="543125"/>
                <a:gridCol w="450950"/>
                <a:gridCol w="430975"/>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c>
                  <a:txBody>
                    <a:bodyPr>
                      <a:noAutofit/>
                    </a:bodyPr>
                    <a:lstStyle/>
                    <a:p>
                      <a:pPr indent="0" lvl="0" marL="0" rtl="0" algn="l">
                        <a:spcBef>
                          <a:spcPts val="0"/>
                        </a:spcBef>
                        <a:spcAft>
                          <a:spcPts val="0"/>
                        </a:spcAft>
                        <a:buNone/>
                      </a:pPr>
                      <a:r>
                        <a:rPr b="1" lang="en" sz="600"/>
                        <a:t>Sound</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Meow</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Woof</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Oink</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N/A</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sp>
        <p:nvSpPr>
          <p:cNvPr id="229" name="Google Shape;229;p27"/>
          <p:cNvSpPr txBox="1"/>
          <p:nvPr/>
        </p:nvSpPr>
        <p:spPr>
          <a:xfrm>
            <a:off x="6595425" y="2684850"/>
            <a:ext cx="1459200" cy="12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Does this predict well?</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Supervised vs unsupervised</a:t>
            </a:r>
            <a:endParaRPr/>
          </a:p>
        </p:txBody>
      </p:sp>
      <p:cxnSp>
        <p:nvCxnSpPr>
          <p:cNvPr id="230" name="Google Shape;230;p27"/>
          <p:cNvCxnSpPr>
            <a:stCxn id="227" idx="0"/>
            <a:endCxn id="226" idx="0"/>
          </p:cNvCxnSpPr>
          <p:nvPr/>
        </p:nvCxnSpPr>
        <p:spPr>
          <a:xfrm flipH="1" rot="-5400000">
            <a:off x="2054925" y="-12825"/>
            <a:ext cx="639300" cy="2176200"/>
          </a:xfrm>
          <a:prstGeom prst="curvedConnector3">
            <a:avLst>
              <a:gd fmla="val -37248" name="adj1"/>
            </a:avLst>
          </a:prstGeom>
          <a:noFill/>
          <a:ln cap="flat" cmpd="sng" w="9525">
            <a:solidFill>
              <a:schemeClr val="dk2"/>
            </a:solidFill>
            <a:prstDash val="solid"/>
            <a:round/>
            <a:headEnd len="med" w="med" type="none"/>
            <a:tailEnd len="med" w="med" type="stealth"/>
          </a:ln>
        </p:spPr>
      </p:cxnSp>
      <p:cxnSp>
        <p:nvCxnSpPr>
          <p:cNvPr id="231" name="Google Shape;231;p27"/>
          <p:cNvCxnSpPr>
            <a:stCxn id="226" idx="4"/>
            <a:endCxn id="225" idx="1"/>
          </p:cNvCxnSpPr>
          <p:nvPr/>
        </p:nvCxnSpPr>
        <p:spPr>
          <a:xfrm rot="-5400000">
            <a:off x="3652539" y="1934600"/>
            <a:ext cx="729600" cy="1109400"/>
          </a:xfrm>
          <a:prstGeom prst="curvedConnector4">
            <a:avLst>
              <a:gd fmla="val -32638" name="adj1"/>
              <a:gd fmla="val 82881" name="adj2"/>
            </a:avLst>
          </a:prstGeom>
          <a:noFill/>
          <a:ln cap="flat" cmpd="sng" w="9525">
            <a:solidFill>
              <a:schemeClr val="dk2"/>
            </a:solidFill>
            <a:prstDash val="solid"/>
            <a:round/>
            <a:headEnd len="med" w="med" type="none"/>
            <a:tailEnd len="med" w="med" type="stealth"/>
          </a:ln>
        </p:spPr>
      </p:cxnSp>
      <p:cxnSp>
        <p:nvCxnSpPr>
          <p:cNvPr id="232" name="Google Shape;232;p27"/>
          <p:cNvCxnSpPr>
            <a:stCxn id="225" idx="3"/>
            <a:endCxn id="224" idx="1"/>
          </p:cNvCxnSpPr>
          <p:nvPr/>
        </p:nvCxnSpPr>
        <p:spPr>
          <a:xfrm>
            <a:off x="6031200" y="2124500"/>
            <a:ext cx="564300" cy="0"/>
          </a:xfrm>
          <a:prstGeom prst="straightConnector1">
            <a:avLst/>
          </a:prstGeom>
          <a:noFill/>
          <a:ln cap="flat" cmpd="sng" w="9525">
            <a:solidFill>
              <a:schemeClr val="dk2"/>
            </a:solidFill>
            <a:prstDash val="solid"/>
            <a:round/>
            <a:headEnd len="med" w="med" type="none"/>
            <a:tailEnd len="med" w="med" type="stealth"/>
          </a:ln>
        </p:spPr>
      </p:cxnSp>
      <p:graphicFrame>
        <p:nvGraphicFramePr>
          <p:cNvPr id="233" name="Google Shape;233;p27"/>
          <p:cNvGraphicFramePr/>
          <p:nvPr/>
        </p:nvGraphicFramePr>
        <p:xfrm>
          <a:off x="2563175" y="3196800"/>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aphicFrame>
        <p:nvGraphicFramePr>
          <p:cNvPr id="234" name="Google Shape;234;p27"/>
          <p:cNvGraphicFramePr/>
          <p:nvPr/>
        </p:nvGraphicFramePr>
        <p:xfrm>
          <a:off x="6580750" y="125400"/>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Parrot</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2</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0</a:t>
                      </a:r>
                      <a:endParaRPr sz="600"/>
                    </a:p>
                  </a:txBody>
                  <a:tcPr marT="91425" marB="91425" marR="91425" marL="91425">
                    <a:solidFill>
                      <a:srgbClr val="FFF2CC"/>
                    </a:solidFill>
                  </a:tcPr>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sp>
        <p:nvSpPr>
          <p:cNvPr id="235" name="Google Shape;235;p27"/>
          <p:cNvSpPr txBox="1"/>
          <p:nvPr/>
        </p:nvSpPr>
        <p:spPr>
          <a:xfrm>
            <a:off x="4579275" y="2684850"/>
            <a:ext cx="1488600" cy="12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Select an algorithm based on the problem you’re trying to solve</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8"/>
          <p:cNvSpPr/>
          <p:nvPr/>
        </p:nvSpPr>
        <p:spPr>
          <a:xfrm>
            <a:off x="6595425" y="1706150"/>
            <a:ext cx="1459200" cy="83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Model</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Evaluating</a:t>
            </a:r>
            <a:endParaRPr/>
          </a:p>
        </p:txBody>
      </p:sp>
      <p:sp>
        <p:nvSpPr>
          <p:cNvPr id="241" name="Google Shape;241;p28"/>
          <p:cNvSpPr/>
          <p:nvPr/>
        </p:nvSpPr>
        <p:spPr>
          <a:xfrm>
            <a:off x="4572000" y="1706150"/>
            <a:ext cx="1459200" cy="83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p>
        </p:txBody>
      </p:sp>
      <p:sp>
        <p:nvSpPr>
          <p:cNvPr id="242" name="Google Shape;242;p28"/>
          <p:cNvSpPr/>
          <p:nvPr/>
        </p:nvSpPr>
        <p:spPr>
          <a:xfrm>
            <a:off x="2733039" y="1394900"/>
            <a:ext cx="1459200" cy="145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Cleaning</a:t>
            </a:r>
            <a:endParaRPr/>
          </a:p>
        </p:txBody>
      </p:sp>
      <p:sp>
        <p:nvSpPr>
          <p:cNvPr id="243" name="Google Shape;243;p28"/>
          <p:cNvSpPr/>
          <p:nvPr/>
        </p:nvSpPr>
        <p:spPr>
          <a:xfrm>
            <a:off x="93225" y="755625"/>
            <a:ext cx="2386500" cy="238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p>
        </p:txBody>
      </p:sp>
      <p:graphicFrame>
        <p:nvGraphicFramePr>
          <p:cNvPr id="244" name="Google Shape;244;p28"/>
          <p:cNvGraphicFramePr/>
          <p:nvPr/>
        </p:nvGraphicFramePr>
        <p:xfrm>
          <a:off x="439525" y="3196800"/>
          <a:ext cx="3000000" cy="3000000"/>
        </p:xfrm>
        <a:graphic>
          <a:graphicData uri="http://schemas.openxmlformats.org/drawingml/2006/table">
            <a:tbl>
              <a:tblPr>
                <a:noFill/>
                <a:tableStyleId>{41C5A137-DA63-48B8-B527-58B2035F12B1}</a:tableStyleId>
              </a:tblPr>
              <a:tblGrid>
                <a:gridCol w="494475"/>
                <a:gridCol w="543125"/>
                <a:gridCol w="450950"/>
                <a:gridCol w="430975"/>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c>
                  <a:txBody>
                    <a:bodyPr>
                      <a:noAutofit/>
                    </a:bodyPr>
                    <a:lstStyle/>
                    <a:p>
                      <a:pPr indent="0" lvl="0" marL="0" rtl="0" algn="l">
                        <a:spcBef>
                          <a:spcPts val="0"/>
                        </a:spcBef>
                        <a:spcAft>
                          <a:spcPts val="0"/>
                        </a:spcAft>
                        <a:buNone/>
                      </a:pPr>
                      <a:r>
                        <a:rPr b="1" lang="en" sz="600"/>
                        <a:t>Sound</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Meow</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Woof</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Oink</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N/A</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sp>
        <p:nvSpPr>
          <p:cNvPr id="245" name="Google Shape;245;p28"/>
          <p:cNvSpPr txBox="1"/>
          <p:nvPr/>
        </p:nvSpPr>
        <p:spPr>
          <a:xfrm>
            <a:off x="6595425" y="2684850"/>
            <a:ext cx="1459200" cy="12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Does this predict well?</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Supervised vs unsupervised</a:t>
            </a:r>
            <a:endParaRPr/>
          </a:p>
        </p:txBody>
      </p:sp>
      <p:cxnSp>
        <p:nvCxnSpPr>
          <p:cNvPr id="246" name="Google Shape;246;p28"/>
          <p:cNvCxnSpPr>
            <a:stCxn id="243" idx="0"/>
            <a:endCxn id="242" idx="0"/>
          </p:cNvCxnSpPr>
          <p:nvPr/>
        </p:nvCxnSpPr>
        <p:spPr>
          <a:xfrm flipH="1" rot="-5400000">
            <a:off x="2054925" y="-12825"/>
            <a:ext cx="639300" cy="2176200"/>
          </a:xfrm>
          <a:prstGeom prst="curvedConnector3">
            <a:avLst>
              <a:gd fmla="val -37248" name="adj1"/>
            </a:avLst>
          </a:prstGeom>
          <a:noFill/>
          <a:ln cap="flat" cmpd="sng" w="9525">
            <a:solidFill>
              <a:schemeClr val="dk2"/>
            </a:solidFill>
            <a:prstDash val="solid"/>
            <a:round/>
            <a:headEnd len="med" w="med" type="none"/>
            <a:tailEnd len="med" w="med" type="stealth"/>
          </a:ln>
        </p:spPr>
      </p:cxnSp>
      <p:cxnSp>
        <p:nvCxnSpPr>
          <p:cNvPr id="247" name="Google Shape;247;p28"/>
          <p:cNvCxnSpPr>
            <a:stCxn id="242" idx="4"/>
            <a:endCxn id="241" idx="1"/>
          </p:cNvCxnSpPr>
          <p:nvPr/>
        </p:nvCxnSpPr>
        <p:spPr>
          <a:xfrm rot="-5400000">
            <a:off x="3652539" y="1934600"/>
            <a:ext cx="729600" cy="1109400"/>
          </a:xfrm>
          <a:prstGeom prst="curvedConnector4">
            <a:avLst>
              <a:gd fmla="val -32638" name="adj1"/>
              <a:gd fmla="val 82881" name="adj2"/>
            </a:avLst>
          </a:prstGeom>
          <a:noFill/>
          <a:ln cap="flat" cmpd="sng" w="9525">
            <a:solidFill>
              <a:schemeClr val="dk2"/>
            </a:solidFill>
            <a:prstDash val="solid"/>
            <a:round/>
            <a:headEnd len="med" w="med" type="none"/>
            <a:tailEnd len="med" w="med" type="stealth"/>
          </a:ln>
        </p:spPr>
      </p:cxnSp>
      <p:cxnSp>
        <p:nvCxnSpPr>
          <p:cNvPr id="248" name="Google Shape;248;p28"/>
          <p:cNvCxnSpPr>
            <a:stCxn id="241" idx="3"/>
            <a:endCxn id="240" idx="1"/>
          </p:cNvCxnSpPr>
          <p:nvPr/>
        </p:nvCxnSpPr>
        <p:spPr>
          <a:xfrm>
            <a:off x="6031200" y="2124500"/>
            <a:ext cx="564300" cy="0"/>
          </a:xfrm>
          <a:prstGeom prst="straightConnector1">
            <a:avLst/>
          </a:prstGeom>
          <a:noFill/>
          <a:ln cap="flat" cmpd="sng" w="9525">
            <a:solidFill>
              <a:schemeClr val="dk2"/>
            </a:solidFill>
            <a:prstDash val="solid"/>
            <a:round/>
            <a:headEnd len="med" w="med" type="none"/>
            <a:tailEnd len="med" w="med" type="stealth"/>
          </a:ln>
        </p:spPr>
      </p:cxnSp>
      <p:graphicFrame>
        <p:nvGraphicFramePr>
          <p:cNvPr id="249" name="Google Shape;249;p28"/>
          <p:cNvGraphicFramePr/>
          <p:nvPr/>
        </p:nvGraphicFramePr>
        <p:xfrm>
          <a:off x="2563175" y="3196800"/>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aphicFrame>
        <p:nvGraphicFramePr>
          <p:cNvPr id="250" name="Google Shape;250;p28"/>
          <p:cNvGraphicFramePr/>
          <p:nvPr/>
        </p:nvGraphicFramePr>
        <p:xfrm>
          <a:off x="6580750" y="125400"/>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Parrot</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2</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0</a:t>
                      </a:r>
                      <a:endParaRPr sz="600"/>
                    </a:p>
                  </a:txBody>
                  <a:tcPr marT="91425" marB="91425" marR="91425" marL="91425">
                    <a:solidFill>
                      <a:srgbClr val="FFF2CC"/>
                    </a:solidFill>
                  </a:tcPr>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sp>
        <p:nvSpPr>
          <p:cNvPr id="251" name="Google Shape;251;p28"/>
          <p:cNvSpPr txBox="1"/>
          <p:nvPr/>
        </p:nvSpPr>
        <p:spPr>
          <a:xfrm>
            <a:off x="4579275" y="2684850"/>
            <a:ext cx="1488600" cy="12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Select an algorithm based on the problem you’re trying to solve</a:t>
            </a:r>
            <a:endParaRPr/>
          </a:p>
          <a:p>
            <a:pPr indent="0" lvl="0" marL="0" rtl="0" algn="l">
              <a:spcBef>
                <a:spcPts val="0"/>
              </a:spcBef>
              <a:spcAft>
                <a:spcPts val="0"/>
              </a:spcAft>
              <a:buNone/>
            </a:pPr>
            <a:r>
              <a:t/>
            </a:r>
            <a:endParaRPr/>
          </a:p>
        </p:txBody>
      </p:sp>
      <p:sp>
        <p:nvSpPr>
          <p:cNvPr id="252" name="Google Shape;252;p28"/>
          <p:cNvSpPr/>
          <p:nvPr/>
        </p:nvSpPr>
        <p:spPr>
          <a:xfrm>
            <a:off x="2479725" y="0"/>
            <a:ext cx="6664500" cy="5143500"/>
          </a:xfrm>
          <a:prstGeom prst="rect">
            <a:avLst/>
          </a:prstGeom>
          <a:solidFill>
            <a:srgbClr val="000000">
              <a:alpha val="4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58" name="Google Shape;2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machine learning models need data</a:t>
            </a:r>
            <a:endParaRPr/>
          </a:p>
          <a:p>
            <a:pPr indent="-342900" lvl="0" marL="457200" rtl="0" algn="l">
              <a:spcBef>
                <a:spcPts val="0"/>
              </a:spcBef>
              <a:spcAft>
                <a:spcPts val="0"/>
              </a:spcAft>
              <a:buSzPts val="1800"/>
              <a:buChar char="●"/>
            </a:pPr>
            <a:r>
              <a:rPr lang="en"/>
              <a:t>Where does your data come from?</a:t>
            </a:r>
            <a:endParaRPr/>
          </a:p>
          <a:p>
            <a:pPr indent="-342900" lvl="0" marL="457200" rtl="0" algn="l">
              <a:spcBef>
                <a:spcPts val="0"/>
              </a:spcBef>
              <a:spcAft>
                <a:spcPts val="0"/>
              </a:spcAft>
              <a:buSzPts val="1800"/>
              <a:buChar char="●"/>
            </a:pPr>
            <a:r>
              <a:rPr lang="en"/>
              <a:t>What is the type() of each of the variables (columns)</a:t>
            </a:r>
            <a:endParaRPr/>
          </a:p>
          <a:p>
            <a:pPr indent="0" lvl="0" marL="0" rtl="0" algn="l">
              <a:spcBef>
                <a:spcPts val="1600"/>
              </a:spcBef>
              <a:spcAft>
                <a:spcPts val="0"/>
              </a:spcAft>
              <a:buNone/>
            </a:pPr>
            <a:r>
              <a:rPr lang="en"/>
              <a:t>Key vocab:</a:t>
            </a:r>
            <a:endParaRPr/>
          </a:p>
          <a:p>
            <a:pPr indent="-342900" lvl="0" marL="457200" rtl="0" algn="l">
              <a:spcBef>
                <a:spcPts val="1600"/>
              </a:spcBef>
              <a:spcAft>
                <a:spcPts val="0"/>
              </a:spcAft>
              <a:buSzPts val="1800"/>
              <a:buChar char="●"/>
            </a:pPr>
            <a:r>
              <a:rPr lang="en"/>
              <a:t>Training data - the data you use to train your ML model</a:t>
            </a:r>
            <a:endParaRPr/>
          </a:p>
          <a:p>
            <a:pPr indent="-342900" lvl="0" marL="457200" rtl="0" algn="l">
              <a:spcBef>
                <a:spcPts val="0"/>
              </a:spcBef>
              <a:spcAft>
                <a:spcPts val="0"/>
              </a:spcAft>
              <a:buSzPts val="1800"/>
              <a:buChar char="●"/>
            </a:pPr>
            <a:r>
              <a:rPr lang="en"/>
              <a:t>Data type - the type/format of your data (string/integer)</a:t>
            </a:r>
            <a:endParaRPr/>
          </a:p>
        </p:txBody>
      </p:sp>
      <p:graphicFrame>
        <p:nvGraphicFramePr>
          <p:cNvPr id="259" name="Google Shape;259;p29"/>
          <p:cNvGraphicFramePr/>
          <p:nvPr/>
        </p:nvGraphicFramePr>
        <p:xfrm>
          <a:off x="6678500" y="2437750"/>
          <a:ext cx="3000000" cy="3000000"/>
        </p:xfrm>
        <a:graphic>
          <a:graphicData uri="http://schemas.openxmlformats.org/drawingml/2006/table">
            <a:tbl>
              <a:tblPr>
                <a:noFill/>
                <a:tableStyleId>{41C5A137-DA63-48B8-B527-58B2035F12B1}</a:tableStyleId>
              </a:tblPr>
              <a:tblGrid>
                <a:gridCol w="494475"/>
                <a:gridCol w="543125"/>
                <a:gridCol w="450950"/>
                <a:gridCol w="430975"/>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c>
                  <a:txBody>
                    <a:bodyPr>
                      <a:noAutofit/>
                    </a:bodyPr>
                    <a:lstStyle/>
                    <a:p>
                      <a:pPr indent="0" lvl="0" marL="0" rtl="0" algn="l">
                        <a:spcBef>
                          <a:spcPts val="0"/>
                        </a:spcBef>
                        <a:spcAft>
                          <a:spcPts val="0"/>
                        </a:spcAft>
                        <a:buNone/>
                      </a:pPr>
                      <a:r>
                        <a:rPr b="1" lang="en" sz="600"/>
                        <a:t>Sound</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Meow</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Woof</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Oink</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N/A</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 try for yourself!</a:t>
            </a:r>
            <a:endParaRPr/>
          </a:p>
        </p:txBody>
      </p:sp>
      <p:sp>
        <p:nvSpPr>
          <p:cNvPr id="265" name="Google Shape;26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Open Python (premade workbook - just run code)</a:t>
            </a:r>
            <a:endParaRPr/>
          </a:p>
        </p:txBody>
      </p:sp>
      <p:graphicFrame>
        <p:nvGraphicFramePr>
          <p:cNvPr id="266" name="Google Shape;266;p30"/>
          <p:cNvGraphicFramePr/>
          <p:nvPr/>
        </p:nvGraphicFramePr>
        <p:xfrm>
          <a:off x="6741100" y="445025"/>
          <a:ext cx="3000000" cy="3000000"/>
        </p:xfrm>
        <a:graphic>
          <a:graphicData uri="http://schemas.openxmlformats.org/drawingml/2006/table">
            <a:tbl>
              <a:tblPr>
                <a:noFill/>
                <a:tableStyleId>{41C5A137-DA63-48B8-B527-58B2035F12B1}</a:tableStyleId>
              </a:tblPr>
              <a:tblGrid>
                <a:gridCol w="494475"/>
                <a:gridCol w="543125"/>
                <a:gridCol w="450950"/>
                <a:gridCol w="430975"/>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c>
                  <a:txBody>
                    <a:bodyPr>
                      <a:noAutofit/>
                    </a:bodyPr>
                    <a:lstStyle/>
                    <a:p>
                      <a:pPr indent="0" lvl="0" marL="0" rtl="0" algn="l">
                        <a:spcBef>
                          <a:spcPts val="0"/>
                        </a:spcBef>
                        <a:spcAft>
                          <a:spcPts val="0"/>
                        </a:spcAft>
                        <a:buNone/>
                      </a:pPr>
                      <a:r>
                        <a:rPr b="1" lang="en" sz="600"/>
                        <a:t>Sound</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Meow</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Woof</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Oink</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N/A</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1"/>
          <p:cNvSpPr/>
          <p:nvPr/>
        </p:nvSpPr>
        <p:spPr>
          <a:xfrm>
            <a:off x="6595425" y="1706150"/>
            <a:ext cx="1459200" cy="83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Model</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Evaluating</a:t>
            </a:r>
            <a:endParaRPr/>
          </a:p>
        </p:txBody>
      </p:sp>
      <p:sp>
        <p:nvSpPr>
          <p:cNvPr id="272" name="Google Shape;272;p31"/>
          <p:cNvSpPr/>
          <p:nvPr/>
        </p:nvSpPr>
        <p:spPr>
          <a:xfrm>
            <a:off x="4572000" y="1706150"/>
            <a:ext cx="1459200" cy="83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p>
        </p:txBody>
      </p:sp>
      <p:sp>
        <p:nvSpPr>
          <p:cNvPr id="273" name="Google Shape;273;p31"/>
          <p:cNvSpPr/>
          <p:nvPr/>
        </p:nvSpPr>
        <p:spPr>
          <a:xfrm>
            <a:off x="2733039" y="1394900"/>
            <a:ext cx="1459200" cy="145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Cleaning</a:t>
            </a:r>
            <a:endParaRPr/>
          </a:p>
        </p:txBody>
      </p:sp>
      <p:sp>
        <p:nvSpPr>
          <p:cNvPr id="274" name="Google Shape;274;p31"/>
          <p:cNvSpPr/>
          <p:nvPr/>
        </p:nvSpPr>
        <p:spPr>
          <a:xfrm>
            <a:off x="93225" y="755625"/>
            <a:ext cx="2386500" cy="238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p>
        </p:txBody>
      </p:sp>
      <p:graphicFrame>
        <p:nvGraphicFramePr>
          <p:cNvPr id="275" name="Google Shape;275;p31"/>
          <p:cNvGraphicFramePr/>
          <p:nvPr/>
        </p:nvGraphicFramePr>
        <p:xfrm>
          <a:off x="439525" y="3196800"/>
          <a:ext cx="3000000" cy="3000000"/>
        </p:xfrm>
        <a:graphic>
          <a:graphicData uri="http://schemas.openxmlformats.org/drawingml/2006/table">
            <a:tbl>
              <a:tblPr>
                <a:noFill/>
                <a:tableStyleId>{41C5A137-DA63-48B8-B527-58B2035F12B1}</a:tableStyleId>
              </a:tblPr>
              <a:tblGrid>
                <a:gridCol w="494475"/>
                <a:gridCol w="543125"/>
                <a:gridCol w="450950"/>
                <a:gridCol w="430975"/>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c>
                  <a:txBody>
                    <a:bodyPr>
                      <a:noAutofit/>
                    </a:bodyPr>
                    <a:lstStyle/>
                    <a:p>
                      <a:pPr indent="0" lvl="0" marL="0" rtl="0" algn="l">
                        <a:spcBef>
                          <a:spcPts val="0"/>
                        </a:spcBef>
                        <a:spcAft>
                          <a:spcPts val="0"/>
                        </a:spcAft>
                        <a:buNone/>
                      </a:pPr>
                      <a:r>
                        <a:rPr b="1" lang="en" sz="600"/>
                        <a:t>Sound</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Meow</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Woof</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Oink</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N/A</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sp>
        <p:nvSpPr>
          <p:cNvPr id="276" name="Google Shape;276;p31"/>
          <p:cNvSpPr txBox="1"/>
          <p:nvPr/>
        </p:nvSpPr>
        <p:spPr>
          <a:xfrm>
            <a:off x="6595425" y="2684850"/>
            <a:ext cx="1459200" cy="12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Does this predict well?</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Supervised vs unsupervised</a:t>
            </a:r>
            <a:endParaRPr/>
          </a:p>
        </p:txBody>
      </p:sp>
      <p:cxnSp>
        <p:nvCxnSpPr>
          <p:cNvPr id="277" name="Google Shape;277;p31"/>
          <p:cNvCxnSpPr>
            <a:stCxn id="274" idx="0"/>
            <a:endCxn id="273" idx="0"/>
          </p:cNvCxnSpPr>
          <p:nvPr/>
        </p:nvCxnSpPr>
        <p:spPr>
          <a:xfrm flipH="1" rot="-5400000">
            <a:off x="2054925" y="-12825"/>
            <a:ext cx="639300" cy="2176200"/>
          </a:xfrm>
          <a:prstGeom prst="curvedConnector3">
            <a:avLst>
              <a:gd fmla="val -37248" name="adj1"/>
            </a:avLst>
          </a:prstGeom>
          <a:noFill/>
          <a:ln cap="flat" cmpd="sng" w="9525">
            <a:solidFill>
              <a:schemeClr val="dk2"/>
            </a:solidFill>
            <a:prstDash val="solid"/>
            <a:round/>
            <a:headEnd len="med" w="med" type="none"/>
            <a:tailEnd len="med" w="med" type="stealth"/>
          </a:ln>
        </p:spPr>
      </p:cxnSp>
      <p:cxnSp>
        <p:nvCxnSpPr>
          <p:cNvPr id="278" name="Google Shape;278;p31"/>
          <p:cNvCxnSpPr>
            <a:stCxn id="273" idx="4"/>
            <a:endCxn id="272" idx="1"/>
          </p:cNvCxnSpPr>
          <p:nvPr/>
        </p:nvCxnSpPr>
        <p:spPr>
          <a:xfrm rot="-5400000">
            <a:off x="3652539" y="1934600"/>
            <a:ext cx="729600" cy="1109400"/>
          </a:xfrm>
          <a:prstGeom prst="curvedConnector4">
            <a:avLst>
              <a:gd fmla="val -32638" name="adj1"/>
              <a:gd fmla="val 82881" name="adj2"/>
            </a:avLst>
          </a:prstGeom>
          <a:noFill/>
          <a:ln cap="flat" cmpd="sng" w="9525">
            <a:solidFill>
              <a:schemeClr val="dk2"/>
            </a:solidFill>
            <a:prstDash val="solid"/>
            <a:round/>
            <a:headEnd len="med" w="med" type="none"/>
            <a:tailEnd len="med" w="med" type="stealth"/>
          </a:ln>
        </p:spPr>
      </p:cxnSp>
      <p:cxnSp>
        <p:nvCxnSpPr>
          <p:cNvPr id="279" name="Google Shape;279;p31"/>
          <p:cNvCxnSpPr>
            <a:stCxn id="272" idx="3"/>
            <a:endCxn id="271" idx="1"/>
          </p:cNvCxnSpPr>
          <p:nvPr/>
        </p:nvCxnSpPr>
        <p:spPr>
          <a:xfrm>
            <a:off x="6031200" y="2124500"/>
            <a:ext cx="564300" cy="0"/>
          </a:xfrm>
          <a:prstGeom prst="straightConnector1">
            <a:avLst/>
          </a:prstGeom>
          <a:noFill/>
          <a:ln cap="flat" cmpd="sng" w="9525">
            <a:solidFill>
              <a:schemeClr val="dk2"/>
            </a:solidFill>
            <a:prstDash val="solid"/>
            <a:round/>
            <a:headEnd len="med" w="med" type="none"/>
            <a:tailEnd len="med" w="med" type="stealth"/>
          </a:ln>
        </p:spPr>
      </p:cxnSp>
      <p:graphicFrame>
        <p:nvGraphicFramePr>
          <p:cNvPr id="280" name="Google Shape;280;p31"/>
          <p:cNvGraphicFramePr/>
          <p:nvPr/>
        </p:nvGraphicFramePr>
        <p:xfrm>
          <a:off x="2563175" y="3196800"/>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aphicFrame>
        <p:nvGraphicFramePr>
          <p:cNvPr id="281" name="Google Shape;281;p31"/>
          <p:cNvGraphicFramePr/>
          <p:nvPr/>
        </p:nvGraphicFramePr>
        <p:xfrm>
          <a:off x="6580750" y="125400"/>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Parrot</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2</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0</a:t>
                      </a:r>
                      <a:endParaRPr sz="600"/>
                    </a:p>
                  </a:txBody>
                  <a:tcPr marT="91425" marB="91425" marR="91425" marL="91425">
                    <a:solidFill>
                      <a:srgbClr val="FFF2CC"/>
                    </a:solidFill>
                  </a:tcPr>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sp>
        <p:nvSpPr>
          <p:cNvPr id="282" name="Google Shape;282;p31"/>
          <p:cNvSpPr txBox="1"/>
          <p:nvPr/>
        </p:nvSpPr>
        <p:spPr>
          <a:xfrm>
            <a:off x="4579275" y="2684850"/>
            <a:ext cx="1488600" cy="12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Select an algorithm based on the problem you’re trying to solve</a:t>
            </a:r>
            <a:endParaRPr/>
          </a:p>
          <a:p>
            <a:pPr indent="0" lvl="0" marL="0" rtl="0" algn="l">
              <a:spcBef>
                <a:spcPts val="0"/>
              </a:spcBef>
              <a:spcAft>
                <a:spcPts val="0"/>
              </a:spcAft>
              <a:buNone/>
            </a:pPr>
            <a:r>
              <a:t/>
            </a:r>
            <a:endParaRPr/>
          </a:p>
        </p:txBody>
      </p:sp>
      <p:sp>
        <p:nvSpPr>
          <p:cNvPr id="283" name="Google Shape;283;p31"/>
          <p:cNvSpPr/>
          <p:nvPr/>
        </p:nvSpPr>
        <p:spPr>
          <a:xfrm>
            <a:off x="-18525" y="0"/>
            <a:ext cx="2498100" cy="5143500"/>
          </a:xfrm>
          <a:prstGeom prst="rect">
            <a:avLst/>
          </a:prstGeom>
          <a:solidFill>
            <a:srgbClr val="000000">
              <a:alpha val="4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4358000" y="0"/>
            <a:ext cx="4786200" cy="5143500"/>
          </a:xfrm>
          <a:prstGeom prst="rect">
            <a:avLst/>
          </a:prstGeom>
          <a:solidFill>
            <a:srgbClr val="000000">
              <a:alpha val="4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p:nvPr/>
        </p:nvSpPr>
        <p:spPr>
          <a:xfrm>
            <a:off x="4980722" y="1985850"/>
            <a:ext cx="1094400" cy="627600"/>
          </a:xfrm>
          <a:prstGeom prst="rect">
            <a:avLst/>
          </a:prstGeom>
          <a:solidFill>
            <a:srgbClr val="FCF6B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Gill Sans"/>
                <a:ea typeface="Gill Sans"/>
                <a:cs typeface="Gill Sans"/>
                <a:sym typeface="Gill Sans"/>
              </a:rPr>
              <a:t>Model</a:t>
            </a:r>
            <a:endParaRPr>
              <a:solidFill>
                <a:schemeClr val="dk1"/>
              </a:solidFill>
              <a:latin typeface="Gill Sans"/>
              <a:ea typeface="Gill Sans"/>
              <a:cs typeface="Gill Sans"/>
              <a:sym typeface="Gill Sans"/>
            </a:endParaRPr>
          </a:p>
          <a:p>
            <a:pPr indent="0" lvl="0" marL="0" rtl="0" algn="ctr">
              <a:spcBef>
                <a:spcPts val="0"/>
              </a:spcBef>
              <a:spcAft>
                <a:spcPts val="0"/>
              </a:spcAft>
              <a:buClr>
                <a:schemeClr val="dk1"/>
              </a:buClr>
              <a:buSzPts val="1100"/>
              <a:buFont typeface="Arial"/>
              <a:buNone/>
            </a:pPr>
            <a:r>
              <a:rPr lang="en">
                <a:solidFill>
                  <a:schemeClr val="dk1"/>
                </a:solidFill>
                <a:latin typeface="Gill Sans"/>
                <a:ea typeface="Gill Sans"/>
                <a:cs typeface="Gill Sans"/>
                <a:sym typeface="Gill Sans"/>
              </a:rPr>
              <a:t>Evaluating</a:t>
            </a:r>
            <a:endParaRPr>
              <a:latin typeface="Gill Sans"/>
              <a:ea typeface="Gill Sans"/>
              <a:cs typeface="Gill Sans"/>
              <a:sym typeface="Gill Sans"/>
            </a:endParaRPr>
          </a:p>
        </p:txBody>
      </p:sp>
      <p:sp>
        <p:nvSpPr>
          <p:cNvPr id="67" name="Google Shape;67;p14"/>
          <p:cNvSpPr/>
          <p:nvPr/>
        </p:nvSpPr>
        <p:spPr>
          <a:xfrm>
            <a:off x="3305575" y="3600050"/>
            <a:ext cx="1459200" cy="836700"/>
          </a:xfrm>
          <a:prstGeom prst="rect">
            <a:avLst/>
          </a:prstGeom>
          <a:solidFill>
            <a:srgbClr val="D0F4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Gill Sans"/>
                <a:ea typeface="Gill Sans"/>
                <a:cs typeface="Gill Sans"/>
                <a:sym typeface="Gill Sans"/>
              </a:rPr>
              <a:t>Model Building</a:t>
            </a:r>
            <a:endParaRPr>
              <a:latin typeface="Gill Sans"/>
              <a:ea typeface="Gill Sans"/>
              <a:cs typeface="Gill Sans"/>
              <a:sym typeface="Gill Sans"/>
            </a:endParaRPr>
          </a:p>
        </p:txBody>
      </p:sp>
      <p:sp>
        <p:nvSpPr>
          <p:cNvPr id="68" name="Google Shape;68;p14"/>
          <p:cNvSpPr/>
          <p:nvPr/>
        </p:nvSpPr>
        <p:spPr>
          <a:xfrm>
            <a:off x="1837351" y="2071550"/>
            <a:ext cx="1034400" cy="1034700"/>
          </a:xfrm>
          <a:prstGeom prst="ellipse">
            <a:avLst/>
          </a:prstGeom>
          <a:solidFill>
            <a:srgbClr val="83C4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Gill Sans"/>
                <a:ea typeface="Gill Sans"/>
                <a:cs typeface="Gill Sans"/>
                <a:sym typeface="Gill Sans"/>
              </a:rPr>
              <a:t>Data Cleaning</a:t>
            </a:r>
            <a:endParaRPr sz="1000">
              <a:latin typeface="Gill Sans"/>
              <a:ea typeface="Gill Sans"/>
              <a:cs typeface="Gill Sans"/>
              <a:sym typeface="Gill Sans"/>
            </a:endParaRPr>
          </a:p>
        </p:txBody>
      </p:sp>
      <p:sp>
        <p:nvSpPr>
          <p:cNvPr id="69" name="Google Shape;69;p14"/>
          <p:cNvSpPr/>
          <p:nvPr/>
        </p:nvSpPr>
        <p:spPr>
          <a:xfrm>
            <a:off x="93225" y="755625"/>
            <a:ext cx="1488600" cy="1488600"/>
          </a:xfrm>
          <a:prstGeom prst="ellipse">
            <a:avLst/>
          </a:prstGeom>
          <a:solidFill>
            <a:srgbClr val="E4C1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Gill Sans"/>
                <a:ea typeface="Gill Sans"/>
                <a:cs typeface="Gill Sans"/>
                <a:sym typeface="Gill Sans"/>
              </a:rPr>
              <a:t>Data</a:t>
            </a:r>
            <a:endParaRPr>
              <a:latin typeface="Gill Sans"/>
              <a:ea typeface="Gill Sans"/>
              <a:cs typeface="Gill Sans"/>
              <a:sym typeface="Gill Sans"/>
            </a:endParaRPr>
          </a:p>
        </p:txBody>
      </p:sp>
      <p:sp>
        <p:nvSpPr>
          <p:cNvPr id="70" name="Google Shape;70;p14"/>
          <p:cNvSpPr/>
          <p:nvPr/>
        </p:nvSpPr>
        <p:spPr>
          <a:xfrm>
            <a:off x="6204972" y="2410400"/>
            <a:ext cx="1459200" cy="1262100"/>
          </a:xfrm>
          <a:prstGeom prst="triangle">
            <a:avLst>
              <a:gd fmla="val 50000" name="adj"/>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Model Output</a:t>
            </a:r>
            <a:endParaRPr>
              <a:latin typeface="Gill Sans"/>
              <a:ea typeface="Gill Sans"/>
              <a:cs typeface="Gill Sans"/>
              <a:sym typeface="Gill Sans"/>
            </a:endParaRPr>
          </a:p>
        </p:txBody>
      </p:sp>
      <p:sp>
        <p:nvSpPr>
          <p:cNvPr id="71" name="Google Shape;71;p14"/>
          <p:cNvSpPr txBox="1"/>
          <p:nvPr/>
        </p:nvSpPr>
        <p:spPr>
          <a:xfrm>
            <a:off x="718050"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Data design</a:t>
            </a:r>
            <a:endParaRPr>
              <a:latin typeface="Gill Sans"/>
              <a:ea typeface="Gill Sans"/>
              <a:cs typeface="Gill Sans"/>
              <a:sym typeface="Gill Sans"/>
            </a:endParaRPr>
          </a:p>
        </p:txBody>
      </p:sp>
      <p:sp>
        <p:nvSpPr>
          <p:cNvPr id="72" name="Google Shape;72;p14"/>
          <p:cNvSpPr txBox="1"/>
          <p:nvPr/>
        </p:nvSpPr>
        <p:spPr>
          <a:xfrm>
            <a:off x="3786975"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Model design</a:t>
            </a:r>
            <a:endParaRPr>
              <a:latin typeface="Gill Sans"/>
              <a:ea typeface="Gill Sans"/>
              <a:cs typeface="Gill Sans"/>
              <a:sym typeface="Gill Sans"/>
            </a:endParaRPr>
          </a:p>
        </p:txBody>
      </p:sp>
      <p:sp>
        <p:nvSpPr>
          <p:cNvPr id="73" name="Google Shape;73;p14"/>
          <p:cNvSpPr txBox="1"/>
          <p:nvPr/>
        </p:nvSpPr>
        <p:spPr>
          <a:xfrm>
            <a:off x="7182375"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Output </a:t>
            </a:r>
            <a:r>
              <a:rPr lang="en">
                <a:latin typeface="Gill Sans"/>
                <a:ea typeface="Gill Sans"/>
                <a:cs typeface="Gill Sans"/>
                <a:sym typeface="Gill Sans"/>
              </a:rPr>
              <a:t>design</a:t>
            </a:r>
            <a:endParaRPr>
              <a:latin typeface="Gill Sans"/>
              <a:ea typeface="Gill Sans"/>
              <a:cs typeface="Gill Sans"/>
              <a:sym typeface="Gill Sans"/>
            </a:endParaRPr>
          </a:p>
        </p:txBody>
      </p:sp>
      <p:sp>
        <p:nvSpPr>
          <p:cNvPr id="74" name="Google Shape;74;p14"/>
          <p:cNvSpPr/>
          <p:nvPr/>
        </p:nvSpPr>
        <p:spPr>
          <a:xfrm>
            <a:off x="7182375" y="850650"/>
            <a:ext cx="1721100" cy="1721100"/>
          </a:xfrm>
          <a:prstGeom prst="diamond">
            <a:avLst/>
          </a:prstGeom>
          <a:solidFill>
            <a:srgbClr val="FF99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ill Sans"/>
                <a:ea typeface="Gill Sans"/>
                <a:cs typeface="Gill Sans"/>
                <a:sym typeface="Gill Sans"/>
              </a:rPr>
              <a:t>Model Interaction</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290" name="Google Shape;29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Format the data in a way that the computer can read it</a:t>
            </a:r>
            <a:endParaRPr/>
          </a:p>
          <a:p>
            <a:pPr indent="-342900" lvl="0" marL="457200" rtl="0" algn="l">
              <a:spcBef>
                <a:spcPts val="0"/>
              </a:spcBef>
              <a:spcAft>
                <a:spcPts val="0"/>
              </a:spcAft>
              <a:buSzPts val="1800"/>
              <a:buChar char="●"/>
            </a:pPr>
            <a:r>
              <a:rPr lang="en"/>
              <a:t>Might choose to exclude missing values</a:t>
            </a:r>
            <a:endParaRPr/>
          </a:p>
          <a:p>
            <a:pPr indent="-342900" lvl="0" marL="457200" rtl="0" algn="l">
              <a:spcBef>
                <a:spcPts val="0"/>
              </a:spcBef>
              <a:spcAft>
                <a:spcPts val="0"/>
              </a:spcAft>
              <a:buSzPts val="1800"/>
              <a:buChar char="●"/>
            </a:pPr>
            <a:r>
              <a:rPr lang="en"/>
              <a:t>Explore your data - look for trends that might inform you</a:t>
            </a:r>
            <a:endParaRPr/>
          </a:p>
          <a:p>
            <a:pPr indent="-342900" lvl="0" marL="457200" rtl="0" algn="l">
              <a:spcBef>
                <a:spcPts val="0"/>
              </a:spcBef>
              <a:spcAft>
                <a:spcPts val="0"/>
              </a:spcAft>
              <a:buSzPts val="1800"/>
              <a:buChar char="●"/>
            </a:pPr>
            <a:r>
              <a:rPr lang="en"/>
              <a:t>Remember - how was your data collected?</a:t>
            </a:r>
            <a:br>
              <a:rPr lang="en"/>
            </a:br>
            <a:r>
              <a:rPr lang="en"/>
              <a:t>How is it going to be used?</a:t>
            </a:r>
            <a:endParaRPr/>
          </a:p>
          <a:p>
            <a:pPr indent="0" lvl="0" marL="0" rtl="0" algn="l">
              <a:spcBef>
                <a:spcPts val="1600"/>
              </a:spcBef>
              <a:spcAft>
                <a:spcPts val="0"/>
              </a:spcAft>
              <a:buNone/>
            </a:pPr>
            <a:r>
              <a:rPr lang="en"/>
              <a:t>Key vocab:</a:t>
            </a:r>
            <a:endParaRPr/>
          </a:p>
          <a:p>
            <a:pPr indent="-342900" lvl="0" marL="457200" rtl="0" algn="l">
              <a:spcBef>
                <a:spcPts val="1600"/>
              </a:spcBef>
              <a:spcAft>
                <a:spcPts val="0"/>
              </a:spcAft>
              <a:buSzPts val="1800"/>
              <a:buChar char="●"/>
            </a:pPr>
            <a:r>
              <a:rPr lang="en"/>
              <a:t>Normalizing</a:t>
            </a:r>
            <a:endParaRPr/>
          </a:p>
          <a:p>
            <a:pPr indent="-342900" lvl="0" marL="457200" rtl="0" algn="l">
              <a:spcBef>
                <a:spcPts val="0"/>
              </a:spcBef>
              <a:spcAft>
                <a:spcPts val="0"/>
              </a:spcAft>
              <a:buSzPts val="1800"/>
              <a:buChar char="●"/>
            </a:pPr>
            <a:r>
              <a:rPr lang="en"/>
              <a:t>Remove NA</a:t>
            </a:r>
            <a:endParaRPr/>
          </a:p>
        </p:txBody>
      </p:sp>
      <p:graphicFrame>
        <p:nvGraphicFramePr>
          <p:cNvPr id="291" name="Google Shape;291;p32"/>
          <p:cNvGraphicFramePr/>
          <p:nvPr/>
        </p:nvGraphicFramePr>
        <p:xfrm>
          <a:off x="6657050" y="445025"/>
          <a:ext cx="3000000" cy="3000000"/>
        </p:xfrm>
        <a:graphic>
          <a:graphicData uri="http://schemas.openxmlformats.org/drawingml/2006/table">
            <a:tbl>
              <a:tblPr>
                <a:noFill/>
                <a:tableStyleId>{41C5A137-DA63-48B8-B527-58B2035F12B1}</a:tableStyleId>
              </a:tblPr>
              <a:tblGrid>
                <a:gridCol w="494475"/>
                <a:gridCol w="543125"/>
                <a:gridCol w="450950"/>
                <a:gridCol w="430975"/>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c>
                  <a:txBody>
                    <a:bodyPr>
                      <a:noAutofit/>
                    </a:bodyPr>
                    <a:lstStyle/>
                    <a:p>
                      <a:pPr indent="0" lvl="0" marL="0" rtl="0" algn="l">
                        <a:spcBef>
                          <a:spcPts val="0"/>
                        </a:spcBef>
                        <a:spcAft>
                          <a:spcPts val="0"/>
                        </a:spcAft>
                        <a:buNone/>
                      </a:pPr>
                      <a:r>
                        <a:rPr b="1" lang="en" sz="600"/>
                        <a:t>Sound</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Meow</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Woof</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Oink</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N/A</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aphicFrame>
        <p:nvGraphicFramePr>
          <p:cNvPr id="292" name="Google Shape;292;p32"/>
          <p:cNvGraphicFramePr/>
          <p:nvPr/>
        </p:nvGraphicFramePr>
        <p:xfrm>
          <a:off x="6872538" y="2680975"/>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cxnSp>
        <p:nvCxnSpPr>
          <p:cNvPr id="293" name="Google Shape;293;p32"/>
          <p:cNvCxnSpPr/>
          <p:nvPr/>
        </p:nvCxnSpPr>
        <p:spPr>
          <a:xfrm>
            <a:off x="7637000" y="2159650"/>
            <a:ext cx="0" cy="459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 try for yourself!</a:t>
            </a:r>
            <a:endParaRPr/>
          </a:p>
        </p:txBody>
      </p:sp>
      <p:sp>
        <p:nvSpPr>
          <p:cNvPr id="299" name="Google Shape;29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Premade python notebook</a:t>
            </a:r>
            <a:endParaRPr/>
          </a:p>
        </p:txBody>
      </p:sp>
      <p:graphicFrame>
        <p:nvGraphicFramePr>
          <p:cNvPr id="300" name="Google Shape;300;p33"/>
          <p:cNvGraphicFramePr/>
          <p:nvPr/>
        </p:nvGraphicFramePr>
        <p:xfrm>
          <a:off x="6657050" y="445025"/>
          <a:ext cx="3000000" cy="3000000"/>
        </p:xfrm>
        <a:graphic>
          <a:graphicData uri="http://schemas.openxmlformats.org/drawingml/2006/table">
            <a:tbl>
              <a:tblPr>
                <a:noFill/>
                <a:tableStyleId>{41C5A137-DA63-48B8-B527-58B2035F12B1}</a:tableStyleId>
              </a:tblPr>
              <a:tblGrid>
                <a:gridCol w="494475"/>
                <a:gridCol w="543125"/>
                <a:gridCol w="450950"/>
                <a:gridCol w="430975"/>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c>
                  <a:txBody>
                    <a:bodyPr>
                      <a:noAutofit/>
                    </a:bodyPr>
                    <a:lstStyle/>
                    <a:p>
                      <a:pPr indent="0" lvl="0" marL="0" rtl="0" algn="l">
                        <a:spcBef>
                          <a:spcPts val="0"/>
                        </a:spcBef>
                        <a:spcAft>
                          <a:spcPts val="0"/>
                        </a:spcAft>
                        <a:buNone/>
                      </a:pPr>
                      <a:r>
                        <a:rPr b="1" lang="en" sz="600"/>
                        <a:t>Sound</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Meow</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Woof</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Oink</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N/A</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aphicFrame>
        <p:nvGraphicFramePr>
          <p:cNvPr id="301" name="Google Shape;301;p33"/>
          <p:cNvGraphicFramePr/>
          <p:nvPr/>
        </p:nvGraphicFramePr>
        <p:xfrm>
          <a:off x="6872538" y="2680975"/>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cxnSp>
        <p:nvCxnSpPr>
          <p:cNvPr id="302" name="Google Shape;302;p33"/>
          <p:cNvCxnSpPr/>
          <p:nvPr/>
        </p:nvCxnSpPr>
        <p:spPr>
          <a:xfrm>
            <a:off x="7637000" y="2159650"/>
            <a:ext cx="0" cy="459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4"/>
          <p:cNvSpPr/>
          <p:nvPr/>
        </p:nvSpPr>
        <p:spPr>
          <a:xfrm>
            <a:off x="6595425" y="1706150"/>
            <a:ext cx="1459200" cy="83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Model</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Evaluating</a:t>
            </a:r>
            <a:endParaRPr/>
          </a:p>
        </p:txBody>
      </p:sp>
      <p:sp>
        <p:nvSpPr>
          <p:cNvPr id="308" name="Google Shape;308;p34"/>
          <p:cNvSpPr/>
          <p:nvPr/>
        </p:nvSpPr>
        <p:spPr>
          <a:xfrm>
            <a:off x="4572000" y="1706150"/>
            <a:ext cx="1459200" cy="83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p>
        </p:txBody>
      </p:sp>
      <p:sp>
        <p:nvSpPr>
          <p:cNvPr id="309" name="Google Shape;309;p34"/>
          <p:cNvSpPr/>
          <p:nvPr/>
        </p:nvSpPr>
        <p:spPr>
          <a:xfrm>
            <a:off x="2733039" y="1394900"/>
            <a:ext cx="1459200" cy="145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Cleaning</a:t>
            </a:r>
            <a:endParaRPr/>
          </a:p>
        </p:txBody>
      </p:sp>
      <p:sp>
        <p:nvSpPr>
          <p:cNvPr id="310" name="Google Shape;310;p34"/>
          <p:cNvSpPr/>
          <p:nvPr/>
        </p:nvSpPr>
        <p:spPr>
          <a:xfrm>
            <a:off x="93225" y="755625"/>
            <a:ext cx="2386500" cy="238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p>
        </p:txBody>
      </p:sp>
      <p:graphicFrame>
        <p:nvGraphicFramePr>
          <p:cNvPr id="311" name="Google Shape;311;p34"/>
          <p:cNvGraphicFramePr/>
          <p:nvPr/>
        </p:nvGraphicFramePr>
        <p:xfrm>
          <a:off x="439525" y="3196800"/>
          <a:ext cx="3000000" cy="3000000"/>
        </p:xfrm>
        <a:graphic>
          <a:graphicData uri="http://schemas.openxmlformats.org/drawingml/2006/table">
            <a:tbl>
              <a:tblPr>
                <a:noFill/>
                <a:tableStyleId>{41C5A137-DA63-48B8-B527-58B2035F12B1}</a:tableStyleId>
              </a:tblPr>
              <a:tblGrid>
                <a:gridCol w="494475"/>
                <a:gridCol w="543125"/>
                <a:gridCol w="450950"/>
                <a:gridCol w="430975"/>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c>
                  <a:txBody>
                    <a:bodyPr>
                      <a:noAutofit/>
                    </a:bodyPr>
                    <a:lstStyle/>
                    <a:p>
                      <a:pPr indent="0" lvl="0" marL="0" rtl="0" algn="l">
                        <a:spcBef>
                          <a:spcPts val="0"/>
                        </a:spcBef>
                        <a:spcAft>
                          <a:spcPts val="0"/>
                        </a:spcAft>
                        <a:buNone/>
                      </a:pPr>
                      <a:r>
                        <a:rPr b="1" lang="en" sz="600"/>
                        <a:t>Sound</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Meow</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Woof</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Oink</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N/A</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sp>
        <p:nvSpPr>
          <p:cNvPr id="312" name="Google Shape;312;p34"/>
          <p:cNvSpPr txBox="1"/>
          <p:nvPr/>
        </p:nvSpPr>
        <p:spPr>
          <a:xfrm>
            <a:off x="6595425" y="2684850"/>
            <a:ext cx="1459200" cy="12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Does this predict well?</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Supervised vs unsupervised</a:t>
            </a:r>
            <a:endParaRPr/>
          </a:p>
        </p:txBody>
      </p:sp>
      <p:cxnSp>
        <p:nvCxnSpPr>
          <p:cNvPr id="313" name="Google Shape;313;p34"/>
          <p:cNvCxnSpPr>
            <a:stCxn id="310" idx="0"/>
            <a:endCxn id="309" idx="0"/>
          </p:cNvCxnSpPr>
          <p:nvPr/>
        </p:nvCxnSpPr>
        <p:spPr>
          <a:xfrm flipH="1" rot="-5400000">
            <a:off x="2054925" y="-12825"/>
            <a:ext cx="639300" cy="2176200"/>
          </a:xfrm>
          <a:prstGeom prst="curvedConnector3">
            <a:avLst>
              <a:gd fmla="val -37248" name="adj1"/>
            </a:avLst>
          </a:prstGeom>
          <a:noFill/>
          <a:ln cap="flat" cmpd="sng" w="9525">
            <a:solidFill>
              <a:schemeClr val="dk2"/>
            </a:solidFill>
            <a:prstDash val="solid"/>
            <a:round/>
            <a:headEnd len="med" w="med" type="none"/>
            <a:tailEnd len="med" w="med" type="stealth"/>
          </a:ln>
        </p:spPr>
      </p:cxnSp>
      <p:cxnSp>
        <p:nvCxnSpPr>
          <p:cNvPr id="314" name="Google Shape;314;p34"/>
          <p:cNvCxnSpPr>
            <a:stCxn id="309" idx="4"/>
            <a:endCxn id="308" idx="1"/>
          </p:cNvCxnSpPr>
          <p:nvPr/>
        </p:nvCxnSpPr>
        <p:spPr>
          <a:xfrm rot="-5400000">
            <a:off x="3652539" y="1934600"/>
            <a:ext cx="729600" cy="1109400"/>
          </a:xfrm>
          <a:prstGeom prst="curvedConnector4">
            <a:avLst>
              <a:gd fmla="val -32638" name="adj1"/>
              <a:gd fmla="val 82881" name="adj2"/>
            </a:avLst>
          </a:prstGeom>
          <a:noFill/>
          <a:ln cap="flat" cmpd="sng" w="9525">
            <a:solidFill>
              <a:schemeClr val="dk2"/>
            </a:solidFill>
            <a:prstDash val="solid"/>
            <a:round/>
            <a:headEnd len="med" w="med" type="none"/>
            <a:tailEnd len="med" w="med" type="stealth"/>
          </a:ln>
        </p:spPr>
      </p:cxnSp>
      <p:cxnSp>
        <p:nvCxnSpPr>
          <p:cNvPr id="315" name="Google Shape;315;p34"/>
          <p:cNvCxnSpPr>
            <a:stCxn id="308" idx="3"/>
            <a:endCxn id="307" idx="1"/>
          </p:cNvCxnSpPr>
          <p:nvPr/>
        </p:nvCxnSpPr>
        <p:spPr>
          <a:xfrm>
            <a:off x="6031200" y="2124500"/>
            <a:ext cx="564300" cy="0"/>
          </a:xfrm>
          <a:prstGeom prst="straightConnector1">
            <a:avLst/>
          </a:prstGeom>
          <a:noFill/>
          <a:ln cap="flat" cmpd="sng" w="9525">
            <a:solidFill>
              <a:schemeClr val="dk2"/>
            </a:solidFill>
            <a:prstDash val="solid"/>
            <a:round/>
            <a:headEnd len="med" w="med" type="none"/>
            <a:tailEnd len="med" w="med" type="stealth"/>
          </a:ln>
        </p:spPr>
      </p:cxnSp>
      <p:graphicFrame>
        <p:nvGraphicFramePr>
          <p:cNvPr id="316" name="Google Shape;316;p34"/>
          <p:cNvGraphicFramePr/>
          <p:nvPr/>
        </p:nvGraphicFramePr>
        <p:xfrm>
          <a:off x="2563175" y="3196800"/>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aphicFrame>
        <p:nvGraphicFramePr>
          <p:cNvPr id="317" name="Google Shape;317;p34"/>
          <p:cNvGraphicFramePr/>
          <p:nvPr/>
        </p:nvGraphicFramePr>
        <p:xfrm>
          <a:off x="6580750" y="125400"/>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Parrot</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2</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0</a:t>
                      </a:r>
                      <a:endParaRPr sz="600"/>
                    </a:p>
                  </a:txBody>
                  <a:tcPr marT="91425" marB="91425" marR="91425" marL="91425">
                    <a:solidFill>
                      <a:srgbClr val="FFF2CC"/>
                    </a:solidFill>
                  </a:tcPr>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sp>
        <p:nvSpPr>
          <p:cNvPr id="318" name="Google Shape;318;p34"/>
          <p:cNvSpPr txBox="1"/>
          <p:nvPr/>
        </p:nvSpPr>
        <p:spPr>
          <a:xfrm>
            <a:off x="4579275" y="2684850"/>
            <a:ext cx="1488600" cy="12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Select an algorithm based on the problem you’re trying to solve</a:t>
            </a:r>
            <a:endParaRPr/>
          </a:p>
          <a:p>
            <a:pPr indent="0" lvl="0" marL="0" rtl="0" algn="l">
              <a:spcBef>
                <a:spcPts val="0"/>
              </a:spcBef>
              <a:spcAft>
                <a:spcPts val="0"/>
              </a:spcAft>
              <a:buNone/>
            </a:pPr>
            <a:r>
              <a:t/>
            </a:r>
            <a:endParaRPr/>
          </a:p>
        </p:txBody>
      </p:sp>
      <p:sp>
        <p:nvSpPr>
          <p:cNvPr id="319" name="Google Shape;319;p34"/>
          <p:cNvSpPr/>
          <p:nvPr/>
        </p:nvSpPr>
        <p:spPr>
          <a:xfrm>
            <a:off x="-18525" y="0"/>
            <a:ext cx="4379400" cy="5143500"/>
          </a:xfrm>
          <a:prstGeom prst="rect">
            <a:avLst/>
          </a:prstGeom>
          <a:solidFill>
            <a:srgbClr val="000000">
              <a:alpha val="4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4"/>
          <p:cNvSpPr/>
          <p:nvPr/>
        </p:nvSpPr>
        <p:spPr>
          <a:xfrm>
            <a:off x="6364175" y="0"/>
            <a:ext cx="2780100" cy="5143500"/>
          </a:xfrm>
          <a:prstGeom prst="rect">
            <a:avLst/>
          </a:prstGeom>
          <a:solidFill>
            <a:srgbClr val="000000">
              <a:alpha val="4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Building</a:t>
            </a:r>
            <a:endParaRPr/>
          </a:p>
        </p:txBody>
      </p:sp>
      <p:sp>
        <p:nvSpPr>
          <p:cNvPr id="326" name="Google Shape;32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Ask yourself: What type of problem are you trying to solve?</a:t>
            </a:r>
            <a:endParaRPr/>
          </a:p>
          <a:p>
            <a:pPr indent="-342900" lvl="0" marL="457200" rtl="0" algn="l">
              <a:spcBef>
                <a:spcPts val="0"/>
              </a:spcBef>
              <a:spcAft>
                <a:spcPts val="0"/>
              </a:spcAft>
              <a:buSzPts val="1800"/>
              <a:buChar char="●"/>
            </a:pPr>
            <a:r>
              <a:rPr lang="en"/>
              <a:t>Data + Algorithm = </a:t>
            </a:r>
            <a:r>
              <a:rPr b="1" lang="en"/>
              <a:t>model</a:t>
            </a:r>
            <a:endParaRPr b="1"/>
          </a:p>
          <a:p>
            <a:pPr indent="-342900" lvl="0" marL="457200" rtl="0" algn="l">
              <a:spcBef>
                <a:spcPts val="0"/>
              </a:spcBef>
              <a:spcAft>
                <a:spcPts val="0"/>
              </a:spcAft>
              <a:buSzPts val="1800"/>
              <a:buChar char="●"/>
            </a:pPr>
            <a:r>
              <a:rPr lang="en"/>
              <a:t>Algorithm:</a:t>
            </a:r>
            <a:endParaRPr/>
          </a:p>
          <a:p>
            <a:pPr indent="-317500" lvl="1" marL="914400" rtl="0" algn="l">
              <a:spcBef>
                <a:spcPts val="0"/>
              </a:spcBef>
              <a:spcAft>
                <a:spcPts val="0"/>
              </a:spcAft>
              <a:buSzPts val="1400"/>
              <a:buChar char="○"/>
            </a:pPr>
            <a:r>
              <a:rPr lang="en"/>
              <a:t>Clustering, Regression, Decision Tree, etc.</a:t>
            </a:r>
            <a:endParaRPr/>
          </a:p>
          <a:p>
            <a:pPr indent="0" lvl="0" marL="0" rtl="0" algn="l">
              <a:spcBef>
                <a:spcPts val="1600"/>
              </a:spcBef>
              <a:spcAft>
                <a:spcPts val="0"/>
              </a:spcAft>
              <a:buNone/>
            </a:pPr>
            <a:r>
              <a:rPr lang="en"/>
              <a:t>Key vocab:</a:t>
            </a:r>
            <a:endParaRPr/>
          </a:p>
          <a:p>
            <a:pPr indent="-342900" lvl="0" marL="457200" rtl="0" algn="l">
              <a:spcBef>
                <a:spcPts val="1600"/>
              </a:spcBef>
              <a:spcAft>
                <a:spcPts val="0"/>
              </a:spcAft>
              <a:buSzPts val="1800"/>
              <a:buChar char="●"/>
            </a:pPr>
            <a:r>
              <a:rPr lang="en"/>
              <a:t>Supervised vs unsupervised learning</a:t>
            </a:r>
            <a:endParaRPr/>
          </a:p>
          <a:p>
            <a:pPr indent="-317500" lvl="1" marL="914400" rtl="0" algn="l">
              <a:spcBef>
                <a:spcPts val="0"/>
              </a:spcBef>
              <a:spcAft>
                <a:spcPts val="0"/>
              </a:spcAft>
              <a:buSzPts val="1400"/>
              <a:buChar char="○"/>
            </a:pPr>
            <a:r>
              <a:rPr lang="en"/>
              <a:t>Supervised - knowing what the data should be, categorizing</a:t>
            </a:r>
            <a:endParaRPr/>
          </a:p>
          <a:p>
            <a:pPr indent="-317500" lvl="1" marL="914400" rtl="0" algn="l">
              <a:spcBef>
                <a:spcPts val="0"/>
              </a:spcBef>
              <a:spcAft>
                <a:spcPts val="0"/>
              </a:spcAft>
              <a:buSzPts val="1400"/>
              <a:buChar char="○"/>
            </a:pPr>
            <a:r>
              <a:rPr lang="en"/>
              <a:t>Unsupervised - letting the ML find patterns for you</a:t>
            </a:r>
            <a:endParaRPr/>
          </a:p>
          <a:p>
            <a:pPr indent="-342900" lvl="0" marL="457200" rtl="0" algn="l">
              <a:spcBef>
                <a:spcPts val="0"/>
              </a:spcBef>
              <a:spcAft>
                <a:spcPts val="0"/>
              </a:spcAft>
              <a:buSzPts val="1800"/>
              <a:buChar char="●"/>
            </a:pPr>
            <a:r>
              <a:rPr lang="en"/>
              <a:t>Algorithm </a:t>
            </a:r>
            <a:endParaRPr/>
          </a:p>
        </p:txBody>
      </p:sp>
      <p:pic>
        <p:nvPicPr>
          <p:cNvPr id="327" name="Google Shape;327;p35"/>
          <p:cNvPicPr preferRelativeResize="0"/>
          <p:nvPr/>
        </p:nvPicPr>
        <p:blipFill>
          <a:blip r:embed="rId3">
            <a:alphaModFix/>
          </a:blip>
          <a:stretch>
            <a:fillRect/>
          </a:stretch>
        </p:blipFill>
        <p:spPr>
          <a:xfrm>
            <a:off x="5139650" y="1669125"/>
            <a:ext cx="3810000" cy="163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Machine Learning do?</a:t>
            </a:r>
            <a:endParaRPr/>
          </a:p>
        </p:txBody>
      </p:sp>
      <p:sp>
        <p:nvSpPr>
          <p:cNvPr id="333" name="Google Shape;33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Classification of new data</a:t>
            </a:r>
            <a:endParaRPr/>
          </a:p>
          <a:p>
            <a:pPr indent="-317500" lvl="1" marL="914400" rtl="0" algn="l">
              <a:spcBef>
                <a:spcPts val="0"/>
              </a:spcBef>
              <a:spcAft>
                <a:spcPts val="0"/>
              </a:spcAft>
              <a:buSzPts val="1400"/>
              <a:buChar char="○"/>
            </a:pPr>
            <a:r>
              <a:rPr lang="en"/>
              <a:t>Dog or cat?</a:t>
            </a:r>
            <a:endParaRPr/>
          </a:p>
          <a:p>
            <a:pPr indent="-342900" lvl="0" marL="457200" rtl="0" algn="l">
              <a:spcBef>
                <a:spcPts val="0"/>
              </a:spcBef>
              <a:spcAft>
                <a:spcPts val="0"/>
              </a:spcAft>
              <a:buSzPts val="1800"/>
              <a:buChar char="●"/>
            </a:pPr>
            <a:r>
              <a:rPr lang="en"/>
              <a:t>Find trends and patterns (regression, clustering)</a:t>
            </a:r>
            <a:endParaRPr/>
          </a:p>
          <a:p>
            <a:pPr indent="0" lvl="0" marL="0" rtl="0" algn="l">
              <a:spcBef>
                <a:spcPts val="1600"/>
              </a:spcBef>
              <a:spcAft>
                <a:spcPts val="0"/>
              </a:spcAft>
              <a:buNone/>
            </a:pPr>
            <a:r>
              <a:rPr lang="en"/>
              <a:t>What can’t ML do?</a:t>
            </a:r>
            <a:endParaRPr/>
          </a:p>
          <a:p>
            <a:pPr indent="-342900" lvl="0" marL="457200" marR="0" rtl="0" algn="l">
              <a:lnSpc>
                <a:spcPct val="115000"/>
              </a:lnSpc>
              <a:spcBef>
                <a:spcPts val="1600"/>
              </a:spcBef>
              <a:spcAft>
                <a:spcPts val="0"/>
              </a:spcAft>
              <a:buClr>
                <a:schemeClr val="dk2"/>
              </a:buClr>
              <a:buSzPts val="1800"/>
              <a:buFont typeface="Arial"/>
              <a:buChar char="●"/>
            </a:pPr>
            <a:r>
              <a:rPr lang="en"/>
              <a:t>Clean your data!</a:t>
            </a:r>
            <a:endParaRPr/>
          </a:p>
          <a:p>
            <a:pPr indent="-342900" lvl="0" marL="457200" marR="0" rtl="0" algn="l">
              <a:lnSpc>
                <a:spcPct val="115000"/>
              </a:lnSpc>
              <a:spcBef>
                <a:spcPts val="0"/>
              </a:spcBef>
              <a:spcAft>
                <a:spcPts val="0"/>
              </a:spcAft>
              <a:buSzPts val="1800"/>
              <a:buChar char="●"/>
            </a:pPr>
            <a:r>
              <a:rPr lang="en"/>
              <a:t>Identify patterns that ARE NOT in the data</a:t>
            </a:r>
            <a:endParaRPr/>
          </a:p>
        </p:txBody>
      </p:sp>
      <p:graphicFrame>
        <p:nvGraphicFramePr>
          <p:cNvPr id="334" name="Google Shape;334;p36"/>
          <p:cNvGraphicFramePr/>
          <p:nvPr/>
        </p:nvGraphicFramePr>
        <p:xfrm>
          <a:off x="5645050" y="225925"/>
          <a:ext cx="3000000" cy="3000000"/>
        </p:xfrm>
        <a:graphic>
          <a:graphicData uri="http://schemas.openxmlformats.org/drawingml/2006/table">
            <a:tbl>
              <a:tblPr>
                <a:noFill/>
                <a:tableStyleId>{41C5A137-DA63-48B8-B527-58B2035F12B1}</a:tableStyleId>
              </a:tblPr>
              <a:tblGrid>
                <a:gridCol w="494475"/>
                <a:gridCol w="543125"/>
                <a:gridCol w="450950"/>
                <a:gridCol w="430975"/>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c>
                  <a:txBody>
                    <a:bodyPr>
                      <a:noAutofit/>
                    </a:bodyPr>
                    <a:lstStyle/>
                    <a:p>
                      <a:pPr indent="0" lvl="0" marL="0" rtl="0" algn="l">
                        <a:spcBef>
                          <a:spcPts val="0"/>
                        </a:spcBef>
                        <a:spcAft>
                          <a:spcPts val="0"/>
                        </a:spcAft>
                        <a:buNone/>
                      </a:pPr>
                      <a:r>
                        <a:rPr b="1" lang="en" sz="600"/>
                        <a:t>Sound</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Meow</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Woof</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Oink</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N/A</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aphicFrame>
        <p:nvGraphicFramePr>
          <p:cNvPr id="335" name="Google Shape;335;p36"/>
          <p:cNvGraphicFramePr/>
          <p:nvPr/>
        </p:nvGraphicFramePr>
        <p:xfrm>
          <a:off x="7435888" y="2138475"/>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cxnSp>
        <p:nvCxnSpPr>
          <p:cNvPr id="336" name="Google Shape;336;p36"/>
          <p:cNvCxnSpPr/>
          <p:nvPr/>
        </p:nvCxnSpPr>
        <p:spPr>
          <a:xfrm>
            <a:off x="7605700" y="1001575"/>
            <a:ext cx="542400" cy="101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7"/>
          <p:cNvSpPr/>
          <p:nvPr/>
        </p:nvSpPr>
        <p:spPr>
          <a:xfrm>
            <a:off x="6595425" y="1706150"/>
            <a:ext cx="1459200" cy="83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Model</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Evaluating</a:t>
            </a:r>
            <a:endParaRPr/>
          </a:p>
        </p:txBody>
      </p:sp>
      <p:sp>
        <p:nvSpPr>
          <p:cNvPr id="342" name="Google Shape;342;p37"/>
          <p:cNvSpPr/>
          <p:nvPr/>
        </p:nvSpPr>
        <p:spPr>
          <a:xfrm>
            <a:off x="4572000" y="1706150"/>
            <a:ext cx="1459200" cy="83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Model Building</a:t>
            </a:r>
            <a:endParaRPr/>
          </a:p>
        </p:txBody>
      </p:sp>
      <p:sp>
        <p:nvSpPr>
          <p:cNvPr id="343" name="Google Shape;343;p37"/>
          <p:cNvSpPr/>
          <p:nvPr/>
        </p:nvSpPr>
        <p:spPr>
          <a:xfrm>
            <a:off x="2733039" y="1394900"/>
            <a:ext cx="1459200" cy="145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Cleaning</a:t>
            </a:r>
            <a:endParaRPr/>
          </a:p>
        </p:txBody>
      </p:sp>
      <p:sp>
        <p:nvSpPr>
          <p:cNvPr id="344" name="Google Shape;344;p37"/>
          <p:cNvSpPr/>
          <p:nvPr/>
        </p:nvSpPr>
        <p:spPr>
          <a:xfrm>
            <a:off x="93225" y="755625"/>
            <a:ext cx="2386500" cy="238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a:t>
            </a:r>
            <a:endParaRPr/>
          </a:p>
        </p:txBody>
      </p:sp>
      <p:graphicFrame>
        <p:nvGraphicFramePr>
          <p:cNvPr id="345" name="Google Shape;345;p37"/>
          <p:cNvGraphicFramePr/>
          <p:nvPr/>
        </p:nvGraphicFramePr>
        <p:xfrm>
          <a:off x="439525" y="3196800"/>
          <a:ext cx="3000000" cy="3000000"/>
        </p:xfrm>
        <a:graphic>
          <a:graphicData uri="http://schemas.openxmlformats.org/drawingml/2006/table">
            <a:tbl>
              <a:tblPr>
                <a:noFill/>
                <a:tableStyleId>{41C5A137-DA63-48B8-B527-58B2035F12B1}</a:tableStyleId>
              </a:tblPr>
              <a:tblGrid>
                <a:gridCol w="494475"/>
                <a:gridCol w="543125"/>
                <a:gridCol w="450950"/>
                <a:gridCol w="430975"/>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c>
                  <a:txBody>
                    <a:bodyPr>
                      <a:noAutofit/>
                    </a:bodyPr>
                    <a:lstStyle/>
                    <a:p>
                      <a:pPr indent="0" lvl="0" marL="0" rtl="0" algn="l">
                        <a:spcBef>
                          <a:spcPts val="0"/>
                        </a:spcBef>
                        <a:spcAft>
                          <a:spcPts val="0"/>
                        </a:spcAft>
                        <a:buNone/>
                      </a:pPr>
                      <a:r>
                        <a:rPr b="1" lang="en" sz="600"/>
                        <a:t>Sound</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Meow</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Woof</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Oink</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N/A</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sp>
        <p:nvSpPr>
          <p:cNvPr id="346" name="Google Shape;346;p37"/>
          <p:cNvSpPr txBox="1"/>
          <p:nvPr/>
        </p:nvSpPr>
        <p:spPr>
          <a:xfrm>
            <a:off x="6595425" y="2684850"/>
            <a:ext cx="1459200" cy="12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Does this predict well?</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cxnSp>
        <p:nvCxnSpPr>
          <p:cNvPr id="347" name="Google Shape;347;p37"/>
          <p:cNvCxnSpPr>
            <a:stCxn id="344" idx="0"/>
            <a:endCxn id="343" idx="0"/>
          </p:cNvCxnSpPr>
          <p:nvPr/>
        </p:nvCxnSpPr>
        <p:spPr>
          <a:xfrm flipH="1" rot="-5400000">
            <a:off x="2054925" y="-12825"/>
            <a:ext cx="639300" cy="2176200"/>
          </a:xfrm>
          <a:prstGeom prst="curvedConnector3">
            <a:avLst>
              <a:gd fmla="val -37248" name="adj1"/>
            </a:avLst>
          </a:prstGeom>
          <a:noFill/>
          <a:ln cap="flat" cmpd="sng" w="9525">
            <a:solidFill>
              <a:schemeClr val="dk2"/>
            </a:solidFill>
            <a:prstDash val="solid"/>
            <a:round/>
            <a:headEnd len="med" w="med" type="none"/>
            <a:tailEnd len="med" w="med" type="stealth"/>
          </a:ln>
        </p:spPr>
      </p:cxnSp>
      <p:cxnSp>
        <p:nvCxnSpPr>
          <p:cNvPr id="348" name="Google Shape;348;p37"/>
          <p:cNvCxnSpPr>
            <a:stCxn id="343" idx="4"/>
            <a:endCxn id="342" idx="1"/>
          </p:cNvCxnSpPr>
          <p:nvPr/>
        </p:nvCxnSpPr>
        <p:spPr>
          <a:xfrm rot="-5400000">
            <a:off x="3652539" y="1934600"/>
            <a:ext cx="729600" cy="1109400"/>
          </a:xfrm>
          <a:prstGeom prst="curvedConnector4">
            <a:avLst>
              <a:gd fmla="val -32638" name="adj1"/>
              <a:gd fmla="val 82881" name="adj2"/>
            </a:avLst>
          </a:prstGeom>
          <a:noFill/>
          <a:ln cap="flat" cmpd="sng" w="9525">
            <a:solidFill>
              <a:schemeClr val="dk2"/>
            </a:solidFill>
            <a:prstDash val="solid"/>
            <a:round/>
            <a:headEnd len="med" w="med" type="none"/>
            <a:tailEnd len="med" w="med" type="stealth"/>
          </a:ln>
        </p:spPr>
      </p:cxnSp>
      <p:cxnSp>
        <p:nvCxnSpPr>
          <p:cNvPr id="349" name="Google Shape;349;p37"/>
          <p:cNvCxnSpPr>
            <a:stCxn id="342" idx="3"/>
            <a:endCxn id="341" idx="1"/>
          </p:cNvCxnSpPr>
          <p:nvPr/>
        </p:nvCxnSpPr>
        <p:spPr>
          <a:xfrm>
            <a:off x="6031200" y="2124500"/>
            <a:ext cx="564300" cy="0"/>
          </a:xfrm>
          <a:prstGeom prst="straightConnector1">
            <a:avLst/>
          </a:prstGeom>
          <a:noFill/>
          <a:ln cap="flat" cmpd="sng" w="9525">
            <a:solidFill>
              <a:schemeClr val="dk2"/>
            </a:solidFill>
            <a:prstDash val="solid"/>
            <a:round/>
            <a:headEnd len="med" w="med" type="none"/>
            <a:tailEnd len="med" w="med" type="stealth"/>
          </a:ln>
        </p:spPr>
      </p:cxnSp>
      <p:graphicFrame>
        <p:nvGraphicFramePr>
          <p:cNvPr id="350" name="Google Shape;350;p37"/>
          <p:cNvGraphicFramePr/>
          <p:nvPr/>
        </p:nvGraphicFramePr>
        <p:xfrm>
          <a:off x="2563175" y="3196800"/>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aphicFrame>
        <p:nvGraphicFramePr>
          <p:cNvPr id="351" name="Google Shape;351;p37"/>
          <p:cNvGraphicFramePr/>
          <p:nvPr/>
        </p:nvGraphicFramePr>
        <p:xfrm>
          <a:off x="6580750" y="125400"/>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Parrot</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2</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0</a:t>
                      </a:r>
                      <a:endParaRPr sz="600"/>
                    </a:p>
                  </a:txBody>
                  <a:tcPr marT="91425" marB="91425" marR="91425" marL="91425">
                    <a:solidFill>
                      <a:srgbClr val="FFF2CC"/>
                    </a:solidFill>
                  </a:tcPr>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sp>
        <p:nvSpPr>
          <p:cNvPr id="352" name="Google Shape;352;p37"/>
          <p:cNvSpPr txBox="1"/>
          <p:nvPr/>
        </p:nvSpPr>
        <p:spPr>
          <a:xfrm>
            <a:off x="4579275" y="2684850"/>
            <a:ext cx="1488600" cy="12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Select an algorithm based on the problem you’re trying to solve</a:t>
            </a:r>
            <a:endParaRPr/>
          </a:p>
          <a:p>
            <a:pPr indent="0" lvl="0" marL="0" rtl="0" algn="l">
              <a:spcBef>
                <a:spcPts val="0"/>
              </a:spcBef>
              <a:spcAft>
                <a:spcPts val="0"/>
              </a:spcAft>
              <a:buNone/>
            </a:pPr>
            <a:r>
              <a:t/>
            </a:r>
            <a:endParaRPr/>
          </a:p>
        </p:txBody>
      </p:sp>
      <p:sp>
        <p:nvSpPr>
          <p:cNvPr id="353" name="Google Shape;353;p37"/>
          <p:cNvSpPr/>
          <p:nvPr/>
        </p:nvSpPr>
        <p:spPr>
          <a:xfrm>
            <a:off x="-18525" y="0"/>
            <a:ext cx="6247200" cy="5143500"/>
          </a:xfrm>
          <a:prstGeom prst="rect">
            <a:avLst/>
          </a:prstGeom>
          <a:solidFill>
            <a:srgbClr val="000000">
              <a:alpha val="4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Evaluating</a:t>
            </a:r>
            <a:endParaRPr/>
          </a:p>
        </p:txBody>
      </p:sp>
      <p:sp>
        <p:nvSpPr>
          <p:cNvPr id="359" name="Google Shape;35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How well can your model [predict] unseen data?</a:t>
            </a:r>
            <a:endParaRPr/>
          </a:p>
          <a:p>
            <a:pPr indent="0" lvl="0" marL="0" rtl="0" algn="l">
              <a:spcBef>
                <a:spcPts val="1600"/>
              </a:spcBef>
              <a:spcAft>
                <a:spcPts val="0"/>
              </a:spcAft>
              <a:buNone/>
            </a:pPr>
            <a:r>
              <a:rPr lang="en"/>
              <a:t>Key vocab:</a:t>
            </a:r>
            <a:endParaRPr/>
          </a:p>
          <a:p>
            <a:pPr indent="-342900" lvl="0" marL="457200" rtl="0" algn="l">
              <a:spcBef>
                <a:spcPts val="1600"/>
              </a:spcBef>
              <a:spcAft>
                <a:spcPts val="0"/>
              </a:spcAft>
              <a:buSzPts val="1800"/>
              <a:buChar char="●"/>
            </a:pPr>
            <a:r>
              <a:rPr lang="en"/>
              <a:t>Test Data</a:t>
            </a:r>
            <a:endParaRPr/>
          </a:p>
          <a:p>
            <a:pPr indent="-342900" lvl="0" marL="457200" rtl="0" algn="l">
              <a:spcBef>
                <a:spcPts val="0"/>
              </a:spcBef>
              <a:spcAft>
                <a:spcPts val="0"/>
              </a:spcAft>
              <a:buSzPts val="1800"/>
              <a:buChar char="●"/>
            </a:pPr>
            <a:r>
              <a:rPr lang="en"/>
              <a:t>Precision</a:t>
            </a:r>
            <a:endParaRPr/>
          </a:p>
          <a:p>
            <a:pPr indent="-342900" lvl="0" marL="457200" rtl="0" algn="l">
              <a:spcBef>
                <a:spcPts val="0"/>
              </a:spcBef>
              <a:spcAft>
                <a:spcPts val="0"/>
              </a:spcAft>
              <a:buSzPts val="1800"/>
              <a:buChar char="●"/>
            </a:pPr>
            <a:r>
              <a:rPr lang="en"/>
              <a:t>Recall</a:t>
            </a:r>
            <a:endParaRPr/>
          </a:p>
          <a:p>
            <a:pPr indent="-342900" lvl="0" marL="457200" rtl="0" algn="l">
              <a:spcBef>
                <a:spcPts val="0"/>
              </a:spcBef>
              <a:spcAft>
                <a:spcPts val="0"/>
              </a:spcAft>
              <a:buSzPts val="1800"/>
              <a:buChar char="●"/>
            </a:pPr>
            <a:r>
              <a:rPr lang="en"/>
              <a:t>Confidence Interval</a:t>
            </a:r>
            <a:endParaRPr/>
          </a:p>
        </p:txBody>
      </p:sp>
      <p:graphicFrame>
        <p:nvGraphicFramePr>
          <p:cNvPr id="360" name="Google Shape;360;p38"/>
          <p:cNvGraphicFramePr/>
          <p:nvPr/>
        </p:nvGraphicFramePr>
        <p:xfrm>
          <a:off x="6747650" y="2679850"/>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Parrot</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2</a:t>
                      </a:r>
                      <a:endParaRPr sz="600"/>
                    </a:p>
                  </a:txBody>
                  <a:tcPr marT="91425" marB="91425" marR="91425" marL="91425">
                    <a:solidFill>
                      <a:srgbClr val="FFF2CC"/>
                    </a:solidFill>
                  </a:tcPr>
                </a:tc>
                <a:tc>
                  <a:txBody>
                    <a:bodyPr>
                      <a:noAutofit/>
                    </a:bodyPr>
                    <a:lstStyle/>
                    <a:p>
                      <a:pPr indent="0" lvl="0" marL="0" rtl="0" algn="l">
                        <a:spcBef>
                          <a:spcPts val="0"/>
                        </a:spcBef>
                        <a:spcAft>
                          <a:spcPts val="0"/>
                        </a:spcAft>
                        <a:buNone/>
                      </a:pPr>
                      <a:r>
                        <a:rPr lang="en" sz="600"/>
                        <a:t>0</a:t>
                      </a:r>
                      <a:endParaRPr sz="600"/>
                    </a:p>
                  </a:txBody>
                  <a:tcPr marT="91425" marB="91425" marR="91425" marL="91425">
                    <a:solidFill>
                      <a:srgbClr val="FFF2CC"/>
                    </a:solidFill>
                  </a:tcPr>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aphicFrame>
        <p:nvGraphicFramePr>
          <p:cNvPr id="361" name="Google Shape;361;p38"/>
          <p:cNvGraphicFramePr/>
          <p:nvPr/>
        </p:nvGraphicFramePr>
        <p:xfrm>
          <a:off x="6296688" y="301800"/>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pic>
        <p:nvPicPr>
          <p:cNvPr id="366" name="Google Shape;366;p39"/>
          <p:cNvPicPr preferRelativeResize="0"/>
          <p:nvPr/>
        </p:nvPicPr>
        <p:blipFill>
          <a:blip r:embed="rId3">
            <a:alphaModFix/>
          </a:blip>
          <a:stretch>
            <a:fillRect/>
          </a:stretch>
        </p:blipFill>
        <p:spPr>
          <a:xfrm>
            <a:off x="206549" y="230225"/>
            <a:ext cx="5406424" cy="3057725"/>
          </a:xfrm>
          <a:prstGeom prst="rect">
            <a:avLst/>
          </a:prstGeom>
          <a:noFill/>
          <a:ln>
            <a:noFill/>
          </a:ln>
        </p:spPr>
      </p:pic>
      <p:sp>
        <p:nvSpPr>
          <p:cNvPr id="367" name="Google Shape;367;p39"/>
          <p:cNvSpPr txBox="1"/>
          <p:nvPr/>
        </p:nvSpPr>
        <p:spPr>
          <a:xfrm>
            <a:off x="1099225" y="3287950"/>
            <a:ext cx="37353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FROM MELODY IVORY - do not use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p:nvPr/>
        </p:nvSpPr>
        <p:spPr>
          <a:xfrm>
            <a:off x="5521700" y="1985850"/>
            <a:ext cx="1094400" cy="627600"/>
          </a:xfrm>
          <a:prstGeom prst="rect">
            <a:avLst/>
          </a:prstGeom>
          <a:solidFill>
            <a:srgbClr val="FCF6B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Gill Sans"/>
                <a:ea typeface="Gill Sans"/>
                <a:cs typeface="Gill Sans"/>
                <a:sym typeface="Gill Sans"/>
              </a:rPr>
              <a:t>Model</a:t>
            </a:r>
            <a:endParaRPr>
              <a:solidFill>
                <a:schemeClr val="dk1"/>
              </a:solidFill>
              <a:latin typeface="Gill Sans"/>
              <a:ea typeface="Gill Sans"/>
              <a:cs typeface="Gill Sans"/>
              <a:sym typeface="Gill Sans"/>
            </a:endParaRPr>
          </a:p>
          <a:p>
            <a:pPr indent="0" lvl="0" marL="0" rtl="0" algn="ctr">
              <a:spcBef>
                <a:spcPts val="0"/>
              </a:spcBef>
              <a:spcAft>
                <a:spcPts val="0"/>
              </a:spcAft>
              <a:buClr>
                <a:schemeClr val="dk1"/>
              </a:buClr>
              <a:buSzPts val="1100"/>
              <a:buFont typeface="Arial"/>
              <a:buNone/>
            </a:pPr>
            <a:r>
              <a:rPr lang="en">
                <a:solidFill>
                  <a:schemeClr val="dk1"/>
                </a:solidFill>
                <a:latin typeface="Gill Sans"/>
                <a:ea typeface="Gill Sans"/>
                <a:cs typeface="Gill Sans"/>
                <a:sym typeface="Gill Sans"/>
              </a:rPr>
              <a:t>Evaluating</a:t>
            </a:r>
            <a:endParaRPr>
              <a:latin typeface="Gill Sans"/>
              <a:ea typeface="Gill Sans"/>
              <a:cs typeface="Gill Sans"/>
              <a:sym typeface="Gill Sans"/>
            </a:endParaRPr>
          </a:p>
        </p:txBody>
      </p:sp>
      <p:sp>
        <p:nvSpPr>
          <p:cNvPr id="80" name="Google Shape;80;p15"/>
          <p:cNvSpPr/>
          <p:nvPr/>
        </p:nvSpPr>
        <p:spPr>
          <a:xfrm>
            <a:off x="3610375" y="3600050"/>
            <a:ext cx="1459200" cy="836700"/>
          </a:xfrm>
          <a:prstGeom prst="rect">
            <a:avLst/>
          </a:prstGeom>
          <a:solidFill>
            <a:srgbClr val="D0F4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Gill Sans"/>
                <a:ea typeface="Gill Sans"/>
                <a:cs typeface="Gill Sans"/>
                <a:sym typeface="Gill Sans"/>
              </a:rPr>
              <a:t>Model Building</a:t>
            </a:r>
            <a:endParaRPr>
              <a:latin typeface="Gill Sans"/>
              <a:ea typeface="Gill Sans"/>
              <a:cs typeface="Gill Sans"/>
              <a:sym typeface="Gill Sans"/>
            </a:endParaRPr>
          </a:p>
        </p:txBody>
      </p:sp>
      <p:sp>
        <p:nvSpPr>
          <p:cNvPr id="81" name="Google Shape;81;p15"/>
          <p:cNvSpPr/>
          <p:nvPr/>
        </p:nvSpPr>
        <p:spPr>
          <a:xfrm>
            <a:off x="1837351" y="2071550"/>
            <a:ext cx="1034400" cy="1034700"/>
          </a:xfrm>
          <a:prstGeom prst="ellipse">
            <a:avLst/>
          </a:prstGeom>
          <a:solidFill>
            <a:srgbClr val="83C4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Gill Sans"/>
                <a:ea typeface="Gill Sans"/>
                <a:cs typeface="Gill Sans"/>
                <a:sym typeface="Gill Sans"/>
              </a:rPr>
              <a:t>Data Cleaning</a:t>
            </a:r>
            <a:endParaRPr sz="1000">
              <a:latin typeface="Gill Sans"/>
              <a:ea typeface="Gill Sans"/>
              <a:cs typeface="Gill Sans"/>
              <a:sym typeface="Gill Sans"/>
            </a:endParaRPr>
          </a:p>
        </p:txBody>
      </p:sp>
      <p:sp>
        <p:nvSpPr>
          <p:cNvPr id="82" name="Google Shape;82;p15"/>
          <p:cNvSpPr/>
          <p:nvPr/>
        </p:nvSpPr>
        <p:spPr>
          <a:xfrm>
            <a:off x="364050" y="611175"/>
            <a:ext cx="1488600" cy="1488600"/>
          </a:xfrm>
          <a:prstGeom prst="ellipse">
            <a:avLst/>
          </a:prstGeom>
          <a:solidFill>
            <a:srgbClr val="E4C1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Gill Sans"/>
                <a:ea typeface="Gill Sans"/>
                <a:cs typeface="Gill Sans"/>
                <a:sym typeface="Gill Sans"/>
              </a:rPr>
              <a:t>Data</a:t>
            </a:r>
            <a:endParaRPr>
              <a:latin typeface="Gill Sans"/>
              <a:ea typeface="Gill Sans"/>
              <a:cs typeface="Gill Sans"/>
              <a:sym typeface="Gill Sans"/>
            </a:endParaRPr>
          </a:p>
        </p:txBody>
      </p:sp>
      <p:sp>
        <p:nvSpPr>
          <p:cNvPr id="83" name="Google Shape;83;p15"/>
          <p:cNvSpPr/>
          <p:nvPr/>
        </p:nvSpPr>
        <p:spPr>
          <a:xfrm>
            <a:off x="7142950" y="1844150"/>
            <a:ext cx="1459200" cy="1262100"/>
          </a:xfrm>
          <a:prstGeom prst="triangle">
            <a:avLst>
              <a:gd fmla="val 50000" name="adj"/>
            </a:avLst>
          </a:prstGeom>
          <a:solidFill>
            <a:srgbClr val="FF99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Model Output</a:t>
            </a:r>
            <a:endParaRPr>
              <a:latin typeface="Gill Sans"/>
              <a:ea typeface="Gill Sans"/>
              <a:cs typeface="Gill Sans"/>
              <a:sym typeface="Gill Sans"/>
            </a:endParaRPr>
          </a:p>
        </p:txBody>
      </p:sp>
      <p:sp>
        <p:nvSpPr>
          <p:cNvPr id="84" name="Google Shape;84;p15"/>
          <p:cNvSpPr txBox="1"/>
          <p:nvPr/>
        </p:nvSpPr>
        <p:spPr>
          <a:xfrm>
            <a:off x="718050"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Data design</a:t>
            </a:r>
            <a:endParaRPr>
              <a:latin typeface="Gill Sans"/>
              <a:ea typeface="Gill Sans"/>
              <a:cs typeface="Gill Sans"/>
              <a:sym typeface="Gill Sans"/>
            </a:endParaRPr>
          </a:p>
        </p:txBody>
      </p:sp>
      <p:sp>
        <p:nvSpPr>
          <p:cNvPr id="85" name="Google Shape;85;p15"/>
          <p:cNvSpPr txBox="1"/>
          <p:nvPr/>
        </p:nvSpPr>
        <p:spPr>
          <a:xfrm>
            <a:off x="3786975"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Model design</a:t>
            </a:r>
            <a:endParaRPr>
              <a:latin typeface="Gill Sans"/>
              <a:ea typeface="Gill Sans"/>
              <a:cs typeface="Gill Sans"/>
              <a:sym typeface="Gill Sans"/>
            </a:endParaRPr>
          </a:p>
        </p:txBody>
      </p:sp>
      <p:sp>
        <p:nvSpPr>
          <p:cNvPr id="86" name="Google Shape;86;p15"/>
          <p:cNvSpPr txBox="1"/>
          <p:nvPr/>
        </p:nvSpPr>
        <p:spPr>
          <a:xfrm>
            <a:off x="7182375"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Output design</a:t>
            </a:r>
            <a:endParaRPr>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p:nvPr/>
        </p:nvSpPr>
        <p:spPr>
          <a:xfrm>
            <a:off x="5521700" y="1985850"/>
            <a:ext cx="1094400" cy="627600"/>
          </a:xfrm>
          <a:prstGeom prst="rect">
            <a:avLst/>
          </a:prstGeom>
          <a:solidFill>
            <a:srgbClr val="FCF6B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Gill Sans"/>
                <a:ea typeface="Gill Sans"/>
                <a:cs typeface="Gill Sans"/>
                <a:sym typeface="Gill Sans"/>
              </a:rPr>
              <a:t>Model</a:t>
            </a:r>
            <a:endParaRPr>
              <a:solidFill>
                <a:schemeClr val="dk1"/>
              </a:solidFill>
              <a:latin typeface="Gill Sans"/>
              <a:ea typeface="Gill Sans"/>
              <a:cs typeface="Gill Sans"/>
              <a:sym typeface="Gill Sans"/>
            </a:endParaRPr>
          </a:p>
          <a:p>
            <a:pPr indent="0" lvl="0" marL="0" rtl="0" algn="ctr">
              <a:spcBef>
                <a:spcPts val="0"/>
              </a:spcBef>
              <a:spcAft>
                <a:spcPts val="0"/>
              </a:spcAft>
              <a:buClr>
                <a:schemeClr val="dk1"/>
              </a:buClr>
              <a:buSzPts val="1100"/>
              <a:buFont typeface="Arial"/>
              <a:buNone/>
            </a:pPr>
            <a:r>
              <a:rPr lang="en">
                <a:solidFill>
                  <a:schemeClr val="dk1"/>
                </a:solidFill>
                <a:latin typeface="Gill Sans"/>
                <a:ea typeface="Gill Sans"/>
                <a:cs typeface="Gill Sans"/>
                <a:sym typeface="Gill Sans"/>
              </a:rPr>
              <a:t>Evaluating</a:t>
            </a:r>
            <a:endParaRPr>
              <a:latin typeface="Gill Sans"/>
              <a:ea typeface="Gill Sans"/>
              <a:cs typeface="Gill Sans"/>
              <a:sym typeface="Gill Sans"/>
            </a:endParaRPr>
          </a:p>
        </p:txBody>
      </p:sp>
      <p:sp>
        <p:nvSpPr>
          <p:cNvPr id="92" name="Google Shape;92;p16"/>
          <p:cNvSpPr/>
          <p:nvPr/>
        </p:nvSpPr>
        <p:spPr>
          <a:xfrm>
            <a:off x="3610375" y="3600050"/>
            <a:ext cx="1459200" cy="836700"/>
          </a:xfrm>
          <a:prstGeom prst="rect">
            <a:avLst/>
          </a:prstGeom>
          <a:solidFill>
            <a:srgbClr val="D0F4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Gill Sans"/>
                <a:ea typeface="Gill Sans"/>
                <a:cs typeface="Gill Sans"/>
                <a:sym typeface="Gill Sans"/>
              </a:rPr>
              <a:t>Model Building</a:t>
            </a:r>
            <a:endParaRPr>
              <a:latin typeface="Gill Sans"/>
              <a:ea typeface="Gill Sans"/>
              <a:cs typeface="Gill Sans"/>
              <a:sym typeface="Gill Sans"/>
            </a:endParaRPr>
          </a:p>
        </p:txBody>
      </p:sp>
      <p:sp>
        <p:nvSpPr>
          <p:cNvPr id="93" name="Google Shape;93;p16"/>
          <p:cNvSpPr/>
          <p:nvPr/>
        </p:nvSpPr>
        <p:spPr>
          <a:xfrm>
            <a:off x="1837351" y="2071550"/>
            <a:ext cx="1034400" cy="1034700"/>
          </a:xfrm>
          <a:prstGeom prst="ellipse">
            <a:avLst/>
          </a:prstGeom>
          <a:solidFill>
            <a:srgbClr val="83C4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Gill Sans"/>
                <a:ea typeface="Gill Sans"/>
                <a:cs typeface="Gill Sans"/>
                <a:sym typeface="Gill Sans"/>
              </a:rPr>
              <a:t>Data Cleaning</a:t>
            </a:r>
            <a:endParaRPr sz="1000">
              <a:latin typeface="Gill Sans"/>
              <a:ea typeface="Gill Sans"/>
              <a:cs typeface="Gill Sans"/>
              <a:sym typeface="Gill Sans"/>
            </a:endParaRPr>
          </a:p>
        </p:txBody>
      </p:sp>
      <p:sp>
        <p:nvSpPr>
          <p:cNvPr id="94" name="Google Shape;94;p16"/>
          <p:cNvSpPr/>
          <p:nvPr/>
        </p:nvSpPr>
        <p:spPr>
          <a:xfrm>
            <a:off x="93225" y="755625"/>
            <a:ext cx="1488600" cy="1488600"/>
          </a:xfrm>
          <a:prstGeom prst="ellipse">
            <a:avLst/>
          </a:prstGeom>
          <a:solidFill>
            <a:srgbClr val="E4C1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Gill Sans"/>
                <a:ea typeface="Gill Sans"/>
                <a:cs typeface="Gill Sans"/>
                <a:sym typeface="Gill Sans"/>
              </a:rPr>
              <a:t>Data</a:t>
            </a:r>
            <a:endParaRPr>
              <a:latin typeface="Gill Sans"/>
              <a:ea typeface="Gill Sans"/>
              <a:cs typeface="Gill Sans"/>
              <a:sym typeface="Gill Sans"/>
            </a:endParaRPr>
          </a:p>
        </p:txBody>
      </p:sp>
      <p:sp>
        <p:nvSpPr>
          <p:cNvPr id="95" name="Google Shape;95;p16"/>
          <p:cNvSpPr/>
          <p:nvPr/>
        </p:nvSpPr>
        <p:spPr>
          <a:xfrm>
            <a:off x="7142950" y="1844150"/>
            <a:ext cx="1459200" cy="1262100"/>
          </a:xfrm>
          <a:prstGeom prst="triangle">
            <a:avLst>
              <a:gd fmla="val 50000" name="adj"/>
            </a:avLst>
          </a:prstGeom>
          <a:solidFill>
            <a:srgbClr val="FF99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Model Output</a:t>
            </a:r>
            <a:endParaRPr>
              <a:latin typeface="Gill Sans"/>
              <a:ea typeface="Gill Sans"/>
              <a:cs typeface="Gill Sans"/>
              <a:sym typeface="Gill Sans"/>
            </a:endParaRPr>
          </a:p>
        </p:txBody>
      </p:sp>
      <p:sp>
        <p:nvSpPr>
          <p:cNvPr id="96" name="Google Shape;96;p16"/>
          <p:cNvSpPr txBox="1"/>
          <p:nvPr/>
        </p:nvSpPr>
        <p:spPr>
          <a:xfrm>
            <a:off x="718050"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Data design</a:t>
            </a:r>
            <a:endParaRPr>
              <a:latin typeface="Gill Sans"/>
              <a:ea typeface="Gill Sans"/>
              <a:cs typeface="Gill Sans"/>
              <a:sym typeface="Gill Sans"/>
            </a:endParaRPr>
          </a:p>
        </p:txBody>
      </p:sp>
      <p:sp>
        <p:nvSpPr>
          <p:cNvPr id="97" name="Google Shape;97;p16"/>
          <p:cNvSpPr txBox="1"/>
          <p:nvPr/>
        </p:nvSpPr>
        <p:spPr>
          <a:xfrm>
            <a:off x="3786975"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Model design</a:t>
            </a:r>
            <a:endParaRPr>
              <a:latin typeface="Gill Sans"/>
              <a:ea typeface="Gill Sans"/>
              <a:cs typeface="Gill Sans"/>
              <a:sym typeface="Gill Sans"/>
            </a:endParaRPr>
          </a:p>
        </p:txBody>
      </p:sp>
      <p:sp>
        <p:nvSpPr>
          <p:cNvPr id="98" name="Google Shape;98;p16"/>
          <p:cNvSpPr txBox="1"/>
          <p:nvPr/>
        </p:nvSpPr>
        <p:spPr>
          <a:xfrm>
            <a:off x="7182375"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Output design</a:t>
            </a:r>
            <a:endParaRPr>
              <a:latin typeface="Gill Sans"/>
              <a:ea typeface="Gill Sans"/>
              <a:cs typeface="Gill Sans"/>
              <a:sym typeface="Gill Sans"/>
            </a:endParaRPr>
          </a:p>
        </p:txBody>
      </p:sp>
      <p:sp>
        <p:nvSpPr>
          <p:cNvPr id="99" name="Google Shape;99;p16"/>
          <p:cNvSpPr/>
          <p:nvPr/>
        </p:nvSpPr>
        <p:spPr>
          <a:xfrm>
            <a:off x="3127275" y="0"/>
            <a:ext cx="6017100" cy="5143500"/>
          </a:xfrm>
          <a:prstGeom prst="rect">
            <a:avLst/>
          </a:prstGeom>
          <a:solidFill>
            <a:srgbClr val="000000">
              <a:alpha val="4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Data</a:t>
            </a:r>
            <a:endParaRPr>
              <a:latin typeface="Gill Sans"/>
              <a:ea typeface="Gill Sans"/>
              <a:cs typeface="Gill Sans"/>
              <a:sym typeface="Gill Sans"/>
            </a:endParaRPr>
          </a:p>
        </p:txBody>
      </p:sp>
      <p:sp>
        <p:nvSpPr>
          <p:cNvPr id="105" name="Google Shape;10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All machine learning models need data</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Where does your data come from?</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What is the type() of each of the variables (columns)</a:t>
            </a:r>
            <a:endParaRPr>
              <a:latin typeface="Gill Sans"/>
              <a:ea typeface="Gill Sans"/>
              <a:cs typeface="Gill Sans"/>
              <a:sym typeface="Gill Sans"/>
            </a:endParaRPr>
          </a:p>
          <a:p>
            <a:pPr indent="0" lvl="0" marL="0" rtl="0" algn="l">
              <a:spcBef>
                <a:spcPts val="1600"/>
              </a:spcBef>
              <a:spcAft>
                <a:spcPts val="0"/>
              </a:spcAft>
              <a:buNone/>
            </a:pPr>
            <a:r>
              <a:rPr lang="en">
                <a:latin typeface="Gill Sans"/>
                <a:ea typeface="Gill Sans"/>
                <a:cs typeface="Gill Sans"/>
                <a:sym typeface="Gill Sans"/>
              </a:rPr>
              <a:t>Key vocab:</a:t>
            </a:r>
            <a:endParaRPr>
              <a:latin typeface="Gill Sans"/>
              <a:ea typeface="Gill Sans"/>
              <a:cs typeface="Gill Sans"/>
              <a:sym typeface="Gill Sans"/>
            </a:endParaRPr>
          </a:p>
          <a:p>
            <a:pPr indent="-342900" lvl="0" marL="457200" rtl="0" algn="l">
              <a:spcBef>
                <a:spcPts val="1600"/>
              </a:spcBef>
              <a:spcAft>
                <a:spcPts val="0"/>
              </a:spcAft>
              <a:buSzPts val="1800"/>
              <a:buFont typeface="Gill Sans"/>
              <a:buChar char="●"/>
            </a:pPr>
            <a:r>
              <a:rPr lang="en">
                <a:highlight>
                  <a:srgbClr val="E4C1F9"/>
                </a:highlight>
                <a:latin typeface="Gill Sans"/>
                <a:ea typeface="Gill Sans"/>
                <a:cs typeface="Gill Sans"/>
                <a:sym typeface="Gill Sans"/>
              </a:rPr>
              <a:t>Training data </a:t>
            </a:r>
            <a:r>
              <a:rPr lang="en">
                <a:latin typeface="Gill Sans"/>
                <a:ea typeface="Gill Sans"/>
                <a:cs typeface="Gill Sans"/>
                <a:sym typeface="Gill Sans"/>
              </a:rPr>
              <a:t>- the data you use to train your ML model</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highlight>
                  <a:srgbClr val="E4C1F9"/>
                </a:highlight>
                <a:latin typeface="Gill Sans"/>
                <a:ea typeface="Gill Sans"/>
                <a:cs typeface="Gill Sans"/>
                <a:sym typeface="Gill Sans"/>
              </a:rPr>
              <a:t>Data type</a:t>
            </a:r>
            <a:r>
              <a:rPr lang="en">
                <a:latin typeface="Gill Sans"/>
                <a:ea typeface="Gill Sans"/>
                <a:cs typeface="Gill Sans"/>
                <a:sym typeface="Gill Sans"/>
              </a:rPr>
              <a:t> - the type/format of your data (string/integer)</a:t>
            </a:r>
            <a:endParaRPr>
              <a:latin typeface="Gill Sans"/>
              <a:ea typeface="Gill Sans"/>
              <a:cs typeface="Gill Sans"/>
              <a:sym typeface="Gill Sans"/>
            </a:endParaRPr>
          </a:p>
        </p:txBody>
      </p:sp>
      <p:graphicFrame>
        <p:nvGraphicFramePr>
          <p:cNvPr id="106" name="Google Shape;106;p17"/>
          <p:cNvGraphicFramePr/>
          <p:nvPr/>
        </p:nvGraphicFramePr>
        <p:xfrm>
          <a:off x="6574700" y="1368700"/>
          <a:ext cx="3000000" cy="3000000"/>
        </p:xfrm>
        <a:graphic>
          <a:graphicData uri="http://schemas.openxmlformats.org/drawingml/2006/table">
            <a:tbl>
              <a:tblPr>
                <a:noFill/>
                <a:tableStyleId>{41C5A137-DA63-48B8-B527-58B2035F12B1}</a:tableStyleId>
              </a:tblPr>
              <a:tblGrid>
                <a:gridCol w="494475"/>
                <a:gridCol w="543125"/>
                <a:gridCol w="450950"/>
                <a:gridCol w="430975"/>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solidFill>
                      <a:srgbClr val="E4C1F9"/>
                    </a:solidFill>
                  </a:tcPr>
                </a:tc>
                <a:tc>
                  <a:txBody>
                    <a:bodyPr>
                      <a:noAutofit/>
                    </a:bodyPr>
                    <a:lstStyle/>
                    <a:p>
                      <a:pPr indent="0" lvl="0" marL="0" rtl="0" algn="l">
                        <a:spcBef>
                          <a:spcPts val="0"/>
                        </a:spcBef>
                        <a:spcAft>
                          <a:spcPts val="0"/>
                        </a:spcAft>
                        <a:buNone/>
                      </a:pPr>
                      <a:r>
                        <a:rPr b="1" lang="en" sz="600"/>
                        <a:t>Legs</a:t>
                      </a:r>
                      <a:endParaRPr b="1" sz="600"/>
                    </a:p>
                  </a:txBody>
                  <a:tcPr marT="91425" marB="91425" marR="91425" marL="91425">
                    <a:solidFill>
                      <a:srgbClr val="E4C1F9"/>
                    </a:solidFill>
                  </a:tcPr>
                </a:tc>
                <a:tc>
                  <a:txBody>
                    <a:bodyPr>
                      <a:noAutofit/>
                    </a:bodyPr>
                    <a:lstStyle/>
                    <a:p>
                      <a:pPr indent="0" lvl="0" marL="0" rtl="0" algn="l">
                        <a:spcBef>
                          <a:spcPts val="0"/>
                        </a:spcBef>
                        <a:spcAft>
                          <a:spcPts val="0"/>
                        </a:spcAft>
                        <a:buNone/>
                      </a:pPr>
                      <a:r>
                        <a:rPr b="1" lang="en" sz="600"/>
                        <a:t>Furry</a:t>
                      </a:r>
                      <a:endParaRPr b="1" sz="600"/>
                    </a:p>
                  </a:txBody>
                  <a:tcPr marT="91425" marB="91425" marR="91425" marL="91425">
                    <a:solidFill>
                      <a:srgbClr val="E4C1F9"/>
                    </a:solidFill>
                  </a:tcPr>
                </a:tc>
                <a:tc>
                  <a:txBody>
                    <a:bodyPr>
                      <a:noAutofit/>
                    </a:bodyPr>
                    <a:lstStyle/>
                    <a:p>
                      <a:pPr indent="0" lvl="0" marL="0" rtl="0" algn="l">
                        <a:spcBef>
                          <a:spcPts val="0"/>
                        </a:spcBef>
                        <a:spcAft>
                          <a:spcPts val="0"/>
                        </a:spcAft>
                        <a:buNone/>
                      </a:pPr>
                      <a:r>
                        <a:rPr b="1" lang="en" sz="600"/>
                        <a:t>Sound</a:t>
                      </a:r>
                      <a:endParaRPr b="1" sz="600"/>
                    </a:p>
                  </a:txBody>
                  <a:tcPr marT="91425" marB="91425" marR="91425" marL="91425">
                    <a:solidFill>
                      <a:srgbClr val="E4C1F9"/>
                    </a:solidFill>
                  </a:tcPr>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Meow</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Woof</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Oink</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N/A</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pSp>
        <p:nvGrpSpPr>
          <p:cNvPr id="107" name="Google Shape;107;p17"/>
          <p:cNvGrpSpPr/>
          <p:nvPr/>
        </p:nvGrpSpPr>
        <p:grpSpPr>
          <a:xfrm>
            <a:off x="6990150" y="55922"/>
            <a:ext cx="2091568" cy="904812"/>
            <a:chOff x="6990150" y="55922"/>
            <a:chExt cx="2091568" cy="904812"/>
          </a:xfrm>
        </p:grpSpPr>
        <p:sp>
          <p:nvSpPr>
            <p:cNvPr id="108" name="Google Shape;108;p17"/>
            <p:cNvSpPr/>
            <p:nvPr/>
          </p:nvSpPr>
          <p:spPr>
            <a:xfrm>
              <a:off x="8140026" y="367318"/>
              <a:ext cx="444900" cy="255300"/>
            </a:xfrm>
            <a:prstGeom prst="rect">
              <a:avLst/>
            </a:prstGeom>
            <a:solidFill>
              <a:srgbClr val="FCF6B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600">
                <a:latin typeface="Gill Sans"/>
                <a:ea typeface="Gill Sans"/>
                <a:cs typeface="Gill Sans"/>
                <a:sym typeface="Gill Sans"/>
              </a:endParaRPr>
            </a:p>
          </p:txBody>
        </p:sp>
        <p:sp>
          <p:nvSpPr>
            <p:cNvPr id="109" name="Google Shape;109;p17"/>
            <p:cNvSpPr/>
            <p:nvPr/>
          </p:nvSpPr>
          <p:spPr>
            <a:xfrm>
              <a:off x="7896719" y="705434"/>
              <a:ext cx="444900" cy="255300"/>
            </a:xfrm>
            <a:prstGeom prst="rect">
              <a:avLst/>
            </a:prstGeom>
            <a:solidFill>
              <a:srgbClr val="D0F4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10" name="Google Shape;110;p17"/>
            <p:cNvSpPr/>
            <p:nvPr/>
          </p:nvSpPr>
          <p:spPr>
            <a:xfrm>
              <a:off x="7511678" y="337163"/>
              <a:ext cx="315300" cy="315600"/>
            </a:xfrm>
            <a:prstGeom prst="ellipse">
              <a:avLst/>
            </a:prstGeom>
            <a:solidFill>
              <a:srgbClr val="83C4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11" name="Google Shape;111;p17"/>
            <p:cNvSpPr/>
            <p:nvPr/>
          </p:nvSpPr>
          <p:spPr>
            <a:xfrm>
              <a:off x="6990150" y="55922"/>
              <a:ext cx="453900" cy="453900"/>
            </a:xfrm>
            <a:prstGeom prst="ellipse">
              <a:avLst/>
            </a:prstGeom>
            <a:solidFill>
              <a:srgbClr val="E4C1F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12" name="Google Shape;112;p17"/>
            <p:cNvSpPr/>
            <p:nvPr/>
          </p:nvSpPr>
          <p:spPr>
            <a:xfrm>
              <a:off x="8636818" y="302513"/>
              <a:ext cx="444900" cy="384900"/>
            </a:xfrm>
            <a:prstGeom prst="triangle">
              <a:avLst>
                <a:gd fmla="val 50000" name="adj"/>
              </a:avLst>
            </a:prstGeom>
            <a:solidFill>
              <a:srgbClr val="FF99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Gill Sans"/>
                <a:ea typeface="Gill Sans"/>
                <a:cs typeface="Gill Sans"/>
                <a:sym typeface="Gill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Data Cleaning</a:t>
            </a:r>
            <a:endParaRPr>
              <a:latin typeface="Gill Sans"/>
              <a:ea typeface="Gill Sans"/>
              <a:cs typeface="Gill Sans"/>
              <a:sym typeface="Gill Sans"/>
            </a:endParaRPr>
          </a:p>
        </p:txBody>
      </p:sp>
      <p:sp>
        <p:nvSpPr>
          <p:cNvPr id="118" name="Google Shape;11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Format the data in a way that the computer can read it</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Might choose to exclude missing values</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Explore your data - look for trends that might inform you</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Remember - how was your data collected?</a:t>
            </a:r>
            <a:br>
              <a:rPr lang="en">
                <a:latin typeface="Gill Sans"/>
                <a:ea typeface="Gill Sans"/>
                <a:cs typeface="Gill Sans"/>
                <a:sym typeface="Gill Sans"/>
              </a:rPr>
            </a:br>
            <a:r>
              <a:rPr lang="en">
                <a:latin typeface="Gill Sans"/>
                <a:ea typeface="Gill Sans"/>
                <a:cs typeface="Gill Sans"/>
                <a:sym typeface="Gill Sans"/>
              </a:rPr>
              <a:t>How is it going to be used?</a:t>
            </a:r>
            <a:endParaRPr>
              <a:latin typeface="Gill Sans"/>
              <a:ea typeface="Gill Sans"/>
              <a:cs typeface="Gill Sans"/>
              <a:sym typeface="Gill Sans"/>
            </a:endParaRPr>
          </a:p>
          <a:p>
            <a:pPr indent="0" lvl="0" marL="0" rtl="0" algn="l">
              <a:spcBef>
                <a:spcPts val="1600"/>
              </a:spcBef>
              <a:spcAft>
                <a:spcPts val="0"/>
              </a:spcAft>
              <a:buNone/>
            </a:pPr>
            <a:r>
              <a:rPr lang="en">
                <a:latin typeface="Gill Sans"/>
                <a:ea typeface="Gill Sans"/>
                <a:cs typeface="Gill Sans"/>
                <a:sym typeface="Gill Sans"/>
              </a:rPr>
              <a:t>Key vocab:</a:t>
            </a:r>
            <a:endParaRPr>
              <a:latin typeface="Gill Sans"/>
              <a:ea typeface="Gill Sans"/>
              <a:cs typeface="Gill Sans"/>
              <a:sym typeface="Gill Sans"/>
            </a:endParaRPr>
          </a:p>
          <a:p>
            <a:pPr indent="-342900" lvl="0" marL="457200" rtl="0" algn="l">
              <a:spcBef>
                <a:spcPts val="1600"/>
              </a:spcBef>
              <a:spcAft>
                <a:spcPts val="0"/>
              </a:spcAft>
              <a:buSzPts val="1800"/>
              <a:buFont typeface="Gill Sans"/>
              <a:buChar char="●"/>
            </a:pPr>
            <a:r>
              <a:rPr lang="en">
                <a:highlight>
                  <a:srgbClr val="83C4E4"/>
                </a:highlight>
                <a:latin typeface="Gill Sans"/>
                <a:ea typeface="Gill Sans"/>
                <a:cs typeface="Gill Sans"/>
                <a:sym typeface="Gill Sans"/>
              </a:rPr>
              <a:t>Normalizing</a:t>
            </a:r>
            <a:endParaRPr>
              <a:highlight>
                <a:srgbClr val="83C4E4"/>
              </a:highlight>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highlight>
                  <a:srgbClr val="83C4E4"/>
                </a:highlight>
                <a:latin typeface="Gill Sans"/>
                <a:ea typeface="Gill Sans"/>
                <a:cs typeface="Gill Sans"/>
                <a:sym typeface="Gill Sans"/>
              </a:rPr>
              <a:t>Remove NA</a:t>
            </a:r>
            <a:endParaRPr>
              <a:highlight>
                <a:srgbClr val="83C4E4"/>
              </a:highlight>
              <a:latin typeface="Gill Sans"/>
              <a:ea typeface="Gill Sans"/>
              <a:cs typeface="Gill Sans"/>
              <a:sym typeface="Gill Sans"/>
            </a:endParaRPr>
          </a:p>
        </p:txBody>
      </p:sp>
      <p:graphicFrame>
        <p:nvGraphicFramePr>
          <p:cNvPr id="119" name="Google Shape;119;p18"/>
          <p:cNvGraphicFramePr/>
          <p:nvPr/>
        </p:nvGraphicFramePr>
        <p:xfrm>
          <a:off x="6352250" y="1207025"/>
          <a:ext cx="3000000" cy="3000000"/>
        </p:xfrm>
        <a:graphic>
          <a:graphicData uri="http://schemas.openxmlformats.org/drawingml/2006/table">
            <a:tbl>
              <a:tblPr>
                <a:noFill/>
                <a:tableStyleId>{41C5A137-DA63-48B8-B527-58B2035F12B1}</a:tableStyleId>
              </a:tblPr>
              <a:tblGrid>
                <a:gridCol w="494475"/>
                <a:gridCol w="543125"/>
                <a:gridCol w="450950"/>
                <a:gridCol w="430975"/>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solidFill>
                      <a:srgbClr val="E4C1F9"/>
                    </a:solidFill>
                  </a:tcPr>
                </a:tc>
                <a:tc>
                  <a:txBody>
                    <a:bodyPr>
                      <a:noAutofit/>
                    </a:bodyPr>
                    <a:lstStyle/>
                    <a:p>
                      <a:pPr indent="0" lvl="0" marL="0" rtl="0" algn="l">
                        <a:spcBef>
                          <a:spcPts val="0"/>
                        </a:spcBef>
                        <a:spcAft>
                          <a:spcPts val="0"/>
                        </a:spcAft>
                        <a:buNone/>
                      </a:pPr>
                      <a:r>
                        <a:rPr b="1" lang="en" sz="600"/>
                        <a:t>Legs</a:t>
                      </a:r>
                      <a:endParaRPr b="1" sz="600"/>
                    </a:p>
                  </a:txBody>
                  <a:tcPr marT="91425" marB="91425" marR="91425" marL="91425">
                    <a:solidFill>
                      <a:srgbClr val="E4C1F9"/>
                    </a:solidFill>
                  </a:tcPr>
                </a:tc>
                <a:tc>
                  <a:txBody>
                    <a:bodyPr>
                      <a:noAutofit/>
                    </a:bodyPr>
                    <a:lstStyle/>
                    <a:p>
                      <a:pPr indent="0" lvl="0" marL="0" rtl="0" algn="l">
                        <a:spcBef>
                          <a:spcPts val="0"/>
                        </a:spcBef>
                        <a:spcAft>
                          <a:spcPts val="0"/>
                        </a:spcAft>
                        <a:buNone/>
                      </a:pPr>
                      <a:r>
                        <a:rPr b="1" lang="en" sz="600"/>
                        <a:t>Furry</a:t>
                      </a:r>
                      <a:endParaRPr b="1" sz="600"/>
                    </a:p>
                  </a:txBody>
                  <a:tcPr marT="91425" marB="91425" marR="91425" marL="91425">
                    <a:solidFill>
                      <a:srgbClr val="E4C1F9"/>
                    </a:solidFill>
                  </a:tcPr>
                </a:tc>
                <a:tc>
                  <a:txBody>
                    <a:bodyPr>
                      <a:noAutofit/>
                    </a:bodyPr>
                    <a:lstStyle/>
                    <a:p>
                      <a:pPr indent="0" lvl="0" marL="0" rtl="0" algn="l">
                        <a:spcBef>
                          <a:spcPts val="0"/>
                        </a:spcBef>
                        <a:spcAft>
                          <a:spcPts val="0"/>
                        </a:spcAft>
                        <a:buNone/>
                      </a:pPr>
                      <a:r>
                        <a:rPr b="1" lang="en" sz="600"/>
                        <a:t>Sound</a:t>
                      </a:r>
                      <a:endParaRPr b="1" sz="600"/>
                    </a:p>
                  </a:txBody>
                  <a:tcPr marT="91425" marB="91425" marR="91425" marL="91425">
                    <a:solidFill>
                      <a:srgbClr val="E4C1F9"/>
                    </a:solidFill>
                  </a:tcPr>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Meow</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Woof</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Oink</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N/A</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aphicFrame>
        <p:nvGraphicFramePr>
          <p:cNvPr id="120" name="Google Shape;120;p18"/>
          <p:cNvGraphicFramePr/>
          <p:nvPr/>
        </p:nvGraphicFramePr>
        <p:xfrm>
          <a:off x="6567738" y="3442975"/>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solidFill>
                      <a:srgbClr val="83C4E4"/>
                    </a:solidFill>
                  </a:tcPr>
                </a:tc>
                <a:tc>
                  <a:txBody>
                    <a:bodyPr>
                      <a:noAutofit/>
                    </a:bodyPr>
                    <a:lstStyle/>
                    <a:p>
                      <a:pPr indent="0" lvl="0" marL="0" rtl="0" algn="l">
                        <a:spcBef>
                          <a:spcPts val="0"/>
                        </a:spcBef>
                        <a:spcAft>
                          <a:spcPts val="0"/>
                        </a:spcAft>
                        <a:buNone/>
                      </a:pPr>
                      <a:r>
                        <a:rPr b="1" lang="en" sz="600"/>
                        <a:t>Legs</a:t>
                      </a:r>
                      <a:endParaRPr b="1" sz="600"/>
                    </a:p>
                  </a:txBody>
                  <a:tcPr marT="91425" marB="91425" marR="91425" marL="91425">
                    <a:solidFill>
                      <a:srgbClr val="83C4E4"/>
                    </a:solidFill>
                  </a:tcPr>
                </a:tc>
                <a:tc>
                  <a:txBody>
                    <a:bodyPr>
                      <a:noAutofit/>
                    </a:bodyPr>
                    <a:lstStyle/>
                    <a:p>
                      <a:pPr indent="0" lvl="0" marL="0" rtl="0" algn="l">
                        <a:spcBef>
                          <a:spcPts val="0"/>
                        </a:spcBef>
                        <a:spcAft>
                          <a:spcPts val="0"/>
                        </a:spcAft>
                        <a:buNone/>
                      </a:pPr>
                      <a:r>
                        <a:rPr b="1" lang="en" sz="600"/>
                        <a:t>Furry</a:t>
                      </a:r>
                      <a:endParaRPr b="1" sz="600"/>
                    </a:p>
                  </a:txBody>
                  <a:tcPr marT="91425" marB="91425" marR="91425" marL="91425">
                    <a:solidFill>
                      <a:srgbClr val="83C4E4"/>
                    </a:solidFill>
                  </a:tcPr>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cxnSp>
        <p:nvCxnSpPr>
          <p:cNvPr id="121" name="Google Shape;121;p18"/>
          <p:cNvCxnSpPr/>
          <p:nvPr/>
        </p:nvCxnSpPr>
        <p:spPr>
          <a:xfrm>
            <a:off x="7332200" y="2921650"/>
            <a:ext cx="0" cy="459000"/>
          </a:xfrm>
          <a:prstGeom prst="straightConnector1">
            <a:avLst/>
          </a:prstGeom>
          <a:noFill/>
          <a:ln cap="flat" cmpd="sng" w="9525">
            <a:solidFill>
              <a:schemeClr val="dk2"/>
            </a:solidFill>
            <a:prstDash val="solid"/>
            <a:round/>
            <a:headEnd len="med" w="med" type="none"/>
            <a:tailEnd len="med" w="med" type="triangle"/>
          </a:ln>
        </p:spPr>
      </p:cxnSp>
      <p:grpSp>
        <p:nvGrpSpPr>
          <p:cNvPr id="122" name="Google Shape;122;p18"/>
          <p:cNvGrpSpPr/>
          <p:nvPr/>
        </p:nvGrpSpPr>
        <p:grpSpPr>
          <a:xfrm>
            <a:off x="6990150" y="55922"/>
            <a:ext cx="2091568" cy="904812"/>
            <a:chOff x="6990150" y="55922"/>
            <a:chExt cx="2091568" cy="904812"/>
          </a:xfrm>
        </p:grpSpPr>
        <p:sp>
          <p:nvSpPr>
            <p:cNvPr id="123" name="Google Shape;123;p18"/>
            <p:cNvSpPr/>
            <p:nvPr/>
          </p:nvSpPr>
          <p:spPr>
            <a:xfrm>
              <a:off x="8140026" y="367318"/>
              <a:ext cx="444900" cy="255300"/>
            </a:xfrm>
            <a:prstGeom prst="rect">
              <a:avLst/>
            </a:prstGeom>
            <a:solidFill>
              <a:srgbClr val="FCF6B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600">
                <a:latin typeface="Gill Sans"/>
                <a:ea typeface="Gill Sans"/>
                <a:cs typeface="Gill Sans"/>
                <a:sym typeface="Gill Sans"/>
              </a:endParaRPr>
            </a:p>
          </p:txBody>
        </p:sp>
        <p:sp>
          <p:nvSpPr>
            <p:cNvPr id="124" name="Google Shape;124;p18"/>
            <p:cNvSpPr/>
            <p:nvPr/>
          </p:nvSpPr>
          <p:spPr>
            <a:xfrm>
              <a:off x="7896719" y="705434"/>
              <a:ext cx="444900" cy="255300"/>
            </a:xfrm>
            <a:prstGeom prst="rect">
              <a:avLst/>
            </a:prstGeom>
            <a:solidFill>
              <a:srgbClr val="D0F4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25" name="Google Shape;125;p18"/>
            <p:cNvSpPr/>
            <p:nvPr/>
          </p:nvSpPr>
          <p:spPr>
            <a:xfrm>
              <a:off x="7511678" y="337163"/>
              <a:ext cx="315300" cy="315600"/>
            </a:xfrm>
            <a:prstGeom prst="ellipse">
              <a:avLst/>
            </a:prstGeom>
            <a:solidFill>
              <a:srgbClr val="83C4E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26" name="Google Shape;126;p18"/>
            <p:cNvSpPr/>
            <p:nvPr/>
          </p:nvSpPr>
          <p:spPr>
            <a:xfrm>
              <a:off x="6990150" y="55922"/>
              <a:ext cx="453900" cy="453900"/>
            </a:xfrm>
            <a:prstGeom prst="ellipse">
              <a:avLst/>
            </a:prstGeom>
            <a:solidFill>
              <a:srgbClr val="E4C1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27" name="Google Shape;127;p18"/>
            <p:cNvSpPr/>
            <p:nvPr/>
          </p:nvSpPr>
          <p:spPr>
            <a:xfrm>
              <a:off x="8636818" y="302513"/>
              <a:ext cx="444900" cy="384900"/>
            </a:xfrm>
            <a:prstGeom prst="triangle">
              <a:avLst>
                <a:gd fmla="val 50000" name="adj"/>
              </a:avLst>
            </a:prstGeom>
            <a:solidFill>
              <a:srgbClr val="FF99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Gill Sans"/>
                <a:ea typeface="Gill Sans"/>
                <a:cs typeface="Gill Sans"/>
                <a:sym typeface="Gill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p:nvPr/>
        </p:nvSpPr>
        <p:spPr>
          <a:xfrm>
            <a:off x="5521700" y="1985850"/>
            <a:ext cx="1094400" cy="627600"/>
          </a:xfrm>
          <a:prstGeom prst="rect">
            <a:avLst/>
          </a:prstGeom>
          <a:solidFill>
            <a:srgbClr val="FCF6B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Gill Sans"/>
                <a:ea typeface="Gill Sans"/>
                <a:cs typeface="Gill Sans"/>
                <a:sym typeface="Gill Sans"/>
              </a:rPr>
              <a:t>Model</a:t>
            </a:r>
            <a:endParaRPr>
              <a:solidFill>
                <a:schemeClr val="dk1"/>
              </a:solidFill>
              <a:latin typeface="Gill Sans"/>
              <a:ea typeface="Gill Sans"/>
              <a:cs typeface="Gill Sans"/>
              <a:sym typeface="Gill Sans"/>
            </a:endParaRPr>
          </a:p>
          <a:p>
            <a:pPr indent="0" lvl="0" marL="0" rtl="0" algn="ctr">
              <a:spcBef>
                <a:spcPts val="0"/>
              </a:spcBef>
              <a:spcAft>
                <a:spcPts val="0"/>
              </a:spcAft>
              <a:buClr>
                <a:schemeClr val="dk1"/>
              </a:buClr>
              <a:buSzPts val="1100"/>
              <a:buFont typeface="Arial"/>
              <a:buNone/>
            </a:pPr>
            <a:r>
              <a:rPr lang="en">
                <a:solidFill>
                  <a:schemeClr val="dk1"/>
                </a:solidFill>
                <a:latin typeface="Gill Sans"/>
                <a:ea typeface="Gill Sans"/>
                <a:cs typeface="Gill Sans"/>
                <a:sym typeface="Gill Sans"/>
              </a:rPr>
              <a:t>Evaluating</a:t>
            </a:r>
            <a:endParaRPr>
              <a:latin typeface="Gill Sans"/>
              <a:ea typeface="Gill Sans"/>
              <a:cs typeface="Gill Sans"/>
              <a:sym typeface="Gill Sans"/>
            </a:endParaRPr>
          </a:p>
        </p:txBody>
      </p:sp>
      <p:sp>
        <p:nvSpPr>
          <p:cNvPr id="133" name="Google Shape;133;p19"/>
          <p:cNvSpPr/>
          <p:nvPr/>
        </p:nvSpPr>
        <p:spPr>
          <a:xfrm>
            <a:off x="3610375" y="3600050"/>
            <a:ext cx="1459200" cy="836700"/>
          </a:xfrm>
          <a:prstGeom prst="rect">
            <a:avLst/>
          </a:prstGeom>
          <a:solidFill>
            <a:srgbClr val="D0F4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Gill Sans"/>
                <a:ea typeface="Gill Sans"/>
                <a:cs typeface="Gill Sans"/>
                <a:sym typeface="Gill Sans"/>
              </a:rPr>
              <a:t>Model Building</a:t>
            </a:r>
            <a:endParaRPr>
              <a:latin typeface="Gill Sans"/>
              <a:ea typeface="Gill Sans"/>
              <a:cs typeface="Gill Sans"/>
              <a:sym typeface="Gill Sans"/>
            </a:endParaRPr>
          </a:p>
        </p:txBody>
      </p:sp>
      <p:sp>
        <p:nvSpPr>
          <p:cNvPr id="134" name="Google Shape;134;p19"/>
          <p:cNvSpPr/>
          <p:nvPr/>
        </p:nvSpPr>
        <p:spPr>
          <a:xfrm>
            <a:off x="1837351" y="2071550"/>
            <a:ext cx="1034400" cy="1034700"/>
          </a:xfrm>
          <a:prstGeom prst="ellipse">
            <a:avLst/>
          </a:prstGeom>
          <a:solidFill>
            <a:srgbClr val="83C4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Gill Sans"/>
                <a:ea typeface="Gill Sans"/>
                <a:cs typeface="Gill Sans"/>
                <a:sym typeface="Gill Sans"/>
              </a:rPr>
              <a:t>Data Cleaning</a:t>
            </a:r>
            <a:endParaRPr sz="1000">
              <a:latin typeface="Gill Sans"/>
              <a:ea typeface="Gill Sans"/>
              <a:cs typeface="Gill Sans"/>
              <a:sym typeface="Gill Sans"/>
            </a:endParaRPr>
          </a:p>
        </p:txBody>
      </p:sp>
      <p:sp>
        <p:nvSpPr>
          <p:cNvPr id="135" name="Google Shape;135;p19"/>
          <p:cNvSpPr/>
          <p:nvPr/>
        </p:nvSpPr>
        <p:spPr>
          <a:xfrm>
            <a:off x="93225" y="755625"/>
            <a:ext cx="1488600" cy="1488600"/>
          </a:xfrm>
          <a:prstGeom prst="ellipse">
            <a:avLst/>
          </a:prstGeom>
          <a:solidFill>
            <a:srgbClr val="E4C1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Gill Sans"/>
                <a:ea typeface="Gill Sans"/>
                <a:cs typeface="Gill Sans"/>
                <a:sym typeface="Gill Sans"/>
              </a:rPr>
              <a:t>Data</a:t>
            </a:r>
            <a:endParaRPr>
              <a:latin typeface="Gill Sans"/>
              <a:ea typeface="Gill Sans"/>
              <a:cs typeface="Gill Sans"/>
              <a:sym typeface="Gill Sans"/>
            </a:endParaRPr>
          </a:p>
        </p:txBody>
      </p:sp>
      <p:sp>
        <p:nvSpPr>
          <p:cNvPr id="136" name="Google Shape;136;p19"/>
          <p:cNvSpPr/>
          <p:nvPr/>
        </p:nvSpPr>
        <p:spPr>
          <a:xfrm>
            <a:off x="7142950" y="1844150"/>
            <a:ext cx="1459200" cy="1262100"/>
          </a:xfrm>
          <a:prstGeom prst="triangle">
            <a:avLst>
              <a:gd fmla="val 50000" name="adj"/>
            </a:avLst>
          </a:prstGeom>
          <a:solidFill>
            <a:srgbClr val="FF99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Model Output</a:t>
            </a:r>
            <a:endParaRPr>
              <a:latin typeface="Gill Sans"/>
              <a:ea typeface="Gill Sans"/>
              <a:cs typeface="Gill Sans"/>
              <a:sym typeface="Gill Sans"/>
            </a:endParaRPr>
          </a:p>
        </p:txBody>
      </p:sp>
      <p:sp>
        <p:nvSpPr>
          <p:cNvPr id="137" name="Google Shape;137;p19"/>
          <p:cNvSpPr txBox="1"/>
          <p:nvPr/>
        </p:nvSpPr>
        <p:spPr>
          <a:xfrm>
            <a:off x="718050"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Data design</a:t>
            </a:r>
            <a:endParaRPr>
              <a:latin typeface="Gill Sans"/>
              <a:ea typeface="Gill Sans"/>
              <a:cs typeface="Gill Sans"/>
              <a:sym typeface="Gill Sans"/>
            </a:endParaRPr>
          </a:p>
        </p:txBody>
      </p:sp>
      <p:sp>
        <p:nvSpPr>
          <p:cNvPr id="138" name="Google Shape;138;p19"/>
          <p:cNvSpPr txBox="1"/>
          <p:nvPr/>
        </p:nvSpPr>
        <p:spPr>
          <a:xfrm>
            <a:off x="3786975"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Model design</a:t>
            </a:r>
            <a:endParaRPr>
              <a:latin typeface="Gill Sans"/>
              <a:ea typeface="Gill Sans"/>
              <a:cs typeface="Gill Sans"/>
              <a:sym typeface="Gill Sans"/>
            </a:endParaRPr>
          </a:p>
        </p:txBody>
      </p:sp>
      <p:sp>
        <p:nvSpPr>
          <p:cNvPr id="139" name="Google Shape;139;p19"/>
          <p:cNvSpPr txBox="1"/>
          <p:nvPr/>
        </p:nvSpPr>
        <p:spPr>
          <a:xfrm>
            <a:off x="7182375" y="247125"/>
            <a:ext cx="13596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Output design</a:t>
            </a:r>
            <a:endParaRPr>
              <a:latin typeface="Gill Sans"/>
              <a:ea typeface="Gill Sans"/>
              <a:cs typeface="Gill Sans"/>
              <a:sym typeface="Gill Sans"/>
            </a:endParaRPr>
          </a:p>
        </p:txBody>
      </p:sp>
      <p:sp>
        <p:nvSpPr>
          <p:cNvPr id="140" name="Google Shape;140;p19"/>
          <p:cNvSpPr/>
          <p:nvPr/>
        </p:nvSpPr>
        <p:spPr>
          <a:xfrm>
            <a:off x="6895050" y="0"/>
            <a:ext cx="2249400" cy="5143500"/>
          </a:xfrm>
          <a:prstGeom prst="rect">
            <a:avLst/>
          </a:prstGeom>
          <a:solidFill>
            <a:srgbClr val="000000">
              <a:alpha val="4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0" y="0"/>
            <a:ext cx="3273600" cy="5143500"/>
          </a:xfrm>
          <a:prstGeom prst="rect">
            <a:avLst/>
          </a:prstGeom>
          <a:solidFill>
            <a:srgbClr val="000000">
              <a:alpha val="4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Model Building</a:t>
            </a:r>
            <a:endParaRPr>
              <a:latin typeface="Gill Sans"/>
              <a:ea typeface="Gill Sans"/>
              <a:cs typeface="Gill Sans"/>
              <a:sym typeface="Gill Sans"/>
            </a:endParaRPr>
          </a:p>
        </p:txBody>
      </p:sp>
      <p:sp>
        <p:nvSpPr>
          <p:cNvPr id="147" name="Google Shape;14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Ask yourself: What type of problem are you trying to solve?</a:t>
            </a:r>
            <a:endParaRPr>
              <a:latin typeface="Gill Sans"/>
              <a:ea typeface="Gill Sans"/>
              <a:cs typeface="Gill Sans"/>
              <a:sym typeface="Gill Sans"/>
            </a:endParaRPr>
          </a:p>
          <a:p>
            <a:pPr indent="-342900" lvl="0" marL="457200" rtl="0" algn="l">
              <a:spcBef>
                <a:spcPts val="0"/>
              </a:spcBef>
              <a:spcAft>
                <a:spcPts val="0"/>
              </a:spcAft>
              <a:buSzPts val="1800"/>
              <a:buChar char="●"/>
            </a:pPr>
            <a:r>
              <a:rPr lang="en">
                <a:latin typeface="Gill Sans"/>
                <a:ea typeface="Gill Sans"/>
                <a:cs typeface="Gill Sans"/>
                <a:sym typeface="Gill Sans"/>
              </a:rPr>
              <a:t>Data + Algorithm = </a:t>
            </a:r>
            <a:r>
              <a:rPr b="1" lang="en">
                <a:latin typeface="Gill Sans"/>
                <a:ea typeface="Gill Sans"/>
                <a:cs typeface="Gill Sans"/>
                <a:sym typeface="Gill Sans"/>
              </a:rPr>
              <a:t>model</a:t>
            </a:r>
            <a:endParaRPr b="1">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Algorithm:</a:t>
            </a:r>
            <a:endParaRPr>
              <a:latin typeface="Gill Sans"/>
              <a:ea typeface="Gill Sans"/>
              <a:cs typeface="Gill Sans"/>
              <a:sym typeface="Gill Sans"/>
            </a:endParaRPr>
          </a:p>
          <a:p>
            <a:pPr indent="-317500" lvl="1" marL="914400" rtl="0" algn="l">
              <a:spcBef>
                <a:spcPts val="0"/>
              </a:spcBef>
              <a:spcAft>
                <a:spcPts val="0"/>
              </a:spcAft>
              <a:buSzPts val="1400"/>
              <a:buFont typeface="Gill Sans"/>
              <a:buChar char="○"/>
            </a:pPr>
            <a:r>
              <a:rPr lang="en">
                <a:latin typeface="Gill Sans"/>
                <a:ea typeface="Gill Sans"/>
                <a:cs typeface="Gill Sans"/>
                <a:sym typeface="Gill Sans"/>
              </a:rPr>
              <a:t>Clustering, Regression, Decision Tree, etc.</a:t>
            </a:r>
            <a:endParaRPr>
              <a:latin typeface="Gill Sans"/>
              <a:ea typeface="Gill Sans"/>
              <a:cs typeface="Gill Sans"/>
              <a:sym typeface="Gill Sans"/>
            </a:endParaRPr>
          </a:p>
          <a:p>
            <a:pPr indent="0" lvl="0" marL="0" rtl="0" algn="l">
              <a:spcBef>
                <a:spcPts val="1600"/>
              </a:spcBef>
              <a:spcAft>
                <a:spcPts val="0"/>
              </a:spcAft>
              <a:buNone/>
            </a:pPr>
            <a:r>
              <a:rPr lang="en">
                <a:latin typeface="Gill Sans"/>
                <a:ea typeface="Gill Sans"/>
                <a:cs typeface="Gill Sans"/>
                <a:sym typeface="Gill Sans"/>
              </a:rPr>
              <a:t>Key vocab:</a:t>
            </a:r>
            <a:endParaRPr>
              <a:latin typeface="Gill Sans"/>
              <a:ea typeface="Gill Sans"/>
              <a:cs typeface="Gill Sans"/>
              <a:sym typeface="Gill Sans"/>
            </a:endParaRPr>
          </a:p>
          <a:p>
            <a:pPr indent="-342900" lvl="0" marL="457200" rtl="0" algn="l">
              <a:spcBef>
                <a:spcPts val="1600"/>
              </a:spcBef>
              <a:spcAft>
                <a:spcPts val="0"/>
              </a:spcAft>
              <a:buSzPts val="1800"/>
              <a:buFont typeface="Gill Sans"/>
              <a:buChar char="●"/>
            </a:pPr>
            <a:r>
              <a:rPr lang="en">
                <a:highlight>
                  <a:srgbClr val="D0F4DE"/>
                </a:highlight>
                <a:latin typeface="Gill Sans"/>
                <a:ea typeface="Gill Sans"/>
                <a:cs typeface="Gill Sans"/>
                <a:sym typeface="Gill Sans"/>
              </a:rPr>
              <a:t>Supervised vs Unsupervised learning</a:t>
            </a:r>
            <a:endParaRPr>
              <a:highlight>
                <a:srgbClr val="D0F4DE"/>
              </a:highlight>
              <a:latin typeface="Gill Sans"/>
              <a:ea typeface="Gill Sans"/>
              <a:cs typeface="Gill Sans"/>
              <a:sym typeface="Gill Sans"/>
            </a:endParaRPr>
          </a:p>
          <a:p>
            <a:pPr indent="-317500" lvl="1" marL="914400" rtl="0" algn="l">
              <a:spcBef>
                <a:spcPts val="0"/>
              </a:spcBef>
              <a:spcAft>
                <a:spcPts val="0"/>
              </a:spcAft>
              <a:buSzPts val="1400"/>
              <a:buFont typeface="Gill Sans"/>
              <a:buChar char="○"/>
            </a:pPr>
            <a:r>
              <a:rPr lang="en">
                <a:latin typeface="Gill Sans"/>
                <a:ea typeface="Gill Sans"/>
                <a:cs typeface="Gill Sans"/>
                <a:sym typeface="Gill Sans"/>
              </a:rPr>
              <a:t>Supervised - knowing what the data should be, categorizing</a:t>
            </a:r>
            <a:endParaRPr>
              <a:latin typeface="Gill Sans"/>
              <a:ea typeface="Gill Sans"/>
              <a:cs typeface="Gill Sans"/>
              <a:sym typeface="Gill Sans"/>
            </a:endParaRPr>
          </a:p>
          <a:p>
            <a:pPr indent="-317500" lvl="1" marL="914400" rtl="0" algn="l">
              <a:spcBef>
                <a:spcPts val="0"/>
              </a:spcBef>
              <a:spcAft>
                <a:spcPts val="0"/>
              </a:spcAft>
              <a:buSzPts val="1400"/>
              <a:buFont typeface="Gill Sans"/>
              <a:buChar char="○"/>
            </a:pPr>
            <a:r>
              <a:rPr lang="en">
                <a:latin typeface="Gill Sans"/>
                <a:ea typeface="Gill Sans"/>
                <a:cs typeface="Gill Sans"/>
                <a:sym typeface="Gill Sans"/>
              </a:rPr>
              <a:t>Unsupervised - letting the ML find patterns for you</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Algorithm </a:t>
            </a:r>
            <a:endParaRPr>
              <a:latin typeface="Gill Sans"/>
              <a:ea typeface="Gill Sans"/>
              <a:cs typeface="Gill Sans"/>
              <a:sym typeface="Gill Sans"/>
            </a:endParaRPr>
          </a:p>
        </p:txBody>
      </p:sp>
      <p:pic>
        <p:nvPicPr>
          <p:cNvPr id="148" name="Google Shape;148;p20"/>
          <p:cNvPicPr preferRelativeResize="0"/>
          <p:nvPr/>
        </p:nvPicPr>
        <p:blipFill>
          <a:blip r:embed="rId3">
            <a:alphaModFix/>
          </a:blip>
          <a:stretch>
            <a:fillRect/>
          </a:stretch>
        </p:blipFill>
        <p:spPr>
          <a:xfrm>
            <a:off x="5139650" y="1669125"/>
            <a:ext cx="3810000" cy="1638300"/>
          </a:xfrm>
          <a:prstGeom prst="rect">
            <a:avLst/>
          </a:prstGeom>
          <a:noFill/>
          <a:ln>
            <a:noFill/>
          </a:ln>
        </p:spPr>
      </p:pic>
      <p:grpSp>
        <p:nvGrpSpPr>
          <p:cNvPr id="149" name="Google Shape;149;p20"/>
          <p:cNvGrpSpPr/>
          <p:nvPr/>
        </p:nvGrpSpPr>
        <p:grpSpPr>
          <a:xfrm>
            <a:off x="6940400" y="107122"/>
            <a:ext cx="2091568" cy="904812"/>
            <a:chOff x="6875975" y="3896197"/>
            <a:chExt cx="2091568" cy="904812"/>
          </a:xfrm>
        </p:grpSpPr>
        <p:sp>
          <p:nvSpPr>
            <p:cNvPr id="150" name="Google Shape;150;p20"/>
            <p:cNvSpPr/>
            <p:nvPr/>
          </p:nvSpPr>
          <p:spPr>
            <a:xfrm>
              <a:off x="8025851" y="4207593"/>
              <a:ext cx="444900" cy="255300"/>
            </a:xfrm>
            <a:prstGeom prst="rect">
              <a:avLst/>
            </a:prstGeom>
            <a:solidFill>
              <a:srgbClr val="FCF6B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600">
                <a:latin typeface="Gill Sans"/>
                <a:ea typeface="Gill Sans"/>
                <a:cs typeface="Gill Sans"/>
                <a:sym typeface="Gill Sans"/>
              </a:endParaRPr>
            </a:p>
          </p:txBody>
        </p:sp>
        <p:sp>
          <p:nvSpPr>
            <p:cNvPr id="151" name="Google Shape;151;p20"/>
            <p:cNvSpPr/>
            <p:nvPr/>
          </p:nvSpPr>
          <p:spPr>
            <a:xfrm>
              <a:off x="7782544" y="4545709"/>
              <a:ext cx="444900" cy="255300"/>
            </a:xfrm>
            <a:prstGeom prst="rect">
              <a:avLst/>
            </a:prstGeom>
            <a:solidFill>
              <a:srgbClr val="D0F4DE"/>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52" name="Google Shape;152;p20"/>
            <p:cNvSpPr/>
            <p:nvPr/>
          </p:nvSpPr>
          <p:spPr>
            <a:xfrm>
              <a:off x="7397503" y="4177438"/>
              <a:ext cx="315300" cy="315600"/>
            </a:xfrm>
            <a:prstGeom prst="ellipse">
              <a:avLst/>
            </a:prstGeom>
            <a:solidFill>
              <a:srgbClr val="83C4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53" name="Google Shape;153;p20"/>
            <p:cNvSpPr/>
            <p:nvPr/>
          </p:nvSpPr>
          <p:spPr>
            <a:xfrm>
              <a:off x="6875975" y="3896197"/>
              <a:ext cx="453900" cy="453900"/>
            </a:xfrm>
            <a:prstGeom prst="ellipse">
              <a:avLst/>
            </a:prstGeom>
            <a:solidFill>
              <a:srgbClr val="E4C1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54" name="Google Shape;154;p20"/>
            <p:cNvSpPr/>
            <p:nvPr/>
          </p:nvSpPr>
          <p:spPr>
            <a:xfrm>
              <a:off x="8522643" y="4142788"/>
              <a:ext cx="444900" cy="384900"/>
            </a:xfrm>
            <a:prstGeom prst="triangle">
              <a:avLst>
                <a:gd fmla="val 50000" name="adj"/>
              </a:avLst>
            </a:prstGeom>
            <a:solidFill>
              <a:srgbClr val="FF99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Gill Sans"/>
                <a:ea typeface="Gill Sans"/>
                <a:cs typeface="Gill Sans"/>
                <a:sym typeface="Gill San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What can Machine Learning do?</a:t>
            </a:r>
            <a:endParaRPr>
              <a:latin typeface="Gill Sans"/>
              <a:ea typeface="Gill Sans"/>
              <a:cs typeface="Gill Sans"/>
              <a:sym typeface="Gill Sans"/>
            </a:endParaRPr>
          </a:p>
        </p:txBody>
      </p:sp>
      <p:sp>
        <p:nvSpPr>
          <p:cNvPr id="160" name="Google Shape;16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ill Sans"/>
              <a:buChar char="●"/>
            </a:pPr>
            <a:r>
              <a:rPr lang="en">
                <a:highlight>
                  <a:srgbClr val="D0F4DE"/>
                </a:highlight>
                <a:latin typeface="Gill Sans"/>
                <a:ea typeface="Gill Sans"/>
                <a:cs typeface="Gill Sans"/>
                <a:sym typeface="Gill Sans"/>
              </a:rPr>
              <a:t>Classification</a:t>
            </a:r>
            <a:r>
              <a:rPr lang="en">
                <a:latin typeface="Gill Sans"/>
                <a:ea typeface="Gill Sans"/>
                <a:cs typeface="Gill Sans"/>
                <a:sym typeface="Gill Sans"/>
              </a:rPr>
              <a:t> of new data</a:t>
            </a:r>
            <a:endParaRPr>
              <a:latin typeface="Gill Sans"/>
              <a:ea typeface="Gill Sans"/>
              <a:cs typeface="Gill Sans"/>
              <a:sym typeface="Gill Sans"/>
            </a:endParaRPr>
          </a:p>
          <a:p>
            <a:pPr indent="-317500" lvl="1" marL="914400" rtl="0" algn="l">
              <a:spcBef>
                <a:spcPts val="0"/>
              </a:spcBef>
              <a:spcAft>
                <a:spcPts val="0"/>
              </a:spcAft>
              <a:buSzPts val="1400"/>
              <a:buFont typeface="Gill Sans"/>
              <a:buChar char="○"/>
            </a:pPr>
            <a:r>
              <a:rPr lang="en">
                <a:latin typeface="Gill Sans"/>
                <a:ea typeface="Gill Sans"/>
                <a:cs typeface="Gill Sans"/>
                <a:sym typeface="Gill Sans"/>
              </a:rPr>
              <a:t>Dog or cat?</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
                <a:latin typeface="Gill Sans"/>
                <a:ea typeface="Gill Sans"/>
                <a:cs typeface="Gill Sans"/>
                <a:sym typeface="Gill Sans"/>
              </a:rPr>
              <a:t>Find </a:t>
            </a:r>
            <a:r>
              <a:rPr lang="en">
                <a:highlight>
                  <a:srgbClr val="D0F4DE"/>
                </a:highlight>
                <a:latin typeface="Gill Sans"/>
                <a:ea typeface="Gill Sans"/>
                <a:cs typeface="Gill Sans"/>
                <a:sym typeface="Gill Sans"/>
              </a:rPr>
              <a:t>trends</a:t>
            </a:r>
            <a:r>
              <a:rPr lang="en">
                <a:latin typeface="Gill Sans"/>
                <a:ea typeface="Gill Sans"/>
                <a:cs typeface="Gill Sans"/>
                <a:sym typeface="Gill Sans"/>
              </a:rPr>
              <a:t> and </a:t>
            </a:r>
            <a:r>
              <a:rPr lang="en">
                <a:highlight>
                  <a:srgbClr val="D0F4DE"/>
                </a:highlight>
                <a:latin typeface="Gill Sans"/>
                <a:ea typeface="Gill Sans"/>
                <a:cs typeface="Gill Sans"/>
                <a:sym typeface="Gill Sans"/>
              </a:rPr>
              <a:t>patterns</a:t>
            </a:r>
            <a:r>
              <a:rPr lang="en">
                <a:latin typeface="Gill Sans"/>
                <a:ea typeface="Gill Sans"/>
                <a:cs typeface="Gill Sans"/>
                <a:sym typeface="Gill Sans"/>
              </a:rPr>
              <a:t> (regression, clustering)</a:t>
            </a:r>
            <a:endParaRPr>
              <a:latin typeface="Gill Sans"/>
              <a:ea typeface="Gill Sans"/>
              <a:cs typeface="Gill Sans"/>
              <a:sym typeface="Gill Sans"/>
            </a:endParaRPr>
          </a:p>
          <a:p>
            <a:pPr indent="0" lvl="0" marL="0" rtl="0" algn="l">
              <a:spcBef>
                <a:spcPts val="1600"/>
              </a:spcBef>
              <a:spcAft>
                <a:spcPts val="0"/>
              </a:spcAft>
              <a:buNone/>
            </a:pPr>
            <a:r>
              <a:rPr lang="en">
                <a:latin typeface="Gill Sans"/>
                <a:ea typeface="Gill Sans"/>
                <a:cs typeface="Gill Sans"/>
                <a:sym typeface="Gill Sans"/>
              </a:rPr>
              <a:t>What can’t ML do?</a:t>
            </a:r>
            <a:endParaRPr>
              <a:latin typeface="Gill Sans"/>
              <a:ea typeface="Gill Sans"/>
              <a:cs typeface="Gill Sans"/>
              <a:sym typeface="Gill Sans"/>
            </a:endParaRPr>
          </a:p>
          <a:p>
            <a:pPr indent="-342900" lvl="0" marL="457200" marR="0" rtl="0" algn="l">
              <a:lnSpc>
                <a:spcPct val="115000"/>
              </a:lnSpc>
              <a:spcBef>
                <a:spcPts val="1600"/>
              </a:spcBef>
              <a:spcAft>
                <a:spcPts val="0"/>
              </a:spcAft>
              <a:buClr>
                <a:schemeClr val="dk2"/>
              </a:buClr>
              <a:buSzPts val="1800"/>
              <a:buFont typeface="Gill Sans"/>
              <a:buChar char="●"/>
            </a:pPr>
            <a:r>
              <a:rPr lang="en">
                <a:latin typeface="Gill Sans"/>
                <a:ea typeface="Gill Sans"/>
                <a:cs typeface="Gill Sans"/>
                <a:sym typeface="Gill Sans"/>
              </a:rPr>
              <a:t>Clean your data!</a:t>
            </a:r>
            <a:endParaRPr>
              <a:latin typeface="Gill Sans"/>
              <a:ea typeface="Gill Sans"/>
              <a:cs typeface="Gill Sans"/>
              <a:sym typeface="Gill Sans"/>
            </a:endParaRPr>
          </a:p>
          <a:p>
            <a:pPr indent="-342900" lvl="0" marL="457200" marR="0" rtl="0" algn="l">
              <a:lnSpc>
                <a:spcPct val="115000"/>
              </a:lnSpc>
              <a:spcBef>
                <a:spcPts val="0"/>
              </a:spcBef>
              <a:spcAft>
                <a:spcPts val="0"/>
              </a:spcAft>
              <a:buSzPts val="1800"/>
              <a:buFont typeface="Gill Sans"/>
              <a:buChar char="●"/>
            </a:pPr>
            <a:r>
              <a:rPr lang="en">
                <a:latin typeface="Gill Sans"/>
                <a:ea typeface="Gill Sans"/>
                <a:cs typeface="Gill Sans"/>
                <a:sym typeface="Gill Sans"/>
              </a:rPr>
              <a:t>Identify patterns that ARE NOT in the data</a:t>
            </a:r>
            <a:endParaRPr>
              <a:latin typeface="Gill Sans"/>
              <a:ea typeface="Gill Sans"/>
              <a:cs typeface="Gill Sans"/>
              <a:sym typeface="Gill Sans"/>
            </a:endParaRPr>
          </a:p>
        </p:txBody>
      </p:sp>
      <p:graphicFrame>
        <p:nvGraphicFramePr>
          <p:cNvPr id="161" name="Google Shape;161;p21"/>
          <p:cNvGraphicFramePr/>
          <p:nvPr/>
        </p:nvGraphicFramePr>
        <p:xfrm>
          <a:off x="5786825" y="1450275"/>
          <a:ext cx="3000000" cy="3000000"/>
        </p:xfrm>
        <a:graphic>
          <a:graphicData uri="http://schemas.openxmlformats.org/drawingml/2006/table">
            <a:tbl>
              <a:tblPr>
                <a:noFill/>
                <a:tableStyleId>{41C5A137-DA63-48B8-B527-58B2035F12B1}</a:tableStyleId>
              </a:tblPr>
              <a:tblGrid>
                <a:gridCol w="494475"/>
                <a:gridCol w="543125"/>
                <a:gridCol w="450950"/>
                <a:gridCol w="430975"/>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c>
                  <a:txBody>
                    <a:bodyPr>
                      <a:noAutofit/>
                    </a:bodyPr>
                    <a:lstStyle/>
                    <a:p>
                      <a:pPr indent="0" lvl="0" marL="0" rtl="0" algn="l">
                        <a:spcBef>
                          <a:spcPts val="0"/>
                        </a:spcBef>
                        <a:spcAft>
                          <a:spcPts val="0"/>
                        </a:spcAft>
                        <a:buNone/>
                      </a:pPr>
                      <a:r>
                        <a:rPr b="1" lang="en" sz="600"/>
                        <a:t>Sound</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Meow</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Yes</a:t>
                      </a:r>
                      <a:endParaRPr sz="600"/>
                    </a:p>
                  </a:txBody>
                  <a:tcPr marT="91425" marB="91425" marR="91425" marL="91425"/>
                </a:tc>
                <a:tc>
                  <a:txBody>
                    <a:bodyPr>
                      <a:noAutofit/>
                    </a:bodyPr>
                    <a:lstStyle/>
                    <a:p>
                      <a:pPr indent="0" lvl="0" marL="0" rtl="0" algn="l">
                        <a:spcBef>
                          <a:spcPts val="0"/>
                        </a:spcBef>
                        <a:spcAft>
                          <a:spcPts val="0"/>
                        </a:spcAft>
                        <a:buNone/>
                      </a:pPr>
                      <a:r>
                        <a:rPr lang="en" sz="600"/>
                        <a:t>Woof</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Oink</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No</a:t>
                      </a:r>
                      <a:endParaRPr sz="600"/>
                    </a:p>
                  </a:txBody>
                  <a:tcPr marT="91425" marB="91425" marR="91425" marL="91425"/>
                </a:tc>
                <a:tc>
                  <a:txBody>
                    <a:bodyPr>
                      <a:noAutofit/>
                    </a:bodyPr>
                    <a:lstStyle/>
                    <a:p>
                      <a:pPr indent="0" lvl="0" marL="0" rtl="0" algn="l">
                        <a:spcBef>
                          <a:spcPts val="0"/>
                        </a:spcBef>
                        <a:spcAft>
                          <a:spcPts val="0"/>
                        </a:spcAft>
                        <a:buNone/>
                      </a:pPr>
                      <a:r>
                        <a:rPr lang="en" sz="600"/>
                        <a:t>N/A</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graphicFrame>
        <p:nvGraphicFramePr>
          <p:cNvPr id="162" name="Google Shape;162;p21"/>
          <p:cNvGraphicFramePr/>
          <p:nvPr/>
        </p:nvGraphicFramePr>
        <p:xfrm>
          <a:off x="7577663" y="3362825"/>
          <a:ext cx="3000000" cy="3000000"/>
        </p:xfrm>
        <a:graphic>
          <a:graphicData uri="http://schemas.openxmlformats.org/drawingml/2006/table">
            <a:tbl>
              <a:tblPr>
                <a:noFill/>
                <a:tableStyleId>{41C5A137-DA63-48B8-B527-58B2035F12B1}</a:tableStyleId>
              </a:tblPr>
              <a:tblGrid>
                <a:gridCol w="494475"/>
                <a:gridCol w="543125"/>
                <a:gridCol w="450950"/>
              </a:tblGrid>
              <a:tr h="245725">
                <a:tc>
                  <a:txBody>
                    <a:bodyPr>
                      <a:noAutofit/>
                    </a:bodyPr>
                    <a:lstStyle/>
                    <a:p>
                      <a:pPr indent="0" lvl="0" marL="0" rtl="0" algn="l">
                        <a:spcBef>
                          <a:spcPts val="0"/>
                        </a:spcBef>
                        <a:spcAft>
                          <a:spcPts val="0"/>
                        </a:spcAft>
                        <a:buNone/>
                      </a:pPr>
                      <a:r>
                        <a:rPr b="1" lang="en" sz="600"/>
                        <a:t>Animal</a:t>
                      </a:r>
                      <a:endParaRPr b="1" sz="600"/>
                    </a:p>
                  </a:txBody>
                  <a:tcPr marT="91425" marB="91425" marR="91425" marL="91425"/>
                </a:tc>
                <a:tc>
                  <a:txBody>
                    <a:bodyPr>
                      <a:noAutofit/>
                    </a:bodyPr>
                    <a:lstStyle/>
                    <a:p>
                      <a:pPr indent="0" lvl="0" marL="0" rtl="0" algn="l">
                        <a:spcBef>
                          <a:spcPts val="0"/>
                        </a:spcBef>
                        <a:spcAft>
                          <a:spcPts val="0"/>
                        </a:spcAft>
                        <a:buNone/>
                      </a:pPr>
                      <a:r>
                        <a:rPr b="1" lang="en" sz="600"/>
                        <a:t>Legs</a:t>
                      </a:r>
                      <a:endParaRPr b="1" sz="600"/>
                    </a:p>
                  </a:txBody>
                  <a:tcPr marT="91425" marB="91425" marR="91425" marL="91425"/>
                </a:tc>
                <a:tc>
                  <a:txBody>
                    <a:bodyPr>
                      <a:noAutofit/>
                    </a:bodyPr>
                    <a:lstStyle/>
                    <a:p>
                      <a:pPr indent="0" lvl="0" marL="0" rtl="0" algn="l">
                        <a:spcBef>
                          <a:spcPts val="0"/>
                        </a:spcBef>
                        <a:spcAft>
                          <a:spcPts val="0"/>
                        </a:spcAft>
                        <a:buNone/>
                      </a:pPr>
                      <a:r>
                        <a:rPr b="1" lang="en" sz="600"/>
                        <a:t>Furry</a:t>
                      </a:r>
                      <a:endParaRPr b="1" sz="600"/>
                    </a:p>
                  </a:txBody>
                  <a:tcPr marT="91425" marB="91425" marR="91425" marL="91425"/>
                </a:tc>
              </a:tr>
              <a:tr h="274300">
                <a:tc>
                  <a:txBody>
                    <a:bodyPr>
                      <a:noAutofit/>
                    </a:bodyPr>
                    <a:lstStyle/>
                    <a:p>
                      <a:pPr indent="0" lvl="0" marL="0" rtl="0" algn="l">
                        <a:spcBef>
                          <a:spcPts val="0"/>
                        </a:spcBef>
                        <a:spcAft>
                          <a:spcPts val="0"/>
                        </a:spcAft>
                        <a:buNone/>
                      </a:pPr>
                      <a:r>
                        <a:rPr lang="en" sz="600"/>
                        <a:t>Cat</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Dog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1</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Pig</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74300">
                <a:tc>
                  <a:txBody>
                    <a:bodyPr>
                      <a:noAutofit/>
                    </a:bodyPr>
                    <a:lstStyle/>
                    <a:p>
                      <a:pPr indent="0" lvl="0" marL="0" rtl="0" algn="l">
                        <a:spcBef>
                          <a:spcPts val="0"/>
                        </a:spcBef>
                        <a:spcAft>
                          <a:spcPts val="0"/>
                        </a:spcAft>
                        <a:buNone/>
                      </a:pPr>
                      <a:r>
                        <a:rPr lang="en" sz="600"/>
                        <a:t>Lizard</a:t>
                      </a:r>
                      <a:endParaRPr sz="600"/>
                    </a:p>
                  </a:txBody>
                  <a:tcPr marT="91425" marB="91425" marR="91425" marL="91425"/>
                </a:tc>
                <a:tc>
                  <a:txBody>
                    <a:bodyPr>
                      <a:noAutofit/>
                    </a:bodyPr>
                    <a:lstStyle/>
                    <a:p>
                      <a:pPr indent="0" lvl="0" marL="0" rtl="0" algn="l">
                        <a:spcBef>
                          <a:spcPts val="0"/>
                        </a:spcBef>
                        <a:spcAft>
                          <a:spcPts val="0"/>
                        </a:spcAft>
                        <a:buNone/>
                      </a:pPr>
                      <a:r>
                        <a:rPr lang="en" sz="600"/>
                        <a:t>4</a:t>
                      </a:r>
                      <a:endParaRPr sz="600"/>
                    </a:p>
                  </a:txBody>
                  <a:tcPr marT="91425" marB="91425" marR="91425" marL="91425"/>
                </a:tc>
                <a:tc>
                  <a:txBody>
                    <a:bodyPr>
                      <a:noAutofit/>
                    </a:bodyPr>
                    <a:lstStyle/>
                    <a:p>
                      <a:pPr indent="0" lvl="0" marL="0" rtl="0" algn="l">
                        <a:spcBef>
                          <a:spcPts val="0"/>
                        </a:spcBef>
                        <a:spcAft>
                          <a:spcPts val="0"/>
                        </a:spcAft>
                        <a:buNone/>
                      </a:pPr>
                      <a:r>
                        <a:rPr lang="en" sz="600"/>
                        <a:t>0</a:t>
                      </a:r>
                      <a:endParaRPr sz="600"/>
                    </a:p>
                  </a:txBody>
                  <a:tcPr marT="91425" marB="91425" marR="91425" marL="91425"/>
                </a:tc>
              </a:tr>
              <a:tr h="245725">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c>
                  <a:txBody>
                    <a:bodyPr>
                      <a:noAutofit/>
                    </a:bodyPr>
                    <a:lstStyle/>
                    <a:p>
                      <a:pPr indent="0" lvl="0" marL="0" rtl="0" algn="l">
                        <a:spcBef>
                          <a:spcPts val="0"/>
                        </a:spcBef>
                        <a:spcAft>
                          <a:spcPts val="0"/>
                        </a:spcAft>
                        <a:buNone/>
                      </a:pPr>
                      <a:r>
                        <a:rPr lang="en" sz="600"/>
                        <a:t>...</a:t>
                      </a:r>
                      <a:endParaRPr sz="600"/>
                    </a:p>
                  </a:txBody>
                  <a:tcPr marT="91425" marB="91425" marR="91425" marL="91425"/>
                </a:tc>
              </a:tr>
            </a:tbl>
          </a:graphicData>
        </a:graphic>
      </p:graphicFrame>
      <p:cxnSp>
        <p:nvCxnSpPr>
          <p:cNvPr id="163" name="Google Shape;163;p21"/>
          <p:cNvCxnSpPr/>
          <p:nvPr/>
        </p:nvCxnSpPr>
        <p:spPr>
          <a:xfrm>
            <a:off x="7747475" y="2225925"/>
            <a:ext cx="542400" cy="1011900"/>
          </a:xfrm>
          <a:prstGeom prst="straightConnector1">
            <a:avLst/>
          </a:prstGeom>
          <a:noFill/>
          <a:ln cap="flat" cmpd="sng" w="9525">
            <a:solidFill>
              <a:schemeClr val="dk2"/>
            </a:solidFill>
            <a:prstDash val="solid"/>
            <a:round/>
            <a:headEnd len="med" w="med" type="none"/>
            <a:tailEnd len="med" w="med" type="triangle"/>
          </a:ln>
        </p:spPr>
      </p:cxnSp>
      <p:grpSp>
        <p:nvGrpSpPr>
          <p:cNvPr id="164" name="Google Shape;164;p21"/>
          <p:cNvGrpSpPr/>
          <p:nvPr/>
        </p:nvGrpSpPr>
        <p:grpSpPr>
          <a:xfrm>
            <a:off x="6940400" y="107122"/>
            <a:ext cx="2091568" cy="904812"/>
            <a:chOff x="6875975" y="3896197"/>
            <a:chExt cx="2091568" cy="904812"/>
          </a:xfrm>
        </p:grpSpPr>
        <p:sp>
          <p:nvSpPr>
            <p:cNvPr id="165" name="Google Shape;165;p21"/>
            <p:cNvSpPr/>
            <p:nvPr/>
          </p:nvSpPr>
          <p:spPr>
            <a:xfrm>
              <a:off x="8025851" y="4207593"/>
              <a:ext cx="444900" cy="255300"/>
            </a:xfrm>
            <a:prstGeom prst="rect">
              <a:avLst/>
            </a:prstGeom>
            <a:solidFill>
              <a:srgbClr val="FCF6BD"/>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600">
                <a:latin typeface="Gill Sans"/>
                <a:ea typeface="Gill Sans"/>
                <a:cs typeface="Gill Sans"/>
                <a:sym typeface="Gill Sans"/>
              </a:endParaRPr>
            </a:p>
          </p:txBody>
        </p:sp>
        <p:sp>
          <p:nvSpPr>
            <p:cNvPr id="166" name="Google Shape;166;p21"/>
            <p:cNvSpPr/>
            <p:nvPr/>
          </p:nvSpPr>
          <p:spPr>
            <a:xfrm>
              <a:off x="7782544" y="4545709"/>
              <a:ext cx="444900" cy="255300"/>
            </a:xfrm>
            <a:prstGeom prst="rect">
              <a:avLst/>
            </a:prstGeom>
            <a:solidFill>
              <a:srgbClr val="D0F4DE"/>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67" name="Google Shape;167;p21"/>
            <p:cNvSpPr/>
            <p:nvPr/>
          </p:nvSpPr>
          <p:spPr>
            <a:xfrm>
              <a:off x="7397503" y="4177438"/>
              <a:ext cx="315300" cy="315600"/>
            </a:xfrm>
            <a:prstGeom prst="ellipse">
              <a:avLst/>
            </a:prstGeom>
            <a:solidFill>
              <a:srgbClr val="83C4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68" name="Google Shape;168;p21"/>
            <p:cNvSpPr/>
            <p:nvPr/>
          </p:nvSpPr>
          <p:spPr>
            <a:xfrm>
              <a:off x="6875975" y="3896197"/>
              <a:ext cx="453900" cy="453900"/>
            </a:xfrm>
            <a:prstGeom prst="ellipse">
              <a:avLst/>
            </a:prstGeom>
            <a:solidFill>
              <a:srgbClr val="E4C1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latin typeface="Gill Sans"/>
                <a:ea typeface="Gill Sans"/>
                <a:cs typeface="Gill Sans"/>
                <a:sym typeface="Gill Sans"/>
              </a:endParaRPr>
            </a:p>
          </p:txBody>
        </p:sp>
        <p:sp>
          <p:nvSpPr>
            <p:cNvPr id="169" name="Google Shape;169;p21"/>
            <p:cNvSpPr/>
            <p:nvPr/>
          </p:nvSpPr>
          <p:spPr>
            <a:xfrm>
              <a:off x="8522643" y="4142788"/>
              <a:ext cx="444900" cy="384900"/>
            </a:xfrm>
            <a:prstGeom prst="triangle">
              <a:avLst>
                <a:gd fmla="val 50000" name="adj"/>
              </a:avLst>
            </a:prstGeom>
            <a:solidFill>
              <a:srgbClr val="FF99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Gill Sans"/>
                <a:ea typeface="Gill Sans"/>
                <a:cs typeface="Gill Sans"/>
                <a:sym typeface="Gill Sans"/>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