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Montserrat"/>
      <p:regular r:id="rId38"/>
      <p:bold r:id="rId39"/>
      <p:italic r:id="rId40"/>
      <p:boldItalic r:id="rId41"/>
    </p:embeddedFont>
    <p:embeddedFont>
      <p:font typeface="Questrial"/>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AB1EC9-E9F6-4C03-96E6-0C04315136C6}">
  <a:tblStyle styleId="{1CAB1EC9-E9F6-4C03-96E6-0C04315136C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Questrial-regular.fntdata"/><Relationship Id="rId41" Type="http://schemas.openxmlformats.org/officeDocument/2006/relationships/font" Target="fonts/Montserrat-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3c3c5460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3c3c5460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34b6b4c5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34b6b4c5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d88a227e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d88a227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d88a227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d88a227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d88a227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d88a227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d88a227e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d88a227e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d88a227e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d88a227e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d88a227e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d88a227e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d88a227e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d88a227e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d88a227e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d88a227e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c3c546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c3c546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This presentation is about content filtering, but it’s actually about ethical responsibility</a:t>
            </a:r>
            <a:endParaRPr sz="1200"/>
          </a:p>
          <a:p>
            <a:pPr indent="0" lvl="0" marL="0" rtl="0" algn="l">
              <a:spcBef>
                <a:spcPts val="0"/>
              </a:spcBef>
              <a:spcAft>
                <a:spcPts val="0"/>
              </a:spcAft>
              <a:buNone/>
            </a:pPr>
            <a:r>
              <a:t/>
            </a:r>
            <a:endParaRPr b="1" sz="1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d88a227e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d88a227e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d88a227e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d88a227e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d88a227e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d88a227e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d88a227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d88a227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d88a227e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d88a227e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d88a227e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d88a227e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88a227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88a227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4cbd7f5cd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4cbd7f5c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Assess</a:t>
            </a:r>
            <a:r>
              <a:rPr lang="en" sz="1200"/>
              <a:t> - understand broad categories of user behaviors, and understand differences in user experiences. Identify edge cases and false positives. Interview stakeholders. Map key tensions, journeys, experiences, and moments in the product.</a:t>
            </a:r>
            <a:endParaRPr sz="1200"/>
          </a:p>
          <a:p>
            <a:pPr indent="0" lvl="0" marL="0" rtl="0" algn="l">
              <a:spcBef>
                <a:spcPts val="0"/>
              </a:spcBef>
              <a:spcAft>
                <a:spcPts val="0"/>
              </a:spcAft>
              <a:buNone/>
            </a:pPr>
            <a:r>
              <a:rPr b="1" lang="en" sz="1200"/>
              <a:t>Envision</a:t>
            </a:r>
            <a:r>
              <a:rPr lang="en" sz="1200"/>
              <a:t> - Imagine and create new experiences or possibilities for your product. Drive organizational transformation based on creative possibilities. Give creative input and become the voice for the user. </a:t>
            </a:r>
            <a:endParaRPr sz="1200"/>
          </a:p>
          <a:p>
            <a:pPr indent="0" lvl="0" marL="0" rtl="0" algn="l">
              <a:spcBef>
                <a:spcPts val="0"/>
              </a:spcBef>
              <a:spcAft>
                <a:spcPts val="0"/>
              </a:spcAft>
              <a:buNone/>
            </a:pPr>
            <a:r>
              <a:rPr b="1" lang="en" sz="1200"/>
              <a:t>Facilitate</a:t>
            </a:r>
            <a:r>
              <a:rPr lang="en" sz="1200"/>
              <a:t> - Bring together diverse skill-sets who can inform aspects of your product or concept. Create shared spaces and frameworks. Encourage open-ended thinking.</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d88a227e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d88a227e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Assess</a:t>
            </a:r>
            <a:r>
              <a:rPr lang="en" sz="1200"/>
              <a:t> - understand broad categories of user behaviors, and understand differences in user experiences. Identify edge cases and false positives. Interview stakeholders. Map key tensions, journeys, experiences, and moments in the product.</a:t>
            </a:r>
            <a:endParaRPr sz="1200"/>
          </a:p>
          <a:p>
            <a:pPr indent="0" lvl="0" marL="0" rtl="0" algn="l">
              <a:spcBef>
                <a:spcPts val="0"/>
              </a:spcBef>
              <a:spcAft>
                <a:spcPts val="0"/>
              </a:spcAft>
              <a:buNone/>
            </a:pPr>
            <a:r>
              <a:rPr b="1" lang="en" sz="1200"/>
              <a:t>Envision</a:t>
            </a:r>
            <a:r>
              <a:rPr lang="en" sz="1200"/>
              <a:t> - Imagine and create new experiences or possibilities for your product. Drive organizational transformation based on creative possibilities. Give creative input and become the voice for the user. </a:t>
            </a:r>
            <a:endParaRPr sz="1200"/>
          </a:p>
          <a:p>
            <a:pPr indent="0" lvl="0" marL="0" rtl="0" algn="l">
              <a:spcBef>
                <a:spcPts val="0"/>
              </a:spcBef>
              <a:spcAft>
                <a:spcPts val="0"/>
              </a:spcAft>
              <a:buNone/>
            </a:pPr>
            <a:r>
              <a:rPr b="1" lang="en" sz="1200"/>
              <a:t>Facilitate</a:t>
            </a:r>
            <a:r>
              <a:rPr lang="en" sz="1200"/>
              <a:t> - Bring together diverse skill-sets who can inform aspects of your product or concept. Create shared spaces and frameworks. Encourage open-ended thinking.</a:t>
            </a:r>
            <a:endParaRP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4cbd7f5c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4cbd7f5c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Designers take responsibility for making great products. Designers ensure that products provide the most possible value to users.</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4cbd7f5c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4cbd7f5c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nintendo online chat, reddit, radio songs, all newspapers, academia, history! </a:t>
            </a:r>
            <a:endParaRPr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4cbd7f5cd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4cbd7f5cd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Designers take responsibility for making great products. Designers ensure that products provide the most possible value to users.</a:t>
            </a:r>
            <a:endParaRPr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4cbd7f5cd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4cbd7f5cd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Designers take responsibility for making great products. Designers ensure that products provide the most possible value to users.</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4cbd7f5c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4cbd7f5c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4cbd7f5c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4cbd7f5c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4cbd7f5c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4cbd7f5c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Examples of content filtering online that isn’t automated? Examples of content filtering that is?</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4cbd7f5c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4cbd7f5c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Designers take responsibility for making great products. Designers ensure that products provide the most possible value to users.</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3c3c5460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3c3c5460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3c3c546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3c3c546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8177975" y="4512500"/>
            <a:ext cx="907224" cy="544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6DC6E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40" Type="http://schemas.openxmlformats.org/officeDocument/2006/relationships/hyperlink" Target="https://en.wikipedia.org/wiki/Special:AbuseFilter/287" TargetMode="External"/><Relationship Id="rId190" Type="http://schemas.openxmlformats.org/officeDocument/2006/relationships/hyperlink" Target="https://en.wikipedia.org/wiki/Special:AbuseFilter/560" TargetMode="External"/><Relationship Id="rId42" Type="http://schemas.openxmlformats.org/officeDocument/2006/relationships/hyperlink" Target="https://en.wikipedia.org/wiki/Special:AbuseFilter/287" TargetMode="External"/><Relationship Id="rId41" Type="http://schemas.openxmlformats.org/officeDocument/2006/relationships/hyperlink" Target="https://en.wikipedia.org/wiki/Special:AbuseFilter/287" TargetMode="External"/><Relationship Id="rId44" Type="http://schemas.openxmlformats.org/officeDocument/2006/relationships/hyperlink" Target="https://en.wikipedia.org/wiki/Special:AbuseFilter/294" TargetMode="External"/><Relationship Id="rId194" Type="http://schemas.openxmlformats.org/officeDocument/2006/relationships/hyperlink" Target="https://en.wikipedia.org/wiki/Special:AbuseFilter/579" TargetMode="External"/><Relationship Id="rId43" Type="http://schemas.openxmlformats.org/officeDocument/2006/relationships/hyperlink" Target="https://en.wikipedia.org/wiki/Special:AbuseFilter/294" TargetMode="External"/><Relationship Id="rId193" Type="http://schemas.openxmlformats.org/officeDocument/2006/relationships/hyperlink" Target="https://en.wikipedia.org/wiki/Special:AbuseFilter/579" TargetMode="External"/><Relationship Id="rId46" Type="http://schemas.openxmlformats.org/officeDocument/2006/relationships/hyperlink" Target="https://en.wikipedia.org/wiki/Special:AbuseFilter/294" TargetMode="External"/><Relationship Id="rId192" Type="http://schemas.openxmlformats.org/officeDocument/2006/relationships/hyperlink" Target="https://en.wikipedia.org/wiki/Special:AbuseFilter/579" TargetMode="External"/><Relationship Id="rId45" Type="http://schemas.openxmlformats.org/officeDocument/2006/relationships/hyperlink" Target="https://en.wikipedia.org/wiki/Special:AbuseFilter/294" TargetMode="External"/><Relationship Id="rId191" Type="http://schemas.openxmlformats.org/officeDocument/2006/relationships/hyperlink" Target="https://en.wikipedia.org/wiki/Special:AbuseFilter/579" TargetMode="External"/><Relationship Id="rId48" Type="http://schemas.openxmlformats.org/officeDocument/2006/relationships/hyperlink" Target="https://en.wikipedia.org/wiki/Special:AbuseFilter/316" TargetMode="External"/><Relationship Id="rId187" Type="http://schemas.openxmlformats.org/officeDocument/2006/relationships/hyperlink" Target="https://en.wikipedia.org/wiki/Special:AbuseFilter/560" TargetMode="External"/><Relationship Id="rId47" Type="http://schemas.openxmlformats.org/officeDocument/2006/relationships/hyperlink" Target="https://en.wikipedia.org/wiki/Special:AbuseFilter/316" TargetMode="External"/><Relationship Id="rId186" Type="http://schemas.openxmlformats.org/officeDocument/2006/relationships/hyperlink" Target="https://en.wikipedia.org/wiki/Special:AbuseFilter/559" TargetMode="External"/><Relationship Id="rId185" Type="http://schemas.openxmlformats.org/officeDocument/2006/relationships/hyperlink" Target="https://en.wikipedia.org/wiki/Special:AbuseFilter/559" TargetMode="External"/><Relationship Id="rId49" Type="http://schemas.openxmlformats.org/officeDocument/2006/relationships/hyperlink" Target="https://en.wikipedia.org/wiki/Special:AbuseFilter/316" TargetMode="External"/><Relationship Id="rId184" Type="http://schemas.openxmlformats.org/officeDocument/2006/relationships/hyperlink" Target="https://en.wikipedia.org/wiki/Special:AbuseFilter/559" TargetMode="External"/><Relationship Id="rId189" Type="http://schemas.openxmlformats.org/officeDocument/2006/relationships/hyperlink" Target="https://en.wikipedia.org/wiki/Special:AbuseFilter/560" TargetMode="External"/><Relationship Id="rId188" Type="http://schemas.openxmlformats.org/officeDocument/2006/relationships/hyperlink" Target="https://en.wikipedia.org/wiki/Special:AbuseFilter/560" TargetMode="External"/><Relationship Id="rId31" Type="http://schemas.openxmlformats.org/officeDocument/2006/relationships/hyperlink" Target="https://en.wikipedia.org/wiki/Special:AbuseFilter/279" TargetMode="External"/><Relationship Id="rId30" Type="http://schemas.openxmlformats.org/officeDocument/2006/relationships/hyperlink" Target="https://en.wikipedia.org/wiki/Special:AbuseFilter/271" TargetMode="External"/><Relationship Id="rId33" Type="http://schemas.openxmlformats.org/officeDocument/2006/relationships/hyperlink" Target="https://en.wikipedia.org/wiki/Special:AbuseFilter/279" TargetMode="External"/><Relationship Id="rId183" Type="http://schemas.openxmlformats.org/officeDocument/2006/relationships/hyperlink" Target="https://en.wikipedia.org/wiki/Special:AbuseFilter/559" TargetMode="External"/><Relationship Id="rId32" Type="http://schemas.openxmlformats.org/officeDocument/2006/relationships/hyperlink" Target="https://en.wikipedia.org/wiki/Special:AbuseFilter/279" TargetMode="External"/><Relationship Id="rId182" Type="http://schemas.openxmlformats.org/officeDocument/2006/relationships/hyperlink" Target="https://en.wikipedia.org/wiki/Special:AbuseFilter/554" TargetMode="External"/><Relationship Id="rId35" Type="http://schemas.openxmlformats.org/officeDocument/2006/relationships/hyperlink" Target="https://en.wikipedia.org/wiki/Special:AbuseFilter/285" TargetMode="External"/><Relationship Id="rId181" Type="http://schemas.openxmlformats.org/officeDocument/2006/relationships/hyperlink" Target="https://en.wikipedia.org/wiki/Special:AbuseFilter/554" TargetMode="External"/><Relationship Id="rId34" Type="http://schemas.openxmlformats.org/officeDocument/2006/relationships/hyperlink" Target="https://en.wikipedia.org/wiki/Special:AbuseFilter/279" TargetMode="External"/><Relationship Id="rId180" Type="http://schemas.openxmlformats.org/officeDocument/2006/relationships/hyperlink" Target="https://en.wikipedia.org/wiki/Special:AbuseFilter/554" TargetMode="External"/><Relationship Id="rId37" Type="http://schemas.openxmlformats.org/officeDocument/2006/relationships/hyperlink" Target="https://en.wikipedia.org/wiki/Special:AbuseFilter/285" TargetMode="External"/><Relationship Id="rId176" Type="http://schemas.openxmlformats.org/officeDocument/2006/relationships/hyperlink" Target="https://en.wikipedia.org/wiki/Special:AbuseFilter/550" TargetMode="External"/><Relationship Id="rId36" Type="http://schemas.openxmlformats.org/officeDocument/2006/relationships/hyperlink" Target="https://en.wikipedia.org/wiki/Special:AbuseFilter/285" TargetMode="External"/><Relationship Id="rId175" Type="http://schemas.openxmlformats.org/officeDocument/2006/relationships/hyperlink" Target="https://en.wikipedia.org/wiki/Special:AbuseFilter/550" TargetMode="External"/><Relationship Id="rId39" Type="http://schemas.openxmlformats.org/officeDocument/2006/relationships/hyperlink" Target="https://en.wikipedia.org/wiki/Special:AbuseFilter/287" TargetMode="External"/><Relationship Id="rId174" Type="http://schemas.openxmlformats.org/officeDocument/2006/relationships/hyperlink" Target="https://en.wikipedia.org/wiki/Special:AbuseFilter/547" TargetMode="External"/><Relationship Id="rId38" Type="http://schemas.openxmlformats.org/officeDocument/2006/relationships/hyperlink" Target="https://en.wikipedia.org/wiki/Special:AbuseFilter/285" TargetMode="External"/><Relationship Id="rId173" Type="http://schemas.openxmlformats.org/officeDocument/2006/relationships/hyperlink" Target="https://en.wikipedia.org/wiki/Special:AbuseFilter/547" TargetMode="External"/><Relationship Id="rId179" Type="http://schemas.openxmlformats.org/officeDocument/2006/relationships/hyperlink" Target="https://en.wikipedia.org/wiki/Special:AbuseFilter/554" TargetMode="External"/><Relationship Id="rId178" Type="http://schemas.openxmlformats.org/officeDocument/2006/relationships/hyperlink" Target="https://en.wikipedia.org/wiki/Special:AbuseFilter/550" TargetMode="External"/><Relationship Id="rId177" Type="http://schemas.openxmlformats.org/officeDocument/2006/relationships/hyperlink" Target="https://en.wikipedia.org/wiki/Special:AbuseFilter/550" TargetMode="External"/><Relationship Id="rId20" Type="http://schemas.openxmlformats.org/officeDocument/2006/relationships/hyperlink" Target="https://en.wikipedia.org/wiki/Special:AbuseFilter/261" TargetMode="External"/><Relationship Id="rId22" Type="http://schemas.openxmlformats.org/officeDocument/2006/relationships/hyperlink" Target="https://en.wikipedia.org/wiki/Special:AbuseFilter/261" TargetMode="External"/><Relationship Id="rId21" Type="http://schemas.openxmlformats.org/officeDocument/2006/relationships/hyperlink" Target="https://en.wikipedia.org/wiki/Special:AbuseFilter/261" TargetMode="External"/><Relationship Id="rId24" Type="http://schemas.openxmlformats.org/officeDocument/2006/relationships/hyperlink" Target="https://en.wikipedia.org/wiki/Special:AbuseFilter/264" TargetMode="External"/><Relationship Id="rId23" Type="http://schemas.openxmlformats.org/officeDocument/2006/relationships/hyperlink" Target="https://en.wikipedia.org/wiki/Special:AbuseFilter/264" TargetMode="External"/><Relationship Id="rId26" Type="http://schemas.openxmlformats.org/officeDocument/2006/relationships/hyperlink" Target="https://en.wikipedia.org/wiki/Special:AbuseFilter/264" TargetMode="External"/><Relationship Id="rId25" Type="http://schemas.openxmlformats.org/officeDocument/2006/relationships/hyperlink" Target="https://en.wikipedia.org/wiki/Special:AbuseFilter/264" TargetMode="External"/><Relationship Id="rId28" Type="http://schemas.openxmlformats.org/officeDocument/2006/relationships/hyperlink" Target="https://en.wikipedia.org/wiki/Special:AbuseFilter/271" TargetMode="External"/><Relationship Id="rId27" Type="http://schemas.openxmlformats.org/officeDocument/2006/relationships/hyperlink" Target="https://en.wikipedia.org/wiki/Special:AbuseFilter/271" TargetMode="External"/><Relationship Id="rId29" Type="http://schemas.openxmlformats.org/officeDocument/2006/relationships/hyperlink" Target="https://en.wikipedia.org/wiki/Special:AbuseFilter/271" TargetMode="External"/><Relationship Id="rId11" Type="http://schemas.openxmlformats.org/officeDocument/2006/relationships/hyperlink" Target="https://en.wikipedia.org/wiki/Special:AbuseFilter/249" TargetMode="External"/><Relationship Id="rId10" Type="http://schemas.openxmlformats.org/officeDocument/2006/relationships/hyperlink" Target="https://en.wikipedia.org/wiki/Special:AbuseFilter/247" TargetMode="External"/><Relationship Id="rId13" Type="http://schemas.openxmlformats.org/officeDocument/2006/relationships/hyperlink" Target="https://en.wikipedia.org/wiki/Special:AbuseFilter/249" TargetMode="External"/><Relationship Id="rId12" Type="http://schemas.openxmlformats.org/officeDocument/2006/relationships/hyperlink" Target="https://en.wikipedia.org/wiki/Special:AbuseFilter/249" TargetMode="External"/><Relationship Id="rId15" Type="http://schemas.openxmlformats.org/officeDocument/2006/relationships/hyperlink" Target="https://en.wikipedia.org/wiki/Special:AbuseFilter/260" TargetMode="External"/><Relationship Id="rId198" Type="http://schemas.openxmlformats.org/officeDocument/2006/relationships/hyperlink" Target="https://en.wikipedia.org/wiki/Special:AbuseFilter/590" TargetMode="External"/><Relationship Id="rId14" Type="http://schemas.openxmlformats.org/officeDocument/2006/relationships/hyperlink" Target="https://en.wikipedia.org/wiki/Special:AbuseFilter/249" TargetMode="External"/><Relationship Id="rId197" Type="http://schemas.openxmlformats.org/officeDocument/2006/relationships/hyperlink" Target="https://en.wikipedia.org/wiki/Special:AbuseFilter/590" TargetMode="External"/><Relationship Id="rId17" Type="http://schemas.openxmlformats.org/officeDocument/2006/relationships/hyperlink" Target="https://en.wikipedia.org/wiki/Special:AbuseFilter/260" TargetMode="External"/><Relationship Id="rId196" Type="http://schemas.openxmlformats.org/officeDocument/2006/relationships/hyperlink" Target="https://en.wikipedia.org/wiki/Special:AbuseFilter/590" TargetMode="External"/><Relationship Id="rId16" Type="http://schemas.openxmlformats.org/officeDocument/2006/relationships/hyperlink" Target="https://en.wikipedia.org/wiki/Special:AbuseFilter/260" TargetMode="External"/><Relationship Id="rId195" Type="http://schemas.openxmlformats.org/officeDocument/2006/relationships/hyperlink" Target="https://en.wikipedia.org/wiki/Special:AbuseFilter/590" TargetMode="External"/><Relationship Id="rId19" Type="http://schemas.openxmlformats.org/officeDocument/2006/relationships/hyperlink" Target="https://en.wikipedia.org/wiki/Special:AbuseFilter/261" TargetMode="External"/><Relationship Id="rId18" Type="http://schemas.openxmlformats.org/officeDocument/2006/relationships/hyperlink" Target="https://en.wikipedia.org/wiki/Special:AbuseFilter/260" TargetMode="External"/><Relationship Id="rId199" Type="http://schemas.openxmlformats.org/officeDocument/2006/relationships/hyperlink" Target="https://en.wikipedia.org/wiki/Special:AbuseFilter/591" TargetMode="External"/><Relationship Id="rId84" Type="http://schemas.openxmlformats.org/officeDocument/2006/relationships/hyperlink" Target="https://en.wikipedia.org/wiki/Special:AbuseFilter/364" TargetMode="External"/><Relationship Id="rId83" Type="http://schemas.openxmlformats.org/officeDocument/2006/relationships/hyperlink" Target="https://en.wikipedia.org/wiki/Special:AbuseFilter/364" TargetMode="External"/><Relationship Id="rId86" Type="http://schemas.openxmlformats.org/officeDocument/2006/relationships/hyperlink" Target="https://en.wikipedia.org/wiki/Special:AbuseFilter/364" TargetMode="External"/><Relationship Id="rId85" Type="http://schemas.openxmlformats.org/officeDocument/2006/relationships/hyperlink" Target="https://en.wikipedia.org/wiki/Special:AbuseFilter/364" TargetMode="External"/><Relationship Id="rId88" Type="http://schemas.openxmlformats.org/officeDocument/2006/relationships/hyperlink" Target="https://en.wikipedia.org/wiki/Special:AbuseFilter/365" TargetMode="External"/><Relationship Id="rId150" Type="http://schemas.openxmlformats.org/officeDocument/2006/relationships/hyperlink" Target="https://en.wikipedia.org/wiki/Special:AbuseFilter/491" TargetMode="External"/><Relationship Id="rId87" Type="http://schemas.openxmlformats.org/officeDocument/2006/relationships/hyperlink" Target="https://en.wikipedia.org/wiki/Special:AbuseFilter/365" TargetMode="External"/><Relationship Id="rId89" Type="http://schemas.openxmlformats.org/officeDocument/2006/relationships/hyperlink" Target="https://en.wikipedia.org/wiki/Special:AbuseFilter/365" TargetMode="External"/><Relationship Id="rId80" Type="http://schemas.openxmlformats.org/officeDocument/2006/relationships/hyperlink" Target="https://en.wikipedia.org/wiki/Special:AbuseFilter/358" TargetMode="External"/><Relationship Id="rId82" Type="http://schemas.openxmlformats.org/officeDocument/2006/relationships/hyperlink" Target="https://en.wikipedia.org/wiki/Special:AbuseFilter/358" TargetMode="External"/><Relationship Id="rId81" Type="http://schemas.openxmlformats.org/officeDocument/2006/relationships/hyperlink" Target="https://en.wikipedia.org/wiki/Special:AbuseFilter/358" TargetMode="External"/><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en.wikipedia.org/wiki/Special:AbuseFilter/242" TargetMode="External"/><Relationship Id="rId149" Type="http://schemas.openxmlformats.org/officeDocument/2006/relationships/hyperlink" Target="https://en.wikipedia.org/wiki/Special:AbuseFilter/491" TargetMode="External"/><Relationship Id="rId4" Type="http://schemas.openxmlformats.org/officeDocument/2006/relationships/hyperlink" Target="https://en.wikipedia.org/wiki/Special:AbuseFilter/242" TargetMode="External"/><Relationship Id="rId148" Type="http://schemas.openxmlformats.org/officeDocument/2006/relationships/hyperlink" Target="https://en.wikipedia.org/wiki/Special:AbuseFilter/491" TargetMode="External"/><Relationship Id="rId9" Type="http://schemas.openxmlformats.org/officeDocument/2006/relationships/hyperlink" Target="https://en.wikipedia.org/wiki/Special:AbuseFilter/247" TargetMode="External"/><Relationship Id="rId143" Type="http://schemas.openxmlformats.org/officeDocument/2006/relationships/hyperlink" Target="https://en.wikipedia.org/wiki/Special:AbuseFilter/478" TargetMode="External"/><Relationship Id="rId142" Type="http://schemas.openxmlformats.org/officeDocument/2006/relationships/hyperlink" Target="https://en.wikipedia.org/wiki/Special:AbuseFilter/466" TargetMode="External"/><Relationship Id="rId141" Type="http://schemas.openxmlformats.org/officeDocument/2006/relationships/hyperlink" Target="https://en.wikipedia.org/wiki/Special:AbuseFilter/466" TargetMode="External"/><Relationship Id="rId140" Type="http://schemas.openxmlformats.org/officeDocument/2006/relationships/hyperlink" Target="https://en.wikipedia.org/wiki/Special:AbuseFilter/466" TargetMode="External"/><Relationship Id="rId5" Type="http://schemas.openxmlformats.org/officeDocument/2006/relationships/hyperlink" Target="https://en.wikipedia.org/wiki/Special:AbuseFilter/242" TargetMode="External"/><Relationship Id="rId147" Type="http://schemas.openxmlformats.org/officeDocument/2006/relationships/hyperlink" Target="https://en.wikipedia.org/wiki/Special:AbuseFilter/491" TargetMode="External"/><Relationship Id="rId6" Type="http://schemas.openxmlformats.org/officeDocument/2006/relationships/hyperlink" Target="https://en.wikipedia.org/wiki/Special:AbuseFilter/242" TargetMode="External"/><Relationship Id="rId146" Type="http://schemas.openxmlformats.org/officeDocument/2006/relationships/hyperlink" Target="https://en.wikipedia.org/wiki/Special:AbuseFilter/478" TargetMode="External"/><Relationship Id="rId7" Type="http://schemas.openxmlformats.org/officeDocument/2006/relationships/hyperlink" Target="https://en.wikipedia.org/wiki/Special:AbuseFilter/247" TargetMode="External"/><Relationship Id="rId145" Type="http://schemas.openxmlformats.org/officeDocument/2006/relationships/hyperlink" Target="https://en.wikipedia.org/wiki/Special:AbuseFilter/478" TargetMode="External"/><Relationship Id="rId8" Type="http://schemas.openxmlformats.org/officeDocument/2006/relationships/hyperlink" Target="https://en.wikipedia.org/wiki/Special:AbuseFilter/247" TargetMode="External"/><Relationship Id="rId144" Type="http://schemas.openxmlformats.org/officeDocument/2006/relationships/hyperlink" Target="https://en.wikipedia.org/wiki/Special:AbuseFilter/478" TargetMode="External"/><Relationship Id="rId73" Type="http://schemas.openxmlformats.org/officeDocument/2006/relationships/hyperlink" Target="https://en.wikipedia.org/wiki/Special:AbuseFilter/351" TargetMode="External"/><Relationship Id="rId72" Type="http://schemas.openxmlformats.org/officeDocument/2006/relationships/hyperlink" Target="https://en.wikipedia.org/wiki/Special:AbuseFilter/351" TargetMode="External"/><Relationship Id="rId75" Type="http://schemas.openxmlformats.org/officeDocument/2006/relationships/hyperlink" Target="https://en.wikipedia.org/wiki/Special:AbuseFilter/354" TargetMode="External"/><Relationship Id="rId74" Type="http://schemas.openxmlformats.org/officeDocument/2006/relationships/hyperlink" Target="https://en.wikipedia.org/wiki/Special:AbuseFilter/351" TargetMode="External"/><Relationship Id="rId77" Type="http://schemas.openxmlformats.org/officeDocument/2006/relationships/hyperlink" Target="https://en.wikipedia.org/wiki/Special:AbuseFilter/354" TargetMode="External"/><Relationship Id="rId76" Type="http://schemas.openxmlformats.org/officeDocument/2006/relationships/hyperlink" Target="https://en.wikipedia.org/wiki/Special:AbuseFilter/354" TargetMode="External"/><Relationship Id="rId79" Type="http://schemas.openxmlformats.org/officeDocument/2006/relationships/hyperlink" Target="https://en.wikipedia.org/wiki/Special:AbuseFilter/358" TargetMode="External"/><Relationship Id="rId78" Type="http://schemas.openxmlformats.org/officeDocument/2006/relationships/hyperlink" Target="https://en.wikipedia.org/wiki/Special:AbuseFilter/354" TargetMode="External"/><Relationship Id="rId71" Type="http://schemas.openxmlformats.org/officeDocument/2006/relationships/hyperlink" Target="https://en.wikipedia.org/wiki/Special:AbuseFilter/351" TargetMode="External"/><Relationship Id="rId70" Type="http://schemas.openxmlformats.org/officeDocument/2006/relationships/hyperlink" Target="https://en.wikipedia.org/wiki/Special:AbuseFilter/346" TargetMode="External"/><Relationship Id="rId139" Type="http://schemas.openxmlformats.org/officeDocument/2006/relationships/hyperlink" Target="https://en.wikipedia.org/wiki/Special:AbuseFilter/466" TargetMode="External"/><Relationship Id="rId138" Type="http://schemas.openxmlformats.org/officeDocument/2006/relationships/hyperlink" Target="https://en.wikipedia.org/wiki/Special:AbuseFilter/465" TargetMode="External"/><Relationship Id="rId137" Type="http://schemas.openxmlformats.org/officeDocument/2006/relationships/hyperlink" Target="https://en.wikipedia.org/wiki/Special:AbuseFilter/465" TargetMode="External"/><Relationship Id="rId132" Type="http://schemas.openxmlformats.org/officeDocument/2006/relationships/hyperlink" Target="https://en.wikipedia.org/wiki/Special:AbuseFilter/464" TargetMode="External"/><Relationship Id="rId131" Type="http://schemas.openxmlformats.org/officeDocument/2006/relationships/hyperlink" Target="https://en.wikipedia.org/wiki/Special:AbuseFilter/464" TargetMode="External"/><Relationship Id="rId130" Type="http://schemas.openxmlformats.org/officeDocument/2006/relationships/hyperlink" Target="https://en.wikipedia.org/wiki/Special:AbuseFilter/459" TargetMode="External"/><Relationship Id="rId136" Type="http://schemas.openxmlformats.org/officeDocument/2006/relationships/hyperlink" Target="https://en.wikipedia.org/wiki/Special:AbuseFilter/465" TargetMode="External"/><Relationship Id="rId135" Type="http://schemas.openxmlformats.org/officeDocument/2006/relationships/hyperlink" Target="https://en.wikipedia.org/wiki/Special:AbuseFilter/465" TargetMode="External"/><Relationship Id="rId134" Type="http://schemas.openxmlformats.org/officeDocument/2006/relationships/hyperlink" Target="https://en.wikipedia.org/wiki/Special:AbuseFilter/464" TargetMode="External"/><Relationship Id="rId133" Type="http://schemas.openxmlformats.org/officeDocument/2006/relationships/hyperlink" Target="https://en.wikipedia.org/wiki/Special:AbuseFilter/464" TargetMode="External"/><Relationship Id="rId62" Type="http://schemas.openxmlformats.org/officeDocument/2006/relationships/hyperlink" Target="https://en.wikipedia.org/wiki/Special:AbuseFilter/339" TargetMode="External"/><Relationship Id="rId61" Type="http://schemas.openxmlformats.org/officeDocument/2006/relationships/hyperlink" Target="https://en.wikipedia.org/wiki/Special:AbuseFilter/339" TargetMode="External"/><Relationship Id="rId64" Type="http://schemas.openxmlformats.org/officeDocument/2006/relationships/hyperlink" Target="https://en.wikipedia.org/wiki/Special:AbuseFilter/345" TargetMode="External"/><Relationship Id="rId63" Type="http://schemas.openxmlformats.org/officeDocument/2006/relationships/hyperlink" Target="https://en.wikipedia.org/wiki/Special:AbuseFilter/345" TargetMode="External"/><Relationship Id="rId66" Type="http://schemas.openxmlformats.org/officeDocument/2006/relationships/hyperlink" Target="https://en.wikipedia.org/wiki/Special:AbuseFilter/345" TargetMode="External"/><Relationship Id="rId172" Type="http://schemas.openxmlformats.org/officeDocument/2006/relationships/hyperlink" Target="https://en.wikipedia.org/wiki/Special:AbuseFilter/547" TargetMode="External"/><Relationship Id="rId65" Type="http://schemas.openxmlformats.org/officeDocument/2006/relationships/hyperlink" Target="https://en.wikipedia.org/wiki/Special:AbuseFilter/345" TargetMode="External"/><Relationship Id="rId171" Type="http://schemas.openxmlformats.org/officeDocument/2006/relationships/hyperlink" Target="https://en.wikipedia.org/wiki/Special:AbuseFilter/547" TargetMode="External"/><Relationship Id="rId68" Type="http://schemas.openxmlformats.org/officeDocument/2006/relationships/hyperlink" Target="https://en.wikipedia.org/wiki/Special:AbuseFilter/346" TargetMode="External"/><Relationship Id="rId170" Type="http://schemas.openxmlformats.org/officeDocument/2006/relationships/hyperlink" Target="https://en.wikipedia.org/wiki/Special:AbuseFilter/545" TargetMode="External"/><Relationship Id="rId67" Type="http://schemas.openxmlformats.org/officeDocument/2006/relationships/hyperlink" Target="https://en.wikipedia.org/wiki/Special:AbuseFilter/346" TargetMode="External"/><Relationship Id="rId60" Type="http://schemas.openxmlformats.org/officeDocument/2006/relationships/hyperlink" Target="https://en.wikipedia.org/wiki/Special:AbuseFilter/339" TargetMode="External"/><Relationship Id="rId165" Type="http://schemas.openxmlformats.org/officeDocument/2006/relationships/hyperlink" Target="https://en.wikipedia.org/wiki/Special:AbuseFilter/534" TargetMode="External"/><Relationship Id="rId69" Type="http://schemas.openxmlformats.org/officeDocument/2006/relationships/hyperlink" Target="https://en.wikipedia.org/wiki/Special:AbuseFilter/346" TargetMode="External"/><Relationship Id="rId164" Type="http://schemas.openxmlformats.org/officeDocument/2006/relationships/hyperlink" Target="https://en.wikipedia.org/wiki/Special:AbuseFilter/534" TargetMode="External"/><Relationship Id="rId163" Type="http://schemas.openxmlformats.org/officeDocument/2006/relationships/hyperlink" Target="https://en.wikipedia.org/wiki/Special:AbuseFilter/534" TargetMode="External"/><Relationship Id="rId162" Type="http://schemas.openxmlformats.org/officeDocument/2006/relationships/hyperlink" Target="https://en.wikipedia.org/wiki/Special:AbuseFilter/527" TargetMode="External"/><Relationship Id="rId169" Type="http://schemas.openxmlformats.org/officeDocument/2006/relationships/hyperlink" Target="https://en.wikipedia.org/wiki/Special:AbuseFilter/545" TargetMode="External"/><Relationship Id="rId168" Type="http://schemas.openxmlformats.org/officeDocument/2006/relationships/hyperlink" Target="https://en.wikipedia.org/wiki/Special:AbuseFilter/545" TargetMode="External"/><Relationship Id="rId167" Type="http://schemas.openxmlformats.org/officeDocument/2006/relationships/hyperlink" Target="https://en.wikipedia.org/wiki/Special:AbuseFilter/545" TargetMode="External"/><Relationship Id="rId166" Type="http://schemas.openxmlformats.org/officeDocument/2006/relationships/hyperlink" Target="https://en.wikipedia.org/wiki/Special:AbuseFilter/534" TargetMode="External"/><Relationship Id="rId51" Type="http://schemas.openxmlformats.org/officeDocument/2006/relationships/hyperlink" Target="https://en.wikipedia.org/wiki/Special:AbuseFilter/320" TargetMode="External"/><Relationship Id="rId50" Type="http://schemas.openxmlformats.org/officeDocument/2006/relationships/hyperlink" Target="https://en.wikipedia.org/wiki/Special:AbuseFilter/316" TargetMode="External"/><Relationship Id="rId53" Type="http://schemas.openxmlformats.org/officeDocument/2006/relationships/hyperlink" Target="https://en.wikipedia.org/wiki/Special:AbuseFilter/320" TargetMode="External"/><Relationship Id="rId52" Type="http://schemas.openxmlformats.org/officeDocument/2006/relationships/hyperlink" Target="https://en.wikipedia.org/wiki/Special:AbuseFilter/320" TargetMode="External"/><Relationship Id="rId55" Type="http://schemas.openxmlformats.org/officeDocument/2006/relationships/hyperlink" Target="https://en.wikipedia.org/wiki/Special:AbuseFilter/323" TargetMode="External"/><Relationship Id="rId161" Type="http://schemas.openxmlformats.org/officeDocument/2006/relationships/hyperlink" Target="https://en.wikipedia.org/wiki/Special:AbuseFilter/527" TargetMode="External"/><Relationship Id="rId54" Type="http://schemas.openxmlformats.org/officeDocument/2006/relationships/hyperlink" Target="https://en.wikipedia.org/wiki/Special:AbuseFilter/320" TargetMode="External"/><Relationship Id="rId160" Type="http://schemas.openxmlformats.org/officeDocument/2006/relationships/hyperlink" Target="https://en.wikipedia.org/wiki/Special:AbuseFilter/527" TargetMode="External"/><Relationship Id="rId57" Type="http://schemas.openxmlformats.org/officeDocument/2006/relationships/hyperlink" Target="https://en.wikipedia.org/wiki/Special:AbuseFilter/323" TargetMode="External"/><Relationship Id="rId56" Type="http://schemas.openxmlformats.org/officeDocument/2006/relationships/hyperlink" Target="https://en.wikipedia.org/wiki/Special:AbuseFilter/323" TargetMode="External"/><Relationship Id="rId159" Type="http://schemas.openxmlformats.org/officeDocument/2006/relationships/hyperlink" Target="https://en.wikipedia.org/wiki/Special:AbuseFilter/527" TargetMode="External"/><Relationship Id="rId59" Type="http://schemas.openxmlformats.org/officeDocument/2006/relationships/hyperlink" Target="https://en.wikipedia.org/wiki/Special:AbuseFilter/339" TargetMode="External"/><Relationship Id="rId154" Type="http://schemas.openxmlformats.org/officeDocument/2006/relationships/hyperlink" Target="https://en.wikipedia.org/wiki/Special:AbuseFilter/499" TargetMode="External"/><Relationship Id="rId58" Type="http://schemas.openxmlformats.org/officeDocument/2006/relationships/hyperlink" Target="https://en.wikipedia.org/wiki/Special:AbuseFilter/323" TargetMode="External"/><Relationship Id="rId153" Type="http://schemas.openxmlformats.org/officeDocument/2006/relationships/hyperlink" Target="https://en.wikipedia.org/wiki/Special:AbuseFilter/499" TargetMode="External"/><Relationship Id="rId152" Type="http://schemas.openxmlformats.org/officeDocument/2006/relationships/hyperlink" Target="https://en.wikipedia.org/wiki/Special:AbuseFilter/499" TargetMode="External"/><Relationship Id="rId151" Type="http://schemas.openxmlformats.org/officeDocument/2006/relationships/hyperlink" Target="https://en.wikipedia.org/wiki/Special:AbuseFilter/499" TargetMode="External"/><Relationship Id="rId158" Type="http://schemas.openxmlformats.org/officeDocument/2006/relationships/hyperlink" Target="https://en.wikipedia.org/wiki/Special:AbuseFilter/519" TargetMode="External"/><Relationship Id="rId157" Type="http://schemas.openxmlformats.org/officeDocument/2006/relationships/hyperlink" Target="https://en.wikipedia.org/wiki/Special:AbuseFilter/519" TargetMode="External"/><Relationship Id="rId156" Type="http://schemas.openxmlformats.org/officeDocument/2006/relationships/hyperlink" Target="https://en.wikipedia.org/wiki/Special:AbuseFilter/519" TargetMode="External"/><Relationship Id="rId155" Type="http://schemas.openxmlformats.org/officeDocument/2006/relationships/hyperlink" Target="https://en.wikipedia.org/wiki/Special:AbuseFilter/519" TargetMode="External"/><Relationship Id="rId107" Type="http://schemas.openxmlformats.org/officeDocument/2006/relationships/hyperlink" Target="https://en.wikipedia.org/wiki/Special:AbuseFilter/398" TargetMode="External"/><Relationship Id="rId106" Type="http://schemas.openxmlformats.org/officeDocument/2006/relationships/hyperlink" Target="https://en.wikipedia.org/wiki/Special:AbuseFilter/397" TargetMode="External"/><Relationship Id="rId105" Type="http://schemas.openxmlformats.org/officeDocument/2006/relationships/hyperlink" Target="https://en.wikipedia.org/wiki/Special:AbuseFilter/397" TargetMode="External"/><Relationship Id="rId104" Type="http://schemas.openxmlformats.org/officeDocument/2006/relationships/hyperlink" Target="https://en.wikipedia.org/wiki/Special:AbuseFilter/397" TargetMode="External"/><Relationship Id="rId109" Type="http://schemas.openxmlformats.org/officeDocument/2006/relationships/hyperlink" Target="https://en.wikipedia.org/wiki/Special:AbuseFilter/398" TargetMode="External"/><Relationship Id="rId108" Type="http://schemas.openxmlformats.org/officeDocument/2006/relationships/hyperlink" Target="https://en.wikipedia.org/wiki/Special:AbuseFilter/398" TargetMode="External"/><Relationship Id="rId103" Type="http://schemas.openxmlformats.org/officeDocument/2006/relationships/hyperlink" Target="https://en.wikipedia.org/wiki/Special:AbuseFilter/397" TargetMode="External"/><Relationship Id="rId102" Type="http://schemas.openxmlformats.org/officeDocument/2006/relationships/hyperlink" Target="https://en.wikipedia.org/wiki/Special:AbuseFilter/391" TargetMode="External"/><Relationship Id="rId101" Type="http://schemas.openxmlformats.org/officeDocument/2006/relationships/hyperlink" Target="https://en.wikipedia.org/wiki/Special:AbuseFilter/391" TargetMode="External"/><Relationship Id="rId100" Type="http://schemas.openxmlformats.org/officeDocument/2006/relationships/hyperlink" Target="https://en.wikipedia.org/wiki/Special:AbuseFilter/391" TargetMode="External"/><Relationship Id="rId129" Type="http://schemas.openxmlformats.org/officeDocument/2006/relationships/hyperlink" Target="https://en.wikipedia.org/wiki/Special:AbuseFilter/459" TargetMode="External"/><Relationship Id="rId128" Type="http://schemas.openxmlformats.org/officeDocument/2006/relationships/hyperlink" Target="https://en.wikipedia.org/wiki/Special:AbuseFilter/459" TargetMode="External"/><Relationship Id="rId127" Type="http://schemas.openxmlformats.org/officeDocument/2006/relationships/hyperlink" Target="https://en.wikipedia.org/wiki/Special:AbuseFilter/459" TargetMode="External"/><Relationship Id="rId126" Type="http://schemas.openxmlformats.org/officeDocument/2006/relationships/hyperlink" Target="https://en.wikipedia.org/wiki/Special:AbuseFilter/432" TargetMode="External"/><Relationship Id="rId121" Type="http://schemas.openxmlformats.org/officeDocument/2006/relationships/hyperlink" Target="https://en.wikipedia.org/wiki/Special:AbuseFilter/425" TargetMode="External"/><Relationship Id="rId120" Type="http://schemas.openxmlformats.org/officeDocument/2006/relationships/hyperlink" Target="https://en.wikipedia.org/wiki/Special:AbuseFilter/425" TargetMode="External"/><Relationship Id="rId125" Type="http://schemas.openxmlformats.org/officeDocument/2006/relationships/hyperlink" Target="https://en.wikipedia.org/wiki/Special:AbuseFilter/432" TargetMode="External"/><Relationship Id="rId124" Type="http://schemas.openxmlformats.org/officeDocument/2006/relationships/hyperlink" Target="https://en.wikipedia.org/wiki/Special:AbuseFilter/432" TargetMode="External"/><Relationship Id="rId123" Type="http://schemas.openxmlformats.org/officeDocument/2006/relationships/hyperlink" Target="https://en.wikipedia.org/wiki/Special:AbuseFilter/432" TargetMode="External"/><Relationship Id="rId122" Type="http://schemas.openxmlformats.org/officeDocument/2006/relationships/hyperlink" Target="https://en.wikipedia.org/wiki/Special:AbuseFilter/425" TargetMode="External"/><Relationship Id="rId95" Type="http://schemas.openxmlformats.org/officeDocument/2006/relationships/hyperlink" Target="https://en.wikipedia.org/wiki/Special:AbuseFilter/384" TargetMode="External"/><Relationship Id="rId94" Type="http://schemas.openxmlformats.org/officeDocument/2006/relationships/hyperlink" Target="https://en.wikipedia.org/wiki/Special:AbuseFilter/380" TargetMode="External"/><Relationship Id="rId97" Type="http://schemas.openxmlformats.org/officeDocument/2006/relationships/hyperlink" Target="https://en.wikipedia.org/wiki/Special:AbuseFilter/384" TargetMode="External"/><Relationship Id="rId96" Type="http://schemas.openxmlformats.org/officeDocument/2006/relationships/hyperlink" Target="https://en.wikipedia.org/wiki/Special:AbuseFilter/384" TargetMode="External"/><Relationship Id="rId99" Type="http://schemas.openxmlformats.org/officeDocument/2006/relationships/hyperlink" Target="https://en.wikipedia.org/wiki/Special:AbuseFilter/391" TargetMode="External"/><Relationship Id="rId98" Type="http://schemas.openxmlformats.org/officeDocument/2006/relationships/hyperlink" Target="https://en.wikipedia.org/wiki/Special:AbuseFilter/384" TargetMode="External"/><Relationship Id="rId91" Type="http://schemas.openxmlformats.org/officeDocument/2006/relationships/hyperlink" Target="https://en.wikipedia.org/wiki/Special:AbuseFilter/380" TargetMode="External"/><Relationship Id="rId90" Type="http://schemas.openxmlformats.org/officeDocument/2006/relationships/hyperlink" Target="https://en.wikipedia.org/wiki/Special:AbuseFilter/365" TargetMode="External"/><Relationship Id="rId93" Type="http://schemas.openxmlformats.org/officeDocument/2006/relationships/hyperlink" Target="https://en.wikipedia.org/wiki/Special:AbuseFilter/380" TargetMode="External"/><Relationship Id="rId92" Type="http://schemas.openxmlformats.org/officeDocument/2006/relationships/hyperlink" Target="https://en.wikipedia.org/wiki/Special:AbuseFilter/380" TargetMode="External"/><Relationship Id="rId118" Type="http://schemas.openxmlformats.org/officeDocument/2006/relationships/hyperlink" Target="https://en.wikipedia.org/wiki/Special:AbuseFilter/422" TargetMode="External"/><Relationship Id="rId117" Type="http://schemas.openxmlformats.org/officeDocument/2006/relationships/hyperlink" Target="https://en.wikipedia.org/wiki/Special:AbuseFilter/422" TargetMode="External"/><Relationship Id="rId116" Type="http://schemas.openxmlformats.org/officeDocument/2006/relationships/hyperlink" Target="https://en.wikipedia.org/wiki/Special:AbuseFilter/422" TargetMode="External"/><Relationship Id="rId115" Type="http://schemas.openxmlformats.org/officeDocument/2006/relationships/hyperlink" Target="https://en.wikipedia.org/wiki/Special:AbuseFilter/422" TargetMode="External"/><Relationship Id="rId119" Type="http://schemas.openxmlformats.org/officeDocument/2006/relationships/hyperlink" Target="https://en.wikipedia.org/wiki/Special:AbuseFilter/425" TargetMode="External"/><Relationship Id="rId110" Type="http://schemas.openxmlformats.org/officeDocument/2006/relationships/hyperlink" Target="https://en.wikipedia.org/wiki/Special:AbuseFilter/398" TargetMode="External"/><Relationship Id="rId114" Type="http://schemas.openxmlformats.org/officeDocument/2006/relationships/hyperlink" Target="https://en.wikipedia.org/wiki/Special:AbuseFilter/420" TargetMode="External"/><Relationship Id="rId113" Type="http://schemas.openxmlformats.org/officeDocument/2006/relationships/hyperlink" Target="https://en.wikipedia.org/wiki/Special:AbuseFilter/420" TargetMode="External"/><Relationship Id="rId112" Type="http://schemas.openxmlformats.org/officeDocument/2006/relationships/hyperlink" Target="https://en.wikipedia.org/wiki/Special:AbuseFilter/420" TargetMode="External"/><Relationship Id="rId111" Type="http://schemas.openxmlformats.org/officeDocument/2006/relationships/hyperlink" Target="https://en.wikipedia.org/wiki/Special:AbuseFilter/420" TargetMode="External"/><Relationship Id="rId202" Type="http://schemas.openxmlformats.org/officeDocument/2006/relationships/hyperlink" Target="https://en.wikipedia.org/wiki/Special:AbuseFilter/591" TargetMode="External"/><Relationship Id="rId201" Type="http://schemas.openxmlformats.org/officeDocument/2006/relationships/hyperlink" Target="https://en.wikipedia.org/wiki/Special:AbuseFilter/591" TargetMode="External"/><Relationship Id="rId200" Type="http://schemas.openxmlformats.org/officeDocument/2006/relationships/hyperlink" Target="https://en.wikipedia.org/wiki/Special:AbuseFilter/59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1895798" y="462762"/>
            <a:ext cx="5352399" cy="42179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2"/>
          <p:cNvSpPr txBox="1"/>
          <p:nvPr/>
        </p:nvSpPr>
        <p:spPr>
          <a:xfrm>
            <a:off x="1206750" y="1152750"/>
            <a:ext cx="6730500" cy="28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A1A1A"/>
                </a:solidFill>
                <a:highlight>
                  <a:srgbClr val="FFFFFF"/>
                </a:highlight>
                <a:latin typeface="Courier New"/>
                <a:ea typeface="Courier New"/>
                <a:cs typeface="Courier New"/>
                <a:sym typeface="Courier New"/>
              </a:rPr>
              <a:t>'''xHamster''' is welcome to Wikipedia, where literally anyone can edit any article that isn’t locked. Since this one is about a porn site, some random guy like me can throw anything in. Like this! Waffles waffles waffles waffles waffles waffles waffles waffles waffles waffles. Don’t use this site for anything serious, because it could be just made up  nonsense. Anyway, back the the article. I won’t edit anymore. [[pornography|pornographic]] media and [[social networking]] site headquartered in [[Limassol]], [[Cyprus]].&lt;ref name="TNW-BW"/&gt; xHamster serves user-submitted pornographic videos, [[webcam model]]s, pornographic photographs, and [[erotic literature]], and incorporates social networking features. xHamster was founded in 2007. With more than 10 million members, it is the third most popular pornography website on the Internet after [[XVideos]] and [[Pornhub]].</a:t>
            </a:r>
            <a:endParaRPr sz="1200">
              <a:solidFill>
                <a:srgbClr val="1A1A1A"/>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3"/>
          <p:cNvSpPr txBox="1"/>
          <p:nvPr/>
        </p:nvSpPr>
        <p:spPr>
          <a:xfrm>
            <a:off x="934950" y="2115150"/>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Let’s assess the role of machine learning in changing the spam filtering process</a:t>
            </a:r>
            <a:endParaRPr sz="2500">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4"/>
          <p:cNvSpPr txBox="1"/>
          <p:nvPr/>
        </p:nvSpPr>
        <p:spPr>
          <a:xfrm>
            <a:off x="934950" y="2115150"/>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[quick demo]</a:t>
            </a:r>
            <a:endParaRPr sz="2500">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5"/>
          <p:cNvSpPr txBox="1"/>
          <p:nvPr/>
        </p:nvSpPr>
        <p:spPr>
          <a:xfrm>
            <a:off x="934950" y="2115150"/>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Let’s outline the trade-offs between the current process and an ML-driven process</a:t>
            </a:r>
            <a:endParaRPr sz="2500">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22" name="Shape 122"/>
        <p:cNvGrpSpPr/>
        <p:nvPr/>
      </p:nvGrpSpPr>
      <p:grpSpPr>
        <a:xfrm>
          <a:off x="0" y="0"/>
          <a:ext cx="0" cy="0"/>
          <a:chOff x="0" y="0"/>
          <a:chExt cx="0" cy="0"/>
        </a:xfrm>
      </p:grpSpPr>
      <p:sp>
        <p:nvSpPr>
          <p:cNvPr id="123" name="Google Shape;123;p26"/>
          <p:cNvSpPr txBox="1"/>
          <p:nvPr/>
        </p:nvSpPr>
        <p:spPr>
          <a:xfrm>
            <a:off x="934950" y="1580975"/>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Your first guided investigation is:</a:t>
            </a:r>
            <a:endParaRPr sz="2500">
              <a:solidFill>
                <a:srgbClr val="FFFFFF"/>
              </a:solidFill>
              <a:latin typeface="Montserrat"/>
              <a:ea typeface="Montserrat"/>
              <a:cs typeface="Montserrat"/>
              <a:sym typeface="Montserrat"/>
            </a:endParaRPr>
          </a:p>
        </p:txBody>
      </p:sp>
      <p:sp>
        <p:nvSpPr>
          <p:cNvPr id="124" name="Google Shape;124;p26"/>
          <p:cNvSpPr txBox="1"/>
          <p:nvPr/>
        </p:nvSpPr>
        <p:spPr>
          <a:xfrm>
            <a:off x="1300350" y="2547475"/>
            <a:ext cx="6543300" cy="15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dk1"/>
                </a:solidFill>
                <a:highlight>
                  <a:srgbClr val="FFFF00"/>
                </a:highlight>
                <a:latin typeface="Questrial"/>
                <a:ea typeface="Questrial"/>
                <a:cs typeface="Questrial"/>
                <a:sym typeface="Questrial"/>
              </a:rPr>
              <a:t>Using insights from stakeholder interviews, data, and team research, redesign the process for filtering spam and editing pages on Wikipedia.</a:t>
            </a:r>
            <a:endParaRPr sz="2200">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28" name="Shape 128"/>
        <p:cNvGrpSpPr/>
        <p:nvPr/>
      </p:nvGrpSpPr>
      <p:grpSpPr>
        <a:xfrm>
          <a:off x="0" y="0"/>
          <a:ext cx="0" cy="0"/>
          <a:chOff x="0" y="0"/>
          <a:chExt cx="0" cy="0"/>
        </a:xfrm>
      </p:grpSpPr>
      <p:sp>
        <p:nvSpPr>
          <p:cNvPr id="129" name="Google Shape;129;p27"/>
          <p:cNvSpPr txBox="1"/>
          <p:nvPr/>
        </p:nvSpPr>
        <p:spPr>
          <a:xfrm>
            <a:off x="934950" y="1580975"/>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Deliverable</a:t>
            </a:r>
            <a:endParaRPr sz="2500">
              <a:solidFill>
                <a:srgbClr val="FFFFFF"/>
              </a:solidFill>
              <a:latin typeface="Montserrat"/>
              <a:ea typeface="Montserrat"/>
              <a:cs typeface="Montserrat"/>
              <a:sym typeface="Montserrat"/>
            </a:endParaRPr>
          </a:p>
        </p:txBody>
      </p:sp>
      <p:sp>
        <p:nvSpPr>
          <p:cNvPr id="130" name="Google Shape;130;p27"/>
          <p:cNvSpPr txBox="1"/>
          <p:nvPr/>
        </p:nvSpPr>
        <p:spPr>
          <a:xfrm>
            <a:off x="1680750" y="2571750"/>
            <a:ext cx="5782500" cy="137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lt1"/>
                </a:solidFill>
                <a:latin typeface="Montserrat"/>
                <a:ea typeface="Montserrat"/>
                <a:cs typeface="Montserrat"/>
                <a:sym typeface="Montserrat"/>
              </a:rPr>
              <a:t>A </a:t>
            </a:r>
            <a:r>
              <a:rPr lang="en" sz="1800">
                <a:highlight>
                  <a:srgbClr val="FFFF00"/>
                </a:highlight>
                <a:latin typeface="Montserrat"/>
                <a:ea typeface="Montserrat"/>
                <a:cs typeface="Montserrat"/>
                <a:sym typeface="Montserrat"/>
              </a:rPr>
              <a:t>4-minute team presentation</a:t>
            </a:r>
            <a:r>
              <a:rPr b="1" lang="en" sz="1800">
                <a:solidFill>
                  <a:schemeClr val="lt1"/>
                </a:solidFill>
                <a:latin typeface="Montserrat"/>
                <a:ea typeface="Montserrat"/>
                <a:cs typeface="Montserrat"/>
                <a:sym typeface="Montserrat"/>
              </a:rPr>
              <a:t> </a:t>
            </a:r>
            <a:r>
              <a:rPr lang="en" sz="1800">
                <a:solidFill>
                  <a:schemeClr val="lt1"/>
                </a:solidFill>
                <a:latin typeface="Montserrat"/>
                <a:ea typeface="Montserrat"/>
                <a:cs typeface="Montserrat"/>
                <a:sym typeface="Montserrat"/>
              </a:rPr>
              <a:t>that answers the prompt and addresses the question of: should or should not the editing process incorporate machine learning? </a:t>
            </a:r>
            <a:endParaRPr sz="1800">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34" name="Shape 134"/>
        <p:cNvGrpSpPr/>
        <p:nvPr/>
      </p:nvGrpSpPr>
      <p:grpSpPr>
        <a:xfrm>
          <a:off x="0" y="0"/>
          <a:ext cx="0" cy="0"/>
          <a:chOff x="0" y="0"/>
          <a:chExt cx="0" cy="0"/>
        </a:xfrm>
      </p:grpSpPr>
      <p:sp>
        <p:nvSpPr>
          <p:cNvPr id="135" name="Google Shape;135;p28"/>
          <p:cNvSpPr txBox="1"/>
          <p:nvPr/>
        </p:nvSpPr>
        <p:spPr>
          <a:xfrm>
            <a:off x="934950" y="1580975"/>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Deliverable</a:t>
            </a:r>
            <a:endParaRPr sz="2500">
              <a:solidFill>
                <a:srgbClr val="FFFFFF"/>
              </a:solidFill>
              <a:latin typeface="Montserrat"/>
              <a:ea typeface="Montserrat"/>
              <a:cs typeface="Montserrat"/>
              <a:sym typeface="Montserrat"/>
            </a:endParaRPr>
          </a:p>
        </p:txBody>
      </p:sp>
      <p:sp>
        <p:nvSpPr>
          <p:cNvPr id="136" name="Google Shape;136;p28"/>
          <p:cNvSpPr txBox="1"/>
          <p:nvPr/>
        </p:nvSpPr>
        <p:spPr>
          <a:xfrm>
            <a:off x="1680750" y="2571750"/>
            <a:ext cx="5782500" cy="1842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Each team member must speak in your presentation.</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Slides, demos, and concepts encouraged. </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The presentation should outline your design process as well as your proposal.</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Hand in your brainstorming sheets along with a print-out of your presentation materials.</a:t>
            </a:r>
            <a:endParaRPr>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40" name="Shape 140"/>
        <p:cNvGrpSpPr/>
        <p:nvPr/>
      </p:nvGrpSpPr>
      <p:grpSpPr>
        <a:xfrm>
          <a:off x="0" y="0"/>
          <a:ext cx="0" cy="0"/>
          <a:chOff x="0" y="0"/>
          <a:chExt cx="0" cy="0"/>
        </a:xfrm>
      </p:grpSpPr>
      <p:sp>
        <p:nvSpPr>
          <p:cNvPr id="141" name="Google Shape;141;p29"/>
          <p:cNvSpPr txBox="1"/>
          <p:nvPr/>
        </p:nvSpPr>
        <p:spPr>
          <a:xfrm>
            <a:off x="934950" y="7065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What We Expect</a:t>
            </a:r>
            <a:endParaRPr sz="2500">
              <a:solidFill>
                <a:srgbClr val="FFFFFF"/>
              </a:solidFill>
              <a:latin typeface="Montserrat"/>
              <a:ea typeface="Montserrat"/>
              <a:cs typeface="Montserrat"/>
              <a:sym typeface="Montserrat"/>
            </a:endParaRPr>
          </a:p>
        </p:txBody>
      </p:sp>
      <p:sp>
        <p:nvSpPr>
          <p:cNvPr id="142" name="Google Shape;142;p29"/>
          <p:cNvSpPr txBox="1"/>
          <p:nvPr/>
        </p:nvSpPr>
        <p:spPr>
          <a:xfrm>
            <a:off x="1680750" y="1697275"/>
            <a:ext cx="5782500" cy="1823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Meet several times outside of class. Plan your group meetings as soon as possible (after class if possible!)</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46" name="Shape 146"/>
        <p:cNvGrpSpPr/>
        <p:nvPr/>
      </p:nvGrpSpPr>
      <p:grpSpPr>
        <a:xfrm>
          <a:off x="0" y="0"/>
          <a:ext cx="0" cy="0"/>
          <a:chOff x="0" y="0"/>
          <a:chExt cx="0" cy="0"/>
        </a:xfrm>
      </p:grpSpPr>
      <p:sp>
        <p:nvSpPr>
          <p:cNvPr id="147" name="Google Shape;147;p30"/>
          <p:cNvSpPr txBox="1"/>
          <p:nvPr/>
        </p:nvSpPr>
        <p:spPr>
          <a:xfrm>
            <a:off x="934950" y="7065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What We Expect</a:t>
            </a:r>
            <a:endParaRPr sz="2500">
              <a:solidFill>
                <a:srgbClr val="FFFFFF"/>
              </a:solidFill>
              <a:latin typeface="Montserrat"/>
              <a:ea typeface="Montserrat"/>
              <a:cs typeface="Montserrat"/>
              <a:sym typeface="Montserrat"/>
            </a:endParaRPr>
          </a:p>
        </p:txBody>
      </p:sp>
      <p:sp>
        <p:nvSpPr>
          <p:cNvPr id="148" name="Google Shape;148;p30"/>
          <p:cNvSpPr txBox="1"/>
          <p:nvPr/>
        </p:nvSpPr>
        <p:spPr>
          <a:xfrm>
            <a:off x="1680750" y="16972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Meet several times outside of class. Plan your group meetings as soon as possible (after class if possible!)</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Do first-hand interviews. You can search the web for a list of wikipedia’s biggest contributing editors. Schedule time with them. Read news. Ask your network about their use of Wikipedia.</a:t>
            </a:r>
            <a:endParaRPr>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52" name="Shape 152"/>
        <p:cNvGrpSpPr/>
        <p:nvPr/>
      </p:nvGrpSpPr>
      <p:grpSpPr>
        <a:xfrm>
          <a:off x="0" y="0"/>
          <a:ext cx="0" cy="0"/>
          <a:chOff x="0" y="0"/>
          <a:chExt cx="0" cy="0"/>
        </a:xfrm>
      </p:grpSpPr>
      <p:sp>
        <p:nvSpPr>
          <p:cNvPr id="153" name="Google Shape;153;p31"/>
          <p:cNvSpPr txBox="1"/>
          <p:nvPr/>
        </p:nvSpPr>
        <p:spPr>
          <a:xfrm>
            <a:off x="934950" y="7065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What We Expect</a:t>
            </a:r>
            <a:endParaRPr sz="2500">
              <a:solidFill>
                <a:srgbClr val="FFFFFF"/>
              </a:solidFill>
              <a:latin typeface="Montserrat"/>
              <a:ea typeface="Montserrat"/>
              <a:cs typeface="Montserrat"/>
              <a:sym typeface="Montserrat"/>
            </a:endParaRPr>
          </a:p>
        </p:txBody>
      </p:sp>
      <p:sp>
        <p:nvSpPr>
          <p:cNvPr id="154" name="Google Shape;154;p31"/>
          <p:cNvSpPr txBox="1"/>
          <p:nvPr/>
        </p:nvSpPr>
        <p:spPr>
          <a:xfrm>
            <a:off x="1680750" y="16972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Meet several times outside of class. Plan your group meetings as soon as possible (after class if possible!)</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Do first-hand interviews. You can search the web for a list of wikipedia’s biggest contributing editors. Schedule time with them. Read news. Ask your network about their use of Wikipedia.</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Define a stance: what </a:t>
            </a:r>
            <a:r>
              <a:rPr b="1" lang="en">
                <a:solidFill>
                  <a:schemeClr val="lt1"/>
                </a:solidFill>
                <a:latin typeface="Montserrat"/>
                <a:ea typeface="Montserrat"/>
                <a:cs typeface="Montserrat"/>
                <a:sym typeface="Montserrat"/>
              </a:rPr>
              <a:t>should</a:t>
            </a:r>
            <a:r>
              <a:rPr lang="en">
                <a:solidFill>
                  <a:schemeClr val="lt1"/>
                </a:solidFill>
                <a:latin typeface="Montserrat"/>
                <a:ea typeface="Montserrat"/>
                <a:cs typeface="Montserrat"/>
                <a:sym typeface="Montserrat"/>
              </a:rPr>
              <a:t> the process and outcomes look like? Start fresh!</a:t>
            </a:r>
            <a:endParaRPr>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C6E5"/>
        </a:solidFill>
      </p:bgPr>
    </p:bg>
    <p:spTree>
      <p:nvGrpSpPr>
        <p:cNvPr id="59" name="Shape 59"/>
        <p:cNvGrpSpPr/>
        <p:nvPr/>
      </p:nvGrpSpPr>
      <p:grpSpPr>
        <a:xfrm>
          <a:off x="0" y="0"/>
          <a:ext cx="0" cy="0"/>
          <a:chOff x="0" y="0"/>
          <a:chExt cx="0" cy="0"/>
        </a:xfrm>
      </p:grpSpPr>
      <p:sp>
        <p:nvSpPr>
          <p:cNvPr id="60" name="Google Shape;60;p14"/>
          <p:cNvSpPr txBox="1"/>
          <p:nvPr/>
        </p:nvSpPr>
        <p:spPr>
          <a:xfrm>
            <a:off x="456300" y="1505900"/>
            <a:ext cx="82314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0">
                <a:solidFill>
                  <a:srgbClr val="FFFFFF"/>
                </a:solidFill>
                <a:latin typeface="Montserrat"/>
                <a:ea typeface="Montserrat"/>
                <a:cs typeface="Montserrat"/>
                <a:sym typeface="Montserrat"/>
              </a:rPr>
              <a:t>Content Filtering</a:t>
            </a:r>
            <a:endParaRPr sz="7000">
              <a:solidFill>
                <a:srgbClr val="FFFFFF"/>
              </a:solidFill>
              <a:latin typeface="Montserrat"/>
              <a:ea typeface="Montserrat"/>
              <a:cs typeface="Montserrat"/>
              <a:sym typeface="Montserrat"/>
            </a:endParaRPr>
          </a:p>
        </p:txBody>
      </p:sp>
      <p:sp>
        <p:nvSpPr>
          <p:cNvPr id="61" name="Google Shape;61;p14"/>
          <p:cNvSpPr txBox="1"/>
          <p:nvPr/>
        </p:nvSpPr>
        <p:spPr>
          <a:xfrm>
            <a:off x="456300" y="2767300"/>
            <a:ext cx="82314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d.ML, Winter 2018-2019</a:t>
            </a:r>
            <a:endParaRPr sz="3000">
              <a:solidFill>
                <a:srgbClr val="FFFFFF"/>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58" name="Shape 158"/>
        <p:cNvGrpSpPr/>
        <p:nvPr/>
      </p:nvGrpSpPr>
      <p:grpSpPr>
        <a:xfrm>
          <a:off x="0" y="0"/>
          <a:ext cx="0" cy="0"/>
          <a:chOff x="0" y="0"/>
          <a:chExt cx="0" cy="0"/>
        </a:xfrm>
      </p:grpSpPr>
      <p:sp>
        <p:nvSpPr>
          <p:cNvPr id="159" name="Google Shape;159;p32"/>
          <p:cNvSpPr txBox="1"/>
          <p:nvPr/>
        </p:nvSpPr>
        <p:spPr>
          <a:xfrm>
            <a:off x="934950" y="7065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What We Expect</a:t>
            </a:r>
            <a:endParaRPr sz="2500">
              <a:solidFill>
                <a:srgbClr val="FFFFFF"/>
              </a:solidFill>
              <a:latin typeface="Montserrat"/>
              <a:ea typeface="Montserrat"/>
              <a:cs typeface="Montserrat"/>
              <a:sym typeface="Montserrat"/>
            </a:endParaRPr>
          </a:p>
        </p:txBody>
      </p:sp>
      <p:sp>
        <p:nvSpPr>
          <p:cNvPr id="160" name="Google Shape;160;p32"/>
          <p:cNvSpPr txBox="1"/>
          <p:nvPr/>
        </p:nvSpPr>
        <p:spPr>
          <a:xfrm>
            <a:off x="1680750" y="16972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Meet several times outside of class. Plan your group meetings as soon as possible (after class if possible!)</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Do first-hand interviews. You can search the web for a list of wikipedia’s biggest contributing editors. Schedule time with them. Read news. Ask your network about their use of Wikipedia.</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Define a stance: what </a:t>
            </a:r>
            <a:r>
              <a:rPr b="1" lang="en">
                <a:solidFill>
                  <a:schemeClr val="lt1"/>
                </a:solidFill>
                <a:latin typeface="Montserrat"/>
                <a:ea typeface="Montserrat"/>
                <a:cs typeface="Montserrat"/>
                <a:sym typeface="Montserrat"/>
              </a:rPr>
              <a:t>should</a:t>
            </a:r>
            <a:r>
              <a:rPr lang="en">
                <a:solidFill>
                  <a:schemeClr val="lt1"/>
                </a:solidFill>
                <a:latin typeface="Montserrat"/>
                <a:ea typeface="Montserrat"/>
                <a:cs typeface="Montserrat"/>
                <a:sym typeface="Montserrat"/>
              </a:rPr>
              <a:t> the process and outcomes look like? Start fresh!</a:t>
            </a:r>
            <a:endParaRPr>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Brainstorm ideas with your group, and select a few promising ones to model and prototype.</a:t>
            </a:r>
            <a:endParaRPr>
              <a:solidFill>
                <a:schemeClr val="l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164" name="Shape 164"/>
        <p:cNvGrpSpPr/>
        <p:nvPr/>
      </p:nvGrpSpPr>
      <p:grpSpPr>
        <a:xfrm>
          <a:off x="0" y="0"/>
          <a:ext cx="0" cy="0"/>
          <a:chOff x="0" y="0"/>
          <a:chExt cx="0" cy="0"/>
        </a:xfrm>
      </p:grpSpPr>
      <p:sp>
        <p:nvSpPr>
          <p:cNvPr id="165" name="Google Shape;165;p33"/>
          <p:cNvSpPr txBox="1"/>
          <p:nvPr/>
        </p:nvSpPr>
        <p:spPr>
          <a:xfrm>
            <a:off x="934950" y="7827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Montserrat"/>
                <a:ea typeface="Montserrat"/>
                <a:cs typeface="Montserrat"/>
                <a:sym typeface="Montserrat"/>
              </a:rPr>
              <a:t>Suggestions &amp; Starting Points</a:t>
            </a:r>
            <a:endParaRPr b="1" sz="2500">
              <a:solidFill>
                <a:srgbClr val="FFFFFF"/>
              </a:solidFill>
              <a:latin typeface="Montserrat"/>
              <a:ea typeface="Montserrat"/>
              <a:cs typeface="Montserrat"/>
              <a:sym typeface="Montserrat"/>
            </a:endParaRPr>
          </a:p>
        </p:txBody>
      </p:sp>
      <p:sp>
        <p:nvSpPr>
          <p:cNvPr id="166" name="Google Shape;166;p33"/>
          <p:cNvSpPr txBox="1"/>
          <p:nvPr/>
        </p:nvSpPr>
        <p:spPr>
          <a:xfrm>
            <a:off x="1680750" y="17734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Find potential data sets and explore them for insights. What is the data capable of doing, and what is it not?</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170" name="Shape 170"/>
        <p:cNvGrpSpPr/>
        <p:nvPr/>
      </p:nvGrpSpPr>
      <p:grpSpPr>
        <a:xfrm>
          <a:off x="0" y="0"/>
          <a:ext cx="0" cy="0"/>
          <a:chOff x="0" y="0"/>
          <a:chExt cx="0" cy="0"/>
        </a:xfrm>
      </p:grpSpPr>
      <p:sp>
        <p:nvSpPr>
          <p:cNvPr id="171" name="Google Shape;171;p34"/>
          <p:cNvSpPr txBox="1"/>
          <p:nvPr/>
        </p:nvSpPr>
        <p:spPr>
          <a:xfrm>
            <a:off x="934950" y="7827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Montserrat"/>
                <a:ea typeface="Montserrat"/>
                <a:cs typeface="Montserrat"/>
                <a:sym typeface="Montserrat"/>
              </a:rPr>
              <a:t>Suggestions &amp; Starting Points</a:t>
            </a:r>
            <a:endParaRPr b="1" sz="2500">
              <a:solidFill>
                <a:srgbClr val="FFFFFF"/>
              </a:solidFill>
              <a:latin typeface="Montserrat"/>
              <a:ea typeface="Montserrat"/>
              <a:cs typeface="Montserrat"/>
              <a:sym typeface="Montserrat"/>
            </a:endParaRPr>
          </a:p>
        </p:txBody>
      </p:sp>
      <p:sp>
        <p:nvSpPr>
          <p:cNvPr id="172" name="Google Shape;172;p34"/>
          <p:cNvSpPr txBox="1"/>
          <p:nvPr/>
        </p:nvSpPr>
        <p:spPr>
          <a:xfrm>
            <a:off x="1680750" y="17734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Find potential data sets and explore them for insights. What is the data capable of doing, and what is it not?</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Map out the stakeholders of wikipedia (this includes more than editors and users)</a:t>
            </a:r>
            <a:endParaRPr b="1">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176" name="Shape 176"/>
        <p:cNvGrpSpPr/>
        <p:nvPr/>
      </p:nvGrpSpPr>
      <p:grpSpPr>
        <a:xfrm>
          <a:off x="0" y="0"/>
          <a:ext cx="0" cy="0"/>
          <a:chOff x="0" y="0"/>
          <a:chExt cx="0" cy="0"/>
        </a:xfrm>
      </p:grpSpPr>
      <p:sp>
        <p:nvSpPr>
          <p:cNvPr id="177" name="Google Shape;177;p35"/>
          <p:cNvSpPr txBox="1"/>
          <p:nvPr/>
        </p:nvSpPr>
        <p:spPr>
          <a:xfrm>
            <a:off x="934950" y="7827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Montserrat"/>
                <a:ea typeface="Montserrat"/>
                <a:cs typeface="Montserrat"/>
                <a:sym typeface="Montserrat"/>
              </a:rPr>
              <a:t>Suggestions &amp; Starting Points</a:t>
            </a:r>
            <a:endParaRPr b="1" sz="2500">
              <a:solidFill>
                <a:srgbClr val="FFFFFF"/>
              </a:solidFill>
              <a:latin typeface="Montserrat"/>
              <a:ea typeface="Montserrat"/>
              <a:cs typeface="Montserrat"/>
              <a:sym typeface="Montserrat"/>
            </a:endParaRPr>
          </a:p>
        </p:txBody>
      </p:sp>
      <p:sp>
        <p:nvSpPr>
          <p:cNvPr id="178" name="Google Shape;178;p35"/>
          <p:cNvSpPr txBox="1"/>
          <p:nvPr/>
        </p:nvSpPr>
        <p:spPr>
          <a:xfrm>
            <a:off x="1680750" y="17734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Find potential data sets and explore them for insights. What is the data capable of doing, and what is it not?</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Map out the stakeholders of wikipedia (this includes more than editors and users)</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Ask yourself: what is the mission behind Wikipedia, and what about that mission is explicitly vs. implicitly encoded in the organizational structure?</a:t>
            </a:r>
            <a:endParaRPr b="1">
              <a:solidFill>
                <a:schemeClr val="lt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182" name="Shape 182"/>
        <p:cNvGrpSpPr/>
        <p:nvPr/>
      </p:nvGrpSpPr>
      <p:grpSpPr>
        <a:xfrm>
          <a:off x="0" y="0"/>
          <a:ext cx="0" cy="0"/>
          <a:chOff x="0" y="0"/>
          <a:chExt cx="0" cy="0"/>
        </a:xfrm>
      </p:grpSpPr>
      <p:sp>
        <p:nvSpPr>
          <p:cNvPr id="183" name="Google Shape;183;p36"/>
          <p:cNvSpPr txBox="1"/>
          <p:nvPr/>
        </p:nvSpPr>
        <p:spPr>
          <a:xfrm>
            <a:off x="934950" y="7827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Montserrat"/>
                <a:ea typeface="Montserrat"/>
                <a:cs typeface="Montserrat"/>
                <a:sym typeface="Montserrat"/>
              </a:rPr>
              <a:t>Suggestions &amp; Starting Points</a:t>
            </a:r>
            <a:endParaRPr b="1" sz="2500">
              <a:solidFill>
                <a:srgbClr val="FFFFFF"/>
              </a:solidFill>
              <a:latin typeface="Montserrat"/>
              <a:ea typeface="Montserrat"/>
              <a:cs typeface="Montserrat"/>
              <a:sym typeface="Montserrat"/>
            </a:endParaRPr>
          </a:p>
        </p:txBody>
      </p:sp>
      <p:sp>
        <p:nvSpPr>
          <p:cNvPr id="184" name="Google Shape;184;p36"/>
          <p:cNvSpPr txBox="1"/>
          <p:nvPr/>
        </p:nvSpPr>
        <p:spPr>
          <a:xfrm>
            <a:off x="1680750" y="1773475"/>
            <a:ext cx="5782500" cy="267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Find potential data sets and explore them for insights. What is the data capable of doing, and what is it not?</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Map out the stakeholders of wikipedia (this includes more than editors and users)</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Ask yourself: what is the mission behind Wikipedia, and what about that mission is explicitly vs. implicitly encoded in the organizational structure?</a:t>
            </a:r>
            <a:endParaRPr b="1">
              <a:solidFill>
                <a:schemeClr val="lt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lt1"/>
              </a:buClr>
              <a:buSzPts val="1400"/>
              <a:buFont typeface="Montserrat"/>
              <a:buChar char="●"/>
            </a:pPr>
            <a:r>
              <a:rPr b="1" lang="en">
                <a:solidFill>
                  <a:schemeClr val="lt1"/>
                </a:solidFill>
                <a:latin typeface="Montserrat"/>
                <a:ea typeface="Montserrat"/>
                <a:cs typeface="Montserrat"/>
                <a:sym typeface="Montserrat"/>
              </a:rPr>
              <a:t>There are many kinds of adverse actors, e.g. trolls, paid marketers, etc. How can your solution be resilient?</a:t>
            </a:r>
            <a:endParaRPr b="1">
              <a:solidFill>
                <a:schemeClr val="lt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8" name="Shape 188"/>
        <p:cNvGrpSpPr/>
        <p:nvPr/>
      </p:nvGrpSpPr>
      <p:grpSpPr>
        <a:xfrm>
          <a:off x="0" y="0"/>
          <a:ext cx="0" cy="0"/>
          <a:chOff x="0" y="0"/>
          <a:chExt cx="0" cy="0"/>
        </a:xfrm>
      </p:grpSpPr>
      <p:sp>
        <p:nvSpPr>
          <p:cNvPr id="189" name="Google Shape;189;p37"/>
          <p:cNvSpPr txBox="1"/>
          <p:nvPr/>
        </p:nvSpPr>
        <p:spPr>
          <a:xfrm>
            <a:off x="934950" y="368775"/>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Montserrat"/>
                <a:ea typeface="Montserrat"/>
                <a:cs typeface="Montserrat"/>
                <a:sym typeface="Montserrat"/>
              </a:rPr>
              <a:t>Project Groups</a:t>
            </a:r>
            <a:endParaRPr sz="2500">
              <a:latin typeface="Montserrat"/>
              <a:ea typeface="Montserrat"/>
              <a:cs typeface="Montserrat"/>
              <a:sym typeface="Montserrat"/>
            </a:endParaRPr>
          </a:p>
        </p:txBody>
      </p:sp>
      <p:sp>
        <p:nvSpPr>
          <p:cNvPr id="190" name="Google Shape;190;p37"/>
          <p:cNvSpPr txBox="1"/>
          <p:nvPr/>
        </p:nvSpPr>
        <p:spPr>
          <a:xfrm>
            <a:off x="1422000" y="1281975"/>
            <a:ext cx="6300000" cy="3279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1: Daniel Levine, Angelica Willis, James Liu</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2: Barr Yaron, Andrew Huang, Gal Ron</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3: Zhihao Lin, Vikram Jindal</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4: Zoe, King Alandy Dy, Tianxing Ma</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5: Abhishek Garg, Ian Taylor, Erica Pincus</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100"/>
              <a:buFont typeface="Arial"/>
              <a:buNone/>
            </a:pPr>
            <a:r>
              <a:rPr lang="en" sz="1800">
                <a:solidFill>
                  <a:schemeClr val="dk1"/>
                </a:solidFill>
                <a:latin typeface="Montserrat"/>
                <a:ea typeface="Montserrat"/>
                <a:cs typeface="Montserrat"/>
                <a:sym typeface="Montserrat"/>
              </a:rPr>
              <a:t>Team 6: Katia, Marcy, Farid Soroush</a:t>
            </a:r>
            <a:endParaRPr sz="18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SzPts val="1100"/>
              <a:buNone/>
            </a:pPr>
            <a:r>
              <a:rPr lang="en" sz="1800">
                <a:solidFill>
                  <a:schemeClr val="dk1"/>
                </a:solidFill>
                <a:latin typeface="Montserrat"/>
                <a:ea typeface="Montserrat"/>
                <a:cs typeface="Montserrat"/>
                <a:sym typeface="Montserrat"/>
              </a:rPr>
              <a:t>Team 7: Tyler Su, Alexander Maschmedt</a:t>
            </a:r>
            <a:endParaRPr sz="18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 sz="1800">
                <a:solidFill>
                  <a:schemeClr val="dk1"/>
                </a:solidFill>
                <a:latin typeface="Montserrat"/>
                <a:ea typeface="Montserrat"/>
                <a:cs typeface="Montserrat"/>
                <a:sym typeface="Montserrat"/>
              </a:rPr>
              <a:t>Auditors: creates 3-person teams with each other</a:t>
            </a:r>
            <a:endParaRPr b="1" sz="1800">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4" name="Shape 194"/>
        <p:cNvGrpSpPr/>
        <p:nvPr/>
      </p:nvGrpSpPr>
      <p:grpSpPr>
        <a:xfrm>
          <a:off x="0" y="0"/>
          <a:ext cx="0" cy="0"/>
          <a:chOff x="0" y="0"/>
          <a:chExt cx="0" cy="0"/>
        </a:xfrm>
      </p:grpSpPr>
      <p:pic>
        <p:nvPicPr>
          <p:cNvPr id="195" name="Google Shape;195;p38"/>
          <p:cNvPicPr preferRelativeResize="0"/>
          <p:nvPr/>
        </p:nvPicPr>
        <p:blipFill>
          <a:blip r:embed="rId3">
            <a:alphaModFix/>
          </a:blip>
          <a:stretch>
            <a:fillRect/>
          </a:stretch>
        </p:blipFill>
        <p:spPr>
          <a:xfrm>
            <a:off x="3008938" y="152400"/>
            <a:ext cx="3126125" cy="48386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1819B"/>
        </a:solidFill>
      </p:bgPr>
    </p:bg>
    <p:spTree>
      <p:nvGrpSpPr>
        <p:cNvPr id="199" name="Shape 199"/>
        <p:cNvGrpSpPr/>
        <p:nvPr/>
      </p:nvGrpSpPr>
      <p:grpSpPr>
        <a:xfrm>
          <a:off x="0" y="0"/>
          <a:ext cx="0" cy="0"/>
          <a:chOff x="0" y="0"/>
          <a:chExt cx="0" cy="0"/>
        </a:xfrm>
      </p:grpSpPr>
      <p:sp>
        <p:nvSpPr>
          <p:cNvPr id="200" name="Google Shape;200;p39"/>
          <p:cNvSpPr txBox="1"/>
          <p:nvPr/>
        </p:nvSpPr>
        <p:spPr>
          <a:xfrm>
            <a:off x="934950" y="935100"/>
            <a:ext cx="7274100" cy="5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What is an ML Prototype?</a:t>
            </a:r>
            <a:endParaRPr sz="2500">
              <a:solidFill>
                <a:srgbClr val="FFFFFF"/>
              </a:solidFill>
              <a:latin typeface="Montserrat"/>
              <a:ea typeface="Montserrat"/>
              <a:cs typeface="Montserrat"/>
              <a:sym typeface="Montserrat"/>
            </a:endParaRPr>
          </a:p>
        </p:txBody>
      </p:sp>
      <p:sp>
        <p:nvSpPr>
          <p:cNvPr id="201" name="Google Shape;201;p39"/>
          <p:cNvSpPr txBox="1"/>
          <p:nvPr/>
        </p:nvSpPr>
        <p:spPr>
          <a:xfrm>
            <a:off x="1680750" y="1925875"/>
            <a:ext cx="5782500" cy="26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1819B"/>
        </a:solidFill>
      </p:bgPr>
    </p:bg>
    <p:spTree>
      <p:nvGrpSpPr>
        <p:cNvPr id="205" name="Shape 205"/>
        <p:cNvGrpSpPr/>
        <p:nvPr/>
      </p:nvGrpSpPr>
      <p:grpSpPr>
        <a:xfrm>
          <a:off x="0" y="0"/>
          <a:ext cx="0" cy="0"/>
          <a:chOff x="0" y="0"/>
          <a:chExt cx="0" cy="0"/>
        </a:xfrm>
      </p:grpSpPr>
      <p:sp>
        <p:nvSpPr>
          <p:cNvPr id="206" name="Google Shape;206;p40"/>
          <p:cNvSpPr txBox="1"/>
          <p:nvPr/>
        </p:nvSpPr>
        <p:spPr>
          <a:xfrm>
            <a:off x="-107400" y="775575"/>
            <a:ext cx="3120600" cy="9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FF"/>
                </a:solidFill>
                <a:latin typeface="Montserrat"/>
                <a:ea typeface="Montserrat"/>
                <a:cs typeface="Montserrat"/>
                <a:sym typeface="Montserrat"/>
              </a:rPr>
              <a:t>Assess</a:t>
            </a:r>
            <a:endParaRPr sz="4000">
              <a:solidFill>
                <a:srgbClr val="FFFFFF"/>
              </a:solidFill>
              <a:latin typeface="Montserrat"/>
              <a:ea typeface="Montserrat"/>
              <a:cs typeface="Montserrat"/>
              <a:sym typeface="Montserrat"/>
            </a:endParaRPr>
          </a:p>
        </p:txBody>
      </p:sp>
      <p:sp>
        <p:nvSpPr>
          <p:cNvPr id="207" name="Google Shape;207;p40"/>
          <p:cNvSpPr txBox="1"/>
          <p:nvPr/>
        </p:nvSpPr>
        <p:spPr>
          <a:xfrm>
            <a:off x="2894825" y="775575"/>
            <a:ext cx="3354300" cy="9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FF"/>
                </a:solidFill>
                <a:latin typeface="Montserrat"/>
                <a:ea typeface="Montserrat"/>
                <a:cs typeface="Montserrat"/>
                <a:sym typeface="Montserrat"/>
              </a:rPr>
              <a:t>Envision</a:t>
            </a:r>
            <a:endParaRPr sz="4000">
              <a:solidFill>
                <a:srgbClr val="FFFFFF"/>
              </a:solidFill>
              <a:latin typeface="Montserrat"/>
              <a:ea typeface="Montserrat"/>
              <a:cs typeface="Montserrat"/>
              <a:sym typeface="Montserrat"/>
            </a:endParaRPr>
          </a:p>
        </p:txBody>
      </p:sp>
      <p:sp>
        <p:nvSpPr>
          <p:cNvPr id="208" name="Google Shape;208;p40"/>
          <p:cNvSpPr txBox="1"/>
          <p:nvPr/>
        </p:nvSpPr>
        <p:spPr>
          <a:xfrm>
            <a:off x="6130925" y="775575"/>
            <a:ext cx="2783400" cy="9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FFFFFF"/>
                </a:solidFill>
                <a:latin typeface="Montserrat"/>
                <a:ea typeface="Montserrat"/>
                <a:cs typeface="Montserrat"/>
                <a:sym typeface="Montserrat"/>
              </a:rPr>
              <a:t>Facilitate</a:t>
            </a:r>
            <a:endParaRPr sz="4000">
              <a:solidFill>
                <a:srgbClr val="FFFFFF"/>
              </a:solidFill>
              <a:latin typeface="Montserrat"/>
              <a:ea typeface="Montserrat"/>
              <a:cs typeface="Montserrat"/>
              <a:sym typeface="Montserrat"/>
            </a:endParaRPr>
          </a:p>
        </p:txBody>
      </p:sp>
      <p:pic>
        <p:nvPicPr>
          <p:cNvPr id="209" name="Google Shape;209;p40"/>
          <p:cNvPicPr preferRelativeResize="0"/>
          <p:nvPr/>
        </p:nvPicPr>
        <p:blipFill rotWithShape="1">
          <a:blip r:embed="rId3">
            <a:alphaModFix/>
          </a:blip>
          <a:srcRect b="64103" l="33568" r="32330" t="0"/>
          <a:stretch/>
        </p:blipFill>
        <p:spPr>
          <a:xfrm>
            <a:off x="403663" y="2185850"/>
            <a:ext cx="2098451" cy="2076451"/>
          </a:xfrm>
          <a:prstGeom prst="rect">
            <a:avLst/>
          </a:prstGeom>
          <a:noFill/>
          <a:ln>
            <a:noFill/>
          </a:ln>
        </p:spPr>
      </p:pic>
      <p:pic>
        <p:nvPicPr>
          <p:cNvPr id="210" name="Google Shape;210;p40"/>
          <p:cNvPicPr preferRelativeResize="0"/>
          <p:nvPr/>
        </p:nvPicPr>
        <p:blipFill rotWithShape="1">
          <a:blip r:embed="rId3">
            <a:alphaModFix/>
          </a:blip>
          <a:srcRect b="-1317" l="-351" r="66250" t="65421"/>
          <a:stretch/>
        </p:blipFill>
        <p:spPr>
          <a:xfrm>
            <a:off x="3522763" y="2109650"/>
            <a:ext cx="2098451" cy="2076451"/>
          </a:xfrm>
          <a:prstGeom prst="rect">
            <a:avLst/>
          </a:prstGeom>
          <a:noFill/>
          <a:ln>
            <a:noFill/>
          </a:ln>
        </p:spPr>
      </p:pic>
      <p:pic>
        <p:nvPicPr>
          <p:cNvPr id="211" name="Google Shape;211;p40"/>
          <p:cNvPicPr preferRelativeResize="0"/>
          <p:nvPr/>
        </p:nvPicPr>
        <p:blipFill rotWithShape="1">
          <a:blip r:embed="rId3">
            <a:alphaModFix/>
          </a:blip>
          <a:srcRect b="65421" l="-351" r="66250" t="-1317"/>
          <a:stretch/>
        </p:blipFill>
        <p:spPr>
          <a:xfrm>
            <a:off x="6473388" y="2109650"/>
            <a:ext cx="2098451" cy="20764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1819B"/>
        </a:solidFill>
      </p:bgPr>
    </p:bg>
    <p:spTree>
      <p:nvGrpSpPr>
        <p:cNvPr id="215" name="Shape 215"/>
        <p:cNvGrpSpPr/>
        <p:nvPr/>
      </p:nvGrpSpPr>
      <p:grpSpPr>
        <a:xfrm>
          <a:off x="0" y="0"/>
          <a:ext cx="0" cy="0"/>
          <a:chOff x="0" y="0"/>
          <a:chExt cx="0" cy="0"/>
        </a:xfrm>
      </p:grpSpPr>
      <p:sp>
        <p:nvSpPr>
          <p:cNvPr id="216" name="Google Shape;216;p41"/>
          <p:cNvSpPr txBox="1"/>
          <p:nvPr/>
        </p:nvSpPr>
        <p:spPr>
          <a:xfrm>
            <a:off x="934950" y="2115150"/>
            <a:ext cx="7274100" cy="9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Machine Learning doesn’t change the product. It </a:t>
            </a:r>
            <a:r>
              <a:rPr i="1" lang="en" sz="2500">
                <a:solidFill>
                  <a:srgbClr val="FFFFFF"/>
                </a:solidFill>
                <a:latin typeface="Montserrat"/>
                <a:ea typeface="Montserrat"/>
                <a:cs typeface="Montserrat"/>
                <a:sym typeface="Montserrat"/>
              </a:rPr>
              <a:t>is</a:t>
            </a:r>
            <a:r>
              <a:rPr lang="en" sz="2500">
                <a:solidFill>
                  <a:srgbClr val="FFFFFF"/>
                </a:solidFill>
                <a:latin typeface="Montserrat"/>
                <a:ea typeface="Montserrat"/>
                <a:cs typeface="Montserrat"/>
                <a:sym typeface="Montserrat"/>
              </a:rPr>
              <a:t> the product. </a:t>
            </a:r>
            <a:endParaRPr sz="250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C6E5"/>
        </a:solidFill>
      </p:bgPr>
    </p:bg>
    <p:spTree>
      <p:nvGrpSpPr>
        <p:cNvPr id="65" name="Shape 65"/>
        <p:cNvGrpSpPr/>
        <p:nvPr/>
      </p:nvGrpSpPr>
      <p:grpSpPr>
        <a:xfrm>
          <a:off x="0" y="0"/>
          <a:ext cx="0" cy="0"/>
          <a:chOff x="0" y="0"/>
          <a:chExt cx="0" cy="0"/>
        </a:xfrm>
      </p:grpSpPr>
      <p:sp>
        <p:nvSpPr>
          <p:cNvPr id="66" name="Google Shape;66;p15"/>
          <p:cNvSpPr txBox="1"/>
          <p:nvPr/>
        </p:nvSpPr>
        <p:spPr>
          <a:xfrm>
            <a:off x="934950" y="810150"/>
            <a:ext cx="72741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What are some content filters used in the world around us?</a:t>
            </a:r>
            <a:endParaRPr sz="3000">
              <a:solidFill>
                <a:srgbClr val="FFFFFF"/>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1819B"/>
        </a:solidFill>
      </p:bgPr>
    </p:bg>
    <p:spTree>
      <p:nvGrpSpPr>
        <p:cNvPr id="220" name="Shape 220"/>
        <p:cNvGrpSpPr/>
        <p:nvPr/>
      </p:nvGrpSpPr>
      <p:grpSpPr>
        <a:xfrm>
          <a:off x="0" y="0"/>
          <a:ext cx="0" cy="0"/>
          <a:chOff x="0" y="0"/>
          <a:chExt cx="0" cy="0"/>
        </a:xfrm>
      </p:grpSpPr>
      <p:sp>
        <p:nvSpPr>
          <p:cNvPr id="221" name="Google Shape;221;p42"/>
          <p:cNvSpPr txBox="1"/>
          <p:nvPr/>
        </p:nvSpPr>
        <p:spPr>
          <a:xfrm>
            <a:off x="1217700" y="2112750"/>
            <a:ext cx="6708600" cy="9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Machine Learning doesn’t change the </a:t>
            </a:r>
            <a:r>
              <a:rPr lang="en" sz="2500">
                <a:solidFill>
                  <a:srgbClr val="F1819B"/>
                </a:solidFill>
                <a:highlight>
                  <a:srgbClr val="FFFFFF"/>
                </a:highlight>
                <a:latin typeface="Montserrat"/>
                <a:ea typeface="Montserrat"/>
                <a:cs typeface="Montserrat"/>
                <a:sym typeface="Montserrat"/>
              </a:rPr>
              <a:t>user experience</a:t>
            </a:r>
            <a:r>
              <a:rPr lang="en" sz="2500">
                <a:solidFill>
                  <a:srgbClr val="FFFFFF"/>
                </a:solidFill>
                <a:latin typeface="Montserrat"/>
                <a:ea typeface="Montserrat"/>
                <a:cs typeface="Montserrat"/>
                <a:sym typeface="Montserrat"/>
              </a:rPr>
              <a:t>. It </a:t>
            </a:r>
            <a:r>
              <a:rPr i="1" lang="en" sz="2500">
                <a:solidFill>
                  <a:srgbClr val="FFFFFF"/>
                </a:solidFill>
                <a:latin typeface="Montserrat"/>
                <a:ea typeface="Montserrat"/>
                <a:cs typeface="Montserrat"/>
                <a:sym typeface="Montserrat"/>
              </a:rPr>
              <a:t>is</a:t>
            </a:r>
            <a:r>
              <a:rPr lang="en" sz="2500">
                <a:solidFill>
                  <a:srgbClr val="FFFFFF"/>
                </a:solidFill>
                <a:latin typeface="Montserrat"/>
                <a:ea typeface="Montserrat"/>
                <a:cs typeface="Montserrat"/>
                <a:sym typeface="Montserrat"/>
              </a:rPr>
              <a:t> the </a:t>
            </a:r>
            <a:r>
              <a:rPr lang="en" sz="2500">
                <a:solidFill>
                  <a:srgbClr val="F1819B"/>
                </a:solidFill>
                <a:highlight>
                  <a:srgbClr val="FFFFFF"/>
                </a:highlight>
                <a:latin typeface="Montserrat"/>
                <a:ea typeface="Montserrat"/>
                <a:cs typeface="Montserrat"/>
                <a:sym typeface="Montserrat"/>
              </a:rPr>
              <a:t>user experience</a:t>
            </a:r>
            <a:r>
              <a:rPr lang="en" sz="2500">
                <a:solidFill>
                  <a:srgbClr val="FFFFFF"/>
                </a:solidFill>
                <a:latin typeface="Montserrat"/>
                <a:ea typeface="Montserrat"/>
                <a:cs typeface="Montserrat"/>
                <a:sym typeface="Montserrat"/>
              </a:rPr>
              <a:t>. </a:t>
            </a:r>
            <a:endParaRPr sz="2500">
              <a:solidFill>
                <a:srgbClr val="FFFFFF"/>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1819B"/>
        </a:solidFill>
      </p:bgPr>
    </p:bg>
    <p:spTree>
      <p:nvGrpSpPr>
        <p:cNvPr id="225" name="Shape 225"/>
        <p:cNvGrpSpPr/>
        <p:nvPr/>
      </p:nvGrpSpPr>
      <p:grpSpPr>
        <a:xfrm>
          <a:off x="0" y="0"/>
          <a:ext cx="0" cy="0"/>
          <a:chOff x="0" y="0"/>
          <a:chExt cx="0" cy="0"/>
        </a:xfrm>
      </p:grpSpPr>
      <p:sp>
        <p:nvSpPr>
          <p:cNvPr id="226" name="Google Shape;226;p43"/>
          <p:cNvSpPr txBox="1"/>
          <p:nvPr/>
        </p:nvSpPr>
        <p:spPr>
          <a:xfrm>
            <a:off x="1217700" y="2112750"/>
            <a:ext cx="6708600" cy="91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Machine Learning doesn’t change the </a:t>
            </a:r>
            <a:r>
              <a:rPr lang="en" sz="2500">
                <a:solidFill>
                  <a:srgbClr val="F1819B"/>
                </a:solidFill>
                <a:highlight>
                  <a:srgbClr val="FFFFFF"/>
                </a:highlight>
                <a:latin typeface="Montserrat"/>
                <a:ea typeface="Montserrat"/>
                <a:cs typeface="Montserrat"/>
                <a:sym typeface="Montserrat"/>
              </a:rPr>
              <a:t>business</a:t>
            </a:r>
            <a:r>
              <a:rPr lang="en" sz="2500">
                <a:solidFill>
                  <a:srgbClr val="FFFFFF"/>
                </a:solidFill>
                <a:latin typeface="Montserrat"/>
                <a:ea typeface="Montserrat"/>
                <a:cs typeface="Montserrat"/>
                <a:sym typeface="Montserrat"/>
              </a:rPr>
              <a:t>. It </a:t>
            </a:r>
            <a:r>
              <a:rPr i="1" lang="en" sz="2500">
                <a:solidFill>
                  <a:srgbClr val="FFFFFF"/>
                </a:solidFill>
                <a:latin typeface="Montserrat"/>
                <a:ea typeface="Montserrat"/>
                <a:cs typeface="Montserrat"/>
                <a:sym typeface="Montserrat"/>
              </a:rPr>
              <a:t>is</a:t>
            </a:r>
            <a:r>
              <a:rPr lang="en" sz="2500">
                <a:solidFill>
                  <a:srgbClr val="FFFFFF"/>
                </a:solidFill>
                <a:latin typeface="Montserrat"/>
                <a:ea typeface="Montserrat"/>
                <a:cs typeface="Montserrat"/>
                <a:sym typeface="Montserrat"/>
              </a:rPr>
              <a:t> the </a:t>
            </a:r>
            <a:r>
              <a:rPr lang="en" sz="2500">
                <a:solidFill>
                  <a:srgbClr val="F1819B"/>
                </a:solidFill>
                <a:highlight>
                  <a:srgbClr val="FFFFFF"/>
                </a:highlight>
                <a:latin typeface="Montserrat"/>
                <a:ea typeface="Montserrat"/>
                <a:cs typeface="Montserrat"/>
                <a:sym typeface="Montserrat"/>
              </a:rPr>
              <a:t>business</a:t>
            </a:r>
            <a:r>
              <a:rPr lang="en" sz="2500">
                <a:solidFill>
                  <a:srgbClr val="FFFFFF"/>
                </a:solidFill>
                <a:latin typeface="Montserrat"/>
                <a:ea typeface="Montserrat"/>
                <a:cs typeface="Montserrat"/>
                <a:sym typeface="Montserrat"/>
              </a:rPr>
              <a:t>. </a:t>
            </a:r>
            <a:endParaRPr sz="2500">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C6E5"/>
        </a:solidFill>
      </p:bgPr>
    </p:bg>
    <p:spTree>
      <p:nvGrpSpPr>
        <p:cNvPr id="70" name="Shape 70"/>
        <p:cNvGrpSpPr/>
        <p:nvPr/>
      </p:nvGrpSpPr>
      <p:grpSpPr>
        <a:xfrm>
          <a:off x="0" y="0"/>
          <a:ext cx="0" cy="0"/>
          <a:chOff x="0" y="0"/>
          <a:chExt cx="0" cy="0"/>
        </a:xfrm>
      </p:grpSpPr>
      <p:sp>
        <p:nvSpPr>
          <p:cNvPr id="71" name="Google Shape;71;p16"/>
          <p:cNvSpPr txBox="1"/>
          <p:nvPr/>
        </p:nvSpPr>
        <p:spPr>
          <a:xfrm>
            <a:off x="934950" y="810150"/>
            <a:ext cx="72741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What are some content filters used in the world around us?</a:t>
            </a:r>
            <a:endParaRPr sz="3000">
              <a:solidFill>
                <a:srgbClr val="FFFFFF"/>
              </a:solidFill>
              <a:latin typeface="Montserrat"/>
              <a:ea typeface="Montserrat"/>
              <a:cs typeface="Montserrat"/>
              <a:sym typeface="Montserrat"/>
            </a:endParaRPr>
          </a:p>
        </p:txBody>
      </p:sp>
      <p:pic>
        <p:nvPicPr>
          <p:cNvPr id="72" name="Google Shape;72;p16"/>
          <p:cNvPicPr preferRelativeResize="0"/>
          <p:nvPr/>
        </p:nvPicPr>
        <p:blipFill>
          <a:blip r:embed="rId3">
            <a:alphaModFix/>
          </a:blip>
          <a:stretch>
            <a:fillRect/>
          </a:stretch>
        </p:blipFill>
        <p:spPr>
          <a:xfrm>
            <a:off x="1326538" y="2265675"/>
            <a:ext cx="6490924" cy="5584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C6E5"/>
        </a:solidFill>
      </p:bgPr>
    </p:bg>
    <p:spTree>
      <p:nvGrpSpPr>
        <p:cNvPr id="76" name="Shape 76"/>
        <p:cNvGrpSpPr/>
        <p:nvPr/>
      </p:nvGrpSpPr>
      <p:grpSpPr>
        <a:xfrm>
          <a:off x="0" y="0"/>
          <a:ext cx="0" cy="0"/>
          <a:chOff x="0" y="0"/>
          <a:chExt cx="0" cy="0"/>
        </a:xfrm>
      </p:grpSpPr>
      <p:sp>
        <p:nvSpPr>
          <p:cNvPr id="77" name="Google Shape;77;p17"/>
          <p:cNvSpPr txBox="1"/>
          <p:nvPr/>
        </p:nvSpPr>
        <p:spPr>
          <a:xfrm>
            <a:off x="934950" y="810150"/>
            <a:ext cx="72741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What are some content filters used in the world around us?</a:t>
            </a:r>
            <a:endParaRPr sz="3000">
              <a:solidFill>
                <a:srgbClr val="FFFFFF"/>
              </a:solidFill>
              <a:latin typeface="Montserrat"/>
              <a:ea typeface="Montserrat"/>
              <a:cs typeface="Montserrat"/>
              <a:sym typeface="Montserrat"/>
            </a:endParaRPr>
          </a:p>
        </p:txBody>
      </p:sp>
      <p:pic>
        <p:nvPicPr>
          <p:cNvPr id="78" name="Google Shape;78;p17"/>
          <p:cNvPicPr preferRelativeResize="0"/>
          <p:nvPr/>
        </p:nvPicPr>
        <p:blipFill>
          <a:blip r:embed="rId3">
            <a:alphaModFix/>
          </a:blip>
          <a:stretch>
            <a:fillRect/>
          </a:stretch>
        </p:blipFill>
        <p:spPr>
          <a:xfrm>
            <a:off x="1386375" y="2216598"/>
            <a:ext cx="6371249" cy="628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C6E5"/>
        </a:solidFill>
      </p:bgPr>
    </p:bg>
    <p:spTree>
      <p:nvGrpSpPr>
        <p:cNvPr id="82" name="Shape 82"/>
        <p:cNvGrpSpPr/>
        <p:nvPr/>
      </p:nvGrpSpPr>
      <p:grpSpPr>
        <a:xfrm>
          <a:off x="0" y="0"/>
          <a:ext cx="0" cy="0"/>
          <a:chOff x="0" y="0"/>
          <a:chExt cx="0" cy="0"/>
        </a:xfrm>
      </p:grpSpPr>
      <p:sp>
        <p:nvSpPr>
          <p:cNvPr id="83" name="Google Shape;83;p18"/>
          <p:cNvSpPr txBox="1"/>
          <p:nvPr/>
        </p:nvSpPr>
        <p:spPr>
          <a:xfrm>
            <a:off x="1098600" y="1558650"/>
            <a:ext cx="6946800" cy="20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In a global world, machines are absolutely </a:t>
            </a:r>
            <a:r>
              <a:rPr i="1" lang="en" sz="3000">
                <a:solidFill>
                  <a:srgbClr val="FFFFFF"/>
                </a:solidFill>
                <a:latin typeface="Montserrat"/>
                <a:ea typeface="Montserrat"/>
                <a:cs typeface="Montserrat"/>
                <a:sym typeface="Montserrat"/>
              </a:rPr>
              <a:t>necessary</a:t>
            </a:r>
            <a:r>
              <a:rPr lang="en" sz="3000">
                <a:solidFill>
                  <a:srgbClr val="FFFFFF"/>
                </a:solidFill>
                <a:latin typeface="Montserrat"/>
                <a:ea typeface="Montserrat"/>
                <a:cs typeface="Montserrat"/>
                <a:sym typeface="Montserrat"/>
              </a:rPr>
              <a:t> to make sense of information. However, is ML necessary?</a:t>
            </a:r>
            <a:endParaRPr sz="30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E496"/>
        </a:solidFill>
      </p:bgPr>
    </p:bg>
    <p:spTree>
      <p:nvGrpSpPr>
        <p:cNvPr id="87" name="Shape 87"/>
        <p:cNvGrpSpPr/>
        <p:nvPr/>
      </p:nvGrpSpPr>
      <p:grpSpPr>
        <a:xfrm>
          <a:off x="0" y="0"/>
          <a:ext cx="0" cy="0"/>
          <a:chOff x="0" y="0"/>
          <a:chExt cx="0" cy="0"/>
        </a:xfrm>
      </p:grpSpPr>
      <p:sp>
        <p:nvSpPr>
          <p:cNvPr id="88" name="Google Shape;88;p19"/>
          <p:cNvSpPr txBox="1"/>
          <p:nvPr/>
        </p:nvSpPr>
        <p:spPr>
          <a:xfrm>
            <a:off x="934950" y="2007450"/>
            <a:ext cx="7274100" cy="11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Montserrat"/>
                <a:ea typeface="Montserrat"/>
                <a:cs typeface="Montserrat"/>
                <a:sym typeface="Montserrat"/>
              </a:rPr>
              <a:t>So what is the role of </a:t>
            </a:r>
            <a:r>
              <a:rPr i="1" lang="en" sz="3000">
                <a:solidFill>
                  <a:srgbClr val="FFFFFF"/>
                </a:solidFill>
                <a:latin typeface="Montserrat"/>
                <a:ea typeface="Montserrat"/>
                <a:cs typeface="Montserrat"/>
                <a:sym typeface="Montserrat"/>
              </a:rPr>
              <a:t>design</a:t>
            </a:r>
            <a:r>
              <a:rPr lang="en" sz="3000">
                <a:solidFill>
                  <a:srgbClr val="FFFFFF"/>
                </a:solidFill>
                <a:latin typeface="Montserrat"/>
                <a:ea typeface="Montserrat"/>
                <a:cs typeface="Montserrat"/>
                <a:sym typeface="Montserrat"/>
              </a:rPr>
              <a:t> in this landscape?</a:t>
            </a:r>
            <a:endParaRPr sz="30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1921100" y="152400"/>
            <a:ext cx="5301778"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graphicFrame>
        <p:nvGraphicFramePr>
          <p:cNvPr id="98" name="Google Shape;98;p21"/>
          <p:cNvGraphicFramePr/>
          <p:nvPr/>
        </p:nvGraphicFramePr>
        <p:xfrm>
          <a:off x="2288338" y="-989650"/>
          <a:ext cx="3000000" cy="3000000"/>
        </p:xfrm>
        <a:graphic>
          <a:graphicData uri="http://schemas.openxmlformats.org/drawingml/2006/table">
            <a:tbl>
              <a:tblPr>
                <a:noFill/>
                <a:tableStyleId>{1CAB1EC9-E9F6-4C03-96E6-0C04315136C6}</a:tableStyleId>
              </a:tblPr>
              <a:tblGrid>
                <a:gridCol w="439725"/>
                <a:gridCol w="3084575"/>
                <a:gridCol w="1043025"/>
              </a:tblGrid>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3"/>
                        </a:rPr>
                        <a:t>242</a:t>
                      </a:r>
                      <a:endParaRPr sz="800" u="sng">
                        <a:solidFill>
                          <a:schemeClr val="hlink"/>
                        </a:solidFill>
                        <a:hlinkClick r:id="rId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5"/>
                        </a:rPr>
                        <a:t>Redirecting a substantial existing page - new user throttle</a:t>
                      </a:r>
                      <a:endParaRPr sz="800" u="sng">
                        <a:solidFill>
                          <a:schemeClr val="hlink"/>
                        </a:solidFill>
                        <a:hlinkClick r:id="rId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 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7"/>
                        </a:rPr>
                        <a:t>247</a:t>
                      </a:r>
                      <a:endParaRPr sz="800" u="sng">
                        <a:solidFill>
                          <a:schemeClr val="hlink"/>
                        </a:solidFill>
                        <a:hlinkClick r:id="rId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9"/>
                        </a:rPr>
                        <a:t>Adding emails in articles</a:t>
                      </a:r>
                      <a:endParaRPr sz="800" u="sng">
                        <a:solidFill>
                          <a:schemeClr val="hlink"/>
                        </a:solidFill>
                        <a:hlinkClick r:id="rId1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1"/>
                        </a:rPr>
                        <a:t>249</a:t>
                      </a:r>
                      <a:endParaRPr sz="800" u="sng">
                        <a:solidFill>
                          <a:schemeClr val="hlink"/>
                        </a:solidFill>
                        <a:hlinkClick r:id="rId1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3"/>
                        </a:rPr>
                        <a:t>New user conducting large scale reverts</a:t>
                      </a:r>
                      <a:endParaRPr sz="800" u="sng">
                        <a:solidFill>
                          <a:schemeClr val="hlink"/>
                        </a:solidFill>
                        <a:hlinkClick r:id="rId1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5"/>
                        </a:rPr>
                        <a:t>260</a:t>
                      </a:r>
                      <a:endParaRPr sz="800" u="sng">
                        <a:solidFill>
                          <a:schemeClr val="hlink"/>
                        </a:solidFill>
                        <a:hlinkClick r:id="rId1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7"/>
                        </a:rPr>
                        <a:t>Common vandal phrases</a:t>
                      </a:r>
                      <a:endParaRPr sz="800" u="sng">
                        <a:solidFill>
                          <a:schemeClr val="hlink"/>
                        </a:solidFill>
                        <a:hlinkClick r:id="rId1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9"/>
                        </a:rPr>
                        <a:t>261</a:t>
                      </a:r>
                      <a:endParaRPr sz="800" u="sng">
                        <a:solidFill>
                          <a:schemeClr val="hlink"/>
                        </a:solidFill>
                        <a:hlinkClick r:id="rId2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21"/>
                        </a:rPr>
                        <a:t>Page creation throttle for new users</a:t>
                      </a:r>
                      <a:endParaRPr sz="800" u="sng">
                        <a:solidFill>
                          <a:schemeClr val="hlink"/>
                        </a:solidFill>
                        <a:hlinkClick r:id="rId2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Throttle, 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23"/>
                        </a:rPr>
                        <a:t>264</a:t>
                      </a:r>
                      <a:endParaRPr sz="800" u="sng">
                        <a:solidFill>
                          <a:schemeClr val="hlink"/>
                        </a:solidFill>
                        <a:hlinkClick r:id="rId2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25"/>
                        </a:rPr>
                        <a:t>Specific-page vandalism</a:t>
                      </a:r>
                      <a:endParaRPr sz="800" u="sng">
                        <a:solidFill>
                          <a:schemeClr val="hlink"/>
                        </a:solidFill>
                        <a:hlinkClick r:id="rId2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27"/>
                        </a:rPr>
                        <a:t>271</a:t>
                      </a:r>
                      <a:endParaRPr sz="800" u="sng">
                        <a:solidFill>
                          <a:schemeClr val="hlink"/>
                        </a:solidFill>
                        <a:hlinkClick r:id="rId2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29"/>
                        </a:rPr>
                        <a:t>Possible spambot</a:t>
                      </a:r>
                      <a:endParaRPr sz="800" u="sng">
                        <a:solidFill>
                          <a:schemeClr val="hlink"/>
                        </a:solidFill>
                        <a:hlinkClick r:id="rId3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Warn</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31"/>
                        </a:rPr>
                        <a:t>279</a:t>
                      </a:r>
                      <a:endParaRPr sz="800" u="sng">
                        <a:solidFill>
                          <a:schemeClr val="hlink"/>
                        </a:solidFill>
                        <a:hlinkClick r:id="rId3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33"/>
                        </a:rPr>
                        <a:t>Repeated attempts to vandalize</a:t>
                      </a:r>
                      <a:endParaRPr sz="800" u="sng">
                        <a:solidFill>
                          <a:schemeClr val="hlink"/>
                        </a:solidFill>
                        <a:hlinkClick r:id="rId3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35"/>
                        </a:rPr>
                        <a:t>285</a:t>
                      </a:r>
                      <a:endParaRPr sz="800" u="sng">
                        <a:solidFill>
                          <a:schemeClr val="hlink"/>
                        </a:solidFill>
                        <a:hlinkClick r:id="rId3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37"/>
                        </a:rPr>
                        <a:t>Common Vandalism</a:t>
                      </a:r>
                      <a:endParaRPr sz="800" u="sng">
                        <a:solidFill>
                          <a:schemeClr val="hlink"/>
                        </a:solidFill>
                        <a:hlinkClick r:id="rId3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39"/>
                        </a:rPr>
                        <a:t>287</a:t>
                      </a:r>
                      <a:endParaRPr sz="800" u="sng">
                        <a:solidFill>
                          <a:schemeClr val="hlink"/>
                        </a:solidFill>
                        <a:hlinkClick r:id="rId4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41"/>
                        </a:rPr>
                        <a:t>Sanders conspiracies</a:t>
                      </a:r>
                      <a:endParaRPr sz="800" u="sng">
                        <a:solidFill>
                          <a:schemeClr val="hlink"/>
                        </a:solidFill>
                        <a:hlinkClick r:id="rId4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43"/>
                        </a:rPr>
                        <a:t>294</a:t>
                      </a:r>
                      <a:endParaRPr sz="800" u="sng">
                        <a:solidFill>
                          <a:schemeClr val="hlink"/>
                        </a:solidFill>
                        <a:hlinkClick r:id="rId4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45"/>
                        </a:rPr>
                        <a:t>Personal attacks</a:t>
                      </a:r>
                      <a:endParaRPr sz="800" u="sng">
                        <a:solidFill>
                          <a:schemeClr val="hlink"/>
                        </a:solidFill>
                        <a:hlinkClick r:id="rId4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47"/>
                        </a:rPr>
                        <a:t>316</a:t>
                      </a:r>
                      <a:endParaRPr sz="800" u="sng">
                        <a:solidFill>
                          <a:schemeClr val="hlink"/>
                        </a:solidFill>
                        <a:hlinkClick r:id="rId4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49"/>
                        </a:rPr>
                        <a:t>Subtle changes to articles</a:t>
                      </a:r>
                      <a:endParaRPr sz="800" u="sng">
                        <a:solidFill>
                          <a:schemeClr val="hlink"/>
                        </a:solidFill>
                        <a:hlinkClick r:id="rId5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51"/>
                        </a:rPr>
                        <a:t>320</a:t>
                      </a:r>
                      <a:endParaRPr sz="800" u="sng">
                        <a:solidFill>
                          <a:schemeClr val="hlink"/>
                        </a:solidFill>
                        <a:hlinkClick r:id="rId5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53"/>
                        </a:rPr>
                        <a:t>"Your mom" Vandalism</a:t>
                      </a:r>
                      <a:endParaRPr sz="800" u="sng">
                        <a:solidFill>
                          <a:schemeClr val="hlink"/>
                        </a:solidFill>
                        <a:hlinkClick r:id="rId5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55"/>
                        </a:rPr>
                        <a:t>323</a:t>
                      </a:r>
                      <a:endParaRPr sz="800" u="sng">
                        <a:solidFill>
                          <a:schemeClr val="hlink"/>
                        </a:solidFill>
                        <a:hlinkClick r:id="rId5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57"/>
                        </a:rPr>
                        <a:t>Undoing anti-vandalism bot</a:t>
                      </a:r>
                      <a:endParaRPr sz="800" u="sng">
                        <a:solidFill>
                          <a:schemeClr val="hlink"/>
                        </a:solidFill>
                        <a:hlinkClick r:id="rId5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59"/>
                        </a:rPr>
                        <a:t>339</a:t>
                      </a:r>
                      <a:endParaRPr sz="800" u="sng">
                        <a:solidFill>
                          <a:schemeClr val="hlink"/>
                        </a:solidFill>
                        <a:hlinkClick r:id="rId6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61"/>
                        </a:rPr>
                        <a:t>Claims of homosexuality, bisexuality, or transexuality in a BLP</a:t>
                      </a:r>
                      <a:endParaRPr sz="800" u="sng">
                        <a:solidFill>
                          <a:schemeClr val="hlink"/>
                        </a:solidFill>
                        <a:hlinkClick r:id="rId6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63"/>
                        </a:rPr>
                        <a:t>345</a:t>
                      </a:r>
                      <a:endParaRPr sz="800" u="sng">
                        <a:solidFill>
                          <a:schemeClr val="hlink"/>
                        </a:solidFill>
                        <a:hlinkClick r:id="rId6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65"/>
                        </a:rPr>
                        <a:t>Extraneous formatting from browser extension</a:t>
                      </a:r>
                      <a:endParaRPr sz="800" u="sng">
                        <a:solidFill>
                          <a:schemeClr val="hlink"/>
                        </a:solidFill>
                        <a:hlinkClick r:id="rId6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67"/>
                        </a:rPr>
                        <a:t>346</a:t>
                      </a:r>
                      <a:endParaRPr sz="800" u="sng">
                        <a:solidFill>
                          <a:schemeClr val="hlink"/>
                        </a:solidFill>
                        <a:hlinkClick r:id="rId6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69"/>
                        </a:rPr>
                        <a:t>Large non-English contributions</a:t>
                      </a:r>
                      <a:endParaRPr sz="800" u="sng">
                        <a:solidFill>
                          <a:schemeClr val="hlink"/>
                        </a:solidFill>
                        <a:hlinkClick r:id="rId7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71"/>
                        </a:rPr>
                        <a:t>351</a:t>
                      </a:r>
                      <a:endParaRPr sz="800" u="sng">
                        <a:solidFill>
                          <a:schemeClr val="hlink"/>
                        </a:solidFill>
                        <a:hlinkClick r:id="rId7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73"/>
                        </a:rPr>
                        <a:t>Text added after categories and interwiki</a:t>
                      </a:r>
                      <a:endParaRPr sz="800" u="sng">
                        <a:solidFill>
                          <a:schemeClr val="hlink"/>
                        </a:solidFill>
                        <a:hlinkClick r:id="rId7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75"/>
                        </a:rPr>
                        <a:t>354</a:t>
                      </a:r>
                      <a:endParaRPr sz="800" u="sng">
                        <a:solidFill>
                          <a:schemeClr val="hlink"/>
                        </a:solidFill>
                        <a:hlinkClick r:id="rId7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77"/>
                        </a:rPr>
                        <a:t>Promotional text added by user to own user(-talk) page</a:t>
                      </a:r>
                      <a:endParaRPr sz="800" u="sng">
                        <a:solidFill>
                          <a:schemeClr val="hlink"/>
                        </a:solidFill>
                        <a:hlinkClick r:id="rId7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79"/>
                        </a:rPr>
                        <a:t>358</a:t>
                      </a:r>
                      <a:endParaRPr sz="800" u="sng">
                        <a:solidFill>
                          <a:schemeClr val="hlink"/>
                        </a:solidFill>
                        <a:hlinkClick r:id="rId8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81"/>
                        </a:rPr>
                        <a:t>Od Mishehu's test filter</a:t>
                      </a:r>
                      <a:endParaRPr sz="800" u="sng">
                        <a:solidFill>
                          <a:schemeClr val="hlink"/>
                        </a:solidFill>
                        <a:hlinkClick r:id="rId8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83"/>
                        </a:rPr>
                        <a:t>364</a:t>
                      </a:r>
                      <a:endParaRPr sz="800" u="sng">
                        <a:solidFill>
                          <a:schemeClr val="hlink"/>
                        </a:solidFill>
                        <a:hlinkClick r:id="rId8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85"/>
                        </a:rPr>
                        <a:t>Changing the name in a BLP infobox</a:t>
                      </a:r>
                      <a:endParaRPr sz="800" u="sng">
                        <a:solidFill>
                          <a:schemeClr val="hlink"/>
                        </a:solidFill>
                        <a:hlinkClick r:id="rId8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87"/>
                        </a:rPr>
                        <a:t>365</a:t>
                      </a:r>
                      <a:endParaRPr sz="800" u="sng">
                        <a:solidFill>
                          <a:schemeClr val="hlink"/>
                        </a:solidFill>
                        <a:hlinkClick r:id="rId8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89"/>
                        </a:rPr>
                        <a:t>Unusual changes to featured or good content</a:t>
                      </a:r>
                      <a:endParaRPr sz="800" u="sng">
                        <a:solidFill>
                          <a:schemeClr val="hlink"/>
                        </a:solidFill>
                        <a:hlinkClick r:id="rId9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91"/>
                        </a:rPr>
                        <a:t>380</a:t>
                      </a:r>
                      <a:endParaRPr sz="800" u="sng">
                        <a:solidFill>
                          <a:schemeClr val="hlink"/>
                        </a:solidFill>
                        <a:hlinkClick r:id="rId9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93"/>
                        </a:rPr>
                        <a:t>Multiple obscenities</a:t>
                      </a:r>
                      <a:endParaRPr sz="800" u="sng">
                        <a:solidFill>
                          <a:schemeClr val="hlink"/>
                        </a:solidFill>
                        <a:hlinkClick r:id="rId9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95"/>
                        </a:rPr>
                        <a:t>384</a:t>
                      </a:r>
                      <a:endParaRPr sz="800" u="sng">
                        <a:solidFill>
                          <a:schemeClr val="hlink"/>
                        </a:solidFill>
                        <a:hlinkClick r:id="rId9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97"/>
                        </a:rPr>
                        <a:t>Addition of bad words or other vandalism</a:t>
                      </a:r>
                      <a:endParaRPr sz="800" u="sng">
                        <a:solidFill>
                          <a:schemeClr val="hlink"/>
                        </a:solidFill>
                        <a:hlinkClick r:id="rId9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99"/>
                        </a:rPr>
                        <a:t>391</a:t>
                      </a:r>
                      <a:endParaRPr sz="800" u="sng">
                        <a:solidFill>
                          <a:schemeClr val="hlink"/>
                        </a:solidFill>
                        <a:hlinkClick r:id="rId10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01"/>
                        </a:rPr>
                        <a:t>Changing height/weight in an infobox</a:t>
                      </a:r>
                      <a:endParaRPr sz="800" u="sng">
                        <a:solidFill>
                          <a:schemeClr val="hlink"/>
                        </a:solidFill>
                        <a:hlinkClick r:id="rId10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03"/>
                        </a:rPr>
                        <a:t>397</a:t>
                      </a:r>
                      <a:endParaRPr sz="800" u="sng">
                        <a:solidFill>
                          <a:schemeClr val="hlink"/>
                        </a:solidFill>
                        <a:hlinkClick r:id="rId10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05"/>
                        </a:rPr>
                        <a:t>Userpage vandalism</a:t>
                      </a:r>
                      <a:endParaRPr sz="800" u="sng">
                        <a:solidFill>
                          <a:schemeClr val="hlink"/>
                        </a:solidFill>
                        <a:hlinkClick r:id="rId10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07"/>
                        </a:rPr>
                        <a:t>398</a:t>
                      </a:r>
                      <a:endParaRPr sz="800" u="sng">
                        <a:solidFill>
                          <a:schemeClr val="hlink"/>
                        </a:solidFill>
                        <a:hlinkClick r:id="rId10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09"/>
                        </a:rPr>
                        <a:t>Test filter 398</a:t>
                      </a:r>
                      <a:endParaRPr sz="800" u="sng">
                        <a:solidFill>
                          <a:schemeClr val="hlink"/>
                        </a:solidFill>
                        <a:hlinkClick r:id="rId11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Throttle</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11"/>
                        </a:rPr>
                        <a:t>420</a:t>
                      </a:r>
                      <a:endParaRPr sz="800" u="sng">
                        <a:solidFill>
                          <a:schemeClr val="hlink"/>
                        </a:solidFill>
                        <a:hlinkClick r:id="rId11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13"/>
                        </a:rPr>
                        <a:t>Large removal of talk page content by IP</a:t>
                      </a:r>
                      <a:endParaRPr sz="800" u="sng">
                        <a:solidFill>
                          <a:schemeClr val="hlink"/>
                        </a:solidFill>
                        <a:hlinkClick r:id="rId11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 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15"/>
                        </a:rPr>
                        <a:t>422</a:t>
                      </a:r>
                      <a:endParaRPr sz="800" u="sng">
                        <a:solidFill>
                          <a:schemeClr val="hlink"/>
                        </a:solidFill>
                        <a:hlinkClick r:id="rId11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17"/>
                        </a:rPr>
                        <a:t>Possible template vandalism</a:t>
                      </a:r>
                      <a:endParaRPr sz="800" u="sng">
                        <a:solidFill>
                          <a:schemeClr val="hlink"/>
                        </a:solidFill>
                        <a:hlinkClick r:id="rId11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19"/>
                        </a:rPr>
                        <a:t>425</a:t>
                      </a:r>
                      <a:endParaRPr sz="800" u="sng">
                        <a:solidFill>
                          <a:schemeClr val="hlink"/>
                        </a:solidFill>
                        <a:hlinkClick r:id="rId12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21"/>
                        </a:rPr>
                        <a:t>Magic/astrology spambots</a:t>
                      </a:r>
                      <a:endParaRPr sz="800" u="sng">
                        <a:solidFill>
                          <a:schemeClr val="hlink"/>
                        </a:solidFill>
                        <a:hlinkClick r:id="rId12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23"/>
                        </a:rPr>
                        <a:t>432</a:t>
                      </a:r>
                      <a:endParaRPr sz="800" u="sng">
                        <a:solidFill>
                          <a:schemeClr val="hlink"/>
                        </a:solidFill>
                        <a:hlinkClick r:id="rId12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25"/>
                        </a:rPr>
                        <a:t>Starting new line with lowercase letters</a:t>
                      </a:r>
                      <a:endParaRPr sz="800" u="sng">
                        <a:solidFill>
                          <a:schemeClr val="hlink"/>
                        </a:solidFill>
                        <a:hlinkClick r:id="rId12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27"/>
                        </a:rPr>
                        <a:t>459</a:t>
                      </a:r>
                      <a:endParaRPr sz="800" u="sng">
                        <a:solidFill>
                          <a:schemeClr val="hlink"/>
                        </a:solidFill>
                        <a:hlinkClick r:id="rId12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29"/>
                        </a:rPr>
                        <a:t>Long-term block evasion</a:t>
                      </a:r>
                      <a:endParaRPr sz="800" u="sng">
                        <a:solidFill>
                          <a:schemeClr val="hlink"/>
                        </a:solidFill>
                        <a:hlinkClick r:id="rId13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31"/>
                        </a:rPr>
                        <a:t>464</a:t>
                      </a:r>
                      <a:endParaRPr sz="800" u="sng">
                        <a:solidFill>
                          <a:schemeClr val="hlink"/>
                        </a:solidFill>
                        <a:hlinkClick r:id="rId13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33"/>
                        </a:rPr>
                        <a:t>Possible open proxy</a:t>
                      </a:r>
                      <a:endParaRPr sz="800" u="sng">
                        <a:solidFill>
                          <a:schemeClr val="hlink"/>
                        </a:solidFill>
                        <a:hlinkClick r:id="rId13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35"/>
                        </a:rPr>
                        <a:t>465</a:t>
                      </a:r>
                      <a:endParaRPr sz="800" u="sng">
                        <a:solidFill>
                          <a:schemeClr val="hlink"/>
                        </a:solidFill>
                        <a:hlinkClick r:id="rId13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37"/>
                        </a:rPr>
                        <a:t>FIFA IP hopper from Lima, Peru</a:t>
                      </a:r>
                      <a:endParaRPr sz="800" u="sng">
                        <a:solidFill>
                          <a:schemeClr val="hlink"/>
                        </a:solidFill>
                        <a:hlinkClick r:id="rId13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39"/>
                        </a:rPr>
                        <a:t>466</a:t>
                      </a:r>
                      <a:endParaRPr sz="800" u="sng">
                        <a:solidFill>
                          <a:schemeClr val="hlink"/>
                        </a:solidFill>
                        <a:hlinkClick r:id="rId14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41"/>
                        </a:rPr>
                        <a:t>Userspace &amp; talk page spamming</a:t>
                      </a:r>
                      <a:endParaRPr sz="800" u="sng">
                        <a:solidFill>
                          <a:schemeClr val="hlink"/>
                        </a:solidFill>
                        <a:hlinkClick r:id="rId14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43"/>
                        </a:rPr>
                        <a:t>478</a:t>
                      </a:r>
                      <a:endParaRPr sz="800" u="sng">
                        <a:solidFill>
                          <a:schemeClr val="hlink"/>
                        </a:solidFill>
                        <a:hlinkClick r:id="rId14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45"/>
                        </a:rPr>
                        <a:t>Talk page abuse</a:t>
                      </a:r>
                      <a:endParaRPr sz="800" u="sng">
                        <a:solidFill>
                          <a:schemeClr val="hlink"/>
                        </a:solidFill>
                        <a:hlinkClick r:id="rId14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47"/>
                        </a:rPr>
                        <a:t>491</a:t>
                      </a:r>
                      <a:endParaRPr sz="800" u="sng">
                        <a:solidFill>
                          <a:schemeClr val="hlink"/>
                        </a:solidFill>
                        <a:hlinkClick r:id="rId14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49"/>
                        </a:rPr>
                        <a:t>Edits ending with emoticons or !</a:t>
                      </a:r>
                      <a:endParaRPr sz="800" u="sng">
                        <a:solidFill>
                          <a:schemeClr val="hlink"/>
                        </a:solidFill>
                        <a:hlinkClick r:id="rId15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51"/>
                        </a:rPr>
                        <a:t>499</a:t>
                      </a:r>
                      <a:endParaRPr sz="800" u="sng">
                        <a:solidFill>
                          <a:schemeClr val="hlink"/>
                        </a:solidFill>
                        <a:hlinkClick r:id="rId15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53"/>
                        </a:rPr>
                        <a:t>Possible spambot or promotional username</a:t>
                      </a:r>
                      <a:endParaRPr sz="800" u="sng">
                        <a:solidFill>
                          <a:schemeClr val="hlink"/>
                        </a:solidFill>
                        <a:hlinkClick r:id="rId15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55"/>
                        </a:rPr>
                        <a:t>519</a:t>
                      </a:r>
                      <a:endParaRPr sz="800" u="sng">
                        <a:solidFill>
                          <a:schemeClr val="hlink"/>
                        </a:solidFill>
                        <a:hlinkClick r:id="rId15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57"/>
                        </a:rPr>
                        <a:t>Possible sockpuppets</a:t>
                      </a:r>
                      <a:endParaRPr sz="800" u="sng">
                        <a:solidFill>
                          <a:schemeClr val="hlink"/>
                        </a:solidFill>
                        <a:hlinkClick r:id="rId15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59"/>
                        </a:rPr>
                        <a:t>527</a:t>
                      </a:r>
                      <a:endParaRPr sz="800" u="sng">
                        <a:solidFill>
                          <a:schemeClr val="hlink"/>
                        </a:solidFill>
                        <a:hlinkClick r:id="rId16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61"/>
                        </a:rPr>
                        <a:t>T34234: log/throttle possible sleeper account creations</a:t>
                      </a:r>
                      <a:endParaRPr sz="800" u="sng">
                        <a:solidFill>
                          <a:schemeClr val="hlink"/>
                        </a:solidFill>
                        <a:hlinkClick r:id="rId16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Throttle</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63"/>
                        </a:rPr>
                        <a:t>534</a:t>
                      </a:r>
                      <a:endParaRPr sz="800" u="sng">
                        <a:solidFill>
                          <a:schemeClr val="hlink"/>
                        </a:solidFill>
                        <a:hlinkClick r:id="rId16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65"/>
                        </a:rPr>
                        <a:t>Preuss filter</a:t>
                      </a:r>
                      <a:endParaRPr sz="800" u="sng">
                        <a:solidFill>
                          <a:schemeClr val="hlink"/>
                        </a:solidFill>
                        <a:hlinkClick r:id="rId16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67"/>
                        </a:rPr>
                        <a:t>545</a:t>
                      </a:r>
                      <a:endParaRPr sz="800" u="sng">
                        <a:solidFill>
                          <a:schemeClr val="hlink"/>
                        </a:solidFill>
                        <a:hlinkClick r:id="rId16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69"/>
                        </a:rPr>
                        <a:t>British Railways/Bus vandal</a:t>
                      </a:r>
                      <a:endParaRPr sz="800" u="sng">
                        <a:solidFill>
                          <a:schemeClr val="hlink"/>
                        </a:solidFill>
                        <a:hlinkClick r:id="rId17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71"/>
                        </a:rPr>
                        <a:t>547</a:t>
                      </a:r>
                      <a:endParaRPr sz="800" u="sng">
                        <a:solidFill>
                          <a:schemeClr val="hlink"/>
                        </a:solidFill>
                        <a:hlinkClick r:id="rId17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73"/>
                        </a:rPr>
                        <a:t>Cat Creek</a:t>
                      </a:r>
                      <a:endParaRPr sz="800" u="sng">
                        <a:solidFill>
                          <a:schemeClr val="hlink"/>
                        </a:solidFill>
                        <a:hlinkClick r:id="rId17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Disallow</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75"/>
                        </a:rPr>
                        <a:t>550</a:t>
                      </a:r>
                      <a:endParaRPr sz="800" u="sng">
                        <a:solidFill>
                          <a:schemeClr val="hlink"/>
                        </a:solidFill>
                        <a:hlinkClick r:id="rId17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77"/>
                        </a:rPr>
                        <a:t>nowiki tags inserted into an article</a:t>
                      </a:r>
                      <a:endParaRPr sz="800" u="sng">
                        <a:solidFill>
                          <a:schemeClr val="hlink"/>
                        </a:solidFill>
                        <a:hlinkClick r:id="rId17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Tag</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79"/>
                        </a:rPr>
                        <a:t>554</a:t>
                      </a:r>
                      <a:endParaRPr sz="800" u="sng">
                        <a:solidFill>
                          <a:schemeClr val="hlink"/>
                        </a:solidFill>
                        <a:hlinkClick r:id="rId18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81"/>
                        </a:rPr>
                        <a:t>top100 blog charts</a:t>
                      </a:r>
                      <a:endParaRPr sz="800" u="sng">
                        <a:solidFill>
                          <a:schemeClr val="hlink"/>
                        </a:solidFill>
                        <a:hlinkClick r:id="rId18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1A1A1A"/>
                          </a:solidFill>
                        </a:rPr>
                        <a:t>Warn, Disallow</a:t>
                      </a:r>
                      <a:endParaRPr sz="800">
                        <a:solidFill>
                          <a:srgbClr val="1A1A1A"/>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83"/>
                        </a:rPr>
                        <a:t>559</a:t>
                      </a:r>
                      <a:endParaRPr sz="800" u="sng">
                        <a:solidFill>
                          <a:schemeClr val="hlink"/>
                        </a:solidFill>
                        <a:hlinkClick r:id="rId18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85"/>
                        </a:rPr>
                        <a:t>archive.is additions</a:t>
                      </a:r>
                      <a:endParaRPr sz="800" u="sng">
                        <a:solidFill>
                          <a:schemeClr val="hlink"/>
                        </a:solidFill>
                        <a:hlinkClick r:id="rId18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87"/>
                        </a:rPr>
                        <a:t>560</a:t>
                      </a:r>
                      <a:endParaRPr sz="800" u="sng">
                        <a:solidFill>
                          <a:schemeClr val="hlink"/>
                        </a:solidFill>
                        <a:hlinkClick r:id="rId18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89"/>
                        </a:rPr>
                        <a:t>The "truly" vandal</a:t>
                      </a:r>
                      <a:endParaRPr sz="800" u="sng">
                        <a:solidFill>
                          <a:schemeClr val="hlink"/>
                        </a:solidFill>
                        <a:hlinkClick r:id="rId19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a:solidFill>
                            <a:srgbClr val="535353"/>
                          </a:solidFill>
                        </a:rPr>
                        <a:t>Warn</a:t>
                      </a:r>
                      <a:endParaRPr sz="800">
                        <a:solidFill>
                          <a:srgbClr val="535353"/>
                        </a:solidFill>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91"/>
                        </a:rPr>
                        <a:t>579</a:t>
                      </a:r>
                      <a:endParaRPr sz="800" u="sng">
                        <a:solidFill>
                          <a:schemeClr val="hlink"/>
                        </a:solidFill>
                        <a:hlinkClick r:id="rId19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93"/>
                        </a:rPr>
                        <a:t>Possible sockpuppet account creations</a:t>
                      </a:r>
                      <a:endParaRPr sz="800" u="sng">
                        <a:solidFill>
                          <a:schemeClr val="hlink"/>
                        </a:solidFill>
                        <a:hlinkClick r:id="rId194"/>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95"/>
                        </a:rPr>
                        <a:t>590</a:t>
                      </a:r>
                      <a:endParaRPr sz="800" u="sng">
                        <a:solidFill>
                          <a:schemeClr val="hlink"/>
                        </a:solidFill>
                        <a:hlinkClick r:id="rId196"/>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197"/>
                        </a:rPr>
                        <a:t>Unicode replacement characters</a:t>
                      </a:r>
                      <a:endParaRPr sz="800" u="sng">
                        <a:solidFill>
                          <a:schemeClr val="hlink"/>
                        </a:solidFill>
                        <a:hlinkClick r:id="rId198"/>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r h="175550">
                <a:tc>
                  <a:txBody>
                    <a:bodyPr>
                      <a:noAutofit/>
                    </a:bodyPr>
                    <a:lstStyle/>
                    <a:p>
                      <a:pPr indent="0" lvl="0" marL="0" rtl="0" algn="l">
                        <a:lnSpc>
                          <a:spcPct val="115000"/>
                        </a:lnSpc>
                        <a:spcBef>
                          <a:spcPts val="0"/>
                        </a:spcBef>
                        <a:spcAft>
                          <a:spcPts val="0"/>
                        </a:spcAft>
                        <a:buNone/>
                      </a:pPr>
                      <a:r>
                        <a:rPr lang="en" sz="800" u="sng">
                          <a:solidFill>
                            <a:schemeClr val="hlink"/>
                          </a:solidFill>
                          <a:hlinkClick r:id="rId199"/>
                        </a:rPr>
                        <a:t>591</a:t>
                      </a:r>
                      <a:endParaRPr sz="800" u="sng">
                        <a:solidFill>
                          <a:schemeClr val="hlink"/>
                        </a:solidFill>
                        <a:hlinkClick r:id="rId200"/>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en" sz="800" u="sng">
                          <a:solidFill>
                            <a:schemeClr val="hlink"/>
                          </a:solidFill>
                          <a:hlinkClick r:id="rId201"/>
                        </a:rPr>
                        <a:t>Christian2941</a:t>
                      </a:r>
                      <a:endParaRPr sz="800" u="sng">
                        <a:solidFill>
                          <a:schemeClr val="hlink"/>
                        </a:solidFill>
                        <a:hlinkClick r:id="rId202"/>
                      </a:endParaRPr>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t/>
                      </a:r>
                      <a:endParaRPr sz="800"/>
                    </a:p>
                  </a:txBody>
                  <a:tcPr marT="0" marB="0" marR="20000" marL="20000">
                    <a:lnL cap="flat" cmpd="sng" w="9525">
                      <a:solidFill>
                        <a:srgbClr val="9198A1"/>
                      </a:solidFill>
                      <a:prstDash val="solid"/>
                      <a:round/>
                      <a:headEnd len="sm" w="sm" type="none"/>
                      <a:tailEnd len="sm" w="sm" type="none"/>
                    </a:lnL>
                    <a:lnR cap="flat" cmpd="sng" w="9525">
                      <a:solidFill>
                        <a:srgbClr val="9198A1"/>
                      </a:solidFill>
                      <a:prstDash val="solid"/>
                      <a:round/>
                      <a:headEnd len="sm" w="sm" type="none"/>
                      <a:tailEnd len="sm" w="sm" type="none"/>
                    </a:lnR>
                    <a:lnT cap="flat" cmpd="sng" w="9525">
                      <a:solidFill>
                        <a:srgbClr val="9198A1"/>
                      </a:solidFill>
                      <a:prstDash val="solid"/>
                      <a:round/>
                      <a:headEnd len="sm" w="sm" type="none"/>
                      <a:tailEnd len="sm" w="sm" type="none"/>
                    </a:lnT>
                    <a:lnB cap="flat" cmpd="sng" w="9525">
                      <a:solidFill>
                        <a:srgbClr val="9198A1"/>
                      </a:solidFill>
                      <a:prstDash val="solid"/>
                      <a:round/>
                      <a:headEnd len="sm" w="sm" type="none"/>
                      <a:tailEnd len="sm" w="sm" type="none"/>
                    </a:lnB>
                    <a:solidFill>
                      <a:srgbClr val="FFFFF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