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10"/>
  </p:notesMasterIdLst>
  <p:sldIdLst>
    <p:sldId id="256" r:id="rId2"/>
    <p:sldId id="262" r:id="rId3"/>
    <p:sldId id="265" r:id="rId4"/>
    <p:sldId id="258" r:id="rId5"/>
    <p:sldId id="259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a Bhattacharjee" initials="FB" lastIdx="1" clrIdx="0">
    <p:extLst>
      <p:ext uri="{19B8F6BF-5375-455C-9EA6-DF929625EA0E}">
        <p15:presenceInfo xmlns:p15="http://schemas.microsoft.com/office/powerpoint/2012/main" userId="a66f4171e12ff1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BCFB-849D-4436-8ED5-46D0D64E00D6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A330B-2FD9-4DB9-993E-A6C192C33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6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425" y="3942735"/>
            <a:ext cx="8839200" cy="14945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2425" y="5417571"/>
            <a:ext cx="88392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2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7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311838"/>
            <a:ext cx="11012131" cy="1018035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2320414"/>
            <a:ext cx="10994760" cy="4050887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1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475" y="542050"/>
            <a:ext cx="8378376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651" y="1691148"/>
            <a:ext cx="8406580" cy="4560181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58" y="1335590"/>
            <a:ext cx="10791153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315508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945371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315508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945371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9D9C-1FDB-49F0-99B2-F2BEE050E0C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B575-BB64-4434-AC33-5E5FB7A629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32351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DC7F-56CD-4C21-A7DC-B3A12C731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Wheelchair fall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B3F12-0DAC-4EF9-963F-85F0A43E2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5871" y="4050834"/>
            <a:ext cx="5699464" cy="48698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Under the guidance of Prof. BINCY JOSEPH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0FDC3-2BC4-4226-8B6D-DC953DD15A80}"/>
              </a:ext>
            </a:extLst>
          </p:cNvPr>
          <p:cNvSpPr txBox="1"/>
          <p:nvPr/>
        </p:nvSpPr>
        <p:spPr>
          <a:xfrm>
            <a:off x="7691718" y="5138430"/>
            <a:ext cx="1922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Abhishek Bhattacharjee, Abhay Rajbhar, Jaydeep Patil and Aaron Carvalho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91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210D-534E-42F0-9DF1-1737917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of Contents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7D2B-83E4-4C6E-B539-7AEE84C27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39" y="2213977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Literature Survey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Problem Statement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Flowchart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Implementation Details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46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0F575-3310-4D41-B4E9-24890957DE86}"/>
              </a:ext>
            </a:extLst>
          </p:cNvPr>
          <p:cNvSpPr txBox="1"/>
          <p:nvPr/>
        </p:nvSpPr>
        <p:spPr>
          <a:xfrm>
            <a:off x="2779080" y="102409"/>
            <a:ext cx="6633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LITERATURE SURVEY</a:t>
            </a:r>
            <a:endParaRPr lang="en-IN" sz="2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4C00948-DE02-4EC6-9FE2-27975AB3B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95809"/>
              </p:ext>
            </p:extLst>
          </p:nvPr>
        </p:nvGraphicFramePr>
        <p:xfrm>
          <a:off x="1891553" y="847806"/>
          <a:ext cx="8059270" cy="59077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4034">
                  <a:extLst>
                    <a:ext uri="{9D8B030D-6E8A-4147-A177-3AD203B41FA5}">
                      <a16:colId xmlns:a16="http://schemas.microsoft.com/office/drawing/2014/main" val="3641268320"/>
                    </a:ext>
                  </a:extLst>
                </a:gridCol>
                <a:gridCol w="1815602">
                  <a:extLst>
                    <a:ext uri="{9D8B030D-6E8A-4147-A177-3AD203B41FA5}">
                      <a16:colId xmlns:a16="http://schemas.microsoft.com/office/drawing/2014/main" val="4082054942"/>
                    </a:ext>
                  </a:extLst>
                </a:gridCol>
                <a:gridCol w="2014817">
                  <a:extLst>
                    <a:ext uri="{9D8B030D-6E8A-4147-A177-3AD203B41FA5}">
                      <a16:colId xmlns:a16="http://schemas.microsoft.com/office/drawing/2014/main" val="2566027724"/>
                    </a:ext>
                  </a:extLst>
                </a:gridCol>
                <a:gridCol w="2014817">
                  <a:extLst>
                    <a:ext uri="{9D8B030D-6E8A-4147-A177-3AD203B41FA5}">
                      <a16:colId xmlns:a16="http://schemas.microsoft.com/office/drawing/2014/main" val="3488577286"/>
                    </a:ext>
                  </a:extLst>
                </a:gridCol>
              </a:tblGrid>
              <a:tr h="7239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Title</a:t>
                      </a:r>
                      <a:endParaRPr lang="en-IN" dirty="0"/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87823"/>
                  </a:ext>
                </a:extLst>
              </a:tr>
              <a:tr h="1152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Wheel-chair person fall detection with Internet of things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Raed</a:t>
                      </a:r>
                      <a:r>
                        <a:rPr lang="en-US" sz="1600" dirty="0"/>
                        <a:t> Abdulla,</a:t>
                      </a:r>
                    </a:p>
                    <a:p>
                      <a:pPr algn="ctr"/>
                      <a:r>
                        <a:rPr lang="en-US" sz="1600" dirty="0" err="1"/>
                        <a:t>Dr.Sathish</a:t>
                      </a:r>
                      <a:r>
                        <a:rPr lang="en-US" sz="1600" dirty="0"/>
                        <a:t> Kumar </a:t>
                      </a:r>
                      <a:r>
                        <a:rPr lang="en-US" sz="1600" dirty="0" err="1"/>
                        <a:t>Selvaperumal</a:t>
                      </a:r>
                      <a:r>
                        <a:rPr lang="en-US" sz="1600" dirty="0"/>
                        <a:t>,</a:t>
                      </a:r>
                    </a:p>
                    <a:p>
                      <a:pPr algn="ctr"/>
                      <a:r>
                        <a:rPr lang="en-US" sz="1600" dirty="0"/>
                        <a:t>Chandrasekharan Natraj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Article in solid state technology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Approach towards the project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34076"/>
                  </a:ext>
                </a:extLst>
              </a:tr>
              <a:tr h="9384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 IOT based fall detection system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Devanch</a:t>
                      </a:r>
                      <a:r>
                        <a:rPr lang="en-US" sz="1600" dirty="0"/>
                        <a:t> Kumar Garg,</a:t>
                      </a:r>
                    </a:p>
                    <a:p>
                      <a:pPr algn="ctr"/>
                      <a:r>
                        <a:rPr lang="en-US" sz="1600" dirty="0"/>
                        <a:t>Gauri Rao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IJITEE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How to implement machine learning algorithm in the system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72422"/>
                  </a:ext>
                </a:extLst>
              </a:tr>
              <a:tr h="13673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Insights on an automated fall detection device designed for older adult wheelchair and scooter users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Laura A. Rice,</a:t>
                      </a:r>
                    </a:p>
                    <a:p>
                      <a:pPr algn="ctr"/>
                      <a:r>
                        <a:rPr lang="en-US" sz="1600" dirty="0"/>
                        <a:t>Alexander </a:t>
                      </a:r>
                      <a:r>
                        <a:rPr lang="en-US" sz="1600" dirty="0" err="1"/>
                        <a:t>Fliflet</a:t>
                      </a:r>
                      <a:r>
                        <a:rPr lang="en-US" sz="1600" dirty="0"/>
                        <a:t>,</a:t>
                      </a:r>
                    </a:p>
                    <a:p>
                      <a:pPr algn="ctr"/>
                      <a:r>
                        <a:rPr lang="en-US" sz="1600" dirty="0" err="1"/>
                        <a:t>Harshal</a:t>
                      </a:r>
                      <a:r>
                        <a:rPr lang="en-US" sz="1600" dirty="0"/>
                        <a:t> Mahajan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ELSEVIER,</a:t>
                      </a:r>
                    </a:p>
                    <a:p>
                      <a:pPr algn="ctr"/>
                      <a:r>
                        <a:rPr lang="en-US" sz="1600" dirty="0"/>
                        <a:t>disability and health journal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Basic theory for a fall detection system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17449"/>
                  </a:ext>
                </a:extLst>
              </a:tr>
              <a:tr h="11529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IOT based wheelchair detection system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Sayali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M.Kamble</a:t>
                      </a:r>
                      <a:r>
                        <a:rPr lang="en-US" sz="1600" dirty="0"/>
                        <a:t>,</a:t>
                      </a:r>
                    </a:p>
                    <a:p>
                      <a:pPr algn="ctr"/>
                      <a:r>
                        <a:rPr lang="en-US" sz="1600" dirty="0" err="1"/>
                        <a:t>Pratiksha</a:t>
                      </a:r>
                      <a:r>
                        <a:rPr lang="en-US" sz="1600" dirty="0"/>
                        <a:t> R. </a:t>
                      </a:r>
                      <a:r>
                        <a:rPr lang="en-US" sz="1600" dirty="0" err="1"/>
                        <a:t>Kawle</a:t>
                      </a:r>
                      <a:r>
                        <a:rPr lang="en-US" sz="1600" dirty="0"/>
                        <a:t>,</a:t>
                      </a:r>
                    </a:p>
                    <a:p>
                      <a:pPr algn="ctr"/>
                      <a:r>
                        <a:rPr lang="en-US" sz="1600" dirty="0" err="1"/>
                        <a:t>Suwarana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S.Mohile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IJRASET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Approach towards architecture and design of the system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68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4701-A323-4C76-BA90-AE5DF79E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74" y="333286"/>
            <a:ext cx="11861563" cy="13663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8A56B-8168-4CC1-BEE3-9B9449D89FA0}"/>
              </a:ext>
            </a:extLst>
          </p:cNvPr>
          <p:cNvSpPr txBox="1"/>
          <p:nvPr/>
        </p:nvSpPr>
        <p:spPr>
          <a:xfrm>
            <a:off x="1207709" y="1412187"/>
            <a:ext cx="9800949" cy="246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cs typeface="Calibri" panose="020F0502020204030204" pitchFamily="34" charset="0"/>
              </a:rPr>
              <a:t>To design a system which is able to detect abrupt movement on the wheelchair 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cs typeface="Calibri" panose="020F0502020204030204" pitchFamily="34" charset="0"/>
              </a:rPr>
              <a:t>The system then should be able to send a distress single to the family member of the patient</a:t>
            </a:r>
          </a:p>
          <a:p>
            <a:pPr algn="just">
              <a:lnSpc>
                <a:spcPct val="200000"/>
              </a:lnSpc>
            </a:pPr>
            <a:endParaRPr lang="en-IN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A9EB-F600-443C-AE48-13E2ACB8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E9A9E-3FC1-4CD7-8420-8C12B5C0F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3" y="1488141"/>
            <a:ext cx="6611273" cy="45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6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CA32-DD65-44B8-93E0-35204F6A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0330"/>
            <a:ext cx="9905998" cy="7082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2FA02-209E-4E15-A267-29043E46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1479346"/>
            <a:ext cx="7368990" cy="50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71C0-77B2-43D9-A8EF-AA47772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Implementation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961FC-4323-4AE6-983C-186297CBF9B8}"/>
              </a:ext>
            </a:extLst>
          </p:cNvPr>
          <p:cNvSpPr txBox="1"/>
          <p:nvPr/>
        </p:nvSpPr>
        <p:spPr>
          <a:xfrm>
            <a:off x="136733" y="1320800"/>
            <a:ext cx="97934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 system uses accelerometer and gyro sensor to detect person movements, It can be mounted on persons hand or wheelchair for detection. The sensor is connected to a microcontroller in order to constantly transmit the acceleration data.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Now the system keeps monitoring for fall detection and abrupt movement changes in person. A sudden abrupt change with jerk in the system is treated as a fall.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Now in case the person did not fall and alarm was false, the system allows to snooze the alert if person presses snooze button in 5 seconds.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If person does not press the snooze, system detects person has fallen and automatically triggers alert through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wifi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connection to alert the loved ones of the person about the situation instantly.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4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2E7F-B954-4883-AD2A-437A5CF2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A0338-2615-4F63-BE0A-30EAB276C172}"/>
              </a:ext>
            </a:extLst>
          </p:cNvPr>
          <p:cNvSpPr txBox="1"/>
          <p:nvPr/>
        </p:nvSpPr>
        <p:spPr>
          <a:xfrm>
            <a:off x="1198485" y="1320799"/>
            <a:ext cx="9926715" cy="66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Bef>
                <a:spcPts val="685"/>
              </a:spcBef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International Journal of Innovative Technology and Exploring Engineering (IJITEE)ISSN: 2278-3075, Volume-9 Issue-6, April 2020</a:t>
            </a:r>
            <a:endParaRPr lang="en-IN" sz="1800" u="none" strike="noStrike" dirty="0">
              <a:effectLst/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ts val="685"/>
              </a:spcBef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Disability and Health Journal Volume 15, Issue 1, Supplement, January 2022, 101207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ts val="685"/>
              </a:spcBef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Wheel chair person fall detection with IOT Solid state Technology volume 63 2020 issue-1</a:t>
            </a:r>
            <a:r>
              <a:rPr lang="en-US" baseline="3000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      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ts val="685"/>
              </a:spcBef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dirty="0"/>
              <a:t>An IoT Based System to Detect a Person/Wheelchair Fall” Authors: </a:t>
            </a:r>
            <a:r>
              <a:rPr lang="en-US" dirty="0" err="1"/>
              <a:t>Dr.H</a:t>
            </a:r>
            <a:r>
              <a:rPr lang="en-US" dirty="0"/>
              <a:t>. </a:t>
            </a:r>
            <a:r>
              <a:rPr lang="en-US" dirty="0" err="1"/>
              <a:t>Shaheen</a:t>
            </a:r>
            <a:r>
              <a:rPr lang="en-US" dirty="0"/>
              <a:t>, E. </a:t>
            </a:r>
            <a:r>
              <a:rPr lang="en-US" dirty="0" err="1"/>
              <a:t>Himabindu</a:t>
            </a:r>
            <a:r>
              <a:rPr lang="en-US" dirty="0"/>
              <a:t>, Dr. T. </a:t>
            </a:r>
            <a:r>
              <a:rPr lang="en-US" dirty="0" err="1"/>
              <a:t>Sreenivasulu</a:t>
            </a:r>
            <a:r>
              <a:rPr lang="en-US" dirty="0"/>
              <a:t>, Dr. Rajasekar </a:t>
            </a:r>
            <a:r>
              <a:rPr lang="en-US" dirty="0" err="1"/>
              <a:t>Rangasamy</a:t>
            </a:r>
            <a:r>
              <a:rPr lang="en-US" dirty="0"/>
              <a:t>, IJET, 2015.</a:t>
            </a:r>
            <a:r>
              <a:rPr lang="en-US" baseline="30000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ts val="685"/>
              </a:spcBef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baseline="30000" dirty="0"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ts val="685"/>
              </a:spcBef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dirty="0"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ts val="685"/>
              </a:spcBef>
              <a:buClr>
                <a:srgbClr val="000000"/>
              </a:buClr>
              <a:buSzPts val="1100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</a:t>
            </a:r>
          </a:p>
          <a:p>
            <a:pPr lvl="0" algn="just" fontAlgn="base">
              <a:lnSpc>
                <a:spcPct val="150000"/>
              </a:lnSpc>
              <a:spcBef>
                <a:spcPts val="685"/>
              </a:spcBef>
              <a:buClr>
                <a:srgbClr val="000000"/>
              </a:buClr>
              <a:buSzPts val="1100"/>
            </a:pPr>
            <a:endParaRPr lang="en-US" dirty="0"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ts val="685"/>
              </a:spcBef>
              <a:buClr>
                <a:srgbClr val="000000"/>
              </a:buClr>
              <a:buSzPts val="1100"/>
            </a:pPr>
            <a:endParaRPr lang="en-US" dirty="0"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ts val="685"/>
              </a:spcBef>
              <a:buClr>
                <a:srgbClr val="000000"/>
              </a:buClr>
              <a:buSzPts val="1100"/>
            </a:pPr>
            <a:endParaRPr lang="en-US" dirty="0"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200000"/>
              </a:lnSpc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637640"/>
      </p:ext>
    </p:extLst>
  </p:cSld>
  <p:clrMapOvr>
    <a:masterClrMapping/>
  </p:clrMapOvr>
</p:sld>
</file>

<file path=ppt/theme/theme1.xml><?xml version="1.0" encoding="utf-8"?>
<a:theme xmlns:a="http://schemas.openxmlformats.org/drawingml/2006/main" name="160952-disabilit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160952-disability-template-16x9</Template>
  <TotalTime>631</TotalTime>
  <Words>420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Wingdings</vt:lpstr>
      <vt:lpstr>160952-disability-template-16x9</vt:lpstr>
      <vt:lpstr>Wheelchair fall detection</vt:lpstr>
      <vt:lpstr>Table of Contents</vt:lpstr>
      <vt:lpstr>PowerPoint Presentation</vt:lpstr>
      <vt:lpstr>Problem Statement</vt:lpstr>
      <vt:lpstr>Block Diagram</vt:lpstr>
      <vt:lpstr>Flow chart</vt:lpstr>
      <vt:lpstr>Implementation Details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YouTube comments</dc:title>
  <dc:creator>Flavia Bhattacharjee</dc:creator>
  <cp:lastModifiedBy>Asus</cp:lastModifiedBy>
  <cp:revision>32</cp:revision>
  <dcterms:created xsi:type="dcterms:W3CDTF">2021-08-30T12:44:20Z</dcterms:created>
  <dcterms:modified xsi:type="dcterms:W3CDTF">2022-03-05T11:58:47Z</dcterms:modified>
</cp:coreProperties>
</file>