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6CEF4A-D453-4781-9CE8-329133D0F73A}" v="3" dt="2025-05-05T13:25:14.494"/>
    <p1510:client id="{D27D7C6F-EBDF-4CD0-8544-F961426981AF}" v="2" dt="2025-05-05T13:28:31.60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4007" y="70103"/>
            <a:ext cx="9013190" cy="6693534"/>
          </a:xfrm>
          <a:custGeom>
            <a:avLst/>
            <a:gdLst/>
            <a:ahLst/>
            <a:cxnLst/>
            <a:rect l="l" t="t" r="r" b="b"/>
            <a:pathLst>
              <a:path w="9013190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8682990" y="0"/>
                </a:lnTo>
                <a:lnTo>
                  <a:pt x="8731751" y="3576"/>
                </a:lnTo>
                <a:lnTo>
                  <a:pt x="8778290" y="13967"/>
                </a:lnTo>
                <a:lnTo>
                  <a:pt x="8822095" y="30662"/>
                </a:lnTo>
                <a:lnTo>
                  <a:pt x="8862658" y="53151"/>
                </a:lnTo>
                <a:lnTo>
                  <a:pt x="8899467" y="80923"/>
                </a:lnTo>
                <a:lnTo>
                  <a:pt x="8932012" y="113468"/>
                </a:lnTo>
                <a:lnTo>
                  <a:pt x="8959784" y="150277"/>
                </a:lnTo>
                <a:lnTo>
                  <a:pt x="8982273" y="190840"/>
                </a:lnTo>
                <a:lnTo>
                  <a:pt x="8998968" y="234645"/>
                </a:lnTo>
                <a:lnTo>
                  <a:pt x="9009359" y="281184"/>
                </a:lnTo>
                <a:lnTo>
                  <a:pt x="9012936" y="329946"/>
                </a:lnTo>
                <a:lnTo>
                  <a:pt x="9012936" y="6363487"/>
                </a:lnTo>
                <a:lnTo>
                  <a:pt x="9009359" y="6412239"/>
                </a:lnTo>
                <a:lnTo>
                  <a:pt x="8998968" y="6458771"/>
                </a:lnTo>
                <a:lnTo>
                  <a:pt x="8982273" y="6502571"/>
                </a:lnTo>
                <a:lnTo>
                  <a:pt x="8959784" y="6543130"/>
                </a:lnTo>
                <a:lnTo>
                  <a:pt x="8932012" y="6579937"/>
                </a:lnTo>
                <a:lnTo>
                  <a:pt x="8899467" y="6612482"/>
                </a:lnTo>
                <a:lnTo>
                  <a:pt x="8862658" y="6640254"/>
                </a:lnTo>
                <a:lnTo>
                  <a:pt x="8822095" y="6662742"/>
                </a:lnTo>
                <a:lnTo>
                  <a:pt x="8778290" y="6679438"/>
                </a:lnTo>
                <a:lnTo>
                  <a:pt x="8731751" y="6689829"/>
                </a:lnTo>
                <a:lnTo>
                  <a:pt x="8682990" y="6693406"/>
                </a:lnTo>
                <a:lnTo>
                  <a:pt x="329920" y="6693406"/>
                </a:lnTo>
                <a:lnTo>
                  <a:pt x="281168" y="6689829"/>
                </a:lnTo>
                <a:lnTo>
                  <a:pt x="234636" y="6679438"/>
                </a:lnTo>
                <a:lnTo>
                  <a:pt x="190835" y="6662742"/>
                </a:lnTo>
                <a:lnTo>
                  <a:pt x="150276" y="6640254"/>
                </a:lnTo>
                <a:lnTo>
                  <a:pt x="113469" y="6612482"/>
                </a:lnTo>
                <a:lnTo>
                  <a:pt x="80925" y="6579937"/>
                </a:lnTo>
                <a:lnTo>
                  <a:pt x="53153" y="6543130"/>
                </a:lnTo>
                <a:lnTo>
                  <a:pt x="30664" y="6502571"/>
                </a:lnTo>
                <a:lnTo>
                  <a:pt x="13968" y="6458771"/>
                </a:lnTo>
                <a:lnTo>
                  <a:pt x="3577" y="6412239"/>
                </a:lnTo>
                <a:lnTo>
                  <a:pt x="0" y="6363487"/>
                </a:lnTo>
                <a:lnTo>
                  <a:pt x="0" y="32994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444" y="202819"/>
            <a:ext cx="7296150" cy="1115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696363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883028"/>
            <a:ext cx="6289040" cy="4672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0/JSPExamples/xyz.js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mailto:deitel@deitel.co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itel.com/whatsnew.html" TargetMode="External"/><Relationship Id="rId2" Type="http://schemas.openxmlformats.org/officeDocument/2006/relationships/hyperlink" Target="http://www.deitel.com/books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eitel.com/intro.html" TargetMode="External"/><Relationship Id="rId5" Type="http://schemas.openxmlformats.org/officeDocument/2006/relationships/hyperlink" Target="http://www.deitel.com/faq/index.html" TargetMode="External"/><Relationship Id="rId4" Type="http://schemas.openxmlformats.org/officeDocument/2006/relationships/hyperlink" Target="http://www.deitel.com/books/downloads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deitel@deitel.com" TargetMode="External"/><Relationship Id="rId2" Type="http://schemas.openxmlformats.org/officeDocument/2006/relationships/hyperlink" Target="http://www.deitel.com/index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1999/xhtml" TargetMode="External"/><Relationship Id="rId2" Type="http://schemas.openxmlformats.org/officeDocument/2006/relationships/hyperlink" Target="http://www.w3.org/TR/xhtml1/DTD/xhtml1-strict.dtd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1999/xhtml" TargetMode="External"/><Relationship Id="rId2" Type="http://schemas.openxmlformats.org/officeDocument/2006/relationships/hyperlink" Target="http://www.w3.org/TR/xhtml1/DTD/xhtml1-strict.dtd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1999/xhtml" TargetMode="External"/><Relationship Id="rId2" Type="http://schemas.openxmlformats.org/officeDocument/2006/relationships/hyperlink" Target="http://www.w3.org/TR/xhtml1/DTD/xhtml1-strict.dtd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exec/obidos/ASIN/0130384747/" TargetMode="External"/><Relationship Id="rId2" Type="http://schemas.openxmlformats.org/officeDocument/2006/relationships/hyperlink" Target="http://www.amazon.com/exec/obidos/ASIN/0130895601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mazon.com/exec/obidos/ASIN/0130293636/" TargetMode="External"/><Relationship Id="rId5" Type="http://schemas.openxmlformats.org/officeDocument/2006/relationships/hyperlink" Target="http://www.amazon.com/exec/obidos/ASIN/0130461342/" TargetMode="External"/><Relationship Id="rId4" Type="http://schemas.openxmlformats.org/officeDocument/2006/relationships/hyperlink" Target="http://www.amazon.com/exec/obidos/ASIN/0130308978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1999/xhtml" TargetMode="External"/><Relationship Id="rId2" Type="http://schemas.openxmlformats.org/officeDocument/2006/relationships/hyperlink" Target="http://www.w3.org/TR/xhtml1/DTD/xhtml1-strict.dt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finance.yahoo.com/q?s" TargetMode="External"/><Relationship Id="rId2" Type="http://schemas.openxmlformats.org/officeDocument/2006/relationships/hyperlink" Target="http://research.tdwaterhous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483" y="60676"/>
            <a:ext cx="9022080" cy="6692265"/>
            <a:chOff x="62483" y="70103"/>
            <a:chExt cx="9022080" cy="66922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1" y="70103"/>
              <a:ext cx="9012936" cy="66918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5531" y="70103"/>
              <a:ext cx="9013190" cy="6692265"/>
            </a:xfrm>
            <a:custGeom>
              <a:avLst/>
              <a:gdLst/>
              <a:ahLst/>
              <a:cxnLst/>
              <a:rect l="l" t="t" r="r" b="b"/>
              <a:pathLst>
                <a:path w="9013190" h="6692265">
                  <a:moveTo>
                    <a:pt x="0" y="329819"/>
                  </a:moveTo>
                  <a:lnTo>
                    <a:pt x="3576" y="281088"/>
                  </a:lnTo>
                  <a:lnTo>
                    <a:pt x="13965" y="234576"/>
                  </a:lnTo>
                  <a:lnTo>
                    <a:pt x="30656" y="190791"/>
                  </a:lnTo>
                  <a:lnTo>
                    <a:pt x="53139" y="150245"/>
                  </a:lnTo>
                  <a:lnTo>
                    <a:pt x="80905" y="113448"/>
                  </a:lnTo>
                  <a:lnTo>
                    <a:pt x="113441" y="80911"/>
                  </a:lnTo>
                  <a:lnTo>
                    <a:pt x="150240" y="53144"/>
                  </a:lnTo>
                  <a:lnTo>
                    <a:pt x="190789" y="30660"/>
                  </a:lnTo>
                  <a:lnTo>
                    <a:pt x="234580" y="13967"/>
                  </a:lnTo>
                  <a:lnTo>
                    <a:pt x="281102" y="3576"/>
                  </a:lnTo>
                  <a:lnTo>
                    <a:pt x="329844" y="0"/>
                  </a:lnTo>
                  <a:lnTo>
                    <a:pt x="8683117" y="0"/>
                  </a:lnTo>
                  <a:lnTo>
                    <a:pt x="8731847" y="3576"/>
                  </a:lnTo>
                  <a:lnTo>
                    <a:pt x="8778359" y="13967"/>
                  </a:lnTo>
                  <a:lnTo>
                    <a:pt x="8822144" y="30660"/>
                  </a:lnTo>
                  <a:lnTo>
                    <a:pt x="8862690" y="53144"/>
                  </a:lnTo>
                  <a:lnTo>
                    <a:pt x="8899487" y="80911"/>
                  </a:lnTo>
                  <a:lnTo>
                    <a:pt x="8932024" y="113448"/>
                  </a:lnTo>
                  <a:lnTo>
                    <a:pt x="8959791" y="150245"/>
                  </a:lnTo>
                  <a:lnTo>
                    <a:pt x="8982275" y="190791"/>
                  </a:lnTo>
                  <a:lnTo>
                    <a:pt x="8998968" y="234576"/>
                  </a:lnTo>
                  <a:lnTo>
                    <a:pt x="9009359" y="281088"/>
                  </a:lnTo>
                  <a:lnTo>
                    <a:pt x="9012936" y="329819"/>
                  </a:lnTo>
                  <a:lnTo>
                    <a:pt x="9012936" y="6362026"/>
                  </a:lnTo>
                  <a:lnTo>
                    <a:pt x="9009359" y="6410769"/>
                  </a:lnTo>
                  <a:lnTo>
                    <a:pt x="8998968" y="6457290"/>
                  </a:lnTo>
                  <a:lnTo>
                    <a:pt x="8982275" y="6501081"/>
                  </a:lnTo>
                  <a:lnTo>
                    <a:pt x="8959791" y="6541631"/>
                  </a:lnTo>
                  <a:lnTo>
                    <a:pt x="8932024" y="6578429"/>
                  </a:lnTo>
                  <a:lnTo>
                    <a:pt x="8899487" y="6610967"/>
                  </a:lnTo>
                  <a:lnTo>
                    <a:pt x="8862690" y="6638732"/>
                  </a:lnTo>
                  <a:lnTo>
                    <a:pt x="8822144" y="6661215"/>
                  </a:lnTo>
                  <a:lnTo>
                    <a:pt x="8778359" y="6677907"/>
                  </a:lnTo>
                  <a:lnTo>
                    <a:pt x="8731847" y="6688296"/>
                  </a:lnTo>
                  <a:lnTo>
                    <a:pt x="8683117" y="6691872"/>
                  </a:lnTo>
                  <a:lnTo>
                    <a:pt x="329844" y="6691872"/>
                  </a:lnTo>
                  <a:lnTo>
                    <a:pt x="281102" y="6688296"/>
                  </a:lnTo>
                  <a:lnTo>
                    <a:pt x="234580" y="6677907"/>
                  </a:lnTo>
                  <a:lnTo>
                    <a:pt x="190789" y="6661215"/>
                  </a:lnTo>
                  <a:lnTo>
                    <a:pt x="150240" y="6638732"/>
                  </a:lnTo>
                  <a:lnTo>
                    <a:pt x="113441" y="6610967"/>
                  </a:lnTo>
                  <a:lnTo>
                    <a:pt x="80905" y="6578429"/>
                  </a:lnTo>
                  <a:lnTo>
                    <a:pt x="53139" y="6541631"/>
                  </a:lnTo>
                  <a:lnTo>
                    <a:pt x="30656" y="6501081"/>
                  </a:lnTo>
                  <a:lnTo>
                    <a:pt x="13965" y="6457290"/>
                  </a:lnTo>
                  <a:lnTo>
                    <a:pt x="3576" y="6410769"/>
                  </a:lnTo>
                  <a:lnTo>
                    <a:pt x="0" y="6362026"/>
                  </a:lnTo>
                  <a:lnTo>
                    <a:pt x="0" y="329819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483" y="1395984"/>
              <a:ext cx="9022080" cy="121920"/>
            </a:xfrm>
            <a:custGeom>
              <a:avLst/>
              <a:gdLst/>
              <a:ahLst/>
              <a:cxnLst/>
              <a:rect l="l" t="t" r="r" b="b"/>
              <a:pathLst>
                <a:path w="9022080" h="121919">
                  <a:moveTo>
                    <a:pt x="9022080" y="0"/>
                  </a:moveTo>
                  <a:lnTo>
                    <a:pt x="0" y="0"/>
                  </a:lnTo>
                  <a:lnTo>
                    <a:pt x="0" y="121920"/>
                  </a:lnTo>
                  <a:lnTo>
                    <a:pt x="9022080" y="121920"/>
                  </a:lnTo>
                  <a:lnTo>
                    <a:pt x="9022080" y="0"/>
                  </a:lnTo>
                  <a:close/>
                </a:path>
              </a:pathLst>
            </a:custGeom>
            <a:solidFill>
              <a:srgbClr val="E6B0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483" y="1722605"/>
              <a:ext cx="9022080" cy="111760"/>
            </a:xfrm>
            <a:custGeom>
              <a:avLst/>
              <a:gdLst/>
              <a:ahLst/>
              <a:cxnLst/>
              <a:rect l="l" t="t" r="r" b="b"/>
              <a:pathLst>
                <a:path w="9022080" h="111760">
                  <a:moveTo>
                    <a:pt x="9022080" y="0"/>
                  </a:moveTo>
                  <a:lnTo>
                    <a:pt x="0" y="0"/>
                  </a:lnTo>
                  <a:lnTo>
                    <a:pt x="0" y="111251"/>
                  </a:lnTo>
                  <a:lnTo>
                    <a:pt x="9022080" y="111251"/>
                  </a:lnTo>
                  <a:lnTo>
                    <a:pt x="9022080" y="0"/>
                  </a:lnTo>
                  <a:close/>
                </a:path>
              </a:pathLst>
            </a:custGeom>
            <a:solidFill>
              <a:srgbClr val="918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303" y="62103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29" y="4644"/>
                  </a:lnTo>
                  <a:lnTo>
                    <a:pt x="139619" y="17964"/>
                  </a:lnTo>
                  <a:lnTo>
                    <a:pt x="100788" y="39041"/>
                  </a:lnTo>
                  <a:lnTo>
                    <a:pt x="66955" y="66955"/>
                  </a:lnTo>
                  <a:lnTo>
                    <a:pt x="39041" y="100788"/>
                  </a:lnTo>
                  <a:lnTo>
                    <a:pt x="17964" y="139619"/>
                  </a:lnTo>
                  <a:lnTo>
                    <a:pt x="4644" y="182529"/>
                  </a:lnTo>
                  <a:lnTo>
                    <a:pt x="0" y="228600"/>
                  </a:lnTo>
                  <a:lnTo>
                    <a:pt x="4644" y="274670"/>
                  </a:lnTo>
                  <a:lnTo>
                    <a:pt x="17964" y="317580"/>
                  </a:lnTo>
                  <a:lnTo>
                    <a:pt x="39041" y="356411"/>
                  </a:lnTo>
                  <a:lnTo>
                    <a:pt x="66955" y="390244"/>
                  </a:lnTo>
                  <a:lnTo>
                    <a:pt x="100788" y="418158"/>
                  </a:lnTo>
                  <a:lnTo>
                    <a:pt x="139619" y="439235"/>
                  </a:lnTo>
                  <a:lnTo>
                    <a:pt x="182529" y="452555"/>
                  </a:lnTo>
                  <a:lnTo>
                    <a:pt x="228600" y="457200"/>
                  </a:lnTo>
                  <a:lnTo>
                    <a:pt x="274670" y="452555"/>
                  </a:lnTo>
                  <a:lnTo>
                    <a:pt x="317580" y="439235"/>
                  </a:lnTo>
                  <a:lnTo>
                    <a:pt x="356411" y="418158"/>
                  </a:lnTo>
                  <a:lnTo>
                    <a:pt x="390244" y="390244"/>
                  </a:lnTo>
                  <a:lnTo>
                    <a:pt x="418158" y="356411"/>
                  </a:lnTo>
                  <a:lnTo>
                    <a:pt x="439235" y="317580"/>
                  </a:lnTo>
                  <a:lnTo>
                    <a:pt x="452555" y="274670"/>
                  </a:lnTo>
                  <a:lnTo>
                    <a:pt x="457200" y="228600"/>
                  </a:lnTo>
                  <a:lnTo>
                    <a:pt x="452555" y="182529"/>
                  </a:lnTo>
                  <a:lnTo>
                    <a:pt x="439235" y="139619"/>
                  </a:lnTo>
                  <a:lnTo>
                    <a:pt x="418158" y="100788"/>
                  </a:lnTo>
                  <a:lnTo>
                    <a:pt x="390244" y="66955"/>
                  </a:lnTo>
                  <a:lnTo>
                    <a:pt x="356411" y="39041"/>
                  </a:lnTo>
                  <a:lnTo>
                    <a:pt x="317580" y="17964"/>
                  </a:lnTo>
                  <a:lnTo>
                    <a:pt x="274670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09473" y="6314643"/>
            <a:ext cx="1301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>
                <a:solidFill>
                  <a:srgbClr val="FFFFFF"/>
                </a:solidFill>
                <a:latin typeface="Franklin Gothic Medium"/>
                <a:cs typeface="Franklin Gothic Medium"/>
              </a:rPr>
              <a:t>1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2484" y="235860"/>
            <a:ext cx="9022080" cy="1458595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29209" rIns="0" bIns="0" rtlCol="0">
            <a:spAutoFit/>
          </a:bodyPr>
          <a:lstStyle/>
          <a:p>
            <a:pPr marL="3288029" marR="1203960" indent="-2082164">
              <a:lnSpc>
                <a:spcPct val="100000"/>
              </a:lnSpc>
              <a:spcBef>
                <a:spcPts val="229"/>
              </a:spcBef>
            </a:pPr>
            <a:r>
              <a:rPr sz="4300" b="1" spc="-380" dirty="0">
                <a:solidFill>
                  <a:srgbClr val="FFFFFF"/>
                </a:solidFill>
                <a:latin typeface="Arial"/>
                <a:cs typeface="Arial"/>
              </a:rPr>
              <a:t>Advanced</a:t>
            </a:r>
            <a:r>
              <a:rPr sz="43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300" b="1" spc="-400" dirty="0">
                <a:solidFill>
                  <a:srgbClr val="FFFFFF"/>
                </a:solidFill>
                <a:latin typeface="Arial"/>
                <a:cs typeface="Arial"/>
              </a:rPr>
              <a:t>Java</a:t>
            </a:r>
            <a:r>
              <a:rPr sz="43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300" b="1" spc="-360" dirty="0">
                <a:solidFill>
                  <a:srgbClr val="FFFFFF"/>
                </a:solidFill>
                <a:latin typeface="Arial"/>
                <a:cs typeface="Arial"/>
              </a:rPr>
              <a:t>Programming (CIE-</a:t>
            </a:r>
            <a:r>
              <a:rPr sz="4300" b="1" spc="-10" dirty="0">
                <a:solidFill>
                  <a:srgbClr val="FFFFFF"/>
                </a:solidFill>
                <a:latin typeface="Arial"/>
                <a:cs typeface="Arial"/>
              </a:rPr>
              <a:t>306T)</a:t>
            </a:r>
            <a:endParaRPr sz="43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5467" y="6238138"/>
            <a:ext cx="79432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696363"/>
                </a:solidFill>
                <a:latin typeface="Comic Sans MS"/>
                <a:cs typeface="Comic Sans MS"/>
              </a:rPr>
              <a:t>Department</a:t>
            </a:r>
            <a:r>
              <a:rPr sz="1400" spc="-45" dirty="0">
                <a:solidFill>
                  <a:srgbClr val="696363"/>
                </a:solidFill>
                <a:latin typeface="Comic Sans MS"/>
                <a:cs typeface="Comic Sans MS"/>
              </a:rPr>
              <a:t> </a:t>
            </a:r>
            <a:r>
              <a:rPr sz="1400" dirty="0">
                <a:solidFill>
                  <a:srgbClr val="696363"/>
                </a:solidFill>
                <a:latin typeface="Comic Sans MS"/>
                <a:cs typeface="Comic Sans MS"/>
              </a:rPr>
              <a:t>of</a:t>
            </a:r>
            <a:r>
              <a:rPr sz="1400" spc="360" dirty="0">
                <a:solidFill>
                  <a:srgbClr val="696363"/>
                </a:solidFill>
                <a:latin typeface="Comic Sans MS"/>
                <a:cs typeface="Comic Sans MS"/>
              </a:rPr>
              <a:t> </a:t>
            </a:r>
            <a:r>
              <a:rPr sz="1400" dirty="0">
                <a:solidFill>
                  <a:srgbClr val="696363"/>
                </a:solidFill>
                <a:latin typeface="Comic Sans MS"/>
                <a:cs typeface="Comic Sans MS"/>
              </a:rPr>
              <a:t>Computer</a:t>
            </a:r>
            <a:r>
              <a:rPr sz="1400" spc="-55" dirty="0">
                <a:solidFill>
                  <a:srgbClr val="696363"/>
                </a:solidFill>
                <a:latin typeface="Comic Sans MS"/>
                <a:cs typeface="Comic Sans MS"/>
              </a:rPr>
              <a:t> </a:t>
            </a:r>
            <a:r>
              <a:rPr sz="1400" dirty="0">
                <a:solidFill>
                  <a:srgbClr val="696363"/>
                </a:solidFill>
                <a:latin typeface="Comic Sans MS"/>
                <a:cs typeface="Comic Sans MS"/>
              </a:rPr>
              <a:t>Science</a:t>
            </a:r>
            <a:r>
              <a:rPr sz="1400" spc="-20" dirty="0">
                <a:solidFill>
                  <a:srgbClr val="696363"/>
                </a:solidFill>
                <a:latin typeface="Comic Sans MS"/>
                <a:cs typeface="Comic Sans MS"/>
              </a:rPr>
              <a:t> </a:t>
            </a:r>
            <a:r>
              <a:rPr sz="1400" dirty="0">
                <a:solidFill>
                  <a:srgbClr val="696363"/>
                </a:solidFill>
                <a:latin typeface="Comic Sans MS"/>
                <a:cs typeface="Comic Sans MS"/>
              </a:rPr>
              <a:t>and</a:t>
            </a:r>
            <a:r>
              <a:rPr sz="1400" spc="-40" dirty="0">
                <a:solidFill>
                  <a:srgbClr val="696363"/>
                </a:solidFill>
                <a:latin typeface="Comic Sans MS"/>
                <a:cs typeface="Comic Sans MS"/>
              </a:rPr>
              <a:t> </a:t>
            </a:r>
            <a:r>
              <a:rPr sz="1400" dirty="0">
                <a:solidFill>
                  <a:srgbClr val="696363"/>
                </a:solidFill>
                <a:latin typeface="Comic Sans MS"/>
                <a:cs typeface="Comic Sans MS"/>
              </a:rPr>
              <a:t>Engineering,</a:t>
            </a:r>
            <a:r>
              <a:rPr sz="1400" spc="-50" dirty="0">
                <a:solidFill>
                  <a:srgbClr val="696363"/>
                </a:solidFill>
                <a:latin typeface="Comic Sans MS"/>
                <a:cs typeface="Comic Sans MS"/>
              </a:rPr>
              <a:t> </a:t>
            </a:r>
            <a:r>
              <a:rPr lang="en-US" sz="1400" spc="-50" dirty="0">
                <a:solidFill>
                  <a:srgbClr val="696363"/>
                </a:solidFill>
                <a:latin typeface="Comic Sans MS"/>
                <a:cs typeface="Comic Sans MS"/>
              </a:rPr>
              <a:t>GTBIT</a:t>
            </a:r>
            <a:r>
              <a:rPr sz="1400" dirty="0">
                <a:solidFill>
                  <a:srgbClr val="696363"/>
                </a:solidFill>
                <a:latin typeface="Comic Sans MS"/>
                <a:cs typeface="Comic Sans MS"/>
              </a:rPr>
              <a:t>,</a:t>
            </a:r>
            <a:r>
              <a:rPr sz="1400" spc="-40" dirty="0">
                <a:solidFill>
                  <a:srgbClr val="696363"/>
                </a:solidFill>
                <a:latin typeface="Comic Sans MS"/>
                <a:cs typeface="Comic Sans MS"/>
              </a:rPr>
              <a:t> </a:t>
            </a:r>
            <a:r>
              <a:rPr sz="1400" dirty="0">
                <a:solidFill>
                  <a:srgbClr val="696363"/>
                </a:solidFill>
                <a:latin typeface="Comic Sans MS"/>
                <a:cs typeface="Comic Sans MS"/>
              </a:rPr>
              <a:t>New</a:t>
            </a:r>
            <a:r>
              <a:rPr sz="1400" spc="-30" dirty="0">
                <a:solidFill>
                  <a:srgbClr val="696363"/>
                </a:solidFill>
                <a:latin typeface="Comic Sans MS"/>
                <a:cs typeface="Comic Sans MS"/>
              </a:rPr>
              <a:t> </a:t>
            </a:r>
            <a:r>
              <a:rPr sz="1400" dirty="0">
                <a:solidFill>
                  <a:srgbClr val="696363"/>
                </a:solidFill>
                <a:latin typeface="Comic Sans MS"/>
                <a:cs typeface="Comic Sans MS"/>
              </a:rPr>
              <a:t>Delhi,</a:t>
            </a:r>
            <a:r>
              <a:rPr sz="1400" spc="-35" dirty="0">
                <a:solidFill>
                  <a:srgbClr val="696363"/>
                </a:solidFill>
                <a:latin typeface="Comic Sans MS"/>
                <a:cs typeface="Comic Sans MS"/>
              </a:rPr>
              <a:t> </a:t>
            </a:r>
            <a:r>
              <a:rPr sz="1400" dirty="0">
                <a:solidFill>
                  <a:srgbClr val="696363"/>
                </a:solidFill>
                <a:latin typeface="Comic Sans MS"/>
                <a:cs typeface="Comic Sans MS"/>
              </a:rPr>
              <a:t>Subject:</a:t>
            </a:r>
            <a:r>
              <a:rPr sz="1400" spc="-45" dirty="0">
                <a:solidFill>
                  <a:srgbClr val="696363"/>
                </a:solidFill>
                <a:latin typeface="Comic Sans MS"/>
                <a:cs typeface="Comic Sans MS"/>
              </a:rPr>
              <a:t> </a:t>
            </a:r>
            <a:r>
              <a:rPr sz="1400" dirty="0">
                <a:solidFill>
                  <a:srgbClr val="696363"/>
                </a:solidFill>
                <a:latin typeface="Comic Sans MS"/>
                <a:cs typeface="Comic Sans MS"/>
              </a:rPr>
              <a:t>Advanced</a:t>
            </a:r>
            <a:r>
              <a:rPr sz="1400" spc="-40" dirty="0">
                <a:solidFill>
                  <a:srgbClr val="696363"/>
                </a:solidFill>
                <a:latin typeface="Comic Sans MS"/>
                <a:cs typeface="Comic Sans MS"/>
              </a:rPr>
              <a:t> </a:t>
            </a:r>
            <a:r>
              <a:rPr sz="1400" spc="-20" dirty="0">
                <a:solidFill>
                  <a:srgbClr val="696363"/>
                </a:solidFill>
                <a:latin typeface="Comic Sans MS"/>
                <a:cs typeface="Comic Sans MS"/>
              </a:rPr>
              <a:t>Java </a:t>
            </a:r>
            <a:r>
              <a:rPr sz="1400" dirty="0">
                <a:solidFill>
                  <a:srgbClr val="696363"/>
                </a:solidFill>
                <a:latin typeface="Comic Sans MS"/>
                <a:cs typeface="Comic Sans MS"/>
              </a:rPr>
              <a:t>Programming,</a:t>
            </a:r>
            <a:r>
              <a:rPr sz="1400" spc="-100" dirty="0">
                <a:solidFill>
                  <a:srgbClr val="696363"/>
                </a:solidFill>
                <a:latin typeface="Comic Sans MS"/>
                <a:cs typeface="Comic Sans MS"/>
              </a:rPr>
              <a:t> </a:t>
            </a:r>
            <a:r>
              <a:rPr sz="1400" dirty="0">
                <a:solidFill>
                  <a:srgbClr val="696363"/>
                </a:solidFill>
                <a:latin typeface="Comic Sans MS"/>
                <a:cs typeface="Comic Sans MS"/>
              </a:rPr>
              <a:t>Instructor:</a:t>
            </a:r>
            <a:r>
              <a:rPr sz="1400" spc="-50" dirty="0">
                <a:solidFill>
                  <a:srgbClr val="696363"/>
                </a:solidFill>
                <a:latin typeface="Comic Sans MS"/>
                <a:cs typeface="Comic Sans MS"/>
              </a:rPr>
              <a:t> </a:t>
            </a:r>
            <a:r>
              <a:rPr lang="en-US" sz="1400" spc="-50" dirty="0">
                <a:solidFill>
                  <a:srgbClr val="696363"/>
                </a:solidFill>
                <a:latin typeface="Comic Sans MS"/>
                <a:cs typeface="Comic Sans MS"/>
              </a:rPr>
              <a:t>Hayat Hussain</a:t>
            </a:r>
            <a:endParaRPr sz="1400" dirty="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5940" y="2272180"/>
            <a:ext cx="8122742" cy="97536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62985">
              <a:lnSpc>
                <a:spcPct val="100000"/>
              </a:lnSpc>
              <a:spcBef>
                <a:spcPts val="470"/>
              </a:spcBef>
            </a:pPr>
            <a:r>
              <a:rPr sz="2100" b="1" dirty="0">
                <a:solidFill>
                  <a:srgbClr val="696363"/>
                </a:solidFill>
                <a:latin typeface="Times New Roman"/>
                <a:cs typeface="Times New Roman"/>
              </a:rPr>
              <a:t>Unit</a:t>
            </a:r>
            <a:r>
              <a:rPr sz="2100" b="1" spc="-1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2100" b="1" spc="60" dirty="0">
                <a:solidFill>
                  <a:srgbClr val="696363"/>
                </a:solidFill>
                <a:latin typeface="Times New Roman"/>
                <a:cs typeface="Times New Roman"/>
              </a:rPr>
              <a:t>-</a:t>
            </a:r>
            <a:r>
              <a:rPr sz="2100" b="1" spc="-50" dirty="0">
                <a:solidFill>
                  <a:srgbClr val="696363"/>
                </a:solidFill>
                <a:latin typeface="Times New Roman"/>
                <a:cs typeface="Times New Roman"/>
              </a:rPr>
              <a:t>3</a:t>
            </a:r>
            <a:endParaRPr sz="21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110"/>
              </a:lnSpc>
              <a:spcBef>
                <a:spcPts val="425"/>
              </a:spcBef>
              <a:buClr>
                <a:srgbClr val="D24717"/>
              </a:buClr>
              <a:buSzPct val="83333"/>
              <a:buFont typeface="Arial MT"/>
              <a:buChar char="•"/>
              <a:tabLst>
                <a:tab pos="355600" algn="l"/>
              </a:tabLst>
            </a:pPr>
            <a:r>
              <a:rPr sz="1800" spc="-130" dirty="0">
                <a:solidFill>
                  <a:srgbClr val="696363"/>
                </a:solidFill>
                <a:latin typeface="Times New Roman"/>
                <a:cs typeface="Times New Roman"/>
              </a:rPr>
              <a:t>JSP‐</a:t>
            </a:r>
            <a:r>
              <a:rPr sz="1800" spc="1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800" spc="-60" dirty="0">
                <a:solidFill>
                  <a:srgbClr val="696363"/>
                </a:solidFill>
                <a:latin typeface="Times New Roman"/>
                <a:cs typeface="Times New Roman"/>
              </a:rPr>
              <a:t>Introduction,</a:t>
            </a:r>
            <a:r>
              <a:rPr sz="1800" spc="-11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800" spc="-175" dirty="0">
                <a:solidFill>
                  <a:srgbClr val="696363"/>
                </a:solidFill>
                <a:latin typeface="Times New Roman"/>
                <a:cs typeface="Times New Roman"/>
              </a:rPr>
              <a:t>Java</a:t>
            </a:r>
            <a:r>
              <a:rPr sz="180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800" spc="-85" dirty="0">
                <a:solidFill>
                  <a:srgbClr val="696363"/>
                </a:solidFill>
                <a:latin typeface="Times New Roman"/>
                <a:cs typeface="Times New Roman"/>
              </a:rPr>
              <a:t>Server</a:t>
            </a:r>
            <a:r>
              <a:rPr sz="1800" spc="-5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800" spc="-140" dirty="0">
                <a:solidFill>
                  <a:srgbClr val="696363"/>
                </a:solidFill>
                <a:latin typeface="Times New Roman"/>
                <a:cs typeface="Times New Roman"/>
              </a:rPr>
              <a:t>Pages</a:t>
            </a:r>
            <a:r>
              <a:rPr sz="1800" spc="-1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800" spc="-90" dirty="0">
                <a:solidFill>
                  <a:srgbClr val="696363"/>
                </a:solidFill>
                <a:latin typeface="Times New Roman"/>
                <a:cs typeface="Times New Roman"/>
              </a:rPr>
              <a:t>Overview,</a:t>
            </a:r>
            <a:r>
              <a:rPr sz="1800" spc="-95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800" spc="-85" dirty="0">
                <a:solidFill>
                  <a:srgbClr val="696363"/>
                </a:solidFill>
                <a:latin typeface="Times New Roman"/>
                <a:cs typeface="Times New Roman"/>
              </a:rPr>
              <a:t>Implicit</a:t>
            </a:r>
            <a:r>
              <a:rPr sz="1800" spc="5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800" spc="-60" dirty="0">
                <a:solidFill>
                  <a:srgbClr val="696363"/>
                </a:solidFill>
                <a:latin typeface="Times New Roman"/>
                <a:cs typeface="Times New Roman"/>
              </a:rPr>
              <a:t>Objects,</a:t>
            </a:r>
            <a:r>
              <a:rPr sz="1800" spc="-9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800" spc="-80" dirty="0">
                <a:solidFill>
                  <a:srgbClr val="696363"/>
                </a:solidFill>
                <a:latin typeface="Times New Roman"/>
                <a:cs typeface="Times New Roman"/>
              </a:rPr>
              <a:t>Scripting,</a:t>
            </a:r>
            <a:r>
              <a:rPr sz="1800" spc="-11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800" spc="-95" dirty="0">
                <a:solidFill>
                  <a:srgbClr val="696363"/>
                </a:solidFill>
                <a:latin typeface="Times New Roman"/>
                <a:cs typeface="Times New Roman"/>
              </a:rPr>
              <a:t>Standard</a:t>
            </a:r>
            <a:r>
              <a:rPr sz="1800" spc="-15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800" spc="-90" dirty="0">
                <a:solidFill>
                  <a:srgbClr val="696363"/>
                </a:solidFill>
                <a:latin typeface="Times New Roman"/>
                <a:cs typeface="Times New Roman"/>
              </a:rPr>
              <a:t>Actions, </a:t>
            </a:r>
            <a:r>
              <a:rPr lang="en-US" sz="1800" spc="-25" dirty="0">
                <a:solidFill>
                  <a:srgbClr val="696363"/>
                </a:solidFill>
                <a:latin typeface="Times New Roman"/>
                <a:cs typeface="Times New Roman"/>
              </a:rPr>
              <a:t>Directives</a:t>
            </a:r>
            <a:r>
              <a:rPr sz="1800" spc="-70" dirty="0">
                <a:solidFill>
                  <a:srgbClr val="696363"/>
                </a:solidFill>
                <a:latin typeface="Times New Roman"/>
                <a:cs typeface="Times New Roman"/>
              </a:rPr>
              <a:t>,</a:t>
            </a:r>
            <a:r>
              <a:rPr sz="1800" spc="-155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800" spc="-55" dirty="0">
                <a:solidFill>
                  <a:srgbClr val="696363"/>
                </a:solidFill>
                <a:latin typeface="Times New Roman"/>
                <a:cs typeface="Times New Roman"/>
              </a:rPr>
              <a:t>Custom</a:t>
            </a:r>
            <a:r>
              <a:rPr sz="1800" spc="50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800" spc="-195" dirty="0">
                <a:solidFill>
                  <a:srgbClr val="696363"/>
                </a:solidFill>
                <a:latin typeface="Times New Roman"/>
                <a:cs typeface="Times New Roman"/>
              </a:rPr>
              <a:t>Tag</a:t>
            </a:r>
            <a:r>
              <a:rPr sz="1800" spc="-35" dirty="0">
                <a:solidFill>
                  <a:srgbClr val="696363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696363"/>
                </a:solidFill>
                <a:latin typeface="Times New Roman"/>
                <a:cs typeface="Times New Roman"/>
              </a:rPr>
              <a:t>Libraries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61956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/>
              <a:t>JSP</a:t>
            </a:r>
            <a:r>
              <a:rPr sz="4000" spc="-229"/>
              <a:t> </a:t>
            </a:r>
            <a:r>
              <a:rPr sz="4000" spc="-50"/>
              <a:t>compilation</a:t>
            </a:r>
            <a:r>
              <a:rPr sz="4000" spc="-200"/>
              <a:t> </a:t>
            </a:r>
            <a:r>
              <a:rPr sz="4000"/>
              <a:t>into</a:t>
            </a:r>
            <a:r>
              <a:rPr sz="4000" spc="-204"/>
              <a:t> </a:t>
            </a:r>
            <a:r>
              <a:rPr sz="4000" spc="-10"/>
              <a:t>Servlets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09600" y="3733800"/>
            <a:ext cx="1524000" cy="8382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274955" marR="266065" indent="170180">
              <a:lnSpc>
                <a:spcPct val="120000"/>
              </a:lnSpc>
              <a:spcBef>
                <a:spcPts val="80"/>
              </a:spcBef>
            </a:pPr>
            <a:r>
              <a:rPr sz="2000" spc="-25">
                <a:latin typeface="Comic Sans MS"/>
                <a:cs typeface="Comic Sans MS"/>
              </a:rPr>
              <a:t>Web </a:t>
            </a:r>
            <a:r>
              <a:rPr sz="2000" spc="-10">
                <a:latin typeface="Comic Sans MS"/>
                <a:cs typeface="Comic Sans MS"/>
              </a:rPr>
              <a:t>Browser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24200" y="3657600"/>
            <a:ext cx="1524000" cy="83820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838200"/>
                </a:moveTo>
                <a:lnTo>
                  <a:pt x="1524000" y="838200"/>
                </a:lnTo>
                <a:lnTo>
                  <a:pt x="15240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04438" y="3696080"/>
            <a:ext cx="765175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5090">
              <a:lnSpc>
                <a:spcPct val="120000"/>
              </a:lnSpc>
              <a:spcBef>
                <a:spcPts val="100"/>
              </a:spcBef>
            </a:pPr>
            <a:r>
              <a:rPr sz="1800" spc="-25">
                <a:latin typeface="Comic Sans MS"/>
                <a:cs typeface="Comic Sans MS"/>
              </a:rPr>
              <a:t>Web </a:t>
            </a:r>
            <a:r>
              <a:rPr sz="1800" spc="-10">
                <a:latin typeface="Comic Sans MS"/>
                <a:cs typeface="Comic Sans MS"/>
              </a:rPr>
              <a:t>Server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1600" y="3657600"/>
            <a:ext cx="1752600" cy="9144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marL="304800">
              <a:lnSpc>
                <a:spcPct val="100000"/>
              </a:lnSpc>
              <a:spcBef>
                <a:spcPts val="1135"/>
              </a:spcBef>
            </a:pPr>
            <a:r>
              <a:rPr sz="1800">
                <a:latin typeface="Comic Sans MS"/>
                <a:cs typeface="Comic Sans MS"/>
              </a:rPr>
              <a:t>J2EE</a:t>
            </a:r>
            <a:r>
              <a:rPr sz="1800" spc="-60">
                <a:latin typeface="Comic Sans MS"/>
                <a:cs typeface="Comic Sans MS"/>
              </a:rPr>
              <a:t> </a:t>
            </a:r>
            <a:r>
              <a:rPr sz="1800" spc="-25">
                <a:latin typeface="Comic Sans MS"/>
                <a:cs typeface="Comic Sans MS"/>
              </a:rPr>
              <a:t>Web</a:t>
            </a:r>
            <a:endParaRPr sz="1800">
              <a:latin typeface="Comic Sans MS"/>
              <a:cs typeface="Comic Sans MS"/>
            </a:endParaRPr>
          </a:p>
          <a:p>
            <a:pPr marL="365760">
              <a:lnSpc>
                <a:spcPct val="100000"/>
              </a:lnSpc>
              <a:spcBef>
                <a:spcPts val="430"/>
              </a:spcBef>
            </a:pPr>
            <a:r>
              <a:rPr sz="1800" spc="-10">
                <a:latin typeface="Comic Sans MS"/>
                <a:cs typeface="Comic Sans MS"/>
              </a:rPr>
              <a:t>Container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33600" y="3924300"/>
            <a:ext cx="3048000" cy="457200"/>
          </a:xfrm>
          <a:custGeom>
            <a:avLst/>
            <a:gdLst/>
            <a:ahLst/>
            <a:cxnLst/>
            <a:rect l="l" t="t" r="r" b="b"/>
            <a:pathLst>
              <a:path w="3048000" h="457200">
                <a:moveTo>
                  <a:pt x="990600" y="412750"/>
                </a:moveTo>
                <a:lnTo>
                  <a:pt x="76200" y="412750"/>
                </a:lnTo>
                <a:lnTo>
                  <a:pt x="76200" y="381000"/>
                </a:lnTo>
                <a:lnTo>
                  <a:pt x="0" y="419100"/>
                </a:lnTo>
                <a:lnTo>
                  <a:pt x="76200" y="457200"/>
                </a:lnTo>
                <a:lnTo>
                  <a:pt x="76200" y="425450"/>
                </a:lnTo>
                <a:lnTo>
                  <a:pt x="990600" y="425450"/>
                </a:lnTo>
                <a:lnTo>
                  <a:pt x="990600" y="412750"/>
                </a:lnTo>
                <a:close/>
              </a:path>
              <a:path w="3048000" h="457200">
                <a:moveTo>
                  <a:pt x="1066800" y="38100"/>
                </a:moveTo>
                <a:lnTo>
                  <a:pt x="1054100" y="31750"/>
                </a:lnTo>
                <a:lnTo>
                  <a:pt x="990600" y="0"/>
                </a:lnTo>
                <a:lnTo>
                  <a:pt x="990600" y="31750"/>
                </a:lnTo>
                <a:lnTo>
                  <a:pt x="0" y="31750"/>
                </a:lnTo>
                <a:lnTo>
                  <a:pt x="0" y="44450"/>
                </a:lnTo>
                <a:lnTo>
                  <a:pt x="990600" y="44450"/>
                </a:lnTo>
                <a:lnTo>
                  <a:pt x="990600" y="76200"/>
                </a:lnTo>
                <a:lnTo>
                  <a:pt x="1054100" y="44450"/>
                </a:lnTo>
                <a:lnTo>
                  <a:pt x="1066800" y="38100"/>
                </a:lnTo>
                <a:close/>
              </a:path>
              <a:path w="3048000" h="457200">
                <a:moveTo>
                  <a:pt x="3048000" y="336550"/>
                </a:moveTo>
                <a:lnTo>
                  <a:pt x="2590800" y="336550"/>
                </a:lnTo>
                <a:lnTo>
                  <a:pt x="2590800" y="304800"/>
                </a:lnTo>
                <a:lnTo>
                  <a:pt x="2514600" y="342900"/>
                </a:lnTo>
                <a:lnTo>
                  <a:pt x="2590800" y="381000"/>
                </a:lnTo>
                <a:lnTo>
                  <a:pt x="2590800" y="349250"/>
                </a:lnTo>
                <a:lnTo>
                  <a:pt x="3048000" y="349250"/>
                </a:lnTo>
                <a:lnTo>
                  <a:pt x="3048000" y="336550"/>
                </a:lnTo>
                <a:close/>
              </a:path>
              <a:path w="3048000" h="457200">
                <a:moveTo>
                  <a:pt x="3048000" y="38100"/>
                </a:moveTo>
                <a:lnTo>
                  <a:pt x="3035300" y="31750"/>
                </a:lnTo>
                <a:lnTo>
                  <a:pt x="2971800" y="0"/>
                </a:lnTo>
                <a:lnTo>
                  <a:pt x="2971800" y="31750"/>
                </a:lnTo>
                <a:lnTo>
                  <a:pt x="2514600" y="31750"/>
                </a:lnTo>
                <a:lnTo>
                  <a:pt x="2514600" y="44450"/>
                </a:lnTo>
                <a:lnTo>
                  <a:pt x="2971800" y="44450"/>
                </a:lnTo>
                <a:lnTo>
                  <a:pt x="2971800" y="76200"/>
                </a:lnTo>
                <a:lnTo>
                  <a:pt x="3035300" y="44450"/>
                </a:lnTo>
                <a:lnTo>
                  <a:pt x="30480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7310437" y="1671637"/>
            <a:ext cx="1228725" cy="1685925"/>
            <a:chOff x="7310437" y="1671637"/>
            <a:chExt cx="1228725" cy="1685925"/>
          </a:xfrm>
        </p:grpSpPr>
        <p:sp>
          <p:nvSpPr>
            <p:cNvPr id="9" name="object 9"/>
            <p:cNvSpPr/>
            <p:nvPr/>
          </p:nvSpPr>
          <p:spPr>
            <a:xfrm>
              <a:off x="7315200" y="1676400"/>
              <a:ext cx="1219200" cy="1676400"/>
            </a:xfrm>
            <a:custGeom>
              <a:avLst/>
              <a:gdLst/>
              <a:ahLst/>
              <a:cxnLst/>
              <a:rect l="l" t="t" r="r" b="b"/>
              <a:pathLst>
                <a:path w="1219200" h="1676400">
                  <a:moveTo>
                    <a:pt x="0" y="1676400"/>
                  </a:moveTo>
                  <a:lnTo>
                    <a:pt x="1219200" y="1676400"/>
                  </a:lnTo>
                  <a:lnTo>
                    <a:pt x="1219200" y="0"/>
                  </a:lnTo>
                  <a:lnTo>
                    <a:pt x="0" y="0"/>
                  </a:lnTo>
                  <a:lnTo>
                    <a:pt x="0" y="1676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20000" y="1981200"/>
              <a:ext cx="685800" cy="1066800"/>
            </a:xfrm>
            <a:custGeom>
              <a:avLst/>
              <a:gdLst/>
              <a:ahLst/>
              <a:cxnLst/>
              <a:rect l="l" t="t" r="r" b="b"/>
              <a:pathLst>
                <a:path w="685800" h="1066800">
                  <a:moveTo>
                    <a:pt x="0" y="0"/>
                  </a:moveTo>
                  <a:lnTo>
                    <a:pt x="685800" y="0"/>
                  </a:lnTo>
                </a:path>
                <a:path w="685800" h="1066800">
                  <a:moveTo>
                    <a:pt x="0" y="152400"/>
                  </a:moveTo>
                  <a:lnTo>
                    <a:pt x="685800" y="152400"/>
                  </a:lnTo>
                </a:path>
                <a:path w="685800" h="1066800">
                  <a:moveTo>
                    <a:pt x="0" y="381000"/>
                  </a:moveTo>
                  <a:lnTo>
                    <a:pt x="685800" y="381000"/>
                  </a:lnTo>
                </a:path>
                <a:path w="685800" h="1066800">
                  <a:moveTo>
                    <a:pt x="0" y="609600"/>
                  </a:moveTo>
                  <a:lnTo>
                    <a:pt x="685800" y="609600"/>
                  </a:lnTo>
                </a:path>
                <a:path w="685800" h="1066800">
                  <a:moveTo>
                    <a:pt x="0" y="838200"/>
                  </a:moveTo>
                  <a:lnTo>
                    <a:pt x="685800" y="838200"/>
                  </a:lnTo>
                </a:path>
                <a:path w="685800" h="1066800">
                  <a:moveTo>
                    <a:pt x="0" y="1066800"/>
                  </a:moveTo>
                  <a:lnTo>
                    <a:pt x="685800" y="10668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315200" y="4648200"/>
            <a:ext cx="1143000" cy="1143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62560" rIns="0" bIns="0" rtlCol="0">
            <a:spAutoFit/>
          </a:bodyPr>
          <a:lstStyle/>
          <a:p>
            <a:pPr marL="65405" marR="55244" indent="229870">
              <a:lnSpc>
                <a:spcPct val="120100"/>
              </a:lnSpc>
              <a:spcBef>
                <a:spcPts val="1280"/>
              </a:spcBef>
            </a:pPr>
            <a:r>
              <a:rPr sz="2000" spc="-20">
                <a:latin typeface="Comic Sans MS"/>
                <a:cs typeface="Comic Sans MS"/>
              </a:rPr>
              <a:t>Java </a:t>
            </a:r>
            <a:r>
              <a:rPr sz="2000" spc="-10">
                <a:latin typeface="Comic Sans MS"/>
                <a:cs typeface="Comic Sans MS"/>
              </a:rPr>
              <a:t>Servlets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00009" y="1310386"/>
            <a:ext cx="693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>
                <a:latin typeface="Comic Sans MS"/>
                <a:cs typeface="Comic Sans MS"/>
              </a:rPr>
              <a:t>JSP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48400" y="3268344"/>
            <a:ext cx="1714500" cy="2375535"/>
          </a:xfrm>
          <a:custGeom>
            <a:avLst/>
            <a:gdLst/>
            <a:ahLst/>
            <a:cxnLst/>
            <a:rect l="l" t="t" r="r" b="b"/>
            <a:pathLst>
              <a:path w="1714500" h="2375535">
                <a:moveTo>
                  <a:pt x="80772" y="1330579"/>
                </a:moveTo>
                <a:lnTo>
                  <a:pt x="0" y="1303655"/>
                </a:lnTo>
                <a:lnTo>
                  <a:pt x="26924" y="1384427"/>
                </a:lnTo>
                <a:lnTo>
                  <a:pt x="49339" y="1362011"/>
                </a:lnTo>
                <a:lnTo>
                  <a:pt x="58293" y="1353058"/>
                </a:lnTo>
                <a:lnTo>
                  <a:pt x="49403" y="1344041"/>
                </a:lnTo>
                <a:lnTo>
                  <a:pt x="58407" y="1353058"/>
                </a:lnTo>
                <a:lnTo>
                  <a:pt x="67310" y="1344041"/>
                </a:lnTo>
                <a:lnTo>
                  <a:pt x="80772" y="1330579"/>
                </a:lnTo>
                <a:close/>
              </a:path>
              <a:path w="1714500" h="2375535">
                <a:moveTo>
                  <a:pt x="1066800" y="2141855"/>
                </a:moveTo>
                <a:lnTo>
                  <a:pt x="1054773" y="2099183"/>
                </a:lnTo>
                <a:lnTo>
                  <a:pt x="1043686" y="2059813"/>
                </a:lnTo>
                <a:lnTo>
                  <a:pt x="1020254" y="2081136"/>
                </a:lnTo>
                <a:lnTo>
                  <a:pt x="309499" y="1299337"/>
                </a:lnTo>
                <a:lnTo>
                  <a:pt x="300101" y="1307973"/>
                </a:lnTo>
                <a:lnTo>
                  <a:pt x="1010818" y="2089721"/>
                </a:lnTo>
                <a:lnTo>
                  <a:pt x="987298" y="2111121"/>
                </a:lnTo>
                <a:lnTo>
                  <a:pt x="1066800" y="2141855"/>
                </a:lnTo>
                <a:close/>
              </a:path>
              <a:path w="1714500" h="2375535">
                <a:moveTo>
                  <a:pt x="1066800" y="8255"/>
                </a:moveTo>
                <a:lnTo>
                  <a:pt x="981964" y="0"/>
                </a:lnTo>
                <a:lnTo>
                  <a:pt x="993406" y="29692"/>
                </a:lnTo>
                <a:lnTo>
                  <a:pt x="73914" y="383286"/>
                </a:lnTo>
                <a:lnTo>
                  <a:pt x="78486" y="395224"/>
                </a:lnTo>
                <a:lnTo>
                  <a:pt x="997966" y="41503"/>
                </a:lnTo>
                <a:lnTo>
                  <a:pt x="1009396" y="71120"/>
                </a:lnTo>
                <a:lnTo>
                  <a:pt x="1051369" y="25146"/>
                </a:lnTo>
                <a:lnTo>
                  <a:pt x="1066800" y="8255"/>
                </a:lnTo>
                <a:close/>
              </a:path>
              <a:path w="1714500" h="2375535">
                <a:moveTo>
                  <a:pt x="1071245" y="2365959"/>
                </a:moveTo>
                <a:lnTo>
                  <a:pt x="58407" y="1353058"/>
                </a:lnTo>
                <a:lnTo>
                  <a:pt x="49339" y="1362011"/>
                </a:lnTo>
                <a:lnTo>
                  <a:pt x="1062355" y="2374950"/>
                </a:lnTo>
                <a:lnTo>
                  <a:pt x="1071245" y="2365959"/>
                </a:lnTo>
                <a:close/>
              </a:path>
              <a:path w="1714500" h="2375535">
                <a:moveTo>
                  <a:pt x="1714500" y="1303655"/>
                </a:moveTo>
                <a:lnTo>
                  <a:pt x="1682750" y="1303655"/>
                </a:lnTo>
                <a:lnTo>
                  <a:pt x="1682750" y="84455"/>
                </a:lnTo>
                <a:lnTo>
                  <a:pt x="1670050" y="84455"/>
                </a:lnTo>
                <a:lnTo>
                  <a:pt x="1670050" y="1303655"/>
                </a:lnTo>
                <a:lnTo>
                  <a:pt x="1638300" y="1303655"/>
                </a:lnTo>
                <a:lnTo>
                  <a:pt x="1676400" y="1379855"/>
                </a:lnTo>
                <a:lnTo>
                  <a:pt x="1708150" y="1316355"/>
                </a:lnTo>
                <a:lnTo>
                  <a:pt x="1714500" y="13036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988934" y="3814064"/>
            <a:ext cx="10693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>
                <a:latin typeface="Comic Sans MS"/>
                <a:cs typeface="Comic Sans MS"/>
              </a:rPr>
              <a:t>translation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99428" y="2785999"/>
            <a:ext cx="842644" cy="68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800" spc="-10">
                <a:latin typeface="Comic Sans MS"/>
                <a:cs typeface="Comic Sans MS"/>
              </a:rPr>
              <a:t>Initial request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83553" y="4885715"/>
            <a:ext cx="749935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spc="-10">
                <a:latin typeface="Comic Sans MS"/>
                <a:cs typeface="Comic Sans MS"/>
              </a:rPr>
              <a:t>Subseq request</a:t>
            </a:r>
            <a:endParaRPr sz="16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95273"/>
            <a:ext cx="42113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/>
              <a:t>Life</a:t>
            </a:r>
            <a:r>
              <a:rPr sz="4000" spc="-180"/>
              <a:t> </a:t>
            </a:r>
            <a:r>
              <a:rPr sz="4000" spc="-10"/>
              <a:t>Cycle</a:t>
            </a:r>
            <a:r>
              <a:rPr sz="4000" spc="-190"/>
              <a:t> </a:t>
            </a:r>
            <a:r>
              <a:rPr sz="4000"/>
              <a:t>of</a:t>
            </a:r>
            <a:r>
              <a:rPr sz="4000" spc="-180"/>
              <a:t> </a:t>
            </a:r>
            <a:r>
              <a:rPr sz="4000" spc="-10"/>
              <a:t>Servlet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04800" y="2971800"/>
            <a:ext cx="3352800" cy="32766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232410" rIns="0" bIns="0" rtlCol="0">
            <a:spAutoFit/>
          </a:bodyPr>
          <a:lstStyle/>
          <a:p>
            <a:pPr marL="624840">
              <a:lnSpc>
                <a:spcPct val="100000"/>
              </a:lnSpc>
              <a:spcBef>
                <a:spcPts val="1830"/>
              </a:spcBef>
            </a:pPr>
            <a:r>
              <a:rPr sz="2400" spc="-30">
                <a:latin typeface="Times New Roman"/>
                <a:cs typeface="Times New Roman"/>
              </a:rPr>
              <a:t>init(</a:t>
            </a:r>
            <a:r>
              <a:rPr sz="1800" spc="-30">
                <a:latin typeface="Times New Roman"/>
                <a:cs typeface="Times New Roman"/>
              </a:rPr>
              <a:t>ServletConfig</a:t>
            </a:r>
            <a:r>
              <a:rPr sz="2400" spc="-30">
                <a:latin typeface="Times New Roman"/>
                <a:cs typeface="Times New Roman"/>
              </a:rPr>
              <a:t>);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800">
              <a:latin typeface="Times New Roman"/>
              <a:cs typeface="Times New Roman"/>
            </a:endParaRPr>
          </a:p>
          <a:p>
            <a:pPr marL="624840">
              <a:lnSpc>
                <a:spcPct val="100000"/>
              </a:lnSpc>
            </a:pPr>
            <a:r>
              <a:rPr sz="2000" spc="-10">
                <a:latin typeface="Comic Sans MS"/>
                <a:cs typeface="Comic Sans MS"/>
              </a:rPr>
              <a:t>service</a:t>
            </a:r>
            <a:r>
              <a:rPr sz="1400" spc="-10">
                <a:latin typeface="Comic Sans MS"/>
                <a:cs typeface="Comic Sans MS"/>
              </a:rPr>
              <a:t>(ServletRequest,</a:t>
            </a:r>
            <a:endParaRPr sz="1400">
              <a:latin typeface="Comic Sans MS"/>
              <a:cs typeface="Comic Sans MS"/>
            </a:endParaRPr>
          </a:p>
          <a:p>
            <a:pPr marL="1359535">
              <a:lnSpc>
                <a:spcPct val="100000"/>
              </a:lnSpc>
              <a:spcBef>
                <a:spcPts val="375"/>
              </a:spcBef>
            </a:pPr>
            <a:r>
              <a:rPr sz="1400" spc="-10">
                <a:latin typeface="Comic Sans MS"/>
                <a:cs typeface="Comic Sans MS"/>
              </a:rPr>
              <a:t>ServletResponse);</a:t>
            </a:r>
            <a:endParaRPr sz="1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1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1275"/>
              </a:spcBef>
            </a:pPr>
            <a:endParaRPr sz="1400">
              <a:latin typeface="Comic Sans MS"/>
              <a:cs typeface="Comic Sans MS"/>
            </a:endParaRPr>
          </a:p>
          <a:p>
            <a:pPr marL="701040">
              <a:lnSpc>
                <a:spcPct val="100000"/>
              </a:lnSpc>
            </a:pPr>
            <a:r>
              <a:rPr sz="1600" spc="-10">
                <a:latin typeface="Comic Sans MS"/>
                <a:cs typeface="Comic Sans MS"/>
              </a:rPr>
              <a:t>destroy();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4000" y="1447800"/>
            <a:ext cx="1066800" cy="4013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2000" spc="-10">
                <a:latin typeface="Comic Sans MS"/>
                <a:cs typeface="Comic Sans MS"/>
              </a:rPr>
              <a:t>servlet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800" y="2362200"/>
            <a:ext cx="2057400" cy="3689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sz="1800" spc="-10">
                <a:latin typeface="Comic Sans MS"/>
                <a:cs typeface="Comic Sans MS"/>
              </a:rPr>
              <a:t>GenericServlet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3600" y="2286000"/>
            <a:ext cx="1673860" cy="40132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0"/>
              </a:spcBef>
            </a:pPr>
            <a:r>
              <a:rPr sz="2000" spc="-10">
                <a:latin typeface="Comic Sans MS"/>
                <a:cs typeface="Comic Sans MS"/>
              </a:rPr>
              <a:t>HttpServlet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62327" y="1900427"/>
            <a:ext cx="276225" cy="472440"/>
            <a:chOff x="1862327" y="1900427"/>
            <a:chExt cx="276225" cy="472440"/>
          </a:xfrm>
        </p:grpSpPr>
        <p:sp>
          <p:nvSpPr>
            <p:cNvPr id="8" name="object 8"/>
            <p:cNvSpPr/>
            <p:nvPr/>
          </p:nvSpPr>
          <p:spPr>
            <a:xfrm>
              <a:off x="1866899" y="1904999"/>
              <a:ext cx="266700" cy="190500"/>
            </a:xfrm>
            <a:custGeom>
              <a:avLst/>
              <a:gdLst/>
              <a:ahLst/>
              <a:cxnLst/>
              <a:rect l="l" t="t" r="r" b="b"/>
              <a:pathLst>
                <a:path w="266700" h="190500">
                  <a:moveTo>
                    <a:pt x="133350" y="0"/>
                  </a:moveTo>
                  <a:lnTo>
                    <a:pt x="0" y="190500"/>
                  </a:lnTo>
                  <a:lnTo>
                    <a:pt x="266700" y="19050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66899" y="1904999"/>
              <a:ext cx="266700" cy="190500"/>
            </a:xfrm>
            <a:custGeom>
              <a:avLst/>
              <a:gdLst/>
              <a:ahLst/>
              <a:cxnLst/>
              <a:rect l="l" t="t" r="r" b="b"/>
              <a:pathLst>
                <a:path w="266700" h="190500">
                  <a:moveTo>
                    <a:pt x="0" y="190500"/>
                  </a:moveTo>
                  <a:lnTo>
                    <a:pt x="133350" y="0"/>
                  </a:lnTo>
                  <a:lnTo>
                    <a:pt x="266700" y="190500"/>
                  </a:lnTo>
                  <a:lnTo>
                    <a:pt x="0" y="190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02535" y="2081783"/>
              <a:ext cx="0" cy="291465"/>
            </a:xfrm>
            <a:custGeom>
              <a:avLst/>
              <a:gdLst/>
              <a:ahLst/>
              <a:cxnLst/>
              <a:rect l="l" t="t" r="r" b="b"/>
              <a:pathLst>
                <a:path h="291464">
                  <a:moveTo>
                    <a:pt x="0" y="291083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119627" y="2433827"/>
            <a:ext cx="2814955" cy="238125"/>
            <a:chOff x="3119627" y="2433827"/>
            <a:chExt cx="2814955" cy="23812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9627" y="2433827"/>
              <a:ext cx="237744" cy="23774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343655" y="2538983"/>
              <a:ext cx="2590800" cy="0"/>
            </a:xfrm>
            <a:custGeom>
              <a:avLst/>
              <a:gdLst/>
              <a:ahLst/>
              <a:cxnLst/>
              <a:rect l="l" t="t" r="r" b="b"/>
              <a:pathLst>
                <a:path w="2590800">
                  <a:moveTo>
                    <a:pt x="0" y="0"/>
                  </a:moveTo>
                  <a:lnTo>
                    <a:pt x="25908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52627" y="3119627"/>
            <a:ext cx="3057525" cy="2726690"/>
            <a:chOff x="452627" y="3119627"/>
            <a:chExt cx="3057525" cy="2726690"/>
          </a:xfrm>
        </p:grpSpPr>
        <p:sp>
          <p:nvSpPr>
            <p:cNvPr id="15" name="object 15"/>
            <p:cNvSpPr/>
            <p:nvPr/>
          </p:nvSpPr>
          <p:spPr>
            <a:xfrm>
              <a:off x="457199" y="3124199"/>
              <a:ext cx="3048000" cy="2717800"/>
            </a:xfrm>
            <a:custGeom>
              <a:avLst/>
              <a:gdLst/>
              <a:ahLst/>
              <a:cxnLst/>
              <a:rect l="l" t="t" r="r" b="b"/>
              <a:pathLst>
                <a:path w="3048000" h="2717800">
                  <a:moveTo>
                    <a:pt x="228600" y="304800"/>
                  </a:moveTo>
                  <a:lnTo>
                    <a:pt x="247629" y="250027"/>
                  </a:lnTo>
                  <a:lnTo>
                    <a:pt x="280429" y="215245"/>
                  </a:lnTo>
                  <a:lnTo>
                    <a:pt x="328167" y="182147"/>
                  </a:lnTo>
                  <a:lnTo>
                    <a:pt x="389856" y="150988"/>
                  </a:lnTo>
                  <a:lnTo>
                    <a:pt x="425622" y="136216"/>
                  </a:lnTo>
                  <a:lnTo>
                    <a:pt x="464505" y="122025"/>
                  </a:lnTo>
                  <a:lnTo>
                    <a:pt x="506381" y="108446"/>
                  </a:lnTo>
                  <a:lnTo>
                    <a:pt x="551127" y="95512"/>
                  </a:lnTo>
                  <a:lnTo>
                    <a:pt x="598620" y="83254"/>
                  </a:lnTo>
                  <a:lnTo>
                    <a:pt x="648734" y="71705"/>
                  </a:lnTo>
                  <a:lnTo>
                    <a:pt x="701348" y="60896"/>
                  </a:lnTo>
                  <a:lnTo>
                    <a:pt x="756337" y="50860"/>
                  </a:lnTo>
                  <a:lnTo>
                    <a:pt x="813578" y="41627"/>
                  </a:lnTo>
                  <a:lnTo>
                    <a:pt x="872948" y="33231"/>
                  </a:lnTo>
                  <a:lnTo>
                    <a:pt x="934322" y="25703"/>
                  </a:lnTo>
                  <a:lnTo>
                    <a:pt x="997578" y="19076"/>
                  </a:lnTo>
                  <a:lnTo>
                    <a:pt x="1062591" y="13380"/>
                  </a:lnTo>
                  <a:lnTo>
                    <a:pt x="1129239" y="8648"/>
                  </a:lnTo>
                  <a:lnTo>
                    <a:pt x="1197397" y="4912"/>
                  </a:lnTo>
                  <a:lnTo>
                    <a:pt x="1266942" y="2204"/>
                  </a:lnTo>
                  <a:lnTo>
                    <a:pt x="1337751" y="556"/>
                  </a:lnTo>
                  <a:lnTo>
                    <a:pt x="1409700" y="0"/>
                  </a:lnTo>
                  <a:lnTo>
                    <a:pt x="1481646" y="556"/>
                  </a:lnTo>
                  <a:lnTo>
                    <a:pt x="1552452" y="2204"/>
                  </a:lnTo>
                  <a:lnTo>
                    <a:pt x="1621995" y="4912"/>
                  </a:lnTo>
                  <a:lnTo>
                    <a:pt x="1690152" y="8648"/>
                  </a:lnTo>
                  <a:lnTo>
                    <a:pt x="1756798" y="13380"/>
                  </a:lnTo>
                  <a:lnTo>
                    <a:pt x="1821811" y="19076"/>
                  </a:lnTo>
                  <a:lnTo>
                    <a:pt x="1885066" y="25703"/>
                  </a:lnTo>
                  <a:lnTo>
                    <a:pt x="1946440" y="33231"/>
                  </a:lnTo>
                  <a:lnTo>
                    <a:pt x="2005809" y="41627"/>
                  </a:lnTo>
                  <a:lnTo>
                    <a:pt x="2063051" y="50860"/>
                  </a:lnTo>
                  <a:lnTo>
                    <a:pt x="2118040" y="60896"/>
                  </a:lnTo>
                  <a:lnTo>
                    <a:pt x="2170654" y="71705"/>
                  </a:lnTo>
                  <a:lnTo>
                    <a:pt x="2220770" y="83254"/>
                  </a:lnTo>
                  <a:lnTo>
                    <a:pt x="2268262" y="95512"/>
                  </a:lnTo>
                  <a:lnTo>
                    <a:pt x="2313009" y="108446"/>
                  </a:lnTo>
                  <a:lnTo>
                    <a:pt x="2354886" y="122025"/>
                  </a:lnTo>
                  <a:lnTo>
                    <a:pt x="2393770" y="136216"/>
                  </a:lnTo>
                  <a:lnTo>
                    <a:pt x="2429538" y="150988"/>
                  </a:lnTo>
                  <a:lnTo>
                    <a:pt x="2491228" y="182147"/>
                  </a:lnTo>
                  <a:lnTo>
                    <a:pt x="2538968" y="215245"/>
                  </a:lnTo>
                  <a:lnTo>
                    <a:pt x="2571769" y="250027"/>
                  </a:lnTo>
                  <a:lnTo>
                    <a:pt x="2588644" y="286238"/>
                  </a:lnTo>
                  <a:lnTo>
                    <a:pt x="2590800" y="304800"/>
                  </a:lnTo>
                  <a:lnTo>
                    <a:pt x="2588644" y="323361"/>
                  </a:lnTo>
                  <a:lnTo>
                    <a:pt x="2571769" y="359572"/>
                  </a:lnTo>
                  <a:lnTo>
                    <a:pt x="2538968" y="394354"/>
                  </a:lnTo>
                  <a:lnTo>
                    <a:pt x="2491228" y="427452"/>
                  </a:lnTo>
                  <a:lnTo>
                    <a:pt x="2429538" y="458611"/>
                  </a:lnTo>
                  <a:lnTo>
                    <a:pt x="2393770" y="473383"/>
                  </a:lnTo>
                  <a:lnTo>
                    <a:pt x="2354886" y="487574"/>
                  </a:lnTo>
                  <a:lnTo>
                    <a:pt x="2313009" y="501153"/>
                  </a:lnTo>
                  <a:lnTo>
                    <a:pt x="2268262" y="514087"/>
                  </a:lnTo>
                  <a:lnTo>
                    <a:pt x="2220770" y="526345"/>
                  </a:lnTo>
                  <a:lnTo>
                    <a:pt x="2170654" y="537894"/>
                  </a:lnTo>
                  <a:lnTo>
                    <a:pt x="2118040" y="548703"/>
                  </a:lnTo>
                  <a:lnTo>
                    <a:pt x="2063051" y="558739"/>
                  </a:lnTo>
                  <a:lnTo>
                    <a:pt x="2005809" y="567972"/>
                  </a:lnTo>
                  <a:lnTo>
                    <a:pt x="1946440" y="576368"/>
                  </a:lnTo>
                  <a:lnTo>
                    <a:pt x="1885066" y="583896"/>
                  </a:lnTo>
                  <a:lnTo>
                    <a:pt x="1821811" y="590523"/>
                  </a:lnTo>
                  <a:lnTo>
                    <a:pt x="1756798" y="596219"/>
                  </a:lnTo>
                  <a:lnTo>
                    <a:pt x="1690152" y="600951"/>
                  </a:lnTo>
                  <a:lnTo>
                    <a:pt x="1621995" y="604687"/>
                  </a:lnTo>
                  <a:lnTo>
                    <a:pt x="1552452" y="607395"/>
                  </a:lnTo>
                  <a:lnTo>
                    <a:pt x="1481646" y="609043"/>
                  </a:lnTo>
                  <a:lnTo>
                    <a:pt x="1409700" y="609600"/>
                  </a:lnTo>
                  <a:lnTo>
                    <a:pt x="1337751" y="609043"/>
                  </a:lnTo>
                  <a:lnTo>
                    <a:pt x="1266942" y="607395"/>
                  </a:lnTo>
                  <a:lnTo>
                    <a:pt x="1197397" y="604687"/>
                  </a:lnTo>
                  <a:lnTo>
                    <a:pt x="1129239" y="600951"/>
                  </a:lnTo>
                  <a:lnTo>
                    <a:pt x="1062591" y="596219"/>
                  </a:lnTo>
                  <a:lnTo>
                    <a:pt x="997578" y="590523"/>
                  </a:lnTo>
                  <a:lnTo>
                    <a:pt x="934322" y="583896"/>
                  </a:lnTo>
                  <a:lnTo>
                    <a:pt x="872948" y="576368"/>
                  </a:lnTo>
                  <a:lnTo>
                    <a:pt x="813578" y="567972"/>
                  </a:lnTo>
                  <a:lnTo>
                    <a:pt x="756337" y="558739"/>
                  </a:lnTo>
                  <a:lnTo>
                    <a:pt x="701348" y="548703"/>
                  </a:lnTo>
                  <a:lnTo>
                    <a:pt x="648734" y="537894"/>
                  </a:lnTo>
                  <a:lnTo>
                    <a:pt x="598620" y="526345"/>
                  </a:lnTo>
                  <a:lnTo>
                    <a:pt x="551127" y="514087"/>
                  </a:lnTo>
                  <a:lnTo>
                    <a:pt x="506381" y="501153"/>
                  </a:lnTo>
                  <a:lnTo>
                    <a:pt x="464505" y="487574"/>
                  </a:lnTo>
                  <a:lnTo>
                    <a:pt x="425622" y="473383"/>
                  </a:lnTo>
                  <a:lnTo>
                    <a:pt x="389856" y="458611"/>
                  </a:lnTo>
                  <a:lnTo>
                    <a:pt x="328167" y="427452"/>
                  </a:lnTo>
                  <a:lnTo>
                    <a:pt x="280429" y="394354"/>
                  </a:lnTo>
                  <a:lnTo>
                    <a:pt x="247629" y="359572"/>
                  </a:lnTo>
                  <a:lnTo>
                    <a:pt x="230755" y="323361"/>
                  </a:lnTo>
                  <a:lnTo>
                    <a:pt x="228600" y="304800"/>
                  </a:lnTo>
                  <a:close/>
                </a:path>
                <a:path w="3048000" h="2717800">
                  <a:moveTo>
                    <a:pt x="0" y="1447800"/>
                  </a:moveTo>
                  <a:lnTo>
                    <a:pt x="6228" y="1406189"/>
                  </a:lnTo>
                  <a:lnTo>
                    <a:pt x="24553" y="1365625"/>
                  </a:lnTo>
                  <a:lnTo>
                    <a:pt x="54438" y="1326268"/>
                  </a:lnTo>
                  <a:lnTo>
                    <a:pt x="95345" y="1288279"/>
                  </a:lnTo>
                  <a:lnTo>
                    <a:pt x="146735" y="1251821"/>
                  </a:lnTo>
                  <a:lnTo>
                    <a:pt x="208071" y="1217055"/>
                  </a:lnTo>
                  <a:lnTo>
                    <a:pt x="278814" y="1184141"/>
                  </a:lnTo>
                  <a:lnTo>
                    <a:pt x="317545" y="1168430"/>
                  </a:lnTo>
                  <a:lnTo>
                    <a:pt x="358426" y="1153243"/>
                  </a:lnTo>
                  <a:lnTo>
                    <a:pt x="401390" y="1138600"/>
                  </a:lnTo>
                  <a:lnTo>
                    <a:pt x="446370" y="1124521"/>
                  </a:lnTo>
                  <a:lnTo>
                    <a:pt x="493298" y="1111026"/>
                  </a:lnTo>
                  <a:lnTo>
                    <a:pt x="542107" y="1098137"/>
                  </a:lnTo>
                  <a:lnTo>
                    <a:pt x="592729" y="1085872"/>
                  </a:lnTo>
                  <a:lnTo>
                    <a:pt x="645099" y="1074251"/>
                  </a:lnTo>
                  <a:lnTo>
                    <a:pt x="699148" y="1063297"/>
                  </a:lnTo>
                  <a:lnTo>
                    <a:pt x="754808" y="1053027"/>
                  </a:lnTo>
                  <a:lnTo>
                    <a:pt x="812014" y="1043463"/>
                  </a:lnTo>
                  <a:lnTo>
                    <a:pt x="870697" y="1034625"/>
                  </a:lnTo>
                  <a:lnTo>
                    <a:pt x="930791" y="1026533"/>
                  </a:lnTo>
                  <a:lnTo>
                    <a:pt x="992227" y="1019206"/>
                  </a:lnTo>
                  <a:lnTo>
                    <a:pt x="1054940" y="1012667"/>
                  </a:lnTo>
                  <a:lnTo>
                    <a:pt x="1118861" y="1006933"/>
                  </a:lnTo>
                  <a:lnTo>
                    <a:pt x="1183923" y="1002026"/>
                  </a:lnTo>
                  <a:lnTo>
                    <a:pt x="1250059" y="997967"/>
                  </a:lnTo>
                  <a:lnTo>
                    <a:pt x="1317202" y="994774"/>
                  </a:lnTo>
                  <a:lnTo>
                    <a:pt x="1385285" y="992468"/>
                  </a:lnTo>
                  <a:lnTo>
                    <a:pt x="1454240" y="991070"/>
                  </a:lnTo>
                  <a:lnTo>
                    <a:pt x="1524000" y="990600"/>
                  </a:lnTo>
                  <a:lnTo>
                    <a:pt x="1593755" y="991070"/>
                  </a:lnTo>
                  <a:lnTo>
                    <a:pt x="1662707" y="992468"/>
                  </a:lnTo>
                  <a:lnTo>
                    <a:pt x="1730786" y="994774"/>
                  </a:lnTo>
                  <a:lnTo>
                    <a:pt x="1797926" y="997967"/>
                  </a:lnTo>
                  <a:lnTo>
                    <a:pt x="1864060" y="1002026"/>
                  </a:lnTo>
                  <a:lnTo>
                    <a:pt x="1929121" y="1006933"/>
                  </a:lnTo>
                  <a:lnTo>
                    <a:pt x="1993040" y="1012667"/>
                  </a:lnTo>
                  <a:lnTo>
                    <a:pt x="2055751" y="1019206"/>
                  </a:lnTo>
                  <a:lnTo>
                    <a:pt x="2117187" y="1026533"/>
                  </a:lnTo>
                  <a:lnTo>
                    <a:pt x="2177280" y="1034625"/>
                  </a:lnTo>
                  <a:lnTo>
                    <a:pt x="2235962" y="1043463"/>
                  </a:lnTo>
                  <a:lnTo>
                    <a:pt x="2293168" y="1053027"/>
                  </a:lnTo>
                  <a:lnTo>
                    <a:pt x="2348829" y="1063297"/>
                  </a:lnTo>
                  <a:lnTo>
                    <a:pt x="2402878" y="1074251"/>
                  </a:lnTo>
                  <a:lnTo>
                    <a:pt x="2455248" y="1085872"/>
                  </a:lnTo>
                  <a:lnTo>
                    <a:pt x="2505872" y="1098137"/>
                  </a:lnTo>
                  <a:lnTo>
                    <a:pt x="2554681" y="1111026"/>
                  </a:lnTo>
                  <a:lnTo>
                    <a:pt x="2601610" y="1124521"/>
                  </a:lnTo>
                  <a:lnTo>
                    <a:pt x="2646591" y="1138600"/>
                  </a:lnTo>
                  <a:lnTo>
                    <a:pt x="2689556" y="1153243"/>
                  </a:lnTo>
                  <a:lnTo>
                    <a:pt x="2730439" y="1168430"/>
                  </a:lnTo>
                  <a:lnTo>
                    <a:pt x="2769171" y="1184141"/>
                  </a:lnTo>
                  <a:lnTo>
                    <a:pt x="2805686" y="1200356"/>
                  </a:lnTo>
                  <a:lnTo>
                    <a:pt x="2871796" y="1234216"/>
                  </a:lnTo>
                  <a:lnTo>
                    <a:pt x="2928229" y="1269849"/>
                  </a:lnTo>
                  <a:lnTo>
                    <a:pt x="2974447" y="1307092"/>
                  </a:lnTo>
                  <a:lnTo>
                    <a:pt x="3009912" y="1345785"/>
                  </a:lnTo>
                  <a:lnTo>
                    <a:pt x="3034086" y="1385766"/>
                  </a:lnTo>
                  <a:lnTo>
                    <a:pt x="3046431" y="1426874"/>
                  </a:lnTo>
                  <a:lnTo>
                    <a:pt x="3048000" y="1447800"/>
                  </a:lnTo>
                  <a:lnTo>
                    <a:pt x="3046431" y="1468725"/>
                  </a:lnTo>
                  <a:lnTo>
                    <a:pt x="3034086" y="1509833"/>
                  </a:lnTo>
                  <a:lnTo>
                    <a:pt x="3009912" y="1549814"/>
                  </a:lnTo>
                  <a:lnTo>
                    <a:pt x="2974447" y="1588507"/>
                  </a:lnTo>
                  <a:lnTo>
                    <a:pt x="2928229" y="1625750"/>
                  </a:lnTo>
                  <a:lnTo>
                    <a:pt x="2871796" y="1661383"/>
                  </a:lnTo>
                  <a:lnTo>
                    <a:pt x="2805686" y="1695243"/>
                  </a:lnTo>
                  <a:lnTo>
                    <a:pt x="2769171" y="1711458"/>
                  </a:lnTo>
                  <a:lnTo>
                    <a:pt x="2730439" y="1727169"/>
                  </a:lnTo>
                  <a:lnTo>
                    <a:pt x="2689556" y="1742356"/>
                  </a:lnTo>
                  <a:lnTo>
                    <a:pt x="2646591" y="1756999"/>
                  </a:lnTo>
                  <a:lnTo>
                    <a:pt x="2601610" y="1771078"/>
                  </a:lnTo>
                  <a:lnTo>
                    <a:pt x="2554681" y="1784573"/>
                  </a:lnTo>
                  <a:lnTo>
                    <a:pt x="2505872" y="1797462"/>
                  </a:lnTo>
                  <a:lnTo>
                    <a:pt x="2455248" y="1809727"/>
                  </a:lnTo>
                  <a:lnTo>
                    <a:pt x="2402878" y="1821348"/>
                  </a:lnTo>
                  <a:lnTo>
                    <a:pt x="2348829" y="1832302"/>
                  </a:lnTo>
                  <a:lnTo>
                    <a:pt x="2293168" y="1842572"/>
                  </a:lnTo>
                  <a:lnTo>
                    <a:pt x="2235962" y="1852136"/>
                  </a:lnTo>
                  <a:lnTo>
                    <a:pt x="2177280" y="1860974"/>
                  </a:lnTo>
                  <a:lnTo>
                    <a:pt x="2117187" y="1869066"/>
                  </a:lnTo>
                  <a:lnTo>
                    <a:pt x="2055751" y="1876393"/>
                  </a:lnTo>
                  <a:lnTo>
                    <a:pt x="1993040" y="1882932"/>
                  </a:lnTo>
                  <a:lnTo>
                    <a:pt x="1929121" y="1888666"/>
                  </a:lnTo>
                  <a:lnTo>
                    <a:pt x="1864060" y="1893573"/>
                  </a:lnTo>
                  <a:lnTo>
                    <a:pt x="1797926" y="1897632"/>
                  </a:lnTo>
                  <a:lnTo>
                    <a:pt x="1730786" y="1900825"/>
                  </a:lnTo>
                  <a:lnTo>
                    <a:pt x="1662707" y="1903131"/>
                  </a:lnTo>
                  <a:lnTo>
                    <a:pt x="1593755" y="1904529"/>
                  </a:lnTo>
                  <a:lnTo>
                    <a:pt x="1524000" y="1905000"/>
                  </a:lnTo>
                  <a:lnTo>
                    <a:pt x="1454240" y="1904529"/>
                  </a:lnTo>
                  <a:lnTo>
                    <a:pt x="1385285" y="1903131"/>
                  </a:lnTo>
                  <a:lnTo>
                    <a:pt x="1317202" y="1900825"/>
                  </a:lnTo>
                  <a:lnTo>
                    <a:pt x="1250059" y="1897632"/>
                  </a:lnTo>
                  <a:lnTo>
                    <a:pt x="1183923" y="1893573"/>
                  </a:lnTo>
                  <a:lnTo>
                    <a:pt x="1118861" y="1888666"/>
                  </a:lnTo>
                  <a:lnTo>
                    <a:pt x="1054940" y="1882932"/>
                  </a:lnTo>
                  <a:lnTo>
                    <a:pt x="992227" y="1876393"/>
                  </a:lnTo>
                  <a:lnTo>
                    <a:pt x="930791" y="1869066"/>
                  </a:lnTo>
                  <a:lnTo>
                    <a:pt x="870697" y="1860974"/>
                  </a:lnTo>
                  <a:lnTo>
                    <a:pt x="812014" y="1852136"/>
                  </a:lnTo>
                  <a:lnTo>
                    <a:pt x="754808" y="1842572"/>
                  </a:lnTo>
                  <a:lnTo>
                    <a:pt x="699148" y="1832302"/>
                  </a:lnTo>
                  <a:lnTo>
                    <a:pt x="645099" y="1821348"/>
                  </a:lnTo>
                  <a:lnTo>
                    <a:pt x="592729" y="1809727"/>
                  </a:lnTo>
                  <a:lnTo>
                    <a:pt x="542107" y="1797462"/>
                  </a:lnTo>
                  <a:lnTo>
                    <a:pt x="493298" y="1784573"/>
                  </a:lnTo>
                  <a:lnTo>
                    <a:pt x="446370" y="1771078"/>
                  </a:lnTo>
                  <a:lnTo>
                    <a:pt x="401390" y="1756999"/>
                  </a:lnTo>
                  <a:lnTo>
                    <a:pt x="358426" y="1742356"/>
                  </a:lnTo>
                  <a:lnTo>
                    <a:pt x="317545" y="1727169"/>
                  </a:lnTo>
                  <a:lnTo>
                    <a:pt x="278814" y="1711458"/>
                  </a:lnTo>
                  <a:lnTo>
                    <a:pt x="242300" y="1695243"/>
                  </a:lnTo>
                  <a:lnTo>
                    <a:pt x="176193" y="1661383"/>
                  </a:lnTo>
                  <a:lnTo>
                    <a:pt x="119763" y="1625750"/>
                  </a:lnTo>
                  <a:lnTo>
                    <a:pt x="73548" y="1588507"/>
                  </a:lnTo>
                  <a:lnTo>
                    <a:pt x="38085" y="1549814"/>
                  </a:lnTo>
                  <a:lnTo>
                    <a:pt x="13912" y="1509833"/>
                  </a:lnTo>
                  <a:lnTo>
                    <a:pt x="1568" y="1468725"/>
                  </a:lnTo>
                  <a:lnTo>
                    <a:pt x="0" y="1447800"/>
                  </a:lnTo>
                  <a:close/>
                </a:path>
                <a:path w="3048000" h="2717800">
                  <a:moveTo>
                    <a:pt x="131064" y="2450591"/>
                  </a:moveTo>
                  <a:lnTo>
                    <a:pt x="151562" y="2400853"/>
                  </a:lnTo>
                  <a:lnTo>
                    <a:pt x="186850" y="2369349"/>
                  </a:lnTo>
                  <a:lnTo>
                    <a:pt x="238145" y="2339462"/>
                  </a:lnTo>
                  <a:lnTo>
                    <a:pt x="304340" y="2311442"/>
                  </a:lnTo>
                  <a:lnTo>
                    <a:pt x="342679" y="2298209"/>
                  </a:lnTo>
                  <a:lnTo>
                    <a:pt x="384328" y="2285536"/>
                  </a:lnTo>
                  <a:lnTo>
                    <a:pt x="429148" y="2273455"/>
                  </a:lnTo>
                  <a:lnTo>
                    <a:pt x="477002" y="2261996"/>
                  </a:lnTo>
                  <a:lnTo>
                    <a:pt x="527750" y="2251192"/>
                  </a:lnTo>
                  <a:lnTo>
                    <a:pt x="581255" y="2241072"/>
                  </a:lnTo>
                  <a:lnTo>
                    <a:pt x="637378" y="2231668"/>
                  </a:lnTo>
                  <a:lnTo>
                    <a:pt x="695981" y="2223012"/>
                  </a:lnTo>
                  <a:lnTo>
                    <a:pt x="756925" y="2215135"/>
                  </a:lnTo>
                  <a:lnTo>
                    <a:pt x="820072" y="2208067"/>
                  </a:lnTo>
                  <a:lnTo>
                    <a:pt x="885284" y="2201840"/>
                  </a:lnTo>
                  <a:lnTo>
                    <a:pt x="952422" y="2196486"/>
                  </a:lnTo>
                  <a:lnTo>
                    <a:pt x="1021348" y="2192035"/>
                  </a:lnTo>
                  <a:lnTo>
                    <a:pt x="1091923" y="2188519"/>
                  </a:lnTo>
                  <a:lnTo>
                    <a:pt x="1164010" y="2185969"/>
                  </a:lnTo>
                  <a:lnTo>
                    <a:pt x="1237470" y="2184416"/>
                  </a:lnTo>
                  <a:lnTo>
                    <a:pt x="1312164" y="2183891"/>
                  </a:lnTo>
                  <a:lnTo>
                    <a:pt x="1386855" y="2184416"/>
                  </a:lnTo>
                  <a:lnTo>
                    <a:pt x="1460312" y="2185969"/>
                  </a:lnTo>
                  <a:lnTo>
                    <a:pt x="1532397" y="2188519"/>
                  </a:lnTo>
                  <a:lnTo>
                    <a:pt x="1602971" y="2192035"/>
                  </a:lnTo>
                  <a:lnTo>
                    <a:pt x="1671895" y="2196486"/>
                  </a:lnTo>
                  <a:lnTo>
                    <a:pt x="1739033" y="2201840"/>
                  </a:lnTo>
                  <a:lnTo>
                    <a:pt x="1804244" y="2208067"/>
                  </a:lnTo>
                  <a:lnTo>
                    <a:pt x="1867391" y="2215135"/>
                  </a:lnTo>
                  <a:lnTo>
                    <a:pt x="1928335" y="2223012"/>
                  </a:lnTo>
                  <a:lnTo>
                    <a:pt x="1986938" y="2231668"/>
                  </a:lnTo>
                  <a:lnTo>
                    <a:pt x="2043061" y="2241072"/>
                  </a:lnTo>
                  <a:lnTo>
                    <a:pt x="2096566" y="2251192"/>
                  </a:lnTo>
                  <a:lnTo>
                    <a:pt x="2147316" y="2261997"/>
                  </a:lnTo>
                  <a:lnTo>
                    <a:pt x="2195170" y="2273455"/>
                  </a:lnTo>
                  <a:lnTo>
                    <a:pt x="2239991" y="2285536"/>
                  </a:lnTo>
                  <a:lnTo>
                    <a:pt x="2281641" y="2298209"/>
                  </a:lnTo>
                  <a:lnTo>
                    <a:pt x="2319981" y="2311442"/>
                  </a:lnTo>
                  <a:lnTo>
                    <a:pt x="2386178" y="2339462"/>
                  </a:lnTo>
                  <a:lnTo>
                    <a:pt x="2437475" y="2369349"/>
                  </a:lnTo>
                  <a:lnTo>
                    <a:pt x="2472764" y="2400853"/>
                  </a:lnTo>
                  <a:lnTo>
                    <a:pt x="2493264" y="2450591"/>
                  </a:lnTo>
                  <a:lnTo>
                    <a:pt x="2490940" y="2467458"/>
                  </a:lnTo>
                  <a:lnTo>
                    <a:pt x="2457190" y="2516260"/>
                  </a:lnTo>
                  <a:lnTo>
                    <a:pt x="2413758" y="2546984"/>
                  </a:lnTo>
                  <a:lnTo>
                    <a:pt x="2354873" y="2575969"/>
                  </a:lnTo>
                  <a:lnTo>
                    <a:pt x="2281641" y="2602963"/>
                  </a:lnTo>
                  <a:lnTo>
                    <a:pt x="2239991" y="2615636"/>
                  </a:lnTo>
                  <a:lnTo>
                    <a:pt x="2195170" y="2627718"/>
                  </a:lnTo>
                  <a:lnTo>
                    <a:pt x="2147315" y="2639177"/>
                  </a:lnTo>
                  <a:lnTo>
                    <a:pt x="2096566" y="2649983"/>
                  </a:lnTo>
                  <a:lnTo>
                    <a:pt x="2043061" y="2660103"/>
                  </a:lnTo>
                  <a:lnTo>
                    <a:pt x="1986938" y="2669508"/>
                  </a:lnTo>
                  <a:lnTo>
                    <a:pt x="1928335" y="2678165"/>
                  </a:lnTo>
                  <a:lnTo>
                    <a:pt x="1867391" y="2686043"/>
                  </a:lnTo>
                  <a:lnTo>
                    <a:pt x="1804244" y="2693112"/>
                  </a:lnTo>
                  <a:lnTo>
                    <a:pt x="1739033" y="2699340"/>
                  </a:lnTo>
                  <a:lnTo>
                    <a:pt x="1671895" y="2704695"/>
                  </a:lnTo>
                  <a:lnTo>
                    <a:pt x="1602971" y="2709146"/>
                  </a:lnTo>
                  <a:lnTo>
                    <a:pt x="1532397" y="2712663"/>
                  </a:lnTo>
                  <a:lnTo>
                    <a:pt x="1460312" y="2715214"/>
                  </a:lnTo>
                  <a:lnTo>
                    <a:pt x="1386855" y="2716767"/>
                  </a:lnTo>
                  <a:lnTo>
                    <a:pt x="1312164" y="2717291"/>
                  </a:lnTo>
                  <a:lnTo>
                    <a:pt x="1237470" y="2716767"/>
                  </a:lnTo>
                  <a:lnTo>
                    <a:pt x="1164010" y="2715214"/>
                  </a:lnTo>
                  <a:lnTo>
                    <a:pt x="1091923" y="2712663"/>
                  </a:lnTo>
                  <a:lnTo>
                    <a:pt x="1021348" y="2709146"/>
                  </a:lnTo>
                  <a:lnTo>
                    <a:pt x="952422" y="2704695"/>
                  </a:lnTo>
                  <a:lnTo>
                    <a:pt x="885284" y="2699340"/>
                  </a:lnTo>
                  <a:lnTo>
                    <a:pt x="820072" y="2693112"/>
                  </a:lnTo>
                  <a:lnTo>
                    <a:pt x="756925" y="2686043"/>
                  </a:lnTo>
                  <a:lnTo>
                    <a:pt x="695981" y="2678165"/>
                  </a:lnTo>
                  <a:lnTo>
                    <a:pt x="637378" y="2669508"/>
                  </a:lnTo>
                  <a:lnTo>
                    <a:pt x="581255" y="2660103"/>
                  </a:lnTo>
                  <a:lnTo>
                    <a:pt x="527750" y="2649983"/>
                  </a:lnTo>
                  <a:lnTo>
                    <a:pt x="477002" y="2639177"/>
                  </a:lnTo>
                  <a:lnTo>
                    <a:pt x="429148" y="2627718"/>
                  </a:lnTo>
                  <a:lnTo>
                    <a:pt x="384328" y="2615636"/>
                  </a:lnTo>
                  <a:lnTo>
                    <a:pt x="342679" y="2602963"/>
                  </a:lnTo>
                  <a:lnTo>
                    <a:pt x="304340" y="2589730"/>
                  </a:lnTo>
                  <a:lnTo>
                    <a:pt x="238145" y="2561710"/>
                  </a:lnTo>
                  <a:lnTo>
                    <a:pt x="186850" y="2531824"/>
                  </a:lnTo>
                  <a:lnTo>
                    <a:pt x="151562" y="2500324"/>
                  </a:lnTo>
                  <a:lnTo>
                    <a:pt x="131064" y="245059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52600" y="3733800"/>
              <a:ext cx="334010" cy="381000"/>
            </a:xfrm>
            <a:custGeom>
              <a:avLst/>
              <a:gdLst/>
              <a:ahLst/>
              <a:cxnLst/>
              <a:rect l="l" t="t" r="r" b="b"/>
              <a:pathLst>
                <a:path w="334010" h="381000">
                  <a:moveTo>
                    <a:pt x="250317" y="0"/>
                  </a:moveTo>
                  <a:lnTo>
                    <a:pt x="83438" y="0"/>
                  </a:lnTo>
                  <a:lnTo>
                    <a:pt x="83438" y="285623"/>
                  </a:lnTo>
                  <a:lnTo>
                    <a:pt x="0" y="285623"/>
                  </a:lnTo>
                  <a:lnTo>
                    <a:pt x="166877" y="381000"/>
                  </a:lnTo>
                  <a:lnTo>
                    <a:pt x="333756" y="285623"/>
                  </a:lnTo>
                  <a:lnTo>
                    <a:pt x="250317" y="285623"/>
                  </a:lnTo>
                  <a:lnTo>
                    <a:pt x="250317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52600" y="3733800"/>
              <a:ext cx="334010" cy="381000"/>
            </a:xfrm>
            <a:custGeom>
              <a:avLst/>
              <a:gdLst/>
              <a:ahLst/>
              <a:cxnLst/>
              <a:rect l="l" t="t" r="r" b="b"/>
              <a:pathLst>
                <a:path w="334010" h="381000">
                  <a:moveTo>
                    <a:pt x="0" y="285623"/>
                  </a:moveTo>
                  <a:lnTo>
                    <a:pt x="83438" y="285623"/>
                  </a:lnTo>
                  <a:lnTo>
                    <a:pt x="83438" y="0"/>
                  </a:lnTo>
                  <a:lnTo>
                    <a:pt x="250317" y="0"/>
                  </a:lnTo>
                  <a:lnTo>
                    <a:pt x="250317" y="285623"/>
                  </a:lnTo>
                  <a:lnTo>
                    <a:pt x="333756" y="285623"/>
                  </a:lnTo>
                  <a:lnTo>
                    <a:pt x="166877" y="381000"/>
                  </a:lnTo>
                  <a:lnTo>
                    <a:pt x="0" y="28562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52600" y="5029200"/>
              <a:ext cx="334010" cy="304800"/>
            </a:xfrm>
            <a:custGeom>
              <a:avLst/>
              <a:gdLst/>
              <a:ahLst/>
              <a:cxnLst/>
              <a:rect l="l" t="t" r="r" b="b"/>
              <a:pathLst>
                <a:path w="334010" h="304800">
                  <a:moveTo>
                    <a:pt x="250317" y="0"/>
                  </a:moveTo>
                  <a:lnTo>
                    <a:pt x="83438" y="0"/>
                  </a:lnTo>
                  <a:lnTo>
                    <a:pt x="83438" y="228600"/>
                  </a:lnTo>
                  <a:lnTo>
                    <a:pt x="0" y="228600"/>
                  </a:lnTo>
                  <a:lnTo>
                    <a:pt x="166877" y="304800"/>
                  </a:lnTo>
                  <a:lnTo>
                    <a:pt x="333756" y="228600"/>
                  </a:lnTo>
                  <a:lnTo>
                    <a:pt x="250317" y="228600"/>
                  </a:lnTo>
                  <a:lnTo>
                    <a:pt x="250317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52600" y="5029200"/>
              <a:ext cx="334010" cy="304800"/>
            </a:xfrm>
            <a:custGeom>
              <a:avLst/>
              <a:gdLst/>
              <a:ahLst/>
              <a:cxnLst/>
              <a:rect l="l" t="t" r="r" b="b"/>
              <a:pathLst>
                <a:path w="334010" h="304800">
                  <a:moveTo>
                    <a:pt x="0" y="228600"/>
                  </a:moveTo>
                  <a:lnTo>
                    <a:pt x="83438" y="228600"/>
                  </a:lnTo>
                  <a:lnTo>
                    <a:pt x="83438" y="0"/>
                  </a:lnTo>
                  <a:lnTo>
                    <a:pt x="250317" y="0"/>
                  </a:lnTo>
                  <a:lnTo>
                    <a:pt x="250317" y="228600"/>
                  </a:lnTo>
                  <a:lnTo>
                    <a:pt x="333756" y="228600"/>
                  </a:lnTo>
                  <a:lnTo>
                    <a:pt x="166877" y="30480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185028" y="3922242"/>
            <a:ext cx="2639695" cy="18338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10">
                <a:latin typeface="Comic Sans MS"/>
                <a:cs typeface="Comic Sans MS"/>
              </a:rPr>
              <a:t>doGet(</a:t>
            </a:r>
            <a:r>
              <a:rPr sz="1200" spc="-10">
                <a:latin typeface="Comic Sans MS"/>
                <a:cs typeface="Comic Sans MS"/>
              </a:rPr>
              <a:t>HttpServletRequest,</a:t>
            </a:r>
            <a:endParaRPr sz="1200">
              <a:latin typeface="Comic Sans MS"/>
              <a:cs typeface="Comic Sans MS"/>
            </a:endParaRPr>
          </a:p>
          <a:p>
            <a:pPr marL="927100">
              <a:lnSpc>
                <a:spcPct val="100000"/>
              </a:lnSpc>
              <a:spcBef>
                <a:spcPts val="480"/>
              </a:spcBef>
            </a:pPr>
            <a:r>
              <a:rPr sz="1200" spc="-10">
                <a:latin typeface="Comic Sans MS"/>
                <a:cs typeface="Comic Sans MS"/>
              </a:rPr>
              <a:t>HttpServletResponse</a:t>
            </a:r>
            <a:r>
              <a:rPr sz="2000" spc="-10">
                <a:latin typeface="Comic Sans MS"/>
                <a:cs typeface="Comic Sans MS"/>
              </a:rPr>
              <a:t>);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1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>
                <a:latin typeface="Comic Sans MS"/>
                <a:cs typeface="Comic Sans MS"/>
              </a:rPr>
              <a:t>doPost(</a:t>
            </a:r>
            <a:r>
              <a:rPr sz="1050" spc="-10">
                <a:latin typeface="Comic Sans MS"/>
                <a:cs typeface="Comic Sans MS"/>
              </a:rPr>
              <a:t>HttpServletRequest,</a:t>
            </a:r>
            <a:endParaRPr sz="1050">
              <a:latin typeface="Comic Sans MS"/>
              <a:cs typeface="Comic Sans MS"/>
            </a:endParaRPr>
          </a:p>
          <a:p>
            <a:pPr marL="927100">
              <a:lnSpc>
                <a:spcPct val="100000"/>
              </a:lnSpc>
              <a:spcBef>
                <a:spcPts val="385"/>
              </a:spcBef>
            </a:pPr>
            <a:r>
              <a:rPr sz="1050" spc="-10">
                <a:latin typeface="Comic Sans MS"/>
                <a:cs typeface="Comic Sans MS"/>
              </a:rPr>
              <a:t>HttpServletResponse</a:t>
            </a:r>
            <a:r>
              <a:rPr sz="1600" spc="-10">
                <a:latin typeface="Comic Sans MS"/>
                <a:cs typeface="Comic Sans MS"/>
              </a:rPr>
              <a:t>);</a:t>
            </a:r>
            <a:endParaRPr sz="16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spc="-25">
                <a:latin typeface="Comic Sans MS"/>
                <a:cs typeface="Comic Sans MS"/>
              </a:rPr>
              <a:t>…….</a:t>
            </a:r>
            <a:endParaRPr sz="1600">
              <a:latin typeface="Comic Sans MS"/>
              <a:cs typeface="Comic Sans M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581400" y="3729228"/>
            <a:ext cx="5339080" cy="2295525"/>
            <a:chOff x="3581400" y="3729228"/>
            <a:chExt cx="5339080" cy="2295525"/>
          </a:xfrm>
        </p:grpSpPr>
        <p:sp>
          <p:nvSpPr>
            <p:cNvPr id="22" name="object 22"/>
            <p:cNvSpPr/>
            <p:nvPr/>
          </p:nvSpPr>
          <p:spPr>
            <a:xfrm>
              <a:off x="4419600" y="3733800"/>
              <a:ext cx="4495800" cy="2286000"/>
            </a:xfrm>
            <a:custGeom>
              <a:avLst/>
              <a:gdLst/>
              <a:ahLst/>
              <a:cxnLst/>
              <a:rect l="l" t="t" r="r" b="b"/>
              <a:pathLst>
                <a:path w="4495800" h="2286000">
                  <a:moveTo>
                    <a:pt x="0" y="1143000"/>
                  </a:moveTo>
                  <a:lnTo>
                    <a:pt x="3439" y="1079225"/>
                  </a:lnTo>
                  <a:lnTo>
                    <a:pt x="13638" y="1016368"/>
                  </a:lnTo>
                  <a:lnTo>
                    <a:pt x="30415" y="954518"/>
                  </a:lnTo>
                  <a:lnTo>
                    <a:pt x="53590" y="893769"/>
                  </a:lnTo>
                  <a:lnTo>
                    <a:pt x="82983" y="834210"/>
                  </a:lnTo>
                  <a:lnTo>
                    <a:pt x="118414" y="775935"/>
                  </a:lnTo>
                  <a:lnTo>
                    <a:pt x="159702" y="719034"/>
                  </a:lnTo>
                  <a:lnTo>
                    <a:pt x="206667" y="663599"/>
                  </a:lnTo>
                  <a:lnTo>
                    <a:pt x="259129" y="609722"/>
                  </a:lnTo>
                  <a:lnTo>
                    <a:pt x="287365" y="583396"/>
                  </a:lnTo>
                  <a:lnTo>
                    <a:pt x="316907" y="557495"/>
                  </a:lnTo>
                  <a:lnTo>
                    <a:pt x="347734" y="532028"/>
                  </a:lnTo>
                  <a:lnTo>
                    <a:pt x="379822" y="507008"/>
                  </a:lnTo>
                  <a:lnTo>
                    <a:pt x="413149" y="482447"/>
                  </a:lnTo>
                  <a:lnTo>
                    <a:pt x="447692" y="458355"/>
                  </a:lnTo>
                  <a:lnTo>
                    <a:pt x="483429" y="434744"/>
                  </a:lnTo>
                  <a:lnTo>
                    <a:pt x="520337" y="411626"/>
                  </a:lnTo>
                  <a:lnTo>
                    <a:pt x="558394" y="389011"/>
                  </a:lnTo>
                  <a:lnTo>
                    <a:pt x="597578" y="366912"/>
                  </a:lnTo>
                  <a:lnTo>
                    <a:pt x="637865" y="345340"/>
                  </a:lnTo>
                  <a:lnTo>
                    <a:pt x="679233" y="324307"/>
                  </a:lnTo>
                  <a:lnTo>
                    <a:pt x="721660" y="303823"/>
                  </a:lnTo>
                  <a:lnTo>
                    <a:pt x="765123" y="283900"/>
                  </a:lnTo>
                  <a:lnTo>
                    <a:pt x="809599" y="264551"/>
                  </a:lnTo>
                  <a:lnTo>
                    <a:pt x="855067" y="245785"/>
                  </a:lnTo>
                  <a:lnTo>
                    <a:pt x="901503" y="227615"/>
                  </a:lnTo>
                  <a:lnTo>
                    <a:pt x="948884" y="210052"/>
                  </a:lnTo>
                  <a:lnTo>
                    <a:pt x="997190" y="193107"/>
                  </a:lnTo>
                  <a:lnTo>
                    <a:pt x="1046396" y="176793"/>
                  </a:lnTo>
                  <a:lnTo>
                    <a:pt x="1096480" y="161120"/>
                  </a:lnTo>
                  <a:lnTo>
                    <a:pt x="1147420" y="146100"/>
                  </a:lnTo>
                  <a:lnTo>
                    <a:pt x="1199194" y="131744"/>
                  </a:lnTo>
                  <a:lnTo>
                    <a:pt x="1251778" y="118064"/>
                  </a:lnTo>
                  <a:lnTo>
                    <a:pt x="1305150" y="105071"/>
                  </a:lnTo>
                  <a:lnTo>
                    <a:pt x="1359288" y="92777"/>
                  </a:lnTo>
                  <a:lnTo>
                    <a:pt x="1414168" y="81193"/>
                  </a:lnTo>
                  <a:lnTo>
                    <a:pt x="1469770" y="70331"/>
                  </a:lnTo>
                  <a:lnTo>
                    <a:pt x="1526069" y="60202"/>
                  </a:lnTo>
                  <a:lnTo>
                    <a:pt x="1583044" y="50817"/>
                  </a:lnTo>
                  <a:lnTo>
                    <a:pt x="1640672" y="42189"/>
                  </a:lnTo>
                  <a:lnTo>
                    <a:pt x="1698930" y="34327"/>
                  </a:lnTo>
                  <a:lnTo>
                    <a:pt x="1757795" y="27245"/>
                  </a:lnTo>
                  <a:lnTo>
                    <a:pt x="1817247" y="20953"/>
                  </a:lnTo>
                  <a:lnTo>
                    <a:pt x="1877261" y="15462"/>
                  </a:lnTo>
                  <a:lnTo>
                    <a:pt x="1937815" y="10785"/>
                  </a:lnTo>
                  <a:lnTo>
                    <a:pt x="1998886" y="6933"/>
                  </a:lnTo>
                  <a:lnTo>
                    <a:pt x="2060453" y="3917"/>
                  </a:lnTo>
                  <a:lnTo>
                    <a:pt x="2122493" y="1748"/>
                  </a:lnTo>
                  <a:lnTo>
                    <a:pt x="2184982" y="439"/>
                  </a:lnTo>
                  <a:lnTo>
                    <a:pt x="2247900" y="0"/>
                  </a:lnTo>
                  <a:lnTo>
                    <a:pt x="2310817" y="439"/>
                  </a:lnTo>
                  <a:lnTo>
                    <a:pt x="2373306" y="1748"/>
                  </a:lnTo>
                  <a:lnTo>
                    <a:pt x="2435346" y="3917"/>
                  </a:lnTo>
                  <a:lnTo>
                    <a:pt x="2496913" y="6933"/>
                  </a:lnTo>
                  <a:lnTo>
                    <a:pt x="2557984" y="10785"/>
                  </a:lnTo>
                  <a:lnTo>
                    <a:pt x="2618538" y="15462"/>
                  </a:lnTo>
                  <a:lnTo>
                    <a:pt x="2678552" y="20953"/>
                  </a:lnTo>
                  <a:lnTo>
                    <a:pt x="2738004" y="27245"/>
                  </a:lnTo>
                  <a:lnTo>
                    <a:pt x="2796869" y="34327"/>
                  </a:lnTo>
                  <a:lnTo>
                    <a:pt x="2855127" y="42189"/>
                  </a:lnTo>
                  <a:lnTo>
                    <a:pt x="2912755" y="50817"/>
                  </a:lnTo>
                  <a:lnTo>
                    <a:pt x="2969730" y="60202"/>
                  </a:lnTo>
                  <a:lnTo>
                    <a:pt x="3026029" y="70331"/>
                  </a:lnTo>
                  <a:lnTo>
                    <a:pt x="3081631" y="81193"/>
                  </a:lnTo>
                  <a:lnTo>
                    <a:pt x="3136511" y="92777"/>
                  </a:lnTo>
                  <a:lnTo>
                    <a:pt x="3190649" y="105071"/>
                  </a:lnTo>
                  <a:lnTo>
                    <a:pt x="3244021" y="118064"/>
                  </a:lnTo>
                  <a:lnTo>
                    <a:pt x="3296605" y="131744"/>
                  </a:lnTo>
                  <a:lnTo>
                    <a:pt x="3348379" y="146100"/>
                  </a:lnTo>
                  <a:lnTo>
                    <a:pt x="3399319" y="161120"/>
                  </a:lnTo>
                  <a:lnTo>
                    <a:pt x="3449403" y="176793"/>
                  </a:lnTo>
                  <a:lnTo>
                    <a:pt x="3498609" y="193107"/>
                  </a:lnTo>
                  <a:lnTo>
                    <a:pt x="3546915" y="210052"/>
                  </a:lnTo>
                  <a:lnTo>
                    <a:pt x="3594296" y="227615"/>
                  </a:lnTo>
                  <a:lnTo>
                    <a:pt x="3640732" y="245785"/>
                  </a:lnTo>
                  <a:lnTo>
                    <a:pt x="3686200" y="264551"/>
                  </a:lnTo>
                  <a:lnTo>
                    <a:pt x="3730676" y="283900"/>
                  </a:lnTo>
                  <a:lnTo>
                    <a:pt x="3774139" y="303823"/>
                  </a:lnTo>
                  <a:lnTo>
                    <a:pt x="3816566" y="324307"/>
                  </a:lnTo>
                  <a:lnTo>
                    <a:pt x="3857934" y="345340"/>
                  </a:lnTo>
                  <a:lnTo>
                    <a:pt x="3898221" y="366912"/>
                  </a:lnTo>
                  <a:lnTo>
                    <a:pt x="3937405" y="389011"/>
                  </a:lnTo>
                  <a:lnTo>
                    <a:pt x="3975462" y="411626"/>
                  </a:lnTo>
                  <a:lnTo>
                    <a:pt x="4012370" y="434744"/>
                  </a:lnTo>
                  <a:lnTo>
                    <a:pt x="4048107" y="458355"/>
                  </a:lnTo>
                  <a:lnTo>
                    <a:pt x="4082650" y="482447"/>
                  </a:lnTo>
                  <a:lnTo>
                    <a:pt x="4115977" y="507008"/>
                  </a:lnTo>
                  <a:lnTo>
                    <a:pt x="4148065" y="532028"/>
                  </a:lnTo>
                  <a:lnTo>
                    <a:pt x="4178892" y="557495"/>
                  </a:lnTo>
                  <a:lnTo>
                    <a:pt x="4208434" y="583396"/>
                  </a:lnTo>
                  <a:lnTo>
                    <a:pt x="4236670" y="609722"/>
                  </a:lnTo>
                  <a:lnTo>
                    <a:pt x="4289132" y="663599"/>
                  </a:lnTo>
                  <a:lnTo>
                    <a:pt x="4336097" y="719034"/>
                  </a:lnTo>
                  <a:lnTo>
                    <a:pt x="4377385" y="775935"/>
                  </a:lnTo>
                  <a:lnTo>
                    <a:pt x="4412816" y="834210"/>
                  </a:lnTo>
                  <a:lnTo>
                    <a:pt x="4442209" y="893769"/>
                  </a:lnTo>
                  <a:lnTo>
                    <a:pt x="4465384" y="954518"/>
                  </a:lnTo>
                  <a:lnTo>
                    <a:pt x="4482161" y="1016368"/>
                  </a:lnTo>
                  <a:lnTo>
                    <a:pt x="4492360" y="1079225"/>
                  </a:lnTo>
                  <a:lnTo>
                    <a:pt x="4495800" y="1143000"/>
                  </a:lnTo>
                  <a:lnTo>
                    <a:pt x="4494936" y="1174995"/>
                  </a:lnTo>
                  <a:lnTo>
                    <a:pt x="4488094" y="1238323"/>
                  </a:lnTo>
                  <a:lnTo>
                    <a:pt x="4474584" y="1300688"/>
                  </a:lnTo>
                  <a:lnTo>
                    <a:pt x="4454585" y="1361999"/>
                  </a:lnTo>
                  <a:lnTo>
                    <a:pt x="4428279" y="1422164"/>
                  </a:lnTo>
                  <a:lnTo>
                    <a:pt x="4395844" y="1481093"/>
                  </a:lnTo>
                  <a:lnTo>
                    <a:pt x="4357462" y="1538692"/>
                  </a:lnTo>
                  <a:lnTo>
                    <a:pt x="4313313" y="1594872"/>
                  </a:lnTo>
                  <a:lnTo>
                    <a:pt x="4263577" y="1649539"/>
                  </a:lnTo>
                  <a:lnTo>
                    <a:pt x="4208434" y="1702603"/>
                  </a:lnTo>
                  <a:lnTo>
                    <a:pt x="4178892" y="1728504"/>
                  </a:lnTo>
                  <a:lnTo>
                    <a:pt x="4148065" y="1753971"/>
                  </a:lnTo>
                  <a:lnTo>
                    <a:pt x="4115977" y="1778991"/>
                  </a:lnTo>
                  <a:lnTo>
                    <a:pt x="4082650" y="1803552"/>
                  </a:lnTo>
                  <a:lnTo>
                    <a:pt x="4048107" y="1827644"/>
                  </a:lnTo>
                  <a:lnTo>
                    <a:pt x="4012370" y="1851255"/>
                  </a:lnTo>
                  <a:lnTo>
                    <a:pt x="3975462" y="1874373"/>
                  </a:lnTo>
                  <a:lnTo>
                    <a:pt x="3937405" y="1896988"/>
                  </a:lnTo>
                  <a:lnTo>
                    <a:pt x="3898221" y="1919087"/>
                  </a:lnTo>
                  <a:lnTo>
                    <a:pt x="3857934" y="1940659"/>
                  </a:lnTo>
                  <a:lnTo>
                    <a:pt x="3816566" y="1961692"/>
                  </a:lnTo>
                  <a:lnTo>
                    <a:pt x="3774139" y="1982176"/>
                  </a:lnTo>
                  <a:lnTo>
                    <a:pt x="3730676" y="2002099"/>
                  </a:lnTo>
                  <a:lnTo>
                    <a:pt x="3686200" y="2021448"/>
                  </a:lnTo>
                  <a:lnTo>
                    <a:pt x="3640732" y="2040214"/>
                  </a:lnTo>
                  <a:lnTo>
                    <a:pt x="3594296" y="2058384"/>
                  </a:lnTo>
                  <a:lnTo>
                    <a:pt x="3546915" y="2075947"/>
                  </a:lnTo>
                  <a:lnTo>
                    <a:pt x="3498609" y="2092892"/>
                  </a:lnTo>
                  <a:lnTo>
                    <a:pt x="3449403" y="2109206"/>
                  </a:lnTo>
                  <a:lnTo>
                    <a:pt x="3399319" y="2124879"/>
                  </a:lnTo>
                  <a:lnTo>
                    <a:pt x="3348379" y="2139899"/>
                  </a:lnTo>
                  <a:lnTo>
                    <a:pt x="3296605" y="2154255"/>
                  </a:lnTo>
                  <a:lnTo>
                    <a:pt x="3244021" y="2167935"/>
                  </a:lnTo>
                  <a:lnTo>
                    <a:pt x="3190649" y="2180928"/>
                  </a:lnTo>
                  <a:lnTo>
                    <a:pt x="3136511" y="2193222"/>
                  </a:lnTo>
                  <a:lnTo>
                    <a:pt x="3081631" y="2204806"/>
                  </a:lnTo>
                  <a:lnTo>
                    <a:pt x="3026029" y="2215668"/>
                  </a:lnTo>
                  <a:lnTo>
                    <a:pt x="2969730" y="2225797"/>
                  </a:lnTo>
                  <a:lnTo>
                    <a:pt x="2912755" y="2235182"/>
                  </a:lnTo>
                  <a:lnTo>
                    <a:pt x="2855127" y="2243810"/>
                  </a:lnTo>
                  <a:lnTo>
                    <a:pt x="2796869" y="2251672"/>
                  </a:lnTo>
                  <a:lnTo>
                    <a:pt x="2738004" y="2258754"/>
                  </a:lnTo>
                  <a:lnTo>
                    <a:pt x="2678552" y="2265046"/>
                  </a:lnTo>
                  <a:lnTo>
                    <a:pt x="2618538" y="2270537"/>
                  </a:lnTo>
                  <a:lnTo>
                    <a:pt x="2557984" y="2275214"/>
                  </a:lnTo>
                  <a:lnTo>
                    <a:pt x="2496913" y="2279066"/>
                  </a:lnTo>
                  <a:lnTo>
                    <a:pt x="2435346" y="2282082"/>
                  </a:lnTo>
                  <a:lnTo>
                    <a:pt x="2373306" y="2284251"/>
                  </a:lnTo>
                  <a:lnTo>
                    <a:pt x="2310817" y="2285560"/>
                  </a:lnTo>
                  <a:lnTo>
                    <a:pt x="2247900" y="2286000"/>
                  </a:lnTo>
                  <a:lnTo>
                    <a:pt x="2184982" y="2285560"/>
                  </a:lnTo>
                  <a:lnTo>
                    <a:pt x="2122493" y="2284251"/>
                  </a:lnTo>
                  <a:lnTo>
                    <a:pt x="2060453" y="2282082"/>
                  </a:lnTo>
                  <a:lnTo>
                    <a:pt x="1998886" y="2279066"/>
                  </a:lnTo>
                  <a:lnTo>
                    <a:pt x="1937815" y="2275214"/>
                  </a:lnTo>
                  <a:lnTo>
                    <a:pt x="1877261" y="2270537"/>
                  </a:lnTo>
                  <a:lnTo>
                    <a:pt x="1817247" y="2265046"/>
                  </a:lnTo>
                  <a:lnTo>
                    <a:pt x="1757795" y="2258754"/>
                  </a:lnTo>
                  <a:lnTo>
                    <a:pt x="1698930" y="2251672"/>
                  </a:lnTo>
                  <a:lnTo>
                    <a:pt x="1640672" y="2243810"/>
                  </a:lnTo>
                  <a:lnTo>
                    <a:pt x="1583044" y="2235182"/>
                  </a:lnTo>
                  <a:lnTo>
                    <a:pt x="1526069" y="2225797"/>
                  </a:lnTo>
                  <a:lnTo>
                    <a:pt x="1469770" y="2215668"/>
                  </a:lnTo>
                  <a:lnTo>
                    <a:pt x="1414168" y="2204806"/>
                  </a:lnTo>
                  <a:lnTo>
                    <a:pt x="1359288" y="2193222"/>
                  </a:lnTo>
                  <a:lnTo>
                    <a:pt x="1305150" y="2180928"/>
                  </a:lnTo>
                  <a:lnTo>
                    <a:pt x="1251778" y="2167935"/>
                  </a:lnTo>
                  <a:lnTo>
                    <a:pt x="1199194" y="2154255"/>
                  </a:lnTo>
                  <a:lnTo>
                    <a:pt x="1147420" y="2139899"/>
                  </a:lnTo>
                  <a:lnTo>
                    <a:pt x="1096480" y="2124879"/>
                  </a:lnTo>
                  <a:lnTo>
                    <a:pt x="1046396" y="2109206"/>
                  </a:lnTo>
                  <a:lnTo>
                    <a:pt x="997190" y="2092892"/>
                  </a:lnTo>
                  <a:lnTo>
                    <a:pt x="948884" y="2075947"/>
                  </a:lnTo>
                  <a:lnTo>
                    <a:pt x="901503" y="2058384"/>
                  </a:lnTo>
                  <a:lnTo>
                    <a:pt x="855067" y="2040214"/>
                  </a:lnTo>
                  <a:lnTo>
                    <a:pt x="809599" y="2021448"/>
                  </a:lnTo>
                  <a:lnTo>
                    <a:pt x="765123" y="2002099"/>
                  </a:lnTo>
                  <a:lnTo>
                    <a:pt x="721660" y="1982176"/>
                  </a:lnTo>
                  <a:lnTo>
                    <a:pt x="679233" y="1961692"/>
                  </a:lnTo>
                  <a:lnTo>
                    <a:pt x="637865" y="1940659"/>
                  </a:lnTo>
                  <a:lnTo>
                    <a:pt x="597578" y="1919087"/>
                  </a:lnTo>
                  <a:lnTo>
                    <a:pt x="558394" y="1896988"/>
                  </a:lnTo>
                  <a:lnTo>
                    <a:pt x="520337" y="1874373"/>
                  </a:lnTo>
                  <a:lnTo>
                    <a:pt x="483429" y="1851255"/>
                  </a:lnTo>
                  <a:lnTo>
                    <a:pt x="447692" y="1827644"/>
                  </a:lnTo>
                  <a:lnTo>
                    <a:pt x="413149" y="1803552"/>
                  </a:lnTo>
                  <a:lnTo>
                    <a:pt x="379822" y="1778991"/>
                  </a:lnTo>
                  <a:lnTo>
                    <a:pt x="347734" y="1753971"/>
                  </a:lnTo>
                  <a:lnTo>
                    <a:pt x="316907" y="1728504"/>
                  </a:lnTo>
                  <a:lnTo>
                    <a:pt x="287365" y="1702603"/>
                  </a:lnTo>
                  <a:lnTo>
                    <a:pt x="259129" y="1676277"/>
                  </a:lnTo>
                  <a:lnTo>
                    <a:pt x="206667" y="1622400"/>
                  </a:lnTo>
                  <a:lnTo>
                    <a:pt x="159702" y="1566965"/>
                  </a:lnTo>
                  <a:lnTo>
                    <a:pt x="118414" y="1510064"/>
                  </a:lnTo>
                  <a:lnTo>
                    <a:pt x="82983" y="1451789"/>
                  </a:lnTo>
                  <a:lnTo>
                    <a:pt x="53590" y="1392230"/>
                  </a:lnTo>
                  <a:lnTo>
                    <a:pt x="30415" y="1331481"/>
                  </a:lnTo>
                  <a:lnTo>
                    <a:pt x="13638" y="1269631"/>
                  </a:lnTo>
                  <a:lnTo>
                    <a:pt x="3439" y="1206774"/>
                  </a:lnTo>
                  <a:lnTo>
                    <a:pt x="0" y="11430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81400" y="4533900"/>
              <a:ext cx="838200" cy="76200"/>
            </a:xfrm>
            <a:custGeom>
              <a:avLst/>
              <a:gdLst/>
              <a:ahLst/>
              <a:cxnLst/>
              <a:rect l="l" t="t" r="r" b="b"/>
              <a:pathLst>
                <a:path w="838200" h="76200">
                  <a:moveTo>
                    <a:pt x="762000" y="0"/>
                  </a:moveTo>
                  <a:lnTo>
                    <a:pt x="762000" y="76200"/>
                  </a:lnTo>
                  <a:lnTo>
                    <a:pt x="825500" y="44450"/>
                  </a:lnTo>
                  <a:lnTo>
                    <a:pt x="774700" y="44450"/>
                  </a:lnTo>
                  <a:lnTo>
                    <a:pt x="774700" y="31750"/>
                  </a:lnTo>
                  <a:lnTo>
                    <a:pt x="825500" y="31750"/>
                  </a:lnTo>
                  <a:lnTo>
                    <a:pt x="762000" y="0"/>
                  </a:lnTo>
                  <a:close/>
                </a:path>
                <a:path w="838200" h="76200">
                  <a:moveTo>
                    <a:pt x="7620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762000" y="44450"/>
                  </a:lnTo>
                  <a:lnTo>
                    <a:pt x="762000" y="31750"/>
                  </a:lnTo>
                  <a:close/>
                </a:path>
                <a:path w="838200" h="76200">
                  <a:moveTo>
                    <a:pt x="825500" y="31750"/>
                  </a:moveTo>
                  <a:lnTo>
                    <a:pt x="774700" y="31750"/>
                  </a:lnTo>
                  <a:lnTo>
                    <a:pt x="774700" y="44450"/>
                  </a:lnTo>
                  <a:lnTo>
                    <a:pt x="825500" y="44450"/>
                  </a:lnTo>
                  <a:lnTo>
                    <a:pt x="838200" y="38100"/>
                  </a:lnTo>
                  <a:lnTo>
                    <a:pt x="8255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8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5"/>
              <a:t>Interaction</a:t>
            </a:r>
            <a:r>
              <a:rPr sz="4000" spc="-185"/>
              <a:t> </a:t>
            </a:r>
            <a:r>
              <a:rPr sz="4000" spc="-20"/>
              <a:t>with</a:t>
            </a:r>
            <a:r>
              <a:rPr sz="4000" spc="-165"/>
              <a:t> </a:t>
            </a:r>
            <a:r>
              <a:rPr sz="4000" spc="-10"/>
              <a:t>Client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375353"/>
            <a:ext cx="5132705" cy="309245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56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b="1" spc="-10">
                <a:latin typeface="Times New Roman"/>
                <a:cs typeface="Times New Roman"/>
              </a:rPr>
              <a:t>HttpServletRequest</a:t>
            </a:r>
            <a:endParaRPr sz="2600">
              <a:latin typeface="Times New Roman"/>
              <a:cs typeface="Times New Roman"/>
            </a:endParaRPr>
          </a:p>
          <a:p>
            <a:pPr marL="560070" lvl="1" indent="-231775">
              <a:lnSpc>
                <a:spcPct val="100000"/>
              </a:lnSpc>
              <a:spcBef>
                <a:spcPts val="425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0070" algn="l"/>
              </a:tabLst>
            </a:pPr>
            <a:r>
              <a:rPr sz="2400" spc="-120">
                <a:latin typeface="Times New Roman"/>
                <a:cs typeface="Times New Roman"/>
              </a:rPr>
              <a:t>String</a:t>
            </a:r>
            <a:r>
              <a:rPr sz="2400" spc="-15">
                <a:latin typeface="Times New Roman"/>
                <a:cs typeface="Times New Roman"/>
              </a:rPr>
              <a:t> </a:t>
            </a:r>
            <a:r>
              <a:rPr sz="2400" spc="-50">
                <a:latin typeface="Times New Roman"/>
                <a:cs typeface="Times New Roman"/>
              </a:rPr>
              <a:t>getParameter(String)</a:t>
            </a:r>
            <a:endParaRPr sz="2400">
              <a:latin typeface="Times New Roman"/>
              <a:cs typeface="Times New Roman"/>
            </a:endParaRPr>
          </a:p>
          <a:p>
            <a:pPr marL="560070" lvl="1" indent="-231775">
              <a:lnSpc>
                <a:spcPct val="100000"/>
              </a:lnSpc>
              <a:spcBef>
                <a:spcPts val="400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0070" algn="l"/>
              </a:tabLst>
            </a:pPr>
            <a:r>
              <a:rPr sz="2400" spc="-114">
                <a:latin typeface="Times New Roman"/>
                <a:cs typeface="Times New Roman"/>
              </a:rPr>
              <a:t>Enumeration</a:t>
            </a:r>
            <a:r>
              <a:rPr sz="2400" spc="-45">
                <a:latin typeface="Times New Roman"/>
                <a:cs typeface="Times New Roman"/>
              </a:rPr>
              <a:t> </a:t>
            </a:r>
            <a:r>
              <a:rPr sz="2400" spc="-65">
                <a:latin typeface="Times New Roman"/>
                <a:cs typeface="Times New Roman"/>
              </a:rPr>
              <a:t>getParameters(String[])</a:t>
            </a:r>
            <a:endParaRPr sz="24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58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b="1" spc="-10">
                <a:latin typeface="Times New Roman"/>
                <a:cs typeface="Times New Roman"/>
              </a:rPr>
              <a:t>HttpServletResponse</a:t>
            </a:r>
            <a:endParaRPr sz="2600">
              <a:latin typeface="Times New Roman"/>
              <a:cs typeface="Times New Roman"/>
            </a:endParaRPr>
          </a:p>
          <a:p>
            <a:pPr marL="560070" lvl="1" indent="-231775">
              <a:lnSpc>
                <a:spcPct val="100000"/>
              </a:lnSpc>
              <a:spcBef>
                <a:spcPts val="430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0070" algn="l"/>
              </a:tabLst>
            </a:pPr>
            <a:r>
              <a:rPr sz="2400" spc="-25">
                <a:latin typeface="Times New Roman"/>
                <a:cs typeface="Times New Roman"/>
              </a:rPr>
              <a:t>Writer</a:t>
            </a:r>
            <a:r>
              <a:rPr sz="2400" spc="-120">
                <a:latin typeface="Times New Roman"/>
                <a:cs typeface="Times New Roman"/>
              </a:rPr>
              <a:t> </a:t>
            </a:r>
            <a:r>
              <a:rPr sz="2400" spc="-10">
                <a:latin typeface="Times New Roman"/>
                <a:cs typeface="Times New Roman"/>
              </a:rPr>
              <a:t>getWriter()</a:t>
            </a:r>
            <a:endParaRPr sz="2400">
              <a:latin typeface="Times New Roman"/>
              <a:cs typeface="Times New Roman"/>
            </a:endParaRPr>
          </a:p>
          <a:p>
            <a:pPr marL="560070" lvl="1" indent="-231775">
              <a:lnSpc>
                <a:spcPct val="100000"/>
              </a:lnSpc>
              <a:spcBef>
                <a:spcPts val="395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0070" algn="l"/>
              </a:tabLst>
            </a:pPr>
            <a:r>
              <a:rPr sz="2400" spc="-95">
                <a:latin typeface="Times New Roman"/>
                <a:cs typeface="Times New Roman"/>
              </a:rPr>
              <a:t>ServletOutputStream</a:t>
            </a:r>
            <a:r>
              <a:rPr sz="2400" spc="15">
                <a:latin typeface="Times New Roman"/>
                <a:cs typeface="Times New Roman"/>
              </a:rPr>
              <a:t> </a:t>
            </a:r>
            <a:r>
              <a:rPr sz="2400" spc="-70">
                <a:latin typeface="Times New Roman"/>
                <a:cs typeface="Times New Roman"/>
              </a:rPr>
              <a:t>getOutputStream()</a:t>
            </a:r>
            <a:endParaRPr sz="24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57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150">
                <a:latin typeface="Times New Roman"/>
                <a:cs typeface="Times New Roman"/>
              </a:rPr>
              <a:t>Handling</a:t>
            </a:r>
            <a:r>
              <a:rPr sz="2600" spc="-40">
                <a:latin typeface="Times New Roman"/>
                <a:cs typeface="Times New Roman"/>
              </a:rPr>
              <a:t> </a:t>
            </a:r>
            <a:r>
              <a:rPr sz="2600" spc="-204">
                <a:latin typeface="Times New Roman"/>
                <a:cs typeface="Times New Roman"/>
              </a:rPr>
              <a:t>GET</a:t>
            </a:r>
            <a:r>
              <a:rPr sz="2600" spc="-50">
                <a:latin typeface="Times New Roman"/>
                <a:cs typeface="Times New Roman"/>
              </a:rPr>
              <a:t> </a:t>
            </a:r>
            <a:r>
              <a:rPr sz="2600" spc="-150">
                <a:latin typeface="Times New Roman"/>
                <a:cs typeface="Times New Roman"/>
              </a:rPr>
              <a:t>and</a:t>
            </a:r>
            <a:r>
              <a:rPr sz="2600" spc="-55">
                <a:latin typeface="Times New Roman"/>
                <a:cs typeface="Times New Roman"/>
              </a:rPr>
              <a:t> </a:t>
            </a:r>
            <a:r>
              <a:rPr sz="2600" spc="-170">
                <a:latin typeface="Times New Roman"/>
                <a:cs typeface="Times New Roman"/>
              </a:rPr>
              <a:t>POST</a:t>
            </a:r>
            <a:r>
              <a:rPr sz="2600" spc="-25">
                <a:latin typeface="Times New Roman"/>
                <a:cs typeface="Times New Roman"/>
              </a:rPr>
              <a:t> </a:t>
            </a:r>
            <a:r>
              <a:rPr sz="2600" spc="-10">
                <a:latin typeface="Times New Roman"/>
                <a:cs typeface="Times New Roman"/>
              </a:rPr>
              <a:t>Requests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8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/>
              <a:t>More</a:t>
            </a:r>
            <a:r>
              <a:rPr sz="4000" spc="-120"/>
              <a:t> </a:t>
            </a:r>
            <a:r>
              <a:rPr sz="4000"/>
              <a:t>on</a:t>
            </a:r>
            <a:r>
              <a:rPr sz="4000" spc="-135"/>
              <a:t> </a:t>
            </a:r>
            <a:r>
              <a:rPr sz="4000"/>
              <a:t>JSP</a:t>
            </a:r>
            <a:r>
              <a:rPr sz="4000" spc="-105"/>
              <a:t> </a:t>
            </a:r>
            <a:r>
              <a:rPr sz="4000" spc="-25"/>
              <a:t>syntax</a:t>
            </a:r>
            <a:r>
              <a:rPr sz="4000" spc="-125"/>
              <a:t> </a:t>
            </a:r>
            <a:r>
              <a:rPr sz="4000"/>
              <a:t>and</a:t>
            </a:r>
            <a:r>
              <a:rPr sz="4000" spc="-114"/>
              <a:t> </a:t>
            </a:r>
            <a:r>
              <a:rPr sz="4000" spc="-10"/>
              <a:t>contents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353591"/>
            <a:ext cx="7239634" cy="382142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5115" algn="l"/>
              </a:tabLst>
            </a:pPr>
            <a:r>
              <a:rPr sz="2800" spc="-245">
                <a:latin typeface="Times New Roman"/>
                <a:cs typeface="Times New Roman"/>
              </a:rPr>
              <a:t>HTML</a:t>
            </a:r>
            <a:r>
              <a:rPr sz="2800" spc="-45">
                <a:latin typeface="Times New Roman"/>
                <a:cs typeface="Times New Roman"/>
              </a:rPr>
              <a:t> </a:t>
            </a:r>
            <a:r>
              <a:rPr sz="2800" spc="-135">
                <a:latin typeface="Times New Roman"/>
                <a:cs typeface="Times New Roman"/>
              </a:rPr>
              <a:t>code</a:t>
            </a:r>
            <a:r>
              <a:rPr sz="2800" spc="-45">
                <a:latin typeface="Times New Roman"/>
                <a:cs typeface="Times New Roman"/>
              </a:rPr>
              <a:t> </a:t>
            </a:r>
            <a:r>
              <a:rPr sz="2800" spc="-120">
                <a:latin typeface="Times New Roman"/>
                <a:cs typeface="Times New Roman"/>
              </a:rPr>
              <a:t>for</a:t>
            </a:r>
            <a:r>
              <a:rPr sz="2800" spc="-40">
                <a:latin typeface="Times New Roman"/>
                <a:cs typeface="Times New Roman"/>
              </a:rPr>
              <a:t> </a:t>
            </a:r>
            <a:r>
              <a:rPr sz="2800" spc="-110">
                <a:latin typeface="Times New Roman"/>
                <a:cs typeface="Times New Roman"/>
              </a:rPr>
              <a:t>user</a:t>
            </a:r>
            <a:r>
              <a:rPr sz="2800" spc="-45">
                <a:latin typeface="Times New Roman"/>
                <a:cs typeface="Times New Roman"/>
              </a:rPr>
              <a:t> </a:t>
            </a:r>
            <a:r>
              <a:rPr sz="2800" spc="-120">
                <a:latin typeface="Times New Roman"/>
                <a:cs typeface="Times New Roman"/>
              </a:rPr>
              <a:t>interface</a:t>
            </a:r>
            <a:r>
              <a:rPr sz="2800" spc="-50">
                <a:latin typeface="Times New Roman"/>
                <a:cs typeface="Times New Roman"/>
              </a:rPr>
              <a:t> </a:t>
            </a:r>
            <a:r>
              <a:rPr sz="2800" spc="-229">
                <a:latin typeface="Times New Roman"/>
                <a:cs typeface="Times New Roman"/>
              </a:rPr>
              <a:t>lay</a:t>
            </a:r>
            <a:r>
              <a:rPr sz="2800" spc="-40">
                <a:latin typeface="Times New Roman"/>
                <a:cs typeface="Times New Roman"/>
              </a:rPr>
              <a:t> </a:t>
            </a:r>
            <a:r>
              <a:rPr sz="2800" spc="-25">
                <a:latin typeface="Times New Roman"/>
                <a:cs typeface="Times New Roman"/>
              </a:rPr>
              <a:t>out</a:t>
            </a:r>
            <a:endParaRPr sz="2800">
              <a:latin typeface="Times New Roman"/>
              <a:cs typeface="Times New Roman"/>
            </a:endParaRPr>
          </a:p>
          <a:p>
            <a:pPr marL="284480" marR="37465" indent="-272415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6385" algn="l"/>
              </a:tabLst>
            </a:pPr>
            <a:r>
              <a:rPr sz="2800" spc="-254">
                <a:latin typeface="Times New Roman"/>
                <a:cs typeface="Times New Roman"/>
              </a:rPr>
              <a:t>JSP</a:t>
            </a:r>
            <a:r>
              <a:rPr sz="2800" spc="-5">
                <a:latin typeface="Times New Roman"/>
                <a:cs typeface="Times New Roman"/>
              </a:rPr>
              <a:t> </a:t>
            </a:r>
            <a:r>
              <a:rPr sz="2800" spc="-125">
                <a:latin typeface="Times New Roman"/>
                <a:cs typeface="Times New Roman"/>
              </a:rPr>
              <a:t>tags:</a:t>
            </a:r>
            <a:r>
              <a:rPr sz="2800" spc="-150">
                <a:latin typeface="Times New Roman"/>
                <a:cs typeface="Times New Roman"/>
              </a:rPr>
              <a:t> </a:t>
            </a:r>
            <a:r>
              <a:rPr sz="2800" spc="-114">
                <a:latin typeface="Times New Roman"/>
                <a:cs typeface="Times New Roman"/>
              </a:rPr>
              <a:t>declarations,</a:t>
            </a:r>
            <a:r>
              <a:rPr sz="2800" spc="-120">
                <a:latin typeface="Times New Roman"/>
                <a:cs typeface="Times New Roman"/>
              </a:rPr>
              <a:t> </a:t>
            </a:r>
            <a:r>
              <a:rPr sz="2800" spc="-114">
                <a:latin typeface="Times New Roman"/>
                <a:cs typeface="Times New Roman"/>
              </a:rPr>
              <a:t>actions,</a:t>
            </a:r>
            <a:r>
              <a:rPr sz="2800" spc="-120">
                <a:latin typeface="Times New Roman"/>
                <a:cs typeface="Times New Roman"/>
              </a:rPr>
              <a:t> </a:t>
            </a:r>
            <a:r>
              <a:rPr sz="2800" spc="-114">
                <a:latin typeface="Times New Roman"/>
                <a:cs typeface="Times New Roman"/>
              </a:rPr>
              <a:t>directives,</a:t>
            </a:r>
            <a:r>
              <a:rPr sz="2800" spc="-135">
                <a:latin typeface="Times New Roman"/>
                <a:cs typeface="Times New Roman"/>
              </a:rPr>
              <a:t> </a:t>
            </a:r>
            <a:r>
              <a:rPr sz="2800" spc="-105">
                <a:latin typeface="Times New Roman"/>
                <a:cs typeface="Times New Roman"/>
              </a:rPr>
              <a:t>expressions, 	</a:t>
            </a:r>
            <a:r>
              <a:rPr sz="2800" spc="-10">
                <a:latin typeface="Times New Roman"/>
                <a:cs typeface="Times New Roman"/>
              </a:rPr>
              <a:t>scriplets</a:t>
            </a:r>
            <a:endParaRPr sz="2800">
              <a:latin typeface="Times New Roman"/>
              <a:cs typeface="Times New Roman"/>
            </a:endParaRPr>
          </a:p>
          <a:p>
            <a:pPr marL="284480" marR="15240" indent="-27241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6385" algn="l"/>
              </a:tabLst>
            </a:pPr>
            <a:r>
              <a:rPr sz="2800" spc="-254">
                <a:latin typeface="Times New Roman"/>
                <a:cs typeface="Times New Roman"/>
              </a:rPr>
              <a:t>JSP</a:t>
            </a:r>
            <a:r>
              <a:rPr sz="2800" spc="-35">
                <a:latin typeface="Times New Roman"/>
                <a:cs typeface="Times New Roman"/>
              </a:rPr>
              <a:t> </a:t>
            </a:r>
            <a:r>
              <a:rPr sz="2800" spc="-125">
                <a:latin typeface="Times New Roman"/>
                <a:cs typeface="Times New Roman"/>
              </a:rPr>
              <a:t>implicit</a:t>
            </a:r>
            <a:r>
              <a:rPr sz="2800" spc="-40">
                <a:latin typeface="Times New Roman"/>
                <a:cs typeface="Times New Roman"/>
              </a:rPr>
              <a:t> </a:t>
            </a:r>
            <a:r>
              <a:rPr sz="2800" spc="-114">
                <a:latin typeface="Times New Roman"/>
                <a:cs typeface="Times New Roman"/>
              </a:rPr>
              <a:t>objects:</a:t>
            </a:r>
            <a:r>
              <a:rPr sz="2800" spc="-160">
                <a:latin typeface="Times New Roman"/>
                <a:cs typeface="Times New Roman"/>
              </a:rPr>
              <a:t> </a:t>
            </a:r>
            <a:r>
              <a:rPr sz="2800" spc="-229">
                <a:latin typeface="Times New Roman"/>
                <a:cs typeface="Times New Roman"/>
              </a:rPr>
              <a:t>a</a:t>
            </a:r>
            <a:r>
              <a:rPr sz="2800" spc="-35">
                <a:latin typeface="Times New Roman"/>
                <a:cs typeface="Times New Roman"/>
              </a:rPr>
              <a:t> </a:t>
            </a:r>
            <a:r>
              <a:rPr sz="2800" spc="-100">
                <a:latin typeface="Times New Roman"/>
                <a:cs typeface="Times New Roman"/>
              </a:rPr>
              <a:t>request</a:t>
            </a:r>
            <a:r>
              <a:rPr sz="2800" spc="-35">
                <a:latin typeface="Times New Roman"/>
                <a:cs typeface="Times New Roman"/>
              </a:rPr>
              <a:t> </a:t>
            </a:r>
            <a:r>
              <a:rPr sz="2800" spc="-90">
                <a:latin typeface="Times New Roman"/>
                <a:cs typeface="Times New Roman"/>
              </a:rPr>
              <a:t>object,</a:t>
            </a:r>
            <a:r>
              <a:rPr sz="2800" spc="-155">
                <a:latin typeface="Times New Roman"/>
                <a:cs typeface="Times New Roman"/>
              </a:rPr>
              <a:t> </a:t>
            </a:r>
            <a:r>
              <a:rPr sz="2800" spc="-135">
                <a:latin typeface="Times New Roman"/>
                <a:cs typeface="Times New Roman"/>
              </a:rPr>
              <a:t>response</a:t>
            </a:r>
            <a:r>
              <a:rPr sz="2800" spc="-25">
                <a:latin typeface="Times New Roman"/>
                <a:cs typeface="Times New Roman"/>
              </a:rPr>
              <a:t> </a:t>
            </a:r>
            <a:r>
              <a:rPr sz="2800" spc="-50">
                <a:latin typeface="Times New Roman"/>
                <a:cs typeface="Times New Roman"/>
              </a:rPr>
              <a:t>object, 	</a:t>
            </a:r>
            <a:r>
              <a:rPr sz="2800" spc="-170">
                <a:latin typeface="Times New Roman"/>
                <a:cs typeface="Times New Roman"/>
              </a:rPr>
              <a:t>session</a:t>
            </a:r>
            <a:r>
              <a:rPr sz="2800" spc="-20">
                <a:latin typeface="Times New Roman"/>
                <a:cs typeface="Times New Roman"/>
              </a:rPr>
              <a:t> </a:t>
            </a:r>
            <a:r>
              <a:rPr sz="2800" spc="-90">
                <a:latin typeface="Times New Roman"/>
                <a:cs typeface="Times New Roman"/>
              </a:rPr>
              <a:t>object,</a:t>
            </a:r>
            <a:r>
              <a:rPr sz="2800" spc="-145">
                <a:latin typeface="Times New Roman"/>
                <a:cs typeface="Times New Roman"/>
              </a:rPr>
              <a:t> </a:t>
            </a:r>
            <a:r>
              <a:rPr sz="2800" spc="-175">
                <a:latin typeface="Times New Roman"/>
                <a:cs typeface="Times New Roman"/>
              </a:rPr>
              <a:t>config</a:t>
            </a:r>
            <a:r>
              <a:rPr sz="2800" spc="-25">
                <a:latin typeface="Times New Roman"/>
                <a:cs typeface="Times New Roman"/>
              </a:rPr>
              <a:t> </a:t>
            </a:r>
            <a:r>
              <a:rPr sz="2800" spc="-10">
                <a:latin typeface="Times New Roman"/>
                <a:cs typeface="Times New Roman"/>
              </a:rPr>
              <a:t>object</a:t>
            </a:r>
            <a:endParaRPr sz="2800">
              <a:latin typeface="Times New Roman"/>
              <a:cs typeface="Times New Roman"/>
            </a:endParaRPr>
          </a:p>
          <a:p>
            <a:pPr marL="284480" marR="5080" indent="-27241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6385" algn="l"/>
              </a:tabLst>
            </a:pPr>
            <a:r>
              <a:rPr sz="2800" spc="-190">
                <a:latin typeface="Times New Roman"/>
                <a:cs typeface="Times New Roman"/>
              </a:rPr>
              <a:t>Javabeans:</a:t>
            </a:r>
            <a:r>
              <a:rPr sz="2800" spc="-150">
                <a:latin typeface="Times New Roman"/>
                <a:cs typeface="Times New Roman"/>
              </a:rPr>
              <a:t> </a:t>
            </a:r>
            <a:r>
              <a:rPr sz="2800" spc="-110">
                <a:latin typeface="Times New Roman"/>
                <a:cs typeface="Times New Roman"/>
              </a:rPr>
              <a:t>for</a:t>
            </a:r>
            <a:r>
              <a:rPr sz="2800" spc="-60">
                <a:latin typeface="Times New Roman"/>
                <a:cs typeface="Times New Roman"/>
              </a:rPr>
              <a:t> </a:t>
            </a:r>
            <a:r>
              <a:rPr sz="2800" spc="-150">
                <a:latin typeface="Times New Roman"/>
                <a:cs typeface="Times New Roman"/>
              </a:rPr>
              <a:t>logic</a:t>
            </a:r>
            <a:r>
              <a:rPr sz="2800" spc="-70">
                <a:latin typeface="Times New Roman"/>
                <a:cs typeface="Times New Roman"/>
              </a:rPr>
              <a:t> </a:t>
            </a:r>
            <a:r>
              <a:rPr sz="2800" spc="-95">
                <a:latin typeface="Times New Roman"/>
                <a:cs typeface="Times New Roman"/>
              </a:rPr>
              <a:t>that</a:t>
            </a:r>
            <a:r>
              <a:rPr sz="2800" spc="-55">
                <a:latin typeface="Times New Roman"/>
                <a:cs typeface="Times New Roman"/>
              </a:rPr>
              <a:t> </a:t>
            </a:r>
            <a:r>
              <a:rPr sz="2800" spc="-175">
                <a:latin typeface="Times New Roman"/>
                <a:cs typeface="Times New Roman"/>
              </a:rPr>
              <a:t>can</a:t>
            </a:r>
            <a:r>
              <a:rPr sz="2800" spc="-60">
                <a:latin typeface="Times New Roman"/>
                <a:cs typeface="Times New Roman"/>
              </a:rPr>
              <a:t> </a:t>
            </a:r>
            <a:r>
              <a:rPr sz="2800" spc="-140">
                <a:latin typeface="Times New Roman"/>
                <a:cs typeface="Times New Roman"/>
              </a:rPr>
              <a:t>be</a:t>
            </a:r>
            <a:r>
              <a:rPr sz="2800" spc="-55">
                <a:latin typeface="Times New Roman"/>
                <a:cs typeface="Times New Roman"/>
              </a:rPr>
              <a:t> </a:t>
            </a:r>
            <a:r>
              <a:rPr sz="2800" spc="-140">
                <a:latin typeface="Times New Roman"/>
                <a:cs typeface="Times New Roman"/>
              </a:rPr>
              <a:t>taken</a:t>
            </a:r>
            <a:r>
              <a:rPr sz="2800" spc="-55">
                <a:latin typeface="Times New Roman"/>
                <a:cs typeface="Times New Roman"/>
              </a:rPr>
              <a:t> </a:t>
            </a:r>
            <a:r>
              <a:rPr sz="2800" spc="-140">
                <a:latin typeface="Times New Roman"/>
                <a:cs typeface="Times New Roman"/>
              </a:rPr>
              <a:t>care</a:t>
            </a:r>
            <a:r>
              <a:rPr sz="2800" spc="-60">
                <a:latin typeface="Times New Roman"/>
                <a:cs typeface="Times New Roman"/>
              </a:rPr>
              <a:t> </a:t>
            </a:r>
            <a:r>
              <a:rPr sz="2800" spc="-185">
                <a:latin typeface="Times New Roman"/>
                <a:cs typeface="Times New Roman"/>
              </a:rPr>
              <a:t>of</a:t>
            </a:r>
            <a:r>
              <a:rPr sz="2800" spc="-55">
                <a:latin typeface="Times New Roman"/>
                <a:cs typeface="Times New Roman"/>
              </a:rPr>
              <a:t> </a:t>
            </a:r>
            <a:r>
              <a:rPr sz="2800" spc="-110">
                <a:latin typeface="Times New Roman"/>
                <a:cs typeface="Times New Roman"/>
              </a:rPr>
              <a:t>at</a:t>
            </a:r>
            <a:r>
              <a:rPr sz="2800" spc="-55">
                <a:latin typeface="Times New Roman"/>
                <a:cs typeface="Times New Roman"/>
              </a:rPr>
              <a:t> </a:t>
            </a:r>
            <a:r>
              <a:rPr sz="2800" spc="-70">
                <a:latin typeface="Times New Roman"/>
                <a:cs typeface="Times New Roman"/>
              </a:rPr>
              <a:t>the</a:t>
            </a:r>
            <a:r>
              <a:rPr sz="2800" spc="-60">
                <a:latin typeface="Times New Roman"/>
                <a:cs typeface="Times New Roman"/>
              </a:rPr>
              <a:t> </a:t>
            </a:r>
            <a:r>
              <a:rPr sz="2800" spc="-280">
                <a:latin typeface="Times New Roman"/>
                <a:cs typeface="Times New Roman"/>
              </a:rPr>
              <a:t>JSP 	</a:t>
            </a:r>
            <a:r>
              <a:rPr sz="2800" spc="-10">
                <a:latin typeface="Times New Roman"/>
                <a:cs typeface="Times New Roman"/>
              </a:rPr>
              <a:t>level.</a:t>
            </a:r>
            <a:endParaRPr sz="280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5115" algn="l"/>
              </a:tabLst>
            </a:pPr>
            <a:r>
              <a:rPr sz="2800" spc="-254">
                <a:latin typeface="Times New Roman"/>
                <a:cs typeface="Times New Roman"/>
              </a:rPr>
              <a:t>We</a:t>
            </a:r>
            <a:r>
              <a:rPr sz="2800" spc="-50">
                <a:latin typeface="Times New Roman"/>
                <a:cs typeface="Times New Roman"/>
              </a:rPr>
              <a:t> </a:t>
            </a:r>
            <a:r>
              <a:rPr sz="2800" spc="-135">
                <a:latin typeface="Times New Roman"/>
                <a:cs typeface="Times New Roman"/>
              </a:rPr>
              <a:t>will</a:t>
            </a:r>
            <a:r>
              <a:rPr sz="2800" spc="-45">
                <a:latin typeface="Times New Roman"/>
                <a:cs typeface="Times New Roman"/>
              </a:rPr>
              <a:t> </a:t>
            </a:r>
            <a:r>
              <a:rPr sz="2800" spc="-150">
                <a:latin typeface="Times New Roman"/>
                <a:cs typeface="Times New Roman"/>
              </a:rPr>
              <a:t>examine</a:t>
            </a:r>
            <a:r>
              <a:rPr sz="2800" spc="-50">
                <a:latin typeface="Times New Roman"/>
                <a:cs typeface="Times New Roman"/>
              </a:rPr>
              <a:t> </a:t>
            </a:r>
            <a:r>
              <a:rPr sz="2800" spc="-175">
                <a:latin typeface="Times New Roman"/>
                <a:cs typeface="Times New Roman"/>
              </a:rPr>
              <a:t>only</a:t>
            </a:r>
            <a:r>
              <a:rPr sz="2800" spc="-50">
                <a:latin typeface="Times New Roman"/>
                <a:cs typeface="Times New Roman"/>
              </a:rPr>
              <a:t> </a:t>
            </a:r>
            <a:r>
              <a:rPr sz="2800" spc="-254">
                <a:latin typeface="Times New Roman"/>
                <a:cs typeface="Times New Roman"/>
              </a:rPr>
              <a:t>JSP</a:t>
            </a:r>
            <a:r>
              <a:rPr sz="2800" spc="-50">
                <a:latin typeface="Times New Roman"/>
                <a:cs typeface="Times New Roman"/>
              </a:rPr>
              <a:t> </a:t>
            </a:r>
            <a:r>
              <a:rPr sz="2800" spc="-165">
                <a:latin typeface="Times New Roman"/>
                <a:cs typeface="Times New Roman"/>
              </a:rPr>
              <a:t>tags</a:t>
            </a:r>
            <a:r>
              <a:rPr sz="2800" spc="-50">
                <a:latin typeface="Times New Roman"/>
                <a:cs typeface="Times New Roman"/>
              </a:rPr>
              <a:t> </a:t>
            </a:r>
            <a:r>
              <a:rPr sz="2800" spc="-10">
                <a:latin typeface="Times New Roman"/>
                <a:cs typeface="Times New Roman"/>
              </a:rPr>
              <a:t>here.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170434"/>
            <a:ext cx="16979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JSP</a:t>
            </a:r>
            <a:r>
              <a:rPr spc="-185"/>
              <a:t> </a:t>
            </a:r>
            <a:r>
              <a:rPr spc="-70"/>
              <a:t>Tags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370" y="734313"/>
            <a:ext cx="7813040" cy="3806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indent="-273050">
              <a:lnSpc>
                <a:spcPts val="2850"/>
              </a:lnSpc>
              <a:spcBef>
                <a:spcPts val="1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114">
                <a:latin typeface="Times New Roman"/>
                <a:cs typeface="Times New Roman"/>
              </a:rPr>
              <a:t>Declaration:</a:t>
            </a:r>
            <a:r>
              <a:rPr sz="2600" spc="-95">
                <a:latin typeface="Times New Roman"/>
                <a:cs typeface="Times New Roman"/>
              </a:rPr>
              <a:t> </a:t>
            </a:r>
            <a:r>
              <a:rPr sz="2600" spc="-150">
                <a:latin typeface="Times New Roman"/>
                <a:cs typeface="Times New Roman"/>
              </a:rPr>
              <a:t>variable</a:t>
            </a:r>
            <a:r>
              <a:rPr sz="2600" spc="30">
                <a:latin typeface="Times New Roman"/>
                <a:cs typeface="Times New Roman"/>
              </a:rPr>
              <a:t> </a:t>
            </a:r>
            <a:r>
              <a:rPr sz="2600" spc="-10">
                <a:latin typeface="Times New Roman"/>
                <a:cs typeface="Times New Roman"/>
              </a:rPr>
              <a:t>declaration</a:t>
            </a:r>
            <a:endParaRPr sz="2600">
              <a:latin typeface="Times New Roman"/>
              <a:cs typeface="Times New Roman"/>
            </a:endParaRPr>
          </a:p>
          <a:p>
            <a:pPr marL="332740">
              <a:lnSpc>
                <a:spcPts val="2680"/>
              </a:lnSpc>
            </a:pPr>
            <a:r>
              <a:rPr sz="2600">
                <a:latin typeface="Times New Roman"/>
                <a:cs typeface="Times New Roman"/>
              </a:rPr>
              <a:t>&lt;%!</a:t>
            </a:r>
            <a:r>
              <a:rPr sz="2600" spc="-75">
                <a:latin typeface="Times New Roman"/>
                <a:cs typeface="Times New Roman"/>
              </a:rPr>
              <a:t> </a:t>
            </a:r>
            <a:r>
              <a:rPr sz="2600" spc="-70">
                <a:latin typeface="Times New Roman"/>
                <a:cs typeface="Times New Roman"/>
              </a:rPr>
              <a:t>int</a:t>
            </a:r>
            <a:r>
              <a:rPr sz="2600" spc="-65">
                <a:latin typeface="Times New Roman"/>
                <a:cs typeface="Times New Roman"/>
              </a:rPr>
              <a:t> </a:t>
            </a:r>
            <a:r>
              <a:rPr sz="2600" spc="-185">
                <a:latin typeface="Times New Roman"/>
                <a:cs typeface="Times New Roman"/>
              </a:rPr>
              <a:t>age</a:t>
            </a:r>
            <a:r>
              <a:rPr sz="2600" spc="-65">
                <a:latin typeface="Times New Roman"/>
                <a:cs typeface="Times New Roman"/>
              </a:rPr>
              <a:t> </a:t>
            </a:r>
            <a:r>
              <a:rPr sz="2600" spc="260">
                <a:latin typeface="Times New Roman"/>
                <a:cs typeface="Times New Roman"/>
              </a:rPr>
              <a:t>=</a:t>
            </a:r>
            <a:r>
              <a:rPr sz="2600" spc="-70">
                <a:latin typeface="Times New Roman"/>
                <a:cs typeface="Times New Roman"/>
              </a:rPr>
              <a:t> </a:t>
            </a:r>
            <a:r>
              <a:rPr sz="2600" spc="-125">
                <a:latin typeface="Times New Roman"/>
                <a:cs typeface="Times New Roman"/>
              </a:rPr>
              <a:t>56</a:t>
            </a:r>
            <a:r>
              <a:rPr sz="2600" spc="-65">
                <a:latin typeface="Times New Roman"/>
                <a:cs typeface="Times New Roman"/>
              </a:rPr>
              <a:t> </a:t>
            </a:r>
            <a:r>
              <a:rPr sz="2600" spc="-25">
                <a:latin typeface="Times New Roman"/>
                <a:cs typeface="Times New Roman"/>
              </a:rPr>
              <a:t>%&gt;</a:t>
            </a:r>
            <a:endParaRPr sz="2600">
              <a:latin typeface="Times New Roman"/>
              <a:cs typeface="Times New Roman"/>
            </a:endParaRPr>
          </a:p>
          <a:p>
            <a:pPr marL="285750" indent="-273050">
              <a:lnSpc>
                <a:spcPts val="268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105">
                <a:latin typeface="Times New Roman"/>
                <a:cs typeface="Times New Roman"/>
              </a:rPr>
              <a:t>Directive:</a:t>
            </a:r>
            <a:r>
              <a:rPr sz="2600" spc="-130">
                <a:latin typeface="Times New Roman"/>
                <a:cs typeface="Times New Roman"/>
              </a:rPr>
              <a:t> </a:t>
            </a:r>
            <a:r>
              <a:rPr sz="2600" spc="-70">
                <a:latin typeface="Times New Roman"/>
                <a:cs typeface="Times New Roman"/>
              </a:rPr>
              <a:t>ex:</a:t>
            </a:r>
            <a:r>
              <a:rPr sz="2600" spc="-150">
                <a:latin typeface="Times New Roman"/>
                <a:cs typeface="Times New Roman"/>
              </a:rPr>
              <a:t> </a:t>
            </a:r>
            <a:r>
              <a:rPr sz="2600" spc="-70">
                <a:latin typeface="Times New Roman"/>
                <a:cs typeface="Times New Roman"/>
              </a:rPr>
              <a:t>import</a:t>
            </a:r>
            <a:r>
              <a:rPr sz="2600" spc="-15">
                <a:latin typeface="Times New Roman"/>
                <a:cs typeface="Times New Roman"/>
              </a:rPr>
              <a:t> </a:t>
            </a:r>
            <a:r>
              <a:rPr sz="2600" spc="-20">
                <a:latin typeface="Times New Roman"/>
                <a:cs typeface="Times New Roman"/>
              </a:rPr>
              <a:t>classes</a:t>
            </a:r>
            <a:endParaRPr sz="2600">
              <a:latin typeface="Times New Roman"/>
              <a:cs typeface="Times New Roman"/>
            </a:endParaRPr>
          </a:p>
          <a:p>
            <a:pPr marL="332740">
              <a:lnSpc>
                <a:spcPts val="2685"/>
              </a:lnSpc>
            </a:pPr>
            <a:r>
              <a:rPr sz="2600">
                <a:latin typeface="Times New Roman"/>
                <a:cs typeface="Times New Roman"/>
              </a:rPr>
              <a:t>&lt;%@</a:t>
            </a:r>
            <a:r>
              <a:rPr sz="2600" spc="-45">
                <a:latin typeface="Times New Roman"/>
                <a:cs typeface="Times New Roman"/>
              </a:rPr>
              <a:t> </a:t>
            </a:r>
            <a:r>
              <a:rPr sz="2600" spc="-170">
                <a:latin typeface="Times New Roman"/>
                <a:cs typeface="Times New Roman"/>
              </a:rPr>
              <a:t>page</a:t>
            </a:r>
            <a:r>
              <a:rPr sz="2600" spc="-40">
                <a:latin typeface="Times New Roman"/>
                <a:cs typeface="Times New Roman"/>
              </a:rPr>
              <a:t> </a:t>
            </a:r>
            <a:r>
              <a:rPr sz="2600" spc="-65">
                <a:latin typeface="Times New Roman"/>
                <a:cs typeface="Times New Roman"/>
              </a:rPr>
              <a:t>import</a:t>
            </a:r>
            <a:r>
              <a:rPr sz="2600" spc="-25">
                <a:latin typeface="Times New Roman"/>
                <a:cs typeface="Times New Roman"/>
              </a:rPr>
              <a:t> </a:t>
            </a:r>
            <a:r>
              <a:rPr sz="2600" spc="260">
                <a:latin typeface="Times New Roman"/>
                <a:cs typeface="Times New Roman"/>
              </a:rPr>
              <a:t>=</a:t>
            </a:r>
            <a:r>
              <a:rPr sz="2600" spc="-145">
                <a:latin typeface="Times New Roman"/>
                <a:cs typeface="Times New Roman"/>
              </a:rPr>
              <a:t> “java.util.*”</a:t>
            </a:r>
            <a:r>
              <a:rPr sz="2600" spc="-130">
                <a:latin typeface="Times New Roman"/>
                <a:cs typeface="Times New Roman"/>
              </a:rPr>
              <a:t> </a:t>
            </a:r>
            <a:r>
              <a:rPr sz="2600" spc="-25">
                <a:latin typeface="Times New Roman"/>
                <a:cs typeface="Times New Roman"/>
              </a:rPr>
              <a:t>%&gt;</a:t>
            </a:r>
            <a:endParaRPr sz="2600">
              <a:latin typeface="Times New Roman"/>
              <a:cs typeface="Times New Roman"/>
            </a:endParaRPr>
          </a:p>
          <a:p>
            <a:pPr marL="285750" indent="-273050">
              <a:lnSpc>
                <a:spcPts val="269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100">
                <a:latin typeface="Times New Roman"/>
                <a:cs typeface="Times New Roman"/>
              </a:rPr>
              <a:t>Scriplet:</a:t>
            </a:r>
            <a:r>
              <a:rPr sz="2600" spc="-120">
                <a:latin typeface="Times New Roman"/>
                <a:cs typeface="Times New Roman"/>
              </a:rPr>
              <a:t> </a:t>
            </a:r>
            <a:r>
              <a:rPr sz="2600" spc="-254">
                <a:latin typeface="Times New Roman"/>
                <a:cs typeface="Times New Roman"/>
              </a:rPr>
              <a:t>Java</a:t>
            </a:r>
            <a:r>
              <a:rPr sz="2600" spc="-25">
                <a:latin typeface="Times New Roman"/>
                <a:cs typeface="Times New Roman"/>
              </a:rPr>
              <a:t> </a:t>
            </a:r>
            <a:r>
              <a:rPr sz="2600" spc="-20">
                <a:latin typeface="Times New Roman"/>
                <a:cs typeface="Times New Roman"/>
              </a:rPr>
              <a:t>code</a:t>
            </a:r>
            <a:endParaRPr sz="2600">
              <a:latin typeface="Times New Roman"/>
              <a:cs typeface="Times New Roman"/>
            </a:endParaRPr>
          </a:p>
          <a:p>
            <a:pPr marL="332740">
              <a:lnSpc>
                <a:spcPts val="2585"/>
              </a:lnSpc>
            </a:pPr>
            <a:r>
              <a:rPr sz="2600">
                <a:latin typeface="Times New Roman"/>
                <a:cs typeface="Times New Roman"/>
              </a:rPr>
              <a:t>&lt;%</a:t>
            </a:r>
            <a:r>
              <a:rPr sz="2600" spc="-50">
                <a:latin typeface="Times New Roman"/>
                <a:cs typeface="Times New Roman"/>
              </a:rPr>
              <a:t> </a:t>
            </a:r>
            <a:r>
              <a:rPr sz="2600" spc="-165">
                <a:latin typeface="Times New Roman"/>
                <a:cs typeface="Times New Roman"/>
              </a:rPr>
              <a:t>if</a:t>
            </a:r>
            <a:r>
              <a:rPr sz="2600" spc="-45">
                <a:latin typeface="Times New Roman"/>
                <a:cs typeface="Times New Roman"/>
              </a:rPr>
              <a:t> </a:t>
            </a:r>
            <a:r>
              <a:rPr sz="2600" spc="-170">
                <a:latin typeface="Times New Roman"/>
                <a:cs typeface="Times New Roman"/>
              </a:rPr>
              <a:t>password(“xyz”)</a:t>
            </a:r>
            <a:r>
              <a:rPr sz="2600" spc="-55">
                <a:latin typeface="Times New Roman"/>
                <a:cs typeface="Times New Roman"/>
              </a:rPr>
              <a:t> </a:t>
            </a:r>
            <a:r>
              <a:rPr sz="2600" spc="-50"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  <a:p>
            <a:pPr marL="332740">
              <a:lnSpc>
                <a:spcPts val="2580"/>
              </a:lnSpc>
            </a:pPr>
            <a:r>
              <a:rPr sz="2600" spc="-25">
                <a:latin typeface="Times New Roman"/>
                <a:cs typeface="Times New Roman"/>
              </a:rPr>
              <a:t>%&gt;</a:t>
            </a:r>
            <a:endParaRPr sz="2600">
              <a:latin typeface="Times New Roman"/>
              <a:cs typeface="Times New Roman"/>
            </a:endParaRPr>
          </a:p>
          <a:p>
            <a:pPr marL="407034">
              <a:lnSpc>
                <a:spcPts val="2685"/>
              </a:lnSpc>
            </a:pPr>
            <a:r>
              <a:rPr sz="2600" spc="75">
                <a:latin typeface="Times New Roman"/>
                <a:cs typeface="Times New Roman"/>
              </a:rPr>
              <a:t>&lt;H1&gt;</a:t>
            </a:r>
            <a:r>
              <a:rPr sz="2600" spc="-385">
                <a:latin typeface="Times New Roman"/>
                <a:cs typeface="Times New Roman"/>
              </a:rPr>
              <a:t> </a:t>
            </a:r>
            <a:r>
              <a:rPr sz="2600" spc="-165">
                <a:latin typeface="Times New Roman"/>
                <a:cs typeface="Times New Roman"/>
              </a:rPr>
              <a:t>Welcome</a:t>
            </a:r>
            <a:r>
              <a:rPr sz="2600" spc="-30">
                <a:latin typeface="Times New Roman"/>
                <a:cs typeface="Times New Roman"/>
              </a:rPr>
              <a:t> </a:t>
            </a:r>
            <a:r>
              <a:rPr sz="2600" spc="145">
                <a:latin typeface="Times New Roman"/>
                <a:cs typeface="Times New Roman"/>
              </a:rPr>
              <a:t>&lt;\H1&gt;</a:t>
            </a:r>
            <a:endParaRPr sz="2600">
              <a:latin typeface="Times New Roman"/>
              <a:cs typeface="Times New Roman"/>
            </a:endParaRPr>
          </a:p>
          <a:p>
            <a:pPr marL="285750" indent="-273050">
              <a:lnSpc>
                <a:spcPts val="269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130">
                <a:latin typeface="Times New Roman"/>
                <a:cs typeface="Times New Roman"/>
              </a:rPr>
              <a:t>Expression:</a:t>
            </a:r>
            <a:r>
              <a:rPr sz="2600" spc="-155">
                <a:latin typeface="Times New Roman"/>
                <a:cs typeface="Times New Roman"/>
              </a:rPr>
              <a:t> </a:t>
            </a:r>
            <a:r>
              <a:rPr sz="2600" spc="-114">
                <a:latin typeface="Times New Roman"/>
                <a:cs typeface="Times New Roman"/>
              </a:rPr>
              <a:t>regular</a:t>
            </a:r>
            <a:r>
              <a:rPr sz="2600" spc="-10">
                <a:latin typeface="Times New Roman"/>
                <a:cs typeface="Times New Roman"/>
              </a:rPr>
              <a:t> </a:t>
            </a:r>
            <a:r>
              <a:rPr sz="2600" spc="-125">
                <a:latin typeface="Times New Roman"/>
                <a:cs typeface="Times New Roman"/>
              </a:rPr>
              <a:t>expression</a:t>
            </a:r>
            <a:r>
              <a:rPr sz="2600" spc="-45">
                <a:latin typeface="Times New Roman"/>
                <a:cs typeface="Times New Roman"/>
              </a:rPr>
              <a:t> </a:t>
            </a:r>
            <a:r>
              <a:rPr sz="2600" spc="-165">
                <a:latin typeface="Times New Roman"/>
                <a:cs typeface="Times New Roman"/>
              </a:rPr>
              <a:t>using</a:t>
            </a:r>
            <a:r>
              <a:rPr sz="2600" spc="-20">
                <a:latin typeface="Times New Roman"/>
                <a:cs typeface="Times New Roman"/>
              </a:rPr>
              <a:t> </a:t>
            </a:r>
            <a:r>
              <a:rPr sz="2600" spc="-155">
                <a:latin typeface="Times New Roman"/>
                <a:cs typeface="Times New Roman"/>
              </a:rPr>
              <a:t>variables</a:t>
            </a:r>
            <a:r>
              <a:rPr sz="2600" spc="-10">
                <a:latin typeface="Times New Roman"/>
                <a:cs typeface="Times New Roman"/>
              </a:rPr>
              <a:t> </a:t>
            </a:r>
            <a:r>
              <a:rPr sz="2600" spc="-150">
                <a:latin typeface="Times New Roman"/>
                <a:cs typeface="Times New Roman"/>
              </a:rPr>
              <a:t>and</a:t>
            </a:r>
            <a:r>
              <a:rPr sz="2600" spc="-20">
                <a:latin typeface="Times New Roman"/>
                <a:cs typeface="Times New Roman"/>
              </a:rPr>
              <a:t> </a:t>
            </a:r>
            <a:r>
              <a:rPr sz="2600" spc="-10">
                <a:latin typeface="Times New Roman"/>
                <a:cs typeface="Times New Roman"/>
              </a:rPr>
              <a:t>constants</a:t>
            </a:r>
            <a:endParaRPr sz="2600">
              <a:latin typeface="Times New Roman"/>
              <a:cs typeface="Times New Roman"/>
            </a:endParaRPr>
          </a:p>
          <a:p>
            <a:pPr marL="560070" lvl="1" indent="-247650">
              <a:lnSpc>
                <a:spcPts val="2690"/>
              </a:lnSpc>
              <a:buClr>
                <a:srgbClr val="9B2C1F"/>
              </a:buClr>
              <a:buSzPct val="84615"/>
              <a:buFont typeface="Segoe UI Symbol"/>
              <a:buChar char="⚫"/>
              <a:tabLst>
                <a:tab pos="560070" algn="l"/>
              </a:tabLst>
            </a:pPr>
            <a:r>
              <a:rPr sz="2600" spc="100">
                <a:latin typeface="Times New Roman"/>
                <a:cs typeface="Times New Roman"/>
              </a:rPr>
              <a:t>&lt;%=</a:t>
            </a:r>
            <a:r>
              <a:rPr sz="2600" spc="-35">
                <a:latin typeface="Times New Roman"/>
                <a:cs typeface="Times New Roman"/>
              </a:rPr>
              <a:t> </a:t>
            </a:r>
            <a:r>
              <a:rPr sz="2600" spc="-110">
                <a:latin typeface="Times New Roman"/>
                <a:cs typeface="Times New Roman"/>
              </a:rPr>
              <a:t>param[3]+4</a:t>
            </a:r>
            <a:r>
              <a:rPr sz="2600" spc="-30">
                <a:latin typeface="Times New Roman"/>
                <a:cs typeface="Times New Roman"/>
              </a:rPr>
              <a:t> </a:t>
            </a:r>
            <a:r>
              <a:rPr sz="2600" spc="-25">
                <a:latin typeface="Times New Roman"/>
                <a:cs typeface="Times New Roman"/>
              </a:rPr>
              <a:t>%&gt;</a:t>
            </a:r>
            <a:endParaRPr sz="2600">
              <a:latin typeface="Times New Roman"/>
              <a:cs typeface="Times New Roman"/>
            </a:endParaRPr>
          </a:p>
          <a:p>
            <a:pPr marL="285750" indent="-273050">
              <a:lnSpc>
                <a:spcPts val="295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120">
                <a:latin typeface="Times New Roman"/>
                <a:cs typeface="Times New Roman"/>
              </a:rPr>
              <a:t>Action:</a:t>
            </a:r>
            <a:r>
              <a:rPr sz="2600" spc="-114">
                <a:latin typeface="Times New Roman"/>
                <a:cs typeface="Times New Roman"/>
              </a:rPr>
              <a:t> </a:t>
            </a:r>
            <a:r>
              <a:rPr sz="2600" spc="-95">
                <a:latin typeface="Times New Roman"/>
                <a:cs typeface="Times New Roman"/>
              </a:rPr>
              <a:t>&lt;jsp:usebean</a:t>
            </a:r>
            <a:r>
              <a:rPr sz="2600" spc="-50">
                <a:latin typeface="Times New Roman"/>
                <a:cs typeface="Times New Roman"/>
              </a:rPr>
              <a:t> </a:t>
            </a:r>
            <a:r>
              <a:rPr sz="2600" spc="-150">
                <a:latin typeface="Times New Roman"/>
                <a:cs typeface="Times New Roman"/>
              </a:rPr>
              <a:t>name</a:t>
            </a:r>
            <a:r>
              <a:rPr sz="2600" spc="-20">
                <a:latin typeface="Times New Roman"/>
                <a:cs typeface="Times New Roman"/>
              </a:rPr>
              <a:t> </a:t>
            </a:r>
            <a:r>
              <a:rPr sz="2600" spc="-100">
                <a:latin typeface="Times New Roman"/>
                <a:cs typeface="Times New Roman"/>
              </a:rPr>
              <a:t>=“cart”</a:t>
            </a:r>
            <a:r>
              <a:rPr sz="2600" spc="-135">
                <a:latin typeface="Times New Roman"/>
                <a:cs typeface="Times New Roman"/>
              </a:rPr>
              <a:t> </a:t>
            </a:r>
            <a:r>
              <a:rPr sz="2600" spc="-120">
                <a:latin typeface="Times New Roman"/>
                <a:cs typeface="Times New Roman"/>
              </a:rPr>
              <a:t>class=“com.sun.java.Scart”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370" y="4500752"/>
            <a:ext cx="1619250" cy="815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73050">
              <a:lnSpc>
                <a:spcPts val="3110"/>
              </a:lnSpc>
              <a:spcBef>
                <a:spcPts val="1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110">
                <a:latin typeface="Times New Roman"/>
                <a:cs typeface="Times New Roman"/>
              </a:rPr>
              <a:t>Comments</a:t>
            </a:r>
            <a:endParaRPr sz="2600">
              <a:latin typeface="Times New Roman"/>
              <a:cs typeface="Times New Roman"/>
            </a:endParaRPr>
          </a:p>
          <a:p>
            <a:pPr marL="285750" indent="-273050">
              <a:lnSpc>
                <a:spcPts val="3110"/>
              </a:lnSpc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135">
                <a:latin typeface="Times New Roman"/>
                <a:cs typeface="Times New Roman"/>
              </a:rPr>
              <a:t>include</a:t>
            </a:r>
            <a:r>
              <a:rPr sz="2600">
                <a:latin typeface="Times New Roman"/>
                <a:cs typeface="Times New Roman"/>
              </a:rPr>
              <a:t> </a:t>
            </a:r>
            <a:r>
              <a:rPr sz="2600" spc="-100">
                <a:latin typeface="Times New Roman"/>
                <a:cs typeface="Times New Roman"/>
              </a:rPr>
              <a:t>file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3526" y="4500752"/>
            <a:ext cx="3726815" cy="815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10"/>
              </a:lnSpc>
              <a:spcBef>
                <a:spcPts val="100"/>
              </a:spcBef>
            </a:pPr>
            <a:r>
              <a:rPr sz="2600" spc="-10">
                <a:latin typeface="Times New Roman"/>
                <a:cs typeface="Times New Roman"/>
              </a:rPr>
              <a:t>&lt;%-</a:t>
            </a:r>
            <a:r>
              <a:rPr sz="2600">
                <a:latin typeface="Times New Roman"/>
                <a:cs typeface="Times New Roman"/>
              </a:rPr>
              <a:t>-</a:t>
            </a:r>
            <a:r>
              <a:rPr sz="2600" spc="120">
                <a:latin typeface="Times New Roman"/>
                <a:cs typeface="Times New Roman"/>
              </a:rPr>
              <a:t> </a:t>
            </a:r>
            <a:r>
              <a:rPr sz="2600">
                <a:latin typeface="Times New Roman"/>
                <a:cs typeface="Times New Roman"/>
              </a:rPr>
              <a:t>…...text…...</a:t>
            </a:r>
            <a:r>
              <a:rPr sz="2600" spc="40">
                <a:latin typeface="Times New Roman"/>
                <a:cs typeface="Times New Roman"/>
              </a:rPr>
              <a:t> </a:t>
            </a:r>
            <a:r>
              <a:rPr sz="2600" spc="-60">
                <a:latin typeface="Times New Roman"/>
                <a:cs typeface="Times New Roman"/>
              </a:rPr>
              <a:t>--</a:t>
            </a:r>
            <a:r>
              <a:rPr sz="2600" spc="-25">
                <a:latin typeface="Times New Roman"/>
                <a:cs typeface="Times New Roman"/>
              </a:rPr>
              <a:t>%&gt;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110"/>
              </a:lnSpc>
            </a:pPr>
            <a:r>
              <a:rPr sz="2600">
                <a:latin typeface="Times New Roman"/>
                <a:cs typeface="Times New Roman"/>
              </a:rPr>
              <a:t>&lt;%@</a:t>
            </a:r>
            <a:r>
              <a:rPr sz="2600" spc="10">
                <a:latin typeface="Times New Roman"/>
                <a:cs typeface="Times New Roman"/>
              </a:rPr>
              <a:t> </a:t>
            </a:r>
            <a:r>
              <a:rPr sz="2600" spc="-135">
                <a:latin typeface="Times New Roman"/>
                <a:cs typeface="Times New Roman"/>
              </a:rPr>
              <a:t>include</a:t>
            </a:r>
            <a:r>
              <a:rPr sz="2600" spc="20">
                <a:latin typeface="Times New Roman"/>
                <a:cs typeface="Times New Roman"/>
              </a:rPr>
              <a:t> </a:t>
            </a:r>
            <a:r>
              <a:rPr sz="2600" spc="-130">
                <a:latin typeface="Times New Roman"/>
                <a:cs typeface="Times New Roman"/>
              </a:rPr>
              <a:t>file=“*.jsp”</a:t>
            </a:r>
            <a:r>
              <a:rPr sz="2600" spc="-105">
                <a:latin typeface="Times New Roman"/>
                <a:cs typeface="Times New Roman"/>
              </a:rPr>
              <a:t> </a:t>
            </a:r>
            <a:r>
              <a:rPr sz="2600" spc="-25">
                <a:latin typeface="Times New Roman"/>
                <a:cs typeface="Times New Roman"/>
              </a:rPr>
              <a:t>%&gt;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8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/>
              <a:t>Java</a:t>
            </a:r>
            <a:r>
              <a:rPr sz="4000" spc="-170"/>
              <a:t> </a:t>
            </a:r>
            <a:r>
              <a:rPr sz="4000"/>
              <a:t>Server</a:t>
            </a:r>
            <a:r>
              <a:rPr sz="4000" spc="-160"/>
              <a:t> </a:t>
            </a:r>
            <a:r>
              <a:rPr sz="4000" spc="-30"/>
              <a:t>Pages</a:t>
            </a:r>
            <a:r>
              <a:rPr sz="4000" spc="-155"/>
              <a:t> </a:t>
            </a:r>
            <a:r>
              <a:rPr sz="4000"/>
              <a:t>by</a:t>
            </a:r>
            <a:r>
              <a:rPr sz="4000" spc="-165"/>
              <a:t> </a:t>
            </a:r>
            <a:r>
              <a:rPr sz="4000" spc="-30"/>
              <a:t>Examples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430781"/>
            <a:ext cx="7459345" cy="3592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4480" marR="5080" indent="-272415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6385" algn="l"/>
              </a:tabLst>
            </a:pPr>
            <a:r>
              <a:rPr sz="2800" spc="-254">
                <a:latin typeface="Times New Roman"/>
                <a:cs typeface="Times New Roman"/>
              </a:rPr>
              <a:t>JSPs</a:t>
            </a:r>
            <a:r>
              <a:rPr sz="2800" spc="-45">
                <a:latin typeface="Times New Roman"/>
                <a:cs typeface="Times New Roman"/>
              </a:rPr>
              <a:t> </a:t>
            </a:r>
            <a:r>
              <a:rPr sz="2800" spc="-155">
                <a:latin typeface="Times New Roman"/>
                <a:cs typeface="Times New Roman"/>
              </a:rPr>
              <a:t>combine</a:t>
            </a:r>
            <a:r>
              <a:rPr sz="2800" spc="-45">
                <a:latin typeface="Times New Roman"/>
                <a:cs typeface="Times New Roman"/>
              </a:rPr>
              <a:t> </a:t>
            </a:r>
            <a:r>
              <a:rPr sz="2800" spc="-125">
                <a:latin typeface="Times New Roman"/>
                <a:cs typeface="Times New Roman"/>
              </a:rPr>
              <a:t>static</a:t>
            </a:r>
            <a:r>
              <a:rPr sz="2800" spc="-55">
                <a:latin typeface="Times New Roman"/>
                <a:cs typeface="Times New Roman"/>
              </a:rPr>
              <a:t> </a:t>
            </a:r>
            <a:r>
              <a:rPr sz="2800" spc="-135">
                <a:latin typeface="Times New Roman"/>
                <a:cs typeface="Times New Roman"/>
              </a:rPr>
              <a:t>markup</a:t>
            </a:r>
            <a:r>
              <a:rPr sz="2800" spc="-40">
                <a:latin typeface="Times New Roman"/>
                <a:cs typeface="Times New Roman"/>
              </a:rPr>
              <a:t> </a:t>
            </a:r>
            <a:r>
              <a:rPr sz="2800" spc="-165">
                <a:latin typeface="Times New Roman"/>
                <a:cs typeface="Times New Roman"/>
              </a:rPr>
              <a:t>(HTML,</a:t>
            </a:r>
            <a:r>
              <a:rPr sz="2800" spc="-155">
                <a:latin typeface="Times New Roman"/>
                <a:cs typeface="Times New Roman"/>
              </a:rPr>
              <a:t> </a:t>
            </a:r>
            <a:r>
              <a:rPr sz="2800" spc="-270">
                <a:latin typeface="Times New Roman"/>
                <a:cs typeface="Times New Roman"/>
              </a:rPr>
              <a:t>XML)</a:t>
            </a:r>
            <a:r>
              <a:rPr sz="2800" spc="-40">
                <a:latin typeface="Times New Roman"/>
                <a:cs typeface="Times New Roman"/>
              </a:rPr>
              <a:t> </a:t>
            </a:r>
            <a:r>
              <a:rPr sz="2800" spc="-125">
                <a:latin typeface="Times New Roman"/>
                <a:cs typeface="Times New Roman"/>
              </a:rPr>
              <a:t>with</a:t>
            </a:r>
            <a:r>
              <a:rPr sz="2800" spc="-55">
                <a:latin typeface="Times New Roman"/>
                <a:cs typeface="Times New Roman"/>
              </a:rPr>
              <a:t> </a:t>
            </a:r>
            <a:r>
              <a:rPr sz="2800" spc="-110">
                <a:latin typeface="Times New Roman"/>
                <a:cs typeface="Times New Roman"/>
              </a:rPr>
              <a:t>special 	</a:t>
            </a:r>
            <a:r>
              <a:rPr sz="2800" spc="-185">
                <a:latin typeface="Times New Roman"/>
                <a:cs typeface="Times New Roman"/>
              </a:rPr>
              <a:t>dynamic</a:t>
            </a:r>
            <a:r>
              <a:rPr sz="2800" spc="-15">
                <a:latin typeface="Times New Roman"/>
                <a:cs typeface="Times New Roman"/>
              </a:rPr>
              <a:t> </a:t>
            </a:r>
            <a:r>
              <a:rPr sz="2800" spc="-125">
                <a:latin typeface="Times New Roman"/>
                <a:cs typeface="Times New Roman"/>
              </a:rPr>
              <a:t>scripting</a:t>
            </a:r>
            <a:r>
              <a:rPr sz="2800" spc="-20">
                <a:latin typeface="Times New Roman"/>
                <a:cs typeface="Times New Roman"/>
              </a:rPr>
              <a:t> tags.</a:t>
            </a:r>
            <a:endParaRPr sz="2800">
              <a:latin typeface="Times New Roman"/>
              <a:cs typeface="Times New Roman"/>
            </a:endParaRPr>
          </a:p>
          <a:p>
            <a:pPr marL="284480" marR="402590" indent="-272415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6385" algn="l"/>
              </a:tabLst>
            </a:pPr>
            <a:r>
              <a:rPr sz="2800" spc="-204">
                <a:latin typeface="Times New Roman"/>
                <a:cs typeface="Times New Roman"/>
              </a:rPr>
              <a:t>Each</a:t>
            </a:r>
            <a:r>
              <a:rPr sz="2800" spc="-70">
                <a:latin typeface="Times New Roman"/>
                <a:cs typeface="Times New Roman"/>
              </a:rPr>
              <a:t> </a:t>
            </a:r>
            <a:r>
              <a:rPr sz="2800" spc="-254">
                <a:latin typeface="Times New Roman"/>
                <a:cs typeface="Times New Roman"/>
              </a:rPr>
              <a:t>JSP</a:t>
            </a:r>
            <a:r>
              <a:rPr sz="2800" spc="-75">
                <a:latin typeface="Times New Roman"/>
                <a:cs typeface="Times New Roman"/>
              </a:rPr>
              <a:t> </a:t>
            </a:r>
            <a:r>
              <a:rPr sz="2800" spc="-185">
                <a:latin typeface="Times New Roman"/>
                <a:cs typeface="Times New Roman"/>
              </a:rPr>
              <a:t>is</a:t>
            </a:r>
            <a:r>
              <a:rPr sz="2800" spc="-75">
                <a:latin typeface="Times New Roman"/>
                <a:cs typeface="Times New Roman"/>
              </a:rPr>
              <a:t> </a:t>
            </a:r>
            <a:r>
              <a:rPr sz="2800" spc="-114">
                <a:latin typeface="Times New Roman"/>
                <a:cs typeface="Times New Roman"/>
              </a:rPr>
              <a:t>translated</a:t>
            </a:r>
            <a:r>
              <a:rPr sz="2800" spc="-50">
                <a:latin typeface="Times New Roman"/>
                <a:cs typeface="Times New Roman"/>
              </a:rPr>
              <a:t> </a:t>
            </a:r>
            <a:r>
              <a:rPr sz="2800" spc="-85">
                <a:latin typeface="Times New Roman"/>
                <a:cs typeface="Times New Roman"/>
              </a:rPr>
              <a:t>into</a:t>
            </a:r>
            <a:r>
              <a:rPr sz="2800" spc="-60">
                <a:latin typeface="Times New Roman"/>
                <a:cs typeface="Times New Roman"/>
              </a:rPr>
              <a:t> </a:t>
            </a:r>
            <a:r>
              <a:rPr sz="2800" spc="-229">
                <a:latin typeface="Times New Roman"/>
                <a:cs typeface="Times New Roman"/>
              </a:rPr>
              <a:t>a</a:t>
            </a:r>
            <a:r>
              <a:rPr sz="2800" spc="-70">
                <a:latin typeface="Times New Roman"/>
                <a:cs typeface="Times New Roman"/>
              </a:rPr>
              <a:t> </a:t>
            </a:r>
            <a:r>
              <a:rPr sz="2800" spc="-90">
                <a:latin typeface="Times New Roman"/>
                <a:cs typeface="Times New Roman"/>
              </a:rPr>
              <a:t>servlet</a:t>
            </a:r>
            <a:r>
              <a:rPr sz="2800" spc="-65">
                <a:latin typeface="Times New Roman"/>
                <a:cs typeface="Times New Roman"/>
              </a:rPr>
              <a:t> </a:t>
            </a:r>
            <a:r>
              <a:rPr sz="2800" spc="-70">
                <a:latin typeface="Times New Roman"/>
                <a:cs typeface="Times New Roman"/>
              </a:rPr>
              <a:t>the</a:t>
            </a:r>
            <a:r>
              <a:rPr sz="2800" spc="-65">
                <a:latin typeface="Times New Roman"/>
                <a:cs typeface="Times New Roman"/>
              </a:rPr>
              <a:t> </a:t>
            </a:r>
            <a:r>
              <a:rPr sz="2800" spc="-105">
                <a:latin typeface="Times New Roman"/>
                <a:cs typeface="Times New Roman"/>
              </a:rPr>
              <a:t>first</a:t>
            </a:r>
            <a:r>
              <a:rPr sz="2800" spc="-85">
                <a:latin typeface="Times New Roman"/>
                <a:cs typeface="Times New Roman"/>
              </a:rPr>
              <a:t> </a:t>
            </a:r>
            <a:r>
              <a:rPr sz="2800" spc="-105">
                <a:latin typeface="Times New Roman"/>
                <a:cs typeface="Times New Roman"/>
              </a:rPr>
              <a:t>time</a:t>
            </a:r>
            <a:r>
              <a:rPr sz="2800" spc="-75">
                <a:latin typeface="Times New Roman"/>
                <a:cs typeface="Times New Roman"/>
              </a:rPr>
              <a:t> </a:t>
            </a:r>
            <a:r>
              <a:rPr sz="2800" spc="-20">
                <a:latin typeface="Times New Roman"/>
                <a:cs typeface="Times New Roman"/>
              </a:rPr>
              <a:t>it</a:t>
            </a:r>
            <a:r>
              <a:rPr sz="2800" spc="-80">
                <a:latin typeface="Times New Roman"/>
                <a:cs typeface="Times New Roman"/>
              </a:rPr>
              <a:t> </a:t>
            </a:r>
            <a:r>
              <a:rPr sz="2800" spc="-45">
                <a:latin typeface="Times New Roman"/>
                <a:cs typeface="Times New Roman"/>
              </a:rPr>
              <a:t>is 	</a:t>
            </a:r>
            <a:r>
              <a:rPr sz="2800" spc="-145">
                <a:latin typeface="Times New Roman"/>
                <a:cs typeface="Times New Roman"/>
              </a:rPr>
              <a:t>invoked.</a:t>
            </a:r>
            <a:r>
              <a:rPr sz="2800" spc="-500">
                <a:latin typeface="Times New Roman"/>
                <a:cs typeface="Times New Roman"/>
              </a:rPr>
              <a:t> </a:t>
            </a:r>
            <a:r>
              <a:rPr sz="2800" spc="-150">
                <a:latin typeface="Times New Roman"/>
                <a:cs typeface="Times New Roman"/>
              </a:rPr>
              <a:t>Then</a:t>
            </a:r>
            <a:r>
              <a:rPr sz="2800" spc="-40">
                <a:latin typeface="Times New Roman"/>
                <a:cs typeface="Times New Roman"/>
              </a:rPr>
              <a:t> </a:t>
            </a:r>
            <a:r>
              <a:rPr sz="2800" spc="-55">
                <a:latin typeface="Times New Roman"/>
                <a:cs typeface="Times New Roman"/>
              </a:rPr>
              <a:t>on,</a:t>
            </a:r>
            <a:r>
              <a:rPr sz="2800" spc="-150">
                <a:latin typeface="Times New Roman"/>
                <a:cs typeface="Times New Roman"/>
              </a:rPr>
              <a:t> </a:t>
            </a:r>
            <a:r>
              <a:rPr sz="2800" spc="-70">
                <a:latin typeface="Times New Roman"/>
                <a:cs typeface="Times New Roman"/>
              </a:rPr>
              <a:t>the</a:t>
            </a:r>
            <a:r>
              <a:rPr sz="2800" spc="-50">
                <a:latin typeface="Times New Roman"/>
                <a:cs typeface="Times New Roman"/>
              </a:rPr>
              <a:t> </a:t>
            </a:r>
            <a:r>
              <a:rPr sz="2800" spc="-114">
                <a:latin typeface="Times New Roman"/>
                <a:cs typeface="Times New Roman"/>
              </a:rPr>
              <a:t>requests</a:t>
            </a:r>
            <a:r>
              <a:rPr sz="2800" spc="-65">
                <a:latin typeface="Times New Roman"/>
                <a:cs typeface="Times New Roman"/>
              </a:rPr>
              <a:t> </a:t>
            </a:r>
            <a:r>
              <a:rPr sz="2800" spc="-114">
                <a:latin typeface="Times New Roman"/>
                <a:cs typeface="Times New Roman"/>
              </a:rPr>
              <a:t>are</a:t>
            </a:r>
            <a:r>
              <a:rPr sz="2800" spc="-50">
                <a:latin typeface="Times New Roman"/>
                <a:cs typeface="Times New Roman"/>
              </a:rPr>
              <a:t> </a:t>
            </a:r>
            <a:r>
              <a:rPr sz="2800" spc="-130">
                <a:latin typeface="Times New Roman"/>
                <a:cs typeface="Times New Roman"/>
              </a:rPr>
              <a:t>serviced</a:t>
            </a:r>
            <a:r>
              <a:rPr sz="2800" spc="-45">
                <a:latin typeface="Times New Roman"/>
                <a:cs typeface="Times New Roman"/>
              </a:rPr>
              <a:t> </a:t>
            </a:r>
            <a:r>
              <a:rPr sz="2800" spc="-235">
                <a:latin typeface="Times New Roman"/>
                <a:cs typeface="Times New Roman"/>
              </a:rPr>
              <a:t>by</a:t>
            </a:r>
            <a:r>
              <a:rPr sz="2800" spc="-50">
                <a:latin typeface="Times New Roman"/>
                <a:cs typeface="Times New Roman"/>
              </a:rPr>
              <a:t> </a:t>
            </a:r>
            <a:r>
              <a:rPr sz="2800" spc="-25">
                <a:latin typeface="Times New Roman"/>
                <a:cs typeface="Times New Roman"/>
              </a:rPr>
              <a:t>the 	</a:t>
            </a:r>
            <a:r>
              <a:rPr sz="2800" spc="-10">
                <a:latin typeface="Times New Roman"/>
                <a:cs typeface="Times New Roman"/>
              </a:rPr>
              <a:t>servlets.</a:t>
            </a:r>
            <a:endParaRPr sz="2800">
              <a:latin typeface="Times New Roman"/>
              <a:cs typeface="Times New Roman"/>
            </a:endParaRPr>
          </a:p>
          <a:p>
            <a:pPr marL="284480" marR="460375" indent="-272415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6385" algn="l"/>
              </a:tabLst>
            </a:pPr>
            <a:r>
              <a:rPr sz="2800" spc="-160">
                <a:latin typeface="Times New Roman"/>
                <a:cs typeface="Times New Roman"/>
              </a:rPr>
              <a:t>Lets</a:t>
            </a:r>
            <a:r>
              <a:rPr sz="2800" spc="-90">
                <a:latin typeface="Times New Roman"/>
                <a:cs typeface="Times New Roman"/>
              </a:rPr>
              <a:t> </a:t>
            </a:r>
            <a:r>
              <a:rPr sz="2800" spc="-110">
                <a:latin typeface="Times New Roman"/>
                <a:cs typeface="Times New Roman"/>
              </a:rPr>
              <a:t>understand</a:t>
            </a:r>
            <a:r>
              <a:rPr sz="2800" spc="-60">
                <a:latin typeface="Times New Roman"/>
                <a:cs typeface="Times New Roman"/>
              </a:rPr>
              <a:t> </a:t>
            </a:r>
            <a:r>
              <a:rPr sz="2800" spc="-80">
                <a:latin typeface="Times New Roman"/>
                <a:cs typeface="Times New Roman"/>
              </a:rPr>
              <a:t>the</a:t>
            </a:r>
            <a:r>
              <a:rPr sz="2800" spc="-75">
                <a:latin typeface="Times New Roman"/>
                <a:cs typeface="Times New Roman"/>
              </a:rPr>
              <a:t> </a:t>
            </a:r>
            <a:r>
              <a:rPr sz="2800" spc="-155">
                <a:latin typeface="Times New Roman"/>
                <a:cs typeface="Times New Roman"/>
              </a:rPr>
              <a:t>building</a:t>
            </a:r>
            <a:r>
              <a:rPr sz="2800" spc="-75">
                <a:latin typeface="Times New Roman"/>
                <a:cs typeface="Times New Roman"/>
              </a:rPr>
              <a:t> </a:t>
            </a:r>
            <a:r>
              <a:rPr sz="2800" spc="-160">
                <a:latin typeface="Times New Roman"/>
                <a:cs typeface="Times New Roman"/>
              </a:rPr>
              <a:t>blocks</a:t>
            </a:r>
            <a:r>
              <a:rPr sz="2800" spc="-75">
                <a:latin typeface="Times New Roman"/>
                <a:cs typeface="Times New Roman"/>
              </a:rPr>
              <a:t> </a:t>
            </a:r>
            <a:r>
              <a:rPr sz="2800" spc="-170">
                <a:latin typeface="Times New Roman"/>
                <a:cs typeface="Times New Roman"/>
              </a:rPr>
              <a:t>of</a:t>
            </a:r>
            <a:r>
              <a:rPr sz="2800" spc="-75">
                <a:latin typeface="Times New Roman"/>
                <a:cs typeface="Times New Roman"/>
              </a:rPr>
              <a:t> </a:t>
            </a:r>
            <a:r>
              <a:rPr sz="2800" spc="-225">
                <a:latin typeface="Times New Roman"/>
                <a:cs typeface="Times New Roman"/>
              </a:rPr>
              <a:t>a</a:t>
            </a:r>
            <a:r>
              <a:rPr sz="2800" spc="-75">
                <a:latin typeface="Times New Roman"/>
                <a:cs typeface="Times New Roman"/>
              </a:rPr>
              <a:t> </a:t>
            </a:r>
            <a:r>
              <a:rPr sz="2800" spc="-160">
                <a:latin typeface="Times New Roman"/>
                <a:cs typeface="Times New Roman"/>
              </a:rPr>
              <a:t>J</a:t>
            </a:r>
            <a:r>
              <a:rPr sz="2800" spc="-145">
                <a:latin typeface="Times New Roman"/>
                <a:cs typeface="Times New Roman"/>
              </a:rPr>
              <a:t>S</a:t>
            </a:r>
            <a:r>
              <a:rPr sz="2800" spc="-685">
                <a:latin typeface="Times New Roman"/>
                <a:cs typeface="Times New Roman"/>
              </a:rPr>
              <a:t>P</a:t>
            </a:r>
            <a:r>
              <a:rPr sz="2800" spc="-145">
                <a:latin typeface="Times New Roman"/>
                <a:cs typeface="Times New Roman"/>
              </a:rPr>
              <a:t>,</a:t>
            </a:r>
            <a:r>
              <a:rPr sz="2800" spc="-200">
                <a:latin typeface="Times New Roman"/>
                <a:cs typeface="Times New Roman"/>
              </a:rPr>
              <a:t> </a:t>
            </a:r>
            <a:r>
              <a:rPr sz="2800" spc="-180">
                <a:latin typeface="Times New Roman"/>
                <a:cs typeface="Times New Roman"/>
              </a:rPr>
              <a:t>namely,</a:t>
            </a:r>
            <a:r>
              <a:rPr sz="2800" spc="110">
                <a:latin typeface="Times New Roman"/>
                <a:cs typeface="Times New Roman"/>
              </a:rPr>
              <a:t> 	</a:t>
            </a:r>
            <a:r>
              <a:rPr sz="2800" spc="-110">
                <a:latin typeface="Times New Roman"/>
                <a:cs typeface="Times New Roman"/>
              </a:rPr>
              <a:t>directives,</a:t>
            </a:r>
            <a:r>
              <a:rPr sz="2800" spc="-195">
                <a:latin typeface="Times New Roman"/>
                <a:cs typeface="Times New Roman"/>
              </a:rPr>
              <a:t> </a:t>
            </a:r>
            <a:r>
              <a:rPr sz="2800" spc="-114">
                <a:latin typeface="Times New Roman"/>
                <a:cs typeface="Times New Roman"/>
              </a:rPr>
              <a:t>scripting</a:t>
            </a:r>
            <a:r>
              <a:rPr sz="2800" spc="-80">
                <a:latin typeface="Times New Roman"/>
                <a:cs typeface="Times New Roman"/>
              </a:rPr>
              <a:t> </a:t>
            </a:r>
            <a:r>
              <a:rPr sz="2800" spc="-90">
                <a:latin typeface="Times New Roman"/>
                <a:cs typeface="Times New Roman"/>
              </a:rPr>
              <a:t>elements,</a:t>
            </a:r>
            <a:r>
              <a:rPr sz="2800" spc="-195">
                <a:latin typeface="Times New Roman"/>
                <a:cs typeface="Times New Roman"/>
              </a:rPr>
              <a:t> </a:t>
            </a:r>
            <a:r>
              <a:rPr sz="2800" spc="-165">
                <a:latin typeface="Times New Roman"/>
                <a:cs typeface="Times New Roman"/>
              </a:rPr>
              <a:t>and</a:t>
            </a:r>
            <a:r>
              <a:rPr sz="2800" spc="-60">
                <a:latin typeface="Times New Roman"/>
                <a:cs typeface="Times New Roman"/>
              </a:rPr>
              <a:t> </a:t>
            </a:r>
            <a:r>
              <a:rPr sz="2800" spc="-140">
                <a:latin typeface="Times New Roman"/>
                <a:cs typeface="Times New Roman"/>
              </a:rPr>
              <a:t>actions</a:t>
            </a:r>
            <a:r>
              <a:rPr sz="2800" spc="-75">
                <a:latin typeface="Times New Roman"/>
                <a:cs typeface="Times New Roman"/>
              </a:rPr>
              <a:t> </a:t>
            </a:r>
            <a:r>
              <a:rPr sz="2800" spc="-120">
                <a:latin typeface="Times New Roman"/>
                <a:cs typeface="Times New Roman"/>
              </a:rPr>
              <a:t>through</a:t>
            </a:r>
            <a:r>
              <a:rPr sz="2800" spc="-75">
                <a:latin typeface="Times New Roman"/>
                <a:cs typeface="Times New Roman"/>
              </a:rPr>
              <a:t> </a:t>
            </a:r>
            <a:r>
              <a:rPr sz="2800" spc="-225">
                <a:latin typeface="Times New Roman"/>
                <a:cs typeface="Times New Roman"/>
              </a:rPr>
              <a:t>a</a:t>
            </a:r>
            <a:r>
              <a:rPr sz="2800" spc="-130">
                <a:latin typeface="Times New Roman"/>
                <a:cs typeface="Times New Roman"/>
              </a:rPr>
              <a:t> 	</a:t>
            </a:r>
            <a:r>
              <a:rPr sz="2800" spc="-120">
                <a:latin typeface="Times New Roman"/>
                <a:cs typeface="Times New Roman"/>
              </a:rPr>
              <a:t>series</a:t>
            </a:r>
            <a:r>
              <a:rPr sz="2800" spc="-90">
                <a:latin typeface="Times New Roman"/>
                <a:cs typeface="Times New Roman"/>
              </a:rPr>
              <a:t> </a:t>
            </a:r>
            <a:r>
              <a:rPr sz="2800" spc="-180">
                <a:latin typeface="Times New Roman"/>
                <a:cs typeface="Times New Roman"/>
              </a:rPr>
              <a:t>of</a:t>
            </a:r>
            <a:r>
              <a:rPr sz="2800" spc="-65">
                <a:latin typeface="Times New Roman"/>
                <a:cs typeface="Times New Roman"/>
              </a:rPr>
              <a:t> </a:t>
            </a:r>
            <a:r>
              <a:rPr sz="2800" spc="-125">
                <a:latin typeface="Times New Roman"/>
                <a:cs typeface="Times New Roman"/>
              </a:rPr>
              <a:t>examples.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51459"/>
            <a:ext cx="7491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How</a:t>
            </a:r>
            <a:r>
              <a:rPr spc="-120"/>
              <a:t> </a:t>
            </a:r>
            <a:r>
              <a:t>to</a:t>
            </a:r>
            <a:r>
              <a:rPr spc="-110"/>
              <a:t> </a:t>
            </a:r>
            <a:r>
              <a:t>prepare</a:t>
            </a:r>
            <a:r>
              <a:rPr spc="-110"/>
              <a:t> </a:t>
            </a:r>
            <a:r>
              <a:t>and</a:t>
            </a:r>
            <a:r>
              <a:rPr spc="-135"/>
              <a:t> </a:t>
            </a:r>
            <a:r>
              <a:t>run</a:t>
            </a:r>
            <a:r>
              <a:rPr spc="-114"/>
              <a:t> </a:t>
            </a:r>
            <a:r>
              <a:t>the</a:t>
            </a:r>
            <a:r>
              <a:rPr spc="-105"/>
              <a:t> </a:t>
            </a:r>
            <a:r>
              <a:rPr spc="-35"/>
              <a:t>examples?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19173"/>
            <a:ext cx="7303134" cy="390588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85115" marR="29209" indent="-273050">
              <a:lnSpc>
                <a:spcPts val="2690"/>
              </a:lnSpc>
              <a:spcBef>
                <a:spcPts val="740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-180">
                <a:latin typeface="Times New Roman"/>
                <a:cs typeface="Times New Roman"/>
              </a:rPr>
              <a:t>Simple</a:t>
            </a:r>
            <a:r>
              <a:rPr sz="2800" spc="-50">
                <a:latin typeface="Times New Roman"/>
                <a:cs typeface="Times New Roman"/>
              </a:rPr>
              <a:t> </a:t>
            </a:r>
            <a:r>
              <a:rPr sz="2800" spc="-254">
                <a:latin typeface="Times New Roman"/>
                <a:cs typeface="Times New Roman"/>
              </a:rPr>
              <a:t>JSPs</a:t>
            </a:r>
            <a:r>
              <a:rPr sz="2800" spc="-60">
                <a:latin typeface="Times New Roman"/>
                <a:cs typeface="Times New Roman"/>
              </a:rPr>
              <a:t> </a:t>
            </a:r>
            <a:r>
              <a:rPr sz="2800" spc="-175">
                <a:latin typeface="Times New Roman"/>
                <a:cs typeface="Times New Roman"/>
              </a:rPr>
              <a:t>can</a:t>
            </a:r>
            <a:r>
              <a:rPr sz="2800" spc="-55">
                <a:latin typeface="Times New Roman"/>
                <a:cs typeface="Times New Roman"/>
              </a:rPr>
              <a:t> </a:t>
            </a:r>
            <a:r>
              <a:rPr sz="2800" spc="-140">
                <a:latin typeface="Times New Roman"/>
                <a:cs typeface="Times New Roman"/>
              </a:rPr>
              <a:t>be</a:t>
            </a:r>
            <a:r>
              <a:rPr sz="2800" spc="-60">
                <a:latin typeface="Times New Roman"/>
                <a:cs typeface="Times New Roman"/>
              </a:rPr>
              <a:t> </a:t>
            </a:r>
            <a:r>
              <a:rPr sz="2800" spc="-114">
                <a:latin typeface="Times New Roman"/>
                <a:cs typeface="Times New Roman"/>
              </a:rPr>
              <a:t>typed</a:t>
            </a:r>
            <a:r>
              <a:rPr sz="2800" spc="-55">
                <a:latin typeface="Times New Roman"/>
                <a:cs typeface="Times New Roman"/>
              </a:rPr>
              <a:t> </a:t>
            </a:r>
            <a:r>
              <a:rPr sz="2800" spc="-80">
                <a:latin typeface="Times New Roman"/>
                <a:cs typeface="Times New Roman"/>
              </a:rPr>
              <a:t>into</a:t>
            </a:r>
            <a:r>
              <a:rPr sz="2800" spc="-50">
                <a:latin typeface="Times New Roman"/>
                <a:cs typeface="Times New Roman"/>
              </a:rPr>
              <a:t> </a:t>
            </a:r>
            <a:r>
              <a:rPr sz="2800" spc="-95">
                <a:latin typeface="Times New Roman"/>
                <a:cs typeface="Times New Roman"/>
              </a:rPr>
              <a:t>.jsp</a:t>
            </a:r>
            <a:r>
              <a:rPr sz="2800" spc="-65">
                <a:latin typeface="Times New Roman"/>
                <a:cs typeface="Times New Roman"/>
              </a:rPr>
              <a:t> </a:t>
            </a:r>
            <a:r>
              <a:rPr sz="2800" spc="-110">
                <a:latin typeface="Times New Roman"/>
                <a:cs typeface="Times New Roman"/>
              </a:rPr>
              <a:t>type</a:t>
            </a:r>
            <a:r>
              <a:rPr sz="2800" spc="-55">
                <a:latin typeface="Times New Roman"/>
                <a:cs typeface="Times New Roman"/>
              </a:rPr>
              <a:t> </a:t>
            </a:r>
            <a:r>
              <a:rPr sz="2800" spc="-160">
                <a:latin typeface="Times New Roman"/>
                <a:cs typeface="Times New Roman"/>
              </a:rPr>
              <a:t>files</a:t>
            </a:r>
            <a:r>
              <a:rPr sz="2800" spc="-65">
                <a:latin typeface="Times New Roman"/>
                <a:cs typeface="Times New Roman"/>
              </a:rPr>
              <a:t> </a:t>
            </a:r>
            <a:r>
              <a:rPr sz="2800" spc="-175">
                <a:latin typeface="Times New Roman"/>
                <a:cs typeface="Times New Roman"/>
              </a:rPr>
              <a:t>using</a:t>
            </a:r>
            <a:r>
              <a:rPr sz="2800" spc="-50">
                <a:latin typeface="Times New Roman"/>
                <a:cs typeface="Times New Roman"/>
              </a:rPr>
              <a:t> </a:t>
            </a:r>
            <a:r>
              <a:rPr sz="2800" spc="-80">
                <a:latin typeface="Times New Roman"/>
                <a:cs typeface="Times New Roman"/>
              </a:rPr>
              <a:t>your 	</a:t>
            </a:r>
            <a:r>
              <a:rPr sz="2800" spc="-140">
                <a:latin typeface="Times New Roman"/>
                <a:cs typeface="Times New Roman"/>
              </a:rPr>
              <a:t>favorite</a:t>
            </a:r>
            <a:r>
              <a:rPr sz="2800" spc="-30">
                <a:latin typeface="Times New Roman"/>
                <a:cs typeface="Times New Roman"/>
              </a:rPr>
              <a:t> </a:t>
            </a:r>
            <a:r>
              <a:rPr sz="2800" spc="-10">
                <a:latin typeface="Times New Roman"/>
                <a:cs typeface="Times New Roman"/>
              </a:rPr>
              <a:t>editor.</a:t>
            </a:r>
            <a:endParaRPr sz="2800">
              <a:latin typeface="Times New Roman"/>
              <a:cs typeface="Times New Roman"/>
            </a:endParaRPr>
          </a:p>
          <a:p>
            <a:pPr marL="285115" marR="5080" indent="-273050">
              <a:lnSpc>
                <a:spcPts val="269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-105">
                <a:latin typeface="Times New Roman"/>
                <a:cs typeface="Times New Roman"/>
              </a:rPr>
              <a:t>Create</a:t>
            </a:r>
            <a:r>
              <a:rPr sz="2800" spc="-45">
                <a:latin typeface="Times New Roman"/>
                <a:cs typeface="Times New Roman"/>
              </a:rPr>
              <a:t> </a:t>
            </a:r>
            <a:r>
              <a:rPr sz="2800" spc="-229">
                <a:latin typeface="Times New Roman"/>
                <a:cs typeface="Times New Roman"/>
              </a:rPr>
              <a:t>a</a:t>
            </a:r>
            <a:r>
              <a:rPr sz="2800" spc="-45">
                <a:latin typeface="Times New Roman"/>
                <a:cs typeface="Times New Roman"/>
              </a:rPr>
              <a:t> </a:t>
            </a:r>
            <a:r>
              <a:rPr sz="2800" spc="-100">
                <a:latin typeface="Times New Roman"/>
                <a:cs typeface="Times New Roman"/>
              </a:rPr>
              <a:t>directory</a:t>
            </a:r>
            <a:r>
              <a:rPr sz="2800" spc="-45">
                <a:latin typeface="Times New Roman"/>
                <a:cs typeface="Times New Roman"/>
              </a:rPr>
              <a:t> </a:t>
            </a:r>
            <a:r>
              <a:rPr sz="2800" spc="-150">
                <a:latin typeface="Times New Roman"/>
                <a:cs typeface="Times New Roman"/>
              </a:rPr>
              <a:t>called</a:t>
            </a:r>
            <a:r>
              <a:rPr sz="2800" spc="-10">
                <a:latin typeface="Times New Roman"/>
                <a:cs typeface="Times New Roman"/>
              </a:rPr>
              <a:t> </a:t>
            </a:r>
            <a:r>
              <a:rPr sz="2800" spc="-204">
                <a:latin typeface="Times New Roman"/>
                <a:cs typeface="Times New Roman"/>
              </a:rPr>
              <a:t>JSPExamples</a:t>
            </a:r>
            <a:r>
              <a:rPr sz="2800" spc="-35">
                <a:latin typeface="Times New Roman"/>
                <a:cs typeface="Times New Roman"/>
              </a:rPr>
              <a:t> </a:t>
            </a:r>
            <a:r>
              <a:rPr sz="2800" spc="-140">
                <a:latin typeface="Times New Roman"/>
                <a:cs typeface="Times New Roman"/>
              </a:rPr>
              <a:t>in</a:t>
            </a:r>
            <a:r>
              <a:rPr sz="2800" spc="-40">
                <a:latin typeface="Times New Roman"/>
                <a:cs typeface="Times New Roman"/>
              </a:rPr>
              <a:t> </a:t>
            </a:r>
            <a:r>
              <a:rPr sz="2800" spc="-25">
                <a:latin typeface="Times New Roman"/>
                <a:cs typeface="Times New Roman"/>
              </a:rPr>
              <a:t>the 	</a:t>
            </a:r>
            <a:r>
              <a:rPr sz="2800" spc="-130">
                <a:latin typeface="Times New Roman"/>
                <a:cs typeface="Times New Roman"/>
              </a:rPr>
              <a:t>public_html</a:t>
            </a:r>
            <a:r>
              <a:rPr sz="2800" spc="-30">
                <a:latin typeface="Times New Roman"/>
                <a:cs typeface="Times New Roman"/>
              </a:rPr>
              <a:t> </a:t>
            </a:r>
            <a:r>
              <a:rPr sz="2800" spc="-100">
                <a:latin typeface="Times New Roman"/>
                <a:cs typeface="Times New Roman"/>
              </a:rPr>
              <a:t>directory</a:t>
            </a:r>
            <a:r>
              <a:rPr sz="2800" spc="-40">
                <a:latin typeface="Times New Roman"/>
                <a:cs typeface="Times New Roman"/>
              </a:rPr>
              <a:t> </a:t>
            </a:r>
            <a:r>
              <a:rPr sz="2800" spc="-185">
                <a:latin typeface="Times New Roman"/>
                <a:cs typeface="Times New Roman"/>
              </a:rPr>
              <a:t>of</a:t>
            </a:r>
            <a:r>
              <a:rPr sz="2800" spc="-40">
                <a:latin typeface="Times New Roman"/>
                <a:cs typeface="Times New Roman"/>
              </a:rPr>
              <a:t> </a:t>
            </a:r>
            <a:r>
              <a:rPr sz="2800" spc="-165">
                <a:latin typeface="Times New Roman"/>
                <a:cs typeface="Times New Roman"/>
              </a:rPr>
              <a:t>J2EE.</a:t>
            </a:r>
            <a:r>
              <a:rPr sz="2800" spc="-170">
                <a:latin typeface="Times New Roman"/>
                <a:cs typeface="Times New Roman"/>
              </a:rPr>
              <a:t> </a:t>
            </a:r>
            <a:r>
              <a:rPr sz="2800" spc="-130">
                <a:latin typeface="Times New Roman"/>
                <a:cs typeface="Times New Roman"/>
              </a:rPr>
              <a:t>Store</a:t>
            </a:r>
            <a:r>
              <a:rPr sz="2800" spc="-40">
                <a:latin typeface="Times New Roman"/>
                <a:cs typeface="Times New Roman"/>
              </a:rPr>
              <a:t> </a:t>
            </a:r>
            <a:r>
              <a:rPr sz="2800" spc="-80">
                <a:latin typeface="Times New Roman"/>
                <a:cs typeface="Times New Roman"/>
              </a:rPr>
              <a:t>the</a:t>
            </a:r>
            <a:r>
              <a:rPr sz="2800" spc="-50">
                <a:latin typeface="Times New Roman"/>
                <a:cs typeface="Times New Roman"/>
              </a:rPr>
              <a:t> </a:t>
            </a:r>
            <a:r>
              <a:rPr sz="2800" spc="-145">
                <a:latin typeface="Times New Roman"/>
                <a:cs typeface="Times New Roman"/>
              </a:rPr>
              <a:t>example</a:t>
            </a:r>
            <a:r>
              <a:rPr sz="2800" spc="-30">
                <a:latin typeface="Times New Roman"/>
                <a:cs typeface="Times New Roman"/>
              </a:rPr>
              <a:t> </a:t>
            </a:r>
            <a:r>
              <a:rPr sz="2800" spc="-275">
                <a:latin typeface="Times New Roman"/>
                <a:cs typeface="Times New Roman"/>
              </a:rPr>
              <a:t>JSPs 	</a:t>
            </a:r>
            <a:r>
              <a:rPr sz="2800" spc="-10">
                <a:latin typeface="Times New Roman"/>
                <a:cs typeface="Times New Roman"/>
              </a:rPr>
              <a:t>here.</a:t>
            </a:r>
            <a:endParaRPr sz="2800">
              <a:latin typeface="Times New Roman"/>
              <a:cs typeface="Times New Roman"/>
            </a:endParaRPr>
          </a:p>
          <a:p>
            <a:pPr marL="286385" indent="-273685">
              <a:lnSpc>
                <a:spcPts val="3270"/>
              </a:lnSpc>
              <a:buClr>
                <a:srgbClr val="D24717"/>
              </a:buClr>
              <a:buSzPct val="83928"/>
              <a:buFont typeface="Segoe UI Symbol"/>
              <a:buChar char="⚫"/>
              <a:tabLst>
                <a:tab pos="286385" algn="l"/>
              </a:tabLst>
            </a:pPr>
            <a:r>
              <a:rPr sz="2800" spc="-100">
                <a:latin typeface="Times New Roman"/>
                <a:cs typeface="Times New Roman"/>
              </a:rPr>
              <a:t>Start</a:t>
            </a:r>
            <a:r>
              <a:rPr sz="2800" spc="-60">
                <a:latin typeface="Times New Roman"/>
                <a:cs typeface="Times New Roman"/>
              </a:rPr>
              <a:t> </a:t>
            </a:r>
            <a:r>
              <a:rPr sz="2800" spc="-90">
                <a:latin typeface="Times New Roman"/>
                <a:cs typeface="Times New Roman"/>
              </a:rPr>
              <a:t>the</a:t>
            </a:r>
            <a:r>
              <a:rPr sz="2800" spc="-55">
                <a:latin typeface="Times New Roman"/>
                <a:cs typeface="Times New Roman"/>
              </a:rPr>
              <a:t> </a:t>
            </a:r>
            <a:r>
              <a:rPr sz="2800" spc="-229">
                <a:latin typeface="Times New Roman"/>
                <a:cs typeface="Times New Roman"/>
              </a:rPr>
              <a:t>J2EE</a:t>
            </a:r>
            <a:r>
              <a:rPr sz="2800" spc="-55">
                <a:latin typeface="Times New Roman"/>
                <a:cs typeface="Times New Roman"/>
              </a:rPr>
              <a:t> </a:t>
            </a:r>
            <a:r>
              <a:rPr sz="2800" spc="-10">
                <a:latin typeface="Times New Roman"/>
                <a:cs typeface="Times New Roman"/>
              </a:rPr>
              <a:t>server.</a:t>
            </a:r>
            <a:endParaRPr sz="2800">
              <a:latin typeface="Times New Roman"/>
              <a:cs typeface="Times New Roman"/>
            </a:endParaRPr>
          </a:p>
          <a:p>
            <a:pPr marL="285750" indent="-273050">
              <a:lnSpc>
                <a:spcPts val="3290"/>
              </a:lnSpc>
              <a:buClr>
                <a:srgbClr val="D24717"/>
              </a:buClr>
              <a:buSzPct val="83928"/>
              <a:buFont typeface="Segoe UI Symbol"/>
              <a:buChar char="⚫"/>
              <a:tabLst>
                <a:tab pos="285750" algn="l"/>
              </a:tabLst>
            </a:pPr>
            <a:r>
              <a:rPr sz="2800" spc="-165">
                <a:latin typeface="Times New Roman"/>
                <a:cs typeface="Times New Roman"/>
              </a:rPr>
              <a:t>Run</a:t>
            </a:r>
            <a:r>
              <a:rPr sz="2800" spc="-60">
                <a:latin typeface="Times New Roman"/>
                <a:cs typeface="Times New Roman"/>
              </a:rPr>
              <a:t> </a:t>
            </a:r>
            <a:r>
              <a:rPr sz="2800" spc="-70">
                <a:latin typeface="Times New Roman"/>
                <a:cs typeface="Times New Roman"/>
              </a:rPr>
              <a:t>the</a:t>
            </a:r>
            <a:r>
              <a:rPr sz="2800" spc="-60">
                <a:latin typeface="Times New Roman"/>
                <a:cs typeface="Times New Roman"/>
              </a:rPr>
              <a:t> </a:t>
            </a:r>
            <a:r>
              <a:rPr sz="2800" spc="-254">
                <a:latin typeface="Times New Roman"/>
                <a:cs typeface="Times New Roman"/>
              </a:rPr>
              <a:t>JSP</a:t>
            </a:r>
            <a:r>
              <a:rPr sz="2800" spc="-60">
                <a:latin typeface="Times New Roman"/>
                <a:cs typeface="Times New Roman"/>
              </a:rPr>
              <a:t> </a:t>
            </a:r>
            <a:r>
              <a:rPr sz="2800" spc="-135">
                <a:latin typeface="Times New Roman"/>
                <a:cs typeface="Times New Roman"/>
              </a:rPr>
              <a:t>from</a:t>
            </a:r>
            <a:r>
              <a:rPr sz="2800" spc="-70">
                <a:latin typeface="Times New Roman"/>
                <a:cs typeface="Times New Roman"/>
              </a:rPr>
              <a:t> </a:t>
            </a:r>
            <a:r>
              <a:rPr sz="2800" spc="-135">
                <a:latin typeface="Times New Roman"/>
                <a:cs typeface="Times New Roman"/>
              </a:rPr>
              <a:t>your</a:t>
            </a:r>
            <a:r>
              <a:rPr sz="2800" spc="-50">
                <a:latin typeface="Times New Roman"/>
                <a:cs typeface="Times New Roman"/>
              </a:rPr>
              <a:t> </a:t>
            </a:r>
            <a:r>
              <a:rPr sz="2800" spc="-135">
                <a:latin typeface="Times New Roman"/>
                <a:cs typeface="Times New Roman"/>
              </a:rPr>
              <a:t>browser</a:t>
            </a:r>
            <a:r>
              <a:rPr sz="2800" spc="-65">
                <a:latin typeface="Times New Roman"/>
                <a:cs typeface="Times New Roman"/>
              </a:rPr>
              <a:t> </a:t>
            </a:r>
            <a:r>
              <a:rPr sz="2800" spc="-180">
                <a:latin typeface="Times New Roman"/>
                <a:cs typeface="Times New Roman"/>
              </a:rPr>
              <a:t>using</a:t>
            </a:r>
            <a:r>
              <a:rPr sz="2800" spc="-60">
                <a:latin typeface="Times New Roman"/>
                <a:cs typeface="Times New Roman"/>
              </a:rPr>
              <a:t> </a:t>
            </a:r>
            <a:r>
              <a:rPr sz="2800" spc="-70">
                <a:latin typeface="Times New Roman"/>
                <a:cs typeface="Times New Roman"/>
              </a:rPr>
              <a:t>the</a:t>
            </a:r>
            <a:r>
              <a:rPr sz="2800" spc="-60">
                <a:latin typeface="Times New Roman"/>
                <a:cs typeface="Times New Roman"/>
              </a:rPr>
              <a:t> </a:t>
            </a:r>
            <a:r>
              <a:rPr sz="2800" spc="-10">
                <a:latin typeface="Times New Roman"/>
                <a:cs typeface="Times New Roman"/>
              </a:rPr>
              <a:t>command:</a:t>
            </a:r>
            <a:endParaRPr sz="2800">
              <a:latin typeface="Times New Roman"/>
              <a:cs typeface="Times New Roman"/>
            </a:endParaRPr>
          </a:p>
          <a:p>
            <a:pPr marL="285750" indent="-273050">
              <a:lnSpc>
                <a:spcPts val="3290"/>
              </a:lnSpc>
              <a:buClr>
                <a:srgbClr val="D24717"/>
              </a:buClr>
              <a:buSzPct val="83928"/>
              <a:buFont typeface="Segoe UI Symbol"/>
              <a:buChar char="⚫"/>
              <a:tabLst>
                <a:tab pos="285750" algn="l"/>
              </a:tabLst>
            </a:pPr>
            <a:r>
              <a:rPr sz="2800" u="sng" spc="-40">
                <a:solidFill>
                  <a:srgbClr val="CC9900"/>
                </a:solidFill>
                <a:uFill>
                  <a:solidFill>
                    <a:srgbClr val="CC9900"/>
                  </a:solidFill>
                </a:uFill>
                <a:latin typeface="Times New Roman"/>
                <a:cs typeface="Times New Roman"/>
                <a:hlinkClick r:id="rId2"/>
              </a:rPr>
              <a:t>http://localhost:8000/JSPExamples/xyz.jsp</a:t>
            </a:r>
            <a:endParaRPr sz="2800">
              <a:latin typeface="Times New Roman"/>
              <a:cs typeface="Times New Roman"/>
            </a:endParaRPr>
          </a:p>
          <a:p>
            <a:pPr marL="285115" marR="38100" indent="-273050">
              <a:lnSpc>
                <a:spcPts val="2690"/>
              </a:lnSpc>
              <a:spcBef>
                <a:spcPts val="61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-175">
                <a:latin typeface="Times New Roman"/>
                <a:cs typeface="Times New Roman"/>
              </a:rPr>
              <a:t>For</a:t>
            </a:r>
            <a:r>
              <a:rPr sz="2800" spc="-40">
                <a:latin typeface="Times New Roman"/>
                <a:cs typeface="Times New Roman"/>
              </a:rPr>
              <a:t> </a:t>
            </a:r>
            <a:r>
              <a:rPr sz="2800" spc="-140">
                <a:latin typeface="Times New Roman"/>
                <a:cs typeface="Times New Roman"/>
              </a:rPr>
              <a:t>complex</a:t>
            </a:r>
            <a:r>
              <a:rPr sz="2800" spc="-40">
                <a:latin typeface="Times New Roman"/>
                <a:cs typeface="Times New Roman"/>
              </a:rPr>
              <a:t> </a:t>
            </a:r>
            <a:r>
              <a:rPr sz="2800" spc="-155">
                <a:latin typeface="Times New Roman"/>
                <a:cs typeface="Times New Roman"/>
              </a:rPr>
              <a:t>examples</a:t>
            </a:r>
            <a:r>
              <a:rPr sz="2800" spc="-40">
                <a:latin typeface="Times New Roman"/>
                <a:cs typeface="Times New Roman"/>
              </a:rPr>
              <a:t> </a:t>
            </a:r>
            <a:r>
              <a:rPr sz="2800" spc="-114">
                <a:latin typeface="Times New Roman"/>
                <a:cs typeface="Times New Roman"/>
              </a:rPr>
              <a:t>with</a:t>
            </a:r>
            <a:r>
              <a:rPr sz="2800" spc="-40">
                <a:latin typeface="Times New Roman"/>
                <a:cs typeface="Times New Roman"/>
              </a:rPr>
              <a:t> </a:t>
            </a:r>
            <a:r>
              <a:rPr sz="2800" spc="-145">
                <a:latin typeface="Times New Roman"/>
                <a:cs typeface="Times New Roman"/>
              </a:rPr>
              <a:t>actions</a:t>
            </a:r>
            <a:r>
              <a:rPr sz="2800" spc="-45">
                <a:latin typeface="Times New Roman"/>
                <a:cs typeface="Times New Roman"/>
              </a:rPr>
              <a:t> </a:t>
            </a:r>
            <a:r>
              <a:rPr sz="2800" spc="-170">
                <a:latin typeface="Times New Roman"/>
                <a:cs typeface="Times New Roman"/>
              </a:rPr>
              <a:t>and</a:t>
            </a:r>
            <a:r>
              <a:rPr sz="2800" spc="-35">
                <a:latin typeface="Times New Roman"/>
                <a:cs typeface="Times New Roman"/>
              </a:rPr>
              <a:t> </a:t>
            </a:r>
            <a:r>
              <a:rPr sz="2800" spc="-175">
                <a:latin typeface="Times New Roman"/>
                <a:cs typeface="Times New Roman"/>
              </a:rPr>
              <a:t>beans</a:t>
            </a:r>
            <a:r>
              <a:rPr sz="2800" spc="-40">
                <a:latin typeface="Times New Roman"/>
                <a:cs typeface="Times New Roman"/>
              </a:rPr>
              <a:t> </a:t>
            </a:r>
            <a:r>
              <a:rPr sz="2800" spc="-185">
                <a:latin typeface="Times New Roman"/>
                <a:cs typeface="Times New Roman"/>
              </a:rPr>
              <a:t>you</a:t>
            </a:r>
            <a:r>
              <a:rPr sz="2800" spc="-25">
                <a:latin typeface="Times New Roman"/>
                <a:cs typeface="Times New Roman"/>
              </a:rPr>
              <a:t> </a:t>
            </a:r>
            <a:r>
              <a:rPr sz="2800" spc="-55">
                <a:latin typeface="Times New Roman"/>
                <a:cs typeface="Times New Roman"/>
              </a:rPr>
              <a:t>will 	</a:t>
            </a:r>
            <a:r>
              <a:rPr sz="2800" spc="-235">
                <a:latin typeface="Times New Roman"/>
                <a:cs typeface="Times New Roman"/>
              </a:rPr>
              <a:t>have</a:t>
            </a:r>
            <a:r>
              <a:rPr sz="2800" spc="-55">
                <a:latin typeface="Times New Roman"/>
                <a:cs typeface="Times New Roman"/>
              </a:rPr>
              <a:t> </a:t>
            </a:r>
            <a:r>
              <a:rPr sz="2800">
                <a:latin typeface="Times New Roman"/>
                <a:cs typeface="Times New Roman"/>
              </a:rPr>
              <a:t>to</a:t>
            </a:r>
            <a:r>
              <a:rPr sz="2800" spc="-60">
                <a:latin typeface="Times New Roman"/>
                <a:cs typeface="Times New Roman"/>
              </a:rPr>
              <a:t> </a:t>
            </a:r>
            <a:r>
              <a:rPr sz="2800" spc="-105">
                <a:latin typeface="Times New Roman"/>
                <a:cs typeface="Times New Roman"/>
              </a:rPr>
              <a:t>create</a:t>
            </a:r>
            <a:r>
              <a:rPr sz="2800" spc="-70">
                <a:latin typeface="Times New Roman"/>
                <a:cs typeface="Times New Roman"/>
              </a:rPr>
              <a:t> </a:t>
            </a:r>
            <a:r>
              <a:rPr sz="2800" spc="-185">
                <a:latin typeface="Times New Roman"/>
                <a:cs typeface="Times New Roman"/>
              </a:rPr>
              <a:t>web</a:t>
            </a:r>
            <a:r>
              <a:rPr sz="2800" spc="-55">
                <a:latin typeface="Times New Roman"/>
                <a:cs typeface="Times New Roman"/>
              </a:rPr>
              <a:t> </a:t>
            </a:r>
            <a:r>
              <a:rPr sz="2800" spc="-120">
                <a:latin typeface="Times New Roman"/>
                <a:cs typeface="Times New Roman"/>
              </a:rPr>
              <a:t>component</a:t>
            </a:r>
            <a:r>
              <a:rPr sz="2800" spc="-60">
                <a:latin typeface="Times New Roman"/>
                <a:cs typeface="Times New Roman"/>
              </a:rPr>
              <a:t> </a:t>
            </a:r>
            <a:r>
              <a:rPr sz="2800" spc="-10">
                <a:latin typeface="Times New Roman"/>
                <a:cs typeface="Times New Roman"/>
              </a:rPr>
              <a:t>(WAR).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44405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5"/>
              <a:t>Examples:</a:t>
            </a:r>
            <a:r>
              <a:rPr sz="4000" spc="-185"/>
              <a:t> </a:t>
            </a:r>
            <a:r>
              <a:rPr sz="4000" spc="-10"/>
              <a:t>Directives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4540" y="1668786"/>
            <a:ext cx="7566659" cy="38646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370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6385" algn="l"/>
                <a:tab pos="2150110" algn="l"/>
              </a:tabLst>
            </a:pPr>
            <a:r>
              <a:rPr sz="2800" spc="-25">
                <a:latin typeface="Times New Roman"/>
                <a:cs typeface="Times New Roman"/>
              </a:rPr>
              <a:t>&lt;%@</a:t>
            </a:r>
            <a:r>
              <a:rPr sz="2800">
                <a:latin typeface="Times New Roman"/>
                <a:cs typeface="Times New Roman"/>
              </a:rPr>
              <a:t>	</a:t>
            </a:r>
            <a:r>
              <a:rPr sz="2800" spc="-25">
                <a:latin typeface="Times New Roman"/>
                <a:cs typeface="Times New Roman"/>
              </a:rPr>
              <a:t>%&gt;</a:t>
            </a:r>
            <a:endParaRPr sz="2800">
              <a:latin typeface="Times New Roman"/>
              <a:cs typeface="Times New Roman"/>
            </a:endParaRPr>
          </a:p>
          <a:p>
            <a:pPr marL="285115" marR="5080" indent="-273050">
              <a:lnSpc>
                <a:spcPts val="3020"/>
              </a:lnSpc>
              <a:spcBef>
                <a:spcPts val="650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-365">
                <a:latin typeface="Times New Roman"/>
                <a:cs typeface="Times New Roman"/>
              </a:rPr>
              <a:t>A</a:t>
            </a:r>
            <a:r>
              <a:rPr sz="2800" spc="-45">
                <a:latin typeface="Times New Roman"/>
                <a:cs typeface="Times New Roman"/>
              </a:rPr>
              <a:t> </a:t>
            </a:r>
            <a:r>
              <a:rPr sz="2800" spc="-125">
                <a:latin typeface="Times New Roman"/>
                <a:cs typeface="Times New Roman"/>
              </a:rPr>
              <a:t>directive</a:t>
            </a:r>
            <a:r>
              <a:rPr sz="2800" spc="-50">
                <a:latin typeface="Times New Roman"/>
                <a:cs typeface="Times New Roman"/>
              </a:rPr>
              <a:t> </a:t>
            </a:r>
            <a:r>
              <a:rPr sz="2800" spc="-155">
                <a:latin typeface="Times New Roman"/>
                <a:cs typeface="Times New Roman"/>
              </a:rPr>
              <a:t>configures</a:t>
            </a:r>
            <a:r>
              <a:rPr sz="2800" spc="-40">
                <a:latin typeface="Times New Roman"/>
                <a:cs typeface="Times New Roman"/>
              </a:rPr>
              <a:t> </a:t>
            </a:r>
            <a:r>
              <a:rPr sz="2800" spc="-70">
                <a:latin typeface="Times New Roman"/>
                <a:cs typeface="Times New Roman"/>
              </a:rPr>
              <a:t>the</a:t>
            </a:r>
            <a:r>
              <a:rPr sz="2800" spc="-40">
                <a:latin typeface="Times New Roman"/>
                <a:cs typeface="Times New Roman"/>
              </a:rPr>
              <a:t> </a:t>
            </a:r>
            <a:r>
              <a:rPr sz="2800" spc="-135">
                <a:latin typeface="Times New Roman"/>
                <a:cs typeface="Times New Roman"/>
              </a:rPr>
              <a:t>code</a:t>
            </a:r>
            <a:r>
              <a:rPr sz="2800" spc="-40">
                <a:latin typeface="Times New Roman"/>
                <a:cs typeface="Times New Roman"/>
              </a:rPr>
              <a:t> </a:t>
            </a:r>
            <a:r>
              <a:rPr sz="2800" spc="-125">
                <a:latin typeface="Times New Roman"/>
                <a:cs typeface="Times New Roman"/>
              </a:rPr>
              <a:t>generation</a:t>
            </a:r>
            <a:r>
              <a:rPr sz="2800" spc="-40">
                <a:latin typeface="Times New Roman"/>
                <a:cs typeface="Times New Roman"/>
              </a:rPr>
              <a:t> </a:t>
            </a:r>
            <a:r>
              <a:rPr sz="2800" spc="-95">
                <a:latin typeface="Times New Roman"/>
                <a:cs typeface="Times New Roman"/>
              </a:rPr>
              <a:t>that</a:t>
            </a:r>
            <a:r>
              <a:rPr sz="2800" spc="-40">
                <a:latin typeface="Times New Roman"/>
                <a:cs typeface="Times New Roman"/>
              </a:rPr>
              <a:t> </a:t>
            </a:r>
            <a:r>
              <a:rPr sz="2800" spc="-85">
                <a:latin typeface="Times New Roman"/>
                <a:cs typeface="Times New Roman"/>
              </a:rPr>
              <a:t>container 	</a:t>
            </a:r>
            <a:r>
              <a:rPr sz="2800" spc="-135">
                <a:latin typeface="Times New Roman"/>
                <a:cs typeface="Times New Roman"/>
              </a:rPr>
              <a:t>will</a:t>
            </a:r>
            <a:r>
              <a:rPr sz="2800" spc="-45">
                <a:latin typeface="Times New Roman"/>
                <a:cs typeface="Times New Roman"/>
              </a:rPr>
              <a:t> </a:t>
            </a:r>
            <a:r>
              <a:rPr sz="2800" spc="-100">
                <a:latin typeface="Times New Roman"/>
                <a:cs typeface="Times New Roman"/>
              </a:rPr>
              <a:t>perform</a:t>
            </a:r>
            <a:r>
              <a:rPr sz="2800" spc="-50">
                <a:latin typeface="Times New Roman"/>
                <a:cs typeface="Times New Roman"/>
              </a:rPr>
              <a:t> </a:t>
            </a:r>
            <a:r>
              <a:rPr sz="2800" spc="-140">
                <a:latin typeface="Times New Roman"/>
                <a:cs typeface="Times New Roman"/>
              </a:rPr>
              <a:t>in</a:t>
            </a:r>
            <a:r>
              <a:rPr sz="2800" spc="-50">
                <a:latin typeface="Times New Roman"/>
                <a:cs typeface="Times New Roman"/>
              </a:rPr>
              <a:t> </a:t>
            </a:r>
            <a:r>
              <a:rPr sz="2800" spc="-135">
                <a:latin typeface="Times New Roman"/>
                <a:cs typeface="Times New Roman"/>
              </a:rPr>
              <a:t>creating</a:t>
            </a:r>
            <a:r>
              <a:rPr sz="2800" spc="-50">
                <a:latin typeface="Times New Roman"/>
                <a:cs typeface="Times New Roman"/>
              </a:rPr>
              <a:t> </a:t>
            </a:r>
            <a:r>
              <a:rPr sz="2800" spc="-229">
                <a:latin typeface="Times New Roman"/>
                <a:cs typeface="Times New Roman"/>
              </a:rPr>
              <a:t>a</a:t>
            </a:r>
            <a:r>
              <a:rPr sz="2800" spc="-55">
                <a:latin typeface="Times New Roman"/>
                <a:cs typeface="Times New Roman"/>
              </a:rPr>
              <a:t> </a:t>
            </a:r>
            <a:r>
              <a:rPr sz="2800" spc="-10">
                <a:latin typeface="Times New Roman"/>
                <a:cs typeface="Times New Roman"/>
              </a:rPr>
              <a:t>servlet.</a:t>
            </a:r>
            <a:endParaRPr sz="2800">
              <a:latin typeface="Times New Roman"/>
              <a:cs typeface="Times New Roman"/>
            </a:endParaRPr>
          </a:p>
          <a:p>
            <a:pPr marL="285115" marR="781685" indent="-273050">
              <a:lnSpc>
                <a:spcPts val="3020"/>
              </a:lnSpc>
              <a:spcBef>
                <a:spcPts val="60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-180">
                <a:latin typeface="Times New Roman"/>
                <a:cs typeface="Times New Roman"/>
              </a:rPr>
              <a:t>Simple</a:t>
            </a:r>
            <a:r>
              <a:rPr sz="2800" spc="-55">
                <a:latin typeface="Times New Roman"/>
                <a:cs typeface="Times New Roman"/>
              </a:rPr>
              <a:t> </a:t>
            </a:r>
            <a:r>
              <a:rPr sz="2800" spc="-260">
                <a:latin typeface="Times New Roman"/>
                <a:cs typeface="Times New Roman"/>
              </a:rPr>
              <a:t>JSP</a:t>
            </a:r>
            <a:r>
              <a:rPr sz="2800" spc="-60">
                <a:latin typeface="Times New Roman"/>
                <a:cs typeface="Times New Roman"/>
              </a:rPr>
              <a:t> </a:t>
            </a:r>
            <a:r>
              <a:rPr sz="2800" spc="-195">
                <a:latin typeface="Times New Roman"/>
                <a:cs typeface="Times New Roman"/>
              </a:rPr>
              <a:t>showing</a:t>
            </a:r>
            <a:r>
              <a:rPr sz="2800" spc="-55">
                <a:latin typeface="Times New Roman"/>
                <a:cs typeface="Times New Roman"/>
              </a:rPr>
              <a:t> </a:t>
            </a:r>
            <a:r>
              <a:rPr sz="2800" spc="-185">
                <a:latin typeface="Times New Roman"/>
                <a:cs typeface="Times New Roman"/>
              </a:rPr>
              <a:t>access</a:t>
            </a:r>
            <a:r>
              <a:rPr sz="2800" spc="-75">
                <a:latin typeface="Times New Roman"/>
                <a:cs typeface="Times New Roman"/>
              </a:rPr>
              <a:t> </a:t>
            </a:r>
            <a:r>
              <a:rPr sz="2800">
                <a:latin typeface="Times New Roman"/>
                <a:cs typeface="Times New Roman"/>
              </a:rPr>
              <a:t>to</a:t>
            </a:r>
            <a:r>
              <a:rPr sz="2800" spc="-60">
                <a:latin typeface="Times New Roman"/>
                <a:cs typeface="Times New Roman"/>
              </a:rPr>
              <a:t> </a:t>
            </a:r>
            <a:r>
              <a:rPr sz="2800" spc="-229">
                <a:latin typeface="Times New Roman"/>
                <a:cs typeface="Times New Roman"/>
              </a:rPr>
              <a:t>a</a:t>
            </a:r>
            <a:r>
              <a:rPr sz="2800" spc="-60">
                <a:latin typeface="Times New Roman"/>
                <a:cs typeface="Times New Roman"/>
              </a:rPr>
              <a:t> </a:t>
            </a:r>
            <a:r>
              <a:rPr sz="2800" spc="-270">
                <a:latin typeface="Times New Roman"/>
                <a:cs typeface="Times New Roman"/>
              </a:rPr>
              <a:t>Java</a:t>
            </a:r>
            <a:r>
              <a:rPr sz="2800" spc="-265">
                <a:latin typeface="Times New Roman"/>
                <a:cs typeface="Times New Roman"/>
              </a:rPr>
              <a:t> </a:t>
            </a:r>
            <a:r>
              <a:rPr sz="2800" spc="-260">
                <a:latin typeface="Times New Roman"/>
                <a:cs typeface="Times New Roman"/>
              </a:rPr>
              <a:t>API</a:t>
            </a:r>
            <a:r>
              <a:rPr sz="2800" spc="-70">
                <a:latin typeface="Times New Roman"/>
                <a:cs typeface="Times New Roman"/>
              </a:rPr>
              <a:t> </a:t>
            </a:r>
            <a:r>
              <a:rPr sz="2800" spc="-190">
                <a:latin typeface="Times New Roman"/>
                <a:cs typeface="Times New Roman"/>
              </a:rPr>
              <a:t>class</a:t>
            </a:r>
            <a:r>
              <a:rPr sz="2800" spc="-50">
                <a:latin typeface="Times New Roman"/>
                <a:cs typeface="Times New Roman"/>
              </a:rPr>
              <a:t> Date: 	</a:t>
            </a:r>
            <a:r>
              <a:rPr sz="2800" spc="-35">
                <a:latin typeface="Times New Roman"/>
                <a:cs typeface="Times New Roman"/>
              </a:rPr>
              <a:t>simple.jsp</a:t>
            </a:r>
            <a:endParaRPr sz="2800">
              <a:latin typeface="Times New Roman"/>
              <a:cs typeface="Times New Roman"/>
            </a:endParaRPr>
          </a:p>
          <a:p>
            <a:pPr marL="285115" marR="273685" indent="-273050">
              <a:lnSpc>
                <a:spcPts val="3020"/>
              </a:lnSpc>
              <a:spcBef>
                <a:spcPts val="610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-180">
                <a:latin typeface="Times New Roman"/>
                <a:cs typeface="Times New Roman"/>
              </a:rPr>
              <a:t>Using</a:t>
            </a:r>
            <a:r>
              <a:rPr sz="2800" spc="-65">
                <a:latin typeface="Times New Roman"/>
                <a:cs typeface="Times New Roman"/>
              </a:rPr>
              <a:t> </a:t>
            </a:r>
            <a:r>
              <a:rPr sz="2800" spc="-215">
                <a:latin typeface="Times New Roman"/>
                <a:cs typeface="Times New Roman"/>
              </a:rPr>
              <a:t>Page</a:t>
            </a:r>
            <a:r>
              <a:rPr sz="2800" spc="-40">
                <a:latin typeface="Times New Roman"/>
                <a:cs typeface="Times New Roman"/>
              </a:rPr>
              <a:t> </a:t>
            </a:r>
            <a:r>
              <a:rPr sz="2800" spc="-135">
                <a:latin typeface="Times New Roman"/>
                <a:cs typeface="Times New Roman"/>
              </a:rPr>
              <a:t>directives</a:t>
            </a:r>
            <a:r>
              <a:rPr sz="2800" spc="-60">
                <a:latin typeface="Times New Roman"/>
                <a:cs typeface="Times New Roman"/>
              </a:rPr>
              <a:t> </a:t>
            </a:r>
            <a:r>
              <a:rPr sz="2800">
                <a:latin typeface="Times New Roman"/>
                <a:cs typeface="Times New Roman"/>
              </a:rPr>
              <a:t>to</a:t>
            </a:r>
            <a:r>
              <a:rPr sz="2800" spc="-50">
                <a:latin typeface="Times New Roman"/>
                <a:cs typeface="Times New Roman"/>
              </a:rPr>
              <a:t> </a:t>
            </a:r>
            <a:r>
              <a:rPr sz="2800" spc="-145">
                <a:latin typeface="Times New Roman"/>
                <a:cs typeface="Times New Roman"/>
              </a:rPr>
              <a:t>define</a:t>
            </a:r>
            <a:r>
              <a:rPr sz="2800" spc="-55">
                <a:latin typeface="Times New Roman"/>
                <a:cs typeface="Times New Roman"/>
              </a:rPr>
              <a:t> </a:t>
            </a:r>
            <a:r>
              <a:rPr sz="2800" spc="-155">
                <a:latin typeface="Times New Roman"/>
                <a:cs typeface="Times New Roman"/>
              </a:rPr>
              <a:t>various</a:t>
            </a:r>
            <a:r>
              <a:rPr sz="2800" spc="-40">
                <a:latin typeface="Times New Roman"/>
                <a:cs typeface="Times New Roman"/>
              </a:rPr>
              <a:t> </a:t>
            </a:r>
            <a:r>
              <a:rPr sz="2800" spc="-180">
                <a:latin typeface="Times New Roman"/>
                <a:cs typeface="Times New Roman"/>
              </a:rPr>
              <a:t>page</a:t>
            </a:r>
            <a:r>
              <a:rPr sz="2800" spc="-35">
                <a:latin typeface="Times New Roman"/>
                <a:cs typeface="Times New Roman"/>
              </a:rPr>
              <a:t> </a:t>
            </a:r>
            <a:r>
              <a:rPr sz="2800" spc="-55">
                <a:latin typeface="Times New Roman"/>
                <a:cs typeface="Times New Roman"/>
              </a:rPr>
              <a:t>attributes: 	</a:t>
            </a:r>
            <a:r>
              <a:rPr sz="2800" spc="-80">
                <a:latin typeface="Times New Roman"/>
                <a:cs typeface="Times New Roman"/>
              </a:rPr>
              <a:t>pageDirective.jsp</a:t>
            </a:r>
            <a:endParaRPr sz="2800">
              <a:latin typeface="Times New Roman"/>
              <a:cs typeface="Times New Roman"/>
            </a:endParaRPr>
          </a:p>
          <a:p>
            <a:pPr marL="285115" marR="314325" indent="-273050">
              <a:lnSpc>
                <a:spcPts val="303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7020" algn="l"/>
              </a:tabLst>
            </a:pPr>
            <a:r>
              <a:rPr sz="2800" spc="-130">
                <a:latin typeface="Times New Roman"/>
                <a:cs typeface="Times New Roman"/>
              </a:rPr>
              <a:t>Directive</a:t>
            </a:r>
            <a:r>
              <a:rPr sz="2800" spc="-70">
                <a:latin typeface="Times New Roman"/>
                <a:cs typeface="Times New Roman"/>
              </a:rPr>
              <a:t> </a:t>
            </a:r>
            <a:r>
              <a:rPr sz="2800">
                <a:latin typeface="Times New Roman"/>
                <a:cs typeface="Times New Roman"/>
              </a:rPr>
              <a:t>to</a:t>
            </a:r>
            <a:r>
              <a:rPr sz="2800" spc="-65">
                <a:latin typeface="Times New Roman"/>
                <a:cs typeface="Times New Roman"/>
              </a:rPr>
              <a:t> </a:t>
            </a:r>
            <a:r>
              <a:rPr sz="2800" spc="-135">
                <a:latin typeface="Times New Roman"/>
                <a:cs typeface="Times New Roman"/>
              </a:rPr>
              <a:t>include</a:t>
            </a:r>
            <a:r>
              <a:rPr sz="2800" spc="-45">
                <a:latin typeface="Times New Roman"/>
                <a:cs typeface="Times New Roman"/>
              </a:rPr>
              <a:t> </a:t>
            </a:r>
            <a:r>
              <a:rPr sz="2800" spc="-70">
                <a:latin typeface="Times New Roman"/>
                <a:cs typeface="Times New Roman"/>
              </a:rPr>
              <a:t>other </a:t>
            </a:r>
            <a:r>
              <a:rPr sz="2800" spc="-200">
                <a:latin typeface="Times New Roman"/>
                <a:cs typeface="Times New Roman"/>
              </a:rPr>
              <a:t>JSPs: </a:t>
            </a:r>
            <a:r>
              <a:rPr sz="2800" spc="-105">
                <a:latin typeface="Times New Roman"/>
                <a:cs typeface="Times New Roman"/>
              </a:rPr>
              <a:t>includeDirective1.jsp, 	</a:t>
            </a:r>
            <a:r>
              <a:rPr sz="2800" spc="-75">
                <a:latin typeface="Times New Roman"/>
                <a:cs typeface="Times New Roman"/>
              </a:rPr>
              <a:t>includeDirective2.jsp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8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5"/>
              <a:t>Examples:</a:t>
            </a:r>
            <a:r>
              <a:rPr sz="4000" spc="-190"/>
              <a:t> </a:t>
            </a:r>
            <a:r>
              <a:rPr sz="4000" spc="-35"/>
              <a:t>Scripting</a:t>
            </a:r>
            <a:r>
              <a:rPr sz="4000" spc="-204"/>
              <a:t> </a:t>
            </a:r>
            <a:r>
              <a:rPr sz="4000" spc="-10"/>
              <a:t>Elements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369245"/>
            <a:ext cx="7517765" cy="211391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384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30">
                <a:latin typeface="Times New Roman"/>
                <a:cs typeface="Times New Roman"/>
              </a:rPr>
              <a:t>Declaration: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1247775" algn="l"/>
              </a:tabLst>
            </a:pPr>
            <a:r>
              <a:rPr sz="2600" spc="-25">
                <a:latin typeface="Times New Roman"/>
                <a:cs typeface="Times New Roman"/>
              </a:rPr>
              <a:t>&lt;%!</a:t>
            </a:r>
            <a:r>
              <a:rPr sz="2600">
                <a:latin typeface="Times New Roman"/>
                <a:cs typeface="Times New Roman"/>
              </a:rPr>
              <a:t>	</a:t>
            </a:r>
            <a:r>
              <a:rPr sz="2600" spc="-25">
                <a:latin typeface="Times New Roman"/>
                <a:cs typeface="Times New Roman"/>
              </a:rPr>
              <a:t>%&gt;</a:t>
            </a:r>
            <a:endParaRPr sz="2600">
              <a:latin typeface="Times New Roman"/>
              <a:cs typeface="Times New Roman"/>
            </a:endParaRPr>
          </a:p>
          <a:p>
            <a:pPr marL="285115" marR="5080" indent="-273050">
              <a:lnSpc>
                <a:spcPts val="2810"/>
              </a:lnSpc>
              <a:spcBef>
                <a:spcPts val="64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6385" algn="l"/>
              </a:tabLst>
            </a:pPr>
            <a:r>
              <a:rPr sz="2600" spc="-340">
                <a:latin typeface="Times New Roman"/>
                <a:cs typeface="Times New Roman"/>
              </a:rPr>
              <a:t>A</a:t>
            </a:r>
            <a:r>
              <a:rPr sz="2600" spc="-55">
                <a:latin typeface="Times New Roman"/>
                <a:cs typeface="Times New Roman"/>
              </a:rPr>
              <a:t> </a:t>
            </a:r>
            <a:r>
              <a:rPr sz="2600" spc="-110">
                <a:latin typeface="Times New Roman"/>
                <a:cs typeface="Times New Roman"/>
              </a:rPr>
              <a:t>declaration</a:t>
            </a:r>
            <a:r>
              <a:rPr sz="2600" spc="-55">
                <a:latin typeface="Times New Roman"/>
                <a:cs typeface="Times New Roman"/>
              </a:rPr>
              <a:t> </a:t>
            </a:r>
            <a:r>
              <a:rPr sz="2600" spc="-175">
                <a:latin typeface="Times New Roman"/>
                <a:cs typeface="Times New Roman"/>
              </a:rPr>
              <a:t>is</a:t>
            </a:r>
            <a:r>
              <a:rPr sz="2600" spc="-50">
                <a:latin typeface="Times New Roman"/>
                <a:cs typeface="Times New Roman"/>
              </a:rPr>
              <a:t> </a:t>
            </a:r>
            <a:r>
              <a:rPr sz="2600" spc="-215">
                <a:latin typeface="Times New Roman"/>
                <a:cs typeface="Times New Roman"/>
              </a:rPr>
              <a:t>a</a:t>
            </a:r>
            <a:r>
              <a:rPr sz="2600" spc="-55">
                <a:latin typeface="Times New Roman"/>
                <a:cs typeface="Times New Roman"/>
              </a:rPr>
              <a:t> </a:t>
            </a:r>
            <a:r>
              <a:rPr sz="2600" spc="-150">
                <a:latin typeface="Times New Roman"/>
                <a:cs typeface="Times New Roman"/>
              </a:rPr>
              <a:t>block</a:t>
            </a:r>
            <a:r>
              <a:rPr sz="2600" spc="-55">
                <a:latin typeface="Times New Roman"/>
                <a:cs typeface="Times New Roman"/>
              </a:rPr>
              <a:t> </a:t>
            </a:r>
            <a:r>
              <a:rPr sz="2600" spc="-160">
                <a:latin typeface="Times New Roman"/>
                <a:cs typeface="Times New Roman"/>
              </a:rPr>
              <a:t>of</a:t>
            </a:r>
            <a:r>
              <a:rPr sz="2600" spc="-50">
                <a:latin typeface="Times New Roman"/>
                <a:cs typeface="Times New Roman"/>
              </a:rPr>
              <a:t> </a:t>
            </a:r>
            <a:r>
              <a:rPr sz="2600" spc="-135">
                <a:latin typeface="Times New Roman"/>
                <a:cs typeface="Times New Roman"/>
              </a:rPr>
              <a:t>code</a:t>
            </a:r>
            <a:r>
              <a:rPr sz="2600" spc="-70">
                <a:latin typeface="Times New Roman"/>
                <a:cs typeface="Times New Roman"/>
              </a:rPr>
              <a:t> </a:t>
            </a:r>
            <a:r>
              <a:rPr sz="2600" spc="-130">
                <a:latin typeface="Times New Roman"/>
                <a:cs typeface="Times New Roman"/>
              </a:rPr>
              <a:t>in</a:t>
            </a:r>
            <a:r>
              <a:rPr sz="2600" spc="-55">
                <a:latin typeface="Times New Roman"/>
                <a:cs typeface="Times New Roman"/>
              </a:rPr>
              <a:t> </a:t>
            </a:r>
            <a:r>
              <a:rPr sz="2600" spc="-215">
                <a:latin typeface="Times New Roman"/>
                <a:cs typeface="Times New Roman"/>
              </a:rPr>
              <a:t>a</a:t>
            </a:r>
            <a:r>
              <a:rPr sz="2600" spc="-50">
                <a:latin typeface="Times New Roman"/>
                <a:cs typeface="Times New Roman"/>
              </a:rPr>
              <a:t> </a:t>
            </a:r>
            <a:r>
              <a:rPr sz="2600" spc="-240">
                <a:latin typeface="Times New Roman"/>
                <a:cs typeface="Times New Roman"/>
              </a:rPr>
              <a:t>JSP</a:t>
            </a:r>
            <a:r>
              <a:rPr sz="2600" spc="-55">
                <a:latin typeface="Times New Roman"/>
                <a:cs typeface="Times New Roman"/>
              </a:rPr>
              <a:t> </a:t>
            </a:r>
            <a:r>
              <a:rPr sz="2600" spc="-95">
                <a:latin typeface="Times New Roman"/>
                <a:cs typeface="Times New Roman"/>
              </a:rPr>
              <a:t>that</a:t>
            </a:r>
            <a:r>
              <a:rPr sz="2600" spc="-50">
                <a:latin typeface="Times New Roman"/>
                <a:cs typeface="Times New Roman"/>
              </a:rPr>
              <a:t> </a:t>
            </a:r>
            <a:r>
              <a:rPr sz="2600" spc="-175">
                <a:latin typeface="Times New Roman"/>
                <a:cs typeface="Times New Roman"/>
              </a:rPr>
              <a:t>is</a:t>
            </a:r>
            <a:r>
              <a:rPr sz="2600" spc="-50">
                <a:latin typeface="Times New Roman"/>
                <a:cs typeface="Times New Roman"/>
              </a:rPr>
              <a:t> </a:t>
            </a:r>
            <a:r>
              <a:rPr sz="2600" spc="-140">
                <a:latin typeface="Times New Roman"/>
                <a:cs typeface="Times New Roman"/>
              </a:rPr>
              <a:t>used</a:t>
            </a:r>
            <a:r>
              <a:rPr sz="2600" spc="-70">
                <a:latin typeface="Times New Roman"/>
                <a:cs typeface="Times New Roman"/>
              </a:rPr>
              <a:t> </a:t>
            </a:r>
            <a:r>
              <a:rPr sz="2600">
                <a:latin typeface="Times New Roman"/>
                <a:cs typeface="Times New Roman"/>
              </a:rPr>
              <a:t>to</a:t>
            </a:r>
            <a:r>
              <a:rPr sz="2600" spc="-65">
                <a:latin typeface="Times New Roman"/>
                <a:cs typeface="Times New Roman"/>
              </a:rPr>
              <a:t> </a:t>
            </a:r>
            <a:r>
              <a:rPr sz="2600" spc="-80">
                <a:latin typeface="Times New Roman"/>
                <a:cs typeface="Times New Roman"/>
              </a:rPr>
              <a:t>define 	</a:t>
            </a:r>
            <a:r>
              <a:rPr sz="2600" spc="-165">
                <a:latin typeface="Times New Roman"/>
                <a:cs typeface="Times New Roman"/>
              </a:rPr>
              <a:t>class-</a:t>
            </a:r>
            <a:r>
              <a:rPr sz="2600" spc="-135">
                <a:latin typeface="Times New Roman"/>
                <a:cs typeface="Times New Roman"/>
              </a:rPr>
              <a:t>wide</a:t>
            </a:r>
            <a:r>
              <a:rPr sz="2600" spc="-40">
                <a:latin typeface="Times New Roman"/>
                <a:cs typeface="Times New Roman"/>
              </a:rPr>
              <a:t> </a:t>
            </a:r>
            <a:r>
              <a:rPr sz="2600" spc="-155">
                <a:latin typeface="Times New Roman"/>
                <a:cs typeface="Times New Roman"/>
              </a:rPr>
              <a:t>variables</a:t>
            </a:r>
            <a:r>
              <a:rPr sz="2600" spc="-25">
                <a:latin typeface="Times New Roman"/>
                <a:cs typeface="Times New Roman"/>
              </a:rPr>
              <a:t> </a:t>
            </a:r>
            <a:r>
              <a:rPr sz="2600" spc="-150">
                <a:latin typeface="Times New Roman"/>
                <a:cs typeface="Times New Roman"/>
              </a:rPr>
              <a:t>and</a:t>
            </a:r>
            <a:r>
              <a:rPr sz="2600" spc="-35">
                <a:latin typeface="Times New Roman"/>
                <a:cs typeface="Times New Roman"/>
              </a:rPr>
              <a:t> </a:t>
            </a:r>
            <a:r>
              <a:rPr sz="2600" spc="-130">
                <a:latin typeface="Times New Roman"/>
                <a:cs typeface="Times New Roman"/>
              </a:rPr>
              <a:t>methods</a:t>
            </a:r>
            <a:r>
              <a:rPr sz="2600" spc="-40">
                <a:latin typeface="Times New Roman"/>
                <a:cs typeface="Times New Roman"/>
              </a:rPr>
              <a:t> </a:t>
            </a:r>
            <a:r>
              <a:rPr sz="2600" spc="-130">
                <a:latin typeface="Times New Roman"/>
                <a:cs typeface="Times New Roman"/>
              </a:rPr>
              <a:t>in</a:t>
            </a:r>
            <a:r>
              <a:rPr sz="2600" spc="-25">
                <a:latin typeface="Times New Roman"/>
                <a:cs typeface="Times New Roman"/>
              </a:rPr>
              <a:t> </a:t>
            </a:r>
            <a:r>
              <a:rPr sz="2600" spc="-70">
                <a:latin typeface="Times New Roman"/>
                <a:cs typeface="Times New Roman"/>
              </a:rPr>
              <a:t>the</a:t>
            </a:r>
            <a:r>
              <a:rPr sz="2600" spc="-25">
                <a:latin typeface="Times New Roman"/>
                <a:cs typeface="Times New Roman"/>
              </a:rPr>
              <a:t> </a:t>
            </a:r>
            <a:r>
              <a:rPr sz="2600" spc="-114">
                <a:latin typeface="Times New Roman"/>
                <a:cs typeface="Times New Roman"/>
              </a:rPr>
              <a:t>generated</a:t>
            </a:r>
            <a:r>
              <a:rPr sz="2600" spc="-35">
                <a:latin typeface="Times New Roman"/>
                <a:cs typeface="Times New Roman"/>
              </a:rPr>
              <a:t> </a:t>
            </a:r>
            <a:r>
              <a:rPr sz="2600" spc="-10">
                <a:latin typeface="Times New Roman"/>
                <a:cs typeface="Times New Roman"/>
              </a:rPr>
              <a:t>servlet.</a:t>
            </a:r>
            <a:endParaRPr sz="26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244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135">
                <a:latin typeface="Times New Roman"/>
                <a:cs typeface="Times New Roman"/>
              </a:rPr>
              <a:t>Declaring</a:t>
            </a:r>
            <a:r>
              <a:rPr sz="2600" spc="-30">
                <a:latin typeface="Times New Roman"/>
                <a:cs typeface="Times New Roman"/>
              </a:rPr>
              <a:t> </a:t>
            </a:r>
            <a:r>
              <a:rPr sz="2600" spc="-215">
                <a:latin typeface="Times New Roman"/>
                <a:cs typeface="Times New Roman"/>
              </a:rPr>
              <a:t>a</a:t>
            </a:r>
            <a:r>
              <a:rPr sz="2600" spc="-30">
                <a:latin typeface="Times New Roman"/>
                <a:cs typeface="Times New Roman"/>
              </a:rPr>
              <a:t> </a:t>
            </a:r>
            <a:r>
              <a:rPr sz="2600" spc="-130">
                <a:latin typeface="Times New Roman"/>
                <a:cs typeface="Times New Roman"/>
              </a:rPr>
              <a:t>piece</a:t>
            </a:r>
            <a:r>
              <a:rPr sz="2600" spc="-50">
                <a:latin typeface="Times New Roman"/>
                <a:cs typeface="Times New Roman"/>
              </a:rPr>
              <a:t> </a:t>
            </a:r>
            <a:r>
              <a:rPr sz="2600" spc="-160">
                <a:latin typeface="Times New Roman"/>
                <a:cs typeface="Times New Roman"/>
              </a:rPr>
              <a:t>of</a:t>
            </a:r>
            <a:r>
              <a:rPr sz="2600" spc="-40">
                <a:latin typeface="Times New Roman"/>
                <a:cs typeface="Times New Roman"/>
              </a:rPr>
              <a:t> </a:t>
            </a:r>
            <a:r>
              <a:rPr sz="2600" spc="-100">
                <a:latin typeface="Times New Roman"/>
                <a:cs typeface="Times New Roman"/>
              </a:rPr>
              <a:t>code:</a:t>
            </a:r>
            <a:r>
              <a:rPr sz="2600" spc="-145">
                <a:latin typeface="Times New Roman"/>
                <a:cs typeface="Times New Roman"/>
              </a:rPr>
              <a:t> </a:t>
            </a:r>
            <a:r>
              <a:rPr sz="2600" spc="-35">
                <a:latin typeface="Times New Roman"/>
                <a:cs typeface="Times New Roman"/>
              </a:rPr>
              <a:t>declaration.jsp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/>
              <a:t>Examples:</a:t>
            </a:r>
            <a:r>
              <a:rPr spc="-155"/>
              <a:t> </a:t>
            </a:r>
            <a:r>
              <a:rPr spc="-25"/>
              <a:t>Scripting</a:t>
            </a:r>
            <a:r>
              <a:rPr spc="-155"/>
              <a:t> </a:t>
            </a:r>
            <a:r>
              <a:rPr spc="-20"/>
              <a:t>Elements</a:t>
            </a:r>
            <a:r>
              <a:rPr spc="-155"/>
              <a:t> </a:t>
            </a:r>
            <a:r>
              <a:rPr spc="-10"/>
              <a:t>(contd.)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353591"/>
            <a:ext cx="7409180" cy="389762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5115" algn="l"/>
                <a:tab pos="2376805" algn="l"/>
              </a:tabLst>
            </a:pPr>
            <a:r>
              <a:rPr sz="2800" spc="-120">
                <a:latin typeface="Times New Roman"/>
                <a:cs typeface="Times New Roman"/>
              </a:rPr>
              <a:t>Scriplets:</a:t>
            </a:r>
            <a:r>
              <a:rPr sz="2800" spc="-125">
                <a:latin typeface="Times New Roman"/>
                <a:cs typeface="Times New Roman"/>
              </a:rPr>
              <a:t> </a:t>
            </a:r>
            <a:r>
              <a:rPr sz="2800" spc="-25">
                <a:latin typeface="Times New Roman"/>
                <a:cs typeface="Times New Roman"/>
              </a:rPr>
              <a:t>&lt;%</a:t>
            </a:r>
            <a:r>
              <a:rPr sz="2800">
                <a:latin typeface="Times New Roman"/>
                <a:cs typeface="Times New Roman"/>
              </a:rPr>
              <a:t>	</a:t>
            </a:r>
            <a:r>
              <a:rPr sz="2800" spc="-25">
                <a:latin typeface="Times New Roman"/>
                <a:cs typeface="Times New Roman"/>
              </a:rPr>
              <a:t>%&gt;</a:t>
            </a:r>
            <a:endParaRPr sz="2800">
              <a:latin typeface="Times New Roman"/>
              <a:cs typeface="Times New Roman"/>
            </a:endParaRPr>
          </a:p>
          <a:p>
            <a:pPr marL="284480" marR="5080" indent="-272415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6385" algn="l"/>
              </a:tabLst>
            </a:pPr>
            <a:r>
              <a:rPr sz="2800" spc="-365">
                <a:latin typeface="Times New Roman"/>
                <a:cs typeface="Times New Roman"/>
              </a:rPr>
              <a:t>A</a:t>
            </a:r>
            <a:r>
              <a:rPr sz="2800" spc="-55">
                <a:latin typeface="Times New Roman"/>
                <a:cs typeface="Times New Roman"/>
              </a:rPr>
              <a:t> </a:t>
            </a:r>
            <a:r>
              <a:rPr sz="2800" spc="-100">
                <a:latin typeface="Times New Roman"/>
                <a:cs typeface="Times New Roman"/>
              </a:rPr>
              <a:t>scriplet</a:t>
            </a:r>
            <a:r>
              <a:rPr sz="2800" spc="-65">
                <a:latin typeface="Times New Roman"/>
                <a:cs typeface="Times New Roman"/>
              </a:rPr>
              <a:t> </a:t>
            </a:r>
            <a:r>
              <a:rPr sz="2800" spc="-185">
                <a:latin typeface="Times New Roman"/>
                <a:cs typeface="Times New Roman"/>
              </a:rPr>
              <a:t>is</a:t>
            </a:r>
            <a:r>
              <a:rPr sz="2800" spc="-55">
                <a:latin typeface="Times New Roman"/>
                <a:cs typeface="Times New Roman"/>
              </a:rPr>
              <a:t> </a:t>
            </a:r>
            <a:r>
              <a:rPr sz="2800" spc="-229">
                <a:latin typeface="Times New Roman"/>
                <a:cs typeface="Times New Roman"/>
              </a:rPr>
              <a:t>a</a:t>
            </a:r>
            <a:r>
              <a:rPr sz="2800" spc="-55">
                <a:latin typeface="Times New Roman"/>
                <a:cs typeface="Times New Roman"/>
              </a:rPr>
              <a:t> </a:t>
            </a:r>
            <a:r>
              <a:rPr sz="2800" spc="-155">
                <a:latin typeface="Times New Roman"/>
                <a:cs typeface="Times New Roman"/>
              </a:rPr>
              <a:t>block</a:t>
            </a:r>
            <a:r>
              <a:rPr sz="2800" spc="-55">
                <a:latin typeface="Times New Roman"/>
                <a:cs typeface="Times New Roman"/>
              </a:rPr>
              <a:t> </a:t>
            </a:r>
            <a:r>
              <a:rPr sz="2800" spc="-185">
                <a:latin typeface="Times New Roman"/>
                <a:cs typeface="Times New Roman"/>
              </a:rPr>
              <a:t>of</a:t>
            </a:r>
            <a:r>
              <a:rPr sz="2800" spc="-50">
                <a:latin typeface="Times New Roman"/>
                <a:cs typeface="Times New Roman"/>
              </a:rPr>
              <a:t> </a:t>
            </a:r>
            <a:r>
              <a:rPr sz="2800" spc="-270">
                <a:latin typeface="Times New Roman"/>
                <a:cs typeface="Times New Roman"/>
              </a:rPr>
              <a:t>Java</a:t>
            </a:r>
            <a:r>
              <a:rPr sz="2800" spc="-35">
                <a:latin typeface="Times New Roman"/>
                <a:cs typeface="Times New Roman"/>
              </a:rPr>
              <a:t> </a:t>
            </a:r>
            <a:r>
              <a:rPr sz="2800" spc="-135">
                <a:latin typeface="Times New Roman"/>
                <a:cs typeface="Times New Roman"/>
              </a:rPr>
              <a:t>code</a:t>
            </a:r>
            <a:r>
              <a:rPr sz="2800" spc="-50">
                <a:latin typeface="Times New Roman"/>
                <a:cs typeface="Times New Roman"/>
              </a:rPr>
              <a:t> </a:t>
            </a:r>
            <a:r>
              <a:rPr sz="2800" spc="-95">
                <a:latin typeface="Times New Roman"/>
                <a:cs typeface="Times New Roman"/>
              </a:rPr>
              <a:t>that</a:t>
            </a:r>
            <a:r>
              <a:rPr sz="2800" spc="-55">
                <a:latin typeface="Times New Roman"/>
                <a:cs typeface="Times New Roman"/>
              </a:rPr>
              <a:t> </a:t>
            </a:r>
            <a:r>
              <a:rPr sz="2800" spc="-195">
                <a:latin typeface="Times New Roman"/>
                <a:cs typeface="Times New Roman"/>
              </a:rPr>
              <a:t>is</a:t>
            </a:r>
            <a:r>
              <a:rPr sz="2800" spc="-55">
                <a:latin typeface="Times New Roman"/>
                <a:cs typeface="Times New Roman"/>
              </a:rPr>
              <a:t> </a:t>
            </a:r>
            <a:r>
              <a:rPr sz="2800" spc="-114">
                <a:latin typeface="Times New Roman"/>
                <a:cs typeface="Times New Roman"/>
              </a:rPr>
              <a:t>executed</a:t>
            </a:r>
            <a:r>
              <a:rPr sz="2800" spc="-50">
                <a:latin typeface="Times New Roman"/>
                <a:cs typeface="Times New Roman"/>
              </a:rPr>
              <a:t> </a:t>
            </a:r>
            <a:r>
              <a:rPr sz="2800" spc="-70">
                <a:latin typeface="Times New Roman"/>
                <a:cs typeface="Times New Roman"/>
              </a:rPr>
              <a:t>during 	the</a:t>
            </a:r>
            <a:r>
              <a:rPr sz="2800" spc="-60">
                <a:latin typeface="Times New Roman"/>
                <a:cs typeface="Times New Roman"/>
              </a:rPr>
              <a:t> </a:t>
            </a:r>
            <a:r>
              <a:rPr sz="2800" spc="-100">
                <a:latin typeface="Times New Roman"/>
                <a:cs typeface="Times New Roman"/>
              </a:rPr>
              <a:t>request-</a:t>
            </a:r>
            <a:r>
              <a:rPr sz="2800" spc="-145">
                <a:latin typeface="Times New Roman"/>
                <a:cs typeface="Times New Roman"/>
              </a:rPr>
              <a:t>processing</a:t>
            </a:r>
            <a:r>
              <a:rPr sz="2800" spc="-75">
                <a:latin typeface="Times New Roman"/>
                <a:cs typeface="Times New Roman"/>
              </a:rPr>
              <a:t> </a:t>
            </a:r>
            <a:r>
              <a:rPr sz="2800" spc="-10">
                <a:latin typeface="Times New Roman"/>
                <a:cs typeface="Times New Roman"/>
              </a:rPr>
              <a:t>time.</a:t>
            </a:r>
            <a:endParaRPr sz="280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5115" algn="l"/>
              </a:tabLst>
            </a:pPr>
            <a:r>
              <a:rPr sz="2800" spc="-210">
                <a:latin typeface="Times New Roman"/>
                <a:cs typeface="Times New Roman"/>
              </a:rPr>
              <a:t>See</a:t>
            </a:r>
            <a:r>
              <a:rPr sz="2800" spc="-55">
                <a:latin typeface="Times New Roman"/>
                <a:cs typeface="Times New Roman"/>
              </a:rPr>
              <a:t> </a:t>
            </a:r>
            <a:r>
              <a:rPr sz="2800" spc="-10">
                <a:latin typeface="Times New Roman"/>
                <a:cs typeface="Times New Roman"/>
              </a:rPr>
              <a:t>scriplet.jsp</a:t>
            </a:r>
            <a:endParaRPr sz="2800">
              <a:latin typeface="Times New Roman"/>
              <a:cs typeface="Times New Roman"/>
            </a:endParaRPr>
          </a:p>
          <a:p>
            <a:pPr marL="285115" marR="205104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6385" algn="l"/>
              </a:tabLst>
            </a:pPr>
            <a:r>
              <a:rPr sz="2800" spc="-150">
                <a:latin typeface="Times New Roman"/>
                <a:cs typeface="Times New Roman"/>
              </a:rPr>
              <a:t>Expressions:</a:t>
            </a:r>
            <a:r>
              <a:rPr sz="2800" spc="-155">
                <a:latin typeface="Times New Roman"/>
                <a:cs typeface="Times New Roman"/>
              </a:rPr>
              <a:t> </a:t>
            </a:r>
            <a:r>
              <a:rPr sz="2800" spc="-170">
                <a:latin typeface="Times New Roman"/>
                <a:cs typeface="Times New Roman"/>
              </a:rPr>
              <a:t>sends</a:t>
            </a:r>
            <a:r>
              <a:rPr sz="2800" spc="-45">
                <a:latin typeface="Times New Roman"/>
                <a:cs typeface="Times New Roman"/>
              </a:rPr>
              <a:t> </a:t>
            </a:r>
            <a:r>
              <a:rPr sz="2800" spc="-229">
                <a:latin typeface="Times New Roman"/>
                <a:cs typeface="Times New Roman"/>
              </a:rPr>
              <a:t>a</a:t>
            </a:r>
            <a:r>
              <a:rPr sz="2800" spc="-45">
                <a:latin typeface="Times New Roman"/>
                <a:cs typeface="Times New Roman"/>
              </a:rPr>
              <a:t> </a:t>
            </a:r>
            <a:r>
              <a:rPr sz="2800" spc="-175">
                <a:latin typeface="Times New Roman"/>
                <a:cs typeface="Times New Roman"/>
              </a:rPr>
              <a:t>value</a:t>
            </a:r>
            <a:r>
              <a:rPr sz="2800" spc="-30">
                <a:latin typeface="Times New Roman"/>
                <a:cs typeface="Times New Roman"/>
              </a:rPr>
              <a:t> </a:t>
            </a:r>
            <a:r>
              <a:rPr sz="2800" spc="-185">
                <a:latin typeface="Times New Roman"/>
                <a:cs typeface="Times New Roman"/>
              </a:rPr>
              <a:t>of</a:t>
            </a:r>
            <a:r>
              <a:rPr sz="2800" spc="-40">
                <a:latin typeface="Times New Roman"/>
                <a:cs typeface="Times New Roman"/>
              </a:rPr>
              <a:t> </a:t>
            </a:r>
            <a:r>
              <a:rPr sz="2800" spc="-229">
                <a:latin typeface="Times New Roman"/>
                <a:cs typeface="Times New Roman"/>
              </a:rPr>
              <a:t>a</a:t>
            </a:r>
            <a:r>
              <a:rPr sz="2800" spc="-45">
                <a:latin typeface="Times New Roman"/>
                <a:cs typeface="Times New Roman"/>
              </a:rPr>
              <a:t> </a:t>
            </a:r>
            <a:r>
              <a:rPr sz="2800" spc="-275">
                <a:latin typeface="Times New Roman"/>
                <a:cs typeface="Times New Roman"/>
              </a:rPr>
              <a:t>Java</a:t>
            </a:r>
            <a:r>
              <a:rPr sz="2800" spc="-25">
                <a:latin typeface="Times New Roman"/>
                <a:cs typeface="Times New Roman"/>
              </a:rPr>
              <a:t> </a:t>
            </a:r>
            <a:r>
              <a:rPr sz="2800" spc="-135">
                <a:latin typeface="Times New Roman"/>
                <a:cs typeface="Times New Roman"/>
              </a:rPr>
              <a:t>expression</a:t>
            </a:r>
            <a:r>
              <a:rPr sz="2800" spc="-35">
                <a:latin typeface="Times New Roman"/>
                <a:cs typeface="Times New Roman"/>
              </a:rPr>
              <a:t> </a:t>
            </a:r>
            <a:r>
              <a:rPr sz="2800" spc="-175">
                <a:latin typeface="Times New Roman"/>
                <a:cs typeface="Times New Roman"/>
              </a:rPr>
              <a:t>back</a:t>
            </a:r>
            <a:r>
              <a:rPr sz="2800" spc="-45">
                <a:latin typeface="Times New Roman"/>
                <a:cs typeface="Times New Roman"/>
              </a:rPr>
              <a:t> </a:t>
            </a:r>
            <a:r>
              <a:rPr sz="2800" spc="-25">
                <a:latin typeface="Times New Roman"/>
                <a:cs typeface="Times New Roman"/>
              </a:rPr>
              <a:t>to 	</a:t>
            </a:r>
            <a:r>
              <a:rPr sz="2800" spc="-70">
                <a:latin typeface="Times New Roman"/>
                <a:cs typeface="Times New Roman"/>
              </a:rPr>
              <a:t>the</a:t>
            </a:r>
            <a:r>
              <a:rPr sz="2800" spc="-105">
                <a:latin typeface="Times New Roman"/>
                <a:cs typeface="Times New Roman"/>
              </a:rPr>
              <a:t> </a:t>
            </a:r>
            <a:r>
              <a:rPr sz="2800" spc="-10">
                <a:latin typeface="Times New Roman"/>
                <a:cs typeface="Times New Roman"/>
              </a:rPr>
              <a:t>client.</a:t>
            </a:r>
            <a:endParaRPr sz="280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5115" algn="l"/>
                <a:tab pos="1184910" algn="l"/>
              </a:tabLst>
            </a:pPr>
            <a:r>
              <a:rPr sz="2800" spc="80">
                <a:latin typeface="Times New Roman"/>
                <a:cs typeface="Times New Roman"/>
              </a:rPr>
              <a:t>&lt;%=</a:t>
            </a:r>
            <a:r>
              <a:rPr sz="2800">
                <a:latin typeface="Times New Roman"/>
                <a:cs typeface="Times New Roman"/>
              </a:rPr>
              <a:t>	</a:t>
            </a:r>
            <a:r>
              <a:rPr sz="2800" spc="-25">
                <a:latin typeface="Times New Roman"/>
                <a:cs typeface="Times New Roman"/>
              </a:rPr>
              <a:t>%&gt;</a:t>
            </a:r>
            <a:endParaRPr sz="28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285750" algn="l"/>
              </a:tabLst>
            </a:pPr>
            <a:r>
              <a:rPr sz="2800" spc="-210">
                <a:latin typeface="Times New Roman"/>
                <a:cs typeface="Times New Roman"/>
              </a:rPr>
              <a:t>See</a:t>
            </a:r>
            <a:r>
              <a:rPr sz="2800" spc="-50">
                <a:latin typeface="Times New Roman"/>
                <a:cs typeface="Times New Roman"/>
              </a:rPr>
              <a:t> </a:t>
            </a:r>
            <a:r>
              <a:rPr sz="2800" spc="-55">
                <a:latin typeface="Times New Roman"/>
                <a:cs typeface="Times New Roman"/>
              </a:rPr>
              <a:t>expression.jsp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8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/>
              <a:t>Java</a:t>
            </a:r>
            <a:r>
              <a:rPr sz="4000" spc="-130"/>
              <a:t> </a:t>
            </a:r>
            <a:r>
              <a:rPr sz="4000"/>
              <a:t>Server</a:t>
            </a:r>
            <a:r>
              <a:rPr sz="4000" spc="-130"/>
              <a:t> </a:t>
            </a:r>
            <a:r>
              <a:rPr sz="4000" spc="-45"/>
              <a:t>Pages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444" y="1612138"/>
            <a:ext cx="7564755" cy="372364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86385" marR="334645" indent="-274320">
              <a:lnSpc>
                <a:spcPts val="2300"/>
              </a:lnSpc>
              <a:spcBef>
                <a:spcPts val="66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120">
                <a:latin typeface="Times New Roman"/>
                <a:cs typeface="Times New Roman"/>
              </a:rPr>
              <a:t>Servlets</a:t>
            </a:r>
            <a:r>
              <a:rPr sz="2400" spc="-15">
                <a:latin typeface="Times New Roman"/>
                <a:cs typeface="Times New Roman"/>
              </a:rPr>
              <a:t> </a:t>
            </a:r>
            <a:r>
              <a:rPr sz="2400" spc="-105">
                <a:latin typeface="Times New Roman"/>
                <a:cs typeface="Times New Roman"/>
              </a:rPr>
              <a:t>are</a:t>
            </a:r>
            <a:r>
              <a:rPr sz="2400" spc="-10">
                <a:latin typeface="Times New Roman"/>
                <a:cs typeface="Times New Roman"/>
              </a:rPr>
              <a:t> </a:t>
            </a:r>
            <a:r>
              <a:rPr sz="2400" spc="-80">
                <a:latin typeface="Times New Roman"/>
                <a:cs typeface="Times New Roman"/>
              </a:rPr>
              <a:t>pure</a:t>
            </a:r>
            <a:r>
              <a:rPr sz="2400" spc="-25">
                <a:latin typeface="Times New Roman"/>
                <a:cs typeface="Times New Roman"/>
              </a:rPr>
              <a:t> </a:t>
            </a:r>
            <a:r>
              <a:rPr sz="2400" spc="-240">
                <a:latin typeface="Times New Roman"/>
                <a:cs typeface="Times New Roman"/>
              </a:rPr>
              <a:t>Java</a:t>
            </a:r>
            <a:r>
              <a:rPr sz="2400" spc="-15">
                <a:latin typeface="Times New Roman"/>
                <a:cs typeface="Times New Roman"/>
              </a:rPr>
              <a:t> </a:t>
            </a:r>
            <a:r>
              <a:rPr sz="2400" spc="-110">
                <a:latin typeface="Times New Roman"/>
                <a:cs typeface="Times New Roman"/>
              </a:rPr>
              <a:t>programs.They</a:t>
            </a:r>
            <a:r>
              <a:rPr sz="2400" spc="-10">
                <a:latin typeface="Times New Roman"/>
                <a:cs typeface="Times New Roman"/>
              </a:rPr>
              <a:t> </a:t>
            </a:r>
            <a:r>
              <a:rPr sz="2400" spc="-85">
                <a:latin typeface="Times New Roman"/>
                <a:cs typeface="Times New Roman"/>
              </a:rPr>
              <a:t>introduce</a:t>
            </a:r>
            <a:r>
              <a:rPr sz="2400" spc="-40">
                <a:latin typeface="Times New Roman"/>
                <a:cs typeface="Times New Roman"/>
              </a:rPr>
              <a:t> </a:t>
            </a:r>
            <a:r>
              <a:rPr sz="2400" spc="-165">
                <a:latin typeface="Times New Roman"/>
                <a:cs typeface="Times New Roman"/>
              </a:rPr>
              <a:t>dynamism</a:t>
            </a:r>
            <a:r>
              <a:rPr sz="2400" spc="-25">
                <a:latin typeface="Times New Roman"/>
                <a:cs typeface="Times New Roman"/>
              </a:rPr>
              <a:t> </a:t>
            </a:r>
            <a:r>
              <a:rPr sz="2400" spc="-20">
                <a:latin typeface="Times New Roman"/>
                <a:cs typeface="Times New Roman"/>
              </a:rPr>
              <a:t>into </a:t>
            </a:r>
            <a:r>
              <a:rPr sz="2400" spc="-160">
                <a:latin typeface="Times New Roman"/>
                <a:cs typeface="Times New Roman"/>
              </a:rPr>
              <a:t>web</a:t>
            </a:r>
            <a:r>
              <a:rPr sz="2400" spc="-35">
                <a:latin typeface="Times New Roman"/>
                <a:cs typeface="Times New Roman"/>
              </a:rPr>
              <a:t> </a:t>
            </a:r>
            <a:r>
              <a:rPr sz="2400" spc="-160">
                <a:latin typeface="Times New Roman"/>
                <a:cs typeface="Times New Roman"/>
              </a:rPr>
              <a:t>pages</a:t>
            </a:r>
            <a:r>
              <a:rPr sz="2400" spc="-45">
                <a:latin typeface="Times New Roman"/>
                <a:cs typeface="Times New Roman"/>
              </a:rPr>
              <a:t> </a:t>
            </a:r>
            <a:r>
              <a:rPr sz="2400" spc="-200">
                <a:latin typeface="Times New Roman"/>
                <a:cs typeface="Times New Roman"/>
              </a:rPr>
              <a:t>by</a:t>
            </a:r>
            <a:r>
              <a:rPr sz="2400" spc="-35">
                <a:latin typeface="Times New Roman"/>
                <a:cs typeface="Times New Roman"/>
              </a:rPr>
              <a:t> </a:t>
            </a:r>
            <a:r>
              <a:rPr sz="2400" spc="-155">
                <a:latin typeface="Times New Roman"/>
                <a:cs typeface="Times New Roman"/>
              </a:rPr>
              <a:t>using</a:t>
            </a:r>
            <a:r>
              <a:rPr sz="2400" spc="-45">
                <a:latin typeface="Times New Roman"/>
                <a:cs typeface="Times New Roman"/>
              </a:rPr>
              <a:t> </a:t>
            </a:r>
            <a:r>
              <a:rPr sz="2400" spc="-110">
                <a:latin typeface="Times New Roman"/>
                <a:cs typeface="Times New Roman"/>
              </a:rPr>
              <a:t>programmatic</a:t>
            </a:r>
            <a:r>
              <a:rPr sz="2400" spc="-55">
                <a:latin typeface="Times New Roman"/>
                <a:cs typeface="Times New Roman"/>
              </a:rPr>
              <a:t> </a:t>
            </a:r>
            <a:r>
              <a:rPr sz="2400" spc="-10">
                <a:latin typeface="Times New Roman"/>
                <a:cs typeface="Times New Roman"/>
              </a:rPr>
              <a:t>content.</a:t>
            </a:r>
            <a:endParaRPr sz="2400">
              <a:latin typeface="Times New Roman"/>
              <a:cs typeface="Times New Roman"/>
            </a:endParaRPr>
          </a:p>
          <a:p>
            <a:pPr marL="286385" marR="573405" indent="-274320">
              <a:lnSpc>
                <a:spcPts val="2300"/>
              </a:lnSpc>
              <a:spcBef>
                <a:spcPts val="61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225">
                <a:latin typeface="Times New Roman"/>
                <a:cs typeface="Times New Roman"/>
              </a:rPr>
              <a:t>JSP</a:t>
            </a:r>
            <a:r>
              <a:rPr sz="2400" spc="-40">
                <a:latin typeface="Times New Roman"/>
                <a:cs typeface="Times New Roman"/>
              </a:rPr>
              <a:t> </a:t>
            </a:r>
            <a:r>
              <a:rPr sz="2400" spc="-114">
                <a:latin typeface="Times New Roman"/>
                <a:cs typeface="Times New Roman"/>
              </a:rPr>
              <a:t>technology</a:t>
            </a:r>
            <a:r>
              <a:rPr sz="2400" spc="-60">
                <a:latin typeface="Times New Roman"/>
                <a:cs typeface="Times New Roman"/>
              </a:rPr>
              <a:t> </a:t>
            </a:r>
            <a:r>
              <a:rPr sz="2400" spc="-160">
                <a:latin typeface="Times New Roman"/>
                <a:cs typeface="Times New Roman"/>
              </a:rPr>
              <a:t>is</a:t>
            </a:r>
            <a:r>
              <a:rPr sz="2400" spc="-50">
                <a:latin typeface="Times New Roman"/>
                <a:cs typeface="Times New Roman"/>
              </a:rPr>
              <a:t> </a:t>
            </a:r>
            <a:r>
              <a:rPr sz="2400" spc="-155">
                <a:latin typeface="Times New Roman"/>
                <a:cs typeface="Times New Roman"/>
              </a:rPr>
              <a:t>an</a:t>
            </a:r>
            <a:r>
              <a:rPr sz="2400" spc="-35">
                <a:latin typeface="Times New Roman"/>
                <a:cs typeface="Times New Roman"/>
              </a:rPr>
              <a:t> </a:t>
            </a:r>
            <a:r>
              <a:rPr sz="2400" spc="-60">
                <a:latin typeface="Times New Roman"/>
                <a:cs typeface="Times New Roman"/>
              </a:rPr>
              <a:t>extension/wrapper</a:t>
            </a:r>
            <a:r>
              <a:rPr sz="2400" spc="-55">
                <a:latin typeface="Times New Roman"/>
                <a:cs typeface="Times New Roman"/>
              </a:rPr>
              <a:t> </a:t>
            </a:r>
            <a:r>
              <a:rPr sz="2400" spc="-135">
                <a:latin typeface="Times New Roman"/>
                <a:cs typeface="Times New Roman"/>
              </a:rPr>
              <a:t>over</a:t>
            </a:r>
            <a:r>
              <a:rPr sz="2400" spc="-40">
                <a:latin typeface="Times New Roman"/>
                <a:cs typeface="Times New Roman"/>
              </a:rPr>
              <a:t> </a:t>
            </a:r>
            <a:r>
              <a:rPr sz="2400" spc="-65">
                <a:latin typeface="Times New Roman"/>
                <a:cs typeface="Times New Roman"/>
              </a:rPr>
              <a:t>the</a:t>
            </a:r>
            <a:r>
              <a:rPr sz="2400" spc="-55">
                <a:latin typeface="Times New Roman"/>
                <a:cs typeface="Times New Roman"/>
              </a:rPr>
              <a:t> </a:t>
            </a:r>
            <a:r>
              <a:rPr sz="2400" spc="-240">
                <a:latin typeface="Times New Roman"/>
                <a:cs typeface="Times New Roman"/>
              </a:rPr>
              <a:t>Java</a:t>
            </a:r>
            <a:r>
              <a:rPr sz="2400" spc="-40">
                <a:latin typeface="Times New Roman"/>
                <a:cs typeface="Times New Roman"/>
              </a:rPr>
              <a:t> servlet </a:t>
            </a:r>
            <a:r>
              <a:rPr sz="2400" spc="-35">
                <a:latin typeface="Times New Roman"/>
                <a:cs typeface="Times New Roman"/>
              </a:rPr>
              <a:t>technology.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5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225">
                <a:latin typeface="Times New Roman"/>
                <a:cs typeface="Times New Roman"/>
              </a:rPr>
              <a:t>JSP</a:t>
            </a:r>
            <a:r>
              <a:rPr sz="2400" spc="-55">
                <a:latin typeface="Times New Roman"/>
                <a:cs typeface="Times New Roman"/>
              </a:rPr>
              <a:t> </a:t>
            </a:r>
            <a:r>
              <a:rPr sz="2400" spc="-105">
                <a:latin typeface="Times New Roman"/>
                <a:cs typeface="Times New Roman"/>
              </a:rPr>
              <a:t>are</a:t>
            </a:r>
            <a:r>
              <a:rPr sz="2400" spc="-70">
                <a:latin typeface="Times New Roman"/>
                <a:cs typeface="Times New Roman"/>
              </a:rPr>
              <a:t> </a:t>
            </a:r>
            <a:r>
              <a:rPr sz="2400" spc="-20">
                <a:latin typeface="Times New Roman"/>
                <a:cs typeface="Times New Roman"/>
              </a:rPr>
              <a:t>text</a:t>
            </a:r>
            <a:r>
              <a:rPr sz="2400" spc="-55">
                <a:latin typeface="Times New Roman"/>
                <a:cs typeface="Times New Roman"/>
              </a:rPr>
              <a:t> </a:t>
            </a:r>
            <a:r>
              <a:rPr sz="2400" spc="-150">
                <a:latin typeface="Times New Roman"/>
                <a:cs typeface="Times New Roman"/>
              </a:rPr>
              <a:t>based</a:t>
            </a:r>
            <a:r>
              <a:rPr sz="2400" spc="-65">
                <a:latin typeface="Times New Roman"/>
                <a:cs typeface="Times New Roman"/>
              </a:rPr>
              <a:t> </a:t>
            </a:r>
            <a:r>
              <a:rPr sz="2400" spc="-10">
                <a:latin typeface="Times New Roman"/>
                <a:cs typeface="Times New Roman"/>
              </a:rPr>
              <a:t>documents.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ts val="2595"/>
              </a:lnSpc>
              <a:spcBef>
                <a:spcPts val="2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225">
                <a:latin typeface="Times New Roman"/>
                <a:cs typeface="Times New Roman"/>
              </a:rPr>
              <a:t>We</a:t>
            </a:r>
            <a:r>
              <a:rPr sz="2400" spc="-50">
                <a:latin typeface="Times New Roman"/>
                <a:cs typeface="Times New Roman"/>
              </a:rPr>
              <a:t> </a:t>
            </a:r>
            <a:r>
              <a:rPr sz="2400" spc="-120">
                <a:latin typeface="Times New Roman"/>
                <a:cs typeface="Times New Roman"/>
              </a:rPr>
              <a:t>will</a:t>
            </a:r>
            <a:r>
              <a:rPr sz="2400" spc="-50">
                <a:latin typeface="Times New Roman"/>
                <a:cs typeface="Times New Roman"/>
              </a:rPr>
              <a:t> </a:t>
            </a:r>
            <a:r>
              <a:rPr sz="2400" spc="-155">
                <a:latin typeface="Times New Roman"/>
                <a:cs typeface="Times New Roman"/>
              </a:rPr>
              <a:t>focus</a:t>
            </a:r>
            <a:r>
              <a:rPr sz="2400" spc="-50">
                <a:latin typeface="Times New Roman"/>
                <a:cs typeface="Times New Roman"/>
              </a:rPr>
              <a:t> </a:t>
            </a:r>
            <a:r>
              <a:rPr sz="2400" spc="-145">
                <a:latin typeface="Times New Roman"/>
                <a:cs typeface="Times New Roman"/>
              </a:rPr>
              <a:t>only</a:t>
            </a:r>
            <a:r>
              <a:rPr sz="2400" spc="-70">
                <a:latin typeface="Times New Roman"/>
                <a:cs typeface="Times New Roman"/>
              </a:rPr>
              <a:t> </a:t>
            </a:r>
            <a:r>
              <a:rPr sz="2400" spc="-114">
                <a:latin typeface="Times New Roman"/>
                <a:cs typeface="Times New Roman"/>
              </a:rPr>
              <a:t>on</a:t>
            </a:r>
            <a:r>
              <a:rPr sz="2400" spc="-45">
                <a:latin typeface="Times New Roman"/>
                <a:cs typeface="Times New Roman"/>
              </a:rPr>
              <a:t> </a:t>
            </a:r>
            <a:r>
              <a:rPr sz="2400" spc="-225">
                <a:latin typeface="Times New Roman"/>
                <a:cs typeface="Times New Roman"/>
              </a:rPr>
              <a:t>JSP</a:t>
            </a:r>
            <a:r>
              <a:rPr sz="2400" spc="-65">
                <a:latin typeface="Times New Roman"/>
                <a:cs typeface="Times New Roman"/>
              </a:rPr>
              <a:t> </a:t>
            </a:r>
            <a:r>
              <a:rPr sz="2400" spc="-135">
                <a:latin typeface="Times New Roman"/>
                <a:cs typeface="Times New Roman"/>
              </a:rPr>
              <a:t>since</a:t>
            </a:r>
            <a:r>
              <a:rPr sz="2400" spc="-7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it</a:t>
            </a:r>
            <a:r>
              <a:rPr sz="2400" spc="-50">
                <a:latin typeface="Times New Roman"/>
                <a:cs typeface="Times New Roman"/>
              </a:rPr>
              <a:t> </a:t>
            </a:r>
            <a:r>
              <a:rPr sz="2400" spc="-145">
                <a:latin typeface="Times New Roman"/>
                <a:cs typeface="Times New Roman"/>
              </a:rPr>
              <a:t>subsumes</a:t>
            </a:r>
            <a:r>
              <a:rPr sz="2400" spc="-70">
                <a:latin typeface="Times New Roman"/>
                <a:cs typeface="Times New Roman"/>
              </a:rPr>
              <a:t> </a:t>
            </a:r>
            <a:r>
              <a:rPr sz="2400" spc="-75">
                <a:latin typeface="Times New Roman"/>
                <a:cs typeface="Times New Roman"/>
              </a:rPr>
              <a:t>the</a:t>
            </a:r>
            <a:r>
              <a:rPr sz="2400" spc="-70">
                <a:latin typeface="Times New Roman"/>
                <a:cs typeface="Times New Roman"/>
              </a:rPr>
              <a:t> </a:t>
            </a:r>
            <a:r>
              <a:rPr sz="2400" spc="-10">
                <a:latin typeface="Times New Roman"/>
                <a:cs typeface="Times New Roman"/>
              </a:rPr>
              <a:t>servlet</a:t>
            </a:r>
            <a:endParaRPr sz="2400">
              <a:latin typeface="Times New Roman"/>
              <a:cs typeface="Times New Roman"/>
            </a:endParaRPr>
          </a:p>
          <a:p>
            <a:pPr marL="286385">
              <a:lnSpc>
                <a:spcPts val="2595"/>
              </a:lnSpc>
            </a:pPr>
            <a:r>
              <a:rPr sz="2400" spc="-35">
                <a:latin typeface="Times New Roman"/>
                <a:cs typeface="Times New Roman"/>
              </a:rPr>
              <a:t>technology.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ts val="2790"/>
              </a:lnSpc>
              <a:spcBef>
                <a:spcPts val="2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6385" algn="l"/>
              </a:tabLst>
            </a:pPr>
            <a:r>
              <a:rPr sz="2400" spc="-240">
                <a:latin typeface="Times New Roman"/>
                <a:cs typeface="Times New Roman"/>
              </a:rPr>
              <a:t>Two</a:t>
            </a:r>
            <a:r>
              <a:rPr sz="2400" spc="-20">
                <a:latin typeface="Times New Roman"/>
                <a:cs typeface="Times New Roman"/>
              </a:rPr>
              <a:t> </a:t>
            </a:r>
            <a:r>
              <a:rPr sz="2400" spc="-125">
                <a:latin typeface="Times New Roman"/>
                <a:cs typeface="Times New Roman"/>
              </a:rPr>
              <a:t>major</a:t>
            </a:r>
            <a:r>
              <a:rPr sz="2400" spc="-30">
                <a:latin typeface="Times New Roman"/>
                <a:cs typeface="Times New Roman"/>
              </a:rPr>
              <a:t> </a:t>
            </a:r>
            <a:r>
              <a:rPr sz="2400" spc="-120">
                <a:latin typeface="Times New Roman"/>
                <a:cs typeface="Times New Roman"/>
              </a:rPr>
              <a:t>components</a:t>
            </a:r>
            <a:r>
              <a:rPr sz="2400" spc="-45">
                <a:latin typeface="Times New Roman"/>
                <a:cs typeface="Times New Roman"/>
              </a:rPr>
              <a:t> </a:t>
            </a:r>
            <a:r>
              <a:rPr sz="2400" spc="-140">
                <a:latin typeface="Times New Roman"/>
                <a:cs typeface="Times New Roman"/>
              </a:rPr>
              <a:t>of</a:t>
            </a:r>
            <a:r>
              <a:rPr sz="2400" spc="-15">
                <a:latin typeface="Times New Roman"/>
                <a:cs typeface="Times New Roman"/>
              </a:rPr>
              <a:t> </a:t>
            </a:r>
            <a:r>
              <a:rPr sz="2400" spc="-20">
                <a:latin typeface="Times New Roman"/>
                <a:cs typeface="Times New Roman"/>
              </a:rPr>
              <a:t>JSP:</a:t>
            </a:r>
            <a:endParaRPr sz="2400">
              <a:latin typeface="Times New Roman"/>
              <a:cs typeface="Times New Roman"/>
            </a:endParaRPr>
          </a:p>
          <a:p>
            <a:pPr marL="560070" lvl="1" indent="-231775">
              <a:lnSpc>
                <a:spcPts val="2700"/>
              </a:lnSpc>
              <a:buClr>
                <a:srgbClr val="9B2C1F"/>
              </a:buClr>
              <a:buSzPct val="85416"/>
              <a:buFont typeface="Segoe UI Symbol"/>
              <a:buChar char="⚫"/>
              <a:tabLst>
                <a:tab pos="560070" algn="l"/>
              </a:tabLst>
            </a:pPr>
            <a:r>
              <a:rPr sz="2400" spc="-130">
                <a:latin typeface="Times New Roman"/>
                <a:cs typeface="Times New Roman"/>
              </a:rPr>
              <a:t>Static</a:t>
            </a:r>
            <a:r>
              <a:rPr sz="2400" spc="-35">
                <a:latin typeface="Times New Roman"/>
                <a:cs typeface="Times New Roman"/>
              </a:rPr>
              <a:t> </a:t>
            </a:r>
            <a:r>
              <a:rPr sz="2400" spc="-65">
                <a:latin typeface="Times New Roman"/>
                <a:cs typeface="Times New Roman"/>
              </a:rPr>
              <a:t>content:</a:t>
            </a:r>
            <a:r>
              <a:rPr sz="2400" spc="-145">
                <a:latin typeface="Times New Roman"/>
                <a:cs typeface="Times New Roman"/>
              </a:rPr>
              <a:t> </a:t>
            </a:r>
            <a:r>
              <a:rPr sz="2400" spc="-125">
                <a:latin typeface="Times New Roman"/>
                <a:cs typeface="Times New Roman"/>
              </a:rPr>
              <a:t>provided</a:t>
            </a:r>
            <a:r>
              <a:rPr sz="2400" spc="-50">
                <a:latin typeface="Times New Roman"/>
                <a:cs typeface="Times New Roman"/>
              </a:rPr>
              <a:t> </a:t>
            </a:r>
            <a:r>
              <a:rPr sz="2400" spc="-200">
                <a:latin typeface="Times New Roman"/>
                <a:cs typeface="Times New Roman"/>
              </a:rPr>
              <a:t>by</a:t>
            </a:r>
            <a:r>
              <a:rPr sz="2400" spc="-55">
                <a:latin typeface="Times New Roman"/>
                <a:cs typeface="Times New Roman"/>
              </a:rPr>
              <a:t> </a:t>
            </a:r>
            <a:r>
              <a:rPr sz="2400" spc="-210">
                <a:latin typeface="Times New Roman"/>
                <a:cs typeface="Times New Roman"/>
              </a:rPr>
              <a:t>HTML</a:t>
            </a:r>
            <a:r>
              <a:rPr sz="2400" spc="-3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or</a:t>
            </a:r>
            <a:r>
              <a:rPr sz="2400" spc="-45">
                <a:latin typeface="Times New Roman"/>
                <a:cs typeface="Times New Roman"/>
              </a:rPr>
              <a:t> </a:t>
            </a:r>
            <a:r>
              <a:rPr sz="2400" spc="-315">
                <a:latin typeface="Times New Roman"/>
                <a:cs typeface="Times New Roman"/>
              </a:rPr>
              <a:t>XML</a:t>
            </a:r>
            <a:endParaRPr sz="2400">
              <a:latin typeface="Times New Roman"/>
              <a:cs typeface="Times New Roman"/>
            </a:endParaRPr>
          </a:p>
          <a:p>
            <a:pPr marL="560705" marR="5080" lvl="1" indent="-232410">
              <a:lnSpc>
                <a:spcPct val="80000"/>
              </a:lnSpc>
              <a:spcBef>
                <a:spcPts val="484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0705" algn="l"/>
              </a:tabLst>
            </a:pPr>
            <a:r>
              <a:rPr sz="2400" spc="-155">
                <a:latin typeface="Times New Roman"/>
                <a:cs typeface="Times New Roman"/>
              </a:rPr>
              <a:t>Dynamic</a:t>
            </a:r>
            <a:r>
              <a:rPr sz="2400" spc="-35">
                <a:latin typeface="Times New Roman"/>
                <a:cs typeface="Times New Roman"/>
              </a:rPr>
              <a:t> </a:t>
            </a:r>
            <a:r>
              <a:rPr sz="2400" spc="-65">
                <a:latin typeface="Times New Roman"/>
                <a:cs typeface="Times New Roman"/>
              </a:rPr>
              <a:t>content:</a:t>
            </a:r>
            <a:r>
              <a:rPr sz="2400" spc="-145">
                <a:latin typeface="Times New Roman"/>
                <a:cs typeface="Times New Roman"/>
              </a:rPr>
              <a:t> </a:t>
            </a:r>
            <a:r>
              <a:rPr sz="2400" spc="-105">
                <a:latin typeface="Times New Roman"/>
                <a:cs typeface="Times New Roman"/>
              </a:rPr>
              <a:t>generated</a:t>
            </a:r>
            <a:r>
              <a:rPr sz="2400" spc="-30">
                <a:latin typeface="Times New Roman"/>
                <a:cs typeface="Times New Roman"/>
              </a:rPr>
              <a:t> </a:t>
            </a:r>
            <a:r>
              <a:rPr sz="2400" spc="-200">
                <a:latin typeface="Times New Roman"/>
                <a:cs typeface="Times New Roman"/>
              </a:rPr>
              <a:t>by</a:t>
            </a:r>
            <a:r>
              <a:rPr sz="2400" spc="-35">
                <a:latin typeface="Times New Roman"/>
                <a:cs typeface="Times New Roman"/>
              </a:rPr>
              <a:t> </a:t>
            </a:r>
            <a:r>
              <a:rPr sz="2400" spc="-225">
                <a:latin typeface="Times New Roman"/>
                <a:cs typeface="Times New Roman"/>
              </a:rPr>
              <a:t>JSP</a:t>
            </a:r>
            <a:r>
              <a:rPr sz="2400" spc="-30">
                <a:latin typeface="Times New Roman"/>
                <a:cs typeface="Times New Roman"/>
              </a:rPr>
              <a:t> </a:t>
            </a:r>
            <a:r>
              <a:rPr sz="2400" spc="-145">
                <a:latin typeface="Times New Roman"/>
                <a:cs typeface="Times New Roman"/>
              </a:rPr>
              <a:t>tags</a:t>
            </a:r>
            <a:r>
              <a:rPr sz="2400" spc="-50">
                <a:latin typeface="Times New Roman"/>
                <a:cs typeface="Times New Roman"/>
              </a:rPr>
              <a:t> </a:t>
            </a:r>
            <a:r>
              <a:rPr sz="2400" spc="-145">
                <a:latin typeface="Times New Roman"/>
                <a:cs typeface="Times New Roman"/>
              </a:rPr>
              <a:t>and</a:t>
            </a:r>
            <a:r>
              <a:rPr sz="2400" spc="-35">
                <a:latin typeface="Times New Roman"/>
                <a:cs typeface="Times New Roman"/>
              </a:rPr>
              <a:t> </a:t>
            </a:r>
            <a:r>
              <a:rPr sz="2400" spc="-100">
                <a:latin typeface="Times New Roman"/>
                <a:cs typeface="Times New Roman"/>
              </a:rPr>
              <a:t>scriplets</a:t>
            </a:r>
            <a:r>
              <a:rPr sz="2400" spc="-35">
                <a:latin typeface="Times New Roman"/>
                <a:cs typeface="Times New Roman"/>
              </a:rPr>
              <a:t> </a:t>
            </a:r>
            <a:r>
              <a:rPr sz="2400" spc="-45">
                <a:latin typeface="Times New Roman"/>
                <a:cs typeface="Times New Roman"/>
              </a:rPr>
              <a:t>written</a:t>
            </a:r>
            <a:r>
              <a:rPr sz="2400" spc="-30">
                <a:latin typeface="Times New Roman"/>
                <a:cs typeface="Times New Roman"/>
              </a:rPr>
              <a:t> </a:t>
            </a:r>
            <a:r>
              <a:rPr sz="2400" spc="-25">
                <a:latin typeface="Times New Roman"/>
                <a:cs typeface="Times New Roman"/>
              </a:rPr>
              <a:t>in </a:t>
            </a:r>
            <a:r>
              <a:rPr sz="2400" spc="-240">
                <a:latin typeface="Times New Roman"/>
                <a:cs typeface="Times New Roman"/>
              </a:rPr>
              <a:t>Java</a:t>
            </a:r>
            <a:r>
              <a:rPr sz="2400" spc="-35">
                <a:latin typeface="Times New Roman"/>
                <a:cs typeface="Times New Roman"/>
              </a:rPr>
              <a:t> </a:t>
            </a:r>
            <a:r>
              <a:rPr sz="2400" spc="-155">
                <a:latin typeface="Times New Roman"/>
                <a:cs typeface="Times New Roman"/>
              </a:rPr>
              <a:t>language</a:t>
            </a:r>
            <a:r>
              <a:rPr sz="2400" spc="-5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to</a:t>
            </a:r>
            <a:r>
              <a:rPr sz="2400" spc="-35">
                <a:latin typeface="Times New Roman"/>
                <a:cs typeface="Times New Roman"/>
              </a:rPr>
              <a:t> </a:t>
            </a:r>
            <a:r>
              <a:rPr sz="2400" spc="-120">
                <a:latin typeface="Times New Roman"/>
                <a:cs typeface="Times New Roman"/>
              </a:rPr>
              <a:t>encapsulate</a:t>
            </a:r>
            <a:r>
              <a:rPr sz="2400" spc="-55">
                <a:latin typeface="Times New Roman"/>
                <a:cs typeface="Times New Roman"/>
              </a:rPr>
              <a:t> </a:t>
            </a:r>
            <a:r>
              <a:rPr sz="2400" spc="-65">
                <a:latin typeface="Times New Roman"/>
                <a:cs typeface="Times New Roman"/>
              </a:rPr>
              <a:t>the</a:t>
            </a:r>
            <a:r>
              <a:rPr sz="2400" spc="-30">
                <a:latin typeface="Times New Roman"/>
                <a:cs typeface="Times New Roman"/>
              </a:rPr>
              <a:t> </a:t>
            </a:r>
            <a:r>
              <a:rPr sz="2400" spc="-130">
                <a:latin typeface="Times New Roman"/>
                <a:cs typeface="Times New Roman"/>
              </a:rPr>
              <a:t>application</a:t>
            </a:r>
            <a:r>
              <a:rPr sz="2400" spc="-60">
                <a:latin typeface="Times New Roman"/>
                <a:cs typeface="Times New Roman"/>
              </a:rPr>
              <a:t> </a:t>
            </a:r>
            <a:r>
              <a:rPr sz="2400" spc="-10">
                <a:latin typeface="Times New Roman"/>
                <a:cs typeface="Times New Roman"/>
              </a:rPr>
              <a:t>logic.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97993"/>
            <a:ext cx="33058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/>
              <a:t>Standard</a:t>
            </a:r>
            <a:r>
              <a:rPr spc="-170"/>
              <a:t> </a:t>
            </a:r>
            <a:r>
              <a:rPr spc="-35"/>
              <a:t>Actions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672465"/>
            <a:ext cx="7537450" cy="5257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ts val="2050"/>
              </a:lnSpc>
              <a:spcBef>
                <a:spcPts val="100"/>
              </a:spcBef>
              <a:buClr>
                <a:srgbClr val="D24717"/>
              </a:buClr>
              <a:buSzPct val="83333"/>
              <a:buFont typeface="Segoe UI Symbol"/>
              <a:buChar char="⚫"/>
              <a:tabLst>
                <a:tab pos="286385" algn="l"/>
              </a:tabLst>
            </a:pPr>
            <a:r>
              <a:rPr sz="1800" spc="-90">
                <a:latin typeface="Times New Roman"/>
                <a:cs typeface="Times New Roman"/>
              </a:rPr>
              <a:t>Standard</a:t>
            </a:r>
            <a:r>
              <a:rPr sz="1800" spc="-45">
                <a:latin typeface="Times New Roman"/>
                <a:cs typeface="Times New Roman"/>
              </a:rPr>
              <a:t> </a:t>
            </a:r>
            <a:r>
              <a:rPr sz="1800" spc="-95">
                <a:latin typeface="Times New Roman"/>
                <a:cs typeface="Times New Roman"/>
              </a:rPr>
              <a:t>actions</a:t>
            </a:r>
            <a:r>
              <a:rPr sz="1800" spc="-40">
                <a:latin typeface="Times New Roman"/>
                <a:cs typeface="Times New Roman"/>
              </a:rPr>
              <a:t> </a:t>
            </a:r>
            <a:r>
              <a:rPr sz="1800" spc="-75">
                <a:latin typeface="Times New Roman"/>
                <a:cs typeface="Times New Roman"/>
              </a:rPr>
              <a:t>are</a:t>
            </a:r>
            <a:r>
              <a:rPr sz="1800" spc="-55">
                <a:latin typeface="Times New Roman"/>
                <a:cs typeface="Times New Roman"/>
              </a:rPr>
              <a:t> </a:t>
            </a:r>
            <a:r>
              <a:rPr sz="1800" spc="-105">
                <a:latin typeface="Times New Roman"/>
                <a:cs typeface="Times New Roman"/>
              </a:rPr>
              <a:t>well</a:t>
            </a:r>
            <a:r>
              <a:rPr sz="1800" spc="-35">
                <a:latin typeface="Times New Roman"/>
                <a:cs typeface="Times New Roman"/>
              </a:rPr>
              <a:t> </a:t>
            </a:r>
            <a:r>
              <a:rPr sz="1800" spc="-100">
                <a:latin typeface="Times New Roman"/>
                <a:cs typeface="Times New Roman"/>
              </a:rPr>
              <a:t>known</a:t>
            </a:r>
            <a:r>
              <a:rPr sz="1800" spc="-65">
                <a:latin typeface="Times New Roman"/>
                <a:cs typeface="Times New Roman"/>
              </a:rPr>
              <a:t> </a:t>
            </a:r>
            <a:r>
              <a:rPr sz="1800" spc="-114">
                <a:latin typeface="Times New Roman"/>
                <a:cs typeface="Times New Roman"/>
              </a:rPr>
              <a:t>tags</a:t>
            </a:r>
            <a:r>
              <a:rPr sz="1800" spc="-35">
                <a:latin typeface="Times New Roman"/>
                <a:cs typeface="Times New Roman"/>
              </a:rPr>
              <a:t> </a:t>
            </a:r>
            <a:r>
              <a:rPr sz="1800" spc="-60">
                <a:latin typeface="Times New Roman"/>
                <a:cs typeface="Times New Roman"/>
              </a:rPr>
              <a:t>that</a:t>
            </a:r>
            <a:r>
              <a:rPr sz="1800" spc="-50">
                <a:latin typeface="Times New Roman"/>
                <a:cs typeface="Times New Roman"/>
              </a:rPr>
              <a:t> </a:t>
            </a:r>
            <a:r>
              <a:rPr sz="1800" spc="-100">
                <a:latin typeface="Times New Roman"/>
                <a:cs typeface="Times New Roman"/>
              </a:rPr>
              <a:t>affect</a:t>
            </a:r>
            <a:r>
              <a:rPr sz="1800" spc="-65">
                <a:latin typeface="Times New Roman"/>
                <a:cs typeface="Times New Roman"/>
              </a:rPr>
              <a:t> </a:t>
            </a:r>
            <a:r>
              <a:rPr sz="1800" spc="-60">
                <a:latin typeface="Times New Roman"/>
                <a:cs typeface="Times New Roman"/>
              </a:rPr>
              <a:t>the</a:t>
            </a:r>
            <a:r>
              <a:rPr sz="1800" spc="-50">
                <a:latin typeface="Times New Roman"/>
                <a:cs typeface="Times New Roman"/>
              </a:rPr>
              <a:t> </a:t>
            </a:r>
            <a:r>
              <a:rPr sz="1800" spc="-20">
                <a:latin typeface="Times New Roman"/>
                <a:cs typeface="Times New Roman"/>
              </a:rPr>
              <a:t>run</a:t>
            </a:r>
            <a:r>
              <a:rPr sz="1800" spc="-35">
                <a:latin typeface="Times New Roman"/>
                <a:cs typeface="Times New Roman"/>
              </a:rPr>
              <a:t> </a:t>
            </a:r>
            <a:r>
              <a:rPr sz="1800" spc="-70">
                <a:latin typeface="Times New Roman"/>
                <a:cs typeface="Times New Roman"/>
              </a:rPr>
              <a:t>time</a:t>
            </a:r>
            <a:r>
              <a:rPr sz="1800" spc="-35">
                <a:latin typeface="Times New Roman"/>
                <a:cs typeface="Times New Roman"/>
              </a:rPr>
              <a:t> </a:t>
            </a:r>
            <a:r>
              <a:rPr sz="1800" spc="-105">
                <a:latin typeface="Times New Roman"/>
                <a:cs typeface="Times New Roman"/>
              </a:rPr>
              <a:t>behavior</a:t>
            </a:r>
            <a:r>
              <a:rPr sz="1800" spc="-45">
                <a:latin typeface="Times New Roman"/>
                <a:cs typeface="Times New Roman"/>
              </a:rPr>
              <a:t> </a:t>
            </a:r>
            <a:r>
              <a:rPr sz="1800" spc="-105">
                <a:latin typeface="Times New Roman"/>
                <a:cs typeface="Times New Roman"/>
              </a:rPr>
              <a:t>of</a:t>
            </a:r>
            <a:r>
              <a:rPr sz="1800" spc="-50">
                <a:latin typeface="Times New Roman"/>
                <a:cs typeface="Times New Roman"/>
              </a:rPr>
              <a:t> </a:t>
            </a:r>
            <a:r>
              <a:rPr sz="1800" spc="-65">
                <a:latin typeface="Times New Roman"/>
                <a:cs typeface="Times New Roman"/>
              </a:rPr>
              <a:t>the</a:t>
            </a:r>
            <a:r>
              <a:rPr sz="1800" spc="-40">
                <a:latin typeface="Times New Roman"/>
                <a:cs typeface="Times New Roman"/>
              </a:rPr>
              <a:t> </a:t>
            </a:r>
            <a:r>
              <a:rPr sz="1800" spc="-170">
                <a:latin typeface="Times New Roman"/>
                <a:cs typeface="Times New Roman"/>
              </a:rPr>
              <a:t>JSP</a:t>
            </a:r>
            <a:r>
              <a:rPr sz="1800" spc="-25">
                <a:latin typeface="Times New Roman"/>
                <a:cs typeface="Times New Roman"/>
              </a:rPr>
              <a:t> </a:t>
            </a:r>
            <a:r>
              <a:rPr sz="1800" spc="-110">
                <a:latin typeface="Times New Roman"/>
                <a:cs typeface="Times New Roman"/>
              </a:rPr>
              <a:t>and</a:t>
            </a:r>
            <a:r>
              <a:rPr sz="1800" spc="-35">
                <a:latin typeface="Times New Roman"/>
                <a:cs typeface="Times New Roman"/>
              </a:rPr>
              <a:t> </a:t>
            </a:r>
            <a:r>
              <a:rPr sz="1800" spc="-25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286385">
              <a:lnSpc>
                <a:spcPts val="2050"/>
              </a:lnSpc>
            </a:pPr>
            <a:r>
              <a:rPr sz="1800" spc="-85">
                <a:latin typeface="Times New Roman"/>
                <a:cs typeface="Times New Roman"/>
              </a:rPr>
              <a:t>response</a:t>
            </a:r>
            <a:r>
              <a:rPr sz="1800" spc="-75">
                <a:latin typeface="Times New Roman"/>
                <a:cs typeface="Times New Roman"/>
              </a:rPr>
              <a:t> sent</a:t>
            </a:r>
            <a:r>
              <a:rPr sz="1800" spc="-60">
                <a:latin typeface="Times New Roman"/>
                <a:cs typeface="Times New Roman"/>
              </a:rPr>
              <a:t> </a:t>
            </a:r>
            <a:r>
              <a:rPr sz="1800" spc="-114">
                <a:latin typeface="Times New Roman"/>
                <a:cs typeface="Times New Roman"/>
              </a:rPr>
              <a:t>back</a:t>
            </a:r>
            <a:r>
              <a:rPr sz="1800" spc="-5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to</a:t>
            </a:r>
            <a:r>
              <a:rPr sz="1800" spc="-35">
                <a:latin typeface="Times New Roman"/>
                <a:cs typeface="Times New Roman"/>
              </a:rPr>
              <a:t> </a:t>
            </a:r>
            <a:r>
              <a:rPr sz="1800" spc="-55">
                <a:latin typeface="Times New Roman"/>
                <a:cs typeface="Times New Roman"/>
              </a:rPr>
              <a:t>the</a:t>
            </a:r>
            <a:r>
              <a:rPr sz="1800" spc="-65">
                <a:latin typeface="Times New Roman"/>
                <a:cs typeface="Times New Roman"/>
              </a:rPr>
              <a:t> </a:t>
            </a:r>
            <a:r>
              <a:rPr sz="1800" spc="-10">
                <a:latin typeface="Times New Roman"/>
                <a:cs typeface="Times New Roman"/>
              </a:rPr>
              <a:t>client.</a:t>
            </a:r>
            <a:endParaRPr sz="18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555"/>
              </a:spcBef>
              <a:buClr>
                <a:srgbClr val="D24717"/>
              </a:buClr>
              <a:buSzPct val="83333"/>
              <a:buFont typeface="Segoe UI Symbol"/>
              <a:buChar char="⚫"/>
              <a:tabLst>
                <a:tab pos="286385" algn="l"/>
              </a:tabLst>
            </a:pPr>
            <a:r>
              <a:rPr sz="1800" spc="-170">
                <a:latin typeface="Times New Roman"/>
                <a:cs typeface="Times New Roman"/>
              </a:rPr>
              <a:t>JSP</a:t>
            </a:r>
            <a:r>
              <a:rPr sz="1800" spc="-10">
                <a:latin typeface="Times New Roman"/>
                <a:cs typeface="Times New Roman"/>
              </a:rPr>
              <a:t> </a:t>
            </a:r>
            <a:r>
              <a:rPr sz="1800" spc="-80">
                <a:latin typeface="Times New Roman"/>
                <a:cs typeface="Times New Roman"/>
              </a:rPr>
              <a:t>standard</a:t>
            </a:r>
            <a:r>
              <a:rPr sz="1800" spc="-35">
                <a:latin typeface="Times New Roman"/>
                <a:cs typeface="Times New Roman"/>
              </a:rPr>
              <a:t> </a:t>
            </a:r>
            <a:r>
              <a:rPr sz="1800" spc="-95">
                <a:latin typeface="Times New Roman"/>
                <a:cs typeface="Times New Roman"/>
              </a:rPr>
              <a:t>actions</a:t>
            </a:r>
            <a:r>
              <a:rPr sz="1800" spc="-25">
                <a:latin typeface="Times New Roman"/>
                <a:cs typeface="Times New Roman"/>
              </a:rPr>
              <a:t> </a:t>
            </a:r>
            <a:r>
              <a:rPr sz="1800" spc="-75">
                <a:latin typeface="Times New Roman"/>
                <a:cs typeface="Times New Roman"/>
              </a:rPr>
              <a:t>(most</a:t>
            </a:r>
            <a:r>
              <a:rPr sz="1800" spc="-25">
                <a:latin typeface="Times New Roman"/>
                <a:cs typeface="Times New Roman"/>
              </a:rPr>
              <a:t> </a:t>
            </a:r>
            <a:r>
              <a:rPr sz="1800" spc="-100">
                <a:latin typeface="Times New Roman"/>
                <a:cs typeface="Times New Roman"/>
              </a:rPr>
              <a:t>common</a:t>
            </a:r>
            <a:r>
              <a:rPr sz="1800" spc="-30">
                <a:latin typeface="Times New Roman"/>
                <a:cs typeface="Times New Roman"/>
              </a:rPr>
              <a:t> </a:t>
            </a:r>
            <a:r>
              <a:rPr sz="1800" spc="-10">
                <a:latin typeface="Times New Roman"/>
                <a:cs typeface="Times New Roman"/>
              </a:rPr>
              <a:t>tasks)</a:t>
            </a:r>
            <a:endParaRPr sz="1800">
              <a:latin typeface="Times New Roman"/>
              <a:cs typeface="Times New Roman"/>
            </a:endParaRPr>
          </a:p>
          <a:p>
            <a:pPr marL="560705" lvl="1" indent="-228600">
              <a:lnSpc>
                <a:spcPct val="100000"/>
              </a:lnSpc>
              <a:spcBef>
                <a:spcPts val="395"/>
              </a:spcBef>
              <a:buClr>
                <a:srgbClr val="9B2C1F"/>
              </a:buClr>
              <a:buSzPct val="83333"/>
              <a:buFont typeface="Segoe UI Symbol"/>
              <a:buChar char="⚫"/>
              <a:tabLst>
                <a:tab pos="560705" algn="l"/>
              </a:tabLst>
            </a:pPr>
            <a:r>
              <a:rPr sz="1800" spc="-95">
                <a:latin typeface="Times New Roman"/>
                <a:cs typeface="Times New Roman"/>
              </a:rPr>
              <a:t>Provide</a:t>
            </a:r>
            <a:r>
              <a:rPr sz="1800" spc="-55">
                <a:latin typeface="Times New Roman"/>
                <a:cs typeface="Times New Roman"/>
              </a:rPr>
              <a:t> </a:t>
            </a:r>
            <a:r>
              <a:rPr sz="1800" spc="-130">
                <a:latin typeface="Times New Roman"/>
                <a:cs typeface="Times New Roman"/>
              </a:rPr>
              <a:t>access</a:t>
            </a:r>
            <a:r>
              <a:rPr sz="1800" spc="-45">
                <a:latin typeface="Times New Roman"/>
                <a:cs typeface="Times New Roman"/>
              </a:rPr>
              <a:t> </a:t>
            </a:r>
            <a:r>
              <a:rPr sz="1800" spc="-10">
                <a:latin typeface="Times New Roman"/>
                <a:cs typeface="Times New Roman"/>
              </a:rPr>
              <a:t>to</a:t>
            </a:r>
            <a:r>
              <a:rPr sz="1800" spc="-45">
                <a:latin typeface="Times New Roman"/>
                <a:cs typeface="Times New Roman"/>
              </a:rPr>
              <a:t> </a:t>
            </a:r>
            <a:r>
              <a:rPr sz="1800" spc="-100">
                <a:latin typeface="Times New Roman"/>
                <a:cs typeface="Times New Roman"/>
              </a:rPr>
              <a:t>common</a:t>
            </a:r>
            <a:r>
              <a:rPr sz="1800" spc="-35">
                <a:latin typeface="Times New Roman"/>
                <a:cs typeface="Times New Roman"/>
              </a:rPr>
              <a:t> </a:t>
            </a:r>
            <a:r>
              <a:rPr sz="1800" spc="-110">
                <a:latin typeface="Times New Roman"/>
                <a:cs typeface="Times New Roman"/>
              </a:rPr>
              <a:t>tasks</a:t>
            </a:r>
            <a:r>
              <a:rPr sz="1800" spc="-25">
                <a:latin typeface="Times New Roman"/>
                <a:cs typeface="Times New Roman"/>
              </a:rPr>
              <a:t> </a:t>
            </a:r>
            <a:r>
              <a:rPr sz="1800" spc="-65">
                <a:latin typeface="Times New Roman"/>
                <a:cs typeface="Times New Roman"/>
              </a:rPr>
              <a:t>performed</a:t>
            </a:r>
            <a:r>
              <a:rPr sz="1800" spc="-40">
                <a:latin typeface="Times New Roman"/>
                <a:cs typeface="Times New Roman"/>
              </a:rPr>
              <a:t> </a:t>
            </a:r>
            <a:r>
              <a:rPr sz="1800" spc="-90">
                <a:latin typeface="Times New Roman"/>
                <a:cs typeface="Times New Roman"/>
              </a:rPr>
              <a:t>in</a:t>
            </a:r>
            <a:r>
              <a:rPr sz="1800" spc="-35">
                <a:latin typeface="Times New Roman"/>
                <a:cs typeface="Times New Roman"/>
              </a:rPr>
              <a:t> </a:t>
            </a:r>
            <a:r>
              <a:rPr sz="1800" spc="-150">
                <a:latin typeface="Times New Roman"/>
                <a:cs typeface="Times New Roman"/>
              </a:rPr>
              <a:t>a</a:t>
            </a:r>
            <a:r>
              <a:rPr sz="1800" spc="-25">
                <a:latin typeface="Times New Roman"/>
                <a:cs typeface="Times New Roman"/>
              </a:rPr>
              <a:t> JSP</a:t>
            </a:r>
            <a:endParaRPr sz="1800">
              <a:latin typeface="Times New Roman"/>
              <a:cs typeface="Times New Roman"/>
            </a:endParaRPr>
          </a:p>
          <a:p>
            <a:pPr marL="835660" lvl="2" indent="-228600">
              <a:lnSpc>
                <a:spcPct val="100000"/>
              </a:lnSpc>
              <a:spcBef>
                <a:spcPts val="395"/>
              </a:spcBef>
              <a:buClr>
                <a:srgbClr val="E6B0AB"/>
              </a:buClr>
              <a:buSzPct val="83333"/>
              <a:buFont typeface="Segoe UI Symbol"/>
              <a:buChar char="⚫"/>
              <a:tabLst>
                <a:tab pos="835660" algn="l"/>
              </a:tabLst>
            </a:pPr>
            <a:r>
              <a:rPr sz="1800" spc="-100">
                <a:latin typeface="Times New Roman"/>
                <a:cs typeface="Times New Roman"/>
              </a:rPr>
              <a:t>Including</a:t>
            </a:r>
            <a:r>
              <a:rPr sz="1800" spc="-50">
                <a:latin typeface="Times New Roman"/>
                <a:cs typeface="Times New Roman"/>
              </a:rPr>
              <a:t> </a:t>
            </a:r>
            <a:r>
              <a:rPr sz="1800" spc="-55">
                <a:latin typeface="Times New Roman"/>
                <a:cs typeface="Times New Roman"/>
              </a:rPr>
              <a:t>content</a:t>
            </a:r>
            <a:r>
              <a:rPr sz="1800" spc="-50">
                <a:latin typeface="Times New Roman"/>
                <a:cs typeface="Times New Roman"/>
              </a:rPr>
              <a:t> </a:t>
            </a:r>
            <a:r>
              <a:rPr sz="1800" spc="-90">
                <a:latin typeface="Times New Roman"/>
                <a:cs typeface="Times New Roman"/>
              </a:rPr>
              <a:t>from</a:t>
            </a:r>
            <a:r>
              <a:rPr sz="1800" spc="-25">
                <a:latin typeface="Times New Roman"/>
                <a:cs typeface="Times New Roman"/>
              </a:rPr>
              <a:t> </a:t>
            </a:r>
            <a:r>
              <a:rPr sz="1800" spc="-55">
                <a:latin typeface="Times New Roman"/>
                <a:cs typeface="Times New Roman"/>
              </a:rPr>
              <a:t>other</a:t>
            </a:r>
            <a:r>
              <a:rPr sz="1800" spc="-30">
                <a:latin typeface="Times New Roman"/>
                <a:cs typeface="Times New Roman"/>
              </a:rPr>
              <a:t> </a:t>
            </a:r>
            <a:r>
              <a:rPr sz="1800" spc="-10">
                <a:latin typeface="Times New Roman"/>
                <a:cs typeface="Times New Roman"/>
              </a:rPr>
              <a:t>resources</a:t>
            </a:r>
            <a:endParaRPr sz="1800">
              <a:latin typeface="Times New Roman"/>
              <a:cs typeface="Times New Roman"/>
            </a:endParaRPr>
          </a:p>
          <a:p>
            <a:pPr marL="835660" lvl="2" indent="-228600">
              <a:lnSpc>
                <a:spcPct val="100000"/>
              </a:lnSpc>
              <a:spcBef>
                <a:spcPts val="409"/>
              </a:spcBef>
              <a:buClr>
                <a:srgbClr val="E6B0AB"/>
              </a:buClr>
              <a:buSzPct val="83333"/>
              <a:buFont typeface="Segoe UI Symbol"/>
              <a:buChar char="⚫"/>
              <a:tabLst>
                <a:tab pos="835660" algn="l"/>
              </a:tabLst>
            </a:pPr>
            <a:r>
              <a:rPr sz="1800" spc="-95">
                <a:latin typeface="Times New Roman"/>
                <a:cs typeface="Times New Roman"/>
              </a:rPr>
              <a:t>Forwarding</a:t>
            </a:r>
            <a:r>
              <a:rPr sz="1800" spc="-55">
                <a:latin typeface="Times New Roman"/>
                <a:cs typeface="Times New Roman"/>
              </a:rPr>
              <a:t> </a:t>
            </a:r>
            <a:r>
              <a:rPr sz="1800" spc="-80">
                <a:latin typeface="Times New Roman"/>
                <a:cs typeface="Times New Roman"/>
              </a:rPr>
              <a:t>requests</a:t>
            </a:r>
            <a:r>
              <a:rPr sz="1800" spc="-8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to</a:t>
            </a:r>
            <a:r>
              <a:rPr sz="1800" spc="-50">
                <a:latin typeface="Times New Roman"/>
                <a:cs typeface="Times New Roman"/>
              </a:rPr>
              <a:t> </a:t>
            </a:r>
            <a:r>
              <a:rPr sz="1800" spc="-55">
                <a:latin typeface="Times New Roman"/>
                <a:cs typeface="Times New Roman"/>
              </a:rPr>
              <a:t>other</a:t>
            </a:r>
            <a:r>
              <a:rPr sz="1800" spc="-50">
                <a:latin typeface="Times New Roman"/>
                <a:cs typeface="Times New Roman"/>
              </a:rPr>
              <a:t> </a:t>
            </a:r>
            <a:r>
              <a:rPr sz="1800" spc="-10">
                <a:latin typeface="Times New Roman"/>
                <a:cs typeface="Times New Roman"/>
              </a:rPr>
              <a:t>resources</a:t>
            </a:r>
            <a:endParaRPr sz="1800">
              <a:latin typeface="Times New Roman"/>
              <a:cs typeface="Times New Roman"/>
            </a:endParaRPr>
          </a:p>
          <a:p>
            <a:pPr marL="835660" lvl="2" indent="-228600">
              <a:lnSpc>
                <a:spcPct val="100000"/>
              </a:lnSpc>
              <a:spcBef>
                <a:spcPts val="395"/>
              </a:spcBef>
              <a:buClr>
                <a:srgbClr val="E6B0AB"/>
              </a:buClr>
              <a:buSzPct val="83333"/>
              <a:buFont typeface="Segoe UI Symbol"/>
              <a:buChar char="⚫"/>
              <a:tabLst>
                <a:tab pos="835660" algn="l"/>
              </a:tabLst>
            </a:pPr>
            <a:r>
              <a:rPr sz="1800" spc="-80">
                <a:latin typeface="Times New Roman"/>
                <a:cs typeface="Times New Roman"/>
              </a:rPr>
              <a:t>Interacting</a:t>
            </a:r>
            <a:r>
              <a:rPr sz="1800" spc="-40">
                <a:latin typeface="Times New Roman"/>
                <a:cs typeface="Times New Roman"/>
              </a:rPr>
              <a:t> </a:t>
            </a:r>
            <a:r>
              <a:rPr sz="1800" spc="-80">
                <a:latin typeface="Times New Roman"/>
                <a:cs typeface="Times New Roman"/>
              </a:rPr>
              <a:t>with</a:t>
            </a:r>
            <a:r>
              <a:rPr sz="1800">
                <a:latin typeface="Times New Roman"/>
                <a:cs typeface="Times New Roman"/>
              </a:rPr>
              <a:t> </a:t>
            </a:r>
            <a:r>
              <a:rPr sz="1800" spc="-50">
                <a:latin typeface="Times New Roman"/>
                <a:cs typeface="Times New Roman"/>
              </a:rPr>
              <a:t>JavaBeans</a:t>
            </a:r>
            <a:endParaRPr sz="1800">
              <a:latin typeface="Times New Roman"/>
              <a:cs typeface="Times New Roman"/>
            </a:endParaRPr>
          </a:p>
          <a:p>
            <a:pPr marL="560705" lvl="1" indent="-228600">
              <a:lnSpc>
                <a:spcPct val="100000"/>
              </a:lnSpc>
              <a:spcBef>
                <a:spcPts val="395"/>
              </a:spcBef>
              <a:buClr>
                <a:srgbClr val="9B2C1F"/>
              </a:buClr>
              <a:buSzPct val="83333"/>
              <a:buFont typeface="Segoe UI Symbol"/>
              <a:buChar char="⚫"/>
              <a:tabLst>
                <a:tab pos="560705" algn="l"/>
              </a:tabLst>
            </a:pPr>
            <a:r>
              <a:rPr sz="1800" spc="-170">
                <a:latin typeface="Times New Roman"/>
                <a:cs typeface="Times New Roman"/>
              </a:rPr>
              <a:t>JSP</a:t>
            </a:r>
            <a:r>
              <a:rPr sz="1800" spc="-20">
                <a:latin typeface="Times New Roman"/>
                <a:cs typeface="Times New Roman"/>
              </a:rPr>
              <a:t> </a:t>
            </a:r>
            <a:r>
              <a:rPr sz="1800" spc="-75">
                <a:latin typeface="Times New Roman"/>
                <a:cs typeface="Times New Roman"/>
              </a:rPr>
              <a:t>containers</a:t>
            </a:r>
            <a:r>
              <a:rPr sz="1800" spc="-60">
                <a:latin typeface="Times New Roman"/>
                <a:cs typeface="Times New Roman"/>
              </a:rPr>
              <a:t> </a:t>
            </a:r>
            <a:r>
              <a:rPr sz="1800" spc="-85">
                <a:latin typeface="Times New Roman"/>
                <a:cs typeface="Times New Roman"/>
              </a:rPr>
              <a:t>process</a:t>
            </a:r>
            <a:r>
              <a:rPr sz="1800" spc="-55">
                <a:latin typeface="Times New Roman"/>
                <a:cs typeface="Times New Roman"/>
              </a:rPr>
              <a:t> </a:t>
            </a:r>
            <a:r>
              <a:rPr sz="1800" spc="-95">
                <a:latin typeface="Times New Roman"/>
                <a:cs typeface="Times New Roman"/>
              </a:rPr>
              <a:t>actions</a:t>
            </a:r>
            <a:r>
              <a:rPr sz="1800" spc="-30">
                <a:latin typeface="Times New Roman"/>
                <a:cs typeface="Times New Roman"/>
              </a:rPr>
              <a:t> </a:t>
            </a:r>
            <a:r>
              <a:rPr sz="1800" spc="-70">
                <a:latin typeface="Times New Roman"/>
                <a:cs typeface="Times New Roman"/>
              </a:rPr>
              <a:t>at</a:t>
            </a:r>
            <a:r>
              <a:rPr sz="1800" spc="-45">
                <a:latin typeface="Times New Roman"/>
                <a:cs typeface="Times New Roman"/>
              </a:rPr>
              <a:t> </a:t>
            </a:r>
            <a:r>
              <a:rPr sz="1800" spc="-65">
                <a:latin typeface="Times New Roman"/>
                <a:cs typeface="Times New Roman"/>
              </a:rPr>
              <a:t>request</a:t>
            </a:r>
            <a:r>
              <a:rPr sz="1800" spc="-55">
                <a:latin typeface="Times New Roman"/>
                <a:cs typeface="Times New Roman"/>
              </a:rPr>
              <a:t> </a:t>
            </a:r>
            <a:r>
              <a:rPr sz="1800" spc="-20">
                <a:latin typeface="Times New Roman"/>
                <a:cs typeface="Times New Roman"/>
              </a:rPr>
              <a:t>time</a:t>
            </a:r>
            <a:endParaRPr sz="1800">
              <a:latin typeface="Times New Roman"/>
              <a:cs typeface="Times New Roman"/>
            </a:endParaRPr>
          </a:p>
          <a:p>
            <a:pPr marL="560705" lvl="1" indent="-228600">
              <a:lnSpc>
                <a:spcPct val="100000"/>
              </a:lnSpc>
              <a:spcBef>
                <a:spcPts val="445"/>
              </a:spcBef>
              <a:buClr>
                <a:srgbClr val="9B2C1F"/>
              </a:buClr>
              <a:buSzPct val="83333"/>
              <a:buFont typeface="Segoe UI Symbol"/>
              <a:buChar char="⚫"/>
              <a:tabLst>
                <a:tab pos="560705" algn="l"/>
              </a:tabLst>
            </a:pPr>
            <a:r>
              <a:rPr sz="1800" spc="-85">
                <a:latin typeface="Times New Roman"/>
                <a:cs typeface="Times New Roman"/>
              </a:rPr>
              <a:t>Delimited</a:t>
            </a:r>
            <a:r>
              <a:rPr sz="1800" spc="-5">
                <a:latin typeface="Times New Roman"/>
                <a:cs typeface="Times New Roman"/>
              </a:rPr>
              <a:t> </a:t>
            </a:r>
            <a:r>
              <a:rPr sz="1800" spc="-155">
                <a:latin typeface="Times New Roman"/>
                <a:cs typeface="Times New Roman"/>
              </a:rPr>
              <a:t>by</a:t>
            </a:r>
            <a:r>
              <a:rPr sz="1800" spc="-5">
                <a:latin typeface="Times New Roman"/>
                <a:cs typeface="Times New Roman"/>
              </a:rPr>
              <a:t> </a:t>
            </a:r>
            <a:r>
              <a:rPr sz="1800" spc="-95">
                <a:latin typeface="Lucida Console"/>
                <a:cs typeface="Lucida Console"/>
              </a:rPr>
              <a:t>&lt;jsp:</a:t>
            </a:r>
            <a:r>
              <a:rPr sz="1800" i="1" spc="-95">
                <a:latin typeface="Times New Roman"/>
                <a:cs typeface="Times New Roman"/>
              </a:rPr>
              <a:t>action</a:t>
            </a:r>
            <a:r>
              <a:rPr sz="1800" spc="-95">
                <a:latin typeface="Lucida Console"/>
                <a:cs typeface="Lucida Console"/>
              </a:rPr>
              <a:t>&gt;</a:t>
            </a:r>
            <a:r>
              <a:rPr sz="1800" spc="-600">
                <a:latin typeface="Lucida Console"/>
                <a:cs typeface="Lucida Console"/>
              </a:rPr>
              <a:t> </a:t>
            </a:r>
            <a:r>
              <a:rPr sz="1800" spc="-110">
                <a:latin typeface="Times New Roman"/>
                <a:cs typeface="Times New Roman"/>
              </a:rPr>
              <a:t>and</a:t>
            </a:r>
            <a:r>
              <a:rPr sz="1800" spc="-5">
                <a:latin typeface="Times New Roman"/>
                <a:cs typeface="Times New Roman"/>
              </a:rPr>
              <a:t> </a:t>
            </a:r>
            <a:r>
              <a:rPr sz="1800" spc="-10">
                <a:latin typeface="Lucida Console"/>
                <a:cs typeface="Lucida Console"/>
              </a:rPr>
              <a:t>&lt;/jsp:</a:t>
            </a:r>
            <a:r>
              <a:rPr sz="1800" i="1" spc="-10">
                <a:latin typeface="Times New Roman"/>
                <a:cs typeface="Times New Roman"/>
              </a:rPr>
              <a:t>action</a:t>
            </a:r>
            <a:r>
              <a:rPr sz="1800" spc="-10">
                <a:latin typeface="Lucida Console"/>
                <a:cs typeface="Lucida Console"/>
              </a:rPr>
              <a:t>&gt;</a:t>
            </a:r>
            <a:endParaRPr sz="1800">
              <a:latin typeface="Lucida Console"/>
              <a:cs typeface="Lucida Console"/>
            </a:endParaRPr>
          </a:p>
          <a:p>
            <a:pPr marL="286385" indent="-273685">
              <a:lnSpc>
                <a:spcPct val="100000"/>
              </a:lnSpc>
              <a:spcBef>
                <a:spcPts val="395"/>
              </a:spcBef>
              <a:buClr>
                <a:srgbClr val="D24717"/>
              </a:buClr>
              <a:buSzPct val="83333"/>
              <a:buFont typeface="Segoe UI Symbol"/>
              <a:buChar char="⚫"/>
              <a:tabLst>
                <a:tab pos="286385" algn="l"/>
              </a:tabLst>
            </a:pPr>
            <a:r>
              <a:rPr sz="1800" spc="-135">
                <a:latin typeface="Times New Roman"/>
                <a:cs typeface="Times New Roman"/>
              </a:rPr>
              <a:t>Some</a:t>
            </a:r>
            <a:r>
              <a:rPr sz="1800" spc="-25">
                <a:latin typeface="Times New Roman"/>
                <a:cs typeface="Times New Roman"/>
              </a:rPr>
              <a:t> </a:t>
            </a:r>
            <a:r>
              <a:rPr sz="1800" spc="-110">
                <a:latin typeface="Times New Roman"/>
                <a:cs typeface="Times New Roman"/>
              </a:rPr>
              <a:t>commonly</a:t>
            </a:r>
            <a:r>
              <a:rPr sz="1800">
                <a:latin typeface="Times New Roman"/>
                <a:cs typeface="Times New Roman"/>
              </a:rPr>
              <a:t> </a:t>
            </a:r>
            <a:r>
              <a:rPr sz="1800" spc="-100">
                <a:latin typeface="Times New Roman"/>
                <a:cs typeface="Times New Roman"/>
              </a:rPr>
              <a:t>used</a:t>
            </a:r>
            <a:r>
              <a:rPr sz="1800" spc="-25">
                <a:latin typeface="Times New Roman"/>
                <a:cs typeface="Times New Roman"/>
              </a:rPr>
              <a:t> </a:t>
            </a:r>
            <a:r>
              <a:rPr sz="1800" spc="-105">
                <a:latin typeface="Times New Roman"/>
                <a:cs typeface="Times New Roman"/>
              </a:rPr>
              <a:t>tag</a:t>
            </a:r>
            <a:r>
              <a:rPr sz="1800">
                <a:latin typeface="Times New Roman"/>
                <a:cs typeface="Times New Roman"/>
              </a:rPr>
              <a:t> </a:t>
            </a:r>
            <a:r>
              <a:rPr sz="1800" spc="-95">
                <a:latin typeface="Times New Roman"/>
                <a:cs typeface="Times New Roman"/>
              </a:rPr>
              <a:t>actions</a:t>
            </a:r>
            <a:r>
              <a:rPr sz="1800" spc="-25">
                <a:latin typeface="Times New Roman"/>
                <a:cs typeface="Times New Roman"/>
              </a:rPr>
              <a:t> </a:t>
            </a:r>
            <a:r>
              <a:rPr sz="1800" spc="-90">
                <a:latin typeface="Times New Roman"/>
                <a:cs typeface="Times New Roman"/>
              </a:rPr>
              <a:t>types</a:t>
            </a:r>
            <a:r>
              <a:rPr sz="1800" spc="-25">
                <a:latin typeface="Times New Roman"/>
                <a:cs typeface="Times New Roman"/>
              </a:rPr>
              <a:t> </a:t>
            </a:r>
            <a:r>
              <a:rPr sz="1800" spc="-20">
                <a:latin typeface="Times New Roman"/>
                <a:cs typeface="Times New Roman"/>
              </a:rPr>
              <a:t>are:</a:t>
            </a:r>
            <a:endParaRPr sz="18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spcBef>
                <a:spcPts val="195"/>
              </a:spcBef>
            </a:pPr>
            <a:r>
              <a:rPr sz="1800" spc="-10">
                <a:latin typeface="Times New Roman"/>
                <a:cs typeface="Times New Roman"/>
              </a:rPr>
              <a:t>&lt;jsp:useBean&gt;</a:t>
            </a:r>
            <a:endParaRPr sz="18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spcBef>
                <a:spcPts val="180"/>
              </a:spcBef>
            </a:pPr>
            <a:r>
              <a:rPr sz="1800" spc="-10">
                <a:latin typeface="Times New Roman"/>
                <a:cs typeface="Times New Roman"/>
              </a:rPr>
              <a:t>&lt;jsp:setProperty&gt;</a:t>
            </a:r>
            <a:endParaRPr sz="18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spcBef>
                <a:spcPts val="180"/>
              </a:spcBef>
            </a:pPr>
            <a:r>
              <a:rPr sz="1800" spc="-10">
                <a:latin typeface="Times New Roman"/>
                <a:cs typeface="Times New Roman"/>
              </a:rPr>
              <a:t>&lt;jsp:getProperty&gt;</a:t>
            </a:r>
            <a:endParaRPr sz="18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spcBef>
                <a:spcPts val="195"/>
              </a:spcBef>
            </a:pPr>
            <a:r>
              <a:rPr sz="1800" spc="-10">
                <a:latin typeface="Times New Roman"/>
                <a:cs typeface="Times New Roman"/>
              </a:rPr>
              <a:t>&lt;jsp:param&gt;</a:t>
            </a:r>
            <a:endParaRPr sz="18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spcBef>
                <a:spcPts val="180"/>
              </a:spcBef>
            </a:pPr>
            <a:r>
              <a:rPr sz="1800" spc="-10">
                <a:latin typeface="Times New Roman"/>
                <a:cs typeface="Times New Roman"/>
              </a:rPr>
              <a:t>&lt;jsp:include&gt;</a:t>
            </a:r>
            <a:endParaRPr sz="18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spcBef>
                <a:spcPts val="180"/>
              </a:spcBef>
            </a:pPr>
            <a:r>
              <a:rPr sz="1800" spc="-10">
                <a:latin typeface="Times New Roman"/>
                <a:cs typeface="Times New Roman"/>
              </a:rPr>
              <a:t>&lt;jsp:forward&gt;</a:t>
            </a:r>
            <a:endParaRPr sz="18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spcBef>
                <a:spcPts val="190"/>
              </a:spcBef>
            </a:pPr>
            <a:r>
              <a:rPr sz="1800" spc="-10">
                <a:latin typeface="Times New Roman"/>
                <a:cs typeface="Times New Roman"/>
              </a:rPr>
              <a:t>&lt;jsp:plugin&gt;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9181" y="6314643"/>
            <a:ext cx="2241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>
                <a:solidFill>
                  <a:srgbClr val="FFFFFF"/>
                </a:solidFill>
                <a:latin typeface="Franklin Gothic Medium"/>
                <a:cs typeface="Franklin Gothic Medium"/>
              </a:rPr>
              <a:t>21</a:t>
            </a:r>
            <a:endParaRPr sz="1400">
              <a:latin typeface="Franklin Gothic Medium"/>
              <a:cs typeface="Franklin Gothic Medium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2554" y="981405"/>
          <a:ext cx="8379460" cy="47777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0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8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504">
                <a:tc>
                  <a:txBody>
                    <a:bodyPr/>
                    <a:lstStyle/>
                    <a:p>
                      <a:pPr marL="33020">
                        <a:lnSpc>
                          <a:spcPts val="1720"/>
                        </a:lnSpc>
                      </a:pPr>
                      <a:r>
                        <a:rPr sz="1500" spc="-10">
                          <a:latin typeface="Arial MT"/>
                          <a:cs typeface="Arial MT"/>
                        </a:rPr>
                        <a:t>Action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1720"/>
                        </a:lnSpc>
                      </a:pPr>
                      <a:r>
                        <a:rPr sz="1500" spc="-10">
                          <a:latin typeface="Arial MT"/>
                          <a:cs typeface="Arial MT"/>
                        </a:rPr>
                        <a:t>Description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33020">
                        <a:lnSpc>
                          <a:spcPts val="1535"/>
                        </a:lnSpc>
                      </a:pPr>
                      <a:r>
                        <a:rPr sz="1500" spc="-10">
                          <a:latin typeface="Lucida Console"/>
                          <a:cs typeface="Lucida Console"/>
                        </a:rPr>
                        <a:t>&lt;jsp:include&gt;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 marR="127635">
                        <a:lnSpc>
                          <a:spcPts val="1739"/>
                        </a:lnSpc>
                      </a:pPr>
                      <a:r>
                        <a:rPr sz="1500">
                          <a:latin typeface="Times New Roman"/>
                          <a:cs typeface="Times New Roman"/>
                        </a:rPr>
                        <a:t>Dynamically includes</a:t>
                      </a:r>
                      <a:r>
                        <a:rPr sz="15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another</a:t>
                      </a:r>
                      <a:r>
                        <a:rPr sz="15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resource</a:t>
                      </a:r>
                      <a:r>
                        <a:rPr sz="15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5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5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JSP.</a:t>
                      </a:r>
                      <a:r>
                        <a:rPr sz="15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5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5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JSP</a:t>
                      </a:r>
                      <a:r>
                        <a:rPr sz="15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executes,</a:t>
                      </a:r>
                      <a:r>
                        <a:rPr sz="15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2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referenced</a:t>
                      </a:r>
                      <a:r>
                        <a:rPr sz="15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resource</a:t>
                      </a:r>
                      <a:r>
                        <a:rPr sz="15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5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included</a:t>
                      </a:r>
                      <a:r>
                        <a:rPr sz="15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500" spc="-10">
                          <a:latin typeface="Times New Roman"/>
                          <a:cs typeface="Times New Roman"/>
                        </a:rPr>
                        <a:t>processed.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 marL="33020">
                        <a:lnSpc>
                          <a:spcPts val="1520"/>
                        </a:lnSpc>
                      </a:pPr>
                      <a:r>
                        <a:rPr sz="1500" spc="-10">
                          <a:latin typeface="Lucida Console"/>
                          <a:cs typeface="Lucida Console"/>
                        </a:rPr>
                        <a:t>&lt;jsp:forward&gt;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 marR="293370">
                        <a:lnSpc>
                          <a:spcPts val="1739"/>
                        </a:lnSpc>
                      </a:pPr>
                      <a:r>
                        <a:rPr sz="1500">
                          <a:latin typeface="Times New Roman"/>
                          <a:cs typeface="Times New Roman"/>
                        </a:rPr>
                        <a:t>Forwards</a:t>
                      </a:r>
                      <a:r>
                        <a:rPr sz="15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request</a:t>
                      </a:r>
                      <a:r>
                        <a:rPr sz="15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processing</a:t>
                      </a:r>
                      <a:r>
                        <a:rPr sz="15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5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another</a:t>
                      </a:r>
                      <a:r>
                        <a:rPr sz="15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JSP,</a:t>
                      </a:r>
                      <a:r>
                        <a:rPr sz="15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servlet</a:t>
                      </a:r>
                      <a:r>
                        <a:rPr sz="15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5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static page.</a:t>
                      </a:r>
                      <a:r>
                        <a:rPr sz="15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20">
                          <a:latin typeface="Times New Roman"/>
                          <a:cs typeface="Times New Roman"/>
                        </a:rPr>
                        <a:t>This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action</a:t>
                      </a:r>
                      <a:r>
                        <a:rPr sz="15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terminates</a:t>
                      </a:r>
                      <a:r>
                        <a:rPr sz="15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5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current</a:t>
                      </a:r>
                      <a:r>
                        <a:rPr sz="15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JSP’s</a:t>
                      </a:r>
                      <a:r>
                        <a:rPr sz="15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>
                          <a:latin typeface="Times New Roman"/>
                          <a:cs typeface="Times New Roman"/>
                        </a:rPr>
                        <a:t>execution.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4715">
                <a:tc>
                  <a:txBody>
                    <a:bodyPr/>
                    <a:lstStyle/>
                    <a:p>
                      <a:pPr marL="33020">
                        <a:lnSpc>
                          <a:spcPts val="1520"/>
                        </a:lnSpc>
                      </a:pPr>
                      <a:r>
                        <a:rPr sz="1500" spc="-10">
                          <a:latin typeface="Lucida Console"/>
                          <a:cs typeface="Lucida Console"/>
                        </a:rPr>
                        <a:t>&lt;jsp:plugin&gt;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1689"/>
                        </a:lnSpc>
                      </a:pPr>
                      <a:r>
                        <a:rPr sz="1500">
                          <a:latin typeface="Times New Roman"/>
                          <a:cs typeface="Times New Roman"/>
                        </a:rPr>
                        <a:t>Allows</a:t>
                      </a:r>
                      <a:r>
                        <a:rPr sz="15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5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plug-in</a:t>
                      </a:r>
                      <a:r>
                        <a:rPr sz="15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component to</a:t>
                      </a:r>
                      <a:r>
                        <a:rPr sz="15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5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added to</a:t>
                      </a:r>
                      <a:r>
                        <a:rPr sz="15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5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sz="15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5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5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form</a:t>
                      </a:r>
                      <a:r>
                        <a:rPr sz="15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5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0">
                          <a:latin typeface="Times New Roman"/>
                          <a:cs typeface="Times New Roman"/>
                        </a:rPr>
                        <a:t>a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1115" marR="342265">
                        <a:lnSpc>
                          <a:spcPts val="1739"/>
                        </a:lnSpc>
                        <a:spcBef>
                          <a:spcPts val="35"/>
                        </a:spcBef>
                      </a:pPr>
                      <a:r>
                        <a:rPr sz="1500">
                          <a:latin typeface="Times New Roman"/>
                          <a:cs typeface="Times New Roman"/>
                        </a:rPr>
                        <a:t>browser-specific</a:t>
                      </a:r>
                      <a:r>
                        <a:rPr sz="15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Lucida Console"/>
                          <a:cs typeface="Lucida Console"/>
                        </a:rPr>
                        <a:t>object</a:t>
                      </a:r>
                      <a:r>
                        <a:rPr sz="1500" spc="-509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5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Lucida Console"/>
                          <a:cs typeface="Lucida Console"/>
                        </a:rPr>
                        <a:t>embed</a:t>
                      </a:r>
                      <a:r>
                        <a:rPr sz="1500" spc="-51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HTML</a:t>
                      </a:r>
                      <a:r>
                        <a:rPr sz="15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element.</a:t>
                      </a:r>
                      <a:r>
                        <a:rPr sz="15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5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5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sz="15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5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5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Java</a:t>
                      </a:r>
                      <a:r>
                        <a:rPr sz="15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applet, this</a:t>
                      </a:r>
                      <a:r>
                        <a:rPr sz="15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action</a:t>
                      </a:r>
                      <a:r>
                        <a:rPr sz="15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enables</a:t>
                      </a:r>
                      <a:r>
                        <a:rPr sz="15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5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downloading</a:t>
                      </a:r>
                      <a:r>
                        <a:rPr sz="15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5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installation</a:t>
                      </a:r>
                      <a:r>
                        <a:rPr sz="15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5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25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500" i="1">
                          <a:latin typeface="Times New Roman"/>
                          <a:cs typeface="Times New Roman"/>
                        </a:rPr>
                        <a:t>Java</a:t>
                      </a:r>
                      <a:r>
                        <a:rPr sz="1500" i="1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>
                          <a:latin typeface="Times New Roman"/>
                          <a:cs typeface="Times New Roman"/>
                        </a:rPr>
                        <a:t>Plug-in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5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5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5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is not</a:t>
                      </a:r>
                      <a:r>
                        <a:rPr sz="15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already</a:t>
                      </a:r>
                      <a:r>
                        <a:rPr sz="15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installed on</a:t>
                      </a:r>
                      <a:r>
                        <a:rPr sz="15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5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client</a:t>
                      </a:r>
                      <a:r>
                        <a:rPr sz="15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>
                          <a:latin typeface="Times New Roman"/>
                          <a:cs typeface="Times New Roman"/>
                        </a:rPr>
                        <a:t>computer.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33020">
                        <a:lnSpc>
                          <a:spcPts val="1535"/>
                        </a:lnSpc>
                      </a:pPr>
                      <a:r>
                        <a:rPr sz="1500" spc="-10">
                          <a:latin typeface="Lucida Console"/>
                          <a:cs typeface="Lucida Console"/>
                        </a:rPr>
                        <a:t>&lt;jsp:param&gt;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 marR="473709">
                        <a:lnSpc>
                          <a:spcPts val="1739"/>
                        </a:lnSpc>
                      </a:pPr>
                      <a:r>
                        <a:rPr sz="150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15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5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5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Lucida Console"/>
                          <a:cs typeface="Lucida Console"/>
                        </a:rPr>
                        <a:t>include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5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Lucida Console"/>
                          <a:cs typeface="Lucida Console"/>
                        </a:rPr>
                        <a:t>forward</a:t>
                      </a:r>
                      <a:r>
                        <a:rPr sz="1500" spc="-50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5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Lucida Console"/>
                          <a:cs typeface="Lucida Console"/>
                        </a:rPr>
                        <a:t>plugin</a:t>
                      </a:r>
                      <a:r>
                        <a:rPr sz="1500" spc="-52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actions</a:t>
                      </a:r>
                      <a:r>
                        <a:rPr sz="15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5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>
                          <a:latin typeface="Times New Roman"/>
                          <a:cs typeface="Times New Roman"/>
                        </a:rPr>
                        <a:t>specify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additional</a:t>
                      </a:r>
                      <a:r>
                        <a:rPr sz="15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name/value</a:t>
                      </a:r>
                      <a:r>
                        <a:rPr sz="15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pairs</a:t>
                      </a:r>
                      <a:r>
                        <a:rPr sz="15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5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sz="15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5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sz="15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5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these</a:t>
                      </a:r>
                      <a:r>
                        <a:rPr sz="15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>
                          <a:latin typeface="Times New Roman"/>
                          <a:cs typeface="Times New Roman"/>
                        </a:rPr>
                        <a:t>actions.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33020">
                        <a:lnSpc>
                          <a:spcPts val="1714"/>
                        </a:lnSpc>
                      </a:pPr>
                      <a:r>
                        <a:rPr sz="1500" i="1">
                          <a:latin typeface="Times New Roman"/>
                          <a:cs typeface="Times New Roman"/>
                        </a:rPr>
                        <a:t>JavaBean</a:t>
                      </a:r>
                      <a:r>
                        <a:rPr sz="1500" i="1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spc="-10">
                          <a:latin typeface="Times New Roman"/>
                          <a:cs typeface="Times New Roman"/>
                        </a:rPr>
                        <a:t>Manipulation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5005">
                <a:tc>
                  <a:txBody>
                    <a:bodyPr/>
                    <a:lstStyle/>
                    <a:p>
                      <a:pPr marL="33020">
                        <a:lnSpc>
                          <a:spcPts val="1520"/>
                        </a:lnSpc>
                      </a:pPr>
                      <a:r>
                        <a:rPr sz="1500" spc="-10">
                          <a:latin typeface="Lucida Console"/>
                          <a:cs typeface="Lucida Console"/>
                        </a:rPr>
                        <a:t>&lt;jsp:useBean&gt;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ts val="1695"/>
                        </a:lnSpc>
                      </a:pPr>
                      <a:r>
                        <a:rPr sz="1500">
                          <a:latin typeface="Times New Roman"/>
                          <a:cs typeface="Times New Roman"/>
                        </a:rPr>
                        <a:t>Specifies</a:t>
                      </a:r>
                      <a:r>
                        <a:rPr sz="15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5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5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JSP</a:t>
                      </a:r>
                      <a:r>
                        <a:rPr sz="15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uses</a:t>
                      </a:r>
                      <a:r>
                        <a:rPr sz="15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5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JavaBean</a:t>
                      </a:r>
                      <a:r>
                        <a:rPr sz="15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instance.</a:t>
                      </a:r>
                      <a:r>
                        <a:rPr sz="15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5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action</a:t>
                      </a:r>
                      <a:r>
                        <a:rPr sz="15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specifies</a:t>
                      </a:r>
                      <a:r>
                        <a:rPr sz="15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25">
                          <a:latin typeface="Times New Roman"/>
                          <a:cs typeface="Times New Roman"/>
                        </a:rPr>
                        <a:t>the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1115" marR="213995">
                        <a:lnSpc>
                          <a:spcPts val="1739"/>
                        </a:lnSpc>
                        <a:spcBef>
                          <a:spcPts val="40"/>
                        </a:spcBef>
                      </a:pPr>
                      <a:r>
                        <a:rPr sz="1500">
                          <a:latin typeface="Times New Roman"/>
                          <a:cs typeface="Times New Roman"/>
                        </a:rPr>
                        <a:t>scope of</a:t>
                      </a:r>
                      <a:r>
                        <a:rPr sz="15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5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bean</a:t>
                      </a:r>
                      <a:r>
                        <a:rPr sz="15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5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assigns</a:t>
                      </a:r>
                      <a:r>
                        <a:rPr sz="15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5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5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ID</a:t>
                      </a:r>
                      <a:r>
                        <a:rPr sz="15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5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scripting</a:t>
                      </a:r>
                      <a:r>
                        <a:rPr sz="15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components</a:t>
                      </a:r>
                      <a:r>
                        <a:rPr sz="15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15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25">
                          <a:latin typeface="Times New Roman"/>
                          <a:cs typeface="Times New Roman"/>
                        </a:rPr>
                        <a:t>use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5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manipulate</a:t>
                      </a:r>
                      <a:r>
                        <a:rPr sz="15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5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>
                          <a:latin typeface="Times New Roman"/>
                          <a:cs typeface="Times New Roman"/>
                        </a:rPr>
                        <a:t>bean.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 marL="33020">
                        <a:lnSpc>
                          <a:spcPts val="1520"/>
                        </a:lnSpc>
                      </a:pPr>
                      <a:r>
                        <a:rPr sz="1500" spc="-10">
                          <a:latin typeface="Lucida Console"/>
                          <a:cs typeface="Lucida Console"/>
                        </a:rPr>
                        <a:t>&lt;jsp:setProperty&gt;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 marR="102235">
                        <a:lnSpc>
                          <a:spcPts val="1739"/>
                        </a:lnSpc>
                      </a:pPr>
                      <a:r>
                        <a:rPr sz="1500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sz="15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5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property in</a:t>
                      </a:r>
                      <a:r>
                        <a:rPr sz="15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5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specified</a:t>
                      </a:r>
                      <a:r>
                        <a:rPr sz="15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JavaBean</a:t>
                      </a:r>
                      <a:r>
                        <a:rPr sz="15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instance.</a:t>
                      </a:r>
                      <a:r>
                        <a:rPr sz="15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5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special</a:t>
                      </a:r>
                      <a:r>
                        <a:rPr sz="15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feature</a:t>
                      </a:r>
                      <a:r>
                        <a:rPr sz="15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25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5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action</a:t>
                      </a:r>
                      <a:r>
                        <a:rPr sz="15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5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automatic</a:t>
                      </a:r>
                      <a:r>
                        <a:rPr sz="15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matching</a:t>
                      </a:r>
                      <a:r>
                        <a:rPr sz="15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5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request</a:t>
                      </a:r>
                      <a:r>
                        <a:rPr sz="15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parameters</a:t>
                      </a:r>
                      <a:r>
                        <a:rPr sz="15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5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bean</a:t>
                      </a:r>
                      <a:r>
                        <a:rPr sz="15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>
                          <a:latin typeface="Times New Roman"/>
                          <a:cs typeface="Times New Roman"/>
                        </a:rPr>
                        <a:t>properties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5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5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same</a:t>
                      </a:r>
                      <a:r>
                        <a:rPr sz="15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20">
                          <a:latin typeface="Times New Roman"/>
                          <a:cs typeface="Times New Roman"/>
                        </a:rPr>
                        <a:t>name.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marL="33020">
                        <a:lnSpc>
                          <a:spcPts val="1520"/>
                        </a:lnSpc>
                      </a:pPr>
                      <a:r>
                        <a:rPr sz="1500" spc="-10">
                          <a:latin typeface="Lucida Console"/>
                          <a:cs typeface="Lucida Console"/>
                        </a:rPr>
                        <a:t>&lt;jsp:getProperty&gt;</a:t>
                      </a:r>
                      <a:endParaRPr sz="1500">
                        <a:latin typeface="Lucida Console"/>
                        <a:cs typeface="Lucida Console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 marR="119380">
                        <a:lnSpc>
                          <a:spcPts val="1739"/>
                        </a:lnSpc>
                      </a:pPr>
                      <a:r>
                        <a:rPr sz="1500">
                          <a:latin typeface="Times New Roman"/>
                          <a:cs typeface="Times New Roman"/>
                        </a:rPr>
                        <a:t>Gets</a:t>
                      </a:r>
                      <a:r>
                        <a:rPr sz="15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a property in</a:t>
                      </a:r>
                      <a:r>
                        <a:rPr sz="15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5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specified</a:t>
                      </a:r>
                      <a:r>
                        <a:rPr sz="15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JavaBean</a:t>
                      </a:r>
                      <a:r>
                        <a:rPr sz="15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instance</a:t>
                      </a:r>
                      <a:r>
                        <a:rPr sz="15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5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converts</a:t>
                      </a:r>
                      <a:r>
                        <a:rPr sz="15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5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>
                          <a:latin typeface="Times New Roman"/>
                          <a:cs typeface="Times New Roman"/>
                        </a:rPr>
                        <a:t>result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5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5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sz="15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for output</a:t>
                      </a:r>
                      <a:r>
                        <a:rPr sz="15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5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5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>
                          <a:latin typeface="Times New Roman"/>
                          <a:cs typeface="Times New Roman"/>
                        </a:rPr>
                        <a:t>response.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410">
                <a:tc gridSpan="2">
                  <a:txBody>
                    <a:bodyPr/>
                    <a:lstStyle/>
                    <a:p>
                      <a:pPr marL="4445">
                        <a:lnSpc>
                          <a:spcPts val="1730"/>
                        </a:lnSpc>
                      </a:pPr>
                      <a:r>
                        <a:rPr sz="1500">
                          <a:latin typeface="Arial MT"/>
                          <a:cs typeface="Arial MT"/>
                        </a:rPr>
                        <a:t>JSP</a:t>
                      </a:r>
                      <a:r>
                        <a:rPr sz="1500" spc="2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>
                          <a:latin typeface="Arial MT"/>
                          <a:cs typeface="Arial MT"/>
                        </a:rPr>
                        <a:t>standard</a:t>
                      </a:r>
                      <a:r>
                        <a:rPr sz="1500" spc="45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10">
                          <a:latin typeface="Arial MT"/>
                          <a:cs typeface="Arial MT"/>
                        </a:rPr>
                        <a:t>actions.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27897" y="6302146"/>
            <a:ext cx="241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>
                <a:solidFill>
                  <a:srgbClr val="696363"/>
                </a:solidFill>
                <a:latin typeface="Comic Sans MS"/>
                <a:cs typeface="Comic Sans MS"/>
              </a:rPr>
              <a:t>22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9076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95"/>
              </a:spcBef>
            </a:pPr>
            <a:r>
              <a:rPr sz="4000" spc="-30">
                <a:latin typeface="Lucida Console"/>
                <a:cs typeface="Lucida Console"/>
              </a:rPr>
              <a:t>&lt;jsp:include&gt;</a:t>
            </a:r>
            <a:r>
              <a:rPr sz="4000" spc="-1320">
                <a:latin typeface="Lucida Console"/>
                <a:cs typeface="Lucida Console"/>
              </a:rPr>
              <a:t> </a:t>
            </a:r>
            <a:r>
              <a:rPr sz="4000" spc="-30"/>
              <a:t>Action</a:t>
            </a:r>
            <a:endParaRPr sz="40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1391232"/>
            <a:ext cx="7581265" cy="332867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5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10">
                <a:latin typeface="Lucida Console"/>
                <a:cs typeface="Lucida Console"/>
              </a:rPr>
              <a:t>&lt;jsp:include&gt;</a:t>
            </a:r>
            <a:r>
              <a:rPr sz="2600" spc="-955">
                <a:latin typeface="Lucida Console"/>
                <a:cs typeface="Lucida Console"/>
              </a:rPr>
              <a:t> </a:t>
            </a:r>
            <a:r>
              <a:rPr sz="2600" spc="-10">
                <a:latin typeface="Times New Roman"/>
                <a:cs typeface="Times New Roman"/>
              </a:rPr>
              <a:t>action</a:t>
            </a:r>
            <a:endParaRPr sz="2600">
              <a:latin typeface="Times New Roman"/>
              <a:cs typeface="Times New Roman"/>
            </a:endParaRPr>
          </a:p>
          <a:p>
            <a:pPr marL="560070" lvl="1" indent="-231775">
              <a:lnSpc>
                <a:spcPct val="100000"/>
              </a:lnSpc>
              <a:spcBef>
                <a:spcPts val="365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0070" algn="l"/>
              </a:tabLst>
            </a:pPr>
            <a:r>
              <a:rPr sz="2400" spc="-165">
                <a:latin typeface="Times New Roman"/>
                <a:cs typeface="Times New Roman"/>
              </a:rPr>
              <a:t>Enables</a:t>
            </a:r>
            <a:r>
              <a:rPr sz="2400" spc="-50">
                <a:latin typeface="Times New Roman"/>
                <a:cs typeface="Times New Roman"/>
              </a:rPr>
              <a:t> </a:t>
            </a:r>
            <a:r>
              <a:rPr sz="2400" spc="-160">
                <a:latin typeface="Times New Roman"/>
                <a:cs typeface="Times New Roman"/>
              </a:rPr>
              <a:t>dynamic</a:t>
            </a:r>
            <a:r>
              <a:rPr sz="2400" spc="-50">
                <a:latin typeface="Times New Roman"/>
                <a:cs typeface="Times New Roman"/>
              </a:rPr>
              <a:t> </a:t>
            </a:r>
            <a:r>
              <a:rPr sz="2400" spc="-80">
                <a:latin typeface="Times New Roman"/>
                <a:cs typeface="Times New Roman"/>
              </a:rPr>
              <a:t>content</a:t>
            </a:r>
            <a:r>
              <a:rPr sz="2400" spc="-5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to</a:t>
            </a:r>
            <a:r>
              <a:rPr sz="2400" spc="-35">
                <a:latin typeface="Times New Roman"/>
                <a:cs typeface="Times New Roman"/>
              </a:rPr>
              <a:t> </a:t>
            </a:r>
            <a:r>
              <a:rPr sz="2400" spc="-120">
                <a:latin typeface="Times New Roman"/>
                <a:cs typeface="Times New Roman"/>
              </a:rPr>
              <a:t>be</a:t>
            </a:r>
            <a:r>
              <a:rPr sz="2400" spc="-35">
                <a:latin typeface="Times New Roman"/>
                <a:cs typeface="Times New Roman"/>
              </a:rPr>
              <a:t> </a:t>
            </a:r>
            <a:r>
              <a:rPr sz="2400" spc="-114">
                <a:latin typeface="Times New Roman"/>
                <a:cs typeface="Times New Roman"/>
              </a:rPr>
              <a:t>included</a:t>
            </a:r>
            <a:r>
              <a:rPr sz="2400" spc="-55">
                <a:latin typeface="Times New Roman"/>
                <a:cs typeface="Times New Roman"/>
              </a:rPr>
              <a:t> </a:t>
            </a:r>
            <a:r>
              <a:rPr sz="2400" spc="-120">
                <a:latin typeface="Times New Roman"/>
                <a:cs typeface="Times New Roman"/>
              </a:rPr>
              <a:t>in</a:t>
            </a:r>
            <a:r>
              <a:rPr sz="2400" spc="-35">
                <a:latin typeface="Times New Roman"/>
                <a:cs typeface="Times New Roman"/>
              </a:rPr>
              <a:t> </a:t>
            </a:r>
            <a:r>
              <a:rPr sz="2400" spc="-200">
                <a:latin typeface="Times New Roman"/>
                <a:cs typeface="Times New Roman"/>
              </a:rPr>
              <a:t>a</a:t>
            </a:r>
            <a:r>
              <a:rPr sz="2400" spc="-45">
                <a:latin typeface="Times New Roman"/>
                <a:cs typeface="Times New Roman"/>
              </a:rPr>
              <a:t> </a:t>
            </a:r>
            <a:r>
              <a:rPr sz="2400" spc="-225">
                <a:latin typeface="Times New Roman"/>
                <a:cs typeface="Times New Roman"/>
              </a:rPr>
              <a:t>JSP</a:t>
            </a:r>
            <a:r>
              <a:rPr sz="2400" spc="-35">
                <a:latin typeface="Times New Roman"/>
                <a:cs typeface="Times New Roman"/>
              </a:rPr>
              <a:t> </a:t>
            </a:r>
            <a:r>
              <a:rPr sz="2400" spc="-100">
                <a:latin typeface="Times New Roman"/>
                <a:cs typeface="Times New Roman"/>
              </a:rPr>
              <a:t>at</a:t>
            </a:r>
            <a:r>
              <a:rPr sz="2400" spc="-30">
                <a:latin typeface="Times New Roman"/>
                <a:cs typeface="Times New Roman"/>
              </a:rPr>
              <a:t> </a:t>
            </a:r>
            <a:r>
              <a:rPr sz="2400" spc="-85">
                <a:latin typeface="Times New Roman"/>
                <a:cs typeface="Times New Roman"/>
              </a:rPr>
              <a:t>request</a:t>
            </a:r>
            <a:r>
              <a:rPr sz="2400" spc="-50">
                <a:latin typeface="Times New Roman"/>
                <a:cs typeface="Times New Roman"/>
              </a:rPr>
              <a:t> </a:t>
            </a:r>
            <a:r>
              <a:rPr sz="2400" spc="-20">
                <a:latin typeface="Times New Roman"/>
                <a:cs typeface="Times New Roman"/>
              </a:rPr>
              <a:t>time</a:t>
            </a:r>
            <a:endParaRPr sz="2400">
              <a:latin typeface="Times New Roman"/>
              <a:cs typeface="Times New Roman"/>
            </a:endParaRPr>
          </a:p>
          <a:p>
            <a:pPr marL="560705" marR="5080" lvl="1" indent="-232410">
              <a:lnSpc>
                <a:spcPts val="2820"/>
              </a:lnSpc>
              <a:spcBef>
                <a:spcPts val="605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0705" algn="l"/>
              </a:tabLst>
            </a:pPr>
            <a:r>
              <a:rPr sz="2400" spc="-130">
                <a:latin typeface="Times New Roman"/>
                <a:cs typeface="Times New Roman"/>
              </a:rPr>
              <a:t>More</a:t>
            </a:r>
            <a:r>
              <a:rPr sz="2400" spc="-20">
                <a:latin typeface="Times New Roman"/>
                <a:cs typeface="Times New Roman"/>
              </a:rPr>
              <a:t> </a:t>
            </a:r>
            <a:r>
              <a:rPr sz="2400" spc="-125">
                <a:latin typeface="Times New Roman"/>
                <a:cs typeface="Times New Roman"/>
              </a:rPr>
              <a:t>flexible</a:t>
            </a:r>
            <a:r>
              <a:rPr sz="2400" spc="-30">
                <a:latin typeface="Times New Roman"/>
                <a:cs typeface="Times New Roman"/>
              </a:rPr>
              <a:t> </a:t>
            </a:r>
            <a:r>
              <a:rPr sz="2400" spc="-110">
                <a:latin typeface="Times New Roman"/>
                <a:cs typeface="Times New Roman"/>
              </a:rPr>
              <a:t>than</a:t>
            </a:r>
            <a:r>
              <a:rPr sz="2400" spc="-30">
                <a:latin typeface="Times New Roman"/>
                <a:cs typeface="Times New Roman"/>
              </a:rPr>
              <a:t> </a:t>
            </a:r>
            <a:r>
              <a:rPr sz="2400" spc="-20">
                <a:latin typeface="Lucida Console"/>
                <a:cs typeface="Lucida Console"/>
              </a:rPr>
              <a:t>include</a:t>
            </a:r>
            <a:r>
              <a:rPr sz="2400" spc="-875">
                <a:latin typeface="Lucida Console"/>
                <a:cs typeface="Lucida Console"/>
              </a:rPr>
              <a:t> </a:t>
            </a:r>
            <a:r>
              <a:rPr sz="2400" spc="-105">
                <a:latin typeface="Times New Roman"/>
                <a:cs typeface="Times New Roman"/>
              </a:rPr>
              <a:t>directive</a:t>
            </a:r>
            <a:r>
              <a:rPr sz="2400" spc="-15">
                <a:latin typeface="Times New Roman"/>
                <a:cs typeface="Times New Roman"/>
              </a:rPr>
              <a:t> </a:t>
            </a:r>
            <a:r>
              <a:rPr sz="2400" spc="-110">
                <a:latin typeface="Times New Roman"/>
                <a:cs typeface="Times New Roman"/>
              </a:rPr>
              <a:t>(included</a:t>
            </a:r>
            <a:r>
              <a:rPr sz="2400" spc="-35">
                <a:latin typeface="Times New Roman"/>
                <a:cs typeface="Times New Roman"/>
              </a:rPr>
              <a:t> </a:t>
            </a:r>
            <a:r>
              <a:rPr sz="2400" spc="-95">
                <a:latin typeface="Times New Roman"/>
                <a:cs typeface="Times New Roman"/>
              </a:rPr>
              <a:t>at</a:t>
            </a:r>
            <a:r>
              <a:rPr sz="2400" spc="-15">
                <a:latin typeface="Times New Roman"/>
                <a:cs typeface="Times New Roman"/>
              </a:rPr>
              <a:t> </a:t>
            </a:r>
            <a:r>
              <a:rPr sz="2400" spc="-75">
                <a:latin typeface="Times New Roman"/>
                <a:cs typeface="Times New Roman"/>
              </a:rPr>
              <a:t>translation </a:t>
            </a:r>
            <a:r>
              <a:rPr sz="2400" spc="-10">
                <a:latin typeface="Times New Roman"/>
                <a:cs typeface="Times New Roman"/>
              </a:rPr>
              <a:t>time)</a:t>
            </a:r>
            <a:endParaRPr sz="2400">
              <a:latin typeface="Times New Roman"/>
              <a:cs typeface="Times New Roman"/>
            </a:endParaRPr>
          </a:p>
          <a:p>
            <a:pPr marL="833119" lvl="2" indent="-226695">
              <a:lnSpc>
                <a:spcPct val="100000"/>
              </a:lnSpc>
              <a:spcBef>
                <a:spcPts val="375"/>
              </a:spcBef>
              <a:buClr>
                <a:srgbClr val="E6B0AB"/>
              </a:buClr>
              <a:buSzPct val="85000"/>
              <a:buFont typeface="Segoe UI Symbol"/>
              <a:buChar char="⚫"/>
              <a:tabLst>
                <a:tab pos="833119" algn="l"/>
              </a:tabLst>
            </a:pPr>
            <a:r>
              <a:rPr sz="2000" spc="-105">
                <a:latin typeface="Times New Roman"/>
                <a:cs typeface="Times New Roman"/>
              </a:rPr>
              <a:t>Requires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 spc="-80">
                <a:latin typeface="Times New Roman"/>
                <a:cs typeface="Times New Roman"/>
              </a:rPr>
              <a:t>more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 spc="-114">
                <a:latin typeface="Times New Roman"/>
                <a:cs typeface="Times New Roman"/>
              </a:rPr>
              <a:t>overhead</a:t>
            </a:r>
            <a:r>
              <a:rPr sz="2000" spc="-50">
                <a:latin typeface="Times New Roman"/>
                <a:cs typeface="Times New Roman"/>
              </a:rPr>
              <a:t> </a:t>
            </a:r>
            <a:r>
              <a:rPr sz="2000" spc="-114">
                <a:latin typeface="Times New Roman"/>
                <a:cs typeface="Times New Roman"/>
              </a:rPr>
              <a:t>when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 spc="-130">
                <a:latin typeface="Times New Roman"/>
                <a:cs typeface="Times New Roman"/>
              </a:rPr>
              <a:t>page</a:t>
            </a:r>
            <a:r>
              <a:rPr sz="2000" spc="-35">
                <a:latin typeface="Times New Roman"/>
                <a:cs typeface="Times New Roman"/>
              </a:rPr>
              <a:t> </a:t>
            </a:r>
            <a:r>
              <a:rPr sz="2000" spc="-75">
                <a:latin typeface="Times New Roman"/>
                <a:cs typeface="Times New Roman"/>
              </a:rPr>
              <a:t>contents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 spc="-120">
                <a:latin typeface="Times New Roman"/>
                <a:cs typeface="Times New Roman"/>
              </a:rPr>
              <a:t>change</a:t>
            </a:r>
            <a:r>
              <a:rPr sz="2000" spc="-30">
                <a:latin typeface="Times New Roman"/>
                <a:cs typeface="Times New Roman"/>
              </a:rPr>
              <a:t> </a:t>
            </a:r>
            <a:r>
              <a:rPr sz="2000" spc="-10">
                <a:latin typeface="Times New Roman"/>
                <a:cs typeface="Times New Roman"/>
              </a:rPr>
              <a:t>frequently</a:t>
            </a:r>
            <a:endParaRPr sz="20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51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85">
                <a:latin typeface="Times New Roman"/>
                <a:cs typeface="Times New Roman"/>
              </a:rPr>
              <a:t>&lt;jsp:include</a:t>
            </a:r>
            <a:r>
              <a:rPr sz="2600" spc="-80">
                <a:latin typeface="Times New Roman"/>
                <a:cs typeface="Times New Roman"/>
              </a:rPr>
              <a:t> </a:t>
            </a:r>
            <a:r>
              <a:rPr sz="2600" spc="-170">
                <a:latin typeface="Times New Roman"/>
                <a:cs typeface="Times New Roman"/>
              </a:rPr>
              <a:t>page</a:t>
            </a:r>
            <a:r>
              <a:rPr sz="2600" spc="-75">
                <a:latin typeface="Times New Roman"/>
                <a:cs typeface="Times New Roman"/>
              </a:rPr>
              <a:t> </a:t>
            </a:r>
            <a:r>
              <a:rPr sz="2600" spc="260">
                <a:latin typeface="Times New Roman"/>
                <a:cs typeface="Times New Roman"/>
              </a:rPr>
              <a:t>=</a:t>
            </a:r>
            <a:r>
              <a:rPr sz="2600" spc="-70">
                <a:latin typeface="Times New Roman"/>
                <a:cs typeface="Times New Roman"/>
              </a:rPr>
              <a:t> </a:t>
            </a:r>
            <a:r>
              <a:rPr sz="2600" spc="-55">
                <a:latin typeface="Times New Roman"/>
                <a:cs typeface="Times New Roman"/>
              </a:rPr>
              <a:t>"toc.html"</a:t>
            </a:r>
            <a:r>
              <a:rPr sz="2600" spc="-60">
                <a:latin typeface="Times New Roman"/>
                <a:cs typeface="Times New Roman"/>
              </a:rPr>
              <a:t> </a:t>
            </a:r>
            <a:r>
              <a:rPr sz="2600" spc="-165">
                <a:latin typeface="Times New Roman"/>
                <a:cs typeface="Times New Roman"/>
              </a:rPr>
              <a:t>flush</a:t>
            </a:r>
            <a:r>
              <a:rPr sz="2600" spc="-80">
                <a:latin typeface="Times New Roman"/>
                <a:cs typeface="Times New Roman"/>
              </a:rPr>
              <a:t> </a:t>
            </a:r>
            <a:r>
              <a:rPr sz="2600" spc="260">
                <a:latin typeface="Times New Roman"/>
                <a:cs typeface="Times New Roman"/>
              </a:rPr>
              <a:t>=</a:t>
            </a:r>
            <a:r>
              <a:rPr sz="2600" spc="-65">
                <a:latin typeface="Times New Roman"/>
                <a:cs typeface="Times New Roman"/>
              </a:rPr>
              <a:t> </a:t>
            </a:r>
            <a:r>
              <a:rPr sz="2600" spc="-10">
                <a:latin typeface="Times New Roman"/>
                <a:cs typeface="Times New Roman"/>
              </a:rPr>
              <a:t>"true"</a:t>
            </a:r>
            <a:r>
              <a:rPr sz="2600" spc="-70">
                <a:latin typeface="Times New Roman"/>
                <a:cs typeface="Times New Roman"/>
              </a:rPr>
              <a:t> </a:t>
            </a:r>
            <a:r>
              <a:rPr sz="2600" spc="395">
                <a:latin typeface="Times New Roman"/>
                <a:cs typeface="Times New Roman"/>
              </a:rPr>
              <a:t>/&gt;</a:t>
            </a:r>
            <a:endParaRPr sz="2600">
              <a:latin typeface="Times New Roman"/>
              <a:cs typeface="Times New Roman"/>
            </a:endParaRPr>
          </a:p>
          <a:p>
            <a:pPr marL="560070" lvl="1" indent="-231775">
              <a:lnSpc>
                <a:spcPct val="100000"/>
              </a:lnSpc>
              <a:spcBef>
                <a:spcPts val="430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0070" algn="l"/>
              </a:tabLst>
            </a:pPr>
            <a:r>
              <a:rPr sz="2400" b="1">
                <a:latin typeface="Times New Roman"/>
                <a:cs typeface="Times New Roman"/>
              </a:rPr>
              <a:t>page</a:t>
            </a:r>
            <a:r>
              <a:rPr sz="2400" b="1" spc="-75">
                <a:latin typeface="Times New Roman"/>
                <a:cs typeface="Times New Roman"/>
              </a:rPr>
              <a:t> </a:t>
            </a:r>
            <a:r>
              <a:rPr sz="2400" spc="-160">
                <a:latin typeface="Times New Roman"/>
                <a:cs typeface="Times New Roman"/>
              </a:rPr>
              <a:t>is</a:t>
            </a:r>
            <a:r>
              <a:rPr sz="2400" spc="-70">
                <a:latin typeface="Times New Roman"/>
                <a:cs typeface="Times New Roman"/>
              </a:rPr>
              <a:t> </a:t>
            </a:r>
            <a:r>
              <a:rPr sz="2400" spc="-65">
                <a:latin typeface="Times New Roman"/>
                <a:cs typeface="Times New Roman"/>
              </a:rPr>
              <a:t>the </a:t>
            </a:r>
            <a:r>
              <a:rPr sz="2400" spc="-95">
                <a:latin typeface="Times New Roman"/>
                <a:cs typeface="Times New Roman"/>
              </a:rPr>
              <a:t>resource</a:t>
            </a:r>
            <a:r>
              <a:rPr sz="2400" spc="-7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to</a:t>
            </a:r>
            <a:r>
              <a:rPr sz="2400" spc="-75">
                <a:latin typeface="Times New Roman"/>
                <a:cs typeface="Times New Roman"/>
              </a:rPr>
              <a:t> </a:t>
            </a:r>
            <a:r>
              <a:rPr sz="2400" spc="-10">
                <a:latin typeface="Times New Roman"/>
                <a:cs typeface="Times New Roman"/>
              </a:rPr>
              <a:t>include</a:t>
            </a:r>
            <a:endParaRPr sz="2400">
              <a:latin typeface="Times New Roman"/>
              <a:cs typeface="Times New Roman"/>
            </a:endParaRPr>
          </a:p>
          <a:p>
            <a:pPr marL="560070" lvl="1" indent="-231775">
              <a:lnSpc>
                <a:spcPct val="100000"/>
              </a:lnSpc>
              <a:spcBef>
                <a:spcPts val="395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0070" algn="l"/>
              </a:tabLst>
            </a:pPr>
            <a:r>
              <a:rPr sz="2400" b="1">
                <a:latin typeface="Times New Roman"/>
                <a:cs typeface="Times New Roman"/>
              </a:rPr>
              <a:t>flush</a:t>
            </a:r>
            <a:r>
              <a:rPr sz="2400" b="1" spc="-65">
                <a:latin typeface="Times New Roman"/>
                <a:cs typeface="Times New Roman"/>
              </a:rPr>
              <a:t> </a:t>
            </a:r>
            <a:r>
              <a:rPr sz="2400" spc="-114">
                <a:latin typeface="Times New Roman"/>
                <a:cs typeface="Times New Roman"/>
              </a:rPr>
              <a:t>must</a:t>
            </a:r>
            <a:r>
              <a:rPr sz="2400" spc="-80">
                <a:latin typeface="Times New Roman"/>
                <a:cs typeface="Times New Roman"/>
              </a:rPr>
              <a:t> </a:t>
            </a:r>
            <a:r>
              <a:rPr sz="2400" spc="-114">
                <a:latin typeface="Times New Roman"/>
                <a:cs typeface="Times New Roman"/>
              </a:rPr>
              <a:t>be</a:t>
            </a:r>
            <a:r>
              <a:rPr sz="2400" spc="-65">
                <a:latin typeface="Times New Roman"/>
                <a:cs typeface="Times New Roman"/>
              </a:rPr>
              <a:t> </a:t>
            </a:r>
            <a:r>
              <a:rPr sz="2400" b="1">
                <a:latin typeface="Times New Roman"/>
                <a:cs typeface="Times New Roman"/>
              </a:rPr>
              <a:t>true</a:t>
            </a:r>
            <a:r>
              <a:rPr sz="2400" b="1" spc="-6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to</a:t>
            </a:r>
            <a:r>
              <a:rPr sz="2400" spc="-60">
                <a:latin typeface="Times New Roman"/>
                <a:cs typeface="Times New Roman"/>
              </a:rPr>
              <a:t> </a:t>
            </a:r>
            <a:r>
              <a:rPr sz="2400" spc="-229">
                <a:latin typeface="Times New Roman"/>
                <a:cs typeface="Times New Roman"/>
              </a:rPr>
              <a:t>say</a:t>
            </a:r>
            <a:r>
              <a:rPr sz="2400" spc="-5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to</a:t>
            </a:r>
            <a:r>
              <a:rPr sz="2400" spc="-60">
                <a:latin typeface="Times New Roman"/>
                <a:cs typeface="Times New Roman"/>
              </a:rPr>
              <a:t> </a:t>
            </a:r>
            <a:r>
              <a:rPr sz="2400" spc="-155">
                <a:latin typeface="Times New Roman"/>
                <a:cs typeface="Times New Roman"/>
              </a:rPr>
              <a:t>flush</a:t>
            </a:r>
            <a:r>
              <a:rPr sz="2400" spc="-70">
                <a:latin typeface="Times New Roman"/>
                <a:cs typeface="Times New Roman"/>
              </a:rPr>
              <a:t> </a:t>
            </a:r>
            <a:r>
              <a:rPr sz="2400" spc="-130">
                <a:latin typeface="Times New Roman"/>
                <a:cs typeface="Times New Roman"/>
              </a:rPr>
              <a:t>buffer</a:t>
            </a:r>
            <a:r>
              <a:rPr sz="2400" spc="-65">
                <a:latin typeface="Times New Roman"/>
                <a:cs typeface="Times New Roman"/>
              </a:rPr>
              <a:t> </a:t>
            </a:r>
            <a:r>
              <a:rPr sz="2400" spc="-90">
                <a:latin typeface="Times New Roman"/>
                <a:cs typeface="Times New Roman"/>
              </a:rPr>
              <a:t>after</a:t>
            </a:r>
            <a:r>
              <a:rPr sz="2400" spc="-65">
                <a:latin typeface="Times New Roman"/>
                <a:cs typeface="Times New Roman"/>
              </a:rPr>
              <a:t> </a:t>
            </a:r>
            <a:r>
              <a:rPr sz="2400" spc="-10">
                <a:latin typeface="Times New Roman"/>
                <a:cs typeface="Times New Roman"/>
              </a:rPr>
              <a:t>including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755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>
                <a:latin typeface="Lucida Console"/>
                <a:cs typeface="Lucida Console"/>
              </a:rPr>
              <a:t>banner.html</a:t>
            </a:r>
            <a:endParaRPr sz="4000">
              <a:latin typeface="Lucida Console"/>
              <a:cs typeface="Lucida Consol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7047" y="6314643"/>
            <a:ext cx="2362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>
                <a:solidFill>
                  <a:srgbClr val="FFFFFF"/>
                </a:solidFill>
                <a:latin typeface="Franklin Gothic Medium"/>
                <a:cs typeface="Franklin Gothic Medium"/>
              </a:rPr>
              <a:t>23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1393596"/>
            <a:ext cx="5575935" cy="436689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467995" indent="-455295">
              <a:lnSpc>
                <a:spcPct val="100000"/>
              </a:lnSpc>
              <a:spcBef>
                <a:spcPts val="315"/>
              </a:spcBef>
              <a:buClr>
                <a:srgbClr val="5F5F5F"/>
              </a:buClr>
              <a:buFont typeface="Arial MT"/>
              <a:buAutoNum type="arabicPlain"/>
              <a:tabLst>
                <a:tab pos="467995" algn="l"/>
                <a:tab pos="3197860" algn="l"/>
              </a:tabLst>
            </a:pPr>
            <a:r>
              <a:rPr sz="1600">
                <a:solidFill>
                  <a:srgbClr val="008000"/>
                </a:solidFill>
                <a:latin typeface="Times New Roman"/>
                <a:cs typeface="Times New Roman"/>
              </a:rPr>
              <a:t>&lt;!--</a:t>
            </a:r>
            <a:r>
              <a:rPr sz="1600" spc="-2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spc="-130">
                <a:solidFill>
                  <a:srgbClr val="008000"/>
                </a:solidFill>
                <a:latin typeface="Times New Roman"/>
                <a:cs typeface="Times New Roman"/>
              </a:rPr>
              <a:t>Fig.</a:t>
            </a:r>
            <a:r>
              <a:rPr sz="1600" spc="-8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spc="-35">
                <a:solidFill>
                  <a:srgbClr val="008000"/>
                </a:solidFill>
                <a:latin typeface="Times New Roman"/>
                <a:cs typeface="Times New Roman"/>
              </a:rPr>
              <a:t>25.7:</a:t>
            </a:r>
            <a:r>
              <a:rPr sz="1600" spc="-7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spc="-10">
                <a:solidFill>
                  <a:srgbClr val="008000"/>
                </a:solidFill>
                <a:latin typeface="Times New Roman"/>
                <a:cs typeface="Times New Roman"/>
              </a:rPr>
              <a:t>banner.html</a:t>
            </a:r>
            <a:r>
              <a:rPr sz="160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600" spc="-50">
                <a:solidFill>
                  <a:srgbClr val="008000"/>
                </a:solidFill>
                <a:latin typeface="Times New Roman"/>
                <a:cs typeface="Times New Roman"/>
              </a:rPr>
              <a:t>--</a:t>
            </a:r>
            <a:r>
              <a:rPr sz="1600" spc="110">
                <a:solidFill>
                  <a:srgbClr val="008000"/>
                </a:solidFill>
                <a:latin typeface="Times New Roman"/>
                <a:cs typeface="Times New Roman"/>
              </a:rPr>
              <a:t>&gt;</a:t>
            </a:r>
            <a:endParaRPr sz="1600">
              <a:latin typeface="Times New Roman"/>
              <a:cs typeface="Times New Roman"/>
            </a:endParaRPr>
          </a:p>
          <a:p>
            <a:pPr marL="467995" indent="-455295">
              <a:lnSpc>
                <a:spcPct val="100000"/>
              </a:lnSpc>
              <a:spcBef>
                <a:spcPts val="215"/>
              </a:spcBef>
              <a:buClr>
                <a:srgbClr val="5F5F5F"/>
              </a:buClr>
              <a:buFont typeface="Arial MT"/>
              <a:buAutoNum type="arabicPlain"/>
              <a:tabLst>
                <a:tab pos="467995" algn="l"/>
              </a:tabLst>
            </a:pPr>
            <a:r>
              <a:rPr sz="1600">
                <a:solidFill>
                  <a:srgbClr val="008000"/>
                </a:solidFill>
                <a:latin typeface="Times New Roman"/>
                <a:cs typeface="Times New Roman"/>
              </a:rPr>
              <a:t>&lt;!--</a:t>
            </a:r>
            <a:r>
              <a:rPr sz="1600" spc="-4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spc="-80">
                <a:solidFill>
                  <a:srgbClr val="008000"/>
                </a:solidFill>
                <a:latin typeface="Times New Roman"/>
                <a:cs typeface="Times New Roman"/>
              </a:rPr>
              <a:t>banner</a:t>
            </a:r>
            <a:r>
              <a:rPr sz="1600" spc="-3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spc="-10">
                <a:solidFill>
                  <a:srgbClr val="008000"/>
                </a:solidFill>
                <a:latin typeface="Times New Roman"/>
                <a:cs typeface="Times New Roman"/>
              </a:rPr>
              <a:t>to</a:t>
            </a:r>
            <a:r>
              <a:rPr sz="1600" spc="-3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spc="-85">
                <a:solidFill>
                  <a:srgbClr val="008000"/>
                </a:solidFill>
                <a:latin typeface="Times New Roman"/>
                <a:cs typeface="Times New Roman"/>
              </a:rPr>
              <a:t>include</a:t>
            </a:r>
            <a:r>
              <a:rPr sz="1600" spc="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spc="-85">
                <a:solidFill>
                  <a:srgbClr val="008000"/>
                </a:solidFill>
                <a:latin typeface="Times New Roman"/>
                <a:cs typeface="Times New Roman"/>
              </a:rPr>
              <a:t>in</a:t>
            </a:r>
            <a:r>
              <a:rPr sz="1600" spc="-3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spc="-70">
                <a:solidFill>
                  <a:srgbClr val="008000"/>
                </a:solidFill>
                <a:latin typeface="Times New Roman"/>
                <a:cs typeface="Times New Roman"/>
              </a:rPr>
              <a:t>another</a:t>
            </a:r>
            <a:r>
              <a:rPr sz="1600" spc="-2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spc="-70">
                <a:solidFill>
                  <a:srgbClr val="008000"/>
                </a:solidFill>
                <a:latin typeface="Times New Roman"/>
                <a:cs typeface="Times New Roman"/>
              </a:rPr>
              <a:t>document</a:t>
            </a:r>
            <a:r>
              <a:rPr sz="1600" spc="1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600" spc="-50">
                <a:solidFill>
                  <a:srgbClr val="008000"/>
                </a:solidFill>
                <a:latin typeface="Times New Roman"/>
                <a:cs typeface="Times New Roman"/>
              </a:rPr>
              <a:t>--</a:t>
            </a:r>
            <a:r>
              <a:rPr sz="1600" spc="110">
                <a:solidFill>
                  <a:srgbClr val="008000"/>
                </a:solidFill>
                <a:latin typeface="Times New Roman"/>
                <a:cs typeface="Times New Roman"/>
              </a:rPr>
              <a:t>&gt;</a:t>
            </a:r>
            <a:endParaRPr sz="1600">
              <a:latin typeface="Times New Roman"/>
              <a:cs typeface="Times New Roman"/>
            </a:endParaRPr>
          </a:p>
          <a:p>
            <a:pPr marL="467995" indent="-455295">
              <a:lnSpc>
                <a:spcPct val="100000"/>
              </a:lnSpc>
              <a:spcBef>
                <a:spcPts val="215"/>
              </a:spcBef>
              <a:buClr>
                <a:srgbClr val="5F5F5F"/>
              </a:buClr>
              <a:buFont typeface="Arial MT"/>
              <a:buAutoNum type="arabicPlain"/>
              <a:tabLst>
                <a:tab pos="467995" algn="l"/>
              </a:tabLst>
            </a:pPr>
            <a:r>
              <a:rPr sz="1600" spc="-40">
                <a:solidFill>
                  <a:srgbClr val="0000FF"/>
                </a:solidFill>
                <a:latin typeface="Times New Roman"/>
                <a:cs typeface="Times New Roman"/>
              </a:rPr>
              <a:t>&lt;div</a:t>
            </a:r>
            <a:r>
              <a:rPr sz="1600" spc="-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-90">
                <a:solidFill>
                  <a:srgbClr val="0000FF"/>
                </a:solidFill>
                <a:latin typeface="Times New Roman"/>
                <a:cs typeface="Times New Roman"/>
              </a:rPr>
              <a:t>style</a:t>
            </a:r>
            <a:r>
              <a:rPr sz="16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160">
                <a:latin typeface="Times New Roman"/>
                <a:cs typeface="Times New Roman"/>
              </a:rPr>
              <a:t>=</a:t>
            </a:r>
            <a:r>
              <a:rPr sz="1600" spc="-30">
                <a:latin typeface="Times New Roman"/>
                <a:cs typeface="Times New Roman"/>
              </a:rPr>
              <a:t> </a:t>
            </a:r>
            <a:r>
              <a:rPr sz="1600" spc="-55">
                <a:solidFill>
                  <a:srgbClr val="0099FF"/>
                </a:solidFill>
                <a:latin typeface="Times New Roman"/>
                <a:cs typeface="Times New Roman"/>
              </a:rPr>
              <a:t>"width:</a:t>
            </a:r>
            <a:r>
              <a:rPr sz="1600" spc="-80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sz="1600" spc="-10">
                <a:solidFill>
                  <a:srgbClr val="0099FF"/>
                </a:solidFill>
                <a:latin typeface="Times New Roman"/>
                <a:cs typeface="Times New Roman"/>
              </a:rPr>
              <a:t>580px"</a:t>
            </a:r>
            <a:r>
              <a:rPr sz="1600" spc="-1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  <a:tabLst>
                <a:tab pos="606425" algn="l"/>
              </a:tabLst>
            </a:pPr>
            <a:r>
              <a:rPr sz="1600" spc="-50">
                <a:solidFill>
                  <a:srgbClr val="5F5F5F"/>
                </a:solidFill>
                <a:latin typeface="Arial MT"/>
                <a:cs typeface="Arial MT"/>
              </a:rPr>
              <a:t>4</a:t>
            </a:r>
            <a:r>
              <a:rPr sz="1600">
                <a:solidFill>
                  <a:srgbClr val="5F5F5F"/>
                </a:solidFill>
                <a:latin typeface="Arial MT"/>
                <a:cs typeface="Arial MT"/>
              </a:rPr>
              <a:t>	</a:t>
            </a:r>
            <a:r>
              <a:rPr sz="1600" spc="60">
                <a:solidFill>
                  <a:srgbClr val="0000FF"/>
                </a:solidFill>
                <a:latin typeface="Times New Roman"/>
                <a:cs typeface="Times New Roman"/>
              </a:rPr>
              <a:t>&lt;p&gt;</a:t>
            </a:r>
            <a:endParaRPr sz="1600">
              <a:latin typeface="Times New Roman"/>
              <a:cs typeface="Times New Roman"/>
            </a:endParaRPr>
          </a:p>
          <a:p>
            <a:pPr marL="743585" indent="-730885">
              <a:lnSpc>
                <a:spcPct val="100000"/>
              </a:lnSpc>
              <a:spcBef>
                <a:spcPts val="215"/>
              </a:spcBef>
              <a:buClr>
                <a:srgbClr val="5F5F5F"/>
              </a:buClr>
              <a:buFont typeface="Arial MT"/>
              <a:buAutoNum type="arabicPlain" startAt="5"/>
              <a:tabLst>
                <a:tab pos="743585" algn="l"/>
              </a:tabLst>
            </a:pPr>
            <a:r>
              <a:rPr sz="1600" spc="-110">
                <a:latin typeface="Times New Roman"/>
                <a:cs typeface="Times New Roman"/>
              </a:rPr>
              <a:t>Java(TM),</a:t>
            </a:r>
            <a:r>
              <a:rPr sz="1600" spc="-90">
                <a:latin typeface="Times New Roman"/>
                <a:cs typeface="Times New Roman"/>
              </a:rPr>
              <a:t> </a:t>
            </a:r>
            <a:r>
              <a:rPr sz="1600" spc="-45">
                <a:latin typeface="Times New Roman"/>
                <a:cs typeface="Times New Roman"/>
              </a:rPr>
              <a:t>C,</a:t>
            </a:r>
            <a:r>
              <a:rPr sz="1600" spc="-75">
                <a:latin typeface="Times New Roman"/>
                <a:cs typeface="Times New Roman"/>
              </a:rPr>
              <a:t> </a:t>
            </a:r>
            <a:r>
              <a:rPr sz="1600" spc="-35">
                <a:latin typeface="Times New Roman"/>
                <a:cs typeface="Times New Roman"/>
              </a:rPr>
              <a:t>C++,Visual</a:t>
            </a:r>
            <a:r>
              <a:rPr sz="1600">
                <a:latin typeface="Times New Roman"/>
                <a:cs typeface="Times New Roman"/>
              </a:rPr>
              <a:t> </a:t>
            </a:r>
            <a:r>
              <a:rPr sz="1600" spc="-10">
                <a:latin typeface="Times New Roman"/>
                <a:cs typeface="Times New Roman"/>
              </a:rPr>
              <a:t>Basic(R),</a:t>
            </a:r>
            <a:endParaRPr sz="1600">
              <a:latin typeface="Times New Roman"/>
              <a:cs typeface="Times New Roman"/>
            </a:endParaRPr>
          </a:p>
          <a:p>
            <a:pPr marL="743585" indent="-730885">
              <a:lnSpc>
                <a:spcPct val="100000"/>
              </a:lnSpc>
              <a:spcBef>
                <a:spcPts val="219"/>
              </a:spcBef>
              <a:buClr>
                <a:srgbClr val="5F5F5F"/>
              </a:buClr>
              <a:buFont typeface="Arial MT"/>
              <a:buAutoNum type="arabicPlain" startAt="5"/>
              <a:tabLst>
                <a:tab pos="743585" algn="l"/>
              </a:tabLst>
            </a:pPr>
            <a:r>
              <a:rPr sz="1600" spc="-60">
                <a:latin typeface="Times New Roman"/>
                <a:cs typeface="Times New Roman"/>
              </a:rPr>
              <a:t>Object</a:t>
            </a:r>
            <a:r>
              <a:rPr sz="1600" spc="-220">
                <a:latin typeface="Times New Roman"/>
                <a:cs typeface="Times New Roman"/>
              </a:rPr>
              <a:t> </a:t>
            </a:r>
            <a:r>
              <a:rPr sz="1600" spc="-114">
                <a:latin typeface="Times New Roman"/>
                <a:cs typeface="Times New Roman"/>
              </a:rPr>
              <a:t>Technology,</a:t>
            </a:r>
            <a:r>
              <a:rPr sz="1600" spc="-55">
                <a:latin typeface="Times New Roman"/>
                <a:cs typeface="Times New Roman"/>
              </a:rPr>
              <a:t> </a:t>
            </a:r>
            <a:r>
              <a:rPr sz="1600" spc="-95">
                <a:latin typeface="Times New Roman"/>
                <a:cs typeface="Times New Roman"/>
              </a:rPr>
              <a:t>and</a:t>
            </a:r>
            <a:r>
              <a:rPr sz="1600" spc="20">
                <a:latin typeface="Times New Roman"/>
                <a:cs typeface="Times New Roman"/>
              </a:rPr>
              <a:t> </a:t>
            </a:r>
            <a:r>
              <a:rPr sz="1600">
                <a:solidFill>
                  <a:srgbClr val="0000FF"/>
                </a:solidFill>
                <a:latin typeface="Times New Roman"/>
                <a:cs typeface="Times New Roman"/>
              </a:rPr>
              <a:t>&lt;br</a:t>
            </a:r>
            <a:r>
              <a:rPr sz="16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250">
                <a:solidFill>
                  <a:srgbClr val="0000FF"/>
                </a:solidFill>
                <a:latin typeface="Times New Roman"/>
                <a:cs typeface="Times New Roman"/>
              </a:rPr>
              <a:t>/&gt;</a:t>
            </a:r>
            <a:r>
              <a:rPr sz="1600" spc="-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-45">
                <a:latin typeface="Times New Roman"/>
                <a:cs typeface="Times New Roman"/>
              </a:rPr>
              <a:t>Internet</a:t>
            </a:r>
            <a:r>
              <a:rPr sz="1600" spc="-5">
                <a:latin typeface="Times New Roman"/>
                <a:cs typeface="Times New Roman"/>
              </a:rPr>
              <a:t> </a:t>
            </a:r>
            <a:r>
              <a:rPr sz="1600" spc="-25">
                <a:latin typeface="Times New Roman"/>
                <a:cs typeface="Times New Roman"/>
              </a:rPr>
              <a:t>and</a:t>
            </a:r>
            <a:endParaRPr sz="1600">
              <a:latin typeface="Times New Roman"/>
              <a:cs typeface="Times New Roman"/>
            </a:endParaRPr>
          </a:p>
          <a:p>
            <a:pPr marL="719455" indent="-706755">
              <a:lnSpc>
                <a:spcPct val="100000"/>
              </a:lnSpc>
              <a:spcBef>
                <a:spcPts val="215"/>
              </a:spcBef>
              <a:buClr>
                <a:srgbClr val="5F5F5F"/>
              </a:buClr>
              <a:buFont typeface="Arial MT"/>
              <a:buAutoNum type="arabicPlain" startAt="5"/>
              <a:tabLst>
                <a:tab pos="719455" algn="l"/>
              </a:tabLst>
            </a:pPr>
            <a:r>
              <a:rPr sz="1600" spc="-100">
                <a:latin typeface="Times New Roman"/>
                <a:cs typeface="Times New Roman"/>
              </a:rPr>
              <a:t>World</a:t>
            </a:r>
            <a:r>
              <a:rPr sz="1600" spc="-210">
                <a:latin typeface="Times New Roman"/>
                <a:cs typeface="Times New Roman"/>
              </a:rPr>
              <a:t> </a:t>
            </a:r>
            <a:r>
              <a:rPr sz="1600" spc="-85">
                <a:latin typeface="Times New Roman"/>
                <a:cs typeface="Times New Roman"/>
              </a:rPr>
              <a:t>Wide</a:t>
            </a:r>
            <a:r>
              <a:rPr sz="1600" spc="-185">
                <a:latin typeface="Times New Roman"/>
                <a:cs typeface="Times New Roman"/>
              </a:rPr>
              <a:t> </a:t>
            </a:r>
            <a:r>
              <a:rPr sz="1600" spc="-140">
                <a:latin typeface="Times New Roman"/>
                <a:cs typeface="Times New Roman"/>
              </a:rPr>
              <a:t>Web</a:t>
            </a:r>
            <a:r>
              <a:rPr sz="1600" spc="25">
                <a:latin typeface="Times New Roman"/>
                <a:cs typeface="Times New Roman"/>
              </a:rPr>
              <a:t> </a:t>
            </a:r>
            <a:r>
              <a:rPr sz="1600" spc="-90">
                <a:latin typeface="Times New Roman"/>
                <a:cs typeface="Times New Roman"/>
              </a:rPr>
              <a:t>Programming</a:t>
            </a:r>
            <a:r>
              <a:rPr sz="1600" spc="-200">
                <a:latin typeface="Times New Roman"/>
                <a:cs typeface="Times New Roman"/>
              </a:rPr>
              <a:t> </a:t>
            </a:r>
            <a:r>
              <a:rPr sz="1600" spc="-80">
                <a:latin typeface="Times New Roman"/>
                <a:cs typeface="Times New Roman"/>
              </a:rPr>
              <a:t>Training&amp;nbsp;</a:t>
            </a:r>
            <a:r>
              <a:rPr sz="1600" spc="-80">
                <a:solidFill>
                  <a:srgbClr val="0000FF"/>
                </a:solidFill>
                <a:latin typeface="Times New Roman"/>
                <a:cs typeface="Times New Roman"/>
              </a:rPr>
              <a:t>&lt;br</a:t>
            </a:r>
            <a:r>
              <a:rPr sz="1600" spc="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225">
                <a:solidFill>
                  <a:srgbClr val="0000FF"/>
                </a:solidFill>
                <a:latin typeface="Times New Roman"/>
                <a:cs typeface="Times New Roman"/>
              </a:rPr>
              <a:t>/&gt;</a:t>
            </a:r>
            <a:endParaRPr sz="1600">
              <a:latin typeface="Times New Roman"/>
              <a:cs typeface="Times New Roman"/>
            </a:endParaRPr>
          </a:p>
          <a:p>
            <a:pPr marL="743585" indent="-730885">
              <a:lnSpc>
                <a:spcPct val="100000"/>
              </a:lnSpc>
              <a:spcBef>
                <a:spcPts val="215"/>
              </a:spcBef>
              <a:buClr>
                <a:srgbClr val="5F5F5F"/>
              </a:buClr>
              <a:buFont typeface="Arial MT"/>
              <a:buAutoNum type="arabicPlain" startAt="5"/>
              <a:tabLst>
                <a:tab pos="743585" algn="l"/>
              </a:tabLst>
            </a:pPr>
            <a:r>
              <a:rPr sz="1600" spc="-40">
                <a:latin typeface="Times New Roman"/>
                <a:cs typeface="Times New Roman"/>
              </a:rPr>
              <a:t>On-</a:t>
            </a:r>
            <a:r>
              <a:rPr sz="1600" spc="-105">
                <a:latin typeface="Times New Roman"/>
                <a:cs typeface="Times New Roman"/>
              </a:rPr>
              <a:t>Site</a:t>
            </a:r>
            <a:r>
              <a:rPr sz="1600" spc="55">
                <a:latin typeface="Times New Roman"/>
                <a:cs typeface="Times New Roman"/>
              </a:rPr>
              <a:t> </a:t>
            </a:r>
            <a:r>
              <a:rPr sz="1600" spc="-110">
                <a:latin typeface="Times New Roman"/>
                <a:cs typeface="Times New Roman"/>
              </a:rPr>
              <a:t>Seminars</a:t>
            </a:r>
            <a:r>
              <a:rPr sz="1600" spc="45">
                <a:latin typeface="Times New Roman"/>
                <a:cs typeface="Times New Roman"/>
              </a:rPr>
              <a:t> </a:t>
            </a:r>
            <a:r>
              <a:rPr sz="1600" spc="-90">
                <a:latin typeface="Times New Roman"/>
                <a:cs typeface="Times New Roman"/>
              </a:rPr>
              <a:t>Delivered</a:t>
            </a:r>
            <a:r>
              <a:rPr sz="1600" spc="-195">
                <a:latin typeface="Times New Roman"/>
                <a:cs typeface="Times New Roman"/>
              </a:rPr>
              <a:t> </a:t>
            </a:r>
            <a:r>
              <a:rPr sz="1600" spc="-10">
                <a:latin typeface="Times New Roman"/>
                <a:cs typeface="Times New Roman"/>
              </a:rPr>
              <a:t>Worldwide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606425" algn="l"/>
              </a:tabLst>
            </a:pPr>
            <a:r>
              <a:rPr sz="1600" spc="-50">
                <a:solidFill>
                  <a:srgbClr val="5F5F5F"/>
                </a:solidFill>
                <a:latin typeface="Arial MT"/>
                <a:cs typeface="Arial MT"/>
              </a:rPr>
              <a:t>9</a:t>
            </a:r>
            <a:r>
              <a:rPr sz="1600">
                <a:solidFill>
                  <a:srgbClr val="5F5F5F"/>
                </a:solidFill>
                <a:latin typeface="Arial MT"/>
                <a:cs typeface="Arial MT"/>
              </a:rPr>
              <a:t>	</a:t>
            </a:r>
            <a:r>
              <a:rPr sz="1600" spc="125">
                <a:solidFill>
                  <a:srgbClr val="0000FF"/>
                </a:solidFill>
                <a:latin typeface="Times New Roman"/>
                <a:cs typeface="Times New Roman"/>
              </a:rPr>
              <a:t>&lt;/p&gt;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600" spc="-25">
                <a:solidFill>
                  <a:srgbClr val="5F5F5F"/>
                </a:solidFill>
                <a:latin typeface="Arial MT"/>
                <a:cs typeface="Arial MT"/>
              </a:rPr>
              <a:t>10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589915" algn="l"/>
              </a:tabLst>
            </a:pPr>
            <a:r>
              <a:rPr sz="1600" spc="-25">
                <a:solidFill>
                  <a:srgbClr val="5F5F5F"/>
                </a:solidFill>
                <a:latin typeface="Arial MT"/>
                <a:cs typeface="Arial MT"/>
              </a:rPr>
              <a:t>11</a:t>
            </a:r>
            <a:r>
              <a:rPr sz="1600">
                <a:solidFill>
                  <a:srgbClr val="5F5F5F"/>
                </a:solidFill>
                <a:latin typeface="Arial MT"/>
                <a:cs typeface="Arial MT"/>
              </a:rPr>
              <a:t>	</a:t>
            </a:r>
            <a:r>
              <a:rPr sz="1600" spc="60">
                <a:solidFill>
                  <a:srgbClr val="0000FF"/>
                </a:solidFill>
                <a:latin typeface="Times New Roman"/>
                <a:cs typeface="Times New Roman"/>
              </a:rPr>
              <a:t>&lt;p&gt;</a:t>
            </a:r>
            <a:endParaRPr sz="1600">
              <a:latin typeface="Times New Roman"/>
              <a:cs typeface="Times New Roman"/>
            </a:endParaRPr>
          </a:p>
          <a:p>
            <a:pPr marL="742315" indent="-729615">
              <a:lnSpc>
                <a:spcPct val="100000"/>
              </a:lnSpc>
              <a:spcBef>
                <a:spcPts val="215"/>
              </a:spcBef>
              <a:buClr>
                <a:srgbClr val="5F5F5F"/>
              </a:buClr>
              <a:buFont typeface="Arial MT"/>
              <a:buAutoNum type="arabicPlain" startAt="12"/>
              <a:tabLst>
                <a:tab pos="742315" algn="l"/>
              </a:tabLst>
            </a:pPr>
            <a:r>
              <a:rPr sz="1600">
                <a:solidFill>
                  <a:srgbClr val="0000FF"/>
                </a:solidFill>
                <a:latin typeface="Times New Roman"/>
                <a:cs typeface="Times New Roman"/>
              </a:rPr>
              <a:t>&lt;a</a:t>
            </a:r>
            <a:r>
              <a:rPr sz="1600" spc="-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-85">
                <a:solidFill>
                  <a:srgbClr val="0000FF"/>
                </a:solidFill>
                <a:latin typeface="Times New Roman"/>
                <a:cs typeface="Times New Roman"/>
              </a:rPr>
              <a:t>href</a:t>
            </a:r>
            <a:r>
              <a:rPr sz="1600" spc="-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16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600" spc="-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-35">
                <a:solidFill>
                  <a:srgbClr val="0099FF"/>
                </a:solidFill>
                <a:latin typeface="Times New Roman"/>
                <a:cs typeface="Times New Roman"/>
                <a:hlinkClick r:id="rId2"/>
              </a:rPr>
              <a:t>"mailto:deitel@deitel.com"</a:t>
            </a:r>
            <a:r>
              <a:rPr sz="1600" spc="-35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1600" spc="-35">
                <a:latin typeface="Times New Roman"/>
                <a:cs typeface="Times New Roman"/>
                <a:hlinkClick r:id="rId2"/>
              </a:rPr>
              <a:t>deitel@deitel.com</a:t>
            </a:r>
            <a:r>
              <a:rPr sz="1600" spc="-35">
                <a:solidFill>
                  <a:srgbClr val="0000FF"/>
                </a:solidFill>
                <a:latin typeface="Times New Roman"/>
                <a:cs typeface="Times New Roman"/>
              </a:rPr>
              <a:t>&lt;/a&gt;</a:t>
            </a:r>
            <a:endParaRPr sz="1600">
              <a:latin typeface="Times New Roman"/>
              <a:cs typeface="Times New Roman"/>
            </a:endParaRPr>
          </a:p>
          <a:p>
            <a:pPr marL="742315" indent="-729615">
              <a:lnSpc>
                <a:spcPct val="100000"/>
              </a:lnSpc>
              <a:spcBef>
                <a:spcPts val="215"/>
              </a:spcBef>
              <a:buClr>
                <a:srgbClr val="5F5F5F"/>
              </a:buClr>
              <a:buFont typeface="Arial MT"/>
              <a:buAutoNum type="arabicPlain" startAt="12"/>
              <a:tabLst>
                <a:tab pos="742315" algn="l"/>
              </a:tabLst>
            </a:pPr>
            <a:r>
              <a:rPr sz="1600">
                <a:solidFill>
                  <a:srgbClr val="0000FF"/>
                </a:solidFill>
                <a:latin typeface="Times New Roman"/>
                <a:cs typeface="Times New Roman"/>
              </a:rPr>
              <a:t>&lt;br</a:t>
            </a:r>
            <a:r>
              <a:rPr sz="1600" spc="-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>
                <a:solidFill>
                  <a:srgbClr val="0000FF"/>
                </a:solidFill>
                <a:latin typeface="Times New Roman"/>
                <a:cs typeface="Times New Roman"/>
              </a:rPr>
              <a:t>/&gt;</a:t>
            </a:r>
            <a:r>
              <a:rPr sz="1600">
                <a:latin typeface="Times New Roman"/>
                <a:cs typeface="Times New Roman"/>
              </a:rPr>
              <a:t>978.461.5880</a:t>
            </a:r>
            <a:r>
              <a:rPr sz="1600">
                <a:solidFill>
                  <a:srgbClr val="0000FF"/>
                </a:solidFill>
                <a:latin typeface="Times New Roman"/>
                <a:cs typeface="Times New Roman"/>
              </a:rPr>
              <a:t>&lt;br</a:t>
            </a:r>
            <a:r>
              <a:rPr sz="1600" spc="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90">
                <a:solidFill>
                  <a:srgbClr val="0000FF"/>
                </a:solidFill>
                <a:latin typeface="Times New Roman"/>
                <a:cs typeface="Times New Roman"/>
              </a:rPr>
              <a:t>/&gt;</a:t>
            </a:r>
            <a:r>
              <a:rPr sz="1600" spc="90">
                <a:latin typeface="Times New Roman"/>
                <a:cs typeface="Times New Roman"/>
              </a:rPr>
              <a:t>12</a:t>
            </a:r>
            <a:r>
              <a:rPr sz="1600" spc="-15">
                <a:latin typeface="Times New Roman"/>
                <a:cs typeface="Times New Roman"/>
              </a:rPr>
              <a:t> </a:t>
            </a:r>
            <a:r>
              <a:rPr sz="1600" spc="-85">
                <a:latin typeface="Times New Roman"/>
                <a:cs typeface="Times New Roman"/>
              </a:rPr>
              <a:t>Clock</a:t>
            </a:r>
            <a:r>
              <a:rPr sz="1600" spc="-195">
                <a:latin typeface="Times New Roman"/>
                <a:cs typeface="Times New Roman"/>
              </a:rPr>
              <a:t> </a:t>
            </a:r>
            <a:r>
              <a:rPr sz="1600" spc="-130">
                <a:latin typeface="Times New Roman"/>
                <a:cs typeface="Times New Roman"/>
              </a:rPr>
              <a:t>Tower</a:t>
            </a:r>
            <a:r>
              <a:rPr sz="1600" spc="-15">
                <a:latin typeface="Times New Roman"/>
                <a:cs typeface="Times New Roman"/>
              </a:rPr>
              <a:t> </a:t>
            </a:r>
            <a:r>
              <a:rPr sz="1600" spc="-80">
                <a:latin typeface="Times New Roman"/>
                <a:cs typeface="Times New Roman"/>
              </a:rPr>
              <a:t>Place,</a:t>
            </a:r>
            <a:r>
              <a:rPr sz="1600" spc="-75">
                <a:latin typeface="Times New Roman"/>
                <a:cs typeface="Times New Roman"/>
              </a:rPr>
              <a:t> </a:t>
            </a:r>
            <a:r>
              <a:rPr sz="1600" spc="-100">
                <a:latin typeface="Times New Roman"/>
                <a:cs typeface="Times New Roman"/>
              </a:rPr>
              <a:t>Suite</a:t>
            </a:r>
            <a:r>
              <a:rPr sz="1600" spc="-15">
                <a:latin typeface="Times New Roman"/>
                <a:cs typeface="Times New Roman"/>
              </a:rPr>
              <a:t> </a:t>
            </a:r>
            <a:r>
              <a:rPr sz="1600" spc="-20">
                <a:latin typeface="Times New Roman"/>
                <a:cs typeface="Times New Roman"/>
              </a:rPr>
              <a:t>200,</a:t>
            </a:r>
            <a:endParaRPr sz="1600">
              <a:latin typeface="Times New Roman"/>
              <a:cs typeface="Times New Roman"/>
            </a:endParaRPr>
          </a:p>
          <a:p>
            <a:pPr marL="742315" indent="-729615">
              <a:lnSpc>
                <a:spcPct val="100000"/>
              </a:lnSpc>
              <a:spcBef>
                <a:spcPts val="219"/>
              </a:spcBef>
              <a:buClr>
                <a:srgbClr val="5F5F5F"/>
              </a:buClr>
              <a:buFont typeface="Arial MT"/>
              <a:buAutoNum type="arabicPlain" startAt="12"/>
              <a:tabLst>
                <a:tab pos="742315" algn="l"/>
              </a:tabLst>
            </a:pPr>
            <a:r>
              <a:rPr sz="1600" spc="-100">
                <a:latin typeface="Times New Roman"/>
                <a:cs typeface="Times New Roman"/>
              </a:rPr>
              <a:t>Maynard,</a:t>
            </a:r>
            <a:r>
              <a:rPr sz="1600" spc="-55">
                <a:latin typeface="Times New Roman"/>
                <a:cs typeface="Times New Roman"/>
              </a:rPr>
              <a:t> </a:t>
            </a:r>
            <a:r>
              <a:rPr sz="1600" spc="-210">
                <a:latin typeface="Times New Roman"/>
                <a:cs typeface="Times New Roman"/>
              </a:rPr>
              <a:t>MA</a:t>
            </a:r>
            <a:r>
              <a:rPr sz="1600" spc="-10">
                <a:latin typeface="Times New Roman"/>
                <a:cs typeface="Times New Roman"/>
              </a:rPr>
              <a:t> 01754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605155" algn="l"/>
              </a:tabLst>
            </a:pPr>
            <a:r>
              <a:rPr sz="1600" spc="-25">
                <a:solidFill>
                  <a:srgbClr val="5F5F5F"/>
                </a:solidFill>
                <a:latin typeface="Arial MT"/>
                <a:cs typeface="Arial MT"/>
              </a:rPr>
              <a:t>15</a:t>
            </a:r>
            <a:r>
              <a:rPr sz="1600">
                <a:solidFill>
                  <a:srgbClr val="5F5F5F"/>
                </a:solidFill>
                <a:latin typeface="Arial MT"/>
                <a:cs typeface="Arial MT"/>
              </a:rPr>
              <a:t>	</a:t>
            </a:r>
            <a:r>
              <a:rPr sz="1600" spc="125">
                <a:solidFill>
                  <a:srgbClr val="0000FF"/>
                </a:solidFill>
                <a:latin typeface="Times New Roman"/>
                <a:cs typeface="Times New Roman"/>
              </a:rPr>
              <a:t>&lt;/p&gt;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  <a:tabLst>
                <a:tab pos="466725" algn="l"/>
              </a:tabLst>
            </a:pPr>
            <a:r>
              <a:rPr sz="1600" spc="-25">
                <a:solidFill>
                  <a:srgbClr val="5F5F5F"/>
                </a:solidFill>
                <a:latin typeface="Arial MT"/>
                <a:cs typeface="Arial MT"/>
              </a:rPr>
              <a:t>16</a:t>
            </a:r>
            <a:r>
              <a:rPr sz="1600">
                <a:solidFill>
                  <a:srgbClr val="5F5F5F"/>
                </a:solidFill>
                <a:latin typeface="Arial MT"/>
                <a:cs typeface="Arial MT"/>
              </a:rPr>
              <a:t>	</a:t>
            </a:r>
            <a:r>
              <a:rPr sz="1600" spc="45">
                <a:solidFill>
                  <a:srgbClr val="0000FF"/>
                </a:solidFill>
                <a:latin typeface="Times New Roman"/>
                <a:cs typeface="Times New Roman"/>
              </a:rPr>
              <a:t>&lt;/div&gt;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130" y="145796"/>
            <a:ext cx="2233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>
                <a:latin typeface="Lucida Console"/>
                <a:cs typeface="Lucida Console"/>
              </a:rPr>
              <a:t>toc.html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11747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925"/>
              </a:spcBef>
            </a:pPr>
            <a:r>
              <a:rPr sz="1400" spc="-25">
                <a:solidFill>
                  <a:srgbClr val="FFFFFF"/>
                </a:solidFill>
                <a:latin typeface="Franklin Gothic Medium"/>
                <a:cs typeface="Franklin Gothic Medium"/>
              </a:rPr>
              <a:t>24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0442" y="789584"/>
            <a:ext cx="4418330" cy="57880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07975" indent="-295275">
              <a:lnSpc>
                <a:spcPct val="100000"/>
              </a:lnSpc>
              <a:spcBef>
                <a:spcPts val="700"/>
              </a:spcBef>
              <a:buClr>
                <a:srgbClr val="5F5F5F"/>
              </a:buClr>
              <a:buAutoNum type="arabicPlain"/>
              <a:tabLst>
                <a:tab pos="307975" algn="l"/>
                <a:tab pos="2484755" algn="l"/>
              </a:tabLst>
            </a:pPr>
            <a:r>
              <a:rPr sz="1300">
                <a:solidFill>
                  <a:srgbClr val="008000"/>
                </a:solidFill>
                <a:latin typeface="Times New Roman"/>
                <a:cs typeface="Times New Roman"/>
              </a:rPr>
              <a:t>&lt;!--</a:t>
            </a:r>
            <a:r>
              <a:rPr sz="1300" spc="-3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spc="-105">
                <a:solidFill>
                  <a:srgbClr val="008000"/>
                </a:solidFill>
                <a:latin typeface="Times New Roman"/>
                <a:cs typeface="Times New Roman"/>
              </a:rPr>
              <a:t>Fig.</a:t>
            </a:r>
            <a:r>
              <a:rPr sz="1300" spc="-8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spc="-30">
                <a:solidFill>
                  <a:srgbClr val="008000"/>
                </a:solidFill>
                <a:latin typeface="Times New Roman"/>
                <a:cs typeface="Times New Roman"/>
              </a:rPr>
              <a:t>25.8:</a:t>
            </a:r>
            <a:r>
              <a:rPr sz="1300" spc="-5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spc="-10">
                <a:solidFill>
                  <a:srgbClr val="008000"/>
                </a:solidFill>
                <a:latin typeface="Times New Roman"/>
                <a:cs typeface="Times New Roman"/>
              </a:rPr>
              <a:t>toc.html</a:t>
            </a:r>
            <a:r>
              <a:rPr sz="1300">
                <a:solidFill>
                  <a:srgbClr val="008000"/>
                </a:solidFill>
                <a:latin typeface="Times New Roman"/>
                <a:cs typeface="Times New Roman"/>
              </a:rPr>
              <a:t>	</a:t>
            </a:r>
            <a:r>
              <a:rPr sz="1300" spc="-35">
                <a:solidFill>
                  <a:srgbClr val="008000"/>
                </a:solidFill>
                <a:latin typeface="Times New Roman"/>
                <a:cs typeface="Times New Roman"/>
              </a:rPr>
              <a:t>--</a:t>
            </a:r>
            <a:r>
              <a:rPr sz="1300" spc="75">
                <a:solidFill>
                  <a:srgbClr val="008000"/>
                </a:solidFill>
                <a:latin typeface="Times New Roman"/>
                <a:cs typeface="Times New Roman"/>
              </a:rPr>
              <a:t>&gt;</a:t>
            </a:r>
            <a:endParaRPr sz="13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AutoNum type="arabicPlain"/>
              <a:tabLst>
                <a:tab pos="240665" algn="l"/>
              </a:tabLst>
            </a:pPr>
            <a:r>
              <a:rPr sz="1300">
                <a:solidFill>
                  <a:srgbClr val="008000"/>
                </a:solidFill>
                <a:latin typeface="Times New Roman"/>
                <a:cs typeface="Times New Roman"/>
              </a:rPr>
              <a:t>&lt;!--</a:t>
            </a:r>
            <a:r>
              <a:rPr sz="1300" spc="-4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spc="-50">
                <a:solidFill>
                  <a:srgbClr val="008000"/>
                </a:solidFill>
                <a:latin typeface="Times New Roman"/>
                <a:cs typeface="Times New Roman"/>
              </a:rPr>
              <a:t>contents</a:t>
            </a:r>
            <a:r>
              <a:rPr sz="1300" spc="-2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spc="-10">
                <a:solidFill>
                  <a:srgbClr val="008000"/>
                </a:solidFill>
                <a:latin typeface="Times New Roman"/>
                <a:cs typeface="Times New Roman"/>
              </a:rPr>
              <a:t>to</a:t>
            </a:r>
            <a:r>
              <a:rPr sz="1300" spc="-4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spc="-65">
                <a:solidFill>
                  <a:srgbClr val="008000"/>
                </a:solidFill>
                <a:latin typeface="Times New Roman"/>
                <a:cs typeface="Times New Roman"/>
              </a:rPr>
              <a:t>include</a:t>
            </a:r>
            <a:r>
              <a:rPr sz="1300" spc="-1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spc="-70">
                <a:solidFill>
                  <a:srgbClr val="008000"/>
                </a:solidFill>
                <a:latin typeface="Times New Roman"/>
                <a:cs typeface="Times New Roman"/>
              </a:rPr>
              <a:t>in</a:t>
            </a:r>
            <a:r>
              <a:rPr sz="1300" spc="-3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spc="-60">
                <a:solidFill>
                  <a:srgbClr val="008000"/>
                </a:solidFill>
                <a:latin typeface="Times New Roman"/>
                <a:cs typeface="Times New Roman"/>
              </a:rPr>
              <a:t>another</a:t>
            </a:r>
            <a:r>
              <a:rPr sz="1300" spc="-1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spc="-55">
                <a:solidFill>
                  <a:srgbClr val="008000"/>
                </a:solidFill>
                <a:latin typeface="Times New Roman"/>
                <a:cs typeface="Times New Roman"/>
              </a:rPr>
              <a:t>document</a:t>
            </a:r>
            <a:r>
              <a:rPr sz="1300" spc="1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300" spc="-35">
                <a:solidFill>
                  <a:srgbClr val="008000"/>
                </a:solidFill>
                <a:latin typeface="Times New Roman"/>
                <a:cs typeface="Times New Roman"/>
              </a:rPr>
              <a:t>--</a:t>
            </a:r>
            <a:r>
              <a:rPr sz="1300" spc="75">
                <a:solidFill>
                  <a:srgbClr val="008000"/>
                </a:solidFill>
                <a:latin typeface="Times New Roman"/>
                <a:cs typeface="Times New Roman"/>
              </a:rPr>
              <a:t>&gt;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100" spc="-50">
                <a:solidFill>
                  <a:srgbClr val="D24717"/>
                </a:solidFill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  <a:p>
            <a:pPr marL="307975" indent="-295275">
              <a:lnSpc>
                <a:spcPct val="100000"/>
              </a:lnSpc>
              <a:spcBef>
                <a:spcPts val="640"/>
              </a:spcBef>
              <a:buClr>
                <a:srgbClr val="5F5F5F"/>
              </a:buClr>
              <a:buAutoNum type="arabicPlain" startAt="4"/>
              <a:tabLst>
                <a:tab pos="307975" algn="l"/>
              </a:tabLst>
            </a:pPr>
            <a:r>
              <a:rPr sz="1300">
                <a:solidFill>
                  <a:srgbClr val="0000FF"/>
                </a:solidFill>
                <a:latin typeface="Times New Roman"/>
                <a:cs typeface="Times New Roman"/>
              </a:rPr>
              <a:t>&lt;p&gt;&lt;a</a:t>
            </a:r>
            <a:r>
              <a:rPr sz="1300" spc="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300" spc="-70">
                <a:solidFill>
                  <a:srgbClr val="0000FF"/>
                </a:solidFill>
                <a:latin typeface="Times New Roman"/>
                <a:cs typeface="Times New Roman"/>
              </a:rPr>
              <a:t>href</a:t>
            </a:r>
            <a:r>
              <a:rPr sz="1300" spc="5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300" spc="125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300" spc="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300" spc="-10">
                <a:solidFill>
                  <a:srgbClr val="0099FF"/>
                </a:solidFill>
                <a:latin typeface="Times New Roman"/>
                <a:cs typeface="Times New Roman"/>
                <a:hlinkClick r:id="rId2"/>
              </a:rPr>
              <a:t>"http://www.deitel.com/books/index.html"</a:t>
            </a:r>
            <a:r>
              <a:rPr sz="1300" spc="-1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1300">
              <a:latin typeface="Times New Roman"/>
              <a:cs typeface="Times New Roman"/>
            </a:endParaRPr>
          </a:p>
          <a:p>
            <a:pPr marL="417830" indent="-405130">
              <a:lnSpc>
                <a:spcPct val="100000"/>
              </a:lnSpc>
              <a:spcBef>
                <a:spcPts val="600"/>
              </a:spcBef>
              <a:buClr>
                <a:srgbClr val="5F5F5F"/>
              </a:buClr>
              <a:buAutoNum type="arabicPlain" startAt="4"/>
              <a:tabLst>
                <a:tab pos="417830" algn="l"/>
              </a:tabLst>
            </a:pPr>
            <a:r>
              <a:rPr sz="1300" spc="-20">
                <a:latin typeface="Times New Roman"/>
                <a:cs typeface="Times New Roman"/>
              </a:rPr>
              <a:t>Publications/BookStore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07975" algn="l"/>
              </a:tabLst>
            </a:pPr>
            <a:r>
              <a:rPr sz="1300" spc="-50">
                <a:solidFill>
                  <a:srgbClr val="5F5F5F"/>
                </a:solidFill>
                <a:latin typeface="Times New Roman"/>
                <a:cs typeface="Times New Roman"/>
              </a:rPr>
              <a:t>6</a:t>
            </a:r>
            <a:r>
              <a:rPr sz="130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1300" spc="80">
                <a:solidFill>
                  <a:srgbClr val="0000FF"/>
                </a:solidFill>
                <a:latin typeface="Times New Roman"/>
                <a:cs typeface="Times New Roman"/>
              </a:rPr>
              <a:t>&lt;/a&gt;&lt;/p&gt;</a:t>
            </a:r>
            <a:r>
              <a:rPr sz="1300" spc="80">
                <a:solidFill>
                  <a:srgbClr val="5F5F5F"/>
                </a:solidFill>
                <a:latin typeface="Times New Roman"/>
                <a:cs typeface="Times New Roman"/>
              </a:rPr>
              <a:t>7</a:t>
            </a:r>
            <a:endParaRPr sz="1300">
              <a:latin typeface="Times New Roman"/>
              <a:cs typeface="Times New Roman"/>
            </a:endParaRPr>
          </a:p>
          <a:p>
            <a:pPr marL="307975" indent="-295275">
              <a:lnSpc>
                <a:spcPct val="100000"/>
              </a:lnSpc>
              <a:spcBef>
                <a:spcPts val="600"/>
              </a:spcBef>
              <a:buClr>
                <a:srgbClr val="5F5F5F"/>
              </a:buClr>
              <a:buAutoNum type="arabicPlain" startAt="8"/>
              <a:tabLst>
                <a:tab pos="307975" algn="l"/>
              </a:tabLst>
            </a:pPr>
            <a:r>
              <a:rPr sz="1300">
                <a:solidFill>
                  <a:srgbClr val="0000FF"/>
                </a:solidFill>
                <a:latin typeface="Times New Roman"/>
                <a:cs typeface="Times New Roman"/>
              </a:rPr>
              <a:t>&lt;p&gt;&lt;a</a:t>
            </a:r>
            <a:r>
              <a:rPr sz="1300" spc="4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300" spc="-70">
                <a:solidFill>
                  <a:srgbClr val="0000FF"/>
                </a:solidFill>
                <a:latin typeface="Times New Roman"/>
                <a:cs typeface="Times New Roman"/>
              </a:rPr>
              <a:t>href</a:t>
            </a:r>
            <a:r>
              <a:rPr sz="1300" spc="4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300" spc="125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300" spc="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300" spc="-10">
                <a:solidFill>
                  <a:srgbClr val="0099FF"/>
                </a:solidFill>
                <a:latin typeface="Times New Roman"/>
                <a:cs typeface="Times New Roman"/>
                <a:hlinkClick r:id="rId3"/>
              </a:rPr>
              <a:t>"http://www.deitel.com/whatsnew.html"</a:t>
            </a:r>
            <a:r>
              <a:rPr sz="1300" spc="-1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1300">
              <a:latin typeface="Times New Roman"/>
              <a:cs typeface="Times New Roman"/>
            </a:endParaRPr>
          </a:p>
          <a:p>
            <a:pPr marL="396240" indent="-383540">
              <a:lnSpc>
                <a:spcPct val="100000"/>
              </a:lnSpc>
              <a:spcBef>
                <a:spcPts val="600"/>
              </a:spcBef>
              <a:buClr>
                <a:srgbClr val="5F5F5F"/>
              </a:buClr>
              <a:buAutoNum type="arabicPlain" startAt="8"/>
              <a:tabLst>
                <a:tab pos="396240" algn="l"/>
              </a:tabLst>
            </a:pPr>
            <a:r>
              <a:rPr sz="1300" spc="-65">
                <a:latin typeface="Times New Roman"/>
                <a:cs typeface="Times New Roman"/>
              </a:rPr>
              <a:t>What's</a:t>
            </a:r>
            <a:r>
              <a:rPr sz="1300" spc="10">
                <a:latin typeface="Times New Roman"/>
                <a:cs typeface="Times New Roman"/>
              </a:rPr>
              <a:t> </a:t>
            </a:r>
            <a:r>
              <a:rPr sz="1300" spc="-25">
                <a:latin typeface="Times New Roman"/>
                <a:cs typeface="Times New Roman"/>
              </a:rPr>
              <a:t>New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>
                <a:solidFill>
                  <a:srgbClr val="D24717"/>
                </a:solidFill>
                <a:latin typeface="Times New Roman"/>
                <a:cs typeface="Times New Roman"/>
              </a:rPr>
              <a:t>10</a:t>
            </a:r>
            <a:r>
              <a:rPr sz="1100" spc="409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1300" spc="95">
                <a:solidFill>
                  <a:srgbClr val="0000FF"/>
                </a:solidFill>
                <a:latin typeface="Times New Roman"/>
                <a:cs typeface="Times New Roman"/>
              </a:rPr>
              <a:t>&lt;/a&gt;&lt;/p&gt;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100" spc="-25">
                <a:solidFill>
                  <a:srgbClr val="D24717"/>
                </a:solidFill>
                <a:latin typeface="Times New Roman"/>
                <a:cs typeface="Times New Roman"/>
              </a:rPr>
              <a:t>11</a:t>
            </a:r>
            <a:endParaRPr sz="1100">
              <a:latin typeface="Times New Roman"/>
              <a:cs typeface="Times New Roman"/>
            </a:endParaRPr>
          </a:p>
          <a:p>
            <a:pPr marL="311150" indent="-298450">
              <a:lnSpc>
                <a:spcPct val="100000"/>
              </a:lnSpc>
              <a:spcBef>
                <a:spcPts val="640"/>
              </a:spcBef>
              <a:buClr>
                <a:srgbClr val="5F5F5F"/>
              </a:buClr>
              <a:buAutoNum type="arabicPlain" startAt="12"/>
              <a:tabLst>
                <a:tab pos="311150" algn="l"/>
              </a:tabLst>
            </a:pPr>
            <a:r>
              <a:rPr sz="1300">
                <a:solidFill>
                  <a:srgbClr val="0000FF"/>
                </a:solidFill>
                <a:latin typeface="Times New Roman"/>
                <a:cs typeface="Times New Roman"/>
              </a:rPr>
              <a:t>&lt;p&gt;&lt;a</a:t>
            </a:r>
            <a:r>
              <a:rPr sz="1300" spc="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300" spc="-70">
                <a:solidFill>
                  <a:srgbClr val="0000FF"/>
                </a:solidFill>
                <a:latin typeface="Times New Roman"/>
                <a:cs typeface="Times New Roman"/>
              </a:rPr>
              <a:t>href</a:t>
            </a:r>
            <a:r>
              <a:rPr sz="1300" spc="5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300" spc="125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300" spc="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300" spc="-20">
                <a:solidFill>
                  <a:srgbClr val="0099FF"/>
                </a:solidFill>
                <a:latin typeface="Times New Roman"/>
                <a:cs typeface="Times New Roman"/>
                <a:hlinkClick r:id="rId4"/>
              </a:rPr>
              <a:t>"http://www.deitel.com/books/downloads.html"</a:t>
            </a:r>
            <a:r>
              <a:rPr sz="1300" spc="-2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1300">
              <a:latin typeface="Times New Roman"/>
              <a:cs typeface="Times New Roman"/>
            </a:endParaRPr>
          </a:p>
          <a:p>
            <a:pPr marL="421005" indent="-408305">
              <a:lnSpc>
                <a:spcPct val="100000"/>
              </a:lnSpc>
              <a:spcBef>
                <a:spcPts val="600"/>
              </a:spcBef>
              <a:buClr>
                <a:srgbClr val="5F5F5F"/>
              </a:buClr>
              <a:buAutoNum type="arabicPlain" startAt="12"/>
              <a:tabLst>
                <a:tab pos="421005" algn="l"/>
              </a:tabLst>
            </a:pPr>
            <a:r>
              <a:rPr sz="1300" spc="-10">
                <a:latin typeface="Times New Roman"/>
                <a:cs typeface="Times New Roman"/>
              </a:rPr>
              <a:t>Downloads/Resources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311150" algn="l"/>
              </a:tabLst>
            </a:pPr>
            <a:r>
              <a:rPr sz="1300" spc="-25">
                <a:solidFill>
                  <a:srgbClr val="5F5F5F"/>
                </a:solidFill>
                <a:latin typeface="Times New Roman"/>
                <a:cs typeface="Times New Roman"/>
              </a:rPr>
              <a:t>14</a:t>
            </a:r>
            <a:r>
              <a:rPr sz="130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1300" spc="95">
                <a:solidFill>
                  <a:srgbClr val="0000FF"/>
                </a:solidFill>
                <a:latin typeface="Times New Roman"/>
                <a:cs typeface="Times New Roman"/>
              </a:rPr>
              <a:t>&lt;/a&gt;&lt;/p&gt;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300" spc="-25">
                <a:solidFill>
                  <a:srgbClr val="5F5F5F"/>
                </a:solidFill>
                <a:latin typeface="Times New Roman"/>
                <a:cs typeface="Times New Roman"/>
              </a:rPr>
              <a:t>15</a:t>
            </a:r>
            <a:endParaRPr sz="1300">
              <a:latin typeface="Times New Roman"/>
              <a:cs typeface="Times New Roman"/>
            </a:endParaRPr>
          </a:p>
          <a:p>
            <a:pPr marL="311150" indent="-298450">
              <a:lnSpc>
                <a:spcPct val="100000"/>
              </a:lnSpc>
              <a:spcBef>
                <a:spcPts val="600"/>
              </a:spcBef>
              <a:buClr>
                <a:srgbClr val="5F5F5F"/>
              </a:buClr>
              <a:buAutoNum type="arabicPlain" startAt="16"/>
              <a:tabLst>
                <a:tab pos="311150" algn="l"/>
              </a:tabLst>
            </a:pPr>
            <a:r>
              <a:rPr sz="1300">
                <a:solidFill>
                  <a:srgbClr val="0000FF"/>
                </a:solidFill>
                <a:latin typeface="Times New Roman"/>
                <a:cs typeface="Times New Roman"/>
              </a:rPr>
              <a:t>&lt;p&gt;&lt;a</a:t>
            </a:r>
            <a:r>
              <a:rPr sz="1300" spc="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300" spc="-70">
                <a:solidFill>
                  <a:srgbClr val="0000FF"/>
                </a:solidFill>
                <a:latin typeface="Times New Roman"/>
                <a:cs typeface="Times New Roman"/>
              </a:rPr>
              <a:t>href</a:t>
            </a:r>
            <a:r>
              <a:rPr sz="1300" spc="5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300" spc="125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300" spc="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300" spc="-10">
                <a:solidFill>
                  <a:srgbClr val="0099FF"/>
                </a:solidFill>
                <a:latin typeface="Times New Roman"/>
                <a:cs typeface="Times New Roman"/>
                <a:hlinkClick r:id="rId5"/>
              </a:rPr>
              <a:t>"http://www.deitel.com/faq/index.html"</a:t>
            </a:r>
            <a:r>
              <a:rPr sz="1300" spc="-1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1300">
              <a:latin typeface="Times New Roman"/>
              <a:cs typeface="Times New Roman"/>
            </a:endParaRPr>
          </a:p>
          <a:p>
            <a:pPr marL="421005" indent="-408305">
              <a:lnSpc>
                <a:spcPct val="100000"/>
              </a:lnSpc>
              <a:spcBef>
                <a:spcPts val="600"/>
              </a:spcBef>
              <a:buClr>
                <a:srgbClr val="5F5F5F"/>
              </a:buClr>
              <a:buAutoNum type="arabicPlain" startAt="16"/>
              <a:tabLst>
                <a:tab pos="421005" algn="l"/>
              </a:tabLst>
            </a:pPr>
            <a:r>
              <a:rPr sz="1300" spc="-155">
                <a:latin typeface="Times New Roman"/>
                <a:cs typeface="Times New Roman"/>
              </a:rPr>
              <a:t>FAQ</a:t>
            </a:r>
            <a:r>
              <a:rPr sz="1300" spc="20">
                <a:latin typeface="Times New Roman"/>
                <a:cs typeface="Times New Roman"/>
              </a:rPr>
              <a:t> </a:t>
            </a:r>
            <a:r>
              <a:rPr sz="1300" spc="-70">
                <a:latin typeface="Times New Roman"/>
                <a:cs typeface="Times New Roman"/>
              </a:rPr>
              <a:t>(Frequently</a:t>
            </a:r>
            <a:r>
              <a:rPr sz="1300" spc="-65">
                <a:latin typeface="Times New Roman"/>
                <a:cs typeface="Times New Roman"/>
              </a:rPr>
              <a:t> </a:t>
            </a:r>
            <a:r>
              <a:rPr sz="1300" spc="-105">
                <a:latin typeface="Times New Roman"/>
                <a:cs typeface="Times New Roman"/>
              </a:rPr>
              <a:t>Asked</a:t>
            </a:r>
            <a:r>
              <a:rPr sz="1300" spc="45">
                <a:latin typeface="Times New Roman"/>
                <a:cs typeface="Times New Roman"/>
              </a:rPr>
              <a:t> </a:t>
            </a:r>
            <a:r>
              <a:rPr sz="1300" spc="-10">
                <a:latin typeface="Times New Roman"/>
                <a:cs typeface="Times New Roman"/>
              </a:rPr>
              <a:t>Questions)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11150" algn="l"/>
              </a:tabLst>
            </a:pPr>
            <a:r>
              <a:rPr sz="1300" spc="-25">
                <a:solidFill>
                  <a:srgbClr val="5F5F5F"/>
                </a:solidFill>
                <a:latin typeface="Times New Roman"/>
                <a:cs typeface="Times New Roman"/>
              </a:rPr>
              <a:t>18</a:t>
            </a:r>
            <a:r>
              <a:rPr sz="130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1300" spc="95">
                <a:solidFill>
                  <a:srgbClr val="0000FF"/>
                </a:solidFill>
                <a:latin typeface="Times New Roman"/>
                <a:cs typeface="Times New Roman"/>
              </a:rPr>
              <a:t>&lt;/a&gt;&lt;/p&gt;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300" spc="-25">
                <a:solidFill>
                  <a:srgbClr val="5F5F5F"/>
                </a:solidFill>
                <a:latin typeface="Times New Roman"/>
                <a:cs typeface="Times New Roman"/>
              </a:rPr>
              <a:t>19</a:t>
            </a:r>
            <a:endParaRPr sz="1300">
              <a:latin typeface="Times New Roman"/>
              <a:cs typeface="Times New Roman"/>
            </a:endParaRPr>
          </a:p>
          <a:p>
            <a:pPr marL="311150" indent="-298450">
              <a:lnSpc>
                <a:spcPct val="100000"/>
              </a:lnSpc>
              <a:spcBef>
                <a:spcPts val="600"/>
              </a:spcBef>
              <a:buClr>
                <a:srgbClr val="5F5F5F"/>
              </a:buClr>
              <a:buAutoNum type="arabicPlain" startAt="20"/>
              <a:tabLst>
                <a:tab pos="311150" algn="l"/>
              </a:tabLst>
            </a:pPr>
            <a:r>
              <a:rPr sz="1300">
                <a:solidFill>
                  <a:srgbClr val="0000FF"/>
                </a:solidFill>
                <a:latin typeface="Times New Roman"/>
                <a:cs typeface="Times New Roman"/>
              </a:rPr>
              <a:t>&lt;p&gt;&lt;a</a:t>
            </a:r>
            <a:r>
              <a:rPr sz="1300" spc="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300" spc="-70">
                <a:solidFill>
                  <a:srgbClr val="0000FF"/>
                </a:solidFill>
                <a:latin typeface="Times New Roman"/>
                <a:cs typeface="Times New Roman"/>
              </a:rPr>
              <a:t>href</a:t>
            </a:r>
            <a:r>
              <a:rPr sz="1300" spc="5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300" spc="125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300" spc="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300" spc="-10">
                <a:solidFill>
                  <a:srgbClr val="0099FF"/>
                </a:solidFill>
                <a:latin typeface="Times New Roman"/>
                <a:cs typeface="Times New Roman"/>
                <a:hlinkClick r:id="rId6"/>
              </a:rPr>
              <a:t>"http://www.deitel.com/intro.html"</a:t>
            </a:r>
            <a:r>
              <a:rPr sz="1300" spc="-1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1300">
              <a:latin typeface="Times New Roman"/>
              <a:cs typeface="Times New Roman"/>
            </a:endParaRPr>
          </a:p>
          <a:p>
            <a:pPr marL="399415" indent="-386715">
              <a:lnSpc>
                <a:spcPct val="100000"/>
              </a:lnSpc>
              <a:spcBef>
                <a:spcPts val="600"/>
              </a:spcBef>
              <a:buClr>
                <a:srgbClr val="5F5F5F"/>
              </a:buClr>
              <a:buAutoNum type="arabicPlain" startAt="20"/>
              <a:tabLst>
                <a:tab pos="399415" algn="l"/>
              </a:tabLst>
            </a:pPr>
            <a:r>
              <a:rPr sz="1300" spc="-65">
                <a:latin typeface="Times New Roman"/>
                <a:cs typeface="Times New Roman"/>
              </a:rPr>
              <a:t>Who</a:t>
            </a:r>
            <a:r>
              <a:rPr sz="1300" spc="-15">
                <a:latin typeface="Times New Roman"/>
                <a:cs typeface="Times New Roman"/>
              </a:rPr>
              <a:t> </a:t>
            </a:r>
            <a:r>
              <a:rPr sz="1300" spc="-95">
                <a:latin typeface="Times New Roman"/>
                <a:cs typeface="Times New Roman"/>
              </a:rPr>
              <a:t>we</a:t>
            </a:r>
            <a:r>
              <a:rPr sz="1300" spc="-30">
                <a:latin typeface="Times New Roman"/>
                <a:cs typeface="Times New Roman"/>
              </a:rPr>
              <a:t> </a:t>
            </a:r>
            <a:r>
              <a:rPr sz="1300" spc="-25">
                <a:latin typeface="Times New Roman"/>
                <a:cs typeface="Times New Roman"/>
              </a:rPr>
              <a:t>are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11150" algn="l"/>
              </a:tabLst>
            </a:pPr>
            <a:r>
              <a:rPr sz="1300" spc="-25">
                <a:solidFill>
                  <a:srgbClr val="5F5F5F"/>
                </a:solidFill>
                <a:latin typeface="Times New Roman"/>
                <a:cs typeface="Times New Roman"/>
              </a:rPr>
              <a:t>22</a:t>
            </a:r>
            <a:r>
              <a:rPr sz="130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1300" spc="95">
                <a:solidFill>
                  <a:srgbClr val="0000FF"/>
                </a:solidFill>
                <a:latin typeface="Times New Roman"/>
                <a:cs typeface="Times New Roman"/>
              </a:rPr>
              <a:t>&lt;/a&gt;&lt;/p&gt;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755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>
                <a:latin typeface="Lucida Console"/>
                <a:cs typeface="Lucida Console"/>
              </a:rPr>
              <a:t>toc.html</a:t>
            </a:r>
            <a:endParaRPr sz="400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11747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925"/>
              </a:spcBef>
            </a:pPr>
            <a:r>
              <a:rPr sz="1400" spc="-25">
                <a:solidFill>
                  <a:srgbClr val="FFFFFF"/>
                </a:solidFill>
                <a:latin typeface="Franklin Gothic Medium"/>
                <a:cs typeface="Franklin Gothic Medium"/>
              </a:rPr>
              <a:t>25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1381404"/>
            <a:ext cx="4624070" cy="29063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66725" indent="-454025">
              <a:lnSpc>
                <a:spcPct val="100000"/>
              </a:lnSpc>
              <a:spcBef>
                <a:spcPts val="700"/>
              </a:spcBef>
              <a:buClr>
                <a:srgbClr val="5F5F5F"/>
              </a:buClr>
              <a:buFont typeface="Arial MT"/>
              <a:buAutoNum type="arabicPlain" startAt="24"/>
              <a:tabLst>
                <a:tab pos="466725" algn="l"/>
              </a:tabLst>
            </a:pPr>
            <a:r>
              <a:rPr sz="1600" spc="55">
                <a:solidFill>
                  <a:srgbClr val="0000FF"/>
                </a:solidFill>
                <a:latin typeface="Times New Roman"/>
                <a:cs typeface="Times New Roman"/>
              </a:rPr>
              <a:t>&lt;p&gt;&lt;a</a:t>
            </a:r>
            <a:r>
              <a:rPr sz="1600" spc="-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-85">
                <a:solidFill>
                  <a:srgbClr val="0000FF"/>
                </a:solidFill>
                <a:latin typeface="Times New Roman"/>
                <a:cs typeface="Times New Roman"/>
              </a:rPr>
              <a:t>href</a:t>
            </a:r>
            <a:r>
              <a:rPr sz="1600" spc="-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16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600" spc="-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-10">
                <a:solidFill>
                  <a:srgbClr val="0099FF"/>
                </a:solidFill>
                <a:latin typeface="Times New Roman"/>
                <a:cs typeface="Times New Roman"/>
                <a:hlinkClick r:id="rId2"/>
              </a:rPr>
              <a:t>"http://www.deitel.com/index.html"</a:t>
            </a:r>
            <a:r>
              <a:rPr sz="1600" spc="-1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1600">
              <a:latin typeface="Times New Roman"/>
              <a:cs typeface="Times New Roman"/>
            </a:endParaRPr>
          </a:p>
          <a:p>
            <a:pPr marL="605155" indent="-592455">
              <a:lnSpc>
                <a:spcPct val="100000"/>
              </a:lnSpc>
              <a:spcBef>
                <a:spcPts val="600"/>
              </a:spcBef>
              <a:buClr>
                <a:srgbClr val="5F5F5F"/>
              </a:buClr>
              <a:buFont typeface="Arial MT"/>
              <a:buAutoNum type="arabicPlain" startAt="24"/>
              <a:tabLst>
                <a:tab pos="605155" algn="l"/>
              </a:tabLst>
            </a:pPr>
            <a:r>
              <a:rPr sz="1600" spc="-100">
                <a:latin typeface="Times New Roman"/>
                <a:cs typeface="Times New Roman"/>
              </a:rPr>
              <a:t>Home</a:t>
            </a:r>
            <a:r>
              <a:rPr sz="1600" spc="-10">
                <a:latin typeface="Times New Roman"/>
                <a:cs typeface="Times New Roman"/>
              </a:rPr>
              <a:t> </a:t>
            </a:r>
            <a:r>
              <a:rPr sz="1600" spc="-20">
                <a:latin typeface="Times New Roman"/>
                <a:cs typeface="Times New Roman"/>
              </a:rPr>
              <a:t>Page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66725" algn="l"/>
              </a:tabLst>
            </a:pPr>
            <a:r>
              <a:rPr sz="1600" spc="-25">
                <a:solidFill>
                  <a:srgbClr val="5F5F5F"/>
                </a:solidFill>
                <a:latin typeface="Arial MT"/>
                <a:cs typeface="Arial MT"/>
              </a:rPr>
              <a:t>26</a:t>
            </a:r>
            <a:r>
              <a:rPr sz="1600">
                <a:solidFill>
                  <a:srgbClr val="5F5F5F"/>
                </a:solidFill>
                <a:latin typeface="Arial MT"/>
                <a:cs typeface="Arial MT"/>
              </a:rPr>
              <a:t>	</a:t>
            </a:r>
            <a:r>
              <a:rPr sz="1600" spc="130">
                <a:solidFill>
                  <a:srgbClr val="0000FF"/>
                </a:solidFill>
                <a:latin typeface="Times New Roman"/>
                <a:cs typeface="Times New Roman"/>
              </a:rPr>
              <a:t>&lt;/a&gt;&lt;/p&gt;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25">
                <a:solidFill>
                  <a:srgbClr val="5F5F5F"/>
                </a:solidFill>
                <a:latin typeface="Arial MT"/>
                <a:cs typeface="Arial MT"/>
              </a:rPr>
              <a:t>27</a:t>
            </a:r>
            <a:endParaRPr sz="1600">
              <a:latin typeface="Arial MT"/>
              <a:cs typeface="Arial MT"/>
            </a:endParaRPr>
          </a:p>
          <a:p>
            <a:pPr marL="466725" indent="-454025">
              <a:lnSpc>
                <a:spcPct val="100000"/>
              </a:lnSpc>
              <a:spcBef>
                <a:spcPts val="600"/>
              </a:spcBef>
              <a:buClr>
                <a:srgbClr val="5F5F5F"/>
              </a:buClr>
              <a:buFont typeface="Arial MT"/>
              <a:buAutoNum type="arabicPlain" startAt="28"/>
              <a:tabLst>
                <a:tab pos="466725" algn="l"/>
              </a:tabLst>
            </a:pPr>
            <a:r>
              <a:rPr sz="1600" spc="-25">
                <a:solidFill>
                  <a:srgbClr val="0000FF"/>
                </a:solidFill>
                <a:latin typeface="Times New Roman"/>
                <a:cs typeface="Times New Roman"/>
              </a:rPr>
              <a:t>&lt;p&gt;</a:t>
            </a:r>
            <a:r>
              <a:rPr sz="1600" spc="-25">
                <a:latin typeface="Times New Roman"/>
                <a:cs typeface="Times New Roman"/>
              </a:rPr>
              <a:t>Send </a:t>
            </a:r>
            <a:r>
              <a:rPr sz="1600" spc="-80">
                <a:latin typeface="Times New Roman"/>
                <a:cs typeface="Times New Roman"/>
              </a:rPr>
              <a:t>questions</a:t>
            </a:r>
            <a:r>
              <a:rPr sz="1600" spc="-40">
                <a:latin typeface="Times New Roman"/>
                <a:cs typeface="Times New Roman"/>
              </a:rPr>
              <a:t> </a:t>
            </a:r>
            <a:r>
              <a:rPr sz="1600">
                <a:latin typeface="Times New Roman"/>
                <a:cs typeface="Times New Roman"/>
              </a:rPr>
              <a:t>or</a:t>
            </a:r>
            <a:r>
              <a:rPr sz="1600" spc="-25">
                <a:latin typeface="Times New Roman"/>
                <a:cs typeface="Times New Roman"/>
              </a:rPr>
              <a:t> </a:t>
            </a:r>
            <a:r>
              <a:rPr sz="1600" spc="-85">
                <a:latin typeface="Times New Roman"/>
                <a:cs typeface="Times New Roman"/>
              </a:rPr>
              <a:t>comments</a:t>
            </a:r>
            <a:r>
              <a:rPr sz="1600" spc="-25">
                <a:latin typeface="Times New Roman"/>
                <a:cs typeface="Times New Roman"/>
              </a:rPr>
              <a:t> </a:t>
            </a:r>
            <a:r>
              <a:rPr sz="1600" spc="-75">
                <a:latin typeface="Times New Roman"/>
                <a:cs typeface="Times New Roman"/>
              </a:rPr>
              <a:t>about</a:t>
            </a:r>
            <a:r>
              <a:rPr sz="1600" spc="-35">
                <a:latin typeface="Times New Roman"/>
                <a:cs typeface="Times New Roman"/>
              </a:rPr>
              <a:t> </a:t>
            </a:r>
            <a:r>
              <a:rPr sz="1600" spc="-85">
                <a:latin typeface="Times New Roman"/>
                <a:cs typeface="Times New Roman"/>
              </a:rPr>
              <a:t>this</a:t>
            </a:r>
            <a:r>
              <a:rPr sz="1600" spc="-35">
                <a:latin typeface="Times New Roman"/>
                <a:cs typeface="Times New Roman"/>
              </a:rPr>
              <a:t> </a:t>
            </a:r>
            <a:r>
              <a:rPr sz="1600" spc="-75">
                <a:latin typeface="Times New Roman"/>
                <a:cs typeface="Times New Roman"/>
              </a:rPr>
              <a:t>site</a:t>
            </a:r>
            <a:r>
              <a:rPr sz="1600" spc="-40">
                <a:latin typeface="Times New Roman"/>
                <a:cs typeface="Times New Roman"/>
              </a:rPr>
              <a:t> </a:t>
            </a:r>
            <a:r>
              <a:rPr sz="1600" spc="-25">
                <a:latin typeface="Times New Roman"/>
                <a:cs typeface="Times New Roman"/>
              </a:rPr>
              <a:t>to</a:t>
            </a:r>
            <a:endParaRPr sz="1600">
              <a:latin typeface="Times New Roman"/>
              <a:cs typeface="Times New Roman"/>
            </a:endParaRPr>
          </a:p>
          <a:p>
            <a:pPr marL="605155" indent="-592455">
              <a:lnSpc>
                <a:spcPct val="100000"/>
              </a:lnSpc>
              <a:spcBef>
                <a:spcPts val="600"/>
              </a:spcBef>
              <a:buClr>
                <a:srgbClr val="5F5F5F"/>
              </a:buClr>
              <a:buFont typeface="Arial MT"/>
              <a:buAutoNum type="arabicPlain" startAt="28"/>
              <a:tabLst>
                <a:tab pos="605155" algn="l"/>
              </a:tabLst>
            </a:pPr>
            <a:r>
              <a:rPr sz="1600">
                <a:solidFill>
                  <a:srgbClr val="0000FF"/>
                </a:solidFill>
                <a:latin typeface="Times New Roman"/>
                <a:cs typeface="Times New Roman"/>
              </a:rPr>
              <a:t>&lt;a</a:t>
            </a:r>
            <a:r>
              <a:rPr sz="1600" spc="-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-85">
                <a:solidFill>
                  <a:srgbClr val="0000FF"/>
                </a:solidFill>
                <a:latin typeface="Times New Roman"/>
                <a:cs typeface="Times New Roman"/>
              </a:rPr>
              <a:t>href</a:t>
            </a:r>
            <a:r>
              <a:rPr sz="1600" spc="-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16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600" spc="-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-10">
                <a:solidFill>
                  <a:srgbClr val="0099FF"/>
                </a:solidFill>
                <a:latin typeface="Times New Roman"/>
                <a:cs typeface="Times New Roman"/>
                <a:hlinkClick r:id="rId3"/>
              </a:rPr>
              <a:t>"mailto:deitel@deitel.com"</a:t>
            </a:r>
            <a:r>
              <a:rPr sz="1600" spc="-1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1600">
              <a:latin typeface="Times New Roman"/>
              <a:cs typeface="Times New Roman"/>
            </a:endParaRPr>
          </a:p>
          <a:p>
            <a:pPr marL="742315" indent="-729615">
              <a:lnSpc>
                <a:spcPct val="100000"/>
              </a:lnSpc>
              <a:spcBef>
                <a:spcPts val="600"/>
              </a:spcBef>
              <a:buClr>
                <a:srgbClr val="5F5F5F"/>
              </a:buClr>
              <a:buFont typeface="Arial MT"/>
              <a:buAutoNum type="arabicPlain" startAt="28"/>
              <a:tabLst>
                <a:tab pos="742315" algn="l"/>
              </a:tabLst>
            </a:pPr>
            <a:r>
              <a:rPr sz="1600" spc="-10">
                <a:latin typeface="Times New Roman"/>
                <a:cs typeface="Times New Roman"/>
                <a:hlinkClick r:id="rId3"/>
              </a:rPr>
              <a:t>deitel@deitel.com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605155" algn="l"/>
              </a:tabLst>
            </a:pPr>
            <a:r>
              <a:rPr sz="1600" spc="-25">
                <a:solidFill>
                  <a:srgbClr val="5F5F5F"/>
                </a:solidFill>
                <a:latin typeface="Arial MT"/>
                <a:cs typeface="Arial MT"/>
              </a:rPr>
              <a:t>31</a:t>
            </a:r>
            <a:r>
              <a:rPr sz="1600">
                <a:solidFill>
                  <a:srgbClr val="5F5F5F"/>
                </a:solidFill>
                <a:latin typeface="Arial MT"/>
                <a:cs typeface="Arial MT"/>
              </a:rPr>
              <a:t>	</a:t>
            </a:r>
            <a:r>
              <a:rPr sz="1600" spc="85">
                <a:solidFill>
                  <a:srgbClr val="0000FF"/>
                </a:solidFill>
                <a:latin typeface="Times New Roman"/>
                <a:cs typeface="Times New Roman"/>
              </a:rPr>
              <a:t>&lt;/a&gt;&lt;br</a:t>
            </a:r>
            <a:r>
              <a:rPr sz="1600" spc="-5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spc="225">
                <a:solidFill>
                  <a:srgbClr val="0000FF"/>
                </a:solidFill>
                <a:latin typeface="Times New Roman"/>
                <a:cs typeface="Times New Roman"/>
              </a:rPr>
              <a:t>/&gt;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605155" algn="l"/>
              </a:tabLst>
            </a:pPr>
            <a:r>
              <a:rPr sz="1600" spc="-25">
                <a:solidFill>
                  <a:srgbClr val="5F5F5F"/>
                </a:solidFill>
                <a:latin typeface="Arial MT"/>
                <a:cs typeface="Arial MT"/>
              </a:rPr>
              <a:t>32</a:t>
            </a:r>
            <a:r>
              <a:rPr sz="1600">
                <a:solidFill>
                  <a:srgbClr val="5F5F5F"/>
                </a:solidFill>
                <a:latin typeface="Arial MT"/>
                <a:cs typeface="Arial MT"/>
              </a:rPr>
              <a:t>	</a:t>
            </a:r>
            <a:r>
              <a:rPr sz="1600" spc="125">
                <a:solidFill>
                  <a:srgbClr val="0000FF"/>
                </a:solidFill>
                <a:latin typeface="Times New Roman"/>
                <a:cs typeface="Times New Roman"/>
              </a:rPr>
              <a:t>&lt;/p&gt;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835" y="221945"/>
            <a:ext cx="18681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>
                <a:latin typeface="Lucida Console"/>
                <a:cs typeface="Lucida Console"/>
              </a:rPr>
              <a:t>clock2.jsp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03394" y="221945"/>
            <a:ext cx="15665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>
                <a:solidFill>
                  <a:srgbClr val="696363"/>
                </a:solidFill>
                <a:latin typeface="Franklin Gothic Medium"/>
                <a:cs typeface="Franklin Gothic Medium"/>
              </a:rPr>
              <a:t>Lines</a:t>
            </a:r>
            <a:r>
              <a:rPr sz="2400" spc="-6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>
                <a:solidFill>
                  <a:srgbClr val="696363"/>
                </a:solidFill>
                <a:latin typeface="Franklin Gothic Medium"/>
                <a:cs typeface="Franklin Gothic Medium"/>
              </a:rPr>
              <a:t>14-</a:t>
            </a:r>
            <a:r>
              <a:rPr sz="2400" spc="-25">
                <a:solidFill>
                  <a:srgbClr val="696363"/>
                </a:solidFill>
                <a:latin typeface="Franklin Gothic Medium"/>
                <a:cs typeface="Franklin Gothic Medium"/>
              </a:rPr>
              <a:t>20</a:t>
            </a:r>
            <a:endParaRPr sz="24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05994" y="756648"/>
          <a:ext cx="2247899" cy="710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7480">
                <a:tc>
                  <a:txBody>
                    <a:bodyPr/>
                    <a:lstStyle/>
                    <a:p>
                      <a:pPr marR="26670" algn="ctr">
                        <a:lnSpc>
                          <a:spcPts val="819"/>
                        </a:lnSpc>
                      </a:pPr>
                      <a:r>
                        <a:rPr sz="800" spc="-5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819"/>
                        </a:lnSpc>
                      </a:pPr>
                      <a:r>
                        <a:rPr sz="80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&lt;!--</a:t>
                      </a:r>
                      <a:r>
                        <a:rPr sz="800" spc="-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4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Fig.</a:t>
                      </a:r>
                      <a:r>
                        <a:rPr sz="800" spc="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2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25.9:</a:t>
                      </a:r>
                      <a:r>
                        <a:rPr sz="800" spc="-2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1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clock2.jsp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>
                        <a:lnSpc>
                          <a:spcPts val="819"/>
                        </a:lnSpc>
                      </a:pPr>
                      <a:r>
                        <a:rPr sz="800" spc="-2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--</a:t>
                      </a:r>
                      <a:r>
                        <a:rPr sz="800" spc="3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800" spc="-5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80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&lt;!--</a:t>
                      </a:r>
                      <a:r>
                        <a:rPr sz="800" spc="-1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3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date </a:t>
                      </a:r>
                      <a:r>
                        <a:rPr sz="800" spc="-5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800" spc="-2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3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80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1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800" spc="-4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include</a:t>
                      </a:r>
                      <a:r>
                        <a:rPr sz="800" spc="-4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in</a:t>
                      </a:r>
                      <a:r>
                        <a:rPr sz="80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1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another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1333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800" spc="-4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document</a:t>
                      </a:r>
                      <a:r>
                        <a:rPr sz="800" spc="3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2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--</a:t>
                      </a:r>
                      <a:r>
                        <a:rPr sz="800" spc="3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800" spc="-5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480"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800" spc="-50">
                          <a:solidFill>
                            <a:srgbClr val="5F5F5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800" spc="-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&lt;table&gt;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73100" y="2508885"/>
            <a:ext cx="176085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>
                <a:solidFill>
                  <a:srgbClr val="008000"/>
                </a:solidFill>
                <a:latin typeface="Times New Roman"/>
                <a:cs typeface="Times New Roman"/>
              </a:rPr>
              <a:t>&lt;%--</a:t>
            </a:r>
            <a:r>
              <a:rPr sz="800" spc="-1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800" spc="-30">
                <a:solidFill>
                  <a:srgbClr val="008000"/>
                </a:solidFill>
                <a:latin typeface="Times New Roman"/>
                <a:cs typeface="Times New Roman"/>
              </a:rPr>
              <a:t>script</a:t>
            </a:r>
            <a:r>
              <a:rPr sz="800" spc="-1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800" spc="-20">
                <a:solidFill>
                  <a:srgbClr val="008000"/>
                </a:solidFill>
                <a:latin typeface="Times New Roman"/>
                <a:cs typeface="Times New Roman"/>
              </a:rPr>
              <a:t>to</a:t>
            </a:r>
            <a:r>
              <a:rPr sz="800" spc="-2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800" spc="-30">
                <a:solidFill>
                  <a:srgbClr val="008000"/>
                </a:solidFill>
                <a:latin typeface="Times New Roman"/>
                <a:cs typeface="Times New Roman"/>
              </a:rPr>
              <a:t>determine</a:t>
            </a:r>
            <a:r>
              <a:rPr sz="800" spc="-1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800" spc="-35">
                <a:solidFill>
                  <a:srgbClr val="008000"/>
                </a:solidFill>
                <a:latin typeface="Times New Roman"/>
                <a:cs typeface="Times New Roman"/>
              </a:rPr>
              <a:t>client</a:t>
            </a:r>
            <a:r>
              <a:rPr sz="800" spc="-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800" spc="-50">
                <a:solidFill>
                  <a:srgbClr val="008000"/>
                </a:solidFill>
                <a:latin typeface="Times New Roman"/>
                <a:cs typeface="Times New Roman"/>
              </a:rPr>
              <a:t>local</a:t>
            </a:r>
            <a:r>
              <a:rPr sz="800" spc="-2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800" spc="-45">
                <a:solidFill>
                  <a:srgbClr val="008000"/>
                </a:solidFill>
                <a:latin typeface="Times New Roman"/>
                <a:cs typeface="Times New Roman"/>
              </a:rPr>
              <a:t>and</a:t>
            </a:r>
            <a:r>
              <a:rPr sz="800" spc="-1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800" spc="-20">
                <a:solidFill>
                  <a:srgbClr val="008000"/>
                </a:solidFill>
                <a:latin typeface="Times New Roman"/>
                <a:cs typeface="Times New Roman"/>
              </a:rPr>
              <a:t>--</a:t>
            </a:r>
            <a:r>
              <a:rPr sz="800" spc="-35">
                <a:solidFill>
                  <a:srgbClr val="008000"/>
                </a:solidFill>
                <a:latin typeface="Times New Roman"/>
                <a:cs typeface="Times New Roman"/>
              </a:rPr>
              <a:t>%&gt;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3054" y="2707005"/>
            <a:ext cx="233679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20">
                <a:solidFill>
                  <a:srgbClr val="008000"/>
                </a:solidFill>
                <a:latin typeface="Times New Roman"/>
                <a:cs typeface="Times New Roman"/>
              </a:rPr>
              <a:t>--</a:t>
            </a:r>
            <a:r>
              <a:rPr sz="800" spc="-35">
                <a:solidFill>
                  <a:srgbClr val="008000"/>
                </a:solidFill>
                <a:latin typeface="Times New Roman"/>
                <a:cs typeface="Times New Roman"/>
              </a:rPr>
              <a:t>%&gt;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100" y="2707005"/>
            <a:ext cx="1125220" cy="544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>
                <a:solidFill>
                  <a:srgbClr val="008000"/>
                </a:solidFill>
                <a:latin typeface="Times New Roman"/>
                <a:cs typeface="Times New Roman"/>
              </a:rPr>
              <a:t>&lt;%--</a:t>
            </a:r>
            <a:r>
              <a:rPr sz="800" spc="-3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800" spc="-35">
                <a:solidFill>
                  <a:srgbClr val="008000"/>
                </a:solidFill>
                <a:latin typeface="Times New Roman"/>
                <a:cs typeface="Times New Roman"/>
              </a:rPr>
              <a:t>format</a:t>
            </a:r>
            <a:r>
              <a:rPr sz="800" spc="-2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800" spc="-35">
                <a:solidFill>
                  <a:srgbClr val="008000"/>
                </a:solidFill>
                <a:latin typeface="Times New Roman"/>
                <a:cs typeface="Times New Roman"/>
              </a:rPr>
              <a:t>date</a:t>
            </a:r>
            <a:r>
              <a:rPr sz="800" spc="-4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800" spc="-35">
                <a:solidFill>
                  <a:srgbClr val="008000"/>
                </a:solidFill>
                <a:latin typeface="Times New Roman"/>
                <a:cs typeface="Times New Roman"/>
              </a:rPr>
              <a:t>accordingly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800" spc="-25">
                <a:solidFill>
                  <a:srgbClr val="CC0000"/>
                </a:solidFill>
                <a:latin typeface="Times New Roman"/>
                <a:cs typeface="Times New Roman"/>
              </a:rPr>
              <a:t>&lt;%</a:t>
            </a:r>
            <a:endParaRPr sz="800">
              <a:latin typeface="Times New Roman"/>
              <a:cs typeface="Times New Roman"/>
            </a:endParaRPr>
          </a:p>
          <a:p>
            <a:pPr marL="78105">
              <a:lnSpc>
                <a:spcPct val="100000"/>
              </a:lnSpc>
              <a:spcBef>
                <a:spcPts val="600"/>
              </a:spcBef>
            </a:pPr>
            <a:r>
              <a:rPr sz="800" spc="175">
                <a:solidFill>
                  <a:srgbClr val="008000"/>
                </a:solidFill>
                <a:latin typeface="Times New Roman"/>
                <a:cs typeface="Times New Roman"/>
              </a:rPr>
              <a:t>//</a:t>
            </a:r>
            <a:r>
              <a:rPr sz="800" spc="-2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800" spc="-30">
                <a:solidFill>
                  <a:srgbClr val="008000"/>
                </a:solidFill>
                <a:latin typeface="Times New Roman"/>
                <a:cs typeface="Times New Roman"/>
              </a:rPr>
              <a:t>get</a:t>
            </a:r>
            <a:r>
              <a:rPr sz="800" spc="-2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800" spc="-35">
                <a:solidFill>
                  <a:srgbClr val="008000"/>
                </a:solidFill>
                <a:latin typeface="Times New Roman"/>
                <a:cs typeface="Times New Roman"/>
              </a:rPr>
              <a:t>client</a:t>
            </a:r>
            <a:r>
              <a:rPr sz="800" spc="-1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800" spc="-10">
                <a:solidFill>
                  <a:srgbClr val="008000"/>
                </a:solidFill>
                <a:latin typeface="Times New Roman"/>
                <a:cs typeface="Times New Roman"/>
              </a:rPr>
              <a:t>locale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8631" y="3301364"/>
            <a:ext cx="168656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45">
                <a:latin typeface="Times New Roman"/>
                <a:cs typeface="Times New Roman"/>
              </a:rPr>
              <a:t>java.util.Locale</a:t>
            </a:r>
            <a:r>
              <a:rPr sz="800" spc="10">
                <a:latin typeface="Times New Roman"/>
                <a:cs typeface="Times New Roman"/>
              </a:rPr>
              <a:t> </a:t>
            </a:r>
            <a:r>
              <a:rPr sz="800" spc="-45">
                <a:latin typeface="Times New Roman"/>
                <a:cs typeface="Times New Roman"/>
              </a:rPr>
              <a:t>locale</a:t>
            </a:r>
            <a:r>
              <a:rPr sz="800" spc="5">
                <a:latin typeface="Times New Roman"/>
                <a:cs typeface="Times New Roman"/>
              </a:rPr>
              <a:t> </a:t>
            </a:r>
            <a:r>
              <a:rPr sz="800" spc="85">
                <a:latin typeface="Times New Roman"/>
                <a:cs typeface="Times New Roman"/>
              </a:rPr>
              <a:t>=</a:t>
            </a:r>
            <a:r>
              <a:rPr sz="800" spc="30">
                <a:latin typeface="Times New Roman"/>
                <a:cs typeface="Times New Roman"/>
              </a:rPr>
              <a:t> </a:t>
            </a:r>
            <a:r>
              <a:rPr sz="800" spc="-25">
                <a:latin typeface="Times New Roman"/>
                <a:cs typeface="Times New Roman"/>
              </a:rPr>
              <a:t>request.getLocale();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8631" y="3697985"/>
            <a:ext cx="173418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175">
                <a:solidFill>
                  <a:srgbClr val="008000"/>
                </a:solidFill>
                <a:latin typeface="Times New Roman"/>
                <a:cs typeface="Times New Roman"/>
              </a:rPr>
              <a:t>//</a:t>
            </a:r>
            <a:r>
              <a:rPr sz="800" spc="-1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800" spc="-30">
                <a:solidFill>
                  <a:srgbClr val="008000"/>
                </a:solidFill>
                <a:latin typeface="Times New Roman"/>
                <a:cs typeface="Times New Roman"/>
              </a:rPr>
              <a:t>get</a:t>
            </a:r>
            <a:r>
              <a:rPr sz="800" spc="-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800" spc="-40">
                <a:solidFill>
                  <a:srgbClr val="008000"/>
                </a:solidFill>
                <a:latin typeface="Times New Roman"/>
                <a:cs typeface="Times New Roman"/>
              </a:rPr>
              <a:t>DateFormat</a:t>
            </a:r>
            <a:r>
              <a:rPr sz="800" spc="-2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800" spc="-30">
                <a:solidFill>
                  <a:srgbClr val="008000"/>
                </a:solidFill>
                <a:latin typeface="Times New Roman"/>
                <a:cs typeface="Times New Roman"/>
              </a:rPr>
              <a:t>for</a:t>
            </a:r>
            <a:r>
              <a:rPr sz="800" spc="-1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800" spc="-35">
                <a:solidFill>
                  <a:srgbClr val="008000"/>
                </a:solidFill>
                <a:latin typeface="Times New Roman"/>
                <a:cs typeface="Times New Roman"/>
              </a:rPr>
              <a:t>client's</a:t>
            </a:r>
            <a:r>
              <a:rPr sz="800" spc="-1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800" spc="-10">
                <a:solidFill>
                  <a:srgbClr val="008000"/>
                </a:solidFill>
                <a:latin typeface="Times New Roman"/>
                <a:cs typeface="Times New Roman"/>
              </a:rPr>
              <a:t>Locale</a:t>
            </a:r>
            <a:endParaRPr sz="800">
              <a:latin typeface="Times New Roman"/>
              <a:cs typeface="Times New Roman"/>
            </a:endParaRPr>
          </a:p>
          <a:p>
            <a:pPr marL="79375" marR="5080" indent="-67310">
              <a:lnSpc>
                <a:spcPct val="162500"/>
              </a:lnSpc>
              <a:spcBef>
                <a:spcPts val="5"/>
              </a:spcBef>
            </a:pPr>
            <a:r>
              <a:rPr sz="800" spc="-35">
                <a:latin typeface="Times New Roman"/>
                <a:cs typeface="Times New Roman"/>
              </a:rPr>
              <a:t>java.text.DateFormat</a:t>
            </a:r>
            <a:r>
              <a:rPr sz="800" spc="45">
                <a:latin typeface="Times New Roman"/>
                <a:cs typeface="Times New Roman"/>
              </a:rPr>
              <a:t> </a:t>
            </a:r>
            <a:r>
              <a:rPr sz="800" spc="-40">
                <a:latin typeface="Times New Roman"/>
                <a:cs typeface="Times New Roman"/>
              </a:rPr>
              <a:t>dateFormat</a:t>
            </a:r>
            <a:r>
              <a:rPr sz="800" spc="15">
                <a:latin typeface="Times New Roman"/>
                <a:cs typeface="Times New Roman"/>
              </a:rPr>
              <a:t> </a:t>
            </a:r>
            <a:r>
              <a:rPr sz="800" spc="35">
                <a:latin typeface="Times New Roman"/>
                <a:cs typeface="Times New Roman"/>
              </a:rPr>
              <a:t>= </a:t>
            </a:r>
            <a:r>
              <a:rPr sz="800" spc="-35">
                <a:latin typeface="Times New Roman"/>
                <a:cs typeface="Times New Roman"/>
              </a:rPr>
              <a:t>java.text.DateFormat.getDateTimeInstance(</a:t>
            </a:r>
            <a:endParaRPr sz="800">
              <a:latin typeface="Times New Roman"/>
              <a:cs typeface="Times New Roman"/>
            </a:endParaRPr>
          </a:p>
          <a:p>
            <a:pPr marL="146685" marR="150495">
              <a:lnSpc>
                <a:spcPct val="162500"/>
              </a:lnSpc>
            </a:pPr>
            <a:r>
              <a:rPr sz="800" spc="-10">
                <a:latin typeface="Times New Roman"/>
                <a:cs typeface="Times New Roman"/>
              </a:rPr>
              <a:t>java.text.DateFormat.</a:t>
            </a:r>
            <a:r>
              <a:rPr sz="800" spc="-10">
                <a:solidFill>
                  <a:srgbClr val="0099FF"/>
                </a:solidFill>
                <a:latin typeface="Times New Roman"/>
                <a:cs typeface="Times New Roman"/>
              </a:rPr>
              <a:t>LONG</a:t>
            </a:r>
            <a:r>
              <a:rPr sz="800" spc="-10">
                <a:latin typeface="Times New Roman"/>
                <a:cs typeface="Times New Roman"/>
              </a:rPr>
              <a:t>,</a:t>
            </a:r>
            <a:r>
              <a:rPr sz="800" spc="500">
                <a:latin typeface="Times New Roman"/>
                <a:cs typeface="Times New Roman"/>
              </a:rPr>
              <a:t> </a:t>
            </a:r>
            <a:r>
              <a:rPr sz="800" spc="-35">
                <a:latin typeface="Times New Roman"/>
                <a:cs typeface="Times New Roman"/>
              </a:rPr>
              <a:t>java.text.DateFormat.</a:t>
            </a:r>
            <a:r>
              <a:rPr sz="800" spc="-35">
                <a:solidFill>
                  <a:srgbClr val="0099FF"/>
                </a:solidFill>
                <a:latin typeface="Times New Roman"/>
                <a:cs typeface="Times New Roman"/>
              </a:rPr>
              <a:t>LONG</a:t>
            </a:r>
            <a:r>
              <a:rPr sz="800" spc="-35">
                <a:latin typeface="Times New Roman"/>
                <a:cs typeface="Times New Roman"/>
              </a:rPr>
              <a:t>,</a:t>
            </a:r>
            <a:r>
              <a:rPr sz="800" spc="60">
                <a:latin typeface="Times New Roman"/>
                <a:cs typeface="Times New Roman"/>
              </a:rPr>
              <a:t> </a:t>
            </a:r>
            <a:r>
              <a:rPr sz="800" spc="-45">
                <a:latin typeface="Times New Roman"/>
                <a:cs typeface="Times New Roman"/>
              </a:rPr>
              <a:t>locale</a:t>
            </a:r>
            <a:r>
              <a:rPr sz="800" spc="70">
                <a:latin typeface="Times New Roman"/>
                <a:cs typeface="Times New Roman"/>
              </a:rPr>
              <a:t> </a:t>
            </a:r>
            <a:r>
              <a:rPr sz="800" spc="-25">
                <a:latin typeface="Times New Roman"/>
                <a:cs typeface="Times New Roman"/>
              </a:rPr>
              <a:t>);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3100" y="4886705"/>
            <a:ext cx="103759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>
                <a:solidFill>
                  <a:srgbClr val="CC0000"/>
                </a:solidFill>
                <a:latin typeface="Times New Roman"/>
                <a:cs typeface="Times New Roman"/>
              </a:rPr>
              <a:t>%&gt;</a:t>
            </a:r>
            <a:r>
              <a:rPr sz="800" spc="17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800">
                <a:solidFill>
                  <a:srgbClr val="008000"/>
                </a:solidFill>
                <a:latin typeface="Times New Roman"/>
                <a:cs typeface="Times New Roman"/>
              </a:rPr>
              <a:t>&lt;%--</a:t>
            </a:r>
            <a:r>
              <a:rPr sz="800" spc="-2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800" spc="-35">
                <a:solidFill>
                  <a:srgbClr val="008000"/>
                </a:solidFill>
                <a:latin typeface="Times New Roman"/>
                <a:cs typeface="Times New Roman"/>
              </a:rPr>
              <a:t>end</a:t>
            </a:r>
            <a:r>
              <a:rPr sz="800" spc="-4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800" spc="-30">
                <a:solidFill>
                  <a:srgbClr val="008000"/>
                </a:solidFill>
                <a:latin typeface="Times New Roman"/>
                <a:cs typeface="Times New Roman"/>
              </a:rPr>
              <a:t>script</a:t>
            </a:r>
            <a:r>
              <a:rPr sz="800" spc="-1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800" spc="-20">
                <a:solidFill>
                  <a:srgbClr val="008000"/>
                </a:solidFill>
                <a:latin typeface="Times New Roman"/>
                <a:cs typeface="Times New Roman"/>
              </a:rPr>
              <a:t>--</a:t>
            </a:r>
            <a:r>
              <a:rPr sz="800" spc="-25">
                <a:solidFill>
                  <a:srgbClr val="008000"/>
                </a:solidFill>
                <a:latin typeface="Times New Roman"/>
                <a:cs typeface="Times New Roman"/>
              </a:rPr>
              <a:t>%&gt;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8987" y="5283200"/>
            <a:ext cx="2108200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100"/>
              </a:spcBef>
            </a:pPr>
            <a:r>
              <a:rPr sz="800">
                <a:solidFill>
                  <a:srgbClr val="008000"/>
                </a:solidFill>
                <a:latin typeface="Times New Roman"/>
                <a:cs typeface="Times New Roman"/>
              </a:rPr>
              <a:t>&lt;%--</a:t>
            </a:r>
            <a:r>
              <a:rPr sz="800" spc="-3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800" spc="-20">
                <a:solidFill>
                  <a:srgbClr val="008000"/>
                </a:solidFill>
                <a:latin typeface="Times New Roman"/>
                <a:cs typeface="Times New Roman"/>
              </a:rPr>
              <a:t>output</a:t>
            </a:r>
            <a:r>
              <a:rPr sz="800" spc="-4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800" spc="-35">
                <a:solidFill>
                  <a:srgbClr val="008000"/>
                </a:solidFill>
                <a:latin typeface="Times New Roman"/>
                <a:cs typeface="Times New Roman"/>
              </a:rPr>
              <a:t>date </a:t>
            </a:r>
            <a:r>
              <a:rPr sz="800" spc="-20">
                <a:solidFill>
                  <a:srgbClr val="008000"/>
                </a:solidFill>
                <a:latin typeface="Times New Roman"/>
                <a:cs typeface="Times New Roman"/>
              </a:rPr>
              <a:t>--</a:t>
            </a:r>
            <a:r>
              <a:rPr sz="800" spc="-25">
                <a:solidFill>
                  <a:srgbClr val="008000"/>
                </a:solidFill>
                <a:latin typeface="Times New Roman"/>
                <a:cs typeface="Times New Roman"/>
              </a:rPr>
              <a:t>%&gt;</a:t>
            </a:r>
            <a:endParaRPr sz="800">
              <a:latin typeface="Times New Roman"/>
              <a:cs typeface="Times New Roman"/>
            </a:endParaRPr>
          </a:p>
          <a:p>
            <a:pPr marL="146685">
              <a:lnSpc>
                <a:spcPct val="100000"/>
              </a:lnSpc>
              <a:spcBef>
                <a:spcPts val="600"/>
              </a:spcBef>
            </a:pPr>
            <a:r>
              <a:rPr sz="800">
                <a:solidFill>
                  <a:srgbClr val="CC0000"/>
                </a:solidFill>
                <a:latin typeface="Times New Roman"/>
                <a:cs typeface="Times New Roman"/>
              </a:rPr>
              <a:t>&lt;%=</a:t>
            </a:r>
            <a:r>
              <a:rPr sz="800" spc="4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800" spc="-35">
                <a:latin typeface="Times New Roman"/>
                <a:cs typeface="Times New Roman"/>
              </a:rPr>
              <a:t>dateFormat.format(</a:t>
            </a:r>
            <a:r>
              <a:rPr sz="800">
                <a:latin typeface="Times New Roman"/>
                <a:cs typeface="Times New Roman"/>
              </a:rPr>
              <a:t> </a:t>
            </a:r>
            <a:r>
              <a:rPr sz="800" spc="-40">
                <a:solidFill>
                  <a:srgbClr val="0000FF"/>
                </a:solidFill>
                <a:latin typeface="Times New Roman"/>
                <a:cs typeface="Times New Roman"/>
              </a:rPr>
              <a:t>new</a:t>
            </a:r>
            <a:r>
              <a:rPr sz="800" spc="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35">
                <a:latin typeface="Times New Roman"/>
                <a:cs typeface="Times New Roman"/>
              </a:rPr>
              <a:t>java.util.Date()</a:t>
            </a:r>
            <a:r>
              <a:rPr sz="800" spc="35">
                <a:latin typeface="Times New Roman"/>
                <a:cs typeface="Times New Roman"/>
              </a:rPr>
              <a:t> </a:t>
            </a:r>
            <a:r>
              <a:rPr sz="800">
                <a:latin typeface="Times New Roman"/>
                <a:cs typeface="Times New Roman"/>
              </a:rPr>
              <a:t>)</a:t>
            </a:r>
            <a:r>
              <a:rPr sz="800" spc="35">
                <a:latin typeface="Times New Roman"/>
                <a:cs typeface="Times New Roman"/>
              </a:rPr>
              <a:t> </a:t>
            </a:r>
            <a:r>
              <a:rPr sz="800" spc="-25">
                <a:solidFill>
                  <a:srgbClr val="CC0000"/>
                </a:solidFill>
                <a:latin typeface="Times New Roman"/>
                <a:cs typeface="Times New Roman"/>
              </a:rPr>
              <a:t>%&gt;</a:t>
            </a:r>
            <a:endParaRPr sz="800">
              <a:latin typeface="Times New Roman"/>
              <a:cs typeface="Times New Roman"/>
            </a:endParaRPr>
          </a:p>
          <a:p>
            <a:pPr marR="1784985" algn="r">
              <a:lnSpc>
                <a:spcPct val="100000"/>
              </a:lnSpc>
              <a:spcBef>
                <a:spcPts val="600"/>
              </a:spcBef>
            </a:pPr>
            <a:r>
              <a:rPr sz="800" spc="55">
                <a:solidFill>
                  <a:srgbClr val="0000FF"/>
                </a:solidFill>
                <a:latin typeface="Times New Roman"/>
                <a:cs typeface="Times New Roman"/>
              </a:rPr>
              <a:t>&lt;/p&gt;</a:t>
            </a:r>
            <a:endParaRPr sz="800">
              <a:latin typeface="Times New Roman"/>
              <a:cs typeface="Times New Roman"/>
            </a:endParaRPr>
          </a:p>
          <a:p>
            <a:pPr marR="1821814" algn="r">
              <a:lnSpc>
                <a:spcPct val="100000"/>
              </a:lnSpc>
              <a:spcBef>
                <a:spcPts val="600"/>
              </a:spcBef>
            </a:pPr>
            <a:r>
              <a:rPr sz="800" spc="50">
                <a:solidFill>
                  <a:srgbClr val="0000FF"/>
                </a:solidFill>
                <a:latin typeface="Times New Roman"/>
                <a:cs typeface="Times New Roman"/>
              </a:rPr>
              <a:t>&lt;/td&gt;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5043" y="1518031"/>
            <a:ext cx="2378710" cy="4705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7810" indent="-245110">
              <a:lnSpc>
                <a:spcPct val="100000"/>
              </a:lnSpc>
              <a:spcBef>
                <a:spcPts val="105"/>
              </a:spcBef>
              <a:buClr>
                <a:srgbClr val="5F5F5F"/>
              </a:buClr>
              <a:buAutoNum type="arabicPlain" startAt="5"/>
              <a:tabLst>
                <a:tab pos="257810" algn="l"/>
              </a:tabLst>
            </a:pPr>
            <a:r>
              <a:rPr sz="800" spc="-20">
                <a:solidFill>
                  <a:srgbClr val="0000FF"/>
                </a:solidFill>
                <a:latin typeface="Times New Roman"/>
                <a:cs typeface="Times New Roman"/>
              </a:rPr>
              <a:t>&lt;tr&gt;</a:t>
            </a:r>
            <a:endParaRPr sz="800">
              <a:latin typeface="Times New Roman"/>
              <a:cs typeface="Times New Roman"/>
            </a:endParaRPr>
          </a:p>
          <a:p>
            <a:pPr marL="324485" indent="-311785">
              <a:lnSpc>
                <a:spcPct val="100000"/>
              </a:lnSpc>
              <a:spcBef>
                <a:spcPts val="600"/>
              </a:spcBef>
              <a:buClr>
                <a:srgbClr val="5F5F5F"/>
              </a:buClr>
              <a:buAutoNum type="arabicPlain" startAt="5"/>
              <a:tabLst>
                <a:tab pos="324485" algn="l"/>
              </a:tabLst>
            </a:pPr>
            <a:r>
              <a:rPr sz="800">
                <a:solidFill>
                  <a:srgbClr val="0000FF"/>
                </a:solidFill>
                <a:latin typeface="Times New Roman"/>
                <a:cs typeface="Times New Roman"/>
              </a:rPr>
              <a:t>&lt;td</a:t>
            </a:r>
            <a:r>
              <a:rPr sz="800" spc="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40">
                <a:solidFill>
                  <a:srgbClr val="0000FF"/>
                </a:solidFill>
                <a:latin typeface="Times New Roman"/>
                <a:cs typeface="Times New Roman"/>
              </a:rPr>
              <a:t>style</a:t>
            </a:r>
            <a:r>
              <a:rPr sz="800" spc="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85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800" spc="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40">
                <a:solidFill>
                  <a:srgbClr val="0099FF"/>
                </a:solidFill>
                <a:latin typeface="Times New Roman"/>
                <a:cs typeface="Times New Roman"/>
              </a:rPr>
              <a:t>"background-</a:t>
            </a:r>
            <a:r>
              <a:rPr sz="800" spc="-30">
                <a:solidFill>
                  <a:srgbClr val="0099FF"/>
                </a:solidFill>
                <a:latin typeface="Times New Roman"/>
                <a:cs typeface="Times New Roman"/>
              </a:rPr>
              <a:t>color:</a:t>
            </a:r>
            <a:r>
              <a:rPr sz="800" spc="-10">
                <a:solidFill>
                  <a:srgbClr val="0099FF"/>
                </a:solidFill>
                <a:latin typeface="Times New Roman"/>
                <a:cs typeface="Times New Roman"/>
              </a:rPr>
              <a:t> black;"</a:t>
            </a:r>
            <a:r>
              <a:rPr sz="800" spc="-1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800">
              <a:latin typeface="Times New Roman"/>
              <a:cs typeface="Times New Roman"/>
            </a:endParaRPr>
          </a:p>
          <a:p>
            <a:pPr marL="391795" indent="-379095">
              <a:lnSpc>
                <a:spcPct val="100000"/>
              </a:lnSpc>
              <a:spcBef>
                <a:spcPts val="595"/>
              </a:spcBef>
              <a:buClr>
                <a:srgbClr val="5F5F5F"/>
              </a:buClr>
              <a:buAutoNum type="arabicPlain" startAt="5"/>
              <a:tabLst>
                <a:tab pos="391795" algn="l"/>
              </a:tabLst>
            </a:pPr>
            <a:r>
              <a:rPr sz="800">
                <a:solidFill>
                  <a:srgbClr val="0000FF"/>
                </a:solidFill>
                <a:latin typeface="Times New Roman"/>
                <a:cs typeface="Times New Roman"/>
              </a:rPr>
              <a:t>&lt;p</a:t>
            </a:r>
            <a:r>
              <a:rPr sz="800" spc="-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60">
                <a:solidFill>
                  <a:srgbClr val="0000FF"/>
                </a:solidFill>
                <a:latin typeface="Times New Roman"/>
                <a:cs typeface="Times New Roman"/>
              </a:rPr>
              <a:t>class</a:t>
            </a:r>
            <a:r>
              <a:rPr sz="800" spc="-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85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800" spc="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35">
                <a:solidFill>
                  <a:srgbClr val="0099FF"/>
                </a:solidFill>
                <a:latin typeface="Times New Roman"/>
                <a:cs typeface="Times New Roman"/>
              </a:rPr>
              <a:t>"big"</a:t>
            </a:r>
            <a:r>
              <a:rPr sz="800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sz="800" spc="-40">
                <a:solidFill>
                  <a:srgbClr val="0000FF"/>
                </a:solidFill>
                <a:latin typeface="Times New Roman"/>
                <a:cs typeface="Times New Roman"/>
              </a:rPr>
              <a:t>style</a:t>
            </a:r>
            <a:r>
              <a:rPr sz="80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85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800" spc="-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25">
                <a:solidFill>
                  <a:srgbClr val="0099FF"/>
                </a:solidFill>
                <a:latin typeface="Times New Roman"/>
                <a:cs typeface="Times New Roman"/>
              </a:rPr>
              <a:t>"color:</a:t>
            </a:r>
            <a:r>
              <a:rPr sz="800" spc="-30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sz="800" spc="-45">
                <a:solidFill>
                  <a:srgbClr val="0099FF"/>
                </a:solidFill>
                <a:latin typeface="Times New Roman"/>
                <a:cs typeface="Times New Roman"/>
              </a:rPr>
              <a:t>cyan;</a:t>
            </a:r>
            <a:r>
              <a:rPr sz="800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sz="800" spc="-30">
                <a:solidFill>
                  <a:srgbClr val="0099FF"/>
                </a:solidFill>
                <a:latin typeface="Times New Roman"/>
                <a:cs typeface="Times New Roman"/>
              </a:rPr>
              <a:t>font-</a:t>
            </a:r>
            <a:r>
              <a:rPr sz="800" spc="-45">
                <a:solidFill>
                  <a:srgbClr val="0099FF"/>
                </a:solidFill>
                <a:latin typeface="Times New Roman"/>
                <a:cs typeface="Times New Roman"/>
              </a:rPr>
              <a:t>size:</a:t>
            </a:r>
            <a:r>
              <a:rPr sz="800" spc="-5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sz="800" spc="-20">
                <a:solidFill>
                  <a:srgbClr val="0099FF"/>
                </a:solidFill>
                <a:latin typeface="Times New Roman"/>
                <a:cs typeface="Times New Roman"/>
              </a:rPr>
              <a:t>3em;</a:t>
            </a:r>
            <a:endParaRPr sz="800">
              <a:latin typeface="Times New Roman"/>
              <a:cs typeface="Times New Roman"/>
            </a:endParaRPr>
          </a:p>
          <a:p>
            <a:pPr marL="459105" indent="-446405">
              <a:lnSpc>
                <a:spcPct val="100000"/>
              </a:lnSpc>
              <a:spcBef>
                <a:spcPts val="605"/>
              </a:spcBef>
              <a:buClr>
                <a:srgbClr val="5F5F5F"/>
              </a:buClr>
              <a:buAutoNum type="arabicPlain" startAt="5"/>
              <a:tabLst>
                <a:tab pos="459105" algn="l"/>
              </a:tabLst>
            </a:pPr>
            <a:r>
              <a:rPr sz="800" spc="-30">
                <a:solidFill>
                  <a:srgbClr val="0099FF"/>
                </a:solidFill>
                <a:latin typeface="Times New Roman"/>
                <a:cs typeface="Times New Roman"/>
              </a:rPr>
              <a:t>font-</a:t>
            </a:r>
            <a:r>
              <a:rPr sz="800" spc="-40">
                <a:solidFill>
                  <a:srgbClr val="0099FF"/>
                </a:solidFill>
                <a:latin typeface="Times New Roman"/>
                <a:cs typeface="Times New Roman"/>
              </a:rPr>
              <a:t>weight:</a:t>
            </a:r>
            <a:r>
              <a:rPr sz="800" spc="40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sz="800" spc="-10">
                <a:solidFill>
                  <a:srgbClr val="0099FF"/>
                </a:solidFill>
                <a:latin typeface="Times New Roman"/>
                <a:cs typeface="Times New Roman"/>
              </a:rPr>
              <a:t>bold;"</a:t>
            </a:r>
            <a:r>
              <a:rPr sz="800" spc="-1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800" spc="-50">
                <a:solidFill>
                  <a:srgbClr val="5F5F5F"/>
                </a:solidFill>
                <a:latin typeface="Times New Roman"/>
                <a:cs typeface="Times New Roman"/>
              </a:rPr>
              <a:t>9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800" spc="-25">
                <a:solidFill>
                  <a:srgbClr val="5F5F5F"/>
                </a:solidFill>
                <a:latin typeface="Times New Roman"/>
                <a:cs typeface="Times New Roman"/>
              </a:rPr>
              <a:t>10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800" spc="-25">
                <a:solidFill>
                  <a:srgbClr val="5F5F5F"/>
                </a:solidFill>
                <a:latin typeface="Times New Roman"/>
                <a:cs typeface="Times New Roman"/>
              </a:rPr>
              <a:t>11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800" spc="-25">
                <a:solidFill>
                  <a:srgbClr val="5F5F5F"/>
                </a:solidFill>
                <a:latin typeface="Times New Roman"/>
                <a:cs typeface="Times New Roman"/>
              </a:rPr>
              <a:t>12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800" spc="-25">
                <a:solidFill>
                  <a:srgbClr val="5F5F5F"/>
                </a:solidFill>
                <a:latin typeface="Times New Roman"/>
                <a:cs typeface="Times New Roman"/>
              </a:rPr>
              <a:t>13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800" spc="-25">
                <a:solidFill>
                  <a:srgbClr val="5F5F5F"/>
                </a:solidFill>
                <a:latin typeface="Times New Roman"/>
                <a:cs typeface="Times New Roman"/>
              </a:rPr>
              <a:t>14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800" spc="-25">
                <a:solidFill>
                  <a:srgbClr val="5F5F5F"/>
                </a:solidFill>
                <a:latin typeface="Times New Roman"/>
                <a:cs typeface="Times New Roman"/>
              </a:rPr>
              <a:t>15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800" spc="-25">
                <a:solidFill>
                  <a:srgbClr val="5F5F5F"/>
                </a:solidFill>
                <a:latin typeface="Times New Roman"/>
                <a:cs typeface="Times New Roman"/>
              </a:rPr>
              <a:t>16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800" spc="-25">
                <a:solidFill>
                  <a:srgbClr val="5F5F5F"/>
                </a:solidFill>
                <a:latin typeface="Times New Roman"/>
                <a:cs typeface="Times New Roman"/>
              </a:rPr>
              <a:t>17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800" spc="-25">
                <a:solidFill>
                  <a:srgbClr val="5F5F5F"/>
                </a:solidFill>
                <a:latin typeface="Times New Roman"/>
                <a:cs typeface="Times New Roman"/>
              </a:rPr>
              <a:t>18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800" spc="-25">
                <a:solidFill>
                  <a:srgbClr val="5F5F5F"/>
                </a:solidFill>
                <a:latin typeface="Times New Roman"/>
                <a:cs typeface="Times New Roman"/>
              </a:rPr>
              <a:t>19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800" spc="-25">
                <a:solidFill>
                  <a:srgbClr val="5F5F5F"/>
                </a:solidFill>
                <a:latin typeface="Times New Roman"/>
                <a:cs typeface="Times New Roman"/>
              </a:rPr>
              <a:t>20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800" spc="-25">
                <a:solidFill>
                  <a:srgbClr val="5F5F5F"/>
                </a:solidFill>
                <a:latin typeface="Times New Roman"/>
                <a:cs typeface="Times New Roman"/>
              </a:rPr>
              <a:t>21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800" spc="-25">
                <a:solidFill>
                  <a:srgbClr val="5F5F5F"/>
                </a:solidFill>
                <a:latin typeface="Times New Roman"/>
                <a:cs typeface="Times New Roman"/>
              </a:rPr>
              <a:t>22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800" spc="-25">
                <a:solidFill>
                  <a:srgbClr val="5F5F5F"/>
                </a:solidFill>
                <a:latin typeface="Times New Roman"/>
                <a:cs typeface="Times New Roman"/>
              </a:rPr>
              <a:t>23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800" spc="-25">
                <a:solidFill>
                  <a:srgbClr val="5F5F5F"/>
                </a:solidFill>
                <a:latin typeface="Times New Roman"/>
                <a:cs typeface="Times New Roman"/>
              </a:rPr>
              <a:t>24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800" spc="-25">
                <a:solidFill>
                  <a:srgbClr val="5F5F5F"/>
                </a:solidFill>
                <a:latin typeface="Times New Roman"/>
                <a:cs typeface="Times New Roman"/>
              </a:rPr>
              <a:t>25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800" spc="-25">
                <a:solidFill>
                  <a:srgbClr val="5F5F5F"/>
                </a:solidFill>
                <a:latin typeface="Times New Roman"/>
                <a:cs typeface="Times New Roman"/>
              </a:rPr>
              <a:t>26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800" spc="-25">
                <a:solidFill>
                  <a:srgbClr val="5F5F5F"/>
                </a:solidFill>
                <a:latin typeface="Times New Roman"/>
                <a:cs typeface="Times New Roman"/>
              </a:rPr>
              <a:t>27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59079" algn="l"/>
              </a:tabLst>
            </a:pPr>
            <a:r>
              <a:rPr sz="800" spc="-25">
                <a:solidFill>
                  <a:srgbClr val="5F5F5F"/>
                </a:solidFill>
                <a:latin typeface="Times New Roman"/>
                <a:cs typeface="Times New Roman"/>
              </a:rPr>
              <a:t>28</a:t>
            </a:r>
            <a:r>
              <a:rPr sz="800">
                <a:solidFill>
                  <a:srgbClr val="5F5F5F"/>
                </a:solidFill>
                <a:latin typeface="Times New Roman"/>
                <a:cs typeface="Times New Roman"/>
              </a:rPr>
              <a:t>	</a:t>
            </a:r>
            <a:r>
              <a:rPr sz="800" spc="50">
                <a:solidFill>
                  <a:srgbClr val="0000FF"/>
                </a:solidFill>
                <a:latin typeface="Times New Roman"/>
                <a:cs typeface="Times New Roman"/>
              </a:rPr>
              <a:t>&lt;/tr&gt;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9644" y="6197600"/>
            <a:ext cx="624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00" spc="-160">
                <a:solidFill>
                  <a:srgbClr val="5F5F5F"/>
                </a:solidFill>
                <a:latin typeface="Times New Roman"/>
                <a:cs typeface="Times New Roman"/>
              </a:rPr>
              <a:t>2</a:t>
            </a:r>
            <a:r>
              <a:rPr sz="2100" spc="-1110" baseline="-35714">
                <a:solidFill>
                  <a:srgbClr val="FFFFFF"/>
                </a:solidFill>
                <a:latin typeface="Franklin Gothic Medium"/>
                <a:cs typeface="Franklin Gothic Medium"/>
              </a:rPr>
              <a:t>2</a:t>
            </a:r>
            <a:r>
              <a:rPr sz="800" spc="-25">
                <a:solidFill>
                  <a:srgbClr val="5F5F5F"/>
                </a:solidFill>
                <a:latin typeface="Times New Roman"/>
                <a:cs typeface="Times New Roman"/>
              </a:rPr>
              <a:t>9</a:t>
            </a:r>
            <a:r>
              <a:rPr sz="800" spc="165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100" spc="-15" baseline="-35714">
                <a:solidFill>
                  <a:srgbClr val="FFFFFF"/>
                </a:solidFill>
                <a:latin typeface="Franklin Gothic Medium"/>
                <a:cs typeface="Franklin Gothic Medium"/>
              </a:rPr>
              <a:t>6</a:t>
            </a:r>
            <a:r>
              <a:rPr sz="800" spc="-10">
                <a:solidFill>
                  <a:srgbClr val="0000FF"/>
                </a:solidFill>
                <a:latin typeface="Times New Roman"/>
                <a:cs typeface="Times New Roman"/>
              </a:rPr>
              <a:t>&lt;/table&gt;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22164" y="1629155"/>
            <a:ext cx="1524000" cy="2246630"/>
          </a:xfrm>
          <a:prstGeom prst="rect">
            <a:avLst/>
          </a:prstGeom>
          <a:solidFill>
            <a:srgbClr val="99CCFF"/>
          </a:solidFill>
          <a:ln w="9144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39700" marR="131445" indent="1905" algn="ctr">
              <a:lnSpc>
                <a:spcPct val="100000"/>
              </a:lnSpc>
              <a:spcBef>
                <a:spcPts val="254"/>
              </a:spcBef>
            </a:pPr>
            <a:r>
              <a:rPr sz="2000" spc="-25">
                <a:latin typeface="Comic Sans MS"/>
                <a:cs typeface="Comic Sans MS"/>
              </a:rPr>
              <a:t>Use </a:t>
            </a:r>
            <a:r>
              <a:rPr sz="2000" spc="-10">
                <a:latin typeface="Lucida Console"/>
                <a:cs typeface="Lucida Console"/>
              </a:rPr>
              <a:t>Locale</a:t>
            </a:r>
            <a:r>
              <a:rPr sz="2000" spc="-600">
                <a:latin typeface="Lucida Console"/>
                <a:cs typeface="Lucida Console"/>
              </a:rPr>
              <a:t> </a:t>
            </a:r>
            <a:r>
              <a:rPr sz="2000" spc="-25">
                <a:latin typeface="Comic Sans MS"/>
                <a:cs typeface="Comic Sans MS"/>
              </a:rPr>
              <a:t>to </a:t>
            </a:r>
            <a:r>
              <a:rPr sz="2000" spc="-10">
                <a:latin typeface="Comic Sans MS"/>
                <a:cs typeface="Comic Sans MS"/>
              </a:rPr>
              <a:t>format </a:t>
            </a:r>
            <a:r>
              <a:rPr sz="2000">
                <a:latin typeface="Lucida Console"/>
                <a:cs typeface="Lucida Console"/>
              </a:rPr>
              <a:t>Date</a:t>
            </a:r>
            <a:r>
              <a:rPr sz="2000" spc="-650">
                <a:latin typeface="Lucida Console"/>
                <a:cs typeface="Lucida Console"/>
              </a:rPr>
              <a:t> </a:t>
            </a:r>
            <a:r>
              <a:rPr sz="2000" spc="-20">
                <a:latin typeface="Comic Sans MS"/>
                <a:cs typeface="Comic Sans MS"/>
              </a:rPr>
              <a:t>with </a:t>
            </a:r>
            <a:r>
              <a:rPr sz="2000" spc="-10">
                <a:latin typeface="Comic Sans MS"/>
                <a:cs typeface="Comic Sans MS"/>
              </a:rPr>
              <a:t>specified </a:t>
            </a:r>
            <a:r>
              <a:rPr sz="2000" spc="-10">
                <a:latin typeface="Lucida Console"/>
                <a:cs typeface="Lucida Console"/>
              </a:rPr>
              <a:t>DateForm </a:t>
            </a:r>
            <a:r>
              <a:rPr sz="2000" spc="-25">
                <a:latin typeface="Lucida Console"/>
                <a:cs typeface="Lucida Console"/>
              </a:rPr>
              <a:t>at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83964" y="2124455"/>
            <a:ext cx="838200" cy="76200"/>
          </a:xfrm>
          <a:custGeom>
            <a:avLst/>
            <a:gdLst/>
            <a:ahLst/>
            <a:cxnLst/>
            <a:rect l="l" t="t" r="r" b="b"/>
            <a:pathLst>
              <a:path w="838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8382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838200" h="76200">
                <a:moveTo>
                  <a:pt x="8382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838200" y="44450"/>
                </a:lnTo>
                <a:lnTo>
                  <a:pt x="8382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755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>
                <a:latin typeface="Lucida Console"/>
                <a:cs typeface="Lucida Console"/>
              </a:rPr>
              <a:t>include.jsp</a:t>
            </a:r>
            <a:endParaRPr sz="400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117475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925"/>
              </a:spcBef>
            </a:pPr>
            <a:r>
              <a:rPr sz="1400" spc="-25">
                <a:solidFill>
                  <a:srgbClr val="FFFFFF"/>
                </a:solidFill>
                <a:latin typeface="Franklin Gothic Medium"/>
                <a:cs typeface="Franklin Gothic Medium"/>
              </a:rPr>
              <a:t>27</a:t>
            </a:r>
            <a:endParaRPr sz="1400">
              <a:latin typeface="Franklin Gothic Medium"/>
              <a:cs typeface="Franklin Gothic Medium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74394" y="1472966"/>
          <a:ext cx="3276600" cy="4279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9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90"/>
                        </a:lnSpc>
                      </a:pPr>
                      <a:r>
                        <a:rPr sz="800" spc="-50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890"/>
                        </a:lnSpc>
                      </a:pPr>
                      <a:r>
                        <a:rPr sz="800" spc="-3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&lt;?xml </a:t>
                      </a:r>
                      <a:r>
                        <a:rPr sz="800" spc="-4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version</a:t>
                      </a:r>
                      <a:r>
                        <a:rPr sz="800" spc="-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8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800" spc="-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1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"1.0"</a:t>
                      </a:r>
                      <a:r>
                        <a:rPr sz="800" spc="-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?&gt;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50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4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&lt;!DOCTYPE</a:t>
                      </a:r>
                      <a:r>
                        <a:rPr sz="800" spc="3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4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html</a:t>
                      </a:r>
                      <a:r>
                        <a:rPr sz="800" spc="7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7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PUBLIC</a:t>
                      </a:r>
                      <a:r>
                        <a:rPr sz="800" spc="8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1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"-</a:t>
                      </a:r>
                      <a:r>
                        <a:rPr sz="80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//W3C//DTD</a:t>
                      </a:r>
                      <a:r>
                        <a:rPr sz="800" spc="3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75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XHTML</a:t>
                      </a:r>
                      <a:r>
                        <a:rPr sz="800" spc="45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1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1.0</a:t>
                      </a:r>
                      <a:r>
                        <a:rPr sz="800" spc="6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1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Strict//EN"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50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"</a:t>
                      </a:r>
                      <a:r>
                        <a:rPr sz="80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  <a:hlinkClick r:id="rId2"/>
                        </a:rPr>
                        <a:t>http://www.w3.org/TR/xhtml1/DTD/xhtml1-</a:t>
                      </a:r>
                      <a:r>
                        <a:rPr sz="800" spc="-1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  <a:hlinkClick r:id="rId2"/>
                        </a:rPr>
                        <a:t>strict.dtd</a:t>
                      </a:r>
                      <a:r>
                        <a:rPr sz="800" spc="-1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"</a:t>
                      </a:r>
                      <a:r>
                        <a:rPr sz="800" spc="-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50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800" spc="-50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80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&lt;!--</a:t>
                      </a:r>
                      <a:r>
                        <a:rPr sz="800" spc="1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4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Fig.</a:t>
                      </a:r>
                      <a:r>
                        <a:rPr sz="800" spc="2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2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25.10:</a:t>
                      </a:r>
                      <a:r>
                        <a:rPr sz="800" spc="-3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4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include.jsp</a:t>
                      </a:r>
                      <a:r>
                        <a:rPr sz="80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2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--</a:t>
                      </a:r>
                      <a:r>
                        <a:rPr sz="800" spc="3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50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800" spc="-50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800" spc="-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&lt;html</a:t>
                      </a:r>
                      <a:r>
                        <a:rPr sz="800" spc="-3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xmlns</a:t>
                      </a:r>
                      <a:r>
                        <a:rPr sz="800" spc="-5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8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1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"</a:t>
                      </a:r>
                      <a:r>
                        <a:rPr sz="800" spc="-1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  <a:hlinkClick r:id="rId3"/>
                        </a:rPr>
                        <a:t>http://www.w3.org/1999/xhtml</a:t>
                      </a:r>
                      <a:r>
                        <a:rPr sz="800" spc="-1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"</a:t>
                      </a:r>
                      <a:r>
                        <a:rPr sz="800" spc="-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50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8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800" spc="-50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800" spc="-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&lt;head&gt;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10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2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&lt;title&gt;</a:t>
                      </a:r>
                      <a:r>
                        <a:rPr sz="800" spc="-2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8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10">
                          <a:latin typeface="Times New Roman"/>
                          <a:cs typeface="Times New Roman"/>
                        </a:rPr>
                        <a:t>jsp:include</a:t>
                      </a:r>
                      <a:r>
                        <a:rPr sz="800" spc="-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&lt;/title&gt;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11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800" spc="-2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&lt;style </a:t>
                      </a:r>
                      <a:r>
                        <a:rPr sz="800" spc="-3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type</a:t>
                      </a:r>
                      <a:r>
                        <a:rPr sz="800" spc="-2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8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800" spc="-1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1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"text/css"</a:t>
                      </a:r>
                      <a:r>
                        <a:rPr sz="800" spc="-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4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body</a:t>
                      </a:r>
                      <a:r>
                        <a:rPr sz="800" spc="-2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0">
                          <a:latin typeface="Times New Roman"/>
                          <a:cs typeface="Times New Roman"/>
                        </a:rPr>
                        <a:t>{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55244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3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font-</a:t>
                      </a:r>
                      <a:r>
                        <a:rPr sz="800" spc="-5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family</a:t>
                      </a:r>
                      <a:r>
                        <a:rPr sz="800" spc="-5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8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4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tahoma</a:t>
                      </a:r>
                      <a:r>
                        <a:rPr sz="800" spc="-4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8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4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helvetica</a:t>
                      </a:r>
                      <a:r>
                        <a:rPr sz="800" spc="-4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8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3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arial</a:t>
                      </a:r>
                      <a:r>
                        <a:rPr sz="800" spc="-3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80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5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sans-</a:t>
                      </a:r>
                      <a:r>
                        <a:rPr sz="800" spc="-1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serif</a:t>
                      </a:r>
                      <a:r>
                        <a:rPr sz="800" spc="-10">
                          <a:latin typeface="Times New Roman"/>
                          <a:cs typeface="Times New Roman"/>
                        </a:rPr>
                        <a:t>;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50">
                          <a:latin typeface="Times New Roman"/>
                          <a:cs typeface="Times New Roman"/>
                        </a:rPr>
                        <a:t>}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800" spc="-2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table</a:t>
                      </a:r>
                      <a:r>
                        <a:rPr sz="800" spc="-25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tr</a:t>
                      </a:r>
                      <a:r>
                        <a:rPr sz="80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td</a:t>
                      </a:r>
                      <a:r>
                        <a:rPr sz="800" spc="-1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0">
                          <a:latin typeface="Times New Roman"/>
                          <a:cs typeface="Times New Roman"/>
                        </a:rPr>
                        <a:t>{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3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font-</a:t>
                      </a:r>
                      <a:r>
                        <a:rPr sz="800" spc="-4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size</a:t>
                      </a:r>
                      <a:r>
                        <a:rPr sz="800" spc="-45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8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1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.9em</a:t>
                      </a:r>
                      <a:r>
                        <a:rPr sz="800" spc="-10">
                          <a:latin typeface="Times New Roman"/>
                          <a:cs typeface="Times New Roman"/>
                        </a:rPr>
                        <a:t>;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19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2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border</a:t>
                      </a:r>
                      <a:r>
                        <a:rPr sz="800" spc="-2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4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3px</a:t>
                      </a:r>
                      <a:r>
                        <a:rPr sz="800" spc="-25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1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groove</a:t>
                      </a:r>
                      <a:r>
                        <a:rPr sz="800" spc="-10">
                          <a:latin typeface="Times New Roman"/>
                          <a:cs typeface="Times New Roman"/>
                        </a:rPr>
                        <a:t>;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20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4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padding</a:t>
                      </a:r>
                      <a:r>
                        <a:rPr sz="800" spc="-45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2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5px</a:t>
                      </a:r>
                      <a:r>
                        <a:rPr sz="800" spc="-20">
                          <a:latin typeface="Times New Roman"/>
                          <a:cs typeface="Times New Roman"/>
                        </a:rPr>
                        <a:t>;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4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background-</a:t>
                      </a:r>
                      <a:r>
                        <a:rPr sz="800" spc="-3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color</a:t>
                      </a:r>
                      <a:r>
                        <a:rPr sz="800" spc="-3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800" spc="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1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#dddddd</a:t>
                      </a:r>
                      <a:r>
                        <a:rPr sz="800" spc="-10">
                          <a:latin typeface="Times New Roman"/>
                          <a:cs typeface="Times New Roman"/>
                        </a:rPr>
                        <a:t>;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22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50">
                          <a:latin typeface="Times New Roman"/>
                          <a:cs typeface="Times New Roman"/>
                        </a:rPr>
                        <a:t>}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55244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23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&lt;/style&gt;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24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&lt;/head&gt;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39065">
                <a:tc>
                  <a:txBody>
                    <a:bodyPr/>
                    <a:lstStyle/>
                    <a:p>
                      <a:pPr marR="73660" algn="ctr">
                        <a:lnSpc>
                          <a:spcPts val="720"/>
                        </a:lnSpc>
                        <a:spcBef>
                          <a:spcPts val="27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ts val="869"/>
                        </a:lnSpc>
                        <a:spcBef>
                          <a:spcPts val="125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290"/>
              </a:lnSpc>
              <a:spcBef>
                <a:spcPts val="100"/>
              </a:spcBef>
            </a:pPr>
            <a:r>
              <a:t>Line</a:t>
            </a:r>
            <a:r>
              <a:rPr spc="-135"/>
              <a:t> </a:t>
            </a:r>
            <a:r>
              <a:rPr spc="-25"/>
              <a:t>48</a:t>
            </a:r>
          </a:p>
          <a:p>
            <a:pPr marL="12700">
              <a:lnSpc>
                <a:spcPts val="4290"/>
              </a:lnSpc>
            </a:pPr>
            <a:r>
              <a:t>Use</a:t>
            </a:r>
            <a:r>
              <a:rPr spc="-125"/>
              <a:t> </a:t>
            </a:r>
            <a:r>
              <a:t>JSP</a:t>
            </a:r>
            <a:r>
              <a:rPr spc="-120"/>
              <a:t> </a:t>
            </a:r>
            <a:r>
              <a:t>action</a:t>
            </a:r>
            <a:r>
              <a:rPr spc="-125"/>
              <a:t> </a:t>
            </a:r>
            <a:r>
              <a:t>to</a:t>
            </a:r>
            <a:r>
              <a:rPr spc="-105"/>
              <a:t> </a:t>
            </a:r>
            <a:r>
              <a:t>include</a:t>
            </a:r>
            <a:r>
              <a:rPr spc="-135"/>
              <a:t> </a:t>
            </a:r>
            <a:r>
              <a:rPr spc="-10">
                <a:latin typeface="Lucida Console"/>
                <a:cs typeface="Lucida Console"/>
              </a:rPr>
              <a:t>toc.html</a:t>
            </a:r>
            <a:r>
              <a:rPr spc="-10"/>
              <a:t>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11747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925"/>
              </a:spcBef>
            </a:pPr>
            <a:r>
              <a:rPr sz="1400" spc="-25">
                <a:solidFill>
                  <a:srgbClr val="FFFFFF"/>
                </a:solidFill>
                <a:latin typeface="Franklin Gothic Medium"/>
                <a:cs typeface="Franklin Gothic Medium"/>
              </a:rPr>
              <a:t>28</a:t>
            </a:r>
            <a:endParaRPr sz="1400">
              <a:latin typeface="Franklin Gothic Medium"/>
              <a:cs typeface="Franklin Gothic Medium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74394" y="1472966"/>
          <a:ext cx="2830830" cy="4287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3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890"/>
                        </a:lnSpc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890"/>
                        </a:lnSpc>
                      </a:pPr>
                      <a:r>
                        <a:rPr sz="800" spc="-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&lt;body&gt;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27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&lt;table&gt;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28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2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&lt;tr&gt;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&lt;td</a:t>
                      </a:r>
                      <a:r>
                        <a:rPr sz="800" spc="-1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4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style</a:t>
                      </a:r>
                      <a:r>
                        <a:rPr sz="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8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800" spc="2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3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"width:</a:t>
                      </a:r>
                      <a:r>
                        <a:rPr sz="800" spc="1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35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160px;</a:t>
                      </a:r>
                      <a:r>
                        <a:rPr sz="800" spc="-4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1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text-</a:t>
                      </a:r>
                      <a:r>
                        <a:rPr sz="800" spc="-45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align:</a:t>
                      </a:r>
                      <a:r>
                        <a:rPr sz="800" spc="-5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1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center"</a:t>
                      </a:r>
                      <a:r>
                        <a:rPr sz="800" spc="-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30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2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&lt;img </a:t>
                      </a:r>
                      <a:r>
                        <a:rPr sz="800" spc="-3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src</a:t>
                      </a:r>
                      <a:r>
                        <a:rPr sz="800" spc="-3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8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800" spc="-1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1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"images/logotiny.png"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31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3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width</a:t>
                      </a:r>
                      <a:r>
                        <a:rPr sz="800" spc="-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8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800" spc="-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3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"140"</a:t>
                      </a:r>
                      <a:r>
                        <a:rPr sz="800" spc="-4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height</a:t>
                      </a:r>
                      <a:r>
                        <a:rPr sz="800" spc="2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8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800" spc="-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2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"93"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32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4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alt</a:t>
                      </a:r>
                      <a:r>
                        <a:rPr sz="800" spc="-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8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800" spc="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3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"Deitel</a:t>
                      </a:r>
                      <a:r>
                        <a:rPr sz="800" spc="-5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14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800" spc="5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Associates,</a:t>
                      </a:r>
                      <a:r>
                        <a:rPr sz="800" spc="-15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3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Inc.</a:t>
                      </a:r>
                      <a:r>
                        <a:rPr sz="80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Logo"</a:t>
                      </a:r>
                      <a:r>
                        <a:rPr sz="800" spc="-1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1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/&gt;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5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&lt;/td&gt;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35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800" spc="-2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&lt;td&gt;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36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37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80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&lt;%--</a:t>
                      </a:r>
                      <a:r>
                        <a:rPr sz="800" spc="-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4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include</a:t>
                      </a:r>
                      <a:r>
                        <a:rPr sz="800" spc="-3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3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banner.html</a:t>
                      </a:r>
                      <a:r>
                        <a:rPr sz="800" spc="-2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4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80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4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800" spc="2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8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JSP</a:t>
                      </a:r>
                      <a:r>
                        <a:rPr sz="800" spc="1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2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--</a:t>
                      </a:r>
                      <a:r>
                        <a:rPr sz="800" spc="-2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%&gt;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38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3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&lt;jsp:include</a:t>
                      </a:r>
                      <a:r>
                        <a:rPr sz="800" spc="-4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sz="800" spc="-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8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800" spc="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1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"banner.html"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39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5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flush</a:t>
                      </a:r>
                      <a:r>
                        <a:rPr sz="800" spc="-2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8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800" spc="-2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1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"true"</a:t>
                      </a:r>
                      <a:r>
                        <a:rPr sz="800" spc="-35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10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/&gt;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40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800" spc="5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&lt;/td&gt;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42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6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&lt;/tr&gt;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43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4940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44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800" spc="-2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&lt;tr&gt;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&lt;td</a:t>
                      </a:r>
                      <a:r>
                        <a:rPr sz="800" spc="-1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4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style</a:t>
                      </a:r>
                      <a:r>
                        <a:rPr sz="800" spc="-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8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800" spc="2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3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"width:</a:t>
                      </a:r>
                      <a:r>
                        <a:rPr sz="800" spc="5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1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160px"</a:t>
                      </a:r>
                      <a:r>
                        <a:rPr sz="800" spc="-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46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80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&lt;%--</a:t>
                      </a:r>
                      <a:r>
                        <a:rPr sz="800" spc="-1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4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include</a:t>
                      </a:r>
                      <a:r>
                        <a:rPr sz="800" spc="-3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3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toc.html</a:t>
                      </a:r>
                      <a:r>
                        <a:rPr sz="800" spc="-2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4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800" spc="1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4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800" spc="1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8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JSP</a:t>
                      </a:r>
                      <a:r>
                        <a:rPr sz="800" spc="1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2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--</a:t>
                      </a:r>
                      <a:r>
                        <a:rPr sz="800" spc="-2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%&gt;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48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3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&lt;jsp:include</a:t>
                      </a:r>
                      <a:r>
                        <a:rPr sz="800" spc="-3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sz="800" spc="-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8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800" spc="1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25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"toc.html"</a:t>
                      </a:r>
                      <a:r>
                        <a:rPr sz="800" spc="-2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flush</a:t>
                      </a:r>
                      <a:r>
                        <a:rPr sz="800" spc="-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8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800" spc="2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1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"true"</a:t>
                      </a:r>
                      <a:r>
                        <a:rPr sz="800" spc="-25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10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/&gt;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49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4940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50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800" spc="5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&lt;/td&gt;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93444" y="5798007"/>
            <a:ext cx="413384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1250"/>
              <a:buFont typeface="Segoe UI Symbol"/>
              <a:buChar char="⚫"/>
              <a:tabLst>
                <a:tab pos="286385" algn="l"/>
              </a:tabLst>
            </a:pPr>
            <a:r>
              <a:rPr sz="800" spc="-25">
                <a:solidFill>
                  <a:srgbClr val="5F5F5F"/>
                </a:solidFill>
                <a:latin typeface="Arial MT"/>
                <a:cs typeface="Arial MT"/>
              </a:rPr>
              <a:t>51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2200" y="2743200"/>
            <a:ext cx="2209800" cy="923925"/>
          </a:xfrm>
          <a:prstGeom prst="rect">
            <a:avLst/>
          </a:prstGeom>
          <a:solidFill>
            <a:srgbClr val="99CCFF"/>
          </a:solidFill>
          <a:ln w="9144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47320" marR="141605" algn="ctr">
              <a:lnSpc>
                <a:spcPct val="100000"/>
              </a:lnSpc>
              <a:spcBef>
                <a:spcPts val="270"/>
              </a:spcBef>
            </a:pPr>
            <a:r>
              <a:rPr sz="1800">
                <a:latin typeface="Comic Sans MS"/>
                <a:cs typeface="Comic Sans MS"/>
              </a:rPr>
              <a:t>Use</a:t>
            </a:r>
            <a:r>
              <a:rPr sz="1800" spc="-50">
                <a:latin typeface="Comic Sans MS"/>
                <a:cs typeface="Comic Sans MS"/>
              </a:rPr>
              <a:t> </a:t>
            </a:r>
            <a:r>
              <a:rPr sz="1800">
                <a:latin typeface="Comic Sans MS"/>
                <a:cs typeface="Comic Sans MS"/>
              </a:rPr>
              <a:t>JSP</a:t>
            </a:r>
            <a:r>
              <a:rPr sz="1800" spc="-30">
                <a:latin typeface="Comic Sans MS"/>
                <a:cs typeface="Comic Sans MS"/>
              </a:rPr>
              <a:t> </a:t>
            </a:r>
            <a:r>
              <a:rPr sz="1800">
                <a:latin typeface="Comic Sans MS"/>
                <a:cs typeface="Comic Sans MS"/>
              </a:rPr>
              <a:t>action</a:t>
            </a:r>
            <a:r>
              <a:rPr sz="1800" spc="-30">
                <a:latin typeface="Comic Sans MS"/>
                <a:cs typeface="Comic Sans MS"/>
              </a:rPr>
              <a:t> </a:t>
            </a:r>
            <a:r>
              <a:rPr sz="1800" spc="-25">
                <a:latin typeface="Comic Sans MS"/>
                <a:cs typeface="Comic Sans MS"/>
              </a:rPr>
              <a:t>to </a:t>
            </a:r>
            <a:r>
              <a:rPr sz="1800" spc="-10">
                <a:latin typeface="Comic Sans MS"/>
                <a:cs typeface="Comic Sans MS"/>
              </a:rPr>
              <a:t>include </a:t>
            </a:r>
            <a:r>
              <a:rPr sz="1800" spc="-10">
                <a:latin typeface="Lucida Console"/>
                <a:cs typeface="Lucida Console"/>
              </a:rPr>
              <a:t>banner.html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00600" y="3009900"/>
            <a:ext cx="1371600" cy="76200"/>
          </a:xfrm>
          <a:custGeom>
            <a:avLst/>
            <a:gdLst/>
            <a:ahLst/>
            <a:cxnLst/>
            <a:rect l="l" t="t" r="r" b="b"/>
            <a:pathLst>
              <a:path w="1371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3716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371600" h="76200">
                <a:moveTo>
                  <a:pt x="13716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371600" y="44450"/>
                </a:lnTo>
                <a:lnTo>
                  <a:pt x="13716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53200" y="4114800"/>
            <a:ext cx="1905000" cy="1324610"/>
          </a:xfrm>
          <a:prstGeom prst="rect">
            <a:avLst/>
          </a:prstGeom>
          <a:solidFill>
            <a:srgbClr val="99CCFF"/>
          </a:solidFill>
          <a:ln w="9144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342900" marR="332740" indent="-2540" algn="ctr">
              <a:lnSpc>
                <a:spcPct val="100000"/>
              </a:lnSpc>
              <a:spcBef>
                <a:spcPts val="260"/>
              </a:spcBef>
            </a:pPr>
            <a:r>
              <a:rPr sz="2000">
                <a:latin typeface="Comic Sans MS"/>
                <a:cs typeface="Comic Sans MS"/>
              </a:rPr>
              <a:t>Use</a:t>
            </a:r>
            <a:r>
              <a:rPr sz="2000" spc="-5">
                <a:latin typeface="Comic Sans MS"/>
                <a:cs typeface="Comic Sans MS"/>
              </a:rPr>
              <a:t> </a:t>
            </a:r>
            <a:r>
              <a:rPr sz="2000" spc="-25">
                <a:latin typeface="Comic Sans MS"/>
                <a:cs typeface="Comic Sans MS"/>
              </a:rPr>
              <a:t>JSP </a:t>
            </a:r>
            <a:r>
              <a:rPr sz="2000">
                <a:latin typeface="Comic Sans MS"/>
                <a:cs typeface="Comic Sans MS"/>
              </a:rPr>
              <a:t>action</a:t>
            </a:r>
            <a:r>
              <a:rPr sz="2000" spc="-45">
                <a:latin typeface="Comic Sans MS"/>
                <a:cs typeface="Comic Sans MS"/>
              </a:rPr>
              <a:t> </a:t>
            </a:r>
            <a:r>
              <a:rPr sz="2000" spc="-25">
                <a:latin typeface="Comic Sans MS"/>
                <a:cs typeface="Comic Sans MS"/>
              </a:rPr>
              <a:t>to </a:t>
            </a:r>
            <a:r>
              <a:rPr sz="2000" spc="-10">
                <a:latin typeface="Comic Sans MS"/>
                <a:cs typeface="Comic Sans MS"/>
              </a:rPr>
              <a:t>include </a:t>
            </a:r>
            <a:r>
              <a:rPr sz="2000" spc="-10">
                <a:latin typeface="Lucida Console"/>
                <a:cs typeface="Lucida Console"/>
              </a:rPr>
              <a:t>toc.html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38800" y="4414265"/>
            <a:ext cx="918210" cy="615315"/>
          </a:xfrm>
          <a:custGeom>
            <a:avLst/>
            <a:gdLst/>
            <a:ahLst/>
            <a:cxnLst/>
            <a:rect l="l" t="t" r="r" b="b"/>
            <a:pathLst>
              <a:path w="918209" h="615314">
                <a:moveTo>
                  <a:pt x="42290" y="541019"/>
                </a:moveTo>
                <a:lnTo>
                  <a:pt x="0" y="614933"/>
                </a:lnTo>
                <a:lnTo>
                  <a:pt x="84582" y="604392"/>
                </a:lnTo>
                <a:lnTo>
                  <a:pt x="71615" y="584961"/>
                </a:lnTo>
                <a:lnTo>
                  <a:pt x="56387" y="584961"/>
                </a:lnTo>
                <a:lnTo>
                  <a:pt x="49275" y="574420"/>
                </a:lnTo>
                <a:lnTo>
                  <a:pt x="59868" y="567359"/>
                </a:lnTo>
                <a:lnTo>
                  <a:pt x="42290" y="541019"/>
                </a:lnTo>
                <a:close/>
              </a:path>
              <a:path w="918209" h="615314">
                <a:moveTo>
                  <a:pt x="59868" y="567359"/>
                </a:moveTo>
                <a:lnTo>
                  <a:pt x="49275" y="574420"/>
                </a:lnTo>
                <a:lnTo>
                  <a:pt x="56387" y="584961"/>
                </a:lnTo>
                <a:lnTo>
                  <a:pt x="66927" y="577937"/>
                </a:lnTo>
                <a:lnTo>
                  <a:pt x="59868" y="567359"/>
                </a:lnTo>
                <a:close/>
              </a:path>
              <a:path w="918209" h="615314">
                <a:moveTo>
                  <a:pt x="66927" y="577937"/>
                </a:moveTo>
                <a:lnTo>
                  <a:pt x="56387" y="584961"/>
                </a:lnTo>
                <a:lnTo>
                  <a:pt x="71615" y="584961"/>
                </a:lnTo>
                <a:lnTo>
                  <a:pt x="66927" y="577937"/>
                </a:lnTo>
                <a:close/>
              </a:path>
              <a:path w="918209" h="615314">
                <a:moveTo>
                  <a:pt x="910844" y="0"/>
                </a:moveTo>
                <a:lnTo>
                  <a:pt x="59868" y="567359"/>
                </a:lnTo>
                <a:lnTo>
                  <a:pt x="66927" y="577937"/>
                </a:lnTo>
                <a:lnTo>
                  <a:pt x="917955" y="10667"/>
                </a:lnTo>
                <a:lnTo>
                  <a:pt x="9108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043" y="82042"/>
            <a:ext cx="170751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>
                <a:latin typeface="Courier New"/>
                <a:cs typeface="Courier New"/>
              </a:rPr>
              <a:t>include.jsp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5043" y="696595"/>
            <a:ext cx="4369435" cy="631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80"/>
              </a:lnSpc>
              <a:spcBef>
                <a:spcPts val="105"/>
              </a:spcBef>
            </a:pPr>
            <a:r>
              <a:rPr sz="2000" b="1" spc="-155">
                <a:solidFill>
                  <a:srgbClr val="696363"/>
                </a:solidFill>
                <a:latin typeface="Arial"/>
                <a:cs typeface="Arial"/>
              </a:rPr>
              <a:t>Lines</a:t>
            </a:r>
            <a:r>
              <a:rPr sz="2000" b="1" spc="-5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2000" b="1" spc="-10">
                <a:solidFill>
                  <a:srgbClr val="696363"/>
                </a:solidFill>
                <a:latin typeface="Arial"/>
                <a:cs typeface="Arial"/>
              </a:rPr>
              <a:t>55-</a:t>
            </a:r>
            <a:r>
              <a:rPr sz="2000" b="1" spc="30">
                <a:solidFill>
                  <a:srgbClr val="696363"/>
                </a:solidFill>
                <a:latin typeface="Arial"/>
                <a:cs typeface="Arial"/>
              </a:rPr>
              <a:t>56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380"/>
              </a:lnSpc>
            </a:pPr>
            <a:r>
              <a:rPr sz="2000" b="1" spc="-175">
                <a:solidFill>
                  <a:srgbClr val="696363"/>
                </a:solidFill>
                <a:latin typeface="Arial"/>
                <a:cs typeface="Arial"/>
              </a:rPr>
              <a:t>Use</a:t>
            </a:r>
            <a:r>
              <a:rPr sz="2000" b="1" spc="-7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2000" b="1" spc="-265">
                <a:solidFill>
                  <a:srgbClr val="696363"/>
                </a:solidFill>
                <a:latin typeface="Arial"/>
                <a:cs typeface="Arial"/>
              </a:rPr>
              <a:t>JSP</a:t>
            </a:r>
            <a:r>
              <a:rPr sz="2000" b="1" spc="-5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2000" b="1" spc="-120">
                <a:solidFill>
                  <a:srgbClr val="696363"/>
                </a:solidFill>
                <a:latin typeface="Arial"/>
                <a:cs typeface="Arial"/>
              </a:rPr>
              <a:t>action</a:t>
            </a:r>
            <a:r>
              <a:rPr sz="2000" b="1" spc="-75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2000" b="1" spc="-145">
                <a:solidFill>
                  <a:srgbClr val="696363"/>
                </a:solidFill>
                <a:latin typeface="Arial"/>
                <a:cs typeface="Arial"/>
              </a:rPr>
              <a:t>to</a:t>
            </a:r>
            <a:r>
              <a:rPr sz="2000" b="1" spc="-4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2000" b="1" spc="-130">
                <a:solidFill>
                  <a:srgbClr val="696363"/>
                </a:solidFill>
                <a:latin typeface="Arial"/>
                <a:cs typeface="Arial"/>
              </a:rPr>
              <a:t>include</a:t>
            </a:r>
            <a:r>
              <a:rPr sz="2000" b="1" spc="-55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2000" b="1" spc="-10">
                <a:solidFill>
                  <a:srgbClr val="696363"/>
                </a:solidFill>
                <a:latin typeface="Courier New"/>
                <a:cs typeface="Courier New"/>
              </a:rPr>
              <a:t>clock2.jsp</a:t>
            </a:r>
            <a:r>
              <a:rPr sz="2000" b="1" spc="-10">
                <a:solidFill>
                  <a:srgbClr val="696363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11747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925"/>
              </a:spcBef>
            </a:pPr>
            <a:r>
              <a:rPr sz="1400" spc="-25">
                <a:solidFill>
                  <a:srgbClr val="FFFFFF"/>
                </a:solidFill>
                <a:latin typeface="Franklin Gothic Medium"/>
                <a:cs typeface="Franklin Gothic Medium"/>
              </a:rPr>
              <a:t>29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41550" y="1452118"/>
            <a:ext cx="31540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0">
                <a:solidFill>
                  <a:srgbClr val="0000FF"/>
                </a:solidFill>
                <a:latin typeface="Times New Roman"/>
                <a:cs typeface="Times New Roman"/>
              </a:rPr>
              <a:t>&lt;td</a:t>
            </a:r>
            <a:r>
              <a:rPr sz="2000" spc="-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90">
                <a:solidFill>
                  <a:srgbClr val="0000FF"/>
                </a:solidFill>
                <a:latin typeface="Times New Roman"/>
                <a:cs typeface="Times New Roman"/>
              </a:rPr>
              <a:t>style</a:t>
            </a:r>
            <a:r>
              <a:rPr sz="2000" spc="-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20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0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75">
                <a:solidFill>
                  <a:srgbClr val="0099FF"/>
                </a:solidFill>
                <a:latin typeface="Times New Roman"/>
                <a:cs typeface="Times New Roman"/>
              </a:rPr>
              <a:t>"vertical-</a:t>
            </a:r>
            <a:r>
              <a:rPr sz="2000" spc="-100">
                <a:solidFill>
                  <a:srgbClr val="0099FF"/>
                </a:solidFill>
                <a:latin typeface="Times New Roman"/>
                <a:cs typeface="Times New Roman"/>
              </a:rPr>
              <a:t>align:</a:t>
            </a:r>
            <a:r>
              <a:rPr sz="2000" spc="-110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sz="2000" spc="-20">
                <a:solidFill>
                  <a:srgbClr val="0099FF"/>
                </a:solidFill>
                <a:latin typeface="Times New Roman"/>
                <a:cs typeface="Times New Roman"/>
              </a:rPr>
              <a:t>top"</a:t>
            </a:r>
            <a:r>
              <a:rPr sz="2000" spc="-2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12238" y="2138908"/>
            <a:ext cx="3824604" cy="1168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10">
                <a:solidFill>
                  <a:srgbClr val="008000"/>
                </a:solidFill>
                <a:latin typeface="Times New Roman"/>
                <a:cs typeface="Times New Roman"/>
              </a:rPr>
              <a:t>&lt;%-</a:t>
            </a:r>
            <a:r>
              <a:rPr sz="2000">
                <a:solidFill>
                  <a:srgbClr val="008000"/>
                </a:solidFill>
                <a:latin typeface="Times New Roman"/>
                <a:cs typeface="Times New Roman"/>
              </a:rPr>
              <a:t>-</a:t>
            </a:r>
            <a:r>
              <a:rPr sz="2000" spc="-2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spc="-100">
                <a:solidFill>
                  <a:srgbClr val="008000"/>
                </a:solidFill>
                <a:latin typeface="Times New Roman"/>
                <a:cs typeface="Times New Roman"/>
              </a:rPr>
              <a:t>include</a:t>
            </a:r>
            <a:r>
              <a:rPr sz="2000" spc="-2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spc="-95">
                <a:solidFill>
                  <a:srgbClr val="008000"/>
                </a:solidFill>
                <a:latin typeface="Times New Roman"/>
                <a:cs typeface="Times New Roman"/>
              </a:rPr>
              <a:t>clock2.jsp</a:t>
            </a:r>
            <a:r>
              <a:rPr sz="2000" spc="-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spc="-100">
                <a:solidFill>
                  <a:srgbClr val="008000"/>
                </a:solidFill>
                <a:latin typeface="Times New Roman"/>
                <a:cs typeface="Times New Roman"/>
              </a:rPr>
              <a:t>in</a:t>
            </a:r>
            <a:r>
              <a:rPr sz="2000" spc="-3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spc="-90">
                <a:solidFill>
                  <a:srgbClr val="008000"/>
                </a:solidFill>
                <a:latin typeface="Times New Roman"/>
                <a:cs typeface="Times New Roman"/>
              </a:rPr>
              <a:t>this</a:t>
            </a:r>
            <a:r>
              <a:rPr sz="2000" spc="-3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spc="-180">
                <a:solidFill>
                  <a:srgbClr val="008000"/>
                </a:solidFill>
                <a:latin typeface="Times New Roman"/>
                <a:cs typeface="Times New Roman"/>
              </a:rPr>
              <a:t>JSP</a:t>
            </a:r>
            <a:r>
              <a:rPr sz="2000" spc="-1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2000" spc="-50">
                <a:solidFill>
                  <a:srgbClr val="008000"/>
                </a:solidFill>
                <a:latin typeface="Times New Roman"/>
                <a:cs typeface="Times New Roman"/>
              </a:rPr>
              <a:t>--</a:t>
            </a:r>
            <a:r>
              <a:rPr sz="2000" spc="-25">
                <a:solidFill>
                  <a:srgbClr val="008000"/>
                </a:solidFill>
                <a:latin typeface="Times New Roman"/>
                <a:cs typeface="Times New Roman"/>
              </a:rPr>
              <a:t>%&gt;</a:t>
            </a:r>
            <a:endParaRPr sz="2000">
              <a:latin typeface="Times New Roman"/>
              <a:cs typeface="Times New Roman"/>
            </a:endParaRPr>
          </a:p>
          <a:p>
            <a:pPr marL="184785" marR="738505" indent="-172720">
              <a:lnSpc>
                <a:spcPct val="125000"/>
              </a:lnSpc>
            </a:pPr>
            <a:r>
              <a:rPr sz="2000" spc="-65">
                <a:solidFill>
                  <a:srgbClr val="0000FF"/>
                </a:solidFill>
                <a:latin typeface="Times New Roman"/>
                <a:cs typeface="Times New Roman"/>
              </a:rPr>
              <a:t>&lt;jsp:include</a:t>
            </a:r>
            <a:r>
              <a:rPr sz="2000" spc="-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130">
                <a:solidFill>
                  <a:srgbClr val="0000FF"/>
                </a:solidFill>
                <a:latin typeface="Times New Roman"/>
                <a:cs typeface="Times New Roman"/>
              </a:rPr>
              <a:t>page</a:t>
            </a:r>
            <a:r>
              <a:rPr sz="2000" spc="-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20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000" spc="-4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70">
                <a:solidFill>
                  <a:srgbClr val="0099FF"/>
                </a:solidFill>
                <a:latin typeface="Times New Roman"/>
                <a:cs typeface="Times New Roman"/>
              </a:rPr>
              <a:t>"clock2.jsp" </a:t>
            </a:r>
            <a:r>
              <a:rPr sz="2000" spc="-130">
                <a:solidFill>
                  <a:srgbClr val="0000FF"/>
                </a:solidFill>
                <a:latin typeface="Times New Roman"/>
                <a:cs typeface="Times New Roman"/>
              </a:rPr>
              <a:t>flush</a:t>
            </a:r>
            <a:r>
              <a:rPr sz="2000" spc="-4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20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000" spc="-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10">
                <a:solidFill>
                  <a:srgbClr val="0099FF"/>
                </a:solidFill>
                <a:latin typeface="Times New Roman"/>
                <a:cs typeface="Times New Roman"/>
              </a:rPr>
              <a:t>"true"</a:t>
            </a:r>
            <a:r>
              <a:rPr sz="2000" spc="-55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sz="2000" spc="290">
                <a:solidFill>
                  <a:srgbClr val="0000FF"/>
                </a:solidFill>
                <a:latin typeface="Times New Roman"/>
                <a:cs typeface="Times New Roman"/>
              </a:rPr>
              <a:t>/&gt;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444" y="1376922"/>
            <a:ext cx="1931670" cy="42170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000" spc="-25">
                <a:solidFill>
                  <a:srgbClr val="5F5F5F"/>
                </a:solidFill>
                <a:latin typeface="Arial MT"/>
                <a:cs typeface="Arial MT"/>
              </a:rPr>
              <a:t>52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25">
                <a:solidFill>
                  <a:srgbClr val="5F5F5F"/>
                </a:solidFill>
                <a:latin typeface="Arial MT"/>
                <a:cs typeface="Arial MT"/>
              </a:rPr>
              <a:t>53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000" spc="-25">
                <a:solidFill>
                  <a:srgbClr val="5F5F5F"/>
                </a:solidFill>
                <a:latin typeface="Arial MT"/>
                <a:cs typeface="Arial MT"/>
              </a:rPr>
              <a:t>54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25">
                <a:solidFill>
                  <a:srgbClr val="5F5F5F"/>
                </a:solidFill>
                <a:latin typeface="Arial MT"/>
                <a:cs typeface="Arial MT"/>
              </a:rPr>
              <a:t>55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25">
                <a:solidFill>
                  <a:srgbClr val="5F5F5F"/>
                </a:solidFill>
                <a:latin typeface="Arial MT"/>
                <a:cs typeface="Arial MT"/>
              </a:rPr>
              <a:t>56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000" spc="-25">
                <a:solidFill>
                  <a:srgbClr val="5F5F5F"/>
                </a:solidFill>
                <a:latin typeface="Arial MT"/>
                <a:cs typeface="Arial MT"/>
              </a:rPr>
              <a:t>57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1260475" algn="l"/>
              </a:tabLst>
            </a:pPr>
            <a:r>
              <a:rPr sz="2000" spc="-25">
                <a:solidFill>
                  <a:srgbClr val="5F5F5F"/>
                </a:solidFill>
                <a:latin typeface="Arial MT"/>
                <a:cs typeface="Arial MT"/>
              </a:rPr>
              <a:t>58</a:t>
            </a:r>
            <a:r>
              <a:rPr sz="2000">
                <a:solidFill>
                  <a:srgbClr val="5F5F5F"/>
                </a:solidFill>
                <a:latin typeface="Arial MT"/>
                <a:cs typeface="Arial MT"/>
              </a:rPr>
              <a:t>	</a:t>
            </a:r>
            <a:r>
              <a:rPr sz="2000" spc="155">
                <a:solidFill>
                  <a:srgbClr val="0000FF"/>
                </a:solidFill>
                <a:latin typeface="Times New Roman"/>
                <a:cs typeface="Times New Roman"/>
              </a:rPr>
              <a:t>&lt;/td&gt;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1088390" algn="l"/>
              </a:tabLst>
            </a:pPr>
            <a:r>
              <a:rPr sz="2000" spc="-25">
                <a:solidFill>
                  <a:srgbClr val="5F5F5F"/>
                </a:solidFill>
                <a:latin typeface="Arial MT"/>
                <a:cs typeface="Arial MT"/>
              </a:rPr>
              <a:t>59</a:t>
            </a:r>
            <a:r>
              <a:rPr sz="2000">
                <a:solidFill>
                  <a:srgbClr val="5F5F5F"/>
                </a:solidFill>
                <a:latin typeface="Arial MT"/>
                <a:cs typeface="Arial MT"/>
              </a:rPr>
              <a:t>	</a:t>
            </a:r>
            <a:r>
              <a:rPr sz="2000" spc="160">
                <a:solidFill>
                  <a:srgbClr val="0000FF"/>
                </a:solidFill>
                <a:latin typeface="Times New Roman"/>
                <a:cs typeface="Times New Roman"/>
              </a:rPr>
              <a:t>&lt;/tr&gt;</a:t>
            </a:r>
            <a:endParaRPr sz="2000">
              <a:latin typeface="Times New Roman"/>
              <a:cs typeface="Times New Roman"/>
            </a:endParaRPr>
          </a:p>
          <a:p>
            <a:pPr marL="917575" indent="-904875">
              <a:lnSpc>
                <a:spcPct val="100000"/>
              </a:lnSpc>
              <a:spcBef>
                <a:spcPts val="600"/>
              </a:spcBef>
              <a:buClr>
                <a:srgbClr val="5F5F5F"/>
              </a:buClr>
              <a:buFont typeface="Arial MT"/>
              <a:buAutoNum type="arabicPlain" startAt="60"/>
              <a:tabLst>
                <a:tab pos="917575" algn="l"/>
              </a:tabLst>
            </a:pPr>
            <a:r>
              <a:rPr sz="2000" spc="40">
                <a:solidFill>
                  <a:srgbClr val="0000FF"/>
                </a:solidFill>
                <a:latin typeface="Times New Roman"/>
                <a:cs typeface="Times New Roman"/>
              </a:rPr>
              <a:t>&lt;/table&gt;</a:t>
            </a:r>
            <a:endParaRPr sz="2000">
              <a:latin typeface="Times New Roman"/>
              <a:cs typeface="Times New Roman"/>
            </a:endParaRPr>
          </a:p>
          <a:p>
            <a:pPr marL="745490" indent="-732790">
              <a:lnSpc>
                <a:spcPct val="100000"/>
              </a:lnSpc>
              <a:spcBef>
                <a:spcPts val="600"/>
              </a:spcBef>
              <a:buClr>
                <a:srgbClr val="5F5F5F"/>
              </a:buClr>
              <a:buFont typeface="Arial MT"/>
              <a:buAutoNum type="arabicPlain" startAt="60"/>
              <a:tabLst>
                <a:tab pos="745490" algn="l"/>
              </a:tabLst>
            </a:pPr>
            <a:r>
              <a:rPr sz="2000" spc="40">
                <a:solidFill>
                  <a:srgbClr val="0000FF"/>
                </a:solidFill>
                <a:latin typeface="Times New Roman"/>
                <a:cs typeface="Times New Roman"/>
              </a:rPr>
              <a:t>&lt;/body&gt;</a:t>
            </a:r>
            <a:endParaRPr sz="2000">
              <a:latin typeface="Times New Roman"/>
              <a:cs typeface="Times New Roman"/>
            </a:endParaRPr>
          </a:p>
          <a:p>
            <a:pPr marL="574675" indent="-561975">
              <a:lnSpc>
                <a:spcPct val="100000"/>
              </a:lnSpc>
              <a:spcBef>
                <a:spcPts val="605"/>
              </a:spcBef>
              <a:buClr>
                <a:srgbClr val="5F5F5F"/>
              </a:buClr>
              <a:buFont typeface="Arial MT"/>
              <a:buAutoNum type="arabicPlain" startAt="60"/>
              <a:tabLst>
                <a:tab pos="574675" algn="l"/>
              </a:tabLst>
            </a:pPr>
            <a:r>
              <a:rPr sz="2000" spc="70">
                <a:solidFill>
                  <a:srgbClr val="0000FF"/>
                </a:solidFill>
                <a:latin typeface="Times New Roman"/>
                <a:cs typeface="Times New Roman"/>
              </a:rPr>
              <a:t>&lt;/html&gt;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0800" y="685800"/>
            <a:ext cx="2133600" cy="1016635"/>
          </a:xfrm>
          <a:prstGeom prst="rect">
            <a:avLst/>
          </a:prstGeom>
          <a:solidFill>
            <a:srgbClr val="99CCFF"/>
          </a:solidFill>
          <a:ln w="9144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67640" marR="160655" algn="ctr">
              <a:lnSpc>
                <a:spcPct val="100000"/>
              </a:lnSpc>
              <a:spcBef>
                <a:spcPts val="254"/>
              </a:spcBef>
            </a:pPr>
            <a:r>
              <a:rPr sz="2000">
                <a:latin typeface="Comic Sans MS"/>
                <a:cs typeface="Comic Sans MS"/>
              </a:rPr>
              <a:t>Use</a:t>
            </a:r>
            <a:r>
              <a:rPr sz="2000" spc="-5">
                <a:latin typeface="Comic Sans MS"/>
                <a:cs typeface="Comic Sans MS"/>
              </a:rPr>
              <a:t> </a:t>
            </a:r>
            <a:r>
              <a:rPr sz="2000">
                <a:latin typeface="Comic Sans MS"/>
                <a:cs typeface="Comic Sans MS"/>
              </a:rPr>
              <a:t>JSP</a:t>
            </a:r>
            <a:r>
              <a:rPr sz="2000" spc="-20">
                <a:latin typeface="Comic Sans MS"/>
                <a:cs typeface="Comic Sans MS"/>
              </a:rPr>
              <a:t> </a:t>
            </a:r>
            <a:r>
              <a:rPr sz="2000" spc="-10">
                <a:latin typeface="Comic Sans MS"/>
                <a:cs typeface="Comic Sans MS"/>
              </a:rPr>
              <a:t>action </a:t>
            </a:r>
            <a:r>
              <a:rPr sz="2000">
                <a:latin typeface="Comic Sans MS"/>
                <a:cs typeface="Comic Sans MS"/>
              </a:rPr>
              <a:t>to</a:t>
            </a:r>
            <a:r>
              <a:rPr sz="2000" spc="-5">
                <a:latin typeface="Comic Sans MS"/>
                <a:cs typeface="Comic Sans MS"/>
              </a:rPr>
              <a:t> </a:t>
            </a:r>
            <a:r>
              <a:rPr sz="2000" spc="-10">
                <a:latin typeface="Comic Sans MS"/>
                <a:cs typeface="Comic Sans MS"/>
              </a:rPr>
              <a:t>include </a:t>
            </a:r>
            <a:r>
              <a:rPr sz="2000" spc="-10">
                <a:latin typeface="Lucida Console"/>
                <a:cs typeface="Lucida Console"/>
              </a:rPr>
              <a:t>clock2.jsp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00600" y="952500"/>
            <a:ext cx="1600200" cy="76200"/>
          </a:xfrm>
          <a:custGeom>
            <a:avLst/>
            <a:gdLst/>
            <a:ahLst/>
            <a:cxnLst/>
            <a:rect l="l" t="t" r="r" b="b"/>
            <a:pathLst>
              <a:path w="1600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6002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600200" h="76200">
                <a:moveTo>
                  <a:pt x="16002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600200" y="44450"/>
                </a:lnTo>
                <a:lnTo>
                  <a:pt x="16002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74"/>
            <a:ext cx="41014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/>
              <a:t>Overview</a:t>
            </a:r>
            <a:r>
              <a:rPr sz="4000" spc="-130"/>
              <a:t> </a:t>
            </a:r>
            <a:r>
              <a:rPr sz="4000"/>
              <a:t>of</a:t>
            </a:r>
            <a:r>
              <a:rPr sz="4000" spc="-160"/>
              <a:t> </a:t>
            </a:r>
            <a:r>
              <a:rPr sz="4000" spc="-10"/>
              <a:t>History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069644" y="2150999"/>
            <a:ext cx="582930" cy="80073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spc="-25">
                <a:latin typeface="Comic Sans MS"/>
                <a:cs typeface="Comic Sans MS"/>
              </a:rPr>
              <a:t>CGI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>
                <a:latin typeface="Comic Sans MS"/>
                <a:cs typeface="Comic Sans MS"/>
              </a:rPr>
              <a:t>(in</a:t>
            </a:r>
            <a:r>
              <a:rPr sz="1800" spc="-20">
                <a:latin typeface="Comic Sans MS"/>
                <a:cs typeface="Comic Sans MS"/>
              </a:rPr>
              <a:t> </a:t>
            </a:r>
            <a:r>
              <a:rPr sz="1800" spc="-25">
                <a:latin typeface="Comic Sans MS"/>
                <a:cs typeface="Comic Sans MS"/>
              </a:rPr>
              <a:t>C)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1828" y="2139213"/>
            <a:ext cx="1824989" cy="1049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800" spc="-10">
                <a:latin typeface="Comic Sans MS"/>
                <a:cs typeface="Comic Sans MS"/>
              </a:rPr>
              <a:t>Template </a:t>
            </a:r>
            <a:r>
              <a:rPr sz="2800">
                <a:latin typeface="Comic Sans MS"/>
                <a:cs typeface="Comic Sans MS"/>
              </a:rPr>
              <a:t>(ASP,</a:t>
            </a:r>
            <a:r>
              <a:rPr sz="2800" spc="-65">
                <a:latin typeface="Comic Sans MS"/>
                <a:cs typeface="Comic Sans MS"/>
              </a:rPr>
              <a:t> </a:t>
            </a:r>
            <a:r>
              <a:rPr sz="2800" spc="-20">
                <a:latin typeface="Comic Sans MS"/>
                <a:cs typeface="Comic Sans MS"/>
              </a:rPr>
              <a:t>PHP)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663821"/>
            <a:ext cx="1270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>
                <a:latin typeface="Comic Sans MS"/>
                <a:cs typeface="Comic Sans MS"/>
              </a:rPr>
              <a:t>Servlet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08375" y="2150999"/>
            <a:ext cx="1120140" cy="80073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00" spc="-25">
                <a:latin typeface="Comic Sans MS"/>
                <a:cs typeface="Comic Sans MS"/>
              </a:rPr>
              <a:t>CGI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>
                <a:latin typeface="Comic Sans MS"/>
                <a:cs typeface="Comic Sans MS"/>
              </a:rPr>
              <a:t>(java,</a:t>
            </a:r>
            <a:r>
              <a:rPr sz="1800" spc="-45">
                <a:latin typeface="Comic Sans MS"/>
                <a:cs typeface="Comic Sans MS"/>
              </a:rPr>
              <a:t> </a:t>
            </a:r>
            <a:r>
              <a:rPr sz="1800" spc="-20">
                <a:latin typeface="Comic Sans MS"/>
                <a:cs typeface="Comic Sans MS"/>
              </a:rPr>
              <a:t>C++)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0428" y="4739716"/>
            <a:ext cx="694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>
                <a:latin typeface="Comic Sans MS"/>
                <a:cs typeface="Comic Sans MS"/>
              </a:rPr>
              <a:t>JSP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57400" y="2628900"/>
            <a:ext cx="1219200" cy="76200"/>
          </a:xfrm>
          <a:custGeom>
            <a:avLst/>
            <a:gdLst/>
            <a:ahLst/>
            <a:cxnLst/>
            <a:rect l="l" t="t" r="r" b="b"/>
            <a:pathLst>
              <a:path w="1219200" h="76200">
                <a:moveTo>
                  <a:pt x="1143000" y="0"/>
                </a:moveTo>
                <a:lnTo>
                  <a:pt x="1143000" y="76200"/>
                </a:lnTo>
                <a:lnTo>
                  <a:pt x="1206500" y="44450"/>
                </a:lnTo>
                <a:lnTo>
                  <a:pt x="1155700" y="44450"/>
                </a:lnTo>
                <a:lnTo>
                  <a:pt x="1155700" y="31750"/>
                </a:lnTo>
                <a:lnTo>
                  <a:pt x="1206500" y="31750"/>
                </a:lnTo>
                <a:lnTo>
                  <a:pt x="1143000" y="0"/>
                </a:lnTo>
                <a:close/>
              </a:path>
              <a:path w="1219200" h="76200">
                <a:moveTo>
                  <a:pt x="11430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1143000" y="44450"/>
                </a:lnTo>
                <a:lnTo>
                  <a:pt x="1143000" y="31750"/>
                </a:lnTo>
                <a:close/>
              </a:path>
              <a:path w="1219200" h="76200">
                <a:moveTo>
                  <a:pt x="1206500" y="31750"/>
                </a:moveTo>
                <a:lnTo>
                  <a:pt x="1155700" y="31750"/>
                </a:lnTo>
                <a:lnTo>
                  <a:pt x="1155700" y="44450"/>
                </a:lnTo>
                <a:lnTo>
                  <a:pt x="1206500" y="44450"/>
                </a:lnTo>
                <a:lnTo>
                  <a:pt x="1219200" y="38100"/>
                </a:lnTo>
                <a:lnTo>
                  <a:pt x="12065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485900" y="3352800"/>
            <a:ext cx="2633980" cy="1371600"/>
            <a:chOff x="1485900" y="3352800"/>
            <a:chExt cx="2633980" cy="1371600"/>
          </a:xfrm>
        </p:grpSpPr>
        <p:sp>
          <p:nvSpPr>
            <p:cNvPr id="10" name="object 10"/>
            <p:cNvSpPr/>
            <p:nvPr/>
          </p:nvSpPr>
          <p:spPr>
            <a:xfrm>
              <a:off x="1485900" y="3352800"/>
              <a:ext cx="76200" cy="1371600"/>
            </a:xfrm>
            <a:custGeom>
              <a:avLst/>
              <a:gdLst/>
              <a:ahLst/>
              <a:cxnLst/>
              <a:rect l="l" t="t" r="r" b="b"/>
              <a:pathLst>
                <a:path w="76200" h="1371600">
                  <a:moveTo>
                    <a:pt x="31750" y="1295400"/>
                  </a:moveTo>
                  <a:lnTo>
                    <a:pt x="0" y="1295400"/>
                  </a:lnTo>
                  <a:lnTo>
                    <a:pt x="38100" y="1371600"/>
                  </a:lnTo>
                  <a:lnTo>
                    <a:pt x="69850" y="1308100"/>
                  </a:lnTo>
                  <a:lnTo>
                    <a:pt x="31750" y="1308100"/>
                  </a:lnTo>
                  <a:lnTo>
                    <a:pt x="31750" y="1295400"/>
                  </a:lnTo>
                  <a:close/>
                </a:path>
                <a:path w="76200" h="1371600">
                  <a:moveTo>
                    <a:pt x="44450" y="0"/>
                  </a:moveTo>
                  <a:lnTo>
                    <a:pt x="31750" y="0"/>
                  </a:lnTo>
                  <a:lnTo>
                    <a:pt x="31750" y="1308100"/>
                  </a:lnTo>
                  <a:lnTo>
                    <a:pt x="44450" y="1308100"/>
                  </a:lnTo>
                  <a:lnTo>
                    <a:pt x="44450" y="0"/>
                  </a:lnTo>
                  <a:close/>
                </a:path>
                <a:path w="76200" h="1371600">
                  <a:moveTo>
                    <a:pt x="76200" y="1295400"/>
                  </a:moveTo>
                  <a:lnTo>
                    <a:pt x="44450" y="1295400"/>
                  </a:lnTo>
                  <a:lnTo>
                    <a:pt x="44450" y="1308100"/>
                  </a:lnTo>
                  <a:lnTo>
                    <a:pt x="69850" y="1308100"/>
                  </a:lnTo>
                  <a:lnTo>
                    <a:pt x="76200" y="129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176" y="3698875"/>
              <a:ext cx="2580005" cy="796925"/>
            </a:xfrm>
            <a:custGeom>
              <a:avLst/>
              <a:gdLst/>
              <a:ahLst/>
              <a:cxnLst/>
              <a:rect l="l" t="t" r="r" b="b"/>
              <a:pathLst>
                <a:path w="2580004" h="796925">
                  <a:moveTo>
                    <a:pt x="446024" y="225425"/>
                  </a:moveTo>
                  <a:lnTo>
                    <a:pt x="455007" y="180937"/>
                  </a:lnTo>
                  <a:lnTo>
                    <a:pt x="479504" y="144605"/>
                  </a:lnTo>
                  <a:lnTo>
                    <a:pt x="515836" y="120108"/>
                  </a:lnTo>
                  <a:lnTo>
                    <a:pt x="560324" y="111125"/>
                  </a:lnTo>
                  <a:lnTo>
                    <a:pt x="801624" y="111125"/>
                  </a:lnTo>
                  <a:lnTo>
                    <a:pt x="1335024" y="111125"/>
                  </a:lnTo>
                  <a:lnTo>
                    <a:pt x="2465324" y="111125"/>
                  </a:lnTo>
                  <a:lnTo>
                    <a:pt x="2509811" y="120108"/>
                  </a:lnTo>
                  <a:lnTo>
                    <a:pt x="2546143" y="144605"/>
                  </a:lnTo>
                  <a:lnTo>
                    <a:pt x="2570640" y="180937"/>
                  </a:lnTo>
                  <a:lnTo>
                    <a:pt x="2579624" y="225425"/>
                  </a:lnTo>
                  <a:lnTo>
                    <a:pt x="2579624" y="396875"/>
                  </a:lnTo>
                  <a:lnTo>
                    <a:pt x="2579624" y="682625"/>
                  </a:lnTo>
                  <a:lnTo>
                    <a:pt x="2570640" y="727112"/>
                  </a:lnTo>
                  <a:lnTo>
                    <a:pt x="2546143" y="763444"/>
                  </a:lnTo>
                  <a:lnTo>
                    <a:pt x="2509811" y="787941"/>
                  </a:lnTo>
                  <a:lnTo>
                    <a:pt x="2465324" y="796925"/>
                  </a:lnTo>
                  <a:lnTo>
                    <a:pt x="1335024" y="796925"/>
                  </a:lnTo>
                  <a:lnTo>
                    <a:pt x="801624" y="796925"/>
                  </a:lnTo>
                  <a:lnTo>
                    <a:pt x="560324" y="796925"/>
                  </a:lnTo>
                  <a:lnTo>
                    <a:pt x="515836" y="787941"/>
                  </a:lnTo>
                  <a:lnTo>
                    <a:pt x="479504" y="763444"/>
                  </a:lnTo>
                  <a:lnTo>
                    <a:pt x="455007" y="727112"/>
                  </a:lnTo>
                  <a:lnTo>
                    <a:pt x="446024" y="682625"/>
                  </a:lnTo>
                  <a:lnTo>
                    <a:pt x="446024" y="396875"/>
                  </a:lnTo>
                  <a:lnTo>
                    <a:pt x="0" y="0"/>
                  </a:lnTo>
                  <a:lnTo>
                    <a:pt x="446024" y="22542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514600" y="2628900"/>
            <a:ext cx="3581400" cy="2438400"/>
            <a:chOff x="2514600" y="2628900"/>
            <a:chExt cx="3581400" cy="2438400"/>
          </a:xfrm>
        </p:grpSpPr>
        <p:sp>
          <p:nvSpPr>
            <p:cNvPr id="13" name="object 13"/>
            <p:cNvSpPr/>
            <p:nvPr/>
          </p:nvSpPr>
          <p:spPr>
            <a:xfrm>
              <a:off x="2514600" y="2628899"/>
              <a:ext cx="3581400" cy="2438400"/>
            </a:xfrm>
            <a:custGeom>
              <a:avLst/>
              <a:gdLst/>
              <a:ahLst/>
              <a:cxnLst/>
              <a:rect l="l" t="t" r="r" b="b"/>
              <a:pathLst>
                <a:path w="3581400" h="2438400">
                  <a:moveTo>
                    <a:pt x="3581400" y="2400300"/>
                  </a:moveTo>
                  <a:lnTo>
                    <a:pt x="3568700" y="2393950"/>
                  </a:lnTo>
                  <a:lnTo>
                    <a:pt x="3505200" y="2362200"/>
                  </a:lnTo>
                  <a:lnTo>
                    <a:pt x="3505200" y="2393950"/>
                  </a:lnTo>
                  <a:lnTo>
                    <a:pt x="0" y="2393950"/>
                  </a:lnTo>
                  <a:lnTo>
                    <a:pt x="0" y="2406650"/>
                  </a:lnTo>
                  <a:lnTo>
                    <a:pt x="3505200" y="2406650"/>
                  </a:lnTo>
                  <a:lnTo>
                    <a:pt x="3505200" y="2438400"/>
                  </a:lnTo>
                  <a:lnTo>
                    <a:pt x="3568700" y="2406650"/>
                  </a:lnTo>
                  <a:lnTo>
                    <a:pt x="3581400" y="2400300"/>
                  </a:lnTo>
                  <a:close/>
                </a:path>
                <a:path w="3581400" h="2438400">
                  <a:moveTo>
                    <a:pt x="3581400" y="38100"/>
                  </a:moveTo>
                  <a:lnTo>
                    <a:pt x="3568700" y="31750"/>
                  </a:lnTo>
                  <a:lnTo>
                    <a:pt x="3505200" y="0"/>
                  </a:lnTo>
                  <a:lnTo>
                    <a:pt x="3505200" y="31750"/>
                  </a:lnTo>
                  <a:lnTo>
                    <a:pt x="2286000" y="31750"/>
                  </a:lnTo>
                  <a:lnTo>
                    <a:pt x="2286000" y="44450"/>
                  </a:lnTo>
                  <a:lnTo>
                    <a:pt x="3505200" y="44450"/>
                  </a:lnTo>
                  <a:lnTo>
                    <a:pt x="3505200" y="76200"/>
                  </a:lnTo>
                  <a:lnTo>
                    <a:pt x="3568700" y="44450"/>
                  </a:lnTo>
                  <a:lnTo>
                    <a:pt x="35814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81600" y="4263517"/>
              <a:ext cx="539115" cy="765810"/>
            </a:xfrm>
            <a:custGeom>
              <a:avLst/>
              <a:gdLst/>
              <a:ahLst/>
              <a:cxnLst/>
              <a:rect l="l" t="t" r="r" b="b"/>
              <a:pathLst>
                <a:path w="539114" h="765810">
                  <a:moveTo>
                    <a:pt x="11557" y="660907"/>
                  </a:moveTo>
                  <a:lnTo>
                    <a:pt x="8509" y="663447"/>
                  </a:lnTo>
                  <a:lnTo>
                    <a:pt x="8127" y="667003"/>
                  </a:lnTo>
                  <a:lnTo>
                    <a:pt x="0" y="765682"/>
                  </a:lnTo>
                  <a:lnTo>
                    <a:pt x="14318" y="759078"/>
                  </a:lnTo>
                  <a:lnTo>
                    <a:pt x="12446" y="759078"/>
                  </a:lnTo>
                  <a:lnTo>
                    <a:pt x="2032" y="751712"/>
                  </a:lnTo>
                  <a:lnTo>
                    <a:pt x="15521" y="732440"/>
                  </a:lnTo>
                  <a:lnTo>
                    <a:pt x="20827" y="668019"/>
                  </a:lnTo>
                  <a:lnTo>
                    <a:pt x="21082" y="664463"/>
                  </a:lnTo>
                  <a:lnTo>
                    <a:pt x="18541" y="661415"/>
                  </a:lnTo>
                  <a:lnTo>
                    <a:pt x="11557" y="660907"/>
                  </a:lnTo>
                  <a:close/>
                </a:path>
                <a:path w="539114" h="765810">
                  <a:moveTo>
                    <a:pt x="15521" y="732440"/>
                  </a:moveTo>
                  <a:lnTo>
                    <a:pt x="2032" y="751712"/>
                  </a:lnTo>
                  <a:lnTo>
                    <a:pt x="12446" y="759078"/>
                  </a:lnTo>
                  <a:lnTo>
                    <a:pt x="14668" y="755903"/>
                  </a:lnTo>
                  <a:lnTo>
                    <a:pt x="13588" y="755903"/>
                  </a:lnTo>
                  <a:lnTo>
                    <a:pt x="4572" y="749553"/>
                  </a:lnTo>
                  <a:lnTo>
                    <a:pt x="14487" y="744996"/>
                  </a:lnTo>
                  <a:lnTo>
                    <a:pt x="15521" y="732440"/>
                  </a:lnTo>
                  <a:close/>
                </a:path>
                <a:path w="539114" h="765810">
                  <a:moveTo>
                    <a:pt x="87884" y="711199"/>
                  </a:moveTo>
                  <a:lnTo>
                    <a:pt x="84709" y="712723"/>
                  </a:lnTo>
                  <a:lnTo>
                    <a:pt x="26009" y="739701"/>
                  </a:lnTo>
                  <a:lnTo>
                    <a:pt x="12446" y="759078"/>
                  </a:lnTo>
                  <a:lnTo>
                    <a:pt x="14318" y="759078"/>
                  </a:lnTo>
                  <a:lnTo>
                    <a:pt x="90042" y="724153"/>
                  </a:lnTo>
                  <a:lnTo>
                    <a:pt x="93217" y="722756"/>
                  </a:lnTo>
                  <a:lnTo>
                    <a:pt x="94614" y="718946"/>
                  </a:lnTo>
                  <a:lnTo>
                    <a:pt x="91627" y="712723"/>
                  </a:lnTo>
                  <a:lnTo>
                    <a:pt x="91566" y="712596"/>
                  </a:lnTo>
                  <a:lnTo>
                    <a:pt x="87884" y="711199"/>
                  </a:lnTo>
                  <a:close/>
                </a:path>
                <a:path w="539114" h="765810">
                  <a:moveTo>
                    <a:pt x="14487" y="744996"/>
                  </a:moveTo>
                  <a:lnTo>
                    <a:pt x="4572" y="749553"/>
                  </a:lnTo>
                  <a:lnTo>
                    <a:pt x="13588" y="755903"/>
                  </a:lnTo>
                  <a:lnTo>
                    <a:pt x="14487" y="744996"/>
                  </a:lnTo>
                  <a:close/>
                </a:path>
                <a:path w="539114" h="765810">
                  <a:moveTo>
                    <a:pt x="26009" y="739701"/>
                  </a:moveTo>
                  <a:lnTo>
                    <a:pt x="14487" y="744996"/>
                  </a:lnTo>
                  <a:lnTo>
                    <a:pt x="13588" y="755903"/>
                  </a:lnTo>
                  <a:lnTo>
                    <a:pt x="14668" y="755903"/>
                  </a:lnTo>
                  <a:lnTo>
                    <a:pt x="26009" y="739701"/>
                  </a:lnTo>
                  <a:close/>
                </a:path>
                <a:path w="539114" h="765810">
                  <a:moveTo>
                    <a:pt x="528192" y="0"/>
                  </a:moveTo>
                  <a:lnTo>
                    <a:pt x="15521" y="732440"/>
                  </a:lnTo>
                  <a:lnTo>
                    <a:pt x="14487" y="744996"/>
                  </a:lnTo>
                  <a:lnTo>
                    <a:pt x="26009" y="739701"/>
                  </a:lnTo>
                  <a:lnTo>
                    <a:pt x="538607" y="7365"/>
                  </a:lnTo>
                  <a:lnTo>
                    <a:pt x="528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175129" y="3677792"/>
            <a:ext cx="4090670" cy="614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3365">
              <a:lnSpc>
                <a:spcPct val="100000"/>
              </a:lnSpc>
              <a:spcBef>
                <a:spcPts val="100"/>
              </a:spcBef>
            </a:pPr>
            <a:r>
              <a:rPr sz="2000" spc="-10">
                <a:latin typeface="Comic Sans MS"/>
                <a:cs typeface="Comic Sans MS"/>
              </a:rPr>
              <a:t>complexity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1800">
                <a:latin typeface="Comic Sans MS"/>
                <a:cs typeface="Comic Sans MS"/>
              </a:rPr>
              <a:t>Speed,</a:t>
            </a:r>
            <a:r>
              <a:rPr sz="1800" spc="-55">
                <a:latin typeface="Comic Sans MS"/>
                <a:cs typeface="Comic Sans MS"/>
              </a:rPr>
              <a:t> </a:t>
            </a:r>
            <a:r>
              <a:rPr sz="1800" spc="-10">
                <a:latin typeface="Comic Sans MS"/>
                <a:cs typeface="Comic Sans MS"/>
              </a:rPr>
              <a:t>Security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643628" y="2667000"/>
            <a:ext cx="1914525" cy="1605280"/>
            <a:chOff x="4643628" y="2667000"/>
            <a:chExt cx="1914525" cy="1605280"/>
          </a:xfrm>
        </p:grpSpPr>
        <p:sp>
          <p:nvSpPr>
            <p:cNvPr id="17" name="object 17"/>
            <p:cNvSpPr/>
            <p:nvPr/>
          </p:nvSpPr>
          <p:spPr>
            <a:xfrm>
              <a:off x="5391912" y="2667000"/>
              <a:ext cx="329565" cy="840740"/>
            </a:xfrm>
            <a:custGeom>
              <a:avLst/>
              <a:gdLst/>
              <a:ahLst/>
              <a:cxnLst/>
              <a:rect l="l" t="t" r="r" b="b"/>
              <a:pathLst>
                <a:path w="329564" h="840739">
                  <a:moveTo>
                    <a:pt x="26897" y="23599"/>
                  </a:moveTo>
                  <a:lnTo>
                    <a:pt x="24647" y="36000"/>
                  </a:lnTo>
                  <a:lnTo>
                    <a:pt x="317118" y="840359"/>
                  </a:lnTo>
                  <a:lnTo>
                    <a:pt x="329057" y="836040"/>
                  </a:lnTo>
                  <a:lnTo>
                    <a:pt x="36580" y="31669"/>
                  </a:lnTo>
                  <a:lnTo>
                    <a:pt x="26897" y="23599"/>
                  </a:lnTo>
                  <a:close/>
                </a:path>
                <a:path w="329564" h="840739">
                  <a:moveTo>
                    <a:pt x="18287" y="0"/>
                  </a:moveTo>
                  <a:lnTo>
                    <a:pt x="635" y="97536"/>
                  </a:lnTo>
                  <a:lnTo>
                    <a:pt x="0" y="100964"/>
                  </a:lnTo>
                  <a:lnTo>
                    <a:pt x="2286" y="104266"/>
                  </a:lnTo>
                  <a:lnTo>
                    <a:pt x="9143" y="105537"/>
                  </a:lnTo>
                  <a:lnTo>
                    <a:pt x="12446" y="103250"/>
                  </a:lnTo>
                  <a:lnTo>
                    <a:pt x="24647" y="36000"/>
                  </a:lnTo>
                  <a:lnTo>
                    <a:pt x="16637" y="13970"/>
                  </a:lnTo>
                  <a:lnTo>
                    <a:pt x="28575" y="9651"/>
                  </a:lnTo>
                  <a:lnTo>
                    <a:pt x="29893" y="9651"/>
                  </a:lnTo>
                  <a:lnTo>
                    <a:pt x="18287" y="0"/>
                  </a:lnTo>
                  <a:close/>
                </a:path>
                <a:path w="329564" h="840739">
                  <a:moveTo>
                    <a:pt x="29893" y="9651"/>
                  </a:moveTo>
                  <a:lnTo>
                    <a:pt x="28575" y="9651"/>
                  </a:lnTo>
                  <a:lnTo>
                    <a:pt x="36580" y="31669"/>
                  </a:lnTo>
                  <a:lnTo>
                    <a:pt x="86360" y="73151"/>
                  </a:lnTo>
                  <a:lnTo>
                    <a:pt x="89026" y="75311"/>
                  </a:lnTo>
                  <a:lnTo>
                    <a:pt x="93090" y="75057"/>
                  </a:lnTo>
                  <a:lnTo>
                    <a:pt x="95250" y="72262"/>
                  </a:lnTo>
                  <a:lnTo>
                    <a:pt x="97536" y="69596"/>
                  </a:lnTo>
                  <a:lnTo>
                    <a:pt x="97154" y="65659"/>
                  </a:lnTo>
                  <a:lnTo>
                    <a:pt x="94487" y="63373"/>
                  </a:lnTo>
                  <a:lnTo>
                    <a:pt x="29893" y="9651"/>
                  </a:lnTo>
                  <a:close/>
                </a:path>
                <a:path w="329564" h="840739">
                  <a:moveTo>
                    <a:pt x="28575" y="9651"/>
                  </a:moveTo>
                  <a:lnTo>
                    <a:pt x="16637" y="13970"/>
                  </a:lnTo>
                  <a:lnTo>
                    <a:pt x="24647" y="36000"/>
                  </a:lnTo>
                  <a:lnTo>
                    <a:pt x="26897" y="23599"/>
                  </a:lnTo>
                  <a:lnTo>
                    <a:pt x="18541" y="16637"/>
                  </a:lnTo>
                  <a:lnTo>
                    <a:pt x="28828" y="12953"/>
                  </a:lnTo>
                  <a:lnTo>
                    <a:pt x="29775" y="12953"/>
                  </a:lnTo>
                  <a:lnTo>
                    <a:pt x="28575" y="9651"/>
                  </a:lnTo>
                  <a:close/>
                </a:path>
                <a:path w="329564" h="840739">
                  <a:moveTo>
                    <a:pt x="29775" y="12953"/>
                  </a:moveTo>
                  <a:lnTo>
                    <a:pt x="28828" y="12953"/>
                  </a:lnTo>
                  <a:lnTo>
                    <a:pt x="26897" y="23599"/>
                  </a:lnTo>
                  <a:lnTo>
                    <a:pt x="36580" y="31669"/>
                  </a:lnTo>
                  <a:lnTo>
                    <a:pt x="29775" y="12953"/>
                  </a:lnTo>
                  <a:close/>
                </a:path>
                <a:path w="329564" h="840739">
                  <a:moveTo>
                    <a:pt x="28828" y="12953"/>
                  </a:moveTo>
                  <a:lnTo>
                    <a:pt x="18541" y="16637"/>
                  </a:lnTo>
                  <a:lnTo>
                    <a:pt x="26897" y="23599"/>
                  </a:lnTo>
                  <a:lnTo>
                    <a:pt x="28828" y="129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48200" y="3505200"/>
              <a:ext cx="1905000" cy="762000"/>
            </a:xfrm>
            <a:custGeom>
              <a:avLst/>
              <a:gdLst/>
              <a:ahLst/>
              <a:cxnLst/>
              <a:rect l="l" t="t" r="r" b="b"/>
              <a:pathLst>
                <a:path w="1905000" h="762000">
                  <a:moveTo>
                    <a:pt x="0" y="261874"/>
                  </a:moveTo>
                  <a:lnTo>
                    <a:pt x="4218" y="214795"/>
                  </a:lnTo>
                  <a:lnTo>
                    <a:pt x="16380" y="170488"/>
                  </a:lnTo>
                  <a:lnTo>
                    <a:pt x="35748" y="129690"/>
                  </a:lnTo>
                  <a:lnTo>
                    <a:pt x="61581" y="93142"/>
                  </a:lnTo>
                  <a:lnTo>
                    <a:pt x="93142" y="61581"/>
                  </a:lnTo>
                  <a:lnTo>
                    <a:pt x="129690" y="35748"/>
                  </a:lnTo>
                  <a:lnTo>
                    <a:pt x="170488" y="16380"/>
                  </a:lnTo>
                  <a:lnTo>
                    <a:pt x="214795" y="4218"/>
                  </a:lnTo>
                  <a:lnTo>
                    <a:pt x="261874" y="0"/>
                  </a:lnTo>
                  <a:lnTo>
                    <a:pt x="1642999" y="0"/>
                  </a:lnTo>
                  <a:lnTo>
                    <a:pt x="1690115" y="4218"/>
                  </a:lnTo>
                  <a:lnTo>
                    <a:pt x="1734452" y="16380"/>
                  </a:lnTo>
                  <a:lnTo>
                    <a:pt x="1775271" y="35748"/>
                  </a:lnTo>
                  <a:lnTo>
                    <a:pt x="1811836" y="61581"/>
                  </a:lnTo>
                  <a:lnTo>
                    <a:pt x="1843407" y="93142"/>
                  </a:lnTo>
                  <a:lnTo>
                    <a:pt x="1869247" y="129690"/>
                  </a:lnTo>
                  <a:lnTo>
                    <a:pt x="1888617" y="170488"/>
                  </a:lnTo>
                  <a:lnTo>
                    <a:pt x="1900781" y="214795"/>
                  </a:lnTo>
                  <a:lnTo>
                    <a:pt x="1905000" y="261874"/>
                  </a:lnTo>
                  <a:lnTo>
                    <a:pt x="1905000" y="499999"/>
                  </a:lnTo>
                  <a:lnTo>
                    <a:pt x="1900781" y="547115"/>
                  </a:lnTo>
                  <a:lnTo>
                    <a:pt x="1888617" y="591452"/>
                  </a:lnTo>
                  <a:lnTo>
                    <a:pt x="1869247" y="632271"/>
                  </a:lnTo>
                  <a:lnTo>
                    <a:pt x="1843407" y="668836"/>
                  </a:lnTo>
                  <a:lnTo>
                    <a:pt x="1811836" y="700407"/>
                  </a:lnTo>
                  <a:lnTo>
                    <a:pt x="1775271" y="726247"/>
                  </a:lnTo>
                  <a:lnTo>
                    <a:pt x="1734452" y="745617"/>
                  </a:lnTo>
                  <a:lnTo>
                    <a:pt x="1690115" y="757781"/>
                  </a:lnTo>
                  <a:lnTo>
                    <a:pt x="1642999" y="762000"/>
                  </a:lnTo>
                  <a:lnTo>
                    <a:pt x="261874" y="762000"/>
                  </a:lnTo>
                  <a:lnTo>
                    <a:pt x="214795" y="757781"/>
                  </a:lnTo>
                  <a:lnTo>
                    <a:pt x="170488" y="745617"/>
                  </a:lnTo>
                  <a:lnTo>
                    <a:pt x="129690" y="726247"/>
                  </a:lnTo>
                  <a:lnTo>
                    <a:pt x="93142" y="700407"/>
                  </a:lnTo>
                  <a:lnTo>
                    <a:pt x="61581" y="668836"/>
                  </a:lnTo>
                  <a:lnTo>
                    <a:pt x="35748" y="632271"/>
                  </a:lnTo>
                  <a:lnTo>
                    <a:pt x="16380" y="591452"/>
                  </a:lnTo>
                  <a:lnTo>
                    <a:pt x="4218" y="547115"/>
                  </a:lnTo>
                  <a:lnTo>
                    <a:pt x="0" y="499999"/>
                  </a:lnTo>
                  <a:lnTo>
                    <a:pt x="0" y="26187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755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>
                <a:latin typeface="Lucida Console"/>
                <a:cs typeface="Lucida Console"/>
              </a:rPr>
              <a:t>include.jsp</a:t>
            </a:r>
            <a:endParaRPr sz="400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11747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925"/>
              </a:spcBef>
            </a:pPr>
            <a:r>
              <a:rPr sz="1400" spc="-25">
                <a:solidFill>
                  <a:srgbClr val="FFFFFF"/>
                </a:solidFill>
                <a:latin typeface="Franklin Gothic Medium"/>
                <a:cs typeface="Franklin Gothic Medium"/>
              </a:rPr>
              <a:t>30</a:t>
            </a:r>
            <a:endParaRPr sz="1400">
              <a:latin typeface="Franklin Gothic Medium"/>
              <a:cs typeface="Franklin Gothic Medium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838200"/>
            <a:ext cx="6344411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55330" y="6302146"/>
            <a:ext cx="2133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>
                <a:solidFill>
                  <a:srgbClr val="696363"/>
                </a:solidFill>
                <a:latin typeface="Comic Sans MS"/>
                <a:cs typeface="Comic Sans MS"/>
              </a:rPr>
              <a:t>31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90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>
                <a:latin typeface="Lucida Console"/>
                <a:cs typeface="Lucida Console"/>
              </a:rPr>
              <a:t>&lt;jsp:forward&gt;</a:t>
            </a:r>
            <a:r>
              <a:rPr sz="4000" spc="-1320">
                <a:latin typeface="Lucida Console"/>
                <a:cs typeface="Lucida Console"/>
              </a:rPr>
              <a:t> </a:t>
            </a:r>
            <a:r>
              <a:rPr sz="4000" spc="-30"/>
              <a:t>Action</a:t>
            </a:r>
            <a:endParaRPr sz="40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1391232"/>
            <a:ext cx="6396355" cy="284924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5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10">
                <a:latin typeface="Lucida Console"/>
                <a:cs typeface="Lucida Console"/>
              </a:rPr>
              <a:t>&lt;jsp:forward&gt;</a:t>
            </a:r>
            <a:r>
              <a:rPr sz="2600" spc="-955">
                <a:latin typeface="Lucida Console"/>
                <a:cs typeface="Lucida Console"/>
              </a:rPr>
              <a:t> </a:t>
            </a:r>
            <a:r>
              <a:rPr sz="2600" spc="-10">
                <a:latin typeface="Times New Roman"/>
                <a:cs typeface="Times New Roman"/>
              </a:rPr>
              <a:t>action</a:t>
            </a:r>
            <a:endParaRPr sz="2600">
              <a:latin typeface="Times New Roman"/>
              <a:cs typeface="Times New Roman"/>
            </a:endParaRPr>
          </a:p>
          <a:p>
            <a:pPr marL="560070" lvl="1" indent="-231775">
              <a:lnSpc>
                <a:spcPct val="100000"/>
              </a:lnSpc>
              <a:spcBef>
                <a:spcPts val="365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0070" algn="l"/>
              </a:tabLst>
            </a:pPr>
            <a:r>
              <a:rPr sz="2400" spc="-165">
                <a:latin typeface="Times New Roman"/>
                <a:cs typeface="Times New Roman"/>
              </a:rPr>
              <a:t>Enables</a:t>
            </a:r>
            <a:r>
              <a:rPr sz="2400" spc="-60">
                <a:latin typeface="Times New Roman"/>
                <a:cs typeface="Times New Roman"/>
              </a:rPr>
              <a:t> </a:t>
            </a:r>
            <a:r>
              <a:rPr sz="2400" spc="-225">
                <a:latin typeface="Times New Roman"/>
                <a:cs typeface="Times New Roman"/>
              </a:rPr>
              <a:t>JSP</a:t>
            </a:r>
            <a:r>
              <a:rPr sz="2400" spc="-6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to</a:t>
            </a:r>
            <a:r>
              <a:rPr sz="2400" spc="-45">
                <a:latin typeface="Times New Roman"/>
                <a:cs typeface="Times New Roman"/>
              </a:rPr>
              <a:t> </a:t>
            </a:r>
            <a:r>
              <a:rPr sz="2400" spc="-110">
                <a:latin typeface="Times New Roman"/>
                <a:cs typeface="Times New Roman"/>
              </a:rPr>
              <a:t>forward</a:t>
            </a:r>
            <a:r>
              <a:rPr sz="2400" spc="-55">
                <a:latin typeface="Times New Roman"/>
                <a:cs typeface="Times New Roman"/>
              </a:rPr>
              <a:t> </a:t>
            </a:r>
            <a:r>
              <a:rPr sz="2400" spc="-85">
                <a:latin typeface="Times New Roman"/>
                <a:cs typeface="Times New Roman"/>
              </a:rPr>
              <a:t>request</a:t>
            </a:r>
            <a:r>
              <a:rPr sz="2400" spc="-5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to</a:t>
            </a:r>
            <a:r>
              <a:rPr sz="2400" spc="-45">
                <a:latin typeface="Times New Roman"/>
                <a:cs typeface="Times New Roman"/>
              </a:rPr>
              <a:t> </a:t>
            </a:r>
            <a:r>
              <a:rPr sz="2400" spc="-105">
                <a:latin typeface="Times New Roman"/>
                <a:cs typeface="Times New Roman"/>
              </a:rPr>
              <a:t>different</a:t>
            </a:r>
            <a:r>
              <a:rPr sz="2400" spc="-45">
                <a:latin typeface="Times New Roman"/>
                <a:cs typeface="Times New Roman"/>
              </a:rPr>
              <a:t> </a:t>
            </a:r>
            <a:r>
              <a:rPr sz="2400" spc="-70">
                <a:latin typeface="Times New Roman"/>
                <a:cs typeface="Times New Roman"/>
              </a:rPr>
              <a:t>resources</a:t>
            </a:r>
            <a:endParaRPr sz="2400">
              <a:latin typeface="Times New Roman"/>
              <a:cs typeface="Times New Roman"/>
            </a:endParaRPr>
          </a:p>
          <a:p>
            <a:pPr marL="833119" lvl="2" indent="-226695">
              <a:lnSpc>
                <a:spcPct val="100000"/>
              </a:lnSpc>
              <a:spcBef>
                <a:spcPts val="465"/>
              </a:spcBef>
              <a:buClr>
                <a:srgbClr val="E6B0AB"/>
              </a:buClr>
              <a:buSzPct val="85000"/>
              <a:buFont typeface="Segoe UI Symbol"/>
              <a:buChar char="⚫"/>
              <a:tabLst>
                <a:tab pos="833119" algn="l"/>
              </a:tabLst>
            </a:pPr>
            <a:r>
              <a:rPr sz="2000" spc="-125">
                <a:latin typeface="Times New Roman"/>
                <a:cs typeface="Times New Roman"/>
              </a:rPr>
              <a:t>Can</a:t>
            </a:r>
            <a:r>
              <a:rPr sz="2000" spc="-45">
                <a:latin typeface="Times New Roman"/>
                <a:cs typeface="Times New Roman"/>
              </a:rPr>
              <a:t> </a:t>
            </a:r>
            <a:r>
              <a:rPr sz="2000" spc="-95">
                <a:latin typeface="Times New Roman"/>
                <a:cs typeface="Times New Roman"/>
              </a:rPr>
              <a:t>forward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 spc="-90">
                <a:latin typeface="Times New Roman"/>
                <a:cs typeface="Times New Roman"/>
              </a:rPr>
              <a:t>requests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 spc="-125">
                <a:latin typeface="Times New Roman"/>
                <a:cs typeface="Times New Roman"/>
              </a:rPr>
              <a:t>only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 spc="-10">
                <a:latin typeface="Times New Roman"/>
                <a:cs typeface="Times New Roman"/>
              </a:rPr>
              <a:t>to</a:t>
            </a:r>
            <a:r>
              <a:rPr sz="2000" spc="-40">
                <a:latin typeface="Times New Roman"/>
                <a:cs typeface="Times New Roman"/>
              </a:rPr>
              <a:t> </a:t>
            </a:r>
            <a:r>
              <a:rPr sz="2000" spc="-95">
                <a:latin typeface="Times New Roman"/>
                <a:cs typeface="Times New Roman"/>
              </a:rPr>
              <a:t>resources</a:t>
            </a:r>
            <a:r>
              <a:rPr sz="2000" spc="-5">
                <a:latin typeface="Times New Roman"/>
                <a:cs typeface="Times New Roman"/>
              </a:rPr>
              <a:t> </a:t>
            </a:r>
            <a:r>
              <a:rPr sz="2000" spc="-100">
                <a:latin typeface="Times New Roman"/>
                <a:cs typeface="Times New Roman"/>
              </a:rPr>
              <a:t>in</a:t>
            </a:r>
            <a:r>
              <a:rPr sz="2000" spc="-30">
                <a:latin typeface="Times New Roman"/>
                <a:cs typeface="Times New Roman"/>
              </a:rPr>
              <a:t> </a:t>
            </a:r>
            <a:r>
              <a:rPr sz="2000" spc="-130">
                <a:latin typeface="Times New Roman"/>
                <a:cs typeface="Times New Roman"/>
              </a:rPr>
              <a:t>same</a:t>
            </a:r>
            <a:r>
              <a:rPr sz="2000" spc="-40">
                <a:latin typeface="Times New Roman"/>
                <a:cs typeface="Times New Roman"/>
              </a:rPr>
              <a:t> </a:t>
            </a:r>
            <a:r>
              <a:rPr sz="2000" spc="-10">
                <a:latin typeface="Times New Roman"/>
                <a:cs typeface="Times New Roman"/>
              </a:rPr>
              <a:t>context</a:t>
            </a:r>
            <a:endParaRPr sz="2000">
              <a:latin typeface="Times New Roman"/>
              <a:cs typeface="Times New Roman"/>
            </a:endParaRPr>
          </a:p>
          <a:p>
            <a:pPr marL="833119" lvl="2" indent="-226695">
              <a:lnSpc>
                <a:spcPct val="100000"/>
              </a:lnSpc>
              <a:spcBef>
                <a:spcPts val="395"/>
              </a:spcBef>
              <a:buClr>
                <a:srgbClr val="E6B0AB"/>
              </a:buClr>
              <a:buSzPct val="85000"/>
              <a:buFont typeface="Segoe UI Symbol"/>
              <a:buChar char="⚫"/>
              <a:tabLst>
                <a:tab pos="833119" algn="l"/>
              </a:tabLst>
            </a:pPr>
            <a:r>
              <a:rPr sz="2000" spc="-85">
                <a:latin typeface="Times New Roman"/>
                <a:cs typeface="Times New Roman"/>
              </a:rPr>
              <a:t>Original</a:t>
            </a:r>
            <a:r>
              <a:rPr sz="2000" spc="-10">
                <a:latin typeface="Times New Roman"/>
                <a:cs typeface="Times New Roman"/>
              </a:rPr>
              <a:t> </a:t>
            </a:r>
            <a:r>
              <a:rPr sz="2000" spc="-180">
                <a:latin typeface="Times New Roman"/>
                <a:cs typeface="Times New Roman"/>
              </a:rPr>
              <a:t>JSP</a:t>
            </a:r>
            <a:r>
              <a:rPr sz="2000" spc="-5">
                <a:latin typeface="Times New Roman"/>
                <a:cs typeface="Times New Roman"/>
              </a:rPr>
              <a:t> </a:t>
            </a:r>
            <a:r>
              <a:rPr sz="2000" spc="-10">
                <a:latin typeface="Times New Roman"/>
                <a:cs typeface="Times New Roman"/>
              </a:rPr>
              <a:t>terminates</a:t>
            </a:r>
            <a:endParaRPr sz="20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57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10">
                <a:latin typeface="Lucida Console"/>
                <a:cs typeface="Lucida Console"/>
              </a:rPr>
              <a:t>&lt;jsp:param&gt;</a:t>
            </a:r>
            <a:r>
              <a:rPr sz="2600" spc="-969">
                <a:latin typeface="Lucida Console"/>
                <a:cs typeface="Lucida Console"/>
              </a:rPr>
              <a:t> </a:t>
            </a:r>
            <a:r>
              <a:rPr sz="2600" spc="-10">
                <a:latin typeface="Times New Roman"/>
                <a:cs typeface="Times New Roman"/>
              </a:rPr>
              <a:t>action</a:t>
            </a:r>
            <a:endParaRPr sz="2600">
              <a:latin typeface="Times New Roman"/>
              <a:cs typeface="Times New Roman"/>
            </a:endParaRPr>
          </a:p>
          <a:p>
            <a:pPr marL="560070" lvl="1" indent="-231775">
              <a:lnSpc>
                <a:spcPct val="100000"/>
              </a:lnSpc>
              <a:spcBef>
                <a:spcPts val="370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0070" algn="l"/>
              </a:tabLst>
            </a:pPr>
            <a:r>
              <a:rPr sz="2400" spc="-165">
                <a:latin typeface="Times New Roman"/>
                <a:cs typeface="Times New Roman"/>
              </a:rPr>
              <a:t>Specifies</a:t>
            </a:r>
            <a:r>
              <a:rPr sz="2400" spc="-40">
                <a:latin typeface="Times New Roman"/>
                <a:cs typeface="Times New Roman"/>
              </a:rPr>
              <a:t> </a:t>
            </a:r>
            <a:r>
              <a:rPr sz="2400" spc="-75">
                <a:latin typeface="Times New Roman"/>
                <a:cs typeface="Times New Roman"/>
              </a:rPr>
              <a:t>name/value</a:t>
            </a:r>
            <a:r>
              <a:rPr sz="2400" spc="-55">
                <a:latin typeface="Times New Roman"/>
                <a:cs typeface="Times New Roman"/>
              </a:rPr>
              <a:t> </a:t>
            </a:r>
            <a:r>
              <a:rPr sz="2400" spc="-105">
                <a:latin typeface="Times New Roman"/>
                <a:cs typeface="Times New Roman"/>
              </a:rPr>
              <a:t>pairs</a:t>
            </a:r>
            <a:r>
              <a:rPr sz="2400" spc="-45">
                <a:latin typeface="Times New Roman"/>
                <a:cs typeface="Times New Roman"/>
              </a:rPr>
              <a:t> </a:t>
            </a:r>
            <a:r>
              <a:rPr sz="2400" spc="-140">
                <a:latin typeface="Times New Roman"/>
                <a:cs typeface="Times New Roman"/>
              </a:rPr>
              <a:t>of</a:t>
            </a:r>
            <a:r>
              <a:rPr sz="2400" spc="-50">
                <a:latin typeface="Times New Roman"/>
                <a:cs typeface="Times New Roman"/>
              </a:rPr>
              <a:t> </a:t>
            </a:r>
            <a:r>
              <a:rPr sz="2400" spc="-10">
                <a:latin typeface="Times New Roman"/>
                <a:cs typeface="Times New Roman"/>
              </a:rPr>
              <a:t>information</a:t>
            </a:r>
            <a:endParaRPr sz="2400">
              <a:latin typeface="Times New Roman"/>
              <a:cs typeface="Times New Roman"/>
            </a:endParaRPr>
          </a:p>
          <a:p>
            <a:pPr marL="833119" lvl="2" indent="-226695">
              <a:lnSpc>
                <a:spcPct val="100000"/>
              </a:lnSpc>
              <a:spcBef>
                <a:spcPts val="459"/>
              </a:spcBef>
              <a:buClr>
                <a:srgbClr val="E6B0AB"/>
              </a:buClr>
              <a:buSzPct val="85000"/>
              <a:buFont typeface="Segoe UI Symbol"/>
              <a:buChar char="⚫"/>
              <a:tabLst>
                <a:tab pos="833119" algn="l"/>
              </a:tabLst>
            </a:pPr>
            <a:r>
              <a:rPr sz="2000" spc="-90">
                <a:latin typeface="Times New Roman"/>
                <a:cs typeface="Times New Roman"/>
              </a:rPr>
              <a:t>Name/Value</a:t>
            </a:r>
            <a:r>
              <a:rPr sz="2000" spc="-75">
                <a:latin typeface="Times New Roman"/>
                <a:cs typeface="Times New Roman"/>
              </a:rPr>
              <a:t> </a:t>
            </a:r>
            <a:r>
              <a:rPr sz="2000" spc="-100">
                <a:latin typeface="Times New Roman"/>
                <a:cs typeface="Times New Roman"/>
              </a:rPr>
              <a:t>pairs</a:t>
            </a:r>
            <a:r>
              <a:rPr sz="2000" spc="-40">
                <a:latin typeface="Times New Roman"/>
                <a:cs typeface="Times New Roman"/>
              </a:rPr>
              <a:t> </a:t>
            </a:r>
            <a:r>
              <a:rPr sz="2000" spc="-85">
                <a:latin typeface="Times New Roman"/>
                <a:cs typeface="Times New Roman"/>
              </a:rPr>
              <a:t>are</a:t>
            </a:r>
            <a:r>
              <a:rPr sz="2000" spc="-45">
                <a:latin typeface="Times New Roman"/>
                <a:cs typeface="Times New Roman"/>
              </a:rPr>
              <a:t> </a:t>
            </a:r>
            <a:r>
              <a:rPr sz="2000" spc="-125">
                <a:latin typeface="Times New Roman"/>
                <a:cs typeface="Times New Roman"/>
              </a:rPr>
              <a:t>passed</a:t>
            </a:r>
            <a:r>
              <a:rPr sz="2000" spc="-6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to</a:t>
            </a:r>
            <a:r>
              <a:rPr sz="2000" spc="-40">
                <a:latin typeface="Times New Roman"/>
                <a:cs typeface="Times New Roman"/>
              </a:rPr>
              <a:t> </a:t>
            </a:r>
            <a:r>
              <a:rPr sz="2000" spc="-60">
                <a:latin typeface="Times New Roman"/>
                <a:cs typeface="Times New Roman"/>
              </a:rPr>
              <a:t>other </a:t>
            </a:r>
            <a:r>
              <a:rPr sz="2000" spc="-10">
                <a:latin typeface="Times New Roman"/>
                <a:cs typeface="Times New Roman"/>
              </a:rPr>
              <a:t>actions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200609"/>
            <a:ext cx="22383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>
                <a:latin typeface="Lucida Console"/>
                <a:cs typeface="Lucida Console"/>
              </a:rPr>
              <a:t>forward1.jsp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938910"/>
            <a:ext cx="1575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>
                <a:solidFill>
                  <a:srgbClr val="696363"/>
                </a:solidFill>
                <a:latin typeface="Franklin Gothic Medium"/>
                <a:cs typeface="Franklin Gothic Medium"/>
              </a:rPr>
              <a:t>Lines</a:t>
            </a:r>
            <a:r>
              <a:rPr sz="2400" spc="-45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>
                <a:solidFill>
                  <a:srgbClr val="696363"/>
                </a:solidFill>
                <a:latin typeface="Franklin Gothic Medium"/>
                <a:cs typeface="Franklin Gothic Medium"/>
              </a:rPr>
              <a:t>22-</a:t>
            </a:r>
            <a:r>
              <a:rPr sz="2400" spc="-25">
                <a:solidFill>
                  <a:srgbClr val="696363"/>
                </a:solidFill>
                <a:latin typeface="Franklin Gothic Medium"/>
                <a:cs typeface="Franklin Gothic Medium"/>
              </a:rPr>
              <a:t>25</a:t>
            </a:r>
            <a:endParaRPr sz="24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11747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925"/>
              </a:spcBef>
            </a:pPr>
            <a:r>
              <a:rPr sz="1400" spc="-25">
                <a:solidFill>
                  <a:srgbClr val="FFFFFF"/>
                </a:solidFill>
                <a:latin typeface="Franklin Gothic Medium"/>
                <a:cs typeface="Franklin Gothic Medium"/>
              </a:rPr>
              <a:t>32</a:t>
            </a:r>
            <a:endParaRPr sz="1400">
              <a:latin typeface="Franklin Gothic Medium"/>
              <a:cs typeface="Franklin Gothic Medium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74394" y="1472966"/>
          <a:ext cx="3276600" cy="3940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9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225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90"/>
                        </a:lnSpc>
                      </a:pPr>
                      <a:r>
                        <a:rPr sz="800" spc="-50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890"/>
                        </a:lnSpc>
                      </a:pPr>
                      <a:r>
                        <a:rPr sz="800" spc="-3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&lt;?xml </a:t>
                      </a:r>
                      <a:r>
                        <a:rPr sz="800" spc="-4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version</a:t>
                      </a:r>
                      <a:r>
                        <a:rPr sz="800" spc="-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8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800" spc="-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1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"1.0"</a:t>
                      </a:r>
                      <a:r>
                        <a:rPr sz="800" spc="-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?&gt;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50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4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&lt;!DOCTYPE</a:t>
                      </a:r>
                      <a:r>
                        <a:rPr sz="800" spc="3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4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html</a:t>
                      </a:r>
                      <a:r>
                        <a:rPr sz="800" spc="7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7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PUBLIC</a:t>
                      </a:r>
                      <a:r>
                        <a:rPr sz="800" spc="8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1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"-</a:t>
                      </a:r>
                      <a:r>
                        <a:rPr sz="80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//W3C//DTD</a:t>
                      </a:r>
                      <a:r>
                        <a:rPr sz="800" spc="3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75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XHTML</a:t>
                      </a:r>
                      <a:r>
                        <a:rPr sz="800" spc="45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1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1.0</a:t>
                      </a:r>
                      <a:r>
                        <a:rPr sz="800" spc="6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1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Strict//EN"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50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"</a:t>
                      </a:r>
                      <a:r>
                        <a:rPr sz="80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  <a:hlinkClick r:id="rId2"/>
                        </a:rPr>
                        <a:t>http://www.w3.org/TR/xhtml1/DTD/xhtml1-</a:t>
                      </a:r>
                      <a:r>
                        <a:rPr sz="800" spc="-1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  <a:hlinkClick r:id="rId2"/>
                        </a:rPr>
                        <a:t>strict.dtd</a:t>
                      </a:r>
                      <a:r>
                        <a:rPr sz="800" spc="-1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"</a:t>
                      </a:r>
                      <a:r>
                        <a:rPr sz="800" spc="-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50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800" spc="-50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80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&lt;!-- </a:t>
                      </a:r>
                      <a:r>
                        <a:rPr sz="800" spc="-4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Fig.</a:t>
                      </a:r>
                      <a:r>
                        <a:rPr sz="800" spc="1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2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25.11:</a:t>
                      </a:r>
                      <a:r>
                        <a:rPr sz="800" spc="-3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forward1.jsp</a:t>
                      </a:r>
                      <a:r>
                        <a:rPr sz="800" spc="-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2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--</a:t>
                      </a:r>
                      <a:r>
                        <a:rPr sz="800" spc="3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50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800" spc="-50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7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800" spc="-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&lt;html</a:t>
                      </a:r>
                      <a:r>
                        <a:rPr sz="800" spc="-3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xmlns</a:t>
                      </a:r>
                      <a:r>
                        <a:rPr sz="800" spc="-5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8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1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"</a:t>
                      </a:r>
                      <a:r>
                        <a:rPr sz="800" spc="-1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  <a:hlinkClick r:id="rId3"/>
                        </a:rPr>
                        <a:t>http://www.w3.org/1999/xhtml</a:t>
                      </a:r>
                      <a:r>
                        <a:rPr sz="800" spc="-1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"</a:t>
                      </a:r>
                      <a:r>
                        <a:rPr sz="800" spc="-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50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8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800" spc="-50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800" spc="-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&lt;head&gt;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10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2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&lt;title&gt;</a:t>
                      </a:r>
                      <a:r>
                        <a:rPr sz="800" spc="-20">
                          <a:latin typeface="Times New Roman"/>
                          <a:cs typeface="Times New Roman"/>
                        </a:rPr>
                        <a:t>Forward</a:t>
                      </a:r>
                      <a:r>
                        <a:rPr sz="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30">
                          <a:latin typeface="Times New Roman"/>
                          <a:cs typeface="Times New Roman"/>
                        </a:rPr>
                        <a:t>request</a:t>
                      </a:r>
                      <a:r>
                        <a:rPr sz="8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2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35">
                          <a:latin typeface="Times New Roman"/>
                          <a:cs typeface="Times New Roman"/>
                        </a:rPr>
                        <a:t>another</a:t>
                      </a:r>
                      <a:r>
                        <a:rPr sz="8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10">
                          <a:latin typeface="Times New Roman"/>
                          <a:cs typeface="Times New Roman"/>
                        </a:rPr>
                        <a:t>JSP</a:t>
                      </a:r>
                      <a:r>
                        <a:rPr sz="800" spc="-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&lt;/title&gt;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11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&lt;/head&gt;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800" spc="-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&lt;body&gt;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55244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&lt;%</a:t>
                      </a:r>
                      <a:r>
                        <a:rPr sz="800" spc="-25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17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//</a:t>
                      </a:r>
                      <a:r>
                        <a:rPr sz="800" spc="-3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4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begin</a:t>
                      </a:r>
                      <a:r>
                        <a:rPr sz="800" spc="-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1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scriptlet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800" spc="-45">
                          <a:latin typeface="Times New Roman"/>
                          <a:cs typeface="Times New Roman"/>
                        </a:rPr>
                        <a:t>String</a:t>
                      </a:r>
                      <a:r>
                        <a:rPr sz="8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0">
                          <a:latin typeface="Times New Roman"/>
                          <a:cs typeface="Times New Roman"/>
                        </a:rPr>
                        <a:t>name</a:t>
                      </a:r>
                      <a:r>
                        <a:rPr sz="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85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8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30">
                          <a:latin typeface="Times New Roman"/>
                          <a:cs typeface="Times New Roman"/>
                        </a:rPr>
                        <a:t>request.getParameter(</a:t>
                      </a:r>
                      <a:r>
                        <a:rPr sz="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35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"firstName"</a:t>
                      </a:r>
                      <a:r>
                        <a:rPr sz="800" spc="3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25">
                          <a:latin typeface="Times New Roman"/>
                          <a:cs typeface="Times New Roman"/>
                        </a:rPr>
                        <a:t>);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800" spc="-5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8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0">
                          <a:latin typeface="Times New Roman"/>
                          <a:cs typeface="Times New Roman"/>
                        </a:rPr>
                        <a:t>name</a:t>
                      </a:r>
                      <a:r>
                        <a:rPr sz="8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>
                          <a:latin typeface="Times New Roman"/>
                          <a:cs typeface="Times New Roman"/>
                        </a:rPr>
                        <a:t>!=</a:t>
                      </a:r>
                      <a:r>
                        <a:rPr sz="8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4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null</a:t>
                      </a:r>
                      <a:r>
                        <a:rPr sz="800" spc="-5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8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0">
                          <a:latin typeface="Times New Roman"/>
                          <a:cs typeface="Times New Roman"/>
                        </a:rPr>
                        <a:t>{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19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4940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20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80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%&gt;</a:t>
                      </a:r>
                      <a:r>
                        <a:rPr sz="800" spc="-5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&lt;%--</a:t>
                      </a:r>
                      <a:r>
                        <a:rPr sz="800" spc="-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3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end</a:t>
                      </a:r>
                      <a:r>
                        <a:rPr sz="800" spc="-2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3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scriptlet</a:t>
                      </a:r>
                      <a:r>
                        <a:rPr sz="80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2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800" spc="-3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insert</a:t>
                      </a:r>
                      <a:r>
                        <a:rPr sz="80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fixed</a:t>
                      </a:r>
                      <a:r>
                        <a:rPr sz="800" spc="1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3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template</a:t>
                      </a:r>
                      <a:r>
                        <a:rPr sz="800" spc="-2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4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800" spc="-1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2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--</a:t>
                      </a:r>
                      <a:r>
                        <a:rPr sz="800" spc="-2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%&gt;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387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9070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9370" marB="0"/>
                </a:tc>
                <a:tc>
                  <a:txBody>
                    <a:bodyPr/>
                    <a:lstStyle/>
                    <a:p>
                      <a:pPr marL="54610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22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800" spc="-3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&lt;jsp:forward</a:t>
                      </a:r>
                      <a:r>
                        <a:rPr sz="800" spc="-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sz="800" spc="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8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800" spc="1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1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"forward2.jsp"</a:t>
                      </a:r>
                      <a:r>
                        <a:rPr sz="800" spc="-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marR="736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650" spc="-5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650">
                        <a:latin typeface="Segoe UI Symbol"/>
                        <a:cs typeface="Segoe UI Symbo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55244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23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4604" marB="0"/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800" spc="-3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&lt;jsp:param</a:t>
                      </a:r>
                      <a:r>
                        <a:rPr sz="800" spc="-2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5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r>
                        <a:rPr sz="800" spc="-1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8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8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1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"date"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695957" y="5396382"/>
            <a:ext cx="1830705" cy="3733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505"/>
              </a:spcBef>
            </a:pPr>
            <a:r>
              <a:rPr sz="800" spc="-55">
                <a:solidFill>
                  <a:srgbClr val="0000FF"/>
                </a:solidFill>
                <a:latin typeface="Times New Roman"/>
                <a:cs typeface="Times New Roman"/>
              </a:rPr>
              <a:t>value</a:t>
            </a:r>
            <a:r>
              <a:rPr sz="8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85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800" spc="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>
                <a:solidFill>
                  <a:srgbClr val="0099FF"/>
                </a:solidFill>
                <a:latin typeface="Times New Roman"/>
                <a:cs typeface="Times New Roman"/>
              </a:rPr>
              <a:t>"</a:t>
            </a:r>
            <a:r>
              <a:rPr sz="800">
                <a:solidFill>
                  <a:srgbClr val="CC0000"/>
                </a:solidFill>
                <a:latin typeface="Times New Roman"/>
                <a:cs typeface="Times New Roman"/>
              </a:rPr>
              <a:t>&lt;%=</a:t>
            </a:r>
            <a:r>
              <a:rPr sz="800" spc="2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800" spc="-35">
                <a:solidFill>
                  <a:srgbClr val="0000FF"/>
                </a:solidFill>
                <a:latin typeface="Times New Roman"/>
                <a:cs typeface="Times New Roman"/>
              </a:rPr>
              <a:t>new</a:t>
            </a:r>
            <a:r>
              <a:rPr sz="800" spc="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800" spc="-35">
                <a:latin typeface="Times New Roman"/>
                <a:cs typeface="Times New Roman"/>
              </a:rPr>
              <a:t>java.util.Date()</a:t>
            </a:r>
            <a:r>
              <a:rPr sz="800" spc="5">
                <a:latin typeface="Times New Roman"/>
                <a:cs typeface="Times New Roman"/>
              </a:rPr>
              <a:t> </a:t>
            </a:r>
            <a:r>
              <a:rPr sz="800">
                <a:solidFill>
                  <a:srgbClr val="CC0000"/>
                </a:solidFill>
                <a:latin typeface="Times New Roman"/>
                <a:cs typeface="Times New Roman"/>
              </a:rPr>
              <a:t>%&gt;</a:t>
            </a:r>
            <a:r>
              <a:rPr sz="800">
                <a:solidFill>
                  <a:srgbClr val="0099FF"/>
                </a:solidFill>
                <a:latin typeface="Times New Roman"/>
                <a:cs typeface="Times New Roman"/>
              </a:rPr>
              <a:t>"</a:t>
            </a:r>
            <a:r>
              <a:rPr sz="800" spc="5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sz="800" spc="100">
                <a:solidFill>
                  <a:srgbClr val="0000FF"/>
                </a:solidFill>
                <a:latin typeface="Times New Roman"/>
                <a:cs typeface="Times New Roman"/>
              </a:rPr>
              <a:t>/&gt;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800" spc="-10">
                <a:solidFill>
                  <a:srgbClr val="0000FF"/>
                </a:solidFill>
                <a:latin typeface="Times New Roman"/>
                <a:cs typeface="Times New Roman"/>
              </a:rPr>
              <a:t>&lt;/jsp:forward&gt;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444" y="5396382"/>
            <a:ext cx="413384" cy="54991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505"/>
              </a:spcBef>
              <a:buClr>
                <a:srgbClr val="D24717"/>
              </a:buClr>
              <a:buSzPct val="81250"/>
              <a:buFont typeface="Segoe UI Symbol"/>
              <a:buChar char="⚫"/>
              <a:tabLst>
                <a:tab pos="286385" algn="l"/>
              </a:tabLst>
            </a:pPr>
            <a:r>
              <a:rPr sz="800" spc="-25">
                <a:solidFill>
                  <a:srgbClr val="5F5F5F"/>
                </a:solidFill>
                <a:latin typeface="Arial MT"/>
                <a:cs typeface="Arial MT"/>
              </a:rPr>
              <a:t>24</a:t>
            </a:r>
            <a:endParaRPr sz="800">
              <a:latin typeface="Arial MT"/>
              <a:cs typeface="Arial MT"/>
            </a:endParaRPr>
          </a:p>
          <a:p>
            <a:pPr marL="286385" indent="-273685">
              <a:lnSpc>
                <a:spcPct val="100000"/>
              </a:lnSpc>
              <a:spcBef>
                <a:spcPts val="409"/>
              </a:spcBef>
              <a:buClr>
                <a:srgbClr val="D24717"/>
              </a:buClr>
              <a:buSzPct val="81250"/>
              <a:buFont typeface="Segoe UI Symbol"/>
              <a:buChar char="⚫"/>
              <a:tabLst>
                <a:tab pos="286385" algn="l"/>
              </a:tabLst>
            </a:pPr>
            <a:r>
              <a:rPr sz="800" spc="-25">
                <a:solidFill>
                  <a:srgbClr val="5F5F5F"/>
                </a:solidFill>
                <a:latin typeface="Arial MT"/>
                <a:cs typeface="Arial MT"/>
              </a:rPr>
              <a:t>25</a:t>
            </a:r>
            <a:endParaRPr sz="800">
              <a:latin typeface="Arial MT"/>
              <a:cs typeface="Arial MT"/>
            </a:endParaRPr>
          </a:p>
          <a:p>
            <a:pPr marL="286385" indent="-273685">
              <a:lnSpc>
                <a:spcPct val="100000"/>
              </a:lnSpc>
              <a:spcBef>
                <a:spcPts val="430"/>
              </a:spcBef>
              <a:buClr>
                <a:srgbClr val="D24717"/>
              </a:buClr>
              <a:buSzPct val="81250"/>
              <a:buFont typeface="Segoe UI Symbol"/>
              <a:buChar char="⚫"/>
              <a:tabLst>
                <a:tab pos="286385" algn="l"/>
              </a:tabLst>
            </a:pPr>
            <a:r>
              <a:rPr sz="800" spc="-25">
                <a:solidFill>
                  <a:srgbClr val="5F5F5F"/>
                </a:solidFill>
                <a:latin typeface="Arial MT"/>
                <a:cs typeface="Arial MT"/>
              </a:rPr>
              <a:t>26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91200" y="4648200"/>
            <a:ext cx="1752600" cy="1201420"/>
          </a:xfrm>
          <a:prstGeom prst="rect">
            <a:avLst/>
          </a:prstGeom>
          <a:solidFill>
            <a:srgbClr val="99CCFF"/>
          </a:solidFill>
          <a:ln w="9144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16839" marR="109220" indent="-635" algn="ctr">
              <a:lnSpc>
                <a:spcPct val="100000"/>
              </a:lnSpc>
              <a:spcBef>
                <a:spcPts val="270"/>
              </a:spcBef>
            </a:pPr>
            <a:r>
              <a:rPr sz="1800" spc="-10">
                <a:latin typeface="Comic Sans MS"/>
                <a:cs typeface="Comic Sans MS"/>
              </a:rPr>
              <a:t>Forward </a:t>
            </a:r>
            <a:r>
              <a:rPr sz="1800">
                <a:latin typeface="Comic Sans MS"/>
                <a:cs typeface="Comic Sans MS"/>
              </a:rPr>
              <a:t>request</a:t>
            </a:r>
            <a:r>
              <a:rPr sz="1800" spc="-95">
                <a:latin typeface="Comic Sans MS"/>
                <a:cs typeface="Comic Sans MS"/>
              </a:rPr>
              <a:t> </a:t>
            </a:r>
            <a:r>
              <a:rPr sz="1800" spc="-25">
                <a:latin typeface="Comic Sans MS"/>
                <a:cs typeface="Comic Sans MS"/>
              </a:rPr>
              <a:t>to </a:t>
            </a:r>
            <a:r>
              <a:rPr sz="1800" spc="-10">
                <a:latin typeface="Lucida Console"/>
                <a:cs typeface="Lucida Console"/>
              </a:rPr>
              <a:t>forward2.js </a:t>
            </a:r>
            <a:r>
              <a:rPr sz="1800" spc="-50">
                <a:latin typeface="Lucida Console"/>
                <a:cs typeface="Lucida Console"/>
              </a:rPr>
              <a:t>p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48200" y="4914900"/>
            <a:ext cx="1143000" cy="76200"/>
          </a:xfrm>
          <a:custGeom>
            <a:avLst/>
            <a:gdLst/>
            <a:ahLst/>
            <a:cxnLst/>
            <a:rect l="l" t="t" r="r" b="b"/>
            <a:pathLst>
              <a:path w="11430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1430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143000" h="76200">
                <a:moveTo>
                  <a:pt x="11430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143000" y="44450"/>
                </a:lnTo>
                <a:lnTo>
                  <a:pt x="11430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200" y="155905"/>
            <a:ext cx="33407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>
                <a:latin typeface="Lucida Console"/>
                <a:cs typeface="Lucida Console"/>
              </a:rPr>
              <a:t>forward1.jsp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6304" y="846540"/>
          <a:ext cx="4166234" cy="5812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0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47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000" spc="-33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1000">
                        <a:latin typeface="Segoe UI Symbol"/>
                        <a:cs typeface="Segoe UI Symbol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ts val="1325"/>
                        </a:lnSpc>
                      </a:pPr>
                      <a:r>
                        <a:rPr sz="12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27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ts val="1325"/>
                        </a:lnSpc>
                      </a:pPr>
                      <a:r>
                        <a:rPr sz="120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&lt;%</a:t>
                      </a:r>
                      <a:r>
                        <a:rPr sz="1200" spc="-3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254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//</a:t>
                      </a:r>
                      <a:r>
                        <a:rPr sz="1200" spc="-1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continue</a:t>
                      </a:r>
                      <a:r>
                        <a:rPr sz="120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scriptlet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spc="-33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1000">
                        <a:latin typeface="Segoe UI Symbol"/>
                        <a:cs typeface="Segoe UI Symbol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28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spc="-33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1000">
                        <a:latin typeface="Segoe UI Symbol"/>
                        <a:cs typeface="Segoe UI Symbo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>
                          <a:latin typeface="Times New Roman"/>
                          <a:cs typeface="Times New Roman"/>
                        </a:rPr>
                        <a:t>}</a:t>
                      </a:r>
                      <a:r>
                        <a:rPr sz="1200" spc="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254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//</a:t>
                      </a:r>
                      <a:r>
                        <a:rPr sz="1200" spc="-2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6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end</a:t>
                      </a:r>
                      <a:r>
                        <a:rPr sz="1200" spc="-3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if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spc="-33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1000">
                        <a:latin typeface="Segoe UI Symbol"/>
                        <a:cs typeface="Segoe UI Symbol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30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-6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else</a:t>
                      </a:r>
                      <a:r>
                        <a:rPr sz="1200" spc="-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0">
                          <a:latin typeface="Times New Roman"/>
                          <a:cs typeface="Times New Roman"/>
                        </a:rPr>
                        <a:t>{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spc="-33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1000">
                        <a:latin typeface="Segoe UI Symbol"/>
                        <a:cs typeface="Segoe UI Symbol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31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50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spc="-33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1000">
                        <a:latin typeface="Segoe UI Symbol"/>
                        <a:cs typeface="Segoe UI Symbo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32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%&gt;</a:t>
                      </a:r>
                      <a:r>
                        <a:rPr sz="1200" spc="-3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&lt;%-</a:t>
                      </a:r>
                      <a:r>
                        <a:rPr sz="120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00" spc="-2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end</a:t>
                      </a:r>
                      <a:r>
                        <a:rPr sz="1200" spc="-1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4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scriptlet</a:t>
                      </a:r>
                      <a:r>
                        <a:rPr sz="1200" spc="-2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200" spc="-2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3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insert</a:t>
                      </a:r>
                      <a:r>
                        <a:rPr sz="1200" spc="-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7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fixed</a:t>
                      </a:r>
                      <a:r>
                        <a:rPr sz="1200" spc="-4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template</a:t>
                      </a:r>
                      <a:r>
                        <a:rPr sz="1200" spc="-2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7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200" spc="-1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4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--</a:t>
                      </a:r>
                      <a:r>
                        <a:rPr sz="1200" spc="-2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%&gt;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000" spc="-33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1000">
                        <a:latin typeface="Segoe UI Symbol"/>
                        <a:cs typeface="Segoe UI Symbol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spc="-33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1000">
                        <a:latin typeface="Segoe UI Symbol"/>
                        <a:cs typeface="Segoe UI Symbo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spc="-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&lt;form</a:t>
                      </a:r>
                      <a:r>
                        <a:rPr sz="1200" spc="-1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7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action</a:t>
                      </a:r>
                      <a:r>
                        <a:rPr sz="1200" spc="-2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2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2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45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"forward1.jsp"</a:t>
                      </a:r>
                      <a:r>
                        <a:rPr sz="1200" spc="-1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sz="1200" spc="-2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2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200" spc="-2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"get"</a:t>
                      </a:r>
                      <a:r>
                        <a:rPr sz="1200" spc="-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spc="-33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1000">
                        <a:latin typeface="Segoe UI Symbol"/>
                        <a:cs typeface="Segoe UI Symbol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35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30226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-3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&lt;p&gt;</a:t>
                      </a:r>
                      <a:r>
                        <a:rPr sz="1200" spc="-35">
                          <a:latin typeface="Times New Roman"/>
                          <a:cs typeface="Times New Roman"/>
                        </a:rPr>
                        <a:t>Type</a:t>
                      </a:r>
                      <a:r>
                        <a:rPr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60">
                          <a:latin typeface="Times New Roman"/>
                          <a:cs typeface="Times New Roman"/>
                        </a:rPr>
                        <a:t>your</a:t>
                      </a:r>
                      <a:r>
                        <a:rPr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45">
                          <a:latin typeface="Times New Roman"/>
                          <a:cs typeface="Times New Roman"/>
                        </a:rPr>
                        <a:t>first</a:t>
                      </a:r>
                      <a:r>
                        <a:rPr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80">
                          <a:latin typeface="Times New Roman"/>
                          <a:cs typeface="Times New Roman"/>
                        </a:rPr>
                        <a:t>name</a:t>
                      </a:r>
                      <a:r>
                        <a:rPr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8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65">
                          <a:latin typeface="Times New Roman"/>
                          <a:cs typeface="Times New Roman"/>
                        </a:rPr>
                        <a:t>press</a:t>
                      </a:r>
                      <a:r>
                        <a:rPr sz="12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>
                          <a:latin typeface="Times New Roman"/>
                          <a:cs typeface="Times New Roman"/>
                        </a:rPr>
                        <a:t>Submit</a:t>
                      </a:r>
                      <a:r>
                        <a:rPr sz="1200" spc="-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&lt;/p&gt;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spc="-33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1000">
                        <a:latin typeface="Segoe UI Symbol"/>
                        <a:cs typeface="Segoe UI Symbol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36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spc="-33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1000">
                        <a:latin typeface="Segoe UI Symbol"/>
                        <a:cs typeface="Segoe UI Symbo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37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&lt;p&gt;&lt;input</a:t>
                      </a:r>
                      <a:r>
                        <a:rPr sz="1200" spc="-3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6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type</a:t>
                      </a:r>
                      <a:r>
                        <a:rPr sz="1200" spc="-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2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200" spc="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"text" </a:t>
                      </a:r>
                      <a:r>
                        <a:rPr sz="1200" spc="-8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r>
                        <a:rPr sz="1200" spc="-1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2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200" spc="-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0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"firstName"</a:t>
                      </a:r>
                      <a:r>
                        <a:rPr sz="1200" spc="-15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6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/&gt;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spc="-33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1000">
                        <a:latin typeface="Segoe UI Symbol"/>
                        <a:cs typeface="Segoe UI Symbol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38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33147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-2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&lt;input</a:t>
                      </a:r>
                      <a:r>
                        <a:rPr sz="1200" spc="-2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6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type</a:t>
                      </a:r>
                      <a:r>
                        <a:rPr sz="1200" spc="-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2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20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45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"submit"</a:t>
                      </a:r>
                      <a:r>
                        <a:rPr sz="1200" spc="-15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8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value</a:t>
                      </a:r>
                      <a:r>
                        <a:rPr sz="1200" spc="-2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2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200" spc="-1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5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"Submit"</a:t>
                      </a:r>
                      <a:r>
                        <a:rPr sz="1200" spc="-15">
                          <a:solidFill>
                            <a:srgbClr val="0099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16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/&gt;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spc="-33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1000">
                        <a:latin typeface="Segoe UI Symbol"/>
                        <a:cs typeface="Segoe UI Symbol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39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50355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9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&lt;/p&gt;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000" spc="-33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1000">
                        <a:latin typeface="Segoe UI Symbol"/>
                        <a:cs typeface="Segoe UI Symbol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40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spc="-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&lt;/form&gt;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000" spc="-33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1000">
                        <a:latin typeface="Segoe UI Symbol"/>
                        <a:cs typeface="Segoe UI Symbol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spc="-33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1000">
                        <a:latin typeface="Segoe UI Symbol"/>
                        <a:cs typeface="Segoe UI Symbo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42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&lt;%</a:t>
                      </a:r>
                      <a:r>
                        <a:rPr sz="1200" spc="254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254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//</a:t>
                      </a:r>
                      <a:r>
                        <a:rPr sz="1200" spc="-2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continue</a:t>
                      </a:r>
                      <a:r>
                        <a:rPr sz="1200" spc="-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scriptlet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spc="-33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1000">
                        <a:latin typeface="Segoe UI Symbol"/>
                        <a:cs typeface="Segoe UI Symbol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43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spc="-33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1000">
                        <a:latin typeface="Segoe UI Symbol"/>
                        <a:cs typeface="Segoe UI Symbo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44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>
                          <a:latin typeface="Times New Roman"/>
                          <a:cs typeface="Times New Roman"/>
                        </a:rPr>
                        <a:t>}</a:t>
                      </a:r>
                      <a:r>
                        <a:rPr sz="1200" spc="2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254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//</a:t>
                      </a:r>
                      <a:r>
                        <a:rPr sz="1200" spc="-2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6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end</a:t>
                      </a:r>
                      <a:r>
                        <a:rPr sz="1200" spc="-3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else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spc="-33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1000">
                        <a:latin typeface="Segoe UI Symbol"/>
                        <a:cs typeface="Segoe UI Symbol"/>
                      </a:endParaRPr>
                    </a:p>
                  </a:txBody>
                  <a:tcPr marL="0" marR="0" marT="2794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2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050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spc="-33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1000">
                        <a:latin typeface="Segoe UI Symbol"/>
                        <a:cs typeface="Segoe UI Symbo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46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%&gt;</a:t>
                      </a:r>
                      <a:r>
                        <a:rPr sz="1200" spc="-30">
                          <a:solidFill>
                            <a:srgbClr val="CC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&lt;%-</a:t>
                      </a:r>
                      <a:r>
                        <a:rPr sz="120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200" spc="-2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end</a:t>
                      </a:r>
                      <a:r>
                        <a:rPr sz="1200" spc="-1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4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scriptlet</a:t>
                      </a:r>
                      <a:r>
                        <a:rPr sz="1200" spc="-2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4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--</a:t>
                      </a:r>
                      <a:r>
                        <a:rPr sz="1200" spc="-2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%&gt;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000" spc="-33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1000">
                        <a:latin typeface="Segoe UI Symbol"/>
                        <a:cs typeface="Segoe UI Symbol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spc="-1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&lt;/body&gt;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000" spc="-33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1000">
                        <a:latin typeface="Segoe UI Symbol"/>
                        <a:cs typeface="Segoe UI Symbol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48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000" spc="-330">
                          <a:solidFill>
                            <a:srgbClr val="D24717"/>
                          </a:solidFill>
                          <a:latin typeface="Segoe UI Symbol"/>
                          <a:cs typeface="Segoe UI Symbol"/>
                        </a:rPr>
                        <a:t>⚫</a:t>
                      </a:r>
                      <a:endParaRPr sz="1000">
                        <a:latin typeface="Segoe UI Symbol"/>
                        <a:cs typeface="Segoe UI Symbo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spc="-25">
                          <a:solidFill>
                            <a:srgbClr val="5F5F5F"/>
                          </a:solidFill>
                          <a:latin typeface="Arial MT"/>
                          <a:cs typeface="Arial MT"/>
                        </a:rPr>
                        <a:t>49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200" spc="45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&lt;/html&gt;</a:t>
                      </a:r>
                      <a:r>
                        <a:rPr sz="1200" spc="28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&lt;!--</a:t>
                      </a:r>
                      <a:r>
                        <a:rPr sz="1200" spc="-1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6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end</a:t>
                      </a:r>
                      <a:r>
                        <a:rPr sz="1200" spc="-1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2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XHTML</a:t>
                      </a:r>
                      <a:r>
                        <a:rPr sz="1200" spc="-1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5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document</a:t>
                      </a:r>
                      <a:r>
                        <a:rPr sz="1200" spc="-1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4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--</a:t>
                      </a:r>
                      <a:r>
                        <a:rPr sz="1200" spc="70">
                          <a:solidFill>
                            <a:srgbClr val="008000"/>
                          </a:solidFill>
                          <a:latin typeface="Times New Roman"/>
                          <a:cs typeface="Times New Roman"/>
                        </a:rPr>
                        <a:t>&gt;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400" spc="-25">
                          <a:solidFill>
                            <a:srgbClr val="FFFFFF"/>
                          </a:solidFill>
                          <a:latin typeface="Franklin Gothic Medium"/>
                          <a:cs typeface="Franklin Gothic Medium"/>
                        </a:rPr>
                        <a:t>33</a:t>
                      </a:r>
                      <a:endParaRPr sz="1400">
                        <a:latin typeface="Franklin Gothic Medium"/>
                        <a:cs typeface="Franklin Gothic Medium"/>
                      </a:endParaRPr>
                    </a:p>
                  </a:txBody>
                  <a:tcPr marL="0" marR="0" marT="117475" marB="0"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7659" y="3860291"/>
            <a:ext cx="4824984" cy="191414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327101"/>
            <a:ext cx="1490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>
                <a:latin typeface="Lucida Console"/>
                <a:cs typeface="Lucida Console"/>
              </a:rPr>
              <a:t>forward2.jsp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11747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925"/>
              </a:spcBef>
            </a:pPr>
            <a:r>
              <a:rPr sz="1400" spc="-25">
                <a:solidFill>
                  <a:srgbClr val="FFFFFF"/>
                </a:solidFill>
                <a:latin typeface="Franklin Gothic Medium"/>
                <a:cs typeface="Franklin Gothic Medium"/>
              </a:rPr>
              <a:t>34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5713" y="670331"/>
            <a:ext cx="3686175" cy="598106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291465" algn="l"/>
              </a:tabLst>
            </a:pPr>
            <a:r>
              <a:rPr sz="1000" spc="-50">
                <a:solidFill>
                  <a:srgbClr val="5F5F5F"/>
                </a:solidFill>
                <a:latin typeface="Arial MT"/>
                <a:cs typeface="Arial MT"/>
              </a:rPr>
              <a:t>1</a:t>
            </a:r>
            <a:r>
              <a:rPr sz="1000">
                <a:solidFill>
                  <a:srgbClr val="5F5F5F"/>
                </a:solidFill>
                <a:latin typeface="Arial MT"/>
                <a:cs typeface="Arial MT"/>
              </a:rPr>
              <a:t>	</a:t>
            </a:r>
            <a:r>
              <a:rPr sz="1000" spc="-45">
                <a:solidFill>
                  <a:srgbClr val="0000FF"/>
                </a:solidFill>
                <a:latin typeface="Times New Roman"/>
                <a:cs typeface="Times New Roman"/>
              </a:rPr>
              <a:t>&lt;?xml</a:t>
            </a:r>
            <a:r>
              <a:rPr sz="1000" spc="-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-50">
                <a:solidFill>
                  <a:srgbClr val="0000FF"/>
                </a:solidFill>
                <a:latin typeface="Times New Roman"/>
                <a:cs typeface="Times New Roman"/>
              </a:rPr>
              <a:t>version</a:t>
            </a:r>
            <a:r>
              <a:rPr sz="10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10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000" spc="-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-10">
                <a:solidFill>
                  <a:srgbClr val="0099FF"/>
                </a:solidFill>
                <a:latin typeface="Times New Roman"/>
                <a:cs typeface="Times New Roman"/>
              </a:rPr>
              <a:t>"1.0"</a:t>
            </a:r>
            <a:r>
              <a:rPr sz="1000" spc="-10">
                <a:solidFill>
                  <a:srgbClr val="0000FF"/>
                </a:solidFill>
                <a:latin typeface="Times New Roman"/>
                <a:cs typeface="Times New Roman"/>
              </a:rPr>
              <a:t>?&gt;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91465" algn="l"/>
              </a:tabLst>
            </a:pPr>
            <a:r>
              <a:rPr sz="1000" spc="-50">
                <a:solidFill>
                  <a:srgbClr val="5F5F5F"/>
                </a:solidFill>
                <a:latin typeface="Arial MT"/>
                <a:cs typeface="Arial MT"/>
              </a:rPr>
              <a:t>2</a:t>
            </a:r>
            <a:r>
              <a:rPr sz="1000">
                <a:solidFill>
                  <a:srgbClr val="5F5F5F"/>
                </a:solidFill>
                <a:latin typeface="Arial MT"/>
                <a:cs typeface="Arial MT"/>
              </a:rPr>
              <a:t>	</a:t>
            </a:r>
            <a:r>
              <a:rPr sz="1000" spc="-55">
                <a:solidFill>
                  <a:srgbClr val="0000FF"/>
                </a:solidFill>
                <a:latin typeface="Times New Roman"/>
                <a:cs typeface="Times New Roman"/>
              </a:rPr>
              <a:t>&lt;!DOCTYPE</a:t>
            </a:r>
            <a:r>
              <a:rPr sz="1000" spc="-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-40">
                <a:solidFill>
                  <a:srgbClr val="0000FF"/>
                </a:solidFill>
                <a:latin typeface="Times New Roman"/>
                <a:cs typeface="Times New Roman"/>
              </a:rPr>
              <a:t>html</a:t>
            </a:r>
            <a:r>
              <a:rPr sz="1000" spc="-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-90">
                <a:solidFill>
                  <a:srgbClr val="0000FF"/>
                </a:solidFill>
                <a:latin typeface="Times New Roman"/>
                <a:cs typeface="Times New Roman"/>
              </a:rPr>
              <a:t>PUBLIC</a:t>
            </a:r>
            <a:r>
              <a:rPr sz="10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-25">
                <a:solidFill>
                  <a:srgbClr val="0099FF"/>
                </a:solidFill>
                <a:latin typeface="Times New Roman"/>
                <a:cs typeface="Times New Roman"/>
              </a:rPr>
              <a:t>"-</a:t>
            </a:r>
            <a:r>
              <a:rPr sz="1000" spc="55">
                <a:solidFill>
                  <a:srgbClr val="0099FF"/>
                </a:solidFill>
                <a:latin typeface="Times New Roman"/>
                <a:cs typeface="Times New Roman"/>
              </a:rPr>
              <a:t>//W3C//DTD</a:t>
            </a:r>
            <a:r>
              <a:rPr sz="1000" spc="-20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sz="1000" spc="-95">
                <a:solidFill>
                  <a:srgbClr val="0099FF"/>
                </a:solidFill>
                <a:latin typeface="Times New Roman"/>
                <a:cs typeface="Times New Roman"/>
              </a:rPr>
              <a:t>XHTML</a:t>
            </a:r>
            <a:r>
              <a:rPr sz="1000" spc="-15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sz="1000" spc="-10">
                <a:solidFill>
                  <a:srgbClr val="0099FF"/>
                </a:solidFill>
                <a:latin typeface="Times New Roman"/>
                <a:cs typeface="Times New Roman"/>
              </a:rPr>
              <a:t>1.0</a:t>
            </a:r>
            <a:r>
              <a:rPr sz="1000" spc="-5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sz="1000" spc="-10">
                <a:solidFill>
                  <a:srgbClr val="0099FF"/>
                </a:solidFill>
                <a:latin typeface="Times New Roman"/>
                <a:cs typeface="Times New Roman"/>
              </a:rPr>
              <a:t>Strict//EN"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77825" algn="l"/>
              </a:tabLst>
            </a:pPr>
            <a:r>
              <a:rPr sz="1000" spc="-50">
                <a:solidFill>
                  <a:srgbClr val="5F5F5F"/>
                </a:solidFill>
                <a:latin typeface="Arial MT"/>
                <a:cs typeface="Arial MT"/>
              </a:rPr>
              <a:t>3</a:t>
            </a:r>
            <a:r>
              <a:rPr sz="1000">
                <a:solidFill>
                  <a:srgbClr val="5F5F5F"/>
                </a:solidFill>
                <a:latin typeface="Arial MT"/>
                <a:cs typeface="Arial MT"/>
              </a:rPr>
              <a:t>	</a:t>
            </a:r>
            <a:r>
              <a:rPr sz="1000" spc="-10">
                <a:solidFill>
                  <a:srgbClr val="0099FF"/>
                </a:solidFill>
                <a:latin typeface="Times New Roman"/>
                <a:cs typeface="Times New Roman"/>
                <a:hlinkClick r:id="rId2"/>
              </a:rPr>
              <a:t>"http://www.w3.org/TR/xhtml1/DTD/xhtml1-strict.dtd"</a:t>
            </a:r>
            <a:r>
              <a:rPr sz="1000" spc="-1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000" spc="-50">
                <a:solidFill>
                  <a:srgbClr val="5F5F5F"/>
                </a:solidFill>
                <a:latin typeface="Arial MT"/>
                <a:cs typeface="Arial MT"/>
              </a:rPr>
              <a:t>4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91465" algn="l"/>
              </a:tabLst>
            </a:pPr>
            <a:r>
              <a:rPr sz="1000" spc="-50">
                <a:solidFill>
                  <a:srgbClr val="5F5F5F"/>
                </a:solidFill>
                <a:latin typeface="Arial MT"/>
                <a:cs typeface="Arial MT"/>
              </a:rPr>
              <a:t>5</a:t>
            </a:r>
            <a:r>
              <a:rPr sz="1000">
                <a:solidFill>
                  <a:srgbClr val="5F5F5F"/>
                </a:solidFill>
                <a:latin typeface="Arial MT"/>
                <a:cs typeface="Arial MT"/>
              </a:rPr>
              <a:t>	</a:t>
            </a:r>
            <a:r>
              <a:rPr sz="1000">
                <a:solidFill>
                  <a:srgbClr val="008000"/>
                </a:solidFill>
                <a:latin typeface="Times New Roman"/>
                <a:cs typeface="Times New Roman"/>
              </a:rPr>
              <a:t>&lt;!--</a:t>
            </a:r>
            <a:r>
              <a:rPr sz="1000" spc="-1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000" spc="-45">
                <a:solidFill>
                  <a:srgbClr val="008000"/>
                </a:solidFill>
                <a:latin typeface="Times New Roman"/>
                <a:cs typeface="Times New Roman"/>
              </a:rPr>
              <a:t>forward2.jsp</a:t>
            </a:r>
            <a:r>
              <a:rPr sz="1000" spc="3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000" spc="-35">
                <a:solidFill>
                  <a:srgbClr val="008000"/>
                </a:solidFill>
                <a:latin typeface="Times New Roman"/>
                <a:cs typeface="Times New Roman"/>
              </a:rPr>
              <a:t>--</a:t>
            </a:r>
            <a:r>
              <a:rPr sz="1000" spc="50">
                <a:solidFill>
                  <a:srgbClr val="008000"/>
                </a:solidFill>
                <a:latin typeface="Times New Roman"/>
                <a:cs typeface="Times New Roman"/>
              </a:rPr>
              <a:t>&gt;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000" spc="-50">
                <a:solidFill>
                  <a:srgbClr val="5F5F5F"/>
                </a:solidFill>
                <a:latin typeface="Arial MT"/>
                <a:cs typeface="Arial MT"/>
              </a:rPr>
              <a:t>6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91465" algn="l"/>
              </a:tabLst>
            </a:pPr>
            <a:r>
              <a:rPr sz="1000" spc="-50">
                <a:solidFill>
                  <a:srgbClr val="5F5F5F"/>
                </a:solidFill>
                <a:latin typeface="Arial MT"/>
                <a:cs typeface="Arial MT"/>
              </a:rPr>
              <a:t>7</a:t>
            </a:r>
            <a:r>
              <a:rPr sz="1000">
                <a:solidFill>
                  <a:srgbClr val="5F5F5F"/>
                </a:solidFill>
                <a:latin typeface="Arial MT"/>
                <a:cs typeface="Arial MT"/>
              </a:rPr>
              <a:t>	</a:t>
            </a:r>
            <a:r>
              <a:rPr sz="1000" spc="-10">
                <a:solidFill>
                  <a:srgbClr val="0000FF"/>
                </a:solidFill>
                <a:latin typeface="Times New Roman"/>
                <a:cs typeface="Times New Roman"/>
              </a:rPr>
              <a:t>&lt;html</a:t>
            </a:r>
            <a:r>
              <a:rPr sz="10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-65">
                <a:solidFill>
                  <a:srgbClr val="0000FF"/>
                </a:solidFill>
                <a:latin typeface="Times New Roman"/>
                <a:cs typeface="Times New Roman"/>
              </a:rPr>
              <a:t>xmlns</a:t>
            </a:r>
            <a:r>
              <a:rPr sz="10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10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000" spc="-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-10">
                <a:solidFill>
                  <a:srgbClr val="0099FF"/>
                </a:solidFill>
                <a:latin typeface="Times New Roman"/>
                <a:cs typeface="Times New Roman"/>
                <a:hlinkClick r:id="rId3"/>
              </a:rPr>
              <a:t>"http://www.w3.org/1999/xhtml"</a:t>
            </a:r>
            <a:r>
              <a:rPr sz="1000" spc="-10">
                <a:latin typeface="Times New Roman"/>
                <a:cs typeface="Times New Roman"/>
              </a:rPr>
              <a:t>v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000" spc="-50">
                <a:solidFill>
                  <a:srgbClr val="5F5F5F"/>
                </a:solidFill>
                <a:latin typeface="Arial MT"/>
                <a:cs typeface="Arial MT"/>
              </a:rPr>
              <a:t>8</a:t>
            </a:r>
            <a:endParaRPr sz="1000">
              <a:latin typeface="Arial MT"/>
              <a:cs typeface="Arial MT"/>
            </a:endParaRPr>
          </a:p>
          <a:p>
            <a:pPr marL="291465" indent="-278765">
              <a:lnSpc>
                <a:spcPct val="100000"/>
              </a:lnSpc>
              <a:spcBef>
                <a:spcPts val="600"/>
              </a:spcBef>
              <a:buClr>
                <a:srgbClr val="5F5F5F"/>
              </a:buClr>
              <a:buFont typeface="Arial MT"/>
              <a:buAutoNum type="arabicPlain" startAt="9"/>
              <a:tabLst>
                <a:tab pos="291465" algn="l"/>
              </a:tabLst>
            </a:pPr>
            <a:r>
              <a:rPr sz="1000" spc="-10">
                <a:solidFill>
                  <a:srgbClr val="0000FF"/>
                </a:solidFill>
                <a:latin typeface="Times New Roman"/>
                <a:cs typeface="Times New Roman"/>
              </a:rPr>
              <a:t>&lt;head&gt;</a:t>
            </a:r>
            <a:endParaRPr sz="1000">
              <a:latin typeface="Times New Roman"/>
              <a:cs typeface="Times New Roman"/>
            </a:endParaRPr>
          </a:p>
          <a:p>
            <a:pPr marL="377825" indent="-365125">
              <a:lnSpc>
                <a:spcPct val="100000"/>
              </a:lnSpc>
              <a:spcBef>
                <a:spcPts val="605"/>
              </a:spcBef>
              <a:buClr>
                <a:srgbClr val="5F5F5F"/>
              </a:buClr>
              <a:buFont typeface="Arial MT"/>
              <a:buAutoNum type="arabicPlain" startAt="9"/>
              <a:tabLst>
                <a:tab pos="377825" algn="l"/>
              </a:tabLst>
            </a:pPr>
            <a:r>
              <a:rPr sz="1000" spc="-35">
                <a:solidFill>
                  <a:srgbClr val="0000FF"/>
                </a:solidFill>
                <a:latin typeface="Times New Roman"/>
                <a:cs typeface="Times New Roman"/>
              </a:rPr>
              <a:t>&lt;title&gt;</a:t>
            </a:r>
            <a:r>
              <a:rPr sz="1000" spc="-35">
                <a:latin typeface="Times New Roman"/>
                <a:cs typeface="Times New Roman"/>
              </a:rPr>
              <a:t>Processing</a:t>
            </a:r>
            <a:r>
              <a:rPr sz="1000">
                <a:latin typeface="Times New Roman"/>
                <a:cs typeface="Times New Roman"/>
              </a:rPr>
              <a:t> </a:t>
            </a:r>
            <a:r>
              <a:rPr sz="1000" spc="-90">
                <a:latin typeface="Times New Roman"/>
                <a:cs typeface="Times New Roman"/>
              </a:rPr>
              <a:t>a</a:t>
            </a:r>
            <a:r>
              <a:rPr sz="1000" spc="20">
                <a:latin typeface="Times New Roman"/>
                <a:cs typeface="Times New Roman"/>
              </a:rPr>
              <a:t> </a:t>
            </a:r>
            <a:r>
              <a:rPr sz="1000" spc="-50">
                <a:latin typeface="Times New Roman"/>
                <a:cs typeface="Times New Roman"/>
              </a:rPr>
              <a:t>forwarded</a:t>
            </a:r>
            <a:r>
              <a:rPr sz="1000" spc="55">
                <a:latin typeface="Times New Roman"/>
                <a:cs typeface="Times New Roman"/>
              </a:rPr>
              <a:t> </a:t>
            </a:r>
            <a:r>
              <a:rPr sz="1000" spc="-10">
                <a:latin typeface="Times New Roman"/>
                <a:cs typeface="Times New Roman"/>
              </a:rPr>
              <a:t>request</a:t>
            </a:r>
            <a:r>
              <a:rPr sz="1000" spc="-10">
                <a:solidFill>
                  <a:srgbClr val="0000FF"/>
                </a:solidFill>
                <a:latin typeface="Times New Roman"/>
                <a:cs typeface="Times New Roman"/>
              </a:rPr>
              <a:t>&lt;/title&gt;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000" spc="-25">
                <a:solidFill>
                  <a:srgbClr val="5F5F5F"/>
                </a:solidFill>
                <a:latin typeface="Arial MT"/>
                <a:cs typeface="Arial MT"/>
              </a:rPr>
              <a:t>11</a:t>
            </a:r>
            <a:endParaRPr sz="1000">
              <a:latin typeface="Arial MT"/>
              <a:cs typeface="Arial MT"/>
            </a:endParaRPr>
          </a:p>
          <a:p>
            <a:pPr marL="377825" indent="-365125">
              <a:lnSpc>
                <a:spcPct val="100000"/>
              </a:lnSpc>
              <a:spcBef>
                <a:spcPts val="600"/>
              </a:spcBef>
              <a:buClr>
                <a:srgbClr val="5F5F5F"/>
              </a:buClr>
              <a:buFont typeface="Arial MT"/>
              <a:buAutoNum type="arabicPlain" startAt="12"/>
              <a:tabLst>
                <a:tab pos="377825" algn="l"/>
              </a:tabLst>
            </a:pPr>
            <a:r>
              <a:rPr sz="1000" spc="-30">
                <a:solidFill>
                  <a:srgbClr val="0000FF"/>
                </a:solidFill>
                <a:latin typeface="Times New Roman"/>
                <a:cs typeface="Times New Roman"/>
              </a:rPr>
              <a:t>&lt;style</a:t>
            </a:r>
            <a:r>
              <a:rPr sz="1000" spc="-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-45">
                <a:solidFill>
                  <a:srgbClr val="0000FF"/>
                </a:solidFill>
                <a:latin typeface="Times New Roman"/>
                <a:cs typeface="Times New Roman"/>
              </a:rPr>
              <a:t>type</a:t>
            </a:r>
            <a:r>
              <a:rPr sz="1000" spc="-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10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000" spc="-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-10">
                <a:solidFill>
                  <a:srgbClr val="0099FF"/>
                </a:solidFill>
                <a:latin typeface="Times New Roman"/>
                <a:cs typeface="Times New Roman"/>
              </a:rPr>
              <a:t>"text/css"</a:t>
            </a:r>
            <a:r>
              <a:rPr sz="1000" spc="-1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1000">
              <a:latin typeface="Times New Roman"/>
              <a:cs typeface="Times New Roman"/>
            </a:endParaRPr>
          </a:p>
          <a:p>
            <a:pPr marL="463550" indent="-450850">
              <a:lnSpc>
                <a:spcPct val="100000"/>
              </a:lnSpc>
              <a:spcBef>
                <a:spcPts val="600"/>
              </a:spcBef>
              <a:buClr>
                <a:srgbClr val="5F5F5F"/>
              </a:buClr>
              <a:buFont typeface="Arial MT"/>
              <a:buAutoNum type="arabicPlain" startAt="12"/>
              <a:tabLst>
                <a:tab pos="463550" algn="l"/>
              </a:tabLst>
            </a:pPr>
            <a:r>
              <a:rPr sz="1000" spc="-45">
                <a:solidFill>
                  <a:srgbClr val="0000FF"/>
                </a:solidFill>
                <a:latin typeface="Times New Roman"/>
                <a:cs typeface="Times New Roman"/>
              </a:rPr>
              <a:t>.big</a:t>
            </a:r>
            <a:r>
              <a:rPr sz="1000" spc="-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-50">
                <a:latin typeface="Times New Roman"/>
                <a:cs typeface="Times New Roman"/>
              </a:rPr>
              <a:t>{</a:t>
            </a:r>
            <a:endParaRPr sz="1000">
              <a:latin typeface="Times New Roman"/>
              <a:cs typeface="Times New Roman"/>
            </a:endParaRPr>
          </a:p>
          <a:p>
            <a:pPr marL="548640" indent="-535940">
              <a:lnSpc>
                <a:spcPct val="100000"/>
              </a:lnSpc>
              <a:spcBef>
                <a:spcPts val="600"/>
              </a:spcBef>
              <a:buClr>
                <a:srgbClr val="5F5F5F"/>
              </a:buClr>
              <a:buFont typeface="Arial MT"/>
              <a:buAutoNum type="arabicPlain" startAt="12"/>
              <a:tabLst>
                <a:tab pos="548640" algn="l"/>
              </a:tabLst>
            </a:pPr>
            <a:r>
              <a:rPr sz="1000" spc="-45">
                <a:solidFill>
                  <a:srgbClr val="0000FF"/>
                </a:solidFill>
                <a:latin typeface="Times New Roman"/>
                <a:cs typeface="Times New Roman"/>
              </a:rPr>
              <a:t>font-</a:t>
            </a:r>
            <a:r>
              <a:rPr sz="1000" spc="-60">
                <a:solidFill>
                  <a:srgbClr val="0000FF"/>
                </a:solidFill>
                <a:latin typeface="Times New Roman"/>
                <a:cs typeface="Times New Roman"/>
              </a:rPr>
              <a:t>family</a:t>
            </a:r>
            <a:r>
              <a:rPr sz="1000" spc="-60">
                <a:latin typeface="Times New Roman"/>
                <a:cs typeface="Times New Roman"/>
              </a:rPr>
              <a:t>:</a:t>
            </a:r>
            <a:r>
              <a:rPr sz="1000" spc="25">
                <a:latin typeface="Times New Roman"/>
                <a:cs typeface="Times New Roman"/>
              </a:rPr>
              <a:t> </a:t>
            </a:r>
            <a:r>
              <a:rPr sz="1000" spc="-55">
                <a:solidFill>
                  <a:srgbClr val="0099FF"/>
                </a:solidFill>
                <a:latin typeface="Times New Roman"/>
                <a:cs typeface="Times New Roman"/>
              </a:rPr>
              <a:t>tahoma</a:t>
            </a:r>
            <a:r>
              <a:rPr sz="1000" spc="-55">
                <a:latin typeface="Times New Roman"/>
                <a:cs typeface="Times New Roman"/>
              </a:rPr>
              <a:t>,</a:t>
            </a:r>
            <a:r>
              <a:rPr sz="1000" spc="55">
                <a:latin typeface="Times New Roman"/>
                <a:cs typeface="Times New Roman"/>
              </a:rPr>
              <a:t> </a:t>
            </a:r>
            <a:r>
              <a:rPr sz="1000" spc="-50">
                <a:solidFill>
                  <a:srgbClr val="0099FF"/>
                </a:solidFill>
                <a:latin typeface="Times New Roman"/>
                <a:cs typeface="Times New Roman"/>
              </a:rPr>
              <a:t>helvetica</a:t>
            </a:r>
            <a:r>
              <a:rPr sz="1000" spc="-50">
                <a:latin typeface="Times New Roman"/>
                <a:cs typeface="Times New Roman"/>
              </a:rPr>
              <a:t>,</a:t>
            </a:r>
            <a:r>
              <a:rPr sz="1000">
                <a:latin typeface="Times New Roman"/>
                <a:cs typeface="Times New Roman"/>
              </a:rPr>
              <a:t> </a:t>
            </a:r>
            <a:r>
              <a:rPr sz="1000" spc="-40">
                <a:solidFill>
                  <a:srgbClr val="0099FF"/>
                </a:solidFill>
                <a:latin typeface="Times New Roman"/>
                <a:cs typeface="Times New Roman"/>
              </a:rPr>
              <a:t>arial</a:t>
            </a:r>
            <a:r>
              <a:rPr sz="1000" spc="-40">
                <a:latin typeface="Times New Roman"/>
                <a:cs typeface="Times New Roman"/>
              </a:rPr>
              <a:t>,</a:t>
            </a:r>
            <a:r>
              <a:rPr sz="1000" spc="30">
                <a:latin typeface="Times New Roman"/>
                <a:cs typeface="Times New Roman"/>
              </a:rPr>
              <a:t> </a:t>
            </a:r>
            <a:r>
              <a:rPr sz="1000" spc="-75">
                <a:solidFill>
                  <a:srgbClr val="0099FF"/>
                </a:solidFill>
                <a:latin typeface="Times New Roman"/>
                <a:cs typeface="Times New Roman"/>
              </a:rPr>
              <a:t>sans-</a:t>
            </a:r>
            <a:r>
              <a:rPr sz="1000" spc="-10">
                <a:solidFill>
                  <a:srgbClr val="0099FF"/>
                </a:solidFill>
                <a:latin typeface="Times New Roman"/>
                <a:cs typeface="Times New Roman"/>
              </a:rPr>
              <a:t>serif</a:t>
            </a:r>
            <a:r>
              <a:rPr sz="1000" spc="-10">
                <a:latin typeface="Times New Roman"/>
                <a:cs typeface="Times New Roman"/>
              </a:rPr>
              <a:t>;</a:t>
            </a:r>
            <a:endParaRPr sz="1000">
              <a:latin typeface="Times New Roman"/>
              <a:cs typeface="Times New Roman"/>
            </a:endParaRPr>
          </a:p>
          <a:p>
            <a:pPr marL="548640" indent="-535940">
              <a:lnSpc>
                <a:spcPct val="100000"/>
              </a:lnSpc>
              <a:spcBef>
                <a:spcPts val="600"/>
              </a:spcBef>
              <a:buClr>
                <a:srgbClr val="5F5F5F"/>
              </a:buClr>
              <a:buFont typeface="Arial MT"/>
              <a:buAutoNum type="arabicPlain" startAt="12"/>
              <a:tabLst>
                <a:tab pos="548640" algn="l"/>
              </a:tabLst>
            </a:pPr>
            <a:r>
              <a:rPr sz="1000" spc="-45">
                <a:solidFill>
                  <a:srgbClr val="0000FF"/>
                </a:solidFill>
                <a:latin typeface="Times New Roman"/>
                <a:cs typeface="Times New Roman"/>
              </a:rPr>
              <a:t>font-weight</a:t>
            </a:r>
            <a:r>
              <a:rPr sz="1000" spc="-45">
                <a:latin typeface="Times New Roman"/>
                <a:cs typeface="Times New Roman"/>
              </a:rPr>
              <a:t>:</a:t>
            </a:r>
            <a:r>
              <a:rPr sz="1000" spc="25">
                <a:latin typeface="Times New Roman"/>
                <a:cs typeface="Times New Roman"/>
              </a:rPr>
              <a:t> </a:t>
            </a:r>
            <a:r>
              <a:rPr sz="1000" spc="-10">
                <a:solidFill>
                  <a:srgbClr val="0099FF"/>
                </a:solidFill>
                <a:latin typeface="Times New Roman"/>
                <a:cs typeface="Times New Roman"/>
              </a:rPr>
              <a:t>bold</a:t>
            </a:r>
            <a:r>
              <a:rPr sz="1000" spc="-10">
                <a:latin typeface="Times New Roman"/>
                <a:cs typeface="Times New Roman"/>
              </a:rPr>
              <a:t>;</a:t>
            </a:r>
            <a:endParaRPr sz="1000">
              <a:latin typeface="Times New Roman"/>
              <a:cs typeface="Times New Roman"/>
            </a:endParaRPr>
          </a:p>
          <a:p>
            <a:pPr marL="548640" indent="-535940">
              <a:lnSpc>
                <a:spcPct val="100000"/>
              </a:lnSpc>
              <a:spcBef>
                <a:spcPts val="600"/>
              </a:spcBef>
              <a:buClr>
                <a:srgbClr val="5F5F5F"/>
              </a:buClr>
              <a:buFont typeface="Arial MT"/>
              <a:buAutoNum type="arabicPlain" startAt="12"/>
              <a:tabLst>
                <a:tab pos="548640" algn="l"/>
              </a:tabLst>
            </a:pPr>
            <a:r>
              <a:rPr sz="1000" spc="-45">
                <a:solidFill>
                  <a:srgbClr val="0000FF"/>
                </a:solidFill>
                <a:latin typeface="Times New Roman"/>
                <a:cs typeface="Times New Roman"/>
              </a:rPr>
              <a:t>font-</a:t>
            </a:r>
            <a:r>
              <a:rPr sz="1000" spc="-60">
                <a:solidFill>
                  <a:srgbClr val="0000FF"/>
                </a:solidFill>
                <a:latin typeface="Times New Roman"/>
                <a:cs typeface="Times New Roman"/>
              </a:rPr>
              <a:t>size</a:t>
            </a:r>
            <a:r>
              <a:rPr sz="1000" spc="-60">
                <a:latin typeface="Times New Roman"/>
                <a:cs typeface="Times New Roman"/>
              </a:rPr>
              <a:t>:</a:t>
            </a:r>
            <a:r>
              <a:rPr sz="1000" spc="45">
                <a:latin typeface="Times New Roman"/>
                <a:cs typeface="Times New Roman"/>
              </a:rPr>
              <a:t> </a:t>
            </a:r>
            <a:r>
              <a:rPr sz="1000" spc="-20">
                <a:solidFill>
                  <a:srgbClr val="0099FF"/>
                </a:solidFill>
                <a:latin typeface="Times New Roman"/>
                <a:cs typeface="Times New Roman"/>
              </a:rPr>
              <a:t>2em</a:t>
            </a:r>
            <a:r>
              <a:rPr sz="1000" spc="-20">
                <a:latin typeface="Times New Roman"/>
                <a:cs typeface="Times New Roman"/>
              </a:rPr>
              <a:t>;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63550" algn="l"/>
              </a:tabLst>
            </a:pPr>
            <a:r>
              <a:rPr sz="1000" spc="-25">
                <a:solidFill>
                  <a:srgbClr val="5F5F5F"/>
                </a:solidFill>
                <a:latin typeface="Arial MT"/>
                <a:cs typeface="Arial MT"/>
              </a:rPr>
              <a:t>17</a:t>
            </a:r>
            <a:r>
              <a:rPr sz="1000">
                <a:solidFill>
                  <a:srgbClr val="5F5F5F"/>
                </a:solidFill>
                <a:latin typeface="Arial MT"/>
                <a:cs typeface="Arial MT"/>
              </a:rPr>
              <a:t>	</a:t>
            </a:r>
            <a:r>
              <a:rPr sz="1000" spc="-50">
                <a:latin typeface="Times New Roman"/>
                <a:cs typeface="Times New Roman"/>
              </a:rPr>
              <a:t>}</a:t>
            </a:r>
            <a:endParaRPr sz="1000">
              <a:latin typeface="Times New Roman"/>
              <a:cs typeface="Times New Roman"/>
            </a:endParaRPr>
          </a:p>
          <a:p>
            <a:pPr marL="377825" indent="-365125">
              <a:lnSpc>
                <a:spcPct val="100000"/>
              </a:lnSpc>
              <a:spcBef>
                <a:spcPts val="600"/>
              </a:spcBef>
              <a:buClr>
                <a:srgbClr val="5F5F5F"/>
              </a:buClr>
              <a:buFont typeface="Arial MT"/>
              <a:buAutoNum type="arabicPlain" startAt="18"/>
              <a:tabLst>
                <a:tab pos="377825" algn="l"/>
              </a:tabLst>
            </a:pPr>
            <a:r>
              <a:rPr sz="1000" spc="-10">
                <a:solidFill>
                  <a:srgbClr val="0000FF"/>
                </a:solidFill>
                <a:latin typeface="Times New Roman"/>
                <a:cs typeface="Times New Roman"/>
              </a:rPr>
              <a:t>&lt;/style&gt;</a:t>
            </a:r>
            <a:endParaRPr sz="1000">
              <a:latin typeface="Times New Roman"/>
              <a:cs typeface="Times New Roman"/>
            </a:endParaRPr>
          </a:p>
          <a:p>
            <a:pPr marL="291465" indent="-278765">
              <a:lnSpc>
                <a:spcPct val="100000"/>
              </a:lnSpc>
              <a:spcBef>
                <a:spcPts val="600"/>
              </a:spcBef>
              <a:buClr>
                <a:srgbClr val="5F5F5F"/>
              </a:buClr>
              <a:buFont typeface="Arial MT"/>
              <a:buAutoNum type="arabicPlain" startAt="18"/>
              <a:tabLst>
                <a:tab pos="291465" algn="l"/>
              </a:tabLst>
            </a:pPr>
            <a:r>
              <a:rPr sz="1000" spc="-10">
                <a:solidFill>
                  <a:srgbClr val="0000FF"/>
                </a:solidFill>
                <a:latin typeface="Times New Roman"/>
                <a:cs typeface="Times New Roman"/>
              </a:rPr>
              <a:t>&lt;/head&gt;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000" spc="-25">
                <a:solidFill>
                  <a:srgbClr val="5F5F5F"/>
                </a:solidFill>
                <a:latin typeface="Arial MT"/>
                <a:cs typeface="Arial MT"/>
              </a:rPr>
              <a:t>20</a:t>
            </a:r>
            <a:endParaRPr sz="1000">
              <a:latin typeface="Arial MT"/>
              <a:cs typeface="Arial MT"/>
            </a:endParaRPr>
          </a:p>
          <a:p>
            <a:pPr marL="291465" indent="-278765">
              <a:lnSpc>
                <a:spcPct val="100000"/>
              </a:lnSpc>
              <a:spcBef>
                <a:spcPts val="600"/>
              </a:spcBef>
              <a:buClr>
                <a:srgbClr val="5F5F5F"/>
              </a:buClr>
              <a:buFont typeface="Arial MT"/>
              <a:buAutoNum type="arabicPlain" startAt="21"/>
              <a:tabLst>
                <a:tab pos="291465" algn="l"/>
              </a:tabLst>
            </a:pPr>
            <a:r>
              <a:rPr sz="1000" spc="-10">
                <a:solidFill>
                  <a:srgbClr val="0000FF"/>
                </a:solidFill>
                <a:latin typeface="Times New Roman"/>
                <a:cs typeface="Times New Roman"/>
              </a:rPr>
              <a:t>&lt;body&gt;</a:t>
            </a:r>
            <a:endParaRPr sz="1000">
              <a:latin typeface="Times New Roman"/>
              <a:cs typeface="Times New Roman"/>
            </a:endParaRPr>
          </a:p>
          <a:p>
            <a:pPr marL="377825" indent="-365125">
              <a:lnSpc>
                <a:spcPct val="100000"/>
              </a:lnSpc>
              <a:spcBef>
                <a:spcPts val="600"/>
              </a:spcBef>
              <a:buClr>
                <a:srgbClr val="5F5F5F"/>
              </a:buClr>
              <a:buFont typeface="Arial MT"/>
              <a:buAutoNum type="arabicPlain" startAt="21"/>
              <a:tabLst>
                <a:tab pos="377825" algn="l"/>
              </a:tabLst>
            </a:pPr>
            <a:r>
              <a:rPr sz="1000">
                <a:solidFill>
                  <a:srgbClr val="0000FF"/>
                </a:solidFill>
                <a:latin typeface="Times New Roman"/>
                <a:cs typeface="Times New Roman"/>
              </a:rPr>
              <a:t>&lt;p</a:t>
            </a:r>
            <a:r>
              <a:rPr sz="100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-80">
                <a:solidFill>
                  <a:srgbClr val="0000FF"/>
                </a:solidFill>
                <a:latin typeface="Times New Roman"/>
                <a:cs typeface="Times New Roman"/>
              </a:rPr>
              <a:t>class</a:t>
            </a:r>
            <a:r>
              <a:rPr sz="100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10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000" spc="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-10">
                <a:solidFill>
                  <a:srgbClr val="0099FF"/>
                </a:solidFill>
                <a:latin typeface="Times New Roman"/>
                <a:cs typeface="Times New Roman"/>
              </a:rPr>
              <a:t>"big"</a:t>
            </a:r>
            <a:r>
              <a:rPr sz="1000" spc="-1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1000">
              <a:latin typeface="Times New Roman"/>
              <a:cs typeface="Times New Roman"/>
            </a:endParaRPr>
          </a:p>
          <a:p>
            <a:pPr marL="463550" indent="-450850">
              <a:lnSpc>
                <a:spcPct val="100000"/>
              </a:lnSpc>
              <a:spcBef>
                <a:spcPts val="600"/>
              </a:spcBef>
              <a:buClr>
                <a:srgbClr val="5F5F5F"/>
              </a:buClr>
              <a:buFont typeface="Arial MT"/>
              <a:buAutoNum type="arabicPlain" startAt="21"/>
              <a:tabLst>
                <a:tab pos="463550" algn="l"/>
              </a:tabLst>
            </a:pPr>
            <a:r>
              <a:rPr sz="1000" spc="-50">
                <a:latin typeface="Times New Roman"/>
                <a:cs typeface="Times New Roman"/>
              </a:rPr>
              <a:t>Hello</a:t>
            </a:r>
            <a:r>
              <a:rPr sz="1000" spc="5"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CC0000"/>
                </a:solidFill>
                <a:latin typeface="Times New Roman"/>
                <a:cs typeface="Times New Roman"/>
              </a:rPr>
              <a:t>&lt;%=</a:t>
            </a:r>
            <a:r>
              <a:rPr sz="1000" spc="3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000" spc="-40">
                <a:latin typeface="Times New Roman"/>
                <a:cs typeface="Times New Roman"/>
              </a:rPr>
              <a:t>request.getParameter(</a:t>
            </a:r>
            <a:r>
              <a:rPr sz="1000" spc="-10">
                <a:latin typeface="Times New Roman"/>
                <a:cs typeface="Times New Roman"/>
              </a:rPr>
              <a:t> </a:t>
            </a:r>
            <a:r>
              <a:rPr sz="1000" spc="-50">
                <a:solidFill>
                  <a:srgbClr val="0099FF"/>
                </a:solidFill>
                <a:latin typeface="Times New Roman"/>
                <a:cs typeface="Times New Roman"/>
              </a:rPr>
              <a:t>"firstName"</a:t>
            </a:r>
            <a:r>
              <a:rPr sz="1000" spc="25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sz="1000">
                <a:latin typeface="Times New Roman"/>
                <a:cs typeface="Times New Roman"/>
              </a:rPr>
              <a:t>)</a:t>
            </a:r>
            <a:r>
              <a:rPr sz="1000" spc="20"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CC0000"/>
                </a:solidFill>
                <a:latin typeface="Times New Roman"/>
                <a:cs typeface="Times New Roman"/>
              </a:rPr>
              <a:t>%&gt;</a:t>
            </a:r>
            <a:r>
              <a:rPr sz="1000">
                <a:latin typeface="Times New Roman"/>
                <a:cs typeface="Times New Roman"/>
              </a:rPr>
              <a:t>,</a:t>
            </a:r>
            <a:r>
              <a:rPr sz="1000" spc="20"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FF"/>
                </a:solidFill>
                <a:latin typeface="Times New Roman"/>
                <a:cs typeface="Times New Roman"/>
              </a:rPr>
              <a:t>&lt;br</a:t>
            </a:r>
            <a:r>
              <a:rPr sz="1000" spc="4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135">
                <a:solidFill>
                  <a:srgbClr val="0000FF"/>
                </a:solidFill>
                <a:latin typeface="Times New Roman"/>
                <a:cs typeface="Times New Roman"/>
              </a:rPr>
              <a:t>/&gt;</a:t>
            </a:r>
            <a:endParaRPr sz="1000">
              <a:latin typeface="Times New Roman"/>
              <a:cs typeface="Times New Roman"/>
            </a:endParaRPr>
          </a:p>
          <a:p>
            <a:pPr marL="463550" indent="-450850">
              <a:lnSpc>
                <a:spcPct val="100000"/>
              </a:lnSpc>
              <a:spcBef>
                <a:spcPts val="605"/>
              </a:spcBef>
              <a:buClr>
                <a:srgbClr val="5F5F5F"/>
              </a:buClr>
              <a:buFont typeface="Arial MT"/>
              <a:buAutoNum type="arabicPlain" startAt="21"/>
              <a:tabLst>
                <a:tab pos="463550" algn="l"/>
              </a:tabLst>
            </a:pPr>
            <a:r>
              <a:rPr sz="1000" spc="-75">
                <a:latin typeface="Times New Roman"/>
                <a:cs typeface="Times New Roman"/>
              </a:rPr>
              <a:t>Your</a:t>
            </a:r>
            <a:r>
              <a:rPr sz="1000" spc="15">
                <a:latin typeface="Times New Roman"/>
                <a:cs typeface="Times New Roman"/>
              </a:rPr>
              <a:t> </a:t>
            </a:r>
            <a:r>
              <a:rPr sz="1000" spc="-40">
                <a:latin typeface="Times New Roman"/>
                <a:cs typeface="Times New Roman"/>
              </a:rPr>
              <a:t>request</a:t>
            </a:r>
            <a:r>
              <a:rPr sz="1000" spc="-10">
                <a:latin typeface="Times New Roman"/>
                <a:cs typeface="Times New Roman"/>
              </a:rPr>
              <a:t> </a:t>
            </a:r>
            <a:r>
              <a:rPr sz="1000" spc="-90">
                <a:latin typeface="Times New Roman"/>
                <a:cs typeface="Times New Roman"/>
              </a:rPr>
              <a:t>was</a:t>
            </a:r>
            <a:r>
              <a:rPr sz="1000" spc="15">
                <a:latin typeface="Times New Roman"/>
                <a:cs typeface="Times New Roman"/>
              </a:rPr>
              <a:t> </a:t>
            </a:r>
            <a:r>
              <a:rPr sz="1000" spc="-55">
                <a:latin typeface="Times New Roman"/>
                <a:cs typeface="Times New Roman"/>
              </a:rPr>
              <a:t>received</a:t>
            </a:r>
            <a:r>
              <a:rPr sz="1000" spc="-20">
                <a:latin typeface="Times New Roman"/>
                <a:cs typeface="Times New Roman"/>
              </a:rPr>
              <a:t> </a:t>
            </a:r>
            <a:r>
              <a:rPr sz="1000">
                <a:solidFill>
                  <a:srgbClr val="0000FF"/>
                </a:solidFill>
                <a:latin typeface="Times New Roman"/>
                <a:cs typeface="Times New Roman"/>
              </a:rPr>
              <a:t>&lt;br</a:t>
            </a:r>
            <a:r>
              <a:rPr sz="1000" spc="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160">
                <a:solidFill>
                  <a:srgbClr val="0000FF"/>
                </a:solidFill>
                <a:latin typeface="Times New Roman"/>
                <a:cs typeface="Times New Roman"/>
              </a:rPr>
              <a:t>/&gt;</a:t>
            </a:r>
            <a:r>
              <a:rPr sz="1000" spc="-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-70">
                <a:latin typeface="Times New Roman"/>
                <a:cs typeface="Times New Roman"/>
              </a:rPr>
              <a:t>and</a:t>
            </a:r>
            <a:r>
              <a:rPr sz="1000" spc="15">
                <a:latin typeface="Times New Roman"/>
                <a:cs typeface="Times New Roman"/>
              </a:rPr>
              <a:t> </a:t>
            </a:r>
            <a:r>
              <a:rPr sz="1000" spc="-50">
                <a:latin typeface="Times New Roman"/>
                <a:cs typeface="Times New Roman"/>
              </a:rPr>
              <a:t>forwarded</a:t>
            </a:r>
            <a:r>
              <a:rPr sz="1000" spc="10">
                <a:latin typeface="Times New Roman"/>
                <a:cs typeface="Times New Roman"/>
              </a:rPr>
              <a:t> </a:t>
            </a:r>
            <a:r>
              <a:rPr sz="1000" spc="-25">
                <a:latin typeface="Times New Roman"/>
                <a:cs typeface="Times New Roman"/>
              </a:rPr>
              <a:t>at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77825" algn="l"/>
              </a:tabLst>
            </a:pPr>
            <a:r>
              <a:rPr sz="1000" spc="-25">
                <a:solidFill>
                  <a:srgbClr val="5F5F5F"/>
                </a:solidFill>
                <a:latin typeface="Arial MT"/>
                <a:cs typeface="Arial MT"/>
              </a:rPr>
              <a:t>25</a:t>
            </a:r>
            <a:r>
              <a:rPr sz="1000">
                <a:solidFill>
                  <a:srgbClr val="5F5F5F"/>
                </a:solidFill>
                <a:latin typeface="Arial MT"/>
                <a:cs typeface="Arial MT"/>
              </a:rPr>
              <a:t>	</a:t>
            </a:r>
            <a:r>
              <a:rPr sz="1000" spc="70">
                <a:solidFill>
                  <a:srgbClr val="0000FF"/>
                </a:solidFill>
                <a:latin typeface="Times New Roman"/>
                <a:cs typeface="Times New Roman"/>
              </a:rPr>
              <a:t>&lt;/p&gt;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000" spc="-25">
                <a:solidFill>
                  <a:srgbClr val="5F5F5F"/>
                </a:solidFill>
                <a:latin typeface="Arial MT"/>
                <a:cs typeface="Arial MT"/>
              </a:rPr>
              <a:t>26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38700" y="3392423"/>
            <a:ext cx="2133600" cy="3046730"/>
          </a:xfrm>
          <a:prstGeom prst="rect">
            <a:avLst/>
          </a:prstGeom>
          <a:solidFill>
            <a:srgbClr val="99CCFF"/>
          </a:solidFill>
          <a:ln w="9144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27000" marR="118745" indent="-1905" algn="ctr">
              <a:lnSpc>
                <a:spcPct val="100000"/>
              </a:lnSpc>
              <a:spcBef>
                <a:spcPts val="250"/>
              </a:spcBef>
            </a:pPr>
            <a:r>
              <a:rPr sz="2400">
                <a:solidFill>
                  <a:srgbClr val="FFFF00"/>
                </a:solidFill>
                <a:latin typeface="Comic Sans MS"/>
                <a:cs typeface="Comic Sans MS"/>
              </a:rPr>
              <a:t>Lines</a:t>
            </a:r>
            <a:r>
              <a:rPr sz="2400" spc="-50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sz="2400" spc="-10">
                <a:solidFill>
                  <a:srgbClr val="FFFF00"/>
                </a:solidFill>
                <a:latin typeface="Comic Sans MS"/>
                <a:cs typeface="Comic Sans MS"/>
              </a:rPr>
              <a:t>23-</a:t>
            </a:r>
            <a:r>
              <a:rPr sz="2400" spc="-25">
                <a:solidFill>
                  <a:srgbClr val="FFFF00"/>
                </a:solidFill>
                <a:latin typeface="Comic Sans MS"/>
                <a:cs typeface="Comic Sans MS"/>
              </a:rPr>
              <a:t>24 </a:t>
            </a:r>
            <a:r>
              <a:rPr sz="2400" spc="-10">
                <a:latin typeface="Comic Sans MS"/>
                <a:cs typeface="Comic Sans MS"/>
              </a:rPr>
              <a:t>Receive </a:t>
            </a:r>
            <a:r>
              <a:rPr sz="2400">
                <a:latin typeface="Comic Sans MS"/>
                <a:cs typeface="Comic Sans MS"/>
              </a:rPr>
              <a:t>request</a:t>
            </a:r>
            <a:r>
              <a:rPr sz="2400" spc="-30">
                <a:latin typeface="Comic Sans MS"/>
                <a:cs typeface="Comic Sans MS"/>
              </a:rPr>
              <a:t> </a:t>
            </a:r>
            <a:r>
              <a:rPr sz="2400" spc="-20">
                <a:latin typeface="Comic Sans MS"/>
                <a:cs typeface="Comic Sans MS"/>
              </a:rPr>
              <a:t>from </a:t>
            </a:r>
            <a:r>
              <a:rPr sz="2400" spc="-10">
                <a:latin typeface="Lucida Console"/>
                <a:cs typeface="Lucida Console"/>
              </a:rPr>
              <a:t>forward1.j </a:t>
            </a:r>
            <a:r>
              <a:rPr sz="2400">
                <a:latin typeface="Lucida Console"/>
                <a:cs typeface="Lucida Console"/>
              </a:rPr>
              <a:t>sp</a:t>
            </a:r>
            <a:r>
              <a:rPr sz="2400">
                <a:latin typeface="Comic Sans MS"/>
                <a:cs typeface="Comic Sans MS"/>
              </a:rPr>
              <a:t>,</a:t>
            </a:r>
            <a:r>
              <a:rPr sz="2400" spc="-35">
                <a:latin typeface="Comic Sans MS"/>
                <a:cs typeface="Comic Sans MS"/>
              </a:rPr>
              <a:t> </a:t>
            </a:r>
            <a:r>
              <a:rPr sz="2400">
                <a:latin typeface="Comic Sans MS"/>
                <a:cs typeface="Comic Sans MS"/>
              </a:rPr>
              <a:t>then</a:t>
            </a:r>
            <a:r>
              <a:rPr sz="2400" spc="-20">
                <a:latin typeface="Comic Sans MS"/>
                <a:cs typeface="Comic Sans MS"/>
              </a:rPr>
              <a:t> </a:t>
            </a:r>
            <a:r>
              <a:rPr sz="2400" spc="-25">
                <a:latin typeface="Comic Sans MS"/>
                <a:cs typeface="Comic Sans MS"/>
              </a:rPr>
              <a:t>get </a:t>
            </a:r>
            <a:r>
              <a:rPr sz="2400" spc="-10">
                <a:latin typeface="Lucida Console"/>
                <a:cs typeface="Lucida Console"/>
              </a:rPr>
              <a:t>firstName </a:t>
            </a:r>
            <a:r>
              <a:rPr sz="2400" spc="-10">
                <a:latin typeface="Comic Sans MS"/>
                <a:cs typeface="Comic Sans MS"/>
              </a:rPr>
              <a:t>parameter </a:t>
            </a:r>
            <a:r>
              <a:rPr sz="2400">
                <a:latin typeface="Comic Sans MS"/>
                <a:cs typeface="Comic Sans MS"/>
              </a:rPr>
              <a:t>from</a:t>
            </a:r>
            <a:r>
              <a:rPr sz="2400" spc="-10">
                <a:latin typeface="Comic Sans MS"/>
                <a:cs typeface="Comic Sans MS"/>
              </a:rPr>
              <a:t> request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24300" y="5037835"/>
            <a:ext cx="918210" cy="690880"/>
          </a:xfrm>
          <a:custGeom>
            <a:avLst/>
            <a:gdLst/>
            <a:ahLst/>
            <a:cxnLst/>
            <a:rect l="l" t="t" r="r" b="b"/>
            <a:pathLst>
              <a:path w="918210" h="690879">
                <a:moveTo>
                  <a:pt x="38100" y="614679"/>
                </a:moveTo>
                <a:lnTo>
                  <a:pt x="0" y="690879"/>
                </a:lnTo>
                <a:lnTo>
                  <a:pt x="83820" y="675639"/>
                </a:lnTo>
                <a:lnTo>
                  <a:pt x="70485" y="657860"/>
                </a:lnTo>
                <a:lnTo>
                  <a:pt x="54610" y="657860"/>
                </a:lnTo>
                <a:lnTo>
                  <a:pt x="46989" y="647700"/>
                </a:lnTo>
                <a:lnTo>
                  <a:pt x="57150" y="640079"/>
                </a:lnTo>
                <a:lnTo>
                  <a:pt x="38100" y="614679"/>
                </a:lnTo>
                <a:close/>
              </a:path>
              <a:path w="918210" h="690879">
                <a:moveTo>
                  <a:pt x="57150" y="640079"/>
                </a:moveTo>
                <a:lnTo>
                  <a:pt x="46989" y="647700"/>
                </a:lnTo>
                <a:lnTo>
                  <a:pt x="54610" y="657860"/>
                </a:lnTo>
                <a:lnTo>
                  <a:pt x="64770" y="650239"/>
                </a:lnTo>
                <a:lnTo>
                  <a:pt x="57150" y="640079"/>
                </a:lnTo>
                <a:close/>
              </a:path>
              <a:path w="918210" h="690879">
                <a:moveTo>
                  <a:pt x="64770" y="650239"/>
                </a:moveTo>
                <a:lnTo>
                  <a:pt x="54610" y="657860"/>
                </a:lnTo>
                <a:lnTo>
                  <a:pt x="70485" y="657860"/>
                </a:lnTo>
                <a:lnTo>
                  <a:pt x="64770" y="650239"/>
                </a:lnTo>
                <a:close/>
              </a:path>
              <a:path w="918210" h="690879">
                <a:moveTo>
                  <a:pt x="910589" y="0"/>
                </a:moveTo>
                <a:lnTo>
                  <a:pt x="57150" y="640079"/>
                </a:lnTo>
                <a:lnTo>
                  <a:pt x="64770" y="650239"/>
                </a:lnTo>
                <a:lnTo>
                  <a:pt x="918210" y="10159"/>
                </a:lnTo>
                <a:lnTo>
                  <a:pt x="910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>
                <a:solidFill>
                  <a:srgbClr val="000000"/>
                </a:solidFill>
                <a:latin typeface="Lucida Console"/>
                <a:cs typeface="Lucida Console"/>
              </a:rPr>
              <a:t>forward2.jsp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7047" y="6314643"/>
            <a:ext cx="2362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>
                <a:solidFill>
                  <a:srgbClr val="FFFFFF"/>
                </a:solidFill>
                <a:latin typeface="Franklin Gothic Medium"/>
                <a:cs typeface="Franklin Gothic Medium"/>
              </a:rPr>
              <a:t>35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444" y="1378965"/>
            <a:ext cx="4752975" cy="42329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673735" indent="-661035">
              <a:lnSpc>
                <a:spcPct val="100000"/>
              </a:lnSpc>
              <a:spcBef>
                <a:spcPts val="700"/>
              </a:spcBef>
              <a:buFont typeface="Arial MT"/>
              <a:buAutoNum type="arabicPlain" startAt="27"/>
              <a:tabLst>
                <a:tab pos="673735" algn="l"/>
              </a:tabLst>
            </a:pPr>
            <a:r>
              <a:rPr sz="1800" spc="-35">
                <a:latin typeface="Times New Roman"/>
                <a:cs typeface="Times New Roman"/>
              </a:rPr>
              <a:t>&lt;table</a:t>
            </a:r>
            <a:r>
              <a:rPr sz="1800" spc="-40">
                <a:latin typeface="Times New Roman"/>
                <a:cs typeface="Times New Roman"/>
              </a:rPr>
              <a:t> </a:t>
            </a:r>
            <a:r>
              <a:rPr sz="1800" spc="-90">
                <a:latin typeface="Times New Roman"/>
                <a:cs typeface="Times New Roman"/>
              </a:rPr>
              <a:t>style</a:t>
            </a:r>
            <a:r>
              <a:rPr sz="1800" spc="-35">
                <a:latin typeface="Times New Roman"/>
                <a:cs typeface="Times New Roman"/>
              </a:rPr>
              <a:t> </a:t>
            </a:r>
            <a:r>
              <a:rPr sz="1800" spc="180">
                <a:latin typeface="Times New Roman"/>
                <a:cs typeface="Times New Roman"/>
              </a:rPr>
              <a:t>=</a:t>
            </a:r>
            <a:r>
              <a:rPr sz="1800" spc="-10">
                <a:latin typeface="Times New Roman"/>
                <a:cs typeface="Times New Roman"/>
              </a:rPr>
              <a:t> </a:t>
            </a:r>
            <a:r>
              <a:rPr sz="1800" spc="-45">
                <a:latin typeface="Times New Roman"/>
                <a:cs typeface="Times New Roman"/>
              </a:rPr>
              <a:t>"border:</a:t>
            </a:r>
            <a:r>
              <a:rPr sz="1800" spc="-130">
                <a:latin typeface="Times New Roman"/>
                <a:cs typeface="Times New Roman"/>
              </a:rPr>
              <a:t> </a:t>
            </a:r>
            <a:r>
              <a:rPr sz="1800" spc="-85">
                <a:latin typeface="Times New Roman"/>
                <a:cs typeface="Times New Roman"/>
              </a:rPr>
              <a:t>6px</a:t>
            </a:r>
            <a:r>
              <a:rPr sz="1800" spc="-25">
                <a:latin typeface="Times New Roman"/>
                <a:cs typeface="Times New Roman"/>
              </a:rPr>
              <a:t> </a:t>
            </a:r>
            <a:r>
              <a:rPr sz="1800" spc="-10">
                <a:latin typeface="Times New Roman"/>
                <a:cs typeface="Times New Roman"/>
              </a:rPr>
              <a:t>outset;"&gt;</a:t>
            </a:r>
            <a:endParaRPr sz="1800">
              <a:latin typeface="Times New Roman"/>
              <a:cs typeface="Times New Roman"/>
            </a:endParaRPr>
          </a:p>
          <a:p>
            <a:pPr marL="824865" indent="-812165">
              <a:lnSpc>
                <a:spcPct val="100000"/>
              </a:lnSpc>
              <a:spcBef>
                <a:spcPts val="600"/>
              </a:spcBef>
              <a:buFont typeface="Arial MT"/>
              <a:buAutoNum type="arabicPlain" startAt="27"/>
              <a:tabLst>
                <a:tab pos="824865" algn="l"/>
              </a:tabLst>
            </a:pPr>
            <a:r>
              <a:rPr sz="1800" spc="80">
                <a:latin typeface="Times New Roman"/>
                <a:cs typeface="Times New Roman"/>
              </a:rPr>
              <a:t>&lt;tr&gt;</a:t>
            </a:r>
            <a:endParaRPr sz="1800">
              <a:latin typeface="Times New Roman"/>
              <a:cs typeface="Times New Roman"/>
            </a:endParaRPr>
          </a:p>
          <a:p>
            <a:pPr marL="978535" indent="-965835">
              <a:lnSpc>
                <a:spcPct val="100000"/>
              </a:lnSpc>
              <a:spcBef>
                <a:spcPts val="600"/>
              </a:spcBef>
              <a:buFont typeface="Arial MT"/>
              <a:buAutoNum type="arabicPlain" startAt="27"/>
              <a:tabLst>
                <a:tab pos="978535" algn="l"/>
              </a:tabLst>
            </a:pPr>
            <a:r>
              <a:rPr sz="1800">
                <a:latin typeface="Times New Roman"/>
                <a:cs typeface="Times New Roman"/>
              </a:rPr>
              <a:t>&lt;td</a:t>
            </a:r>
            <a:r>
              <a:rPr sz="1800" spc="5">
                <a:latin typeface="Times New Roman"/>
                <a:cs typeface="Times New Roman"/>
              </a:rPr>
              <a:t> </a:t>
            </a:r>
            <a:r>
              <a:rPr sz="1800" spc="-90">
                <a:latin typeface="Times New Roman"/>
                <a:cs typeface="Times New Roman"/>
              </a:rPr>
              <a:t>style</a:t>
            </a:r>
            <a:r>
              <a:rPr sz="1800" spc="20">
                <a:latin typeface="Times New Roman"/>
                <a:cs typeface="Times New Roman"/>
              </a:rPr>
              <a:t> </a:t>
            </a:r>
            <a:r>
              <a:rPr sz="1800" spc="180">
                <a:latin typeface="Times New Roman"/>
                <a:cs typeface="Times New Roman"/>
              </a:rPr>
              <a:t>=</a:t>
            </a:r>
            <a:r>
              <a:rPr sz="1800" spc="20">
                <a:latin typeface="Times New Roman"/>
                <a:cs typeface="Times New Roman"/>
              </a:rPr>
              <a:t> </a:t>
            </a:r>
            <a:r>
              <a:rPr sz="1800" spc="-80">
                <a:latin typeface="Times New Roman"/>
                <a:cs typeface="Times New Roman"/>
              </a:rPr>
              <a:t>"background-</a:t>
            </a:r>
            <a:r>
              <a:rPr sz="1800" spc="-60">
                <a:latin typeface="Times New Roman"/>
                <a:cs typeface="Times New Roman"/>
              </a:rPr>
              <a:t>color:</a:t>
            </a:r>
            <a:r>
              <a:rPr sz="1800" spc="-110">
                <a:latin typeface="Times New Roman"/>
                <a:cs typeface="Times New Roman"/>
              </a:rPr>
              <a:t> </a:t>
            </a:r>
            <a:r>
              <a:rPr sz="1800" spc="-10">
                <a:latin typeface="Times New Roman"/>
                <a:cs typeface="Times New Roman"/>
              </a:rPr>
              <a:t>black;"&gt;</a:t>
            </a:r>
            <a:endParaRPr sz="1800">
              <a:latin typeface="Times New Roman"/>
              <a:cs typeface="Times New Roman"/>
            </a:endParaRPr>
          </a:p>
          <a:p>
            <a:pPr marL="1129665" indent="-1116965">
              <a:lnSpc>
                <a:spcPct val="100000"/>
              </a:lnSpc>
              <a:spcBef>
                <a:spcPts val="600"/>
              </a:spcBef>
              <a:buFont typeface="Arial MT"/>
              <a:buAutoNum type="arabicPlain" startAt="27"/>
              <a:tabLst>
                <a:tab pos="1129665" algn="l"/>
              </a:tabLst>
            </a:pPr>
            <a:r>
              <a:rPr sz="1800">
                <a:latin typeface="Times New Roman"/>
                <a:cs typeface="Times New Roman"/>
              </a:rPr>
              <a:t>&lt;p</a:t>
            </a:r>
            <a:r>
              <a:rPr sz="1800" spc="-20">
                <a:latin typeface="Times New Roman"/>
                <a:cs typeface="Times New Roman"/>
              </a:rPr>
              <a:t> </a:t>
            </a:r>
            <a:r>
              <a:rPr sz="1800" spc="-135">
                <a:latin typeface="Times New Roman"/>
                <a:cs typeface="Times New Roman"/>
              </a:rPr>
              <a:t>class</a:t>
            </a:r>
            <a:r>
              <a:rPr sz="1800" spc="-15">
                <a:latin typeface="Times New Roman"/>
                <a:cs typeface="Times New Roman"/>
              </a:rPr>
              <a:t> </a:t>
            </a:r>
            <a:r>
              <a:rPr sz="1800" spc="180">
                <a:latin typeface="Times New Roman"/>
                <a:cs typeface="Times New Roman"/>
              </a:rPr>
              <a:t>=</a:t>
            </a:r>
            <a:r>
              <a:rPr sz="1800" spc="-10">
                <a:latin typeface="Times New Roman"/>
                <a:cs typeface="Times New Roman"/>
              </a:rPr>
              <a:t> </a:t>
            </a:r>
            <a:r>
              <a:rPr sz="1800" spc="-80">
                <a:latin typeface="Times New Roman"/>
                <a:cs typeface="Times New Roman"/>
              </a:rPr>
              <a:t>"big"</a:t>
            </a:r>
            <a:r>
              <a:rPr sz="1800" spc="-5">
                <a:latin typeface="Times New Roman"/>
                <a:cs typeface="Times New Roman"/>
              </a:rPr>
              <a:t> </a:t>
            </a:r>
            <a:r>
              <a:rPr sz="1800" spc="-90">
                <a:latin typeface="Times New Roman"/>
                <a:cs typeface="Times New Roman"/>
              </a:rPr>
              <a:t>style</a:t>
            </a:r>
            <a:r>
              <a:rPr sz="1800" spc="-25">
                <a:latin typeface="Times New Roman"/>
                <a:cs typeface="Times New Roman"/>
              </a:rPr>
              <a:t> </a:t>
            </a:r>
            <a:r>
              <a:rPr sz="1800" spc="180">
                <a:latin typeface="Times New Roman"/>
                <a:cs typeface="Times New Roman"/>
              </a:rPr>
              <a:t>=</a:t>
            </a:r>
            <a:r>
              <a:rPr sz="1800" spc="-20">
                <a:latin typeface="Times New Roman"/>
                <a:cs typeface="Times New Roman"/>
              </a:rPr>
              <a:t> </a:t>
            </a:r>
            <a:r>
              <a:rPr sz="1800" spc="-50">
                <a:latin typeface="Times New Roman"/>
                <a:cs typeface="Times New Roman"/>
              </a:rPr>
              <a:t>"color:</a:t>
            </a:r>
            <a:r>
              <a:rPr sz="1800" spc="-95">
                <a:latin typeface="Times New Roman"/>
                <a:cs typeface="Times New Roman"/>
              </a:rPr>
              <a:t> </a:t>
            </a:r>
            <a:r>
              <a:rPr sz="1800" spc="-10">
                <a:latin typeface="Times New Roman"/>
                <a:cs typeface="Times New Roman"/>
              </a:rPr>
              <a:t>cyan;"&gt;</a:t>
            </a:r>
            <a:endParaRPr sz="1800">
              <a:latin typeface="Times New Roman"/>
              <a:cs typeface="Times New Roman"/>
            </a:endParaRPr>
          </a:p>
          <a:p>
            <a:pPr marL="1283335" indent="-1270635">
              <a:lnSpc>
                <a:spcPct val="100000"/>
              </a:lnSpc>
              <a:spcBef>
                <a:spcPts val="600"/>
              </a:spcBef>
              <a:buFont typeface="Arial MT"/>
              <a:buAutoNum type="arabicPlain" startAt="27"/>
              <a:tabLst>
                <a:tab pos="1283335" algn="l"/>
              </a:tabLst>
            </a:pPr>
            <a:r>
              <a:rPr sz="1800" spc="65">
                <a:latin typeface="Times New Roman"/>
                <a:cs typeface="Times New Roman"/>
              </a:rPr>
              <a:t>&lt;%=</a:t>
            </a:r>
            <a:r>
              <a:rPr sz="1800" spc="-35">
                <a:latin typeface="Times New Roman"/>
                <a:cs typeface="Times New Roman"/>
              </a:rPr>
              <a:t> </a:t>
            </a:r>
            <a:r>
              <a:rPr sz="1800" spc="-65">
                <a:latin typeface="Times New Roman"/>
                <a:cs typeface="Times New Roman"/>
              </a:rPr>
              <a:t>request.getParameter(</a:t>
            </a:r>
            <a:r>
              <a:rPr sz="1800" spc="-60">
                <a:latin typeface="Times New Roman"/>
                <a:cs typeface="Times New Roman"/>
              </a:rPr>
              <a:t> </a:t>
            </a:r>
            <a:r>
              <a:rPr sz="1800" spc="-65">
                <a:latin typeface="Times New Roman"/>
                <a:cs typeface="Times New Roman"/>
              </a:rPr>
              <a:t>"date"</a:t>
            </a:r>
            <a:r>
              <a:rPr sz="1800" spc="-2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)</a:t>
            </a:r>
            <a:r>
              <a:rPr sz="1800" spc="-25">
                <a:latin typeface="Times New Roman"/>
                <a:cs typeface="Times New Roman"/>
              </a:rPr>
              <a:t> %&gt;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1129665" algn="l"/>
              </a:tabLst>
            </a:pPr>
            <a:r>
              <a:rPr sz="1800" spc="-25">
                <a:latin typeface="Arial MT"/>
                <a:cs typeface="Arial MT"/>
              </a:rPr>
              <a:t>32</a:t>
            </a:r>
            <a:r>
              <a:rPr sz="1800">
                <a:latin typeface="Arial MT"/>
                <a:cs typeface="Arial MT"/>
              </a:rPr>
              <a:t>	</a:t>
            </a:r>
            <a:r>
              <a:rPr sz="1800" spc="150">
                <a:latin typeface="Times New Roman"/>
                <a:cs typeface="Times New Roman"/>
              </a:rPr>
              <a:t>&lt;/p&gt;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978535" algn="l"/>
              </a:tabLst>
            </a:pPr>
            <a:r>
              <a:rPr sz="1800" spc="-25">
                <a:latin typeface="Arial MT"/>
                <a:cs typeface="Arial MT"/>
              </a:rPr>
              <a:t>33</a:t>
            </a:r>
            <a:r>
              <a:rPr sz="1800">
                <a:latin typeface="Arial MT"/>
                <a:cs typeface="Arial MT"/>
              </a:rPr>
              <a:t>	</a:t>
            </a:r>
            <a:r>
              <a:rPr sz="1800" spc="130">
                <a:latin typeface="Times New Roman"/>
                <a:cs typeface="Times New Roman"/>
              </a:rPr>
              <a:t>&lt;/td&gt;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824865" algn="l"/>
              </a:tabLst>
            </a:pPr>
            <a:r>
              <a:rPr sz="1800" spc="-25">
                <a:latin typeface="Arial MT"/>
                <a:cs typeface="Arial MT"/>
              </a:rPr>
              <a:t>34</a:t>
            </a:r>
            <a:r>
              <a:rPr sz="1800">
                <a:latin typeface="Arial MT"/>
                <a:cs typeface="Arial MT"/>
              </a:rPr>
              <a:t>	</a:t>
            </a:r>
            <a:r>
              <a:rPr sz="1800" spc="135">
                <a:latin typeface="Times New Roman"/>
                <a:cs typeface="Times New Roman"/>
              </a:rPr>
              <a:t>&lt;/tr&gt;</a:t>
            </a:r>
            <a:endParaRPr sz="1800">
              <a:latin typeface="Times New Roman"/>
              <a:cs typeface="Times New Roman"/>
            </a:endParaRPr>
          </a:p>
          <a:p>
            <a:pPr marL="673735" indent="-661035">
              <a:lnSpc>
                <a:spcPct val="100000"/>
              </a:lnSpc>
              <a:spcBef>
                <a:spcPts val="600"/>
              </a:spcBef>
              <a:buFont typeface="Arial MT"/>
              <a:buAutoNum type="arabicPlain" startAt="35"/>
              <a:tabLst>
                <a:tab pos="673735" algn="l"/>
              </a:tabLst>
            </a:pPr>
            <a:r>
              <a:rPr sz="1800" spc="-10">
                <a:latin typeface="Times New Roman"/>
                <a:cs typeface="Times New Roman"/>
              </a:rPr>
              <a:t>&lt;/table&gt;</a:t>
            </a:r>
            <a:endParaRPr sz="1800">
              <a:latin typeface="Times New Roman"/>
              <a:cs typeface="Times New Roman"/>
            </a:endParaRPr>
          </a:p>
          <a:p>
            <a:pPr marL="520065" indent="-507365">
              <a:lnSpc>
                <a:spcPct val="100000"/>
              </a:lnSpc>
              <a:spcBef>
                <a:spcPts val="600"/>
              </a:spcBef>
              <a:buFont typeface="Arial MT"/>
              <a:buAutoNum type="arabicPlain" startAt="35"/>
              <a:tabLst>
                <a:tab pos="520065" algn="l"/>
              </a:tabLst>
            </a:pPr>
            <a:r>
              <a:rPr sz="1800" spc="40">
                <a:latin typeface="Times New Roman"/>
                <a:cs typeface="Times New Roman"/>
              </a:rPr>
              <a:t>&lt;/body&gt;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25">
                <a:latin typeface="Arial MT"/>
                <a:cs typeface="Arial MT"/>
              </a:rPr>
              <a:t>37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520065" algn="l"/>
              </a:tabLst>
            </a:pPr>
            <a:r>
              <a:rPr sz="1800" spc="-25">
                <a:latin typeface="Arial MT"/>
                <a:cs typeface="Arial MT"/>
              </a:rPr>
              <a:t>38</a:t>
            </a:r>
            <a:r>
              <a:rPr sz="1800">
                <a:latin typeface="Arial MT"/>
                <a:cs typeface="Arial MT"/>
              </a:rPr>
              <a:t>	</a:t>
            </a:r>
            <a:r>
              <a:rPr sz="1800" spc="60">
                <a:latin typeface="Times New Roman"/>
                <a:cs typeface="Times New Roman"/>
              </a:rPr>
              <a:t>&lt;/html&gt;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081837" y="2200465"/>
            <a:ext cx="1914525" cy="1393825"/>
            <a:chOff x="7081837" y="2200465"/>
            <a:chExt cx="1914525" cy="1393825"/>
          </a:xfrm>
        </p:grpSpPr>
        <p:sp>
          <p:nvSpPr>
            <p:cNvPr id="7" name="object 7"/>
            <p:cNvSpPr/>
            <p:nvPr/>
          </p:nvSpPr>
          <p:spPr>
            <a:xfrm>
              <a:off x="7086600" y="2205227"/>
              <a:ext cx="1905000" cy="1384300"/>
            </a:xfrm>
            <a:custGeom>
              <a:avLst/>
              <a:gdLst/>
              <a:ahLst/>
              <a:cxnLst/>
              <a:rect l="l" t="t" r="r" b="b"/>
              <a:pathLst>
                <a:path w="1905000" h="1384300">
                  <a:moveTo>
                    <a:pt x="1905000" y="0"/>
                  </a:moveTo>
                  <a:lnTo>
                    <a:pt x="0" y="0"/>
                  </a:lnTo>
                  <a:lnTo>
                    <a:pt x="0" y="1383791"/>
                  </a:lnTo>
                  <a:lnTo>
                    <a:pt x="1905000" y="1383791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86600" y="2205227"/>
              <a:ext cx="1905000" cy="1384300"/>
            </a:xfrm>
            <a:custGeom>
              <a:avLst/>
              <a:gdLst/>
              <a:ahLst/>
              <a:cxnLst/>
              <a:rect l="l" t="t" r="r" b="b"/>
              <a:pathLst>
                <a:path w="1905000" h="1384300">
                  <a:moveTo>
                    <a:pt x="0" y="1383791"/>
                  </a:moveTo>
                  <a:lnTo>
                    <a:pt x="1905000" y="1383791"/>
                  </a:lnTo>
                  <a:lnTo>
                    <a:pt x="1905000" y="0"/>
                  </a:lnTo>
                  <a:lnTo>
                    <a:pt x="0" y="0"/>
                  </a:lnTo>
                  <a:lnTo>
                    <a:pt x="0" y="138379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244842" y="2164435"/>
            <a:ext cx="1591310" cy="136715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77165" marR="170180" indent="635" algn="ctr">
              <a:lnSpc>
                <a:spcPct val="110000"/>
              </a:lnSpc>
              <a:spcBef>
                <a:spcPts val="340"/>
              </a:spcBef>
            </a:pPr>
            <a:r>
              <a:rPr sz="2000">
                <a:latin typeface="Comic Sans MS"/>
                <a:cs typeface="Comic Sans MS"/>
              </a:rPr>
              <a:t>Line</a:t>
            </a:r>
            <a:r>
              <a:rPr sz="2000" spc="-40">
                <a:latin typeface="Comic Sans MS"/>
                <a:cs typeface="Comic Sans MS"/>
              </a:rPr>
              <a:t> </a:t>
            </a:r>
            <a:r>
              <a:rPr sz="2000" spc="-25">
                <a:latin typeface="Comic Sans MS"/>
                <a:cs typeface="Comic Sans MS"/>
              </a:rPr>
              <a:t>31 </a:t>
            </a:r>
            <a:r>
              <a:rPr sz="2000">
                <a:latin typeface="Comic Sans MS"/>
                <a:cs typeface="Comic Sans MS"/>
              </a:rPr>
              <a:t>Get</a:t>
            </a:r>
            <a:r>
              <a:rPr sz="2000" spc="-20">
                <a:latin typeface="Comic Sans MS"/>
                <a:cs typeface="Comic Sans MS"/>
              </a:rPr>
              <a:t> </a:t>
            </a:r>
            <a:r>
              <a:rPr sz="2000" spc="-20">
                <a:latin typeface="Lucida Console"/>
                <a:cs typeface="Lucida Console"/>
              </a:rPr>
              <a:t>date </a:t>
            </a:r>
            <a:r>
              <a:rPr sz="2000" spc="-10">
                <a:latin typeface="Comic Sans MS"/>
                <a:cs typeface="Comic Sans MS"/>
              </a:rPr>
              <a:t>parameter</a:t>
            </a:r>
            <a:endParaRPr sz="200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</a:pPr>
            <a:r>
              <a:rPr sz="2000">
                <a:latin typeface="Comic Sans MS"/>
                <a:cs typeface="Comic Sans MS"/>
              </a:rPr>
              <a:t>from</a:t>
            </a:r>
            <a:r>
              <a:rPr sz="2000" spc="-20">
                <a:latin typeface="Comic Sans MS"/>
                <a:cs typeface="Comic Sans MS"/>
              </a:rPr>
              <a:t> </a:t>
            </a:r>
            <a:r>
              <a:rPr sz="2000" spc="-10">
                <a:latin typeface="Comic Sans MS"/>
                <a:cs typeface="Comic Sans MS"/>
              </a:rPr>
              <a:t>request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67400" y="3031235"/>
            <a:ext cx="1219200" cy="76200"/>
          </a:xfrm>
          <a:custGeom>
            <a:avLst/>
            <a:gdLst/>
            <a:ahLst/>
            <a:cxnLst/>
            <a:rect l="l" t="t" r="r" b="b"/>
            <a:pathLst>
              <a:path w="1219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2192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219200" h="76200">
                <a:moveTo>
                  <a:pt x="12192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219200" y="44450"/>
                </a:lnTo>
                <a:lnTo>
                  <a:pt x="12192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3788664"/>
            <a:ext cx="4341876" cy="263042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27897" y="6302146"/>
            <a:ext cx="241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>
                <a:solidFill>
                  <a:srgbClr val="696363"/>
                </a:solidFill>
                <a:latin typeface="Comic Sans MS"/>
                <a:cs typeface="Comic Sans MS"/>
              </a:rPr>
              <a:t>36</a:t>
            </a:r>
            <a:endParaRPr sz="14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907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>
                <a:latin typeface="Lucida Console"/>
                <a:cs typeface="Lucida Console"/>
              </a:rPr>
              <a:t>&lt;jsp:useBean&gt;</a:t>
            </a:r>
            <a:r>
              <a:rPr sz="4000" spc="-1320">
                <a:latin typeface="Lucida Console"/>
                <a:cs typeface="Lucida Console"/>
              </a:rPr>
              <a:t> </a:t>
            </a:r>
            <a:r>
              <a:rPr sz="4000" spc="-30"/>
              <a:t>Action</a:t>
            </a:r>
            <a:endParaRPr sz="40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1391232"/>
            <a:ext cx="6652895" cy="246761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5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5750" algn="l"/>
              </a:tabLst>
            </a:pPr>
            <a:r>
              <a:rPr sz="2600" spc="-10">
                <a:latin typeface="Lucida Console"/>
                <a:cs typeface="Lucida Console"/>
              </a:rPr>
              <a:t>&lt;jsp:useBean&gt;</a:t>
            </a:r>
            <a:r>
              <a:rPr sz="2600" spc="-955">
                <a:latin typeface="Lucida Console"/>
                <a:cs typeface="Lucida Console"/>
              </a:rPr>
              <a:t> </a:t>
            </a:r>
            <a:r>
              <a:rPr sz="2600" spc="-10">
                <a:latin typeface="Times New Roman"/>
                <a:cs typeface="Times New Roman"/>
              </a:rPr>
              <a:t>action</a:t>
            </a:r>
            <a:endParaRPr sz="2600">
              <a:latin typeface="Times New Roman"/>
              <a:cs typeface="Times New Roman"/>
            </a:endParaRPr>
          </a:p>
          <a:p>
            <a:pPr marL="560070" lvl="1" indent="-231775">
              <a:lnSpc>
                <a:spcPct val="100000"/>
              </a:lnSpc>
              <a:spcBef>
                <a:spcPts val="365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0070" algn="l"/>
              </a:tabLst>
            </a:pPr>
            <a:r>
              <a:rPr sz="2400" spc="-165">
                <a:latin typeface="Times New Roman"/>
                <a:cs typeface="Times New Roman"/>
              </a:rPr>
              <a:t>Enables</a:t>
            </a:r>
            <a:r>
              <a:rPr sz="2400" spc="-70">
                <a:latin typeface="Times New Roman"/>
                <a:cs typeface="Times New Roman"/>
              </a:rPr>
              <a:t> </a:t>
            </a:r>
            <a:r>
              <a:rPr sz="2400" spc="-225">
                <a:latin typeface="Times New Roman"/>
                <a:cs typeface="Times New Roman"/>
              </a:rPr>
              <a:t>JSP</a:t>
            </a:r>
            <a:r>
              <a:rPr sz="2400" spc="-6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to</a:t>
            </a:r>
            <a:r>
              <a:rPr sz="2400" spc="-50">
                <a:latin typeface="Times New Roman"/>
                <a:cs typeface="Times New Roman"/>
              </a:rPr>
              <a:t> </a:t>
            </a:r>
            <a:r>
              <a:rPr sz="2400" spc="-114">
                <a:latin typeface="Times New Roman"/>
                <a:cs typeface="Times New Roman"/>
              </a:rPr>
              <a:t>manipulate</a:t>
            </a:r>
            <a:r>
              <a:rPr sz="2400" spc="-75">
                <a:latin typeface="Times New Roman"/>
                <a:cs typeface="Times New Roman"/>
              </a:rPr>
              <a:t> </a:t>
            </a:r>
            <a:r>
              <a:rPr sz="2400" spc="-240">
                <a:latin typeface="Times New Roman"/>
                <a:cs typeface="Times New Roman"/>
              </a:rPr>
              <a:t>Java</a:t>
            </a:r>
            <a:r>
              <a:rPr sz="2400" spc="-65">
                <a:latin typeface="Times New Roman"/>
                <a:cs typeface="Times New Roman"/>
              </a:rPr>
              <a:t> </a:t>
            </a:r>
            <a:r>
              <a:rPr sz="2400" spc="-10">
                <a:latin typeface="Times New Roman"/>
                <a:cs typeface="Times New Roman"/>
              </a:rPr>
              <a:t>object</a:t>
            </a:r>
            <a:endParaRPr sz="2400">
              <a:latin typeface="Times New Roman"/>
              <a:cs typeface="Times New Roman"/>
            </a:endParaRPr>
          </a:p>
          <a:p>
            <a:pPr marL="833119" lvl="2" indent="-226695">
              <a:lnSpc>
                <a:spcPct val="100000"/>
              </a:lnSpc>
              <a:spcBef>
                <a:spcPts val="465"/>
              </a:spcBef>
              <a:buClr>
                <a:srgbClr val="E6B0AB"/>
              </a:buClr>
              <a:buSzPct val="85000"/>
              <a:buFont typeface="Segoe UI Symbol"/>
              <a:buChar char="⚫"/>
              <a:tabLst>
                <a:tab pos="833119" algn="l"/>
              </a:tabLst>
            </a:pPr>
            <a:r>
              <a:rPr sz="2000" spc="-90">
                <a:latin typeface="Times New Roman"/>
                <a:cs typeface="Times New Roman"/>
              </a:rPr>
              <a:t>Creates</a:t>
            </a:r>
            <a:r>
              <a:rPr sz="2000" spc="-45">
                <a:latin typeface="Times New Roman"/>
                <a:cs typeface="Times New Roman"/>
              </a:rPr>
              <a:t> </a:t>
            </a:r>
            <a:r>
              <a:rPr sz="2000" spc="-200">
                <a:latin typeface="Times New Roman"/>
                <a:cs typeface="Times New Roman"/>
              </a:rPr>
              <a:t>Java</a:t>
            </a:r>
            <a:r>
              <a:rPr sz="2000" spc="-35">
                <a:latin typeface="Times New Roman"/>
                <a:cs typeface="Times New Roman"/>
              </a:rPr>
              <a:t> </a:t>
            </a:r>
            <a:r>
              <a:rPr sz="2000" spc="-80">
                <a:latin typeface="Times New Roman"/>
                <a:cs typeface="Times New Roman"/>
              </a:rPr>
              <a:t>object</a:t>
            </a:r>
            <a:r>
              <a:rPr sz="2000" spc="-20">
                <a:latin typeface="Times New Roman"/>
                <a:cs typeface="Times New Roman"/>
              </a:rPr>
              <a:t> or</a:t>
            </a:r>
            <a:r>
              <a:rPr sz="2000" spc="-35">
                <a:latin typeface="Times New Roman"/>
                <a:cs typeface="Times New Roman"/>
              </a:rPr>
              <a:t> </a:t>
            </a:r>
            <a:r>
              <a:rPr sz="2000" spc="-105">
                <a:latin typeface="Times New Roman"/>
                <a:cs typeface="Times New Roman"/>
              </a:rPr>
              <a:t>locates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 spc="-130">
                <a:latin typeface="Times New Roman"/>
                <a:cs typeface="Times New Roman"/>
              </a:rPr>
              <a:t>an</a:t>
            </a:r>
            <a:r>
              <a:rPr sz="2000" spc="-40">
                <a:latin typeface="Times New Roman"/>
                <a:cs typeface="Times New Roman"/>
              </a:rPr>
              <a:t> </a:t>
            </a:r>
            <a:r>
              <a:rPr sz="2000" spc="-100">
                <a:latin typeface="Times New Roman"/>
                <a:cs typeface="Times New Roman"/>
              </a:rPr>
              <a:t>existing</a:t>
            </a:r>
            <a:r>
              <a:rPr sz="2000">
                <a:latin typeface="Times New Roman"/>
                <a:cs typeface="Times New Roman"/>
              </a:rPr>
              <a:t> </a:t>
            </a:r>
            <a:r>
              <a:rPr sz="2000" spc="-80">
                <a:latin typeface="Times New Roman"/>
                <a:cs typeface="Times New Roman"/>
              </a:rPr>
              <a:t>object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 spc="-80">
                <a:latin typeface="Times New Roman"/>
                <a:cs typeface="Times New Roman"/>
              </a:rPr>
              <a:t>for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 spc="-120">
                <a:latin typeface="Times New Roman"/>
                <a:cs typeface="Times New Roman"/>
              </a:rPr>
              <a:t>use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 spc="-100">
                <a:latin typeface="Times New Roman"/>
                <a:cs typeface="Times New Roman"/>
              </a:rPr>
              <a:t>in</a:t>
            </a:r>
            <a:r>
              <a:rPr sz="2000" spc="-25">
                <a:latin typeface="Times New Roman"/>
                <a:cs typeface="Times New Roman"/>
              </a:rPr>
              <a:t> JSP</a:t>
            </a:r>
            <a:endParaRPr sz="2000">
              <a:latin typeface="Times New Roman"/>
              <a:cs typeface="Times New Roman"/>
            </a:endParaRPr>
          </a:p>
          <a:p>
            <a:pPr marL="560070" lvl="1" indent="-231775">
              <a:lnSpc>
                <a:spcPts val="2800"/>
              </a:lnSpc>
              <a:spcBef>
                <a:spcPts val="545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0070" algn="l"/>
              </a:tabLst>
            </a:pPr>
            <a:r>
              <a:rPr sz="2400">
                <a:latin typeface="Lucida Console"/>
                <a:cs typeface="Lucida Console"/>
              </a:rPr>
              <a:t>&lt;jsp:getProperty</a:t>
            </a:r>
            <a:r>
              <a:rPr sz="2400" spc="-85">
                <a:latin typeface="Lucida Console"/>
                <a:cs typeface="Lucida Console"/>
              </a:rPr>
              <a:t> </a:t>
            </a:r>
            <a:r>
              <a:rPr sz="2400">
                <a:latin typeface="Lucida Console"/>
                <a:cs typeface="Lucida Console"/>
              </a:rPr>
              <a:t>name</a:t>
            </a:r>
            <a:r>
              <a:rPr sz="2400" spc="-65">
                <a:latin typeface="Lucida Console"/>
                <a:cs typeface="Lucida Console"/>
              </a:rPr>
              <a:t> </a:t>
            </a:r>
            <a:r>
              <a:rPr sz="2400">
                <a:latin typeface="Lucida Console"/>
                <a:cs typeface="Lucida Console"/>
              </a:rPr>
              <a:t>=</a:t>
            </a:r>
            <a:r>
              <a:rPr sz="2400" spc="-80">
                <a:latin typeface="Lucida Console"/>
                <a:cs typeface="Lucida Console"/>
              </a:rPr>
              <a:t> </a:t>
            </a:r>
            <a:r>
              <a:rPr sz="2400" spc="-10">
                <a:latin typeface="Lucida Console"/>
                <a:cs typeface="Lucida Console"/>
              </a:rPr>
              <a:t>"rotator"</a:t>
            </a:r>
            <a:endParaRPr sz="2400">
              <a:latin typeface="Lucida Console"/>
              <a:cs typeface="Lucida Console"/>
            </a:endParaRPr>
          </a:p>
          <a:p>
            <a:pPr marL="560705">
              <a:lnSpc>
                <a:spcPts val="2800"/>
              </a:lnSpc>
            </a:pPr>
            <a:r>
              <a:rPr sz="2400">
                <a:latin typeface="Lucida Console"/>
                <a:cs typeface="Lucida Console"/>
              </a:rPr>
              <a:t>property</a:t>
            </a:r>
            <a:r>
              <a:rPr sz="2400" spc="-60">
                <a:latin typeface="Lucida Console"/>
                <a:cs typeface="Lucida Console"/>
              </a:rPr>
              <a:t> </a:t>
            </a:r>
            <a:r>
              <a:rPr sz="2400">
                <a:latin typeface="Lucida Console"/>
                <a:cs typeface="Lucida Console"/>
              </a:rPr>
              <a:t>=</a:t>
            </a:r>
            <a:r>
              <a:rPr sz="2400" spc="-30">
                <a:latin typeface="Lucida Console"/>
                <a:cs typeface="Lucida Console"/>
              </a:rPr>
              <a:t> </a:t>
            </a:r>
            <a:r>
              <a:rPr sz="2400">
                <a:latin typeface="Lucida Console"/>
                <a:cs typeface="Lucida Console"/>
              </a:rPr>
              <a:t>"link“</a:t>
            </a:r>
            <a:r>
              <a:rPr sz="2400" spc="-35">
                <a:latin typeface="Lucida Console"/>
                <a:cs typeface="Lucida Console"/>
              </a:rPr>
              <a:t> </a:t>
            </a:r>
            <a:r>
              <a:rPr sz="2400" spc="-20">
                <a:latin typeface="Lucida Console"/>
                <a:cs typeface="Lucida Console"/>
              </a:rPr>
              <a:t>/&gt;</a:t>
            </a:r>
            <a:r>
              <a:rPr sz="2400" spc="-910">
                <a:latin typeface="Lucida Console"/>
                <a:cs typeface="Lucida Console"/>
              </a:rPr>
              <a:t> </a:t>
            </a:r>
            <a:r>
              <a:rPr sz="2400" spc="-170">
                <a:latin typeface="Times New Roman"/>
                <a:cs typeface="Times New Roman"/>
              </a:rPr>
              <a:t>same</a:t>
            </a:r>
            <a:r>
              <a:rPr sz="2400" spc="-60">
                <a:latin typeface="Times New Roman"/>
                <a:cs typeface="Times New Roman"/>
              </a:rPr>
              <a:t> </a:t>
            </a:r>
            <a:r>
              <a:rPr sz="2400" spc="-25">
                <a:latin typeface="Times New Roman"/>
                <a:cs typeface="Times New Roman"/>
              </a:rPr>
              <a:t>as</a:t>
            </a:r>
            <a:endParaRPr sz="2400">
              <a:latin typeface="Times New Roman"/>
              <a:cs typeface="Times New Roman"/>
            </a:endParaRPr>
          </a:p>
          <a:p>
            <a:pPr marL="560070" lvl="1" indent="-231775">
              <a:lnSpc>
                <a:spcPct val="100000"/>
              </a:lnSpc>
              <a:spcBef>
                <a:spcPts val="565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0070" algn="l"/>
              </a:tabLst>
            </a:pPr>
            <a:r>
              <a:rPr sz="2400">
                <a:latin typeface="Lucida Console"/>
                <a:cs typeface="Lucida Console"/>
              </a:rPr>
              <a:t>&lt;%=</a:t>
            </a:r>
            <a:r>
              <a:rPr sz="2400" spc="-145">
                <a:latin typeface="Lucida Console"/>
                <a:cs typeface="Lucida Console"/>
              </a:rPr>
              <a:t> </a:t>
            </a:r>
            <a:r>
              <a:rPr sz="2400">
                <a:latin typeface="Lucida Console"/>
                <a:cs typeface="Lucida Console"/>
              </a:rPr>
              <a:t>rotator.getLink()</a:t>
            </a:r>
            <a:r>
              <a:rPr sz="2400" spc="-145">
                <a:latin typeface="Lucida Console"/>
                <a:cs typeface="Lucida Console"/>
              </a:rPr>
              <a:t> </a:t>
            </a:r>
            <a:r>
              <a:rPr sz="2400" spc="-25">
                <a:latin typeface="Lucida Console"/>
                <a:cs typeface="Lucida Console"/>
              </a:rPr>
              <a:t>%&gt;</a:t>
            </a:r>
            <a:endParaRPr sz="24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195198"/>
            <a:ext cx="33356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>
                <a:latin typeface="Lucida Console"/>
                <a:cs typeface="Lucida Console"/>
              </a:rPr>
              <a:t>Rotator.java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117475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925"/>
              </a:spcBef>
            </a:pPr>
            <a:r>
              <a:rPr sz="1400" spc="-25">
                <a:solidFill>
                  <a:srgbClr val="FFFFFF"/>
                </a:solidFill>
                <a:latin typeface="Franklin Gothic Medium"/>
                <a:cs typeface="Franklin Gothic Medium"/>
              </a:rPr>
              <a:t>37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540" y="733171"/>
            <a:ext cx="4272915" cy="59975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spcBef>
                <a:spcPts val="700"/>
              </a:spcBef>
              <a:buClr>
                <a:srgbClr val="5F5F5F"/>
              </a:buClr>
              <a:buFont typeface="Arial MT"/>
              <a:buAutoNum type="arabicPlain"/>
              <a:tabLst>
                <a:tab pos="353695" algn="l"/>
              </a:tabLst>
            </a:pPr>
            <a:r>
              <a:rPr sz="1200" spc="254">
                <a:solidFill>
                  <a:srgbClr val="008000"/>
                </a:solidFill>
                <a:latin typeface="Times New Roman"/>
                <a:cs typeface="Times New Roman"/>
              </a:rPr>
              <a:t>//</a:t>
            </a:r>
            <a:r>
              <a:rPr sz="1200" spc="-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 spc="-90">
                <a:solidFill>
                  <a:srgbClr val="008000"/>
                </a:solidFill>
                <a:latin typeface="Times New Roman"/>
                <a:cs typeface="Times New Roman"/>
              </a:rPr>
              <a:t>Fig.</a:t>
            </a:r>
            <a:r>
              <a:rPr sz="1200" spc="-6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 spc="-35">
                <a:solidFill>
                  <a:srgbClr val="008000"/>
                </a:solidFill>
                <a:latin typeface="Times New Roman"/>
                <a:cs typeface="Times New Roman"/>
              </a:rPr>
              <a:t>25.14:</a:t>
            </a:r>
            <a:r>
              <a:rPr sz="1200" spc="-5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 spc="-10">
                <a:solidFill>
                  <a:srgbClr val="008000"/>
                </a:solidFill>
                <a:latin typeface="Times New Roman"/>
                <a:cs typeface="Times New Roman"/>
              </a:rPr>
              <a:t>Rotator.java</a:t>
            </a:r>
            <a:endParaRPr sz="12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spcBef>
                <a:spcPts val="600"/>
              </a:spcBef>
              <a:buClr>
                <a:srgbClr val="5F5F5F"/>
              </a:buClr>
              <a:buFont typeface="Arial MT"/>
              <a:buAutoNum type="arabicPlain"/>
              <a:tabLst>
                <a:tab pos="353695" algn="l"/>
              </a:tabLst>
            </a:pPr>
            <a:r>
              <a:rPr sz="1200" spc="254">
                <a:solidFill>
                  <a:srgbClr val="008000"/>
                </a:solidFill>
                <a:latin typeface="Times New Roman"/>
                <a:cs typeface="Times New Roman"/>
              </a:rPr>
              <a:t>//</a:t>
            </a:r>
            <a:r>
              <a:rPr sz="1200" spc="-10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 spc="-165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sz="1200" spc="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 spc="-114">
                <a:solidFill>
                  <a:srgbClr val="008000"/>
                </a:solidFill>
                <a:latin typeface="Times New Roman"/>
                <a:cs typeface="Times New Roman"/>
              </a:rPr>
              <a:t>JavaBean</a:t>
            </a:r>
            <a:r>
              <a:rPr sz="1200" spc="-3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 spc="-50">
                <a:solidFill>
                  <a:srgbClr val="008000"/>
                </a:solidFill>
                <a:latin typeface="Times New Roman"/>
                <a:cs typeface="Times New Roman"/>
              </a:rPr>
              <a:t>that</a:t>
            </a:r>
            <a:r>
              <a:rPr sz="1200" spc="-1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 spc="-45">
                <a:solidFill>
                  <a:srgbClr val="008000"/>
                </a:solidFill>
                <a:latin typeface="Times New Roman"/>
                <a:cs typeface="Times New Roman"/>
              </a:rPr>
              <a:t>rotates</a:t>
            </a:r>
            <a:r>
              <a:rPr sz="1200" spc="-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 spc="-10">
                <a:solidFill>
                  <a:srgbClr val="008000"/>
                </a:solidFill>
                <a:latin typeface="Times New Roman"/>
                <a:cs typeface="Times New Roman"/>
              </a:rPr>
              <a:t>advertisements.</a:t>
            </a:r>
            <a:endParaRPr sz="1200">
              <a:latin typeface="Times New Roman"/>
              <a:cs typeface="Times New Roman"/>
            </a:endParaRPr>
          </a:p>
          <a:p>
            <a:pPr marL="353695" indent="-340995">
              <a:lnSpc>
                <a:spcPct val="100000"/>
              </a:lnSpc>
              <a:spcBef>
                <a:spcPts val="600"/>
              </a:spcBef>
              <a:buClr>
                <a:srgbClr val="5F5F5F"/>
              </a:buClr>
              <a:buFont typeface="Arial MT"/>
              <a:buAutoNum type="arabicPlain"/>
              <a:tabLst>
                <a:tab pos="353695" algn="l"/>
              </a:tabLst>
            </a:pPr>
            <a:r>
              <a:rPr sz="1200" spc="-85">
                <a:solidFill>
                  <a:srgbClr val="0000FF"/>
                </a:solidFill>
                <a:latin typeface="Times New Roman"/>
                <a:cs typeface="Times New Roman"/>
              </a:rPr>
              <a:t>package</a:t>
            </a:r>
            <a:r>
              <a:rPr sz="1200" spc="-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10">
                <a:latin typeface="Times New Roman"/>
                <a:cs typeface="Times New Roman"/>
              </a:rPr>
              <a:t>com.deitel.jhtp5.jsp;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spc="-50">
                <a:solidFill>
                  <a:srgbClr val="5F5F5F"/>
                </a:solidFill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  <a:p>
            <a:pPr marL="353695" indent="-340995">
              <a:lnSpc>
                <a:spcPct val="100000"/>
              </a:lnSpc>
              <a:spcBef>
                <a:spcPts val="600"/>
              </a:spcBef>
              <a:buClr>
                <a:srgbClr val="5F5F5F"/>
              </a:buClr>
              <a:buFont typeface="Arial MT"/>
              <a:buAutoNum type="arabicPlain" startAt="5"/>
              <a:tabLst>
                <a:tab pos="353695" algn="l"/>
              </a:tabLst>
            </a:pPr>
            <a:r>
              <a:rPr sz="1200" spc="-65">
                <a:solidFill>
                  <a:srgbClr val="0000FF"/>
                </a:solidFill>
                <a:latin typeface="Times New Roman"/>
                <a:cs typeface="Times New Roman"/>
              </a:rPr>
              <a:t>public</a:t>
            </a:r>
            <a:r>
              <a:rPr sz="1200" spc="-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90">
                <a:solidFill>
                  <a:srgbClr val="0000FF"/>
                </a:solidFill>
                <a:latin typeface="Times New Roman"/>
                <a:cs typeface="Times New Roman"/>
              </a:rPr>
              <a:t>class</a:t>
            </a:r>
            <a:r>
              <a:rPr sz="12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45">
                <a:latin typeface="Times New Roman"/>
                <a:cs typeface="Times New Roman"/>
              </a:rPr>
              <a:t>Rotator</a:t>
            </a:r>
            <a:r>
              <a:rPr sz="1200" spc="-20">
                <a:latin typeface="Times New Roman"/>
                <a:cs typeface="Times New Roman"/>
              </a:rPr>
              <a:t> </a:t>
            </a:r>
            <a:r>
              <a:rPr sz="1200" spc="-5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459105" indent="-446405">
              <a:lnSpc>
                <a:spcPct val="100000"/>
              </a:lnSpc>
              <a:spcBef>
                <a:spcPts val="600"/>
              </a:spcBef>
              <a:buClr>
                <a:srgbClr val="5F5F5F"/>
              </a:buClr>
              <a:buFont typeface="Arial MT"/>
              <a:buAutoNum type="arabicPlain" startAt="5"/>
              <a:tabLst>
                <a:tab pos="459105" algn="l"/>
              </a:tabLst>
            </a:pPr>
            <a:r>
              <a:rPr sz="1200" spc="-55">
                <a:solidFill>
                  <a:srgbClr val="0000FF"/>
                </a:solidFill>
                <a:latin typeface="Times New Roman"/>
                <a:cs typeface="Times New Roman"/>
              </a:rPr>
              <a:t>private</a:t>
            </a:r>
            <a:r>
              <a:rPr sz="1200" spc="-4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60">
                <a:latin typeface="Times New Roman"/>
                <a:cs typeface="Times New Roman"/>
              </a:rPr>
              <a:t>String</a:t>
            </a:r>
            <a:r>
              <a:rPr sz="1200" spc="-15">
                <a:latin typeface="Times New Roman"/>
                <a:cs typeface="Times New Roman"/>
              </a:rPr>
              <a:t> </a:t>
            </a:r>
            <a:r>
              <a:rPr sz="1200" spc="-85">
                <a:latin typeface="Times New Roman"/>
                <a:cs typeface="Times New Roman"/>
              </a:rPr>
              <a:t>images[]</a:t>
            </a:r>
            <a:r>
              <a:rPr sz="1200" spc="-30">
                <a:latin typeface="Times New Roman"/>
                <a:cs typeface="Times New Roman"/>
              </a:rPr>
              <a:t> </a:t>
            </a:r>
            <a:r>
              <a:rPr sz="1200" spc="120">
                <a:latin typeface="Times New Roman"/>
                <a:cs typeface="Times New Roman"/>
              </a:rPr>
              <a:t>=</a:t>
            </a:r>
            <a:r>
              <a:rPr sz="1200" spc="-30">
                <a:latin typeface="Times New Roman"/>
                <a:cs typeface="Times New Roman"/>
              </a:rPr>
              <a:t> </a:t>
            </a:r>
            <a:r>
              <a:rPr sz="1200">
                <a:latin typeface="Times New Roman"/>
                <a:cs typeface="Times New Roman"/>
              </a:rPr>
              <a:t>{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 spc="-10">
                <a:solidFill>
                  <a:srgbClr val="0099FF"/>
                </a:solidFill>
                <a:latin typeface="Times New Roman"/>
                <a:cs typeface="Times New Roman"/>
              </a:rPr>
              <a:t>"images/advjHTP1.jpg"</a:t>
            </a:r>
            <a:r>
              <a:rPr sz="1200" spc="-10">
                <a:latin typeface="Times New Roman"/>
                <a:cs typeface="Times New Roman"/>
              </a:rPr>
              <a:t>,</a:t>
            </a:r>
            <a:endParaRPr sz="1200">
              <a:latin typeface="Times New Roman"/>
              <a:cs typeface="Times New Roman"/>
            </a:endParaRPr>
          </a:p>
          <a:p>
            <a:pPr marL="562610" indent="-549910">
              <a:lnSpc>
                <a:spcPct val="100000"/>
              </a:lnSpc>
              <a:spcBef>
                <a:spcPts val="600"/>
              </a:spcBef>
              <a:buClr>
                <a:srgbClr val="5F5F5F"/>
              </a:buClr>
              <a:buFont typeface="Arial MT"/>
              <a:buAutoNum type="arabicPlain" startAt="5"/>
              <a:tabLst>
                <a:tab pos="562610" algn="l"/>
              </a:tabLst>
            </a:pPr>
            <a:r>
              <a:rPr sz="1200" spc="-45">
                <a:solidFill>
                  <a:srgbClr val="0099FF"/>
                </a:solidFill>
                <a:latin typeface="Times New Roman"/>
                <a:cs typeface="Times New Roman"/>
              </a:rPr>
              <a:t>"images/cppHTP4.jpg"</a:t>
            </a:r>
            <a:r>
              <a:rPr sz="1200" spc="-45">
                <a:latin typeface="Times New Roman"/>
                <a:cs typeface="Times New Roman"/>
              </a:rPr>
              <a:t>,</a:t>
            </a:r>
            <a:r>
              <a:rPr sz="1200" spc="35">
                <a:latin typeface="Times New Roman"/>
                <a:cs typeface="Times New Roman"/>
              </a:rPr>
              <a:t> </a:t>
            </a:r>
            <a:r>
              <a:rPr sz="1200" spc="-10">
                <a:solidFill>
                  <a:srgbClr val="0099FF"/>
                </a:solidFill>
                <a:latin typeface="Times New Roman"/>
                <a:cs typeface="Times New Roman"/>
              </a:rPr>
              <a:t>"images/iw3HTP2.jpg"</a:t>
            </a:r>
            <a:r>
              <a:rPr sz="1200" spc="-10">
                <a:latin typeface="Times New Roman"/>
                <a:cs typeface="Times New Roman"/>
              </a:rPr>
              <a:t>,</a:t>
            </a:r>
            <a:endParaRPr sz="1200">
              <a:latin typeface="Times New Roman"/>
              <a:cs typeface="Times New Roman"/>
            </a:endParaRPr>
          </a:p>
          <a:p>
            <a:pPr marL="562610" indent="-549910">
              <a:lnSpc>
                <a:spcPct val="100000"/>
              </a:lnSpc>
              <a:spcBef>
                <a:spcPts val="600"/>
              </a:spcBef>
              <a:buClr>
                <a:srgbClr val="5F5F5F"/>
              </a:buClr>
              <a:buFont typeface="Arial MT"/>
              <a:buAutoNum type="arabicPlain" startAt="5"/>
              <a:tabLst>
                <a:tab pos="562610" algn="l"/>
              </a:tabLst>
            </a:pPr>
            <a:r>
              <a:rPr sz="1200" spc="-55">
                <a:solidFill>
                  <a:srgbClr val="0099FF"/>
                </a:solidFill>
                <a:latin typeface="Times New Roman"/>
                <a:cs typeface="Times New Roman"/>
              </a:rPr>
              <a:t>"images/jwsFEP1.jpg"</a:t>
            </a:r>
            <a:r>
              <a:rPr sz="1200" spc="-55">
                <a:latin typeface="Times New Roman"/>
                <a:cs typeface="Times New Roman"/>
              </a:rPr>
              <a:t>,</a:t>
            </a:r>
            <a:r>
              <a:rPr sz="1200" spc="80">
                <a:latin typeface="Times New Roman"/>
                <a:cs typeface="Times New Roman"/>
              </a:rPr>
              <a:t> </a:t>
            </a:r>
            <a:r>
              <a:rPr sz="1200" spc="-50">
                <a:solidFill>
                  <a:srgbClr val="0099FF"/>
                </a:solidFill>
                <a:latin typeface="Times New Roman"/>
                <a:cs typeface="Times New Roman"/>
              </a:rPr>
              <a:t>"images/vbnetHTP2.jpg"</a:t>
            </a:r>
            <a:r>
              <a:rPr sz="1200" spc="155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sz="1200" spc="-25">
                <a:latin typeface="Times New Roman"/>
                <a:cs typeface="Times New Roman"/>
              </a:rPr>
              <a:t>};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spc="-50">
                <a:solidFill>
                  <a:srgbClr val="5F5F5F"/>
                </a:solidFill>
                <a:latin typeface="Arial MT"/>
                <a:cs typeface="Arial MT"/>
              </a:rPr>
              <a:t>9</a:t>
            </a:r>
            <a:endParaRPr sz="1200">
              <a:latin typeface="Arial MT"/>
              <a:cs typeface="Arial MT"/>
            </a:endParaRPr>
          </a:p>
          <a:p>
            <a:pPr marL="457200" indent="-444500">
              <a:lnSpc>
                <a:spcPct val="100000"/>
              </a:lnSpc>
              <a:spcBef>
                <a:spcPts val="600"/>
              </a:spcBef>
              <a:buClr>
                <a:srgbClr val="5F5F5F"/>
              </a:buClr>
              <a:buFont typeface="Arial MT"/>
              <a:buAutoNum type="arabicPlain" startAt="10"/>
              <a:tabLst>
                <a:tab pos="457200" algn="l"/>
              </a:tabLst>
            </a:pPr>
            <a:r>
              <a:rPr sz="1200" spc="-55">
                <a:solidFill>
                  <a:srgbClr val="0000FF"/>
                </a:solidFill>
                <a:latin typeface="Times New Roman"/>
                <a:cs typeface="Times New Roman"/>
              </a:rPr>
              <a:t>private</a:t>
            </a:r>
            <a:r>
              <a:rPr sz="1200" spc="-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65">
                <a:latin typeface="Times New Roman"/>
                <a:cs typeface="Times New Roman"/>
              </a:rPr>
              <a:t>String</a:t>
            </a:r>
            <a:r>
              <a:rPr sz="1200">
                <a:latin typeface="Times New Roman"/>
                <a:cs typeface="Times New Roman"/>
              </a:rPr>
              <a:t> </a:t>
            </a:r>
            <a:r>
              <a:rPr sz="1200" spc="-75">
                <a:latin typeface="Times New Roman"/>
                <a:cs typeface="Times New Roman"/>
              </a:rPr>
              <a:t>links[]</a:t>
            </a:r>
            <a:r>
              <a:rPr sz="1200" spc="-25">
                <a:latin typeface="Times New Roman"/>
                <a:cs typeface="Times New Roman"/>
              </a:rPr>
              <a:t> </a:t>
            </a:r>
            <a:r>
              <a:rPr sz="1200" spc="120">
                <a:latin typeface="Times New Roman"/>
                <a:cs typeface="Times New Roman"/>
              </a:rPr>
              <a:t>=</a:t>
            </a:r>
            <a:r>
              <a:rPr sz="1200" spc="-5">
                <a:latin typeface="Times New Roman"/>
                <a:cs typeface="Times New Roman"/>
              </a:rPr>
              <a:t> </a:t>
            </a:r>
            <a:r>
              <a:rPr sz="1200" spc="-5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550545" indent="-537845">
              <a:lnSpc>
                <a:spcPct val="100000"/>
              </a:lnSpc>
              <a:spcBef>
                <a:spcPts val="600"/>
              </a:spcBef>
              <a:buClr>
                <a:srgbClr val="5F5F5F"/>
              </a:buClr>
              <a:buFont typeface="Arial MT"/>
              <a:buAutoNum type="arabicPlain" startAt="10"/>
              <a:tabLst>
                <a:tab pos="550545" algn="l"/>
              </a:tabLst>
            </a:pPr>
            <a:r>
              <a:rPr sz="1200" spc="-25">
                <a:solidFill>
                  <a:srgbClr val="0099FF"/>
                </a:solidFill>
                <a:latin typeface="Times New Roman"/>
                <a:cs typeface="Times New Roman"/>
                <a:hlinkClick r:id="rId2"/>
              </a:rPr>
              <a:t>"http://www.amazon.com/exec/obidos/ASIN/0130895601/"</a:t>
            </a:r>
            <a:r>
              <a:rPr sz="1200" spc="285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sz="1200" spc="70">
                <a:latin typeface="Times New Roman"/>
                <a:cs typeface="Times New Roman"/>
              </a:rPr>
              <a:t>+</a:t>
            </a:r>
            <a:endParaRPr sz="1200">
              <a:latin typeface="Times New Roman"/>
              <a:cs typeface="Times New Roman"/>
            </a:endParaRPr>
          </a:p>
          <a:p>
            <a:pPr marL="666115" indent="-653415">
              <a:lnSpc>
                <a:spcPct val="100000"/>
              </a:lnSpc>
              <a:spcBef>
                <a:spcPts val="600"/>
              </a:spcBef>
              <a:buClr>
                <a:srgbClr val="5F5F5F"/>
              </a:buClr>
              <a:buFont typeface="Arial MT"/>
              <a:buAutoNum type="arabicPlain" startAt="10"/>
              <a:tabLst>
                <a:tab pos="666115" algn="l"/>
              </a:tabLst>
            </a:pPr>
            <a:r>
              <a:rPr sz="1200" spc="-10">
                <a:solidFill>
                  <a:srgbClr val="0099FF"/>
                </a:solidFill>
                <a:latin typeface="Times New Roman"/>
                <a:cs typeface="Times New Roman"/>
              </a:rPr>
              <a:t>"deitelassociatin"</a:t>
            </a:r>
            <a:r>
              <a:rPr sz="1200" spc="-10">
                <a:latin typeface="Times New Roman"/>
                <a:cs typeface="Times New Roman"/>
              </a:rPr>
              <a:t>,</a:t>
            </a:r>
            <a:endParaRPr sz="1200">
              <a:latin typeface="Times New Roman"/>
              <a:cs typeface="Times New Roman"/>
            </a:endParaRPr>
          </a:p>
          <a:p>
            <a:pPr marL="560705" indent="-548005">
              <a:lnSpc>
                <a:spcPct val="100000"/>
              </a:lnSpc>
              <a:spcBef>
                <a:spcPts val="605"/>
              </a:spcBef>
              <a:buClr>
                <a:srgbClr val="5F5F5F"/>
              </a:buClr>
              <a:buFont typeface="Arial MT"/>
              <a:buAutoNum type="arabicPlain" startAt="10"/>
              <a:tabLst>
                <a:tab pos="560705" algn="l"/>
              </a:tabLst>
            </a:pPr>
            <a:r>
              <a:rPr sz="1200" spc="-25">
                <a:solidFill>
                  <a:srgbClr val="0099FF"/>
                </a:solidFill>
                <a:latin typeface="Times New Roman"/>
                <a:cs typeface="Times New Roman"/>
                <a:hlinkClick r:id="rId3"/>
              </a:rPr>
              <a:t>"http://www.amazon.com/exec/obidos/ASIN/0130384747/"</a:t>
            </a:r>
            <a:r>
              <a:rPr sz="1200" spc="305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sz="1200" spc="70">
                <a:latin typeface="Times New Roman"/>
                <a:cs typeface="Times New Roman"/>
              </a:rPr>
              <a:t>+</a:t>
            </a:r>
            <a:endParaRPr sz="1200">
              <a:latin typeface="Times New Roman"/>
              <a:cs typeface="Times New Roman"/>
            </a:endParaRPr>
          </a:p>
          <a:p>
            <a:pPr marL="666115" indent="-653415">
              <a:lnSpc>
                <a:spcPct val="100000"/>
              </a:lnSpc>
              <a:spcBef>
                <a:spcPts val="600"/>
              </a:spcBef>
              <a:buClr>
                <a:srgbClr val="5F5F5F"/>
              </a:buClr>
              <a:buFont typeface="Arial MT"/>
              <a:buAutoNum type="arabicPlain" startAt="10"/>
              <a:tabLst>
                <a:tab pos="666115" algn="l"/>
              </a:tabLst>
            </a:pPr>
            <a:r>
              <a:rPr sz="1200" spc="-10">
                <a:solidFill>
                  <a:srgbClr val="0099FF"/>
                </a:solidFill>
                <a:latin typeface="Times New Roman"/>
                <a:cs typeface="Times New Roman"/>
              </a:rPr>
              <a:t>"deitelassociatin"</a:t>
            </a:r>
            <a:r>
              <a:rPr sz="1200" spc="-10">
                <a:latin typeface="Times New Roman"/>
                <a:cs typeface="Times New Roman"/>
              </a:rPr>
              <a:t>,</a:t>
            </a:r>
            <a:endParaRPr sz="1200">
              <a:latin typeface="Times New Roman"/>
              <a:cs typeface="Times New Roman"/>
            </a:endParaRPr>
          </a:p>
          <a:p>
            <a:pPr marL="560705" indent="-548005">
              <a:lnSpc>
                <a:spcPct val="100000"/>
              </a:lnSpc>
              <a:spcBef>
                <a:spcPts val="600"/>
              </a:spcBef>
              <a:buClr>
                <a:srgbClr val="5F5F5F"/>
              </a:buClr>
              <a:buFont typeface="Arial MT"/>
              <a:buAutoNum type="arabicPlain" startAt="10"/>
              <a:tabLst>
                <a:tab pos="560705" algn="l"/>
              </a:tabLst>
            </a:pPr>
            <a:r>
              <a:rPr sz="1200" spc="-25">
                <a:solidFill>
                  <a:srgbClr val="0099FF"/>
                </a:solidFill>
                <a:latin typeface="Times New Roman"/>
                <a:cs typeface="Times New Roman"/>
                <a:hlinkClick r:id="rId4"/>
              </a:rPr>
              <a:t>"http://www.amazon.com/exec/obidos/ASIN/0130308978/"</a:t>
            </a:r>
            <a:r>
              <a:rPr sz="1200" spc="305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sz="1200" spc="70">
                <a:latin typeface="Times New Roman"/>
                <a:cs typeface="Times New Roman"/>
              </a:rPr>
              <a:t>+</a:t>
            </a:r>
            <a:endParaRPr sz="1200">
              <a:latin typeface="Times New Roman"/>
              <a:cs typeface="Times New Roman"/>
            </a:endParaRPr>
          </a:p>
          <a:p>
            <a:pPr marL="666115" indent="-653415">
              <a:lnSpc>
                <a:spcPct val="100000"/>
              </a:lnSpc>
              <a:spcBef>
                <a:spcPts val="600"/>
              </a:spcBef>
              <a:buClr>
                <a:srgbClr val="5F5F5F"/>
              </a:buClr>
              <a:buFont typeface="Arial MT"/>
              <a:buAutoNum type="arabicPlain" startAt="10"/>
              <a:tabLst>
                <a:tab pos="666115" algn="l"/>
              </a:tabLst>
            </a:pPr>
            <a:r>
              <a:rPr sz="1200" spc="-10">
                <a:solidFill>
                  <a:srgbClr val="0099FF"/>
                </a:solidFill>
                <a:latin typeface="Times New Roman"/>
                <a:cs typeface="Times New Roman"/>
              </a:rPr>
              <a:t>"deitelassociatin"</a:t>
            </a:r>
            <a:r>
              <a:rPr sz="1200" spc="-10">
                <a:latin typeface="Times New Roman"/>
                <a:cs typeface="Times New Roman"/>
              </a:rPr>
              <a:t>,</a:t>
            </a:r>
            <a:endParaRPr sz="1200">
              <a:latin typeface="Times New Roman"/>
              <a:cs typeface="Times New Roman"/>
            </a:endParaRPr>
          </a:p>
          <a:p>
            <a:pPr marL="560705" indent="-548005">
              <a:lnSpc>
                <a:spcPct val="100000"/>
              </a:lnSpc>
              <a:spcBef>
                <a:spcPts val="600"/>
              </a:spcBef>
              <a:buClr>
                <a:srgbClr val="5F5F5F"/>
              </a:buClr>
              <a:buFont typeface="Arial MT"/>
              <a:buAutoNum type="arabicPlain" startAt="10"/>
              <a:tabLst>
                <a:tab pos="560705" algn="l"/>
              </a:tabLst>
            </a:pPr>
            <a:r>
              <a:rPr sz="1200" spc="-25">
                <a:solidFill>
                  <a:srgbClr val="0099FF"/>
                </a:solidFill>
                <a:latin typeface="Times New Roman"/>
                <a:cs typeface="Times New Roman"/>
                <a:hlinkClick r:id="rId5"/>
              </a:rPr>
              <a:t>"http://www.amazon.com/exec/obidos/ASIN/0130461342/"</a:t>
            </a:r>
            <a:r>
              <a:rPr sz="1200" spc="305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sz="1200" spc="70">
                <a:latin typeface="Times New Roman"/>
                <a:cs typeface="Times New Roman"/>
              </a:rPr>
              <a:t>+</a:t>
            </a:r>
            <a:endParaRPr sz="1200">
              <a:latin typeface="Times New Roman"/>
              <a:cs typeface="Times New Roman"/>
            </a:endParaRPr>
          </a:p>
          <a:p>
            <a:pPr marL="666115" indent="-653415">
              <a:lnSpc>
                <a:spcPct val="100000"/>
              </a:lnSpc>
              <a:spcBef>
                <a:spcPts val="600"/>
              </a:spcBef>
              <a:buClr>
                <a:srgbClr val="5F5F5F"/>
              </a:buClr>
              <a:buFont typeface="Arial MT"/>
              <a:buAutoNum type="arabicPlain" startAt="10"/>
              <a:tabLst>
                <a:tab pos="666115" algn="l"/>
              </a:tabLst>
            </a:pPr>
            <a:r>
              <a:rPr sz="1200" spc="-10">
                <a:solidFill>
                  <a:srgbClr val="0099FF"/>
                </a:solidFill>
                <a:latin typeface="Times New Roman"/>
                <a:cs typeface="Times New Roman"/>
              </a:rPr>
              <a:t>"deitelassociatin"</a:t>
            </a:r>
            <a:r>
              <a:rPr sz="1200" spc="-10">
                <a:latin typeface="Times New Roman"/>
                <a:cs typeface="Times New Roman"/>
              </a:rPr>
              <a:t>,</a:t>
            </a:r>
            <a:endParaRPr sz="1200">
              <a:latin typeface="Times New Roman"/>
              <a:cs typeface="Times New Roman"/>
            </a:endParaRPr>
          </a:p>
          <a:p>
            <a:pPr marL="560705" indent="-548005">
              <a:lnSpc>
                <a:spcPct val="100000"/>
              </a:lnSpc>
              <a:spcBef>
                <a:spcPts val="600"/>
              </a:spcBef>
              <a:buClr>
                <a:srgbClr val="5F5F5F"/>
              </a:buClr>
              <a:buFont typeface="Arial MT"/>
              <a:buAutoNum type="arabicPlain" startAt="10"/>
              <a:tabLst>
                <a:tab pos="560705" algn="l"/>
              </a:tabLst>
            </a:pPr>
            <a:r>
              <a:rPr sz="1200" spc="-25">
                <a:solidFill>
                  <a:srgbClr val="0099FF"/>
                </a:solidFill>
                <a:latin typeface="Times New Roman"/>
                <a:cs typeface="Times New Roman"/>
                <a:hlinkClick r:id="rId6"/>
              </a:rPr>
              <a:t>"http://www.amazon.com/exec/obidos/ASIN/0130293636/"</a:t>
            </a:r>
            <a:r>
              <a:rPr sz="1200" spc="305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sz="1200" spc="70">
                <a:latin typeface="Times New Roman"/>
                <a:cs typeface="Times New Roman"/>
              </a:rPr>
              <a:t>+</a:t>
            </a:r>
            <a:endParaRPr sz="1200">
              <a:latin typeface="Times New Roman"/>
              <a:cs typeface="Times New Roman"/>
            </a:endParaRPr>
          </a:p>
          <a:p>
            <a:pPr marL="666115" indent="-653415">
              <a:lnSpc>
                <a:spcPct val="100000"/>
              </a:lnSpc>
              <a:spcBef>
                <a:spcPts val="600"/>
              </a:spcBef>
              <a:buClr>
                <a:srgbClr val="5F5F5F"/>
              </a:buClr>
              <a:buFont typeface="Arial MT"/>
              <a:buAutoNum type="arabicPlain" startAt="10"/>
              <a:tabLst>
                <a:tab pos="666115" algn="l"/>
              </a:tabLst>
            </a:pPr>
            <a:r>
              <a:rPr sz="1200" spc="-60">
                <a:solidFill>
                  <a:srgbClr val="0099FF"/>
                </a:solidFill>
                <a:latin typeface="Times New Roman"/>
                <a:cs typeface="Times New Roman"/>
              </a:rPr>
              <a:t>"deitelassociatin"</a:t>
            </a:r>
            <a:r>
              <a:rPr sz="1200" spc="55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sz="1200" spc="-25">
                <a:latin typeface="Times New Roman"/>
                <a:cs typeface="Times New Roman"/>
              </a:rPr>
              <a:t>};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200" spc="-25">
                <a:solidFill>
                  <a:srgbClr val="5F5F5F"/>
                </a:solidFill>
                <a:latin typeface="Arial MT"/>
                <a:cs typeface="Arial MT"/>
              </a:rPr>
              <a:t>21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57200" algn="l"/>
              </a:tabLst>
            </a:pPr>
            <a:r>
              <a:rPr sz="1200" spc="-25">
                <a:solidFill>
                  <a:srgbClr val="5F5F5F"/>
                </a:solidFill>
                <a:latin typeface="Arial MT"/>
                <a:cs typeface="Arial MT"/>
              </a:rPr>
              <a:t>22</a:t>
            </a:r>
            <a:r>
              <a:rPr sz="1200">
                <a:solidFill>
                  <a:srgbClr val="5F5F5F"/>
                </a:solidFill>
                <a:latin typeface="Arial MT"/>
                <a:cs typeface="Arial MT"/>
              </a:rPr>
              <a:t>	</a:t>
            </a:r>
            <a:r>
              <a:rPr sz="1200" spc="-55">
                <a:solidFill>
                  <a:srgbClr val="0000FF"/>
                </a:solidFill>
                <a:latin typeface="Times New Roman"/>
                <a:cs typeface="Times New Roman"/>
              </a:rPr>
              <a:t>private</a:t>
            </a:r>
            <a:r>
              <a:rPr sz="1200" spc="-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35">
                <a:solidFill>
                  <a:srgbClr val="0000FF"/>
                </a:solidFill>
                <a:latin typeface="Times New Roman"/>
                <a:cs typeface="Times New Roman"/>
              </a:rPr>
              <a:t>int</a:t>
            </a:r>
            <a:r>
              <a:rPr sz="12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 spc="-60">
                <a:latin typeface="Times New Roman"/>
                <a:cs typeface="Times New Roman"/>
              </a:rPr>
              <a:t>selectedIndex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 spc="120">
                <a:latin typeface="Times New Roman"/>
                <a:cs typeface="Times New Roman"/>
              </a:rPr>
              <a:t>=</a:t>
            </a:r>
            <a:r>
              <a:rPr sz="1200" spc="-10">
                <a:latin typeface="Times New Roman"/>
                <a:cs typeface="Times New Roman"/>
              </a:rPr>
              <a:t> </a:t>
            </a:r>
            <a:r>
              <a:rPr sz="1200" spc="-25">
                <a:latin typeface="Times New Roman"/>
                <a:cs typeface="Times New Roman"/>
              </a:rPr>
              <a:t>0;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200" spc="-25">
                <a:solidFill>
                  <a:srgbClr val="5F5F5F"/>
                </a:solidFill>
                <a:latin typeface="Arial MT"/>
                <a:cs typeface="Arial MT"/>
              </a:rPr>
              <a:t>23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11747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925"/>
              </a:spcBef>
            </a:pPr>
            <a:r>
              <a:rPr sz="1400" spc="-25">
                <a:solidFill>
                  <a:srgbClr val="FFFFFF"/>
                </a:solidFill>
                <a:latin typeface="Franklin Gothic Medium"/>
                <a:cs typeface="Franklin Gothic Medium"/>
              </a:rPr>
              <a:t>38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437" y="133349"/>
            <a:ext cx="5429885" cy="564451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673735" indent="-661035">
              <a:lnSpc>
                <a:spcPct val="100000"/>
              </a:lnSpc>
              <a:spcBef>
                <a:spcPts val="265"/>
              </a:spcBef>
              <a:buClr>
                <a:srgbClr val="5F5F5F"/>
              </a:buClr>
              <a:buFont typeface="Arial MT"/>
              <a:buAutoNum type="arabicPlain" startAt="24"/>
              <a:tabLst>
                <a:tab pos="673735" algn="l"/>
              </a:tabLst>
            </a:pPr>
            <a:r>
              <a:rPr sz="1800" spc="400">
                <a:solidFill>
                  <a:srgbClr val="008000"/>
                </a:solidFill>
                <a:latin typeface="Times New Roman"/>
                <a:cs typeface="Times New Roman"/>
              </a:rPr>
              <a:t>//</a:t>
            </a:r>
            <a:r>
              <a:rPr sz="1800" spc="-40">
                <a:solidFill>
                  <a:srgbClr val="008000"/>
                </a:solidFill>
                <a:latin typeface="Times New Roman"/>
                <a:cs typeface="Times New Roman"/>
              </a:rPr>
              <a:t> returns</a:t>
            </a:r>
            <a:r>
              <a:rPr sz="1800" spc="-5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-125">
                <a:solidFill>
                  <a:srgbClr val="008000"/>
                </a:solidFill>
                <a:latin typeface="Times New Roman"/>
                <a:cs typeface="Times New Roman"/>
              </a:rPr>
              <a:t>image</a:t>
            </a:r>
            <a:r>
              <a:rPr sz="1800" spc="-4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-90">
                <a:solidFill>
                  <a:srgbClr val="008000"/>
                </a:solidFill>
                <a:latin typeface="Times New Roman"/>
                <a:cs typeface="Times New Roman"/>
              </a:rPr>
              <a:t>file</a:t>
            </a:r>
            <a:r>
              <a:rPr sz="1800" spc="-4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-105">
                <a:solidFill>
                  <a:srgbClr val="008000"/>
                </a:solidFill>
                <a:latin typeface="Times New Roman"/>
                <a:cs typeface="Times New Roman"/>
              </a:rPr>
              <a:t>name</a:t>
            </a:r>
            <a:r>
              <a:rPr sz="1800" spc="-3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-70">
                <a:solidFill>
                  <a:srgbClr val="008000"/>
                </a:solidFill>
                <a:latin typeface="Times New Roman"/>
                <a:cs typeface="Times New Roman"/>
              </a:rPr>
              <a:t>for</a:t>
            </a:r>
            <a:r>
              <a:rPr sz="1800" spc="-3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-40">
                <a:solidFill>
                  <a:srgbClr val="008000"/>
                </a:solidFill>
                <a:latin typeface="Times New Roman"/>
                <a:cs typeface="Times New Roman"/>
              </a:rPr>
              <a:t>current</a:t>
            </a:r>
            <a:r>
              <a:rPr sz="1800" spc="-5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-25">
                <a:solidFill>
                  <a:srgbClr val="008000"/>
                </a:solidFill>
                <a:latin typeface="Times New Roman"/>
                <a:cs typeface="Times New Roman"/>
              </a:rPr>
              <a:t>ad</a:t>
            </a:r>
            <a:endParaRPr sz="1800">
              <a:latin typeface="Times New Roman"/>
              <a:cs typeface="Times New Roman"/>
            </a:endParaRPr>
          </a:p>
          <a:p>
            <a:pPr marL="673735" indent="-661035">
              <a:lnSpc>
                <a:spcPct val="100000"/>
              </a:lnSpc>
              <a:spcBef>
                <a:spcPts val="170"/>
              </a:spcBef>
              <a:buClr>
                <a:srgbClr val="5F5F5F"/>
              </a:buClr>
              <a:buFont typeface="Arial MT"/>
              <a:buAutoNum type="arabicPlain" startAt="24"/>
              <a:tabLst>
                <a:tab pos="673735" algn="l"/>
              </a:tabLst>
            </a:pPr>
            <a:r>
              <a:rPr sz="1800" spc="-95">
                <a:solidFill>
                  <a:srgbClr val="0000FF"/>
                </a:solidFill>
                <a:latin typeface="Times New Roman"/>
                <a:cs typeface="Times New Roman"/>
              </a:rPr>
              <a:t>public</a:t>
            </a:r>
            <a:r>
              <a:rPr sz="1800" spc="-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90">
                <a:latin typeface="Times New Roman"/>
                <a:cs typeface="Times New Roman"/>
              </a:rPr>
              <a:t>String</a:t>
            </a:r>
            <a:r>
              <a:rPr sz="1800" spc="-25">
                <a:latin typeface="Times New Roman"/>
                <a:cs typeface="Times New Roman"/>
              </a:rPr>
              <a:t> </a:t>
            </a:r>
            <a:r>
              <a:rPr sz="1800" spc="-10">
                <a:latin typeface="Times New Roman"/>
                <a:cs typeface="Times New Roman"/>
              </a:rPr>
              <a:t>getImage()</a:t>
            </a:r>
            <a:endParaRPr sz="1800">
              <a:latin typeface="Times New Roman"/>
              <a:cs typeface="Times New Roman"/>
            </a:endParaRPr>
          </a:p>
          <a:p>
            <a:pPr marL="673735" indent="-661035">
              <a:lnSpc>
                <a:spcPct val="100000"/>
              </a:lnSpc>
              <a:spcBef>
                <a:spcPts val="170"/>
              </a:spcBef>
              <a:buClr>
                <a:srgbClr val="5F5F5F"/>
              </a:buClr>
              <a:buFont typeface="Arial MT"/>
              <a:buAutoNum type="arabicPlain" startAt="24"/>
              <a:tabLst>
                <a:tab pos="673735" algn="l"/>
              </a:tabLst>
            </a:pPr>
            <a:r>
              <a:rPr sz="1800" spc="-5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824865" indent="-812165">
              <a:lnSpc>
                <a:spcPct val="100000"/>
              </a:lnSpc>
              <a:spcBef>
                <a:spcPts val="170"/>
              </a:spcBef>
              <a:buClr>
                <a:srgbClr val="5F5F5F"/>
              </a:buClr>
              <a:buFont typeface="Arial MT"/>
              <a:buAutoNum type="arabicPlain" startAt="24"/>
              <a:tabLst>
                <a:tab pos="824865" algn="l"/>
              </a:tabLst>
            </a:pPr>
            <a:r>
              <a:rPr sz="1800" spc="-20">
                <a:solidFill>
                  <a:srgbClr val="0000FF"/>
                </a:solidFill>
                <a:latin typeface="Times New Roman"/>
                <a:cs typeface="Times New Roman"/>
              </a:rPr>
              <a:t>return</a:t>
            </a:r>
            <a:r>
              <a:rPr sz="1800" spc="-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130">
                <a:latin typeface="Times New Roman"/>
                <a:cs typeface="Times New Roman"/>
              </a:rPr>
              <a:t>images[</a:t>
            </a:r>
            <a:r>
              <a:rPr sz="1800" spc="-15">
                <a:latin typeface="Times New Roman"/>
                <a:cs typeface="Times New Roman"/>
              </a:rPr>
              <a:t> </a:t>
            </a:r>
            <a:r>
              <a:rPr sz="1800" spc="-85">
                <a:latin typeface="Times New Roman"/>
                <a:cs typeface="Times New Roman"/>
              </a:rPr>
              <a:t>selectedIndex</a:t>
            </a:r>
            <a:r>
              <a:rPr sz="1800" spc="-55">
                <a:latin typeface="Times New Roman"/>
                <a:cs typeface="Times New Roman"/>
              </a:rPr>
              <a:t> </a:t>
            </a:r>
            <a:r>
              <a:rPr sz="1800" spc="-25">
                <a:latin typeface="Times New Roman"/>
                <a:cs typeface="Times New Roman"/>
              </a:rPr>
              <a:t>];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  <a:tabLst>
                <a:tab pos="673735" algn="l"/>
              </a:tabLst>
            </a:pPr>
            <a:r>
              <a:rPr sz="1800" spc="-25">
                <a:solidFill>
                  <a:srgbClr val="5F5F5F"/>
                </a:solidFill>
                <a:latin typeface="Arial MT"/>
                <a:cs typeface="Arial MT"/>
              </a:rPr>
              <a:t>28</a:t>
            </a:r>
            <a:r>
              <a:rPr sz="1800">
                <a:solidFill>
                  <a:srgbClr val="5F5F5F"/>
                </a:solidFill>
                <a:latin typeface="Arial MT"/>
                <a:cs typeface="Arial MT"/>
              </a:rPr>
              <a:t>	</a:t>
            </a:r>
            <a:r>
              <a:rPr sz="1800" spc="-5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800" spc="-25">
                <a:solidFill>
                  <a:srgbClr val="5F5F5F"/>
                </a:solidFill>
                <a:latin typeface="Arial MT"/>
                <a:cs typeface="Arial MT"/>
              </a:rPr>
              <a:t>29</a:t>
            </a:r>
            <a:endParaRPr sz="1800">
              <a:latin typeface="Arial MT"/>
              <a:cs typeface="Arial MT"/>
            </a:endParaRPr>
          </a:p>
          <a:p>
            <a:pPr marL="673735" indent="-661035">
              <a:lnSpc>
                <a:spcPct val="100000"/>
              </a:lnSpc>
              <a:spcBef>
                <a:spcPts val="165"/>
              </a:spcBef>
              <a:buClr>
                <a:srgbClr val="5F5F5F"/>
              </a:buClr>
              <a:buFont typeface="Arial MT"/>
              <a:buAutoNum type="arabicPlain" startAt="30"/>
              <a:tabLst>
                <a:tab pos="673735" algn="l"/>
              </a:tabLst>
            </a:pPr>
            <a:r>
              <a:rPr sz="1800" spc="400">
                <a:solidFill>
                  <a:srgbClr val="008000"/>
                </a:solidFill>
                <a:latin typeface="Times New Roman"/>
                <a:cs typeface="Times New Roman"/>
              </a:rPr>
              <a:t>//</a:t>
            </a:r>
            <a:r>
              <a:rPr sz="1800" spc="-3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-40">
                <a:solidFill>
                  <a:srgbClr val="008000"/>
                </a:solidFill>
                <a:latin typeface="Times New Roman"/>
                <a:cs typeface="Times New Roman"/>
              </a:rPr>
              <a:t>returns</a:t>
            </a:r>
            <a:r>
              <a:rPr sz="1800" spc="-3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-60">
                <a:solidFill>
                  <a:srgbClr val="008000"/>
                </a:solidFill>
                <a:latin typeface="Times New Roman"/>
                <a:cs typeface="Times New Roman"/>
              </a:rPr>
              <a:t>the</a:t>
            </a:r>
            <a:r>
              <a:rPr sz="1800" spc="-4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-150">
                <a:solidFill>
                  <a:srgbClr val="008000"/>
                </a:solidFill>
                <a:latin typeface="Times New Roman"/>
                <a:cs typeface="Times New Roman"/>
              </a:rPr>
              <a:t>URL</a:t>
            </a:r>
            <a:r>
              <a:rPr sz="1800" spc="-1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-70">
                <a:solidFill>
                  <a:srgbClr val="008000"/>
                </a:solidFill>
                <a:latin typeface="Times New Roman"/>
                <a:cs typeface="Times New Roman"/>
              </a:rPr>
              <a:t>for</a:t>
            </a:r>
            <a:r>
              <a:rPr sz="1800" spc="-3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-95">
                <a:solidFill>
                  <a:srgbClr val="008000"/>
                </a:solidFill>
                <a:latin typeface="Times New Roman"/>
                <a:cs typeface="Times New Roman"/>
              </a:rPr>
              <a:t>ad's</a:t>
            </a:r>
            <a:r>
              <a:rPr sz="1800" spc="-1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-85">
                <a:solidFill>
                  <a:srgbClr val="008000"/>
                </a:solidFill>
                <a:latin typeface="Times New Roman"/>
                <a:cs typeface="Times New Roman"/>
              </a:rPr>
              <a:t>corresponding</a:t>
            </a:r>
            <a:r>
              <a:rPr sz="1800" spc="-30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-145">
                <a:solidFill>
                  <a:srgbClr val="008000"/>
                </a:solidFill>
                <a:latin typeface="Times New Roman"/>
                <a:cs typeface="Times New Roman"/>
              </a:rPr>
              <a:t>Web</a:t>
            </a:r>
            <a:r>
              <a:rPr sz="1800" spc="-5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-20">
                <a:solidFill>
                  <a:srgbClr val="008000"/>
                </a:solidFill>
                <a:latin typeface="Times New Roman"/>
                <a:cs typeface="Times New Roman"/>
              </a:rPr>
              <a:t>site</a:t>
            </a:r>
            <a:endParaRPr sz="1800">
              <a:latin typeface="Times New Roman"/>
              <a:cs typeface="Times New Roman"/>
            </a:endParaRPr>
          </a:p>
          <a:p>
            <a:pPr marL="673735" indent="-661035">
              <a:lnSpc>
                <a:spcPct val="100000"/>
              </a:lnSpc>
              <a:spcBef>
                <a:spcPts val="170"/>
              </a:spcBef>
              <a:buClr>
                <a:srgbClr val="5F5F5F"/>
              </a:buClr>
              <a:buFont typeface="Arial MT"/>
              <a:buAutoNum type="arabicPlain" startAt="30"/>
              <a:tabLst>
                <a:tab pos="673735" algn="l"/>
              </a:tabLst>
            </a:pPr>
            <a:r>
              <a:rPr sz="1800" spc="-95">
                <a:solidFill>
                  <a:srgbClr val="0000FF"/>
                </a:solidFill>
                <a:latin typeface="Times New Roman"/>
                <a:cs typeface="Times New Roman"/>
              </a:rPr>
              <a:t>public</a:t>
            </a:r>
            <a:r>
              <a:rPr sz="1800" spc="-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90">
                <a:latin typeface="Times New Roman"/>
                <a:cs typeface="Times New Roman"/>
              </a:rPr>
              <a:t>String</a:t>
            </a:r>
            <a:r>
              <a:rPr sz="1800" spc="-25">
                <a:latin typeface="Times New Roman"/>
                <a:cs typeface="Times New Roman"/>
              </a:rPr>
              <a:t> </a:t>
            </a:r>
            <a:r>
              <a:rPr sz="1800" spc="-10">
                <a:latin typeface="Times New Roman"/>
                <a:cs typeface="Times New Roman"/>
              </a:rPr>
              <a:t>getLink()</a:t>
            </a:r>
            <a:endParaRPr sz="1800">
              <a:latin typeface="Times New Roman"/>
              <a:cs typeface="Times New Roman"/>
            </a:endParaRPr>
          </a:p>
          <a:p>
            <a:pPr marL="673735" indent="-661035">
              <a:lnSpc>
                <a:spcPct val="100000"/>
              </a:lnSpc>
              <a:spcBef>
                <a:spcPts val="170"/>
              </a:spcBef>
              <a:buClr>
                <a:srgbClr val="5F5F5F"/>
              </a:buClr>
              <a:buFont typeface="Arial MT"/>
              <a:buAutoNum type="arabicPlain" startAt="30"/>
              <a:tabLst>
                <a:tab pos="673735" algn="l"/>
              </a:tabLst>
            </a:pPr>
            <a:r>
              <a:rPr sz="1800" spc="-5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824865" indent="-812165">
              <a:lnSpc>
                <a:spcPct val="100000"/>
              </a:lnSpc>
              <a:spcBef>
                <a:spcPts val="165"/>
              </a:spcBef>
              <a:buClr>
                <a:srgbClr val="5F5F5F"/>
              </a:buClr>
              <a:buFont typeface="Arial MT"/>
              <a:buAutoNum type="arabicPlain" startAt="30"/>
              <a:tabLst>
                <a:tab pos="824865" algn="l"/>
              </a:tabLst>
            </a:pPr>
            <a:r>
              <a:rPr sz="1800" spc="-20">
                <a:solidFill>
                  <a:srgbClr val="0000FF"/>
                </a:solidFill>
                <a:latin typeface="Times New Roman"/>
                <a:cs typeface="Times New Roman"/>
              </a:rPr>
              <a:t>return</a:t>
            </a:r>
            <a:r>
              <a:rPr sz="1800" spc="-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110">
                <a:latin typeface="Times New Roman"/>
                <a:cs typeface="Times New Roman"/>
              </a:rPr>
              <a:t>links[</a:t>
            </a:r>
            <a:r>
              <a:rPr sz="1800" spc="-25">
                <a:latin typeface="Times New Roman"/>
                <a:cs typeface="Times New Roman"/>
              </a:rPr>
              <a:t> </a:t>
            </a:r>
            <a:r>
              <a:rPr sz="1800" spc="-85">
                <a:latin typeface="Times New Roman"/>
                <a:cs typeface="Times New Roman"/>
              </a:rPr>
              <a:t>selectedIndex</a:t>
            </a:r>
            <a:r>
              <a:rPr sz="1800" spc="-55">
                <a:latin typeface="Times New Roman"/>
                <a:cs typeface="Times New Roman"/>
              </a:rPr>
              <a:t> </a:t>
            </a:r>
            <a:r>
              <a:rPr sz="1800" spc="-25">
                <a:latin typeface="Times New Roman"/>
                <a:cs typeface="Times New Roman"/>
              </a:rPr>
              <a:t>];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  <a:tabLst>
                <a:tab pos="673735" algn="l"/>
              </a:tabLst>
            </a:pPr>
            <a:r>
              <a:rPr sz="1800" spc="-25">
                <a:solidFill>
                  <a:srgbClr val="5F5F5F"/>
                </a:solidFill>
                <a:latin typeface="Arial MT"/>
                <a:cs typeface="Arial MT"/>
              </a:rPr>
              <a:t>34</a:t>
            </a:r>
            <a:r>
              <a:rPr sz="1800">
                <a:solidFill>
                  <a:srgbClr val="5F5F5F"/>
                </a:solidFill>
                <a:latin typeface="Arial MT"/>
                <a:cs typeface="Arial MT"/>
              </a:rPr>
              <a:t>	</a:t>
            </a:r>
            <a:r>
              <a:rPr sz="1800" spc="-5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800" spc="-25">
                <a:solidFill>
                  <a:srgbClr val="5F5F5F"/>
                </a:solidFill>
                <a:latin typeface="Arial MT"/>
                <a:cs typeface="Arial MT"/>
              </a:rPr>
              <a:t>35</a:t>
            </a:r>
            <a:endParaRPr sz="1800">
              <a:latin typeface="Arial MT"/>
              <a:cs typeface="Arial MT"/>
            </a:endParaRPr>
          </a:p>
          <a:p>
            <a:pPr marL="673735" indent="-661035">
              <a:lnSpc>
                <a:spcPct val="100000"/>
              </a:lnSpc>
              <a:spcBef>
                <a:spcPts val="165"/>
              </a:spcBef>
              <a:buClr>
                <a:srgbClr val="5F5F5F"/>
              </a:buClr>
              <a:buFont typeface="Arial MT"/>
              <a:buAutoNum type="arabicPlain" startAt="36"/>
              <a:tabLst>
                <a:tab pos="673735" algn="l"/>
              </a:tabLst>
            </a:pPr>
            <a:r>
              <a:rPr sz="1800" spc="400">
                <a:solidFill>
                  <a:srgbClr val="008000"/>
                </a:solidFill>
                <a:latin typeface="Times New Roman"/>
                <a:cs typeface="Times New Roman"/>
              </a:rPr>
              <a:t>//</a:t>
            </a:r>
            <a:r>
              <a:rPr sz="1800" spc="-4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-75">
                <a:solidFill>
                  <a:srgbClr val="008000"/>
                </a:solidFill>
                <a:latin typeface="Times New Roman"/>
                <a:cs typeface="Times New Roman"/>
              </a:rPr>
              <a:t>update</a:t>
            </a:r>
            <a:r>
              <a:rPr sz="1800" spc="-5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-85">
                <a:solidFill>
                  <a:srgbClr val="008000"/>
                </a:solidFill>
                <a:latin typeface="Times New Roman"/>
                <a:cs typeface="Times New Roman"/>
              </a:rPr>
              <a:t>selectedIndex</a:t>
            </a:r>
            <a:r>
              <a:rPr sz="1800" spc="-7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-120">
                <a:solidFill>
                  <a:srgbClr val="008000"/>
                </a:solidFill>
                <a:latin typeface="Times New Roman"/>
                <a:cs typeface="Times New Roman"/>
              </a:rPr>
              <a:t>so</a:t>
            </a:r>
            <a:r>
              <a:rPr sz="1800" spc="-3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-60">
                <a:solidFill>
                  <a:srgbClr val="008000"/>
                </a:solidFill>
                <a:latin typeface="Times New Roman"/>
                <a:cs typeface="Times New Roman"/>
              </a:rPr>
              <a:t>next</a:t>
            </a:r>
            <a:r>
              <a:rPr sz="1800" spc="-5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-114">
                <a:solidFill>
                  <a:srgbClr val="008000"/>
                </a:solidFill>
                <a:latin typeface="Times New Roman"/>
                <a:cs typeface="Times New Roman"/>
              </a:rPr>
              <a:t>calls</a:t>
            </a:r>
            <a:r>
              <a:rPr sz="1800" spc="-2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008000"/>
                </a:solidFill>
                <a:latin typeface="Times New Roman"/>
                <a:cs typeface="Times New Roman"/>
              </a:rPr>
              <a:t>to</a:t>
            </a:r>
            <a:r>
              <a:rPr sz="1800" spc="-3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-105">
                <a:solidFill>
                  <a:srgbClr val="008000"/>
                </a:solidFill>
                <a:latin typeface="Times New Roman"/>
                <a:cs typeface="Times New Roman"/>
              </a:rPr>
              <a:t>getImage</a:t>
            </a:r>
            <a:r>
              <a:rPr sz="1800" spc="-6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-25">
                <a:solidFill>
                  <a:srgbClr val="008000"/>
                </a:solidFill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L="673735" indent="-661035">
              <a:lnSpc>
                <a:spcPct val="100000"/>
              </a:lnSpc>
              <a:spcBef>
                <a:spcPts val="175"/>
              </a:spcBef>
              <a:buClr>
                <a:srgbClr val="5F5F5F"/>
              </a:buClr>
              <a:buFont typeface="Arial MT"/>
              <a:buAutoNum type="arabicPlain" startAt="36"/>
              <a:tabLst>
                <a:tab pos="673735" algn="l"/>
              </a:tabLst>
            </a:pPr>
            <a:r>
              <a:rPr sz="1800" spc="400">
                <a:solidFill>
                  <a:srgbClr val="008000"/>
                </a:solidFill>
                <a:latin typeface="Times New Roman"/>
                <a:cs typeface="Times New Roman"/>
              </a:rPr>
              <a:t>//</a:t>
            </a:r>
            <a:r>
              <a:rPr sz="1800" spc="-5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-100">
                <a:solidFill>
                  <a:srgbClr val="008000"/>
                </a:solidFill>
                <a:latin typeface="Times New Roman"/>
                <a:cs typeface="Times New Roman"/>
              </a:rPr>
              <a:t>getLink</a:t>
            </a:r>
            <a:r>
              <a:rPr sz="1800" spc="-6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-20">
                <a:solidFill>
                  <a:srgbClr val="008000"/>
                </a:solidFill>
                <a:latin typeface="Times New Roman"/>
                <a:cs typeface="Times New Roman"/>
              </a:rPr>
              <a:t>return</a:t>
            </a:r>
            <a:r>
              <a:rPr sz="1800" spc="-5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-150">
                <a:solidFill>
                  <a:srgbClr val="008000"/>
                </a:solidFill>
                <a:latin typeface="Times New Roman"/>
                <a:cs typeface="Times New Roman"/>
              </a:rPr>
              <a:t>a</a:t>
            </a:r>
            <a:r>
              <a:rPr sz="1800" spc="-4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-75">
                <a:solidFill>
                  <a:srgbClr val="008000"/>
                </a:solidFill>
                <a:latin typeface="Times New Roman"/>
                <a:cs typeface="Times New Roman"/>
              </a:rPr>
              <a:t>different</a:t>
            </a:r>
            <a:r>
              <a:rPr sz="1800" spc="-7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spc="-10">
                <a:solidFill>
                  <a:srgbClr val="008000"/>
                </a:solidFill>
                <a:latin typeface="Times New Roman"/>
                <a:cs typeface="Times New Roman"/>
              </a:rPr>
              <a:t>advertisement</a:t>
            </a:r>
            <a:endParaRPr sz="1800">
              <a:latin typeface="Times New Roman"/>
              <a:cs typeface="Times New Roman"/>
            </a:endParaRPr>
          </a:p>
          <a:p>
            <a:pPr marL="673735" indent="-661035">
              <a:lnSpc>
                <a:spcPct val="100000"/>
              </a:lnSpc>
              <a:spcBef>
                <a:spcPts val="165"/>
              </a:spcBef>
              <a:buClr>
                <a:srgbClr val="5F5F5F"/>
              </a:buClr>
              <a:buFont typeface="Arial MT"/>
              <a:buAutoNum type="arabicPlain" startAt="36"/>
              <a:tabLst>
                <a:tab pos="673735" algn="l"/>
              </a:tabLst>
            </a:pPr>
            <a:r>
              <a:rPr sz="1800" spc="-95">
                <a:solidFill>
                  <a:srgbClr val="0000FF"/>
                </a:solidFill>
                <a:latin typeface="Times New Roman"/>
                <a:cs typeface="Times New Roman"/>
              </a:rPr>
              <a:t>public</a:t>
            </a:r>
            <a:r>
              <a:rPr sz="1800" spc="-4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120">
                <a:solidFill>
                  <a:srgbClr val="0000FF"/>
                </a:solidFill>
                <a:latin typeface="Times New Roman"/>
                <a:cs typeface="Times New Roman"/>
              </a:rPr>
              <a:t>void</a:t>
            </a:r>
            <a:r>
              <a:rPr sz="1800" spc="-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10">
                <a:latin typeface="Times New Roman"/>
                <a:cs typeface="Times New Roman"/>
              </a:rPr>
              <a:t>nextAd()</a:t>
            </a:r>
            <a:endParaRPr sz="1800">
              <a:latin typeface="Times New Roman"/>
              <a:cs typeface="Times New Roman"/>
            </a:endParaRPr>
          </a:p>
          <a:p>
            <a:pPr marL="673735" indent="-661035">
              <a:lnSpc>
                <a:spcPct val="100000"/>
              </a:lnSpc>
              <a:spcBef>
                <a:spcPts val="170"/>
              </a:spcBef>
              <a:buClr>
                <a:srgbClr val="5F5F5F"/>
              </a:buClr>
              <a:buFont typeface="Arial MT"/>
              <a:buAutoNum type="arabicPlain" startAt="36"/>
              <a:tabLst>
                <a:tab pos="673735" algn="l"/>
              </a:tabLst>
            </a:pPr>
            <a:r>
              <a:rPr sz="1800" spc="-50">
                <a:latin typeface="Times New Roman"/>
                <a:cs typeface="Times New Roman"/>
              </a:rPr>
              <a:t>{</a:t>
            </a:r>
            <a:endParaRPr sz="1800">
              <a:latin typeface="Times New Roman"/>
              <a:cs typeface="Times New Roman"/>
            </a:endParaRPr>
          </a:p>
          <a:p>
            <a:pPr marL="824865" indent="-812165">
              <a:lnSpc>
                <a:spcPct val="100000"/>
              </a:lnSpc>
              <a:spcBef>
                <a:spcPts val="165"/>
              </a:spcBef>
              <a:buClr>
                <a:srgbClr val="5F5F5F"/>
              </a:buClr>
              <a:buFont typeface="Arial MT"/>
              <a:buAutoNum type="arabicPlain" startAt="36"/>
              <a:tabLst>
                <a:tab pos="824865" algn="l"/>
              </a:tabLst>
            </a:pPr>
            <a:r>
              <a:rPr sz="1800" spc="-85">
                <a:latin typeface="Times New Roman"/>
                <a:cs typeface="Times New Roman"/>
              </a:rPr>
              <a:t>selectedIndex</a:t>
            </a:r>
            <a:r>
              <a:rPr sz="1800" spc="-80">
                <a:latin typeface="Times New Roman"/>
                <a:cs typeface="Times New Roman"/>
              </a:rPr>
              <a:t> </a:t>
            </a:r>
            <a:r>
              <a:rPr sz="1800" spc="180">
                <a:latin typeface="Times New Roman"/>
                <a:cs typeface="Times New Roman"/>
              </a:rPr>
              <a:t>=</a:t>
            </a:r>
            <a:r>
              <a:rPr sz="1800" spc="-4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(</a:t>
            </a:r>
            <a:r>
              <a:rPr sz="1800" spc="-50">
                <a:latin typeface="Times New Roman"/>
                <a:cs typeface="Times New Roman"/>
              </a:rPr>
              <a:t> </a:t>
            </a:r>
            <a:r>
              <a:rPr sz="1800" spc="-85">
                <a:latin typeface="Times New Roman"/>
                <a:cs typeface="Times New Roman"/>
              </a:rPr>
              <a:t>selectedIndex</a:t>
            </a:r>
            <a:r>
              <a:rPr sz="1800" spc="-75">
                <a:latin typeface="Times New Roman"/>
                <a:cs typeface="Times New Roman"/>
              </a:rPr>
              <a:t> </a:t>
            </a:r>
            <a:r>
              <a:rPr sz="1800" spc="180">
                <a:latin typeface="Times New Roman"/>
                <a:cs typeface="Times New Roman"/>
              </a:rPr>
              <a:t>+</a:t>
            </a:r>
            <a:r>
              <a:rPr sz="1800" spc="-50">
                <a:latin typeface="Times New Roman"/>
                <a:cs typeface="Times New Roman"/>
              </a:rPr>
              <a:t> </a:t>
            </a:r>
            <a:r>
              <a:rPr sz="1800" spc="-85">
                <a:solidFill>
                  <a:srgbClr val="0099FF"/>
                </a:solidFill>
                <a:latin typeface="Times New Roman"/>
                <a:cs typeface="Times New Roman"/>
              </a:rPr>
              <a:t>1</a:t>
            </a:r>
            <a:r>
              <a:rPr sz="1800" spc="-45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)</a:t>
            </a:r>
            <a:r>
              <a:rPr sz="1800" spc="-50">
                <a:latin typeface="Times New Roman"/>
                <a:cs typeface="Times New Roman"/>
              </a:rPr>
              <a:t> </a:t>
            </a:r>
            <a:r>
              <a:rPr sz="1800" spc="-150">
                <a:latin typeface="Times New Roman"/>
                <a:cs typeface="Times New Roman"/>
              </a:rPr>
              <a:t>%</a:t>
            </a:r>
            <a:r>
              <a:rPr sz="1800" spc="-45">
                <a:latin typeface="Times New Roman"/>
                <a:cs typeface="Times New Roman"/>
              </a:rPr>
              <a:t> </a:t>
            </a:r>
            <a:r>
              <a:rPr sz="1800" spc="-70">
                <a:latin typeface="Times New Roman"/>
                <a:cs typeface="Times New Roman"/>
              </a:rPr>
              <a:t>images.length;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  <a:tabLst>
                <a:tab pos="673735" algn="l"/>
              </a:tabLst>
            </a:pPr>
            <a:r>
              <a:rPr sz="1800" spc="-25">
                <a:solidFill>
                  <a:srgbClr val="5F5F5F"/>
                </a:solidFill>
                <a:latin typeface="Arial MT"/>
                <a:cs typeface="Arial MT"/>
              </a:rPr>
              <a:t>41</a:t>
            </a:r>
            <a:r>
              <a:rPr sz="1800">
                <a:solidFill>
                  <a:srgbClr val="5F5F5F"/>
                </a:solidFill>
                <a:latin typeface="Arial MT"/>
                <a:cs typeface="Arial MT"/>
              </a:rPr>
              <a:t>	</a:t>
            </a:r>
            <a:r>
              <a:rPr sz="1800" spc="-5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  <a:tabLst>
                <a:tab pos="520065" algn="l"/>
              </a:tabLst>
            </a:pPr>
            <a:r>
              <a:rPr sz="1800" spc="-25">
                <a:solidFill>
                  <a:srgbClr val="5F5F5F"/>
                </a:solidFill>
                <a:latin typeface="Arial MT"/>
                <a:cs typeface="Arial MT"/>
              </a:rPr>
              <a:t>42</a:t>
            </a:r>
            <a:r>
              <a:rPr sz="1800">
                <a:solidFill>
                  <a:srgbClr val="5F5F5F"/>
                </a:solidFill>
                <a:latin typeface="Arial MT"/>
                <a:cs typeface="Arial MT"/>
              </a:rPr>
              <a:t>	</a:t>
            </a:r>
            <a:r>
              <a:rPr sz="1800" spc="-5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81737" y="3473005"/>
            <a:ext cx="2447925" cy="2564130"/>
            <a:chOff x="6281737" y="3473005"/>
            <a:chExt cx="2447925" cy="2564130"/>
          </a:xfrm>
        </p:grpSpPr>
        <p:sp>
          <p:nvSpPr>
            <p:cNvPr id="5" name="object 5"/>
            <p:cNvSpPr/>
            <p:nvPr/>
          </p:nvSpPr>
          <p:spPr>
            <a:xfrm>
              <a:off x="6286500" y="3477767"/>
              <a:ext cx="2438400" cy="2554605"/>
            </a:xfrm>
            <a:custGeom>
              <a:avLst/>
              <a:gdLst/>
              <a:ahLst/>
              <a:cxnLst/>
              <a:rect l="l" t="t" r="r" b="b"/>
              <a:pathLst>
                <a:path w="2438400" h="2554604">
                  <a:moveTo>
                    <a:pt x="2438400" y="0"/>
                  </a:moveTo>
                  <a:lnTo>
                    <a:pt x="0" y="0"/>
                  </a:lnTo>
                  <a:lnTo>
                    <a:pt x="0" y="2554224"/>
                  </a:lnTo>
                  <a:lnTo>
                    <a:pt x="2438400" y="2554224"/>
                  </a:lnTo>
                  <a:lnTo>
                    <a:pt x="24384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86500" y="3477767"/>
              <a:ext cx="2438400" cy="2554605"/>
            </a:xfrm>
            <a:custGeom>
              <a:avLst/>
              <a:gdLst/>
              <a:ahLst/>
              <a:cxnLst/>
              <a:rect l="l" t="t" r="r" b="b"/>
              <a:pathLst>
                <a:path w="2438400" h="2554604">
                  <a:moveTo>
                    <a:pt x="0" y="2554224"/>
                  </a:moveTo>
                  <a:lnTo>
                    <a:pt x="2438400" y="2554224"/>
                  </a:lnTo>
                  <a:lnTo>
                    <a:pt x="2438400" y="0"/>
                  </a:lnTo>
                  <a:lnTo>
                    <a:pt x="0" y="0"/>
                  </a:lnTo>
                  <a:lnTo>
                    <a:pt x="0" y="255422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366764" y="3498341"/>
            <a:ext cx="227965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5"/>
              </a:spcBef>
            </a:pPr>
            <a:r>
              <a:rPr sz="2000">
                <a:solidFill>
                  <a:srgbClr val="FFFF00"/>
                </a:solidFill>
                <a:latin typeface="Comic Sans MS"/>
                <a:cs typeface="Comic Sans MS"/>
              </a:rPr>
              <a:t>Lines</a:t>
            </a:r>
            <a:r>
              <a:rPr sz="2000" spc="-45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sz="2000" spc="-10">
                <a:solidFill>
                  <a:srgbClr val="FFFF00"/>
                </a:solidFill>
                <a:latin typeface="Comic Sans MS"/>
                <a:cs typeface="Comic Sans MS"/>
              </a:rPr>
              <a:t>38-41</a:t>
            </a:r>
            <a:r>
              <a:rPr sz="2000" spc="-10">
                <a:latin typeface="Comic Sans MS"/>
                <a:cs typeface="Comic Sans MS"/>
              </a:rPr>
              <a:t>Update </a:t>
            </a:r>
            <a:r>
              <a:rPr sz="2000" spc="-10">
                <a:latin typeface="Lucida Console"/>
                <a:cs typeface="Lucida Console"/>
              </a:rPr>
              <a:t>Rotator</a:t>
            </a:r>
            <a:r>
              <a:rPr sz="2000" spc="-605">
                <a:latin typeface="Lucida Console"/>
                <a:cs typeface="Lucida Console"/>
              </a:rPr>
              <a:t> </a:t>
            </a:r>
            <a:r>
              <a:rPr sz="2000" spc="-25">
                <a:latin typeface="Comic Sans MS"/>
                <a:cs typeface="Comic Sans MS"/>
              </a:rPr>
              <a:t>so </a:t>
            </a:r>
            <a:r>
              <a:rPr sz="2000">
                <a:latin typeface="Comic Sans MS"/>
                <a:cs typeface="Comic Sans MS"/>
              </a:rPr>
              <a:t>subsequent</a:t>
            </a:r>
            <a:r>
              <a:rPr sz="2000" spc="-25">
                <a:latin typeface="Comic Sans MS"/>
                <a:cs typeface="Comic Sans MS"/>
              </a:rPr>
              <a:t> </a:t>
            </a:r>
            <a:r>
              <a:rPr sz="2000">
                <a:latin typeface="Comic Sans MS"/>
                <a:cs typeface="Comic Sans MS"/>
              </a:rPr>
              <a:t>calls</a:t>
            </a:r>
            <a:r>
              <a:rPr sz="2000" spc="-45">
                <a:latin typeface="Comic Sans MS"/>
                <a:cs typeface="Comic Sans MS"/>
              </a:rPr>
              <a:t> </a:t>
            </a:r>
            <a:r>
              <a:rPr sz="2000" spc="-25">
                <a:latin typeface="Comic Sans MS"/>
                <a:cs typeface="Comic Sans MS"/>
              </a:rPr>
              <a:t>to </a:t>
            </a:r>
            <a:r>
              <a:rPr sz="2000" spc="-10">
                <a:latin typeface="Lucida Console"/>
                <a:cs typeface="Lucida Console"/>
              </a:rPr>
              <a:t>getImage</a:t>
            </a:r>
            <a:r>
              <a:rPr sz="2000" spc="-615">
                <a:latin typeface="Lucida Console"/>
                <a:cs typeface="Lucida Console"/>
              </a:rPr>
              <a:t> </a:t>
            </a:r>
            <a:r>
              <a:rPr sz="2000" spc="-25">
                <a:latin typeface="Comic Sans MS"/>
                <a:cs typeface="Comic Sans MS"/>
              </a:rPr>
              <a:t>and </a:t>
            </a:r>
            <a:r>
              <a:rPr sz="2000" spc="-10">
                <a:latin typeface="Lucida Console"/>
                <a:cs typeface="Lucida Console"/>
              </a:rPr>
              <a:t>getLink</a:t>
            </a:r>
            <a:r>
              <a:rPr sz="2000" spc="-595">
                <a:latin typeface="Lucida Console"/>
                <a:cs typeface="Lucida Console"/>
              </a:rPr>
              <a:t> </a:t>
            </a:r>
            <a:r>
              <a:rPr sz="2000" spc="-10">
                <a:latin typeface="Comic Sans MS"/>
                <a:cs typeface="Comic Sans MS"/>
              </a:rPr>
              <a:t>return </a:t>
            </a:r>
            <a:r>
              <a:rPr sz="2000">
                <a:latin typeface="Comic Sans MS"/>
                <a:cs typeface="Comic Sans MS"/>
              </a:rPr>
              <a:t>information</a:t>
            </a:r>
            <a:r>
              <a:rPr sz="2000" spc="-45">
                <a:latin typeface="Comic Sans MS"/>
                <a:cs typeface="Comic Sans MS"/>
              </a:rPr>
              <a:t> </a:t>
            </a:r>
            <a:r>
              <a:rPr sz="2000" spc="-25">
                <a:latin typeface="Comic Sans MS"/>
                <a:cs typeface="Comic Sans MS"/>
              </a:rPr>
              <a:t>for </a:t>
            </a:r>
            <a:r>
              <a:rPr sz="2000" spc="-10">
                <a:latin typeface="Comic Sans MS"/>
                <a:cs typeface="Comic Sans MS"/>
              </a:rPr>
              <a:t>different advertisements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71800" y="4686300"/>
            <a:ext cx="3352800" cy="76200"/>
          </a:xfrm>
          <a:custGeom>
            <a:avLst/>
            <a:gdLst/>
            <a:ahLst/>
            <a:cxnLst/>
            <a:rect l="l" t="t" r="r" b="b"/>
            <a:pathLst>
              <a:path w="3352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3352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3352800" h="76200">
                <a:moveTo>
                  <a:pt x="3352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3352800" y="44450"/>
                </a:lnTo>
                <a:lnTo>
                  <a:pt x="33528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862637" y="300037"/>
            <a:ext cx="2219325" cy="1642110"/>
            <a:chOff x="5862637" y="300037"/>
            <a:chExt cx="2219325" cy="1642110"/>
          </a:xfrm>
        </p:grpSpPr>
        <p:sp>
          <p:nvSpPr>
            <p:cNvPr id="10" name="object 10"/>
            <p:cNvSpPr/>
            <p:nvPr/>
          </p:nvSpPr>
          <p:spPr>
            <a:xfrm>
              <a:off x="5867400" y="304800"/>
              <a:ext cx="2209800" cy="1632585"/>
            </a:xfrm>
            <a:custGeom>
              <a:avLst/>
              <a:gdLst/>
              <a:ahLst/>
              <a:cxnLst/>
              <a:rect l="l" t="t" r="r" b="b"/>
              <a:pathLst>
                <a:path w="2209800" h="1632585">
                  <a:moveTo>
                    <a:pt x="2209800" y="0"/>
                  </a:moveTo>
                  <a:lnTo>
                    <a:pt x="0" y="0"/>
                  </a:lnTo>
                  <a:lnTo>
                    <a:pt x="0" y="1632203"/>
                  </a:lnTo>
                  <a:lnTo>
                    <a:pt x="2209800" y="1632203"/>
                  </a:lnTo>
                  <a:lnTo>
                    <a:pt x="22098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67400" y="304800"/>
              <a:ext cx="2209800" cy="1632585"/>
            </a:xfrm>
            <a:custGeom>
              <a:avLst/>
              <a:gdLst/>
              <a:ahLst/>
              <a:cxnLst/>
              <a:rect l="l" t="t" r="r" b="b"/>
              <a:pathLst>
                <a:path w="2209800" h="1632585">
                  <a:moveTo>
                    <a:pt x="0" y="1632203"/>
                  </a:moveTo>
                  <a:lnTo>
                    <a:pt x="2209800" y="1632203"/>
                  </a:lnTo>
                  <a:lnTo>
                    <a:pt x="2209800" y="0"/>
                  </a:lnTo>
                  <a:lnTo>
                    <a:pt x="0" y="0"/>
                  </a:lnTo>
                  <a:lnTo>
                    <a:pt x="0" y="163220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867400" y="304800"/>
            <a:ext cx="2209800" cy="1295400"/>
          </a:xfrm>
          <a:prstGeom prst="rect">
            <a:avLst/>
          </a:prstGeom>
          <a:solidFill>
            <a:srgbClr val="99CCFF"/>
          </a:solidFill>
          <a:ln w="9144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327660" marR="317500" indent="71120" algn="just">
              <a:lnSpc>
                <a:spcPct val="100000"/>
              </a:lnSpc>
              <a:spcBef>
                <a:spcPts val="254"/>
              </a:spcBef>
            </a:pPr>
            <a:r>
              <a:rPr sz="2000">
                <a:solidFill>
                  <a:srgbClr val="FFFF00"/>
                </a:solidFill>
                <a:latin typeface="Comic Sans MS"/>
                <a:cs typeface="Comic Sans MS"/>
              </a:rPr>
              <a:t>Lines</a:t>
            </a:r>
            <a:r>
              <a:rPr sz="2000" spc="10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sz="2000" spc="-20">
                <a:solidFill>
                  <a:srgbClr val="FFFF00"/>
                </a:solidFill>
                <a:latin typeface="Comic Sans MS"/>
                <a:cs typeface="Comic Sans MS"/>
              </a:rPr>
              <a:t>25-</a:t>
            </a:r>
            <a:r>
              <a:rPr sz="2000" spc="-25">
                <a:solidFill>
                  <a:srgbClr val="FFFF00"/>
                </a:solidFill>
                <a:latin typeface="Comic Sans MS"/>
                <a:cs typeface="Comic Sans MS"/>
              </a:rPr>
              <a:t>28 </a:t>
            </a:r>
            <a:r>
              <a:rPr sz="2000">
                <a:solidFill>
                  <a:srgbClr val="000000"/>
                </a:solidFill>
                <a:latin typeface="Comic Sans MS"/>
                <a:cs typeface="Comic Sans MS"/>
              </a:rPr>
              <a:t>Return</a:t>
            </a:r>
            <a:r>
              <a:rPr sz="2000" spc="-25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2000" spc="-10">
                <a:solidFill>
                  <a:srgbClr val="000000"/>
                </a:solidFill>
                <a:latin typeface="Comic Sans MS"/>
                <a:cs typeface="Comic Sans MS"/>
              </a:rPr>
              <a:t>image </a:t>
            </a:r>
            <a:r>
              <a:rPr sz="2000">
                <a:solidFill>
                  <a:srgbClr val="000000"/>
                </a:solidFill>
                <a:latin typeface="Comic Sans MS"/>
                <a:cs typeface="Comic Sans MS"/>
              </a:rPr>
              <a:t>file</a:t>
            </a:r>
            <a:r>
              <a:rPr sz="2000" spc="-25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2000">
                <a:solidFill>
                  <a:srgbClr val="000000"/>
                </a:solidFill>
                <a:latin typeface="Comic Sans MS"/>
                <a:cs typeface="Comic Sans MS"/>
              </a:rPr>
              <a:t>name</a:t>
            </a:r>
            <a:r>
              <a:rPr sz="2000" spc="-2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2000" spc="-25">
                <a:solidFill>
                  <a:srgbClr val="000000"/>
                </a:solidFill>
                <a:latin typeface="Comic Sans MS"/>
                <a:cs typeface="Comic Sans MS"/>
              </a:rPr>
              <a:t>for </a:t>
            </a:r>
            <a:r>
              <a:rPr sz="2000">
                <a:solidFill>
                  <a:srgbClr val="000000"/>
                </a:solidFill>
                <a:latin typeface="Comic Sans MS"/>
                <a:cs typeface="Comic Sans MS"/>
              </a:rPr>
              <a:t>book</a:t>
            </a:r>
            <a:r>
              <a:rPr sz="2000" spc="-25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2000" spc="-10">
                <a:solidFill>
                  <a:srgbClr val="000000"/>
                </a:solidFill>
                <a:latin typeface="Comic Sans MS"/>
                <a:cs typeface="Comic Sans MS"/>
              </a:rPr>
              <a:t>cover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35495" y="1530285"/>
            <a:ext cx="674370" cy="3549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4"/>
              </a:spcBef>
            </a:pPr>
            <a:r>
              <a:rPr sz="2000" spc="-10">
                <a:latin typeface="Comic Sans MS"/>
                <a:cs typeface="Comic Sans MS"/>
              </a:rPr>
              <a:t>image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71800" y="571500"/>
            <a:ext cx="2895600" cy="76200"/>
          </a:xfrm>
          <a:custGeom>
            <a:avLst/>
            <a:gdLst/>
            <a:ahLst/>
            <a:cxnLst/>
            <a:rect l="l" t="t" r="r" b="b"/>
            <a:pathLst>
              <a:path w="2895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8956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2895600" h="76200">
                <a:moveTo>
                  <a:pt x="28956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2895600" y="44450"/>
                </a:lnTo>
                <a:lnTo>
                  <a:pt x="28956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67400" y="1600200"/>
            <a:ext cx="2133600" cy="1632585"/>
          </a:xfrm>
          <a:prstGeom prst="rect">
            <a:avLst/>
          </a:prstGeom>
          <a:solidFill>
            <a:srgbClr val="99CCFF"/>
          </a:solidFill>
          <a:ln w="9144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304800" marR="297815" algn="ctr">
              <a:lnSpc>
                <a:spcPct val="100000"/>
              </a:lnSpc>
              <a:spcBef>
                <a:spcPts val="254"/>
              </a:spcBef>
            </a:pPr>
            <a:r>
              <a:rPr sz="2000">
                <a:solidFill>
                  <a:srgbClr val="FFFF00"/>
                </a:solidFill>
                <a:latin typeface="Comic Sans MS"/>
                <a:cs typeface="Comic Sans MS"/>
              </a:rPr>
              <a:t>Lines</a:t>
            </a:r>
            <a:r>
              <a:rPr sz="2000" spc="-25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sz="2000" spc="-10">
                <a:solidFill>
                  <a:srgbClr val="FFFF00"/>
                </a:solidFill>
                <a:latin typeface="Comic Sans MS"/>
                <a:cs typeface="Comic Sans MS"/>
              </a:rPr>
              <a:t>31-</a:t>
            </a:r>
            <a:r>
              <a:rPr sz="2000" spc="-25">
                <a:solidFill>
                  <a:srgbClr val="FFFF00"/>
                </a:solidFill>
                <a:latin typeface="Comic Sans MS"/>
                <a:cs typeface="Comic Sans MS"/>
              </a:rPr>
              <a:t>34 </a:t>
            </a:r>
            <a:r>
              <a:rPr sz="2000" spc="-10">
                <a:latin typeface="Comic Sans MS"/>
                <a:cs typeface="Comic Sans MS"/>
              </a:rPr>
              <a:t>Return </a:t>
            </a:r>
            <a:r>
              <a:rPr sz="2000">
                <a:latin typeface="Comic Sans MS"/>
                <a:cs typeface="Comic Sans MS"/>
              </a:rPr>
              <a:t>hyperlink</a:t>
            </a:r>
            <a:r>
              <a:rPr sz="2000" spc="-70">
                <a:latin typeface="Comic Sans MS"/>
                <a:cs typeface="Comic Sans MS"/>
              </a:rPr>
              <a:t> </a:t>
            </a:r>
            <a:r>
              <a:rPr sz="2000" spc="-25">
                <a:latin typeface="Comic Sans MS"/>
                <a:cs typeface="Comic Sans MS"/>
              </a:rPr>
              <a:t>to </a:t>
            </a:r>
            <a:r>
              <a:rPr sz="2000">
                <a:latin typeface="Comic Sans MS"/>
                <a:cs typeface="Comic Sans MS"/>
              </a:rPr>
              <a:t>book</a:t>
            </a:r>
            <a:r>
              <a:rPr sz="2000" spc="-25">
                <a:latin typeface="Comic Sans MS"/>
                <a:cs typeface="Comic Sans MS"/>
              </a:rPr>
              <a:t> at </a:t>
            </a:r>
            <a:r>
              <a:rPr sz="2000" spc="-10">
                <a:latin typeface="Lucida Console"/>
                <a:cs typeface="Lucida Console"/>
              </a:rPr>
              <a:t>Amazon.com</a:t>
            </a:r>
            <a:endParaRPr sz="2000">
              <a:latin typeface="Lucida Console"/>
              <a:cs typeface="Lucida Consol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10000" y="2526792"/>
            <a:ext cx="2057400" cy="76200"/>
          </a:xfrm>
          <a:custGeom>
            <a:avLst/>
            <a:gdLst/>
            <a:ahLst/>
            <a:cxnLst/>
            <a:rect l="l" t="t" r="r" b="b"/>
            <a:pathLst>
              <a:path w="2057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0574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2057400" h="76200">
                <a:moveTo>
                  <a:pt x="20574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2057400" y="44450"/>
                </a:lnTo>
                <a:lnTo>
                  <a:pt x="20574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850895" y="6028435"/>
            <a:ext cx="2078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>
                <a:latin typeface="Comic Sans MS"/>
                <a:cs typeface="Comic Sans MS"/>
              </a:rPr>
              <a:t>Rotator.java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11747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925"/>
              </a:spcBef>
            </a:pPr>
            <a:r>
              <a:rPr sz="1400" spc="-25">
                <a:solidFill>
                  <a:srgbClr val="FFFFFF"/>
                </a:solidFill>
                <a:latin typeface="Franklin Gothic Medium"/>
                <a:cs typeface="Franklin Gothic Medium"/>
              </a:rPr>
              <a:t>39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0132" y="4220947"/>
            <a:ext cx="3010535" cy="14738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400" spc="-30">
                <a:solidFill>
                  <a:srgbClr val="0000FF"/>
                </a:solidFill>
                <a:latin typeface="Times New Roman"/>
                <a:cs typeface="Times New Roman"/>
              </a:rPr>
              <a:t>&lt;style</a:t>
            </a:r>
            <a:r>
              <a:rPr sz="1400" spc="-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-65">
                <a:solidFill>
                  <a:srgbClr val="0000FF"/>
                </a:solidFill>
                <a:latin typeface="Times New Roman"/>
                <a:cs typeface="Times New Roman"/>
              </a:rPr>
              <a:t>type</a:t>
            </a:r>
            <a:r>
              <a:rPr sz="1400" spc="-4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14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400" spc="-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-10">
                <a:solidFill>
                  <a:srgbClr val="0099FF"/>
                </a:solidFill>
                <a:latin typeface="Times New Roman"/>
                <a:cs typeface="Times New Roman"/>
              </a:rPr>
              <a:t>"text/css"</a:t>
            </a:r>
            <a:r>
              <a:rPr sz="1400" spc="-1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1400">
              <a:latin typeface="Times New Roman"/>
              <a:cs typeface="Times New Roman"/>
            </a:endParaRPr>
          </a:p>
          <a:p>
            <a:pPr marL="408940" marR="5080" indent="-277495">
              <a:lnSpc>
                <a:spcPct val="135700"/>
              </a:lnSpc>
            </a:pPr>
            <a:r>
              <a:rPr sz="1400" spc="-60">
                <a:solidFill>
                  <a:srgbClr val="0000FF"/>
                </a:solidFill>
                <a:latin typeface="Times New Roman"/>
                <a:cs typeface="Times New Roman"/>
              </a:rPr>
              <a:t>.big</a:t>
            </a:r>
            <a:r>
              <a:rPr sz="1400" spc="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latin typeface="Times New Roman"/>
                <a:cs typeface="Times New Roman"/>
              </a:rPr>
              <a:t>{</a:t>
            </a:r>
            <a:r>
              <a:rPr sz="1400" spc="30">
                <a:latin typeface="Times New Roman"/>
                <a:cs typeface="Times New Roman"/>
              </a:rPr>
              <a:t> </a:t>
            </a:r>
            <a:r>
              <a:rPr sz="1400" spc="-55">
                <a:solidFill>
                  <a:srgbClr val="0000FF"/>
                </a:solidFill>
                <a:latin typeface="Times New Roman"/>
                <a:cs typeface="Times New Roman"/>
              </a:rPr>
              <a:t>font-</a:t>
            </a:r>
            <a:r>
              <a:rPr sz="1400" spc="-90">
                <a:solidFill>
                  <a:srgbClr val="0000FF"/>
                </a:solidFill>
                <a:latin typeface="Times New Roman"/>
                <a:cs typeface="Times New Roman"/>
              </a:rPr>
              <a:t>family</a:t>
            </a:r>
            <a:r>
              <a:rPr sz="1400" spc="-90">
                <a:latin typeface="Times New Roman"/>
                <a:cs typeface="Times New Roman"/>
              </a:rPr>
              <a:t>:</a:t>
            </a:r>
            <a:r>
              <a:rPr sz="1400" spc="-70">
                <a:latin typeface="Times New Roman"/>
                <a:cs typeface="Times New Roman"/>
              </a:rPr>
              <a:t> </a:t>
            </a:r>
            <a:r>
              <a:rPr sz="1400" spc="-70">
                <a:solidFill>
                  <a:srgbClr val="0099FF"/>
                </a:solidFill>
                <a:latin typeface="Times New Roman"/>
                <a:cs typeface="Times New Roman"/>
              </a:rPr>
              <a:t>helvetica</a:t>
            </a:r>
            <a:r>
              <a:rPr sz="1400" spc="-70">
                <a:latin typeface="Times New Roman"/>
                <a:cs typeface="Times New Roman"/>
              </a:rPr>
              <a:t>,</a:t>
            </a:r>
            <a:r>
              <a:rPr sz="1400" spc="-55">
                <a:latin typeface="Times New Roman"/>
                <a:cs typeface="Times New Roman"/>
              </a:rPr>
              <a:t> </a:t>
            </a:r>
            <a:r>
              <a:rPr sz="1400" spc="-50">
                <a:solidFill>
                  <a:srgbClr val="0099FF"/>
                </a:solidFill>
                <a:latin typeface="Times New Roman"/>
                <a:cs typeface="Times New Roman"/>
              </a:rPr>
              <a:t>arial</a:t>
            </a:r>
            <a:r>
              <a:rPr sz="1400" spc="-50">
                <a:latin typeface="Times New Roman"/>
                <a:cs typeface="Times New Roman"/>
              </a:rPr>
              <a:t>,</a:t>
            </a:r>
            <a:r>
              <a:rPr sz="1400" spc="-30">
                <a:latin typeface="Times New Roman"/>
                <a:cs typeface="Times New Roman"/>
              </a:rPr>
              <a:t> </a:t>
            </a:r>
            <a:r>
              <a:rPr sz="1400" spc="-90">
                <a:solidFill>
                  <a:srgbClr val="0099FF"/>
                </a:solidFill>
                <a:latin typeface="Times New Roman"/>
                <a:cs typeface="Times New Roman"/>
              </a:rPr>
              <a:t>sans-</a:t>
            </a:r>
            <a:r>
              <a:rPr sz="1400" spc="-25">
                <a:solidFill>
                  <a:srgbClr val="0099FF"/>
                </a:solidFill>
                <a:latin typeface="Times New Roman"/>
                <a:cs typeface="Times New Roman"/>
              </a:rPr>
              <a:t>serif; </a:t>
            </a:r>
            <a:r>
              <a:rPr sz="1400" spc="-55">
                <a:solidFill>
                  <a:srgbClr val="0000FF"/>
                </a:solidFill>
                <a:latin typeface="Times New Roman"/>
                <a:cs typeface="Times New Roman"/>
              </a:rPr>
              <a:t>font-</a:t>
            </a:r>
            <a:r>
              <a:rPr sz="1400" spc="-70">
                <a:solidFill>
                  <a:srgbClr val="0000FF"/>
                </a:solidFill>
                <a:latin typeface="Times New Roman"/>
                <a:cs typeface="Times New Roman"/>
              </a:rPr>
              <a:t>weight</a:t>
            </a:r>
            <a:r>
              <a:rPr sz="1400" spc="-70">
                <a:latin typeface="Times New Roman"/>
                <a:cs typeface="Times New Roman"/>
              </a:rPr>
              <a:t>:</a:t>
            </a:r>
            <a:r>
              <a:rPr sz="1400" spc="-25">
                <a:latin typeface="Times New Roman"/>
                <a:cs typeface="Times New Roman"/>
              </a:rPr>
              <a:t> </a:t>
            </a:r>
            <a:r>
              <a:rPr sz="1400" spc="-20">
                <a:solidFill>
                  <a:srgbClr val="0099FF"/>
                </a:solidFill>
                <a:latin typeface="Times New Roman"/>
                <a:cs typeface="Times New Roman"/>
              </a:rPr>
              <a:t>bold</a:t>
            </a:r>
            <a:r>
              <a:rPr sz="1400" spc="-20">
                <a:latin typeface="Times New Roman"/>
                <a:cs typeface="Times New Roman"/>
              </a:rPr>
              <a:t>;</a:t>
            </a:r>
            <a:endParaRPr sz="1400">
              <a:latin typeface="Times New Roman"/>
              <a:cs typeface="Times New Roman"/>
            </a:endParaRPr>
          </a:p>
          <a:p>
            <a:pPr marL="408940">
              <a:lnSpc>
                <a:spcPct val="100000"/>
              </a:lnSpc>
              <a:spcBef>
                <a:spcPts val="600"/>
              </a:spcBef>
            </a:pPr>
            <a:r>
              <a:rPr sz="1400" spc="-55">
                <a:solidFill>
                  <a:srgbClr val="0000FF"/>
                </a:solidFill>
                <a:latin typeface="Times New Roman"/>
                <a:cs typeface="Times New Roman"/>
              </a:rPr>
              <a:t>font-</a:t>
            </a:r>
            <a:r>
              <a:rPr sz="1400" spc="-75">
                <a:solidFill>
                  <a:srgbClr val="0000FF"/>
                </a:solidFill>
                <a:latin typeface="Times New Roman"/>
                <a:cs typeface="Times New Roman"/>
              </a:rPr>
              <a:t>size</a:t>
            </a:r>
            <a:r>
              <a:rPr sz="1400" spc="-75">
                <a:latin typeface="Times New Roman"/>
                <a:cs typeface="Times New Roman"/>
              </a:rPr>
              <a:t>:</a:t>
            </a:r>
            <a:r>
              <a:rPr sz="1400" spc="-85">
                <a:latin typeface="Times New Roman"/>
                <a:cs typeface="Times New Roman"/>
              </a:rPr>
              <a:t> </a:t>
            </a:r>
            <a:r>
              <a:rPr sz="1400" spc="-75">
                <a:solidFill>
                  <a:srgbClr val="0099FF"/>
                </a:solidFill>
                <a:latin typeface="Times New Roman"/>
                <a:cs typeface="Times New Roman"/>
              </a:rPr>
              <a:t>2em</a:t>
            </a:r>
            <a:r>
              <a:rPr sz="1400" spc="20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sz="1400" spc="-50">
                <a:latin typeface="Times New Roman"/>
                <a:cs typeface="Times New Roman"/>
              </a:rPr>
              <a:t>}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spc="-10">
                <a:solidFill>
                  <a:srgbClr val="0000FF"/>
                </a:solidFill>
                <a:latin typeface="Times New Roman"/>
                <a:cs typeface="Times New Roman"/>
              </a:rPr>
              <a:t>&lt;/style&gt;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7367" y="166650"/>
            <a:ext cx="5170805" cy="639699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407034" algn="l"/>
              </a:tabLst>
            </a:pPr>
            <a:r>
              <a:rPr sz="1400" spc="-50">
                <a:solidFill>
                  <a:srgbClr val="5F5F5F"/>
                </a:solidFill>
                <a:latin typeface="Arial MT"/>
                <a:cs typeface="Arial MT"/>
              </a:rPr>
              <a:t>1</a:t>
            </a:r>
            <a:r>
              <a:rPr sz="1400">
                <a:solidFill>
                  <a:srgbClr val="5F5F5F"/>
                </a:solidFill>
                <a:latin typeface="Arial MT"/>
                <a:cs typeface="Arial MT"/>
              </a:rPr>
              <a:t>	</a:t>
            </a:r>
            <a:r>
              <a:rPr sz="1400" spc="-50">
                <a:solidFill>
                  <a:srgbClr val="0000FF"/>
                </a:solidFill>
                <a:latin typeface="Times New Roman"/>
                <a:cs typeface="Times New Roman"/>
              </a:rPr>
              <a:t>&lt;?xml </a:t>
            </a:r>
            <a:r>
              <a:rPr sz="1400" spc="-70">
                <a:solidFill>
                  <a:srgbClr val="0000FF"/>
                </a:solidFill>
                <a:latin typeface="Times New Roman"/>
                <a:cs typeface="Times New Roman"/>
              </a:rPr>
              <a:t>version</a:t>
            </a:r>
            <a:r>
              <a:rPr sz="1400" spc="-5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14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400" spc="-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-10">
                <a:solidFill>
                  <a:srgbClr val="0099FF"/>
                </a:solidFill>
                <a:latin typeface="Times New Roman"/>
                <a:cs typeface="Times New Roman"/>
              </a:rPr>
              <a:t>"1.0"</a:t>
            </a:r>
            <a:r>
              <a:rPr sz="1400" spc="-10">
                <a:solidFill>
                  <a:srgbClr val="0000FF"/>
                </a:solidFill>
                <a:latin typeface="Times New Roman"/>
                <a:cs typeface="Times New Roman"/>
              </a:rPr>
              <a:t>?&gt;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07034" algn="l"/>
              </a:tabLst>
            </a:pPr>
            <a:r>
              <a:rPr sz="1400" spc="-50">
                <a:solidFill>
                  <a:srgbClr val="5F5F5F"/>
                </a:solidFill>
                <a:latin typeface="Arial MT"/>
                <a:cs typeface="Arial MT"/>
              </a:rPr>
              <a:t>2</a:t>
            </a:r>
            <a:r>
              <a:rPr sz="1400">
                <a:solidFill>
                  <a:srgbClr val="5F5F5F"/>
                </a:solidFill>
                <a:latin typeface="Arial MT"/>
                <a:cs typeface="Arial MT"/>
              </a:rPr>
              <a:t>	</a:t>
            </a:r>
            <a:r>
              <a:rPr sz="1400" spc="-70">
                <a:solidFill>
                  <a:srgbClr val="0000FF"/>
                </a:solidFill>
                <a:latin typeface="Times New Roman"/>
                <a:cs typeface="Times New Roman"/>
              </a:rPr>
              <a:t>&lt;!DOCTYPE</a:t>
            </a:r>
            <a:r>
              <a:rPr sz="1400" spc="-4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-60">
                <a:solidFill>
                  <a:srgbClr val="0000FF"/>
                </a:solidFill>
                <a:latin typeface="Times New Roman"/>
                <a:cs typeface="Times New Roman"/>
              </a:rPr>
              <a:t>html</a:t>
            </a:r>
            <a:r>
              <a:rPr sz="1400" spc="-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-120">
                <a:solidFill>
                  <a:srgbClr val="0000FF"/>
                </a:solidFill>
                <a:latin typeface="Times New Roman"/>
                <a:cs typeface="Times New Roman"/>
              </a:rPr>
              <a:t>PUBLIC</a:t>
            </a:r>
            <a:r>
              <a:rPr sz="1400" spc="-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-20">
                <a:solidFill>
                  <a:srgbClr val="0099FF"/>
                </a:solidFill>
                <a:latin typeface="Times New Roman"/>
                <a:cs typeface="Times New Roman"/>
              </a:rPr>
              <a:t>"-</a:t>
            </a:r>
            <a:r>
              <a:rPr sz="1400" spc="80">
                <a:solidFill>
                  <a:srgbClr val="0099FF"/>
                </a:solidFill>
                <a:latin typeface="Times New Roman"/>
                <a:cs typeface="Times New Roman"/>
              </a:rPr>
              <a:t>//W3C//DTD</a:t>
            </a:r>
            <a:r>
              <a:rPr sz="1400" spc="-65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sz="1400" spc="-125">
                <a:solidFill>
                  <a:srgbClr val="0099FF"/>
                </a:solidFill>
                <a:latin typeface="Times New Roman"/>
                <a:cs typeface="Times New Roman"/>
              </a:rPr>
              <a:t>XHTML</a:t>
            </a:r>
            <a:r>
              <a:rPr sz="1400" spc="-30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sz="1400" spc="-10">
                <a:solidFill>
                  <a:srgbClr val="0099FF"/>
                </a:solidFill>
                <a:latin typeface="Times New Roman"/>
                <a:cs typeface="Times New Roman"/>
              </a:rPr>
              <a:t>1.0</a:t>
            </a:r>
            <a:r>
              <a:rPr sz="1400" spc="-30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sz="1400" spc="-10">
                <a:solidFill>
                  <a:srgbClr val="0099FF"/>
                </a:solidFill>
                <a:latin typeface="Times New Roman"/>
                <a:cs typeface="Times New Roman"/>
              </a:rPr>
              <a:t>Strict//EN"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524510" algn="l"/>
              </a:tabLst>
            </a:pPr>
            <a:r>
              <a:rPr sz="1400" spc="-50">
                <a:solidFill>
                  <a:srgbClr val="5F5F5F"/>
                </a:solidFill>
                <a:latin typeface="Arial MT"/>
                <a:cs typeface="Arial MT"/>
              </a:rPr>
              <a:t>3</a:t>
            </a:r>
            <a:r>
              <a:rPr sz="1400">
                <a:solidFill>
                  <a:srgbClr val="5F5F5F"/>
                </a:solidFill>
                <a:latin typeface="Arial MT"/>
                <a:cs typeface="Arial MT"/>
              </a:rPr>
              <a:t>	</a:t>
            </a:r>
            <a:r>
              <a:rPr sz="1400">
                <a:solidFill>
                  <a:srgbClr val="0099FF"/>
                </a:solidFill>
                <a:latin typeface="Times New Roman"/>
                <a:cs typeface="Times New Roman"/>
                <a:hlinkClick r:id="rId2"/>
              </a:rPr>
              <a:t>"http://www.w3.org/TR/xhtml1/DTD/xhtml1-</a:t>
            </a:r>
            <a:r>
              <a:rPr sz="1400" spc="-10">
                <a:solidFill>
                  <a:srgbClr val="0099FF"/>
                </a:solidFill>
                <a:latin typeface="Times New Roman"/>
                <a:cs typeface="Times New Roman"/>
                <a:hlinkClick r:id="rId2"/>
              </a:rPr>
              <a:t>strict.dtd</a:t>
            </a:r>
            <a:r>
              <a:rPr sz="1400" spc="-10">
                <a:solidFill>
                  <a:srgbClr val="0099FF"/>
                </a:solidFill>
                <a:latin typeface="Times New Roman"/>
                <a:cs typeface="Times New Roman"/>
              </a:rPr>
              <a:t>"</a:t>
            </a:r>
            <a:r>
              <a:rPr sz="1400" spc="-1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spc="-50">
                <a:solidFill>
                  <a:srgbClr val="5F5F5F"/>
                </a:solidFill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07034" algn="l"/>
              </a:tabLst>
            </a:pPr>
            <a:r>
              <a:rPr sz="1400" spc="-50">
                <a:solidFill>
                  <a:srgbClr val="5F5F5F"/>
                </a:solidFill>
                <a:latin typeface="Arial MT"/>
                <a:cs typeface="Arial MT"/>
              </a:rPr>
              <a:t>5</a:t>
            </a:r>
            <a:r>
              <a:rPr sz="1400">
                <a:solidFill>
                  <a:srgbClr val="5F5F5F"/>
                </a:solidFill>
                <a:latin typeface="Arial MT"/>
                <a:cs typeface="Arial MT"/>
              </a:rPr>
              <a:t>	</a:t>
            </a:r>
            <a:r>
              <a:rPr sz="1400">
                <a:solidFill>
                  <a:srgbClr val="008000"/>
                </a:solidFill>
                <a:latin typeface="Times New Roman"/>
                <a:cs typeface="Times New Roman"/>
              </a:rPr>
              <a:t>&lt;!--</a:t>
            </a:r>
            <a:r>
              <a:rPr sz="1400" spc="1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400" spc="-105">
                <a:solidFill>
                  <a:srgbClr val="008000"/>
                </a:solidFill>
                <a:latin typeface="Times New Roman"/>
                <a:cs typeface="Times New Roman"/>
              </a:rPr>
              <a:t>Fig.</a:t>
            </a:r>
            <a:r>
              <a:rPr sz="1400" spc="-6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400" spc="-35">
                <a:solidFill>
                  <a:srgbClr val="008000"/>
                </a:solidFill>
                <a:latin typeface="Times New Roman"/>
                <a:cs typeface="Times New Roman"/>
              </a:rPr>
              <a:t>25.15:</a:t>
            </a:r>
            <a:r>
              <a:rPr sz="1400" spc="-8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400" spc="-60">
                <a:solidFill>
                  <a:srgbClr val="008000"/>
                </a:solidFill>
                <a:latin typeface="Times New Roman"/>
                <a:cs typeface="Times New Roman"/>
              </a:rPr>
              <a:t>adrotator.jsp</a:t>
            </a:r>
            <a:r>
              <a:rPr sz="1400" spc="-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400" spc="-30">
                <a:solidFill>
                  <a:srgbClr val="008000"/>
                </a:solidFill>
                <a:latin typeface="Times New Roman"/>
                <a:cs typeface="Times New Roman"/>
              </a:rPr>
              <a:t>--</a:t>
            </a:r>
            <a:r>
              <a:rPr sz="1400" spc="90">
                <a:solidFill>
                  <a:srgbClr val="008000"/>
                </a:solidFill>
                <a:latin typeface="Times New Roman"/>
                <a:cs typeface="Times New Roman"/>
              </a:rPr>
              <a:t>&gt;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spc="-50">
                <a:solidFill>
                  <a:srgbClr val="5F5F5F"/>
                </a:solidFill>
                <a:latin typeface="Arial MT"/>
                <a:cs typeface="Arial MT"/>
              </a:rPr>
              <a:t>6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07034" algn="l"/>
              </a:tabLst>
            </a:pPr>
            <a:r>
              <a:rPr sz="1400" spc="-50">
                <a:solidFill>
                  <a:srgbClr val="5F5F5F"/>
                </a:solidFill>
                <a:latin typeface="Arial MT"/>
                <a:cs typeface="Arial MT"/>
              </a:rPr>
              <a:t>7</a:t>
            </a:r>
            <a:r>
              <a:rPr sz="1400">
                <a:solidFill>
                  <a:srgbClr val="5F5F5F"/>
                </a:solidFill>
                <a:latin typeface="Arial MT"/>
                <a:cs typeface="Arial MT"/>
              </a:rPr>
              <a:t>	</a:t>
            </a:r>
            <a:r>
              <a:rPr sz="1400" spc="-70">
                <a:solidFill>
                  <a:srgbClr val="0000FF"/>
                </a:solidFill>
                <a:latin typeface="Times New Roman"/>
                <a:cs typeface="Times New Roman"/>
              </a:rPr>
              <a:t>&lt;jsp:useBean</a:t>
            </a:r>
            <a:r>
              <a:rPr sz="1400" spc="-5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-70">
                <a:solidFill>
                  <a:srgbClr val="0000FF"/>
                </a:solidFill>
                <a:latin typeface="Times New Roman"/>
                <a:cs typeface="Times New Roman"/>
              </a:rPr>
              <a:t>id</a:t>
            </a:r>
            <a:r>
              <a:rPr sz="1400" spc="-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14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400" spc="-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-30">
                <a:solidFill>
                  <a:srgbClr val="0099FF"/>
                </a:solidFill>
                <a:latin typeface="Times New Roman"/>
                <a:cs typeface="Times New Roman"/>
              </a:rPr>
              <a:t>"rotator" </a:t>
            </a:r>
            <a:r>
              <a:rPr sz="1400" spc="-80">
                <a:solidFill>
                  <a:srgbClr val="0000FF"/>
                </a:solidFill>
                <a:latin typeface="Times New Roman"/>
                <a:cs typeface="Times New Roman"/>
              </a:rPr>
              <a:t>scope</a:t>
            </a:r>
            <a:r>
              <a:rPr sz="1400" spc="-4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14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400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-10">
                <a:solidFill>
                  <a:srgbClr val="0099FF"/>
                </a:solidFill>
                <a:latin typeface="Times New Roman"/>
                <a:cs typeface="Times New Roman"/>
              </a:rPr>
              <a:t>"application"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524510" algn="l"/>
              </a:tabLst>
            </a:pPr>
            <a:r>
              <a:rPr sz="1400" spc="-50">
                <a:solidFill>
                  <a:srgbClr val="5F5F5F"/>
                </a:solidFill>
                <a:latin typeface="Arial MT"/>
                <a:cs typeface="Arial MT"/>
              </a:rPr>
              <a:t>8</a:t>
            </a:r>
            <a:r>
              <a:rPr sz="1400">
                <a:solidFill>
                  <a:srgbClr val="5F5F5F"/>
                </a:solidFill>
                <a:latin typeface="Arial MT"/>
                <a:cs typeface="Arial MT"/>
              </a:rPr>
              <a:t>	</a:t>
            </a:r>
            <a:r>
              <a:rPr sz="1400" spc="-105">
                <a:solidFill>
                  <a:srgbClr val="0000FF"/>
                </a:solidFill>
                <a:latin typeface="Times New Roman"/>
                <a:cs typeface="Times New Roman"/>
              </a:rPr>
              <a:t>class</a:t>
            </a:r>
            <a:r>
              <a:rPr sz="1400" spc="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14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400" spc="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-45">
                <a:solidFill>
                  <a:srgbClr val="0099FF"/>
                </a:solidFill>
                <a:latin typeface="Times New Roman"/>
                <a:cs typeface="Times New Roman"/>
              </a:rPr>
              <a:t>"com.deitel.jhtp5.jsp.Rotator"</a:t>
            </a:r>
            <a:r>
              <a:rPr sz="1400" spc="-5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sz="1400" spc="200">
                <a:solidFill>
                  <a:srgbClr val="0000FF"/>
                </a:solidFill>
                <a:latin typeface="Times New Roman"/>
                <a:cs typeface="Times New Roman"/>
              </a:rPr>
              <a:t>/&gt;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spc="-50">
                <a:solidFill>
                  <a:srgbClr val="5F5F5F"/>
                </a:solidFill>
                <a:latin typeface="Arial MT"/>
                <a:cs typeface="Arial MT"/>
              </a:rPr>
              <a:t>9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07034" algn="l"/>
              </a:tabLst>
            </a:pPr>
            <a:r>
              <a:rPr sz="1400" spc="-25">
                <a:solidFill>
                  <a:srgbClr val="5F5F5F"/>
                </a:solidFill>
                <a:latin typeface="Arial MT"/>
                <a:cs typeface="Arial MT"/>
              </a:rPr>
              <a:t>10</a:t>
            </a:r>
            <a:r>
              <a:rPr sz="1400">
                <a:solidFill>
                  <a:srgbClr val="5F5F5F"/>
                </a:solidFill>
                <a:latin typeface="Arial MT"/>
                <a:cs typeface="Arial MT"/>
              </a:rPr>
              <a:t>	</a:t>
            </a:r>
            <a:r>
              <a:rPr sz="1400" spc="-10">
                <a:solidFill>
                  <a:srgbClr val="0000FF"/>
                </a:solidFill>
                <a:latin typeface="Times New Roman"/>
                <a:cs typeface="Times New Roman"/>
              </a:rPr>
              <a:t>&lt;html</a:t>
            </a:r>
            <a:r>
              <a:rPr sz="1400" spc="-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-80">
                <a:solidFill>
                  <a:srgbClr val="0000FF"/>
                </a:solidFill>
                <a:latin typeface="Times New Roman"/>
                <a:cs typeface="Times New Roman"/>
              </a:rPr>
              <a:t>xmlns</a:t>
            </a:r>
            <a:r>
              <a:rPr sz="1400" spc="-4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14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400" spc="-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-10">
                <a:solidFill>
                  <a:srgbClr val="0099FF"/>
                </a:solidFill>
                <a:latin typeface="Times New Roman"/>
                <a:cs typeface="Times New Roman"/>
                <a:hlinkClick r:id="rId3"/>
              </a:rPr>
              <a:t>"http://www.w3.org/1999/xhtml"</a:t>
            </a:r>
            <a:r>
              <a:rPr sz="1400" spc="-1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spc="-25">
                <a:solidFill>
                  <a:srgbClr val="5F5F5F"/>
                </a:solidFill>
                <a:latin typeface="Arial MT"/>
                <a:cs typeface="Arial MT"/>
              </a:rPr>
              <a:t>11</a:t>
            </a:r>
            <a:endParaRPr sz="1400">
              <a:latin typeface="Arial MT"/>
              <a:cs typeface="Arial MT"/>
            </a:endParaRPr>
          </a:p>
          <a:p>
            <a:pPr marL="524510" indent="-511809">
              <a:lnSpc>
                <a:spcPct val="100000"/>
              </a:lnSpc>
              <a:spcBef>
                <a:spcPts val="600"/>
              </a:spcBef>
              <a:buClr>
                <a:srgbClr val="5F5F5F"/>
              </a:buClr>
              <a:buFont typeface="Arial MT"/>
              <a:buAutoNum type="arabicPlain" startAt="12"/>
              <a:tabLst>
                <a:tab pos="524510" algn="l"/>
              </a:tabLst>
            </a:pPr>
            <a:r>
              <a:rPr sz="1400" spc="-10">
                <a:solidFill>
                  <a:srgbClr val="0000FF"/>
                </a:solidFill>
                <a:latin typeface="Times New Roman"/>
                <a:cs typeface="Times New Roman"/>
              </a:rPr>
              <a:t>&lt;head&gt;</a:t>
            </a:r>
            <a:endParaRPr sz="1400">
              <a:latin typeface="Times New Roman"/>
              <a:cs typeface="Times New Roman"/>
            </a:endParaRPr>
          </a:p>
          <a:p>
            <a:pPr marL="645160" indent="-632460">
              <a:lnSpc>
                <a:spcPct val="100000"/>
              </a:lnSpc>
              <a:spcBef>
                <a:spcPts val="600"/>
              </a:spcBef>
              <a:buClr>
                <a:srgbClr val="5F5F5F"/>
              </a:buClr>
              <a:buFont typeface="Arial MT"/>
              <a:buAutoNum type="arabicPlain" startAt="12"/>
              <a:tabLst>
                <a:tab pos="645160" algn="l"/>
              </a:tabLst>
            </a:pPr>
            <a:r>
              <a:rPr sz="1400" spc="-30">
                <a:solidFill>
                  <a:srgbClr val="0000FF"/>
                </a:solidFill>
                <a:latin typeface="Times New Roman"/>
                <a:cs typeface="Times New Roman"/>
              </a:rPr>
              <a:t>&lt;title&gt;</a:t>
            </a:r>
            <a:r>
              <a:rPr sz="1400" spc="-30">
                <a:latin typeface="Times New Roman"/>
                <a:cs typeface="Times New Roman"/>
              </a:rPr>
              <a:t>AdRotator</a:t>
            </a:r>
            <a:r>
              <a:rPr sz="1400" spc="-5">
                <a:latin typeface="Times New Roman"/>
                <a:cs typeface="Times New Roman"/>
              </a:rPr>
              <a:t> </a:t>
            </a:r>
            <a:r>
              <a:rPr sz="1400" spc="-10">
                <a:latin typeface="Times New Roman"/>
                <a:cs typeface="Times New Roman"/>
              </a:rPr>
              <a:t>Example</a:t>
            </a:r>
            <a:r>
              <a:rPr sz="1400" spc="-10">
                <a:solidFill>
                  <a:srgbClr val="0000FF"/>
                </a:solidFill>
                <a:latin typeface="Times New Roman"/>
                <a:cs typeface="Times New Roman"/>
              </a:rPr>
              <a:t>&lt;/title&gt;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spc="-25">
                <a:solidFill>
                  <a:srgbClr val="5F5F5F"/>
                </a:solidFill>
                <a:latin typeface="Arial MT"/>
                <a:cs typeface="Arial MT"/>
              </a:rPr>
              <a:t>14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spc="-25">
                <a:solidFill>
                  <a:srgbClr val="5F5F5F"/>
                </a:solidFill>
                <a:latin typeface="Arial MT"/>
                <a:cs typeface="Arial MT"/>
              </a:rPr>
              <a:t>15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spc="-25">
                <a:solidFill>
                  <a:srgbClr val="5F5F5F"/>
                </a:solidFill>
                <a:latin typeface="Arial MT"/>
                <a:cs typeface="Arial MT"/>
              </a:rPr>
              <a:t>16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spc="-25">
                <a:solidFill>
                  <a:srgbClr val="5F5F5F"/>
                </a:solidFill>
                <a:latin typeface="Arial MT"/>
                <a:cs typeface="Arial MT"/>
              </a:rPr>
              <a:t>17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spc="-25">
                <a:solidFill>
                  <a:srgbClr val="5F5F5F"/>
                </a:solidFill>
                <a:latin typeface="Arial MT"/>
                <a:cs typeface="Arial MT"/>
              </a:rPr>
              <a:t>18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400" spc="-25">
                <a:solidFill>
                  <a:srgbClr val="5F5F5F"/>
                </a:solidFill>
                <a:latin typeface="Arial MT"/>
                <a:cs typeface="Arial MT"/>
              </a:rPr>
              <a:t>19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spc="-25">
                <a:solidFill>
                  <a:srgbClr val="5F5F5F"/>
                </a:solidFill>
                <a:latin typeface="Arial MT"/>
                <a:cs typeface="Arial MT"/>
              </a:rPr>
              <a:t>20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spc="-25">
                <a:solidFill>
                  <a:srgbClr val="5F5F5F"/>
                </a:solidFill>
                <a:latin typeface="Arial MT"/>
                <a:cs typeface="Arial MT"/>
              </a:rPr>
              <a:t>21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spc="-25">
                <a:solidFill>
                  <a:srgbClr val="5F5F5F"/>
                </a:solidFill>
                <a:latin typeface="Arial MT"/>
                <a:cs typeface="Arial MT"/>
              </a:rPr>
              <a:t>22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0132" y="5958636"/>
            <a:ext cx="2211705" cy="6045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400">
                <a:solidFill>
                  <a:srgbClr val="008000"/>
                </a:solidFill>
                <a:latin typeface="Times New Roman"/>
                <a:cs typeface="Times New Roman"/>
              </a:rPr>
              <a:t>&lt;%--</a:t>
            </a:r>
            <a:r>
              <a:rPr sz="1400" spc="-2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400" spc="-65">
                <a:solidFill>
                  <a:srgbClr val="008000"/>
                </a:solidFill>
                <a:latin typeface="Times New Roman"/>
                <a:cs typeface="Times New Roman"/>
              </a:rPr>
              <a:t>update</a:t>
            </a:r>
            <a:r>
              <a:rPr sz="1400" spc="-45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400" spc="-65">
                <a:solidFill>
                  <a:srgbClr val="008000"/>
                </a:solidFill>
                <a:latin typeface="Times New Roman"/>
                <a:cs typeface="Times New Roman"/>
              </a:rPr>
              <a:t>advertisement</a:t>
            </a:r>
            <a:r>
              <a:rPr sz="1400" spc="-1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400" spc="-30">
                <a:solidFill>
                  <a:srgbClr val="008000"/>
                </a:solidFill>
                <a:latin typeface="Times New Roman"/>
                <a:cs typeface="Times New Roman"/>
              </a:rPr>
              <a:t>--</a:t>
            </a:r>
            <a:r>
              <a:rPr sz="1400" spc="-25">
                <a:solidFill>
                  <a:srgbClr val="008000"/>
                </a:solidFill>
                <a:latin typeface="Times New Roman"/>
                <a:cs typeface="Times New Roman"/>
              </a:rPr>
              <a:t>%&gt;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>
                <a:solidFill>
                  <a:srgbClr val="CC0000"/>
                </a:solidFill>
                <a:latin typeface="Times New Roman"/>
                <a:cs typeface="Times New Roman"/>
              </a:rPr>
              <a:t>&lt;%</a:t>
            </a:r>
            <a:r>
              <a:rPr sz="1400" spc="3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1400" spc="-50">
                <a:latin typeface="Times New Roman"/>
                <a:cs typeface="Times New Roman"/>
              </a:rPr>
              <a:t>rotator.nextAd();</a:t>
            </a:r>
            <a:r>
              <a:rPr sz="1400" spc="-60">
                <a:latin typeface="Times New Roman"/>
                <a:cs typeface="Times New Roman"/>
              </a:rPr>
              <a:t> </a:t>
            </a:r>
            <a:r>
              <a:rPr sz="1400" spc="-25">
                <a:solidFill>
                  <a:srgbClr val="CC0000"/>
                </a:solidFill>
                <a:latin typeface="Times New Roman"/>
                <a:cs typeface="Times New Roman"/>
              </a:rPr>
              <a:t>%&gt;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5000" y="1447800"/>
            <a:ext cx="2286000" cy="2001520"/>
          </a:xfrm>
          <a:prstGeom prst="rect">
            <a:avLst/>
          </a:prstGeom>
          <a:solidFill>
            <a:srgbClr val="99CCFF"/>
          </a:solidFill>
          <a:ln w="9144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2000">
                <a:solidFill>
                  <a:srgbClr val="FFFF00"/>
                </a:solidFill>
                <a:latin typeface="Comic Sans MS"/>
                <a:cs typeface="Comic Sans MS"/>
              </a:rPr>
              <a:t>Line</a:t>
            </a:r>
            <a:r>
              <a:rPr sz="2000" spc="-40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sz="2000" spc="-10">
                <a:solidFill>
                  <a:srgbClr val="FFFF00"/>
                </a:solidFill>
                <a:latin typeface="Comic Sans MS"/>
                <a:cs typeface="Comic Sans MS"/>
              </a:rPr>
              <a:t>7-</a:t>
            </a:r>
            <a:r>
              <a:rPr sz="2000" spc="-50">
                <a:solidFill>
                  <a:srgbClr val="FFFF00"/>
                </a:solidFill>
                <a:latin typeface="Comic Sans MS"/>
                <a:cs typeface="Comic Sans MS"/>
              </a:rPr>
              <a:t>8</a:t>
            </a:r>
            <a:endParaRPr sz="2000">
              <a:latin typeface="Comic Sans MS"/>
              <a:cs typeface="Comic Sans MS"/>
            </a:endParaRPr>
          </a:p>
          <a:p>
            <a:pPr marL="182245" marR="175260" indent="3810" algn="ctr">
              <a:lnSpc>
                <a:spcPct val="100000"/>
              </a:lnSpc>
              <a:spcBef>
                <a:spcPts val="480"/>
              </a:spcBef>
            </a:pPr>
            <a:r>
              <a:rPr sz="2000" spc="-25">
                <a:latin typeface="Comic Sans MS"/>
                <a:cs typeface="Comic Sans MS"/>
              </a:rPr>
              <a:t>Use </a:t>
            </a:r>
            <a:r>
              <a:rPr sz="2000" spc="-10">
                <a:latin typeface="Lucida Console"/>
                <a:cs typeface="Lucida Console"/>
              </a:rPr>
              <a:t>jsp:useBean </a:t>
            </a:r>
            <a:r>
              <a:rPr sz="2000">
                <a:latin typeface="Comic Sans MS"/>
                <a:cs typeface="Comic Sans MS"/>
              </a:rPr>
              <a:t>action</a:t>
            </a:r>
            <a:r>
              <a:rPr sz="2000" spc="-25">
                <a:latin typeface="Comic Sans MS"/>
                <a:cs typeface="Comic Sans MS"/>
              </a:rPr>
              <a:t> </a:t>
            </a:r>
            <a:r>
              <a:rPr sz="2000">
                <a:latin typeface="Comic Sans MS"/>
                <a:cs typeface="Comic Sans MS"/>
              </a:rPr>
              <a:t>to</a:t>
            </a:r>
            <a:r>
              <a:rPr sz="2000" spc="-30">
                <a:latin typeface="Comic Sans MS"/>
                <a:cs typeface="Comic Sans MS"/>
              </a:rPr>
              <a:t> </a:t>
            </a:r>
            <a:r>
              <a:rPr sz="2000" spc="-10">
                <a:latin typeface="Comic Sans MS"/>
                <a:cs typeface="Comic Sans MS"/>
              </a:rPr>
              <a:t>obtain </a:t>
            </a:r>
            <a:r>
              <a:rPr sz="2000">
                <a:latin typeface="Comic Sans MS"/>
                <a:cs typeface="Comic Sans MS"/>
              </a:rPr>
              <a:t>reference</a:t>
            </a:r>
            <a:r>
              <a:rPr sz="2000" spc="-60">
                <a:latin typeface="Comic Sans MS"/>
                <a:cs typeface="Comic Sans MS"/>
              </a:rPr>
              <a:t> </a:t>
            </a:r>
            <a:r>
              <a:rPr sz="2000" spc="-25">
                <a:latin typeface="Comic Sans MS"/>
                <a:cs typeface="Comic Sans MS"/>
              </a:rPr>
              <a:t>to </a:t>
            </a:r>
            <a:r>
              <a:rPr sz="2000" spc="-10">
                <a:latin typeface="Lucida Console"/>
                <a:cs typeface="Lucida Console"/>
              </a:rPr>
              <a:t>Rotator</a:t>
            </a:r>
            <a:r>
              <a:rPr sz="2000" spc="-595">
                <a:latin typeface="Lucida Console"/>
                <a:cs typeface="Lucida Console"/>
              </a:rPr>
              <a:t> </a:t>
            </a:r>
            <a:r>
              <a:rPr sz="2000" spc="-10">
                <a:latin typeface="Comic Sans MS"/>
                <a:cs typeface="Comic Sans MS"/>
              </a:rPr>
              <a:t>object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24400" y="1790700"/>
            <a:ext cx="990600" cy="76200"/>
          </a:xfrm>
          <a:custGeom>
            <a:avLst/>
            <a:gdLst/>
            <a:ahLst/>
            <a:cxnLst/>
            <a:rect l="l" t="t" r="r" b="b"/>
            <a:pathLst>
              <a:path w="990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9906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990600" h="76200">
                <a:moveTo>
                  <a:pt x="9906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990600" y="44450"/>
                </a:lnTo>
                <a:lnTo>
                  <a:pt x="9906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362700" y="4631435"/>
            <a:ext cx="1828800" cy="1691639"/>
          </a:xfrm>
          <a:prstGeom prst="rect">
            <a:avLst/>
          </a:prstGeom>
          <a:solidFill>
            <a:srgbClr val="99CCFF"/>
          </a:solidFill>
          <a:ln w="9144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2000">
                <a:solidFill>
                  <a:srgbClr val="FFFF00"/>
                </a:solidFill>
                <a:latin typeface="Comic Sans MS"/>
                <a:cs typeface="Comic Sans MS"/>
              </a:rPr>
              <a:t>Line</a:t>
            </a:r>
            <a:r>
              <a:rPr sz="2000" spc="-45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sz="2000" spc="-25">
                <a:solidFill>
                  <a:srgbClr val="FFFF00"/>
                </a:solidFill>
                <a:latin typeface="Comic Sans MS"/>
                <a:cs typeface="Comic Sans MS"/>
              </a:rPr>
              <a:t>22</a:t>
            </a:r>
            <a:endParaRPr sz="2000">
              <a:latin typeface="Comic Sans MS"/>
              <a:cs typeface="Comic Sans MS"/>
            </a:endParaRPr>
          </a:p>
          <a:p>
            <a:pPr marL="294005" marR="285115" indent="635" algn="ctr">
              <a:lnSpc>
                <a:spcPct val="100000"/>
              </a:lnSpc>
              <a:spcBef>
                <a:spcPts val="480"/>
              </a:spcBef>
            </a:pPr>
            <a:r>
              <a:rPr sz="2000" spc="-10">
                <a:latin typeface="Comic Sans MS"/>
                <a:cs typeface="Comic Sans MS"/>
              </a:rPr>
              <a:t>Invoke </a:t>
            </a:r>
            <a:r>
              <a:rPr sz="2000" spc="-10">
                <a:latin typeface="Lucida Console"/>
                <a:cs typeface="Lucida Console"/>
              </a:rPr>
              <a:t>Rotator</a:t>
            </a:r>
            <a:r>
              <a:rPr sz="2000" spc="-10">
                <a:latin typeface="Comic Sans MS"/>
                <a:cs typeface="Comic Sans MS"/>
              </a:rPr>
              <a:t>’s </a:t>
            </a:r>
            <a:r>
              <a:rPr sz="2000" spc="-10">
                <a:latin typeface="Lucida Console"/>
                <a:cs typeface="Lucida Console"/>
              </a:rPr>
              <a:t>nextAd </a:t>
            </a:r>
            <a:r>
              <a:rPr sz="2000" spc="-10">
                <a:latin typeface="Comic Sans MS"/>
                <a:cs typeface="Comic Sans MS"/>
              </a:rPr>
              <a:t>method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72155" y="5798654"/>
            <a:ext cx="3591560" cy="627380"/>
          </a:xfrm>
          <a:custGeom>
            <a:avLst/>
            <a:gdLst/>
            <a:ahLst/>
            <a:cxnLst/>
            <a:rect l="l" t="t" r="r" b="b"/>
            <a:pathLst>
              <a:path w="3591560" h="627379">
                <a:moveTo>
                  <a:pt x="68961" y="552081"/>
                </a:moveTo>
                <a:lnTo>
                  <a:pt x="0" y="602145"/>
                </a:lnTo>
                <a:lnTo>
                  <a:pt x="81406" y="627253"/>
                </a:lnTo>
                <a:lnTo>
                  <a:pt x="76566" y="598017"/>
                </a:lnTo>
                <a:lnTo>
                  <a:pt x="63626" y="598017"/>
                </a:lnTo>
                <a:lnTo>
                  <a:pt x="61594" y="585482"/>
                </a:lnTo>
                <a:lnTo>
                  <a:pt x="74146" y="583399"/>
                </a:lnTo>
                <a:lnTo>
                  <a:pt x="68961" y="552081"/>
                </a:lnTo>
                <a:close/>
              </a:path>
              <a:path w="3591560" h="627379">
                <a:moveTo>
                  <a:pt x="74146" y="583399"/>
                </a:moveTo>
                <a:lnTo>
                  <a:pt x="61594" y="585482"/>
                </a:lnTo>
                <a:lnTo>
                  <a:pt x="63626" y="598017"/>
                </a:lnTo>
                <a:lnTo>
                  <a:pt x="76220" y="595927"/>
                </a:lnTo>
                <a:lnTo>
                  <a:pt x="74146" y="583399"/>
                </a:lnTo>
                <a:close/>
              </a:path>
              <a:path w="3591560" h="627379">
                <a:moveTo>
                  <a:pt x="76220" y="595927"/>
                </a:moveTo>
                <a:lnTo>
                  <a:pt x="63626" y="598017"/>
                </a:lnTo>
                <a:lnTo>
                  <a:pt x="76566" y="598017"/>
                </a:lnTo>
                <a:lnTo>
                  <a:pt x="76220" y="595927"/>
                </a:lnTo>
                <a:close/>
              </a:path>
              <a:path w="3591560" h="627379">
                <a:moveTo>
                  <a:pt x="3589528" y="0"/>
                </a:moveTo>
                <a:lnTo>
                  <a:pt x="74146" y="583399"/>
                </a:lnTo>
                <a:lnTo>
                  <a:pt x="76220" y="595927"/>
                </a:lnTo>
                <a:lnTo>
                  <a:pt x="3591559" y="12522"/>
                </a:lnTo>
                <a:lnTo>
                  <a:pt x="3589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385940" y="243027"/>
            <a:ext cx="2244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>
                <a:solidFill>
                  <a:srgbClr val="000000"/>
                </a:solidFill>
                <a:latin typeface="Comic Sans MS"/>
                <a:cs typeface="Comic Sans MS"/>
              </a:rPr>
              <a:t>adrotator.jsp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458851"/>
            <a:ext cx="55949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>
                <a:solidFill>
                  <a:srgbClr val="000000"/>
                </a:solidFill>
              </a:rPr>
              <a:t>Java</a:t>
            </a:r>
            <a:r>
              <a:rPr sz="4400" spc="-185">
                <a:solidFill>
                  <a:srgbClr val="000000"/>
                </a:solidFill>
              </a:rPr>
              <a:t> </a:t>
            </a:r>
            <a:r>
              <a:rPr sz="4400">
                <a:solidFill>
                  <a:srgbClr val="000000"/>
                </a:solidFill>
              </a:rPr>
              <a:t>Server</a:t>
            </a:r>
            <a:r>
              <a:rPr sz="4400" spc="-155">
                <a:solidFill>
                  <a:srgbClr val="000000"/>
                </a:solidFill>
              </a:rPr>
              <a:t> </a:t>
            </a:r>
            <a:r>
              <a:rPr sz="4400" spc="-45">
                <a:solidFill>
                  <a:srgbClr val="000000"/>
                </a:solidFill>
              </a:rPr>
              <a:t>Pages</a:t>
            </a:r>
            <a:r>
              <a:rPr sz="4400" spc="-180">
                <a:solidFill>
                  <a:srgbClr val="000000"/>
                </a:solidFill>
              </a:rPr>
              <a:t> </a:t>
            </a:r>
            <a:r>
              <a:rPr sz="4400" spc="-10">
                <a:solidFill>
                  <a:srgbClr val="000000"/>
                </a:solidFill>
              </a:rPr>
              <a:t>(JSP)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43000" y="1533144"/>
            <a:ext cx="1295400" cy="75438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1440" marR="169545">
              <a:lnSpc>
                <a:spcPct val="100000"/>
              </a:lnSpc>
              <a:spcBef>
                <a:spcPts val="260"/>
              </a:spcBef>
            </a:pPr>
            <a:r>
              <a:rPr sz="1800" b="1" spc="-10">
                <a:latin typeface="Comic Sans MS"/>
                <a:cs typeface="Comic Sans MS"/>
              </a:rPr>
              <a:t>Client’s Computer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05600" y="1196339"/>
            <a:ext cx="1066800" cy="176339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200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2000" b="1" spc="-10">
                <a:latin typeface="Comic Sans MS"/>
                <a:cs typeface="Comic Sans MS"/>
              </a:rPr>
              <a:t>Server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19800" y="1662683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609600" y="0"/>
                </a:moveTo>
                <a:lnTo>
                  <a:pt x="609600" y="76200"/>
                </a:lnTo>
                <a:lnTo>
                  <a:pt x="673100" y="44450"/>
                </a:lnTo>
                <a:lnTo>
                  <a:pt x="622300" y="44450"/>
                </a:lnTo>
                <a:lnTo>
                  <a:pt x="622300" y="31750"/>
                </a:lnTo>
                <a:lnTo>
                  <a:pt x="673100" y="31750"/>
                </a:lnTo>
                <a:lnTo>
                  <a:pt x="609600" y="0"/>
                </a:lnTo>
                <a:close/>
              </a:path>
              <a:path w="685800" h="76200">
                <a:moveTo>
                  <a:pt x="609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  <a:path w="685800" h="76200">
                <a:moveTo>
                  <a:pt x="673100" y="31750"/>
                </a:moveTo>
                <a:lnTo>
                  <a:pt x="622300" y="31750"/>
                </a:lnTo>
                <a:lnTo>
                  <a:pt x="622300" y="44450"/>
                </a:lnTo>
                <a:lnTo>
                  <a:pt x="673100" y="44450"/>
                </a:lnTo>
                <a:lnTo>
                  <a:pt x="685800" y="38100"/>
                </a:lnTo>
                <a:lnTo>
                  <a:pt x="6731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33627" y="1443227"/>
            <a:ext cx="2291080" cy="1435735"/>
            <a:chOff x="833627" y="1443227"/>
            <a:chExt cx="2291080" cy="1435735"/>
          </a:xfrm>
        </p:grpSpPr>
        <p:sp>
          <p:nvSpPr>
            <p:cNvPr id="7" name="object 7"/>
            <p:cNvSpPr/>
            <p:nvPr/>
          </p:nvSpPr>
          <p:spPr>
            <a:xfrm>
              <a:off x="1066800" y="1447799"/>
              <a:ext cx="1447800" cy="923925"/>
            </a:xfrm>
            <a:custGeom>
              <a:avLst/>
              <a:gdLst/>
              <a:ahLst/>
              <a:cxnLst/>
              <a:rect l="l" t="t" r="r" b="b"/>
              <a:pathLst>
                <a:path w="1447800" h="923925">
                  <a:moveTo>
                    <a:pt x="0" y="923544"/>
                  </a:moveTo>
                  <a:lnTo>
                    <a:pt x="1447800" y="923544"/>
                  </a:lnTo>
                  <a:lnTo>
                    <a:pt x="1447800" y="0"/>
                  </a:lnTo>
                  <a:lnTo>
                    <a:pt x="0" y="0"/>
                  </a:lnTo>
                  <a:lnTo>
                    <a:pt x="0" y="9235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14600" y="1700784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0" y="0"/>
                  </a:moveTo>
                  <a:lnTo>
                    <a:pt x="5334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14600" y="2249423"/>
              <a:ext cx="609600" cy="76200"/>
            </a:xfrm>
            <a:custGeom>
              <a:avLst/>
              <a:gdLst/>
              <a:ahLst/>
              <a:cxnLst/>
              <a:rect l="l" t="t" r="r" b="b"/>
              <a:pathLst>
                <a:path w="6096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60960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609600" h="76200">
                  <a:moveTo>
                    <a:pt x="60960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609600" y="44450"/>
                  </a:lnTo>
                  <a:lnTo>
                    <a:pt x="6096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8199" y="2455163"/>
              <a:ext cx="1828800" cy="419100"/>
            </a:xfrm>
            <a:custGeom>
              <a:avLst/>
              <a:gdLst/>
              <a:ahLst/>
              <a:cxnLst/>
              <a:rect l="l" t="t" r="r" b="b"/>
              <a:pathLst>
                <a:path w="1828800" h="419100">
                  <a:moveTo>
                    <a:pt x="1828800" y="0"/>
                  </a:moveTo>
                  <a:lnTo>
                    <a:pt x="0" y="0"/>
                  </a:lnTo>
                  <a:lnTo>
                    <a:pt x="0" y="419100"/>
                  </a:lnTo>
                  <a:lnTo>
                    <a:pt x="1828800" y="4191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8199" y="2455163"/>
              <a:ext cx="1828800" cy="419100"/>
            </a:xfrm>
            <a:custGeom>
              <a:avLst/>
              <a:gdLst/>
              <a:ahLst/>
              <a:cxnLst/>
              <a:rect l="l" t="t" r="r" b="b"/>
              <a:pathLst>
                <a:path w="1828800" h="419100">
                  <a:moveTo>
                    <a:pt x="0" y="419100"/>
                  </a:moveTo>
                  <a:lnTo>
                    <a:pt x="1828800" y="4191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4191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71600" y="2371344"/>
              <a:ext cx="762000" cy="83820"/>
            </a:xfrm>
            <a:custGeom>
              <a:avLst/>
              <a:gdLst/>
              <a:ahLst/>
              <a:cxnLst/>
              <a:rect l="l" t="t" r="r" b="b"/>
              <a:pathLst>
                <a:path w="762000" h="83819">
                  <a:moveTo>
                    <a:pt x="0" y="0"/>
                  </a:moveTo>
                  <a:lnTo>
                    <a:pt x="0" y="83819"/>
                  </a:lnTo>
                </a:path>
                <a:path w="762000" h="83819">
                  <a:moveTo>
                    <a:pt x="762000" y="0"/>
                  </a:moveTo>
                  <a:lnTo>
                    <a:pt x="762000" y="8381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203575" y="1467688"/>
            <a:ext cx="3095625" cy="835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>
                <a:latin typeface="Comic Sans MS"/>
                <a:cs typeface="Comic Sans MS"/>
              </a:rPr>
              <a:t>1.Browser</a:t>
            </a:r>
            <a:r>
              <a:rPr sz="2000" spc="-50">
                <a:latin typeface="Comic Sans MS"/>
                <a:cs typeface="Comic Sans MS"/>
              </a:rPr>
              <a:t> </a:t>
            </a:r>
            <a:r>
              <a:rPr sz="2000">
                <a:latin typeface="Comic Sans MS"/>
                <a:cs typeface="Comic Sans MS"/>
              </a:rPr>
              <a:t>requests</a:t>
            </a:r>
            <a:r>
              <a:rPr sz="2000" spc="-60">
                <a:latin typeface="Comic Sans MS"/>
                <a:cs typeface="Comic Sans MS"/>
              </a:rPr>
              <a:t> </a:t>
            </a:r>
            <a:r>
              <a:rPr sz="2000" spc="-20">
                <a:latin typeface="Comic Sans MS"/>
                <a:cs typeface="Comic Sans MS"/>
              </a:rPr>
              <a:t>HTML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2000">
                <a:latin typeface="Comic Sans MS"/>
                <a:cs typeface="Comic Sans MS"/>
              </a:rPr>
              <a:t>7.</a:t>
            </a:r>
            <a:r>
              <a:rPr sz="2000" spc="-35">
                <a:latin typeface="Comic Sans MS"/>
                <a:cs typeface="Comic Sans MS"/>
              </a:rPr>
              <a:t> </a:t>
            </a:r>
            <a:r>
              <a:rPr sz="2000">
                <a:latin typeface="Comic Sans MS"/>
                <a:cs typeface="Comic Sans MS"/>
              </a:rPr>
              <a:t>Server</a:t>
            </a:r>
            <a:r>
              <a:rPr sz="2000" spc="-30">
                <a:latin typeface="Comic Sans MS"/>
                <a:cs typeface="Comic Sans MS"/>
              </a:rPr>
              <a:t> </a:t>
            </a:r>
            <a:r>
              <a:rPr sz="2000">
                <a:latin typeface="Comic Sans MS"/>
                <a:cs typeface="Comic Sans MS"/>
              </a:rPr>
              <a:t>sends</a:t>
            </a:r>
            <a:r>
              <a:rPr sz="2000" spc="-20">
                <a:latin typeface="Comic Sans MS"/>
                <a:cs typeface="Comic Sans MS"/>
              </a:rPr>
              <a:t> HTML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03575" y="2337562"/>
            <a:ext cx="19437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>
                <a:latin typeface="Comic Sans MS"/>
                <a:cs typeface="Comic Sans MS"/>
              </a:rPr>
              <a:t>back</a:t>
            </a:r>
            <a:r>
              <a:rPr sz="2000" spc="-25">
                <a:latin typeface="Comic Sans MS"/>
                <a:cs typeface="Comic Sans MS"/>
              </a:rPr>
              <a:t> </a:t>
            </a:r>
            <a:r>
              <a:rPr sz="2000">
                <a:latin typeface="Comic Sans MS"/>
                <a:cs typeface="Comic Sans MS"/>
              </a:rPr>
              <a:t>to</a:t>
            </a:r>
            <a:r>
              <a:rPr sz="2000" spc="-5">
                <a:latin typeface="Comic Sans MS"/>
                <a:cs typeface="Comic Sans MS"/>
              </a:rPr>
              <a:t> </a:t>
            </a:r>
            <a:r>
              <a:rPr sz="2000" spc="-10">
                <a:latin typeface="Comic Sans MS"/>
                <a:cs typeface="Comic Sans MS"/>
              </a:rPr>
              <a:t>browser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38800" y="2371344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10668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3400" y="4300728"/>
            <a:ext cx="914400" cy="672465"/>
          </a:xfrm>
          <a:custGeom>
            <a:avLst/>
            <a:gdLst/>
            <a:ahLst/>
            <a:cxnLst/>
            <a:rect l="l" t="t" r="r" b="b"/>
            <a:pathLst>
              <a:path w="914400" h="672464">
                <a:moveTo>
                  <a:pt x="0" y="336042"/>
                </a:moveTo>
                <a:lnTo>
                  <a:pt x="3075" y="296860"/>
                </a:lnTo>
                <a:lnTo>
                  <a:pt x="12075" y="259004"/>
                </a:lnTo>
                <a:lnTo>
                  <a:pt x="26654" y="222726"/>
                </a:lnTo>
                <a:lnTo>
                  <a:pt x="46470" y="188278"/>
                </a:lnTo>
                <a:lnTo>
                  <a:pt x="71181" y="155913"/>
                </a:lnTo>
                <a:lnTo>
                  <a:pt x="100442" y="125883"/>
                </a:lnTo>
                <a:lnTo>
                  <a:pt x="133911" y="98440"/>
                </a:lnTo>
                <a:lnTo>
                  <a:pt x="171246" y="73838"/>
                </a:lnTo>
                <a:lnTo>
                  <a:pt x="212101" y="52328"/>
                </a:lnTo>
                <a:lnTo>
                  <a:pt x="256136" y="34163"/>
                </a:lnTo>
                <a:lnTo>
                  <a:pt x="303006" y="19595"/>
                </a:lnTo>
                <a:lnTo>
                  <a:pt x="352369" y="8877"/>
                </a:lnTo>
                <a:lnTo>
                  <a:pt x="403881" y="2261"/>
                </a:lnTo>
                <a:lnTo>
                  <a:pt x="457200" y="0"/>
                </a:lnTo>
                <a:lnTo>
                  <a:pt x="510518" y="2261"/>
                </a:lnTo>
                <a:lnTo>
                  <a:pt x="562030" y="8877"/>
                </a:lnTo>
                <a:lnTo>
                  <a:pt x="611393" y="19595"/>
                </a:lnTo>
                <a:lnTo>
                  <a:pt x="658263" y="34163"/>
                </a:lnTo>
                <a:lnTo>
                  <a:pt x="702298" y="52328"/>
                </a:lnTo>
                <a:lnTo>
                  <a:pt x="743153" y="73838"/>
                </a:lnTo>
                <a:lnTo>
                  <a:pt x="780488" y="98440"/>
                </a:lnTo>
                <a:lnTo>
                  <a:pt x="813957" y="125883"/>
                </a:lnTo>
                <a:lnTo>
                  <a:pt x="843218" y="155913"/>
                </a:lnTo>
                <a:lnTo>
                  <a:pt x="867929" y="188278"/>
                </a:lnTo>
                <a:lnTo>
                  <a:pt x="887745" y="222726"/>
                </a:lnTo>
                <a:lnTo>
                  <a:pt x="902324" y="259004"/>
                </a:lnTo>
                <a:lnTo>
                  <a:pt x="911324" y="296860"/>
                </a:lnTo>
                <a:lnTo>
                  <a:pt x="914400" y="336042"/>
                </a:lnTo>
                <a:lnTo>
                  <a:pt x="911324" y="375223"/>
                </a:lnTo>
                <a:lnTo>
                  <a:pt x="902324" y="413079"/>
                </a:lnTo>
                <a:lnTo>
                  <a:pt x="887745" y="449357"/>
                </a:lnTo>
                <a:lnTo>
                  <a:pt x="867929" y="483805"/>
                </a:lnTo>
                <a:lnTo>
                  <a:pt x="843218" y="516170"/>
                </a:lnTo>
                <a:lnTo>
                  <a:pt x="813957" y="546200"/>
                </a:lnTo>
                <a:lnTo>
                  <a:pt x="780488" y="573643"/>
                </a:lnTo>
                <a:lnTo>
                  <a:pt x="743153" y="598245"/>
                </a:lnTo>
                <a:lnTo>
                  <a:pt x="702298" y="619755"/>
                </a:lnTo>
                <a:lnTo>
                  <a:pt x="658263" y="637920"/>
                </a:lnTo>
                <a:lnTo>
                  <a:pt x="611393" y="652488"/>
                </a:lnTo>
                <a:lnTo>
                  <a:pt x="562030" y="663206"/>
                </a:lnTo>
                <a:lnTo>
                  <a:pt x="510518" y="669822"/>
                </a:lnTo>
                <a:lnTo>
                  <a:pt x="457200" y="672084"/>
                </a:lnTo>
                <a:lnTo>
                  <a:pt x="403881" y="669822"/>
                </a:lnTo>
                <a:lnTo>
                  <a:pt x="352369" y="663206"/>
                </a:lnTo>
                <a:lnTo>
                  <a:pt x="303006" y="652488"/>
                </a:lnTo>
                <a:lnTo>
                  <a:pt x="256136" y="637920"/>
                </a:lnTo>
                <a:lnTo>
                  <a:pt x="212101" y="619755"/>
                </a:lnTo>
                <a:lnTo>
                  <a:pt x="171246" y="598245"/>
                </a:lnTo>
                <a:lnTo>
                  <a:pt x="133911" y="573643"/>
                </a:lnTo>
                <a:lnTo>
                  <a:pt x="100442" y="546200"/>
                </a:lnTo>
                <a:lnTo>
                  <a:pt x="71181" y="516170"/>
                </a:lnTo>
                <a:lnTo>
                  <a:pt x="46470" y="483805"/>
                </a:lnTo>
                <a:lnTo>
                  <a:pt x="26654" y="449357"/>
                </a:lnTo>
                <a:lnTo>
                  <a:pt x="12075" y="413079"/>
                </a:lnTo>
                <a:lnTo>
                  <a:pt x="3075" y="375223"/>
                </a:lnTo>
                <a:lnTo>
                  <a:pt x="0" y="33604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2000" y="3378708"/>
            <a:ext cx="914400" cy="670560"/>
          </a:xfrm>
          <a:custGeom>
            <a:avLst/>
            <a:gdLst/>
            <a:ahLst/>
            <a:cxnLst/>
            <a:rect l="l" t="t" r="r" b="b"/>
            <a:pathLst>
              <a:path w="914400" h="670560">
                <a:moveTo>
                  <a:pt x="0" y="335279"/>
                </a:moveTo>
                <a:lnTo>
                  <a:pt x="3075" y="296180"/>
                </a:lnTo>
                <a:lnTo>
                  <a:pt x="12075" y="258404"/>
                </a:lnTo>
                <a:lnTo>
                  <a:pt x="26654" y="222205"/>
                </a:lnTo>
                <a:lnTo>
                  <a:pt x="46470" y="187834"/>
                </a:lnTo>
                <a:lnTo>
                  <a:pt x="71181" y="155542"/>
                </a:lnTo>
                <a:lnTo>
                  <a:pt x="100442" y="125581"/>
                </a:lnTo>
                <a:lnTo>
                  <a:pt x="133911" y="98202"/>
                </a:lnTo>
                <a:lnTo>
                  <a:pt x="171246" y="73658"/>
                </a:lnTo>
                <a:lnTo>
                  <a:pt x="212101" y="52200"/>
                </a:lnTo>
                <a:lnTo>
                  <a:pt x="256136" y="34078"/>
                </a:lnTo>
                <a:lnTo>
                  <a:pt x="303006" y="19546"/>
                </a:lnTo>
                <a:lnTo>
                  <a:pt x="352369" y="8855"/>
                </a:lnTo>
                <a:lnTo>
                  <a:pt x="403881" y="2255"/>
                </a:lnTo>
                <a:lnTo>
                  <a:pt x="457200" y="0"/>
                </a:lnTo>
                <a:lnTo>
                  <a:pt x="510513" y="2255"/>
                </a:lnTo>
                <a:lnTo>
                  <a:pt x="562022" y="8855"/>
                </a:lnTo>
                <a:lnTo>
                  <a:pt x="611383" y="19546"/>
                </a:lnTo>
                <a:lnTo>
                  <a:pt x="658252" y="34078"/>
                </a:lnTo>
                <a:lnTo>
                  <a:pt x="702286" y="52200"/>
                </a:lnTo>
                <a:lnTo>
                  <a:pt x="743143" y="73658"/>
                </a:lnTo>
                <a:lnTo>
                  <a:pt x="780478" y="98202"/>
                </a:lnTo>
                <a:lnTo>
                  <a:pt x="813949" y="125581"/>
                </a:lnTo>
                <a:lnTo>
                  <a:pt x="843212" y="155542"/>
                </a:lnTo>
                <a:lnTo>
                  <a:pt x="867924" y="187834"/>
                </a:lnTo>
                <a:lnTo>
                  <a:pt x="887742" y="222205"/>
                </a:lnTo>
                <a:lnTo>
                  <a:pt x="902323" y="258404"/>
                </a:lnTo>
                <a:lnTo>
                  <a:pt x="911323" y="296180"/>
                </a:lnTo>
                <a:lnTo>
                  <a:pt x="914400" y="335279"/>
                </a:lnTo>
                <a:lnTo>
                  <a:pt x="911323" y="374379"/>
                </a:lnTo>
                <a:lnTo>
                  <a:pt x="902323" y="412155"/>
                </a:lnTo>
                <a:lnTo>
                  <a:pt x="887742" y="448354"/>
                </a:lnTo>
                <a:lnTo>
                  <a:pt x="867924" y="482725"/>
                </a:lnTo>
                <a:lnTo>
                  <a:pt x="843212" y="515017"/>
                </a:lnTo>
                <a:lnTo>
                  <a:pt x="813949" y="544978"/>
                </a:lnTo>
                <a:lnTo>
                  <a:pt x="780478" y="572357"/>
                </a:lnTo>
                <a:lnTo>
                  <a:pt x="743143" y="596901"/>
                </a:lnTo>
                <a:lnTo>
                  <a:pt x="702286" y="618359"/>
                </a:lnTo>
                <a:lnTo>
                  <a:pt x="658252" y="636481"/>
                </a:lnTo>
                <a:lnTo>
                  <a:pt x="611383" y="651013"/>
                </a:lnTo>
                <a:lnTo>
                  <a:pt x="562022" y="661704"/>
                </a:lnTo>
                <a:lnTo>
                  <a:pt x="510513" y="668304"/>
                </a:lnTo>
                <a:lnTo>
                  <a:pt x="457200" y="670559"/>
                </a:lnTo>
                <a:lnTo>
                  <a:pt x="403881" y="668304"/>
                </a:lnTo>
                <a:lnTo>
                  <a:pt x="352369" y="661704"/>
                </a:lnTo>
                <a:lnTo>
                  <a:pt x="303006" y="651013"/>
                </a:lnTo>
                <a:lnTo>
                  <a:pt x="256136" y="636481"/>
                </a:lnTo>
                <a:lnTo>
                  <a:pt x="212101" y="618359"/>
                </a:lnTo>
                <a:lnTo>
                  <a:pt x="171246" y="596901"/>
                </a:lnTo>
                <a:lnTo>
                  <a:pt x="133911" y="572357"/>
                </a:lnTo>
                <a:lnTo>
                  <a:pt x="100442" y="544978"/>
                </a:lnTo>
                <a:lnTo>
                  <a:pt x="71181" y="515017"/>
                </a:lnTo>
                <a:lnTo>
                  <a:pt x="46470" y="482725"/>
                </a:lnTo>
                <a:lnTo>
                  <a:pt x="26654" y="448354"/>
                </a:lnTo>
                <a:lnTo>
                  <a:pt x="12075" y="412155"/>
                </a:lnTo>
                <a:lnTo>
                  <a:pt x="3075" y="374379"/>
                </a:lnTo>
                <a:lnTo>
                  <a:pt x="0" y="3352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057400" y="3546347"/>
            <a:ext cx="914400" cy="670560"/>
          </a:xfrm>
          <a:custGeom>
            <a:avLst/>
            <a:gdLst/>
            <a:ahLst/>
            <a:cxnLst/>
            <a:rect l="l" t="t" r="r" b="b"/>
            <a:pathLst>
              <a:path w="914400" h="670560">
                <a:moveTo>
                  <a:pt x="0" y="335279"/>
                </a:moveTo>
                <a:lnTo>
                  <a:pt x="3076" y="296180"/>
                </a:lnTo>
                <a:lnTo>
                  <a:pt x="12076" y="258404"/>
                </a:lnTo>
                <a:lnTo>
                  <a:pt x="26657" y="222205"/>
                </a:lnTo>
                <a:lnTo>
                  <a:pt x="46475" y="187834"/>
                </a:lnTo>
                <a:lnTo>
                  <a:pt x="71187" y="155542"/>
                </a:lnTo>
                <a:lnTo>
                  <a:pt x="100450" y="125581"/>
                </a:lnTo>
                <a:lnTo>
                  <a:pt x="133921" y="98202"/>
                </a:lnTo>
                <a:lnTo>
                  <a:pt x="171256" y="73658"/>
                </a:lnTo>
                <a:lnTo>
                  <a:pt x="212113" y="52200"/>
                </a:lnTo>
                <a:lnTo>
                  <a:pt x="256147" y="34078"/>
                </a:lnTo>
                <a:lnTo>
                  <a:pt x="303016" y="19546"/>
                </a:lnTo>
                <a:lnTo>
                  <a:pt x="352377" y="8855"/>
                </a:lnTo>
                <a:lnTo>
                  <a:pt x="403886" y="2255"/>
                </a:lnTo>
                <a:lnTo>
                  <a:pt x="457200" y="0"/>
                </a:lnTo>
                <a:lnTo>
                  <a:pt x="510513" y="2255"/>
                </a:lnTo>
                <a:lnTo>
                  <a:pt x="562022" y="8855"/>
                </a:lnTo>
                <a:lnTo>
                  <a:pt x="611383" y="19546"/>
                </a:lnTo>
                <a:lnTo>
                  <a:pt x="658252" y="34078"/>
                </a:lnTo>
                <a:lnTo>
                  <a:pt x="702286" y="52200"/>
                </a:lnTo>
                <a:lnTo>
                  <a:pt x="743143" y="73658"/>
                </a:lnTo>
                <a:lnTo>
                  <a:pt x="780478" y="98202"/>
                </a:lnTo>
                <a:lnTo>
                  <a:pt x="813949" y="125581"/>
                </a:lnTo>
                <a:lnTo>
                  <a:pt x="843212" y="155542"/>
                </a:lnTo>
                <a:lnTo>
                  <a:pt x="867924" y="187834"/>
                </a:lnTo>
                <a:lnTo>
                  <a:pt x="887742" y="222205"/>
                </a:lnTo>
                <a:lnTo>
                  <a:pt x="902323" y="258404"/>
                </a:lnTo>
                <a:lnTo>
                  <a:pt x="911323" y="296180"/>
                </a:lnTo>
                <a:lnTo>
                  <a:pt x="914400" y="335279"/>
                </a:lnTo>
                <a:lnTo>
                  <a:pt x="911323" y="374379"/>
                </a:lnTo>
                <a:lnTo>
                  <a:pt x="902323" y="412155"/>
                </a:lnTo>
                <a:lnTo>
                  <a:pt x="887742" y="448354"/>
                </a:lnTo>
                <a:lnTo>
                  <a:pt x="867924" y="482725"/>
                </a:lnTo>
                <a:lnTo>
                  <a:pt x="843212" y="515017"/>
                </a:lnTo>
                <a:lnTo>
                  <a:pt x="813949" y="544978"/>
                </a:lnTo>
                <a:lnTo>
                  <a:pt x="780478" y="572357"/>
                </a:lnTo>
                <a:lnTo>
                  <a:pt x="743143" y="596901"/>
                </a:lnTo>
                <a:lnTo>
                  <a:pt x="702286" y="618359"/>
                </a:lnTo>
                <a:lnTo>
                  <a:pt x="658252" y="636481"/>
                </a:lnTo>
                <a:lnTo>
                  <a:pt x="611383" y="651013"/>
                </a:lnTo>
                <a:lnTo>
                  <a:pt x="562022" y="661704"/>
                </a:lnTo>
                <a:lnTo>
                  <a:pt x="510513" y="668304"/>
                </a:lnTo>
                <a:lnTo>
                  <a:pt x="457200" y="670559"/>
                </a:lnTo>
                <a:lnTo>
                  <a:pt x="403886" y="668304"/>
                </a:lnTo>
                <a:lnTo>
                  <a:pt x="352377" y="661704"/>
                </a:lnTo>
                <a:lnTo>
                  <a:pt x="303016" y="651013"/>
                </a:lnTo>
                <a:lnTo>
                  <a:pt x="256147" y="636481"/>
                </a:lnTo>
                <a:lnTo>
                  <a:pt x="212113" y="618359"/>
                </a:lnTo>
                <a:lnTo>
                  <a:pt x="171256" y="596901"/>
                </a:lnTo>
                <a:lnTo>
                  <a:pt x="133921" y="572357"/>
                </a:lnTo>
                <a:lnTo>
                  <a:pt x="100450" y="544978"/>
                </a:lnTo>
                <a:lnTo>
                  <a:pt x="71187" y="515017"/>
                </a:lnTo>
                <a:lnTo>
                  <a:pt x="46475" y="482725"/>
                </a:lnTo>
                <a:lnTo>
                  <a:pt x="26657" y="448354"/>
                </a:lnTo>
                <a:lnTo>
                  <a:pt x="12076" y="412155"/>
                </a:lnTo>
                <a:lnTo>
                  <a:pt x="3076" y="374379"/>
                </a:lnTo>
                <a:lnTo>
                  <a:pt x="0" y="33527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270375" y="3146247"/>
            <a:ext cx="4802505" cy="3215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7340" indent="-294640">
              <a:lnSpc>
                <a:spcPct val="100000"/>
              </a:lnSpc>
              <a:spcBef>
                <a:spcPts val="105"/>
              </a:spcBef>
              <a:buAutoNum type="arabicPeriod" startAt="6"/>
              <a:tabLst>
                <a:tab pos="307340" algn="l"/>
              </a:tabLst>
            </a:pPr>
            <a:r>
              <a:rPr sz="2000">
                <a:latin typeface="Comic Sans MS"/>
                <a:cs typeface="Comic Sans MS"/>
              </a:rPr>
              <a:t>Java</a:t>
            </a:r>
            <a:r>
              <a:rPr sz="2000" spc="-40">
                <a:latin typeface="Comic Sans MS"/>
                <a:cs typeface="Comic Sans MS"/>
              </a:rPr>
              <a:t> </a:t>
            </a:r>
            <a:r>
              <a:rPr sz="2000">
                <a:latin typeface="Comic Sans MS"/>
                <a:cs typeface="Comic Sans MS"/>
              </a:rPr>
              <a:t>Engine sends</a:t>
            </a:r>
            <a:r>
              <a:rPr sz="2000" spc="-10">
                <a:latin typeface="Comic Sans MS"/>
                <a:cs typeface="Comic Sans MS"/>
              </a:rPr>
              <a:t> </a:t>
            </a:r>
            <a:r>
              <a:rPr sz="2000">
                <a:latin typeface="Comic Sans MS"/>
                <a:cs typeface="Comic Sans MS"/>
              </a:rPr>
              <a:t>HTML</a:t>
            </a:r>
            <a:r>
              <a:rPr sz="2000" spc="-30">
                <a:latin typeface="Comic Sans MS"/>
                <a:cs typeface="Comic Sans MS"/>
              </a:rPr>
              <a:t> </a:t>
            </a:r>
            <a:r>
              <a:rPr sz="2000">
                <a:latin typeface="Comic Sans MS"/>
                <a:cs typeface="Comic Sans MS"/>
              </a:rPr>
              <a:t>to</a:t>
            </a:r>
            <a:r>
              <a:rPr sz="2000" spc="-25">
                <a:latin typeface="Comic Sans MS"/>
                <a:cs typeface="Comic Sans MS"/>
              </a:rPr>
              <a:t> </a:t>
            </a:r>
            <a:r>
              <a:rPr sz="2000" spc="-10">
                <a:latin typeface="Comic Sans MS"/>
                <a:cs typeface="Comic Sans MS"/>
              </a:rPr>
              <a:t>server</a:t>
            </a:r>
            <a:endParaRPr sz="2000">
              <a:latin typeface="Comic Sans MS"/>
              <a:cs typeface="Comic Sans MS"/>
            </a:endParaRPr>
          </a:p>
          <a:p>
            <a:pPr marL="307975">
              <a:lnSpc>
                <a:spcPct val="100000"/>
              </a:lnSpc>
              <a:spcBef>
                <a:spcPts val="2225"/>
              </a:spcBef>
            </a:pPr>
            <a:r>
              <a:rPr sz="2000">
                <a:latin typeface="Comic Sans MS"/>
                <a:cs typeface="Comic Sans MS"/>
              </a:rPr>
              <a:t>Server</a:t>
            </a:r>
            <a:r>
              <a:rPr sz="2000" spc="-30">
                <a:latin typeface="Comic Sans MS"/>
                <a:cs typeface="Comic Sans MS"/>
              </a:rPr>
              <a:t> </a:t>
            </a:r>
            <a:r>
              <a:rPr sz="2000">
                <a:latin typeface="Comic Sans MS"/>
                <a:cs typeface="Comic Sans MS"/>
              </a:rPr>
              <a:t>sends</a:t>
            </a:r>
            <a:r>
              <a:rPr sz="2000" spc="-20">
                <a:latin typeface="Comic Sans MS"/>
                <a:cs typeface="Comic Sans MS"/>
              </a:rPr>
              <a:t> </a:t>
            </a:r>
            <a:r>
              <a:rPr sz="2000">
                <a:latin typeface="Comic Sans MS"/>
                <a:cs typeface="Comic Sans MS"/>
              </a:rPr>
              <a:t>requests</a:t>
            </a:r>
            <a:r>
              <a:rPr sz="2000" spc="-35">
                <a:latin typeface="Comic Sans MS"/>
                <a:cs typeface="Comic Sans MS"/>
              </a:rPr>
              <a:t> </a:t>
            </a:r>
            <a:r>
              <a:rPr sz="2000">
                <a:latin typeface="Comic Sans MS"/>
                <a:cs typeface="Comic Sans MS"/>
              </a:rPr>
              <a:t>to</a:t>
            </a:r>
            <a:r>
              <a:rPr sz="2000" spc="-45">
                <a:latin typeface="Comic Sans MS"/>
                <a:cs typeface="Comic Sans MS"/>
              </a:rPr>
              <a:t> </a:t>
            </a:r>
            <a:r>
              <a:rPr sz="2000">
                <a:latin typeface="Comic Sans MS"/>
                <a:cs typeface="Comic Sans MS"/>
              </a:rPr>
              <a:t>Java</a:t>
            </a:r>
            <a:r>
              <a:rPr sz="2000" spc="-45">
                <a:latin typeface="Comic Sans MS"/>
                <a:cs typeface="Comic Sans MS"/>
              </a:rPr>
              <a:t> </a:t>
            </a:r>
            <a:r>
              <a:rPr sz="2000" spc="-10">
                <a:latin typeface="Comic Sans MS"/>
                <a:cs typeface="Comic Sans MS"/>
              </a:rPr>
              <a:t>Engine</a:t>
            </a:r>
            <a:endParaRPr sz="20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2265"/>
              </a:spcBef>
            </a:pPr>
            <a:endParaRPr sz="2000">
              <a:latin typeface="Comic Sans MS"/>
              <a:cs typeface="Comic Sans MS"/>
            </a:endParaRPr>
          </a:p>
          <a:p>
            <a:pPr marL="241300" marR="1037590" lvl="1" indent="295275">
              <a:lnSpc>
                <a:spcPct val="120000"/>
              </a:lnSpc>
              <a:buAutoNum type="arabicPeriod" startAt="3"/>
              <a:tabLst>
                <a:tab pos="536575" algn="l"/>
              </a:tabLst>
            </a:pPr>
            <a:r>
              <a:rPr sz="2000">
                <a:latin typeface="Comic Sans MS"/>
                <a:cs typeface="Comic Sans MS"/>
              </a:rPr>
              <a:t>If</a:t>
            </a:r>
            <a:r>
              <a:rPr sz="2000" spc="-35">
                <a:latin typeface="Comic Sans MS"/>
                <a:cs typeface="Comic Sans MS"/>
              </a:rPr>
              <a:t> </a:t>
            </a:r>
            <a:r>
              <a:rPr sz="2000">
                <a:latin typeface="Comic Sans MS"/>
                <a:cs typeface="Comic Sans MS"/>
              </a:rPr>
              <a:t>needed, the</a:t>
            </a:r>
            <a:r>
              <a:rPr sz="2000" spc="-35">
                <a:latin typeface="Comic Sans MS"/>
                <a:cs typeface="Comic Sans MS"/>
              </a:rPr>
              <a:t> </a:t>
            </a:r>
            <a:r>
              <a:rPr sz="2000">
                <a:latin typeface="Comic Sans MS"/>
                <a:cs typeface="Comic Sans MS"/>
              </a:rPr>
              <a:t>Java</a:t>
            </a:r>
            <a:r>
              <a:rPr sz="2000" spc="-25">
                <a:latin typeface="Comic Sans MS"/>
                <a:cs typeface="Comic Sans MS"/>
              </a:rPr>
              <a:t> </a:t>
            </a:r>
            <a:r>
              <a:rPr sz="2000" spc="-10">
                <a:latin typeface="Comic Sans MS"/>
                <a:cs typeface="Comic Sans MS"/>
              </a:rPr>
              <a:t>Engine </a:t>
            </a:r>
            <a:r>
              <a:rPr sz="2000">
                <a:latin typeface="Comic Sans MS"/>
                <a:cs typeface="Comic Sans MS"/>
              </a:rPr>
              <a:t>reads</a:t>
            </a:r>
            <a:r>
              <a:rPr sz="2000" spc="-25">
                <a:latin typeface="Comic Sans MS"/>
                <a:cs typeface="Comic Sans MS"/>
              </a:rPr>
              <a:t> </a:t>
            </a:r>
            <a:r>
              <a:rPr sz="2000">
                <a:latin typeface="Comic Sans MS"/>
                <a:cs typeface="Comic Sans MS"/>
              </a:rPr>
              <a:t>the</a:t>
            </a:r>
            <a:r>
              <a:rPr sz="2000" spc="-35">
                <a:latin typeface="Comic Sans MS"/>
                <a:cs typeface="Comic Sans MS"/>
              </a:rPr>
              <a:t> </a:t>
            </a:r>
            <a:r>
              <a:rPr sz="2000">
                <a:latin typeface="Comic Sans MS"/>
                <a:cs typeface="Comic Sans MS"/>
              </a:rPr>
              <a:t>.jsp</a:t>
            </a:r>
            <a:r>
              <a:rPr sz="2000" spc="-20">
                <a:latin typeface="Comic Sans MS"/>
                <a:cs typeface="Comic Sans MS"/>
              </a:rPr>
              <a:t> file</a:t>
            </a:r>
            <a:endParaRPr sz="2000">
              <a:latin typeface="Comic Sans MS"/>
              <a:cs typeface="Comic Sans MS"/>
            </a:endParaRPr>
          </a:p>
          <a:p>
            <a:pPr marL="241300" marR="1136015" lvl="1" indent="295275">
              <a:lnSpc>
                <a:spcPct val="120000"/>
              </a:lnSpc>
              <a:spcBef>
                <a:spcPts val="1510"/>
              </a:spcBef>
              <a:buAutoNum type="arabicPeriod" startAt="3"/>
              <a:tabLst>
                <a:tab pos="536575" algn="l"/>
              </a:tabLst>
            </a:pPr>
            <a:r>
              <a:rPr sz="2000">
                <a:latin typeface="Comic Sans MS"/>
                <a:cs typeface="Comic Sans MS"/>
              </a:rPr>
              <a:t>The</a:t>
            </a:r>
            <a:r>
              <a:rPr sz="2000" spc="-20">
                <a:latin typeface="Comic Sans MS"/>
                <a:cs typeface="Comic Sans MS"/>
              </a:rPr>
              <a:t> </a:t>
            </a:r>
            <a:r>
              <a:rPr sz="2000">
                <a:latin typeface="Comic Sans MS"/>
                <a:cs typeface="Comic Sans MS"/>
              </a:rPr>
              <a:t>JSP</a:t>
            </a:r>
            <a:r>
              <a:rPr sz="2000" spc="-30">
                <a:latin typeface="Comic Sans MS"/>
                <a:cs typeface="Comic Sans MS"/>
              </a:rPr>
              <a:t> </a:t>
            </a:r>
            <a:r>
              <a:rPr sz="2000">
                <a:latin typeface="Comic Sans MS"/>
                <a:cs typeface="Comic Sans MS"/>
              </a:rPr>
              <a:t>is</a:t>
            </a:r>
            <a:r>
              <a:rPr sz="2000" spc="-15">
                <a:latin typeface="Comic Sans MS"/>
                <a:cs typeface="Comic Sans MS"/>
              </a:rPr>
              <a:t> </a:t>
            </a:r>
            <a:r>
              <a:rPr sz="2000">
                <a:latin typeface="Comic Sans MS"/>
                <a:cs typeface="Comic Sans MS"/>
              </a:rPr>
              <a:t>turned</a:t>
            </a:r>
            <a:r>
              <a:rPr sz="2000" spc="-10">
                <a:latin typeface="Comic Sans MS"/>
                <a:cs typeface="Comic Sans MS"/>
              </a:rPr>
              <a:t> </a:t>
            </a:r>
            <a:r>
              <a:rPr sz="2000">
                <a:latin typeface="Comic Sans MS"/>
                <a:cs typeface="Comic Sans MS"/>
              </a:rPr>
              <a:t>into</a:t>
            </a:r>
            <a:r>
              <a:rPr sz="2000" spc="-10">
                <a:latin typeface="Comic Sans MS"/>
                <a:cs typeface="Comic Sans MS"/>
              </a:rPr>
              <a:t> </a:t>
            </a:r>
            <a:r>
              <a:rPr sz="2000" spc="-60">
                <a:latin typeface="Comic Sans MS"/>
                <a:cs typeface="Comic Sans MS"/>
              </a:rPr>
              <a:t>a </a:t>
            </a:r>
            <a:r>
              <a:rPr sz="2000">
                <a:latin typeface="Comic Sans MS"/>
                <a:cs typeface="Comic Sans MS"/>
              </a:rPr>
              <a:t>servlet,</a:t>
            </a:r>
            <a:r>
              <a:rPr sz="2000" spc="-40">
                <a:latin typeface="Comic Sans MS"/>
                <a:cs typeface="Comic Sans MS"/>
              </a:rPr>
              <a:t> </a:t>
            </a:r>
            <a:r>
              <a:rPr sz="2000">
                <a:latin typeface="Comic Sans MS"/>
                <a:cs typeface="Comic Sans MS"/>
              </a:rPr>
              <a:t>compiled,</a:t>
            </a:r>
            <a:r>
              <a:rPr sz="2000" spc="-65">
                <a:latin typeface="Comic Sans MS"/>
                <a:cs typeface="Comic Sans MS"/>
              </a:rPr>
              <a:t> </a:t>
            </a:r>
            <a:r>
              <a:rPr sz="2000">
                <a:latin typeface="Comic Sans MS"/>
                <a:cs typeface="Comic Sans MS"/>
              </a:rPr>
              <a:t>and</a:t>
            </a:r>
            <a:r>
              <a:rPr sz="2000" spc="-50">
                <a:latin typeface="Comic Sans MS"/>
                <a:cs typeface="Comic Sans MS"/>
              </a:rPr>
              <a:t> </a:t>
            </a:r>
            <a:r>
              <a:rPr sz="2000" spc="-10">
                <a:latin typeface="Comic Sans MS"/>
                <a:cs typeface="Comic Sans MS"/>
              </a:rPr>
              <a:t>loaded</a:t>
            </a:r>
            <a:endParaRPr sz="2000">
              <a:latin typeface="Comic Sans MS"/>
              <a:cs typeface="Comic Sans MS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52627" y="3206495"/>
          <a:ext cx="4051300" cy="3187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00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96240">
                        <a:lnSpc>
                          <a:spcPts val="2070"/>
                        </a:lnSpc>
                        <a:spcBef>
                          <a:spcPts val="5"/>
                        </a:spcBef>
                      </a:pPr>
                      <a:r>
                        <a:rPr sz="1800" spc="-10">
                          <a:latin typeface="Comic Sans MS"/>
                          <a:cs typeface="Comic Sans MS"/>
                        </a:rPr>
                        <a:t>servlet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  <a:p>
                      <a:pPr marL="1767839">
                        <a:lnSpc>
                          <a:spcPts val="2070"/>
                        </a:lnSpc>
                      </a:pPr>
                      <a:r>
                        <a:rPr sz="1800" spc="-10">
                          <a:latin typeface="Comic Sans MS"/>
                          <a:cs typeface="Comic Sans MS"/>
                        </a:rPr>
                        <a:t>servlet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607820" marR="234950" indent="-1287780">
                        <a:lnSpc>
                          <a:spcPct val="100000"/>
                        </a:lnSpc>
                        <a:tabLst>
                          <a:tab pos="1607185" algn="l"/>
                        </a:tabLst>
                      </a:pPr>
                      <a:r>
                        <a:rPr sz="3000" spc="-15" baseline="-18055">
                          <a:latin typeface="Comic Sans MS"/>
                          <a:cs typeface="Comic Sans MS"/>
                        </a:rPr>
                        <a:t>class</a:t>
                      </a:r>
                      <a:r>
                        <a:rPr sz="3000" baseline="-18055">
                          <a:latin typeface="Comic Sans MS"/>
                          <a:cs typeface="Comic Sans MS"/>
                        </a:rPr>
                        <a:t>	</a:t>
                      </a:r>
                      <a:r>
                        <a:rPr sz="2000" spc="-10">
                          <a:latin typeface="Comic Sans MS"/>
                          <a:cs typeface="Comic Sans MS"/>
                        </a:rPr>
                        <a:t>5.The </a:t>
                      </a:r>
                      <a:r>
                        <a:rPr sz="2000">
                          <a:latin typeface="Comic Sans MS"/>
                          <a:cs typeface="Comic Sans MS"/>
                        </a:rPr>
                        <a:t>servlet</a:t>
                      </a:r>
                      <a:r>
                        <a:rPr sz="2000" spc="-65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000" spc="-20">
                          <a:latin typeface="Comic Sans MS"/>
                          <a:cs typeface="Comic Sans MS"/>
                        </a:rPr>
                        <a:t>runs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  <a:p>
                      <a:pPr marL="1607820" marR="480695" indent="-830580">
                        <a:lnSpc>
                          <a:spcPct val="52200"/>
                        </a:lnSpc>
                        <a:spcBef>
                          <a:spcPts val="2295"/>
                        </a:spcBef>
                        <a:tabLst>
                          <a:tab pos="1607185" algn="l"/>
                        </a:tabLst>
                      </a:pPr>
                      <a:r>
                        <a:rPr sz="2000" spc="-20">
                          <a:latin typeface="Comic Sans MS"/>
                          <a:cs typeface="Comic Sans MS"/>
                        </a:rPr>
                        <a:t>Bean</a:t>
                      </a:r>
                      <a:r>
                        <a:rPr sz="2000">
                          <a:latin typeface="Comic Sans MS"/>
                          <a:cs typeface="Comic Sans MS"/>
                        </a:rPr>
                        <a:t>	</a:t>
                      </a:r>
                      <a:r>
                        <a:rPr sz="3000" spc="-37" baseline="31944">
                          <a:latin typeface="Comic Sans MS"/>
                          <a:cs typeface="Comic Sans MS"/>
                        </a:rPr>
                        <a:t>and </a:t>
                      </a:r>
                      <a:r>
                        <a:rPr sz="2000" spc="-10">
                          <a:latin typeface="Comic Sans MS"/>
                          <a:cs typeface="Comic Sans MS"/>
                        </a:rPr>
                        <a:t>generates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  <a:p>
                      <a:pPr marL="671830" algn="ctr">
                        <a:lnSpc>
                          <a:spcPts val="2290"/>
                        </a:lnSpc>
                      </a:pPr>
                      <a:r>
                        <a:rPr sz="2000" spc="-20">
                          <a:latin typeface="Comic Sans MS"/>
                          <a:cs typeface="Comic Sans MS"/>
                        </a:rPr>
                        <a:t>HTML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  <a:p>
                      <a:pPr marL="84455">
                        <a:lnSpc>
                          <a:spcPts val="3250"/>
                        </a:lnSpc>
                      </a:pPr>
                      <a:r>
                        <a:rPr sz="2800" b="1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Java</a:t>
                      </a:r>
                      <a:r>
                        <a:rPr sz="2800" b="1" spc="-5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800" b="1" spc="-10">
                          <a:solidFill>
                            <a:srgbClr val="C00000"/>
                          </a:solidFill>
                          <a:latin typeface="Comic Sans MS"/>
                          <a:cs typeface="Comic Sans MS"/>
                        </a:rPr>
                        <a:t>Engine</a:t>
                      </a:r>
                      <a:endParaRPr sz="2800">
                        <a:latin typeface="Comic Sans MS"/>
                        <a:cs typeface="Comic Sans MS"/>
                      </a:endParaRPr>
                    </a:p>
                  </a:txBody>
                  <a:tcPr marL="0" marR="0" marT="222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15875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38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2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marR="15875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5875">
                        <a:lnSpc>
                          <a:spcPct val="100000"/>
                        </a:lnSpc>
                      </a:pPr>
                      <a:r>
                        <a:rPr sz="2000" spc="-25">
                          <a:latin typeface="Comic Sans MS"/>
                          <a:cs typeface="Comic Sans MS"/>
                        </a:rPr>
                        <a:t>2.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76200" marB="0">
                    <a:lnB w="9525">
                      <a:solidFill>
                        <a:srgbClr val="000000"/>
                      </a:solidFill>
                      <a:prstDash val="sys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62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2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158750"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ysDash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3733800" y="3927347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34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3400" h="76200">
                <a:moveTo>
                  <a:pt x="5334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7772400" y="1612391"/>
            <a:ext cx="1071880" cy="2357755"/>
            <a:chOff x="7772400" y="1612391"/>
            <a:chExt cx="1071880" cy="2357755"/>
          </a:xfrm>
        </p:grpSpPr>
        <p:sp>
          <p:nvSpPr>
            <p:cNvPr id="23" name="object 23"/>
            <p:cNvSpPr/>
            <p:nvPr/>
          </p:nvSpPr>
          <p:spPr>
            <a:xfrm>
              <a:off x="7772400" y="1616963"/>
              <a:ext cx="1066800" cy="2348865"/>
            </a:xfrm>
            <a:custGeom>
              <a:avLst/>
              <a:gdLst/>
              <a:ahLst/>
              <a:cxnLst/>
              <a:rect l="l" t="t" r="r" b="b"/>
              <a:pathLst>
                <a:path w="1066800" h="2348865">
                  <a:moveTo>
                    <a:pt x="0" y="0"/>
                  </a:moveTo>
                  <a:lnTo>
                    <a:pt x="1066800" y="0"/>
                  </a:lnTo>
                </a:path>
                <a:path w="1066800" h="2348865">
                  <a:moveTo>
                    <a:pt x="1066800" y="0"/>
                  </a:moveTo>
                  <a:lnTo>
                    <a:pt x="1066800" y="2348484"/>
                  </a:lnTo>
                </a:path>
                <a:path w="1066800" h="2348865">
                  <a:moveTo>
                    <a:pt x="1066800" y="2348484"/>
                  </a:moveTo>
                  <a:lnTo>
                    <a:pt x="609600" y="2348484"/>
                  </a:lnTo>
                </a:path>
                <a:path w="1066800" h="2348865">
                  <a:moveTo>
                    <a:pt x="381000" y="1761744"/>
                  </a:moveTo>
                  <a:lnTo>
                    <a:pt x="762000" y="1761744"/>
                  </a:lnTo>
                </a:path>
                <a:path w="1066800" h="2348865">
                  <a:moveTo>
                    <a:pt x="762000" y="1761744"/>
                  </a:moveTo>
                  <a:lnTo>
                    <a:pt x="762000" y="108966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772400" y="2668524"/>
              <a:ext cx="762000" cy="76200"/>
            </a:xfrm>
            <a:custGeom>
              <a:avLst/>
              <a:gdLst/>
              <a:ahLst/>
              <a:cxnLst/>
              <a:rect l="l" t="t" r="r" b="b"/>
              <a:pathLst>
                <a:path w="7620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76200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762000" h="76200">
                  <a:moveTo>
                    <a:pt x="76200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762000" y="44450"/>
                  </a:lnTo>
                  <a:lnTo>
                    <a:pt x="7620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7543800" y="4800600"/>
            <a:ext cx="1376680" cy="1351915"/>
            <a:chOff x="7543800" y="4800600"/>
            <a:chExt cx="1376680" cy="1351915"/>
          </a:xfrm>
        </p:grpSpPr>
        <p:sp>
          <p:nvSpPr>
            <p:cNvPr id="26" name="object 26"/>
            <p:cNvSpPr/>
            <p:nvPr/>
          </p:nvSpPr>
          <p:spPr>
            <a:xfrm>
              <a:off x="8077200" y="4805172"/>
              <a:ext cx="838200" cy="1343025"/>
            </a:xfrm>
            <a:custGeom>
              <a:avLst/>
              <a:gdLst/>
              <a:ahLst/>
              <a:cxnLst/>
              <a:rect l="l" t="t" r="r" b="b"/>
              <a:pathLst>
                <a:path w="838200" h="1343025">
                  <a:moveTo>
                    <a:pt x="838200" y="0"/>
                  </a:moveTo>
                  <a:lnTo>
                    <a:pt x="0" y="0"/>
                  </a:lnTo>
                  <a:lnTo>
                    <a:pt x="0" y="1342643"/>
                  </a:lnTo>
                  <a:lnTo>
                    <a:pt x="838200" y="1342643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077200" y="4805172"/>
              <a:ext cx="838200" cy="1343025"/>
            </a:xfrm>
            <a:custGeom>
              <a:avLst/>
              <a:gdLst/>
              <a:ahLst/>
              <a:cxnLst/>
              <a:rect l="l" t="t" r="r" b="b"/>
              <a:pathLst>
                <a:path w="838200" h="1343025">
                  <a:moveTo>
                    <a:pt x="0" y="1342643"/>
                  </a:moveTo>
                  <a:lnTo>
                    <a:pt x="838200" y="1342643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1342643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43800" y="5980175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53340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43800" y="5018531"/>
              <a:ext cx="533400" cy="76200"/>
            </a:xfrm>
            <a:custGeom>
              <a:avLst/>
              <a:gdLst/>
              <a:ahLst/>
              <a:cxnLst/>
              <a:rect l="l" t="t" r="r" b="b"/>
              <a:pathLst>
                <a:path w="533400" h="76200">
                  <a:moveTo>
                    <a:pt x="508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50800" y="44450"/>
                  </a:lnTo>
                  <a:lnTo>
                    <a:pt x="50800" y="31750"/>
                  </a:lnTo>
                  <a:close/>
                </a:path>
                <a:path w="533400" h="76200">
                  <a:moveTo>
                    <a:pt x="139700" y="31750"/>
                  </a:moveTo>
                  <a:lnTo>
                    <a:pt x="88900" y="31750"/>
                  </a:lnTo>
                  <a:lnTo>
                    <a:pt x="88900" y="44450"/>
                  </a:lnTo>
                  <a:lnTo>
                    <a:pt x="139700" y="44450"/>
                  </a:lnTo>
                  <a:lnTo>
                    <a:pt x="139700" y="31750"/>
                  </a:lnTo>
                  <a:close/>
                </a:path>
                <a:path w="533400" h="76200">
                  <a:moveTo>
                    <a:pt x="228600" y="31750"/>
                  </a:moveTo>
                  <a:lnTo>
                    <a:pt x="177800" y="31750"/>
                  </a:lnTo>
                  <a:lnTo>
                    <a:pt x="177800" y="44450"/>
                  </a:lnTo>
                  <a:lnTo>
                    <a:pt x="228600" y="44450"/>
                  </a:lnTo>
                  <a:lnTo>
                    <a:pt x="228600" y="31750"/>
                  </a:lnTo>
                  <a:close/>
                </a:path>
                <a:path w="533400" h="76200">
                  <a:moveTo>
                    <a:pt x="317500" y="31750"/>
                  </a:moveTo>
                  <a:lnTo>
                    <a:pt x="266700" y="31750"/>
                  </a:lnTo>
                  <a:lnTo>
                    <a:pt x="266700" y="44450"/>
                  </a:lnTo>
                  <a:lnTo>
                    <a:pt x="317500" y="44450"/>
                  </a:lnTo>
                  <a:lnTo>
                    <a:pt x="317500" y="31750"/>
                  </a:lnTo>
                  <a:close/>
                </a:path>
                <a:path w="533400" h="76200">
                  <a:moveTo>
                    <a:pt x="406400" y="31750"/>
                  </a:moveTo>
                  <a:lnTo>
                    <a:pt x="355600" y="31750"/>
                  </a:lnTo>
                  <a:lnTo>
                    <a:pt x="355600" y="44450"/>
                  </a:lnTo>
                  <a:lnTo>
                    <a:pt x="406400" y="44450"/>
                  </a:lnTo>
                  <a:lnTo>
                    <a:pt x="406400" y="31750"/>
                  </a:lnTo>
                  <a:close/>
                </a:path>
                <a:path w="533400" h="76200">
                  <a:moveTo>
                    <a:pt x="457200" y="0"/>
                  </a:moveTo>
                  <a:lnTo>
                    <a:pt x="457200" y="76200"/>
                  </a:lnTo>
                  <a:lnTo>
                    <a:pt x="520700" y="44450"/>
                  </a:lnTo>
                  <a:lnTo>
                    <a:pt x="469900" y="44450"/>
                  </a:lnTo>
                  <a:lnTo>
                    <a:pt x="469900" y="31750"/>
                  </a:lnTo>
                  <a:lnTo>
                    <a:pt x="520700" y="31750"/>
                  </a:lnTo>
                  <a:lnTo>
                    <a:pt x="457200" y="0"/>
                  </a:lnTo>
                  <a:close/>
                </a:path>
                <a:path w="533400" h="76200">
                  <a:moveTo>
                    <a:pt x="457200" y="31750"/>
                  </a:moveTo>
                  <a:lnTo>
                    <a:pt x="444500" y="31750"/>
                  </a:lnTo>
                  <a:lnTo>
                    <a:pt x="444500" y="44450"/>
                  </a:lnTo>
                  <a:lnTo>
                    <a:pt x="457200" y="44450"/>
                  </a:lnTo>
                  <a:lnTo>
                    <a:pt x="457200" y="31750"/>
                  </a:lnTo>
                  <a:close/>
                </a:path>
                <a:path w="533400" h="76200">
                  <a:moveTo>
                    <a:pt x="520700" y="31750"/>
                  </a:moveTo>
                  <a:lnTo>
                    <a:pt x="469900" y="31750"/>
                  </a:lnTo>
                  <a:lnTo>
                    <a:pt x="469900" y="44450"/>
                  </a:lnTo>
                  <a:lnTo>
                    <a:pt x="520700" y="44450"/>
                  </a:lnTo>
                  <a:lnTo>
                    <a:pt x="533400" y="38100"/>
                  </a:lnTo>
                  <a:lnTo>
                    <a:pt x="5207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3733800" y="5942076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609600" y="31750"/>
                </a:moveTo>
                <a:lnTo>
                  <a:pt x="558800" y="31750"/>
                </a:lnTo>
                <a:lnTo>
                  <a:pt x="55880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  <a:path w="609600" h="76200">
                <a:moveTo>
                  <a:pt x="520700" y="31750"/>
                </a:moveTo>
                <a:lnTo>
                  <a:pt x="469900" y="31750"/>
                </a:lnTo>
                <a:lnTo>
                  <a:pt x="469900" y="44450"/>
                </a:lnTo>
                <a:lnTo>
                  <a:pt x="520700" y="44450"/>
                </a:lnTo>
                <a:lnTo>
                  <a:pt x="520700" y="31750"/>
                </a:lnTo>
                <a:close/>
              </a:path>
              <a:path w="609600" h="76200">
                <a:moveTo>
                  <a:pt x="431800" y="31750"/>
                </a:moveTo>
                <a:lnTo>
                  <a:pt x="381000" y="31750"/>
                </a:lnTo>
                <a:lnTo>
                  <a:pt x="381000" y="44450"/>
                </a:lnTo>
                <a:lnTo>
                  <a:pt x="431800" y="44450"/>
                </a:lnTo>
                <a:lnTo>
                  <a:pt x="431800" y="31750"/>
                </a:lnTo>
                <a:close/>
              </a:path>
              <a:path w="609600" h="76200">
                <a:moveTo>
                  <a:pt x="342900" y="31750"/>
                </a:moveTo>
                <a:lnTo>
                  <a:pt x="292100" y="31750"/>
                </a:lnTo>
                <a:lnTo>
                  <a:pt x="292100" y="44450"/>
                </a:lnTo>
                <a:lnTo>
                  <a:pt x="342900" y="44450"/>
                </a:lnTo>
                <a:lnTo>
                  <a:pt x="342900" y="31750"/>
                </a:lnTo>
                <a:close/>
              </a:path>
              <a:path w="609600" h="76200">
                <a:moveTo>
                  <a:pt x="254000" y="31750"/>
                </a:moveTo>
                <a:lnTo>
                  <a:pt x="203200" y="31750"/>
                </a:lnTo>
                <a:lnTo>
                  <a:pt x="203200" y="44450"/>
                </a:lnTo>
                <a:lnTo>
                  <a:pt x="254000" y="44450"/>
                </a:lnTo>
                <a:lnTo>
                  <a:pt x="254000" y="31750"/>
                </a:lnTo>
                <a:close/>
              </a:path>
              <a:path w="609600" h="76200">
                <a:moveTo>
                  <a:pt x="165100" y="31750"/>
                </a:moveTo>
                <a:lnTo>
                  <a:pt x="114300" y="31750"/>
                </a:lnTo>
                <a:lnTo>
                  <a:pt x="114300" y="44450"/>
                </a:lnTo>
                <a:lnTo>
                  <a:pt x="165100" y="44450"/>
                </a:lnTo>
                <a:lnTo>
                  <a:pt x="165100" y="31750"/>
                </a:lnTo>
                <a:close/>
              </a:path>
              <a:path w="6096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096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66800" y="5140452"/>
            <a:ext cx="914400" cy="586740"/>
          </a:xfrm>
          <a:custGeom>
            <a:avLst/>
            <a:gdLst/>
            <a:ahLst/>
            <a:cxnLst/>
            <a:rect l="l" t="t" r="r" b="b"/>
            <a:pathLst>
              <a:path w="914400" h="586739">
                <a:moveTo>
                  <a:pt x="0" y="293370"/>
                </a:moveTo>
                <a:lnTo>
                  <a:pt x="13965" y="221125"/>
                </a:lnTo>
                <a:lnTo>
                  <a:pt x="53573" y="155442"/>
                </a:lnTo>
                <a:lnTo>
                  <a:pt x="81922" y="125749"/>
                </a:lnTo>
                <a:lnTo>
                  <a:pt x="115396" y="98519"/>
                </a:lnTo>
                <a:lnTo>
                  <a:pt x="153566" y="74030"/>
                </a:lnTo>
                <a:lnTo>
                  <a:pt x="196004" y="52554"/>
                </a:lnTo>
                <a:lnTo>
                  <a:pt x="242280" y="34367"/>
                </a:lnTo>
                <a:lnTo>
                  <a:pt x="291967" y="19743"/>
                </a:lnTo>
                <a:lnTo>
                  <a:pt x="344634" y="8958"/>
                </a:lnTo>
                <a:lnTo>
                  <a:pt x="399855" y="2285"/>
                </a:lnTo>
                <a:lnTo>
                  <a:pt x="457200" y="0"/>
                </a:lnTo>
                <a:lnTo>
                  <a:pt x="514544" y="2285"/>
                </a:lnTo>
                <a:lnTo>
                  <a:pt x="569765" y="8958"/>
                </a:lnTo>
                <a:lnTo>
                  <a:pt x="622432" y="19743"/>
                </a:lnTo>
                <a:lnTo>
                  <a:pt x="672119" y="34367"/>
                </a:lnTo>
                <a:lnTo>
                  <a:pt x="718395" y="52554"/>
                </a:lnTo>
                <a:lnTo>
                  <a:pt x="760833" y="74030"/>
                </a:lnTo>
                <a:lnTo>
                  <a:pt x="799003" y="98519"/>
                </a:lnTo>
                <a:lnTo>
                  <a:pt x="832477" y="125749"/>
                </a:lnTo>
                <a:lnTo>
                  <a:pt x="860826" y="155442"/>
                </a:lnTo>
                <a:lnTo>
                  <a:pt x="883621" y="187326"/>
                </a:lnTo>
                <a:lnTo>
                  <a:pt x="910837" y="256564"/>
                </a:lnTo>
                <a:lnTo>
                  <a:pt x="914400" y="293370"/>
                </a:lnTo>
                <a:lnTo>
                  <a:pt x="910837" y="330170"/>
                </a:lnTo>
                <a:lnTo>
                  <a:pt x="883621" y="399403"/>
                </a:lnTo>
                <a:lnTo>
                  <a:pt x="860826" y="431285"/>
                </a:lnTo>
                <a:lnTo>
                  <a:pt x="832477" y="460979"/>
                </a:lnTo>
                <a:lnTo>
                  <a:pt x="799003" y="488209"/>
                </a:lnTo>
                <a:lnTo>
                  <a:pt x="760833" y="512701"/>
                </a:lnTo>
                <a:lnTo>
                  <a:pt x="718395" y="534178"/>
                </a:lnTo>
                <a:lnTo>
                  <a:pt x="672119" y="552367"/>
                </a:lnTo>
                <a:lnTo>
                  <a:pt x="622432" y="566993"/>
                </a:lnTo>
                <a:lnTo>
                  <a:pt x="569765" y="577780"/>
                </a:lnTo>
                <a:lnTo>
                  <a:pt x="514544" y="584454"/>
                </a:lnTo>
                <a:lnTo>
                  <a:pt x="457200" y="586740"/>
                </a:lnTo>
                <a:lnTo>
                  <a:pt x="399855" y="584454"/>
                </a:lnTo>
                <a:lnTo>
                  <a:pt x="344634" y="577780"/>
                </a:lnTo>
                <a:lnTo>
                  <a:pt x="291967" y="566993"/>
                </a:lnTo>
                <a:lnTo>
                  <a:pt x="242280" y="552367"/>
                </a:lnTo>
                <a:lnTo>
                  <a:pt x="196004" y="534178"/>
                </a:lnTo>
                <a:lnTo>
                  <a:pt x="153566" y="512701"/>
                </a:lnTo>
                <a:lnTo>
                  <a:pt x="115396" y="488209"/>
                </a:lnTo>
                <a:lnTo>
                  <a:pt x="81922" y="460979"/>
                </a:lnTo>
                <a:lnTo>
                  <a:pt x="53573" y="431285"/>
                </a:lnTo>
                <a:lnTo>
                  <a:pt x="30778" y="399403"/>
                </a:lnTo>
                <a:lnTo>
                  <a:pt x="3562" y="330170"/>
                </a:lnTo>
                <a:lnTo>
                  <a:pt x="0" y="29337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304" y="6210300"/>
            <a:ext cx="457200" cy="457200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11747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925"/>
              </a:spcBef>
            </a:pPr>
            <a:r>
              <a:rPr sz="1400" spc="-25">
                <a:solidFill>
                  <a:srgbClr val="FFFFFF"/>
                </a:solidFill>
                <a:latin typeface="Franklin Gothic Medium"/>
                <a:cs typeface="Franklin Gothic Medium"/>
              </a:rPr>
              <a:t>40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2796" y="1876805"/>
            <a:ext cx="4106545" cy="912494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800" spc="70">
                <a:solidFill>
                  <a:srgbClr val="0000FF"/>
                </a:solidFill>
                <a:latin typeface="Times New Roman"/>
                <a:cs typeface="Times New Roman"/>
              </a:rPr>
              <a:t>&lt;p&gt;</a:t>
            </a:r>
            <a:endParaRPr sz="1800">
              <a:latin typeface="Times New Roman"/>
              <a:cs typeface="Times New Roman"/>
            </a:endParaRPr>
          </a:p>
          <a:p>
            <a:pPr marL="166370">
              <a:lnSpc>
                <a:spcPct val="100000"/>
              </a:lnSpc>
              <a:spcBef>
                <a:spcPts val="170"/>
              </a:spcBef>
            </a:pPr>
            <a:r>
              <a:rPr sz="1800">
                <a:solidFill>
                  <a:srgbClr val="0000FF"/>
                </a:solidFill>
                <a:latin typeface="Times New Roman"/>
                <a:cs typeface="Times New Roman"/>
              </a:rPr>
              <a:t>&lt;a</a:t>
            </a:r>
            <a:r>
              <a:rPr sz="1800" spc="-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80">
                <a:solidFill>
                  <a:srgbClr val="0000FF"/>
                </a:solidFill>
                <a:latin typeface="Times New Roman"/>
                <a:cs typeface="Times New Roman"/>
              </a:rPr>
              <a:t>href</a:t>
            </a:r>
            <a:r>
              <a:rPr sz="1800" spc="-6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18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800" spc="-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50">
                <a:solidFill>
                  <a:srgbClr val="0099FF"/>
                </a:solidFill>
                <a:latin typeface="Times New Roman"/>
                <a:cs typeface="Times New Roman"/>
              </a:rPr>
              <a:t>"</a:t>
            </a:r>
            <a:r>
              <a:rPr sz="1800" spc="-50">
                <a:solidFill>
                  <a:srgbClr val="0000FF"/>
                </a:solidFill>
                <a:latin typeface="Times New Roman"/>
                <a:cs typeface="Times New Roman"/>
              </a:rPr>
              <a:t>&lt;jsp:getProperty </a:t>
            </a:r>
            <a:r>
              <a:rPr sz="1800" spc="-105">
                <a:solidFill>
                  <a:srgbClr val="0000FF"/>
                </a:solidFill>
                <a:latin typeface="Times New Roman"/>
                <a:cs typeface="Times New Roman"/>
              </a:rPr>
              <a:t>name</a:t>
            </a:r>
            <a:r>
              <a:rPr sz="1800" spc="-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18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800" spc="-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10">
                <a:solidFill>
                  <a:srgbClr val="0099FF"/>
                </a:solidFill>
                <a:latin typeface="Times New Roman"/>
                <a:cs typeface="Times New Roman"/>
              </a:rPr>
              <a:t>"rotator"</a:t>
            </a:r>
            <a:endParaRPr sz="1800">
              <a:latin typeface="Times New Roman"/>
              <a:cs typeface="Times New Roman"/>
            </a:endParaRPr>
          </a:p>
          <a:p>
            <a:pPr marL="316865">
              <a:lnSpc>
                <a:spcPct val="100000"/>
              </a:lnSpc>
              <a:spcBef>
                <a:spcPts val="165"/>
              </a:spcBef>
            </a:pPr>
            <a:r>
              <a:rPr sz="1800" spc="-50">
                <a:solidFill>
                  <a:srgbClr val="0000FF"/>
                </a:solidFill>
                <a:latin typeface="Times New Roman"/>
                <a:cs typeface="Times New Roman"/>
              </a:rPr>
              <a:t>property</a:t>
            </a:r>
            <a:r>
              <a:rPr sz="1800" spc="-4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18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800" spc="-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70">
                <a:solidFill>
                  <a:srgbClr val="0099FF"/>
                </a:solidFill>
                <a:latin typeface="Times New Roman"/>
                <a:cs typeface="Times New Roman"/>
              </a:rPr>
              <a:t>"link"</a:t>
            </a:r>
            <a:r>
              <a:rPr sz="1800" spc="-15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sz="1800" spc="165">
                <a:solidFill>
                  <a:srgbClr val="0000FF"/>
                </a:solidFill>
                <a:latin typeface="Times New Roman"/>
                <a:cs typeface="Times New Roman"/>
              </a:rPr>
              <a:t>/&gt;</a:t>
            </a:r>
            <a:r>
              <a:rPr sz="1800" spc="165">
                <a:solidFill>
                  <a:srgbClr val="0099FF"/>
                </a:solidFill>
                <a:latin typeface="Times New Roman"/>
                <a:cs typeface="Times New Roman"/>
              </a:rPr>
              <a:t>"</a:t>
            </a:r>
            <a:r>
              <a:rPr sz="1800" spc="165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200" y="342366"/>
            <a:ext cx="5554345" cy="451739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745490" algn="l"/>
              </a:tabLst>
            </a:pPr>
            <a:r>
              <a:rPr sz="2000" spc="-25">
                <a:solidFill>
                  <a:srgbClr val="5F5F5F"/>
                </a:solidFill>
                <a:latin typeface="Arial MT"/>
                <a:cs typeface="Arial MT"/>
              </a:rPr>
              <a:t>23</a:t>
            </a:r>
            <a:r>
              <a:rPr sz="2000">
                <a:solidFill>
                  <a:srgbClr val="5F5F5F"/>
                </a:solidFill>
                <a:latin typeface="Arial MT"/>
                <a:cs typeface="Arial MT"/>
              </a:rPr>
              <a:t>	</a:t>
            </a:r>
            <a:r>
              <a:rPr sz="2000" spc="45">
                <a:solidFill>
                  <a:srgbClr val="0000FF"/>
                </a:solidFill>
                <a:latin typeface="Times New Roman"/>
                <a:cs typeface="Times New Roman"/>
              </a:rPr>
              <a:t>&lt;/head&gt;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000" spc="-25">
                <a:solidFill>
                  <a:srgbClr val="5F5F5F"/>
                </a:solidFill>
                <a:latin typeface="Arial MT"/>
                <a:cs typeface="Arial MT"/>
              </a:rPr>
              <a:t>24</a:t>
            </a:r>
            <a:endParaRPr sz="2000">
              <a:latin typeface="Arial MT"/>
              <a:cs typeface="Arial MT"/>
            </a:endParaRPr>
          </a:p>
          <a:p>
            <a:pPr marL="673735" indent="-661035">
              <a:lnSpc>
                <a:spcPct val="100000"/>
              </a:lnSpc>
              <a:spcBef>
                <a:spcPts val="125"/>
              </a:spcBef>
              <a:buClr>
                <a:srgbClr val="5F5F5F"/>
              </a:buClr>
              <a:buFont typeface="Arial MT"/>
              <a:buAutoNum type="arabicPlain" startAt="25"/>
              <a:tabLst>
                <a:tab pos="673735" algn="l"/>
              </a:tabLst>
            </a:pPr>
            <a:r>
              <a:rPr sz="1800" spc="-10">
                <a:solidFill>
                  <a:srgbClr val="0000FF"/>
                </a:solidFill>
                <a:latin typeface="Times New Roman"/>
                <a:cs typeface="Times New Roman"/>
              </a:rPr>
              <a:t>&lt;body&gt;</a:t>
            </a:r>
            <a:endParaRPr sz="1800">
              <a:latin typeface="Times New Roman"/>
              <a:cs typeface="Times New Roman"/>
            </a:endParaRPr>
          </a:p>
          <a:p>
            <a:pPr marL="824865" indent="-812165">
              <a:lnSpc>
                <a:spcPct val="100000"/>
              </a:lnSpc>
              <a:spcBef>
                <a:spcPts val="175"/>
              </a:spcBef>
              <a:buClr>
                <a:srgbClr val="5F5F5F"/>
              </a:buClr>
              <a:buFont typeface="Arial MT"/>
              <a:buAutoNum type="arabicPlain" startAt="25"/>
              <a:tabLst>
                <a:tab pos="824865" algn="l"/>
              </a:tabLst>
            </a:pPr>
            <a:r>
              <a:rPr sz="1800">
                <a:solidFill>
                  <a:srgbClr val="0000FF"/>
                </a:solidFill>
                <a:latin typeface="Times New Roman"/>
                <a:cs typeface="Times New Roman"/>
              </a:rPr>
              <a:t>&lt;p</a:t>
            </a:r>
            <a:r>
              <a:rPr sz="1800" spc="-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135">
                <a:solidFill>
                  <a:srgbClr val="0000FF"/>
                </a:solidFill>
                <a:latin typeface="Times New Roman"/>
                <a:cs typeface="Times New Roman"/>
              </a:rPr>
              <a:t>class</a:t>
            </a:r>
            <a:r>
              <a:rPr sz="18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18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800" spc="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65">
                <a:solidFill>
                  <a:srgbClr val="0099FF"/>
                </a:solidFill>
                <a:latin typeface="Times New Roman"/>
                <a:cs typeface="Times New Roman"/>
              </a:rPr>
              <a:t>"big"</a:t>
            </a:r>
            <a:r>
              <a:rPr sz="1800" spc="-65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1800" spc="-65">
                <a:latin typeface="Times New Roman"/>
                <a:cs typeface="Times New Roman"/>
              </a:rPr>
              <a:t>AdRotator</a:t>
            </a:r>
            <a:r>
              <a:rPr sz="1800" spc="5">
                <a:latin typeface="Times New Roman"/>
                <a:cs typeface="Times New Roman"/>
              </a:rPr>
              <a:t> </a:t>
            </a:r>
            <a:r>
              <a:rPr sz="1800" spc="-10">
                <a:latin typeface="Times New Roman"/>
                <a:cs typeface="Times New Roman"/>
              </a:rPr>
              <a:t>Example</a:t>
            </a:r>
            <a:r>
              <a:rPr sz="1800" spc="-10">
                <a:solidFill>
                  <a:srgbClr val="0000FF"/>
                </a:solidFill>
                <a:latin typeface="Times New Roman"/>
                <a:cs typeface="Times New Roman"/>
              </a:rPr>
              <a:t>&lt;/p&gt;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spc="-25">
                <a:solidFill>
                  <a:srgbClr val="5F5F5F"/>
                </a:solidFill>
                <a:latin typeface="Arial MT"/>
                <a:cs typeface="Arial MT"/>
              </a:rPr>
              <a:t>27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800" spc="-25">
                <a:solidFill>
                  <a:srgbClr val="5F5F5F"/>
                </a:solidFill>
                <a:latin typeface="Arial MT"/>
                <a:cs typeface="Arial MT"/>
              </a:rPr>
              <a:t>28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spc="-25">
                <a:solidFill>
                  <a:srgbClr val="5F5F5F"/>
                </a:solidFill>
                <a:latin typeface="Arial MT"/>
                <a:cs typeface="Arial MT"/>
              </a:rPr>
              <a:t>29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800" spc="-25">
                <a:solidFill>
                  <a:srgbClr val="5F5F5F"/>
                </a:solidFill>
                <a:latin typeface="Arial MT"/>
                <a:cs typeface="Arial MT"/>
              </a:rPr>
              <a:t>30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800" spc="-25">
                <a:solidFill>
                  <a:srgbClr val="5F5F5F"/>
                </a:solidFill>
                <a:latin typeface="Arial MT"/>
                <a:cs typeface="Arial MT"/>
              </a:rPr>
              <a:t>31</a:t>
            </a:r>
            <a:endParaRPr sz="1800">
              <a:latin typeface="Arial MT"/>
              <a:cs typeface="Arial MT"/>
            </a:endParaRPr>
          </a:p>
          <a:p>
            <a:pPr marL="1129665" indent="-1116965">
              <a:lnSpc>
                <a:spcPct val="100000"/>
              </a:lnSpc>
              <a:spcBef>
                <a:spcPts val="170"/>
              </a:spcBef>
              <a:buClr>
                <a:srgbClr val="5F5F5F"/>
              </a:buClr>
              <a:buFont typeface="Arial MT"/>
              <a:buAutoNum type="arabicPlain" startAt="32"/>
              <a:tabLst>
                <a:tab pos="1129665" algn="l"/>
              </a:tabLst>
            </a:pPr>
            <a:r>
              <a:rPr sz="1800" spc="-45">
                <a:solidFill>
                  <a:srgbClr val="0000FF"/>
                </a:solidFill>
                <a:latin typeface="Times New Roman"/>
                <a:cs typeface="Times New Roman"/>
              </a:rPr>
              <a:t>&lt;img</a:t>
            </a:r>
            <a:r>
              <a:rPr sz="1800" spc="-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85">
                <a:solidFill>
                  <a:srgbClr val="0000FF"/>
                </a:solidFill>
                <a:latin typeface="Times New Roman"/>
                <a:cs typeface="Times New Roman"/>
              </a:rPr>
              <a:t>src</a:t>
            </a:r>
            <a:r>
              <a:rPr sz="1800" spc="-3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18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800" spc="-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50">
                <a:solidFill>
                  <a:srgbClr val="0099FF"/>
                </a:solidFill>
                <a:latin typeface="Times New Roman"/>
                <a:cs typeface="Times New Roman"/>
              </a:rPr>
              <a:t>"</a:t>
            </a:r>
            <a:r>
              <a:rPr sz="1800" spc="-50">
                <a:solidFill>
                  <a:srgbClr val="0000FF"/>
                </a:solidFill>
                <a:latin typeface="Times New Roman"/>
                <a:cs typeface="Times New Roman"/>
              </a:rPr>
              <a:t>&lt;jsp:getProperty</a:t>
            </a:r>
            <a:r>
              <a:rPr sz="1800" spc="-5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105">
                <a:solidFill>
                  <a:srgbClr val="0000FF"/>
                </a:solidFill>
                <a:latin typeface="Times New Roman"/>
                <a:cs typeface="Times New Roman"/>
              </a:rPr>
              <a:t>name</a:t>
            </a:r>
            <a:r>
              <a:rPr sz="1800" spc="-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18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800" spc="-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10">
                <a:solidFill>
                  <a:srgbClr val="0099FF"/>
                </a:solidFill>
                <a:latin typeface="Times New Roman"/>
                <a:cs typeface="Times New Roman"/>
              </a:rPr>
              <a:t>"rotator"</a:t>
            </a:r>
            <a:endParaRPr sz="1800">
              <a:latin typeface="Times New Roman"/>
              <a:cs typeface="Times New Roman"/>
            </a:endParaRPr>
          </a:p>
          <a:p>
            <a:pPr marL="1283335" indent="-1270635">
              <a:lnSpc>
                <a:spcPct val="100000"/>
              </a:lnSpc>
              <a:spcBef>
                <a:spcPts val="165"/>
              </a:spcBef>
              <a:buClr>
                <a:srgbClr val="5F5F5F"/>
              </a:buClr>
              <a:buFont typeface="Arial MT"/>
              <a:buAutoNum type="arabicPlain" startAt="32"/>
              <a:tabLst>
                <a:tab pos="1283335" algn="l"/>
              </a:tabLst>
            </a:pPr>
            <a:r>
              <a:rPr sz="1800" spc="-50">
                <a:solidFill>
                  <a:srgbClr val="0000FF"/>
                </a:solidFill>
                <a:latin typeface="Times New Roman"/>
                <a:cs typeface="Times New Roman"/>
              </a:rPr>
              <a:t>property</a:t>
            </a:r>
            <a:r>
              <a:rPr sz="1800" spc="-5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18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800" spc="-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95">
                <a:solidFill>
                  <a:srgbClr val="0099FF"/>
                </a:solidFill>
                <a:latin typeface="Times New Roman"/>
                <a:cs typeface="Times New Roman"/>
              </a:rPr>
              <a:t>"image"</a:t>
            </a:r>
            <a:r>
              <a:rPr sz="1800" spc="-20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sz="1800" spc="185">
                <a:solidFill>
                  <a:srgbClr val="0000FF"/>
                </a:solidFill>
                <a:latin typeface="Times New Roman"/>
                <a:cs typeface="Times New Roman"/>
              </a:rPr>
              <a:t>/&gt;</a:t>
            </a:r>
            <a:r>
              <a:rPr sz="1800" spc="185">
                <a:solidFill>
                  <a:srgbClr val="0099FF"/>
                </a:solidFill>
                <a:latin typeface="Times New Roman"/>
                <a:cs typeface="Times New Roman"/>
              </a:rPr>
              <a:t>"</a:t>
            </a:r>
            <a:r>
              <a:rPr sz="1800" spc="-20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sz="1800" spc="-65">
                <a:solidFill>
                  <a:srgbClr val="0000FF"/>
                </a:solidFill>
                <a:latin typeface="Times New Roman"/>
                <a:cs typeface="Times New Roman"/>
              </a:rPr>
              <a:t>alt</a:t>
            </a:r>
            <a:r>
              <a:rPr sz="1800" spc="-2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18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1800" spc="-3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70">
                <a:solidFill>
                  <a:srgbClr val="0099FF"/>
                </a:solidFill>
                <a:latin typeface="Times New Roman"/>
                <a:cs typeface="Times New Roman"/>
              </a:rPr>
              <a:t>"advertisement"</a:t>
            </a:r>
            <a:r>
              <a:rPr sz="1800" spc="-45">
                <a:solidFill>
                  <a:srgbClr val="0099FF"/>
                </a:solidFill>
                <a:latin typeface="Times New Roman"/>
                <a:cs typeface="Times New Roman"/>
              </a:rPr>
              <a:t> </a:t>
            </a:r>
            <a:r>
              <a:rPr sz="1800" spc="260">
                <a:solidFill>
                  <a:srgbClr val="0000FF"/>
                </a:solidFill>
                <a:latin typeface="Times New Roman"/>
                <a:cs typeface="Times New Roman"/>
              </a:rPr>
              <a:t>/&gt;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  <a:tabLst>
                <a:tab pos="978535" algn="l"/>
              </a:tabLst>
            </a:pPr>
            <a:r>
              <a:rPr sz="1800" spc="-25">
                <a:solidFill>
                  <a:srgbClr val="5F5F5F"/>
                </a:solidFill>
                <a:latin typeface="Arial MT"/>
                <a:cs typeface="Arial MT"/>
              </a:rPr>
              <a:t>34</a:t>
            </a:r>
            <a:r>
              <a:rPr sz="1800">
                <a:solidFill>
                  <a:srgbClr val="5F5F5F"/>
                </a:solidFill>
                <a:latin typeface="Arial MT"/>
                <a:cs typeface="Arial MT"/>
              </a:rPr>
              <a:t>	</a:t>
            </a:r>
            <a:r>
              <a:rPr sz="1800" spc="135">
                <a:solidFill>
                  <a:srgbClr val="0000FF"/>
                </a:solidFill>
                <a:latin typeface="Times New Roman"/>
                <a:cs typeface="Times New Roman"/>
              </a:rPr>
              <a:t>&lt;/a&gt;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  <a:tabLst>
                <a:tab pos="824865" algn="l"/>
              </a:tabLst>
            </a:pPr>
            <a:r>
              <a:rPr sz="1800" spc="-25">
                <a:solidFill>
                  <a:srgbClr val="5F5F5F"/>
                </a:solidFill>
                <a:latin typeface="Arial MT"/>
                <a:cs typeface="Arial MT"/>
              </a:rPr>
              <a:t>35</a:t>
            </a:r>
            <a:r>
              <a:rPr sz="1800">
                <a:solidFill>
                  <a:srgbClr val="5F5F5F"/>
                </a:solidFill>
                <a:latin typeface="Arial MT"/>
                <a:cs typeface="Arial MT"/>
              </a:rPr>
              <a:t>	</a:t>
            </a:r>
            <a:r>
              <a:rPr sz="1800" spc="150">
                <a:solidFill>
                  <a:srgbClr val="0000FF"/>
                </a:solidFill>
                <a:latin typeface="Times New Roman"/>
                <a:cs typeface="Times New Roman"/>
              </a:rPr>
              <a:t>&lt;/p&gt;</a:t>
            </a:r>
            <a:endParaRPr sz="1800">
              <a:latin typeface="Times New Roman"/>
              <a:cs typeface="Times New Roman"/>
            </a:endParaRPr>
          </a:p>
          <a:p>
            <a:pPr marL="673735" indent="-661035">
              <a:lnSpc>
                <a:spcPct val="100000"/>
              </a:lnSpc>
              <a:spcBef>
                <a:spcPts val="170"/>
              </a:spcBef>
              <a:buClr>
                <a:srgbClr val="5F5F5F"/>
              </a:buClr>
              <a:buFont typeface="Arial MT"/>
              <a:buAutoNum type="arabicPlain" startAt="36"/>
              <a:tabLst>
                <a:tab pos="673735" algn="l"/>
              </a:tabLst>
            </a:pPr>
            <a:r>
              <a:rPr sz="1800" spc="40">
                <a:solidFill>
                  <a:srgbClr val="0000FF"/>
                </a:solidFill>
                <a:latin typeface="Times New Roman"/>
                <a:cs typeface="Times New Roman"/>
              </a:rPr>
              <a:t>&lt;/body&gt;</a:t>
            </a:r>
            <a:endParaRPr sz="1800">
              <a:latin typeface="Times New Roman"/>
              <a:cs typeface="Times New Roman"/>
            </a:endParaRPr>
          </a:p>
          <a:p>
            <a:pPr marL="520065" indent="-507365">
              <a:lnSpc>
                <a:spcPct val="100000"/>
              </a:lnSpc>
              <a:spcBef>
                <a:spcPts val="170"/>
              </a:spcBef>
              <a:buClr>
                <a:srgbClr val="5F5F5F"/>
              </a:buClr>
              <a:buFont typeface="Arial MT"/>
              <a:buAutoNum type="arabicPlain" startAt="36"/>
              <a:tabLst>
                <a:tab pos="520065" algn="l"/>
              </a:tabLst>
            </a:pPr>
            <a:r>
              <a:rPr sz="1800" spc="60">
                <a:solidFill>
                  <a:srgbClr val="0000FF"/>
                </a:solidFill>
                <a:latin typeface="Times New Roman"/>
                <a:cs typeface="Times New Roman"/>
              </a:rPr>
              <a:t>&lt;/html&gt;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19671" y="2458211"/>
            <a:ext cx="1828800" cy="2382520"/>
          </a:xfrm>
          <a:prstGeom prst="rect">
            <a:avLst/>
          </a:prstGeom>
          <a:solidFill>
            <a:srgbClr val="99CCFF"/>
          </a:solidFill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40"/>
              </a:spcBef>
            </a:pPr>
            <a:r>
              <a:rPr sz="2400">
                <a:solidFill>
                  <a:srgbClr val="FFFF00"/>
                </a:solidFill>
                <a:latin typeface="Comic Sans MS"/>
                <a:cs typeface="Comic Sans MS"/>
              </a:rPr>
              <a:t>Line</a:t>
            </a:r>
            <a:r>
              <a:rPr sz="2400" spc="-35">
                <a:solidFill>
                  <a:srgbClr val="FFFF00"/>
                </a:solidFill>
                <a:latin typeface="Comic Sans MS"/>
                <a:cs typeface="Comic Sans MS"/>
              </a:rPr>
              <a:t> </a:t>
            </a:r>
            <a:r>
              <a:rPr sz="2400" spc="-10">
                <a:solidFill>
                  <a:srgbClr val="FFFF00"/>
                </a:solidFill>
                <a:latin typeface="Comic Sans MS"/>
                <a:cs typeface="Comic Sans MS"/>
              </a:rPr>
              <a:t>29-</a:t>
            </a:r>
            <a:r>
              <a:rPr sz="2400" spc="-25">
                <a:solidFill>
                  <a:srgbClr val="FFFF00"/>
                </a:solidFill>
                <a:latin typeface="Comic Sans MS"/>
                <a:cs typeface="Comic Sans MS"/>
              </a:rPr>
              <a:t>33</a:t>
            </a:r>
            <a:endParaRPr sz="2400">
              <a:latin typeface="Comic Sans MS"/>
              <a:cs typeface="Comic Sans MS"/>
            </a:endParaRPr>
          </a:p>
          <a:p>
            <a:pPr marL="178435" marR="167005" indent="-3175" algn="ctr">
              <a:lnSpc>
                <a:spcPct val="100000"/>
              </a:lnSpc>
              <a:spcBef>
                <a:spcPts val="575"/>
              </a:spcBef>
            </a:pPr>
            <a:r>
              <a:rPr sz="2400" spc="-10">
                <a:latin typeface="Comic Sans MS"/>
                <a:cs typeface="Comic Sans MS"/>
              </a:rPr>
              <a:t>Define hyperlink </a:t>
            </a:r>
            <a:r>
              <a:rPr sz="2400" spc="-25">
                <a:latin typeface="Comic Sans MS"/>
                <a:cs typeface="Comic Sans MS"/>
              </a:rPr>
              <a:t>to </a:t>
            </a:r>
            <a:r>
              <a:rPr sz="2400" spc="-10">
                <a:latin typeface="Lucida Console"/>
                <a:cs typeface="Lucida Console"/>
              </a:rPr>
              <a:t>Amazon.c </a:t>
            </a:r>
            <a:r>
              <a:rPr sz="2400" spc="-20">
                <a:latin typeface="Lucida Console"/>
                <a:cs typeface="Lucida Console"/>
              </a:rPr>
              <a:t>om</a:t>
            </a:r>
            <a:r>
              <a:rPr sz="2400" spc="-720">
                <a:latin typeface="Lucida Console"/>
                <a:cs typeface="Lucida Console"/>
              </a:rPr>
              <a:t> </a:t>
            </a:r>
            <a:r>
              <a:rPr sz="2400" spc="-20">
                <a:latin typeface="Comic Sans MS"/>
                <a:cs typeface="Comic Sans MS"/>
              </a:rPr>
              <a:t>site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000" y="2276855"/>
            <a:ext cx="1953260" cy="1697989"/>
          </a:xfrm>
          <a:custGeom>
            <a:avLst/>
            <a:gdLst/>
            <a:ahLst/>
            <a:cxnLst/>
            <a:rect l="l" t="t" r="r" b="b"/>
            <a:pathLst>
              <a:path w="1953259" h="1697989">
                <a:moveTo>
                  <a:pt x="1952879" y="1687957"/>
                </a:moveTo>
                <a:lnTo>
                  <a:pt x="800582" y="58521"/>
                </a:lnTo>
                <a:lnTo>
                  <a:pt x="815251" y="48133"/>
                </a:lnTo>
                <a:lnTo>
                  <a:pt x="826389" y="40259"/>
                </a:lnTo>
                <a:lnTo>
                  <a:pt x="751332" y="0"/>
                </a:lnTo>
                <a:lnTo>
                  <a:pt x="764286" y="84201"/>
                </a:lnTo>
                <a:lnTo>
                  <a:pt x="790168" y="65887"/>
                </a:lnTo>
                <a:lnTo>
                  <a:pt x="1934273" y="1683753"/>
                </a:lnTo>
                <a:lnTo>
                  <a:pt x="76390" y="1478788"/>
                </a:lnTo>
                <a:lnTo>
                  <a:pt x="76542" y="1477391"/>
                </a:lnTo>
                <a:lnTo>
                  <a:pt x="79883" y="1447292"/>
                </a:lnTo>
                <a:lnTo>
                  <a:pt x="0" y="1476756"/>
                </a:lnTo>
                <a:lnTo>
                  <a:pt x="71501" y="1522984"/>
                </a:lnTo>
                <a:lnTo>
                  <a:pt x="74980" y="1491488"/>
                </a:lnTo>
                <a:lnTo>
                  <a:pt x="1947024" y="1697990"/>
                </a:lnTo>
                <a:lnTo>
                  <a:pt x="1947646" y="1691652"/>
                </a:lnTo>
                <a:lnTo>
                  <a:pt x="1952879" y="1687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34742" y="5355437"/>
            <a:ext cx="2244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>
                <a:latin typeface="Comic Sans MS"/>
                <a:cs typeface="Comic Sans MS"/>
              </a:rPr>
              <a:t>adrotator.jsp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304" y="62103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lnTo>
                  <a:pt x="182529" y="4644"/>
                </a:lnTo>
                <a:lnTo>
                  <a:pt x="139619" y="17964"/>
                </a:lnTo>
                <a:lnTo>
                  <a:pt x="100788" y="39041"/>
                </a:lnTo>
                <a:lnTo>
                  <a:pt x="66955" y="66955"/>
                </a:lnTo>
                <a:lnTo>
                  <a:pt x="39041" y="100788"/>
                </a:lnTo>
                <a:lnTo>
                  <a:pt x="17964" y="139619"/>
                </a:lnTo>
                <a:lnTo>
                  <a:pt x="4644" y="182529"/>
                </a:lnTo>
                <a:lnTo>
                  <a:pt x="0" y="228600"/>
                </a:lnTo>
                <a:lnTo>
                  <a:pt x="4644" y="274670"/>
                </a:lnTo>
                <a:lnTo>
                  <a:pt x="17964" y="317580"/>
                </a:lnTo>
                <a:lnTo>
                  <a:pt x="39041" y="356411"/>
                </a:lnTo>
                <a:lnTo>
                  <a:pt x="66955" y="390244"/>
                </a:lnTo>
                <a:lnTo>
                  <a:pt x="100788" y="418158"/>
                </a:lnTo>
                <a:lnTo>
                  <a:pt x="139619" y="439235"/>
                </a:lnTo>
                <a:lnTo>
                  <a:pt x="182529" y="452555"/>
                </a:lnTo>
                <a:lnTo>
                  <a:pt x="228600" y="457200"/>
                </a:lnTo>
                <a:lnTo>
                  <a:pt x="274670" y="452555"/>
                </a:lnTo>
                <a:lnTo>
                  <a:pt x="317580" y="439235"/>
                </a:lnTo>
                <a:lnTo>
                  <a:pt x="356411" y="418158"/>
                </a:lnTo>
                <a:lnTo>
                  <a:pt x="390244" y="390244"/>
                </a:lnTo>
                <a:lnTo>
                  <a:pt x="418158" y="356411"/>
                </a:lnTo>
                <a:lnTo>
                  <a:pt x="439235" y="317580"/>
                </a:lnTo>
                <a:lnTo>
                  <a:pt x="452555" y="274670"/>
                </a:lnTo>
                <a:lnTo>
                  <a:pt x="457200" y="228600"/>
                </a:lnTo>
                <a:lnTo>
                  <a:pt x="452555" y="182529"/>
                </a:lnTo>
                <a:lnTo>
                  <a:pt x="439235" y="139619"/>
                </a:lnTo>
                <a:lnTo>
                  <a:pt x="418158" y="100788"/>
                </a:lnTo>
                <a:lnTo>
                  <a:pt x="390244" y="66955"/>
                </a:lnTo>
                <a:lnTo>
                  <a:pt x="356411" y="39041"/>
                </a:lnTo>
                <a:lnTo>
                  <a:pt x="317580" y="17964"/>
                </a:lnTo>
                <a:lnTo>
                  <a:pt x="274670" y="4644"/>
                </a:lnTo>
                <a:lnTo>
                  <a:pt x="228600" y="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2229" y="6314643"/>
            <a:ext cx="2114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5">
                <a:solidFill>
                  <a:srgbClr val="FFFFFF"/>
                </a:solidFill>
                <a:latin typeface="Franklin Gothic Medium"/>
                <a:cs typeface="Franklin Gothic Medium"/>
              </a:rPr>
              <a:t>41</a:t>
            </a:r>
            <a:endParaRPr sz="1400">
              <a:latin typeface="Franklin Gothic Medium"/>
              <a:cs typeface="Franklin Gothic Mediu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8140" y="188976"/>
            <a:ext cx="8525510" cy="6478905"/>
            <a:chOff x="358140" y="188976"/>
            <a:chExt cx="8525510" cy="64789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140" y="188976"/>
              <a:ext cx="4728972" cy="33116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55592" y="3496055"/>
              <a:ext cx="4527804" cy="31714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35"/>
              <a:t>Example:</a:t>
            </a:r>
            <a:r>
              <a:rPr spc="-140"/>
              <a:t> </a:t>
            </a:r>
            <a:r>
              <a:t>JSP</a:t>
            </a:r>
            <a:r>
              <a:rPr spc="-135"/>
              <a:t> </a:t>
            </a:r>
            <a:r>
              <a:rPr spc="-45"/>
              <a:t>Action</a:t>
            </a:r>
            <a:r>
              <a:rPr spc="-140"/>
              <a:t> </a:t>
            </a:r>
            <a:r>
              <a:t>and</a:t>
            </a:r>
            <a:r>
              <a:rPr spc="-150"/>
              <a:t> </a:t>
            </a:r>
            <a:r>
              <a:t>Using</a:t>
            </a:r>
            <a:r>
              <a:rPr spc="-140"/>
              <a:t> </a:t>
            </a:r>
            <a:r>
              <a:rPr spc="-10"/>
              <a:t>beans </a:t>
            </a:r>
            <a:r>
              <a:t>(not</a:t>
            </a:r>
            <a:r>
              <a:rPr spc="-130"/>
              <a:t> </a:t>
            </a:r>
            <a:r>
              <a:rPr spc="-20"/>
              <a:t>EJB)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421638"/>
            <a:ext cx="7564120" cy="3954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86385" marR="1007744" indent="-274320">
              <a:lnSpc>
                <a:spcPts val="2160"/>
              </a:lnSpc>
              <a:spcBef>
                <a:spcPts val="375"/>
              </a:spcBef>
              <a:buClr>
                <a:srgbClr val="D24717"/>
              </a:buClr>
              <a:buSzPct val="85000"/>
              <a:buFont typeface="Segoe UI Symbol"/>
              <a:buChar char="⚫"/>
              <a:tabLst>
                <a:tab pos="286385" algn="l"/>
              </a:tabLst>
            </a:pPr>
            <a:r>
              <a:rPr sz="2000" b="1" spc="-50">
                <a:latin typeface="Times New Roman"/>
                <a:cs typeface="Times New Roman"/>
              </a:rPr>
              <a:t>Create</a:t>
            </a:r>
            <a:r>
              <a:rPr sz="2000" b="1" spc="-40">
                <a:latin typeface="Times New Roman"/>
                <a:cs typeface="Times New Roman"/>
              </a:rPr>
              <a:t> </a:t>
            </a:r>
            <a:r>
              <a:rPr sz="2000" b="1" spc="-10">
                <a:latin typeface="Times New Roman"/>
                <a:cs typeface="Times New Roman"/>
              </a:rPr>
              <a:t>beans.html</a:t>
            </a:r>
            <a:r>
              <a:rPr sz="2000" b="1" spc="-15">
                <a:latin typeface="Times New Roman"/>
                <a:cs typeface="Times New Roman"/>
              </a:rPr>
              <a:t> </a:t>
            </a:r>
            <a:r>
              <a:rPr sz="2000" b="1">
                <a:latin typeface="Times New Roman"/>
                <a:cs typeface="Times New Roman"/>
              </a:rPr>
              <a:t>files</a:t>
            </a:r>
            <a:r>
              <a:rPr sz="2000" b="1" spc="-15">
                <a:latin typeface="Times New Roman"/>
                <a:cs typeface="Times New Roman"/>
              </a:rPr>
              <a:t> </a:t>
            </a:r>
            <a:r>
              <a:rPr sz="2000" b="1" spc="-10">
                <a:latin typeface="Times New Roman"/>
                <a:cs typeface="Times New Roman"/>
              </a:rPr>
              <a:t>that</a:t>
            </a:r>
            <a:r>
              <a:rPr sz="2000" b="1" spc="-15">
                <a:latin typeface="Times New Roman"/>
                <a:cs typeface="Times New Roman"/>
              </a:rPr>
              <a:t> </a:t>
            </a:r>
            <a:r>
              <a:rPr sz="2000" b="1" spc="-20">
                <a:latin typeface="Times New Roman"/>
                <a:cs typeface="Times New Roman"/>
              </a:rPr>
              <a:t>displays</a:t>
            </a:r>
            <a:r>
              <a:rPr sz="2000" b="1" spc="-35">
                <a:latin typeface="Times New Roman"/>
                <a:cs typeface="Times New Roman"/>
              </a:rPr>
              <a:t> </a:t>
            </a:r>
            <a:r>
              <a:rPr sz="2000" b="1">
                <a:latin typeface="Times New Roman"/>
                <a:cs typeface="Times New Roman"/>
              </a:rPr>
              <a:t>to</a:t>
            </a:r>
            <a:r>
              <a:rPr sz="2000" b="1" spc="-25">
                <a:latin typeface="Times New Roman"/>
                <a:cs typeface="Times New Roman"/>
              </a:rPr>
              <a:t> </a:t>
            </a:r>
            <a:r>
              <a:rPr sz="2000" b="1">
                <a:latin typeface="Times New Roman"/>
                <a:cs typeface="Times New Roman"/>
              </a:rPr>
              <a:t>the</a:t>
            </a:r>
            <a:r>
              <a:rPr sz="2000" b="1" spc="-25">
                <a:latin typeface="Times New Roman"/>
                <a:cs typeface="Times New Roman"/>
              </a:rPr>
              <a:t> </a:t>
            </a:r>
            <a:r>
              <a:rPr sz="2000" b="1" spc="-10">
                <a:latin typeface="Times New Roman"/>
                <a:cs typeface="Times New Roman"/>
              </a:rPr>
              <a:t>user</a:t>
            </a:r>
            <a:r>
              <a:rPr sz="2000" b="1" spc="-35">
                <a:latin typeface="Times New Roman"/>
                <a:cs typeface="Times New Roman"/>
              </a:rPr>
              <a:t> </a:t>
            </a:r>
            <a:r>
              <a:rPr sz="2000" b="1" spc="-90">
                <a:latin typeface="Times New Roman"/>
                <a:cs typeface="Times New Roman"/>
              </a:rPr>
              <a:t>a</a:t>
            </a:r>
            <a:r>
              <a:rPr sz="2000" b="1" spc="-15">
                <a:latin typeface="Times New Roman"/>
                <a:cs typeface="Times New Roman"/>
              </a:rPr>
              <a:t> </a:t>
            </a:r>
            <a:r>
              <a:rPr sz="2000" b="1">
                <a:latin typeface="Times New Roman"/>
                <a:cs typeface="Times New Roman"/>
              </a:rPr>
              <a:t>choice</a:t>
            </a:r>
            <a:r>
              <a:rPr sz="2000" b="1" spc="-25">
                <a:latin typeface="Times New Roman"/>
                <a:cs typeface="Times New Roman"/>
              </a:rPr>
              <a:t> of </a:t>
            </a:r>
            <a:r>
              <a:rPr sz="2000" b="1" spc="-10">
                <a:latin typeface="Times New Roman"/>
                <a:cs typeface="Times New Roman"/>
              </a:rPr>
              <a:t>programming</a:t>
            </a:r>
            <a:r>
              <a:rPr sz="2000" b="1" spc="-30">
                <a:latin typeface="Times New Roman"/>
                <a:cs typeface="Times New Roman"/>
              </a:rPr>
              <a:t> </a:t>
            </a:r>
            <a:r>
              <a:rPr sz="2000" b="1" spc="-10">
                <a:latin typeface="Times New Roman"/>
                <a:cs typeface="Times New Roman"/>
              </a:rPr>
              <a:t>languages</a:t>
            </a:r>
            <a:r>
              <a:rPr sz="2000" b="1" spc="-20">
                <a:latin typeface="Times New Roman"/>
                <a:cs typeface="Times New Roman"/>
              </a:rPr>
              <a:t> </a:t>
            </a:r>
            <a:r>
              <a:rPr sz="2000" b="1">
                <a:latin typeface="Times New Roman"/>
                <a:cs typeface="Times New Roman"/>
              </a:rPr>
              <a:t>to</a:t>
            </a:r>
            <a:r>
              <a:rPr sz="2000" b="1" spc="-5">
                <a:latin typeface="Times New Roman"/>
                <a:cs typeface="Times New Roman"/>
              </a:rPr>
              <a:t> </a:t>
            </a:r>
            <a:r>
              <a:rPr sz="2000" b="1">
                <a:latin typeface="Times New Roman"/>
                <a:cs typeface="Times New Roman"/>
              </a:rPr>
              <a:t>choose</a:t>
            </a:r>
            <a:r>
              <a:rPr sz="2000" b="1" spc="-30">
                <a:latin typeface="Times New Roman"/>
                <a:cs typeface="Times New Roman"/>
              </a:rPr>
              <a:t> </a:t>
            </a:r>
            <a:r>
              <a:rPr sz="2000" b="1" spc="-25">
                <a:latin typeface="Times New Roman"/>
                <a:cs typeface="Times New Roman"/>
              </a:rPr>
              <a:t>from.</a:t>
            </a:r>
            <a:r>
              <a:rPr sz="2000" b="1" spc="-105">
                <a:latin typeface="Times New Roman"/>
                <a:cs typeface="Times New Roman"/>
              </a:rPr>
              <a:t> </a:t>
            </a:r>
            <a:r>
              <a:rPr sz="2000" b="1" spc="-20">
                <a:latin typeface="Times New Roman"/>
                <a:cs typeface="Times New Roman"/>
              </a:rPr>
              <a:t>Store</a:t>
            </a:r>
            <a:r>
              <a:rPr sz="2000" b="1" spc="-5">
                <a:latin typeface="Times New Roman"/>
                <a:cs typeface="Times New Roman"/>
              </a:rPr>
              <a:t> </a:t>
            </a:r>
            <a:r>
              <a:rPr sz="2000" b="1" spc="-25">
                <a:latin typeface="Times New Roman"/>
                <a:cs typeface="Times New Roman"/>
              </a:rPr>
              <a:t>it </a:t>
            </a:r>
            <a:r>
              <a:rPr sz="2000" b="1" spc="-10">
                <a:latin typeface="Times New Roman"/>
                <a:cs typeface="Times New Roman"/>
              </a:rPr>
              <a:t>public_html/JSPExamples/beans.html</a:t>
            </a:r>
            <a:endParaRPr sz="2000">
              <a:latin typeface="Times New Roman"/>
              <a:cs typeface="Times New Roman"/>
            </a:endParaRPr>
          </a:p>
          <a:p>
            <a:pPr marL="286385" marR="427990" indent="-274320">
              <a:lnSpc>
                <a:spcPts val="216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Segoe UI Symbol"/>
              <a:buChar char="⚫"/>
              <a:tabLst>
                <a:tab pos="286385" algn="l"/>
              </a:tabLst>
            </a:pPr>
            <a:r>
              <a:rPr sz="2000" b="1" spc="-50">
                <a:latin typeface="Times New Roman"/>
                <a:cs typeface="Times New Roman"/>
              </a:rPr>
              <a:t>Create</a:t>
            </a:r>
            <a:r>
              <a:rPr sz="2000" b="1" spc="-55">
                <a:latin typeface="Times New Roman"/>
                <a:cs typeface="Times New Roman"/>
              </a:rPr>
              <a:t> </a:t>
            </a:r>
            <a:r>
              <a:rPr sz="2000" b="1">
                <a:latin typeface="Times New Roman"/>
                <a:cs typeface="Times New Roman"/>
              </a:rPr>
              <a:t>the</a:t>
            </a:r>
            <a:r>
              <a:rPr sz="2000" b="1" spc="-40">
                <a:latin typeface="Times New Roman"/>
                <a:cs typeface="Times New Roman"/>
              </a:rPr>
              <a:t> </a:t>
            </a:r>
            <a:r>
              <a:rPr sz="2000" b="1">
                <a:latin typeface="Times New Roman"/>
                <a:cs typeface="Times New Roman"/>
              </a:rPr>
              <a:t>file</a:t>
            </a:r>
            <a:r>
              <a:rPr sz="2000" b="1" spc="-35">
                <a:latin typeface="Times New Roman"/>
                <a:cs typeface="Times New Roman"/>
              </a:rPr>
              <a:t> </a:t>
            </a:r>
            <a:r>
              <a:rPr sz="2000" b="1" spc="-20">
                <a:latin typeface="Times New Roman"/>
                <a:cs typeface="Times New Roman"/>
              </a:rPr>
              <a:t>beans.jsp</a:t>
            </a:r>
            <a:r>
              <a:rPr sz="2000" b="1" spc="-45">
                <a:latin typeface="Times New Roman"/>
                <a:cs typeface="Times New Roman"/>
              </a:rPr>
              <a:t> </a:t>
            </a:r>
            <a:r>
              <a:rPr sz="2000" b="1">
                <a:latin typeface="Times New Roman"/>
                <a:cs typeface="Times New Roman"/>
              </a:rPr>
              <a:t>that</a:t>
            </a:r>
            <a:r>
              <a:rPr sz="2000" b="1" spc="-35">
                <a:latin typeface="Times New Roman"/>
                <a:cs typeface="Times New Roman"/>
              </a:rPr>
              <a:t> </a:t>
            </a:r>
            <a:r>
              <a:rPr sz="2000" b="1">
                <a:latin typeface="Times New Roman"/>
                <a:cs typeface="Times New Roman"/>
              </a:rPr>
              <a:t>deals</a:t>
            </a:r>
            <a:r>
              <a:rPr sz="2000" b="1" spc="-30">
                <a:latin typeface="Times New Roman"/>
                <a:cs typeface="Times New Roman"/>
              </a:rPr>
              <a:t> </a:t>
            </a:r>
            <a:r>
              <a:rPr sz="2000" b="1">
                <a:latin typeface="Times New Roman"/>
                <a:cs typeface="Times New Roman"/>
              </a:rPr>
              <a:t>with</a:t>
            </a:r>
            <a:r>
              <a:rPr sz="2000" b="1" spc="-30">
                <a:latin typeface="Times New Roman"/>
                <a:cs typeface="Times New Roman"/>
              </a:rPr>
              <a:t> </a:t>
            </a:r>
            <a:r>
              <a:rPr sz="2000" b="1">
                <a:latin typeface="Times New Roman"/>
                <a:cs typeface="Times New Roman"/>
              </a:rPr>
              <a:t>the</a:t>
            </a:r>
            <a:r>
              <a:rPr sz="2000" b="1" spc="-55">
                <a:latin typeface="Times New Roman"/>
                <a:cs typeface="Times New Roman"/>
              </a:rPr>
              <a:t> </a:t>
            </a:r>
            <a:r>
              <a:rPr sz="2000" b="1">
                <a:latin typeface="Times New Roman"/>
                <a:cs typeface="Times New Roman"/>
              </a:rPr>
              <a:t>request</a:t>
            </a:r>
            <a:r>
              <a:rPr sz="2000" b="1" spc="-45">
                <a:latin typeface="Times New Roman"/>
                <a:cs typeface="Times New Roman"/>
              </a:rPr>
              <a:t> </a:t>
            </a:r>
            <a:r>
              <a:rPr sz="2000" b="1">
                <a:latin typeface="Times New Roman"/>
                <a:cs typeface="Times New Roman"/>
              </a:rPr>
              <a:t>that</a:t>
            </a:r>
            <a:r>
              <a:rPr sz="2000" b="1" spc="-35">
                <a:latin typeface="Times New Roman"/>
                <a:cs typeface="Times New Roman"/>
              </a:rPr>
              <a:t> </a:t>
            </a:r>
            <a:r>
              <a:rPr sz="2000" b="1" spc="-45">
                <a:latin typeface="Times New Roman"/>
                <a:cs typeface="Times New Roman"/>
              </a:rPr>
              <a:t>has</a:t>
            </a:r>
            <a:r>
              <a:rPr sz="2000" b="1" spc="-40">
                <a:latin typeface="Times New Roman"/>
                <a:cs typeface="Times New Roman"/>
              </a:rPr>
              <a:t> </a:t>
            </a:r>
            <a:r>
              <a:rPr sz="2000" b="1" spc="-25">
                <a:latin typeface="Times New Roman"/>
                <a:cs typeface="Times New Roman"/>
              </a:rPr>
              <a:t>two </a:t>
            </a:r>
            <a:r>
              <a:rPr sz="2000" b="1" spc="-35">
                <a:latin typeface="Times New Roman"/>
                <a:cs typeface="Times New Roman"/>
              </a:rPr>
              <a:t>parameters</a:t>
            </a:r>
            <a:r>
              <a:rPr sz="2000" b="1" spc="-70">
                <a:latin typeface="Times New Roman"/>
                <a:cs typeface="Times New Roman"/>
              </a:rPr>
              <a:t> </a:t>
            </a:r>
            <a:r>
              <a:rPr sz="2000" b="1" spc="-25">
                <a:latin typeface="Times New Roman"/>
                <a:cs typeface="Times New Roman"/>
              </a:rPr>
              <a:t>name</a:t>
            </a:r>
            <a:r>
              <a:rPr sz="2000" b="1" spc="-60">
                <a:latin typeface="Times New Roman"/>
                <a:cs typeface="Times New Roman"/>
              </a:rPr>
              <a:t> </a:t>
            </a:r>
            <a:r>
              <a:rPr sz="2000" b="1">
                <a:latin typeface="Times New Roman"/>
                <a:cs typeface="Times New Roman"/>
              </a:rPr>
              <a:t>of</a:t>
            </a:r>
            <a:r>
              <a:rPr sz="2000" b="1" spc="-45">
                <a:latin typeface="Times New Roman"/>
                <a:cs typeface="Times New Roman"/>
              </a:rPr>
              <a:t> </a:t>
            </a:r>
            <a:r>
              <a:rPr sz="2000" b="1">
                <a:latin typeface="Times New Roman"/>
                <a:cs typeface="Times New Roman"/>
              </a:rPr>
              <a:t>the</a:t>
            </a:r>
            <a:r>
              <a:rPr sz="2000" b="1" spc="-65">
                <a:latin typeface="Times New Roman"/>
                <a:cs typeface="Times New Roman"/>
              </a:rPr>
              <a:t> </a:t>
            </a:r>
            <a:r>
              <a:rPr sz="2000" b="1" spc="-10">
                <a:latin typeface="Times New Roman"/>
                <a:cs typeface="Times New Roman"/>
              </a:rPr>
              <a:t>user</a:t>
            </a:r>
            <a:r>
              <a:rPr sz="2000" b="1" spc="-55">
                <a:latin typeface="Times New Roman"/>
                <a:cs typeface="Times New Roman"/>
              </a:rPr>
              <a:t> </a:t>
            </a:r>
            <a:r>
              <a:rPr sz="2000" b="1">
                <a:latin typeface="Times New Roman"/>
                <a:cs typeface="Times New Roman"/>
              </a:rPr>
              <a:t>and</a:t>
            </a:r>
            <a:r>
              <a:rPr sz="2000" b="1" spc="-50">
                <a:latin typeface="Times New Roman"/>
                <a:cs typeface="Times New Roman"/>
              </a:rPr>
              <a:t> </a:t>
            </a:r>
            <a:r>
              <a:rPr sz="2000" b="1">
                <a:latin typeface="Times New Roman"/>
                <a:cs typeface="Times New Roman"/>
              </a:rPr>
              <a:t>the</a:t>
            </a:r>
            <a:r>
              <a:rPr sz="2000" b="1" spc="-45">
                <a:latin typeface="Times New Roman"/>
                <a:cs typeface="Times New Roman"/>
              </a:rPr>
              <a:t> </a:t>
            </a:r>
            <a:r>
              <a:rPr sz="2000" b="1">
                <a:latin typeface="Times New Roman"/>
                <a:cs typeface="Times New Roman"/>
              </a:rPr>
              <a:t>language.</a:t>
            </a:r>
            <a:r>
              <a:rPr sz="2000" b="1" spc="320">
                <a:latin typeface="Times New Roman"/>
                <a:cs typeface="Times New Roman"/>
              </a:rPr>
              <a:t> </a:t>
            </a:r>
            <a:r>
              <a:rPr sz="2000" b="1" spc="-20">
                <a:latin typeface="Times New Roman"/>
                <a:cs typeface="Times New Roman"/>
              </a:rPr>
              <a:t>Store</a:t>
            </a:r>
            <a:r>
              <a:rPr sz="2000" b="1" spc="-50">
                <a:latin typeface="Times New Roman"/>
                <a:cs typeface="Times New Roman"/>
              </a:rPr>
              <a:t> </a:t>
            </a:r>
            <a:r>
              <a:rPr sz="2000" b="1">
                <a:latin typeface="Times New Roman"/>
                <a:cs typeface="Times New Roman"/>
              </a:rPr>
              <a:t>it</a:t>
            </a:r>
            <a:r>
              <a:rPr sz="2000" b="1" spc="-55">
                <a:latin typeface="Times New Roman"/>
                <a:cs typeface="Times New Roman"/>
              </a:rPr>
              <a:t> </a:t>
            </a:r>
            <a:r>
              <a:rPr sz="2000" b="1" spc="-25">
                <a:latin typeface="Times New Roman"/>
                <a:cs typeface="Times New Roman"/>
              </a:rPr>
              <a:t>in </a:t>
            </a:r>
            <a:r>
              <a:rPr sz="2000" b="1" spc="-10">
                <a:latin typeface="Times New Roman"/>
                <a:cs typeface="Times New Roman"/>
              </a:rPr>
              <a:t>public_html/JSPExamples/beans.jsp</a:t>
            </a:r>
            <a:endParaRPr sz="20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90000"/>
              </a:lnSpc>
              <a:spcBef>
                <a:spcPts val="570"/>
              </a:spcBef>
              <a:buClr>
                <a:srgbClr val="D24717"/>
              </a:buClr>
              <a:buSzPct val="85000"/>
              <a:buFont typeface="Segoe UI Symbol"/>
              <a:buChar char="⚫"/>
              <a:tabLst>
                <a:tab pos="286385" algn="l"/>
              </a:tabLst>
            </a:pPr>
            <a:r>
              <a:rPr sz="2000" b="1" spc="-50">
                <a:latin typeface="Times New Roman"/>
                <a:cs typeface="Times New Roman"/>
              </a:rPr>
              <a:t>Create</a:t>
            </a:r>
            <a:r>
              <a:rPr sz="2000" b="1" spc="-70">
                <a:latin typeface="Times New Roman"/>
                <a:cs typeface="Times New Roman"/>
              </a:rPr>
              <a:t> </a:t>
            </a:r>
            <a:r>
              <a:rPr sz="2000" b="1">
                <a:latin typeface="Times New Roman"/>
                <a:cs typeface="Times New Roman"/>
              </a:rPr>
              <a:t>the</a:t>
            </a:r>
            <a:r>
              <a:rPr sz="2000" b="1" spc="-60">
                <a:latin typeface="Times New Roman"/>
                <a:cs typeface="Times New Roman"/>
              </a:rPr>
              <a:t> </a:t>
            </a:r>
            <a:r>
              <a:rPr sz="2000" b="1" spc="-20">
                <a:latin typeface="Times New Roman"/>
                <a:cs typeface="Times New Roman"/>
              </a:rPr>
              <a:t>beans</a:t>
            </a:r>
            <a:r>
              <a:rPr sz="2000" b="1" spc="-65">
                <a:latin typeface="Times New Roman"/>
                <a:cs typeface="Times New Roman"/>
              </a:rPr>
              <a:t> </a:t>
            </a:r>
            <a:r>
              <a:rPr sz="2000" b="1">
                <a:latin typeface="Times New Roman"/>
                <a:cs typeface="Times New Roman"/>
              </a:rPr>
              <a:t>file</a:t>
            </a:r>
            <a:r>
              <a:rPr sz="2000" b="1" spc="-50">
                <a:latin typeface="Times New Roman"/>
                <a:cs typeface="Times New Roman"/>
              </a:rPr>
              <a:t> </a:t>
            </a:r>
            <a:r>
              <a:rPr sz="2000" b="1">
                <a:latin typeface="Times New Roman"/>
                <a:cs typeface="Times New Roman"/>
              </a:rPr>
              <a:t>that</a:t>
            </a:r>
            <a:r>
              <a:rPr sz="2000" b="1" spc="-45">
                <a:latin typeface="Times New Roman"/>
                <a:cs typeface="Times New Roman"/>
              </a:rPr>
              <a:t> </a:t>
            </a:r>
            <a:r>
              <a:rPr sz="2000" b="1">
                <a:latin typeface="Times New Roman"/>
                <a:cs typeface="Times New Roman"/>
              </a:rPr>
              <a:t>is</a:t>
            </a:r>
            <a:r>
              <a:rPr sz="2000" b="1" spc="-50">
                <a:latin typeface="Times New Roman"/>
                <a:cs typeface="Times New Roman"/>
              </a:rPr>
              <a:t> </a:t>
            </a:r>
            <a:r>
              <a:rPr sz="2000" b="1" spc="-90">
                <a:latin typeface="Times New Roman"/>
                <a:cs typeface="Times New Roman"/>
              </a:rPr>
              <a:t>a</a:t>
            </a:r>
            <a:r>
              <a:rPr sz="2000" b="1" spc="-55">
                <a:latin typeface="Times New Roman"/>
                <a:cs typeface="Times New Roman"/>
              </a:rPr>
              <a:t> </a:t>
            </a:r>
            <a:r>
              <a:rPr sz="2000" b="1" spc="-100">
                <a:latin typeface="Times New Roman"/>
                <a:cs typeface="Times New Roman"/>
              </a:rPr>
              <a:t>java</a:t>
            </a:r>
            <a:r>
              <a:rPr sz="2000" b="1" spc="-65">
                <a:latin typeface="Times New Roman"/>
                <a:cs typeface="Times New Roman"/>
              </a:rPr>
              <a:t> </a:t>
            </a:r>
            <a:r>
              <a:rPr sz="2000" b="1">
                <a:latin typeface="Times New Roman"/>
                <a:cs typeface="Times New Roman"/>
              </a:rPr>
              <a:t>bean</a:t>
            </a:r>
            <a:r>
              <a:rPr sz="2000" b="1" spc="-60">
                <a:latin typeface="Times New Roman"/>
                <a:cs typeface="Times New Roman"/>
              </a:rPr>
              <a:t> </a:t>
            </a:r>
            <a:r>
              <a:rPr sz="2000" b="1">
                <a:latin typeface="Times New Roman"/>
                <a:cs typeface="Times New Roman"/>
              </a:rPr>
              <a:t>with</a:t>
            </a:r>
            <a:r>
              <a:rPr sz="2000" b="1" spc="-50">
                <a:latin typeface="Times New Roman"/>
                <a:cs typeface="Times New Roman"/>
              </a:rPr>
              <a:t> </a:t>
            </a:r>
            <a:r>
              <a:rPr sz="2000" b="1" spc="-10">
                <a:latin typeface="Times New Roman"/>
                <a:cs typeface="Times New Roman"/>
              </a:rPr>
              <a:t>just</a:t>
            </a:r>
            <a:r>
              <a:rPr sz="2000" b="1" spc="-60">
                <a:latin typeface="Times New Roman"/>
                <a:cs typeface="Times New Roman"/>
              </a:rPr>
              <a:t> </a:t>
            </a:r>
            <a:r>
              <a:rPr sz="2000" b="1">
                <a:latin typeface="Times New Roman"/>
                <a:cs typeface="Times New Roman"/>
              </a:rPr>
              <a:t>set</a:t>
            </a:r>
            <a:r>
              <a:rPr sz="2000" b="1" spc="-65">
                <a:latin typeface="Times New Roman"/>
                <a:cs typeface="Times New Roman"/>
              </a:rPr>
              <a:t> </a:t>
            </a:r>
            <a:r>
              <a:rPr sz="2000" b="1">
                <a:latin typeface="Times New Roman"/>
                <a:cs typeface="Times New Roman"/>
              </a:rPr>
              <a:t>and</a:t>
            </a:r>
            <a:r>
              <a:rPr sz="2000" b="1" spc="-45">
                <a:latin typeface="Times New Roman"/>
                <a:cs typeface="Times New Roman"/>
              </a:rPr>
              <a:t> </a:t>
            </a:r>
            <a:r>
              <a:rPr sz="2000" b="1" spc="-25">
                <a:latin typeface="Times New Roman"/>
                <a:cs typeface="Times New Roman"/>
              </a:rPr>
              <a:t>get </a:t>
            </a:r>
            <a:r>
              <a:rPr sz="2000" b="1">
                <a:latin typeface="Times New Roman"/>
                <a:cs typeface="Times New Roman"/>
              </a:rPr>
              <a:t>properties:</a:t>
            </a:r>
            <a:r>
              <a:rPr sz="2000" b="1" spc="-150">
                <a:latin typeface="Times New Roman"/>
                <a:cs typeface="Times New Roman"/>
              </a:rPr>
              <a:t> </a:t>
            </a:r>
            <a:r>
              <a:rPr sz="2000" b="1">
                <a:latin typeface="Times New Roman"/>
                <a:cs typeface="Times New Roman"/>
              </a:rPr>
              <a:t>call</a:t>
            </a:r>
            <a:r>
              <a:rPr sz="2000" b="1" spc="-55">
                <a:latin typeface="Times New Roman"/>
                <a:cs typeface="Times New Roman"/>
              </a:rPr>
              <a:t> </a:t>
            </a:r>
            <a:r>
              <a:rPr sz="2000" b="1">
                <a:latin typeface="Times New Roman"/>
                <a:cs typeface="Times New Roman"/>
              </a:rPr>
              <a:t>it</a:t>
            </a:r>
            <a:r>
              <a:rPr sz="2000" b="1" spc="-65">
                <a:latin typeface="Times New Roman"/>
                <a:cs typeface="Times New Roman"/>
              </a:rPr>
              <a:t> </a:t>
            </a:r>
            <a:r>
              <a:rPr sz="2000" b="1" spc="-45">
                <a:latin typeface="Times New Roman"/>
                <a:cs typeface="Times New Roman"/>
              </a:rPr>
              <a:t>LanguageBean.java.</a:t>
            </a:r>
            <a:r>
              <a:rPr sz="2000" b="1" spc="320">
                <a:latin typeface="Times New Roman"/>
                <a:cs typeface="Times New Roman"/>
              </a:rPr>
              <a:t> </a:t>
            </a:r>
            <a:r>
              <a:rPr sz="2000" b="1" spc="-25">
                <a:latin typeface="Times New Roman"/>
                <a:cs typeface="Times New Roman"/>
              </a:rPr>
              <a:t>Store</a:t>
            </a:r>
            <a:r>
              <a:rPr sz="2000" b="1" spc="-60">
                <a:latin typeface="Times New Roman"/>
                <a:cs typeface="Times New Roman"/>
              </a:rPr>
              <a:t> </a:t>
            </a:r>
            <a:r>
              <a:rPr sz="2000" b="1">
                <a:latin typeface="Times New Roman"/>
                <a:cs typeface="Times New Roman"/>
              </a:rPr>
              <a:t>it</a:t>
            </a:r>
            <a:r>
              <a:rPr sz="2000" b="1" spc="-55">
                <a:latin typeface="Times New Roman"/>
                <a:cs typeface="Times New Roman"/>
              </a:rPr>
              <a:t> </a:t>
            </a:r>
            <a:r>
              <a:rPr sz="2000" b="1" spc="-25">
                <a:latin typeface="Times New Roman"/>
                <a:cs typeface="Times New Roman"/>
              </a:rPr>
              <a:t>in </a:t>
            </a:r>
            <a:r>
              <a:rPr sz="2000" b="1" spc="-10">
                <a:latin typeface="Times New Roman"/>
                <a:cs typeface="Times New Roman"/>
              </a:rPr>
              <a:t>public_html/JSPExamples/src/com/wrox/beans/LanguageBeans.j</a:t>
            </a:r>
            <a:r>
              <a:rPr sz="2000" b="1" spc="500">
                <a:latin typeface="Times New Roman"/>
                <a:cs typeface="Times New Roman"/>
              </a:rPr>
              <a:t>  </a:t>
            </a:r>
            <a:r>
              <a:rPr sz="2000" b="1" spc="-25">
                <a:latin typeface="Times New Roman"/>
                <a:cs typeface="Times New Roman"/>
              </a:rPr>
              <a:t>ava</a:t>
            </a:r>
            <a:endParaRPr sz="2000">
              <a:latin typeface="Times New Roman"/>
              <a:cs typeface="Times New Roman"/>
            </a:endParaRPr>
          </a:p>
          <a:p>
            <a:pPr marL="332105" marR="3197860" lvl="1" indent="226695">
              <a:lnSpc>
                <a:spcPts val="2570"/>
              </a:lnSpc>
              <a:spcBef>
                <a:spcPts val="100"/>
              </a:spcBef>
              <a:buClr>
                <a:srgbClr val="9B2C1F"/>
              </a:buClr>
              <a:buSzPct val="85000"/>
              <a:buFont typeface="Segoe UI Symbol"/>
              <a:buChar char="⚫"/>
              <a:tabLst>
                <a:tab pos="558800" algn="l"/>
              </a:tabLst>
            </a:pPr>
            <a:r>
              <a:rPr sz="2000" b="1" spc="-10">
                <a:latin typeface="Times New Roman"/>
                <a:cs typeface="Times New Roman"/>
              </a:rPr>
              <a:t>Compile</a:t>
            </a:r>
            <a:r>
              <a:rPr sz="2000" b="1" spc="-75">
                <a:latin typeface="Times New Roman"/>
                <a:cs typeface="Times New Roman"/>
              </a:rPr>
              <a:t> </a:t>
            </a:r>
            <a:r>
              <a:rPr sz="2000" b="1">
                <a:latin typeface="Times New Roman"/>
                <a:cs typeface="Times New Roman"/>
              </a:rPr>
              <a:t>this</a:t>
            </a:r>
            <a:r>
              <a:rPr sz="2000" b="1" spc="-40">
                <a:latin typeface="Times New Roman"/>
                <a:cs typeface="Times New Roman"/>
              </a:rPr>
              <a:t> </a:t>
            </a:r>
            <a:r>
              <a:rPr sz="2000" b="1">
                <a:latin typeface="Times New Roman"/>
                <a:cs typeface="Times New Roman"/>
              </a:rPr>
              <a:t>using</a:t>
            </a:r>
            <a:r>
              <a:rPr sz="2000" b="1" spc="-40">
                <a:latin typeface="Times New Roman"/>
                <a:cs typeface="Times New Roman"/>
              </a:rPr>
              <a:t> </a:t>
            </a:r>
            <a:r>
              <a:rPr sz="2000" b="1" spc="-70">
                <a:latin typeface="Times New Roman"/>
                <a:cs typeface="Times New Roman"/>
              </a:rPr>
              <a:t>javac</a:t>
            </a:r>
            <a:r>
              <a:rPr sz="2000" b="1" spc="-45">
                <a:latin typeface="Times New Roman"/>
                <a:cs typeface="Times New Roman"/>
              </a:rPr>
              <a:t> </a:t>
            </a:r>
            <a:r>
              <a:rPr sz="2000" b="1" spc="-10">
                <a:latin typeface="Times New Roman"/>
                <a:cs typeface="Times New Roman"/>
              </a:rPr>
              <a:t>command. </a:t>
            </a:r>
            <a:r>
              <a:rPr sz="2000" b="1" spc="-70">
                <a:latin typeface="Times New Roman"/>
                <a:cs typeface="Times New Roman"/>
              </a:rPr>
              <a:t>javac</a:t>
            </a:r>
            <a:r>
              <a:rPr sz="2000" b="1" spc="-30">
                <a:latin typeface="Times New Roman"/>
                <a:cs typeface="Times New Roman"/>
              </a:rPr>
              <a:t> </a:t>
            </a:r>
            <a:r>
              <a:rPr sz="2000" b="1" spc="-10">
                <a:latin typeface="Times New Roman"/>
                <a:cs typeface="Times New Roman"/>
              </a:rPr>
              <a:t>LangaugeBeans.java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245"/>
              </a:spcBef>
              <a:buClr>
                <a:srgbClr val="D24717"/>
              </a:buClr>
              <a:buSzPct val="85000"/>
              <a:buFont typeface="Segoe UI Symbol"/>
              <a:buChar char="⚫"/>
              <a:tabLst>
                <a:tab pos="286385" algn="l"/>
              </a:tabLst>
            </a:pPr>
            <a:r>
              <a:rPr sz="2000" b="1" spc="-50">
                <a:latin typeface="Times New Roman"/>
                <a:cs typeface="Times New Roman"/>
              </a:rPr>
              <a:t>Create</a:t>
            </a:r>
            <a:r>
              <a:rPr sz="2000" b="1" spc="-45">
                <a:latin typeface="Times New Roman"/>
                <a:cs typeface="Times New Roman"/>
              </a:rPr>
              <a:t> </a:t>
            </a:r>
            <a:r>
              <a:rPr sz="2000" b="1">
                <a:latin typeface="Times New Roman"/>
                <a:cs typeface="Times New Roman"/>
              </a:rPr>
              <a:t>the</a:t>
            </a:r>
            <a:r>
              <a:rPr sz="2000" b="1" spc="-35">
                <a:latin typeface="Times New Roman"/>
                <a:cs typeface="Times New Roman"/>
              </a:rPr>
              <a:t> </a:t>
            </a:r>
            <a:r>
              <a:rPr sz="2000" b="1">
                <a:latin typeface="Times New Roman"/>
                <a:cs typeface="Times New Roman"/>
              </a:rPr>
              <a:t>web</a:t>
            </a:r>
            <a:r>
              <a:rPr sz="2000" b="1" spc="-40">
                <a:latin typeface="Times New Roman"/>
                <a:cs typeface="Times New Roman"/>
              </a:rPr>
              <a:t> </a:t>
            </a:r>
            <a:r>
              <a:rPr sz="2000" b="1">
                <a:latin typeface="Times New Roman"/>
                <a:cs typeface="Times New Roman"/>
              </a:rPr>
              <a:t>application</a:t>
            </a:r>
            <a:r>
              <a:rPr sz="2000" b="1" spc="-25">
                <a:latin typeface="Times New Roman"/>
                <a:cs typeface="Times New Roman"/>
              </a:rPr>
              <a:t> </a:t>
            </a:r>
            <a:r>
              <a:rPr sz="2000" b="1">
                <a:latin typeface="Times New Roman"/>
                <a:cs typeface="Times New Roman"/>
              </a:rPr>
              <a:t>and</a:t>
            </a:r>
            <a:r>
              <a:rPr sz="2000" b="1" spc="-35">
                <a:latin typeface="Times New Roman"/>
                <a:cs typeface="Times New Roman"/>
              </a:rPr>
              <a:t> </a:t>
            </a:r>
            <a:r>
              <a:rPr sz="2000" b="1">
                <a:latin typeface="Times New Roman"/>
                <a:cs typeface="Times New Roman"/>
              </a:rPr>
              <a:t>run</a:t>
            </a:r>
            <a:r>
              <a:rPr sz="2000" b="1" spc="-35">
                <a:latin typeface="Times New Roman"/>
                <a:cs typeface="Times New Roman"/>
              </a:rPr>
              <a:t> </a:t>
            </a:r>
            <a:r>
              <a:rPr sz="2000" b="1">
                <a:latin typeface="Times New Roman"/>
                <a:cs typeface="Times New Roman"/>
              </a:rPr>
              <a:t>it</a:t>
            </a:r>
            <a:r>
              <a:rPr sz="2000" b="1" spc="-25">
                <a:latin typeface="Times New Roman"/>
                <a:cs typeface="Times New Roman"/>
              </a:rPr>
              <a:t> </a:t>
            </a:r>
            <a:r>
              <a:rPr sz="2000" b="1" spc="-80">
                <a:latin typeface="Times New Roman"/>
                <a:cs typeface="Times New Roman"/>
              </a:rPr>
              <a:t>as</a:t>
            </a:r>
            <a:r>
              <a:rPr sz="2000" b="1" spc="-35">
                <a:latin typeface="Times New Roman"/>
                <a:cs typeface="Times New Roman"/>
              </a:rPr>
              <a:t> </a:t>
            </a:r>
            <a:r>
              <a:rPr sz="2000" b="1" spc="-90">
                <a:latin typeface="Times New Roman"/>
                <a:cs typeface="Times New Roman"/>
              </a:rPr>
              <a:t>a</a:t>
            </a:r>
            <a:r>
              <a:rPr sz="2000" b="1" spc="-40">
                <a:latin typeface="Times New Roman"/>
                <a:cs typeface="Times New Roman"/>
              </a:rPr>
              <a:t> </a:t>
            </a:r>
            <a:r>
              <a:rPr sz="2000" b="1">
                <a:latin typeface="Times New Roman"/>
                <a:cs typeface="Times New Roman"/>
              </a:rPr>
              <a:t>web</a:t>
            </a:r>
            <a:r>
              <a:rPr sz="2000" b="1" spc="-35">
                <a:latin typeface="Times New Roman"/>
                <a:cs typeface="Times New Roman"/>
              </a:rPr>
              <a:t> </a:t>
            </a:r>
            <a:r>
              <a:rPr sz="2000" b="1" spc="-10">
                <a:latin typeface="Times New Roman"/>
                <a:cs typeface="Times New Roman"/>
              </a:rPr>
              <a:t>application.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2590800"/>
            <a:ext cx="7391400" cy="3657600"/>
          </a:xfrm>
          <a:custGeom>
            <a:avLst/>
            <a:gdLst/>
            <a:ahLst/>
            <a:cxnLst/>
            <a:rect l="l" t="t" r="r" b="b"/>
            <a:pathLst>
              <a:path w="7391400" h="3657600">
                <a:moveTo>
                  <a:pt x="0" y="3657600"/>
                </a:moveTo>
                <a:lnTo>
                  <a:pt x="7391400" y="3657600"/>
                </a:lnTo>
                <a:lnTo>
                  <a:pt x="7391400" y="0"/>
                </a:lnTo>
                <a:lnTo>
                  <a:pt x="0" y="0"/>
                </a:lnTo>
                <a:lnTo>
                  <a:pt x="0" y="3657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12140" y="2612262"/>
            <a:ext cx="6851650" cy="290639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00" b="1" spc="-10">
                <a:latin typeface="Courier New"/>
                <a:cs typeface="Courier New"/>
              </a:rPr>
              <a:t>&lt;html&gt;&lt;head&gt;&lt;/head&gt;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 spc="-10">
                <a:latin typeface="Courier New"/>
                <a:cs typeface="Courier New"/>
              </a:rPr>
              <a:t>&lt;body&gt;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>
                <a:latin typeface="Courier New"/>
                <a:cs typeface="Courier New"/>
              </a:rPr>
              <a:t>&lt;form</a:t>
            </a:r>
            <a:r>
              <a:rPr sz="1800" b="1" spc="-50">
                <a:latin typeface="Courier New"/>
                <a:cs typeface="Courier New"/>
              </a:rPr>
              <a:t> </a:t>
            </a:r>
            <a:r>
              <a:rPr sz="1800" b="1" spc="-10">
                <a:latin typeface="Courier New"/>
                <a:cs typeface="Courier New"/>
              </a:rPr>
              <a:t>action="../servlet/Ass2Servlet"</a:t>
            </a:r>
            <a:r>
              <a:rPr sz="1800" b="1" spc="-35">
                <a:latin typeface="Courier New"/>
                <a:cs typeface="Courier New"/>
              </a:rPr>
              <a:t> </a:t>
            </a:r>
            <a:r>
              <a:rPr sz="1800" b="1" spc="-10">
                <a:latin typeface="Courier New"/>
                <a:cs typeface="Courier New"/>
              </a:rPr>
              <a:t>method=POST&gt;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>
                <a:latin typeface="Courier New"/>
                <a:cs typeface="Courier New"/>
              </a:rPr>
              <a:t>&lt;h2&gt;Stock</a:t>
            </a:r>
            <a:r>
              <a:rPr sz="1800" b="1" spc="-75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Symbol</a:t>
            </a:r>
            <a:r>
              <a:rPr sz="1800" b="1" spc="-70">
                <a:latin typeface="Courier New"/>
                <a:cs typeface="Courier New"/>
              </a:rPr>
              <a:t> </a:t>
            </a:r>
            <a:r>
              <a:rPr sz="1800" b="1" spc="-20">
                <a:latin typeface="Courier New"/>
                <a:cs typeface="Courier New"/>
              </a:rPr>
              <a:t>name: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>
                <a:latin typeface="Courier New"/>
                <a:cs typeface="Courier New"/>
              </a:rPr>
              <a:t>&lt;input</a:t>
            </a:r>
            <a:r>
              <a:rPr sz="1800" b="1" spc="-80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type=text</a:t>
            </a:r>
            <a:r>
              <a:rPr sz="1800" b="1" spc="-75">
                <a:latin typeface="Courier New"/>
                <a:cs typeface="Courier New"/>
              </a:rPr>
              <a:t> </a:t>
            </a:r>
            <a:r>
              <a:rPr sz="1800" b="1" spc="-10">
                <a:latin typeface="Courier New"/>
                <a:cs typeface="Courier New"/>
              </a:rPr>
              <a:t>name="stockSymbol"&gt;&lt;/h2&gt;&lt;br&gt;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b="1">
                <a:latin typeface="Courier New"/>
                <a:cs typeface="Courier New"/>
              </a:rPr>
              <a:t>&lt;input</a:t>
            </a:r>
            <a:r>
              <a:rPr sz="1800" b="1" spc="-55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type="submit"</a:t>
            </a:r>
            <a:r>
              <a:rPr sz="1800" b="1" spc="-65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value</a:t>
            </a:r>
            <a:r>
              <a:rPr sz="1800" b="1" spc="-60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=</a:t>
            </a:r>
            <a:r>
              <a:rPr sz="1800" b="1" spc="-55">
                <a:latin typeface="Courier New"/>
                <a:cs typeface="Courier New"/>
              </a:rPr>
              <a:t> </a:t>
            </a:r>
            <a:r>
              <a:rPr sz="1800" b="1">
                <a:latin typeface="Courier New"/>
                <a:cs typeface="Courier New"/>
              </a:rPr>
              <a:t>"get</a:t>
            </a:r>
            <a:r>
              <a:rPr sz="1800" b="1" spc="-60">
                <a:latin typeface="Courier New"/>
                <a:cs typeface="Courier New"/>
              </a:rPr>
              <a:t> </a:t>
            </a:r>
            <a:r>
              <a:rPr sz="1800" b="1" spc="-10">
                <a:latin typeface="Courier New"/>
                <a:cs typeface="Courier New"/>
              </a:rPr>
              <a:t>price"&gt;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800" b="1" spc="-10">
                <a:latin typeface="Courier New"/>
                <a:cs typeface="Courier New"/>
              </a:rPr>
              <a:t>&lt;/form&gt;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5630367"/>
            <a:ext cx="1938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>
                <a:latin typeface="Courier New"/>
                <a:cs typeface="Courier New"/>
              </a:rPr>
              <a:t>&lt;/body&gt;&lt;/html&gt;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00" y="762000"/>
            <a:ext cx="4782311" cy="277825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023228" y="5654751"/>
            <a:ext cx="184086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>
                <a:latin typeface="Comic Sans MS"/>
                <a:cs typeface="Comic Sans MS"/>
              </a:rPr>
              <a:t>Client</a:t>
            </a:r>
            <a:r>
              <a:rPr sz="2800" spc="-95">
                <a:latin typeface="Comic Sans MS"/>
                <a:cs typeface="Comic Sans MS"/>
              </a:rPr>
              <a:t> </a:t>
            </a:r>
            <a:r>
              <a:rPr sz="2800" spc="-20">
                <a:latin typeface="Comic Sans MS"/>
                <a:cs typeface="Comic Sans MS"/>
              </a:rPr>
              <a:t>Side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34000" y="5334000"/>
            <a:ext cx="2971800" cy="1143000"/>
          </a:xfrm>
          <a:custGeom>
            <a:avLst/>
            <a:gdLst/>
            <a:ahLst/>
            <a:cxnLst/>
            <a:rect l="l" t="t" r="r" b="b"/>
            <a:pathLst>
              <a:path w="2971800" h="1143000">
                <a:moveTo>
                  <a:pt x="0" y="571500"/>
                </a:moveTo>
                <a:lnTo>
                  <a:pt x="6072" y="519481"/>
                </a:lnTo>
                <a:lnTo>
                  <a:pt x="23938" y="468771"/>
                </a:lnTo>
                <a:lnTo>
                  <a:pt x="53075" y="419571"/>
                </a:lnTo>
                <a:lnTo>
                  <a:pt x="92957" y="372084"/>
                </a:lnTo>
                <a:lnTo>
                  <a:pt x="143061" y="326510"/>
                </a:lnTo>
                <a:lnTo>
                  <a:pt x="202861" y="283051"/>
                </a:lnTo>
                <a:lnTo>
                  <a:pt x="236233" y="262179"/>
                </a:lnTo>
                <a:lnTo>
                  <a:pt x="271833" y="241910"/>
                </a:lnTo>
                <a:lnTo>
                  <a:pt x="309595" y="222272"/>
                </a:lnTo>
                <a:lnTo>
                  <a:pt x="349453" y="203288"/>
                </a:lnTo>
                <a:lnTo>
                  <a:pt x="391342" y="184985"/>
                </a:lnTo>
                <a:lnTo>
                  <a:pt x="435197" y="167387"/>
                </a:lnTo>
                <a:lnTo>
                  <a:pt x="480951" y="150520"/>
                </a:lnTo>
                <a:lnTo>
                  <a:pt x="528539" y="134408"/>
                </a:lnTo>
                <a:lnTo>
                  <a:pt x="577896" y="119078"/>
                </a:lnTo>
                <a:lnTo>
                  <a:pt x="628956" y="104554"/>
                </a:lnTo>
                <a:lnTo>
                  <a:pt x="681653" y="90861"/>
                </a:lnTo>
                <a:lnTo>
                  <a:pt x="735922" y="78025"/>
                </a:lnTo>
                <a:lnTo>
                  <a:pt x="791698" y="66072"/>
                </a:lnTo>
                <a:lnTo>
                  <a:pt x="848914" y="55025"/>
                </a:lnTo>
                <a:lnTo>
                  <a:pt x="907506" y="44910"/>
                </a:lnTo>
                <a:lnTo>
                  <a:pt x="967407" y="35754"/>
                </a:lnTo>
                <a:lnTo>
                  <a:pt x="1028553" y="27580"/>
                </a:lnTo>
                <a:lnTo>
                  <a:pt x="1090877" y="20414"/>
                </a:lnTo>
                <a:lnTo>
                  <a:pt x="1154314" y="14281"/>
                </a:lnTo>
                <a:lnTo>
                  <a:pt x="1218798" y="9207"/>
                </a:lnTo>
                <a:lnTo>
                  <a:pt x="1284265" y="5217"/>
                </a:lnTo>
                <a:lnTo>
                  <a:pt x="1350647" y="2335"/>
                </a:lnTo>
                <a:lnTo>
                  <a:pt x="1417881" y="588"/>
                </a:lnTo>
                <a:lnTo>
                  <a:pt x="1485900" y="0"/>
                </a:lnTo>
                <a:lnTo>
                  <a:pt x="1553918" y="588"/>
                </a:lnTo>
                <a:lnTo>
                  <a:pt x="1621152" y="2335"/>
                </a:lnTo>
                <a:lnTo>
                  <a:pt x="1687534" y="5217"/>
                </a:lnTo>
                <a:lnTo>
                  <a:pt x="1753001" y="9207"/>
                </a:lnTo>
                <a:lnTo>
                  <a:pt x="1817485" y="14281"/>
                </a:lnTo>
                <a:lnTo>
                  <a:pt x="1880922" y="20414"/>
                </a:lnTo>
                <a:lnTo>
                  <a:pt x="1943246" y="27580"/>
                </a:lnTo>
                <a:lnTo>
                  <a:pt x="2004392" y="35754"/>
                </a:lnTo>
                <a:lnTo>
                  <a:pt x="2064293" y="44910"/>
                </a:lnTo>
                <a:lnTo>
                  <a:pt x="2122885" y="55025"/>
                </a:lnTo>
                <a:lnTo>
                  <a:pt x="2180101" y="66072"/>
                </a:lnTo>
                <a:lnTo>
                  <a:pt x="2235877" y="78025"/>
                </a:lnTo>
                <a:lnTo>
                  <a:pt x="2290146" y="90861"/>
                </a:lnTo>
                <a:lnTo>
                  <a:pt x="2342843" y="104554"/>
                </a:lnTo>
                <a:lnTo>
                  <a:pt x="2393903" y="119078"/>
                </a:lnTo>
                <a:lnTo>
                  <a:pt x="2443260" y="134408"/>
                </a:lnTo>
                <a:lnTo>
                  <a:pt x="2490848" y="150520"/>
                </a:lnTo>
                <a:lnTo>
                  <a:pt x="2536602" y="167387"/>
                </a:lnTo>
                <a:lnTo>
                  <a:pt x="2580457" y="184985"/>
                </a:lnTo>
                <a:lnTo>
                  <a:pt x="2622346" y="203288"/>
                </a:lnTo>
                <a:lnTo>
                  <a:pt x="2662204" y="222272"/>
                </a:lnTo>
                <a:lnTo>
                  <a:pt x="2699966" y="241910"/>
                </a:lnTo>
                <a:lnTo>
                  <a:pt x="2735566" y="262179"/>
                </a:lnTo>
                <a:lnTo>
                  <a:pt x="2768938" y="283051"/>
                </a:lnTo>
                <a:lnTo>
                  <a:pt x="2828738" y="326510"/>
                </a:lnTo>
                <a:lnTo>
                  <a:pt x="2878842" y="372084"/>
                </a:lnTo>
                <a:lnTo>
                  <a:pt x="2918724" y="419571"/>
                </a:lnTo>
                <a:lnTo>
                  <a:pt x="2947861" y="468771"/>
                </a:lnTo>
                <a:lnTo>
                  <a:pt x="2965727" y="519481"/>
                </a:lnTo>
                <a:lnTo>
                  <a:pt x="2971800" y="571500"/>
                </a:lnTo>
                <a:lnTo>
                  <a:pt x="2970271" y="597660"/>
                </a:lnTo>
                <a:lnTo>
                  <a:pt x="2958236" y="649049"/>
                </a:lnTo>
                <a:lnTo>
                  <a:pt x="2934668" y="699029"/>
                </a:lnTo>
                <a:lnTo>
                  <a:pt x="2900093" y="747398"/>
                </a:lnTo>
                <a:lnTo>
                  <a:pt x="2855035" y="793954"/>
                </a:lnTo>
                <a:lnTo>
                  <a:pt x="2800018" y="838495"/>
                </a:lnTo>
                <a:lnTo>
                  <a:pt x="2735566" y="880820"/>
                </a:lnTo>
                <a:lnTo>
                  <a:pt x="2699966" y="901089"/>
                </a:lnTo>
                <a:lnTo>
                  <a:pt x="2662204" y="920727"/>
                </a:lnTo>
                <a:lnTo>
                  <a:pt x="2622346" y="939711"/>
                </a:lnTo>
                <a:lnTo>
                  <a:pt x="2580457" y="958014"/>
                </a:lnTo>
                <a:lnTo>
                  <a:pt x="2536602" y="975612"/>
                </a:lnTo>
                <a:lnTo>
                  <a:pt x="2490848" y="992479"/>
                </a:lnTo>
                <a:lnTo>
                  <a:pt x="2443260" y="1008591"/>
                </a:lnTo>
                <a:lnTo>
                  <a:pt x="2393903" y="1023921"/>
                </a:lnTo>
                <a:lnTo>
                  <a:pt x="2342843" y="1038445"/>
                </a:lnTo>
                <a:lnTo>
                  <a:pt x="2290146" y="1052138"/>
                </a:lnTo>
                <a:lnTo>
                  <a:pt x="2235877" y="1064974"/>
                </a:lnTo>
                <a:lnTo>
                  <a:pt x="2180101" y="1076927"/>
                </a:lnTo>
                <a:lnTo>
                  <a:pt x="2122885" y="1087974"/>
                </a:lnTo>
                <a:lnTo>
                  <a:pt x="2064293" y="1098089"/>
                </a:lnTo>
                <a:lnTo>
                  <a:pt x="2004392" y="1107245"/>
                </a:lnTo>
                <a:lnTo>
                  <a:pt x="1943246" y="1115419"/>
                </a:lnTo>
                <a:lnTo>
                  <a:pt x="1880922" y="1122585"/>
                </a:lnTo>
                <a:lnTo>
                  <a:pt x="1817485" y="1128718"/>
                </a:lnTo>
                <a:lnTo>
                  <a:pt x="1753001" y="1133792"/>
                </a:lnTo>
                <a:lnTo>
                  <a:pt x="1687534" y="1137782"/>
                </a:lnTo>
                <a:lnTo>
                  <a:pt x="1621152" y="1140664"/>
                </a:lnTo>
                <a:lnTo>
                  <a:pt x="1553918" y="1142411"/>
                </a:lnTo>
                <a:lnTo>
                  <a:pt x="1485900" y="1143000"/>
                </a:lnTo>
                <a:lnTo>
                  <a:pt x="1417881" y="1142411"/>
                </a:lnTo>
                <a:lnTo>
                  <a:pt x="1350647" y="1140664"/>
                </a:lnTo>
                <a:lnTo>
                  <a:pt x="1284265" y="1137782"/>
                </a:lnTo>
                <a:lnTo>
                  <a:pt x="1218798" y="1133792"/>
                </a:lnTo>
                <a:lnTo>
                  <a:pt x="1154314" y="1128718"/>
                </a:lnTo>
                <a:lnTo>
                  <a:pt x="1090877" y="1122585"/>
                </a:lnTo>
                <a:lnTo>
                  <a:pt x="1028553" y="1115419"/>
                </a:lnTo>
                <a:lnTo>
                  <a:pt x="967407" y="1107245"/>
                </a:lnTo>
                <a:lnTo>
                  <a:pt x="907506" y="1098089"/>
                </a:lnTo>
                <a:lnTo>
                  <a:pt x="848914" y="1087974"/>
                </a:lnTo>
                <a:lnTo>
                  <a:pt x="791698" y="1076927"/>
                </a:lnTo>
                <a:lnTo>
                  <a:pt x="735922" y="1064974"/>
                </a:lnTo>
                <a:lnTo>
                  <a:pt x="681653" y="1052138"/>
                </a:lnTo>
                <a:lnTo>
                  <a:pt x="628956" y="1038445"/>
                </a:lnTo>
                <a:lnTo>
                  <a:pt x="577896" y="1023921"/>
                </a:lnTo>
                <a:lnTo>
                  <a:pt x="528539" y="1008591"/>
                </a:lnTo>
                <a:lnTo>
                  <a:pt x="480951" y="992479"/>
                </a:lnTo>
                <a:lnTo>
                  <a:pt x="435197" y="975612"/>
                </a:lnTo>
                <a:lnTo>
                  <a:pt x="391342" y="958014"/>
                </a:lnTo>
                <a:lnTo>
                  <a:pt x="349453" y="939711"/>
                </a:lnTo>
                <a:lnTo>
                  <a:pt x="309595" y="920727"/>
                </a:lnTo>
                <a:lnTo>
                  <a:pt x="271833" y="901089"/>
                </a:lnTo>
                <a:lnTo>
                  <a:pt x="236233" y="880820"/>
                </a:lnTo>
                <a:lnTo>
                  <a:pt x="202861" y="859948"/>
                </a:lnTo>
                <a:lnTo>
                  <a:pt x="143061" y="816489"/>
                </a:lnTo>
                <a:lnTo>
                  <a:pt x="92957" y="770915"/>
                </a:lnTo>
                <a:lnTo>
                  <a:pt x="53075" y="723428"/>
                </a:lnTo>
                <a:lnTo>
                  <a:pt x="23938" y="674228"/>
                </a:lnTo>
                <a:lnTo>
                  <a:pt x="6072" y="623518"/>
                </a:lnTo>
                <a:lnTo>
                  <a:pt x="0" y="571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7340" y="795273"/>
            <a:ext cx="3285490" cy="1595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218440" algn="ctr">
              <a:lnSpc>
                <a:spcPct val="100000"/>
              </a:lnSpc>
              <a:spcBef>
                <a:spcPts val="95"/>
              </a:spcBef>
            </a:pPr>
            <a:r>
              <a:rPr sz="4000" spc="-55"/>
              <a:t>Assignment</a:t>
            </a:r>
            <a:r>
              <a:rPr sz="4000" spc="-185"/>
              <a:t> </a:t>
            </a:r>
            <a:r>
              <a:rPr sz="4000" spc="-25"/>
              <a:t>2: </a:t>
            </a:r>
            <a:r>
              <a:rPr sz="4000"/>
              <a:t>Get</a:t>
            </a:r>
            <a:r>
              <a:rPr sz="4000" spc="-160"/>
              <a:t> </a:t>
            </a:r>
            <a:r>
              <a:rPr sz="4000" spc="-20"/>
              <a:t>Stock</a:t>
            </a:r>
            <a:r>
              <a:rPr sz="4000" spc="-165"/>
              <a:t> </a:t>
            </a:r>
            <a:r>
              <a:rPr sz="4000" spc="-55"/>
              <a:t>Price</a:t>
            </a:r>
            <a:endParaRPr sz="4000"/>
          </a:p>
          <a:p>
            <a:pPr marR="2540" algn="ctr">
              <a:lnSpc>
                <a:spcPts val="2765"/>
              </a:lnSpc>
            </a:pPr>
            <a:r>
              <a:rPr sz="2400" spc="-10">
                <a:solidFill>
                  <a:srgbClr val="000000"/>
                </a:solidFill>
                <a:latin typeface="Comic Sans MS"/>
                <a:cs typeface="Comic Sans MS"/>
              </a:rPr>
              <a:t>Ass2.html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152400"/>
            <a:ext cx="3581400" cy="28194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739" y="453999"/>
            <a:ext cx="1717675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7975">
              <a:lnSpc>
                <a:spcPct val="120100"/>
              </a:lnSpc>
              <a:spcBef>
                <a:spcPts val="100"/>
              </a:spcBef>
            </a:pPr>
            <a:r>
              <a:rPr sz="800">
                <a:latin typeface="Courier New"/>
                <a:cs typeface="Courier New"/>
              </a:rPr>
              <a:t>import</a:t>
            </a:r>
            <a:r>
              <a:rPr sz="800" spc="-30">
                <a:latin typeface="Courier New"/>
                <a:cs typeface="Courier New"/>
              </a:rPr>
              <a:t> </a:t>
            </a:r>
            <a:r>
              <a:rPr sz="800" spc="-10">
                <a:latin typeface="Courier New"/>
                <a:cs typeface="Courier New"/>
              </a:rPr>
              <a:t>java.io.*; </a:t>
            </a:r>
            <a:r>
              <a:rPr sz="800">
                <a:latin typeface="Courier New"/>
                <a:cs typeface="Courier New"/>
              </a:rPr>
              <a:t>import</a:t>
            </a:r>
            <a:r>
              <a:rPr sz="800" spc="-30">
                <a:latin typeface="Courier New"/>
                <a:cs typeface="Courier New"/>
              </a:rPr>
              <a:t> </a:t>
            </a:r>
            <a:r>
              <a:rPr sz="800" spc="-10">
                <a:latin typeface="Courier New"/>
                <a:cs typeface="Courier New"/>
              </a:rPr>
              <a:t>java.util.*; </a:t>
            </a:r>
            <a:r>
              <a:rPr sz="800">
                <a:latin typeface="Courier New"/>
                <a:cs typeface="Courier New"/>
              </a:rPr>
              <a:t>import</a:t>
            </a:r>
            <a:r>
              <a:rPr sz="800" spc="-30">
                <a:latin typeface="Courier New"/>
                <a:cs typeface="Courier New"/>
              </a:rPr>
              <a:t> </a:t>
            </a:r>
            <a:r>
              <a:rPr sz="800" spc="-10">
                <a:latin typeface="Courier New"/>
                <a:cs typeface="Courier New"/>
              </a:rPr>
              <a:t>javax.servlet.*;</a:t>
            </a:r>
            <a:endParaRPr sz="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800">
                <a:latin typeface="Courier New"/>
                <a:cs typeface="Courier New"/>
              </a:rPr>
              <a:t>import</a:t>
            </a:r>
            <a:r>
              <a:rPr sz="800" spc="-30">
                <a:latin typeface="Courier New"/>
                <a:cs typeface="Courier New"/>
              </a:rPr>
              <a:t> </a:t>
            </a:r>
            <a:r>
              <a:rPr sz="800" spc="-10">
                <a:latin typeface="Courier New"/>
                <a:cs typeface="Courier New"/>
              </a:rPr>
              <a:t>javax.servlet.http.*;</a:t>
            </a:r>
            <a:endParaRPr sz="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1236319"/>
            <a:ext cx="7505700" cy="5074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marR="3277235" indent="-335280">
              <a:lnSpc>
                <a:spcPct val="120000"/>
              </a:lnSpc>
              <a:spcBef>
                <a:spcPts val="100"/>
              </a:spcBef>
            </a:pPr>
            <a:r>
              <a:rPr sz="1100">
                <a:latin typeface="Courier New"/>
                <a:cs typeface="Courier New"/>
              </a:rPr>
              <a:t>public</a:t>
            </a:r>
            <a:r>
              <a:rPr sz="1100" spc="-20">
                <a:latin typeface="Courier New"/>
                <a:cs typeface="Courier New"/>
              </a:rPr>
              <a:t> </a:t>
            </a:r>
            <a:r>
              <a:rPr sz="1100">
                <a:latin typeface="Courier New"/>
                <a:cs typeface="Courier New"/>
              </a:rPr>
              <a:t>class</a:t>
            </a:r>
            <a:r>
              <a:rPr sz="1100" spc="-15">
                <a:latin typeface="Courier New"/>
                <a:cs typeface="Courier New"/>
              </a:rPr>
              <a:t> </a:t>
            </a:r>
            <a:r>
              <a:rPr sz="1100">
                <a:latin typeface="Courier New"/>
                <a:cs typeface="Courier New"/>
              </a:rPr>
              <a:t>Ass2Servlet</a:t>
            </a:r>
            <a:r>
              <a:rPr sz="1100" spc="-15">
                <a:latin typeface="Courier New"/>
                <a:cs typeface="Courier New"/>
              </a:rPr>
              <a:t> </a:t>
            </a:r>
            <a:r>
              <a:rPr sz="1100">
                <a:latin typeface="Courier New"/>
                <a:cs typeface="Courier New"/>
              </a:rPr>
              <a:t>extends</a:t>
            </a:r>
            <a:r>
              <a:rPr sz="1100" spc="-30">
                <a:latin typeface="Courier New"/>
                <a:cs typeface="Courier New"/>
              </a:rPr>
              <a:t> </a:t>
            </a:r>
            <a:r>
              <a:rPr sz="1100">
                <a:latin typeface="Courier New"/>
                <a:cs typeface="Courier New"/>
              </a:rPr>
              <a:t>HttpServlet</a:t>
            </a:r>
            <a:r>
              <a:rPr sz="1100" spc="-20">
                <a:latin typeface="Courier New"/>
                <a:cs typeface="Courier New"/>
              </a:rPr>
              <a:t> </a:t>
            </a:r>
            <a:r>
              <a:rPr sz="1100" spc="-50">
                <a:latin typeface="Courier New"/>
                <a:cs typeface="Courier New"/>
              </a:rPr>
              <a:t>{ </a:t>
            </a:r>
            <a:r>
              <a:rPr sz="1100">
                <a:latin typeface="Courier New"/>
                <a:cs typeface="Courier New"/>
              </a:rPr>
              <a:t>public</a:t>
            </a:r>
            <a:r>
              <a:rPr sz="1100" spc="-35">
                <a:latin typeface="Courier New"/>
                <a:cs typeface="Courier New"/>
              </a:rPr>
              <a:t> </a:t>
            </a:r>
            <a:r>
              <a:rPr sz="1100">
                <a:latin typeface="Courier New"/>
                <a:cs typeface="Courier New"/>
              </a:rPr>
              <a:t>void</a:t>
            </a:r>
            <a:r>
              <a:rPr sz="1100" spc="-25">
                <a:latin typeface="Courier New"/>
                <a:cs typeface="Courier New"/>
              </a:rPr>
              <a:t> </a:t>
            </a:r>
            <a:r>
              <a:rPr sz="1100">
                <a:latin typeface="Courier New"/>
                <a:cs typeface="Courier New"/>
              </a:rPr>
              <a:t>doPost(HttpServletRequest</a:t>
            </a:r>
            <a:r>
              <a:rPr sz="1100" spc="-25">
                <a:latin typeface="Courier New"/>
                <a:cs typeface="Courier New"/>
              </a:rPr>
              <a:t> </a:t>
            </a:r>
            <a:r>
              <a:rPr sz="1100" spc="-10">
                <a:latin typeface="Courier New"/>
                <a:cs typeface="Courier New"/>
              </a:rPr>
              <a:t>request,</a:t>
            </a:r>
            <a:endParaRPr sz="11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260"/>
              </a:spcBef>
            </a:pPr>
            <a:r>
              <a:rPr sz="1100">
                <a:latin typeface="Courier New"/>
                <a:cs typeface="Courier New"/>
              </a:rPr>
              <a:t>HttpServletResponse</a:t>
            </a:r>
            <a:r>
              <a:rPr sz="1100" spc="-55">
                <a:latin typeface="Courier New"/>
                <a:cs typeface="Courier New"/>
              </a:rPr>
              <a:t> </a:t>
            </a:r>
            <a:r>
              <a:rPr sz="1100" spc="-20">
                <a:latin typeface="Courier New"/>
                <a:cs typeface="Courier New"/>
              </a:rPr>
              <a:t>res)</a:t>
            </a:r>
            <a:endParaRPr sz="11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265"/>
              </a:spcBef>
            </a:pPr>
            <a:r>
              <a:rPr sz="1100">
                <a:latin typeface="Courier New"/>
                <a:cs typeface="Courier New"/>
              </a:rPr>
              <a:t>throws</a:t>
            </a:r>
            <a:r>
              <a:rPr sz="1100" spc="-25">
                <a:latin typeface="Courier New"/>
                <a:cs typeface="Courier New"/>
              </a:rPr>
              <a:t> </a:t>
            </a:r>
            <a:r>
              <a:rPr sz="1100">
                <a:latin typeface="Courier New"/>
                <a:cs typeface="Courier New"/>
              </a:rPr>
              <a:t>IOException,</a:t>
            </a:r>
            <a:r>
              <a:rPr sz="1100" spc="-25">
                <a:latin typeface="Courier New"/>
                <a:cs typeface="Courier New"/>
              </a:rPr>
              <a:t> </a:t>
            </a:r>
            <a:r>
              <a:rPr sz="1100" spc="-10">
                <a:latin typeface="Courier New"/>
                <a:cs typeface="Courier New"/>
              </a:rPr>
              <a:t>ServletException</a:t>
            </a:r>
            <a:endParaRPr sz="1100">
              <a:latin typeface="Courier New"/>
              <a:cs typeface="Courier New"/>
            </a:endParaRPr>
          </a:p>
          <a:p>
            <a:pPr marL="347980">
              <a:lnSpc>
                <a:spcPct val="100000"/>
              </a:lnSpc>
              <a:spcBef>
                <a:spcPts val="265"/>
              </a:spcBef>
            </a:pPr>
            <a:r>
              <a:rPr sz="1100" spc="-5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927100" marR="3710940">
              <a:lnSpc>
                <a:spcPct val="120000"/>
              </a:lnSpc>
              <a:spcBef>
                <a:spcPts val="5"/>
              </a:spcBef>
            </a:pPr>
            <a:r>
              <a:rPr sz="1100" spc="-10">
                <a:latin typeface="Courier New"/>
                <a:cs typeface="Courier New"/>
              </a:rPr>
              <a:t>res.setContentType("text/html"); </a:t>
            </a:r>
            <a:r>
              <a:rPr sz="1100">
                <a:latin typeface="Courier New"/>
                <a:cs typeface="Courier New"/>
              </a:rPr>
              <a:t>PrintWriter</a:t>
            </a:r>
            <a:r>
              <a:rPr sz="1100" spc="-15">
                <a:latin typeface="Courier New"/>
                <a:cs typeface="Courier New"/>
              </a:rPr>
              <a:t> </a:t>
            </a:r>
            <a:r>
              <a:rPr sz="1100">
                <a:latin typeface="Courier New"/>
                <a:cs typeface="Courier New"/>
              </a:rPr>
              <a:t>out</a:t>
            </a:r>
            <a:r>
              <a:rPr sz="1100" spc="-10">
                <a:latin typeface="Courier New"/>
                <a:cs typeface="Courier New"/>
              </a:rPr>
              <a:t> </a:t>
            </a:r>
            <a:r>
              <a:rPr sz="1100">
                <a:latin typeface="Courier New"/>
                <a:cs typeface="Courier New"/>
              </a:rPr>
              <a:t>=</a:t>
            </a:r>
            <a:r>
              <a:rPr sz="1100" spc="-10">
                <a:latin typeface="Courier New"/>
                <a:cs typeface="Courier New"/>
              </a:rPr>
              <a:t> res.getWriter();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11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100">
                <a:latin typeface="Courier New"/>
                <a:cs typeface="Courier New"/>
              </a:rPr>
              <a:t>String</a:t>
            </a:r>
            <a:r>
              <a:rPr sz="1100" spc="-25">
                <a:latin typeface="Courier New"/>
                <a:cs typeface="Courier New"/>
              </a:rPr>
              <a:t> </a:t>
            </a:r>
            <a:r>
              <a:rPr sz="1100">
                <a:latin typeface="Courier New"/>
                <a:cs typeface="Courier New"/>
              </a:rPr>
              <a:t>stockSymb</a:t>
            </a:r>
            <a:r>
              <a:rPr sz="1100" spc="-15">
                <a:latin typeface="Courier New"/>
                <a:cs typeface="Courier New"/>
              </a:rPr>
              <a:t> </a:t>
            </a:r>
            <a:r>
              <a:rPr sz="1100">
                <a:latin typeface="Courier New"/>
                <a:cs typeface="Courier New"/>
              </a:rPr>
              <a:t>=</a:t>
            </a:r>
            <a:r>
              <a:rPr sz="1100" spc="-10">
                <a:latin typeface="Courier New"/>
                <a:cs typeface="Courier New"/>
              </a:rPr>
              <a:t> request.getParameter("stockSymbol");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1100">
              <a:latin typeface="Courier New"/>
              <a:cs typeface="Courier New"/>
            </a:endParaRPr>
          </a:p>
          <a:p>
            <a:pPr marL="927100" marR="967105">
              <a:lnSpc>
                <a:spcPct val="120000"/>
              </a:lnSpc>
              <a:spcBef>
                <a:spcPts val="5"/>
              </a:spcBef>
              <a:tabLst>
                <a:tab pos="3670300" algn="l"/>
              </a:tabLst>
            </a:pPr>
            <a:r>
              <a:rPr sz="1100">
                <a:latin typeface="Courier New"/>
                <a:cs typeface="Courier New"/>
              </a:rPr>
              <a:t>StockGrabber</a:t>
            </a:r>
            <a:r>
              <a:rPr sz="1100" spc="-15">
                <a:latin typeface="Courier New"/>
                <a:cs typeface="Courier New"/>
              </a:rPr>
              <a:t> </a:t>
            </a:r>
            <a:r>
              <a:rPr sz="1100">
                <a:latin typeface="Courier New"/>
                <a:cs typeface="Courier New"/>
              </a:rPr>
              <a:t>sg</a:t>
            </a:r>
            <a:r>
              <a:rPr sz="1100" spc="-10">
                <a:latin typeface="Courier New"/>
                <a:cs typeface="Courier New"/>
              </a:rPr>
              <a:t> </a:t>
            </a:r>
            <a:r>
              <a:rPr sz="1100">
                <a:latin typeface="Courier New"/>
                <a:cs typeface="Courier New"/>
              </a:rPr>
              <a:t>=</a:t>
            </a:r>
            <a:r>
              <a:rPr sz="1100" spc="-10">
                <a:latin typeface="Courier New"/>
                <a:cs typeface="Courier New"/>
              </a:rPr>
              <a:t> </a:t>
            </a:r>
            <a:r>
              <a:rPr sz="1100">
                <a:latin typeface="Courier New"/>
                <a:cs typeface="Courier New"/>
              </a:rPr>
              <a:t>new</a:t>
            </a:r>
            <a:r>
              <a:rPr sz="1100" spc="-15">
                <a:latin typeface="Courier New"/>
                <a:cs typeface="Courier New"/>
              </a:rPr>
              <a:t> </a:t>
            </a:r>
            <a:r>
              <a:rPr sz="1100" spc="-10">
                <a:latin typeface="Courier New"/>
                <a:cs typeface="Courier New"/>
              </a:rPr>
              <a:t>StockGrabber();</a:t>
            </a:r>
            <a:r>
              <a:rPr sz="1100" spc="500">
                <a:latin typeface="Courier New"/>
                <a:cs typeface="Courier New"/>
              </a:rPr>
              <a:t> </a:t>
            </a:r>
            <a:r>
              <a:rPr sz="1100" spc="-10">
                <a:latin typeface="Courier New"/>
                <a:cs typeface="Courier New"/>
              </a:rPr>
              <a:t>sg.setStockSymbol(stockSymb);</a:t>
            </a:r>
            <a:r>
              <a:rPr sz="1100">
                <a:latin typeface="Courier New"/>
                <a:cs typeface="Courier New"/>
              </a:rPr>
              <a:t>	//</a:t>
            </a:r>
            <a:r>
              <a:rPr sz="1100" spc="-15">
                <a:latin typeface="Courier New"/>
                <a:cs typeface="Courier New"/>
              </a:rPr>
              <a:t> </a:t>
            </a:r>
            <a:r>
              <a:rPr sz="1100">
                <a:latin typeface="Courier New"/>
                <a:cs typeface="Courier New"/>
              </a:rPr>
              <a:t>Set the</a:t>
            </a:r>
            <a:r>
              <a:rPr sz="1100" spc="-15">
                <a:latin typeface="Courier New"/>
                <a:cs typeface="Courier New"/>
              </a:rPr>
              <a:t> </a:t>
            </a:r>
            <a:r>
              <a:rPr sz="1100">
                <a:latin typeface="Courier New"/>
                <a:cs typeface="Courier New"/>
              </a:rPr>
              <a:t>stock</a:t>
            </a:r>
            <a:r>
              <a:rPr sz="1100" spc="-5">
                <a:latin typeface="Courier New"/>
                <a:cs typeface="Courier New"/>
              </a:rPr>
              <a:t> </a:t>
            </a:r>
            <a:r>
              <a:rPr sz="1100">
                <a:latin typeface="Courier New"/>
                <a:cs typeface="Courier New"/>
              </a:rPr>
              <a:t>symbol</a:t>
            </a:r>
            <a:r>
              <a:rPr sz="1100" spc="-10">
                <a:latin typeface="Courier New"/>
                <a:cs typeface="Courier New"/>
              </a:rPr>
              <a:t> </a:t>
            </a:r>
            <a:r>
              <a:rPr sz="1100">
                <a:latin typeface="Courier New"/>
                <a:cs typeface="Courier New"/>
              </a:rPr>
              <a:t>as</a:t>
            </a:r>
            <a:r>
              <a:rPr sz="1100" spc="-10">
                <a:latin typeface="Courier New"/>
                <a:cs typeface="Courier New"/>
              </a:rPr>
              <a:t> “input” </a:t>
            </a:r>
            <a:r>
              <a:rPr sz="1100">
                <a:latin typeface="Courier New"/>
                <a:cs typeface="Courier New"/>
              </a:rPr>
              <a:t>String</a:t>
            </a:r>
            <a:r>
              <a:rPr sz="1100" spc="-20">
                <a:latin typeface="Courier New"/>
                <a:cs typeface="Courier New"/>
              </a:rPr>
              <a:t> </a:t>
            </a:r>
            <a:r>
              <a:rPr sz="1100">
                <a:latin typeface="Courier New"/>
                <a:cs typeface="Courier New"/>
              </a:rPr>
              <a:t>stockPrice</a:t>
            </a:r>
            <a:r>
              <a:rPr sz="1100" spc="-10">
                <a:latin typeface="Courier New"/>
                <a:cs typeface="Courier New"/>
              </a:rPr>
              <a:t> </a:t>
            </a:r>
            <a:r>
              <a:rPr sz="1100">
                <a:latin typeface="Courier New"/>
                <a:cs typeface="Courier New"/>
              </a:rPr>
              <a:t>=</a:t>
            </a:r>
            <a:r>
              <a:rPr sz="1100" spc="-20">
                <a:latin typeface="Courier New"/>
                <a:cs typeface="Courier New"/>
              </a:rPr>
              <a:t> </a:t>
            </a:r>
            <a:r>
              <a:rPr sz="1100">
                <a:latin typeface="Courier New"/>
                <a:cs typeface="Courier New"/>
              </a:rPr>
              <a:t>sg.getPrice();//</a:t>
            </a:r>
            <a:r>
              <a:rPr sz="1100" spc="-10">
                <a:latin typeface="Courier New"/>
                <a:cs typeface="Courier New"/>
              </a:rPr>
              <a:t> </a:t>
            </a:r>
            <a:r>
              <a:rPr sz="1100">
                <a:latin typeface="Courier New"/>
                <a:cs typeface="Courier New"/>
              </a:rPr>
              <a:t>Get</a:t>
            </a:r>
            <a:r>
              <a:rPr sz="1100" spc="-15">
                <a:latin typeface="Courier New"/>
                <a:cs typeface="Courier New"/>
              </a:rPr>
              <a:t> </a:t>
            </a:r>
            <a:r>
              <a:rPr sz="1100">
                <a:latin typeface="Courier New"/>
                <a:cs typeface="Courier New"/>
              </a:rPr>
              <a:t>the</a:t>
            </a:r>
            <a:r>
              <a:rPr sz="1100" spc="-20">
                <a:latin typeface="Courier New"/>
                <a:cs typeface="Courier New"/>
              </a:rPr>
              <a:t> </a:t>
            </a:r>
            <a:r>
              <a:rPr sz="1100">
                <a:latin typeface="Courier New"/>
                <a:cs typeface="Courier New"/>
              </a:rPr>
              <a:t>price</a:t>
            </a:r>
            <a:r>
              <a:rPr sz="1100" spc="-20">
                <a:latin typeface="Courier New"/>
                <a:cs typeface="Courier New"/>
              </a:rPr>
              <a:t> </a:t>
            </a:r>
            <a:r>
              <a:rPr sz="1100">
                <a:latin typeface="Courier New"/>
                <a:cs typeface="Courier New"/>
              </a:rPr>
              <a:t>of</a:t>
            </a:r>
            <a:r>
              <a:rPr sz="1100" spc="-5">
                <a:latin typeface="Courier New"/>
                <a:cs typeface="Courier New"/>
              </a:rPr>
              <a:t> </a:t>
            </a:r>
            <a:r>
              <a:rPr sz="1100" spc="-10">
                <a:latin typeface="Courier New"/>
                <a:cs typeface="Courier New"/>
              </a:rPr>
              <a:t>stock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1100">
              <a:latin typeface="Courier New"/>
              <a:cs typeface="Courier New"/>
            </a:endParaRPr>
          </a:p>
          <a:p>
            <a:pPr marL="927100" marR="511175">
              <a:lnSpc>
                <a:spcPct val="120000"/>
              </a:lnSpc>
            </a:pPr>
            <a:r>
              <a:rPr sz="1100">
                <a:latin typeface="Courier New"/>
                <a:cs typeface="Courier New"/>
              </a:rPr>
              <a:t>System.out.println("After</a:t>
            </a:r>
            <a:r>
              <a:rPr sz="1100" spc="-50">
                <a:latin typeface="Courier New"/>
                <a:cs typeface="Courier New"/>
              </a:rPr>
              <a:t> </a:t>
            </a:r>
            <a:r>
              <a:rPr sz="1100">
                <a:latin typeface="Courier New"/>
                <a:cs typeface="Courier New"/>
              </a:rPr>
              <a:t>StockGrabber.getPrice</a:t>
            </a:r>
            <a:r>
              <a:rPr sz="1100" spc="-55">
                <a:latin typeface="Courier New"/>
                <a:cs typeface="Courier New"/>
              </a:rPr>
              <a:t> </a:t>
            </a:r>
            <a:r>
              <a:rPr sz="1100" spc="-10">
                <a:latin typeface="Courier New"/>
                <a:cs typeface="Courier New"/>
              </a:rPr>
              <a:t>--</a:t>
            </a:r>
            <a:r>
              <a:rPr sz="1100">
                <a:latin typeface="Courier New"/>
                <a:cs typeface="Courier New"/>
              </a:rPr>
              <a:t>"+stockPrice);//</a:t>
            </a:r>
            <a:r>
              <a:rPr sz="1100" spc="-50">
                <a:latin typeface="Courier New"/>
                <a:cs typeface="Courier New"/>
              </a:rPr>
              <a:t> </a:t>
            </a:r>
            <a:r>
              <a:rPr sz="1100" spc="-10">
                <a:latin typeface="Courier New"/>
                <a:cs typeface="Courier New"/>
              </a:rPr>
              <a:t>Debug out.println</a:t>
            </a:r>
            <a:r>
              <a:rPr sz="1100" b="1" spc="-10">
                <a:latin typeface="Courier New"/>
                <a:cs typeface="Courier New"/>
              </a:rPr>
              <a:t>(</a:t>
            </a:r>
            <a:r>
              <a:rPr sz="1100" spc="-10">
                <a:latin typeface="Courier New"/>
                <a:cs typeface="Courier New"/>
              </a:rPr>
              <a:t>"</a:t>
            </a:r>
            <a:r>
              <a:rPr sz="1100" b="1" spc="-10">
                <a:latin typeface="Courier New"/>
                <a:cs typeface="Courier New"/>
              </a:rPr>
              <a:t>&lt;html&gt;&lt;head&gt;&lt;/head&gt;&lt;body&gt;&lt;br&gt;&lt;br&gt;");</a:t>
            </a:r>
            <a:endParaRPr sz="11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275"/>
              </a:spcBef>
            </a:pPr>
            <a:r>
              <a:rPr sz="1100">
                <a:latin typeface="Courier New"/>
                <a:cs typeface="Courier New"/>
              </a:rPr>
              <a:t>out.println</a:t>
            </a:r>
            <a:r>
              <a:rPr sz="1200" b="1">
                <a:latin typeface="Courier New"/>
                <a:cs typeface="Courier New"/>
              </a:rPr>
              <a:t>(stockSymb</a:t>
            </a:r>
            <a:r>
              <a:rPr sz="1200" b="1" spc="-25">
                <a:latin typeface="Courier New"/>
                <a:cs typeface="Courier New"/>
              </a:rPr>
              <a:t> </a:t>
            </a:r>
            <a:r>
              <a:rPr sz="1200" b="1">
                <a:latin typeface="Courier New"/>
                <a:cs typeface="Courier New"/>
              </a:rPr>
              <a:t>+</a:t>
            </a:r>
            <a:r>
              <a:rPr sz="1200" b="1" spc="-10">
                <a:latin typeface="Courier New"/>
                <a:cs typeface="Courier New"/>
              </a:rPr>
              <a:t> </a:t>
            </a:r>
            <a:r>
              <a:rPr sz="1200" b="1">
                <a:latin typeface="Courier New"/>
                <a:cs typeface="Courier New"/>
              </a:rPr>
              <a:t>"</a:t>
            </a:r>
            <a:r>
              <a:rPr sz="1200" b="1" spc="-5">
                <a:latin typeface="Courier New"/>
                <a:cs typeface="Courier New"/>
              </a:rPr>
              <a:t> </a:t>
            </a:r>
            <a:r>
              <a:rPr sz="1200" b="1">
                <a:latin typeface="Courier New"/>
                <a:cs typeface="Courier New"/>
              </a:rPr>
              <a:t>--</a:t>
            </a:r>
            <a:r>
              <a:rPr sz="1200" b="1" spc="-25">
                <a:latin typeface="Courier New"/>
                <a:cs typeface="Courier New"/>
              </a:rPr>
              <a:t> </a:t>
            </a:r>
            <a:r>
              <a:rPr sz="1200" b="1">
                <a:latin typeface="Courier New"/>
                <a:cs typeface="Courier New"/>
              </a:rPr>
              <a:t>"</a:t>
            </a:r>
            <a:r>
              <a:rPr sz="1200" b="1" spc="-10">
                <a:latin typeface="Courier New"/>
                <a:cs typeface="Courier New"/>
              </a:rPr>
              <a:t> </a:t>
            </a:r>
            <a:r>
              <a:rPr sz="1200" b="1">
                <a:latin typeface="Courier New"/>
                <a:cs typeface="Courier New"/>
              </a:rPr>
              <a:t>+ </a:t>
            </a:r>
            <a:r>
              <a:rPr sz="1200" b="1" spc="-10">
                <a:latin typeface="Courier New"/>
                <a:cs typeface="Courier New"/>
              </a:rPr>
              <a:t>stockPrice);</a:t>
            </a:r>
            <a:endParaRPr sz="12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280"/>
              </a:spcBef>
            </a:pPr>
            <a:r>
              <a:rPr sz="1100" spc="-10">
                <a:latin typeface="Courier New"/>
                <a:cs typeface="Courier New"/>
              </a:rPr>
              <a:t>out.println</a:t>
            </a:r>
            <a:r>
              <a:rPr sz="1100" b="1" spc="-10">
                <a:latin typeface="Courier New"/>
                <a:cs typeface="Courier New"/>
              </a:rPr>
              <a:t>(</a:t>
            </a:r>
            <a:r>
              <a:rPr sz="1100" spc="-10">
                <a:latin typeface="Courier New"/>
                <a:cs typeface="Courier New"/>
              </a:rPr>
              <a:t>"</a:t>
            </a:r>
            <a:r>
              <a:rPr sz="1100" b="1" spc="-10">
                <a:latin typeface="Courier New"/>
                <a:cs typeface="Courier New"/>
              </a:rPr>
              <a:t>&lt;hr&gt;")</a:t>
            </a:r>
            <a:r>
              <a:rPr sz="1100" spc="-10">
                <a:latin typeface="Courier New"/>
                <a:cs typeface="Courier New"/>
              </a:rPr>
              <a:t>;</a:t>
            </a:r>
            <a:endParaRPr sz="11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265"/>
              </a:spcBef>
            </a:pPr>
            <a:r>
              <a:rPr sz="1100">
                <a:latin typeface="Courier New"/>
                <a:cs typeface="Courier New"/>
              </a:rPr>
              <a:t>out.println</a:t>
            </a:r>
            <a:r>
              <a:rPr sz="1100" b="1">
                <a:latin typeface="Courier New"/>
                <a:cs typeface="Courier New"/>
              </a:rPr>
              <a:t>("&lt;form</a:t>
            </a:r>
            <a:r>
              <a:rPr sz="1100" b="1" spc="-75">
                <a:latin typeface="Courier New"/>
                <a:cs typeface="Courier New"/>
              </a:rPr>
              <a:t> </a:t>
            </a:r>
            <a:r>
              <a:rPr sz="1100" b="1">
                <a:latin typeface="Courier New"/>
                <a:cs typeface="Courier New"/>
              </a:rPr>
              <a:t>action=\"../servlet/Ass2Servlet\"</a:t>
            </a:r>
            <a:r>
              <a:rPr sz="1100" b="1" spc="-65">
                <a:latin typeface="Courier New"/>
                <a:cs typeface="Courier New"/>
              </a:rPr>
              <a:t> </a:t>
            </a:r>
            <a:r>
              <a:rPr sz="1100" b="1" spc="-10">
                <a:latin typeface="Courier New"/>
                <a:cs typeface="Courier New"/>
              </a:rPr>
              <a:t>method=POST&gt;");</a:t>
            </a:r>
            <a:endParaRPr sz="11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260"/>
              </a:spcBef>
            </a:pPr>
            <a:r>
              <a:rPr sz="1100">
                <a:latin typeface="Courier New"/>
                <a:cs typeface="Courier New"/>
              </a:rPr>
              <a:t>out.println</a:t>
            </a:r>
            <a:r>
              <a:rPr sz="1050" b="1">
                <a:latin typeface="Courier New"/>
                <a:cs typeface="Courier New"/>
              </a:rPr>
              <a:t>("&lt;h3&gt;Stock</a:t>
            </a:r>
            <a:r>
              <a:rPr sz="1050" b="1" spc="-45">
                <a:latin typeface="Courier New"/>
                <a:cs typeface="Courier New"/>
              </a:rPr>
              <a:t> </a:t>
            </a:r>
            <a:r>
              <a:rPr sz="1050" b="1">
                <a:latin typeface="Courier New"/>
                <a:cs typeface="Courier New"/>
              </a:rPr>
              <a:t>Symbol</a:t>
            </a:r>
            <a:r>
              <a:rPr sz="1050" b="1" spc="-45">
                <a:latin typeface="Courier New"/>
                <a:cs typeface="Courier New"/>
              </a:rPr>
              <a:t> </a:t>
            </a:r>
            <a:r>
              <a:rPr sz="1050" b="1">
                <a:latin typeface="Courier New"/>
                <a:cs typeface="Courier New"/>
              </a:rPr>
              <a:t>name:</a:t>
            </a:r>
            <a:r>
              <a:rPr sz="1050" b="1" spc="-35">
                <a:latin typeface="Courier New"/>
                <a:cs typeface="Courier New"/>
              </a:rPr>
              <a:t> </a:t>
            </a:r>
            <a:r>
              <a:rPr sz="1050" b="1">
                <a:latin typeface="Courier New"/>
                <a:cs typeface="Courier New"/>
              </a:rPr>
              <a:t>&lt;input</a:t>
            </a:r>
            <a:r>
              <a:rPr sz="1050" b="1" spc="-35">
                <a:latin typeface="Courier New"/>
                <a:cs typeface="Courier New"/>
              </a:rPr>
              <a:t> </a:t>
            </a:r>
            <a:r>
              <a:rPr sz="1050" b="1">
                <a:latin typeface="Courier New"/>
                <a:cs typeface="Courier New"/>
              </a:rPr>
              <a:t>type=text</a:t>
            </a:r>
            <a:r>
              <a:rPr sz="1050" b="1" spc="-40">
                <a:latin typeface="Courier New"/>
                <a:cs typeface="Courier New"/>
              </a:rPr>
              <a:t> </a:t>
            </a:r>
            <a:r>
              <a:rPr sz="1050" b="1" spc="-10">
                <a:latin typeface="Courier New"/>
                <a:cs typeface="Courier New"/>
              </a:rPr>
              <a:t>name=\"stockSymbol\"&gt;&lt;/h3&gt;");</a:t>
            </a:r>
            <a:endParaRPr sz="105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sz="1100">
                <a:latin typeface="Courier New"/>
                <a:cs typeface="Courier New"/>
              </a:rPr>
              <a:t>out.println</a:t>
            </a:r>
            <a:r>
              <a:rPr sz="1100" b="1">
                <a:latin typeface="Courier New"/>
                <a:cs typeface="Courier New"/>
              </a:rPr>
              <a:t>("&lt;input</a:t>
            </a:r>
            <a:r>
              <a:rPr sz="1100" b="1" spc="-55">
                <a:latin typeface="Courier New"/>
                <a:cs typeface="Courier New"/>
              </a:rPr>
              <a:t> </a:t>
            </a:r>
            <a:r>
              <a:rPr sz="1100" b="1">
                <a:latin typeface="Courier New"/>
                <a:cs typeface="Courier New"/>
              </a:rPr>
              <a:t>type=submit</a:t>
            </a:r>
            <a:r>
              <a:rPr sz="1100" b="1" spc="-40">
                <a:latin typeface="Courier New"/>
                <a:cs typeface="Courier New"/>
              </a:rPr>
              <a:t> </a:t>
            </a:r>
            <a:r>
              <a:rPr sz="1100" b="1">
                <a:latin typeface="Courier New"/>
                <a:cs typeface="Courier New"/>
              </a:rPr>
              <a:t>value=\"get</a:t>
            </a:r>
            <a:r>
              <a:rPr sz="1100" b="1" spc="-30">
                <a:latin typeface="Courier New"/>
                <a:cs typeface="Courier New"/>
              </a:rPr>
              <a:t> </a:t>
            </a:r>
            <a:r>
              <a:rPr sz="1100" b="1" spc="-10">
                <a:latin typeface="Courier New"/>
                <a:cs typeface="Courier New"/>
              </a:rPr>
              <a:t>price\"&gt;");</a:t>
            </a:r>
            <a:endParaRPr sz="1100">
              <a:latin typeface="Courier New"/>
              <a:cs typeface="Courier New"/>
            </a:endParaRPr>
          </a:p>
          <a:p>
            <a:pPr marL="927100" marR="4047490">
              <a:lnSpc>
                <a:spcPct val="120000"/>
              </a:lnSpc>
            </a:pPr>
            <a:r>
              <a:rPr sz="1100" spc="-10">
                <a:latin typeface="Courier New"/>
                <a:cs typeface="Courier New"/>
              </a:rPr>
              <a:t>out.println</a:t>
            </a:r>
            <a:r>
              <a:rPr sz="1100" b="1" spc="-10">
                <a:latin typeface="Courier New"/>
                <a:cs typeface="Courier New"/>
              </a:rPr>
              <a:t>("&lt;/form&gt;"); </a:t>
            </a:r>
            <a:r>
              <a:rPr sz="1100" spc="-10">
                <a:latin typeface="Courier New"/>
                <a:cs typeface="Courier New"/>
              </a:rPr>
              <a:t>out.println</a:t>
            </a:r>
            <a:r>
              <a:rPr sz="1100" b="1" spc="-10">
                <a:latin typeface="Courier New"/>
                <a:cs typeface="Courier New"/>
              </a:rPr>
              <a:t>("&lt;/body&gt;&lt;/html&gt;");</a:t>
            </a:r>
            <a:endParaRPr sz="1100">
              <a:latin typeface="Courier New"/>
              <a:cs typeface="Courier New"/>
            </a:endParaRPr>
          </a:p>
          <a:p>
            <a:pPr marL="347980">
              <a:lnSpc>
                <a:spcPct val="100000"/>
              </a:lnSpc>
              <a:spcBef>
                <a:spcPts val="265"/>
              </a:spcBef>
            </a:pPr>
            <a:r>
              <a:rPr sz="1100" spc="-5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100" spc="-5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09800" y="152400"/>
            <a:ext cx="2895600" cy="990600"/>
          </a:xfrm>
          <a:custGeom>
            <a:avLst/>
            <a:gdLst/>
            <a:ahLst/>
            <a:cxnLst/>
            <a:rect l="l" t="t" r="r" b="b"/>
            <a:pathLst>
              <a:path w="2895600" h="990600">
                <a:moveTo>
                  <a:pt x="0" y="495300"/>
                </a:moveTo>
                <a:lnTo>
                  <a:pt x="6257" y="448943"/>
                </a:lnTo>
                <a:lnTo>
                  <a:pt x="24657" y="403792"/>
                </a:lnTo>
                <a:lnTo>
                  <a:pt x="54645" y="360037"/>
                </a:lnTo>
                <a:lnTo>
                  <a:pt x="95663" y="317867"/>
                </a:lnTo>
                <a:lnTo>
                  <a:pt x="147157" y="277474"/>
                </a:lnTo>
                <a:lnTo>
                  <a:pt x="208568" y="239047"/>
                </a:lnTo>
                <a:lnTo>
                  <a:pt x="242820" y="220631"/>
                </a:lnTo>
                <a:lnTo>
                  <a:pt x="279343" y="202777"/>
                </a:lnTo>
                <a:lnTo>
                  <a:pt x="318067" y="185510"/>
                </a:lnTo>
                <a:lnTo>
                  <a:pt x="358923" y="168853"/>
                </a:lnTo>
                <a:lnTo>
                  <a:pt x="401841" y="152831"/>
                </a:lnTo>
                <a:lnTo>
                  <a:pt x="446753" y="137467"/>
                </a:lnTo>
                <a:lnTo>
                  <a:pt x="493588" y="122785"/>
                </a:lnTo>
                <a:lnTo>
                  <a:pt x="542277" y="108808"/>
                </a:lnTo>
                <a:lnTo>
                  <a:pt x="592750" y="95560"/>
                </a:lnTo>
                <a:lnTo>
                  <a:pt x="644938" y="83066"/>
                </a:lnTo>
                <a:lnTo>
                  <a:pt x="698772" y="71349"/>
                </a:lnTo>
                <a:lnTo>
                  <a:pt x="754181" y="60432"/>
                </a:lnTo>
                <a:lnTo>
                  <a:pt x="811096" y="50340"/>
                </a:lnTo>
                <a:lnTo>
                  <a:pt x="869448" y="41097"/>
                </a:lnTo>
                <a:lnTo>
                  <a:pt x="929168" y="32725"/>
                </a:lnTo>
                <a:lnTo>
                  <a:pt x="990185" y="25249"/>
                </a:lnTo>
                <a:lnTo>
                  <a:pt x="1052430" y="18693"/>
                </a:lnTo>
                <a:lnTo>
                  <a:pt x="1115834" y="13080"/>
                </a:lnTo>
                <a:lnTo>
                  <a:pt x="1180327" y="8435"/>
                </a:lnTo>
                <a:lnTo>
                  <a:pt x="1245840" y="4780"/>
                </a:lnTo>
                <a:lnTo>
                  <a:pt x="1312302" y="2140"/>
                </a:lnTo>
                <a:lnTo>
                  <a:pt x="1379645" y="539"/>
                </a:lnTo>
                <a:lnTo>
                  <a:pt x="1447800" y="0"/>
                </a:lnTo>
                <a:lnTo>
                  <a:pt x="1515954" y="539"/>
                </a:lnTo>
                <a:lnTo>
                  <a:pt x="1583297" y="2140"/>
                </a:lnTo>
                <a:lnTo>
                  <a:pt x="1649759" y="4780"/>
                </a:lnTo>
                <a:lnTo>
                  <a:pt x="1715272" y="8435"/>
                </a:lnTo>
                <a:lnTo>
                  <a:pt x="1779765" y="13080"/>
                </a:lnTo>
                <a:lnTo>
                  <a:pt x="1843169" y="18693"/>
                </a:lnTo>
                <a:lnTo>
                  <a:pt x="1905414" y="25249"/>
                </a:lnTo>
                <a:lnTo>
                  <a:pt x="1966431" y="32725"/>
                </a:lnTo>
                <a:lnTo>
                  <a:pt x="2026151" y="41097"/>
                </a:lnTo>
                <a:lnTo>
                  <a:pt x="2084503" y="50340"/>
                </a:lnTo>
                <a:lnTo>
                  <a:pt x="2141418" y="60432"/>
                </a:lnTo>
                <a:lnTo>
                  <a:pt x="2196827" y="71349"/>
                </a:lnTo>
                <a:lnTo>
                  <a:pt x="2250661" y="83066"/>
                </a:lnTo>
                <a:lnTo>
                  <a:pt x="2302849" y="95560"/>
                </a:lnTo>
                <a:lnTo>
                  <a:pt x="2353322" y="108808"/>
                </a:lnTo>
                <a:lnTo>
                  <a:pt x="2402011" y="122785"/>
                </a:lnTo>
                <a:lnTo>
                  <a:pt x="2448846" y="137467"/>
                </a:lnTo>
                <a:lnTo>
                  <a:pt x="2493758" y="152831"/>
                </a:lnTo>
                <a:lnTo>
                  <a:pt x="2536676" y="168853"/>
                </a:lnTo>
                <a:lnTo>
                  <a:pt x="2577532" y="185510"/>
                </a:lnTo>
                <a:lnTo>
                  <a:pt x="2616256" y="202777"/>
                </a:lnTo>
                <a:lnTo>
                  <a:pt x="2652779" y="220631"/>
                </a:lnTo>
                <a:lnTo>
                  <a:pt x="2687031" y="239047"/>
                </a:lnTo>
                <a:lnTo>
                  <a:pt x="2748442" y="277474"/>
                </a:lnTo>
                <a:lnTo>
                  <a:pt x="2799936" y="317867"/>
                </a:lnTo>
                <a:lnTo>
                  <a:pt x="2840954" y="360037"/>
                </a:lnTo>
                <a:lnTo>
                  <a:pt x="2870942" y="403792"/>
                </a:lnTo>
                <a:lnTo>
                  <a:pt x="2889342" y="448943"/>
                </a:lnTo>
                <a:lnTo>
                  <a:pt x="2895600" y="495300"/>
                </a:lnTo>
                <a:lnTo>
                  <a:pt x="2894024" y="518616"/>
                </a:lnTo>
                <a:lnTo>
                  <a:pt x="2881625" y="564394"/>
                </a:lnTo>
                <a:lnTo>
                  <a:pt x="2857362" y="608871"/>
                </a:lnTo>
                <a:lnTo>
                  <a:pt x="2821789" y="651857"/>
                </a:lnTo>
                <a:lnTo>
                  <a:pt x="2775464" y="693162"/>
                </a:lnTo>
                <a:lnTo>
                  <a:pt x="2718942" y="732596"/>
                </a:lnTo>
                <a:lnTo>
                  <a:pt x="2652779" y="769968"/>
                </a:lnTo>
                <a:lnTo>
                  <a:pt x="2616256" y="787822"/>
                </a:lnTo>
                <a:lnTo>
                  <a:pt x="2577532" y="805089"/>
                </a:lnTo>
                <a:lnTo>
                  <a:pt x="2536676" y="821746"/>
                </a:lnTo>
                <a:lnTo>
                  <a:pt x="2493758" y="837768"/>
                </a:lnTo>
                <a:lnTo>
                  <a:pt x="2448846" y="853132"/>
                </a:lnTo>
                <a:lnTo>
                  <a:pt x="2402011" y="867814"/>
                </a:lnTo>
                <a:lnTo>
                  <a:pt x="2353322" y="881791"/>
                </a:lnTo>
                <a:lnTo>
                  <a:pt x="2302849" y="895039"/>
                </a:lnTo>
                <a:lnTo>
                  <a:pt x="2250661" y="907533"/>
                </a:lnTo>
                <a:lnTo>
                  <a:pt x="2196827" y="919250"/>
                </a:lnTo>
                <a:lnTo>
                  <a:pt x="2141418" y="930167"/>
                </a:lnTo>
                <a:lnTo>
                  <a:pt x="2084503" y="940259"/>
                </a:lnTo>
                <a:lnTo>
                  <a:pt x="2026151" y="949502"/>
                </a:lnTo>
                <a:lnTo>
                  <a:pt x="1966431" y="957874"/>
                </a:lnTo>
                <a:lnTo>
                  <a:pt x="1905414" y="965350"/>
                </a:lnTo>
                <a:lnTo>
                  <a:pt x="1843169" y="971906"/>
                </a:lnTo>
                <a:lnTo>
                  <a:pt x="1779765" y="977519"/>
                </a:lnTo>
                <a:lnTo>
                  <a:pt x="1715272" y="982164"/>
                </a:lnTo>
                <a:lnTo>
                  <a:pt x="1649759" y="985819"/>
                </a:lnTo>
                <a:lnTo>
                  <a:pt x="1583297" y="988459"/>
                </a:lnTo>
                <a:lnTo>
                  <a:pt x="1515954" y="990060"/>
                </a:lnTo>
                <a:lnTo>
                  <a:pt x="1447800" y="990600"/>
                </a:lnTo>
                <a:lnTo>
                  <a:pt x="1379645" y="990060"/>
                </a:lnTo>
                <a:lnTo>
                  <a:pt x="1312302" y="988459"/>
                </a:lnTo>
                <a:lnTo>
                  <a:pt x="1245840" y="985819"/>
                </a:lnTo>
                <a:lnTo>
                  <a:pt x="1180327" y="982164"/>
                </a:lnTo>
                <a:lnTo>
                  <a:pt x="1115834" y="977519"/>
                </a:lnTo>
                <a:lnTo>
                  <a:pt x="1052430" y="971906"/>
                </a:lnTo>
                <a:lnTo>
                  <a:pt x="990185" y="965350"/>
                </a:lnTo>
                <a:lnTo>
                  <a:pt x="929168" y="957874"/>
                </a:lnTo>
                <a:lnTo>
                  <a:pt x="869448" y="949502"/>
                </a:lnTo>
                <a:lnTo>
                  <a:pt x="811096" y="940259"/>
                </a:lnTo>
                <a:lnTo>
                  <a:pt x="754181" y="930167"/>
                </a:lnTo>
                <a:lnTo>
                  <a:pt x="698772" y="919250"/>
                </a:lnTo>
                <a:lnTo>
                  <a:pt x="644938" y="907533"/>
                </a:lnTo>
                <a:lnTo>
                  <a:pt x="592750" y="895039"/>
                </a:lnTo>
                <a:lnTo>
                  <a:pt x="542277" y="881791"/>
                </a:lnTo>
                <a:lnTo>
                  <a:pt x="493588" y="867814"/>
                </a:lnTo>
                <a:lnTo>
                  <a:pt x="446753" y="853132"/>
                </a:lnTo>
                <a:lnTo>
                  <a:pt x="401841" y="837768"/>
                </a:lnTo>
                <a:lnTo>
                  <a:pt x="358923" y="821746"/>
                </a:lnTo>
                <a:lnTo>
                  <a:pt x="318067" y="805089"/>
                </a:lnTo>
                <a:lnTo>
                  <a:pt x="279343" y="787822"/>
                </a:lnTo>
                <a:lnTo>
                  <a:pt x="242820" y="769968"/>
                </a:lnTo>
                <a:lnTo>
                  <a:pt x="208568" y="751552"/>
                </a:lnTo>
                <a:lnTo>
                  <a:pt x="147157" y="713125"/>
                </a:lnTo>
                <a:lnTo>
                  <a:pt x="95663" y="672732"/>
                </a:lnTo>
                <a:lnTo>
                  <a:pt x="54645" y="630562"/>
                </a:lnTo>
                <a:lnTo>
                  <a:pt x="24657" y="586807"/>
                </a:lnTo>
                <a:lnTo>
                  <a:pt x="6257" y="541656"/>
                </a:lnTo>
                <a:lnTo>
                  <a:pt x="0" y="4953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41194" y="392938"/>
            <a:ext cx="23920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>
                <a:solidFill>
                  <a:srgbClr val="000000"/>
                </a:solidFill>
                <a:latin typeface="Comic Sans MS"/>
                <a:cs typeface="Comic Sans MS"/>
              </a:rPr>
              <a:t>Ass2Servlet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4594" y="315214"/>
            <a:ext cx="3669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>
                <a:solidFill>
                  <a:srgbClr val="000000"/>
                </a:solidFill>
                <a:latin typeface="Comic Sans MS"/>
                <a:cs typeface="Comic Sans MS"/>
              </a:rPr>
              <a:t>Using</a:t>
            </a:r>
            <a:r>
              <a:rPr b="1" spc="-5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b="1">
                <a:solidFill>
                  <a:srgbClr val="000000"/>
                </a:solidFill>
                <a:latin typeface="Comic Sans MS"/>
                <a:cs typeface="Comic Sans MS"/>
              </a:rPr>
              <a:t>Java</a:t>
            </a:r>
            <a:r>
              <a:rPr b="1" spc="-65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b="1" spc="-20">
                <a:solidFill>
                  <a:srgbClr val="000000"/>
                </a:solidFill>
                <a:latin typeface="Comic Sans MS"/>
                <a:cs typeface="Comic Sans MS"/>
              </a:rPr>
              <a:t>Bean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917194"/>
            <a:ext cx="7943850" cy="490537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820"/>
              </a:spcBef>
            </a:pPr>
            <a:r>
              <a:rPr sz="2400" u="sng" spc="-1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Declaration</a:t>
            </a:r>
            <a:endParaRPr sz="2400">
              <a:latin typeface="Comic Sans MS"/>
              <a:cs typeface="Comic Sans MS"/>
            </a:endParaRPr>
          </a:p>
          <a:p>
            <a:pPr marL="847725" indent="-301625">
              <a:lnSpc>
                <a:spcPct val="100000"/>
              </a:lnSpc>
              <a:spcBef>
                <a:spcPts val="720"/>
              </a:spcBef>
              <a:buFont typeface="Comic Sans MS"/>
              <a:buAutoNum type="arabicPeriod"/>
              <a:tabLst>
                <a:tab pos="847725" algn="l"/>
              </a:tabLst>
            </a:pPr>
            <a:r>
              <a:rPr sz="2400" b="1">
                <a:latin typeface="Comic Sans MS"/>
                <a:cs typeface="Comic Sans MS"/>
              </a:rPr>
              <a:t>&lt;jsp:useBean</a:t>
            </a:r>
            <a:r>
              <a:rPr sz="2400" b="1" spc="-55">
                <a:latin typeface="Comic Sans MS"/>
                <a:cs typeface="Comic Sans MS"/>
              </a:rPr>
              <a:t> </a:t>
            </a:r>
            <a:r>
              <a:rPr sz="2400" b="1">
                <a:latin typeface="Comic Sans MS"/>
                <a:cs typeface="Comic Sans MS"/>
              </a:rPr>
              <a:t>id=“</a:t>
            </a:r>
            <a:r>
              <a:rPr sz="2400" i="1" u="sng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bean1</a:t>
            </a:r>
            <a:r>
              <a:rPr sz="2400" b="1">
                <a:latin typeface="Comic Sans MS"/>
                <a:cs typeface="Comic Sans MS"/>
              </a:rPr>
              <a:t>”</a:t>
            </a:r>
            <a:r>
              <a:rPr sz="2400" b="1" spc="-50">
                <a:latin typeface="Comic Sans MS"/>
                <a:cs typeface="Comic Sans MS"/>
              </a:rPr>
              <a:t> </a:t>
            </a:r>
            <a:r>
              <a:rPr sz="2400" b="1" spc="-10">
                <a:latin typeface="Comic Sans MS"/>
                <a:cs typeface="Comic Sans MS"/>
              </a:rPr>
              <a:t>class=“</a:t>
            </a:r>
            <a:r>
              <a:rPr sz="2400" i="1" u="sng" spc="-1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Bean1</a:t>
            </a:r>
            <a:r>
              <a:rPr sz="2400" b="1" spc="-10">
                <a:latin typeface="Comic Sans MS"/>
                <a:cs typeface="Comic Sans MS"/>
              </a:rPr>
              <a:t>”/&gt;</a:t>
            </a:r>
            <a:endParaRPr sz="2400">
              <a:latin typeface="Comic Sans MS"/>
              <a:cs typeface="Comic Sans MS"/>
            </a:endParaRPr>
          </a:p>
          <a:p>
            <a:pPr marL="895985" indent="-349885">
              <a:lnSpc>
                <a:spcPct val="100000"/>
              </a:lnSpc>
              <a:spcBef>
                <a:spcPts val="575"/>
              </a:spcBef>
              <a:buSzPct val="150000"/>
              <a:buAutoNum type="arabicPeriod"/>
              <a:tabLst>
                <a:tab pos="895985" algn="l"/>
              </a:tabLst>
            </a:pPr>
            <a:r>
              <a:rPr sz="1600" spc="-10">
                <a:latin typeface="Comic Sans MS"/>
                <a:cs typeface="Comic Sans MS"/>
              </a:rPr>
              <a:t>&lt;jsp:useBean</a:t>
            </a:r>
            <a:r>
              <a:rPr sz="1600" spc="-75">
                <a:latin typeface="Comic Sans MS"/>
                <a:cs typeface="Comic Sans MS"/>
              </a:rPr>
              <a:t> </a:t>
            </a:r>
            <a:r>
              <a:rPr sz="1600">
                <a:latin typeface="Comic Sans MS"/>
                <a:cs typeface="Comic Sans MS"/>
              </a:rPr>
              <a:t>id=“bean1”</a:t>
            </a:r>
            <a:r>
              <a:rPr sz="1600" spc="-70">
                <a:latin typeface="Comic Sans MS"/>
                <a:cs typeface="Comic Sans MS"/>
              </a:rPr>
              <a:t> </a:t>
            </a:r>
            <a:r>
              <a:rPr sz="1600">
                <a:latin typeface="Comic Sans MS"/>
                <a:cs typeface="Comic Sans MS"/>
              </a:rPr>
              <a:t>class=“Bean1”</a:t>
            </a:r>
            <a:r>
              <a:rPr sz="1600" spc="-60">
                <a:latin typeface="Comic Sans MS"/>
                <a:cs typeface="Comic Sans MS"/>
              </a:rPr>
              <a:t> </a:t>
            </a:r>
            <a:r>
              <a:rPr sz="1600">
                <a:latin typeface="Comic Sans MS"/>
                <a:cs typeface="Comic Sans MS"/>
              </a:rPr>
              <a:t>name=“serBean”</a:t>
            </a:r>
            <a:r>
              <a:rPr sz="1600" spc="-75">
                <a:latin typeface="Comic Sans MS"/>
                <a:cs typeface="Comic Sans MS"/>
              </a:rPr>
              <a:t> </a:t>
            </a:r>
            <a:r>
              <a:rPr sz="1600" spc="-10">
                <a:latin typeface="Comic Sans MS"/>
                <a:cs typeface="Comic Sans MS"/>
              </a:rPr>
              <a:t>type=“SerBean1”/&gt;</a:t>
            </a:r>
            <a:endParaRPr sz="16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040"/>
              </a:spcBef>
            </a:pPr>
            <a:r>
              <a:rPr sz="2800" u="sng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Setting</a:t>
            </a:r>
            <a:r>
              <a:rPr sz="2800" u="sng" spc="-75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800" u="sng" spc="-1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property</a:t>
            </a:r>
            <a:endParaRPr sz="2800">
              <a:latin typeface="Comic Sans MS"/>
              <a:cs typeface="Comic Sans MS"/>
            </a:endParaRPr>
          </a:p>
          <a:p>
            <a:pPr marL="774065" lvl="1" indent="-227965">
              <a:lnSpc>
                <a:spcPct val="100000"/>
              </a:lnSpc>
              <a:spcBef>
                <a:spcPts val="890"/>
              </a:spcBef>
              <a:buFont typeface="Comic Sans MS"/>
              <a:buAutoNum type="arabicPeriod"/>
              <a:tabLst>
                <a:tab pos="774065" algn="l"/>
              </a:tabLst>
            </a:pPr>
            <a:r>
              <a:rPr sz="1800" b="1">
                <a:latin typeface="Comic Sans MS"/>
                <a:cs typeface="Comic Sans MS"/>
              </a:rPr>
              <a:t>&lt;jsp:setProperty</a:t>
            </a:r>
            <a:r>
              <a:rPr sz="1800" b="1" spc="-135">
                <a:latin typeface="Comic Sans MS"/>
                <a:cs typeface="Comic Sans MS"/>
              </a:rPr>
              <a:t> </a:t>
            </a:r>
            <a:r>
              <a:rPr sz="1800" b="1">
                <a:latin typeface="Comic Sans MS"/>
                <a:cs typeface="Comic Sans MS"/>
              </a:rPr>
              <a:t>name=“</a:t>
            </a:r>
            <a:r>
              <a:rPr sz="1800" i="1" u="sng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bean1</a:t>
            </a:r>
            <a:r>
              <a:rPr sz="1800" b="1">
                <a:latin typeface="Comic Sans MS"/>
                <a:cs typeface="Comic Sans MS"/>
              </a:rPr>
              <a:t>”</a:t>
            </a:r>
            <a:r>
              <a:rPr sz="1800" b="1" spc="-170">
                <a:latin typeface="Comic Sans MS"/>
                <a:cs typeface="Comic Sans MS"/>
              </a:rPr>
              <a:t> </a:t>
            </a:r>
            <a:r>
              <a:rPr sz="1800" b="1">
                <a:latin typeface="Comic Sans MS"/>
                <a:cs typeface="Comic Sans MS"/>
              </a:rPr>
              <a:t>property=“</a:t>
            </a:r>
            <a:r>
              <a:rPr sz="1800" i="1" u="sng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color</a:t>
            </a:r>
            <a:r>
              <a:rPr sz="1800" b="1">
                <a:latin typeface="Comic Sans MS"/>
                <a:cs typeface="Comic Sans MS"/>
              </a:rPr>
              <a:t>”</a:t>
            </a:r>
            <a:r>
              <a:rPr sz="1800" b="1" spc="-145">
                <a:latin typeface="Comic Sans MS"/>
                <a:cs typeface="Comic Sans MS"/>
              </a:rPr>
              <a:t> </a:t>
            </a:r>
            <a:r>
              <a:rPr sz="1800" b="1" spc="-10">
                <a:latin typeface="Comic Sans MS"/>
                <a:cs typeface="Comic Sans MS"/>
              </a:rPr>
              <a:t>value=“</a:t>
            </a:r>
            <a:r>
              <a:rPr sz="1800" i="1" u="sng" spc="-1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red</a:t>
            </a:r>
            <a:r>
              <a:rPr sz="1800" b="1" spc="-10">
                <a:latin typeface="Comic Sans MS"/>
                <a:cs typeface="Comic Sans MS"/>
              </a:rPr>
              <a:t>”/&gt;</a:t>
            </a:r>
            <a:endParaRPr sz="1800">
              <a:latin typeface="Comic Sans MS"/>
              <a:cs typeface="Comic Sans MS"/>
            </a:endParaRPr>
          </a:p>
          <a:p>
            <a:pPr marL="810260" lvl="1" indent="-264160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810260" algn="l"/>
              </a:tabLst>
            </a:pPr>
            <a:r>
              <a:rPr sz="1800" spc="-10">
                <a:latin typeface="Comic Sans MS"/>
                <a:cs typeface="Comic Sans MS"/>
              </a:rPr>
              <a:t>&lt;jsp:setProperty</a:t>
            </a:r>
            <a:r>
              <a:rPr sz="1800" spc="-25">
                <a:latin typeface="Comic Sans MS"/>
                <a:cs typeface="Comic Sans MS"/>
              </a:rPr>
              <a:t> </a:t>
            </a:r>
            <a:r>
              <a:rPr sz="1800">
                <a:latin typeface="Comic Sans MS"/>
                <a:cs typeface="Comic Sans MS"/>
              </a:rPr>
              <a:t>name=“bean1”</a:t>
            </a:r>
            <a:r>
              <a:rPr sz="1800" spc="-55">
                <a:latin typeface="Comic Sans MS"/>
                <a:cs typeface="Comic Sans MS"/>
              </a:rPr>
              <a:t> </a:t>
            </a:r>
            <a:r>
              <a:rPr sz="1800" spc="-10">
                <a:latin typeface="Comic Sans MS"/>
                <a:cs typeface="Comic Sans MS"/>
              </a:rPr>
              <a:t>property=“color”/&gt;</a:t>
            </a:r>
            <a:endParaRPr sz="1800">
              <a:latin typeface="Comic Sans MS"/>
              <a:cs typeface="Comic Sans MS"/>
            </a:endParaRPr>
          </a:p>
          <a:p>
            <a:pPr marL="810260" lvl="1" indent="-264160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810260" algn="l"/>
              </a:tabLst>
            </a:pPr>
            <a:r>
              <a:rPr sz="1800" spc="-10">
                <a:latin typeface="Comic Sans MS"/>
                <a:cs typeface="Comic Sans MS"/>
              </a:rPr>
              <a:t>&lt;jsp:setProperty</a:t>
            </a:r>
            <a:r>
              <a:rPr sz="1800" spc="-60">
                <a:latin typeface="Comic Sans MS"/>
                <a:cs typeface="Comic Sans MS"/>
              </a:rPr>
              <a:t> </a:t>
            </a:r>
            <a:r>
              <a:rPr sz="1800">
                <a:latin typeface="Comic Sans MS"/>
                <a:cs typeface="Comic Sans MS"/>
              </a:rPr>
              <a:t>name=“bean1”</a:t>
            </a:r>
            <a:r>
              <a:rPr sz="1800" spc="-85">
                <a:latin typeface="Comic Sans MS"/>
                <a:cs typeface="Comic Sans MS"/>
              </a:rPr>
              <a:t> </a:t>
            </a:r>
            <a:r>
              <a:rPr sz="1800">
                <a:latin typeface="Comic Sans MS"/>
                <a:cs typeface="Comic Sans MS"/>
              </a:rPr>
              <a:t>property=“color”</a:t>
            </a:r>
            <a:r>
              <a:rPr sz="1800" spc="-30">
                <a:latin typeface="Comic Sans MS"/>
                <a:cs typeface="Comic Sans MS"/>
              </a:rPr>
              <a:t> </a:t>
            </a:r>
            <a:r>
              <a:rPr sz="1800" spc="-10">
                <a:latin typeface="Comic Sans MS"/>
                <a:cs typeface="Comic Sans MS"/>
              </a:rPr>
              <a:t>param=“bgColor”/&gt;</a:t>
            </a:r>
            <a:endParaRPr sz="1800">
              <a:latin typeface="Comic Sans MS"/>
              <a:cs typeface="Comic Sans MS"/>
            </a:endParaRPr>
          </a:p>
          <a:p>
            <a:pPr marL="810260" lvl="1" indent="-264160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810260" algn="l"/>
              </a:tabLst>
            </a:pPr>
            <a:r>
              <a:rPr sz="1800" spc="-10">
                <a:latin typeface="Comic Sans MS"/>
                <a:cs typeface="Comic Sans MS"/>
              </a:rPr>
              <a:t>&lt;jsp:setProperty</a:t>
            </a:r>
            <a:r>
              <a:rPr sz="1800" spc="-25">
                <a:latin typeface="Comic Sans MS"/>
                <a:cs typeface="Comic Sans MS"/>
              </a:rPr>
              <a:t> </a:t>
            </a:r>
            <a:r>
              <a:rPr sz="1800">
                <a:latin typeface="Comic Sans MS"/>
                <a:cs typeface="Comic Sans MS"/>
              </a:rPr>
              <a:t>name=“bean1”</a:t>
            </a:r>
            <a:r>
              <a:rPr sz="1800" spc="-55">
                <a:latin typeface="Comic Sans MS"/>
                <a:cs typeface="Comic Sans MS"/>
              </a:rPr>
              <a:t> </a:t>
            </a:r>
            <a:r>
              <a:rPr sz="1800" spc="-10">
                <a:latin typeface="Comic Sans MS"/>
                <a:cs typeface="Comic Sans MS"/>
              </a:rPr>
              <a:t>property=“*”/&gt;</a:t>
            </a:r>
            <a:endParaRPr sz="1800">
              <a:latin typeface="Comic Sans MS"/>
              <a:cs typeface="Comic Sans MS"/>
            </a:endParaRPr>
          </a:p>
          <a:p>
            <a:pPr marL="88900">
              <a:lnSpc>
                <a:spcPct val="100000"/>
              </a:lnSpc>
              <a:spcBef>
                <a:spcPts val="1410"/>
              </a:spcBef>
            </a:pPr>
            <a:r>
              <a:rPr sz="2800" u="sng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Getting</a:t>
            </a:r>
            <a:r>
              <a:rPr sz="2800" u="sng" spc="-7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r>
              <a:rPr sz="2800" u="sng" spc="-1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property</a:t>
            </a:r>
            <a:endParaRPr sz="2800">
              <a:latin typeface="Comic Sans MS"/>
              <a:cs typeface="Comic Sans MS"/>
            </a:endParaRPr>
          </a:p>
          <a:p>
            <a:pPr marL="920115" indent="-374015">
              <a:lnSpc>
                <a:spcPct val="100000"/>
              </a:lnSpc>
              <a:spcBef>
                <a:spcPts val="1485"/>
              </a:spcBef>
              <a:buAutoNum type="arabicPeriod"/>
              <a:tabLst>
                <a:tab pos="920115" algn="l"/>
              </a:tabLst>
            </a:pPr>
            <a:r>
              <a:rPr sz="2000" b="1">
                <a:latin typeface="Comic Sans MS"/>
                <a:cs typeface="Comic Sans MS"/>
              </a:rPr>
              <a:t>&lt;jsp:getProperty</a:t>
            </a:r>
            <a:r>
              <a:rPr sz="2000" b="1" spc="-114">
                <a:latin typeface="Comic Sans MS"/>
                <a:cs typeface="Comic Sans MS"/>
              </a:rPr>
              <a:t> </a:t>
            </a:r>
            <a:r>
              <a:rPr sz="2000" b="1">
                <a:latin typeface="Comic Sans MS"/>
                <a:cs typeface="Comic Sans MS"/>
              </a:rPr>
              <a:t>name=“</a:t>
            </a:r>
            <a:r>
              <a:rPr sz="2000" i="1" u="sng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bean1</a:t>
            </a:r>
            <a:r>
              <a:rPr sz="2000" b="1">
                <a:latin typeface="Comic Sans MS"/>
                <a:cs typeface="Comic Sans MS"/>
              </a:rPr>
              <a:t>”</a:t>
            </a:r>
            <a:r>
              <a:rPr sz="2000" b="1" spc="-95">
                <a:latin typeface="Comic Sans MS"/>
                <a:cs typeface="Comic Sans MS"/>
              </a:rPr>
              <a:t> </a:t>
            </a:r>
            <a:r>
              <a:rPr sz="2000" b="1" spc="-10">
                <a:latin typeface="Comic Sans MS"/>
                <a:cs typeface="Comic Sans MS"/>
              </a:rPr>
              <a:t>property=“</a:t>
            </a:r>
            <a:r>
              <a:rPr sz="2000" i="1" u="sng" spc="-10"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color</a:t>
            </a:r>
            <a:r>
              <a:rPr sz="2000" b="1" spc="-10">
                <a:latin typeface="Comic Sans MS"/>
                <a:cs typeface="Comic Sans MS"/>
              </a:rPr>
              <a:t>”/&gt;</a:t>
            </a:r>
            <a:endParaRPr sz="2000">
              <a:latin typeface="Comic Sans MS"/>
              <a:cs typeface="Comic Sans MS"/>
            </a:endParaRPr>
          </a:p>
          <a:p>
            <a:pPr marL="841375" indent="-295275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841375" algn="l"/>
              </a:tabLst>
            </a:pPr>
            <a:r>
              <a:rPr sz="2000">
                <a:latin typeface="Comic Sans MS"/>
                <a:cs typeface="Comic Sans MS"/>
              </a:rPr>
              <a:t>&lt;%=bean1.getColor()</a:t>
            </a:r>
            <a:r>
              <a:rPr sz="2000" spc="-90">
                <a:latin typeface="Comic Sans MS"/>
                <a:cs typeface="Comic Sans MS"/>
              </a:rPr>
              <a:t> </a:t>
            </a:r>
            <a:r>
              <a:rPr sz="2000" spc="-25">
                <a:latin typeface="Comic Sans MS"/>
                <a:cs typeface="Comic Sans MS"/>
              </a:rPr>
              <a:t>%&gt;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05486"/>
            <a:ext cx="1755775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pc="-10">
                <a:solidFill>
                  <a:srgbClr val="000000"/>
                </a:solidFill>
                <a:latin typeface="Comic Sans MS"/>
                <a:cs typeface="Comic Sans MS"/>
              </a:rPr>
              <a:t>Assg2 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1905000"/>
            <a:ext cx="8534400" cy="4745990"/>
          </a:xfrm>
          <a:custGeom>
            <a:avLst/>
            <a:gdLst/>
            <a:ahLst/>
            <a:cxnLst/>
            <a:rect l="l" t="t" r="r" b="b"/>
            <a:pathLst>
              <a:path w="8534400" h="4745990">
                <a:moveTo>
                  <a:pt x="0" y="4745736"/>
                </a:moveTo>
                <a:lnTo>
                  <a:pt x="8534400" y="4745736"/>
                </a:lnTo>
                <a:lnTo>
                  <a:pt x="8534400" y="0"/>
                </a:lnTo>
                <a:lnTo>
                  <a:pt x="0" y="0"/>
                </a:lnTo>
                <a:lnTo>
                  <a:pt x="0" y="474573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pc="-10"/>
              <a:t>&lt;html&gt;</a:t>
            </a: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pc="-10"/>
              <a:t>&lt;head&gt;&lt;/head&gt;</a:t>
            </a: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pc="-10"/>
              <a:t>&lt;body&gt;</a:t>
            </a: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pc="-10"/>
              <a:t>&lt;center&gt;</a:t>
            </a: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t>&lt;table</a:t>
            </a:r>
            <a:r>
              <a:rPr spc="-25"/>
              <a:t> </a:t>
            </a:r>
            <a:r>
              <a:t>border</a:t>
            </a:r>
            <a:r>
              <a:rPr spc="-25"/>
              <a:t> </a:t>
            </a:r>
            <a:r>
              <a:t>=</a:t>
            </a:r>
            <a:r>
              <a:rPr spc="-10"/>
              <a:t> </a:t>
            </a:r>
            <a:r>
              <a:rPr spc="-25"/>
              <a:t>0&gt;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t>&lt;</a:t>
            </a:r>
            <a:r>
              <a:rPr b="1">
                <a:latin typeface="Courier New"/>
                <a:cs typeface="Courier New"/>
              </a:rPr>
              <a:t>form</a:t>
            </a:r>
            <a:r>
              <a:rPr b="1" spc="-35">
                <a:latin typeface="Courier New"/>
                <a:cs typeface="Courier New"/>
              </a:rPr>
              <a:t> </a:t>
            </a:r>
            <a:r>
              <a:rPr b="1">
                <a:latin typeface="Courier New"/>
                <a:cs typeface="Courier New"/>
              </a:rPr>
              <a:t>action=</a:t>
            </a:r>
            <a:r>
              <a:rPr sz="1400" b="1">
                <a:latin typeface="Courier New"/>
                <a:cs typeface="Courier New"/>
              </a:rPr>
              <a:t>ass2.jsp</a:t>
            </a:r>
            <a:r>
              <a:rPr sz="1400" b="1" spc="-170">
                <a:latin typeface="Courier New"/>
                <a:cs typeface="Courier New"/>
              </a:rPr>
              <a:t> </a:t>
            </a:r>
            <a:r>
              <a:rPr b="1">
                <a:latin typeface="Courier New"/>
                <a:cs typeface="Courier New"/>
              </a:rPr>
              <a:t>method</a:t>
            </a:r>
            <a:r>
              <a:rPr b="1" spc="-30">
                <a:latin typeface="Courier New"/>
                <a:cs typeface="Courier New"/>
              </a:rPr>
              <a:t> </a:t>
            </a:r>
            <a:r>
              <a:rPr b="1">
                <a:latin typeface="Courier New"/>
                <a:cs typeface="Courier New"/>
              </a:rPr>
              <a:t>=</a:t>
            </a:r>
            <a:r>
              <a:rPr b="1" spc="-35">
                <a:latin typeface="Courier New"/>
                <a:cs typeface="Courier New"/>
              </a:rPr>
              <a:t> </a:t>
            </a:r>
            <a:r>
              <a:rPr b="1" spc="-10">
                <a:latin typeface="Courier New"/>
                <a:cs typeface="Courier New"/>
              </a:rPr>
              <a:t>POST</a:t>
            </a:r>
            <a:r>
              <a:rPr spc="-10"/>
              <a:t>&gt;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t>&lt;tr&gt;&lt;td&gt;&lt;font</a:t>
            </a:r>
            <a:r>
              <a:rPr spc="-50"/>
              <a:t> </a:t>
            </a:r>
            <a:r>
              <a:t>color=blue&gt;choose</a:t>
            </a:r>
            <a:r>
              <a:rPr spc="-35"/>
              <a:t> </a:t>
            </a:r>
            <a:r>
              <a:t>a</a:t>
            </a:r>
            <a:r>
              <a:rPr spc="-60"/>
              <a:t> </a:t>
            </a:r>
            <a:r>
              <a:t>stock</a:t>
            </a:r>
            <a:r>
              <a:rPr spc="-50"/>
              <a:t> </a:t>
            </a:r>
            <a:r>
              <a:rPr spc="-10"/>
              <a:t>market:&lt;/font&gt;&lt;/td&gt;</a:t>
            </a:r>
          </a:p>
          <a:p>
            <a:pPr marL="379730">
              <a:lnSpc>
                <a:spcPct val="100000"/>
              </a:lnSpc>
              <a:spcBef>
                <a:spcPts val="285"/>
              </a:spcBef>
            </a:pPr>
            <a:r>
              <a:t>&lt;td&gt;&lt;</a:t>
            </a:r>
            <a:r>
              <a:rPr b="1">
                <a:latin typeface="Courier New"/>
                <a:cs typeface="Courier New"/>
              </a:rPr>
              <a:t>select</a:t>
            </a:r>
            <a:r>
              <a:rPr b="1" spc="-40">
                <a:latin typeface="Courier New"/>
                <a:cs typeface="Courier New"/>
              </a:rPr>
              <a:t> </a:t>
            </a:r>
            <a:r>
              <a:rPr spc="-10"/>
              <a:t>name="</a:t>
            </a:r>
            <a:r>
              <a:rPr b="1" spc="-10">
                <a:latin typeface="Courier New"/>
                <a:cs typeface="Courier New"/>
              </a:rPr>
              <a:t>stockMarket</a:t>
            </a:r>
            <a:r>
              <a:rPr spc="-10"/>
              <a:t>"&gt;</a:t>
            </a:r>
          </a:p>
          <a:p>
            <a:pPr marL="1109980">
              <a:lnSpc>
                <a:spcPct val="100000"/>
              </a:lnSpc>
              <a:spcBef>
                <a:spcPts val="290"/>
              </a:spcBef>
            </a:pPr>
            <a:r>
              <a:t>&lt;option</a:t>
            </a:r>
            <a:r>
              <a:rPr spc="-30"/>
              <a:t> </a:t>
            </a:r>
            <a:r>
              <a:rPr spc="-10"/>
              <a:t>value="</a:t>
            </a:r>
            <a:r>
              <a:rPr u="sng" spc="-10">
                <a:uFill>
                  <a:solidFill>
                    <a:srgbClr val="000000"/>
                  </a:solidFill>
                </a:uFill>
              </a:rPr>
              <a:t>Waterhouse</a:t>
            </a:r>
            <a:r>
              <a:rPr spc="-10"/>
              <a:t>"&gt;Waterhouse&lt;/option&gt;</a:t>
            </a:r>
          </a:p>
          <a:p>
            <a:pPr marL="1109980">
              <a:lnSpc>
                <a:spcPct val="100000"/>
              </a:lnSpc>
              <a:spcBef>
                <a:spcPts val="290"/>
              </a:spcBef>
            </a:pPr>
            <a:r>
              <a:t>&lt;option</a:t>
            </a:r>
            <a:r>
              <a:rPr spc="-30"/>
              <a:t> </a:t>
            </a:r>
            <a:r>
              <a:rPr spc="-10"/>
              <a:t>value="</a:t>
            </a:r>
            <a:r>
              <a:rPr u="sng" spc="-10">
                <a:uFill>
                  <a:solidFill>
                    <a:srgbClr val="000000"/>
                  </a:solidFill>
                </a:uFill>
              </a:rPr>
              <a:t>Yahoo</a:t>
            </a:r>
            <a:r>
              <a:rPr spc="-10"/>
              <a:t>"&gt;Yahoo&lt;/option&gt;</a:t>
            </a:r>
          </a:p>
          <a:p>
            <a:pPr marL="1109980">
              <a:lnSpc>
                <a:spcPct val="100000"/>
              </a:lnSpc>
              <a:spcBef>
                <a:spcPts val="290"/>
              </a:spcBef>
            </a:pPr>
            <a:r>
              <a:t>&lt;option</a:t>
            </a:r>
            <a:r>
              <a:rPr spc="-90"/>
              <a:t> </a:t>
            </a:r>
            <a:r>
              <a:t>value="</a:t>
            </a:r>
            <a:r>
              <a:rPr u="sng">
                <a:uFill>
                  <a:solidFill>
                    <a:srgbClr val="000000"/>
                  </a:solidFill>
                </a:uFill>
              </a:rPr>
              <a:t>ChicagoStockex</a:t>
            </a:r>
            <a:r>
              <a:t>"&gt;Chicago</a:t>
            </a:r>
            <a:r>
              <a:rPr spc="-85"/>
              <a:t> </a:t>
            </a:r>
            <a:r>
              <a:rPr spc="-10"/>
              <a:t>Stockex&lt;/option&gt;</a:t>
            </a:r>
          </a:p>
          <a:p>
            <a:pPr marL="1109980">
              <a:lnSpc>
                <a:spcPct val="100000"/>
              </a:lnSpc>
              <a:spcBef>
                <a:spcPts val="285"/>
              </a:spcBef>
            </a:pPr>
            <a:r>
              <a:t>&lt;option</a:t>
            </a:r>
            <a:r>
              <a:rPr spc="-30"/>
              <a:t> </a:t>
            </a:r>
            <a:r>
              <a:rPr spc="-10"/>
              <a:t>value="</a:t>
            </a:r>
            <a:r>
              <a:rPr u="sng" spc="-10">
                <a:uFill>
                  <a:solidFill>
                    <a:srgbClr val="000000"/>
                  </a:solidFill>
                </a:uFill>
              </a:rPr>
              <a:t>Reuters</a:t>
            </a:r>
            <a:r>
              <a:rPr spc="-10"/>
              <a:t>"&gt;Reuters&lt;/option&gt;</a:t>
            </a:r>
          </a:p>
          <a:p>
            <a:pPr marL="748665">
              <a:lnSpc>
                <a:spcPct val="100000"/>
              </a:lnSpc>
              <a:spcBef>
                <a:spcPts val="290"/>
              </a:spcBef>
            </a:pPr>
            <a:r>
              <a:rPr spc="-10"/>
              <a:t>&lt;/select&gt;&lt;/td&gt;</a:t>
            </a: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pc="-10"/>
              <a:t>&lt;/tr&gt;</a:t>
            </a: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t>&lt;tr&gt;&lt;td&gt;&lt;font</a:t>
            </a:r>
            <a:r>
              <a:rPr spc="-30"/>
              <a:t> </a:t>
            </a:r>
            <a:r>
              <a:t>color</a:t>
            </a:r>
            <a:r>
              <a:rPr spc="-30"/>
              <a:t> </a:t>
            </a:r>
            <a:r>
              <a:t>=</a:t>
            </a:r>
            <a:r>
              <a:rPr spc="-30"/>
              <a:t> </a:t>
            </a:r>
            <a:r>
              <a:t>blue&gt;input</a:t>
            </a:r>
            <a:r>
              <a:rPr spc="-30"/>
              <a:t> </a:t>
            </a:r>
            <a:r>
              <a:t>a</a:t>
            </a:r>
            <a:r>
              <a:rPr spc="-25"/>
              <a:t> </a:t>
            </a:r>
            <a:r>
              <a:t>stock</a:t>
            </a:r>
            <a:r>
              <a:rPr spc="-30"/>
              <a:t> </a:t>
            </a:r>
            <a:r>
              <a:rPr spc="-10"/>
              <a:t>symbol:&lt;/font&gt;&lt;/td&gt;</a:t>
            </a: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t>&lt;td&gt;&lt;input</a:t>
            </a:r>
            <a:r>
              <a:rPr spc="-60"/>
              <a:t> </a:t>
            </a:r>
            <a:r>
              <a:t>type="</a:t>
            </a:r>
            <a:r>
              <a:rPr b="1">
                <a:latin typeface="Courier New"/>
                <a:cs typeface="Courier New"/>
              </a:rPr>
              <a:t>edit</a:t>
            </a:r>
            <a:r>
              <a:t>"</a:t>
            </a:r>
            <a:r>
              <a:rPr spc="-60"/>
              <a:t> </a:t>
            </a:r>
            <a:r>
              <a:t>name="</a:t>
            </a:r>
            <a:r>
              <a:rPr b="1">
                <a:latin typeface="Courier New"/>
                <a:cs typeface="Courier New"/>
              </a:rPr>
              <a:t>stockSymbol</a:t>
            </a:r>
            <a:r>
              <a:t>"</a:t>
            </a:r>
            <a:r>
              <a:rPr spc="-60"/>
              <a:t> </a:t>
            </a:r>
            <a:r>
              <a:rPr spc="-10"/>
              <a:t>size=15&gt;&lt;/td&gt;</a:t>
            </a: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pc="-10"/>
              <a:t>&lt;/tr&gt;</a:t>
            </a: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t>&lt;tr&gt;&lt;td&gt;&lt;/td&gt;&lt;td&gt;&lt;input</a:t>
            </a:r>
            <a:r>
              <a:rPr spc="-45"/>
              <a:t> </a:t>
            </a:r>
            <a:r>
              <a:t>type="submit"</a:t>
            </a:r>
            <a:r>
              <a:rPr spc="-45"/>
              <a:t> </a:t>
            </a:r>
            <a:r>
              <a:t>value</a:t>
            </a:r>
            <a:r>
              <a:rPr spc="-60"/>
              <a:t> </a:t>
            </a:r>
            <a:r>
              <a:t>=</a:t>
            </a:r>
            <a:r>
              <a:rPr spc="-40"/>
              <a:t> </a:t>
            </a:r>
            <a:r>
              <a:t>"get</a:t>
            </a:r>
            <a:r>
              <a:rPr spc="-45"/>
              <a:t> </a:t>
            </a:r>
            <a:r>
              <a:rPr spc="-10"/>
              <a:t>price"&gt;&lt;/td&gt;&lt;/tr&gt;</a:t>
            </a: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pc="-10"/>
              <a:t>&lt;/table&gt;</a:t>
            </a: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b="1" spc="-10">
                <a:latin typeface="Courier New"/>
                <a:cs typeface="Courier New"/>
              </a:rPr>
              <a:t>&lt;/form&gt;</a:t>
            </a:r>
            <a:r>
              <a:rPr spc="-10"/>
              <a:t>&lt;/center&gt;</a:t>
            </a: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pc="-10"/>
              <a:t>&lt;/body&gt;&lt;/html&gt;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37629" y="4508372"/>
            <a:ext cx="20193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>
                <a:latin typeface="Comic Sans MS"/>
                <a:cs typeface="Comic Sans MS"/>
              </a:rPr>
              <a:t>Client</a:t>
            </a:r>
            <a:r>
              <a:rPr sz="3200" spc="-25">
                <a:latin typeface="Comic Sans MS"/>
                <a:cs typeface="Comic Sans MS"/>
              </a:rPr>
              <a:t> </a:t>
            </a:r>
            <a:r>
              <a:rPr sz="3200" spc="-20">
                <a:latin typeface="Comic Sans MS"/>
                <a:cs typeface="Comic Sans MS"/>
              </a:rPr>
              <a:t>side</a:t>
            </a:r>
            <a:endParaRPr sz="3200">
              <a:latin typeface="Comic Sans MS"/>
              <a:cs typeface="Comic Sans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971800" y="152400"/>
            <a:ext cx="6177280" cy="5339080"/>
            <a:chOff x="2971800" y="152400"/>
            <a:chExt cx="6177280" cy="5339080"/>
          </a:xfrm>
        </p:grpSpPr>
        <p:sp>
          <p:nvSpPr>
            <p:cNvPr id="7" name="object 7"/>
            <p:cNvSpPr/>
            <p:nvPr/>
          </p:nvSpPr>
          <p:spPr>
            <a:xfrm>
              <a:off x="6781800" y="4191000"/>
              <a:ext cx="2362200" cy="1295400"/>
            </a:xfrm>
            <a:custGeom>
              <a:avLst/>
              <a:gdLst/>
              <a:ahLst/>
              <a:cxnLst/>
              <a:rect l="l" t="t" r="r" b="b"/>
              <a:pathLst>
                <a:path w="2362200" h="1295400">
                  <a:moveTo>
                    <a:pt x="0" y="647700"/>
                  </a:moveTo>
                  <a:lnTo>
                    <a:pt x="6098" y="581469"/>
                  </a:lnTo>
                  <a:lnTo>
                    <a:pt x="23997" y="517153"/>
                  </a:lnTo>
                  <a:lnTo>
                    <a:pt x="53102" y="455077"/>
                  </a:lnTo>
                  <a:lnTo>
                    <a:pt x="92821" y="395567"/>
                  </a:lnTo>
                  <a:lnTo>
                    <a:pt x="142558" y="338948"/>
                  </a:lnTo>
                  <a:lnTo>
                    <a:pt x="170999" y="311824"/>
                  </a:lnTo>
                  <a:lnTo>
                    <a:pt x="201721" y="285545"/>
                  </a:lnTo>
                  <a:lnTo>
                    <a:pt x="234652" y="260151"/>
                  </a:lnTo>
                  <a:lnTo>
                    <a:pt x="269716" y="235684"/>
                  </a:lnTo>
                  <a:lnTo>
                    <a:pt x="306839" y="212183"/>
                  </a:lnTo>
                  <a:lnTo>
                    <a:pt x="345947" y="189690"/>
                  </a:lnTo>
                  <a:lnTo>
                    <a:pt x="386967" y="168245"/>
                  </a:lnTo>
                  <a:lnTo>
                    <a:pt x="429823" y="147888"/>
                  </a:lnTo>
                  <a:lnTo>
                    <a:pt x="474442" y="128662"/>
                  </a:lnTo>
                  <a:lnTo>
                    <a:pt x="520749" y="110605"/>
                  </a:lnTo>
                  <a:lnTo>
                    <a:pt x="568670" y="93759"/>
                  </a:lnTo>
                  <a:lnTo>
                    <a:pt x="618131" y="78164"/>
                  </a:lnTo>
                  <a:lnTo>
                    <a:pt x="669058" y="63862"/>
                  </a:lnTo>
                  <a:lnTo>
                    <a:pt x="721375" y="50893"/>
                  </a:lnTo>
                  <a:lnTo>
                    <a:pt x="775010" y="39297"/>
                  </a:lnTo>
                  <a:lnTo>
                    <a:pt x="829888" y="29115"/>
                  </a:lnTo>
                  <a:lnTo>
                    <a:pt x="885935" y="20388"/>
                  </a:lnTo>
                  <a:lnTo>
                    <a:pt x="943076" y="13157"/>
                  </a:lnTo>
                  <a:lnTo>
                    <a:pt x="1001237" y="7461"/>
                  </a:lnTo>
                  <a:lnTo>
                    <a:pt x="1060344" y="3343"/>
                  </a:lnTo>
                  <a:lnTo>
                    <a:pt x="1120323" y="842"/>
                  </a:lnTo>
                  <a:lnTo>
                    <a:pt x="1181100" y="0"/>
                  </a:lnTo>
                  <a:lnTo>
                    <a:pt x="1241876" y="842"/>
                  </a:lnTo>
                  <a:lnTo>
                    <a:pt x="1301855" y="3343"/>
                  </a:lnTo>
                  <a:lnTo>
                    <a:pt x="1360962" y="7461"/>
                  </a:lnTo>
                  <a:lnTo>
                    <a:pt x="1419123" y="13157"/>
                  </a:lnTo>
                  <a:lnTo>
                    <a:pt x="1476264" y="20388"/>
                  </a:lnTo>
                  <a:lnTo>
                    <a:pt x="1532311" y="29115"/>
                  </a:lnTo>
                  <a:lnTo>
                    <a:pt x="1587189" y="39297"/>
                  </a:lnTo>
                  <a:lnTo>
                    <a:pt x="1640824" y="50893"/>
                  </a:lnTo>
                  <a:lnTo>
                    <a:pt x="1693141" y="63862"/>
                  </a:lnTo>
                  <a:lnTo>
                    <a:pt x="1744068" y="78164"/>
                  </a:lnTo>
                  <a:lnTo>
                    <a:pt x="1793529" y="93759"/>
                  </a:lnTo>
                  <a:lnTo>
                    <a:pt x="1841450" y="110605"/>
                  </a:lnTo>
                  <a:lnTo>
                    <a:pt x="1887757" y="128662"/>
                  </a:lnTo>
                  <a:lnTo>
                    <a:pt x="1932376" y="147888"/>
                  </a:lnTo>
                  <a:lnTo>
                    <a:pt x="1975232" y="168245"/>
                  </a:lnTo>
                  <a:lnTo>
                    <a:pt x="2016252" y="189690"/>
                  </a:lnTo>
                  <a:lnTo>
                    <a:pt x="2055360" y="212183"/>
                  </a:lnTo>
                  <a:lnTo>
                    <a:pt x="2092483" y="235684"/>
                  </a:lnTo>
                  <a:lnTo>
                    <a:pt x="2127547" y="260151"/>
                  </a:lnTo>
                  <a:lnTo>
                    <a:pt x="2160478" y="285545"/>
                  </a:lnTo>
                  <a:lnTo>
                    <a:pt x="2191200" y="311824"/>
                  </a:lnTo>
                  <a:lnTo>
                    <a:pt x="2219641" y="338948"/>
                  </a:lnTo>
                  <a:lnTo>
                    <a:pt x="2245725" y="366876"/>
                  </a:lnTo>
                  <a:lnTo>
                    <a:pt x="2290527" y="424981"/>
                  </a:lnTo>
                  <a:lnTo>
                    <a:pt x="2325013" y="485814"/>
                  </a:lnTo>
                  <a:lnTo>
                    <a:pt x="2348590" y="549051"/>
                  </a:lnTo>
                  <a:lnTo>
                    <a:pt x="2360663" y="614365"/>
                  </a:lnTo>
                  <a:lnTo>
                    <a:pt x="2362200" y="647700"/>
                  </a:lnTo>
                  <a:lnTo>
                    <a:pt x="2360663" y="681034"/>
                  </a:lnTo>
                  <a:lnTo>
                    <a:pt x="2348590" y="746348"/>
                  </a:lnTo>
                  <a:lnTo>
                    <a:pt x="2325013" y="809585"/>
                  </a:lnTo>
                  <a:lnTo>
                    <a:pt x="2290527" y="870418"/>
                  </a:lnTo>
                  <a:lnTo>
                    <a:pt x="2245725" y="928523"/>
                  </a:lnTo>
                  <a:lnTo>
                    <a:pt x="2219641" y="956451"/>
                  </a:lnTo>
                  <a:lnTo>
                    <a:pt x="2191200" y="983575"/>
                  </a:lnTo>
                  <a:lnTo>
                    <a:pt x="2160478" y="1009854"/>
                  </a:lnTo>
                  <a:lnTo>
                    <a:pt x="2127547" y="1035248"/>
                  </a:lnTo>
                  <a:lnTo>
                    <a:pt x="2092483" y="1059715"/>
                  </a:lnTo>
                  <a:lnTo>
                    <a:pt x="2055360" y="1083216"/>
                  </a:lnTo>
                  <a:lnTo>
                    <a:pt x="2016252" y="1105709"/>
                  </a:lnTo>
                  <a:lnTo>
                    <a:pt x="1975232" y="1127154"/>
                  </a:lnTo>
                  <a:lnTo>
                    <a:pt x="1932376" y="1147511"/>
                  </a:lnTo>
                  <a:lnTo>
                    <a:pt x="1887757" y="1166737"/>
                  </a:lnTo>
                  <a:lnTo>
                    <a:pt x="1841450" y="1184794"/>
                  </a:lnTo>
                  <a:lnTo>
                    <a:pt x="1793529" y="1201640"/>
                  </a:lnTo>
                  <a:lnTo>
                    <a:pt x="1744068" y="1217235"/>
                  </a:lnTo>
                  <a:lnTo>
                    <a:pt x="1693141" y="1231537"/>
                  </a:lnTo>
                  <a:lnTo>
                    <a:pt x="1640824" y="1244506"/>
                  </a:lnTo>
                  <a:lnTo>
                    <a:pt x="1587189" y="1256102"/>
                  </a:lnTo>
                  <a:lnTo>
                    <a:pt x="1532311" y="1266284"/>
                  </a:lnTo>
                  <a:lnTo>
                    <a:pt x="1476264" y="1275011"/>
                  </a:lnTo>
                  <a:lnTo>
                    <a:pt x="1419123" y="1282242"/>
                  </a:lnTo>
                  <a:lnTo>
                    <a:pt x="1360962" y="1287938"/>
                  </a:lnTo>
                  <a:lnTo>
                    <a:pt x="1301855" y="1292056"/>
                  </a:lnTo>
                  <a:lnTo>
                    <a:pt x="1241876" y="1294557"/>
                  </a:lnTo>
                  <a:lnTo>
                    <a:pt x="1181100" y="1295400"/>
                  </a:lnTo>
                  <a:lnTo>
                    <a:pt x="1120323" y="1294557"/>
                  </a:lnTo>
                  <a:lnTo>
                    <a:pt x="1060344" y="1292056"/>
                  </a:lnTo>
                  <a:lnTo>
                    <a:pt x="1001237" y="1287938"/>
                  </a:lnTo>
                  <a:lnTo>
                    <a:pt x="943076" y="1282242"/>
                  </a:lnTo>
                  <a:lnTo>
                    <a:pt x="885935" y="1275011"/>
                  </a:lnTo>
                  <a:lnTo>
                    <a:pt x="829888" y="1266284"/>
                  </a:lnTo>
                  <a:lnTo>
                    <a:pt x="775010" y="1256102"/>
                  </a:lnTo>
                  <a:lnTo>
                    <a:pt x="721375" y="1244506"/>
                  </a:lnTo>
                  <a:lnTo>
                    <a:pt x="669058" y="1231537"/>
                  </a:lnTo>
                  <a:lnTo>
                    <a:pt x="618131" y="1217235"/>
                  </a:lnTo>
                  <a:lnTo>
                    <a:pt x="568670" y="1201640"/>
                  </a:lnTo>
                  <a:lnTo>
                    <a:pt x="520749" y="1184794"/>
                  </a:lnTo>
                  <a:lnTo>
                    <a:pt x="474442" y="1166737"/>
                  </a:lnTo>
                  <a:lnTo>
                    <a:pt x="429823" y="1147511"/>
                  </a:lnTo>
                  <a:lnTo>
                    <a:pt x="386967" y="1127154"/>
                  </a:lnTo>
                  <a:lnTo>
                    <a:pt x="345948" y="1105709"/>
                  </a:lnTo>
                  <a:lnTo>
                    <a:pt x="306839" y="1083216"/>
                  </a:lnTo>
                  <a:lnTo>
                    <a:pt x="269716" y="1059715"/>
                  </a:lnTo>
                  <a:lnTo>
                    <a:pt x="234652" y="1035248"/>
                  </a:lnTo>
                  <a:lnTo>
                    <a:pt x="201721" y="1009854"/>
                  </a:lnTo>
                  <a:lnTo>
                    <a:pt x="170999" y="983575"/>
                  </a:lnTo>
                  <a:lnTo>
                    <a:pt x="142558" y="956451"/>
                  </a:lnTo>
                  <a:lnTo>
                    <a:pt x="116474" y="928523"/>
                  </a:lnTo>
                  <a:lnTo>
                    <a:pt x="71672" y="870418"/>
                  </a:lnTo>
                  <a:lnTo>
                    <a:pt x="37186" y="809585"/>
                  </a:lnTo>
                  <a:lnTo>
                    <a:pt x="13609" y="746348"/>
                  </a:lnTo>
                  <a:lnTo>
                    <a:pt x="1536" y="681034"/>
                  </a:lnTo>
                  <a:lnTo>
                    <a:pt x="0" y="6477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1800" y="152400"/>
              <a:ext cx="5878067" cy="2808732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319009" y="4972888"/>
            <a:ext cx="12128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>
                <a:latin typeface="Comic Sans MS"/>
                <a:cs typeface="Comic Sans MS"/>
              </a:rPr>
              <a:t>Ass2.html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3829" y="5276799"/>
            <a:ext cx="16821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>
                <a:latin typeface="Comic Sans MS"/>
                <a:cs typeface="Comic Sans MS"/>
              </a:rPr>
              <a:t>Server</a:t>
            </a:r>
            <a:r>
              <a:rPr sz="2400" spc="-20">
                <a:latin typeface="Comic Sans MS"/>
                <a:cs typeface="Comic Sans MS"/>
              </a:rPr>
              <a:t> side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3837" y="757236"/>
            <a:ext cx="8467725" cy="6047740"/>
            <a:chOff x="223837" y="757236"/>
            <a:chExt cx="8467725" cy="6047740"/>
          </a:xfrm>
        </p:grpSpPr>
        <p:sp>
          <p:nvSpPr>
            <p:cNvPr id="4" name="object 4"/>
            <p:cNvSpPr/>
            <p:nvPr/>
          </p:nvSpPr>
          <p:spPr>
            <a:xfrm>
              <a:off x="6781800" y="5029199"/>
              <a:ext cx="1905000" cy="914400"/>
            </a:xfrm>
            <a:custGeom>
              <a:avLst/>
              <a:gdLst/>
              <a:ahLst/>
              <a:cxnLst/>
              <a:rect l="l" t="t" r="r" b="b"/>
              <a:pathLst>
                <a:path w="1905000" h="914400">
                  <a:moveTo>
                    <a:pt x="0" y="457200"/>
                  </a:moveTo>
                  <a:lnTo>
                    <a:pt x="8020" y="397602"/>
                  </a:lnTo>
                  <a:lnTo>
                    <a:pt x="31413" y="340321"/>
                  </a:lnTo>
                  <a:lnTo>
                    <a:pt x="69174" y="285838"/>
                  </a:lnTo>
                  <a:lnTo>
                    <a:pt x="120298" y="234636"/>
                  </a:lnTo>
                  <a:lnTo>
                    <a:pt x="150558" y="210415"/>
                  </a:lnTo>
                  <a:lnTo>
                    <a:pt x="183782" y="187195"/>
                  </a:lnTo>
                  <a:lnTo>
                    <a:pt x="219844" y="165037"/>
                  </a:lnTo>
                  <a:lnTo>
                    <a:pt x="258620" y="144000"/>
                  </a:lnTo>
                  <a:lnTo>
                    <a:pt x="299984" y="124145"/>
                  </a:lnTo>
                  <a:lnTo>
                    <a:pt x="343810" y="105532"/>
                  </a:lnTo>
                  <a:lnTo>
                    <a:pt x="389973" y="88221"/>
                  </a:lnTo>
                  <a:lnTo>
                    <a:pt x="438347" y="72273"/>
                  </a:lnTo>
                  <a:lnTo>
                    <a:pt x="488806" y="57747"/>
                  </a:lnTo>
                  <a:lnTo>
                    <a:pt x="541225" y="44705"/>
                  </a:lnTo>
                  <a:lnTo>
                    <a:pt x="595479" y="33206"/>
                  </a:lnTo>
                  <a:lnTo>
                    <a:pt x="651442" y="23311"/>
                  </a:lnTo>
                  <a:lnTo>
                    <a:pt x="708989" y="15079"/>
                  </a:lnTo>
                  <a:lnTo>
                    <a:pt x="767993" y="8572"/>
                  </a:lnTo>
                  <a:lnTo>
                    <a:pt x="828330" y="3850"/>
                  </a:lnTo>
                  <a:lnTo>
                    <a:pt x="889874" y="972"/>
                  </a:lnTo>
                  <a:lnTo>
                    <a:pt x="952500" y="0"/>
                  </a:lnTo>
                  <a:lnTo>
                    <a:pt x="1015125" y="972"/>
                  </a:lnTo>
                  <a:lnTo>
                    <a:pt x="1076669" y="3850"/>
                  </a:lnTo>
                  <a:lnTo>
                    <a:pt x="1137006" y="8572"/>
                  </a:lnTo>
                  <a:lnTo>
                    <a:pt x="1196010" y="15079"/>
                  </a:lnTo>
                  <a:lnTo>
                    <a:pt x="1253557" y="23311"/>
                  </a:lnTo>
                  <a:lnTo>
                    <a:pt x="1309520" y="33206"/>
                  </a:lnTo>
                  <a:lnTo>
                    <a:pt x="1363774" y="44705"/>
                  </a:lnTo>
                  <a:lnTo>
                    <a:pt x="1416193" y="57747"/>
                  </a:lnTo>
                  <a:lnTo>
                    <a:pt x="1466652" y="72273"/>
                  </a:lnTo>
                  <a:lnTo>
                    <a:pt x="1515026" y="88221"/>
                  </a:lnTo>
                  <a:lnTo>
                    <a:pt x="1561189" y="105532"/>
                  </a:lnTo>
                  <a:lnTo>
                    <a:pt x="1605015" y="124145"/>
                  </a:lnTo>
                  <a:lnTo>
                    <a:pt x="1646379" y="144000"/>
                  </a:lnTo>
                  <a:lnTo>
                    <a:pt x="1685155" y="165037"/>
                  </a:lnTo>
                  <a:lnTo>
                    <a:pt x="1721217" y="187195"/>
                  </a:lnTo>
                  <a:lnTo>
                    <a:pt x="1754441" y="210415"/>
                  </a:lnTo>
                  <a:lnTo>
                    <a:pt x="1784701" y="234636"/>
                  </a:lnTo>
                  <a:lnTo>
                    <a:pt x="1835825" y="285838"/>
                  </a:lnTo>
                  <a:lnTo>
                    <a:pt x="1873586" y="340321"/>
                  </a:lnTo>
                  <a:lnTo>
                    <a:pt x="1896979" y="397602"/>
                  </a:lnTo>
                  <a:lnTo>
                    <a:pt x="1905000" y="457200"/>
                  </a:lnTo>
                  <a:lnTo>
                    <a:pt x="1902973" y="487260"/>
                  </a:lnTo>
                  <a:lnTo>
                    <a:pt x="1887141" y="545764"/>
                  </a:lnTo>
                  <a:lnTo>
                    <a:pt x="1856439" y="601709"/>
                  </a:lnTo>
                  <a:lnTo>
                    <a:pt x="1811871" y="654613"/>
                  </a:lnTo>
                  <a:lnTo>
                    <a:pt x="1754441" y="703995"/>
                  </a:lnTo>
                  <a:lnTo>
                    <a:pt x="1721217" y="727215"/>
                  </a:lnTo>
                  <a:lnTo>
                    <a:pt x="1685155" y="749372"/>
                  </a:lnTo>
                  <a:lnTo>
                    <a:pt x="1646379" y="770409"/>
                  </a:lnTo>
                  <a:lnTo>
                    <a:pt x="1605015" y="790263"/>
                  </a:lnTo>
                  <a:lnTo>
                    <a:pt x="1561189" y="808876"/>
                  </a:lnTo>
                  <a:lnTo>
                    <a:pt x="1515026" y="826186"/>
                  </a:lnTo>
                  <a:lnTo>
                    <a:pt x="1466652" y="842133"/>
                  </a:lnTo>
                  <a:lnTo>
                    <a:pt x="1416193" y="856657"/>
                  </a:lnTo>
                  <a:lnTo>
                    <a:pt x="1363774" y="869699"/>
                  </a:lnTo>
                  <a:lnTo>
                    <a:pt x="1309520" y="881197"/>
                  </a:lnTo>
                  <a:lnTo>
                    <a:pt x="1253557" y="891091"/>
                  </a:lnTo>
                  <a:lnTo>
                    <a:pt x="1196010" y="899321"/>
                  </a:lnTo>
                  <a:lnTo>
                    <a:pt x="1137006" y="905828"/>
                  </a:lnTo>
                  <a:lnTo>
                    <a:pt x="1076669" y="910550"/>
                  </a:lnTo>
                  <a:lnTo>
                    <a:pt x="1015125" y="913427"/>
                  </a:lnTo>
                  <a:lnTo>
                    <a:pt x="952500" y="914400"/>
                  </a:lnTo>
                  <a:lnTo>
                    <a:pt x="889874" y="913427"/>
                  </a:lnTo>
                  <a:lnTo>
                    <a:pt x="828330" y="910550"/>
                  </a:lnTo>
                  <a:lnTo>
                    <a:pt x="767993" y="905828"/>
                  </a:lnTo>
                  <a:lnTo>
                    <a:pt x="708989" y="899321"/>
                  </a:lnTo>
                  <a:lnTo>
                    <a:pt x="651442" y="891091"/>
                  </a:lnTo>
                  <a:lnTo>
                    <a:pt x="595479" y="881197"/>
                  </a:lnTo>
                  <a:lnTo>
                    <a:pt x="541225" y="869699"/>
                  </a:lnTo>
                  <a:lnTo>
                    <a:pt x="488806" y="856657"/>
                  </a:lnTo>
                  <a:lnTo>
                    <a:pt x="438347" y="842133"/>
                  </a:lnTo>
                  <a:lnTo>
                    <a:pt x="389973" y="826186"/>
                  </a:lnTo>
                  <a:lnTo>
                    <a:pt x="343810" y="808876"/>
                  </a:lnTo>
                  <a:lnTo>
                    <a:pt x="299984" y="790263"/>
                  </a:lnTo>
                  <a:lnTo>
                    <a:pt x="258620" y="770409"/>
                  </a:lnTo>
                  <a:lnTo>
                    <a:pt x="219844" y="749372"/>
                  </a:lnTo>
                  <a:lnTo>
                    <a:pt x="183782" y="727215"/>
                  </a:lnTo>
                  <a:lnTo>
                    <a:pt x="150558" y="703995"/>
                  </a:lnTo>
                  <a:lnTo>
                    <a:pt x="120298" y="679775"/>
                  </a:lnTo>
                  <a:lnTo>
                    <a:pt x="69174" y="628571"/>
                  </a:lnTo>
                  <a:lnTo>
                    <a:pt x="31413" y="574086"/>
                  </a:lnTo>
                  <a:lnTo>
                    <a:pt x="8020" y="516802"/>
                  </a:lnTo>
                  <a:lnTo>
                    <a:pt x="0" y="4572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8600" y="761998"/>
              <a:ext cx="8229600" cy="6038215"/>
            </a:xfrm>
            <a:custGeom>
              <a:avLst/>
              <a:gdLst/>
              <a:ahLst/>
              <a:cxnLst/>
              <a:rect l="l" t="t" r="r" b="b"/>
              <a:pathLst>
                <a:path w="8229600" h="6038215">
                  <a:moveTo>
                    <a:pt x="0" y="6038088"/>
                  </a:moveTo>
                  <a:lnTo>
                    <a:pt x="8229600" y="6038088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03808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0039" y="1411223"/>
              <a:ext cx="3469004" cy="13970"/>
            </a:xfrm>
            <a:custGeom>
              <a:avLst/>
              <a:gdLst/>
              <a:ahLst/>
              <a:cxnLst/>
              <a:rect l="l" t="t" r="r" b="b"/>
              <a:pathLst>
                <a:path w="3469004" h="13969">
                  <a:moveTo>
                    <a:pt x="3468624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3468624" y="13715"/>
                  </a:lnTo>
                  <a:lnTo>
                    <a:pt x="34686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32175" y="60782"/>
            <a:ext cx="193928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>
                <a:solidFill>
                  <a:srgbClr val="000000"/>
                </a:solidFill>
                <a:latin typeface="Comic Sans MS"/>
                <a:cs typeface="Comic Sans MS"/>
              </a:rPr>
              <a:t>ass2.jsp</a:t>
            </a:r>
            <a:endParaRPr sz="40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751077"/>
            <a:ext cx="5238750" cy="6838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spc="-10">
                <a:latin typeface="Comic Sans MS"/>
                <a:cs typeface="Comic Sans MS"/>
              </a:rPr>
              <a:t>&lt;html&gt;&lt;head&gt;</a:t>
            </a:r>
            <a:endParaRPr sz="1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b="1">
                <a:latin typeface="Comic Sans MS"/>
                <a:cs typeface="Comic Sans MS"/>
              </a:rPr>
              <a:t>&lt;jsp:useBean</a:t>
            </a:r>
            <a:r>
              <a:rPr sz="1200" b="1" spc="-55">
                <a:latin typeface="Comic Sans MS"/>
                <a:cs typeface="Comic Sans MS"/>
              </a:rPr>
              <a:t> </a:t>
            </a:r>
            <a:r>
              <a:rPr sz="1200" b="1">
                <a:latin typeface="Comic Sans MS"/>
                <a:cs typeface="Comic Sans MS"/>
              </a:rPr>
              <a:t>id="ass2"</a:t>
            </a:r>
            <a:r>
              <a:rPr sz="1200" b="1" spc="-80">
                <a:latin typeface="Comic Sans MS"/>
                <a:cs typeface="Comic Sans MS"/>
              </a:rPr>
              <a:t> </a:t>
            </a:r>
            <a:r>
              <a:rPr sz="1200" b="1">
                <a:latin typeface="Comic Sans MS"/>
                <a:cs typeface="Comic Sans MS"/>
              </a:rPr>
              <a:t>scope="session"</a:t>
            </a:r>
            <a:r>
              <a:rPr sz="1200" b="1" spc="-85">
                <a:latin typeface="Comic Sans MS"/>
                <a:cs typeface="Comic Sans MS"/>
              </a:rPr>
              <a:t> </a:t>
            </a:r>
            <a:r>
              <a:rPr sz="1200" b="1">
                <a:latin typeface="Comic Sans MS"/>
                <a:cs typeface="Comic Sans MS"/>
              </a:rPr>
              <a:t>class="ass2.StockGrabber"</a:t>
            </a:r>
            <a:r>
              <a:rPr sz="1200" b="1" spc="-75">
                <a:latin typeface="Comic Sans MS"/>
                <a:cs typeface="Comic Sans MS"/>
              </a:rPr>
              <a:t> </a:t>
            </a:r>
            <a:r>
              <a:rPr sz="1200" b="1" spc="-25">
                <a:latin typeface="Comic Sans MS"/>
                <a:cs typeface="Comic Sans MS"/>
              </a:rPr>
              <a:t>/&gt;</a:t>
            </a:r>
            <a:endParaRPr sz="1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>
                <a:latin typeface="Comic Sans MS"/>
                <a:cs typeface="Comic Sans MS"/>
              </a:rPr>
              <a:t>&lt;jsp:setProperty</a:t>
            </a:r>
            <a:r>
              <a:rPr sz="1200" b="1" spc="-50">
                <a:latin typeface="Comic Sans MS"/>
                <a:cs typeface="Comic Sans MS"/>
              </a:rPr>
              <a:t> </a:t>
            </a:r>
            <a:r>
              <a:rPr sz="1200" b="1">
                <a:latin typeface="Comic Sans MS"/>
                <a:cs typeface="Comic Sans MS"/>
              </a:rPr>
              <a:t>name="ass2"</a:t>
            </a:r>
            <a:r>
              <a:rPr sz="1200" b="1" spc="-65">
                <a:latin typeface="Comic Sans MS"/>
                <a:cs typeface="Comic Sans MS"/>
              </a:rPr>
              <a:t> </a:t>
            </a:r>
            <a:r>
              <a:rPr sz="1200" b="1">
                <a:latin typeface="Comic Sans MS"/>
                <a:cs typeface="Comic Sans MS"/>
              </a:rPr>
              <a:t>property="*"</a:t>
            </a:r>
            <a:r>
              <a:rPr sz="1200" b="1" spc="-55">
                <a:latin typeface="Comic Sans MS"/>
                <a:cs typeface="Comic Sans MS"/>
              </a:rPr>
              <a:t> </a:t>
            </a:r>
            <a:r>
              <a:rPr sz="1200" b="1" spc="-25">
                <a:latin typeface="Comic Sans MS"/>
                <a:cs typeface="Comic Sans MS"/>
              </a:rPr>
              <a:t>/&gt;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1409445"/>
            <a:ext cx="960755" cy="4648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spc="-10">
                <a:latin typeface="Comic Sans MS"/>
                <a:cs typeface="Comic Sans MS"/>
              </a:rPr>
              <a:t>&lt;/head&gt;</a:t>
            </a:r>
            <a:endParaRPr sz="1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spc="-10">
                <a:latin typeface="Comic Sans MS"/>
                <a:cs typeface="Comic Sans MS"/>
              </a:rPr>
              <a:t>&lt;body&gt;&lt;h2&gt;&lt;%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97838" y="1848735"/>
            <a:ext cx="1538605" cy="46418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b="1" spc="-10">
                <a:latin typeface="Comic Sans MS"/>
                <a:cs typeface="Comic Sans MS"/>
              </a:rPr>
              <a:t>ass2.processInput();</a:t>
            </a:r>
            <a:endParaRPr sz="1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spc="-10">
                <a:latin typeface="Comic Sans MS"/>
                <a:cs typeface="Comic Sans MS"/>
              </a:rPr>
              <a:t>ass2.getPrice();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7713" y="2324227"/>
            <a:ext cx="2089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>
                <a:latin typeface="Comic Sans MS"/>
                <a:cs typeface="Comic Sans MS"/>
              </a:rPr>
              <a:t>%&gt;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36394" y="2763139"/>
            <a:ext cx="518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1500" algn="l"/>
                <a:tab pos="3670300" algn="l"/>
              </a:tabLst>
            </a:pPr>
            <a:r>
              <a:rPr sz="1200">
                <a:latin typeface="Comic Sans MS"/>
                <a:cs typeface="Comic Sans MS"/>
              </a:rPr>
              <a:t>&lt;td&gt;Stock</a:t>
            </a:r>
            <a:r>
              <a:rPr sz="1200" spc="-70">
                <a:latin typeface="Comic Sans MS"/>
                <a:cs typeface="Comic Sans MS"/>
              </a:rPr>
              <a:t> </a:t>
            </a:r>
            <a:r>
              <a:rPr sz="1200" spc="-10">
                <a:latin typeface="Comic Sans MS"/>
                <a:cs typeface="Comic Sans MS"/>
              </a:rPr>
              <a:t>Market&lt;/td&gt;</a:t>
            </a:r>
            <a:r>
              <a:rPr sz="1200">
                <a:latin typeface="Comic Sans MS"/>
                <a:cs typeface="Comic Sans MS"/>
              </a:rPr>
              <a:t>	&lt;td&gt;Stock</a:t>
            </a:r>
            <a:r>
              <a:rPr sz="1200" spc="-70">
                <a:latin typeface="Comic Sans MS"/>
                <a:cs typeface="Comic Sans MS"/>
              </a:rPr>
              <a:t> </a:t>
            </a:r>
            <a:r>
              <a:rPr sz="1200" spc="-10">
                <a:latin typeface="Comic Sans MS"/>
                <a:cs typeface="Comic Sans MS"/>
              </a:rPr>
              <a:t>Symbol&lt;/td&gt;</a:t>
            </a:r>
            <a:r>
              <a:rPr sz="1200">
                <a:latin typeface="Comic Sans MS"/>
                <a:cs typeface="Comic Sans MS"/>
              </a:rPr>
              <a:t>	&lt;td&gt;Stock</a:t>
            </a:r>
            <a:r>
              <a:rPr sz="1200" spc="-40">
                <a:latin typeface="Comic Sans MS"/>
                <a:cs typeface="Comic Sans MS"/>
              </a:rPr>
              <a:t> </a:t>
            </a:r>
            <a:r>
              <a:rPr sz="1200">
                <a:latin typeface="Comic Sans MS"/>
                <a:cs typeface="Comic Sans MS"/>
              </a:rPr>
              <a:t>Price</a:t>
            </a:r>
            <a:r>
              <a:rPr sz="1200" spc="-35">
                <a:latin typeface="Comic Sans MS"/>
                <a:cs typeface="Comic Sans MS"/>
              </a:rPr>
              <a:t> </a:t>
            </a:r>
            <a:r>
              <a:rPr sz="1200" spc="-10">
                <a:latin typeface="Comic Sans MS"/>
                <a:cs typeface="Comic Sans MS"/>
              </a:rPr>
              <a:t>&lt;/td&gt;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7340" y="2507107"/>
            <a:ext cx="1804670" cy="6838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>
                <a:latin typeface="Comic Sans MS"/>
                <a:cs typeface="Comic Sans MS"/>
              </a:rPr>
              <a:t>&lt;center&gt;&lt;table</a:t>
            </a:r>
            <a:r>
              <a:rPr sz="1200" spc="-90">
                <a:latin typeface="Comic Sans MS"/>
                <a:cs typeface="Comic Sans MS"/>
              </a:rPr>
              <a:t> </a:t>
            </a:r>
            <a:r>
              <a:rPr sz="1200" spc="-10">
                <a:latin typeface="Comic Sans MS"/>
                <a:cs typeface="Comic Sans MS"/>
              </a:rPr>
              <a:t>border=5&gt;</a:t>
            </a:r>
            <a:endParaRPr sz="1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>
                <a:latin typeface="Comic Sans MS"/>
                <a:cs typeface="Comic Sans MS"/>
              </a:rPr>
              <a:t>&lt;tr&gt;&lt;td&gt;#</a:t>
            </a:r>
            <a:r>
              <a:rPr sz="1200" spc="-30">
                <a:latin typeface="Comic Sans MS"/>
                <a:cs typeface="Comic Sans MS"/>
              </a:rPr>
              <a:t> </a:t>
            </a:r>
            <a:r>
              <a:rPr sz="1200">
                <a:latin typeface="Comic Sans MS"/>
                <a:cs typeface="Comic Sans MS"/>
              </a:rPr>
              <a:t>of</a:t>
            </a:r>
            <a:r>
              <a:rPr sz="1200" spc="-35">
                <a:latin typeface="Comic Sans MS"/>
                <a:cs typeface="Comic Sans MS"/>
              </a:rPr>
              <a:t> </a:t>
            </a:r>
            <a:r>
              <a:rPr sz="1200" spc="-10">
                <a:latin typeface="Comic Sans MS"/>
                <a:cs typeface="Comic Sans MS"/>
              </a:rPr>
              <a:t>data&lt;/td&gt;</a:t>
            </a:r>
            <a:endParaRPr sz="1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spc="-10">
                <a:latin typeface="Comic Sans MS"/>
                <a:cs typeface="Comic Sans MS"/>
              </a:rPr>
              <a:t>&lt;/tr&gt;&lt;%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22044" y="3165475"/>
            <a:ext cx="3561715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200">
                <a:latin typeface="Comic Sans MS"/>
                <a:cs typeface="Comic Sans MS"/>
              </a:rPr>
              <a:t>String[]</a:t>
            </a:r>
            <a:r>
              <a:rPr sz="1200" spc="-35">
                <a:latin typeface="Comic Sans MS"/>
                <a:cs typeface="Comic Sans MS"/>
              </a:rPr>
              <a:t> </a:t>
            </a:r>
            <a:r>
              <a:rPr sz="1200">
                <a:latin typeface="Comic Sans MS"/>
                <a:cs typeface="Comic Sans MS"/>
              </a:rPr>
              <a:t>stockMarkets</a:t>
            </a:r>
            <a:r>
              <a:rPr sz="1200" spc="-35">
                <a:latin typeface="Comic Sans MS"/>
                <a:cs typeface="Comic Sans MS"/>
              </a:rPr>
              <a:t> </a:t>
            </a:r>
            <a:r>
              <a:rPr sz="1200">
                <a:latin typeface="Comic Sans MS"/>
                <a:cs typeface="Comic Sans MS"/>
              </a:rPr>
              <a:t>=</a:t>
            </a:r>
            <a:r>
              <a:rPr sz="1200" spc="-35">
                <a:latin typeface="Comic Sans MS"/>
                <a:cs typeface="Comic Sans MS"/>
              </a:rPr>
              <a:t> </a:t>
            </a:r>
            <a:r>
              <a:rPr sz="1200" spc="-10">
                <a:latin typeface="Comic Sans MS"/>
                <a:cs typeface="Comic Sans MS"/>
              </a:rPr>
              <a:t>ass2.getStockMarkets(); </a:t>
            </a:r>
            <a:r>
              <a:rPr sz="1200">
                <a:latin typeface="Comic Sans MS"/>
                <a:cs typeface="Comic Sans MS"/>
              </a:rPr>
              <a:t>String[]</a:t>
            </a:r>
            <a:r>
              <a:rPr sz="1200" spc="-25">
                <a:latin typeface="Comic Sans MS"/>
                <a:cs typeface="Comic Sans MS"/>
              </a:rPr>
              <a:t> </a:t>
            </a:r>
            <a:r>
              <a:rPr sz="1200">
                <a:latin typeface="Comic Sans MS"/>
                <a:cs typeface="Comic Sans MS"/>
              </a:rPr>
              <a:t>symbols</a:t>
            </a:r>
            <a:r>
              <a:rPr sz="1200" spc="-20">
                <a:latin typeface="Comic Sans MS"/>
                <a:cs typeface="Comic Sans MS"/>
              </a:rPr>
              <a:t> </a:t>
            </a:r>
            <a:r>
              <a:rPr sz="1200">
                <a:latin typeface="Comic Sans MS"/>
                <a:cs typeface="Comic Sans MS"/>
              </a:rPr>
              <a:t>=</a:t>
            </a:r>
            <a:r>
              <a:rPr sz="1200" spc="-25">
                <a:latin typeface="Comic Sans MS"/>
                <a:cs typeface="Comic Sans MS"/>
              </a:rPr>
              <a:t> </a:t>
            </a:r>
            <a:r>
              <a:rPr sz="1200" spc="-10">
                <a:latin typeface="Comic Sans MS"/>
                <a:cs typeface="Comic Sans MS"/>
              </a:rPr>
              <a:t>ass2.getSymbols();</a:t>
            </a:r>
            <a:endParaRPr sz="1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>
                <a:latin typeface="Comic Sans MS"/>
                <a:cs typeface="Comic Sans MS"/>
              </a:rPr>
              <a:t>String[]</a:t>
            </a:r>
            <a:r>
              <a:rPr sz="1200" spc="-30">
                <a:latin typeface="Comic Sans MS"/>
                <a:cs typeface="Comic Sans MS"/>
              </a:rPr>
              <a:t> </a:t>
            </a:r>
            <a:r>
              <a:rPr sz="1200">
                <a:latin typeface="Comic Sans MS"/>
                <a:cs typeface="Comic Sans MS"/>
              </a:rPr>
              <a:t>prices</a:t>
            </a:r>
            <a:r>
              <a:rPr sz="1200" spc="325">
                <a:latin typeface="Comic Sans MS"/>
                <a:cs typeface="Comic Sans MS"/>
              </a:rPr>
              <a:t> </a:t>
            </a:r>
            <a:r>
              <a:rPr sz="1200">
                <a:latin typeface="Comic Sans MS"/>
                <a:cs typeface="Comic Sans MS"/>
              </a:rPr>
              <a:t>=</a:t>
            </a:r>
            <a:r>
              <a:rPr sz="1200" spc="-15">
                <a:latin typeface="Comic Sans MS"/>
                <a:cs typeface="Comic Sans MS"/>
              </a:rPr>
              <a:t> </a:t>
            </a:r>
            <a:r>
              <a:rPr sz="1200" spc="-10">
                <a:latin typeface="Comic Sans MS"/>
                <a:cs typeface="Comic Sans MS"/>
              </a:rPr>
              <a:t>ass2.getPrices();</a:t>
            </a:r>
            <a:endParaRPr sz="1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b="1">
                <a:latin typeface="Comic Sans MS"/>
                <a:cs typeface="Comic Sans MS"/>
              </a:rPr>
              <a:t>for(int</a:t>
            </a:r>
            <a:r>
              <a:rPr sz="1200" b="1" spc="-65">
                <a:latin typeface="Comic Sans MS"/>
                <a:cs typeface="Comic Sans MS"/>
              </a:rPr>
              <a:t> </a:t>
            </a:r>
            <a:r>
              <a:rPr sz="1200" b="1">
                <a:latin typeface="Comic Sans MS"/>
                <a:cs typeface="Comic Sans MS"/>
              </a:rPr>
              <a:t>i=0;</a:t>
            </a:r>
            <a:r>
              <a:rPr sz="1200" b="1" spc="-15">
                <a:latin typeface="Comic Sans MS"/>
                <a:cs typeface="Comic Sans MS"/>
              </a:rPr>
              <a:t> </a:t>
            </a:r>
            <a:r>
              <a:rPr sz="1200" b="1">
                <a:latin typeface="Comic Sans MS"/>
                <a:cs typeface="Comic Sans MS"/>
              </a:rPr>
              <a:t>i&lt;prices.length;</a:t>
            </a:r>
            <a:r>
              <a:rPr sz="1200" b="1" spc="-20">
                <a:latin typeface="Comic Sans MS"/>
                <a:cs typeface="Comic Sans MS"/>
              </a:rPr>
              <a:t> i++){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65575" y="4299584"/>
            <a:ext cx="381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>
                <a:latin typeface="Comic Sans MS"/>
                <a:cs typeface="Comic Sans MS"/>
              </a:rPr>
              <a:t>&lt;/td&gt;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51175" y="4519041"/>
            <a:ext cx="381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>
                <a:latin typeface="Comic Sans MS"/>
                <a:cs typeface="Comic Sans MS"/>
              </a:rPr>
              <a:t>&lt;/td&gt;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340" y="4043553"/>
            <a:ext cx="579120" cy="9036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385"/>
              </a:spcBef>
            </a:pPr>
            <a:r>
              <a:rPr sz="1200" spc="-25">
                <a:latin typeface="Comic Sans MS"/>
                <a:cs typeface="Comic Sans MS"/>
              </a:rPr>
              <a:t>%&gt;</a:t>
            </a:r>
            <a:endParaRPr sz="1200">
              <a:latin typeface="Comic Sans MS"/>
              <a:cs typeface="Comic Sans MS"/>
            </a:endParaRPr>
          </a:p>
          <a:p>
            <a:pPr marR="18415" algn="r">
              <a:lnSpc>
                <a:spcPct val="100000"/>
              </a:lnSpc>
              <a:spcBef>
                <a:spcPts val="290"/>
              </a:spcBef>
            </a:pPr>
            <a:r>
              <a:rPr sz="1200" spc="-10">
                <a:latin typeface="Comic Sans MS"/>
                <a:cs typeface="Comic Sans MS"/>
              </a:rPr>
              <a:t>&lt;tr&gt;&lt;td&gt;</a:t>
            </a:r>
            <a:endParaRPr sz="1200">
              <a:latin typeface="Comic Sans MS"/>
              <a:cs typeface="Comic Sans MS"/>
            </a:endParaRPr>
          </a:p>
          <a:p>
            <a:pPr marR="5080" algn="r">
              <a:lnSpc>
                <a:spcPct val="100000"/>
              </a:lnSpc>
              <a:spcBef>
                <a:spcPts val="285"/>
              </a:spcBef>
            </a:pPr>
            <a:r>
              <a:rPr sz="1200" spc="-20">
                <a:latin typeface="Comic Sans MS"/>
                <a:cs typeface="Comic Sans MS"/>
              </a:rPr>
              <a:t>&lt;td&gt;</a:t>
            </a:r>
            <a:endParaRPr sz="1200">
              <a:latin typeface="Comic Sans MS"/>
              <a:cs typeface="Comic Sans MS"/>
            </a:endParaRPr>
          </a:p>
          <a:p>
            <a:pPr marR="5080" algn="r">
              <a:lnSpc>
                <a:spcPct val="100000"/>
              </a:lnSpc>
              <a:spcBef>
                <a:spcPts val="290"/>
              </a:spcBef>
            </a:pPr>
            <a:r>
              <a:rPr sz="1200" spc="-20">
                <a:latin typeface="Comic Sans MS"/>
                <a:cs typeface="Comic Sans MS"/>
              </a:rPr>
              <a:t>&lt;td&gt;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22044" y="4263009"/>
            <a:ext cx="1711325" cy="6838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>
                <a:latin typeface="Comic Sans MS"/>
                <a:cs typeface="Comic Sans MS"/>
              </a:rPr>
              <a:t>&lt;%=</a:t>
            </a:r>
            <a:r>
              <a:rPr sz="1200" spc="-20">
                <a:latin typeface="Comic Sans MS"/>
                <a:cs typeface="Comic Sans MS"/>
              </a:rPr>
              <a:t> </a:t>
            </a:r>
            <a:r>
              <a:rPr sz="1200" b="1" spc="-10">
                <a:latin typeface="Comic Sans MS"/>
                <a:cs typeface="Comic Sans MS"/>
              </a:rPr>
              <a:t>i+1</a:t>
            </a:r>
            <a:r>
              <a:rPr sz="1200" b="1" spc="-150">
                <a:latin typeface="Comic Sans MS"/>
                <a:cs typeface="Comic Sans MS"/>
              </a:rPr>
              <a:t> </a:t>
            </a:r>
            <a:r>
              <a:rPr sz="1200" spc="-25">
                <a:latin typeface="Comic Sans MS"/>
                <a:cs typeface="Comic Sans MS"/>
              </a:rPr>
              <a:t>%&gt;</a:t>
            </a:r>
            <a:endParaRPr sz="1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>
                <a:latin typeface="Comic Sans MS"/>
                <a:cs typeface="Comic Sans MS"/>
              </a:rPr>
              <a:t>&lt;%=</a:t>
            </a:r>
            <a:r>
              <a:rPr sz="1200" spc="40">
                <a:latin typeface="Comic Sans MS"/>
                <a:cs typeface="Comic Sans MS"/>
              </a:rPr>
              <a:t> </a:t>
            </a:r>
            <a:r>
              <a:rPr sz="1200" b="1" spc="-10">
                <a:latin typeface="Comic Sans MS"/>
                <a:cs typeface="Comic Sans MS"/>
              </a:rPr>
              <a:t>stockMarkets[i]</a:t>
            </a:r>
            <a:r>
              <a:rPr sz="1200" b="1" spc="-160">
                <a:latin typeface="Comic Sans MS"/>
                <a:cs typeface="Comic Sans MS"/>
              </a:rPr>
              <a:t> </a:t>
            </a:r>
            <a:r>
              <a:rPr sz="1200" spc="-25">
                <a:latin typeface="Comic Sans MS"/>
                <a:cs typeface="Comic Sans MS"/>
              </a:rPr>
              <a:t>%&gt;</a:t>
            </a:r>
            <a:endParaRPr sz="1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>
                <a:latin typeface="Comic Sans MS"/>
                <a:cs typeface="Comic Sans MS"/>
              </a:rPr>
              <a:t>&lt;%=</a:t>
            </a:r>
            <a:r>
              <a:rPr sz="1200" spc="20">
                <a:latin typeface="Comic Sans MS"/>
                <a:cs typeface="Comic Sans MS"/>
              </a:rPr>
              <a:t> </a:t>
            </a:r>
            <a:r>
              <a:rPr sz="1200" b="1" spc="-10">
                <a:latin typeface="Comic Sans MS"/>
                <a:cs typeface="Comic Sans MS"/>
              </a:rPr>
              <a:t>symbols[i]</a:t>
            </a:r>
            <a:r>
              <a:rPr sz="1200" b="1" spc="-160">
                <a:latin typeface="Comic Sans MS"/>
                <a:cs typeface="Comic Sans MS"/>
              </a:rPr>
              <a:t> </a:t>
            </a:r>
            <a:r>
              <a:rPr sz="1200" spc="-25">
                <a:latin typeface="Comic Sans MS"/>
                <a:cs typeface="Comic Sans MS"/>
              </a:rPr>
              <a:t>%&gt;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65575" y="4738496"/>
            <a:ext cx="381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>
                <a:latin typeface="Comic Sans MS"/>
                <a:cs typeface="Comic Sans MS"/>
              </a:rPr>
              <a:t>&lt;/td&gt;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3183" y="4957953"/>
            <a:ext cx="34366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latin typeface="Comic Sans MS"/>
                <a:cs typeface="Comic Sans MS"/>
              </a:rPr>
              <a:t>&lt;td&gt;&lt;font</a:t>
            </a:r>
            <a:r>
              <a:rPr sz="1200" spc="-35">
                <a:latin typeface="Comic Sans MS"/>
                <a:cs typeface="Comic Sans MS"/>
              </a:rPr>
              <a:t> </a:t>
            </a:r>
            <a:r>
              <a:rPr sz="1200">
                <a:latin typeface="Comic Sans MS"/>
                <a:cs typeface="Comic Sans MS"/>
              </a:rPr>
              <a:t>color=red&gt;&lt;%=</a:t>
            </a:r>
            <a:r>
              <a:rPr sz="1200" spc="-30">
                <a:latin typeface="Comic Sans MS"/>
                <a:cs typeface="Comic Sans MS"/>
              </a:rPr>
              <a:t> </a:t>
            </a:r>
            <a:r>
              <a:rPr sz="1200" b="1" spc="-10">
                <a:latin typeface="Comic Sans MS"/>
                <a:cs typeface="Comic Sans MS"/>
              </a:rPr>
              <a:t>prices[i]</a:t>
            </a:r>
            <a:r>
              <a:rPr sz="1200" b="1" spc="-170">
                <a:latin typeface="Comic Sans MS"/>
                <a:cs typeface="Comic Sans MS"/>
              </a:rPr>
              <a:t> </a:t>
            </a:r>
            <a:r>
              <a:rPr sz="1200" spc="-10">
                <a:latin typeface="Comic Sans MS"/>
                <a:cs typeface="Comic Sans MS"/>
              </a:rPr>
              <a:t>%&gt;&lt;/font&gt;&lt;/td&gt;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7340" y="5177104"/>
            <a:ext cx="5486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>
                <a:latin typeface="Comic Sans MS"/>
                <a:cs typeface="Comic Sans MS"/>
              </a:rPr>
              <a:t>&lt;/tr&gt;&lt;%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22044" y="5397246"/>
            <a:ext cx="812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>
                <a:latin typeface="Comic Sans MS"/>
                <a:cs typeface="Comic Sans MS"/>
              </a:rPr>
              <a:t>}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7340" y="5580074"/>
            <a:ext cx="690245" cy="9036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R="117475" algn="r">
              <a:lnSpc>
                <a:spcPct val="100000"/>
              </a:lnSpc>
              <a:spcBef>
                <a:spcPts val="385"/>
              </a:spcBef>
            </a:pPr>
            <a:r>
              <a:rPr sz="1200" spc="-25">
                <a:latin typeface="Comic Sans MS"/>
                <a:cs typeface="Comic Sans MS"/>
              </a:rPr>
              <a:t>%&gt;</a:t>
            </a:r>
            <a:endParaRPr sz="1200">
              <a:latin typeface="Comic Sans MS"/>
              <a:cs typeface="Comic Sans MS"/>
            </a:endParaRPr>
          </a:p>
          <a:p>
            <a:pPr marR="111125" algn="r">
              <a:lnSpc>
                <a:spcPct val="100000"/>
              </a:lnSpc>
              <a:spcBef>
                <a:spcPts val="290"/>
              </a:spcBef>
            </a:pPr>
            <a:r>
              <a:rPr sz="1200" spc="-10">
                <a:latin typeface="Comic Sans MS"/>
                <a:cs typeface="Comic Sans MS"/>
              </a:rPr>
              <a:t>&lt;/table&gt;</a:t>
            </a:r>
            <a:endParaRPr sz="1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spc="-10">
                <a:latin typeface="Comic Sans MS"/>
                <a:cs typeface="Comic Sans MS"/>
              </a:rPr>
              <a:t>&lt;/center&gt;</a:t>
            </a:r>
            <a:endParaRPr sz="1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spc="-20">
                <a:latin typeface="Comic Sans MS"/>
                <a:cs typeface="Comic Sans MS"/>
              </a:rPr>
              <a:t>&lt;/h2&gt;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7340" y="6494475"/>
            <a:ext cx="32816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latin typeface="Comic Sans MS"/>
                <a:cs typeface="Comic Sans MS"/>
              </a:rPr>
              <a:t>&lt;hr</a:t>
            </a:r>
            <a:r>
              <a:rPr sz="1200" b="1">
                <a:latin typeface="Comic Sans MS"/>
                <a:cs typeface="Comic Sans MS"/>
              </a:rPr>
              <a:t>&gt;&lt;%@include</a:t>
            </a:r>
            <a:r>
              <a:rPr sz="1200" b="1" spc="-90">
                <a:latin typeface="Comic Sans MS"/>
                <a:cs typeface="Comic Sans MS"/>
              </a:rPr>
              <a:t> </a:t>
            </a:r>
            <a:r>
              <a:rPr sz="1200" b="1">
                <a:latin typeface="Comic Sans MS"/>
                <a:cs typeface="Comic Sans MS"/>
              </a:rPr>
              <a:t>file="ass2.html"</a:t>
            </a:r>
            <a:r>
              <a:rPr sz="1200" b="1" spc="-75">
                <a:latin typeface="Comic Sans MS"/>
                <a:cs typeface="Comic Sans MS"/>
              </a:rPr>
              <a:t> </a:t>
            </a:r>
            <a:r>
              <a:rPr sz="1200" b="1" spc="-10">
                <a:latin typeface="Comic Sans MS"/>
                <a:cs typeface="Comic Sans MS"/>
              </a:rPr>
              <a:t>%&gt;&lt;/</a:t>
            </a:r>
            <a:r>
              <a:rPr sz="1200" spc="-10">
                <a:latin typeface="Comic Sans MS"/>
                <a:cs typeface="Comic Sans MS"/>
              </a:rPr>
              <a:t>html&gt;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459226" y="1438275"/>
            <a:ext cx="4770755" cy="1076325"/>
          </a:xfrm>
          <a:custGeom>
            <a:avLst/>
            <a:gdLst/>
            <a:ahLst/>
            <a:cxnLst/>
            <a:rect l="l" t="t" r="r" b="b"/>
            <a:pathLst>
              <a:path w="4770755" h="1076325">
                <a:moveTo>
                  <a:pt x="45974" y="441325"/>
                </a:moveTo>
                <a:lnTo>
                  <a:pt x="55959" y="391906"/>
                </a:lnTo>
                <a:lnTo>
                  <a:pt x="83185" y="351536"/>
                </a:lnTo>
                <a:lnTo>
                  <a:pt x="123555" y="324310"/>
                </a:lnTo>
                <a:lnTo>
                  <a:pt x="172974" y="314325"/>
                </a:lnTo>
                <a:lnTo>
                  <a:pt x="833374" y="314325"/>
                </a:lnTo>
                <a:lnTo>
                  <a:pt x="0" y="0"/>
                </a:lnTo>
                <a:lnTo>
                  <a:pt x="2014474" y="314325"/>
                </a:lnTo>
                <a:lnTo>
                  <a:pt x="4643374" y="314325"/>
                </a:lnTo>
                <a:lnTo>
                  <a:pt x="4692792" y="324310"/>
                </a:lnTo>
                <a:lnTo>
                  <a:pt x="4733163" y="351536"/>
                </a:lnTo>
                <a:lnTo>
                  <a:pt x="4760388" y="391906"/>
                </a:lnTo>
                <a:lnTo>
                  <a:pt x="4770374" y="441325"/>
                </a:lnTo>
                <a:lnTo>
                  <a:pt x="4770374" y="631825"/>
                </a:lnTo>
                <a:lnTo>
                  <a:pt x="4770374" y="949325"/>
                </a:lnTo>
                <a:lnTo>
                  <a:pt x="4760388" y="998743"/>
                </a:lnTo>
                <a:lnTo>
                  <a:pt x="4733163" y="1039113"/>
                </a:lnTo>
                <a:lnTo>
                  <a:pt x="4692792" y="1066339"/>
                </a:lnTo>
                <a:lnTo>
                  <a:pt x="4643374" y="1076325"/>
                </a:lnTo>
                <a:lnTo>
                  <a:pt x="2014474" y="1076325"/>
                </a:lnTo>
                <a:lnTo>
                  <a:pt x="833374" y="1076325"/>
                </a:lnTo>
                <a:lnTo>
                  <a:pt x="172974" y="1076325"/>
                </a:lnTo>
                <a:lnTo>
                  <a:pt x="123555" y="1066339"/>
                </a:lnTo>
                <a:lnTo>
                  <a:pt x="83185" y="1039113"/>
                </a:lnTo>
                <a:lnTo>
                  <a:pt x="55959" y="998743"/>
                </a:lnTo>
                <a:lnTo>
                  <a:pt x="45974" y="949325"/>
                </a:lnTo>
                <a:lnTo>
                  <a:pt x="45974" y="631825"/>
                </a:lnTo>
                <a:lnTo>
                  <a:pt x="45974" y="441325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736594" y="1766439"/>
            <a:ext cx="4263390" cy="46418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385"/>
              </a:spcBef>
            </a:pPr>
            <a:r>
              <a:rPr sz="1200" b="1">
                <a:latin typeface="Comic Sans MS"/>
                <a:cs typeface="Comic Sans MS"/>
              </a:rPr>
              <a:t>&lt;jsp:setProperty</a:t>
            </a:r>
            <a:r>
              <a:rPr sz="1200" b="1" spc="-60">
                <a:latin typeface="Comic Sans MS"/>
                <a:cs typeface="Comic Sans MS"/>
              </a:rPr>
              <a:t> </a:t>
            </a:r>
            <a:r>
              <a:rPr sz="1200" b="1">
                <a:latin typeface="Comic Sans MS"/>
                <a:cs typeface="Comic Sans MS"/>
              </a:rPr>
              <a:t>name=“ass2”</a:t>
            </a:r>
            <a:r>
              <a:rPr sz="1200" b="1" spc="-65">
                <a:latin typeface="Comic Sans MS"/>
                <a:cs typeface="Comic Sans MS"/>
              </a:rPr>
              <a:t> </a:t>
            </a:r>
            <a:r>
              <a:rPr sz="1200" b="1" spc="-10">
                <a:latin typeface="Comic Sans MS"/>
                <a:cs typeface="Comic Sans MS"/>
              </a:rPr>
              <a:t>property=“stockSymbol”/&gt;</a:t>
            </a:r>
            <a:endParaRPr sz="12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>
                <a:latin typeface="Comic Sans MS"/>
                <a:cs typeface="Comic Sans MS"/>
              </a:rPr>
              <a:t>&lt;jsp:setProperty</a:t>
            </a:r>
            <a:r>
              <a:rPr sz="1200" b="1" spc="-50">
                <a:latin typeface="Comic Sans MS"/>
                <a:cs typeface="Comic Sans MS"/>
              </a:rPr>
              <a:t> </a:t>
            </a:r>
            <a:r>
              <a:rPr sz="1200" b="1">
                <a:latin typeface="Comic Sans MS"/>
                <a:cs typeface="Comic Sans MS"/>
              </a:rPr>
              <a:t>name=“ass2”</a:t>
            </a:r>
            <a:r>
              <a:rPr sz="1200" b="1" spc="-55">
                <a:latin typeface="Comic Sans MS"/>
                <a:cs typeface="Comic Sans MS"/>
              </a:rPr>
              <a:t> </a:t>
            </a:r>
            <a:r>
              <a:rPr sz="1200" b="1" spc="-10">
                <a:latin typeface="Comic Sans MS"/>
                <a:cs typeface="Comic Sans MS"/>
              </a:rPr>
              <a:t>property=“stockMarket”/&gt;</a:t>
            </a:r>
            <a:endParaRPr sz="1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0"/>
            <a:ext cx="6019800" cy="32004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800" y="3285742"/>
            <a:ext cx="6019800" cy="357225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61873"/>
            <a:ext cx="42043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0"/>
              <a:t>Without</a:t>
            </a:r>
            <a:r>
              <a:rPr sz="4000" spc="-200"/>
              <a:t> </a:t>
            </a:r>
            <a:r>
              <a:rPr sz="4000"/>
              <a:t>using</a:t>
            </a:r>
            <a:r>
              <a:rPr sz="4000" spc="-204"/>
              <a:t> </a:t>
            </a:r>
            <a:r>
              <a:rPr sz="4000" spc="-20"/>
              <a:t>JDBC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83540" y="1036675"/>
            <a:ext cx="5941695" cy="540321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>
                <a:latin typeface="Courier New"/>
                <a:cs typeface="Courier New"/>
              </a:rPr>
              <a:t>Public</a:t>
            </a:r>
            <a:r>
              <a:rPr sz="1400" spc="-75">
                <a:latin typeface="Courier New"/>
                <a:cs typeface="Courier New"/>
              </a:rPr>
              <a:t> </a:t>
            </a:r>
            <a:r>
              <a:rPr sz="1400">
                <a:latin typeface="Courier New"/>
                <a:cs typeface="Courier New"/>
              </a:rPr>
              <a:t>class</a:t>
            </a:r>
            <a:r>
              <a:rPr sz="1400" spc="-55">
                <a:latin typeface="Courier New"/>
                <a:cs typeface="Courier New"/>
              </a:rPr>
              <a:t> </a:t>
            </a:r>
            <a:r>
              <a:rPr sz="1400">
                <a:latin typeface="Courier New"/>
                <a:cs typeface="Courier New"/>
              </a:rPr>
              <a:t>StockGrabber</a:t>
            </a:r>
            <a:r>
              <a:rPr sz="1400" spc="-60">
                <a:latin typeface="Courier New"/>
                <a:cs typeface="Courier New"/>
              </a:rPr>
              <a:t> </a:t>
            </a:r>
            <a:r>
              <a:rPr sz="1400" spc="-5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35"/>
              </a:spcBef>
            </a:pPr>
            <a:r>
              <a:rPr sz="1400" spc="-25">
                <a:latin typeface="Courier New"/>
                <a:cs typeface="Courier New"/>
              </a:rPr>
              <a:t>...</a:t>
            </a:r>
            <a:endParaRPr sz="1400">
              <a:latin typeface="Courier New"/>
              <a:cs typeface="Courier New"/>
            </a:endParaRPr>
          </a:p>
          <a:p>
            <a:pPr marL="927100" marR="431800" indent="-594995">
              <a:lnSpc>
                <a:spcPct val="120000"/>
              </a:lnSpc>
            </a:pPr>
            <a:r>
              <a:rPr sz="1400">
                <a:latin typeface="Courier New"/>
                <a:cs typeface="Courier New"/>
              </a:rPr>
              <a:t>public</a:t>
            </a:r>
            <a:r>
              <a:rPr sz="1400" spc="-45">
                <a:latin typeface="Courier New"/>
                <a:cs typeface="Courier New"/>
              </a:rPr>
              <a:t> </a:t>
            </a:r>
            <a:r>
              <a:rPr sz="1400">
                <a:latin typeface="Courier New"/>
                <a:cs typeface="Courier New"/>
              </a:rPr>
              <a:t>void</a:t>
            </a:r>
            <a:r>
              <a:rPr sz="1400" spc="-45">
                <a:latin typeface="Courier New"/>
                <a:cs typeface="Courier New"/>
              </a:rPr>
              <a:t> </a:t>
            </a:r>
            <a:r>
              <a:rPr sz="1400" spc="-10">
                <a:latin typeface="Courier New"/>
                <a:cs typeface="Courier New"/>
              </a:rPr>
              <a:t>processInput(){ if(stockMarket.compareTo("Waterhouse")==0){</a:t>
            </a:r>
            <a:endParaRPr sz="1400">
              <a:latin typeface="Courier New"/>
              <a:cs typeface="Courier New"/>
            </a:endParaRPr>
          </a:p>
          <a:p>
            <a:pPr marL="1779270" marR="579755" indent="62230">
              <a:lnSpc>
                <a:spcPct val="120000"/>
              </a:lnSpc>
              <a:spcBef>
                <a:spcPts val="5"/>
              </a:spcBef>
            </a:pPr>
            <a:r>
              <a:rPr sz="1400" spc="-10">
                <a:latin typeface="Courier New"/>
                <a:cs typeface="Courier New"/>
              </a:rPr>
              <a:t>setPrePriceString("&lt;!--Last--</a:t>
            </a:r>
            <a:r>
              <a:rPr sz="1400" spc="-20">
                <a:latin typeface="Courier New"/>
                <a:cs typeface="Courier New"/>
              </a:rPr>
              <a:t>&gt;"); </a:t>
            </a:r>
            <a:r>
              <a:rPr sz="1400" spc="-10">
                <a:latin typeface="Courier New"/>
                <a:cs typeface="Courier New"/>
              </a:rPr>
              <a:t>setPostPriceString("&lt;/FONT&gt;");</a:t>
            </a:r>
            <a:endParaRPr sz="14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335"/>
              </a:spcBef>
            </a:pPr>
            <a:r>
              <a:rPr sz="1400" spc="-10">
                <a:latin typeface="Courier New"/>
                <a:cs typeface="Courier New"/>
              </a:rPr>
              <a:t>setUrlPrefix("</a:t>
            </a:r>
            <a:r>
              <a:rPr sz="1400" spc="-10">
                <a:latin typeface="Courier New"/>
                <a:cs typeface="Courier New"/>
                <a:hlinkClick r:id="rId2"/>
              </a:rPr>
              <a:t>http://research.tdwaterhouse.com/</a:t>
            </a:r>
            <a:endParaRPr sz="1400">
              <a:latin typeface="Courier New"/>
              <a:cs typeface="Courier New"/>
            </a:endParaRPr>
          </a:p>
          <a:p>
            <a:pPr marR="47625" algn="r">
              <a:lnSpc>
                <a:spcPct val="100000"/>
              </a:lnSpc>
              <a:spcBef>
                <a:spcPts val="335"/>
              </a:spcBef>
            </a:pPr>
            <a:r>
              <a:rPr sz="1400" spc="-10">
                <a:latin typeface="Courier New"/>
                <a:cs typeface="Courier New"/>
              </a:rPr>
              <a:t>waterhouse/quote.asp?ticker=");</a:t>
            </a:r>
            <a:endParaRPr sz="1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335"/>
              </a:spcBef>
            </a:pPr>
            <a:r>
              <a:rPr sz="1400" spc="-5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335"/>
              </a:spcBef>
            </a:pPr>
            <a:r>
              <a:rPr sz="1400">
                <a:latin typeface="Courier New"/>
                <a:cs typeface="Courier New"/>
              </a:rPr>
              <a:t>else</a:t>
            </a:r>
            <a:r>
              <a:rPr sz="1400" spc="-30">
                <a:latin typeface="Courier New"/>
                <a:cs typeface="Courier New"/>
              </a:rPr>
              <a:t> </a:t>
            </a:r>
            <a:r>
              <a:rPr sz="1400" spc="-10">
                <a:latin typeface="Courier New"/>
                <a:cs typeface="Courier New"/>
              </a:rPr>
              <a:t>if(stockMarket.compareTo("Yahoo")==0){</a:t>
            </a:r>
            <a:endParaRPr sz="1400">
              <a:latin typeface="Courier New"/>
              <a:cs typeface="Courier New"/>
            </a:endParaRPr>
          </a:p>
          <a:p>
            <a:pPr marL="927100" marR="112395">
              <a:lnSpc>
                <a:spcPts val="2020"/>
              </a:lnSpc>
              <a:spcBef>
                <a:spcPts val="120"/>
              </a:spcBef>
            </a:pPr>
            <a:r>
              <a:rPr sz="1400" spc="-10">
                <a:latin typeface="Courier New"/>
                <a:cs typeface="Courier New"/>
              </a:rPr>
              <a:t>setPrePriceString("&lt;td</a:t>
            </a:r>
            <a:r>
              <a:rPr sz="1400">
                <a:latin typeface="Courier New"/>
                <a:cs typeface="Courier New"/>
              </a:rPr>
              <a:t> </a:t>
            </a:r>
            <a:r>
              <a:rPr sz="1400" spc="-10">
                <a:latin typeface="Courier New"/>
                <a:cs typeface="Courier New"/>
              </a:rPr>
              <a:t>nowrap&gt;&lt;b&gt;"); setPostPriceString("&lt;/b&gt;&lt;/td&gt;"); setUrlPrefix("</a:t>
            </a:r>
            <a:r>
              <a:rPr sz="1400" spc="-10">
                <a:latin typeface="Courier New"/>
                <a:cs typeface="Courier New"/>
                <a:hlinkClick r:id="rId3"/>
              </a:rPr>
              <a:t>http://finance.yahoo.com/q?s=");</a:t>
            </a:r>
            <a:endParaRPr sz="1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209"/>
              </a:spcBef>
            </a:pPr>
            <a:r>
              <a:rPr sz="1400" spc="-5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335"/>
              </a:spcBef>
            </a:pPr>
            <a:r>
              <a:rPr sz="1400" spc="-25">
                <a:latin typeface="Courier New"/>
                <a:cs typeface="Courier New"/>
              </a:rPr>
              <a:t>...</a:t>
            </a:r>
            <a:endParaRPr sz="1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335"/>
              </a:spcBef>
            </a:pPr>
            <a:r>
              <a:rPr sz="1400">
                <a:latin typeface="Courier New"/>
                <a:cs typeface="Courier New"/>
              </a:rPr>
              <a:t>else</a:t>
            </a:r>
            <a:r>
              <a:rPr sz="1400" spc="-20">
                <a:latin typeface="Courier New"/>
                <a:cs typeface="Courier New"/>
              </a:rPr>
              <a:t> </a:t>
            </a:r>
            <a:r>
              <a:rPr sz="1400" spc="-10">
                <a:latin typeface="Courier New"/>
                <a:cs typeface="Courier New"/>
              </a:rPr>
              <a:t>if(...){}</a:t>
            </a:r>
            <a:endParaRPr sz="1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335"/>
              </a:spcBef>
            </a:pPr>
            <a:r>
              <a:rPr sz="1400" spc="-25">
                <a:latin typeface="Courier New"/>
                <a:cs typeface="Courier New"/>
              </a:rPr>
              <a:t>...</a:t>
            </a:r>
            <a:endParaRPr sz="1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340"/>
              </a:spcBef>
            </a:pPr>
            <a:r>
              <a:rPr sz="1400" spc="-10">
                <a:latin typeface="Courier New"/>
                <a:cs typeface="Courier New"/>
              </a:rPr>
              <a:t>else{...}</a:t>
            </a:r>
            <a:endParaRPr sz="14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35"/>
              </a:spcBef>
            </a:pPr>
            <a:r>
              <a:rPr sz="1400" spc="-5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35"/>
              </a:spcBef>
            </a:pPr>
            <a:r>
              <a:rPr sz="1400" spc="-25">
                <a:latin typeface="Courier New"/>
                <a:cs typeface="Courier New"/>
              </a:rPr>
              <a:t>...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5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458851"/>
            <a:ext cx="24745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95">
                <a:solidFill>
                  <a:srgbClr val="000000"/>
                </a:solidFill>
              </a:rPr>
              <a:t>A</a:t>
            </a:r>
            <a:r>
              <a:rPr sz="4400">
                <a:solidFill>
                  <a:srgbClr val="000000"/>
                </a:solidFill>
              </a:rPr>
              <a:t> First</a:t>
            </a:r>
            <a:r>
              <a:rPr sz="4400" spc="-114">
                <a:solidFill>
                  <a:srgbClr val="000000"/>
                </a:solidFill>
              </a:rPr>
              <a:t> </a:t>
            </a:r>
            <a:r>
              <a:rPr sz="4400" spc="-35">
                <a:solidFill>
                  <a:srgbClr val="000000"/>
                </a:solidFill>
              </a:rPr>
              <a:t>JSP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530092" y="2661474"/>
            <a:ext cx="409575" cy="3549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4"/>
              </a:spcBef>
            </a:pPr>
            <a:r>
              <a:rPr sz="2000" b="1" spc="-25">
                <a:latin typeface="Comic Sans MS"/>
                <a:cs typeface="Comic Sans MS"/>
              </a:rPr>
              <a:t>the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1395228"/>
            <a:ext cx="5563870" cy="343979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000" b="1" spc="-10">
                <a:latin typeface="Comic Sans MS"/>
                <a:cs typeface="Comic Sans MS"/>
              </a:rPr>
              <a:t>&lt;html&gt;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b="1" spc="-10">
                <a:latin typeface="Comic Sans MS"/>
                <a:cs typeface="Comic Sans MS"/>
              </a:rPr>
              <a:t>&lt;head&gt;&lt;/head&gt;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b="1" spc="-10">
                <a:latin typeface="Comic Sans MS"/>
                <a:cs typeface="Comic Sans MS"/>
              </a:rPr>
              <a:t>&lt;body&gt;</a:t>
            </a:r>
            <a:endParaRPr sz="2000">
              <a:latin typeface="Comic Sans MS"/>
              <a:cs typeface="Comic Sans MS"/>
            </a:endParaRPr>
          </a:p>
          <a:p>
            <a:pPr marL="12700" marR="1591945">
              <a:lnSpc>
                <a:spcPct val="130000"/>
              </a:lnSpc>
            </a:pPr>
            <a:r>
              <a:rPr sz="2000" b="1">
                <a:latin typeface="Comic Sans MS"/>
                <a:cs typeface="Comic Sans MS"/>
              </a:rPr>
              <a:t>&lt;p&gt;Enter</a:t>
            </a:r>
            <a:r>
              <a:rPr sz="2000" b="1" spc="-40">
                <a:latin typeface="Comic Sans MS"/>
                <a:cs typeface="Comic Sans MS"/>
              </a:rPr>
              <a:t> </a:t>
            </a:r>
            <a:r>
              <a:rPr sz="2000" b="1">
                <a:latin typeface="Comic Sans MS"/>
                <a:cs typeface="Comic Sans MS"/>
              </a:rPr>
              <a:t>two</a:t>
            </a:r>
            <a:r>
              <a:rPr sz="2000" b="1" spc="-55">
                <a:latin typeface="Comic Sans MS"/>
                <a:cs typeface="Comic Sans MS"/>
              </a:rPr>
              <a:t> </a:t>
            </a:r>
            <a:r>
              <a:rPr sz="2000" b="1">
                <a:latin typeface="Comic Sans MS"/>
                <a:cs typeface="Comic Sans MS"/>
              </a:rPr>
              <a:t>numbers</a:t>
            </a:r>
            <a:r>
              <a:rPr sz="2000" b="1" spc="-40">
                <a:latin typeface="Comic Sans MS"/>
                <a:cs typeface="Comic Sans MS"/>
              </a:rPr>
              <a:t> </a:t>
            </a:r>
            <a:r>
              <a:rPr sz="2000" b="1">
                <a:latin typeface="Comic Sans MS"/>
                <a:cs typeface="Comic Sans MS"/>
              </a:rPr>
              <a:t>and</a:t>
            </a:r>
            <a:r>
              <a:rPr sz="2000" b="1" spc="-35">
                <a:latin typeface="Comic Sans MS"/>
                <a:cs typeface="Comic Sans MS"/>
              </a:rPr>
              <a:t> </a:t>
            </a:r>
            <a:r>
              <a:rPr sz="2000" b="1" spc="-10">
                <a:latin typeface="Comic Sans MS"/>
                <a:cs typeface="Comic Sans MS"/>
              </a:rPr>
              <a:t>click </a:t>
            </a:r>
            <a:r>
              <a:rPr sz="2000" b="1">
                <a:latin typeface="Comic Sans MS"/>
                <a:cs typeface="Comic Sans MS"/>
              </a:rPr>
              <a:t>‘calculate’</a:t>
            </a:r>
            <a:r>
              <a:rPr sz="2000" b="1" spc="-75">
                <a:latin typeface="Comic Sans MS"/>
                <a:cs typeface="Comic Sans MS"/>
              </a:rPr>
              <a:t> </a:t>
            </a:r>
            <a:r>
              <a:rPr sz="2000" b="1" spc="-10">
                <a:latin typeface="Comic Sans MS"/>
                <a:cs typeface="Comic Sans MS"/>
              </a:rPr>
              <a:t>button.&lt;/p&gt;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645"/>
              </a:spcBef>
            </a:pPr>
            <a:r>
              <a:rPr sz="2000" b="1">
                <a:latin typeface="Comic Sans MS"/>
                <a:cs typeface="Comic Sans MS"/>
              </a:rPr>
              <a:t>&lt;form</a:t>
            </a:r>
            <a:r>
              <a:rPr sz="2000" b="1" spc="-70">
                <a:latin typeface="Comic Sans MS"/>
                <a:cs typeface="Comic Sans MS"/>
              </a:rPr>
              <a:t> </a:t>
            </a:r>
            <a:r>
              <a:rPr sz="2000" b="1">
                <a:latin typeface="Comic Sans MS"/>
                <a:cs typeface="Comic Sans MS"/>
              </a:rPr>
              <a:t>action=“calculator.jsp”</a:t>
            </a:r>
            <a:r>
              <a:rPr sz="2000" b="1" spc="-65">
                <a:latin typeface="Comic Sans MS"/>
                <a:cs typeface="Comic Sans MS"/>
              </a:rPr>
              <a:t> </a:t>
            </a:r>
            <a:r>
              <a:rPr sz="2000" b="1" spc="-10">
                <a:latin typeface="Comic Sans MS"/>
                <a:cs typeface="Comic Sans MS"/>
              </a:rPr>
              <a:t>method=“get”&gt;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b="1">
                <a:latin typeface="Comic Sans MS"/>
                <a:cs typeface="Comic Sans MS"/>
              </a:rPr>
              <a:t>&lt;input</a:t>
            </a:r>
            <a:r>
              <a:rPr sz="2000" b="1" spc="-60">
                <a:latin typeface="Comic Sans MS"/>
                <a:cs typeface="Comic Sans MS"/>
              </a:rPr>
              <a:t> </a:t>
            </a:r>
            <a:r>
              <a:rPr sz="2000" b="1">
                <a:latin typeface="Comic Sans MS"/>
                <a:cs typeface="Comic Sans MS"/>
              </a:rPr>
              <a:t>type=text</a:t>
            </a:r>
            <a:r>
              <a:rPr sz="2000" b="1" spc="-75">
                <a:latin typeface="Comic Sans MS"/>
                <a:cs typeface="Comic Sans MS"/>
              </a:rPr>
              <a:t> </a:t>
            </a:r>
            <a:r>
              <a:rPr sz="2000" b="1" spc="-10">
                <a:latin typeface="Comic Sans MS"/>
                <a:cs typeface="Comic Sans MS"/>
              </a:rPr>
              <a:t>name=value1&gt;&lt;br&gt;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b="1">
                <a:latin typeface="Comic Sans MS"/>
                <a:cs typeface="Comic Sans MS"/>
              </a:rPr>
              <a:t>&lt;input</a:t>
            </a:r>
            <a:r>
              <a:rPr sz="2000" b="1" spc="-65">
                <a:latin typeface="Comic Sans MS"/>
                <a:cs typeface="Comic Sans MS"/>
              </a:rPr>
              <a:t> </a:t>
            </a:r>
            <a:r>
              <a:rPr sz="2000" b="1">
                <a:latin typeface="Comic Sans MS"/>
                <a:cs typeface="Comic Sans MS"/>
              </a:rPr>
              <a:t>type=text</a:t>
            </a:r>
            <a:r>
              <a:rPr sz="2000" b="1" spc="-85">
                <a:latin typeface="Comic Sans MS"/>
                <a:cs typeface="Comic Sans MS"/>
              </a:rPr>
              <a:t> </a:t>
            </a:r>
            <a:r>
              <a:rPr sz="2000" b="1">
                <a:latin typeface="Comic Sans MS"/>
                <a:cs typeface="Comic Sans MS"/>
              </a:rPr>
              <a:t>name=value2</a:t>
            </a:r>
            <a:r>
              <a:rPr sz="2000" b="1" spc="-55">
                <a:latin typeface="Comic Sans MS"/>
                <a:cs typeface="Comic Sans MS"/>
              </a:rPr>
              <a:t> </a:t>
            </a:r>
            <a:r>
              <a:rPr sz="2000" b="1" spc="-10">
                <a:latin typeface="Comic Sans MS"/>
                <a:cs typeface="Comic Sans MS"/>
              </a:rPr>
              <a:t>&gt;&lt;br&gt;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9740" y="4808829"/>
            <a:ext cx="6428740" cy="161163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000" b="1">
                <a:latin typeface="Comic Sans MS"/>
                <a:cs typeface="Comic Sans MS"/>
              </a:rPr>
              <a:t>&lt;input</a:t>
            </a:r>
            <a:r>
              <a:rPr sz="2000" b="1" spc="-60">
                <a:latin typeface="Comic Sans MS"/>
                <a:cs typeface="Comic Sans MS"/>
              </a:rPr>
              <a:t> </a:t>
            </a:r>
            <a:r>
              <a:rPr sz="2000" b="1">
                <a:latin typeface="Comic Sans MS"/>
                <a:cs typeface="Comic Sans MS"/>
              </a:rPr>
              <a:t>type=submit</a:t>
            </a:r>
            <a:r>
              <a:rPr sz="2000" b="1" spc="-65">
                <a:latin typeface="Comic Sans MS"/>
                <a:cs typeface="Comic Sans MS"/>
              </a:rPr>
              <a:t> </a:t>
            </a:r>
            <a:r>
              <a:rPr sz="2000" b="1">
                <a:latin typeface="Comic Sans MS"/>
                <a:cs typeface="Comic Sans MS"/>
              </a:rPr>
              <a:t>name=calculate</a:t>
            </a:r>
            <a:r>
              <a:rPr sz="2000" b="1" spc="-70">
                <a:latin typeface="Comic Sans MS"/>
                <a:cs typeface="Comic Sans MS"/>
              </a:rPr>
              <a:t> </a:t>
            </a:r>
            <a:r>
              <a:rPr sz="2000" b="1" spc="-10">
                <a:latin typeface="Comic Sans MS"/>
                <a:cs typeface="Comic Sans MS"/>
              </a:rPr>
              <a:t>value=calculate&gt;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b="1" spc="-10">
                <a:latin typeface="Comic Sans MS"/>
                <a:cs typeface="Comic Sans MS"/>
              </a:rPr>
              <a:t>&lt;/form&gt;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b="1" spc="-10">
                <a:latin typeface="Comic Sans MS"/>
                <a:cs typeface="Comic Sans MS"/>
              </a:rPr>
              <a:t>&lt;/body&gt;</a:t>
            </a:r>
            <a:endParaRPr sz="20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b="1" spc="-10">
                <a:latin typeface="Comic Sans MS"/>
                <a:cs typeface="Comic Sans MS"/>
              </a:rPr>
              <a:t>&lt;/html&gt;</a:t>
            </a:r>
            <a:endParaRPr sz="2000">
              <a:latin typeface="Comic Sans MS"/>
              <a:cs typeface="Comic Sans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457200"/>
            <a:ext cx="4448556" cy="302018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099428" y="4051172"/>
            <a:ext cx="28879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>
                <a:latin typeface="Comic Sans MS"/>
                <a:cs typeface="Comic Sans MS"/>
              </a:rPr>
              <a:t>Calculator.html</a:t>
            </a:r>
            <a:endParaRPr sz="3200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38800" y="3810000"/>
            <a:ext cx="3276600" cy="1066800"/>
          </a:xfrm>
          <a:custGeom>
            <a:avLst/>
            <a:gdLst/>
            <a:ahLst/>
            <a:cxnLst/>
            <a:rect l="l" t="t" r="r" b="b"/>
            <a:pathLst>
              <a:path w="3276600" h="1066800">
                <a:moveTo>
                  <a:pt x="0" y="533400"/>
                </a:moveTo>
                <a:lnTo>
                  <a:pt x="5711" y="488536"/>
                </a:lnTo>
                <a:lnTo>
                  <a:pt x="22542" y="444702"/>
                </a:lnTo>
                <a:lnTo>
                  <a:pt x="50038" y="402046"/>
                </a:lnTo>
                <a:lnTo>
                  <a:pt x="87744" y="360715"/>
                </a:lnTo>
                <a:lnTo>
                  <a:pt x="135204" y="320858"/>
                </a:lnTo>
                <a:lnTo>
                  <a:pt x="191964" y="282623"/>
                </a:lnTo>
                <a:lnTo>
                  <a:pt x="257568" y="246157"/>
                </a:lnTo>
                <a:lnTo>
                  <a:pt x="293545" y="228634"/>
                </a:lnTo>
                <a:lnTo>
                  <a:pt x="331562" y="211609"/>
                </a:lnTo>
                <a:lnTo>
                  <a:pt x="371562" y="195100"/>
                </a:lnTo>
                <a:lnTo>
                  <a:pt x="413490" y="179127"/>
                </a:lnTo>
                <a:lnTo>
                  <a:pt x="457287" y="163706"/>
                </a:lnTo>
                <a:lnTo>
                  <a:pt x="502897" y="148858"/>
                </a:lnTo>
                <a:lnTo>
                  <a:pt x="550263" y="134600"/>
                </a:lnTo>
                <a:lnTo>
                  <a:pt x="599329" y="120951"/>
                </a:lnTo>
                <a:lnTo>
                  <a:pt x="650037" y="107929"/>
                </a:lnTo>
                <a:lnTo>
                  <a:pt x="702330" y="95553"/>
                </a:lnTo>
                <a:lnTo>
                  <a:pt x="756151" y="83841"/>
                </a:lnTo>
                <a:lnTo>
                  <a:pt x="811445" y="72813"/>
                </a:lnTo>
                <a:lnTo>
                  <a:pt x="868153" y="62486"/>
                </a:lnTo>
                <a:lnTo>
                  <a:pt x="926219" y="52878"/>
                </a:lnTo>
                <a:lnTo>
                  <a:pt x="985586" y="44009"/>
                </a:lnTo>
                <a:lnTo>
                  <a:pt x="1046197" y="35897"/>
                </a:lnTo>
                <a:lnTo>
                  <a:pt x="1107996" y="28560"/>
                </a:lnTo>
                <a:lnTo>
                  <a:pt x="1170925" y="22017"/>
                </a:lnTo>
                <a:lnTo>
                  <a:pt x="1234927" y="16287"/>
                </a:lnTo>
                <a:lnTo>
                  <a:pt x="1299946" y="11387"/>
                </a:lnTo>
                <a:lnTo>
                  <a:pt x="1365925" y="7337"/>
                </a:lnTo>
                <a:lnTo>
                  <a:pt x="1432806" y="4155"/>
                </a:lnTo>
                <a:lnTo>
                  <a:pt x="1500534" y="1859"/>
                </a:lnTo>
                <a:lnTo>
                  <a:pt x="1569051" y="467"/>
                </a:lnTo>
                <a:lnTo>
                  <a:pt x="1638300" y="0"/>
                </a:lnTo>
                <a:lnTo>
                  <a:pt x="1707548" y="467"/>
                </a:lnTo>
                <a:lnTo>
                  <a:pt x="1776065" y="1859"/>
                </a:lnTo>
                <a:lnTo>
                  <a:pt x="1843793" y="4155"/>
                </a:lnTo>
                <a:lnTo>
                  <a:pt x="1910674" y="7337"/>
                </a:lnTo>
                <a:lnTo>
                  <a:pt x="1976653" y="11387"/>
                </a:lnTo>
                <a:lnTo>
                  <a:pt x="2041672" y="16287"/>
                </a:lnTo>
                <a:lnTo>
                  <a:pt x="2105674" y="22017"/>
                </a:lnTo>
                <a:lnTo>
                  <a:pt x="2168603" y="28560"/>
                </a:lnTo>
                <a:lnTo>
                  <a:pt x="2230402" y="35897"/>
                </a:lnTo>
                <a:lnTo>
                  <a:pt x="2291013" y="44009"/>
                </a:lnTo>
                <a:lnTo>
                  <a:pt x="2350380" y="52878"/>
                </a:lnTo>
                <a:lnTo>
                  <a:pt x="2408446" y="62486"/>
                </a:lnTo>
                <a:lnTo>
                  <a:pt x="2465154" y="72813"/>
                </a:lnTo>
                <a:lnTo>
                  <a:pt x="2520448" y="83841"/>
                </a:lnTo>
                <a:lnTo>
                  <a:pt x="2574269" y="95553"/>
                </a:lnTo>
                <a:lnTo>
                  <a:pt x="2626562" y="107929"/>
                </a:lnTo>
                <a:lnTo>
                  <a:pt x="2677270" y="120951"/>
                </a:lnTo>
                <a:lnTo>
                  <a:pt x="2726336" y="134600"/>
                </a:lnTo>
                <a:lnTo>
                  <a:pt x="2773702" y="148858"/>
                </a:lnTo>
                <a:lnTo>
                  <a:pt x="2819312" y="163706"/>
                </a:lnTo>
                <a:lnTo>
                  <a:pt x="2863109" y="179127"/>
                </a:lnTo>
                <a:lnTo>
                  <a:pt x="2905037" y="195100"/>
                </a:lnTo>
                <a:lnTo>
                  <a:pt x="2945037" y="211609"/>
                </a:lnTo>
                <a:lnTo>
                  <a:pt x="2983054" y="228634"/>
                </a:lnTo>
                <a:lnTo>
                  <a:pt x="3019031" y="246157"/>
                </a:lnTo>
                <a:lnTo>
                  <a:pt x="3052910" y="264159"/>
                </a:lnTo>
                <a:lnTo>
                  <a:pt x="3114149" y="301528"/>
                </a:lnTo>
                <a:lnTo>
                  <a:pt x="3166316" y="340593"/>
                </a:lnTo>
                <a:lnTo>
                  <a:pt x="3208956" y="381205"/>
                </a:lnTo>
                <a:lnTo>
                  <a:pt x="3241613" y="423217"/>
                </a:lnTo>
                <a:lnTo>
                  <a:pt x="3263834" y="466481"/>
                </a:lnTo>
                <a:lnTo>
                  <a:pt x="3275162" y="510848"/>
                </a:lnTo>
                <a:lnTo>
                  <a:pt x="3276600" y="533400"/>
                </a:lnTo>
                <a:lnTo>
                  <a:pt x="3275162" y="555951"/>
                </a:lnTo>
                <a:lnTo>
                  <a:pt x="3263834" y="600318"/>
                </a:lnTo>
                <a:lnTo>
                  <a:pt x="3241613" y="643582"/>
                </a:lnTo>
                <a:lnTo>
                  <a:pt x="3208956" y="685594"/>
                </a:lnTo>
                <a:lnTo>
                  <a:pt x="3166316" y="726206"/>
                </a:lnTo>
                <a:lnTo>
                  <a:pt x="3114149" y="765271"/>
                </a:lnTo>
                <a:lnTo>
                  <a:pt x="3052910" y="802640"/>
                </a:lnTo>
                <a:lnTo>
                  <a:pt x="3019031" y="820642"/>
                </a:lnTo>
                <a:lnTo>
                  <a:pt x="2983054" y="838165"/>
                </a:lnTo>
                <a:lnTo>
                  <a:pt x="2945037" y="855190"/>
                </a:lnTo>
                <a:lnTo>
                  <a:pt x="2905037" y="871699"/>
                </a:lnTo>
                <a:lnTo>
                  <a:pt x="2863109" y="887672"/>
                </a:lnTo>
                <a:lnTo>
                  <a:pt x="2819312" y="903093"/>
                </a:lnTo>
                <a:lnTo>
                  <a:pt x="2773702" y="917941"/>
                </a:lnTo>
                <a:lnTo>
                  <a:pt x="2726336" y="932199"/>
                </a:lnTo>
                <a:lnTo>
                  <a:pt x="2677270" y="945848"/>
                </a:lnTo>
                <a:lnTo>
                  <a:pt x="2626562" y="958870"/>
                </a:lnTo>
                <a:lnTo>
                  <a:pt x="2574269" y="971246"/>
                </a:lnTo>
                <a:lnTo>
                  <a:pt x="2520448" y="982958"/>
                </a:lnTo>
                <a:lnTo>
                  <a:pt x="2465154" y="993986"/>
                </a:lnTo>
                <a:lnTo>
                  <a:pt x="2408446" y="1004313"/>
                </a:lnTo>
                <a:lnTo>
                  <a:pt x="2350380" y="1013921"/>
                </a:lnTo>
                <a:lnTo>
                  <a:pt x="2291013" y="1022790"/>
                </a:lnTo>
                <a:lnTo>
                  <a:pt x="2230402" y="1030902"/>
                </a:lnTo>
                <a:lnTo>
                  <a:pt x="2168603" y="1038239"/>
                </a:lnTo>
                <a:lnTo>
                  <a:pt x="2105674" y="1044782"/>
                </a:lnTo>
                <a:lnTo>
                  <a:pt x="2041672" y="1050512"/>
                </a:lnTo>
                <a:lnTo>
                  <a:pt x="1976653" y="1055412"/>
                </a:lnTo>
                <a:lnTo>
                  <a:pt x="1910674" y="1059462"/>
                </a:lnTo>
                <a:lnTo>
                  <a:pt x="1843793" y="1062644"/>
                </a:lnTo>
                <a:lnTo>
                  <a:pt x="1776065" y="1064940"/>
                </a:lnTo>
                <a:lnTo>
                  <a:pt x="1707548" y="1066332"/>
                </a:lnTo>
                <a:lnTo>
                  <a:pt x="1638300" y="1066800"/>
                </a:lnTo>
                <a:lnTo>
                  <a:pt x="1569051" y="1066332"/>
                </a:lnTo>
                <a:lnTo>
                  <a:pt x="1500534" y="1064940"/>
                </a:lnTo>
                <a:lnTo>
                  <a:pt x="1432806" y="1062644"/>
                </a:lnTo>
                <a:lnTo>
                  <a:pt x="1365925" y="1059462"/>
                </a:lnTo>
                <a:lnTo>
                  <a:pt x="1299946" y="1055412"/>
                </a:lnTo>
                <a:lnTo>
                  <a:pt x="1234927" y="1050512"/>
                </a:lnTo>
                <a:lnTo>
                  <a:pt x="1170925" y="1044782"/>
                </a:lnTo>
                <a:lnTo>
                  <a:pt x="1107996" y="1038239"/>
                </a:lnTo>
                <a:lnTo>
                  <a:pt x="1046197" y="1030902"/>
                </a:lnTo>
                <a:lnTo>
                  <a:pt x="985586" y="1022790"/>
                </a:lnTo>
                <a:lnTo>
                  <a:pt x="926219" y="1013921"/>
                </a:lnTo>
                <a:lnTo>
                  <a:pt x="868153" y="1004313"/>
                </a:lnTo>
                <a:lnTo>
                  <a:pt x="811445" y="993986"/>
                </a:lnTo>
                <a:lnTo>
                  <a:pt x="756151" y="982958"/>
                </a:lnTo>
                <a:lnTo>
                  <a:pt x="702330" y="971246"/>
                </a:lnTo>
                <a:lnTo>
                  <a:pt x="650037" y="958870"/>
                </a:lnTo>
                <a:lnTo>
                  <a:pt x="599329" y="945848"/>
                </a:lnTo>
                <a:lnTo>
                  <a:pt x="550263" y="932199"/>
                </a:lnTo>
                <a:lnTo>
                  <a:pt x="502897" y="917941"/>
                </a:lnTo>
                <a:lnTo>
                  <a:pt x="457287" y="903093"/>
                </a:lnTo>
                <a:lnTo>
                  <a:pt x="413490" y="887672"/>
                </a:lnTo>
                <a:lnTo>
                  <a:pt x="371562" y="871699"/>
                </a:lnTo>
                <a:lnTo>
                  <a:pt x="331562" y="855190"/>
                </a:lnTo>
                <a:lnTo>
                  <a:pt x="293545" y="838165"/>
                </a:lnTo>
                <a:lnTo>
                  <a:pt x="257568" y="820642"/>
                </a:lnTo>
                <a:lnTo>
                  <a:pt x="223689" y="802640"/>
                </a:lnTo>
                <a:lnTo>
                  <a:pt x="162450" y="765271"/>
                </a:lnTo>
                <a:lnTo>
                  <a:pt x="110283" y="726206"/>
                </a:lnTo>
                <a:lnTo>
                  <a:pt x="67643" y="685594"/>
                </a:lnTo>
                <a:lnTo>
                  <a:pt x="34986" y="643582"/>
                </a:lnTo>
                <a:lnTo>
                  <a:pt x="12765" y="600318"/>
                </a:lnTo>
                <a:lnTo>
                  <a:pt x="1437" y="555951"/>
                </a:lnTo>
                <a:lnTo>
                  <a:pt x="0" y="533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170434"/>
            <a:ext cx="4800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Using</a:t>
            </a:r>
            <a:r>
              <a:rPr spc="-55"/>
              <a:t> </a:t>
            </a:r>
            <a:r>
              <a:t>JDBC</a:t>
            </a:r>
            <a:r>
              <a:rPr spc="-55"/>
              <a:t> </a:t>
            </a:r>
            <a:r>
              <a:t>--&gt;</a:t>
            </a:r>
            <a:r>
              <a:rPr spc="-45"/>
              <a:t> </a:t>
            </a:r>
            <a:r>
              <a:rPr spc="-1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137259"/>
            <a:ext cx="7755255" cy="212534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400">
                <a:latin typeface="Comic Sans MS"/>
                <a:cs typeface="Comic Sans MS"/>
              </a:rPr>
              <a:t>import</a:t>
            </a:r>
            <a:r>
              <a:rPr sz="1400" spc="-40">
                <a:latin typeface="Comic Sans MS"/>
                <a:cs typeface="Comic Sans MS"/>
              </a:rPr>
              <a:t> </a:t>
            </a:r>
            <a:r>
              <a:rPr sz="1400" spc="-10">
                <a:latin typeface="Comic Sans MS"/>
                <a:cs typeface="Comic Sans MS"/>
              </a:rPr>
              <a:t>java.sql.*;</a:t>
            </a:r>
            <a:endParaRPr sz="1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400">
                <a:latin typeface="Courier New"/>
                <a:cs typeface="Courier New"/>
              </a:rPr>
              <a:t>Public</a:t>
            </a:r>
            <a:r>
              <a:rPr sz="1400" spc="-75">
                <a:latin typeface="Courier New"/>
                <a:cs typeface="Courier New"/>
              </a:rPr>
              <a:t> </a:t>
            </a:r>
            <a:r>
              <a:rPr sz="1400">
                <a:latin typeface="Courier New"/>
                <a:cs typeface="Courier New"/>
              </a:rPr>
              <a:t>class</a:t>
            </a:r>
            <a:r>
              <a:rPr sz="1400" spc="-55">
                <a:latin typeface="Courier New"/>
                <a:cs typeface="Courier New"/>
              </a:rPr>
              <a:t> </a:t>
            </a:r>
            <a:r>
              <a:rPr sz="1400">
                <a:latin typeface="Courier New"/>
                <a:cs typeface="Courier New"/>
              </a:rPr>
              <a:t>StockGrabber</a:t>
            </a:r>
            <a:r>
              <a:rPr sz="1400" spc="-65">
                <a:latin typeface="Courier New"/>
                <a:cs typeface="Courier New"/>
              </a:rPr>
              <a:t> </a:t>
            </a:r>
            <a:r>
              <a:rPr sz="1400" spc="-5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35"/>
              </a:spcBef>
            </a:pPr>
            <a:r>
              <a:rPr sz="1400" spc="-25">
                <a:latin typeface="Courier New"/>
                <a:cs typeface="Courier New"/>
              </a:rPr>
              <a:t>...</a:t>
            </a:r>
            <a:endParaRPr sz="14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35"/>
              </a:spcBef>
            </a:pPr>
            <a:r>
              <a:rPr sz="1400">
                <a:latin typeface="Courier New"/>
                <a:cs typeface="Courier New"/>
              </a:rPr>
              <a:t>public</a:t>
            </a:r>
            <a:r>
              <a:rPr sz="1400" spc="-45">
                <a:latin typeface="Courier New"/>
                <a:cs typeface="Courier New"/>
              </a:rPr>
              <a:t> </a:t>
            </a:r>
            <a:r>
              <a:rPr sz="1400">
                <a:latin typeface="Courier New"/>
                <a:cs typeface="Courier New"/>
              </a:rPr>
              <a:t>void</a:t>
            </a:r>
            <a:r>
              <a:rPr sz="1400" spc="-45">
                <a:latin typeface="Courier New"/>
                <a:cs typeface="Courier New"/>
              </a:rPr>
              <a:t> </a:t>
            </a:r>
            <a:r>
              <a:rPr sz="1400" spc="-10">
                <a:latin typeface="Courier New"/>
                <a:cs typeface="Courier New"/>
              </a:rPr>
              <a:t>processInput(){</a:t>
            </a:r>
            <a:endParaRPr sz="1400">
              <a:latin typeface="Courier New"/>
              <a:cs typeface="Courier New"/>
            </a:endParaRPr>
          </a:p>
          <a:p>
            <a:pPr marL="1385570" marR="2123440" indent="-459105">
              <a:lnSpc>
                <a:spcPct val="119200"/>
              </a:lnSpc>
              <a:spcBef>
                <a:spcPts val="60"/>
              </a:spcBef>
              <a:tabLst>
                <a:tab pos="1385570" algn="l"/>
              </a:tabLst>
            </a:pPr>
            <a:r>
              <a:rPr sz="1200" spc="-25">
                <a:latin typeface="Courier New"/>
                <a:cs typeface="Courier New"/>
              </a:rPr>
              <a:t>try</a:t>
            </a:r>
            <a:r>
              <a:rPr sz="1200">
                <a:latin typeface="Courier New"/>
                <a:cs typeface="Courier New"/>
              </a:rPr>
              <a:t>	</a:t>
            </a:r>
            <a:r>
              <a:rPr sz="1200" spc="-50">
                <a:latin typeface="Courier New"/>
                <a:cs typeface="Courier New"/>
              </a:rPr>
              <a:t>{ </a:t>
            </a:r>
            <a:r>
              <a:rPr sz="1200" b="1" spc="-10">
                <a:latin typeface="Courier New"/>
                <a:cs typeface="Courier New"/>
              </a:rPr>
              <a:t>Class.forName</a:t>
            </a:r>
            <a:r>
              <a:rPr sz="1200" spc="-10">
                <a:latin typeface="Courier New"/>
                <a:cs typeface="Courier New"/>
              </a:rPr>
              <a:t>("sun.jdbc.odbc.JdbcOdbcDriver"); </a:t>
            </a:r>
            <a:r>
              <a:rPr sz="1200">
                <a:latin typeface="Courier New"/>
                <a:cs typeface="Courier New"/>
              </a:rPr>
              <a:t>String</a:t>
            </a:r>
            <a:r>
              <a:rPr sz="1200" spc="-25">
                <a:latin typeface="Courier New"/>
                <a:cs typeface="Courier New"/>
              </a:rPr>
              <a:t> </a:t>
            </a:r>
            <a:r>
              <a:rPr sz="1200" spc="-10">
                <a:latin typeface="Courier New"/>
                <a:cs typeface="Courier New"/>
              </a:rPr>
              <a:t>sourceURL="jdbc:odbc:stockInfo";</a:t>
            </a:r>
            <a:endParaRPr sz="1200">
              <a:latin typeface="Courier New"/>
              <a:cs typeface="Courier New"/>
            </a:endParaRPr>
          </a:p>
          <a:p>
            <a:pPr marL="1385570" marR="5080">
              <a:lnSpc>
                <a:spcPct val="120000"/>
              </a:lnSpc>
            </a:pPr>
            <a:r>
              <a:rPr sz="1200" b="1">
                <a:latin typeface="Courier New"/>
                <a:cs typeface="Courier New"/>
              </a:rPr>
              <a:t>Connection</a:t>
            </a:r>
            <a:r>
              <a:rPr sz="1200" b="1" spc="-35">
                <a:latin typeface="Courier New"/>
                <a:cs typeface="Courier New"/>
              </a:rPr>
              <a:t> </a:t>
            </a:r>
            <a:r>
              <a:rPr sz="1200" b="1" spc="-10">
                <a:latin typeface="Courier New"/>
                <a:cs typeface="Courier New"/>
              </a:rPr>
              <a:t>databaseConnection</a:t>
            </a:r>
            <a:r>
              <a:rPr sz="1200" spc="-10">
                <a:latin typeface="Courier New"/>
                <a:cs typeface="Courier New"/>
              </a:rPr>
              <a:t>=DriverManager.getConnection(sourceURL); </a:t>
            </a:r>
            <a:r>
              <a:rPr sz="1200" b="1">
                <a:latin typeface="Courier New"/>
                <a:cs typeface="Courier New"/>
              </a:rPr>
              <a:t>Statement</a:t>
            </a:r>
            <a:r>
              <a:rPr sz="1200" b="1" spc="-40">
                <a:latin typeface="Courier New"/>
                <a:cs typeface="Courier New"/>
              </a:rPr>
              <a:t> </a:t>
            </a:r>
            <a:r>
              <a:rPr sz="1200" b="1" spc="-10">
                <a:latin typeface="Courier New"/>
                <a:cs typeface="Courier New"/>
              </a:rPr>
              <a:t>statement</a:t>
            </a:r>
            <a:r>
              <a:rPr sz="1200" spc="-10">
                <a:latin typeface="Courier New"/>
                <a:cs typeface="Courier New"/>
              </a:rPr>
              <a:t>=databaseConnection.createStatement();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4517" y="3273678"/>
            <a:ext cx="8540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>
                <a:latin typeface="Courier New"/>
                <a:cs typeface="Courier New"/>
              </a:rPr>
              <a:t>ResultSet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9501" y="3237102"/>
            <a:ext cx="4445635" cy="9036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>
                <a:latin typeface="Courier New"/>
                <a:cs typeface="Courier New"/>
              </a:rPr>
              <a:t>info</a:t>
            </a:r>
            <a:r>
              <a:rPr sz="1200" spc="-35">
                <a:latin typeface="Courier New"/>
                <a:cs typeface="Courier New"/>
              </a:rPr>
              <a:t> </a:t>
            </a:r>
            <a:r>
              <a:rPr sz="1200" spc="-10">
                <a:latin typeface="Courier New"/>
                <a:cs typeface="Courier New"/>
              </a:rPr>
              <a:t>=statement.executeQuery(</a:t>
            </a:r>
            <a:endParaRPr sz="1200">
              <a:latin typeface="Courier New"/>
              <a:cs typeface="Courier New"/>
            </a:endParaRPr>
          </a:p>
          <a:p>
            <a:pPr marL="104139">
              <a:lnSpc>
                <a:spcPct val="100000"/>
              </a:lnSpc>
              <a:spcBef>
                <a:spcPts val="290"/>
              </a:spcBef>
            </a:pPr>
            <a:r>
              <a:rPr sz="1200">
                <a:latin typeface="Courier New"/>
                <a:cs typeface="Courier New"/>
              </a:rPr>
              <a:t>"</a:t>
            </a:r>
            <a:r>
              <a:rPr sz="1200" b="1">
                <a:latin typeface="Courier New"/>
                <a:cs typeface="Courier New"/>
              </a:rPr>
              <a:t>select</a:t>
            </a:r>
            <a:r>
              <a:rPr sz="1200" b="1" spc="-50">
                <a:latin typeface="Courier New"/>
                <a:cs typeface="Courier New"/>
              </a:rPr>
              <a:t> </a:t>
            </a:r>
            <a:r>
              <a:rPr sz="1200">
                <a:latin typeface="Courier New"/>
                <a:cs typeface="Courier New"/>
              </a:rPr>
              <a:t>tPrePriceStr,</a:t>
            </a:r>
            <a:r>
              <a:rPr sz="1200" spc="-50">
                <a:latin typeface="Courier New"/>
                <a:cs typeface="Courier New"/>
              </a:rPr>
              <a:t> </a:t>
            </a:r>
            <a:r>
              <a:rPr sz="1200">
                <a:latin typeface="Courier New"/>
                <a:cs typeface="Courier New"/>
              </a:rPr>
              <a:t>tPostPriceStr,</a:t>
            </a:r>
            <a:r>
              <a:rPr sz="1200" spc="-55">
                <a:latin typeface="Courier New"/>
                <a:cs typeface="Courier New"/>
              </a:rPr>
              <a:t> </a:t>
            </a:r>
            <a:r>
              <a:rPr sz="1200" spc="-10">
                <a:latin typeface="Courier New"/>
                <a:cs typeface="Courier New"/>
              </a:rPr>
              <a:t>tUrlPrefix</a:t>
            </a:r>
            <a:endParaRPr sz="1200">
              <a:latin typeface="Courier New"/>
              <a:cs typeface="Courier New"/>
            </a:endParaRPr>
          </a:p>
          <a:p>
            <a:pPr marL="280670">
              <a:lnSpc>
                <a:spcPct val="100000"/>
              </a:lnSpc>
              <a:spcBef>
                <a:spcPts val="290"/>
              </a:spcBef>
            </a:pPr>
            <a:r>
              <a:rPr sz="1200" b="1">
                <a:latin typeface="Courier New"/>
                <a:cs typeface="Courier New"/>
              </a:rPr>
              <a:t>from</a:t>
            </a:r>
            <a:r>
              <a:rPr sz="1200" b="1" spc="-15">
                <a:latin typeface="Courier New"/>
                <a:cs typeface="Courier New"/>
              </a:rPr>
              <a:t> </a:t>
            </a:r>
            <a:r>
              <a:rPr sz="1200" spc="-10">
                <a:latin typeface="Courier New"/>
                <a:cs typeface="Courier New"/>
              </a:rPr>
              <a:t>stockMarketData</a:t>
            </a:r>
            <a:endParaRPr sz="1200">
              <a:latin typeface="Courier New"/>
              <a:cs typeface="Courier New"/>
            </a:endParaRPr>
          </a:p>
          <a:p>
            <a:pPr marL="195580">
              <a:lnSpc>
                <a:spcPct val="100000"/>
              </a:lnSpc>
              <a:spcBef>
                <a:spcPts val="290"/>
              </a:spcBef>
            </a:pPr>
            <a:r>
              <a:rPr sz="1200" b="1">
                <a:latin typeface="Courier New"/>
                <a:cs typeface="Courier New"/>
              </a:rPr>
              <a:t>where</a:t>
            </a:r>
            <a:r>
              <a:rPr sz="1200" b="1" spc="-20">
                <a:latin typeface="Courier New"/>
                <a:cs typeface="Courier New"/>
              </a:rPr>
              <a:t> </a:t>
            </a:r>
            <a:r>
              <a:rPr sz="1200">
                <a:latin typeface="Courier New"/>
                <a:cs typeface="Courier New"/>
              </a:rPr>
              <a:t>tStockMarket</a:t>
            </a:r>
            <a:r>
              <a:rPr sz="1200" spc="-30">
                <a:latin typeface="Courier New"/>
                <a:cs typeface="Courier New"/>
              </a:rPr>
              <a:t> </a:t>
            </a:r>
            <a:r>
              <a:rPr sz="1200">
                <a:latin typeface="Courier New"/>
                <a:cs typeface="Courier New"/>
              </a:rPr>
              <a:t>=</a:t>
            </a:r>
            <a:r>
              <a:rPr sz="1200" spc="-25">
                <a:latin typeface="Courier New"/>
                <a:cs typeface="Courier New"/>
              </a:rPr>
              <a:t> </a:t>
            </a:r>
            <a:r>
              <a:rPr sz="1200" spc="-10">
                <a:latin typeface="Courier New"/>
                <a:cs typeface="Courier New"/>
              </a:rPr>
              <a:t>stockMarket”);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4517" y="4115180"/>
            <a:ext cx="1768475" cy="6838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200" b="1" spc="-10">
                <a:latin typeface="Courier New"/>
                <a:cs typeface="Courier New"/>
              </a:rPr>
              <a:t>while(inf.next())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200" b="1" spc="-5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467995">
              <a:lnSpc>
                <a:spcPct val="100000"/>
              </a:lnSpc>
              <a:spcBef>
                <a:spcPts val="285"/>
              </a:spcBef>
            </a:pPr>
            <a:r>
              <a:rPr sz="1200" spc="-10">
                <a:latin typeface="Courier New"/>
                <a:cs typeface="Courier New"/>
              </a:rPr>
              <a:t>prePriceString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4283" y="4590669"/>
            <a:ext cx="30664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latin typeface="Courier New"/>
                <a:cs typeface="Courier New"/>
              </a:rPr>
              <a:t>=</a:t>
            </a:r>
            <a:r>
              <a:rPr sz="1200" spc="-15">
                <a:latin typeface="Courier New"/>
                <a:cs typeface="Courier New"/>
              </a:rPr>
              <a:t> </a:t>
            </a:r>
            <a:r>
              <a:rPr sz="1200" spc="-10">
                <a:latin typeface="Courier New"/>
                <a:cs typeface="Courier New"/>
              </a:rPr>
              <a:t>info.getString(”tPrePriceStr");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140" y="4773548"/>
            <a:ext cx="6459220" cy="1925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0" marR="5080">
              <a:lnSpc>
                <a:spcPct val="120000"/>
              </a:lnSpc>
              <a:spcBef>
                <a:spcPts val="100"/>
              </a:spcBef>
              <a:tabLst>
                <a:tab pos="3315335" algn="l"/>
              </a:tabLst>
            </a:pPr>
            <a:r>
              <a:rPr sz="1200">
                <a:latin typeface="Courier New"/>
                <a:cs typeface="Courier New"/>
              </a:rPr>
              <a:t>postPriceString</a:t>
            </a:r>
            <a:r>
              <a:rPr sz="1200" spc="-30">
                <a:latin typeface="Courier New"/>
                <a:cs typeface="Courier New"/>
              </a:rPr>
              <a:t> </a:t>
            </a:r>
            <a:r>
              <a:rPr sz="1200">
                <a:latin typeface="Courier New"/>
                <a:cs typeface="Courier New"/>
              </a:rPr>
              <a:t>=</a:t>
            </a:r>
            <a:r>
              <a:rPr sz="1200" spc="-60">
                <a:latin typeface="Courier New"/>
                <a:cs typeface="Courier New"/>
              </a:rPr>
              <a:t> </a:t>
            </a:r>
            <a:r>
              <a:rPr sz="1200" spc="-10">
                <a:latin typeface="Courier New"/>
                <a:cs typeface="Courier New"/>
              </a:rPr>
              <a:t>info.getString(“tPostPriceStr”); urlPrefix</a:t>
            </a:r>
            <a:r>
              <a:rPr sz="1200">
                <a:latin typeface="Courier New"/>
                <a:cs typeface="Courier New"/>
              </a:rPr>
              <a:t>	=</a:t>
            </a:r>
            <a:r>
              <a:rPr sz="1200" spc="-15">
                <a:latin typeface="Courier New"/>
                <a:cs typeface="Courier New"/>
              </a:rPr>
              <a:t> </a:t>
            </a:r>
            <a:r>
              <a:rPr sz="1200" spc="-10">
                <a:latin typeface="Courier New"/>
                <a:cs typeface="Courier New"/>
              </a:rPr>
              <a:t>info.getString(“tUrlPrefix”);</a:t>
            </a:r>
            <a:endParaRPr sz="1200">
              <a:latin typeface="Courier New"/>
              <a:cs typeface="Courier New"/>
            </a:endParaRPr>
          </a:p>
          <a:p>
            <a:pPr marL="1385570">
              <a:lnSpc>
                <a:spcPct val="100000"/>
              </a:lnSpc>
              <a:spcBef>
                <a:spcPts val="290"/>
              </a:spcBef>
            </a:pPr>
            <a:r>
              <a:rPr sz="1200" b="1" spc="-5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285"/>
              </a:spcBef>
            </a:pPr>
            <a:r>
              <a:rPr sz="1200" spc="-5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320"/>
              </a:spcBef>
            </a:pPr>
            <a:r>
              <a:rPr sz="1400">
                <a:latin typeface="Courier New"/>
                <a:cs typeface="Courier New"/>
              </a:rPr>
              <a:t>catch(SQLException</a:t>
            </a:r>
            <a:r>
              <a:rPr sz="1400" spc="-75">
                <a:latin typeface="Courier New"/>
                <a:cs typeface="Courier New"/>
              </a:rPr>
              <a:t> </a:t>
            </a:r>
            <a:r>
              <a:rPr sz="1400">
                <a:latin typeface="Courier New"/>
                <a:cs typeface="Courier New"/>
              </a:rPr>
              <a:t>e){</a:t>
            </a:r>
            <a:r>
              <a:rPr sz="1400" spc="-60">
                <a:latin typeface="Courier New"/>
                <a:cs typeface="Courier New"/>
              </a:rPr>
              <a:t> </a:t>
            </a:r>
            <a:r>
              <a:rPr sz="1400">
                <a:latin typeface="Courier New"/>
                <a:cs typeface="Courier New"/>
              </a:rPr>
              <a:t>...</a:t>
            </a:r>
            <a:r>
              <a:rPr sz="1400" spc="-60">
                <a:latin typeface="Courier New"/>
                <a:cs typeface="Courier New"/>
              </a:rPr>
              <a:t> </a:t>
            </a:r>
            <a:r>
              <a:rPr sz="1400" spc="-5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335"/>
              </a:spcBef>
            </a:pPr>
            <a:r>
              <a:rPr sz="1400" spc="-25">
                <a:latin typeface="Courier New"/>
                <a:cs typeface="Courier New"/>
              </a:rPr>
              <a:t>...</a:t>
            </a:r>
            <a:endParaRPr sz="140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335"/>
              </a:spcBef>
            </a:pPr>
            <a:r>
              <a:rPr sz="1400" spc="-5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400" spc="-5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313963"/>
            <a:ext cx="6859905" cy="6115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10">
                <a:latin typeface="Courier New"/>
                <a:cs typeface="Courier New"/>
              </a:rPr>
              <a:t>&lt;html&gt;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>
                <a:latin typeface="Courier New"/>
                <a:cs typeface="Courier New"/>
              </a:rPr>
              <a:t>&lt;head&gt;&lt;title&gt;A</a:t>
            </a:r>
            <a:r>
              <a:rPr sz="1600" b="1" spc="-105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simple</a:t>
            </a:r>
            <a:r>
              <a:rPr sz="1600" b="1" spc="-105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calculator:</a:t>
            </a:r>
            <a:r>
              <a:rPr sz="1600" b="1" spc="-100">
                <a:latin typeface="Courier New"/>
                <a:cs typeface="Courier New"/>
              </a:rPr>
              <a:t> </a:t>
            </a:r>
            <a:r>
              <a:rPr sz="1600" b="1" spc="-10">
                <a:latin typeface="Courier New"/>
                <a:cs typeface="Courier New"/>
              </a:rPr>
              <a:t>results&lt;/title&gt;&lt;/head&gt;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3899687"/>
            <a:ext cx="4909820" cy="14890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10">
                <a:latin typeface="Courier New"/>
                <a:cs typeface="Courier New"/>
              </a:rPr>
              <a:t>&lt;body&gt;</a:t>
            </a:r>
            <a:endParaRPr sz="1600">
              <a:latin typeface="Courier New"/>
              <a:cs typeface="Courier New"/>
            </a:endParaRPr>
          </a:p>
          <a:p>
            <a:pPr marL="12700" marR="857250">
              <a:lnSpc>
                <a:spcPct val="120000"/>
              </a:lnSpc>
            </a:pPr>
            <a:r>
              <a:rPr sz="1600" b="1" spc="-10">
                <a:latin typeface="Courier New"/>
                <a:cs typeface="Courier New"/>
              </a:rPr>
              <a:t>&lt;%-</a:t>
            </a:r>
            <a:r>
              <a:rPr sz="1600" b="1">
                <a:latin typeface="Courier New"/>
                <a:cs typeface="Courier New"/>
              </a:rPr>
              <a:t>-</a:t>
            </a:r>
            <a:r>
              <a:rPr sz="1600" b="1" spc="-45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A</a:t>
            </a:r>
            <a:r>
              <a:rPr sz="1600" b="1" spc="-30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simpler</a:t>
            </a:r>
            <a:r>
              <a:rPr sz="1600" b="1" spc="-40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example</a:t>
            </a:r>
            <a:r>
              <a:rPr sz="1600" b="1" spc="-40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1+1=2</a:t>
            </a:r>
            <a:r>
              <a:rPr sz="1600" b="1" spc="-20">
                <a:latin typeface="Courier New"/>
                <a:cs typeface="Courier New"/>
              </a:rPr>
              <a:t> </a:t>
            </a:r>
            <a:r>
              <a:rPr sz="1600" b="1" spc="-10">
                <a:latin typeface="Courier New"/>
                <a:cs typeface="Courier New"/>
              </a:rPr>
              <a:t>-</a:t>
            </a:r>
            <a:r>
              <a:rPr sz="1600" b="1">
                <a:latin typeface="Courier New"/>
                <a:cs typeface="Courier New"/>
              </a:rPr>
              <a:t>-</a:t>
            </a:r>
            <a:r>
              <a:rPr sz="1600" b="1" spc="-25">
                <a:latin typeface="Courier New"/>
                <a:cs typeface="Courier New"/>
              </a:rPr>
              <a:t>%&gt; </a:t>
            </a:r>
            <a:r>
              <a:rPr sz="1600" b="1">
                <a:latin typeface="Courier New"/>
                <a:cs typeface="Courier New"/>
              </a:rPr>
              <a:t>1+1</a:t>
            </a:r>
            <a:r>
              <a:rPr sz="1600" b="1" spc="-25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=</a:t>
            </a:r>
            <a:r>
              <a:rPr sz="1600" b="1" spc="-20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&lt;%=</a:t>
            </a:r>
            <a:r>
              <a:rPr sz="1600" b="1" spc="-20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1+1</a:t>
            </a:r>
            <a:r>
              <a:rPr sz="1600" b="1" spc="-25">
                <a:latin typeface="Courier New"/>
                <a:cs typeface="Courier New"/>
              </a:rPr>
              <a:t> %&gt;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-10">
                <a:latin typeface="Courier New"/>
                <a:cs typeface="Courier New"/>
              </a:rPr>
              <a:t>&lt;%-</a:t>
            </a:r>
            <a:r>
              <a:rPr sz="1600" b="1">
                <a:latin typeface="Courier New"/>
                <a:cs typeface="Courier New"/>
              </a:rPr>
              <a:t>-</a:t>
            </a:r>
            <a:r>
              <a:rPr sz="1600" b="1" spc="-45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A</a:t>
            </a:r>
            <a:r>
              <a:rPr sz="1600" b="1" spc="-40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simple</a:t>
            </a:r>
            <a:r>
              <a:rPr sz="1600" b="1" spc="-45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calculator</a:t>
            </a:r>
            <a:r>
              <a:rPr sz="1600" b="1" spc="-15">
                <a:latin typeface="Courier New"/>
                <a:cs typeface="Courier New"/>
              </a:rPr>
              <a:t> </a:t>
            </a:r>
            <a:r>
              <a:rPr sz="1600" b="1" spc="-10">
                <a:latin typeface="Courier New"/>
                <a:cs typeface="Courier New"/>
              </a:rPr>
              <a:t>--</a:t>
            </a:r>
            <a:r>
              <a:rPr sz="1600" b="1" spc="-25">
                <a:latin typeface="Courier New"/>
                <a:cs typeface="Courier New"/>
              </a:rPr>
              <a:t>%&gt;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>
                <a:latin typeface="Courier New"/>
                <a:cs typeface="Courier New"/>
              </a:rPr>
              <a:t>&lt;h2&gt;The</a:t>
            </a:r>
            <a:r>
              <a:rPr sz="1600" b="1" spc="-50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sum</a:t>
            </a:r>
            <a:r>
              <a:rPr sz="1600" b="1" spc="-45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of</a:t>
            </a:r>
            <a:r>
              <a:rPr sz="1600" b="1" spc="-60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your</a:t>
            </a:r>
            <a:r>
              <a:rPr sz="1600" b="1" spc="-45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two</a:t>
            </a:r>
            <a:r>
              <a:rPr sz="1600" b="1" spc="-45">
                <a:latin typeface="Courier New"/>
                <a:cs typeface="Courier New"/>
              </a:rPr>
              <a:t> </a:t>
            </a:r>
            <a:r>
              <a:rPr sz="1600" b="1">
                <a:latin typeface="Courier New"/>
                <a:cs typeface="Courier New"/>
              </a:rPr>
              <a:t>numbers</a:t>
            </a:r>
            <a:r>
              <a:rPr sz="1600" b="1" spc="-50">
                <a:latin typeface="Courier New"/>
                <a:cs typeface="Courier New"/>
              </a:rPr>
              <a:t> </a:t>
            </a:r>
            <a:r>
              <a:rPr sz="1600" b="1" spc="-10">
                <a:latin typeface="Courier New"/>
                <a:cs typeface="Courier New"/>
              </a:rPr>
              <a:t>is:&lt;/h2&gt;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363057"/>
            <a:ext cx="6743065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0380" marR="5080" indent="-488315">
              <a:lnSpc>
                <a:spcPct val="120000"/>
              </a:lnSpc>
              <a:spcBef>
                <a:spcPts val="100"/>
              </a:spcBef>
            </a:pPr>
            <a:r>
              <a:rPr sz="1600" b="1">
                <a:latin typeface="Courier New"/>
                <a:cs typeface="Courier New"/>
              </a:rPr>
              <a:t>&lt;%=</a:t>
            </a:r>
            <a:r>
              <a:rPr sz="1600" b="1" spc="5">
                <a:latin typeface="Courier New"/>
                <a:cs typeface="Courier New"/>
              </a:rPr>
              <a:t> </a:t>
            </a:r>
            <a:r>
              <a:rPr sz="1600" b="1" spc="-10">
                <a:latin typeface="Courier New"/>
                <a:cs typeface="Courier New"/>
              </a:rPr>
              <a:t>Integer.parseInt(request.getParameter("value1"))</a:t>
            </a:r>
            <a:r>
              <a:rPr sz="1600" b="1" spc="10">
                <a:latin typeface="Courier New"/>
                <a:cs typeface="Courier New"/>
              </a:rPr>
              <a:t> </a:t>
            </a:r>
            <a:r>
              <a:rPr sz="1600" b="1" spc="-50">
                <a:latin typeface="Courier New"/>
                <a:cs typeface="Courier New"/>
              </a:rPr>
              <a:t>+ </a:t>
            </a:r>
            <a:r>
              <a:rPr sz="1600" b="1" spc="-10">
                <a:latin typeface="Courier New"/>
                <a:cs typeface="Courier New"/>
              </a:rPr>
              <a:t>Integer.parseInt(request.getParameter("value2"))</a:t>
            </a:r>
            <a:r>
              <a:rPr sz="1600" b="1" spc="45">
                <a:latin typeface="Courier New"/>
                <a:cs typeface="Courier New"/>
              </a:rPr>
              <a:t> </a:t>
            </a:r>
            <a:r>
              <a:rPr sz="1600" b="1" spc="-25">
                <a:latin typeface="Courier New"/>
                <a:cs typeface="Courier New"/>
              </a:rPr>
              <a:t>%&gt;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b="1" spc="-10">
                <a:latin typeface="Courier New"/>
                <a:cs typeface="Courier New"/>
              </a:rPr>
              <a:t>&lt;/body&gt;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spc="-10">
                <a:latin typeface="Courier New"/>
                <a:cs typeface="Courier New"/>
              </a:rPr>
              <a:t>&lt;/html&gt;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52400"/>
            <a:ext cx="8229600" cy="309524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51828" y="4202048"/>
            <a:ext cx="2934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>
                <a:latin typeface="Comic Sans MS"/>
                <a:cs typeface="Comic Sans MS"/>
              </a:rPr>
              <a:t>Calculator.jsp</a:t>
            </a:r>
            <a:endParaRPr sz="36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72200" y="4114800"/>
            <a:ext cx="2971800" cy="914400"/>
          </a:xfrm>
          <a:custGeom>
            <a:avLst/>
            <a:gdLst/>
            <a:ahLst/>
            <a:cxnLst/>
            <a:rect l="l" t="t" r="r" b="b"/>
            <a:pathLst>
              <a:path w="2971800" h="914400">
                <a:moveTo>
                  <a:pt x="0" y="457200"/>
                </a:moveTo>
                <a:lnTo>
                  <a:pt x="6421" y="414415"/>
                </a:lnTo>
                <a:lnTo>
                  <a:pt x="25305" y="372742"/>
                </a:lnTo>
                <a:lnTo>
                  <a:pt x="56080" y="332355"/>
                </a:lnTo>
                <a:lnTo>
                  <a:pt x="98176" y="293432"/>
                </a:lnTo>
                <a:lnTo>
                  <a:pt x="151022" y="256147"/>
                </a:lnTo>
                <a:lnTo>
                  <a:pt x="214048" y="220676"/>
                </a:lnTo>
                <a:lnTo>
                  <a:pt x="249200" y="203676"/>
                </a:lnTo>
                <a:lnTo>
                  <a:pt x="286682" y="187195"/>
                </a:lnTo>
                <a:lnTo>
                  <a:pt x="326424" y="171256"/>
                </a:lnTo>
                <a:lnTo>
                  <a:pt x="368355" y="155880"/>
                </a:lnTo>
                <a:lnTo>
                  <a:pt x="412402" y="141090"/>
                </a:lnTo>
                <a:lnTo>
                  <a:pt x="458494" y="126907"/>
                </a:lnTo>
                <a:lnTo>
                  <a:pt x="506561" y="113353"/>
                </a:lnTo>
                <a:lnTo>
                  <a:pt x="556531" y="100450"/>
                </a:lnTo>
                <a:lnTo>
                  <a:pt x="608332" y="88221"/>
                </a:lnTo>
                <a:lnTo>
                  <a:pt x="661893" y="76687"/>
                </a:lnTo>
                <a:lnTo>
                  <a:pt x="717143" y="65870"/>
                </a:lnTo>
                <a:lnTo>
                  <a:pt x="774010" y="55792"/>
                </a:lnTo>
                <a:lnTo>
                  <a:pt x="832423" y="46475"/>
                </a:lnTo>
                <a:lnTo>
                  <a:pt x="892312" y="37941"/>
                </a:lnTo>
                <a:lnTo>
                  <a:pt x="953603" y="30212"/>
                </a:lnTo>
                <a:lnTo>
                  <a:pt x="1016227" y="23311"/>
                </a:lnTo>
                <a:lnTo>
                  <a:pt x="1080112" y="17258"/>
                </a:lnTo>
                <a:lnTo>
                  <a:pt x="1145186" y="12076"/>
                </a:lnTo>
                <a:lnTo>
                  <a:pt x="1211378" y="7787"/>
                </a:lnTo>
                <a:lnTo>
                  <a:pt x="1278616" y="4413"/>
                </a:lnTo>
                <a:lnTo>
                  <a:pt x="1346830" y="1976"/>
                </a:lnTo>
                <a:lnTo>
                  <a:pt x="1415949" y="497"/>
                </a:lnTo>
                <a:lnTo>
                  <a:pt x="1485900" y="0"/>
                </a:lnTo>
                <a:lnTo>
                  <a:pt x="1555850" y="497"/>
                </a:lnTo>
                <a:lnTo>
                  <a:pt x="1624969" y="1976"/>
                </a:lnTo>
                <a:lnTo>
                  <a:pt x="1693183" y="4413"/>
                </a:lnTo>
                <a:lnTo>
                  <a:pt x="1760421" y="7787"/>
                </a:lnTo>
                <a:lnTo>
                  <a:pt x="1826613" y="12076"/>
                </a:lnTo>
                <a:lnTo>
                  <a:pt x="1891687" y="17258"/>
                </a:lnTo>
                <a:lnTo>
                  <a:pt x="1955572" y="23311"/>
                </a:lnTo>
                <a:lnTo>
                  <a:pt x="2018196" y="30212"/>
                </a:lnTo>
                <a:lnTo>
                  <a:pt x="2079487" y="37941"/>
                </a:lnTo>
                <a:lnTo>
                  <a:pt x="2139376" y="46475"/>
                </a:lnTo>
                <a:lnTo>
                  <a:pt x="2197789" y="55792"/>
                </a:lnTo>
                <a:lnTo>
                  <a:pt x="2254656" y="65870"/>
                </a:lnTo>
                <a:lnTo>
                  <a:pt x="2309906" y="76687"/>
                </a:lnTo>
                <a:lnTo>
                  <a:pt x="2363467" y="88221"/>
                </a:lnTo>
                <a:lnTo>
                  <a:pt x="2415268" y="100450"/>
                </a:lnTo>
                <a:lnTo>
                  <a:pt x="2465238" y="113353"/>
                </a:lnTo>
                <a:lnTo>
                  <a:pt x="2513305" y="126907"/>
                </a:lnTo>
                <a:lnTo>
                  <a:pt x="2559397" y="141090"/>
                </a:lnTo>
                <a:lnTo>
                  <a:pt x="2603444" y="155880"/>
                </a:lnTo>
                <a:lnTo>
                  <a:pt x="2645375" y="171256"/>
                </a:lnTo>
                <a:lnTo>
                  <a:pt x="2685117" y="187195"/>
                </a:lnTo>
                <a:lnTo>
                  <a:pt x="2722599" y="203676"/>
                </a:lnTo>
                <a:lnTo>
                  <a:pt x="2757751" y="220676"/>
                </a:lnTo>
                <a:lnTo>
                  <a:pt x="2820777" y="256147"/>
                </a:lnTo>
                <a:lnTo>
                  <a:pt x="2873623" y="293432"/>
                </a:lnTo>
                <a:lnTo>
                  <a:pt x="2915719" y="332355"/>
                </a:lnTo>
                <a:lnTo>
                  <a:pt x="2946494" y="372742"/>
                </a:lnTo>
                <a:lnTo>
                  <a:pt x="2965378" y="414415"/>
                </a:lnTo>
                <a:lnTo>
                  <a:pt x="2971800" y="457200"/>
                </a:lnTo>
                <a:lnTo>
                  <a:pt x="2970182" y="478720"/>
                </a:lnTo>
                <a:lnTo>
                  <a:pt x="2957458" y="520971"/>
                </a:lnTo>
                <a:lnTo>
                  <a:pt x="2932558" y="562022"/>
                </a:lnTo>
                <a:lnTo>
                  <a:pt x="2896051" y="601699"/>
                </a:lnTo>
                <a:lnTo>
                  <a:pt x="2848508" y="639825"/>
                </a:lnTo>
                <a:lnTo>
                  <a:pt x="2790501" y="676225"/>
                </a:lnTo>
                <a:lnTo>
                  <a:pt x="2722599" y="710723"/>
                </a:lnTo>
                <a:lnTo>
                  <a:pt x="2685117" y="727204"/>
                </a:lnTo>
                <a:lnTo>
                  <a:pt x="2645375" y="743143"/>
                </a:lnTo>
                <a:lnTo>
                  <a:pt x="2603444" y="758519"/>
                </a:lnTo>
                <a:lnTo>
                  <a:pt x="2559397" y="773309"/>
                </a:lnTo>
                <a:lnTo>
                  <a:pt x="2513305" y="787492"/>
                </a:lnTo>
                <a:lnTo>
                  <a:pt x="2465238" y="801046"/>
                </a:lnTo>
                <a:lnTo>
                  <a:pt x="2415268" y="813949"/>
                </a:lnTo>
                <a:lnTo>
                  <a:pt x="2363467" y="826178"/>
                </a:lnTo>
                <a:lnTo>
                  <a:pt x="2309906" y="837712"/>
                </a:lnTo>
                <a:lnTo>
                  <a:pt x="2254656" y="848529"/>
                </a:lnTo>
                <a:lnTo>
                  <a:pt x="2197789" y="858607"/>
                </a:lnTo>
                <a:lnTo>
                  <a:pt x="2139376" y="867924"/>
                </a:lnTo>
                <a:lnTo>
                  <a:pt x="2079487" y="876458"/>
                </a:lnTo>
                <a:lnTo>
                  <a:pt x="2018196" y="884187"/>
                </a:lnTo>
                <a:lnTo>
                  <a:pt x="1955572" y="891088"/>
                </a:lnTo>
                <a:lnTo>
                  <a:pt x="1891687" y="897141"/>
                </a:lnTo>
                <a:lnTo>
                  <a:pt x="1826613" y="902323"/>
                </a:lnTo>
                <a:lnTo>
                  <a:pt x="1760421" y="906612"/>
                </a:lnTo>
                <a:lnTo>
                  <a:pt x="1693183" y="909986"/>
                </a:lnTo>
                <a:lnTo>
                  <a:pt x="1624969" y="912423"/>
                </a:lnTo>
                <a:lnTo>
                  <a:pt x="1555850" y="913902"/>
                </a:lnTo>
                <a:lnTo>
                  <a:pt x="1485900" y="914400"/>
                </a:lnTo>
                <a:lnTo>
                  <a:pt x="1415949" y="913902"/>
                </a:lnTo>
                <a:lnTo>
                  <a:pt x="1346830" y="912423"/>
                </a:lnTo>
                <a:lnTo>
                  <a:pt x="1278616" y="909986"/>
                </a:lnTo>
                <a:lnTo>
                  <a:pt x="1211378" y="906612"/>
                </a:lnTo>
                <a:lnTo>
                  <a:pt x="1145186" y="902323"/>
                </a:lnTo>
                <a:lnTo>
                  <a:pt x="1080112" y="897141"/>
                </a:lnTo>
                <a:lnTo>
                  <a:pt x="1016227" y="891088"/>
                </a:lnTo>
                <a:lnTo>
                  <a:pt x="953603" y="884187"/>
                </a:lnTo>
                <a:lnTo>
                  <a:pt x="892312" y="876458"/>
                </a:lnTo>
                <a:lnTo>
                  <a:pt x="832423" y="867924"/>
                </a:lnTo>
                <a:lnTo>
                  <a:pt x="774010" y="858607"/>
                </a:lnTo>
                <a:lnTo>
                  <a:pt x="717143" y="848529"/>
                </a:lnTo>
                <a:lnTo>
                  <a:pt x="661893" y="837712"/>
                </a:lnTo>
                <a:lnTo>
                  <a:pt x="608332" y="826178"/>
                </a:lnTo>
                <a:lnTo>
                  <a:pt x="556531" y="813949"/>
                </a:lnTo>
                <a:lnTo>
                  <a:pt x="506561" y="801046"/>
                </a:lnTo>
                <a:lnTo>
                  <a:pt x="458494" y="787492"/>
                </a:lnTo>
                <a:lnTo>
                  <a:pt x="412402" y="773309"/>
                </a:lnTo>
                <a:lnTo>
                  <a:pt x="368355" y="758519"/>
                </a:lnTo>
                <a:lnTo>
                  <a:pt x="326424" y="743143"/>
                </a:lnTo>
                <a:lnTo>
                  <a:pt x="286682" y="727204"/>
                </a:lnTo>
                <a:lnTo>
                  <a:pt x="249200" y="710723"/>
                </a:lnTo>
                <a:lnTo>
                  <a:pt x="214048" y="693723"/>
                </a:lnTo>
                <a:lnTo>
                  <a:pt x="151022" y="658252"/>
                </a:lnTo>
                <a:lnTo>
                  <a:pt x="98176" y="620967"/>
                </a:lnTo>
                <a:lnTo>
                  <a:pt x="56080" y="582044"/>
                </a:lnTo>
                <a:lnTo>
                  <a:pt x="25305" y="541657"/>
                </a:lnTo>
                <a:lnTo>
                  <a:pt x="6421" y="499984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490473"/>
            <a:ext cx="2336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65"/>
              <a:t>HelloWorld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07340" y="1366774"/>
            <a:ext cx="5685790" cy="46570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3215640">
              <a:lnSpc>
                <a:spcPts val="1510"/>
              </a:lnSpc>
              <a:spcBef>
                <a:spcPts val="295"/>
              </a:spcBef>
            </a:pPr>
            <a:r>
              <a:rPr sz="1400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sz="1400" spc="-4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10">
                <a:latin typeface="Courier New"/>
                <a:cs typeface="Courier New"/>
              </a:rPr>
              <a:t>java.io.*; </a:t>
            </a:r>
            <a:r>
              <a:rPr sz="1400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sz="1400" spc="-4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10">
                <a:latin typeface="Courier New"/>
                <a:cs typeface="Courier New"/>
              </a:rPr>
              <a:t>javax.servlet.*;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490"/>
              </a:lnSpc>
            </a:pPr>
            <a:r>
              <a:rPr sz="1400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sz="1400" spc="-4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10">
                <a:latin typeface="Courier New"/>
                <a:cs typeface="Courier New"/>
              </a:rPr>
              <a:t>javax.servlet.http.*;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140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400" spc="-75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400" spc="-55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>
                <a:latin typeface="Courier New"/>
                <a:cs typeface="Courier New"/>
              </a:rPr>
              <a:t>HelloWorld</a:t>
            </a:r>
            <a:r>
              <a:rPr sz="1400" spc="-65"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0000FF"/>
                </a:solidFill>
                <a:latin typeface="Courier New"/>
                <a:cs typeface="Courier New"/>
              </a:rPr>
              <a:t>extends</a:t>
            </a:r>
            <a:r>
              <a:rPr sz="1400" spc="-55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>
                <a:latin typeface="Courier New"/>
                <a:cs typeface="Courier New"/>
              </a:rPr>
              <a:t>HttpServlet</a:t>
            </a:r>
            <a:r>
              <a:rPr sz="1400" spc="-55">
                <a:latin typeface="Courier New"/>
                <a:cs typeface="Courier New"/>
              </a:rPr>
              <a:t> </a:t>
            </a:r>
            <a:r>
              <a:rPr sz="1400" spc="-5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8784">
              <a:lnSpc>
                <a:spcPts val="1595"/>
              </a:lnSpc>
              <a:spcBef>
                <a:spcPts val="1345"/>
              </a:spcBef>
            </a:pPr>
            <a:r>
              <a:rPr sz="140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400" spc="-95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400" spc="-85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>
                <a:latin typeface="Courier New"/>
                <a:cs typeface="Courier New"/>
              </a:rPr>
              <a:t>doGet(HttpServletRequest</a:t>
            </a:r>
            <a:r>
              <a:rPr sz="1400" spc="-80">
                <a:latin typeface="Courier New"/>
                <a:cs typeface="Courier New"/>
              </a:rPr>
              <a:t> </a:t>
            </a:r>
            <a:r>
              <a:rPr sz="1400" spc="-10">
                <a:latin typeface="Courier New"/>
                <a:cs typeface="Courier New"/>
              </a:rPr>
              <a:t>request,</a:t>
            </a:r>
            <a:endParaRPr sz="1400">
              <a:latin typeface="Courier New"/>
              <a:cs typeface="Courier New"/>
            </a:endParaRPr>
          </a:p>
          <a:p>
            <a:pPr marL="1841500" marR="5080" indent="533400">
              <a:lnSpc>
                <a:spcPts val="1510"/>
              </a:lnSpc>
              <a:spcBef>
                <a:spcPts val="110"/>
              </a:spcBef>
            </a:pPr>
            <a:r>
              <a:rPr sz="1400">
                <a:latin typeface="Courier New"/>
                <a:cs typeface="Courier New"/>
              </a:rPr>
              <a:t>HttpServletResponse</a:t>
            </a:r>
            <a:r>
              <a:rPr sz="1400" spc="-165">
                <a:latin typeface="Courier New"/>
                <a:cs typeface="Courier New"/>
              </a:rPr>
              <a:t> </a:t>
            </a:r>
            <a:r>
              <a:rPr sz="1400" spc="-10">
                <a:latin typeface="Courier New"/>
                <a:cs typeface="Courier New"/>
              </a:rPr>
              <a:t>response) </a:t>
            </a:r>
            <a:r>
              <a:rPr sz="1400">
                <a:solidFill>
                  <a:srgbClr val="0000FF"/>
                </a:solidFill>
                <a:latin typeface="Courier New"/>
                <a:cs typeface="Courier New"/>
              </a:rPr>
              <a:t>throws</a:t>
            </a:r>
            <a:r>
              <a:rPr sz="1400" spc="-7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>
                <a:latin typeface="Courier New"/>
                <a:cs typeface="Courier New"/>
              </a:rPr>
              <a:t>IOException,</a:t>
            </a:r>
            <a:r>
              <a:rPr sz="1400" spc="-55">
                <a:latin typeface="Courier New"/>
                <a:cs typeface="Courier New"/>
              </a:rPr>
              <a:t> </a:t>
            </a:r>
            <a:r>
              <a:rPr sz="1400" spc="-10">
                <a:latin typeface="Courier New"/>
                <a:cs typeface="Courier New"/>
              </a:rPr>
              <a:t>ServletException</a:t>
            </a:r>
            <a:endParaRPr sz="1400">
              <a:latin typeface="Courier New"/>
              <a:cs typeface="Courier New"/>
            </a:endParaRPr>
          </a:p>
          <a:p>
            <a:pPr marL="438784">
              <a:lnSpc>
                <a:spcPts val="1410"/>
              </a:lnSpc>
            </a:pPr>
            <a:r>
              <a:rPr sz="1400" spc="-5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864869" marR="238125">
              <a:lnSpc>
                <a:spcPct val="90000"/>
              </a:lnSpc>
              <a:spcBef>
                <a:spcPts val="85"/>
              </a:spcBef>
            </a:pPr>
            <a:r>
              <a:rPr sz="1400" spc="-10">
                <a:latin typeface="Courier New"/>
                <a:cs typeface="Courier New"/>
              </a:rPr>
              <a:t>response.setContentType("</a:t>
            </a:r>
            <a:r>
              <a:rPr sz="1400" spc="-10">
                <a:solidFill>
                  <a:srgbClr val="008000"/>
                </a:solidFill>
                <a:latin typeface="Courier New"/>
                <a:cs typeface="Courier New"/>
              </a:rPr>
              <a:t>text/html</a:t>
            </a:r>
            <a:r>
              <a:rPr sz="1400" spc="-10">
                <a:latin typeface="Courier New"/>
                <a:cs typeface="Courier New"/>
              </a:rPr>
              <a:t>"); </a:t>
            </a:r>
            <a:r>
              <a:rPr sz="1400">
                <a:latin typeface="Courier New"/>
                <a:cs typeface="Courier New"/>
              </a:rPr>
              <a:t>PrintWriter</a:t>
            </a:r>
            <a:r>
              <a:rPr sz="1400" spc="-40">
                <a:latin typeface="Courier New"/>
                <a:cs typeface="Courier New"/>
              </a:rPr>
              <a:t> </a:t>
            </a:r>
            <a:r>
              <a:rPr sz="1400">
                <a:latin typeface="Courier New"/>
                <a:cs typeface="Courier New"/>
              </a:rPr>
              <a:t>out</a:t>
            </a:r>
            <a:r>
              <a:rPr sz="1400" spc="-35">
                <a:latin typeface="Courier New"/>
                <a:cs typeface="Courier New"/>
              </a:rPr>
              <a:t> </a:t>
            </a:r>
            <a:r>
              <a:rPr sz="1400">
                <a:latin typeface="Courier New"/>
                <a:cs typeface="Courier New"/>
              </a:rPr>
              <a:t>=</a:t>
            </a:r>
            <a:r>
              <a:rPr sz="1400" spc="-40">
                <a:latin typeface="Courier New"/>
                <a:cs typeface="Courier New"/>
              </a:rPr>
              <a:t> </a:t>
            </a:r>
            <a:r>
              <a:rPr sz="1400" spc="-10">
                <a:latin typeface="Courier New"/>
                <a:cs typeface="Courier New"/>
              </a:rPr>
              <a:t>response.getWriter(); out.println("</a:t>
            </a:r>
            <a:r>
              <a:rPr sz="1400" spc="-10">
                <a:solidFill>
                  <a:srgbClr val="008000"/>
                </a:solidFill>
                <a:latin typeface="Courier New"/>
                <a:cs typeface="Courier New"/>
              </a:rPr>
              <a:t>&lt;html&gt;</a:t>
            </a:r>
            <a:r>
              <a:rPr sz="1400" spc="-10">
                <a:latin typeface="Courier New"/>
                <a:cs typeface="Courier New"/>
              </a:rPr>
              <a:t>"); out.println("</a:t>
            </a:r>
            <a:r>
              <a:rPr sz="1400" spc="-10">
                <a:solidFill>
                  <a:srgbClr val="008000"/>
                </a:solidFill>
                <a:latin typeface="Courier New"/>
                <a:cs typeface="Courier New"/>
              </a:rPr>
              <a:t>&lt;body&gt;</a:t>
            </a:r>
            <a:r>
              <a:rPr sz="1400" spc="-10">
                <a:latin typeface="Courier New"/>
                <a:cs typeface="Courier New"/>
              </a:rPr>
              <a:t>"); out.println("</a:t>
            </a:r>
            <a:r>
              <a:rPr sz="1400" spc="-10">
                <a:solidFill>
                  <a:srgbClr val="008000"/>
                </a:solidFill>
                <a:latin typeface="Courier New"/>
                <a:cs typeface="Courier New"/>
              </a:rPr>
              <a:t>&lt;head&gt;</a:t>
            </a:r>
            <a:r>
              <a:rPr sz="1400" spc="-10">
                <a:latin typeface="Courier New"/>
                <a:cs typeface="Courier New"/>
              </a:rPr>
              <a:t>"); </a:t>
            </a:r>
            <a:r>
              <a:rPr sz="1400">
                <a:latin typeface="Courier New"/>
                <a:cs typeface="Courier New"/>
              </a:rPr>
              <a:t>out.println("</a:t>
            </a:r>
            <a:r>
              <a:rPr sz="1400">
                <a:solidFill>
                  <a:srgbClr val="008000"/>
                </a:solidFill>
                <a:latin typeface="Courier New"/>
                <a:cs typeface="Courier New"/>
              </a:rPr>
              <a:t>&lt;title&gt;Hello</a:t>
            </a:r>
            <a:r>
              <a:rPr sz="1400" spc="-195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400" spc="-10">
                <a:solidFill>
                  <a:srgbClr val="008000"/>
                </a:solidFill>
                <a:latin typeface="Courier New"/>
                <a:cs typeface="Courier New"/>
              </a:rPr>
              <a:t>CS764!&lt;/title&gt;</a:t>
            </a:r>
            <a:r>
              <a:rPr sz="1400" spc="-10">
                <a:latin typeface="Courier New"/>
                <a:cs typeface="Courier New"/>
              </a:rPr>
              <a:t>"); out.println("</a:t>
            </a:r>
            <a:r>
              <a:rPr sz="1400" spc="-10">
                <a:solidFill>
                  <a:srgbClr val="008000"/>
                </a:solidFill>
                <a:latin typeface="Courier New"/>
                <a:cs typeface="Courier New"/>
              </a:rPr>
              <a:t>&lt;/head&gt;</a:t>
            </a:r>
            <a:r>
              <a:rPr sz="1400" spc="-10">
                <a:latin typeface="Courier New"/>
                <a:cs typeface="Courier New"/>
              </a:rPr>
              <a:t>"); out.println("</a:t>
            </a:r>
            <a:r>
              <a:rPr sz="1400" spc="-10">
                <a:solidFill>
                  <a:srgbClr val="008000"/>
                </a:solidFill>
                <a:latin typeface="Courier New"/>
                <a:cs typeface="Courier New"/>
              </a:rPr>
              <a:t>&lt;body&gt;</a:t>
            </a:r>
            <a:r>
              <a:rPr sz="1400" spc="-10">
                <a:latin typeface="Courier New"/>
                <a:cs typeface="Courier New"/>
              </a:rPr>
              <a:t>"); </a:t>
            </a:r>
            <a:r>
              <a:rPr sz="1400">
                <a:latin typeface="Courier New"/>
                <a:cs typeface="Courier New"/>
              </a:rPr>
              <a:t>out.println("</a:t>
            </a:r>
            <a:r>
              <a:rPr sz="1400">
                <a:solidFill>
                  <a:srgbClr val="008000"/>
                </a:solidFill>
                <a:latin typeface="Courier New"/>
                <a:cs typeface="Courier New"/>
              </a:rPr>
              <a:t>&lt;h1&gt;Hello</a:t>
            </a:r>
            <a:r>
              <a:rPr sz="1400" spc="-18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400" spc="-10">
                <a:solidFill>
                  <a:srgbClr val="008000"/>
                </a:solidFill>
                <a:latin typeface="Courier New"/>
                <a:cs typeface="Courier New"/>
              </a:rPr>
              <a:t>CS764!&lt;/h1&gt;</a:t>
            </a:r>
            <a:r>
              <a:rPr sz="1400" spc="-10">
                <a:latin typeface="Courier New"/>
                <a:cs typeface="Courier New"/>
              </a:rPr>
              <a:t>"); out.println("</a:t>
            </a:r>
            <a:r>
              <a:rPr sz="1400" spc="-10">
                <a:solidFill>
                  <a:srgbClr val="008000"/>
                </a:solidFill>
                <a:latin typeface="Courier New"/>
                <a:cs typeface="Courier New"/>
              </a:rPr>
              <a:t>&lt;/body&gt;</a:t>
            </a:r>
            <a:r>
              <a:rPr sz="1400" spc="-10">
                <a:latin typeface="Courier New"/>
                <a:cs typeface="Courier New"/>
              </a:rPr>
              <a:t>"); out.println("</a:t>
            </a:r>
            <a:r>
              <a:rPr sz="1400" spc="-10">
                <a:solidFill>
                  <a:srgbClr val="008000"/>
                </a:solidFill>
                <a:latin typeface="Courier New"/>
                <a:cs typeface="Courier New"/>
              </a:rPr>
              <a:t>&lt;/html&gt;</a:t>
            </a:r>
            <a:r>
              <a:rPr sz="1400" spc="-10">
                <a:latin typeface="Courier New"/>
                <a:cs typeface="Courier New"/>
              </a:rPr>
              <a:t>");</a:t>
            </a:r>
            <a:endParaRPr sz="1400">
              <a:latin typeface="Courier New"/>
              <a:cs typeface="Courier New"/>
            </a:endParaRPr>
          </a:p>
          <a:p>
            <a:pPr marL="820419">
              <a:lnSpc>
                <a:spcPts val="1430"/>
              </a:lnSpc>
            </a:pPr>
            <a:r>
              <a:rPr sz="1400" spc="-10">
                <a:latin typeface="Courier New"/>
                <a:cs typeface="Courier New"/>
              </a:rPr>
              <a:t>out.close();</a:t>
            </a:r>
            <a:endParaRPr sz="1400">
              <a:latin typeface="Courier New"/>
              <a:cs typeface="Courier New"/>
            </a:endParaRPr>
          </a:p>
          <a:p>
            <a:pPr marL="438784">
              <a:lnSpc>
                <a:spcPts val="1510"/>
              </a:lnSpc>
            </a:pPr>
            <a:r>
              <a:rPr sz="1400" spc="-5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595"/>
              </a:lnSpc>
            </a:pPr>
            <a:r>
              <a:rPr sz="1400" spc="-5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53428" y="2891027"/>
            <a:ext cx="542925" cy="1304925"/>
            <a:chOff x="6853428" y="2891027"/>
            <a:chExt cx="542925" cy="1304925"/>
          </a:xfrm>
        </p:grpSpPr>
        <p:sp>
          <p:nvSpPr>
            <p:cNvPr id="5" name="object 5"/>
            <p:cNvSpPr/>
            <p:nvPr/>
          </p:nvSpPr>
          <p:spPr>
            <a:xfrm>
              <a:off x="6858000" y="2895599"/>
              <a:ext cx="533400" cy="1295400"/>
            </a:xfrm>
            <a:custGeom>
              <a:avLst/>
              <a:gdLst/>
              <a:ahLst/>
              <a:cxnLst/>
              <a:rect l="l" t="t" r="r" b="b"/>
              <a:pathLst>
                <a:path w="533400" h="1295400">
                  <a:moveTo>
                    <a:pt x="344550" y="0"/>
                  </a:moveTo>
                  <a:lnTo>
                    <a:pt x="188849" y="0"/>
                  </a:lnTo>
                  <a:lnTo>
                    <a:pt x="188849" y="950976"/>
                  </a:lnTo>
                  <a:lnTo>
                    <a:pt x="0" y="950976"/>
                  </a:lnTo>
                  <a:lnTo>
                    <a:pt x="266700" y="1295400"/>
                  </a:lnTo>
                  <a:lnTo>
                    <a:pt x="533400" y="950976"/>
                  </a:lnTo>
                  <a:lnTo>
                    <a:pt x="344550" y="950976"/>
                  </a:lnTo>
                  <a:lnTo>
                    <a:pt x="344550" y="0"/>
                  </a:lnTo>
                  <a:close/>
                </a:path>
              </a:pathLst>
            </a:custGeom>
            <a:solidFill>
              <a:srgbClr val="95A9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58000" y="2895599"/>
              <a:ext cx="533400" cy="1295400"/>
            </a:xfrm>
            <a:custGeom>
              <a:avLst/>
              <a:gdLst/>
              <a:ahLst/>
              <a:cxnLst/>
              <a:rect l="l" t="t" r="r" b="b"/>
              <a:pathLst>
                <a:path w="533400" h="1295400">
                  <a:moveTo>
                    <a:pt x="0" y="950976"/>
                  </a:moveTo>
                  <a:lnTo>
                    <a:pt x="188849" y="950976"/>
                  </a:lnTo>
                  <a:lnTo>
                    <a:pt x="188849" y="0"/>
                  </a:lnTo>
                  <a:lnTo>
                    <a:pt x="344550" y="0"/>
                  </a:lnTo>
                  <a:lnTo>
                    <a:pt x="344550" y="950976"/>
                  </a:lnTo>
                  <a:lnTo>
                    <a:pt x="533400" y="950976"/>
                  </a:lnTo>
                  <a:lnTo>
                    <a:pt x="266700" y="1295400"/>
                  </a:lnTo>
                  <a:lnTo>
                    <a:pt x="0" y="95097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7607" y="152400"/>
            <a:ext cx="4703992" cy="19050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0555" y="4953000"/>
            <a:ext cx="3781044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914400"/>
            <a:ext cx="4572000" cy="25146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500"/>
              </a:spcBef>
            </a:pPr>
            <a:r>
              <a:rPr sz="2000" spc="-10">
                <a:solidFill>
                  <a:srgbClr val="696363"/>
                </a:solidFill>
                <a:latin typeface="Franklin Gothic Medium"/>
                <a:cs typeface="Franklin Gothic Medium"/>
              </a:rPr>
              <a:t>&lt;html&gt;&lt;head&gt;&lt;/head&gt;</a:t>
            </a:r>
            <a:endParaRPr sz="2000">
              <a:latin typeface="Franklin Gothic Medium"/>
              <a:cs typeface="Franklin Gothic Medium"/>
            </a:endParaRPr>
          </a:p>
          <a:p>
            <a:pPr marL="167640">
              <a:lnSpc>
                <a:spcPct val="100000"/>
              </a:lnSpc>
            </a:pPr>
            <a:r>
              <a:rPr sz="2000" spc="-10">
                <a:solidFill>
                  <a:srgbClr val="696363"/>
                </a:solidFill>
                <a:latin typeface="Franklin Gothic Medium"/>
                <a:cs typeface="Franklin Gothic Medium"/>
              </a:rPr>
              <a:t>&lt;body&gt;</a:t>
            </a:r>
            <a:endParaRPr sz="2000">
              <a:latin typeface="Franklin Gothic Medium"/>
              <a:cs typeface="Franklin Gothic Medium"/>
            </a:endParaRPr>
          </a:p>
          <a:p>
            <a:pPr marL="167640">
              <a:lnSpc>
                <a:spcPct val="100000"/>
              </a:lnSpc>
            </a:pPr>
            <a:r>
              <a:rPr sz="2000">
                <a:solidFill>
                  <a:srgbClr val="696363"/>
                </a:solidFill>
                <a:latin typeface="Franklin Gothic Medium"/>
                <a:cs typeface="Franklin Gothic Medium"/>
              </a:rPr>
              <a:t>&lt;a</a:t>
            </a:r>
            <a:r>
              <a:rPr sz="2000" spc="-3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>
                <a:solidFill>
                  <a:srgbClr val="696363"/>
                </a:solidFill>
                <a:latin typeface="Franklin Gothic Medium"/>
                <a:cs typeface="Franklin Gothic Medium"/>
              </a:rPr>
              <a:t>href="../servlet/HelloWorld"&gt;</a:t>
            </a:r>
            <a:endParaRPr sz="2000">
              <a:latin typeface="Franklin Gothic Medium"/>
              <a:cs typeface="Franklin Gothic Medium"/>
            </a:endParaRPr>
          </a:p>
          <a:p>
            <a:pPr marL="167640">
              <a:lnSpc>
                <a:spcPct val="100000"/>
              </a:lnSpc>
            </a:pPr>
            <a:r>
              <a:rPr sz="2000" spc="-10">
                <a:solidFill>
                  <a:srgbClr val="696363"/>
                </a:solidFill>
                <a:latin typeface="Franklin Gothic Medium"/>
                <a:cs typeface="Franklin Gothic Medium"/>
              </a:rPr>
              <a:t>&lt;h1&gt;Execute</a:t>
            </a:r>
            <a:r>
              <a:rPr sz="2000" spc="-7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>
                <a:solidFill>
                  <a:srgbClr val="696363"/>
                </a:solidFill>
                <a:latin typeface="Franklin Gothic Medium"/>
                <a:cs typeface="Franklin Gothic Medium"/>
              </a:rPr>
              <a:t>HelloWorld</a:t>
            </a:r>
            <a:r>
              <a:rPr sz="2000" spc="-75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>
                <a:solidFill>
                  <a:srgbClr val="696363"/>
                </a:solidFill>
                <a:latin typeface="Franklin Gothic Medium"/>
                <a:cs typeface="Franklin Gothic Medium"/>
              </a:rPr>
              <a:t>Servlet&lt;/h1&gt;</a:t>
            </a:r>
            <a:endParaRPr sz="2000">
              <a:latin typeface="Franklin Gothic Medium"/>
              <a:cs typeface="Franklin Gothic Medium"/>
            </a:endParaRPr>
          </a:p>
          <a:p>
            <a:pPr marL="167640">
              <a:lnSpc>
                <a:spcPct val="100000"/>
              </a:lnSpc>
            </a:pPr>
            <a:r>
              <a:rPr sz="2000" spc="-20">
                <a:solidFill>
                  <a:srgbClr val="696363"/>
                </a:solidFill>
                <a:latin typeface="Franklin Gothic Medium"/>
                <a:cs typeface="Franklin Gothic Medium"/>
              </a:rPr>
              <a:t>&lt;/a&gt;</a:t>
            </a:r>
            <a:endParaRPr sz="2000">
              <a:latin typeface="Franklin Gothic Medium"/>
              <a:cs typeface="Franklin Gothic Medium"/>
            </a:endParaRPr>
          </a:p>
          <a:p>
            <a:pPr marL="167640">
              <a:lnSpc>
                <a:spcPct val="100000"/>
              </a:lnSpc>
            </a:pPr>
            <a:r>
              <a:rPr sz="2000" spc="-10">
                <a:solidFill>
                  <a:srgbClr val="696363"/>
                </a:solidFill>
                <a:latin typeface="Franklin Gothic Medium"/>
                <a:cs typeface="Franklin Gothic Medium"/>
              </a:rPr>
              <a:t>&lt;/body&gt;</a:t>
            </a:r>
            <a:endParaRPr sz="2000">
              <a:latin typeface="Franklin Gothic Medium"/>
              <a:cs typeface="Franklin Gothic Medium"/>
            </a:endParaRPr>
          </a:p>
          <a:p>
            <a:pPr marL="167640">
              <a:lnSpc>
                <a:spcPct val="100000"/>
              </a:lnSpc>
            </a:pPr>
            <a:r>
              <a:rPr sz="2000" spc="-10">
                <a:solidFill>
                  <a:srgbClr val="696363"/>
                </a:solidFill>
                <a:latin typeface="Franklin Gothic Medium"/>
                <a:cs typeface="Franklin Gothic Medium"/>
              </a:rPr>
              <a:t>&lt;/html&gt;</a:t>
            </a:r>
            <a:endParaRPr sz="2000">
              <a:latin typeface="Franklin Gothic Medium"/>
              <a:cs typeface="Franklin Gothic Medium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0445" y="1066800"/>
            <a:ext cx="4021154" cy="21427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4800" y="3733800"/>
            <a:ext cx="4572000" cy="266700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sz="2000" spc="-10">
                <a:latin typeface="Comic Sans MS"/>
                <a:cs typeface="Comic Sans MS"/>
              </a:rPr>
              <a:t>&lt;html&gt;</a:t>
            </a:r>
            <a:endParaRPr sz="2000">
              <a:latin typeface="Comic Sans MS"/>
              <a:cs typeface="Comic Sans MS"/>
            </a:endParaRPr>
          </a:p>
          <a:p>
            <a:pPr marL="90805">
              <a:lnSpc>
                <a:spcPct val="100000"/>
              </a:lnSpc>
              <a:spcBef>
                <a:spcPts val="480"/>
              </a:spcBef>
            </a:pPr>
            <a:r>
              <a:rPr sz="2000" spc="-10">
                <a:latin typeface="Comic Sans MS"/>
                <a:cs typeface="Comic Sans MS"/>
              </a:rPr>
              <a:t>&lt;head&gt;</a:t>
            </a:r>
            <a:endParaRPr sz="2000">
              <a:latin typeface="Comic Sans MS"/>
              <a:cs typeface="Comic Sans MS"/>
            </a:endParaRPr>
          </a:p>
          <a:p>
            <a:pPr marL="90805">
              <a:lnSpc>
                <a:spcPct val="100000"/>
              </a:lnSpc>
              <a:spcBef>
                <a:spcPts val="480"/>
              </a:spcBef>
            </a:pPr>
            <a:r>
              <a:rPr sz="2000">
                <a:latin typeface="Comic Sans MS"/>
                <a:cs typeface="Comic Sans MS"/>
              </a:rPr>
              <a:t>&lt;title&gt;Hello</a:t>
            </a:r>
            <a:r>
              <a:rPr sz="2000" spc="-90">
                <a:latin typeface="Comic Sans MS"/>
                <a:cs typeface="Comic Sans MS"/>
              </a:rPr>
              <a:t> </a:t>
            </a:r>
            <a:r>
              <a:rPr sz="2000" spc="-10">
                <a:latin typeface="Comic Sans MS"/>
                <a:cs typeface="Comic Sans MS"/>
              </a:rPr>
              <a:t>CS764!&lt;/title&gt;&lt;/head&gt;</a:t>
            </a:r>
            <a:endParaRPr sz="2000">
              <a:latin typeface="Comic Sans MS"/>
              <a:cs typeface="Comic Sans MS"/>
            </a:endParaRPr>
          </a:p>
          <a:p>
            <a:pPr marL="90805">
              <a:lnSpc>
                <a:spcPct val="100000"/>
              </a:lnSpc>
              <a:spcBef>
                <a:spcPts val="480"/>
              </a:spcBef>
            </a:pPr>
            <a:r>
              <a:rPr sz="2000" spc="-10">
                <a:latin typeface="Comic Sans MS"/>
                <a:cs typeface="Comic Sans MS"/>
              </a:rPr>
              <a:t>&lt;body&gt;</a:t>
            </a:r>
            <a:endParaRPr sz="2000">
              <a:latin typeface="Comic Sans MS"/>
              <a:cs typeface="Comic Sans MS"/>
            </a:endParaRPr>
          </a:p>
          <a:p>
            <a:pPr marL="90805">
              <a:lnSpc>
                <a:spcPct val="100000"/>
              </a:lnSpc>
              <a:spcBef>
                <a:spcPts val="484"/>
              </a:spcBef>
            </a:pPr>
            <a:r>
              <a:rPr sz="2000">
                <a:latin typeface="Comic Sans MS"/>
                <a:cs typeface="Comic Sans MS"/>
              </a:rPr>
              <a:t>&lt;h1&gt;Hello</a:t>
            </a:r>
            <a:r>
              <a:rPr sz="2000" spc="-15">
                <a:latin typeface="Comic Sans MS"/>
                <a:cs typeface="Comic Sans MS"/>
              </a:rPr>
              <a:t> </a:t>
            </a:r>
            <a:r>
              <a:rPr sz="2000" spc="-10">
                <a:latin typeface="Comic Sans MS"/>
                <a:cs typeface="Comic Sans MS"/>
              </a:rPr>
              <a:t>CS764!&lt;/h1&gt;</a:t>
            </a:r>
            <a:endParaRPr sz="2000">
              <a:latin typeface="Comic Sans MS"/>
              <a:cs typeface="Comic Sans MS"/>
            </a:endParaRPr>
          </a:p>
          <a:p>
            <a:pPr marL="90805">
              <a:lnSpc>
                <a:spcPct val="100000"/>
              </a:lnSpc>
              <a:spcBef>
                <a:spcPts val="480"/>
              </a:spcBef>
            </a:pPr>
            <a:r>
              <a:rPr sz="2000" spc="-10">
                <a:latin typeface="Comic Sans MS"/>
                <a:cs typeface="Comic Sans MS"/>
              </a:rPr>
              <a:t>&lt;/body&gt;</a:t>
            </a:r>
            <a:endParaRPr sz="2000">
              <a:latin typeface="Comic Sans MS"/>
              <a:cs typeface="Comic Sans MS"/>
            </a:endParaRPr>
          </a:p>
          <a:p>
            <a:pPr marL="90805">
              <a:lnSpc>
                <a:spcPct val="100000"/>
              </a:lnSpc>
              <a:spcBef>
                <a:spcPts val="480"/>
              </a:spcBef>
            </a:pPr>
            <a:r>
              <a:rPr sz="2000" spc="-10">
                <a:latin typeface="Comic Sans MS"/>
                <a:cs typeface="Comic Sans MS"/>
              </a:rPr>
              <a:t>&lt;/html&gt;</a:t>
            </a:r>
            <a:endParaRPr sz="2000">
              <a:latin typeface="Comic Sans MS"/>
              <a:cs typeface="Comic Sans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3000" y="4191000"/>
            <a:ext cx="3933444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566673"/>
            <a:ext cx="4032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/>
              <a:t>Client</a:t>
            </a:r>
            <a:r>
              <a:rPr sz="4000" spc="-60"/>
              <a:t> </a:t>
            </a:r>
            <a:r>
              <a:rPr sz="4000"/>
              <a:t>-</a:t>
            </a:r>
            <a:r>
              <a:rPr sz="4000" spc="-40"/>
              <a:t> </a:t>
            </a:r>
            <a:r>
              <a:rPr sz="4000"/>
              <a:t>Server</a:t>
            </a:r>
            <a:r>
              <a:rPr sz="4000" spc="-40"/>
              <a:t> </a:t>
            </a:r>
            <a:r>
              <a:rPr sz="4000"/>
              <a:t>-</a:t>
            </a:r>
            <a:r>
              <a:rPr sz="4000" spc="-40"/>
              <a:t> </a:t>
            </a:r>
            <a:r>
              <a:rPr sz="4000" spc="-25"/>
              <a:t>DB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1366837" y="1671637"/>
            <a:ext cx="1768475" cy="1609725"/>
            <a:chOff x="1366837" y="1671637"/>
            <a:chExt cx="1768475" cy="1609725"/>
          </a:xfrm>
        </p:grpSpPr>
        <p:sp>
          <p:nvSpPr>
            <p:cNvPr id="4" name="object 4"/>
            <p:cNvSpPr/>
            <p:nvPr/>
          </p:nvSpPr>
          <p:spPr>
            <a:xfrm>
              <a:off x="1371600" y="1677924"/>
              <a:ext cx="1758950" cy="1598930"/>
            </a:xfrm>
            <a:custGeom>
              <a:avLst/>
              <a:gdLst/>
              <a:ahLst/>
              <a:cxnLst/>
              <a:rect l="l" t="t" r="r" b="b"/>
              <a:pathLst>
                <a:path w="1758950" h="1598929">
                  <a:moveTo>
                    <a:pt x="1758695" y="0"/>
                  </a:moveTo>
                  <a:lnTo>
                    <a:pt x="0" y="0"/>
                  </a:lnTo>
                  <a:lnTo>
                    <a:pt x="0" y="1598676"/>
                  </a:lnTo>
                  <a:lnTo>
                    <a:pt x="1758695" y="1598676"/>
                  </a:lnTo>
                  <a:lnTo>
                    <a:pt x="17586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1600" y="1677924"/>
              <a:ext cx="1758950" cy="1598930"/>
            </a:xfrm>
            <a:custGeom>
              <a:avLst/>
              <a:gdLst/>
              <a:ahLst/>
              <a:cxnLst/>
              <a:rect l="l" t="t" r="r" b="b"/>
              <a:pathLst>
                <a:path w="1758950" h="1598929">
                  <a:moveTo>
                    <a:pt x="0" y="1598676"/>
                  </a:moveTo>
                  <a:lnTo>
                    <a:pt x="1758695" y="1598676"/>
                  </a:lnTo>
                  <a:lnTo>
                    <a:pt x="1758695" y="0"/>
                  </a:lnTo>
                  <a:lnTo>
                    <a:pt x="0" y="0"/>
                  </a:lnTo>
                  <a:lnTo>
                    <a:pt x="0" y="159867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1600" y="3098291"/>
              <a:ext cx="1612900" cy="0"/>
            </a:xfrm>
            <a:custGeom>
              <a:avLst/>
              <a:gdLst/>
              <a:ahLst/>
              <a:cxnLst/>
              <a:rect l="l" t="t" r="r" b="b"/>
              <a:pathLst>
                <a:path w="1612900">
                  <a:moveTo>
                    <a:pt x="0" y="0"/>
                  </a:moveTo>
                  <a:lnTo>
                    <a:pt x="1612392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83991" y="3098291"/>
              <a:ext cx="146685" cy="177165"/>
            </a:xfrm>
            <a:custGeom>
              <a:avLst/>
              <a:gdLst/>
              <a:ahLst/>
              <a:cxnLst/>
              <a:rect l="l" t="t" r="r" b="b"/>
              <a:pathLst>
                <a:path w="146685" h="177164">
                  <a:moveTo>
                    <a:pt x="146304" y="0"/>
                  </a:moveTo>
                  <a:lnTo>
                    <a:pt x="0" y="0"/>
                  </a:lnTo>
                  <a:lnTo>
                    <a:pt x="0" y="176784"/>
                  </a:lnTo>
                  <a:lnTo>
                    <a:pt x="146304" y="176784"/>
                  </a:lnTo>
                  <a:lnTo>
                    <a:pt x="1463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83991" y="3098291"/>
              <a:ext cx="146685" cy="177165"/>
            </a:xfrm>
            <a:custGeom>
              <a:avLst/>
              <a:gdLst/>
              <a:ahLst/>
              <a:cxnLst/>
              <a:rect l="l" t="t" r="r" b="b"/>
              <a:pathLst>
                <a:path w="146685" h="177164">
                  <a:moveTo>
                    <a:pt x="0" y="176784"/>
                  </a:moveTo>
                  <a:lnTo>
                    <a:pt x="146304" y="176784"/>
                  </a:lnTo>
                  <a:lnTo>
                    <a:pt x="146304" y="0"/>
                  </a:lnTo>
                  <a:lnTo>
                    <a:pt x="0" y="0"/>
                  </a:lnTo>
                  <a:lnTo>
                    <a:pt x="0" y="176784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83991" y="1677924"/>
              <a:ext cx="0" cy="1420495"/>
            </a:xfrm>
            <a:custGeom>
              <a:avLst/>
              <a:gdLst/>
              <a:ahLst/>
              <a:cxnLst/>
              <a:rect l="l" t="t" r="r" b="b"/>
              <a:pathLst>
                <a:path h="1420495">
                  <a:moveTo>
                    <a:pt x="0" y="1420367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71600" y="3098291"/>
              <a:ext cx="146685" cy="177165"/>
            </a:xfrm>
            <a:custGeom>
              <a:avLst/>
              <a:gdLst/>
              <a:ahLst/>
              <a:cxnLst/>
              <a:rect l="l" t="t" r="r" b="b"/>
              <a:pathLst>
                <a:path w="146684" h="177164">
                  <a:moveTo>
                    <a:pt x="146303" y="0"/>
                  </a:moveTo>
                  <a:lnTo>
                    <a:pt x="0" y="0"/>
                  </a:lnTo>
                  <a:lnTo>
                    <a:pt x="0" y="176784"/>
                  </a:lnTo>
                  <a:lnTo>
                    <a:pt x="146303" y="176784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71600" y="3098291"/>
              <a:ext cx="146685" cy="177165"/>
            </a:xfrm>
            <a:custGeom>
              <a:avLst/>
              <a:gdLst/>
              <a:ahLst/>
              <a:cxnLst/>
              <a:rect l="l" t="t" r="r" b="b"/>
              <a:pathLst>
                <a:path w="146684" h="177164">
                  <a:moveTo>
                    <a:pt x="0" y="176784"/>
                  </a:moveTo>
                  <a:lnTo>
                    <a:pt x="146303" y="176784"/>
                  </a:lnTo>
                  <a:lnTo>
                    <a:pt x="146303" y="0"/>
                  </a:lnTo>
                  <a:lnTo>
                    <a:pt x="0" y="0"/>
                  </a:lnTo>
                  <a:lnTo>
                    <a:pt x="0" y="176784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37688" y="3098291"/>
              <a:ext cx="146685" cy="177165"/>
            </a:xfrm>
            <a:custGeom>
              <a:avLst/>
              <a:gdLst/>
              <a:ahLst/>
              <a:cxnLst/>
              <a:rect l="l" t="t" r="r" b="b"/>
              <a:pathLst>
                <a:path w="146685" h="177164">
                  <a:moveTo>
                    <a:pt x="146304" y="0"/>
                  </a:moveTo>
                  <a:lnTo>
                    <a:pt x="0" y="0"/>
                  </a:lnTo>
                  <a:lnTo>
                    <a:pt x="0" y="176784"/>
                  </a:lnTo>
                  <a:lnTo>
                    <a:pt x="146304" y="176784"/>
                  </a:lnTo>
                  <a:lnTo>
                    <a:pt x="146304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37688" y="3098291"/>
              <a:ext cx="146685" cy="177165"/>
            </a:xfrm>
            <a:custGeom>
              <a:avLst/>
              <a:gdLst/>
              <a:ahLst/>
              <a:cxnLst/>
              <a:rect l="l" t="t" r="r" b="b"/>
              <a:pathLst>
                <a:path w="146685" h="177164">
                  <a:moveTo>
                    <a:pt x="0" y="176784"/>
                  </a:moveTo>
                  <a:lnTo>
                    <a:pt x="146304" y="176784"/>
                  </a:lnTo>
                  <a:lnTo>
                    <a:pt x="146304" y="0"/>
                  </a:lnTo>
                  <a:lnTo>
                    <a:pt x="0" y="0"/>
                  </a:lnTo>
                  <a:lnTo>
                    <a:pt x="0" y="176784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83991" y="2919983"/>
              <a:ext cx="146685" cy="178435"/>
            </a:xfrm>
            <a:custGeom>
              <a:avLst/>
              <a:gdLst/>
              <a:ahLst/>
              <a:cxnLst/>
              <a:rect l="l" t="t" r="r" b="b"/>
              <a:pathLst>
                <a:path w="146685" h="178435">
                  <a:moveTo>
                    <a:pt x="146304" y="0"/>
                  </a:moveTo>
                  <a:lnTo>
                    <a:pt x="0" y="0"/>
                  </a:lnTo>
                  <a:lnTo>
                    <a:pt x="0" y="178308"/>
                  </a:lnTo>
                  <a:lnTo>
                    <a:pt x="146304" y="178308"/>
                  </a:lnTo>
                  <a:lnTo>
                    <a:pt x="146304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83991" y="2919983"/>
              <a:ext cx="146685" cy="178435"/>
            </a:xfrm>
            <a:custGeom>
              <a:avLst/>
              <a:gdLst/>
              <a:ahLst/>
              <a:cxnLst/>
              <a:rect l="l" t="t" r="r" b="b"/>
              <a:pathLst>
                <a:path w="146685" h="178435">
                  <a:moveTo>
                    <a:pt x="0" y="178308"/>
                  </a:moveTo>
                  <a:lnTo>
                    <a:pt x="146304" y="178308"/>
                  </a:lnTo>
                  <a:lnTo>
                    <a:pt x="146304" y="0"/>
                  </a:lnTo>
                  <a:lnTo>
                    <a:pt x="0" y="0"/>
                  </a:lnTo>
                  <a:lnTo>
                    <a:pt x="0" y="17830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83991" y="1676400"/>
              <a:ext cx="146685" cy="178435"/>
            </a:xfrm>
            <a:custGeom>
              <a:avLst/>
              <a:gdLst/>
              <a:ahLst/>
              <a:cxnLst/>
              <a:rect l="l" t="t" r="r" b="b"/>
              <a:pathLst>
                <a:path w="146685" h="178435">
                  <a:moveTo>
                    <a:pt x="146304" y="0"/>
                  </a:moveTo>
                  <a:lnTo>
                    <a:pt x="0" y="0"/>
                  </a:lnTo>
                  <a:lnTo>
                    <a:pt x="0" y="178308"/>
                  </a:lnTo>
                  <a:lnTo>
                    <a:pt x="146304" y="178308"/>
                  </a:lnTo>
                  <a:lnTo>
                    <a:pt x="146304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83991" y="1676400"/>
              <a:ext cx="146685" cy="178435"/>
            </a:xfrm>
            <a:custGeom>
              <a:avLst/>
              <a:gdLst/>
              <a:ahLst/>
              <a:cxnLst/>
              <a:rect l="l" t="t" r="r" b="b"/>
              <a:pathLst>
                <a:path w="146685" h="178435">
                  <a:moveTo>
                    <a:pt x="0" y="178308"/>
                  </a:moveTo>
                  <a:lnTo>
                    <a:pt x="146304" y="178308"/>
                  </a:lnTo>
                  <a:lnTo>
                    <a:pt x="146304" y="0"/>
                  </a:lnTo>
                  <a:lnTo>
                    <a:pt x="0" y="0"/>
                  </a:lnTo>
                  <a:lnTo>
                    <a:pt x="0" y="17830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450594" y="2180336"/>
            <a:ext cx="983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>
                <a:latin typeface="Comic Sans MS"/>
                <a:cs typeface="Comic Sans MS"/>
              </a:rPr>
              <a:t>Client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50594" y="2607055"/>
            <a:ext cx="16338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>
                <a:latin typeface="Comic Sans MS"/>
                <a:cs typeface="Comic Sans MS"/>
              </a:rPr>
              <a:t>(browser)</a:t>
            </a:r>
            <a:endParaRPr sz="2800">
              <a:latin typeface="Comic Sans MS"/>
              <a:cs typeface="Comic Sans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862637" y="1519237"/>
            <a:ext cx="2524125" cy="1685925"/>
            <a:chOff x="5862637" y="1519237"/>
            <a:chExt cx="2524125" cy="1685925"/>
          </a:xfrm>
        </p:grpSpPr>
        <p:sp>
          <p:nvSpPr>
            <p:cNvPr id="21" name="object 21"/>
            <p:cNvSpPr/>
            <p:nvPr/>
          </p:nvSpPr>
          <p:spPr>
            <a:xfrm>
              <a:off x="5867400" y="1943100"/>
              <a:ext cx="2095500" cy="1257300"/>
            </a:xfrm>
            <a:custGeom>
              <a:avLst/>
              <a:gdLst/>
              <a:ahLst/>
              <a:cxnLst/>
              <a:rect l="l" t="t" r="r" b="b"/>
              <a:pathLst>
                <a:path w="2095500" h="1257300">
                  <a:moveTo>
                    <a:pt x="2095500" y="0"/>
                  </a:moveTo>
                  <a:lnTo>
                    <a:pt x="0" y="0"/>
                  </a:lnTo>
                  <a:lnTo>
                    <a:pt x="0" y="1257300"/>
                  </a:lnTo>
                  <a:lnTo>
                    <a:pt x="2095500" y="1257300"/>
                  </a:lnTo>
                  <a:lnTo>
                    <a:pt x="2095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962900" y="1524000"/>
              <a:ext cx="419100" cy="1676400"/>
            </a:xfrm>
            <a:custGeom>
              <a:avLst/>
              <a:gdLst/>
              <a:ahLst/>
              <a:cxnLst/>
              <a:rect l="l" t="t" r="r" b="b"/>
              <a:pathLst>
                <a:path w="419100" h="1676400">
                  <a:moveTo>
                    <a:pt x="419100" y="0"/>
                  </a:moveTo>
                  <a:lnTo>
                    <a:pt x="0" y="419100"/>
                  </a:lnTo>
                  <a:lnTo>
                    <a:pt x="0" y="1676400"/>
                  </a:lnTo>
                  <a:lnTo>
                    <a:pt x="419100" y="1257300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67400" y="1524000"/>
              <a:ext cx="2514600" cy="419100"/>
            </a:xfrm>
            <a:custGeom>
              <a:avLst/>
              <a:gdLst/>
              <a:ahLst/>
              <a:cxnLst/>
              <a:rect l="l" t="t" r="r" b="b"/>
              <a:pathLst>
                <a:path w="2514600" h="419100">
                  <a:moveTo>
                    <a:pt x="2514600" y="0"/>
                  </a:moveTo>
                  <a:lnTo>
                    <a:pt x="419100" y="0"/>
                  </a:lnTo>
                  <a:lnTo>
                    <a:pt x="0" y="419100"/>
                  </a:lnTo>
                  <a:lnTo>
                    <a:pt x="2095500" y="419100"/>
                  </a:lnTo>
                  <a:lnTo>
                    <a:pt x="2514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67400" y="1524000"/>
              <a:ext cx="2514600" cy="1676400"/>
            </a:xfrm>
            <a:custGeom>
              <a:avLst/>
              <a:gdLst/>
              <a:ahLst/>
              <a:cxnLst/>
              <a:rect l="l" t="t" r="r" b="b"/>
              <a:pathLst>
                <a:path w="2514600" h="1676400">
                  <a:moveTo>
                    <a:pt x="0" y="419100"/>
                  </a:moveTo>
                  <a:lnTo>
                    <a:pt x="419100" y="0"/>
                  </a:lnTo>
                  <a:lnTo>
                    <a:pt x="2514600" y="0"/>
                  </a:lnTo>
                  <a:lnTo>
                    <a:pt x="2514600" y="1257300"/>
                  </a:lnTo>
                  <a:lnTo>
                    <a:pt x="2095500" y="1676400"/>
                  </a:lnTo>
                  <a:lnTo>
                    <a:pt x="0" y="1676400"/>
                  </a:lnTo>
                  <a:lnTo>
                    <a:pt x="0" y="419100"/>
                  </a:lnTo>
                  <a:close/>
                </a:path>
                <a:path w="2514600" h="1676400">
                  <a:moveTo>
                    <a:pt x="0" y="419100"/>
                  </a:moveTo>
                  <a:lnTo>
                    <a:pt x="2095500" y="419100"/>
                  </a:lnTo>
                  <a:lnTo>
                    <a:pt x="2514600" y="0"/>
                  </a:lnTo>
                </a:path>
                <a:path w="2514600" h="1676400">
                  <a:moveTo>
                    <a:pt x="2095500" y="419100"/>
                  </a:moveTo>
                  <a:lnTo>
                    <a:pt x="2095500" y="16764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947028" y="2101088"/>
            <a:ext cx="1703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>
                <a:latin typeface="Comic Sans MS"/>
                <a:cs typeface="Comic Sans MS"/>
              </a:rPr>
              <a:t>Web</a:t>
            </a:r>
            <a:r>
              <a:rPr sz="2400" spc="-70">
                <a:latin typeface="Comic Sans MS"/>
                <a:cs typeface="Comic Sans MS"/>
              </a:rPr>
              <a:t> </a:t>
            </a:r>
            <a:r>
              <a:rPr sz="2400" spc="-10">
                <a:latin typeface="Comic Sans MS"/>
                <a:cs typeface="Comic Sans MS"/>
              </a:rPr>
              <a:t>server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47028" y="2466847"/>
            <a:ext cx="2195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>
                <a:latin typeface="Comic Sans MS"/>
                <a:cs typeface="Comic Sans MS"/>
              </a:rPr>
              <a:t>(Apache,</a:t>
            </a:r>
            <a:r>
              <a:rPr sz="2400" spc="-45">
                <a:latin typeface="Comic Sans MS"/>
                <a:cs typeface="Comic Sans MS"/>
              </a:rPr>
              <a:t> </a:t>
            </a:r>
            <a:r>
              <a:rPr sz="2400" spc="-20">
                <a:latin typeface="Comic Sans MS"/>
                <a:cs typeface="Comic Sans MS"/>
              </a:rPr>
              <a:t>JWS)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710237" y="4567237"/>
            <a:ext cx="2219325" cy="1762125"/>
            <a:chOff x="5710237" y="4567237"/>
            <a:chExt cx="2219325" cy="1762125"/>
          </a:xfrm>
        </p:grpSpPr>
        <p:sp>
          <p:nvSpPr>
            <p:cNvPr id="28" name="object 28"/>
            <p:cNvSpPr/>
            <p:nvPr/>
          </p:nvSpPr>
          <p:spPr>
            <a:xfrm>
              <a:off x="5715000" y="4571999"/>
              <a:ext cx="2209800" cy="1752600"/>
            </a:xfrm>
            <a:custGeom>
              <a:avLst/>
              <a:gdLst/>
              <a:ahLst/>
              <a:cxnLst/>
              <a:rect l="l" t="t" r="r" b="b"/>
              <a:pathLst>
                <a:path w="2209800" h="1752600">
                  <a:moveTo>
                    <a:pt x="2209800" y="219075"/>
                  </a:moveTo>
                  <a:lnTo>
                    <a:pt x="2187346" y="174917"/>
                  </a:lnTo>
                  <a:lnTo>
                    <a:pt x="2148814" y="147104"/>
                  </a:lnTo>
                  <a:lnTo>
                    <a:pt x="2092960" y="120904"/>
                  </a:lnTo>
                  <a:lnTo>
                    <a:pt x="2021103" y="96583"/>
                  </a:lnTo>
                  <a:lnTo>
                    <a:pt x="1979574" y="85191"/>
                  </a:lnTo>
                  <a:lnTo>
                    <a:pt x="1934552" y="74371"/>
                  </a:lnTo>
                  <a:lnTo>
                    <a:pt x="1886178" y="64160"/>
                  </a:lnTo>
                  <a:lnTo>
                    <a:pt x="1834629" y="54571"/>
                  </a:lnTo>
                  <a:lnTo>
                    <a:pt x="1780070" y="45643"/>
                  </a:lnTo>
                  <a:lnTo>
                    <a:pt x="1722666" y="37414"/>
                  </a:lnTo>
                  <a:lnTo>
                    <a:pt x="1662569" y="29908"/>
                  </a:lnTo>
                  <a:lnTo>
                    <a:pt x="1599946" y="23164"/>
                  </a:lnTo>
                  <a:lnTo>
                    <a:pt x="1534972" y="17221"/>
                  </a:lnTo>
                  <a:lnTo>
                    <a:pt x="1467815" y="12090"/>
                  </a:lnTo>
                  <a:lnTo>
                    <a:pt x="1398625" y="7823"/>
                  </a:lnTo>
                  <a:lnTo>
                    <a:pt x="1327569" y="4457"/>
                  </a:lnTo>
                  <a:lnTo>
                    <a:pt x="1254823" y="2006"/>
                  </a:lnTo>
                  <a:lnTo>
                    <a:pt x="1180541" y="508"/>
                  </a:lnTo>
                  <a:lnTo>
                    <a:pt x="1104900" y="0"/>
                  </a:lnTo>
                  <a:lnTo>
                    <a:pt x="1029246" y="508"/>
                  </a:lnTo>
                  <a:lnTo>
                    <a:pt x="954963" y="2006"/>
                  </a:lnTo>
                  <a:lnTo>
                    <a:pt x="882218" y="4457"/>
                  </a:lnTo>
                  <a:lnTo>
                    <a:pt x="811161" y="7823"/>
                  </a:lnTo>
                  <a:lnTo>
                    <a:pt x="741972" y="12090"/>
                  </a:lnTo>
                  <a:lnTo>
                    <a:pt x="674814" y="17221"/>
                  </a:lnTo>
                  <a:lnTo>
                    <a:pt x="609841" y="23164"/>
                  </a:lnTo>
                  <a:lnTo>
                    <a:pt x="547217" y="29908"/>
                  </a:lnTo>
                  <a:lnTo>
                    <a:pt x="487121" y="37414"/>
                  </a:lnTo>
                  <a:lnTo>
                    <a:pt x="429717" y="45643"/>
                  </a:lnTo>
                  <a:lnTo>
                    <a:pt x="375158" y="54571"/>
                  </a:lnTo>
                  <a:lnTo>
                    <a:pt x="323608" y="64160"/>
                  </a:lnTo>
                  <a:lnTo>
                    <a:pt x="275234" y="74371"/>
                  </a:lnTo>
                  <a:lnTo>
                    <a:pt x="230212" y="85191"/>
                  </a:lnTo>
                  <a:lnTo>
                    <a:pt x="188683" y="96583"/>
                  </a:lnTo>
                  <a:lnTo>
                    <a:pt x="150837" y="108496"/>
                  </a:lnTo>
                  <a:lnTo>
                    <a:pt x="86817" y="133794"/>
                  </a:lnTo>
                  <a:lnTo>
                    <a:pt x="39458" y="160832"/>
                  </a:lnTo>
                  <a:lnTo>
                    <a:pt x="10083" y="189344"/>
                  </a:lnTo>
                  <a:lnTo>
                    <a:pt x="0" y="219075"/>
                  </a:lnTo>
                  <a:lnTo>
                    <a:pt x="0" y="1533525"/>
                  </a:lnTo>
                  <a:lnTo>
                    <a:pt x="22440" y="1577682"/>
                  </a:lnTo>
                  <a:lnTo>
                    <a:pt x="60972" y="1605483"/>
                  </a:lnTo>
                  <a:lnTo>
                    <a:pt x="116827" y="1631683"/>
                  </a:lnTo>
                  <a:lnTo>
                    <a:pt x="188683" y="1656016"/>
                  </a:lnTo>
                  <a:lnTo>
                    <a:pt x="230212" y="1667395"/>
                  </a:lnTo>
                  <a:lnTo>
                    <a:pt x="275234" y="1678216"/>
                  </a:lnTo>
                  <a:lnTo>
                    <a:pt x="323608" y="1688439"/>
                  </a:lnTo>
                  <a:lnTo>
                    <a:pt x="375158" y="1698028"/>
                  </a:lnTo>
                  <a:lnTo>
                    <a:pt x="429717" y="1706956"/>
                  </a:lnTo>
                  <a:lnTo>
                    <a:pt x="487121" y="1715185"/>
                  </a:lnTo>
                  <a:lnTo>
                    <a:pt x="547217" y="1722691"/>
                  </a:lnTo>
                  <a:lnTo>
                    <a:pt x="609841" y="1729435"/>
                  </a:lnTo>
                  <a:lnTo>
                    <a:pt x="674814" y="1735391"/>
                  </a:lnTo>
                  <a:lnTo>
                    <a:pt x="741972" y="1740509"/>
                  </a:lnTo>
                  <a:lnTo>
                    <a:pt x="811161" y="1744776"/>
                  </a:lnTo>
                  <a:lnTo>
                    <a:pt x="882218" y="1748155"/>
                  </a:lnTo>
                  <a:lnTo>
                    <a:pt x="954963" y="1750606"/>
                  </a:lnTo>
                  <a:lnTo>
                    <a:pt x="1029246" y="1752104"/>
                  </a:lnTo>
                  <a:lnTo>
                    <a:pt x="1104900" y="1752600"/>
                  </a:lnTo>
                  <a:lnTo>
                    <a:pt x="1180541" y="1752104"/>
                  </a:lnTo>
                  <a:lnTo>
                    <a:pt x="1254823" y="1750606"/>
                  </a:lnTo>
                  <a:lnTo>
                    <a:pt x="1327569" y="1748155"/>
                  </a:lnTo>
                  <a:lnTo>
                    <a:pt x="1398625" y="1744776"/>
                  </a:lnTo>
                  <a:lnTo>
                    <a:pt x="1467815" y="1740509"/>
                  </a:lnTo>
                  <a:lnTo>
                    <a:pt x="1534972" y="1735391"/>
                  </a:lnTo>
                  <a:lnTo>
                    <a:pt x="1599946" y="1729435"/>
                  </a:lnTo>
                  <a:lnTo>
                    <a:pt x="1662569" y="1722691"/>
                  </a:lnTo>
                  <a:lnTo>
                    <a:pt x="1722666" y="1715185"/>
                  </a:lnTo>
                  <a:lnTo>
                    <a:pt x="1780070" y="1706956"/>
                  </a:lnTo>
                  <a:lnTo>
                    <a:pt x="1834629" y="1698028"/>
                  </a:lnTo>
                  <a:lnTo>
                    <a:pt x="1886178" y="1688439"/>
                  </a:lnTo>
                  <a:lnTo>
                    <a:pt x="1934552" y="1678216"/>
                  </a:lnTo>
                  <a:lnTo>
                    <a:pt x="1979574" y="1667395"/>
                  </a:lnTo>
                  <a:lnTo>
                    <a:pt x="2021103" y="1656016"/>
                  </a:lnTo>
                  <a:lnTo>
                    <a:pt x="2058949" y="1644103"/>
                  </a:lnTo>
                  <a:lnTo>
                    <a:pt x="2122970" y="1618805"/>
                  </a:lnTo>
                  <a:lnTo>
                    <a:pt x="2170328" y="1591767"/>
                  </a:lnTo>
                  <a:lnTo>
                    <a:pt x="2199703" y="1563255"/>
                  </a:lnTo>
                  <a:lnTo>
                    <a:pt x="2209800" y="1533525"/>
                  </a:lnTo>
                  <a:lnTo>
                    <a:pt x="2209800" y="2190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715000" y="4572000"/>
              <a:ext cx="2209800" cy="1752600"/>
            </a:xfrm>
            <a:custGeom>
              <a:avLst/>
              <a:gdLst/>
              <a:ahLst/>
              <a:cxnLst/>
              <a:rect l="l" t="t" r="r" b="b"/>
              <a:pathLst>
                <a:path w="2209800" h="1752600">
                  <a:moveTo>
                    <a:pt x="2209800" y="219075"/>
                  </a:moveTo>
                  <a:lnTo>
                    <a:pt x="2187352" y="263237"/>
                  </a:lnTo>
                  <a:lnTo>
                    <a:pt x="2148818" y="291047"/>
                  </a:lnTo>
                  <a:lnTo>
                    <a:pt x="2092963" y="317248"/>
                  </a:lnTo>
                  <a:lnTo>
                    <a:pt x="2021104" y="341579"/>
                  </a:lnTo>
                  <a:lnTo>
                    <a:pt x="1979584" y="352961"/>
                  </a:lnTo>
                  <a:lnTo>
                    <a:pt x="1934557" y="363779"/>
                  </a:lnTo>
                  <a:lnTo>
                    <a:pt x="1886188" y="373999"/>
                  </a:lnTo>
                  <a:lnTo>
                    <a:pt x="1834639" y="383588"/>
                  </a:lnTo>
                  <a:lnTo>
                    <a:pt x="1780078" y="392514"/>
                  </a:lnTo>
                  <a:lnTo>
                    <a:pt x="1722666" y="400745"/>
                  </a:lnTo>
                  <a:lnTo>
                    <a:pt x="1662571" y="408248"/>
                  </a:lnTo>
                  <a:lnTo>
                    <a:pt x="1599955" y="414990"/>
                  </a:lnTo>
                  <a:lnTo>
                    <a:pt x="1534983" y="420939"/>
                  </a:lnTo>
                  <a:lnTo>
                    <a:pt x="1467820" y="426062"/>
                  </a:lnTo>
                  <a:lnTo>
                    <a:pt x="1398631" y="430327"/>
                  </a:lnTo>
                  <a:lnTo>
                    <a:pt x="1327580" y="433700"/>
                  </a:lnTo>
                  <a:lnTo>
                    <a:pt x="1254831" y="436150"/>
                  </a:lnTo>
                  <a:lnTo>
                    <a:pt x="1180550" y="437644"/>
                  </a:lnTo>
                  <a:lnTo>
                    <a:pt x="1104900" y="438150"/>
                  </a:lnTo>
                  <a:lnTo>
                    <a:pt x="1029249" y="437644"/>
                  </a:lnTo>
                  <a:lnTo>
                    <a:pt x="954968" y="436150"/>
                  </a:lnTo>
                  <a:lnTo>
                    <a:pt x="882219" y="433700"/>
                  </a:lnTo>
                  <a:lnTo>
                    <a:pt x="811168" y="430327"/>
                  </a:lnTo>
                  <a:lnTo>
                    <a:pt x="741979" y="426062"/>
                  </a:lnTo>
                  <a:lnTo>
                    <a:pt x="674816" y="420939"/>
                  </a:lnTo>
                  <a:lnTo>
                    <a:pt x="609844" y="414990"/>
                  </a:lnTo>
                  <a:lnTo>
                    <a:pt x="547228" y="408248"/>
                  </a:lnTo>
                  <a:lnTo>
                    <a:pt x="487133" y="400745"/>
                  </a:lnTo>
                  <a:lnTo>
                    <a:pt x="429721" y="392514"/>
                  </a:lnTo>
                  <a:lnTo>
                    <a:pt x="375160" y="383588"/>
                  </a:lnTo>
                  <a:lnTo>
                    <a:pt x="323611" y="373999"/>
                  </a:lnTo>
                  <a:lnTo>
                    <a:pt x="275242" y="363779"/>
                  </a:lnTo>
                  <a:lnTo>
                    <a:pt x="230215" y="352961"/>
                  </a:lnTo>
                  <a:lnTo>
                    <a:pt x="188695" y="341579"/>
                  </a:lnTo>
                  <a:lnTo>
                    <a:pt x="150847" y="329663"/>
                  </a:lnTo>
                  <a:lnTo>
                    <a:pt x="86826" y="304365"/>
                  </a:lnTo>
                  <a:lnTo>
                    <a:pt x="39467" y="277327"/>
                  </a:lnTo>
                  <a:lnTo>
                    <a:pt x="10086" y="248810"/>
                  </a:lnTo>
                  <a:lnTo>
                    <a:pt x="0" y="219075"/>
                  </a:lnTo>
                  <a:lnTo>
                    <a:pt x="2548" y="204071"/>
                  </a:lnTo>
                  <a:lnTo>
                    <a:pt x="39467" y="160822"/>
                  </a:lnTo>
                  <a:lnTo>
                    <a:pt x="86826" y="133784"/>
                  </a:lnTo>
                  <a:lnTo>
                    <a:pt x="150847" y="108486"/>
                  </a:lnTo>
                  <a:lnTo>
                    <a:pt x="188695" y="96570"/>
                  </a:lnTo>
                  <a:lnTo>
                    <a:pt x="230215" y="85188"/>
                  </a:lnTo>
                  <a:lnTo>
                    <a:pt x="275242" y="74370"/>
                  </a:lnTo>
                  <a:lnTo>
                    <a:pt x="323611" y="64150"/>
                  </a:lnTo>
                  <a:lnTo>
                    <a:pt x="375160" y="54561"/>
                  </a:lnTo>
                  <a:lnTo>
                    <a:pt x="429721" y="45635"/>
                  </a:lnTo>
                  <a:lnTo>
                    <a:pt x="487133" y="37404"/>
                  </a:lnTo>
                  <a:lnTo>
                    <a:pt x="547228" y="29901"/>
                  </a:lnTo>
                  <a:lnTo>
                    <a:pt x="609844" y="23159"/>
                  </a:lnTo>
                  <a:lnTo>
                    <a:pt x="674816" y="17210"/>
                  </a:lnTo>
                  <a:lnTo>
                    <a:pt x="741979" y="12087"/>
                  </a:lnTo>
                  <a:lnTo>
                    <a:pt x="811168" y="7822"/>
                  </a:lnTo>
                  <a:lnTo>
                    <a:pt x="882219" y="4449"/>
                  </a:lnTo>
                  <a:lnTo>
                    <a:pt x="954968" y="1999"/>
                  </a:lnTo>
                  <a:lnTo>
                    <a:pt x="1029249" y="505"/>
                  </a:lnTo>
                  <a:lnTo>
                    <a:pt x="1104900" y="0"/>
                  </a:lnTo>
                  <a:lnTo>
                    <a:pt x="1180550" y="505"/>
                  </a:lnTo>
                  <a:lnTo>
                    <a:pt x="1254831" y="1999"/>
                  </a:lnTo>
                  <a:lnTo>
                    <a:pt x="1327580" y="4449"/>
                  </a:lnTo>
                  <a:lnTo>
                    <a:pt x="1398631" y="7822"/>
                  </a:lnTo>
                  <a:lnTo>
                    <a:pt x="1467820" y="12087"/>
                  </a:lnTo>
                  <a:lnTo>
                    <a:pt x="1534983" y="17210"/>
                  </a:lnTo>
                  <a:lnTo>
                    <a:pt x="1599955" y="23159"/>
                  </a:lnTo>
                  <a:lnTo>
                    <a:pt x="1662571" y="29901"/>
                  </a:lnTo>
                  <a:lnTo>
                    <a:pt x="1722666" y="37404"/>
                  </a:lnTo>
                  <a:lnTo>
                    <a:pt x="1780078" y="45635"/>
                  </a:lnTo>
                  <a:lnTo>
                    <a:pt x="1834639" y="54561"/>
                  </a:lnTo>
                  <a:lnTo>
                    <a:pt x="1886188" y="64150"/>
                  </a:lnTo>
                  <a:lnTo>
                    <a:pt x="1934557" y="74370"/>
                  </a:lnTo>
                  <a:lnTo>
                    <a:pt x="1979584" y="85188"/>
                  </a:lnTo>
                  <a:lnTo>
                    <a:pt x="2021104" y="96570"/>
                  </a:lnTo>
                  <a:lnTo>
                    <a:pt x="2058952" y="108486"/>
                  </a:lnTo>
                  <a:lnTo>
                    <a:pt x="2122973" y="133784"/>
                  </a:lnTo>
                  <a:lnTo>
                    <a:pt x="2170332" y="160822"/>
                  </a:lnTo>
                  <a:lnTo>
                    <a:pt x="2199713" y="189339"/>
                  </a:lnTo>
                  <a:lnTo>
                    <a:pt x="2209800" y="219075"/>
                  </a:lnTo>
                  <a:close/>
                </a:path>
                <a:path w="2209800" h="1752600">
                  <a:moveTo>
                    <a:pt x="2209800" y="219075"/>
                  </a:moveTo>
                  <a:lnTo>
                    <a:pt x="2209800" y="1533525"/>
                  </a:lnTo>
                  <a:lnTo>
                    <a:pt x="2207251" y="1548524"/>
                  </a:lnTo>
                  <a:lnTo>
                    <a:pt x="2170332" y="1591764"/>
                  </a:lnTo>
                  <a:lnTo>
                    <a:pt x="2122973" y="1618799"/>
                  </a:lnTo>
                  <a:lnTo>
                    <a:pt x="2058952" y="1644096"/>
                  </a:lnTo>
                  <a:lnTo>
                    <a:pt x="2021104" y="1656012"/>
                  </a:lnTo>
                  <a:lnTo>
                    <a:pt x="1979584" y="1667395"/>
                  </a:lnTo>
                  <a:lnTo>
                    <a:pt x="1934557" y="1678214"/>
                  </a:lnTo>
                  <a:lnTo>
                    <a:pt x="1886188" y="1688434"/>
                  </a:lnTo>
                  <a:lnTo>
                    <a:pt x="1834639" y="1698025"/>
                  </a:lnTo>
                  <a:lnTo>
                    <a:pt x="1780078" y="1706953"/>
                  </a:lnTo>
                  <a:lnTo>
                    <a:pt x="1722666" y="1715185"/>
                  </a:lnTo>
                  <a:lnTo>
                    <a:pt x="1662571" y="1722690"/>
                  </a:lnTo>
                  <a:lnTo>
                    <a:pt x="1599955" y="1729433"/>
                  </a:lnTo>
                  <a:lnTo>
                    <a:pt x="1534983" y="1735384"/>
                  </a:lnTo>
                  <a:lnTo>
                    <a:pt x="1467820" y="1740508"/>
                  </a:lnTo>
                  <a:lnTo>
                    <a:pt x="1398631" y="1744774"/>
                  </a:lnTo>
                  <a:lnTo>
                    <a:pt x="1327580" y="1748149"/>
                  </a:lnTo>
                  <a:lnTo>
                    <a:pt x="1254831" y="1750600"/>
                  </a:lnTo>
                  <a:lnTo>
                    <a:pt x="1180550" y="1752094"/>
                  </a:lnTo>
                  <a:lnTo>
                    <a:pt x="1104900" y="1752600"/>
                  </a:lnTo>
                  <a:lnTo>
                    <a:pt x="1029249" y="1752094"/>
                  </a:lnTo>
                  <a:lnTo>
                    <a:pt x="954968" y="1750600"/>
                  </a:lnTo>
                  <a:lnTo>
                    <a:pt x="882219" y="1748149"/>
                  </a:lnTo>
                  <a:lnTo>
                    <a:pt x="811168" y="1744774"/>
                  </a:lnTo>
                  <a:lnTo>
                    <a:pt x="741979" y="1740508"/>
                  </a:lnTo>
                  <a:lnTo>
                    <a:pt x="674816" y="1735384"/>
                  </a:lnTo>
                  <a:lnTo>
                    <a:pt x="609844" y="1729433"/>
                  </a:lnTo>
                  <a:lnTo>
                    <a:pt x="547228" y="1722690"/>
                  </a:lnTo>
                  <a:lnTo>
                    <a:pt x="487133" y="1715185"/>
                  </a:lnTo>
                  <a:lnTo>
                    <a:pt x="429721" y="1706953"/>
                  </a:lnTo>
                  <a:lnTo>
                    <a:pt x="375160" y="1698025"/>
                  </a:lnTo>
                  <a:lnTo>
                    <a:pt x="323611" y="1688434"/>
                  </a:lnTo>
                  <a:lnTo>
                    <a:pt x="275242" y="1678214"/>
                  </a:lnTo>
                  <a:lnTo>
                    <a:pt x="230215" y="1667395"/>
                  </a:lnTo>
                  <a:lnTo>
                    <a:pt x="188695" y="1656012"/>
                  </a:lnTo>
                  <a:lnTo>
                    <a:pt x="150847" y="1644096"/>
                  </a:lnTo>
                  <a:lnTo>
                    <a:pt x="86826" y="1618799"/>
                  </a:lnTo>
                  <a:lnTo>
                    <a:pt x="39467" y="1591764"/>
                  </a:lnTo>
                  <a:lnTo>
                    <a:pt x="10086" y="1563252"/>
                  </a:lnTo>
                  <a:lnTo>
                    <a:pt x="0" y="1533525"/>
                  </a:lnTo>
                  <a:lnTo>
                    <a:pt x="0" y="219075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870828" y="5062854"/>
            <a:ext cx="18573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>
                <a:latin typeface="Comic Sans MS"/>
                <a:cs typeface="Comic Sans MS"/>
              </a:rPr>
              <a:t>Database </a:t>
            </a:r>
            <a:r>
              <a:rPr sz="2400">
                <a:latin typeface="Comic Sans MS"/>
                <a:cs typeface="Comic Sans MS"/>
              </a:rPr>
              <a:t>server</a:t>
            </a:r>
            <a:r>
              <a:rPr sz="2400" spc="-45">
                <a:latin typeface="Comic Sans MS"/>
                <a:cs typeface="Comic Sans MS"/>
              </a:rPr>
              <a:t> </a:t>
            </a:r>
            <a:r>
              <a:rPr sz="2400" spc="-10">
                <a:latin typeface="Comic Sans MS"/>
                <a:cs typeface="Comic Sans MS"/>
              </a:rPr>
              <a:t>(DB2)</a:t>
            </a:r>
            <a:endParaRPr sz="2400">
              <a:latin typeface="Comic Sans MS"/>
              <a:cs typeface="Comic Sans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124961" y="2055582"/>
            <a:ext cx="2743200" cy="918844"/>
            <a:chOff x="3124961" y="2055582"/>
            <a:chExt cx="2743200" cy="918844"/>
          </a:xfrm>
        </p:grpSpPr>
        <p:sp>
          <p:nvSpPr>
            <p:cNvPr id="32" name="object 32"/>
            <p:cNvSpPr/>
            <p:nvPr/>
          </p:nvSpPr>
          <p:spPr>
            <a:xfrm>
              <a:off x="3124962" y="2319527"/>
              <a:ext cx="2743200" cy="315595"/>
            </a:xfrm>
            <a:custGeom>
              <a:avLst/>
              <a:gdLst/>
              <a:ahLst/>
              <a:cxnLst/>
              <a:rect l="l" t="t" r="r" b="b"/>
              <a:pathLst>
                <a:path w="2743200" h="315594">
                  <a:moveTo>
                    <a:pt x="457200" y="257556"/>
                  </a:moveTo>
                  <a:lnTo>
                    <a:pt x="86868" y="257556"/>
                  </a:lnTo>
                  <a:lnTo>
                    <a:pt x="86868" y="228600"/>
                  </a:lnTo>
                  <a:lnTo>
                    <a:pt x="0" y="272034"/>
                  </a:lnTo>
                  <a:lnTo>
                    <a:pt x="86868" y="315468"/>
                  </a:lnTo>
                  <a:lnTo>
                    <a:pt x="86868" y="286512"/>
                  </a:lnTo>
                  <a:lnTo>
                    <a:pt x="457200" y="286512"/>
                  </a:lnTo>
                  <a:lnTo>
                    <a:pt x="457200" y="257556"/>
                  </a:lnTo>
                  <a:close/>
                </a:path>
                <a:path w="2743200" h="315594">
                  <a:moveTo>
                    <a:pt x="2743200" y="43434"/>
                  </a:moveTo>
                  <a:lnTo>
                    <a:pt x="2714244" y="28956"/>
                  </a:lnTo>
                  <a:lnTo>
                    <a:pt x="2656332" y="0"/>
                  </a:lnTo>
                  <a:lnTo>
                    <a:pt x="2656332" y="28956"/>
                  </a:lnTo>
                  <a:lnTo>
                    <a:pt x="2286000" y="28956"/>
                  </a:lnTo>
                  <a:lnTo>
                    <a:pt x="2286000" y="57912"/>
                  </a:lnTo>
                  <a:lnTo>
                    <a:pt x="2656332" y="57912"/>
                  </a:lnTo>
                  <a:lnTo>
                    <a:pt x="2656332" y="86868"/>
                  </a:lnTo>
                  <a:lnTo>
                    <a:pt x="2714244" y="57912"/>
                  </a:lnTo>
                  <a:lnTo>
                    <a:pt x="2743200" y="434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80811" y="2060344"/>
              <a:ext cx="1830705" cy="838200"/>
            </a:xfrm>
            <a:custGeom>
              <a:avLst/>
              <a:gdLst/>
              <a:ahLst/>
              <a:cxnLst/>
              <a:rect l="l" t="t" r="r" b="b"/>
              <a:pathLst>
                <a:path w="1830704" h="838200">
                  <a:moveTo>
                    <a:pt x="165688" y="275820"/>
                  </a:moveTo>
                  <a:lnTo>
                    <a:pt x="172923" y="205176"/>
                  </a:lnTo>
                  <a:lnTo>
                    <a:pt x="221377" y="143867"/>
                  </a:lnTo>
                  <a:lnTo>
                    <a:pt x="258599" y="118737"/>
                  </a:lnTo>
                  <a:lnTo>
                    <a:pt x="303169" y="98369"/>
                  </a:lnTo>
                  <a:lnTo>
                    <a:pt x="354104" y="83574"/>
                  </a:lnTo>
                  <a:lnTo>
                    <a:pt x="410417" y="75160"/>
                  </a:lnTo>
                  <a:lnTo>
                    <a:pt x="457996" y="73642"/>
                  </a:lnTo>
                  <a:lnTo>
                    <a:pt x="505016" y="77017"/>
                  </a:lnTo>
                  <a:lnTo>
                    <a:pt x="550488" y="85179"/>
                  </a:lnTo>
                  <a:lnTo>
                    <a:pt x="593424" y="98020"/>
                  </a:lnTo>
                  <a:lnTo>
                    <a:pt x="622992" y="71191"/>
                  </a:lnTo>
                  <a:lnTo>
                    <a:pt x="660294" y="49938"/>
                  </a:lnTo>
                  <a:lnTo>
                    <a:pt x="703498" y="34612"/>
                  </a:lnTo>
                  <a:lnTo>
                    <a:pt x="750775" y="25564"/>
                  </a:lnTo>
                  <a:lnTo>
                    <a:pt x="800293" y="23146"/>
                  </a:lnTo>
                  <a:lnTo>
                    <a:pt x="850222" y="27707"/>
                  </a:lnTo>
                  <a:lnTo>
                    <a:pt x="898732" y="39600"/>
                  </a:lnTo>
                  <a:lnTo>
                    <a:pt x="939165" y="56727"/>
                  </a:lnTo>
                  <a:lnTo>
                    <a:pt x="951183" y="63603"/>
                  </a:lnTo>
                  <a:lnTo>
                    <a:pt x="979036" y="37999"/>
                  </a:lnTo>
                  <a:lnTo>
                    <a:pt x="1015426" y="18537"/>
                  </a:lnTo>
                  <a:lnTo>
                    <a:pt x="1057990" y="5707"/>
                  </a:lnTo>
                  <a:lnTo>
                    <a:pt x="1104364" y="0"/>
                  </a:lnTo>
                  <a:lnTo>
                    <a:pt x="1152184" y="1905"/>
                  </a:lnTo>
                  <a:lnTo>
                    <a:pt x="1199087" y="11914"/>
                  </a:lnTo>
                  <a:lnTo>
                    <a:pt x="1249736" y="35203"/>
                  </a:lnTo>
                  <a:lnTo>
                    <a:pt x="1263476" y="45188"/>
                  </a:lnTo>
                  <a:lnTo>
                    <a:pt x="1304417" y="22215"/>
                  </a:lnTo>
                  <a:lnTo>
                    <a:pt x="1351990" y="7243"/>
                  </a:lnTo>
                  <a:lnTo>
                    <a:pt x="1403430" y="420"/>
                  </a:lnTo>
                  <a:lnTo>
                    <a:pt x="1455970" y="1895"/>
                  </a:lnTo>
                  <a:lnTo>
                    <a:pt x="1506845" y="11815"/>
                  </a:lnTo>
                  <a:lnTo>
                    <a:pt x="1553290" y="30329"/>
                  </a:lnTo>
                  <a:lnTo>
                    <a:pt x="1598502" y="64032"/>
                  </a:lnTo>
                  <a:lnTo>
                    <a:pt x="1622759" y="105259"/>
                  </a:lnTo>
                  <a:lnTo>
                    <a:pt x="1678535" y="119969"/>
                  </a:lnTo>
                  <a:lnTo>
                    <a:pt x="1724585" y="142550"/>
                  </a:lnTo>
                  <a:lnTo>
                    <a:pt x="1759395" y="171347"/>
                  </a:lnTo>
                  <a:lnTo>
                    <a:pt x="1781452" y="204705"/>
                  </a:lnTo>
                  <a:lnTo>
                    <a:pt x="1789243" y="240970"/>
                  </a:lnTo>
                  <a:lnTo>
                    <a:pt x="1781255" y="278487"/>
                  </a:lnTo>
                  <a:lnTo>
                    <a:pt x="1778461" y="284837"/>
                  </a:lnTo>
                  <a:lnTo>
                    <a:pt x="1775032" y="290933"/>
                  </a:lnTo>
                  <a:lnTo>
                    <a:pt x="1770841" y="297029"/>
                  </a:lnTo>
                  <a:lnTo>
                    <a:pt x="1804904" y="332437"/>
                  </a:lnTo>
                  <a:lnTo>
                    <a:pt x="1824573" y="370493"/>
                  </a:lnTo>
                  <a:lnTo>
                    <a:pt x="1830167" y="409693"/>
                  </a:lnTo>
                  <a:lnTo>
                    <a:pt x="1822002" y="448533"/>
                  </a:lnTo>
                  <a:lnTo>
                    <a:pt x="1800397" y="485509"/>
                  </a:lnTo>
                  <a:lnTo>
                    <a:pt x="1765669" y="519118"/>
                  </a:lnTo>
                  <a:lnTo>
                    <a:pt x="1718136" y="547854"/>
                  </a:lnTo>
                  <a:lnTo>
                    <a:pt x="1654699" y="570873"/>
                  </a:lnTo>
                  <a:lnTo>
                    <a:pt x="1584024" y="583033"/>
                  </a:lnTo>
                  <a:lnTo>
                    <a:pt x="1577126" y="618011"/>
                  </a:lnTo>
                  <a:lnTo>
                    <a:pt x="1529013" y="678269"/>
                  </a:lnTo>
                  <a:lnTo>
                    <a:pt x="1490771" y="701730"/>
                  </a:lnTo>
                  <a:lnTo>
                    <a:pt x="1445053" y="719536"/>
                  </a:lnTo>
                  <a:lnTo>
                    <a:pt x="1393346" y="730777"/>
                  </a:lnTo>
                  <a:lnTo>
                    <a:pt x="1337136" y="734544"/>
                  </a:lnTo>
                  <a:lnTo>
                    <a:pt x="1303548" y="732913"/>
                  </a:lnTo>
                  <a:lnTo>
                    <a:pt x="1270747" y="728448"/>
                  </a:lnTo>
                  <a:lnTo>
                    <a:pt x="1239231" y="721221"/>
                  </a:lnTo>
                  <a:lnTo>
                    <a:pt x="1209501" y="711303"/>
                  </a:lnTo>
                  <a:lnTo>
                    <a:pt x="1187218" y="744733"/>
                  </a:lnTo>
                  <a:lnTo>
                    <a:pt x="1155710" y="773837"/>
                  </a:lnTo>
                  <a:lnTo>
                    <a:pt x="1116407" y="798133"/>
                  </a:lnTo>
                  <a:lnTo>
                    <a:pt x="1070737" y="817142"/>
                  </a:lnTo>
                  <a:lnTo>
                    <a:pt x="1020133" y="830382"/>
                  </a:lnTo>
                  <a:lnTo>
                    <a:pt x="966024" y="837372"/>
                  </a:lnTo>
                  <a:lnTo>
                    <a:pt x="909840" y="837633"/>
                  </a:lnTo>
                  <a:lnTo>
                    <a:pt x="853012" y="830683"/>
                  </a:lnTo>
                  <a:lnTo>
                    <a:pt x="807320" y="819221"/>
                  </a:lnTo>
                  <a:lnTo>
                    <a:pt x="765699" y="803187"/>
                  </a:lnTo>
                  <a:lnTo>
                    <a:pt x="729032" y="782963"/>
                  </a:lnTo>
                  <a:lnTo>
                    <a:pt x="698199" y="758928"/>
                  </a:lnTo>
                  <a:lnTo>
                    <a:pt x="650564" y="773716"/>
                  </a:lnTo>
                  <a:lnTo>
                    <a:pt x="601086" y="783276"/>
                  </a:lnTo>
                  <a:lnTo>
                    <a:pt x="550690" y="787754"/>
                  </a:lnTo>
                  <a:lnTo>
                    <a:pt x="500298" y="787295"/>
                  </a:lnTo>
                  <a:lnTo>
                    <a:pt x="450835" y="782042"/>
                  </a:lnTo>
                  <a:lnTo>
                    <a:pt x="403222" y="772141"/>
                  </a:lnTo>
                  <a:lnTo>
                    <a:pt x="358386" y="757737"/>
                  </a:lnTo>
                  <a:lnTo>
                    <a:pt x="317248" y="738974"/>
                  </a:lnTo>
                  <a:lnTo>
                    <a:pt x="280732" y="715997"/>
                  </a:lnTo>
                  <a:lnTo>
                    <a:pt x="249762" y="688951"/>
                  </a:lnTo>
                  <a:lnTo>
                    <a:pt x="248619" y="687681"/>
                  </a:lnTo>
                  <a:lnTo>
                    <a:pt x="247476" y="686538"/>
                  </a:lnTo>
                  <a:lnTo>
                    <a:pt x="246333" y="685268"/>
                  </a:lnTo>
                  <a:lnTo>
                    <a:pt x="187306" y="683670"/>
                  </a:lnTo>
                  <a:lnTo>
                    <a:pt x="133937" y="671142"/>
                  </a:lnTo>
                  <a:lnTo>
                    <a:pt x="89595" y="649341"/>
                  </a:lnTo>
                  <a:lnTo>
                    <a:pt x="57653" y="619927"/>
                  </a:lnTo>
                  <a:lnTo>
                    <a:pt x="41482" y="584557"/>
                  </a:lnTo>
                  <a:lnTo>
                    <a:pt x="41170" y="559548"/>
                  </a:lnTo>
                  <a:lnTo>
                    <a:pt x="49467" y="535360"/>
                  </a:lnTo>
                  <a:lnTo>
                    <a:pt x="65931" y="512816"/>
                  </a:lnTo>
                  <a:lnTo>
                    <a:pt x="90123" y="492736"/>
                  </a:lnTo>
                  <a:lnTo>
                    <a:pt x="44645" y="469259"/>
                  </a:lnTo>
                  <a:lnTo>
                    <a:pt x="14242" y="439126"/>
                  </a:lnTo>
                  <a:lnTo>
                    <a:pt x="0" y="404944"/>
                  </a:lnTo>
                  <a:lnTo>
                    <a:pt x="3003" y="369324"/>
                  </a:lnTo>
                  <a:lnTo>
                    <a:pt x="24337" y="334875"/>
                  </a:lnTo>
                  <a:lnTo>
                    <a:pt x="83487" y="296251"/>
                  </a:lnTo>
                  <a:lnTo>
                    <a:pt x="121885" y="284458"/>
                  </a:lnTo>
                  <a:lnTo>
                    <a:pt x="164164" y="278487"/>
                  </a:lnTo>
                  <a:lnTo>
                    <a:pt x="165688" y="27582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40808" y="2811399"/>
              <a:ext cx="148844" cy="16243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672839" y="2102866"/>
              <a:ext cx="1678305" cy="713105"/>
            </a:xfrm>
            <a:custGeom>
              <a:avLst/>
              <a:gdLst/>
              <a:ahLst/>
              <a:cxnLst/>
              <a:rect l="l" t="t" r="r" b="b"/>
              <a:pathLst>
                <a:path w="1678304" h="713105">
                  <a:moveTo>
                    <a:pt x="107187" y="462407"/>
                  </a:moveTo>
                  <a:lnTo>
                    <a:pt x="79242" y="462468"/>
                  </a:lnTo>
                  <a:lnTo>
                    <a:pt x="51736" y="459851"/>
                  </a:lnTo>
                  <a:lnTo>
                    <a:pt x="25159" y="454638"/>
                  </a:lnTo>
                  <a:lnTo>
                    <a:pt x="0" y="446913"/>
                  </a:lnTo>
                </a:path>
                <a:path w="1678304" h="713105">
                  <a:moveTo>
                    <a:pt x="201802" y="631698"/>
                  </a:moveTo>
                  <a:lnTo>
                    <a:pt x="190426" y="634241"/>
                  </a:lnTo>
                  <a:lnTo>
                    <a:pt x="178800" y="636333"/>
                  </a:lnTo>
                  <a:lnTo>
                    <a:pt x="166959" y="637948"/>
                  </a:lnTo>
                  <a:lnTo>
                    <a:pt x="154939" y="639063"/>
                  </a:lnTo>
                </a:path>
                <a:path w="1678304" h="713105">
                  <a:moveTo>
                    <a:pt x="606171" y="712978"/>
                  </a:moveTo>
                  <a:lnTo>
                    <a:pt x="598031" y="704931"/>
                  </a:lnTo>
                  <a:lnTo>
                    <a:pt x="590581" y="696610"/>
                  </a:lnTo>
                  <a:lnTo>
                    <a:pt x="583846" y="688028"/>
                  </a:lnTo>
                  <a:lnTo>
                    <a:pt x="577850" y="679196"/>
                  </a:lnTo>
                </a:path>
                <a:path w="1678304" h="713105">
                  <a:moveTo>
                    <a:pt x="1128902" y="628776"/>
                  </a:moveTo>
                  <a:lnTo>
                    <a:pt x="1127261" y="638178"/>
                  </a:lnTo>
                  <a:lnTo>
                    <a:pt x="1124823" y="647509"/>
                  </a:lnTo>
                  <a:lnTo>
                    <a:pt x="1121598" y="656744"/>
                  </a:lnTo>
                  <a:lnTo>
                    <a:pt x="1117600" y="665861"/>
                  </a:lnTo>
                </a:path>
                <a:path w="1678304" h="713105">
                  <a:moveTo>
                    <a:pt x="1353312" y="399923"/>
                  </a:moveTo>
                  <a:lnTo>
                    <a:pt x="1410719" y="424160"/>
                  </a:lnTo>
                  <a:lnTo>
                    <a:pt x="1454245" y="456755"/>
                  </a:lnTo>
                  <a:lnTo>
                    <a:pt x="1481720" y="495542"/>
                  </a:lnTo>
                  <a:lnTo>
                    <a:pt x="1490980" y="538353"/>
                  </a:lnTo>
                </a:path>
                <a:path w="1678304" h="713105">
                  <a:moveTo>
                    <a:pt x="1678051" y="252475"/>
                  </a:moveTo>
                  <a:lnTo>
                    <a:pt x="1666359" y="267003"/>
                  </a:lnTo>
                  <a:lnTo>
                    <a:pt x="1652143" y="280590"/>
                  </a:lnTo>
                  <a:lnTo>
                    <a:pt x="1635545" y="293106"/>
                  </a:lnTo>
                  <a:lnTo>
                    <a:pt x="1616710" y="304419"/>
                  </a:lnTo>
                </a:path>
                <a:path w="1678304" h="713105">
                  <a:moveTo>
                    <a:pt x="1530985" y="59817"/>
                  </a:moveTo>
                  <a:lnTo>
                    <a:pt x="1533271" y="67945"/>
                  </a:lnTo>
                  <a:lnTo>
                    <a:pt x="1534414" y="76073"/>
                  </a:lnTo>
                  <a:lnTo>
                    <a:pt x="1534160" y="84328"/>
                  </a:lnTo>
                </a:path>
                <a:path w="1678304" h="713105">
                  <a:moveTo>
                    <a:pt x="1139571" y="31242"/>
                  </a:moveTo>
                  <a:lnTo>
                    <a:pt x="1146044" y="22913"/>
                  </a:lnTo>
                  <a:lnTo>
                    <a:pt x="1153445" y="14906"/>
                  </a:lnTo>
                  <a:lnTo>
                    <a:pt x="1161752" y="7256"/>
                  </a:lnTo>
                  <a:lnTo>
                    <a:pt x="1170939" y="0"/>
                  </a:lnTo>
                </a:path>
                <a:path w="1678304" h="713105">
                  <a:moveTo>
                    <a:pt x="845820" y="46100"/>
                  </a:moveTo>
                  <a:lnTo>
                    <a:pt x="848629" y="39179"/>
                  </a:lnTo>
                  <a:lnTo>
                    <a:pt x="852106" y="32353"/>
                  </a:lnTo>
                  <a:lnTo>
                    <a:pt x="856249" y="25669"/>
                  </a:lnTo>
                  <a:lnTo>
                    <a:pt x="861060" y="19176"/>
                  </a:lnTo>
                </a:path>
                <a:path w="1678304" h="713105">
                  <a:moveTo>
                    <a:pt x="501269" y="55245"/>
                  </a:moveTo>
                  <a:lnTo>
                    <a:pt x="515933" y="61029"/>
                  </a:lnTo>
                  <a:lnTo>
                    <a:pt x="530002" y="67325"/>
                  </a:lnTo>
                  <a:lnTo>
                    <a:pt x="543452" y="74122"/>
                  </a:lnTo>
                  <a:lnTo>
                    <a:pt x="556260" y="81407"/>
                  </a:lnTo>
                </a:path>
                <a:path w="1678304" h="713105">
                  <a:moveTo>
                    <a:pt x="83312" y="260858"/>
                  </a:moveTo>
                  <a:lnTo>
                    <a:pt x="80214" y="254069"/>
                  </a:lnTo>
                  <a:lnTo>
                    <a:pt x="77581" y="247221"/>
                  </a:lnTo>
                  <a:lnTo>
                    <a:pt x="75400" y="240301"/>
                  </a:lnTo>
                  <a:lnTo>
                    <a:pt x="73660" y="233299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041775" y="2231263"/>
            <a:ext cx="916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omic Sans MS"/>
                <a:cs typeface="Comic Sans MS"/>
              </a:rPr>
              <a:t>Through internet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110357" y="2348357"/>
            <a:ext cx="2786380" cy="932180"/>
            <a:chOff x="3110357" y="2348357"/>
            <a:chExt cx="2786380" cy="932180"/>
          </a:xfrm>
        </p:grpSpPr>
        <p:sp>
          <p:nvSpPr>
            <p:cNvPr id="38" name="object 38"/>
            <p:cNvSpPr/>
            <p:nvPr/>
          </p:nvSpPr>
          <p:spPr>
            <a:xfrm>
              <a:off x="3124962" y="2362962"/>
              <a:ext cx="2757170" cy="228600"/>
            </a:xfrm>
            <a:custGeom>
              <a:avLst/>
              <a:gdLst/>
              <a:ahLst/>
              <a:cxnLst/>
              <a:rect l="l" t="t" r="r" b="b"/>
              <a:pathLst>
                <a:path w="2757170" h="228600">
                  <a:moveTo>
                    <a:pt x="2209800" y="228600"/>
                  </a:moveTo>
                  <a:lnTo>
                    <a:pt x="2756916" y="228600"/>
                  </a:lnTo>
                </a:path>
                <a:path w="2757170" h="228600">
                  <a:moveTo>
                    <a:pt x="457200" y="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100066" y="2590800"/>
              <a:ext cx="462915" cy="689610"/>
            </a:xfrm>
            <a:custGeom>
              <a:avLst/>
              <a:gdLst/>
              <a:ahLst/>
              <a:cxnLst/>
              <a:rect l="l" t="t" r="r" b="b"/>
              <a:pathLst>
                <a:path w="462914" h="689610">
                  <a:moveTo>
                    <a:pt x="448556" y="20912"/>
                  </a:moveTo>
                  <a:lnTo>
                    <a:pt x="437241" y="26442"/>
                  </a:lnTo>
                  <a:lnTo>
                    <a:pt x="0" y="682244"/>
                  </a:lnTo>
                  <a:lnTo>
                    <a:pt x="10668" y="689355"/>
                  </a:lnTo>
                  <a:lnTo>
                    <a:pt x="447807" y="33584"/>
                  </a:lnTo>
                  <a:lnTo>
                    <a:pt x="448556" y="20912"/>
                  </a:lnTo>
                  <a:close/>
                </a:path>
                <a:path w="462914" h="689610">
                  <a:moveTo>
                    <a:pt x="462112" y="6985"/>
                  </a:moveTo>
                  <a:lnTo>
                    <a:pt x="450214" y="6985"/>
                  </a:lnTo>
                  <a:lnTo>
                    <a:pt x="460883" y="13970"/>
                  </a:lnTo>
                  <a:lnTo>
                    <a:pt x="447807" y="33584"/>
                  </a:lnTo>
                  <a:lnTo>
                    <a:pt x="443992" y="98171"/>
                  </a:lnTo>
                  <a:lnTo>
                    <a:pt x="443738" y="101600"/>
                  </a:lnTo>
                  <a:lnTo>
                    <a:pt x="446405" y="104648"/>
                  </a:lnTo>
                  <a:lnTo>
                    <a:pt x="451548" y="105028"/>
                  </a:lnTo>
                  <a:lnTo>
                    <a:pt x="453389" y="105028"/>
                  </a:lnTo>
                  <a:lnTo>
                    <a:pt x="456438" y="102362"/>
                  </a:lnTo>
                  <a:lnTo>
                    <a:pt x="456564" y="98933"/>
                  </a:lnTo>
                  <a:lnTo>
                    <a:pt x="462112" y="6985"/>
                  </a:lnTo>
                  <a:close/>
                </a:path>
                <a:path w="462914" h="689610">
                  <a:moveTo>
                    <a:pt x="462534" y="0"/>
                  </a:moveTo>
                  <a:lnTo>
                    <a:pt x="370332" y="45085"/>
                  </a:lnTo>
                  <a:lnTo>
                    <a:pt x="369062" y="48895"/>
                  </a:lnTo>
                  <a:lnTo>
                    <a:pt x="370586" y="51942"/>
                  </a:lnTo>
                  <a:lnTo>
                    <a:pt x="371988" y="54863"/>
                  </a:lnTo>
                  <a:lnTo>
                    <a:pt x="372110" y="55117"/>
                  </a:lnTo>
                  <a:lnTo>
                    <a:pt x="375920" y="56514"/>
                  </a:lnTo>
                  <a:lnTo>
                    <a:pt x="379095" y="54863"/>
                  </a:lnTo>
                  <a:lnTo>
                    <a:pt x="437241" y="26442"/>
                  </a:lnTo>
                  <a:lnTo>
                    <a:pt x="450214" y="6985"/>
                  </a:lnTo>
                  <a:lnTo>
                    <a:pt x="462112" y="6985"/>
                  </a:lnTo>
                  <a:lnTo>
                    <a:pt x="462534" y="0"/>
                  </a:lnTo>
                  <a:close/>
                </a:path>
                <a:path w="462914" h="689610">
                  <a:moveTo>
                    <a:pt x="454870" y="10033"/>
                  </a:moveTo>
                  <a:lnTo>
                    <a:pt x="449199" y="10033"/>
                  </a:lnTo>
                  <a:lnTo>
                    <a:pt x="458343" y="16128"/>
                  </a:lnTo>
                  <a:lnTo>
                    <a:pt x="448556" y="20912"/>
                  </a:lnTo>
                  <a:lnTo>
                    <a:pt x="447807" y="33584"/>
                  </a:lnTo>
                  <a:lnTo>
                    <a:pt x="460883" y="13970"/>
                  </a:lnTo>
                  <a:lnTo>
                    <a:pt x="454870" y="10033"/>
                  </a:lnTo>
                  <a:close/>
                </a:path>
                <a:path w="462914" h="689610">
                  <a:moveTo>
                    <a:pt x="450214" y="6985"/>
                  </a:moveTo>
                  <a:lnTo>
                    <a:pt x="437241" y="26442"/>
                  </a:lnTo>
                  <a:lnTo>
                    <a:pt x="448556" y="20912"/>
                  </a:lnTo>
                  <a:lnTo>
                    <a:pt x="449199" y="10033"/>
                  </a:lnTo>
                  <a:lnTo>
                    <a:pt x="454870" y="10033"/>
                  </a:lnTo>
                  <a:lnTo>
                    <a:pt x="450214" y="6985"/>
                  </a:lnTo>
                  <a:close/>
                </a:path>
                <a:path w="462914" h="689610">
                  <a:moveTo>
                    <a:pt x="449199" y="10033"/>
                  </a:moveTo>
                  <a:lnTo>
                    <a:pt x="448556" y="20912"/>
                  </a:lnTo>
                  <a:lnTo>
                    <a:pt x="458343" y="16128"/>
                  </a:lnTo>
                  <a:lnTo>
                    <a:pt x="449199" y="100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355975" y="1545082"/>
            <a:ext cx="1762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omic Sans MS"/>
                <a:cs typeface="Comic Sans MS"/>
              </a:rPr>
              <a:t>Trigger</a:t>
            </a:r>
            <a:r>
              <a:rPr sz="1800" spc="-40">
                <a:latin typeface="Comic Sans MS"/>
                <a:cs typeface="Comic Sans MS"/>
              </a:rPr>
              <a:t> </a:t>
            </a:r>
            <a:r>
              <a:rPr sz="1800" spc="-10">
                <a:latin typeface="Comic Sans MS"/>
                <a:cs typeface="Comic Sans MS"/>
              </a:rPr>
              <a:t>Servlet, </a:t>
            </a:r>
            <a:r>
              <a:rPr sz="1800">
                <a:latin typeface="Comic Sans MS"/>
                <a:cs typeface="Comic Sans MS"/>
              </a:rPr>
              <a:t>JSP</a:t>
            </a:r>
            <a:r>
              <a:rPr sz="1800" spc="-35">
                <a:latin typeface="Comic Sans MS"/>
                <a:cs typeface="Comic Sans MS"/>
              </a:rPr>
              <a:t> </a:t>
            </a:r>
            <a:r>
              <a:rPr sz="1800" spc="-10">
                <a:latin typeface="Comic Sans MS"/>
                <a:cs typeface="Comic Sans MS"/>
              </a:rPr>
              <a:t>(Request)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352800" y="1901444"/>
            <a:ext cx="310515" cy="461009"/>
          </a:xfrm>
          <a:custGeom>
            <a:avLst/>
            <a:gdLst/>
            <a:ahLst/>
            <a:cxnLst/>
            <a:rect l="l" t="t" r="r" b="b"/>
            <a:pathLst>
              <a:path w="310514" h="461010">
                <a:moveTo>
                  <a:pt x="12700" y="355853"/>
                </a:moveTo>
                <a:lnTo>
                  <a:pt x="8998" y="355853"/>
                </a:lnTo>
                <a:lnTo>
                  <a:pt x="6096" y="358393"/>
                </a:lnTo>
                <a:lnTo>
                  <a:pt x="5969" y="361822"/>
                </a:lnTo>
                <a:lnTo>
                  <a:pt x="0" y="460755"/>
                </a:lnTo>
                <a:lnTo>
                  <a:pt x="14275" y="453770"/>
                </a:lnTo>
                <a:lnTo>
                  <a:pt x="12319" y="453770"/>
                </a:lnTo>
                <a:lnTo>
                  <a:pt x="1650" y="446785"/>
                </a:lnTo>
                <a:lnTo>
                  <a:pt x="14726" y="427170"/>
                </a:lnTo>
                <a:lnTo>
                  <a:pt x="18541" y="362584"/>
                </a:lnTo>
                <a:lnTo>
                  <a:pt x="18796" y="359155"/>
                </a:lnTo>
                <a:lnTo>
                  <a:pt x="16128" y="356107"/>
                </a:lnTo>
                <a:lnTo>
                  <a:pt x="12700" y="355853"/>
                </a:lnTo>
                <a:close/>
              </a:path>
              <a:path w="310514" h="461010">
                <a:moveTo>
                  <a:pt x="14726" y="427170"/>
                </a:moveTo>
                <a:lnTo>
                  <a:pt x="1650" y="446785"/>
                </a:lnTo>
                <a:lnTo>
                  <a:pt x="12319" y="453770"/>
                </a:lnTo>
                <a:lnTo>
                  <a:pt x="14351" y="450722"/>
                </a:lnTo>
                <a:lnTo>
                  <a:pt x="13335" y="450722"/>
                </a:lnTo>
                <a:lnTo>
                  <a:pt x="4190" y="444626"/>
                </a:lnTo>
                <a:lnTo>
                  <a:pt x="13977" y="439843"/>
                </a:lnTo>
                <a:lnTo>
                  <a:pt x="14726" y="427170"/>
                </a:lnTo>
                <a:close/>
              </a:path>
              <a:path w="310514" h="461010">
                <a:moveTo>
                  <a:pt x="86613" y="404240"/>
                </a:moveTo>
                <a:lnTo>
                  <a:pt x="83438" y="405891"/>
                </a:lnTo>
                <a:lnTo>
                  <a:pt x="25293" y="434312"/>
                </a:lnTo>
                <a:lnTo>
                  <a:pt x="12319" y="453770"/>
                </a:lnTo>
                <a:lnTo>
                  <a:pt x="14275" y="453770"/>
                </a:lnTo>
                <a:lnTo>
                  <a:pt x="92201" y="415670"/>
                </a:lnTo>
                <a:lnTo>
                  <a:pt x="93472" y="411860"/>
                </a:lnTo>
                <a:lnTo>
                  <a:pt x="91948" y="408813"/>
                </a:lnTo>
                <a:lnTo>
                  <a:pt x="90545" y="405891"/>
                </a:lnTo>
                <a:lnTo>
                  <a:pt x="90424" y="405638"/>
                </a:lnTo>
                <a:lnTo>
                  <a:pt x="86613" y="404240"/>
                </a:lnTo>
                <a:close/>
              </a:path>
              <a:path w="310514" h="461010">
                <a:moveTo>
                  <a:pt x="13977" y="439843"/>
                </a:moveTo>
                <a:lnTo>
                  <a:pt x="4190" y="444626"/>
                </a:lnTo>
                <a:lnTo>
                  <a:pt x="13335" y="450722"/>
                </a:lnTo>
                <a:lnTo>
                  <a:pt x="13977" y="439843"/>
                </a:lnTo>
                <a:close/>
              </a:path>
              <a:path w="310514" h="461010">
                <a:moveTo>
                  <a:pt x="25293" y="434312"/>
                </a:moveTo>
                <a:lnTo>
                  <a:pt x="13977" y="439843"/>
                </a:lnTo>
                <a:lnTo>
                  <a:pt x="13335" y="450722"/>
                </a:lnTo>
                <a:lnTo>
                  <a:pt x="14351" y="450722"/>
                </a:lnTo>
                <a:lnTo>
                  <a:pt x="25293" y="434312"/>
                </a:lnTo>
                <a:close/>
              </a:path>
              <a:path w="310514" h="461010">
                <a:moveTo>
                  <a:pt x="299465" y="0"/>
                </a:moveTo>
                <a:lnTo>
                  <a:pt x="14726" y="427170"/>
                </a:lnTo>
                <a:lnTo>
                  <a:pt x="13977" y="439843"/>
                </a:lnTo>
                <a:lnTo>
                  <a:pt x="25293" y="434312"/>
                </a:lnTo>
                <a:lnTo>
                  <a:pt x="310134" y="7111"/>
                </a:lnTo>
                <a:lnTo>
                  <a:pt x="2994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404228" y="3755517"/>
            <a:ext cx="898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omic Sans MS"/>
                <a:cs typeface="Comic Sans MS"/>
              </a:rPr>
              <a:t>JDBC,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1800" spc="-10">
                <a:latin typeface="Comic Sans MS"/>
                <a:cs typeface="Comic Sans MS"/>
              </a:rPr>
              <a:t>intranet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178425" y="3201161"/>
            <a:ext cx="2519680" cy="1676400"/>
            <a:chOff x="5178425" y="3201161"/>
            <a:chExt cx="2519680" cy="1676400"/>
          </a:xfrm>
        </p:grpSpPr>
        <p:sp>
          <p:nvSpPr>
            <p:cNvPr id="44" name="object 44"/>
            <p:cNvSpPr/>
            <p:nvPr/>
          </p:nvSpPr>
          <p:spPr>
            <a:xfrm>
              <a:off x="6172217" y="3660550"/>
              <a:ext cx="1447165" cy="817244"/>
            </a:xfrm>
            <a:custGeom>
              <a:avLst/>
              <a:gdLst/>
              <a:ahLst/>
              <a:cxnLst/>
              <a:rect l="l" t="t" r="r" b="b"/>
              <a:pathLst>
                <a:path w="1447165" h="817245">
                  <a:moveTo>
                    <a:pt x="130665" y="250541"/>
                  </a:moveTo>
                  <a:lnTo>
                    <a:pt x="140094" y="177649"/>
                  </a:lnTo>
                  <a:lnTo>
                    <a:pt x="160916" y="145242"/>
                  </a:lnTo>
                  <a:lnTo>
                    <a:pt x="190926" y="116984"/>
                  </a:lnTo>
                  <a:lnTo>
                    <a:pt x="228962" y="93970"/>
                  </a:lnTo>
                  <a:lnTo>
                    <a:pt x="273863" y="77292"/>
                  </a:lnTo>
                  <a:lnTo>
                    <a:pt x="324467" y="68042"/>
                  </a:lnTo>
                  <a:lnTo>
                    <a:pt x="362128" y="66671"/>
                  </a:lnTo>
                  <a:lnTo>
                    <a:pt x="399349" y="69741"/>
                  </a:lnTo>
                  <a:lnTo>
                    <a:pt x="435355" y="77168"/>
                  </a:lnTo>
                  <a:lnTo>
                    <a:pt x="469374" y="88870"/>
                  </a:lnTo>
                  <a:lnTo>
                    <a:pt x="497268" y="60887"/>
                  </a:lnTo>
                  <a:lnTo>
                    <a:pt x="533189" y="39886"/>
                  </a:lnTo>
                  <a:lnTo>
                    <a:pt x="574831" y="26370"/>
                  </a:lnTo>
                  <a:lnTo>
                    <a:pt x="619892" y="20845"/>
                  </a:lnTo>
                  <a:lnTo>
                    <a:pt x="666068" y="23815"/>
                  </a:lnTo>
                  <a:lnTo>
                    <a:pt x="711055" y="35784"/>
                  </a:lnTo>
                  <a:lnTo>
                    <a:pt x="752584" y="57628"/>
                  </a:lnTo>
                  <a:lnTo>
                    <a:pt x="779903" y="30356"/>
                  </a:lnTo>
                  <a:lnTo>
                    <a:pt x="816421" y="11233"/>
                  </a:lnTo>
                  <a:lnTo>
                    <a:pt x="858901" y="1036"/>
                  </a:lnTo>
                  <a:lnTo>
                    <a:pt x="904106" y="537"/>
                  </a:lnTo>
                  <a:lnTo>
                    <a:pt x="948799" y="10511"/>
                  </a:lnTo>
                  <a:lnTo>
                    <a:pt x="963277" y="16504"/>
                  </a:lnTo>
                  <a:lnTo>
                    <a:pt x="976707" y="23592"/>
                  </a:lnTo>
                  <a:lnTo>
                    <a:pt x="988947" y="31728"/>
                  </a:lnTo>
                  <a:lnTo>
                    <a:pt x="999853" y="40864"/>
                  </a:lnTo>
                  <a:lnTo>
                    <a:pt x="1039410" y="16640"/>
                  </a:lnTo>
                  <a:lnTo>
                    <a:pt x="1085910" y="2943"/>
                  </a:lnTo>
                  <a:lnTo>
                    <a:pt x="1135568" y="0"/>
                  </a:lnTo>
                  <a:lnTo>
                    <a:pt x="1184598" y="8035"/>
                  </a:lnTo>
                  <a:lnTo>
                    <a:pt x="1229215" y="27275"/>
                  </a:lnTo>
                  <a:lnTo>
                    <a:pt x="1264997" y="57930"/>
                  </a:lnTo>
                  <a:lnTo>
                    <a:pt x="1284206" y="95347"/>
                  </a:lnTo>
                  <a:lnTo>
                    <a:pt x="1336318" y="112335"/>
                  </a:lnTo>
                  <a:lnTo>
                    <a:pt x="1376983" y="139167"/>
                  </a:lnTo>
                  <a:lnTo>
                    <a:pt x="1404138" y="173254"/>
                  </a:lnTo>
                  <a:lnTo>
                    <a:pt x="1415725" y="212004"/>
                  </a:lnTo>
                  <a:lnTo>
                    <a:pt x="1409682" y="252827"/>
                  </a:lnTo>
                  <a:lnTo>
                    <a:pt x="1407523" y="258669"/>
                  </a:lnTo>
                  <a:lnTo>
                    <a:pt x="1404729" y="264257"/>
                  </a:lnTo>
                  <a:lnTo>
                    <a:pt x="1401427" y="269718"/>
                  </a:lnTo>
                  <a:lnTo>
                    <a:pt x="1431793" y="307551"/>
                  </a:lnTo>
                  <a:lnTo>
                    <a:pt x="1446704" y="348355"/>
                  </a:lnTo>
                  <a:lnTo>
                    <a:pt x="1446559" y="389955"/>
                  </a:lnTo>
                  <a:lnTo>
                    <a:pt x="1431756" y="430180"/>
                  </a:lnTo>
                  <a:lnTo>
                    <a:pt x="1402694" y="466856"/>
                  </a:lnTo>
                  <a:lnTo>
                    <a:pt x="1359771" y="497810"/>
                  </a:lnTo>
                  <a:lnTo>
                    <a:pt x="1309542" y="518717"/>
                  </a:lnTo>
                  <a:lnTo>
                    <a:pt x="1253599" y="529814"/>
                  </a:lnTo>
                  <a:lnTo>
                    <a:pt x="1246247" y="566646"/>
                  </a:lnTo>
                  <a:lnTo>
                    <a:pt x="1226322" y="599683"/>
                  </a:lnTo>
                  <a:lnTo>
                    <a:pt x="1195687" y="627604"/>
                  </a:lnTo>
                  <a:lnTo>
                    <a:pt x="1156204" y="649091"/>
                  </a:lnTo>
                  <a:lnTo>
                    <a:pt x="1109736" y="662823"/>
                  </a:lnTo>
                  <a:lnTo>
                    <a:pt x="1058146" y="667482"/>
                  </a:lnTo>
                  <a:lnTo>
                    <a:pt x="1031509" y="665992"/>
                  </a:lnTo>
                  <a:lnTo>
                    <a:pt x="1005552" y="661942"/>
                  </a:lnTo>
                  <a:lnTo>
                    <a:pt x="980618" y="655391"/>
                  </a:lnTo>
                  <a:lnTo>
                    <a:pt x="957054" y="646400"/>
                  </a:lnTo>
                  <a:lnTo>
                    <a:pt x="936263" y="680806"/>
                  </a:lnTo>
                  <a:lnTo>
                    <a:pt x="906151" y="710001"/>
                  </a:lnTo>
                  <a:lnTo>
                    <a:pt x="868406" y="733328"/>
                  </a:lnTo>
                  <a:lnTo>
                    <a:pt x="824716" y="750133"/>
                  </a:lnTo>
                  <a:lnTo>
                    <a:pt x="776769" y="759760"/>
                  </a:lnTo>
                  <a:lnTo>
                    <a:pt x="726254" y="761553"/>
                  </a:lnTo>
                  <a:lnTo>
                    <a:pt x="674860" y="754858"/>
                  </a:lnTo>
                  <a:lnTo>
                    <a:pt x="638637" y="744462"/>
                  </a:lnTo>
                  <a:lnTo>
                    <a:pt x="605676" y="729887"/>
                  </a:lnTo>
                  <a:lnTo>
                    <a:pt x="576669" y="711478"/>
                  </a:lnTo>
                  <a:lnTo>
                    <a:pt x="552305" y="689580"/>
                  </a:lnTo>
                  <a:lnTo>
                    <a:pt x="504918" y="705666"/>
                  </a:lnTo>
                  <a:lnTo>
                    <a:pt x="455531" y="714377"/>
                  </a:lnTo>
                  <a:lnTo>
                    <a:pt x="405572" y="715967"/>
                  </a:lnTo>
                  <a:lnTo>
                    <a:pt x="356471" y="710694"/>
                  </a:lnTo>
                  <a:lnTo>
                    <a:pt x="309655" y="698812"/>
                  </a:lnTo>
                  <a:lnTo>
                    <a:pt x="266555" y="680579"/>
                  </a:lnTo>
                  <a:lnTo>
                    <a:pt x="228598" y="656249"/>
                  </a:lnTo>
                  <a:lnTo>
                    <a:pt x="197213" y="626080"/>
                  </a:lnTo>
                  <a:lnTo>
                    <a:pt x="196324" y="624937"/>
                  </a:lnTo>
                  <a:lnTo>
                    <a:pt x="195435" y="623794"/>
                  </a:lnTo>
                  <a:lnTo>
                    <a:pt x="194546" y="622651"/>
                  </a:lnTo>
                  <a:lnTo>
                    <a:pt x="136719" y="619258"/>
                  </a:lnTo>
                  <a:lnTo>
                    <a:pt x="86929" y="600934"/>
                  </a:lnTo>
                  <a:lnTo>
                    <a:pt x="50403" y="570609"/>
                  </a:lnTo>
                  <a:lnTo>
                    <a:pt x="32367" y="531211"/>
                  </a:lnTo>
                  <a:lnTo>
                    <a:pt x="32146" y="508456"/>
                  </a:lnTo>
                  <a:lnTo>
                    <a:pt x="38701" y="486428"/>
                  </a:lnTo>
                  <a:lnTo>
                    <a:pt x="51708" y="465899"/>
                  </a:lnTo>
                  <a:lnTo>
                    <a:pt x="70848" y="447645"/>
                  </a:lnTo>
                  <a:lnTo>
                    <a:pt x="27689" y="419937"/>
                  </a:lnTo>
                  <a:lnTo>
                    <a:pt x="3522" y="383716"/>
                  </a:lnTo>
                  <a:lnTo>
                    <a:pt x="0" y="343614"/>
                  </a:lnTo>
                  <a:lnTo>
                    <a:pt x="18778" y="304262"/>
                  </a:lnTo>
                  <a:lnTo>
                    <a:pt x="39439" y="284565"/>
                  </a:lnTo>
                  <a:lnTo>
                    <a:pt x="65577" y="269083"/>
                  </a:lnTo>
                  <a:lnTo>
                    <a:pt x="96002" y="258363"/>
                  </a:lnTo>
                  <a:lnTo>
                    <a:pt x="129522" y="252954"/>
                  </a:lnTo>
                  <a:lnTo>
                    <a:pt x="130665" y="250541"/>
                  </a:lnTo>
                  <a:close/>
                </a:path>
                <a:path w="1447165" h="817245">
                  <a:moveTo>
                    <a:pt x="608566" y="719425"/>
                  </a:moveTo>
                  <a:lnTo>
                    <a:pt x="606895" y="727648"/>
                  </a:lnTo>
                  <a:lnTo>
                    <a:pt x="602343" y="734348"/>
                  </a:lnTo>
                  <a:lnTo>
                    <a:pt x="595600" y="738856"/>
                  </a:lnTo>
                  <a:lnTo>
                    <a:pt x="587357" y="740507"/>
                  </a:lnTo>
                  <a:lnTo>
                    <a:pt x="579114" y="738856"/>
                  </a:lnTo>
                  <a:lnTo>
                    <a:pt x="572371" y="734348"/>
                  </a:lnTo>
                  <a:lnTo>
                    <a:pt x="567818" y="727648"/>
                  </a:lnTo>
                  <a:lnTo>
                    <a:pt x="566148" y="719425"/>
                  </a:lnTo>
                  <a:lnTo>
                    <a:pt x="567818" y="711128"/>
                  </a:lnTo>
                  <a:lnTo>
                    <a:pt x="572371" y="704391"/>
                  </a:lnTo>
                  <a:lnTo>
                    <a:pt x="579114" y="699869"/>
                  </a:lnTo>
                  <a:lnTo>
                    <a:pt x="587357" y="698216"/>
                  </a:lnTo>
                  <a:lnTo>
                    <a:pt x="595600" y="699869"/>
                  </a:lnTo>
                  <a:lnTo>
                    <a:pt x="602343" y="704391"/>
                  </a:lnTo>
                  <a:lnTo>
                    <a:pt x="606895" y="711128"/>
                  </a:lnTo>
                  <a:lnTo>
                    <a:pt x="608566" y="719425"/>
                  </a:lnTo>
                  <a:close/>
                </a:path>
                <a:path w="1447165" h="817245">
                  <a:moveTo>
                    <a:pt x="630664" y="716758"/>
                  </a:moveTo>
                  <a:lnTo>
                    <a:pt x="627342" y="733224"/>
                  </a:lnTo>
                  <a:lnTo>
                    <a:pt x="618281" y="746667"/>
                  </a:lnTo>
                  <a:lnTo>
                    <a:pt x="604839" y="755727"/>
                  </a:lnTo>
                  <a:lnTo>
                    <a:pt x="588373" y="759049"/>
                  </a:lnTo>
                  <a:lnTo>
                    <a:pt x="571906" y="755727"/>
                  </a:lnTo>
                  <a:lnTo>
                    <a:pt x="558464" y="746667"/>
                  </a:lnTo>
                  <a:lnTo>
                    <a:pt x="549403" y="733224"/>
                  </a:lnTo>
                  <a:lnTo>
                    <a:pt x="546082" y="716758"/>
                  </a:lnTo>
                  <a:lnTo>
                    <a:pt x="549403" y="700292"/>
                  </a:lnTo>
                  <a:lnTo>
                    <a:pt x="558464" y="686850"/>
                  </a:lnTo>
                  <a:lnTo>
                    <a:pt x="571906" y="677789"/>
                  </a:lnTo>
                  <a:lnTo>
                    <a:pt x="588373" y="674467"/>
                  </a:lnTo>
                  <a:lnTo>
                    <a:pt x="604839" y="677789"/>
                  </a:lnTo>
                  <a:lnTo>
                    <a:pt x="618281" y="686850"/>
                  </a:lnTo>
                  <a:lnTo>
                    <a:pt x="627342" y="700292"/>
                  </a:lnTo>
                  <a:lnTo>
                    <a:pt x="630664" y="716758"/>
                  </a:lnTo>
                  <a:close/>
                </a:path>
                <a:path w="1447165" h="817245">
                  <a:moveTo>
                    <a:pt x="637141" y="753461"/>
                  </a:moveTo>
                  <a:lnTo>
                    <a:pt x="632166" y="778170"/>
                  </a:lnTo>
                  <a:lnTo>
                    <a:pt x="618583" y="798356"/>
                  </a:lnTo>
                  <a:lnTo>
                    <a:pt x="598404" y="811968"/>
                  </a:lnTo>
                  <a:lnTo>
                    <a:pt x="573641" y="816961"/>
                  </a:lnTo>
                  <a:lnTo>
                    <a:pt x="548931" y="811968"/>
                  </a:lnTo>
                  <a:lnTo>
                    <a:pt x="528746" y="798356"/>
                  </a:lnTo>
                  <a:lnTo>
                    <a:pt x="515133" y="778170"/>
                  </a:lnTo>
                  <a:lnTo>
                    <a:pt x="510141" y="753461"/>
                  </a:lnTo>
                  <a:lnTo>
                    <a:pt x="515133" y="728752"/>
                  </a:lnTo>
                  <a:lnTo>
                    <a:pt x="528746" y="708567"/>
                  </a:lnTo>
                  <a:lnTo>
                    <a:pt x="548931" y="694954"/>
                  </a:lnTo>
                  <a:lnTo>
                    <a:pt x="573641" y="689961"/>
                  </a:lnTo>
                  <a:lnTo>
                    <a:pt x="598404" y="694954"/>
                  </a:lnTo>
                  <a:lnTo>
                    <a:pt x="618583" y="708567"/>
                  </a:lnTo>
                  <a:lnTo>
                    <a:pt x="632166" y="728752"/>
                  </a:lnTo>
                  <a:lnTo>
                    <a:pt x="637141" y="753461"/>
                  </a:lnTo>
                  <a:close/>
                </a:path>
                <a:path w="1447165" h="817245">
                  <a:moveTo>
                    <a:pt x="157208" y="458821"/>
                  </a:moveTo>
                  <a:lnTo>
                    <a:pt x="135076" y="458833"/>
                  </a:lnTo>
                  <a:lnTo>
                    <a:pt x="113313" y="456440"/>
                  </a:lnTo>
                  <a:lnTo>
                    <a:pt x="92289" y="451713"/>
                  </a:lnTo>
                  <a:lnTo>
                    <a:pt x="72372" y="444724"/>
                  </a:lnTo>
                </a:path>
                <a:path w="1447165" h="817245">
                  <a:moveTo>
                    <a:pt x="232138" y="612618"/>
                  </a:moveTo>
                  <a:lnTo>
                    <a:pt x="223093" y="614973"/>
                  </a:lnTo>
                  <a:lnTo>
                    <a:pt x="213881" y="616888"/>
                  </a:lnTo>
                  <a:lnTo>
                    <a:pt x="204527" y="618351"/>
                  </a:lnTo>
                  <a:lnTo>
                    <a:pt x="195054" y="619349"/>
                  </a:lnTo>
                </a:path>
                <a:path w="1447165" h="817245">
                  <a:moveTo>
                    <a:pt x="552178" y="686532"/>
                  </a:moveTo>
                  <a:lnTo>
                    <a:pt x="545774" y="679176"/>
                  </a:lnTo>
                  <a:lnTo>
                    <a:pt x="539906" y="671594"/>
                  </a:lnTo>
                  <a:lnTo>
                    <a:pt x="534586" y="663797"/>
                  </a:lnTo>
                  <a:lnTo>
                    <a:pt x="529826" y="655798"/>
                  </a:lnTo>
                </a:path>
                <a:path w="1447165" h="817245">
                  <a:moveTo>
                    <a:pt x="966071" y="610078"/>
                  </a:moveTo>
                  <a:lnTo>
                    <a:pt x="964789" y="618551"/>
                  </a:lnTo>
                  <a:lnTo>
                    <a:pt x="962864" y="627001"/>
                  </a:lnTo>
                  <a:lnTo>
                    <a:pt x="960320" y="635403"/>
                  </a:lnTo>
                  <a:lnTo>
                    <a:pt x="957181" y="643733"/>
                  </a:lnTo>
                </a:path>
                <a:path w="1447165" h="817245">
                  <a:moveTo>
                    <a:pt x="1143744" y="401925"/>
                  </a:moveTo>
                  <a:lnTo>
                    <a:pt x="1189202" y="423930"/>
                  </a:lnTo>
                  <a:lnTo>
                    <a:pt x="1223658" y="453566"/>
                  </a:lnTo>
                  <a:lnTo>
                    <a:pt x="1245399" y="488847"/>
                  </a:lnTo>
                  <a:lnTo>
                    <a:pt x="1252710" y="527782"/>
                  </a:lnTo>
                </a:path>
                <a:path w="1447165" h="817245">
                  <a:moveTo>
                    <a:pt x="1400792" y="267813"/>
                  </a:moveTo>
                  <a:lnTo>
                    <a:pt x="1391568" y="281106"/>
                  </a:lnTo>
                  <a:lnTo>
                    <a:pt x="1380345" y="293483"/>
                  </a:lnTo>
                  <a:lnTo>
                    <a:pt x="1367216" y="304836"/>
                  </a:lnTo>
                  <a:lnTo>
                    <a:pt x="1352278" y="315057"/>
                  </a:lnTo>
                </a:path>
                <a:path w="1447165" h="817245">
                  <a:moveTo>
                    <a:pt x="1284333" y="92807"/>
                  </a:moveTo>
                  <a:lnTo>
                    <a:pt x="1286238" y="100173"/>
                  </a:lnTo>
                  <a:lnTo>
                    <a:pt x="1287127" y="107539"/>
                  </a:lnTo>
                  <a:lnTo>
                    <a:pt x="1286873" y="115032"/>
                  </a:lnTo>
                </a:path>
                <a:path w="1447165" h="817245">
                  <a:moveTo>
                    <a:pt x="974453" y="66772"/>
                  </a:moveTo>
                  <a:lnTo>
                    <a:pt x="979592" y="59202"/>
                  </a:lnTo>
                  <a:lnTo>
                    <a:pt x="985470" y="51929"/>
                  </a:lnTo>
                  <a:lnTo>
                    <a:pt x="992062" y="44966"/>
                  </a:lnTo>
                  <a:lnTo>
                    <a:pt x="999345" y="38324"/>
                  </a:lnTo>
                </a:path>
                <a:path w="1447165" h="817245">
                  <a:moveTo>
                    <a:pt x="742043" y="80361"/>
                  </a:moveTo>
                  <a:lnTo>
                    <a:pt x="744231" y="74031"/>
                  </a:lnTo>
                  <a:lnTo>
                    <a:pt x="746980" y="67820"/>
                  </a:lnTo>
                  <a:lnTo>
                    <a:pt x="750276" y="61752"/>
                  </a:lnTo>
                  <a:lnTo>
                    <a:pt x="754108" y="55850"/>
                  </a:lnTo>
                </a:path>
                <a:path w="1447165" h="817245">
                  <a:moveTo>
                    <a:pt x="469120" y="88616"/>
                  </a:moveTo>
                  <a:lnTo>
                    <a:pt x="480784" y="93827"/>
                  </a:lnTo>
                  <a:lnTo>
                    <a:pt x="491948" y="99538"/>
                  </a:lnTo>
                  <a:lnTo>
                    <a:pt x="502588" y="105725"/>
                  </a:lnTo>
                  <a:lnTo>
                    <a:pt x="512681" y="112365"/>
                  </a:lnTo>
                </a:path>
                <a:path w="1447165" h="817245">
                  <a:moveTo>
                    <a:pt x="138285" y="275560"/>
                  </a:moveTo>
                  <a:lnTo>
                    <a:pt x="135880" y="269365"/>
                  </a:lnTo>
                  <a:lnTo>
                    <a:pt x="133808" y="263146"/>
                  </a:lnTo>
                  <a:lnTo>
                    <a:pt x="132070" y="256879"/>
                  </a:lnTo>
                  <a:lnTo>
                    <a:pt x="130665" y="250541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087361" y="3201161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043927" y="4420361"/>
              <a:ext cx="86995" cy="457200"/>
            </a:xfrm>
            <a:custGeom>
              <a:avLst/>
              <a:gdLst/>
              <a:ahLst/>
              <a:cxnLst/>
              <a:rect l="l" t="t" r="r" b="b"/>
              <a:pathLst>
                <a:path w="86995" h="457200">
                  <a:moveTo>
                    <a:pt x="28955" y="370331"/>
                  </a:moveTo>
                  <a:lnTo>
                    <a:pt x="0" y="370331"/>
                  </a:lnTo>
                  <a:lnTo>
                    <a:pt x="43433" y="457200"/>
                  </a:lnTo>
                  <a:lnTo>
                    <a:pt x="79628" y="384810"/>
                  </a:lnTo>
                  <a:lnTo>
                    <a:pt x="28955" y="384810"/>
                  </a:lnTo>
                  <a:lnTo>
                    <a:pt x="28955" y="370331"/>
                  </a:lnTo>
                  <a:close/>
                </a:path>
                <a:path w="86995" h="457200">
                  <a:moveTo>
                    <a:pt x="57912" y="0"/>
                  </a:moveTo>
                  <a:lnTo>
                    <a:pt x="28955" y="0"/>
                  </a:lnTo>
                  <a:lnTo>
                    <a:pt x="28955" y="384810"/>
                  </a:lnTo>
                  <a:lnTo>
                    <a:pt x="57912" y="384810"/>
                  </a:lnTo>
                  <a:lnTo>
                    <a:pt x="57912" y="0"/>
                  </a:lnTo>
                  <a:close/>
                </a:path>
                <a:path w="86995" h="457200">
                  <a:moveTo>
                    <a:pt x="86868" y="370331"/>
                  </a:moveTo>
                  <a:lnTo>
                    <a:pt x="57912" y="370331"/>
                  </a:lnTo>
                  <a:lnTo>
                    <a:pt x="57912" y="384810"/>
                  </a:lnTo>
                  <a:lnTo>
                    <a:pt x="79628" y="384810"/>
                  </a:lnTo>
                  <a:lnTo>
                    <a:pt x="86868" y="3703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630161" y="4420361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381000"/>
                  </a:moveTo>
                  <a:lnTo>
                    <a:pt x="0" y="0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178425" y="3201161"/>
              <a:ext cx="2519680" cy="1071880"/>
            </a:xfrm>
            <a:custGeom>
              <a:avLst/>
              <a:gdLst/>
              <a:ahLst/>
              <a:cxnLst/>
              <a:rect l="l" t="t" r="r" b="b"/>
              <a:pathLst>
                <a:path w="2519679" h="1071879">
                  <a:moveTo>
                    <a:pt x="1495171" y="86868"/>
                  </a:moveTo>
                  <a:lnTo>
                    <a:pt x="1487932" y="72390"/>
                  </a:lnTo>
                  <a:lnTo>
                    <a:pt x="1451724" y="0"/>
                  </a:lnTo>
                  <a:lnTo>
                    <a:pt x="1408303" y="86868"/>
                  </a:lnTo>
                  <a:lnTo>
                    <a:pt x="1437246" y="86868"/>
                  </a:lnTo>
                  <a:lnTo>
                    <a:pt x="1437246" y="227787"/>
                  </a:lnTo>
                  <a:lnTo>
                    <a:pt x="1351915" y="227457"/>
                  </a:lnTo>
                  <a:lnTo>
                    <a:pt x="1348346" y="227457"/>
                  </a:lnTo>
                  <a:lnTo>
                    <a:pt x="1345565" y="230378"/>
                  </a:lnTo>
                  <a:lnTo>
                    <a:pt x="1345565" y="237363"/>
                  </a:lnTo>
                  <a:lnTo>
                    <a:pt x="1348346" y="240157"/>
                  </a:lnTo>
                  <a:lnTo>
                    <a:pt x="1416418" y="240449"/>
                  </a:lnTo>
                  <a:lnTo>
                    <a:pt x="1429181" y="240499"/>
                  </a:lnTo>
                  <a:lnTo>
                    <a:pt x="1437246" y="240538"/>
                  </a:lnTo>
                  <a:lnTo>
                    <a:pt x="1429156" y="240538"/>
                  </a:lnTo>
                  <a:lnTo>
                    <a:pt x="1416253" y="240538"/>
                  </a:lnTo>
                  <a:lnTo>
                    <a:pt x="0" y="1060577"/>
                  </a:lnTo>
                  <a:lnTo>
                    <a:pt x="6350" y="1071499"/>
                  </a:lnTo>
                  <a:lnTo>
                    <a:pt x="1422971" y="251383"/>
                  </a:lnTo>
                  <a:lnTo>
                    <a:pt x="1390904" y="307594"/>
                  </a:lnTo>
                  <a:lnTo>
                    <a:pt x="1389126" y="310642"/>
                  </a:lnTo>
                  <a:lnTo>
                    <a:pt x="1390269" y="314579"/>
                  </a:lnTo>
                  <a:lnTo>
                    <a:pt x="1393317" y="316357"/>
                  </a:lnTo>
                  <a:lnTo>
                    <a:pt x="1396365" y="318008"/>
                  </a:lnTo>
                  <a:lnTo>
                    <a:pt x="1400175" y="316992"/>
                  </a:lnTo>
                  <a:lnTo>
                    <a:pt x="1401953" y="313944"/>
                  </a:lnTo>
                  <a:lnTo>
                    <a:pt x="1437246" y="251942"/>
                  </a:lnTo>
                  <a:lnTo>
                    <a:pt x="1437246" y="533400"/>
                  </a:lnTo>
                  <a:lnTo>
                    <a:pt x="1466215" y="533400"/>
                  </a:lnTo>
                  <a:lnTo>
                    <a:pt x="1466215" y="86868"/>
                  </a:lnTo>
                  <a:lnTo>
                    <a:pt x="1495171" y="86868"/>
                  </a:lnTo>
                  <a:close/>
                </a:path>
                <a:path w="2519679" h="1071879">
                  <a:moveTo>
                    <a:pt x="2519299" y="297815"/>
                  </a:moveTo>
                  <a:lnTo>
                    <a:pt x="1944801" y="154203"/>
                  </a:lnTo>
                  <a:lnTo>
                    <a:pt x="1964499" y="148463"/>
                  </a:lnTo>
                  <a:lnTo>
                    <a:pt x="2006854" y="136144"/>
                  </a:lnTo>
                  <a:lnTo>
                    <a:pt x="2010156" y="135128"/>
                  </a:lnTo>
                  <a:lnTo>
                    <a:pt x="2012188" y="131699"/>
                  </a:lnTo>
                  <a:lnTo>
                    <a:pt x="2010156" y="124841"/>
                  </a:lnTo>
                  <a:lnTo>
                    <a:pt x="2006727" y="122936"/>
                  </a:lnTo>
                  <a:lnTo>
                    <a:pt x="1908175" y="151638"/>
                  </a:lnTo>
                  <a:lnTo>
                    <a:pt x="1979041" y="220853"/>
                  </a:lnTo>
                  <a:lnTo>
                    <a:pt x="1981581" y="223266"/>
                  </a:lnTo>
                  <a:lnTo>
                    <a:pt x="1985645" y="223266"/>
                  </a:lnTo>
                  <a:lnTo>
                    <a:pt x="1990471" y="218186"/>
                  </a:lnTo>
                  <a:lnTo>
                    <a:pt x="1990471" y="214249"/>
                  </a:lnTo>
                  <a:lnTo>
                    <a:pt x="1987931" y="211709"/>
                  </a:lnTo>
                  <a:lnTo>
                    <a:pt x="1941728" y="166636"/>
                  </a:lnTo>
                  <a:lnTo>
                    <a:pt x="2516251" y="310261"/>
                  </a:lnTo>
                  <a:lnTo>
                    <a:pt x="2519299" y="2978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852409" y="3298063"/>
            <a:ext cx="8756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>
                <a:latin typeface="Comic Sans MS"/>
                <a:cs typeface="Comic Sans MS"/>
              </a:rPr>
              <a:t>Request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1800" spc="-20">
                <a:latin typeface="Comic Sans MS"/>
                <a:cs typeface="Comic Sans MS"/>
              </a:rPr>
              <a:t>data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965575" y="3298063"/>
            <a:ext cx="1297940" cy="156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>
                <a:latin typeface="Comic Sans MS"/>
                <a:cs typeface="Comic Sans MS"/>
              </a:rPr>
              <a:t>Return</a:t>
            </a:r>
            <a:r>
              <a:rPr sz="1800" spc="-35">
                <a:latin typeface="Comic Sans MS"/>
                <a:cs typeface="Comic Sans MS"/>
              </a:rPr>
              <a:t> </a:t>
            </a:r>
            <a:r>
              <a:rPr sz="1800" spc="-20">
                <a:latin typeface="Comic Sans MS"/>
                <a:cs typeface="Comic Sans MS"/>
              </a:rPr>
              <a:t>html file </a:t>
            </a:r>
            <a:r>
              <a:rPr sz="1800" spc="-10">
                <a:latin typeface="Comic Sans MS"/>
                <a:cs typeface="Comic Sans MS"/>
              </a:rPr>
              <a:t>(Response)</a:t>
            </a:r>
            <a:endParaRPr sz="1800">
              <a:latin typeface="Comic Sans MS"/>
              <a:cs typeface="Comic Sans MS"/>
            </a:endParaRPr>
          </a:p>
          <a:p>
            <a:pPr marL="469900" marR="95885">
              <a:lnSpc>
                <a:spcPct val="100000"/>
              </a:lnSpc>
              <a:spcBef>
                <a:spcPts val="1320"/>
              </a:spcBef>
            </a:pPr>
            <a:r>
              <a:rPr sz="1800" spc="-10">
                <a:latin typeface="Comic Sans MS"/>
                <a:cs typeface="Comic Sans MS"/>
              </a:rPr>
              <a:t>Return </a:t>
            </a:r>
            <a:r>
              <a:rPr sz="1800" spc="-20">
                <a:latin typeface="Comic Sans MS"/>
                <a:cs typeface="Comic Sans MS"/>
              </a:rPr>
              <a:t>data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5304</Words>
  <Application>Microsoft Office PowerPoint</Application>
  <PresentationFormat>On-screen Show (4:3)</PresentationFormat>
  <Paragraphs>972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Arial MT</vt:lpstr>
      <vt:lpstr>Comic Sans MS</vt:lpstr>
      <vt:lpstr>Courier New</vt:lpstr>
      <vt:lpstr>Franklin Gothic Medium</vt:lpstr>
      <vt:lpstr>Lucida Console</vt:lpstr>
      <vt:lpstr>Segoe UI Symbol</vt:lpstr>
      <vt:lpstr>Times New Roman</vt:lpstr>
      <vt:lpstr>Office Theme</vt:lpstr>
      <vt:lpstr>Advanced Java Programming (CIE-306T)</vt:lpstr>
      <vt:lpstr>Java Server Pages</vt:lpstr>
      <vt:lpstr>Overview of History</vt:lpstr>
      <vt:lpstr>Java Server Pages (JSP)</vt:lpstr>
      <vt:lpstr>A First JSP</vt:lpstr>
      <vt:lpstr>PowerPoint Presentation</vt:lpstr>
      <vt:lpstr>HelloWorld</vt:lpstr>
      <vt:lpstr>PowerPoint Presentation</vt:lpstr>
      <vt:lpstr>Client - Server - DB</vt:lpstr>
      <vt:lpstr>JSP compilation into Servlets</vt:lpstr>
      <vt:lpstr>Life Cycle of Servlet</vt:lpstr>
      <vt:lpstr>Interaction with Client</vt:lpstr>
      <vt:lpstr>More on JSP syntax and contents</vt:lpstr>
      <vt:lpstr>JSP Tags</vt:lpstr>
      <vt:lpstr>Java Server Pages by Examples</vt:lpstr>
      <vt:lpstr>How to prepare and run the examples?</vt:lpstr>
      <vt:lpstr>Examples: Directives</vt:lpstr>
      <vt:lpstr>Examples: Scripting Elements</vt:lpstr>
      <vt:lpstr>Examples: Scripting Elements (contd.)</vt:lpstr>
      <vt:lpstr>Standard Actions</vt:lpstr>
      <vt:lpstr>PowerPoint Presentation</vt:lpstr>
      <vt:lpstr>&lt;jsp:include&gt; Action</vt:lpstr>
      <vt:lpstr>banner.html</vt:lpstr>
      <vt:lpstr>toc.html</vt:lpstr>
      <vt:lpstr>toc.html</vt:lpstr>
      <vt:lpstr>clock2.jsp</vt:lpstr>
      <vt:lpstr>include.jsp</vt:lpstr>
      <vt:lpstr>Line 48 Use JSP action to include toc.html.</vt:lpstr>
      <vt:lpstr>include.jsp</vt:lpstr>
      <vt:lpstr>include.jsp</vt:lpstr>
      <vt:lpstr>&lt;jsp:forward&gt; Action</vt:lpstr>
      <vt:lpstr>forward1.jsp</vt:lpstr>
      <vt:lpstr>forward1.jsp</vt:lpstr>
      <vt:lpstr>forward2.jsp</vt:lpstr>
      <vt:lpstr>forward2.jsp</vt:lpstr>
      <vt:lpstr>&lt;jsp:useBean&gt; Action</vt:lpstr>
      <vt:lpstr>Rotator.java</vt:lpstr>
      <vt:lpstr>Lines 25-28 Return image file name for book cover</vt:lpstr>
      <vt:lpstr>adrotator.jsp</vt:lpstr>
      <vt:lpstr>PowerPoint Presentation</vt:lpstr>
      <vt:lpstr>PowerPoint Presentation</vt:lpstr>
      <vt:lpstr>Example: JSP Action and Using beans (not EJB)</vt:lpstr>
      <vt:lpstr>Assignment 2: Get Stock Price Ass2.html</vt:lpstr>
      <vt:lpstr>Ass2Servlet</vt:lpstr>
      <vt:lpstr>Using Java Bean</vt:lpstr>
      <vt:lpstr>Assg2 example</vt:lpstr>
      <vt:lpstr>ass2.jsp</vt:lpstr>
      <vt:lpstr>PowerPoint Presentation</vt:lpstr>
      <vt:lpstr>Without using JDBC</vt:lpstr>
      <vt:lpstr>Using JDBC --&gt; Database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Pomplun</dc:creator>
  <cp:lastModifiedBy>Hayat Hussain</cp:lastModifiedBy>
  <cp:revision>2</cp:revision>
  <dcterms:created xsi:type="dcterms:W3CDTF">2025-05-05T13:16:59Z</dcterms:created>
  <dcterms:modified xsi:type="dcterms:W3CDTF">2025-05-06T02:34:50Z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2025-05-05T00:00:00Z</vt:filetime>
  </property>
  <property fmtid="{D5CDD505-2E9C-101B-9397-08002B2CF9AE}" pid="5" name="Producer">
    <vt:lpwstr>Microsoft® PowerPoint® 2013</vt:lpwstr>
  </property>
</Properties>
</file>