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59" r:id="rId5"/>
    <p:sldId id="260" r:id="rId6"/>
    <p:sldId id="261" r:id="rId7"/>
    <p:sldId id="262" r:id="rId8"/>
    <p:sldId id="267"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0652D-2901-4856-BF82-7CCF25AF26C8}"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0652D-2901-4856-BF82-7CCF25AF26C8}"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0652D-2901-4856-BF82-7CCF25AF26C8}"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0652D-2901-4856-BF82-7CCF25AF26C8}"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0652D-2901-4856-BF82-7CCF25AF26C8}"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0652D-2901-4856-BF82-7CCF25AF26C8}"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0652D-2901-4856-BF82-7CCF25AF26C8}"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0652D-2901-4856-BF82-7CCF25AF26C8}"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0652D-2901-4856-BF82-7CCF25AF26C8}"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0652D-2901-4856-BF82-7CCF25AF26C8}"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0652D-2901-4856-BF82-7CCF25AF26C8}"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5C5CF-1F43-4315-95B4-161953AE02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0652D-2901-4856-BF82-7CCF25AF26C8}" type="datetimeFigureOut">
              <a:rPr lang="en-US" smtClean="0"/>
              <a:pPr/>
              <a:t>4/13/2022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C5CF-1F43-4315-95B4-161953AE02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networking/definition/MHz" TargetMode="External"/><Relationship Id="rId2" Type="http://schemas.openxmlformats.org/officeDocument/2006/relationships/hyperlink" Target="https://www.techtarget.com/searchnetworking/definition/kHz"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620000" cy="4708981"/>
          </a:xfrm>
          <a:prstGeom prst="rect">
            <a:avLst/>
          </a:prstGeom>
        </p:spPr>
        <p:txBody>
          <a:bodyPr wrap="square">
            <a:spAutoFit/>
          </a:bodyPr>
          <a:lstStyle/>
          <a:p>
            <a:pPr algn="just">
              <a:lnSpc>
                <a:spcPct val="150000"/>
              </a:lnSpc>
            </a:pPr>
            <a:r>
              <a:rPr lang="en-US" sz="1600" b="1" dirty="0" smtClean="0">
                <a:solidFill>
                  <a:srgbClr val="002060"/>
                </a:solidFill>
                <a:latin typeface="Bookman Old Style" pitchFamily="18" charset="0"/>
              </a:rPr>
              <a:t>RFID </a:t>
            </a:r>
            <a:r>
              <a:rPr lang="en-US" sz="1600" b="1" dirty="0" smtClean="0">
                <a:solidFill>
                  <a:srgbClr val="002060"/>
                </a:solidFill>
                <a:latin typeface="Bookman Old Style" pitchFamily="18" charset="0"/>
              </a:rPr>
              <a:t> stands for radio </a:t>
            </a:r>
            <a:r>
              <a:rPr lang="en-US" sz="1600" b="1" dirty="0" smtClean="0">
                <a:solidFill>
                  <a:srgbClr val="002060"/>
                </a:solidFill>
                <a:latin typeface="Bookman Old Style" pitchFamily="18" charset="0"/>
              </a:rPr>
              <a:t>frequency </a:t>
            </a:r>
            <a:r>
              <a:rPr lang="en-US" sz="1600" b="1" dirty="0" smtClean="0">
                <a:solidFill>
                  <a:srgbClr val="002060"/>
                </a:solidFill>
                <a:latin typeface="Bookman Old Style" pitchFamily="18" charset="0"/>
              </a:rPr>
              <a:t>identification, It  </a:t>
            </a:r>
            <a:r>
              <a:rPr lang="en-US" sz="1600" b="1" dirty="0" smtClean="0">
                <a:solidFill>
                  <a:srgbClr val="002060"/>
                </a:solidFill>
                <a:latin typeface="Bookman Old Style" pitchFamily="18" charset="0"/>
              </a:rPr>
              <a:t>is </a:t>
            </a:r>
            <a:r>
              <a:rPr lang="en-US" sz="1600" b="1" dirty="0" smtClean="0">
                <a:solidFill>
                  <a:srgbClr val="002060"/>
                </a:solidFill>
                <a:latin typeface="Bookman Old Style" pitchFamily="18" charset="0"/>
              </a:rPr>
              <a:t>a short range wireless</a:t>
            </a:r>
            <a:r>
              <a:rPr lang="en-US" sz="1600" b="1" dirty="0" smtClean="0">
                <a:solidFill>
                  <a:srgbClr val="002060"/>
                </a:solidFill>
                <a:latin typeface="Bookman Old Style" pitchFamily="18" charset="0"/>
              </a:rPr>
              <a:t> communication </a:t>
            </a:r>
            <a:r>
              <a:rPr lang="en-US" sz="1600" b="1" dirty="0" smtClean="0">
                <a:solidFill>
                  <a:srgbClr val="002060"/>
                </a:solidFill>
                <a:latin typeface="Bookman Old Style" pitchFamily="18" charset="0"/>
              </a:rPr>
              <a:t>technology which uses radio waves to </a:t>
            </a:r>
            <a:r>
              <a:rPr lang="en-US" sz="1600" b="1" dirty="0" smtClean="0">
                <a:solidFill>
                  <a:srgbClr val="002060"/>
                </a:solidFill>
                <a:latin typeface="Bookman Old Style" pitchFamily="18" charset="0"/>
              </a:rPr>
              <a:t>uniquely identify an object, animal or person</a:t>
            </a:r>
            <a:r>
              <a:rPr lang="en-US" sz="1600" b="1" dirty="0" smtClean="0">
                <a:solidFill>
                  <a:srgbClr val="002060"/>
                </a:solidFill>
                <a:latin typeface="Bookman Old Style" pitchFamily="18" charset="0"/>
              </a:rPr>
              <a:t>.</a:t>
            </a:r>
          </a:p>
          <a:p>
            <a:pPr algn="just">
              <a:lnSpc>
                <a:spcPct val="150000"/>
              </a:lnSpc>
            </a:pPr>
            <a:r>
              <a:rPr lang="en-US" sz="1600" b="1" dirty="0" smtClean="0">
                <a:solidFill>
                  <a:srgbClr val="002060"/>
                </a:solidFill>
                <a:latin typeface="Bookman Old Style" pitchFamily="18" charset="0"/>
              </a:rPr>
              <a:t>RFID </a:t>
            </a:r>
            <a:r>
              <a:rPr lang="en-US" sz="1600" b="1" dirty="0" smtClean="0">
                <a:solidFill>
                  <a:srgbClr val="002060"/>
                </a:solidFill>
                <a:latin typeface="Bookman Old Style" pitchFamily="18" charset="0"/>
              </a:rPr>
              <a:t>systems consist of three components: an RFID </a:t>
            </a:r>
            <a:r>
              <a:rPr lang="en-US" sz="1600" b="1" dirty="0" smtClean="0">
                <a:solidFill>
                  <a:srgbClr val="002060"/>
                </a:solidFill>
                <a:latin typeface="Bookman Old Style" pitchFamily="18" charset="0"/>
              </a:rPr>
              <a:t>tag, RFID </a:t>
            </a:r>
            <a:r>
              <a:rPr lang="en-US" sz="1600" b="1" dirty="0" smtClean="0">
                <a:solidFill>
                  <a:srgbClr val="002060"/>
                </a:solidFill>
                <a:latin typeface="Bookman Old Style" pitchFamily="18" charset="0"/>
              </a:rPr>
              <a:t>reader, and an antenna. RFID tags contain an integrated circuit and an antenna, which are used to transmit data to the RFID reader (also called an interrogator). The reader then converts the radio waves to a more usable form of data. Information collected from the tags is then transferred through a communications interface to a host computer system, where the data can be stored in a database and analyzed at a later time</a:t>
            </a:r>
            <a:r>
              <a:rPr lang="en-US" sz="1600" b="1" dirty="0" smtClean="0">
                <a:solidFill>
                  <a:srgbClr val="002060"/>
                </a:solidFill>
                <a:latin typeface="Bookman Old Style" pitchFamily="18" charset="0"/>
              </a:rPr>
              <a:t>.</a:t>
            </a:r>
          </a:p>
          <a:p>
            <a:pPr algn="just"/>
            <a:endParaRPr lang="en-US" dirty="0" smtClean="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800600"/>
            <a:ext cx="7620000" cy="1477328"/>
          </a:xfrm>
          <a:prstGeom prst="rect">
            <a:avLst/>
          </a:prstGeom>
          <a:noFill/>
        </p:spPr>
        <p:txBody>
          <a:bodyPr wrap="square" rtlCol="0">
            <a:spAutoFit/>
          </a:bodyPr>
          <a:lstStyle/>
          <a:p>
            <a:r>
              <a:rPr lang="en-US" sz="1600" b="1" dirty="0" smtClean="0">
                <a:solidFill>
                  <a:srgbClr val="7030A0"/>
                </a:solidFill>
                <a:latin typeface="Bookman Old Style" pitchFamily="18" charset="0"/>
              </a:rPr>
              <a:t>It </a:t>
            </a:r>
            <a:r>
              <a:rPr lang="en-US" sz="1600" b="1" dirty="0" smtClean="0">
                <a:solidFill>
                  <a:srgbClr val="7030A0"/>
                </a:solidFill>
                <a:latin typeface="Bookman Old Style" pitchFamily="18" charset="0"/>
              </a:rPr>
              <a:t>consist of the following components</a:t>
            </a:r>
          </a:p>
          <a:p>
            <a:pPr algn="just">
              <a:lnSpc>
                <a:spcPct val="150000"/>
              </a:lnSpc>
              <a:buFont typeface="Wingdings" pitchFamily="2" charset="2"/>
              <a:buChar char="Ø"/>
            </a:pPr>
            <a:r>
              <a:rPr lang="en-US" sz="1600" b="1" dirty="0" smtClean="0">
                <a:solidFill>
                  <a:srgbClr val="7030A0"/>
                </a:solidFill>
                <a:latin typeface="Bookman Old Style" pitchFamily="18" charset="0"/>
              </a:rPr>
              <a:t>RFID Tag</a:t>
            </a:r>
          </a:p>
          <a:p>
            <a:pPr algn="just">
              <a:lnSpc>
                <a:spcPct val="150000"/>
              </a:lnSpc>
              <a:buFont typeface="Wingdings" pitchFamily="2" charset="2"/>
              <a:buChar char="Ø"/>
            </a:pPr>
            <a:r>
              <a:rPr lang="en-US" sz="1600" b="1" dirty="0" smtClean="0">
                <a:solidFill>
                  <a:srgbClr val="7030A0"/>
                </a:solidFill>
                <a:latin typeface="Bookman Old Style" pitchFamily="18" charset="0"/>
              </a:rPr>
              <a:t>RFID Reader</a:t>
            </a:r>
          </a:p>
          <a:p>
            <a:pPr algn="just">
              <a:lnSpc>
                <a:spcPct val="150000"/>
              </a:lnSpc>
              <a:buFont typeface="Wingdings" pitchFamily="2" charset="2"/>
              <a:buChar char="Ø"/>
            </a:pPr>
            <a:r>
              <a:rPr lang="en-US" sz="1600" b="1" dirty="0" smtClean="0">
                <a:solidFill>
                  <a:srgbClr val="7030A0"/>
                </a:solidFill>
                <a:latin typeface="Bookman Old Style" pitchFamily="18" charset="0"/>
              </a:rPr>
              <a:t>Host Computer </a:t>
            </a:r>
            <a:endParaRPr lang="en-US" sz="1600" dirty="0"/>
          </a:p>
        </p:txBody>
      </p:sp>
      <p:pic>
        <p:nvPicPr>
          <p:cNvPr id="3" name="Picture 2"/>
          <p:cNvPicPr>
            <a:picLocks noChangeAspect="1" noChangeArrowheads="1"/>
          </p:cNvPicPr>
          <p:nvPr/>
        </p:nvPicPr>
        <p:blipFill>
          <a:blip r:embed="rId2"/>
          <a:srcRect/>
          <a:stretch>
            <a:fillRect/>
          </a:stretch>
        </p:blipFill>
        <p:spPr bwMode="auto">
          <a:xfrm>
            <a:off x="1447800" y="533400"/>
            <a:ext cx="5334000" cy="3962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229600" cy="6047809"/>
          </a:xfrm>
          <a:prstGeom prst="rect">
            <a:avLst/>
          </a:prstGeom>
        </p:spPr>
        <p:txBody>
          <a:bodyPr wrap="square">
            <a:spAutoFit/>
          </a:bodyPr>
          <a:lstStyle/>
          <a:p>
            <a:pPr algn="just">
              <a:lnSpc>
                <a:spcPct val="150000"/>
              </a:lnSpc>
            </a:pPr>
            <a:r>
              <a:rPr lang="en-US" b="1" dirty="0">
                <a:solidFill>
                  <a:srgbClr val="7030A0"/>
                </a:solidFill>
                <a:latin typeface="Bookman Old Style" pitchFamily="18" charset="0"/>
              </a:rPr>
              <a:t>RFID </a:t>
            </a:r>
            <a:r>
              <a:rPr lang="en-US" b="1" dirty="0" smtClean="0">
                <a:solidFill>
                  <a:srgbClr val="7030A0"/>
                </a:solidFill>
                <a:latin typeface="Bookman Old Style" pitchFamily="18" charset="0"/>
              </a:rPr>
              <a:t>tags/ labels/transponder :</a:t>
            </a:r>
          </a:p>
          <a:p>
            <a:pPr algn="just">
              <a:lnSpc>
                <a:spcPct val="150000"/>
              </a:lnSpc>
              <a:buFont typeface="Wingdings" pitchFamily="2" charset="2"/>
              <a:buChar char="Ø"/>
            </a:pPr>
            <a:r>
              <a:rPr lang="en-US" sz="1600" b="1" dirty="0" smtClean="0">
                <a:solidFill>
                  <a:srgbClr val="00B050"/>
                </a:solidFill>
                <a:latin typeface="Bookman Old Style" pitchFamily="18" charset="0"/>
              </a:rPr>
              <a:t>RFID </a:t>
            </a:r>
            <a:r>
              <a:rPr lang="en-US" sz="1600" b="1" dirty="0">
                <a:solidFill>
                  <a:srgbClr val="00B050"/>
                </a:solidFill>
                <a:latin typeface="Bookman Old Style" pitchFamily="18" charset="0"/>
              </a:rPr>
              <a:t>tags or transponders are small devices that utilize low-power radio waves to receive, store, and transmit data to nearby readers. </a:t>
            </a:r>
            <a:endParaRPr lang="en-US" sz="1600" b="1" dirty="0" smtClean="0">
              <a:solidFill>
                <a:srgbClr val="00B050"/>
              </a:solidFill>
              <a:latin typeface="Bookman Old Style" pitchFamily="18" charset="0"/>
            </a:endParaRPr>
          </a:p>
          <a:p>
            <a:pPr algn="just">
              <a:lnSpc>
                <a:spcPct val="150000"/>
              </a:lnSpc>
              <a:buFont typeface="Wingdings" pitchFamily="2" charset="2"/>
              <a:buChar char="Ø"/>
            </a:pPr>
            <a:r>
              <a:rPr lang="en-US" sz="1600" b="1" dirty="0" smtClean="0">
                <a:solidFill>
                  <a:srgbClr val="FF0000"/>
                </a:solidFill>
                <a:latin typeface="Bookman Old Style" pitchFamily="18" charset="0"/>
              </a:rPr>
              <a:t>The main components of </a:t>
            </a:r>
            <a:r>
              <a:rPr lang="en-US" sz="1600" b="1" dirty="0" smtClean="0">
                <a:solidFill>
                  <a:srgbClr val="FF0000"/>
                </a:solidFill>
                <a:latin typeface="Bookman Old Style" pitchFamily="18" charset="0"/>
              </a:rPr>
              <a:t>RFID tags are </a:t>
            </a:r>
            <a:r>
              <a:rPr lang="en-US" sz="1600" b="1" dirty="0" smtClean="0">
                <a:solidFill>
                  <a:srgbClr val="FF0000"/>
                </a:solidFill>
                <a:latin typeface="Bookman Old Style" pitchFamily="18" charset="0"/>
              </a:rPr>
              <a:t>: </a:t>
            </a:r>
            <a:r>
              <a:rPr lang="en-US" sz="1600" b="1" dirty="0">
                <a:solidFill>
                  <a:srgbClr val="FF0000"/>
                </a:solidFill>
                <a:latin typeface="Bookman Old Style" pitchFamily="18" charset="0"/>
              </a:rPr>
              <a:t>a microchip or integrated circuit (IC), an antenna, and a substrate or protective material layer that holds all the components </a:t>
            </a:r>
            <a:r>
              <a:rPr lang="en-US" sz="1600" b="1" dirty="0" smtClean="0">
                <a:solidFill>
                  <a:srgbClr val="FF0000"/>
                </a:solidFill>
                <a:latin typeface="Bookman Old Style" pitchFamily="18" charset="0"/>
              </a:rPr>
              <a:t>together.</a:t>
            </a:r>
          </a:p>
          <a:p>
            <a:pPr algn="just">
              <a:lnSpc>
                <a:spcPct val="150000"/>
              </a:lnSpc>
              <a:buFont typeface="Wingdings" pitchFamily="2" charset="2"/>
              <a:buChar char="Ø"/>
            </a:pPr>
            <a:r>
              <a:rPr lang="en-US" sz="1600" dirty="0">
                <a:latin typeface="Bookman Old Style" pitchFamily="18" charset="0"/>
              </a:rPr>
              <a:t> </a:t>
            </a:r>
            <a:r>
              <a:rPr lang="en-US" sz="1600" b="1" dirty="0">
                <a:solidFill>
                  <a:srgbClr val="7030A0"/>
                </a:solidFill>
                <a:latin typeface="Bookman Old Style" pitchFamily="18" charset="0"/>
              </a:rPr>
              <a:t>The tag comprises of a simple silicon microchip </a:t>
            </a:r>
            <a:r>
              <a:rPr lang="en-US" sz="1600" b="1" dirty="0" smtClean="0">
                <a:solidFill>
                  <a:srgbClr val="7030A0"/>
                </a:solidFill>
                <a:latin typeface="Bookman Old Style" pitchFamily="18" charset="0"/>
              </a:rPr>
              <a:t>attached </a:t>
            </a:r>
            <a:r>
              <a:rPr lang="en-US" sz="1600" b="1" dirty="0">
                <a:solidFill>
                  <a:srgbClr val="7030A0"/>
                </a:solidFill>
                <a:latin typeface="Bookman Old Style" pitchFamily="18" charset="0"/>
              </a:rPr>
              <a:t>to a small flat aerial and mounted on a substrate. The whole device can then be encapsulated in different materials (such as plastic) dependent upon its intended usage. The finished tag can be attached to an object, typically an item, box or pallet and read remotely </a:t>
            </a:r>
            <a:r>
              <a:rPr lang="en-US" sz="1600" b="1" dirty="0" smtClean="0">
                <a:solidFill>
                  <a:srgbClr val="7030A0"/>
                </a:solidFill>
                <a:latin typeface="Bookman Old Style" pitchFamily="18" charset="0"/>
              </a:rPr>
              <a:t>the identity of tag.</a:t>
            </a:r>
            <a:endParaRPr lang="en-US" sz="1600" b="1" dirty="0" smtClean="0">
              <a:solidFill>
                <a:srgbClr val="7030A0"/>
              </a:solidFill>
              <a:latin typeface="Bookman Old Style" pitchFamily="18" charset="0"/>
            </a:endParaRPr>
          </a:p>
          <a:p>
            <a:pPr algn="just">
              <a:lnSpc>
                <a:spcPct val="150000"/>
              </a:lnSpc>
              <a:buFont typeface="Wingdings" pitchFamily="2" charset="2"/>
              <a:buChar char="Ø"/>
            </a:pPr>
            <a:r>
              <a:rPr lang="en-US" sz="1600" b="1" dirty="0">
                <a:solidFill>
                  <a:srgbClr val="00B050"/>
                </a:solidFill>
                <a:latin typeface="Bookman Old Style" pitchFamily="18" charset="0"/>
              </a:rPr>
              <a:t>Tags, which </a:t>
            </a:r>
            <a:r>
              <a:rPr lang="en-US" sz="1600" b="1" dirty="0" smtClean="0">
                <a:solidFill>
                  <a:srgbClr val="00B050"/>
                </a:solidFill>
                <a:latin typeface="Bookman Old Style" pitchFamily="18" charset="0"/>
              </a:rPr>
              <a:t>uses </a:t>
            </a:r>
            <a:r>
              <a:rPr lang="en-US" sz="1600" b="1" dirty="0">
                <a:solidFill>
                  <a:srgbClr val="00B050"/>
                </a:solidFill>
                <a:latin typeface="Bookman Old Style" pitchFamily="18" charset="0"/>
              </a:rPr>
              <a:t>radio waves to communicate their identity and other information to nearby readers, can be passive or active. Passive RFID tags are powered by the reader and do not have a battery. Active RFID tags are powered by </a:t>
            </a:r>
            <a:r>
              <a:rPr lang="en-US" sz="1600" b="1" dirty="0" smtClean="0">
                <a:solidFill>
                  <a:srgbClr val="00B050"/>
                </a:solidFill>
                <a:latin typeface="Bookman Old Style" pitchFamily="18" charset="0"/>
              </a:rPr>
              <a:t>batteries. RFID </a:t>
            </a:r>
            <a:r>
              <a:rPr lang="en-US" sz="1600" b="1" dirty="0">
                <a:solidFill>
                  <a:srgbClr val="00B050"/>
                </a:solidFill>
                <a:latin typeface="Bookman Old Style" pitchFamily="18" charset="0"/>
              </a:rPr>
              <a:t>tags can store a range of information from one serial number to several pages of data. </a:t>
            </a:r>
            <a:endParaRPr lang="en-US" b="1" dirty="0">
              <a:solidFill>
                <a:srgbClr val="FF0000"/>
              </a:solidFill>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8382000" cy="3000821"/>
          </a:xfrm>
          <a:prstGeom prst="rect">
            <a:avLst/>
          </a:prstGeom>
        </p:spPr>
        <p:txBody>
          <a:bodyPr wrap="square">
            <a:spAutoFit/>
          </a:bodyPr>
          <a:lstStyle/>
          <a:p>
            <a:pPr algn="just" fontAlgn="base">
              <a:lnSpc>
                <a:spcPct val="150000"/>
              </a:lnSpc>
            </a:pPr>
            <a:r>
              <a:rPr lang="en-US" b="1" dirty="0">
                <a:solidFill>
                  <a:srgbClr val="00B050"/>
                </a:solidFill>
                <a:latin typeface="Bookman Old Style" pitchFamily="18" charset="0"/>
              </a:rPr>
              <a:t>RFID Reader or Interrogator</a:t>
            </a:r>
          </a:p>
          <a:p>
            <a:pPr algn="just" fontAlgn="base">
              <a:lnSpc>
                <a:spcPct val="150000"/>
              </a:lnSpc>
              <a:buFont typeface="Wingdings" pitchFamily="2" charset="2"/>
              <a:buChar char="Ø"/>
            </a:pPr>
            <a:r>
              <a:rPr lang="en-US" b="1" dirty="0">
                <a:solidFill>
                  <a:srgbClr val="7030A0"/>
                </a:solidFill>
                <a:latin typeface="Bookman Old Style" pitchFamily="18" charset="0"/>
              </a:rPr>
              <a:t>In this RFID system, this RFID reader continuously sends radio waves of a particular frequency</a:t>
            </a:r>
            <a:r>
              <a:rPr lang="en-US" b="1" dirty="0" smtClean="0">
                <a:solidFill>
                  <a:srgbClr val="7030A0"/>
                </a:solidFill>
                <a:latin typeface="Bookman Old Style" pitchFamily="18" charset="0"/>
              </a:rPr>
              <a:t>.</a:t>
            </a:r>
          </a:p>
          <a:p>
            <a:pPr algn="just" fontAlgn="base">
              <a:lnSpc>
                <a:spcPct val="150000"/>
              </a:lnSpc>
              <a:buFont typeface="Wingdings" pitchFamily="2" charset="2"/>
              <a:buChar char="Ø"/>
            </a:pPr>
            <a:r>
              <a:rPr lang="en-US" b="1" dirty="0" smtClean="0">
                <a:solidFill>
                  <a:srgbClr val="7030A0"/>
                </a:solidFill>
                <a:latin typeface="Bookman Old Style" pitchFamily="18" charset="0"/>
              </a:rPr>
              <a:t> </a:t>
            </a:r>
            <a:r>
              <a:rPr lang="en-US" b="1" dirty="0">
                <a:solidFill>
                  <a:srgbClr val="7030A0"/>
                </a:solidFill>
                <a:latin typeface="Bookman Old Style" pitchFamily="18" charset="0"/>
              </a:rPr>
              <a:t>If the object, on which this RFID tag is attached is within the range of this radio waves then it sends the feedback back to this RFID reader. </a:t>
            </a:r>
            <a:endParaRPr lang="en-US" b="1" dirty="0" smtClean="0">
              <a:solidFill>
                <a:srgbClr val="7030A0"/>
              </a:solidFill>
              <a:latin typeface="Bookman Old Style" pitchFamily="18" charset="0"/>
            </a:endParaRPr>
          </a:p>
          <a:p>
            <a:pPr algn="just" fontAlgn="base">
              <a:lnSpc>
                <a:spcPct val="150000"/>
              </a:lnSpc>
              <a:buFont typeface="Wingdings" pitchFamily="2" charset="2"/>
              <a:buChar char="Ø"/>
            </a:pPr>
            <a:r>
              <a:rPr lang="en-US" b="1" dirty="0" smtClean="0">
                <a:solidFill>
                  <a:srgbClr val="7030A0"/>
                </a:solidFill>
                <a:latin typeface="Bookman Old Style" pitchFamily="18" charset="0"/>
              </a:rPr>
              <a:t>And </a:t>
            </a:r>
            <a:r>
              <a:rPr lang="en-US" b="1" dirty="0">
                <a:solidFill>
                  <a:srgbClr val="7030A0"/>
                </a:solidFill>
                <a:latin typeface="Bookman Old Style" pitchFamily="18" charset="0"/>
              </a:rPr>
              <a:t>based on this feedback, RFID reader identifies the object.</a:t>
            </a:r>
          </a:p>
        </p:txBody>
      </p:sp>
      <p:sp>
        <p:nvSpPr>
          <p:cNvPr id="4" name="Rectangle 3"/>
          <p:cNvSpPr/>
          <p:nvPr/>
        </p:nvSpPr>
        <p:spPr>
          <a:xfrm>
            <a:off x="304800" y="3581400"/>
            <a:ext cx="8382000" cy="2031325"/>
          </a:xfrm>
          <a:prstGeom prst="rect">
            <a:avLst/>
          </a:prstGeom>
        </p:spPr>
        <p:txBody>
          <a:bodyPr wrap="square">
            <a:spAutoFit/>
          </a:bodyPr>
          <a:lstStyle/>
          <a:p>
            <a:r>
              <a:rPr lang="en-US" b="1" dirty="0">
                <a:solidFill>
                  <a:srgbClr val="00B050"/>
                </a:solidFill>
                <a:latin typeface="Bookman Old Style" pitchFamily="18" charset="0"/>
              </a:rPr>
              <a:t>Host </a:t>
            </a:r>
            <a:r>
              <a:rPr lang="en-US" b="1" dirty="0" smtClean="0">
                <a:solidFill>
                  <a:srgbClr val="00B050"/>
                </a:solidFill>
                <a:latin typeface="Bookman Old Style" pitchFamily="18" charset="0"/>
              </a:rPr>
              <a:t>Computer</a:t>
            </a:r>
          </a:p>
          <a:p>
            <a:pPr algn="just">
              <a:lnSpc>
                <a:spcPct val="150000"/>
              </a:lnSpc>
              <a:buFont typeface="Wingdings" pitchFamily="2" charset="2"/>
              <a:buChar char="Ø"/>
            </a:pPr>
            <a:r>
              <a:rPr lang="en-US" b="1" dirty="0" smtClean="0">
                <a:solidFill>
                  <a:srgbClr val="7030A0"/>
                </a:solidFill>
                <a:latin typeface="Bookman Old Style" pitchFamily="18" charset="0"/>
              </a:rPr>
              <a:t>The </a:t>
            </a:r>
            <a:r>
              <a:rPr lang="en-US" b="1" dirty="0">
                <a:solidFill>
                  <a:srgbClr val="7030A0"/>
                </a:solidFill>
                <a:latin typeface="Bookman Old Style" pitchFamily="18" charset="0"/>
              </a:rPr>
              <a:t>data acquired by the readers is then passed to a host computer, which may run specialist RFID software or middleware to filter the data and route it to the correct application, to be processed into useful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066800" y="1371600"/>
            <a:ext cx="6200775" cy="952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143000" y="3276600"/>
            <a:ext cx="6181725" cy="6096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1066800" y="2286000"/>
            <a:ext cx="6619875" cy="103822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1143000" y="3886200"/>
            <a:ext cx="6715125" cy="2276475"/>
          </a:xfrm>
          <a:prstGeom prst="rect">
            <a:avLst/>
          </a:prstGeom>
          <a:noFill/>
          <a:ln w="9525">
            <a:noFill/>
            <a:miter lim="800000"/>
            <a:headEnd/>
            <a:tailEnd/>
          </a:ln>
          <a:effectLst/>
        </p:spPr>
      </p:pic>
      <p:sp>
        <p:nvSpPr>
          <p:cNvPr id="8" name="TextBox 7"/>
          <p:cNvSpPr txBox="1"/>
          <p:nvPr/>
        </p:nvSpPr>
        <p:spPr>
          <a:xfrm>
            <a:off x="990600" y="685800"/>
            <a:ext cx="6400800" cy="369332"/>
          </a:xfrm>
          <a:prstGeom prst="rect">
            <a:avLst/>
          </a:prstGeom>
          <a:noFill/>
        </p:spPr>
        <p:txBody>
          <a:bodyPr wrap="square" rtlCol="0">
            <a:spAutoFit/>
          </a:bodyPr>
          <a:lstStyle/>
          <a:p>
            <a:r>
              <a:rPr lang="en-US" dirty="0" smtClean="0"/>
              <a:t> </a:t>
            </a:r>
            <a:r>
              <a:rPr lang="en-US" b="1" dirty="0" smtClean="0">
                <a:solidFill>
                  <a:srgbClr val="00B050"/>
                </a:solidFill>
                <a:latin typeface="Bookman Old Style" pitchFamily="18" charset="0"/>
              </a:rPr>
              <a:t>Parameters            Active Tag        Passive Tag</a:t>
            </a:r>
            <a:endParaRPr lang="en-US" b="1" dirty="0">
              <a:solidFill>
                <a:srgbClr val="00B050"/>
              </a:solidFill>
              <a:latin typeface="Bookman Old Styl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6477000" cy="2114550"/>
          </a:xfrm>
          <a:prstGeom prst="rect">
            <a:avLst/>
          </a:prstGeom>
          <a:noFill/>
          <a:ln w="9525">
            <a:noFill/>
            <a:miter lim="800000"/>
            <a:headEnd/>
            <a:tailEnd/>
          </a:ln>
          <a:effectLst/>
        </p:spPr>
      </p:pic>
      <p:pic>
        <p:nvPicPr>
          <p:cNvPr id="3" name="Picture 5"/>
          <p:cNvPicPr>
            <a:picLocks noChangeAspect="1" noChangeArrowheads="1"/>
          </p:cNvPicPr>
          <p:nvPr/>
        </p:nvPicPr>
        <p:blipFill>
          <a:blip r:embed="rId3"/>
          <a:srcRect/>
          <a:stretch>
            <a:fillRect/>
          </a:stretch>
        </p:blipFill>
        <p:spPr bwMode="auto">
          <a:xfrm>
            <a:off x="838200" y="2971800"/>
            <a:ext cx="6477000" cy="21050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srcRect/>
          <a:stretch>
            <a:fillRect/>
          </a:stretch>
        </p:blipFill>
        <p:spPr bwMode="auto">
          <a:xfrm>
            <a:off x="271463" y="357188"/>
            <a:ext cx="8601075" cy="61436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5221173"/>
          </a:xfrm>
          <a:prstGeom prst="rect">
            <a:avLst/>
          </a:prstGeom>
        </p:spPr>
        <p:txBody>
          <a:bodyPr wrap="square">
            <a:spAutoFit/>
          </a:bodyPr>
          <a:lstStyle/>
          <a:p>
            <a:pPr algn="just">
              <a:lnSpc>
                <a:spcPct val="150000"/>
              </a:lnSpc>
            </a:pPr>
            <a:r>
              <a:rPr lang="en-US" sz="1600" b="1" dirty="0" smtClean="0">
                <a:latin typeface="Bookman Old Style" pitchFamily="18" charset="0"/>
              </a:rPr>
              <a:t>Frequency used in RFID </a:t>
            </a:r>
          </a:p>
          <a:p>
            <a:pPr algn="just">
              <a:lnSpc>
                <a:spcPct val="150000"/>
              </a:lnSpc>
            </a:pPr>
            <a:r>
              <a:rPr lang="en-US" sz="1600" dirty="0" smtClean="0">
                <a:latin typeface="Bookman Old Style" pitchFamily="18" charset="0"/>
              </a:rPr>
              <a:t>There </a:t>
            </a:r>
            <a:r>
              <a:rPr lang="en-US" sz="1600" dirty="0" smtClean="0">
                <a:latin typeface="Bookman Old Style" pitchFamily="18" charset="0"/>
              </a:rPr>
              <a:t>are three main types of RFID systems: low frequency (LF), high frequency (HF) and ultra-high frequency (UHF). Microwave RFID is also available. Frequencies vary greatly by country and region.</a:t>
            </a:r>
          </a:p>
          <a:p>
            <a:pPr algn="just">
              <a:lnSpc>
                <a:spcPct val="150000"/>
              </a:lnSpc>
            </a:pPr>
            <a:r>
              <a:rPr lang="en-US" sz="1600" b="1" dirty="0" smtClean="0">
                <a:latin typeface="Bookman Old Style" pitchFamily="18" charset="0"/>
              </a:rPr>
              <a:t>Low-frequency RFID systems.</a:t>
            </a:r>
            <a:r>
              <a:rPr lang="en-US" sz="1600" dirty="0" smtClean="0">
                <a:latin typeface="Bookman Old Style" pitchFamily="18" charset="0"/>
              </a:rPr>
              <a:t> These range from 30 </a:t>
            </a:r>
            <a:r>
              <a:rPr lang="en-US" sz="1600" u="sng" dirty="0" err="1" smtClean="0">
                <a:latin typeface="Bookman Old Style" pitchFamily="18" charset="0"/>
                <a:hlinkClick r:id="rId2"/>
              </a:rPr>
              <a:t>KHz</a:t>
            </a:r>
            <a:r>
              <a:rPr lang="en-US" sz="1600" dirty="0" err="1" smtClean="0">
                <a:latin typeface="Bookman Old Style" pitchFamily="18" charset="0"/>
              </a:rPr>
              <a:t>to</a:t>
            </a:r>
            <a:r>
              <a:rPr lang="en-US" sz="1600" dirty="0" smtClean="0">
                <a:latin typeface="Bookman Old Style" pitchFamily="18" charset="0"/>
              </a:rPr>
              <a:t> 500 KHz, though the typical frequency is 125 KHz. LF RFID has short transmission ranges, generally anywhere from a few inches to less than six feet.</a:t>
            </a:r>
          </a:p>
          <a:p>
            <a:pPr algn="just">
              <a:lnSpc>
                <a:spcPct val="150000"/>
              </a:lnSpc>
            </a:pPr>
            <a:r>
              <a:rPr lang="en-US" sz="1600" b="1" dirty="0" smtClean="0">
                <a:latin typeface="Bookman Old Style" pitchFamily="18" charset="0"/>
              </a:rPr>
              <a:t>High-frequency RFID system</a:t>
            </a:r>
            <a:r>
              <a:rPr lang="en-US" sz="1600" dirty="0" smtClean="0">
                <a:latin typeface="Bookman Old Style" pitchFamily="18" charset="0"/>
              </a:rPr>
              <a:t> These range from 3 </a:t>
            </a:r>
            <a:r>
              <a:rPr lang="en-US" sz="1600" u="sng" dirty="0" err="1" smtClean="0">
                <a:latin typeface="Bookman Old Style" pitchFamily="18" charset="0"/>
                <a:hlinkClick r:id="rId3"/>
              </a:rPr>
              <a:t>MHz</a:t>
            </a:r>
            <a:r>
              <a:rPr lang="en-US" sz="1600" dirty="0" err="1" smtClean="0">
                <a:latin typeface="Bookman Old Style" pitchFamily="18" charset="0"/>
              </a:rPr>
              <a:t>to</a:t>
            </a:r>
            <a:r>
              <a:rPr lang="en-US" sz="1600" dirty="0" smtClean="0">
                <a:latin typeface="Bookman Old Style" pitchFamily="18" charset="0"/>
              </a:rPr>
              <a:t> 30 MHz, with the typical HF frequency being 13.56 </a:t>
            </a:r>
            <a:r>
              <a:rPr lang="en-US" sz="1600" dirty="0" err="1" smtClean="0">
                <a:latin typeface="Bookman Old Style" pitchFamily="18" charset="0"/>
              </a:rPr>
              <a:t>MHz.</a:t>
            </a:r>
            <a:r>
              <a:rPr lang="en-US" sz="1600" dirty="0" smtClean="0">
                <a:latin typeface="Bookman Old Style" pitchFamily="18" charset="0"/>
              </a:rPr>
              <a:t> The standard range is anywhere from a few inches to several feet.</a:t>
            </a:r>
          </a:p>
          <a:p>
            <a:pPr algn="just">
              <a:lnSpc>
                <a:spcPct val="150000"/>
              </a:lnSpc>
            </a:pPr>
            <a:r>
              <a:rPr lang="en-US" sz="1600" b="1" dirty="0" smtClean="0">
                <a:latin typeface="Bookman Old Style" pitchFamily="18" charset="0"/>
              </a:rPr>
              <a:t>UHF RFID systems.</a:t>
            </a:r>
            <a:r>
              <a:rPr lang="en-US" sz="1600" dirty="0" smtClean="0">
                <a:latin typeface="Bookman Old Style" pitchFamily="18" charset="0"/>
              </a:rPr>
              <a:t> These range from 300 MHz to 960 MHz, with the typical frequency of 433 MHz and can generally be read from 25-plus feet away.</a:t>
            </a:r>
          </a:p>
          <a:p>
            <a:pPr algn="just">
              <a:lnSpc>
                <a:spcPct val="150000"/>
              </a:lnSpc>
            </a:pPr>
            <a:r>
              <a:rPr lang="en-US" sz="1600" b="1" dirty="0" smtClean="0">
                <a:latin typeface="Bookman Old Style" pitchFamily="18" charset="0"/>
              </a:rPr>
              <a:t>Microwave RFID systems.</a:t>
            </a:r>
            <a:r>
              <a:rPr lang="en-US" sz="1600" dirty="0" smtClean="0">
                <a:latin typeface="Bookman Old Style" pitchFamily="18" charset="0"/>
              </a:rPr>
              <a:t> These run at 2.45 </a:t>
            </a:r>
            <a:r>
              <a:rPr lang="en-US" sz="1600" dirty="0" err="1" smtClean="0">
                <a:latin typeface="Bookman Old Style" pitchFamily="18" charset="0"/>
              </a:rPr>
              <a:t>Ghzand</a:t>
            </a:r>
            <a:r>
              <a:rPr lang="en-US" sz="1600" dirty="0" smtClean="0">
                <a:latin typeface="Bookman Old Style" pitchFamily="18" charset="0"/>
              </a:rPr>
              <a:t> can be read from 30-plus feet away.</a:t>
            </a:r>
            <a:endParaRPr lang="en-US" sz="1600" dirty="0">
              <a:latin typeface="Bookman Old Styl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914400"/>
          <a:ext cx="6629400" cy="5029200"/>
        </p:xfrm>
        <a:graphic>
          <a:graphicData uri="http://schemas.openxmlformats.org/drawingml/2006/table">
            <a:tbl>
              <a:tblPr/>
              <a:tblGrid>
                <a:gridCol w="3344992"/>
                <a:gridCol w="3284408"/>
              </a:tblGrid>
              <a:tr h="352446">
                <a:tc>
                  <a:txBody>
                    <a:bodyPr/>
                    <a:lstStyle/>
                    <a:p>
                      <a:pPr fontAlgn="t"/>
                      <a:r>
                        <a:rPr lang="en-US" sz="1400" dirty="0" smtClean="0"/>
                        <a:t>RFID </a:t>
                      </a:r>
                      <a:r>
                        <a:rPr lang="en-US" sz="1400" dirty="0"/>
                        <a:t>tags</a:t>
                      </a:r>
                    </a:p>
                  </a:txBody>
                  <a:tcPr marL="36312" marR="36312" marT="36312" marB="36312">
                    <a:lnL>
                      <a:noFill/>
                    </a:lnL>
                    <a:lnR>
                      <a:noFill/>
                    </a:lnR>
                    <a:lnT>
                      <a:noFill/>
                    </a:lnT>
                    <a:lnB>
                      <a:noFill/>
                    </a:lnB>
                    <a:noFill/>
                  </a:tcPr>
                </a:tc>
                <a:tc>
                  <a:txBody>
                    <a:bodyPr/>
                    <a:lstStyle/>
                    <a:p>
                      <a:pPr fontAlgn="t"/>
                      <a:r>
                        <a:rPr lang="en-US" sz="1400"/>
                        <a:t>Barcodes</a:t>
                      </a:r>
                    </a:p>
                  </a:txBody>
                  <a:tcPr marL="36312" marR="36312" marT="36312" marB="36312">
                    <a:lnL>
                      <a:noFill/>
                    </a:lnL>
                    <a:lnR>
                      <a:noFill/>
                    </a:lnR>
                    <a:lnT>
                      <a:noFill/>
                    </a:lnT>
                    <a:lnB>
                      <a:noFill/>
                    </a:lnB>
                    <a:noFill/>
                  </a:tcPr>
                </a:tc>
              </a:tr>
              <a:tr h="862789">
                <a:tc>
                  <a:txBody>
                    <a:bodyPr/>
                    <a:lstStyle/>
                    <a:p>
                      <a:pPr fontAlgn="t"/>
                      <a:r>
                        <a:rPr lang="en-US" sz="1400" dirty="0">
                          <a:solidFill>
                            <a:srgbClr val="FF0000"/>
                          </a:solidFill>
                        </a:rPr>
                        <a:t>Can identify individual objects without direct line of sight.</a:t>
                      </a:r>
                    </a:p>
                  </a:txBody>
                  <a:tcPr marL="36312" marR="36312" marT="36312" marB="36312">
                    <a:lnL>
                      <a:noFill/>
                    </a:lnL>
                    <a:lnR>
                      <a:noFill/>
                    </a:lnR>
                    <a:lnT>
                      <a:noFill/>
                    </a:lnT>
                    <a:lnB>
                      <a:noFill/>
                    </a:lnB>
                    <a:noFill/>
                  </a:tcPr>
                </a:tc>
                <a:tc>
                  <a:txBody>
                    <a:bodyPr/>
                    <a:lstStyle/>
                    <a:p>
                      <a:pPr fontAlgn="t"/>
                      <a:r>
                        <a:rPr lang="en-US" sz="1400">
                          <a:solidFill>
                            <a:srgbClr val="FF0000"/>
                          </a:solidFill>
                        </a:rPr>
                        <a:t>Direct line of sight required for scanning.</a:t>
                      </a:r>
                    </a:p>
                  </a:txBody>
                  <a:tcPr marL="36312" marR="36312" marT="36312" marB="36312">
                    <a:lnL>
                      <a:noFill/>
                    </a:lnL>
                    <a:lnR>
                      <a:noFill/>
                    </a:lnR>
                    <a:lnT>
                      <a:noFill/>
                    </a:lnT>
                    <a:lnB>
                      <a:noFill/>
                    </a:lnB>
                    <a:noFill/>
                  </a:tcPr>
                </a:tc>
              </a:tr>
              <a:tr h="862789">
                <a:tc>
                  <a:txBody>
                    <a:bodyPr/>
                    <a:lstStyle/>
                    <a:p>
                      <a:pPr fontAlgn="t"/>
                      <a:r>
                        <a:rPr lang="en-US" sz="1400" dirty="0">
                          <a:solidFill>
                            <a:srgbClr val="FF0000"/>
                          </a:solidFill>
                        </a:rPr>
                        <a:t>Can scan items from inches to feet away, depending on type of tag and reader.</a:t>
                      </a:r>
                    </a:p>
                  </a:txBody>
                  <a:tcPr marL="36312" marR="36312" marT="36312" marB="36312">
                    <a:lnL>
                      <a:noFill/>
                    </a:lnL>
                    <a:lnR>
                      <a:noFill/>
                    </a:lnR>
                    <a:lnT>
                      <a:noFill/>
                    </a:lnT>
                    <a:lnB>
                      <a:noFill/>
                    </a:lnB>
                    <a:noFill/>
                  </a:tcPr>
                </a:tc>
                <a:tc>
                  <a:txBody>
                    <a:bodyPr/>
                    <a:lstStyle/>
                    <a:p>
                      <a:pPr fontAlgn="t"/>
                      <a:r>
                        <a:rPr lang="en-US" sz="1400">
                          <a:solidFill>
                            <a:srgbClr val="FF0000"/>
                          </a:solidFill>
                        </a:rPr>
                        <a:t>Require closer proximity for scanning.</a:t>
                      </a:r>
                    </a:p>
                  </a:txBody>
                  <a:tcPr marL="36312" marR="36312" marT="36312" marB="36312">
                    <a:lnL>
                      <a:noFill/>
                    </a:lnL>
                    <a:lnR>
                      <a:noFill/>
                    </a:lnR>
                    <a:lnT>
                      <a:noFill/>
                    </a:lnT>
                    <a:lnB>
                      <a:noFill/>
                    </a:lnB>
                    <a:noFill/>
                  </a:tcPr>
                </a:tc>
              </a:tr>
              <a:tr h="605025">
                <a:tc>
                  <a:txBody>
                    <a:bodyPr/>
                    <a:lstStyle/>
                    <a:p>
                      <a:pPr fontAlgn="t"/>
                      <a:r>
                        <a:rPr lang="en-US" sz="1400" dirty="0">
                          <a:solidFill>
                            <a:srgbClr val="FF0000"/>
                          </a:solidFill>
                        </a:rPr>
                        <a:t>Data can be updated in real time.</a:t>
                      </a:r>
                    </a:p>
                  </a:txBody>
                  <a:tcPr marL="36312" marR="36312" marT="36312" marB="36312">
                    <a:lnL>
                      <a:noFill/>
                    </a:lnL>
                    <a:lnR>
                      <a:noFill/>
                    </a:lnR>
                    <a:lnT>
                      <a:noFill/>
                    </a:lnT>
                    <a:lnB>
                      <a:noFill/>
                    </a:lnB>
                    <a:noFill/>
                  </a:tcPr>
                </a:tc>
                <a:tc>
                  <a:txBody>
                    <a:bodyPr/>
                    <a:lstStyle/>
                    <a:p>
                      <a:pPr fontAlgn="t"/>
                      <a:r>
                        <a:rPr lang="en-US" sz="1400" dirty="0">
                          <a:solidFill>
                            <a:srgbClr val="FF0000"/>
                          </a:solidFill>
                        </a:rPr>
                        <a:t>Data is read-only and can't be changed.</a:t>
                      </a:r>
                    </a:p>
                  </a:txBody>
                  <a:tcPr marL="36312" marR="36312" marT="36312" marB="36312">
                    <a:lnL>
                      <a:noFill/>
                    </a:lnL>
                    <a:lnR>
                      <a:noFill/>
                    </a:lnR>
                    <a:lnT>
                      <a:noFill/>
                    </a:lnT>
                    <a:lnB>
                      <a:noFill/>
                    </a:lnB>
                    <a:noFill/>
                  </a:tcPr>
                </a:tc>
              </a:tr>
              <a:tr h="352446">
                <a:tc>
                  <a:txBody>
                    <a:bodyPr/>
                    <a:lstStyle/>
                    <a:p>
                      <a:pPr fontAlgn="t"/>
                      <a:r>
                        <a:rPr lang="en-US" sz="1400">
                          <a:solidFill>
                            <a:srgbClr val="FF0000"/>
                          </a:solidFill>
                        </a:rPr>
                        <a:t>Require a power source.</a:t>
                      </a:r>
                    </a:p>
                  </a:txBody>
                  <a:tcPr marL="36312" marR="36312" marT="36312" marB="36312">
                    <a:lnL>
                      <a:noFill/>
                    </a:lnL>
                    <a:lnR>
                      <a:noFill/>
                    </a:lnR>
                    <a:lnT>
                      <a:noFill/>
                    </a:lnT>
                    <a:lnB>
                      <a:noFill/>
                    </a:lnB>
                    <a:noFill/>
                  </a:tcPr>
                </a:tc>
                <a:tc>
                  <a:txBody>
                    <a:bodyPr/>
                    <a:lstStyle/>
                    <a:p>
                      <a:pPr fontAlgn="t"/>
                      <a:r>
                        <a:rPr lang="en-US" sz="1400" dirty="0">
                          <a:solidFill>
                            <a:srgbClr val="FF0000"/>
                          </a:solidFill>
                        </a:rPr>
                        <a:t>No power source needed.</a:t>
                      </a:r>
                    </a:p>
                  </a:txBody>
                  <a:tcPr marL="36312" marR="36312" marT="36312" marB="36312">
                    <a:lnL>
                      <a:noFill/>
                    </a:lnL>
                    <a:lnR>
                      <a:noFill/>
                    </a:lnR>
                    <a:lnT>
                      <a:noFill/>
                    </a:lnT>
                    <a:lnB>
                      <a:noFill/>
                    </a:lnB>
                    <a:noFill/>
                  </a:tcPr>
                </a:tc>
              </a:tr>
              <a:tr h="615391">
                <a:tc>
                  <a:txBody>
                    <a:bodyPr/>
                    <a:lstStyle/>
                    <a:p>
                      <a:pPr fontAlgn="t"/>
                      <a:r>
                        <a:rPr lang="en-US" sz="1400">
                          <a:solidFill>
                            <a:srgbClr val="FF0000"/>
                          </a:solidFill>
                        </a:rPr>
                        <a:t>Read time is less than 100 milliseconds per tag.</a:t>
                      </a:r>
                    </a:p>
                  </a:txBody>
                  <a:tcPr marL="36312" marR="36312" marT="36312" marB="36312">
                    <a:lnL>
                      <a:noFill/>
                    </a:lnL>
                    <a:lnR>
                      <a:noFill/>
                    </a:lnR>
                    <a:lnT>
                      <a:noFill/>
                    </a:lnT>
                    <a:lnB>
                      <a:noFill/>
                    </a:lnB>
                    <a:noFill/>
                  </a:tcPr>
                </a:tc>
                <a:tc>
                  <a:txBody>
                    <a:bodyPr/>
                    <a:lstStyle/>
                    <a:p>
                      <a:pPr fontAlgn="t"/>
                      <a:r>
                        <a:rPr lang="en-US" sz="1400" dirty="0">
                          <a:solidFill>
                            <a:srgbClr val="FF0000"/>
                          </a:solidFill>
                        </a:rPr>
                        <a:t>Read time is half a second or more per tag.</a:t>
                      </a:r>
                    </a:p>
                  </a:txBody>
                  <a:tcPr marL="36312" marR="36312" marT="36312" marB="36312">
                    <a:lnL>
                      <a:noFill/>
                    </a:lnL>
                    <a:lnR>
                      <a:noFill/>
                    </a:lnR>
                    <a:lnT>
                      <a:noFill/>
                    </a:lnT>
                    <a:lnB>
                      <a:noFill/>
                    </a:lnB>
                    <a:noFill/>
                  </a:tcPr>
                </a:tc>
              </a:tr>
              <a:tr h="1378314">
                <a:tc>
                  <a:txBody>
                    <a:bodyPr/>
                    <a:lstStyle/>
                    <a:p>
                      <a:pPr fontAlgn="t"/>
                      <a:r>
                        <a:rPr lang="en-US" sz="1400">
                          <a:solidFill>
                            <a:srgbClr val="FF0000"/>
                          </a:solidFill>
                        </a:rPr>
                        <a:t>Contain a sensor attached to an antenna, often contained in a plastic cover and more costly than barcodes.</a:t>
                      </a:r>
                    </a:p>
                  </a:txBody>
                  <a:tcPr marL="36312" marR="36312" marT="36312" marB="36312">
                    <a:lnL>
                      <a:noFill/>
                    </a:lnL>
                    <a:lnR>
                      <a:noFill/>
                    </a:lnR>
                    <a:lnT>
                      <a:noFill/>
                    </a:lnT>
                    <a:lnB>
                      <a:noFill/>
                    </a:lnB>
                    <a:noFill/>
                  </a:tcPr>
                </a:tc>
                <a:tc>
                  <a:txBody>
                    <a:bodyPr/>
                    <a:lstStyle/>
                    <a:p>
                      <a:pPr fontAlgn="t"/>
                      <a:r>
                        <a:rPr lang="en-US" sz="1400" dirty="0">
                          <a:solidFill>
                            <a:srgbClr val="FF0000"/>
                          </a:solidFill>
                        </a:rPr>
                        <a:t>Printed on the outside of an object and more subject to wear.</a:t>
                      </a:r>
                    </a:p>
                  </a:txBody>
                  <a:tcPr marL="36312" marR="36312" marT="36312" marB="36312">
                    <a:lnL>
                      <a:noFill/>
                    </a:lnL>
                    <a:lnR>
                      <a:noFill/>
                    </a:lnR>
                    <a:lnT>
                      <a:noFill/>
                    </a:lnT>
                    <a:lnB>
                      <a:noFill/>
                    </a:lnB>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371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ELEC</dc:creator>
  <cp:lastModifiedBy>ELEC</cp:lastModifiedBy>
  <cp:revision>55</cp:revision>
  <dcterms:created xsi:type="dcterms:W3CDTF">2021-02-22T08:12:08Z</dcterms:created>
  <dcterms:modified xsi:type="dcterms:W3CDTF">2022-04-13T10:44:39Z</dcterms:modified>
</cp:coreProperties>
</file>