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76" r:id="rId11"/>
    <p:sldId id="265" r:id="rId12"/>
    <p:sldId id="274" r:id="rId13"/>
    <p:sldId id="266" r:id="rId14"/>
    <p:sldId id="267" r:id="rId15"/>
    <p:sldId id="271" r:id="rId16"/>
    <p:sldId id="272" r:id="rId17"/>
    <p:sldId id="277" r:id="rId18"/>
    <p:sldId id="273" r:id="rId19"/>
    <p:sldId id="270" r:id="rId20"/>
    <p:sldId id="269" r:id="rId21"/>
    <p:sldId id="275"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BD12D-D286-C3F9-B790-B91D564072AB}" v="831" dt="2024-11-15T20:33:00.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91" d="100"/>
          <a:sy n="91" d="100"/>
        </p:scale>
        <p:origin x="-30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77196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11/21/2024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13541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648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83374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525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11/21/2024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70864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11/21/2024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71904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4591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94718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13911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11/21/2024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1857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pPr/>
              <a:t>11/21/2024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32513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pPr/>
              <a:t>11/21/2024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4213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pPr/>
              <a:t>11/21/2024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62873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11/21/2024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54641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11/21/2024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8830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11/21/2024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85863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11/21/2024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6328870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89820"/>
            <a:ext cx="9989574" cy="2275890"/>
          </a:xfrm>
        </p:spPr>
        <p:txBody>
          <a:bodyPr/>
          <a:lstStyle/>
          <a:p>
            <a:r>
              <a:rPr lang="en-GB" dirty="0"/>
              <a:t>WOMEN SAFETY  </a:t>
            </a:r>
            <a:r>
              <a:rPr lang="en-GB" dirty="0" smtClean="0"/>
              <a:t>ANALYTICS</a:t>
            </a:r>
            <a:r>
              <a:rPr lang="en-GB" dirty="0"/>
              <a:t/>
            </a:r>
            <a:br>
              <a:rPr lang="en-GB" dirty="0"/>
            </a:br>
            <a:r>
              <a:rPr lang="en-GB" sz="2400" dirty="0"/>
              <a:t>Mini </a:t>
            </a:r>
            <a:r>
              <a:rPr lang="en-GB" sz="2400" dirty="0" smtClean="0"/>
              <a:t>project (Group No. 05)</a:t>
            </a:r>
            <a:r>
              <a:rPr lang="en-GB" sz="2400" dirty="0"/>
              <a:t/>
            </a:r>
            <a:br>
              <a:rPr lang="en-GB" sz="2400" dirty="0"/>
            </a:br>
            <a:r>
              <a:rPr lang="en-GB" sz="2400" dirty="0"/>
              <a:t>Semester – </a:t>
            </a:r>
            <a:r>
              <a:rPr lang="en-GB" sz="2400" dirty="0" smtClean="0"/>
              <a:t>03</a:t>
            </a:r>
            <a:r>
              <a:rPr lang="en-GB" sz="2400" dirty="0"/>
              <a:t/>
            </a:r>
            <a:br>
              <a:rPr lang="en-GB" sz="2400" dirty="0"/>
            </a:br>
            <a:r>
              <a:rPr lang="en-GB" sz="2400" dirty="0"/>
              <a:t>Guided by :-  Dr. Mamta Kalas</a:t>
            </a:r>
          </a:p>
        </p:txBody>
      </p:sp>
      <p:sp>
        <p:nvSpPr>
          <p:cNvPr id="3" name="Subtitle 2"/>
          <p:cNvSpPr>
            <a:spLocks noGrp="1"/>
          </p:cNvSpPr>
          <p:nvPr>
            <p:ph type="subTitle" idx="1"/>
          </p:nvPr>
        </p:nvSpPr>
        <p:spPr>
          <a:xfrm>
            <a:off x="678426" y="3539521"/>
            <a:ext cx="6991776" cy="2251679"/>
          </a:xfrm>
        </p:spPr>
        <p:txBody>
          <a:bodyPr>
            <a:normAutofit/>
          </a:bodyPr>
          <a:lstStyle/>
          <a:p>
            <a:r>
              <a:rPr lang="en-GB" dirty="0"/>
              <a:t>TEAM  members :</a:t>
            </a:r>
          </a:p>
          <a:p>
            <a:pPr marL="342900" indent="-342900">
              <a:buAutoNum type="romanUcPeriod"/>
            </a:pPr>
            <a:r>
              <a:rPr lang="en-GB" dirty="0"/>
              <a:t>Sayali  khatkar </a:t>
            </a:r>
            <a:r>
              <a:rPr lang="en-GB" dirty="0" smtClean="0"/>
              <a:t>– a 41</a:t>
            </a:r>
            <a:endParaRPr lang="en-GB" dirty="0"/>
          </a:p>
          <a:p>
            <a:pPr marL="342900" indent="-342900">
              <a:buAutoNum type="romanUcPeriod"/>
            </a:pPr>
            <a:r>
              <a:rPr lang="en-GB" dirty="0"/>
              <a:t>Yash  mhasekar </a:t>
            </a:r>
            <a:r>
              <a:rPr lang="en-GB" dirty="0" smtClean="0"/>
              <a:t>– a 43</a:t>
            </a:r>
            <a:endParaRPr lang="en-GB" dirty="0"/>
          </a:p>
          <a:p>
            <a:pPr marL="342900" indent="-342900">
              <a:buAutoNum type="romanUcPeriod"/>
            </a:pPr>
            <a:r>
              <a:rPr lang="en-GB" dirty="0"/>
              <a:t>Abhay  patil -  </a:t>
            </a:r>
            <a:r>
              <a:rPr lang="en-GB" dirty="0" smtClean="0"/>
              <a:t>a 46</a:t>
            </a:r>
            <a:endParaRPr lang="en-GB" dirty="0"/>
          </a:p>
          <a:p>
            <a:pPr marL="342900" indent="-342900">
              <a:buAutoNum type="romanUcPeriod"/>
            </a:pPr>
            <a:r>
              <a:rPr lang="en-GB" dirty="0"/>
              <a:t>Harshvardhan  sathe </a:t>
            </a:r>
            <a:r>
              <a:rPr lang="en-GB" dirty="0" smtClean="0"/>
              <a:t>– a 56</a:t>
            </a:r>
            <a:endParaRPr lang="en-GB" dirty="0"/>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WEB PAGE INTERFACE:</a:t>
            </a:r>
            <a:endParaRPr lang="en-IN" dirty="0"/>
          </a:p>
        </p:txBody>
      </p:sp>
      <p:sp>
        <p:nvSpPr>
          <p:cNvPr id="4" name="Content Placeholder 3">
            <a:extLst>
              <a:ext uri="{FF2B5EF4-FFF2-40B4-BE49-F238E27FC236}">
                <a16:creationId xmlns:a16="http://schemas.microsoft.com/office/drawing/2014/main" xmlns="" id="{F67B46D3-B8DD-CDA8-6D51-34BED37BE85E}"/>
              </a:ext>
            </a:extLst>
          </p:cNvPr>
          <p:cNvSpPr txBox="1">
            <a:spLocks noGrp="1"/>
          </p:cNvSpPr>
          <p:nvPr>
            <p:ph idx="1"/>
          </p:nvPr>
        </p:nvSpPr>
        <p:spPr>
          <a:xfrm>
            <a:off x="1154954" y="2603500"/>
            <a:ext cx="8825659" cy="3467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MAIN PAGE (AFTER SIGNUP AND LOGIN):</a:t>
            </a:r>
          </a:p>
          <a:p>
            <a:pPr marL="285750" indent="-285750">
              <a:buFont typeface="Arial"/>
              <a:buChar char="•"/>
            </a:pPr>
            <a:r>
              <a:rPr lang="en-US" dirty="0">
                <a:ea typeface="+mn-lt"/>
                <a:cs typeface="+mn-lt"/>
              </a:rPr>
              <a:t>The main page displays the </a:t>
            </a:r>
            <a:r>
              <a:rPr lang="en-US" b="1" dirty="0">
                <a:ea typeface="+mn-lt"/>
                <a:cs typeface="+mn-lt"/>
              </a:rPr>
              <a:t>R</a:t>
            </a:r>
            <a:r>
              <a:rPr lang="en-US" dirty="0">
                <a:ea typeface="+mn-lt"/>
                <a:cs typeface="+mn-lt"/>
              </a:rPr>
              <a:t>eal-Time Detection Module, which is activated by clicking a Start Real-Time Detection Button.</a:t>
            </a:r>
            <a:endParaRPr lang="en-GB" dirty="0"/>
          </a:p>
          <a:p>
            <a:pPr marL="285750" indent="-285750">
              <a:buFont typeface="Arial"/>
              <a:buChar char="•"/>
            </a:pPr>
            <a:r>
              <a:rPr lang="en-US" dirty="0">
                <a:ea typeface="+mn-lt"/>
                <a:cs typeface="+mn-lt"/>
              </a:rPr>
              <a:t>Once the detection module starts, a live Camera Feed is displayed, capturing the surroundings in real time.</a:t>
            </a:r>
            <a:endParaRPr lang="en-GB" dirty="0"/>
          </a:p>
          <a:p>
            <a:pPr marL="285750" indent="-285750">
              <a:buFont typeface="Arial"/>
              <a:buChar char="•"/>
            </a:pPr>
            <a:r>
              <a:rPr lang="en-US" dirty="0">
                <a:ea typeface="+mn-lt"/>
                <a:cs typeface="+mn-lt"/>
              </a:rPr>
              <a:t>The Detection Status section updates with the current safety status (e.g., "Safe" or "Threat Detected"), based on the model’s analysis.</a:t>
            </a:r>
            <a:endParaRPr lang="en-GB" dirty="0"/>
          </a:p>
          <a:p>
            <a:pPr marL="285750" indent="-285750">
              <a:buFont typeface="Arial"/>
              <a:buChar char="•"/>
            </a:pPr>
            <a:r>
              <a:rPr lang="en-US" dirty="0">
                <a:ea typeface="+mn-lt"/>
                <a:cs typeface="+mn-lt"/>
              </a:rPr>
              <a:t>Basic Controls include the option to stop the detection and return to the homepage, ensuring easy navigation for the </a:t>
            </a:r>
            <a:r>
              <a:rPr lang="en-US" dirty="0" smtClean="0">
                <a:ea typeface="+mn-lt"/>
                <a:cs typeface="+mn-lt"/>
              </a:rPr>
              <a:t>user</a:t>
            </a:r>
            <a:r>
              <a:rPr lang="en-US" dirty="0"/>
              <a:t/>
            </a:r>
            <a:br>
              <a:rPr lang="en-US" dirty="0"/>
            </a:br>
            <a:endParaRPr lang="en-US" dirty="0"/>
          </a:p>
        </p:txBody>
      </p:sp>
    </p:spTree>
    <p:extLst>
      <p:ext uri="{BB962C8B-B14F-4D97-AF65-F5344CB8AC3E}">
        <p14:creationId xmlns:p14="http://schemas.microsoft.com/office/powerpoint/2010/main" xmlns="" val="351472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F182E-AA18-68E4-035E-C2A149A11B23}"/>
              </a:ext>
            </a:extLst>
          </p:cNvPr>
          <p:cNvSpPr>
            <a:spLocks noGrp="1"/>
          </p:cNvSpPr>
          <p:nvPr>
            <p:ph type="title"/>
          </p:nvPr>
        </p:nvSpPr>
        <p:spPr>
          <a:xfrm>
            <a:off x="968049" y="1016800"/>
            <a:ext cx="8761413" cy="706964"/>
          </a:xfrm>
        </p:spPr>
        <p:txBody>
          <a:bodyPr/>
          <a:lstStyle/>
          <a:p>
            <a:r>
              <a:rPr lang="en-GB" dirty="0"/>
              <a:t>MERITS</a:t>
            </a:r>
          </a:p>
        </p:txBody>
      </p:sp>
      <p:sp>
        <p:nvSpPr>
          <p:cNvPr id="5" name="Content Placeholder 4">
            <a:extLst>
              <a:ext uri="{FF2B5EF4-FFF2-40B4-BE49-F238E27FC236}">
                <a16:creationId xmlns:a16="http://schemas.microsoft.com/office/drawing/2014/main" xmlns="" id="{FE3FCD8D-174A-5E27-5DA3-AEBF9B2FC199}"/>
              </a:ext>
            </a:extLst>
          </p:cNvPr>
          <p:cNvSpPr>
            <a:spLocks noGrp="1"/>
          </p:cNvSpPr>
          <p:nvPr>
            <p:ph idx="1"/>
          </p:nvPr>
        </p:nvSpPr>
        <p:spPr>
          <a:xfrm>
            <a:off x="680501" y="2186557"/>
            <a:ext cx="4728112" cy="1978565"/>
          </a:xfrm>
        </p:spPr>
        <p:txBody>
          <a:bodyPr vert="horz" lIns="91440" tIns="45720" rIns="91440" bIns="45720" rtlCol="0" anchor="t">
            <a:normAutofit lnSpcReduction="10000"/>
          </a:bodyPr>
          <a:lstStyle/>
          <a:p>
            <a:pPr marL="0" indent="0">
              <a:buNone/>
            </a:pPr>
            <a:r>
              <a:rPr lang="en-US" b="1" u="sng" dirty="0">
                <a:solidFill>
                  <a:schemeClr val="tx1"/>
                </a:solidFill>
                <a:ea typeface="+mn-lt"/>
                <a:cs typeface="+mn-lt"/>
              </a:rPr>
              <a:t>Real-time Threat Detection</a:t>
            </a:r>
            <a:r>
              <a:rPr lang="en-US" b="1" dirty="0">
                <a:solidFill>
                  <a:schemeClr val="tx1"/>
                </a:solidFill>
                <a:ea typeface="+mn-lt"/>
                <a:cs typeface="+mn-lt"/>
              </a:rPr>
              <a:t>:</a:t>
            </a:r>
            <a:br>
              <a:rPr lang="en-US" b="1" dirty="0">
                <a:solidFill>
                  <a:schemeClr val="tx1"/>
                </a:solidFill>
                <a:ea typeface="+mn-lt"/>
                <a:cs typeface="+mn-lt"/>
              </a:rPr>
            </a:br>
            <a:r>
              <a:rPr lang="en-US" b="1" dirty="0">
                <a:solidFill>
                  <a:schemeClr val="tx1"/>
                </a:solidFill>
                <a:ea typeface="+mn-lt"/>
                <a:cs typeface="+mn-lt"/>
              </a:rPr>
              <a:t> An efficient Women Safety Analytics system quickly detects potential safety threats in real time, enabling immediate alerts and prompt intervention, which enhances overall safety and reduces response time.</a:t>
            </a:r>
            <a:endParaRPr lang="en-GB" dirty="0">
              <a:solidFill>
                <a:schemeClr val="tx1"/>
              </a:solidFill>
            </a:endParaRPr>
          </a:p>
          <a:p>
            <a:pPr>
              <a:buFont typeface="Arial" charset="2"/>
              <a:buChar char="•"/>
            </a:pPr>
            <a:endParaRPr lang="en-GB" dirty="0"/>
          </a:p>
        </p:txBody>
      </p:sp>
      <p:sp>
        <p:nvSpPr>
          <p:cNvPr id="6" name="TextBox 5">
            <a:extLst>
              <a:ext uri="{FF2B5EF4-FFF2-40B4-BE49-F238E27FC236}">
                <a16:creationId xmlns:a16="http://schemas.microsoft.com/office/drawing/2014/main" xmlns="" id="{9299D50F-072F-F531-ED9D-C5B64C4F75D9}"/>
              </a:ext>
            </a:extLst>
          </p:cNvPr>
          <p:cNvSpPr txBox="1"/>
          <p:nvPr/>
        </p:nvSpPr>
        <p:spPr>
          <a:xfrm>
            <a:off x="671360" y="4175997"/>
            <a:ext cx="468795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b="1" u="sng" dirty="0">
                <a:ea typeface="+mn-lt"/>
                <a:cs typeface="+mn-lt"/>
              </a:rPr>
              <a:t>Instant Alert and Emergency Response</a:t>
            </a:r>
            <a:r>
              <a:rPr lang="en-US" b="1" dirty="0">
                <a:ea typeface="+mn-lt"/>
                <a:cs typeface="+mn-lt"/>
              </a:rPr>
              <a:t>:</a:t>
            </a:r>
            <a:br>
              <a:rPr lang="en-US" b="1" dirty="0">
                <a:ea typeface="+mn-lt"/>
                <a:cs typeface="+mn-lt"/>
              </a:rPr>
            </a:br>
            <a:r>
              <a:rPr lang="en-US" b="1" dirty="0">
                <a:ea typeface="+mn-lt"/>
                <a:cs typeface="+mn-lt"/>
              </a:rPr>
              <a:t> The system automates the alert process by notifying emergency contacts and authorities as soon as a threat is detected, ensuring swift and efficient emergency response, reducing delays in critical situations.</a:t>
            </a:r>
            <a:endParaRPr lang="en-US" dirty="0"/>
          </a:p>
          <a:p>
            <a:endParaRPr lang="en-GB"/>
          </a:p>
          <a:p>
            <a:pPr algn="l"/>
            <a:endParaRPr lang="en-GB" dirty="0"/>
          </a:p>
        </p:txBody>
      </p:sp>
      <p:sp>
        <p:nvSpPr>
          <p:cNvPr id="7" name="TextBox 6">
            <a:extLst>
              <a:ext uri="{FF2B5EF4-FFF2-40B4-BE49-F238E27FC236}">
                <a16:creationId xmlns:a16="http://schemas.microsoft.com/office/drawing/2014/main" xmlns="" id="{E34BC1E5-C8F4-724D-D639-86EBF7CE3753}"/>
              </a:ext>
            </a:extLst>
          </p:cNvPr>
          <p:cNvSpPr txBox="1"/>
          <p:nvPr/>
        </p:nvSpPr>
        <p:spPr>
          <a:xfrm>
            <a:off x="6094125" y="2185046"/>
            <a:ext cx="475640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User Interface Efficiency</a:t>
            </a:r>
            <a:r>
              <a:rPr lang="en-US" b="1" dirty="0">
                <a:ea typeface="+mn-lt"/>
                <a:cs typeface="+mn-lt"/>
              </a:rPr>
              <a:t>:</a:t>
            </a:r>
            <a:br>
              <a:rPr lang="en-US" b="1" dirty="0">
                <a:ea typeface="+mn-lt"/>
                <a:cs typeface="+mn-lt"/>
              </a:rPr>
            </a:br>
            <a:r>
              <a:rPr lang="en-US" b="1" dirty="0">
                <a:ea typeface="+mn-lt"/>
                <a:cs typeface="+mn-lt"/>
              </a:rPr>
              <a:t> The system features an intuitive, minimalistic interface that simplifies navigation, allowing users to easily start and stop detection, access emergency functions, and view live camera feeds without confusion or unnecessary steps</a:t>
            </a:r>
            <a:r>
              <a:rPr lang="en-US" dirty="0">
                <a:ea typeface="+mn-lt"/>
                <a:cs typeface="+mn-lt"/>
              </a:rPr>
              <a:t>.</a:t>
            </a:r>
            <a:endParaRPr lang="en-GB" dirty="0"/>
          </a:p>
          <a:p>
            <a:pPr algn="l"/>
            <a:endParaRPr lang="en-GB" dirty="0"/>
          </a:p>
        </p:txBody>
      </p:sp>
      <p:sp>
        <p:nvSpPr>
          <p:cNvPr id="8" name="TextBox 7">
            <a:extLst>
              <a:ext uri="{FF2B5EF4-FFF2-40B4-BE49-F238E27FC236}">
                <a16:creationId xmlns:a16="http://schemas.microsoft.com/office/drawing/2014/main" xmlns="" id="{8960E12E-C421-3C53-AF0F-239F64C3D526}"/>
              </a:ext>
            </a:extLst>
          </p:cNvPr>
          <p:cNvSpPr txBox="1"/>
          <p:nvPr/>
        </p:nvSpPr>
        <p:spPr>
          <a:xfrm>
            <a:off x="6101313" y="4172872"/>
            <a:ext cx="422413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Resource Optimization</a:t>
            </a:r>
            <a:r>
              <a:rPr lang="en-US" b="1" dirty="0">
                <a:ea typeface="+mn-lt"/>
                <a:cs typeface="+mn-lt"/>
              </a:rPr>
              <a:t>:</a:t>
            </a:r>
            <a:br>
              <a:rPr lang="en-US" b="1" dirty="0">
                <a:ea typeface="+mn-lt"/>
                <a:cs typeface="+mn-lt"/>
              </a:rPr>
            </a:br>
            <a:r>
              <a:rPr lang="en-US" b="1" dirty="0">
                <a:ea typeface="+mn-lt"/>
                <a:cs typeface="+mn-lt"/>
              </a:rPr>
              <a:t> The system is optimized for performance, running efficiently on standard hardware with minimal resource consumption, ensuring smooth operation without draining device resources or slowing down performance during real-time detection.</a:t>
            </a:r>
            <a:endParaRPr lang="en-US" dirty="0">
              <a:ea typeface="+mn-lt"/>
              <a:cs typeface="+mn-lt"/>
            </a:endParaRPr>
          </a:p>
          <a:p>
            <a:pPr algn="just"/>
            <a:endParaRPr lang="en-GB"/>
          </a:p>
          <a:p>
            <a:r>
              <a:rPr lang="en-US" dirty="0"/>
              <a:t/>
            </a:r>
            <a:br>
              <a:rPr lang="en-US" dirty="0"/>
            </a:br>
            <a:endParaRPr lang="en-US" dirty="0"/>
          </a:p>
        </p:txBody>
      </p:sp>
    </p:spTree>
    <p:extLst>
      <p:ext uri="{BB962C8B-B14F-4D97-AF65-F5344CB8AC3E}">
        <p14:creationId xmlns:p14="http://schemas.microsoft.com/office/powerpoint/2010/main" xmlns="" val="2031498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11262" y="0"/>
            <a:ext cx="5017478" cy="6858000"/>
          </a:xfrm>
          <a:prstGeom prst="rect">
            <a:avLst/>
          </a:prstGeom>
        </p:spPr>
      </p:pic>
      <p:sp>
        <p:nvSpPr>
          <p:cNvPr id="3" name="TextBox 2"/>
          <p:cNvSpPr txBox="1"/>
          <p:nvPr/>
        </p:nvSpPr>
        <p:spPr>
          <a:xfrm>
            <a:off x="351692" y="1289538"/>
            <a:ext cx="4314093" cy="1200329"/>
          </a:xfrm>
          <a:prstGeom prst="rect">
            <a:avLst/>
          </a:prstGeom>
          <a:noFill/>
        </p:spPr>
        <p:txBody>
          <a:bodyPr wrap="square" rtlCol="0">
            <a:spAutoFit/>
          </a:bodyPr>
          <a:lstStyle/>
          <a:p>
            <a:r>
              <a:rPr lang="en-US" dirty="0" smtClean="0">
                <a:solidFill>
                  <a:prstClr val="black"/>
                </a:solidFill>
              </a:rPr>
              <a:t>FLOWCHART:</a:t>
            </a:r>
          </a:p>
          <a:p>
            <a:r>
              <a:rPr lang="en-US" dirty="0" smtClean="0">
                <a:solidFill>
                  <a:prstClr val="black"/>
                </a:solidFill>
              </a:rPr>
              <a:t>WOMEN SAFETY ANALYSIS – PROTECTING WOMEN AGAINST SAFETY THREATS. </a:t>
            </a:r>
            <a:endParaRPr lang="en-IN" dirty="0">
              <a:solidFill>
                <a:prstClr val="black"/>
              </a:solidFill>
            </a:endParaRPr>
          </a:p>
        </p:txBody>
      </p:sp>
    </p:spTree>
    <p:extLst>
      <p:ext uri="{BB962C8B-B14F-4D97-AF65-F5344CB8AC3E}">
        <p14:creationId xmlns:p14="http://schemas.microsoft.com/office/powerpoint/2010/main" xmlns="" val="498138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462" y="328246"/>
            <a:ext cx="9870830" cy="369332"/>
          </a:xfrm>
          <a:prstGeom prst="rect">
            <a:avLst/>
          </a:prstGeom>
          <a:noFill/>
        </p:spPr>
        <p:txBody>
          <a:bodyPr wrap="square" rtlCol="0">
            <a:spAutoFit/>
          </a:bodyPr>
          <a:lstStyle/>
          <a:p>
            <a:r>
              <a:rPr lang="en-US" dirty="0" smtClean="0"/>
              <a:t>Screen shots of the terminal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5816" y="1558567"/>
            <a:ext cx="10058400" cy="3434389"/>
          </a:xfrm>
          <a:prstGeom prst="rect">
            <a:avLst/>
          </a:prstGeom>
        </p:spPr>
      </p:pic>
    </p:spTree>
    <p:extLst>
      <p:ext uri="{BB962C8B-B14F-4D97-AF65-F5344CB8AC3E}">
        <p14:creationId xmlns:p14="http://schemas.microsoft.com/office/powerpoint/2010/main" xmlns="" val="935155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98585"/>
            <a:ext cx="9425354" cy="369332"/>
          </a:xfrm>
          <a:prstGeom prst="rect">
            <a:avLst/>
          </a:prstGeom>
          <a:noFill/>
        </p:spPr>
        <p:txBody>
          <a:bodyPr wrap="square" rtlCol="0">
            <a:spAutoFit/>
          </a:bodyPr>
          <a:lstStyle/>
          <a:p>
            <a:r>
              <a:rPr lang="en-US" dirty="0" smtClean="0"/>
              <a:t>SCREEN SHOT OF THE GEDER AND AGE DETTECTION  AI MODEL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16369" y="1206744"/>
            <a:ext cx="8159262" cy="4449347"/>
          </a:xfrm>
          <a:prstGeom prst="rect">
            <a:avLst/>
          </a:prstGeom>
        </p:spPr>
      </p:pic>
      <p:sp>
        <p:nvSpPr>
          <p:cNvPr id="4" name="TextBox 3"/>
          <p:cNvSpPr txBox="1"/>
          <p:nvPr/>
        </p:nvSpPr>
        <p:spPr>
          <a:xfrm>
            <a:off x="398585" y="5838092"/>
            <a:ext cx="11183815" cy="338554"/>
          </a:xfrm>
          <a:prstGeom prst="rect">
            <a:avLst/>
          </a:prstGeom>
          <a:noFill/>
        </p:spPr>
        <p:txBody>
          <a:bodyPr wrap="square" rtlCol="0">
            <a:spAutoFit/>
          </a:bodyPr>
          <a:lstStyle/>
          <a:p>
            <a:r>
              <a:rPr lang="en-US" sz="1600" b="1" dirty="0" smtClean="0"/>
              <a:t># AI MODEL RETURNED THE RESULT , AFTER ANALYSING THE IMAGE(.png)  = GENDER: “WOMEN ” AGE : “2”</a:t>
            </a:r>
            <a:endParaRPr lang="en-IN" sz="1600" b="1" dirty="0"/>
          </a:p>
        </p:txBody>
      </p:sp>
    </p:spTree>
    <p:extLst>
      <p:ext uri="{BB962C8B-B14F-4D97-AF65-F5344CB8AC3E}">
        <p14:creationId xmlns:p14="http://schemas.microsoft.com/office/powerpoint/2010/main" xmlns="" val="620381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699" y="167425"/>
            <a:ext cx="9981126" cy="369332"/>
          </a:xfrm>
          <a:prstGeom prst="rect">
            <a:avLst/>
          </a:prstGeom>
          <a:noFill/>
        </p:spPr>
        <p:txBody>
          <a:bodyPr wrap="square" rtlCol="0">
            <a:spAutoFit/>
          </a:bodyPr>
          <a:lstStyle/>
          <a:p>
            <a:r>
              <a:rPr lang="en-US" dirty="0" smtClean="0"/>
              <a:t>SCREEN SHOT OF THE EMOTION DETECTION AI MODEL:</a:t>
            </a:r>
            <a:endParaRPr lang="en-IN" dirty="0"/>
          </a:p>
        </p:txBody>
      </p:sp>
      <p:pic>
        <p:nvPicPr>
          <p:cNvPr id="3" name="Picture 2"/>
          <p:cNvPicPr>
            <a:picLocks noChangeAspect="1"/>
          </p:cNvPicPr>
          <p:nvPr/>
        </p:nvPicPr>
        <p:blipFill>
          <a:blip r:embed="rId2"/>
          <a:stretch>
            <a:fillRect/>
          </a:stretch>
        </p:blipFill>
        <p:spPr>
          <a:xfrm>
            <a:off x="2134653" y="875394"/>
            <a:ext cx="7922694" cy="4617445"/>
          </a:xfrm>
          <a:prstGeom prst="rect">
            <a:avLst/>
          </a:prstGeom>
        </p:spPr>
      </p:pic>
      <p:sp>
        <p:nvSpPr>
          <p:cNvPr id="6" name="Rectangle 5"/>
          <p:cNvSpPr/>
          <p:nvPr/>
        </p:nvSpPr>
        <p:spPr>
          <a:xfrm>
            <a:off x="601013" y="5771762"/>
            <a:ext cx="11093003" cy="369332"/>
          </a:xfrm>
          <a:prstGeom prst="rect">
            <a:avLst/>
          </a:prstGeom>
        </p:spPr>
        <p:txBody>
          <a:bodyPr wrap="square">
            <a:spAutoFit/>
          </a:bodyPr>
          <a:lstStyle/>
          <a:p>
            <a:r>
              <a:rPr lang="en-US" b="1" dirty="0"/>
              <a:t># AI MODEL RETURNED THE RESULT , AFTER ANALYSING THE IMAGE(.</a:t>
            </a:r>
            <a:r>
              <a:rPr lang="en-US" b="1" dirty="0" err="1"/>
              <a:t>png</a:t>
            </a:r>
            <a:r>
              <a:rPr lang="en-US" b="1" dirty="0" smtClean="0"/>
              <a:t>) = EMOTION : “SAD” </a:t>
            </a:r>
            <a:endParaRPr lang="en-IN" b="1" dirty="0"/>
          </a:p>
        </p:txBody>
      </p:sp>
    </p:spTree>
    <p:extLst>
      <p:ext uri="{BB962C8B-B14F-4D97-AF65-F5344CB8AC3E}">
        <p14:creationId xmlns:p14="http://schemas.microsoft.com/office/powerpoint/2010/main" xmlns="" val="385609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39319" y="618187"/>
            <a:ext cx="8113363" cy="5280338"/>
          </a:xfrm>
          <a:prstGeom prst="rect">
            <a:avLst/>
          </a:prstGeom>
        </p:spPr>
      </p:pic>
      <p:sp>
        <p:nvSpPr>
          <p:cNvPr id="3" name="TextBox 2"/>
          <p:cNvSpPr txBox="1"/>
          <p:nvPr/>
        </p:nvSpPr>
        <p:spPr>
          <a:xfrm>
            <a:off x="231820" y="141668"/>
            <a:ext cx="9762186" cy="369332"/>
          </a:xfrm>
          <a:prstGeom prst="rect">
            <a:avLst/>
          </a:prstGeom>
          <a:noFill/>
        </p:spPr>
        <p:txBody>
          <a:bodyPr wrap="square" rtlCol="0">
            <a:spAutoFit/>
          </a:bodyPr>
          <a:lstStyle/>
          <a:p>
            <a:r>
              <a:rPr lang="en-US" dirty="0" smtClean="0"/>
              <a:t>WOMEN SAFETY ANALYTICS (LIVE FEED): </a:t>
            </a:r>
            <a:endParaRPr lang="en-IN" dirty="0"/>
          </a:p>
        </p:txBody>
      </p:sp>
      <p:sp>
        <p:nvSpPr>
          <p:cNvPr id="4" name="TextBox 3"/>
          <p:cNvSpPr txBox="1"/>
          <p:nvPr/>
        </p:nvSpPr>
        <p:spPr>
          <a:xfrm>
            <a:off x="450761" y="6065949"/>
            <a:ext cx="11436439" cy="646331"/>
          </a:xfrm>
          <a:prstGeom prst="rect">
            <a:avLst/>
          </a:prstGeom>
          <a:noFill/>
        </p:spPr>
        <p:txBody>
          <a:bodyPr wrap="square" rtlCol="0">
            <a:spAutoFit/>
          </a:bodyPr>
          <a:lstStyle/>
          <a:p>
            <a:r>
              <a:rPr lang="en-US" b="1" dirty="0" smtClean="0"/>
              <a:t>#THE AI MODEL RETURNED : GENDER , AGE AND EMOTION OF THE SUBJECT IN LIVE FEED =</a:t>
            </a:r>
          </a:p>
          <a:p>
            <a:r>
              <a:rPr lang="en-US" b="1" dirty="0" smtClean="0"/>
              <a:t>GENDER=“MALE”,AGE=“21”,EMOTION=“SAD”.</a:t>
            </a:r>
            <a:endParaRPr lang="en-IN" b="1" dirty="0"/>
          </a:p>
        </p:txBody>
      </p:sp>
    </p:spTree>
    <p:extLst>
      <p:ext uri="{BB962C8B-B14F-4D97-AF65-F5344CB8AC3E}">
        <p14:creationId xmlns:p14="http://schemas.microsoft.com/office/powerpoint/2010/main" xmlns="" val="384469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5" y="141668"/>
            <a:ext cx="9530366" cy="646331"/>
          </a:xfrm>
          <a:prstGeom prst="rect">
            <a:avLst/>
          </a:prstGeom>
          <a:noFill/>
        </p:spPr>
        <p:txBody>
          <a:bodyPr wrap="square" rtlCol="0">
            <a:spAutoFit/>
          </a:bodyPr>
          <a:lstStyle/>
          <a:p>
            <a:r>
              <a:rPr lang="en-US" dirty="0"/>
              <a:t>WOMEN SAFETY ANALYTICS (LIVE FEED): </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1817" y="903909"/>
            <a:ext cx="6788367" cy="4476222"/>
          </a:xfrm>
          <a:prstGeom prst="rect">
            <a:avLst/>
          </a:prstGeom>
        </p:spPr>
      </p:pic>
      <p:sp>
        <p:nvSpPr>
          <p:cNvPr id="4" name="TextBox 3"/>
          <p:cNvSpPr txBox="1"/>
          <p:nvPr/>
        </p:nvSpPr>
        <p:spPr>
          <a:xfrm>
            <a:off x="643944" y="5731099"/>
            <a:ext cx="10998557" cy="646331"/>
          </a:xfrm>
          <a:prstGeom prst="rect">
            <a:avLst/>
          </a:prstGeom>
          <a:noFill/>
        </p:spPr>
        <p:txBody>
          <a:bodyPr wrap="square" rtlCol="0">
            <a:spAutoFit/>
          </a:bodyPr>
          <a:lstStyle/>
          <a:p>
            <a:r>
              <a:rPr lang="en-US" b="1" dirty="0"/>
              <a:t>#THE AI MODEL RETURNED : GENDER , AGE AND EMOTION OF THE SUBJECT IN LIVE FEED =</a:t>
            </a:r>
          </a:p>
          <a:p>
            <a:r>
              <a:rPr lang="en-US" b="1" dirty="0"/>
              <a:t>GENDER</a:t>
            </a:r>
            <a:r>
              <a:rPr lang="en-US" b="1" dirty="0" smtClean="0"/>
              <a:t>=“FEMALE</a:t>
            </a:r>
            <a:r>
              <a:rPr lang="en-US" b="1" dirty="0"/>
              <a:t>”,AGE</a:t>
            </a:r>
            <a:r>
              <a:rPr lang="en-US" b="1" dirty="0" smtClean="0"/>
              <a:t>=“12”,</a:t>
            </a:r>
            <a:r>
              <a:rPr lang="en-US" b="1" dirty="0"/>
              <a:t>EMOTION</a:t>
            </a:r>
            <a:r>
              <a:rPr lang="en-US" b="1" dirty="0" smtClean="0"/>
              <a:t>=“NEUTRAL”.</a:t>
            </a:r>
            <a:endParaRPr lang="en-IN" dirty="0"/>
          </a:p>
        </p:txBody>
      </p:sp>
    </p:spTree>
    <p:extLst>
      <p:ext uri="{BB962C8B-B14F-4D97-AF65-F5344CB8AC3E}">
        <p14:creationId xmlns:p14="http://schemas.microsoft.com/office/powerpoint/2010/main" xmlns="" val="978968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25" y="128789"/>
            <a:ext cx="10354614" cy="369332"/>
          </a:xfrm>
          <a:prstGeom prst="rect">
            <a:avLst/>
          </a:prstGeom>
          <a:noFill/>
        </p:spPr>
        <p:txBody>
          <a:bodyPr wrap="square" rtlCol="0">
            <a:spAutoFit/>
          </a:bodyPr>
          <a:lstStyle/>
          <a:p>
            <a:r>
              <a:rPr lang="en-US" dirty="0" smtClean="0"/>
              <a:t>BACKEND ON THE TERMINAL , DURING THE AI MODEL IS ENABLED ON TE WEBSITE: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63962" y="811369"/>
            <a:ext cx="8664076" cy="4264350"/>
          </a:xfrm>
          <a:prstGeom prst="rect">
            <a:avLst/>
          </a:prstGeom>
        </p:spPr>
      </p:pic>
      <p:sp>
        <p:nvSpPr>
          <p:cNvPr id="5" name="TextBox 4"/>
          <p:cNvSpPr txBox="1"/>
          <p:nvPr/>
        </p:nvSpPr>
        <p:spPr>
          <a:xfrm>
            <a:off x="425003" y="5460642"/>
            <a:ext cx="10779617" cy="646331"/>
          </a:xfrm>
          <a:prstGeom prst="rect">
            <a:avLst/>
          </a:prstGeom>
          <a:noFill/>
        </p:spPr>
        <p:txBody>
          <a:bodyPr wrap="square" rtlCol="0">
            <a:spAutoFit/>
          </a:bodyPr>
          <a:lstStyle/>
          <a:p>
            <a:r>
              <a:rPr lang="en-US" b="1" dirty="0" smtClean="0"/>
              <a:t># THE AI MODEL IS ANALYSING THE LIVE FEED , AND RETURNING THE RESULT AS “GENDER”,”AGE”AND “EMOTION”.</a:t>
            </a:r>
            <a:endParaRPr lang="en-IN" b="1" dirty="0"/>
          </a:p>
        </p:txBody>
      </p:sp>
    </p:spTree>
    <p:extLst>
      <p:ext uri="{BB962C8B-B14F-4D97-AF65-F5344CB8AC3E}">
        <p14:creationId xmlns:p14="http://schemas.microsoft.com/office/powerpoint/2010/main" xmlns="" val="1835120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123" y="211015"/>
            <a:ext cx="10105292" cy="369332"/>
          </a:xfrm>
          <a:prstGeom prst="rect">
            <a:avLst/>
          </a:prstGeom>
          <a:noFill/>
        </p:spPr>
        <p:txBody>
          <a:bodyPr wrap="square" rtlCol="0">
            <a:spAutoFit/>
          </a:bodyPr>
          <a:lstStyle/>
          <a:p>
            <a:r>
              <a:rPr lang="en-US" dirty="0" smtClean="0"/>
              <a:t>WEB DESIGN (FRONT END)</a:t>
            </a:r>
            <a:endParaRPr lang="en-IN" dirty="0"/>
          </a:p>
        </p:txBody>
      </p:sp>
      <p:pic>
        <p:nvPicPr>
          <p:cNvPr id="3" name="Picture 2"/>
          <p:cNvPicPr>
            <a:picLocks noChangeAspect="1"/>
          </p:cNvPicPr>
          <p:nvPr/>
        </p:nvPicPr>
        <p:blipFill>
          <a:blip r:embed="rId2"/>
          <a:stretch>
            <a:fillRect/>
          </a:stretch>
        </p:blipFill>
        <p:spPr>
          <a:xfrm>
            <a:off x="1938850" y="1158096"/>
            <a:ext cx="8314300" cy="4609658"/>
          </a:xfrm>
          <a:prstGeom prst="rect">
            <a:avLst/>
          </a:prstGeom>
        </p:spPr>
      </p:pic>
    </p:spTree>
    <p:extLst>
      <p:ext uri="{BB962C8B-B14F-4D97-AF65-F5344CB8AC3E}">
        <p14:creationId xmlns:p14="http://schemas.microsoft.com/office/powerpoint/2010/main" xmlns="" val="2395435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F27DD-56C7-D279-37E6-65EAC02C170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xmlns="" id="{3A87A154-DE59-C30F-9D04-D34C89B69463}"/>
              </a:ext>
            </a:extLst>
          </p:cNvPr>
          <p:cNvSpPr>
            <a:spLocks noGrp="1"/>
          </p:cNvSpPr>
          <p:nvPr>
            <p:ph idx="1"/>
          </p:nvPr>
        </p:nvSpPr>
        <p:spPr>
          <a:xfrm>
            <a:off x="1154954" y="2603500"/>
            <a:ext cx="5777659" cy="4034526"/>
          </a:xfrm>
        </p:spPr>
        <p:txBody>
          <a:bodyPr vert="horz" lIns="91440" tIns="45720" rIns="91440" bIns="45720" rtlCol="0" anchor="t">
            <a:normAutofit lnSpcReduction="10000"/>
          </a:bodyPr>
          <a:lstStyle/>
          <a:p>
            <a:r>
              <a:rPr lang="en-US" sz="2000" dirty="0">
                <a:latin typeface="Times New Roman"/>
                <a:cs typeface="Times New Roman"/>
              </a:rPr>
              <a:t>The safety of women is a critical issue in today’s society, with rising incidents of violence and harassment. </a:t>
            </a:r>
          </a:p>
          <a:p>
            <a:r>
              <a:rPr lang="en-US" sz="2000" dirty="0">
                <a:latin typeface="Times New Roman"/>
                <a:cs typeface="Times New Roman"/>
              </a:rPr>
              <a:t>Traditional safety measures often fail to provide timely responses or adequate protection. </a:t>
            </a:r>
          </a:p>
          <a:p>
            <a:r>
              <a:rPr lang="en-US" sz="2000" dirty="0">
                <a:latin typeface="Times New Roman"/>
                <a:cs typeface="Times New Roman"/>
              </a:rPr>
              <a:t>This project focuses on developing an innovative Women Safety Analytics system that uses real-time threat detection to ensure prompt alerts and intervention. </a:t>
            </a:r>
          </a:p>
          <a:p>
            <a:r>
              <a:rPr lang="en-US" sz="2000" dirty="0">
                <a:latin typeface="Times New Roman"/>
                <a:ea typeface="+mn-lt"/>
                <a:cs typeface="+mn-lt"/>
              </a:rPr>
              <a:t>By leveraging modern technology, the system aims to enhance women’s safety in various environments.</a:t>
            </a:r>
            <a:endParaRPr lang="en-US" sz="2000">
              <a:latin typeface="Times New Roman"/>
              <a:cs typeface="Times New Roman"/>
            </a:endParaRPr>
          </a:p>
          <a:p>
            <a:endParaRPr lang="en-US" sz="1100" dirty="0">
              <a:latin typeface="Times New Roman"/>
              <a:cs typeface="Times New Roman"/>
            </a:endParaRPr>
          </a:p>
        </p:txBody>
      </p:sp>
      <p:pic>
        <p:nvPicPr>
          <p:cNvPr id="4" name="Picture 3" descr="Image result for women harassment logo">
            <a:extLst>
              <a:ext uri="{FF2B5EF4-FFF2-40B4-BE49-F238E27FC236}">
                <a16:creationId xmlns:a16="http://schemas.microsoft.com/office/drawing/2014/main" xmlns="" id="{41501826-AFB8-A6DC-B976-931FDC444F1A}"/>
              </a:ext>
            </a:extLst>
          </p:cNvPr>
          <p:cNvPicPr>
            <a:picLocks noChangeAspect="1"/>
          </p:cNvPicPr>
          <p:nvPr/>
        </p:nvPicPr>
        <p:blipFill>
          <a:blip r:embed="rId2"/>
          <a:stretch>
            <a:fillRect/>
          </a:stretch>
        </p:blipFill>
        <p:spPr>
          <a:xfrm>
            <a:off x="7951309" y="2926421"/>
            <a:ext cx="3075496" cy="3003609"/>
          </a:xfrm>
          <a:prstGeom prst="rect">
            <a:avLst/>
          </a:prstGeom>
        </p:spPr>
      </p:pic>
    </p:spTree>
    <p:extLst>
      <p:ext uri="{BB962C8B-B14F-4D97-AF65-F5344CB8AC3E}">
        <p14:creationId xmlns:p14="http://schemas.microsoft.com/office/powerpoint/2010/main" xmlns="" val="4227701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a:bodyPr>
          <a:lstStyle/>
          <a:p>
            <a:r>
              <a:rPr lang="en-US" dirty="0"/>
              <a:t>The Women Safety Analytics system leverages two key machine learning models: Person Detection with Gender Classification and Recognizing SOS Situations through Gesture Analytics. These models effectively detect individuals in various environments, classify their gender, and identify distress gestures, providing real-time alerts for potential safety threats. This proactive approach enhances women's safety by enabling early intervention in critical situations.</a:t>
            </a:r>
            <a:endParaRPr lang="en-IN" b="1" dirty="0"/>
          </a:p>
          <a:p>
            <a:r>
              <a:rPr lang="en-US" dirty="0"/>
              <a:t>For future improvements, the system can focus on enhancing the accuracy of these models, reducing false positives, and expanding threat detection capabilities. Integrating additional models for other types of danger, improving real-time alert systems, and developing mobile applications for broader accessibility will further strengthen the system’s functionality and impact.</a:t>
            </a:r>
            <a:endParaRPr lang="en-IN" b="1" dirty="0"/>
          </a:p>
          <a:p>
            <a:pPr marL="0" indent="0">
              <a:buNone/>
            </a:pPr>
            <a:endParaRPr lang="en-IN" dirty="0"/>
          </a:p>
        </p:txBody>
      </p:sp>
    </p:spTree>
    <p:extLst>
      <p:ext uri="{BB962C8B-B14F-4D97-AF65-F5344CB8AC3E}">
        <p14:creationId xmlns:p14="http://schemas.microsoft.com/office/powerpoint/2010/main" xmlns="" val="175349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a:xfrm>
            <a:off x="1283742" y="2139861"/>
            <a:ext cx="8825659" cy="4119272"/>
          </a:xfrm>
        </p:spPr>
        <p:txBody>
          <a:bodyPr>
            <a:normAutofit fontScale="85000" lnSpcReduction="10000"/>
          </a:bodyPr>
          <a:lstStyle/>
          <a:p>
            <a:pPr marL="0" indent="0">
              <a:buNone/>
            </a:pPr>
            <a:endParaRPr lang="en-IN" dirty="0"/>
          </a:p>
          <a:p>
            <a:r>
              <a:rPr lang="en-IN" dirty="0" err="1"/>
              <a:t>Dr.</a:t>
            </a:r>
            <a:r>
              <a:rPr lang="en-IN" dirty="0"/>
              <a:t> S. </a:t>
            </a:r>
            <a:r>
              <a:rPr lang="en-IN" dirty="0" err="1"/>
              <a:t>Aarthi</a:t>
            </a:r>
            <a:r>
              <a:rPr lang="en-IN" dirty="0"/>
              <a:t> </a:t>
            </a:r>
            <a:r>
              <a:rPr lang="en-IN" dirty="0" smtClean="0"/>
              <a:t> https</a:t>
            </a:r>
            <a:r>
              <a:rPr lang="en-IN" dirty="0"/>
              <a:t>://www.researchgate.net/publication/384076254_Women_Safety_Analytics_Pr </a:t>
            </a:r>
            <a:r>
              <a:rPr lang="en-IN" dirty="0" err="1"/>
              <a:t>otecting_Women_From_Safety_Threats</a:t>
            </a:r>
            <a:r>
              <a:rPr lang="en-IN" dirty="0"/>
              <a:t> </a:t>
            </a:r>
            <a:endParaRPr lang="en-IN" dirty="0" smtClean="0"/>
          </a:p>
          <a:p>
            <a:r>
              <a:rPr lang="en-IN" dirty="0" err="1" smtClean="0"/>
              <a:t>Adedoyin</a:t>
            </a:r>
            <a:r>
              <a:rPr lang="en-IN" dirty="0" smtClean="0"/>
              <a:t> </a:t>
            </a:r>
            <a:r>
              <a:rPr lang="en-IN" dirty="0"/>
              <a:t>F. O. and Felicia </a:t>
            </a:r>
            <a:r>
              <a:rPr lang="en-IN" dirty="0" err="1"/>
              <a:t>Awolope</a:t>
            </a:r>
            <a:r>
              <a:rPr lang="en-IN" dirty="0"/>
              <a:t> https://www.researchgate.net/publication/380294958_Adedoyin_F_O_The_Safety_o f_Women_in_Journalism_The_Safety_of_Women_in_Journalism_A_Dissertation_o </a:t>
            </a:r>
            <a:r>
              <a:rPr lang="en-IN" dirty="0" err="1" smtClean="0"/>
              <a:t>n_the_Safety_of_Women_in_Journalism</a:t>
            </a:r>
            <a:endParaRPr lang="en-IN" dirty="0" smtClean="0"/>
          </a:p>
          <a:p>
            <a:r>
              <a:rPr lang="en-IN" dirty="0" smtClean="0"/>
              <a:t> </a:t>
            </a:r>
            <a:r>
              <a:rPr lang="en-IN" dirty="0" err="1"/>
              <a:t>Tsega</a:t>
            </a:r>
            <a:r>
              <a:rPr lang="en-IN" dirty="0"/>
              <a:t> </a:t>
            </a:r>
            <a:r>
              <a:rPr lang="en-IN" dirty="0" err="1"/>
              <a:t>Asresa</a:t>
            </a:r>
            <a:r>
              <a:rPr lang="en-IN" dirty="0"/>
              <a:t>, </a:t>
            </a:r>
            <a:r>
              <a:rPr lang="en-IN" dirty="0" err="1"/>
              <a:t>Getahun</a:t>
            </a:r>
            <a:r>
              <a:rPr lang="en-IN" dirty="0"/>
              <a:t> </a:t>
            </a:r>
            <a:r>
              <a:rPr lang="en-IN" dirty="0" err="1"/>
              <a:t>Tigistu</a:t>
            </a:r>
            <a:r>
              <a:rPr lang="en-IN" dirty="0"/>
              <a:t>, and </a:t>
            </a:r>
            <a:r>
              <a:rPr lang="en-IN" dirty="0" err="1"/>
              <a:t>Melaku</a:t>
            </a:r>
            <a:r>
              <a:rPr lang="en-IN" dirty="0"/>
              <a:t> </a:t>
            </a:r>
            <a:r>
              <a:rPr lang="en-IN" dirty="0" err="1"/>
              <a:t>Bayih</a:t>
            </a:r>
            <a:r>
              <a:rPr lang="en-IN" dirty="0"/>
              <a:t> https://www.researchgate.net/publication/376559066_Convolutional_Neural_Netwo rk_Driven_Computer_Vision_Based_Facial_Emotion_Detection_and_Recognition </a:t>
            </a:r>
            <a:endParaRPr lang="en-IN" dirty="0" smtClean="0"/>
          </a:p>
          <a:p>
            <a:r>
              <a:rPr lang="en-IN" dirty="0" err="1" smtClean="0"/>
              <a:t>Emon</a:t>
            </a:r>
            <a:r>
              <a:rPr lang="en-IN" dirty="0" smtClean="0"/>
              <a:t> </a:t>
            </a:r>
            <a:r>
              <a:rPr lang="en-IN" dirty="0"/>
              <a:t>Kumar </a:t>
            </a:r>
            <a:r>
              <a:rPr lang="en-IN" dirty="0" err="1"/>
              <a:t>Dey</a:t>
            </a:r>
            <a:r>
              <a:rPr lang="en-IN" dirty="0"/>
              <a:t>, </a:t>
            </a:r>
            <a:r>
              <a:rPr lang="en-IN" dirty="0" err="1"/>
              <a:t>Mohsin</a:t>
            </a:r>
            <a:r>
              <a:rPr lang="en-IN" dirty="0"/>
              <a:t> Khan, and </a:t>
            </a:r>
            <a:r>
              <a:rPr lang="en-IN" dirty="0" err="1"/>
              <a:t>Md</a:t>
            </a:r>
            <a:r>
              <a:rPr lang="en-IN" dirty="0"/>
              <a:t> </a:t>
            </a:r>
            <a:r>
              <a:rPr lang="en-IN" dirty="0" err="1"/>
              <a:t>Haider</a:t>
            </a:r>
            <a:r>
              <a:rPr lang="en-IN" dirty="0"/>
              <a:t> Ali https://www.researchgate.net/publication/271447627_Computer_VisionBased_Gender_Detection_from_Facial_Imag</a:t>
            </a:r>
          </a:p>
        </p:txBody>
      </p:sp>
    </p:spTree>
    <p:extLst>
      <p:ext uri="{BB962C8B-B14F-4D97-AF65-F5344CB8AC3E}">
        <p14:creationId xmlns:p14="http://schemas.microsoft.com/office/powerpoint/2010/main" xmlns="" val="262319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0586C-08C0-4B9D-F184-97335E9C0CC3}"/>
              </a:ext>
            </a:extLst>
          </p:cNvPr>
          <p:cNvSpPr>
            <a:spLocks noGrp="1"/>
          </p:cNvSpPr>
          <p:nvPr>
            <p:ph type="title"/>
          </p:nvPr>
        </p:nvSpPr>
        <p:spPr/>
        <p:txBody>
          <a:bodyPr/>
          <a:lstStyle/>
          <a:p>
            <a:r>
              <a:rPr lang="en-GB" dirty="0"/>
              <a:t>LITERATURE  REVIEW</a:t>
            </a:r>
          </a:p>
        </p:txBody>
      </p:sp>
      <p:sp>
        <p:nvSpPr>
          <p:cNvPr id="6" name="Content Placeholder 5">
            <a:extLst>
              <a:ext uri="{FF2B5EF4-FFF2-40B4-BE49-F238E27FC236}">
                <a16:creationId xmlns:a16="http://schemas.microsoft.com/office/drawing/2014/main" xmlns="" id="{361AF699-D856-7D03-27CE-EA30B9CD77C1}"/>
              </a:ext>
            </a:extLst>
          </p:cNvPr>
          <p:cNvSpPr>
            <a:spLocks noGrp="1"/>
          </p:cNvSpPr>
          <p:nvPr>
            <p:ph idx="1"/>
          </p:nvPr>
        </p:nvSpPr>
        <p:spPr>
          <a:xfrm>
            <a:off x="1154954" y="2603500"/>
            <a:ext cx="10090867" cy="4106414"/>
          </a:xfrm>
        </p:spPr>
        <p:txBody>
          <a:bodyPr vert="horz" lIns="91440" tIns="45720" rIns="91440" bIns="45720" rtlCol="0" anchor="t">
            <a:normAutofit lnSpcReduction="10000"/>
          </a:bodyPr>
          <a:lstStyle/>
          <a:p>
            <a:r>
              <a:rPr lang="en-US" sz="1200" b="1" dirty="0">
                <a:ea typeface="+mn-lt"/>
                <a:cs typeface="+mn-lt"/>
              </a:rPr>
              <a:t>Women Safety Analytics (Dr. S. Aarthi et al.)</a:t>
            </a:r>
            <a:r>
              <a:rPr lang="en-US" sz="1200" dirty="0">
                <a:ea typeface="+mn-lt"/>
                <a:cs typeface="+mn-lt"/>
              </a:rPr>
              <a:t>: Dr. S. Aarthi and her team outline an innovative AI-based surveillance system designed to bolster women's safety in public areas. This system incorporates real-time video analysis, facial recognition, and gesture detection to identify threats and notify law enforcement promptly. Additionally, it features automated high-risk situation recognition and integrates crime hotspot mapping for safer route suggestions. This comprehensive approach aims to bridge existing public safety gaps by leveraging proactive, AI-driven monitoring and swift interventions </a:t>
            </a:r>
            <a:endParaRPr lang="en-GB" dirty="0"/>
          </a:p>
          <a:p>
            <a:pPr marL="0" indent="0">
              <a:buNone/>
            </a:pPr>
            <a:endParaRPr lang="en-US" sz="1200" dirty="0">
              <a:ea typeface="+mn-lt"/>
              <a:cs typeface="+mn-lt"/>
            </a:endParaRPr>
          </a:p>
          <a:p>
            <a:r>
              <a:rPr lang="en-US" sz="1200" b="1" dirty="0">
                <a:ea typeface="+mn-lt"/>
                <a:cs typeface="+mn-lt"/>
              </a:rPr>
              <a:t>The Safety of Women in Journalism (Adedoyin F. O. and Felicia </a:t>
            </a:r>
            <a:r>
              <a:rPr lang="en-US" sz="1200" b="1" dirty="0" err="1">
                <a:ea typeface="+mn-lt"/>
                <a:cs typeface="+mn-lt"/>
              </a:rPr>
              <a:t>Awolope</a:t>
            </a:r>
            <a:r>
              <a:rPr lang="en-US" sz="1200" b="1" dirty="0">
                <a:ea typeface="+mn-lt"/>
                <a:cs typeface="+mn-lt"/>
              </a:rPr>
              <a:t>)</a:t>
            </a:r>
            <a:r>
              <a:rPr lang="en-US" sz="1200" dirty="0">
                <a:ea typeface="+mn-lt"/>
                <a:cs typeface="+mn-lt"/>
              </a:rPr>
              <a:t>: Authored by Adedoyin F. O. and Felicia </a:t>
            </a:r>
            <a:r>
              <a:rPr lang="en-US" sz="1200" dirty="0" err="1">
                <a:ea typeface="+mn-lt"/>
                <a:cs typeface="+mn-lt"/>
              </a:rPr>
              <a:t>Awolope</a:t>
            </a:r>
            <a:r>
              <a:rPr lang="en-US" sz="1200" dirty="0">
                <a:ea typeface="+mn-lt"/>
                <a:cs typeface="+mn-lt"/>
              </a:rPr>
              <a:t>, this study highlights the pervasive safety challenges confronting female journalists, including physical and digital harassment. Such abuse often results in self-censorship and psychological strain, impacting their work. The authors call for stronger legislative measures, gender-sensitive workplace policies, and specialized training to create safer, supportive environments for women in journalism. These changes aim to empower female journalists and address critical gaps in protection and support .</a:t>
            </a:r>
            <a:endParaRPr lang="en-US" sz="1200" dirty="0"/>
          </a:p>
          <a:p>
            <a:endParaRPr lang="en-US" sz="1200" dirty="0"/>
          </a:p>
          <a:p>
            <a:r>
              <a:rPr lang="en-US" sz="1200" dirty="0">
                <a:ea typeface="+mn-lt"/>
                <a:cs typeface="+mn-lt"/>
              </a:rPr>
              <a:t>The paper, titled "</a:t>
            </a:r>
            <a:r>
              <a:rPr lang="en-US" sz="1200" b="1" dirty="0">
                <a:ea typeface="+mn-lt"/>
                <a:cs typeface="+mn-lt"/>
              </a:rPr>
              <a:t>Convolutional Neural Network Driven Computer Vision Based Facial Emotion Detection and Recognition</a:t>
            </a:r>
            <a:r>
              <a:rPr lang="en-US" sz="1200" dirty="0">
                <a:ea typeface="+mn-lt"/>
                <a:cs typeface="+mn-lt"/>
              </a:rPr>
              <a:t>," authored by </a:t>
            </a:r>
            <a:r>
              <a:rPr lang="en-US" sz="1200" b="1" dirty="0">
                <a:ea typeface="+mn-lt"/>
                <a:cs typeface="+mn-lt"/>
              </a:rPr>
              <a:t>Tsega </a:t>
            </a:r>
            <a:r>
              <a:rPr lang="en-US" sz="1200" b="1" dirty="0" err="1">
                <a:ea typeface="+mn-lt"/>
                <a:cs typeface="+mn-lt"/>
              </a:rPr>
              <a:t>Asresa</a:t>
            </a:r>
            <a:r>
              <a:rPr lang="en-US" sz="1200" b="1" dirty="0">
                <a:ea typeface="+mn-lt"/>
                <a:cs typeface="+mn-lt"/>
              </a:rPr>
              <a:t>, Getahun </a:t>
            </a:r>
            <a:r>
              <a:rPr lang="en-US" sz="1200" b="1" dirty="0" err="1">
                <a:ea typeface="+mn-lt"/>
                <a:cs typeface="+mn-lt"/>
              </a:rPr>
              <a:t>Tigistu</a:t>
            </a:r>
            <a:r>
              <a:rPr lang="en-US" sz="1200" b="1" dirty="0">
                <a:ea typeface="+mn-lt"/>
                <a:cs typeface="+mn-lt"/>
              </a:rPr>
              <a:t>, and Melaku </a:t>
            </a:r>
            <a:r>
              <a:rPr lang="en-US" sz="1200" b="1" dirty="0" err="1">
                <a:ea typeface="+mn-lt"/>
                <a:cs typeface="+mn-lt"/>
              </a:rPr>
              <a:t>Bayih</a:t>
            </a:r>
            <a:r>
              <a:rPr lang="en-US" sz="1200" dirty="0">
                <a:ea typeface="+mn-lt"/>
                <a:cs typeface="+mn-lt"/>
              </a:rPr>
              <a:t>, focuses on the application of Convolutional Neural Networks (CNN) for facial emotion recognition. It explores the significance of facial emotion recognition in fields such as security, social communication, and law enforcement. The authors discuss the role of AI and CNN in detecting emotions like anger, happiness, sadness, fear, disgust, neutral, and surprise from facial images. Using the FER-2013 dataset, the authors trained the CNN model, achieving 93.8% accuracy in training and 75% accuracy in testing. The research highlights the potential of CNN in advancing human-computer interaction and improving various applications that rely on emotion detection, such as security and commercial enterprises.</a:t>
            </a:r>
            <a:endParaRPr lang="en-US" sz="1200" dirty="0"/>
          </a:p>
          <a:p>
            <a:endParaRPr lang="en-US"/>
          </a:p>
          <a:p>
            <a:endParaRPr lang="en-US" sz="1200" dirty="0"/>
          </a:p>
          <a:p>
            <a:endParaRPr lang="en-US" sz="1200" dirty="0"/>
          </a:p>
          <a:p>
            <a:endParaRPr lang="en-US" sz="1200" dirty="0"/>
          </a:p>
          <a:p>
            <a:endParaRPr lang="en-GB"/>
          </a:p>
          <a:p>
            <a:pPr>
              <a:buAutoNum type="arabicPeriod"/>
            </a:pPr>
            <a:endParaRPr lang="en-GB" dirty="0"/>
          </a:p>
        </p:txBody>
      </p:sp>
    </p:spTree>
    <p:extLst>
      <p:ext uri="{BB962C8B-B14F-4D97-AF65-F5344CB8AC3E}">
        <p14:creationId xmlns:p14="http://schemas.microsoft.com/office/powerpoint/2010/main" xmlns="" val="2468559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86179C-385B-2A19-3C3B-65326CCC90DD}"/>
              </a:ext>
            </a:extLst>
          </p:cNvPr>
          <p:cNvSpPr>
            <a:spLocks noGrp="1"/>
          </p:cNvSpPr>
          <p:nvPr>
            <p:ph idx="1"/>
          </p:nvPr>
        </p:nvSpPr>
        <p:spPr/>
        <p:txBody>
          <a:bodyPr vert="horz" lIns="91440" tIns="45720" rIns="91440" bIns="45720" rtlCol="0" anchor="t">
            <a:normAutofit/>
          </a:bodyPr>
          <a:lstStyle/>
          <a:p>
            <a:r>
              <a:rPr lang="en-US" sz="1200" dirty="0">
                <a:latin typeface="Century Gothic"/>
                <a:cs typeface="Times New Roman"/>
              </a:rPr>
              <a:t>The research paper titled </a:t>
            </a:r>
            <a:r>
              <a:rPr lang="en-US" sz="1200" i="1" dirty="0">
                <a:latin typeface="Century Gothic"/>
                <a:cs typeface="Times New Roman"/>
              </a:rPr>
              <a:t>"</a:t>
            </a:r>
            <a:r>
              <a:rPr lang="en-US" sz="1200" b="1" dirty="0">
                <a:latin typeface="Century Gothic"/>
                <a:cs typeface="Times New Roman"/>
              </a:rPr>
              <a:t>Computer Vision-Based Gender Detection from Facial Image</a:t>
            </a:r>
            <a:r>
              <a:rPr lang="en-US" sz="1200" i="1" dirty="0">
                <a:latin typeface="Century Gothic"/>
                <a:cs typeface="Times New Roman"/>
              </a:rPr>
              <a:t>"</a:t>
            </a:r>
            <a:r>
              <a:rPr lang="en-US" sz="1200" dirty="0">
                <a:latin typeface="Century Gothic"/>
                <a:cs typeface="Times New Roman"/>
              </a:rPr>
              <a:t> by </a:t>
            </a:r>
            <a:r>
              <a:rPr lang="en-US" sz="1200" b="1" dirty="0">
                <a:latin typeface="Century Gothic"/>
                <a:cs typeface="Times New Roman"/>
              </a:rPr>
              <a:t>Emon Kumar Dey, Mohsin Khan, and Md Haider Ali</a:t>
            </a:r>
            <a:r>
              <a:rPr lang="en-US" sz="1200" dirty="0">
                <a:latin typeface="Century Gothic"/>
                <a:cs typeface="Times New Roman"/>
              </a:rPr>
              <a:t> focuses on developing an intelligent system for gender detection using facial images. Published in 2013, the paper proposes a method that combines several computer vision techniques for gender classification, aiming to improve accuracy in applications such as surveillance, human-computer interaction, and biometric authentication. The system detects faces in images using the Viola-Jones algorithm and processes the detected region of interest (ROI) with Local Binary Patterns (LBP) and Discrete Cosine Transformation (DCT) for feature extraction. The results are then classified using a supervised learning model based on a gender knowledge base, which improves the system's accuracy. The research tested the system on a database of over 4000 facial images, predominantly from the subcontinent, achieving an average accuracy rate of 78%. The paper discusses previous work in the field, including methods based on facial features and image pixel properties, and presents the effectiveness of low-level information approaches for gender classification.</a:t>
            </a:r>
            <a:endParaRPr lang="en-GB" sz="1200">
              <a:latin typeface="Century Gothic"/>
              <a:cs typeface="Times New Roman"/>
            </a:endParaRPr>
          </a:p>
        </p:txBody>
      </p:sp>
    </p:spTree>
    <p:extLst>
      <p:ext uri="{BB962C8B-B14F-4D97-AF65-F5344CB8AC3E}">
        <p14:creationId xmlns:p14="http://schemas.microsoft.com/office/powerpoint/2010/main" xmlns="" val="1520944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D2292-D71B-C8EE-D4CE-EF9CA34ABFBC}"/>
              </a:ext>
            </a:extLst>
          </p:cNvPr>
          <p:cNvSpPr>
            <a:spLocks noGrp="1"/>
          </p:cNvSpPr>
          <p:nvPr>
            <p:ph type="title"/>
          </p:nvPr>
        </p:nvSpPr>
        <p:spPr/>
        <p:txBody>
          <a:bodyPr/>
          <a:lstStyle/>
          <a:p>
            <a:r>
              <a:rPr lang="en-GB" dirty="0"/>
              <a:t>PROBLEM DEFINITION</a:t>
            </a:r>
          </a:p>
        </p:txBody>
      </p:sp>
      <p:sp>
        <p:nvSpPr>
          <p:cNvPr id="3" name="Content Placeholder 2">
            <a:extLst>
              <a:ext uri="{FF2B5EF4-FFF2-40B4-BE49-F238E27FC236}">
                <a16:creationId xmlns:a16="http://schemas.microsoft.com/office/drawing/2014/main" xmlns="" id="{DD8FD617-665B-70A1-3D5B-3583ABFB5628}"/>
              </a:ext>
            </a:extLst>
          </p:cNvPr>
          <p:cNvSpPr>
            <a:spLocks noGrp="1"/>
          </p:cNvSpPr>
          <p:nvPr>
            <p:ph idx="1"/>
          </p:nvPr>
        </p:nvSpPr>
        <p:spPr>
          <a:xfrm>
            <a:off x="507973" y="2517236"/>
            <a:ext cx="5087546" cy="3416300"/>
          </a:xfrm>
        </p:spPr>
        <p:txBody>
          <a:bodyPr vert="horz" lIns="91440" tIns="45720" rIns="91440" bIns="45720" rtlCol="0" anchor="t">
            <a:normAutofit/>
          </a:bodyPr>
          <a:lstStyle/>
          <a:p>
            <a:r>
              <a:rPr lang="en-US" dirty="0">
                <a:ea typeface="+mn-lt"/>
                <a:cs typeface="+mn-lt"/>
              </a:rPr>
              <a:t>Women face  increasing safety threats in public and private spaces, including harassment, violence, and abduction. Despite various safety measures, timely intervention remains a challenge due to delayed response and lack of effective monitoring. This project aims to develop a real-time threat detection and response system that enhances women’s safety by providing instant alerts and enabling quicker intervention, ensuring a safer environment for women.</a:t>
            </a:r>
            <a:endParaRPr lang="en-GB" dirty="0"/>
          </a:p>
          <a:p>
            <a:endParaRPr lang="en-GB"/>
          </a:p>
          <a:p>
            <a:endParaRPr lang="en-GB" dirty="0"/>
          </a:p>
        </p:txBody>
      </p:sp>
      <p:pic>
        <p:nvPicPr>
          <p:cNvPr id="4" name="Picture 3" descr="Image result for rape statistics in india">
            <a:extLst>
              <a:ext uri="{FF2B5EF4-FFF2-40B4-BE49-F238E27FC236}">
                <a16:creationId xmlns:a16="http://schemas.microsoft.com/office/drawing/2014/main" xmlns="" id="{F9D3708C-02E3-E2E9-B4B7-F759D9758B87}"/>
              </a:ext>
            </a:extLst>
          </p:cNvPr>
          <p:cNvPicPr>
            <a:picLocks noChangeAspect="1"/>
          </p:cNvPicPr>
          <p:nvPr/>
        </p:nvPicPr>
        <p:blipFill>
          <a:blip r:embed="rId2"/>
          <a:stretch>
            <a:fillRect/>
          </a:stretch>
        </p:blipFill>
        <p:spPr>
          <a:xfrm>
            <a:off x="6827809" y="2744279"/>
            <a:ext cx="4431101" cy="2979706"/>
          </a:xfrm>
          <a:prstGeom prst="rect">
            <a:avLst/>
          </a:prstGeom>
        </p:spPr>
      </p:pic>
    </p:spTree>
    <p:extLst>
      <p:ext uri="{BB962C8B-B14F-4D97-AF65-F5344CB8AC3E}">
        <p14:creationId xmlns:p14="http://schemas.microsoft.com/office/powerpoint/2010/main" xmlns="" val="2109976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86594-57AB-1636-FBA8-917635E2B4B6}"/>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xmlns="" id="{64130D16-3E6B-AE49-E401-C3A38457C0DF}"/>
              </a:ext>
            </a:extLst>
          </p:cNvPr>
          <p:cNvSpPr>
            <a:spLocks noGrp="1"/>
          </p:cNvSpPr>
          <p:nvPr>
            <p:ph idx="1"/>
          </p:nvPr>
        </p:nvSpPr>
        <p:spPr/>
        <p:txBody>
          <a:bodyPr vert="horz" lIns="91440" tIns="45720" rIns="91440" bIns="45720" rtlCol="0" anchor="t">
            <a:normAutofit/>
          </a:bodyPr>
          <a:lstStyle/>
          <a:p>
            <a:r>
              <a:rPr lang="en-US" dirty="0">
                <a:latin typeface="Symbol"/>
                <a:sym typeface="Symbol"/>
              </a:rPr>
              <a:t>·</a:t>
            </a:r>
            <a:r>
              <a:rPr lang="en-US" b="1" dirty="0">
                <a:ea typeface="+mn-lt"/>
                <a:cs typeface="+mn-lt"/>
              </a:rPr>
              <a:t>Real-time Threat Detection:</a:t>
            </a:r>
            <a:r>
              <a:rPr lang="en-US" dirty="0">
                <a:ea typeface="+mn-lt"/>
                <a:cs typeface="+mn-lt"/>
              </a:rPr>
              <a:t> Develop a system to monitor and identify potential safety threats to women in real-time using sensors, data analytics, and machine learning techniques.</a:t>
            </a:r>
            <a:endParaRPr lang="en-GB" dirty="0"/>
          </a:p>
          <a:p>
            <a:r>
              <a:rPr lang="en-US" dirty="0">
                <a:latin typeface="Symbol"/>
                <a:sym typeface="Symbol"/>
              </a:rPr>
              <a:t>·</a:t>
            </a:r>
            <a:r>
              <a:rPr lang="en-US" b="1" dirty="0">
                <a:ea typeface="+mn-lt"/>
                <a:cs typeface="+mn-lt"/>
              </a:rPr>
              <a:t>Instant Alert System:</a:t>
            </a:r>
            <a:r>
              <a:rPr lang="en-US" dirty="0">
                <a:ea typeface="+mn-lt"/>
                <a:cs typeface="+mn-lt"/>
              </a:rPr>
              <a:t> Create an automated alert system to notify emergency contacts and authorities immediately when a safety threat is detected, ensuring timely intervention.</a:t>
            </a:r>
            <a:endParaRPr lang="en-GB" dirty="0"/>
          </a:p>
          <a:p>
            <a:r>
              <a:rPr lang="en-US" dirty="0">
                <a:latin typeface="Symbol"/>
                <a:sym typeface="Symbol"/>
              </a:rPr>
              <a:t>·</a:t>
            </a:r>
            <a:r>
              <a:rPr lang="en-US" b="1" dirty="0"/>
              <a:t>User-friendly Interface</a:t>
            </a:r>
            <a:r>
              <a:rPr lang="en-US" dirty="0"/>
              <a:t>:  Design a simple, intuitive interface for easy access to safety features, such as emergency alerts, tracking, and monitoring, for women in distress.</a:t>
            </a:r>
            <a:endParaRPr lang="en-GB" dirty="0"/>
          </a:p>
          <a:p>
            <a:endParaRPr lang="en-GB" dirty="0"/>
          </a:p>
        </p:txBody>
      </p:sp>
    </p:spTree>
    <p:extLst>
      <p:ext uri="{BB962C8B-B14F-4D97-AF65-F5344CB8AC3E}">
        <p14:creationId xmlns:p14="http://schemas.microsoft.com/office/powerpoint/2010/main" xmlns="" val="205987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94BED-4D09-1B38-B236-F7ABCBC46605}"/>
              </a:ext>
            </a:extLst>
          </p:cNvPr>
          <p:cNvSpPr>
            <a:spLocks noGrp="1"/>
          </p:cNvSpPr>
          <p:nvPr>
            <p:ph type="title"/>
          </p:nvPr>
        </p:nvSpPr>
        <p:spPr/>
        <p:txBody>
          <a:bodyPr/>
          <a:lstStyle/>
          <a:p>
            <a:r>
              <a:rPr lang="en-GB" dirty="0"/>
              <a:t>PROPOSED SOLUTION</a:t>
            </a:r>
          </a:p>
        </p:txBody>
      </p:sp>
      <p:sp>
        <p:nvSpPr>
          <p:cNvPr id="5" name="Content Placeholder 4">
            <a:extLst>
              <a:ext uri="{FF2B5EF4-FFF2-40B4-BE49-F238E27FC236}">
                <a16:creationId xmlns:a16="http://schemas.microsoft.com/office/drawing/2014/main" xmlns="" id="{5236BDFE-DD0B-E273-11A1-1F0BF961B1DD}"/>
              </a:ext>
            </a:extLst>
          </p:cNvPr>
          <p:cNvSpPr>
            <a:spLocks noGrp="1"/>
          </p:cNvSpPr>
          <p:nvPr>
            <p:ph idx="1"/>
          </p:nvPr>
        </p:nvSpPr>
        <p:spPr>
          <a:xfrm>
            <a:off x="1543143" y="2387839"/>
            <a:ext cx="8825659" cy="3416300"/>
          </a:xfrm>
        </p:spPr>
        <p:txBody>
          <a:bodyPr vert="horz" lIns="91440" tIns="45720" rIns="91440" bIns="45720" rtlCol="0" anchor="t">
            <a:noAutofit/>
          </a:bodyPr>
          <a:lstStyle/>
          <a:p>
            <a:pPr marL="0" indent="0">
              <a:buNone/>
            </a:pPr>
            <a:r>
              <a:rPr lang="en-US" sz="2000" dirty="0">
                <a:ea typeface="+mn-lt"/>
                <a:cs typeface="+mn-lt"/>
              </a:rPr>
              <a:t>The "</a:t>
            </a:r>
            <a:r>
              <a:rPr lang="en-US" sz="2000" b="1" dirty="0">
                <a:ea typeface="+mn-lt"/>
                <a:cs typeface="+mn-lt"/>
              </a:rPr>
              <a:t>Women Safety Analytics – Protecting Women from safety threats</a:t>
            </a:r>
            <a:r>
              <a:rPr lang="en-US" sz="2000" dirty="0">
                <a:ea typeface="+mn-lt"/>
                <a:cs typeface="+mn-lt"/>
              </a:rPr>
              <a:t>" project is designed to address the growing concern for women's safety in various urban environments by leveraging advanced real-time monitoring and analytics. The system aims to create safer public spaces for women by detecting potential threats and alerting law enforcement before incidents escalate. Key functionalities include person detection with gender classification, analysis of gender distribution, identification of lone women during nighttime, detection of suspicious scenarios like a woman surrounded by men, recognition of SOS situations through gesture analytics, and hotspot identification based on past alerts. This proactive system not only enhances public safety but also provides valuable data for strategic planning and law enforcement.</a:t>
            </a:r>
            <a:endParaRPr lang="en-GB" sz="2000" dirty="0"/>
          </a:p>
          <a:p>
            <a:endParaRPr lang="en-GB" dirty="0"/>
          </a:p>
        </p:txBody>
      </p:sp>
    </p:spTree>
    <p:extLst>
      <p:ext uri="{BB962C8B-B14F-4D97-AF65-F5344CB8AC3E}">
        <p14:creationId xmlns:p14="http://schemas.microsoft.com/office/powerpoint/2010/main" xmlns="" val="153082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F3C24-3997-413C-C68C-3FF06A1944C5}"/>
              </a:ext>
            </a:extLst>
          </p:cNvPr>
          <p:cNvSpPr>
            <a:spLocks noGrp="1"/>
          </p:cNvSpPr>
          <p:nvPr>
            <p:ph type="title"/>
          </p:nvPr>
        </p:nvSpPr>
        <p:spPr/>
        <p:txBody>
          <a:bodyPr/>
          <a:lstStyle/>
          <a:p>
            <a:r>
              <a:rPr lang="en-GB" dirty="0"/>
              <a:t>HARDWARE AND SOFTWARE REQUIREMENTS:</a:t>
            </a:r>
          </a:p>
        </p:txBody>
      </p:sp>
      <p:sp>
        <p:nvSpPr>
          <p:cNvPr id="3" name="Content Placeholder 2">
            <a:extLst>
              <a:ext uri="{FF2B5EF4-FFF2-40B4-BE49-F238E27FC236}">
                <a16:creationId xmlns:a16="http://schemas.microsoft.com/office/drawing/2014/main" xmlns="" id="{6C074C53-9C46-A04B-A8E5-EBB3FBB51564}"/>
              </a:ext>
            </a:extLst>
          </p:cNvPr>
          <p:cNvSpPr>
            <a:spLocks noGrp="1"/>
          </p:cNvSpPr>
          <p:nvPr>
            <p:ph idx="1"/>
          </p:nvPr>
        </p:nvSpPr>
        <p:spPr>
          <a:xfrm>
            <a:off x="1154954" y="2603500"/>
            <a:ext cx="4900641" cy="4034526"/>
          </a:xfrm>
        </p:spPr>
        <p:txBody>
          <a:bodyPr vert="horz" lIns="91440" tIns="45720" rIns="91440" bIns="45720" rtlCol="0" anchor="t">
            <a:noAutofit/>
          </a:bodyPr>
          <a:lstStyle/>
          <a:p>
            <a:pPr>
              <a:lnSpc>
                <a:spcPct val="120000"/>
              </a:lnSpc>
              <a:buNone/>
            </a:pPr>
            <a:r>
              <a:rPr lang="en-US" sz="1200" dirty="0">
                <a:ea typeface="+mn-lt"/>
                <a:cs typeface="+mn-lt"/>
              </a:rPr>
              <a:t>1. System: </a:t>
            </a:r>
            <a:endParaRPr lang="en-US" sz="1200" dirty="0"/>
          </a:p>
          <a:p>
            <a:pPr>
              <a:lnSpc>
                <a:spcPct val="120000"/>
              </a:lnSpc>
              <a:buNone/>
            </a:pPr>
            <a:r>
              <a:rPr lang="en-US" sz="1200" dirty="0">
                <a:ea typeface="+mn-lt"/>
                <a:cs typeface="+mn-lt"/>
              </a:rPr>
              <a:t>- Processor: Intel Core i3/i5/i7/i9 (compatible and recent gen) </a:t>
            </a:r>
            <a:endParaRPr lang="en-GB" sz="1200" dirty="0"/>
          </a:p>
          <a:p>
            <a:pPr>
              <a:lnSpc>
                <a:spcPct val="120000"/>
              </a:lnSpc>
              <a:buNone/>
            </a:pPr>
            <a:r>
              <a:rPr lang="en-US" sz="1200" dirty="0">
                <a:ea typeface="+mn-lt"/>
                <a:cs typeface="+mn-lt"/>
              </a:rPr>
              <a:t>- RAM: 8 GB </a:t>
            </a:r>
            <a:endParaRPr lang="en-GB" sz="1200" dirty="0"/>
          </a:p>
          <a:p>
            <a:pPr>
              <a:lnSpc>
                <a:spcPct val="120000"/>
              </a:lnSpc>
              <a:buNone/>
            </a:pPr>
            <a:r>
              <a:rPr lang="en-US" sz="1200" dirty="0">
                <a:ea typeface="+mn-lt"/>
                <a:cs typeface="+mn-lt"/>
              </a:rPr>
              <a:t>- Storage: 512 GB SSD </a:t>
            </a:r>
            <a:endParaRPr lang="en-GB" sz="1200" dirty="0"/>
          </a:p>
          <a:p>
            <a:pPr>
              <a:lnSpc>
                <a:spcPct val="120000"/>
              </a:lnSpc>
              <a:buNone/>
            </a:pPr>
            <a:r>
              <a:rPr lang="en-US" sz="1200" dirty="0">
                <a:ea typeface="+mn-lt"/>
                <a:cs typeface="+mn-lt"/>
              </a:rPr>
              <a:t>- Graphics Card: NVIDIA GTX 1650 </a:t>
            </a:r>
            <a:endParaRPr lang="en-GB" sz="1200" dirty="0"/>
          </a:p>
          <a:p>
            <a:pPr>
              <a:lnSpc>
                <a:spcPct val="120000"/>
              </a:lnSpc>
              <a:buNone/>
            </a:pPr>
            <a:r>
              <a:rPr lang="en-US" sz="1200" dirty="0">
                <a:ea typeface="+mn-lt"/>
                <a:cs typeface="+mn-lt"/>
              </a:rPr>
              <a:t>- OS: Windows 7/8/10/11, macOS or Linux </a:t>
            </a:r>
            <a:endParaRPr lang="en-GB" sz="1200" dirty="0"/>
          </a:p>
          <a:p>
            <a:pPr>
              <a:lnSpc>
                <a:spcPct val="120000"/>
              </a:lnSpc>
              <a:buNone/>
            </a:pPr>
            <a:endParaRPr lang="en-GB" sz="1200" dirty="0"/>
          </a:p>
          <a:p>
            <a:pPr>
              <a:lnSpc>
                <a:spcPct val="120000"/>
              </a:lnSpc>
              <a:buNone/>
            </a:pPr>
            <a:r>
              <a:rPr lang="en-US" sz="1200" dirty="0">
                <a:ea typeface="+mn-lt"/>
                <a:cs typeface="+mn-lt"/>
              </a:rPr>
              <a:t>2. Cameras: </a:t>
            </a:r>
            <a:endParaRPr lang="en-GB" sz="1200" dirty="0"/>
          </a:p>
          <a:p>
            <a:pPr>
              <a:lnSpc>
                <a:spcPct val="120000"/>
              </a:lnSpc>
              <a:buNone/>
            </a:pPr>
            <a:r>
              <a:rPr lang="en-US" sz="1200" dirty="0">
                <a:ea typeface="+mn-lt"/>
                <a:cs typeface="+mn-lt"/>
              </a:rPr>
              <a:t>- Indoor: HD IP cameras (1080p), night vision, motion detection </a:t>
            </a:r>
            <a:endParaRPr lang="en-GB" sz="1200" dirty="0"/>
          </a:p>
          <a:p>
            <a:pPr>
              <a:lnSpc>
                <a:spcPct val="120000"/>
              </a:lnSpc>
              <a:buNone/>
            </a:pPr>
            <a:r>
              <a:rPr lang="en-US" sz="1200" dirty="0">
                <a:ea typeface="+mn-lt"/>
                <a:cs typeface="+mn-lt"/>
              </a:rPr>
              <a:t>- Outdoor: Weatherproof HD IP cameras (1080p), night vision </a:t>
            </a:r>
            <a:endParaRPr lang="en-GB" sz="1200" dirty="0"/>
          </a:p>
          <a:p>
            <a:pPr>
              <a:lnSpc>
                <a:spcPct val="120000"/>
              </a:lnSpc>
              <a:buNone/>
            </a:pPr>
            <a:r>
              <a:rPr lang="en-US" sz="1200" dirty="0">
                <a:ea typeface="+mn-lt"/>
                <a:cs typeface="+mn-lt"/>
              </a:rPr>
              <a:t>- Specialized: 360-degree or panoramic cameras (if needed) </a:t>
            </a:r>
            <a:endParaRPr lang="en-GB" sz="1200" dirty="0"/>
          </a:p>
          <a:p>
            <a:pPr>
              <a:lnSpc>
                <a:spcPct val="120000"/>
              </a:lnSpc>
              <a:buNone/>
            </a:pPr>
            <a:endParaRPr lang="en-GB" sz="1200" dirty="0"/>
          </a:p>
          <a:p>
            <a:pPr>
              <a:lnSpc>
                <a:spcPct val="120000"/>
              </a:lnSpc>
              <a:buNone/>
            </a:pPr>
            <a:endParaRPr lang="en-GB" dirty="0"/>
          </a:p>
        </p:txBody>
      </p:sp>
      <p:sp>
        <p:nvSpPr>
          <p:cNvPr id="4" name="TextBox 3">
            <a:extLst>
              <a:ext uri="{FF2B5EF4-FFF2-40B4-BE49-F238E27FC236}">
                <a16:creationId xmlns:a16="http://schemas.microsoft.com/office/drawing/2014/main" xmlns="" id="{6F50E26A-647F-05A5-A237-22CE43D1E0F5}"/>
              </a:ext>
            </a:extLst>
          </p:cNvPr>
          <p:cNvSpPr txBox="1"/>
          <p:nvPr/>
        </p:nvSpPr>
        <p:spPr>
          <a:xfrm>
            <a:off x="6330461" y="2657230"/>
            <a:ext cx="5040923" cy="27453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20000"/>
              </a:lnSpc>
              <a:spcBef>
                <a:spcPts val="1000"/>
              </a:spcBef>
            </a:pPr>
            <a:r>
              <a:rPr lang="en-US" sz="1200" dirty="0">
                <a:solidFill>
                  <a:srgbClr val="404040"/>
                </a:solidFill>
              </a:rPr>
              <a:t>3. Website Requirements </a:t>
            </a:r>
            <a:endParaRPr lang="en-GB" sz="1200" dirty="0"/>
          </a:p>
          <a:p>
            <a:pPr marL="342900" indent="-342900">
              <a:lnSpc>
                <a:spcPct val="120000"/>
              </a:lnSpc>
              <a:spcBef>
                <a:spcPts val="1000"/>
              </a:spcBef>
            </a:pPr>
            <a:r>
              <a:rPr lang="en-US" sz="1200" dirty="0">
                <a:solidFill>
                  <a:srgbClr val="404040"/>
                </a:solidFill>
              </a:rPr>
              <a:t>- Operating System: Windows 7/8/10/11/Linux or macOS</a:t>
            </a:r>
            <a:endParaRPr lang="en-GB" sz="1200" dirty="0"/>
          </a:p>
          <a:p>
            <a:pPr marL="342900" indent="-342900">
              <a:lnSpc>
                <a:spcPct val="120000"/>
              </a:lnSpc>
              <a:spcBef>
                <a:spcPts val="1000"/>
              </a:spcBef>
            </a:pPr>
            <a:r>
              <a:rPr lang="en-US" sz="1200" dirty="0">
                <a:solidFill>
                  <a:srgbClr val="404040"/>
                </a:solidFill>
              </a:rPr>
              <a:t>- Browser: Any browser with latest version.</a:t>
            </a:r>
            <a:endParaRPr lang="en-GB" sz="1200" dirty="0"/>
          </a:p>
          <a:p>
            <a:pPr marL="342900" indent="-342900">
              <a:lnSpc>
                <a:spcPct val="120000"/>
              </a:lnSpc>
              <a:spcBef>
                <a:spcPts val="1000"/>
              </a:spcBef>
            </a:pPr>
            <a:r>
              <a:rPr lang="en-US" sz="1200" dirty="0">
                <a:solidFill>
                  <a:srgbClr val="404040"/>
                </a:solidFill>
              </a:rPr>
              <a:t>- Coding Language: HTML, CSS, JavaScript, Python. </a:t>
            </a:r>
            <a:endParaRPr lang="en-GB" sz="1200" dirty="0"/>
          </a:p>
          <a:p>
            <a:pPr marL="342900" indent="-342900">
              <a:lnSpc>
                <a:spcPct val="120000"/>
              </a:lnSpc>
              <a:spcBef>
                <a:spcPts val="1000"/>
              </a:spcBef>
            </a:pPr>
            <a:r>
              <a:rPr lang="en-US" sz="1200" dirty="0">
                <a:solidFill>
                  <a:srgbClr val="404040"/>
                </a:solidFill>
              </a:rPr>
              <a:t>- Code Editor: VS Code. </a:t>
            </a:r>
            <a:endParaRPr lang="en-GB" sz="1200" dirty="0"/>
          </a:p>
          <a:p>
            <a:pPr marL="342900" indent="-342900">
              <a:lnSpc>
                <a:spcPct val="120000"/>
              </a:lnSpc>
              <a:spcBef>
                <a:spcPts val="1000"/>
              </a:spcBef>
            </a:pPr>
            <a:r>
              <a:rPr lang="en-US" sz="1200" dirty="0">
                <a:solidFill>
                  <a:srgbClr val="404040"/>
                </a:solidFill>
              </a:rPr>
              <a:t>- Database: Firebase, MongoDB.</a:t>
            </a:r>
            <a:endParaRPr lang="en-GB" sz="1200" dirty="0"/>
          </a:p>
          <a:p>
            <a:pPr marL="342900" indent="-342900">
              <a:spcBef>
                <a:spcPts val="1000"/>
              </a:spcBef>
            </a:pPr>
            <a:endParaRPr lang="en-GB" dirty="0"/>
          </a:p>
          <a:p>
            <a:pPr algn="l"/>
            <a:endParaRPr lang="en-GB" dirty="0"/>
          </a:p>
        </p:txBody>
      </p:sp>
    </p:spTree>
    <p:extLst>
      <p:ext uri="{BB962C8B-B14F-4D97-AF65-F5344CB8AC3E}">
        <p14:creationId xmlns:p14="http://schemas.microsoft.com/office/powerpoint/2010/main" xmlns="" val="1998500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3370E-95EB-5E3E-9C9E-187DEB23697F}"/>
              </a:ext>
            </a:extLst>
          </p:cNvPr>
          <p:cNvSpPr>
            <a:spLocks noGrp="1"/>
          </p:cNvSpPr>
          <p:nvPr>
            <p:ph type="title"/>
          </p:nvPr>
        </p:nvSpPr>
        <p:spPr/>
        <p:txBody>
          <a:bodyPr/>
          <a:lstStyle/>
          <a:p>
            <a:r>
              <a:rPr lang="en-GB" dirty="0"/>
              <a:t>WEB PAGE INTERFACE</a:t>
            </a:r>
          </a:p>
        </p:txBody>
      </p:sp>
      <p:sp>
        <p:nvSpPr>
          <p:cNvPr id="6" name="Content Placeholder 5">
            <a:extLst>
              <a:ext uri="{FF2B5EF4-FFF2-40B4-BE49-F238E27FC236}">
                <a16:creationId xmlns:a16="http://schemas.microsoft.com/office/drawing/2014/main" xmlns="" id="{0D06B0C8-BE83-AC52-761D-61CD323ED6E8}"/>
              </a:ext>
            </a:extLst>
          </p:cNvPr>
          <p:cNvSpPr>
            <a:spLocks noGrp="1"/>
          </p:cNvSpPr>
          <p:nvPr>
            <p:ph idx="1"/>
          </p:nvPr>
        </p:nvSpPr>
        <p:spPr>
          <a:xfrm>
            <a:off x="1154954" y="2482202"/>
            <a:ext cx="9297061" cy="1600401"/>
          </a:xfrm>
        </p:spPr>
        <p:txBody>
          <a:bodyPr vert="horz" lIns="91440" tIns="45720" rIns="91440" bIns="45720" rtlCol="0" anchor="t">
            <a:normAutofit/>
          </a:bodyPr>
          <a:lstStyle/>
          <a:p>
            <a:pPr marL="0" indent="0">
              <a:buNone/>
            </a:pPr>
            <a:r>
              <a:rPr lang="en-GB" dirty="0"/>
              <a:t>HOME PAGE:</a:t>
            </a:r>
            <a:endParaRPr lang="en-US" dirty="0"/>
          </a:p>
          <a:p>
            <a:pPr>
              <a:buNone/>
            </a:pPr>
            <a:r>
              <a:rPr lang="en-US" sz="1400" dirty="0">
                <a:latin typeface="Symbol"/>
                <a:sym typeface="Symbol"/>
              </a:rPr>
              <a:t>·</a:t>
            </a:r>
            <a:r>
              <a:rPr lang="en-US" sz="1200" dirty="0">
                <a:latin typeface="Times New Roman"/>
                <a:cs typeface="Times New Roman"/>
              </a:rPr>
              <a:t>         </a:t>
            </a:r>
            <a:r>
              <a:rPr lang="en-US" sz="1200" dirty="0"/>
              <a:t>A home page consists of concise, clear title that communicates what your website or service is about.</a:t>
            </a:r>
            <a:endParaRPr lang="en-GB" sz="1200" dirty="0"/>
          </a:p>
          <a:p>
            <a:pPr>
              <a:buNone/>
            </a:pPr>
            <a:r>
              <a:rPr lang="en-US" sz="1200" dirty="0">
                <a:latin typeface="Symbol"/>
                <a:sym typeface="Symbol"/>
              </a:rPr>
              <a:t>·</a:t>
            </a:r>
            <a:r>
              <a:rPr lang="en-US" sz="1200" dirty="0">
                <a:latin typeface="Times New Roman"/>
                <a:cs typeface="Times New Roman"/>
              </a:rPr>
              <a:t>         </a:t>
            </a:r>
            <a:r>
              <a:rPr lang="en-US" sz="1200" dirty="0"/>
              <a:t>The prominent buttons like "Login", “Get started”, "Resources",  "Contact", etc.</a:t>
            </a:r>
            <a:endParaRPr lang="en-GB" sz="1200" dirty="0"/>
          </a:p>
          <a:p>
            <a:pPr>
              <a:buNone/>
            </a:pPr>
            <a:r>
              <a:rPr lang="en-US" sz="1200" dirty="0">
                <a:latin typeface="Symbol"/>
                <a:sym typeface="Symbol"/>
              </a:rPr>
              <a:t>·</a:t>
            </a:r>
            <a:r>
              <a:rPr lang="en-US" sz="1200" dirty="0">
                <a:latin typeface="Times New Roman"/>
                <a:cs typeface="Times New Roman"/>
              </a:rPr>
              <a:t>         </a:t>
            </a:r>
            <a:r>
              <a:rPr lang="en-US" sz="1200" dirty="0"/>
              <a:t>The safety resources provides links to key pages like “Emergency Contacts”, “</a:t>
            </a:r>
            <a:r>
              <a:rPr lang="en-US" sz="1200" dirty="0" smtClean="0"/>
              <a:t>Self-Defense </a:t>
            </a:r>
            <a:r>
              <a:rPr lang="en-US" sz="1200" dirty="0"/>
              <a:t>Tips”, “Support group”.</a:t>
            </a:r>
            <a:endParaRPr lang="en-GB" sz="1200" dirty="0"/>
          </a:p>
          <a:p>
            <a:pPr>
              <a:buNone/>
            </a:pPr>
            <a:endParaRPr lang="en-GB" dirty="0"/>
          </a:p>
          <a:p>
            <a:pPr marL="0" indent="0">
              <a:buNone/>
            </a:pPr>
            <a:endParaRPr lang="en-GB" dirty="0"/>
          </a:p>
        </p:txBody>
      </p:sp>
    </p:spTree>
    <p:extLst>
      <p:ext uri="{BB962C8B-B14F-4D97-AF65-F5344CB8AC3E}">
        <p14:creationId xmlns:p14="http://schemas.microsoft.com/office/powerpoint/2010/main" xmlns="" val="895635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1487</Words>
  <Application>Microsoft Office PowerPoint</Application>
  <PresentationFormat>Custom</PresentationFormat>
  <Paragraphs>91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WOMEN SAFETY  ANALYTICS Mini project (Group No. 05) Semester – 03 Guided by :-  Dr. Mamta Kalas</vt:lpstr>
      <vt:lpstr>INTRODUCTION</vt:lpstr>
      <vt:lpstr>LITERATURE  REVIEW</vt:lpstr>
      <vt:lpstr>Slide 4</vt:lpstr>
      <vt:lpstr>PROBLEM DEFINITION</vt:lpstr>
      <vt:lpstr>OBJECTIVES</vt:lpstr>
      <vt:lpstr>PROPOSED SOLUTION</vt:lpstr>
      <vt:lpstr>HARDWARE AND SOFTWARE REQUIREMENTS:</vt:lpstr>
      <vt:lpstr>WEB PAGE INTERFACE</vt:lpstr>
      <vt:lpstr>PROPOSED WEB PAGE INTERFACE:</vt:lpstr>
      <vt:lpstr>MERITS</vt:lpstr>
      <vt:lpstr>Slide 12</vt:lpstr>
      <vt:lpstr>Slide 13</vt:lpstr>
      <vt:lpstr>Slide 14</vt:lpstr>
      <vt:lpstr>Slide 15</vt:lpstr>
      <vt:lpstr>Slide 16</vt:lpstr>
      <vt:lpstr>Slide 17</vt:lpstr>
      <vt:lpstr>Slide 18</vt:lpstr>
      <vt:lpstr>Slide 19</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ANALYSIS Mini project Semester – 3 Guided by :-  Dr. Mamta Kalas</dc:title>
  <dc:creator>Abhay</dc:creator>
  <cp:lastModifiedBy>PC</cp:lastModifiedBy>
  <cp:revision>294</cp:revision>
  <dcterms:created xsi:type="dcterms:W3CDTF">2024-11-15T19:24:52Z</dcterms:created>
  <dcterms:modified xsi:type="dcterms:W3CDTF">2024-11-20T19:11:23Z</dcterms:modified>
</cp:coreProperties>
</file>