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598910E-F91C-41D7-91E1-AEA7CA17B7F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F741F2-A688-46A9-88F8-808E4AFB8D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86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lgerian" pitchFamily="82" charset="0"/>
              </a:rPr>
              <a:t>Data Analysis of a superstore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914400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Abhay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Shukla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175260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09600"/>
            <a:ext cx="3124200" cy="31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152775"/>
            <a:ext cx="2628900" cy="262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86200"/>
            <a:ext cx="3380873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rgbClr val="FF0000"/>
                </a:solidFill>
              </a:rPr>
              <a:t>"Profit Contribution by Product Category"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820" y="7620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 Profit Distribution by Category (Pie Chart):-</a:t>
            </a:r>
          </a:p>
          <a:p>
            <a:r>
              <a:rPr lang="en-US" dirty="0"/>
              <a:t> </a:t>
            </a:r>
            <a:r>
              <a:rPr lang="en-US" dirty="0" smtClean="0"/>
              <a:t>   This slide shows the distribution of total profit across different product categories using a pie chart. It helps identify which category contributes most to the business's overall profit.</a:t>
            </a:r>
          </a:p>
          <a:p>
            <a:endParaRPr lang="en-US" dirty="0"/>
          </a:p>
          <a:p>
            <a:r>
              <a:rPr lang="en-US" sz="2000" b="1" i="1" u="sng" dirty="0" smtClean="0"/>
              <a:t> SQL Query Purpose:-</a:t>
            </a:r>
          </a:p>
          <a:p>
            <a:r>
              <a:rPr lang="en-US" dirty="0"/>
              <a:t> </a:t>
            </a:r>
            <a:r>
              <a:rPr lang="en-US" dirty="0" smtClean="0"/>
              <a:t>   To calculate total profit for each product category from the superstore dataset and visualize the results as proportions.</a:t>
            </a:r>
          </a:p>
          <a:p>
            <a:endParaRPr lang="en-US" dirty="0"/>
          </a:p>
          <a:p>
            <a:r>
              <a:rPr lang="en-US" sz="2000" b="1" i="1" u="sng" dirty="0" smtClean="0"/>
              <a:t>SQL Query Breakdown:-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Category: Groups data by product category (e.g., Furniture, Office Supplies, Technology).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SUM(Profit): Calculates total profit per category.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ROUND(..., 2): Limits values to 2 decimal points for clarity.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2000" b="1" i="1" u="sng" dirty="0" smtClean="0"/>
              <a:t>Chart Output (on Slide):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Title: “Sum of Profit by Category”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Chart Type: Pie chart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Segments </a:t>
            </a:r>
            <a:r>
              <a:rPr lang="en-US" sz="1600" dirty="0" err="1" smtClean="0"/>
              <a:t>show:Technology</a:t>
            </a:r>
            <a:r>
              <a:rPr lang="en-US" sz="1600" dirty="0" smtClean="0"/>
              <a:t>: ₹145.43K (≈50.7%)Office Supplies: ₹122.49K (≈42.7%)Furniture: ₹18.45K (≈6.44%)</a:t>
            </a:r>
          </a:p>
          <a:p>
            <a:r>
              <a:rPr lang="en-US" sz="2000" b="1" i="1" u="sng" dirty="0" smtClean="0"/>
              <a:t>Key Insights:-</a:t>
            </a:r>
            <a:r>
              <a:rPr lang="en-US" sz="1600" dirty="0" smtClean="0"/>
              <a:t>Technology is the most profitable category, contributing over half of total </a:t>
            </a:r>
            <a:r>
              <a:rPr lang="en-US" sz="1600" dirty="0" err="1" smtClean="0"/>
              <a:t>profits.Furniture</a:t>
            </a:r>
            <a:r>
              <a:rPr lang="en-US" sz="1600" dirty="0" smtClean="0"/>
              <a:t> contributes the least to overall profit, signaling possible underperformance or fewer sales.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53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73" y="3124200"/>
            <a:ext cx="3181794" cy="2953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52578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041918" y="5378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rgbClr val="FF0000"/>
                </a:solidFill>
              </a:rPr>
              <a:t>“Profit Distribution by Region”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/>
              <a:t>"Regional Profit Contribution Breakdown"</a:t>
            </a:r>
            <a:endParaRPr lang="en-US" sz="20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1669" y="55251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Profit Distribution by Region (Pie Chart)-</a:t>
            </a:r>
          </a:p>
          <a:p>
            <a:r>
              <a:rPr lang="en-US" dirty="0" smtClean="0"/>
              <a:t>This slide visualizes the sum of profits from different regions using a pie chart. It helps identify regional performance in terms of total profit contribution.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i="1" u="sng" dirty="0" smtClean="0">
                <a:solidFill>
                  <a:srgbClr val="FF0000"/>
                </a:solidFill>
              </a:rPr>
              <a:t>SQL Query </a:t>
            </a:r>
            <a:r>
              <a:rPr lang="en-US" b="1" i="1" u="sng" dirty="0" err="1" smtClean="0">
                <a:solidFill>
                  <a:srgbClr val="FF0000"/>
                </a:solidFill>
              </a:rPr>
              <a:t>Purpose:</a:t>
            </a:r>
            <a:r>
              <a:rPr lang="en-US" dirty="0" err="1" smtClean="0"/>
              <a:t>To</a:t>
            </a:r>
            <a:r>
              <a:rPr lang="en-US" dirty="0" smtClean="0"/>
              <a:t> calculate and display total profit from each region using the superstore dataset.</a:t>
            </a:r>
          </a:p>
          <a:p>
            <a:endParaRPr lang="en-US" dirty="0"/>
          </a:p>
          <a:p>
            <a:r>
              <a:rPr lang="en-US" b="1" i="1" u="sng" dirty="0" smtClean="0">
                <a:solidFill>
                  <a:srgbClr val="FF0000"/>
                </a:solidFill>
              </a:rPr>
              <a:t>Chart Output (on Slide):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Title: “Sum of Profit by Region”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Chart Type: Pie chart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Segment details: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West: ₹108.42K (~37.86%)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East: ₹91.52K (~31.95%)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Central: ₹46.23K (~16.14%)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South: ₹39.71K (~13.86%)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Key Insights:-</a:t>
            </a:r>
          </a:p>
          <a:p>
            <a:r>
              <a:rPr lang="en-US" dirty="0" smtClean="0"/>
              <a:t>West region is the top performer, generating the highest </a:t>
            </a:r>
            <a:r>
              <a:rPr lang="en-US" dirty="0" err="1" smtClean="0"/>
              <a:t>profit.South</a:t>
            </a:r>
            <a:r>
              <a:rPr lang="en-US" dirty="0" smtClean="0"/>
              <a:t> region contributes the least, indicating potential for strategic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610600" cy="4310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Algerian" pitchFamily="82" charset="0"/>
              </a:rPr>
              <a:t>Comprehensive Sample Superstore Report Dashboard</a:t>
            </a:r>
            <a:endParaRPr lang="en-US" sz="2000" u="sng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0" y="152400"/>
            <a:ext cx="8610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/>
              <a:t>Attached </a:t>
            </a:r>
            <a:r>
              <a:rPr lang="en-US" sz="2800" b="1" i="1" u="sng" dirty="0" err="1" smtClean="0"/>
              <a:t>powerBI</a:t>
            </a:r>
            <a:r>
              <a:rPr lang="en-US" sz="2800" b="1" i="1" u="sng" dirty="0" smtClean="0"/>
              <a:t> dashboard includes-(Summary)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Key KPIs Displayed .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Trend Analysis: Profit by Year and Quarter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Profit Distribution Charts: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Technology leads in profit contribution.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Sum of Profit by Region (Middle Right - Pie Chart):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The West region contributes the most profit.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Sum of Profit by Segment (Bottom Right - Donut Chart):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Consumers are the largest profit-generating segment.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Profit Table: Profit by Sub-Category and Region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Horizontal Bar Chart: Sum of Profit by Sub-Category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Shows which product types are most profitable.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/>
              <a:t>State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355" y="228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rgbClr val="FF0000"/>
                </a:solidFill>
              </a:rPr>
              <a:t>Business -insights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610600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B0F0"/>
                </a:solidFill>
              </a:rPr>
              <a:t>Profit Trends by Year and Quarter:-</a:t>
            </a:r>
          </a:p>
          <a:p>
            <a:r>
              <a:rPr lang="en-US" dirty="0" smtClean="0"/>
              <a:t>There is a steady upward trend in profit from 2016 to 2019, peaking in 2018 (₹38K).Quarterly spikes imply seasonal buying patterns, possibly during end-of-year or promotional periods.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i="1" u="sng" dirty="0" err="1" smtClean="0"/>
              <a:t>Recommendation:</a:t>
            </a:r>
            <a:r>
              <a:rPr lang="en-US" dirty="0" err="1" smtClean="0"/>
              <a:t>Capitalize</a:t>
            </a:r>
            <a:r>
              <a:rPr lang="en-US" dirty="0" smtClean="0"/>
              <a:t> on high-profit quarters by increasing marketing spends and inventory ahead of these periods.</a:t>
            </a:r>
          </a:p>
          <a:p>
            <a:endParaRPr lang="en-US" dirty="0"/>
          </a:p>
          <a:p>
            <a:r>
              <a:rPr lang="en-US" b="1" i="1" u="sng" dirty="0" smtClean="0">
                <a:solidFill>
                  <a:srgbClr val="0070C0"/>
                </a:solidFill>
              </a:rPr>
              <a:t>2.Profit by Category:-</a:t>
            </a:r>
            <a:r>
              <a:rPr lang="en-US" dirty="0" smtClean="0"/>
              <a:t>Technology contributes the highest profit (₹145.45K), over 50% of total </a:t>
            </a:r>
            <a:r>
              <a:rPr lang="en-US" dirty="0" err="1" smtClean="0"/>
              <a:t>profits.Furniture</a:t>
            </a:r>
            <a:r>
              <a:rPr lang="en-US" dirty="0" smtClean="0"/>
              <a:t> is significantly underperforming (₹18.45K).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i="1" u="sng" dirty="0" err="1" smtClean="0"/>
              <a:t>Recommendation:</a:t>
            </a:r>
            <a:r>
              <a:rPr lang="en-US" dirty="0" err="1" smtClean="0"/>
              <a:t>Increase</a:t>
            </a:r>
            <a:r>
              <a:rPr lang="en-US" dirty="0" smtClean="0"/>
              <a:t> focus on Technology through promotions and </a:t>
            </a:r>
            <a:r>
              <a:rPr lang="en-US" dirty="0" err="1" smtClean="0"/>
              <a:t>bundling.Reevaluate</a:t>
            </a:r>
            <a:r>
              <a:rPr lang="en-US" dirty="0" smtClean="0"/>
              <a:t> Furniture pricing, vendor terms, or reduce SKUs to improve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5105400" cy="523220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solidFill>
                  <a:srgbClr val="7030A0"/>
                </a:solidFill>
              </a:rPr>
              <a:t>Business -insights</a:t>
            </a:r>
            <a:endParaRPr lang="en-US" sz="2800" b="1" i="1" u="sng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305800" cy="2062103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3</a:t>
            </a:r>
            <a:r>
              <a:rPr lang="en-US" sz="2000" b="1" i="1" u="sng" dirty="0" smtClean="0"/>
              <a:t>. Profit by Region:-</a:t>
            </a:r>
          </a:p>
          <a:p>
            <a:r>
              <a:rPr lang="en-US" dirty="0" smtClean="0"/>
              <a:t>West and East regions are top performers, contributing ~70% of total profit </a:t>
            </a:r>
            <a:r>
              <a:rPr lang="en-US" dirty="0" err="1" smtClean="0"/>
              <a:t>combined.South</a:t>
            </a:r>
            <a:r>
              <a:rPr lang="en-US" dirty="0" smtClean="0"/>
              <a:t> region underperforms significantly (₹39.71K). </a:t>
            </a:r>
          </a:p>
          <a:p>
            <a:endParaRPr lang="en-US" b="1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u="sng" dirty="0" err="1" smtClean="0"/>
              <a:t>Recommendation:</a:t>
            </a:r>
            <a:r>
              <a:rPr lang="en-US" dirty="0" err="1" smtClean="0"/>
              <a:t>Allocate</a:t>
            </a:r>
            <a:r>
              <a:rPr lang="en-US" dirty="0" smtClean="0"/>
              <a:t> more resources and inventory to West and East </a:t>
            </a:r>
            <a:r>
              <a:rPr lang="en-US" dirty="0" err="1" smtClean="0"/>
              <a:t>regions.Investigate</a:t>
            </a:r>
            <a:r>
              <a:rPr lang="en-US" dirty="0" smtClean="0"/>
              <a:t> customer needs and delivery logistics in South to boost performance.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8229600" cy="1754326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4.Profit by Segment:-</a:t>
            </a:r>
            <a:r>
              <a:rPr lang="en-US" dirty="0" smtClean="0"/>
              <a:t>Consumer segment yields the highest profit (₹134.12K).Home Office lags behind (₹60.3K).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i="1" u="sng" dirty="0" err="1" smtClean="0"/>
              <a:t>Recommendation:</a:t>
            </a:r>
            <a:r>
              <a:rPr lang="en-US" dirty="0" err="1" smtClean="0"/>
              <a:t>Double</a:t>
            </a:r>
            <a:r>
              <a:rPr lang="en-US" dirty="0" smtClean="0"/>
              <a:t> down on consumer-targeted </a:t>
            </a:r>
            <a:r>
              <a:rPr lang="en-US" dirty="0" err="1" smtClean="0"/>
              <a:t>campaigns.Explore</a:t>
            </a:r>
            <a:r>
              <a:rPr lang="en-US" dirty="0" smtClean="0"/>
              <a:t> product-market fit improvements for the Home Office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51054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solidFill>
                  <a:srgbClr val="FFC000"/>
                </a:solidFill>
              </a:rPr>
              <a:t>Business -insights</a:t>
            </a:r>
            <a:endParaRPr lang="en-US" sz="2800" b="1" i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305800" cy="2031325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5. Sub-Category Performance:-</a:t>
            </a:r>
            <a:r>
              <a:rPr lang="en-US" dirty="0" smtClean="0"/>
              <a:t>Copiers, Phones, and Accessories are the most profitable sub-</a:t>
            </a:r>
            <a:r>
              <a:rPr lang="en-US" dirty="0" err="1" smtClean="0"/>
              <a:t>categories.Items</a:t>
            </a:r>
            <a:r>
              <a:rPr lang="en-US" dirty="0" smtClean="0"/>
              <a:t> like Furnishings and Appliances generate the lowest returns.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i="1" u="sng" dirty="0" err="1" smtClean="0"/>
              <a:t>Recommendation:</a:t>
            </a:r>
            <a:r>
              <a:rPr lang="en-US" dirty="0" err="1" smtClean="0"/>
              <a:t>Focus</a:t>
            </a:r>
            <a:r>
              <a:rPr lang="en-US" dirty="0" smtClean="0"/>
              <a:t> promotions and stock investments on top sub-</a:t>
            </a:r>
            <a:r>
              <a:rPr lang="en-US" dirty="0" err="1" smtClean="0"/>
              <a:t>categories.Consider</a:t>
            </a:r>
            <a:r>
              <a:rPr lang="en-US" dirty="0" smtClean="0"/>
              <a:t> phasing out low-performing items or repositioning them in the market.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495800"/>
            <a:ext cx="8229600" cy="1477328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6.Regional Sub-Category :-</a:t>
            </a:r>
            <a:r>
              <a:rPr lang="en-US" dirty="0" err="1" smtClean="0"/>
              <a:t>TrendsPerformance</a:t>
            </a:r>
            <a:r>
              <a:rPr lang="en-US" dirty="0" smtClean="0"/>
              <a:t> varies by region—e.g., Phones sell well in the West, while Chairs do better in the East.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Recommendation:implement</a:t>
            </a:r>
            <a:r>
              <a:rPr lang="en-US" dirty="0" smtClean="0"/>
              <a:t> region-specific product strategies to align inventory and marketing with local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00200"/>
            <a:ext cx="79248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i="1" dirty="0" smtClean="0"/>
              <a:t>Prioritize investment in Technology and Consumer segment.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i="1" dirty="0" smtClean="0"/>
              <a:t>Perform deep-dive analysis on underperforming regions (South) and categories (Furniture).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i="1" dirty="0" smtClean="0"/>
              <a:t>Use seasonal trends to plan sales campaigns and inventory buildup.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itchFamily="2" charset="2"/>
              <a:buChar char="v"/>
            </a:pPr>
            <a:endParaRPr lang="en-US" b="1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i="1" dirty="0" smtClean="0"/>
              <a:t>Tailor marketing strategies regionally using sub-category insights.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28600"/>
            <a:ext cx="396240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  <a:latin typeface="Algerian" pitchFamily="82" charset="0"/>
              </a:rPr>
              <a:t>-:Strategic Actions:-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971800"/>
            <a:ext cx="6781800" cy="923330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lgerian" pitchFamily="82" charset="0"/>
              </a:rPr>
              <a:t>Thank-you..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696200" cy="4329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685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7030A0"/>
                </a:solidFill>
              </a:rPr>
              <a:t>At very first step I got this raw data of superstore. And then I performed </a:t>
            </a:r>
          </a:p>
          <a:p>
            <a:r>
              <a:rPr lang="en-US" b="1" u="sng" dirty="0" smtClean="0">
                <a:solidFill>
                  <a:srgbClr val="7030A0"/>
                </a:solidFill>
              </a:rPr>
              <a:t>Cleaning and transformation of data through excel to make it appropriate</a:t>
            </a:r>
          </a:p>
          <a:p>
            <a:r>
              <a:rPr lang="en-US" b="1" u="sng" dirty="0" smtClean="0">
                <a:solidFill>
                  <a:srgbClr val="7030A0"/>
                </a:solidFill>
              </a:rPr>
              <a:t>For further analysis through different tools.</a:t>
            </a:r>
          </a:p>
        </p:txBody>
      </p:sp>
    </p:spTree>
    <p:extLst>
      <p:ext uri="{BB962C8B-B14F-4D97-AF65-F5344CB8AC3E}">
        <p14:creationId xmlns:p14="http://schemas.microsoft.com/office/powerpoint/2010/main" val="8240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70C0"/>
                </a:solidFill>
              </a:rPr>
              <a:t>After cleaning process I imported this data in </a:t>
            </a:r>
            <a:r>
              <a:rPr lang="en-US" b="1" u="sng" dirty="0" err="1" smtClean="0">
                <a:solidFill>
                  <a:srgbClr val="0070C0"/>
                </a:solidFill>
              </a:rPr>
              <a:t>mysql,where</a:t>
            </a:r>
            <a:r>
              <a:rPr lang="en-US" b="1" u="sng" dirty="0" smtClean="0">
                <a:solidFill>
                  <a:srgbClr val="0070C0"/>
                </a:solidFill>
              </a:rPr>
              <a:t> I performed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u="sng" dirty="0" smtClean="0">
                <a:solidFill>
                  <a:srgbClr val="0070C0"/>
                </a:solidFill>
              </a:rPr>
              <a:t>Queries to get meaningful insights from data for business growth.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u="sng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70C0"/>
                </a:solidFill>
              </a:rPr>
              <a:t>I solved queries to get data for </a:t>
            </a:r>
            <a:r>
              <a:rPr lang="en-US" b="1" u="sng" dirty="0" err="1" smtClean="0">
                <a:solidFill>
                  <a:srgbClr val="0070C0"/>
                </a:solidFill>
              </a:rPr>
              <a:t>KPIs,charts,bars,tables</a:t>
            </a:r>
            <a:r>
              <a:rPr lang="en-US" b="1" u="sng" dirty="0" smtClean="0">
                <a:solidFill>
                  <a:srgbClr val="0070C0"/>
                </a:solidFill>
              </a:rPr>
              <a:t> etc. whose reference is given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u="sng" dirty="0" smtClean="0">
                <a:solidFill>
                  <a:srgbClr val="0070C0"/>
                </a:solidFill>
              </a:rPr>
              <a:t>Below:-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83566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This is table overview in </a:t>
            </a:r>
            <a:r>
              <a:rPr lang="en-US" b="1" u="sng" dirty="0" err="1" smtClean="0"/>
              <a:t>mysql</a:t>
            </a:r>
            <a:r>
              <a:rPr lang="en-US" b="1" u="sng" dirty="0" smtClean="0"/>
              <a:t>:-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b="1" i="1" dirty="0" smtClean="0"/>
              <a:t>table name</a:t>
            </a:r>
            <a:r>
              <a:rPr lang="en-US" dirty="0" smtClean="0"/>
              <a:t>-</a:t>
            </a:r>
            <a:r>
              <a:rPr 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superstore</a:t>
            </a:r>
            <a:endParaRPr lang="en-US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6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58797"/>
            <a:ext cx="7239000" cy="507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8086" y="457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FF0000"/>
                </a:solidFill>
                <a:latin typeface="+mj-lt"/>
              </a:rPr>
              <a:t>This is the overall structure of table superstore on which I am </a:t>
            </a:r>
          </a:p>
          <a:p>
            <a:r>
              <a:rPr lang="en-US" b="1" u="sng" dirty="0" smtClean="0">
                <a:solidFill>
                  <a:srgbClr val="FF0000"/>
                </a:solidFill>
                <a:latin typeface="+mj-lt"/>
              </a:rPr>
              <a:t>     Currently working on  this project…</a:t>
            </a:r>
            <a:endParaRPr lang="en-US" b="1" u="sng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4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001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36" y="5257800"/>
            <a:ext cx="4401164" cy="1467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52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u="sng" dirty="0" smtClean="0">
                <a:latin typeface="Algerian" pitchFamily="82" charset="0"/>
                <a:cs typeface="Arial" pitchFamily="34" charset="0"/>
              </a:rPr>
              <a:t>KPI Metrics Summary from Superstore Dataset-(using SQL and </a:t>
            </a:r>
            <a:r>
              <a:rPr lang="en-US" b="1" u="sng" dirty="0" err="1" smtClean="0">
                <a:latin typeface="Algerian" pitchFamily="82" charset="0"/>
                <a:cs typeface="Arial" pitchFamily="34" charset="0"/>
              </a:rPr>
              <a:t>PowerBI</a:t>
            </a:r>
            <a:r>
              <a:rPr lang="en-US" b="1" u="sng" dirty="0" smtClean="0">
                <a:latin typeface="Algerian" pitchFamily="82" charset="0"/>
                <a:cs typeface="Arial" pitchFamily="34" charset="0"/>
              </a:rPr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This query extracts Key Performance Indicators (KPIs) from the superstore dataset, providing essential business metrics for dashboard insights: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i="1" dirty="0" smtClean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b="1" i="1" u="sng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"KPI Summary: Sales, Profit &amp; Quantity from Superstore Data"</a:t>
            </a:r>
            <a:endParaRPr lang="en-US" b="1" i="1" u="sng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b="1" i="1" u="sng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i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0000"/>
                </a:solidFill>
                <a:latin typeface="+mj-lt"/>
              </a:rPr>
              <a:t>SQL Query Purpose:-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summarize total sales, total profit, and total quantity sold across all </a:t>
            </a:r>
            <a:r>
              <a:rPr lang="en-US" dirty="0" err="1" smtClean="0"/>
              <a:t>records.Uses</a:t>
            </a:r>
            <a:r>
              <a:rPr lang="en-US" dirty="0" smtClean="0"/>
              <a:t> aggregate functions and ROUND for cleaner display values.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SQL Query Brea</a:t>
            </a:r>
            <a:r>
              <a:rPr lang="en-US" b="1" dirty="0" smtClean="0">
                <a:solidFill>
                  <a:srgbClr val="FF0000"/>
                </a:solidFill>
              </a:rPr>
              <a:t>kdown: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SUM(Sales): Total revenue generated from all transactions.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SUM(Profit): Overall profit after discounts and cost.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SUM(Quantity): Total number of units </a:t>
            </a:r>
            <a:r>
              <a:rPr lang="en-US" dirty="0" err="1" smtClean="0"/>
              <a:t>sold.ROUND</a:t>
            </a:r>
            <a:r>
              <a:rPr lang="en-US" dirty="0" smtClean="0"/>
              <a:t>(..., 2): Formats sales and profit values to 2 decimal places for readability.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0000"/>
                </a:solidFill>
              </a:rPr>
              <a:t>Dashboard Display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KPI cards (shown at the bottom of the image) visually represent: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Sales as ~2.30M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rofit as ~286.4K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Quantity as ~38K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4114800" cy="3802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22" y="2057400"/>
            <a:ext cx="4305508" cy="375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Profit trend by year and quarter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Profit Trend by Year and Quarter-</a:t>
            </a:r>
          </a:p>
          <a:p>
            <a:r>
              <a:rPr lang="en-US" dirty="0" smtClean="0"/>
              <a:t>     This query visualizes quarterly profit performance  over the years using the superstore dataset. It helps in identifying seasonal trends, growth patterns, and year-over-year performance.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458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i="1" dirty="0" smtClean="0">
              <a:solidFill>
                <a:srgbClr val="FF0000"/>
              </a:solidFill>
            </a:endParaRP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SQL Query Purpose:-</a:t>
            </a:r>
            <a:r>
              <a:rPr lang="en-US" dirty="0" smtClean="0"/>
              <a:t>To calculate and display total profit grouped by both year and quarter of the order </a:t>
            </a:r>
            <a:r>
              <a:rPr lang="en-US" dirty="0" err="1" smtClean="0"/>
              <a:t>date.Useful</a:t>
            </a:r>
            <a:r>
              <a:rPr lang="en-US" dirty="0" smtClean="0"/>
              <a:t> for time series analysis and business trend tracking.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b="1" i="1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i="1" u="sng" dirty="0" smtClean="0">
                <a:solidFill>
                  <a:srgbClr val="FF0000"/>
                </a:solidFill>
              </a:rPr>
              <a:t>SQL Query Breakdown:-</a:t>
            </a:r>
          </a:p>
          <a:p>
            <a:r>
              <a:rPr lang="en-US" sz="1600" dirty="0" smtClean="0"/>
              <a:t>        YEAR(Order Date):   Extracts the year from the order date.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QUARTER(Order Date):    Extracts the quarter (Q1 to Q4).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SUM(Profit):     Total profit for each year-quarter.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ROUND(..., 2):     Limits profit to 2 decimal places.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GROUP BY and ORDER BY :-   organize data chronologically.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2169" y="4279641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Graph Output (on Slide):-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Title: “Sum of Profit by Year and Quarter”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Visual: A line graph showing profit peaks and troughs per quarter from 2016 to 2019.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Key </a:t>
            </a:r>
            <a:r>
              <a:rPr lang="en-US" dirty="0" err="1" smtClean="0"/>
              <a:t>Insights:Profit</a:t>
            </a:r>
            <a:r>
              <a:rPr lang="en-US" dirty="0" smtClean="0"/>
              <a:t> rose sharply in some Q4 periods (e.g., 38K in 2018 Q4).Consistent upward trend over time with minor dips (e.g., 9K in 2017 Q2).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 "Quarterly Profit Analysis (2016–2019)"</a:t>
            </a:r>
            <a:endParaRPr 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216722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00400"/>
            <a:ext cx="3362794" cy="328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rgbClr val="FF0000"/>
                </a:solidFill>
              </a:rPr>
              <a:t>Profit distribution by Category (Pie chart)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1237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2025-05-30T20:12:54Z</dcterms:created>
  <dcterms:modified xsi:type="dcterms:W3CDTF">2025-05-30T22:21:44Z</dcterms:modified>
</cp:coreProperties>
</file>