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0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87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8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94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45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9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7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8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2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6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1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8669F8-A9F9-4B8C-826B-0275B444F701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A2A3-3F80-4D2F-B9AC-A3330AE40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4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027F9B-3EC2-13B3-75C8-35C40DD21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95" y="-704580"/>
            <a:ext cx="12357463" cy="756258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8467D14-DC4A-41C6-03C1-0E4041AACF0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53279076"/>
              </p:ext>
            </p:extLst>
          </p:nvPr>
        </p:nvGraphicFramePr>
        <p:xfrm>
          <a:off x="-234950" y="-854075"/>
          <a:ext cx="12427131" cy="771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50">
                  <a:extLst>
                    <a:ext uri="{9D8B030D-6E8A-4147-A177-3AD203B41FA5}">
                      <a16:colId xmlns:a16="http://schemas.microsoft.com/office/drawing/2014/main" val="1778160336"/>
                    </a:ext>
                  </a:extLst>
                </a:gridCol>
                <a:gridCol w="3397632">
                  <a:extLst>
                    <a:ext uri="{9D8B030D-6E8A-4147-A177-3AD203B41FA5}">
                      <a16:colId xmlns:a16="http://schemas.microsoft.com/office/drawing/2014/main" val="3350467851"/>
                    </a:ext>
                  </a:extLst>
                </a:gridCol>
                <a:gridCol w="1509071">
                  <a:extLst>
                    <a:ext uri="{9D8B030D-6E8A-4147-A177-3AD203B41FA5}">
                      <a16:colId xmlns:a16="http://schemas.microsoft.com/office/drawing/2014/main" val="3902629801"/>
                    </a:ext>
                  </a:extLst>
                </a:gridCol>
                <a:gridCol w="2398626">
                  <a:extLst>
                    <a:ext uri="{9D8B030D-6E8A-4147-A177-3AD203B41FA5}">
                      <a16:colId xmlns:a16="http://schemas.microsoft.com/office/drawing/2014/main" val="134519820"/>
                    </a:ext>
                  </a:extLst>
                </a:gridCol>
                <a:gridCol w="2398626">
                  <a:extLst>
                    <a:ext uri="{9D8B030D-6E8A-4147-A177-3AD203B41FA5}">
                      <a16:colId xmlns:a16="http://schemas.microsoft.com/office/drawing/2014/main" val="139367776"/>
                    </a:ext>
                  </a:extLst>
                </a:gridCol>
                <a:gridCol w="2398626">
                  <a:extLst>
                    <a:ext uri="{9D8B030D-6E8A-4147-A177-3AD203B41FA5}">
                      <a16:colId xmlns:a16="http://schemas.microsoft.com/office/drawing/2014/main" val="1562921731"/>
                    </a:ext>
                  </a:extLst>
                </a:gridCol>
              </a:tblGrid>
              <a:tr h="15422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406314"/>
                  </a:ext>
                </a:extLst>
              </a:tr>
              <a:tr h="154228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79515"/>
                  </a:ext>
                </a:extLst>
              </a:tr>
              <a:tr h="15422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  <a:latin typeface="Algerian" panose="04020705040A02060702" pitchFamily="8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22966"/>
                  </a:ext>
                </a:extLst>
              </a:tr>
              <a:tr h="15422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620194"/>
                  </a:ext>
                </a:extLst>
              </a:tr>
              <a:tr h="154228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7617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367AE1-6778-CCBA-4285-654A8AA844CE}"/>
              </a:ext>
            </a:extLst>
          </p:cNvPr>
          <p:cNvSpPr txBox="1"/>
          <p:nvPr/>
        </p:nvSpPr>
        <p:spPr>
          <a:xfrm>
            <a:off x="185057" y="2291880"/>
            <a:ext cx="4804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Tableau presentation</a:t>
            </a:r>
          </a:p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</a:t>
            </a:r>
            <a:r>
              <a:rPr lang="en-US" dirty="0">
                <a:solidFill>
                  <a:srgbClr val="00B0F0"/>
                </a:solidFill>
                <a:latin typeface="Berlin Sans FB" panose="020E0602020502020306" pitchFamily="34" charset="0"/>
              </a:rPr>
              <a:t>by Abhay </a:t>
            </a:r>
            <a:r>
              <a:rPr lang="en-US" dirty="0" err="1">
                <a:solidFill>
                  <a:srgbClr val="00B0F0"/>
                </a:solidFill>
                <a:latin typeface="Berlin Sans FB" panose="020E0602020502020306" pitchFamily="34" charset="0"/>
              </a:rPr>
              <a:t>shukla</a:t>
            </a:r>
            <a:endParaRPr lang="en-IN" dirty="0">
              <a:solidFill>
                <a:srgbClr val="00B0F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89558-0BF8-2CDC-5608-370BDB4D2BA8}"/>
              </a:ext>
            </a:extLst>
          </p:cNvPr>
          <p:cNvSpPr txBox="1"/>
          <p:nvPr/>
        </p:nvSpPr>
        <p:spPr>
          <a:xfrm>
            <a:off x="4038600" y="1310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Insights from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54C4D-D561-2EB3-7739-0D6DC178C6F7}"/>
              </a:ext>
            </a:extLst>
          </p:cNvPr>
          <p:cNvSpPr txBox="1"/>
          <p:nvPr/>
        </p:nvSpPr>
        <p:spPr>
          <a:xfrm>
            <a:off x="827314" y="2209800"/>
            <a:ext cx="11549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  <a:latin typeface="Aptos Display" panose="020B0004020202020204" pitchFamily="34" charset="0"/>
              </a:rPr>
              <a:t>Women are more likely to buy compared to men(~65%)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FF0000"/>
              </a:solidFill>
              <a:latin typeface="Aptos Display" panose="020B0004020202020204" pitchFamily="34" charset="0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Karnataka and </a:t>
            </a:r>
            <a:r>
              <a:rPr lang="en-US" b="1" dirty="0" err="1">
                <a:solidFill>
                  <a:srgbClr val="FF0000"/>
                </a:solidFill>
                <a:highlight>
                  <a:srgbClr val="00FFFF"/>
                </a:highlight>
              </a:rPr>
              <a:t>uttar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 Pradesh are the top 3 states.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Adult age group(30-49 yrs) </a:t>
            </a:r>
            <a:r>
              <a:rPr lang="en-US" b="1">
                <a:solidFill>
                  <a:srgbClr val="FF0000"/>
                </a:solidFill>
                <a:highlight>
                  <a:srgbClr val="00FFFF"/>
                </a:highlight>
              </a:rPr>
              <a:t>is max 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contributing(~50%)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FF0000"/>
                </a:solidFill>
                <a:highlight>
                  <a:srgbClr val="00FFFF"/>
                </a:highlight>
              </a:rPr>
              <a:t>Amazon,myntra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 and </a:t>
            </a:r>
            <a:r>
              <a:rPr lang="en-US" b="1" dirty="0" err="1">
                <a:solidFill>
                  <a:srgbClr val="FF0000"/>
                </a:solidFill>
                <a:highlight>
                  <a:srgbClr val="00FFFF"/>
                </a:highlight>
              </a:rPr>
              <a:t>flipkart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 channels are max contributing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.</a:t>
            </a:r>
            <a:endParaRPr lang="en-IN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417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0D8A7D-7954-04BB-81FC-F4B9598FDEAF}"/>
              </a:ext>
            </a:extLst>
          </p:cNvPr>
          <p:cNvSpPr txBox="1"/>
          <p:nvPr/>
        </p:nvSpPr>
        <p:spPr>
          <a:xfrm>
            <a:off x="3200400" y="1636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Final conclusion.</a:t>
            </a:r>
            <a:endParaRPr lang="en-US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0B0DE-2AC2-5DF9-8BEC-4B2ABACB923F}"/>
              </a:ext>
            </a:extLst>
          </p:cNvPr>
          <p:cNvSpPr txBox="1"/>
          <p:nvPr/>
        </p:nvSpPr>
        <p:spPr>
          <a:xfrm>
            <a:off x="500743" y="859971"/>
            <a:ext cx="1100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  <a:highlight>
                  <a:srgbClr val="00FFFF"/>
                </a:highlight>
              </a:rPr>
              <a:t>Final conclusion to improve sales of store:-</a:t>
            </a:r>
            <a:endParaRPr lang="en-IN" b="1" dirty="0">
              <a:solidFill>
                <a:srgbClr val="00B050"/>
              </a:solidFill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37264-EB01-3030-929E-CC438FCEA240}"/>
              </a:ext>
            </a:extLst>
          </p:cNvPr>
          <p:cNvSpPr txBox="1"/>
          <p:nvPr/>
        </p:nvSpPr>
        <p:spPr>
          <a:xfrm>
            <a:off x="1055914" y="2264229"/>
            <a:ext cx="10384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highlight>
                  <a:srgbClr val="800000"/>
                </a:highlight>
              </a:rPr>
              <a:t>Target women customers of age group(30-49yrs),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highlight>
                  <a:srgbClr val="800000"/>
                </a:highlight>
              </a:rPr>
              <a:t>Living in </a:t>
            </a:r>
            <a:r>
              <a:rPr lang="en-US" b="1" dirty="0" err="1">
                <a:highlight>
                  <a:srgbClr val="800000"/>
                </a:highlight>
              </a:rPr>
              <a:t>Maharashtra,Karnataka,uttarpradesh</a:t>
            </a:r>
            <a:r>
              <a:rPr lang="en-US" b="1" dirty="0">
                <a:highlight>
                  <a:srgbClr val="800000"/>
                </a:highligh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highlight>
                <a:srgbClr val="800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highlight>
                <a:srgbClr val="800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highlight>
                <a:srgbClr val="800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highlight>
                <a:srgbClr val="800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highlight>
                  <a:srgbClr val="800000"/>
                </a:highlight>
              </a:rPr>
              <a:t>Show them ads/offers/coupons using AMAZON,FLIPKART and MYNTRA.</a:t>
            </a:r>
            <a:endParaRPr lang="en-IN" b="1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670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B81FA-D117-6D9F-31A8-DB533EE2F60A}"/>
              </a:ext>
            </a:extLst>
          </p:cNvPr>
          <p:cNvSpPr txBox="1"/>
          <p:nvPr/>
        </p:nvSpPr>
        <p:spPr>
          <a:xfrm>
            <a:off x="0" y="2530066"/>
            <a:ext cx="11473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Thank  you</a:t>
            </a:r>
          </a:p>
          <a:p>
            <a:pPr algn="ctr"/>
            <a:r>
              <a:rPr lang="en-US" sz="5400" dirty="0">
                <a:solidFill>
                  <a:srgbClr val="FFFF00"/>
                </a:solidFill>
                <a:latin typeface="Algerian" panose="04020705040A02060702" pitchFamily="82" charset="0"/>
              </a:rPr>
              <a:t>Have a good day!</a:t>
            </a:r>
          </a:p>
          <a:p>
            <a:pPr algn="ctr"/>
            <a:r>
              <a:rPr lang="en-US" sz="5400" dirty="0">
                <a:latin typeface="Blackadder ITC" panose="04020505051007020D02" pitchFamily="8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7410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0B5E-CBFC-20A7-D7A3-95B9876B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Tableau data visualization</a:t>
            </a:r>
            <a:endParaRPr lang="en-IN" sz="3600" b="1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D537-92B0-6107-0DA3-61FC7A40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800000"/>
                </a:highlight>
              </a:rPr>
              <a:t>in this presentation we will analyze annual report of a clothing store in detail.</a:t>
            </a:r>
          </a:p>
          <a:p>
            <a:endParaRPr lang="en-US" b="1" dirty="0">
              <a:highlight>
                <a:srgbClr val="800000"/>
              </a:highlight>
            </a:endParaRPr>
          </a:p>
          <a:p>
            <a:r>
              <a:rPr lang="en-US" b="1" dirty="0">
                <a:highlight>
                  <a:srgbClr val="800000"/>
                </a:highlight>
              </a:rPr>
              <a:t>Then we will share some meaningful insights to increase amount of sales and quantity of orders to improve the overall profit of that store.</a:t>
            </a:r>
          </a:p>
          <a:p>
            <a:endParaRPr lang="en-US" b="1" dirty="0">
              <a:highlight>
                <a:srgbClr val="800000"/>
              </a:highlight>
            </a:endParaRPr>
          </a:p>
          <a:p>
            <a:r>
              <a:rPr lang="en-US" b="1" dirty="0">
                <a:highlight>
                  <a:srgbClr val="800000"/>
                </a:highlight>
              </a:rPr>
              <a:t>We will do this presentation with the help of tableau dashboard visualization.</a:t>
            </a:r>
            <a:endParaRPr lang="en-IN" b="1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059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D69A-EF50-2EE2-BFD4-7527AE21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97971"/>
            <a:ext cx="6063343" cy="4463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Dashboard about total amount of sales</a:t>
            </a:r>
            <a:r>
              <a:rPr lang="en-US" sz="2000" dirty="0">
                <a:highlight>
                  <a:srgbClr val="00FFFF"/>
                </a:highlight>
                <a:latin typeface="Algerian" panose="04020705040A02060702" pitchFamily="82" charset="0"/>
              </a:rPr>
              <a:t>. </a:t>
            </a:r>
            <a:br>
              <a:rPr lang="en-US" sz="2000" dirty="0">
                <a:highlight>
                  <a:srgbClr val="00FFFF"/>
                </a:highlight>
                <a:latin typeface="Algerian" panose="04020705040A02060702" pitchFamily="82" charset="0"/>
              </a:rPr>
            </a:br>
            <a:br>
              <a:rPr lang="en-US" sz="2000" dirty="0">
                <a:highlight>
                  <a:srgbClr val="00FFFF"/>
                </a:highlight>
                <a:latin typeface="Algerian" panose="04020705040A02060702" pitchFamily="82" charset="0"/>
              </a:rPr>
            </a:br>
            <a:br>
              <a:rPr lang="en-US" sz="2000" dirty="0">
                <a:highlight>
                  <a:srgbClr val="00FFFF"/>
                </a:highlight>
                <a:latin typeface="Algerian" panose="04020705040A02060702" pitchFamily="82" charset="0"/>
              </a:rPr>
            </a:br>
            <a:endParaRPr lang="en-IN" sz="2000" dirty="0"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AF4D7-21DB-2033-0C26-AA1AC20C8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" b="5367"/>
          <a:stretch/>
        </p:blipFill>
        <p:spPr>
          <a:xfrm>
            <a:off x="254000" y="2525485"/>
            <a:ext cx="7950200" cy="3750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B8B6E4-D703-112C-530F-C9922CD20019}"/>
              </a:ext>
            </a:extLst>
          </p:cNvPr>
          <p:cNvSpPr txBox="1"/>
          <p:nvPr/>
        </p:nvSpPr>
        <p:spPr>
          <a:xfrm>
            <a:off x="263072" y="749300"/>
            <a:ext cx="11674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In this particular </a:t>
            </a:r>
            <a:r>
              <a:rPr lang="en-US" dirty="0" err="1">
                <a:solidFill>
                  <a:srgbClr val="FF0000"/>
                </a:solidFill>
                <a:latin typeface="Algerian" panose="04020705040A02060702" pitchFamily="82" charset="0"/>
              </a:rPr>
              <a:t>dashboard,i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 just want to represent what is the total amount of sales across various domains like categories of </a:t>
            </a:r>
            <a:r>
              <a:rPr lang="en-US" dirty="0" err="1">
                <a:solidFill>
                  <a:srgbClr val="FF0000"/>
                </a:solidFill>
                <a:latin typeface="Algerian" panose="04020705040A02060702" pitchFamily="82" charset="0"/>
              </a:rPr>
              <a:t>cloths,gender,channels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F0"/>
                </a:solidFill>
              </a:rPr>
              <a:t>Particular domains in described dashboard are as-</a:t>
            </a:r>
          </a:p>
          <a:p>
            <a:r>
              <a:rPr lang="en-US" b="1" dirty="0">
                <a:solidFill>
                  <a:srgbClr val="00B0F0"/>
                </a:solidFill>
              </a:rPr>
              <a:t>          by category                     by gender</a:t>
            </a:r>
          </a:p>
          <a:p>
            <a:r>
              <a:rPr lang="en-US" b="1" dirty="0">
                <a:solidFill>
                  <a:srgbClr val="00B0F0"/>
                </a:solidFill>
              </a:rPr>
              <a:t>          by channel(e-commerce site)     by size</a:t>
            </a:r>
          </a:p>
          <a:p>
            <a:r>
              <a:rPr lang="en-US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065B0-3F39-2987-EB99-7E82B51BCA46}"/>
              </a:ext>
            </a:extLst>
          </p:cNvPr>
          <p:cNvSpPr txBox="1"/>
          <p:nvPr/>
        </p:nvSpPr>
        <p:spPr>
          <a:xfrm>
            <a:off x="8273143" y="2041961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00FF"/>
                </a:highlight>
                <a:latin typeface="Algerian" panose="04020705040A02060702" pitchFamily="82" charset="0"/>
              </a:rPr>
              <a:t>Points to note:-</a:t>
            </a:r>
          </a:p>
          <a:p>
            <a:r>
              <a:rPr lang="en-US" dirty="0">
                <a:highlight>
                  <a:srgbClr val="FF00FF"/>
                </a:highlight>
                <a:latin typeface="Algerian" panose="04020705040A02060702" pitchFamily="82" charset="0"/>
              </a:rPr>
              <a:t>         </a:t>
            </a:r>
            <a:endParaRPr lang="en-IN" dirty="0">
              <a:highlight>
                <a:srgbClr val="FF00FF"/>
              </a:highlight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37F7C-AB3A-CC4F-A118-1FE2E7B25E57}"/>
              </a:ext>
            </a:extLst>
          </p:cNvPr>
          <p:cNvSpPr txBox="1"/>
          <p:nvPr/>
        </p:nvSpPr>
        <p:spPr>
          <a:xfrm>
            <a:off x="8516983" y="2688292"/>
            <a:ext cx="3489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00FF"/>
                </a:highlight>
              </a:rPr>
              <a:t>“Set” </a:t>
            </a:r>
            <a:r>
              <a:rPr lang="en-US" sz="1400" b="1" dirty="0">
                <a:solidFill>
                  <a:srgbClr val="FFFF00"/>
                </a:solidFill>
              </a:rPr>
              <a:t>is the item across various categories that gives maximum amount of sales.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FF00"/>
                </a:solidFill>
              </a:rPr>
              <a:t>As </a:t>
            </a:r>
            <a:r>
              <a:rPr lang="en-US" sz="1400" b="1" dirty="0" err="1">
                <a:solidFill>
                  <a:srgbClr val="FFFF00"/>
                </a:solidFill>
              </a:rPr>
              <a:t>bargraph</a:t>
            </a:r>
            <a:r>
              <a:rPr lang="en-US" sz="1400" b="1" dirty="0">
                <a:solidFill>
                  <a:srgbClr val="FFFF00"/>
                </a:solidFill>
              </a:rPr>
              <a:t> indicates </a:t>
            </a:r>
            <a:r>
              <a:rPr lang="en-US" sz="1400" dirty="0">
                <a:highlight>
                  <a:srgbClr val="FF0000"/>
                </a:highlight>
              </a:rPr>
              <a:t>“Women”  </a:t>
            </a:r>
            <a:r>
              <a:rPr lang="en-US" sz="1400" dirty="0"/>
              <a:t>spend more amount on buying cloths than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men.</a:t>
            </a:r>
            <a:r>
              <a:rPr lang="en-US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“Amazon</a:t>
            </a:r>
            <a:r>
              <a:rPr lang="en-US" sz="1400" b="1" dirty="0">
                <a:solidFill>
                  <a:srgbClr val="FF0000"/>
                </a:solidFill>
              </a:rPr>
              <a:t>” is ranked first for amount of sales followed by </a:t>
            </a:r>
            <a:r>
              <a:rPr lang="en-US" sz="1400" b="1" dirty="0" err="1">
                <a:solidFill>
                  <a:srgbClr val="FF0000"/>
                </a:solidFill>
              </a:rPr>
              <a:t>myntra</a:t>
            </a:r>
            <a:r>
              <a:rPr lang="en-US" sz="140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FFFF00"/>
                </a:solidFill>
                <a:highlight>
                  <a:srgbClr val="000000"/>
                </a:highlight>
              </a:rPr>
              <a:t>“Medium” </a:t>
            </a:r>
            <a:r>
              <a:rPr lang="en-IN" sz="1400" b="1" dirty="0">
                <a:solidFill>
                  <a:srgbClr val="FF0000"/>
                </a:solidFill>
              </a:rPr>
              <a:t>size is giving highest no of sales among all sizes available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1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FBF21E-FBDB-DA59-E73A-195664B78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t="5778" b="4825"/>
          <a:stretch/>
        </p:blipFill>
        <p:spPr>
          <a:xfrm>
            <a:off x="155013" y="2188029"/>
            <a:ext cx="7254499" cy="4325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75791-3AFD-2696-81BF-FDDD21A302FB}"/>
              </a:ext>
            </a:extLst>
          </p:cNvPr>
          <p:cNvSpPr txBox="1"/>
          <p:nvPr/>
        </p:nvSpPr>
        <p:spPr>
          <a:xfrm>
            <a:off x="252549" y="150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Dashboard about total amount of sales</a:t>
            </a:r>
            <a:r>
              <a:rPr lang="en-US" sz="1800" dirty="0">
                <a:highlight>
                  <a:srgbClr val="00FFFF"/>
                </a:highlight>
                <a:latin typeface="Algerian" panose="04020705040A02060702" pitchFamily="82" charset="0"/>
              </a:rPr>
              <a:t>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2E8F1-CE4C-A6D0-1597-86FE892390D9}"/>
              </a:ext>
            </a:extLst>
          </p:cNvPr>
          <p:cNvSpPr txBox="1"/>
          <p:nvPr/>
        </p:nvSpPr>
        <p:spPr>
          <a:xfrm>
            <a:off x="252549" y="997021"/>
            <a:ext cx="6696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00"/>
                </a:solidFill>
              </a:rPr>
              <a:t>Particular domains in described dashboard are as-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  by month                    by age group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  by state                       by delivery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AC12F-0692-1F10-432B-6B6E5A78176B}"/>
              </a:ext>
            </a:extLst>
          </p:cNvPr>
          <p:cNvSpPr txBox="1"/>
          <p:nvPr/>
        </p:nvSpPr>
        <p:spPr>
          <a:xfrm>
            <a:off x="7837715" y="1613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ighlight>
                  <a:srgbClr val="FF00FF"/>
                </a:highlight>
                <a:latin typeface="Algerian" panose="04020705040A02060702" pitchFamily="82" charset="0"/>
              </a:rPr>
              <a:t>Points to note:-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0EA90-E561-8FBE-6FA6-B05642D30415}"/>
              </a:ext>
            </a:extLst>
          </p:cNvPr>
          <p:cNvSpPr txBox="1"/>
          <p:nvPr/>
        </p:nvSpPr>
        <p:spPr>
          <a:xfrm>
            <a:off x="7530302" y="1982986"/>
            <a:ext cx="45066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FFFF00"/>
                </a:solidFill>
              </a:rPr>
              <a:t>Actually all the month are producing more or less same  no of amount of </a:t>
            </a:r>
            <a:r>
              <a:rPr lang="en-US" sz="1400" b="1" dirty="0" err="1">
                <a:solidFill>
                  <a:srgbClr val="FFFF00"/>
                </a:solidFill>
              </a:rPr>
              <a:t>sales.but</a:t>
            </a:r>
            <a:r>
              <a:rPr lang="en-US" sz="1400" b="1" dirty="0">
                <a:solidFill>
                  <a:srgbClr val="FFFF00"/>
                </a:solidFill>
              </a:rPr>
              <a:t> comparatively July is more better than all the months.</a:t>
            </a:r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FF00"/>
                </a:solidFill>
              </a:rPr>
              <a:t>As </a:t>
            </a:r>
            <a:r>
              <a:rPr lang="en-US" sz="1800" b="1" dirty="0" err="1">
                <a:solidFill>
                  <a:srgbClr val="FFFF00"/>
                </a:solidFill>
              </a:rPr>
              <a:t>bargraph</a:t>
            </a:r>
            <a:r>
              <a:rPr lang="en-US" sz="1800" b="1" dirty="0">
                <a:solidFill>
                  <a:srgbClr val="FFFF00"/>
                </a:solidFill>
              </a:rPr>
              <a:t> indicates </a:t>
            </a:r>
            <a:r>
              <a:rPr lang="en-US" sz="1800" dirty="0">
                <a:highlight>
                  <a:srgbClr val="FF0000"/>
                </a:highlight>
              </a:rPr>
              <a:t>“</a:t>
            </a:r>
            <a:r>
              <a:rPr lang="en-US" dirty="0">
                <a:highlight>
                  <a:srgbClr val="FF0000"/>
                </a:highlight>
              </a:rPr>
              <a:t>adult</a:t>
            </a:r>
            <a:r>
              <a:rPr lang="en-US" sz="1800" dirty="0">
                <a:highlight>
                  <a:srgbClr val="FF0000"/>
                </a:highlight>
              </a:rPr>
              <a:t>” </a:t>
            </a:r>
            <a:r>
              <a:rPr lang="en-US" dirty="0"/>
              <a:t>age group </a:t>
            </a:r>
            <a:r>
              <a:rPr lang="en-US" sz="1800" dirty="0"/>
              <a:t> spend more amount on buying cloths than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</a:rPr>
              <a:t>teenagers and seniors.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maharashtra</a:t>
            </a:r>
            <a:r>
              <a:rPr lang="en-US" sz="1800" b="1" dirty="0">
                <a:solidFill>
                  <a:srgbClr val="FF0000"/>
                </a:solidFill>
              </a:rPr>
              <a:t>” is ranked first for amount of sales followed by </a:t>
            </a:r>
            <a:r>
              <a:rPr lang="en-US" b="1" dirty="0" err="1">
                <a:solidFill>
                  <a:srgbClr val="FF0000"/>
                </a:solidFill>
              </a:rPr>
              <a:t>karnataka</a:t>
            </a:r>
            <a:r>
              <a:rPr lang="en-US" sz="1800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FFFF00"/>
                </a:solidFill>
                <a:highlight>
                  <a:srgbClr val="000000"/>
                </a:highlight>
              </a:rPr>
              <a:t>“</a:t>
            </a:r>
            <a:r>
              <a:rPr lang="en-IN" b="1" dirty="0">
                <a:solidFill>
                  <a:srgbClr val="FFFF00"/>
                </a:solidFill>
                <a:highlight>
                  <a:srgbClr val="000000"/>
                </a:highlight>
              </a:rPr>
              <a:t>delivered</a:t>
            </a:r>
            <a:r>
              <a:rPr lang="en-IN" sz="1800" b="1" dirty="0">
                <a:solidFill>
                  <a:srgbClr val="FFFF00"/>
                </a:solidFill>
                <a:highlight>
                  <a:srgbClr val="000000"/>
                </a:highlight>
              </a:rPr>
              <a:t>” </a:t>
            </a:r>
            <a:r>
              <a:rPr lang="en-IN" b="1" dirty="0">
                <a:solidFill>
                  <a:srgbClr val="FF0000"/>
                </a:solidFill>
                <a:highlight>
                  <a:srgbClr val="000000"/>
                </a:highlight>
              </a:rPr>
              <a:t> orders are </a:t>
            </a:r>
            <a:r>
              <a:rPr lang="en-IN" sz="1800" b="1" dirty="0">
                <a:solidFill>
                  <a:srgbClr val="FF0000"/>
                </a:solidFill>
              </a:rPr>
              <a:t> giving highest no of sales among all sizes available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1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C40CB-3948-EFEC-2123-5B37D49E8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9" b="4761"/>
          <a:stretch/>
        </p:blipFill>
        <p:spPr>
          <a:xfrm>
            <a:off x="152400" y="1796143"/>
            <a:ext cx="11789229" cy="4942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14C2A-2F6A-0D8B-381D-9ED226675F46}"/>
              </a:ext>
            </a:extLst>
          </p:cNvPr>
          <p:cNvSpPr txBox="1"/>
          <p:nvPr/>
        </p:nvSpPr>
        <p:spPr>
          <a:xfrm>
            <a:off x="-87085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Dashboard about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quantity.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CF7F-21FC-19F7-5AA7-BA15E3C2A78C}"/>
              </a:ext>
            </a:extLst>
          </p:cNvPr>
          <p:cNvSpPr txBox="1"/>
          <p:nvPr/>
        </p:nvSpPr>
        <p:spPr>
          <a:xfrm>
            <a:off x="152400" y="500743"/>
            <a:ext cx="11244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dashboard is representing total number of quantity across various domains like </a:t>
            </a:r>
            <a:r>
              <a:rPr lang="en-US" dirty="0" err="1"/>
              <a:t>category,channel,gender,age</a:t>
            </a:r>
            <a:r>
              <a:rPr lang="en-US" dirty="0"/>
              <a:t> </a:t>
            </a:r>
            <a:r>
              <a:rPr lang="en-US" dirty="0" err="1"/>
              <a:t>group,state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Results are as obvious like as they were for total amount of sales</a:t>
            </a:r>
            <a:r>
              <a:rPr lang="en-US" dirty="0">
                <a:highlight>
                  <a:srgbClr val="00FF00"/>
                </a:highlight>
              </a:rPr>
              <a:t>.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58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33346-0407-53F6-1D63-24D4E7B7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b="4761"/>
          <a:stretch/>
        </p:blipFill>
        <p:spPr>
          <a:xfrm>
            <a:off x="185056" y="1846660"/>
            <a:ext cx="11397343" cy="4858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53FE69-8BAE-EB1F-7EA4-B52C30FAB483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Dashboard about sales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.</a:t>
            </a:r>
          </a:p>
          <a:p>
            <a:endParaRPr lang="en-US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5EFBB-824B-16CE-CFD4-A7D6CEE49482}"/>
              </a:ext>
            </a:extLst>
          </p:cNvPr>
          <p:cNvSpPr txBox="1"/>
          <p:nvPr/>
        </p:nvSpPr>
        <p:spPr>
          <a:xfrm>
            <a:off x="185057" y="646331"/>
            <a:ext cx="1186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In this provided line </a:t>
            </a:r>
            <a:r>
              <a:rPr lang="en-US" dirty="0" err="1">
                <a:solidFill>
                  <a:srgbClr val="FF0000"/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graph,the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 highlighted line  is clearly showing the gap between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Category ”set” and other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  <a:highlight>
                <a:srgbClr val="00FF00"/>
              </a:highlight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It is the category whose demand is most.</a:t>
            </a:r>
            <a:endParaRPr lang="en-IN" dirty="0">
              <a:solidFill>
                <a:srgbClr val="FF0000"/>
              </a:solidFill>
              <a:highlight>
                <a:srgbClr val="00FF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3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121A0-D023-F568-0D16-DAA903D4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" t="6984" r="713" b="5714"/>
          <a:stretch/>
        </p:blipFill>
        <p:spPr>
          <a:xfrm>
            <a:off x="729343" y="1555484"/>
            <a:ext cx="11103428" cy="5182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CCD939-DE1A-5A02-B5C9-DA094AAFCC15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Dashboard about sales by various graph.</a:t>
            </a:r>
            <a:endParaRPr lang="en-US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CD29F-0FAE-4ECC-2F88-C09CEEBD2568}"/>
              </a:ext>
            </a:extLst>
          </p:cNvPr>
          <p:cNvSpPr txBox="1"/>
          <p:nvPr/>
        </p:nvSpPr>
        <p:spPr>
          <a:xfrm>
            <a:off x="206829" y="500743"/>
            <a:ext cx="1110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In this we are showing total amount of sales by category through various graphs like bubble </a:t>
            </a:r>
            <a:r>
              <a:rPr lang="en-US" b="1" dirty="0" err="1">
                <a:solidFill>
                  <a:srgbClr val="FF0000"/>
                </a:solidFill>
              </a:rPr>
              <a:t>chart,donut</a:t>
            </a:r>
            <a:r>
              <a:rPr lang="en-US" b="1" dirty="0">
                <a:solidFill>
                  <a:srgbClr val="FF0000"/>
                </a:solidFill>
              </a:rPr>
              <a:t> chart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The outcome of these graphs we have discussed already.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2E52E-275A-E045-E534-F39D2C3A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0" t="26191" r="1" b="15079"/>
          <a:stretch/>
        </p:blipFill>
        <p:spPr>
          <a:xfrm>
            <a:off x="457200" y="1273627"/>
            <a:ext cx="11495314" cy="5411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407C6-88EF-985A-F6D6-658EBF4FB72F}"/>
              </a:ext>
            </a:extLst>
          </p:cNvPr>
          <p:cNvSpPr txBox="1"/>
          <p:nvPr/>
        </p:nvSpPr>
        <p:spPr>
          <a:xfrm>
            <a:off x="-87086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Dashboard about 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forecast of sales</a:t>
            </a: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.</a:t>
            </a:r>
            <a:endParaRPr lang="en-US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5527B-EB8E-99CD-C29F-D3CA5B28E51B}"/>
              </a:ext>
            </a:extLst>
          </p:cNvPr>
          <p:cNvSpPr txBox="1"/>
          <p:nvPr/>
        </p:nvSpPr>
        <p:spPr>
          <a:xfrm>
            <a:off x="359229" y="576943"/>
            <a:ext cx="108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F0"/>
                </a:solidFill>
                <a:highlight>
                  <a:srgbClr val="FFFF00"/>
                </a:highlight>
              </a:rPr>
              <a:t>Here we are representing the forecast for total amount of sales on the basis of available data</a:t>
            </a:r>
            <a:endParaRPr lang="en-IN" b="1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4787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052E3-AC14-B103-78E3-C4335D15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4" t="26032" r="13214" b="14921"/>
          <a:stretch/>
        </p:blipFill>
        <p:spPr>
          <a:xfrm>
            <a:off x="-115529" y="1946233"/>
            <a:ext cx="5852301" cy="4149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43720-891C-55A6-72A1-F41D70A65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4" t="26984" b="14286"/>
          <a:stretch/>
        </p:blipFill>
        <p:spPr>
          <a:xfrm>
            <a:off x="4949531" y="1946233"/>
            <a:ext cx="7242469" cy="4149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6F581-2896-641C-B898-D072D954DB5A}"/>
              </a:ext>
            </a:extLst>
          </p:cNvPr>
          <p:cNvSpPr txBox="1"/>
          <p:nvPr/>
        </p:nvSpPr>
        <p:spPr>
          <a:xfrm>
            <a:off x="-21770" y="0"/>
            <a:ext cx="6117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Dashboard about top city and s</a:t>
            </a:r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tates by sales</a:t>
            </a:r>
            <a:r>
              <a:rPr lang="en-US" sz="1800" dirty="0">
                <a:solidFill>
                  <a:srgbClr val="FF0000"/>
                </a:solidFill>
                <a:highlight>
                  <a:srgbClr val="00FFFF"/>
                </a:highlight>
                <a:latin typeface="Algerian" panose="04020705040A02060702" pitchFamily="82" charset="0"/>
              </a:rPr>
              <a:t>.</a:t>
            </a:r>
            <a:endParaRPr lang="en-US" dirty="0">
              <a:solidFill>
                <a:srgbClr val="FF0000"/>
              </a:solidFill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8168F-F8E6-2BF6-E006-9917DC0B94A5}"/>
              </a:ext>
            </a:extLst>
          </p:cNvPr>
          <p:cNvSpPr txBox="1"/>
          <p:nvPr/>
        </p:nvSpPr>
        <p:spPr>
          <a:xfrm>
            <a:off x="370114" y="76200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maharashtra</a:t>
            </a:r>
            <a:r>
              <a:rPr lang="en-US" dirty="0"/>
              <a:t> is the top state and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bengaluru</a:t>
            </a:r>
            <a:r>
              <a:rPr lang="en-US" dirty="0"/>
              <a:t> is the top city in terms of total amount of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43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1567</TotalTime>
  <Words>559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Aptos Display</vt:lpstr>
      <vt:lpstr>Arial</vt:lpstr>
      <vt:lpstr>Berlin Sans FB</vt:lpstr>
      <vt:lpstr>Blackadder ITC</vt:lpstr>
      <vt:lpstr>Century Gothic</vt:lpstr>
      <vt:lpstr>Wingdings</vt:lpstr>
      <vt:lpstr>Wingdings 3</vt:lpstr>
      <vt:lpstr>Ion</vt:lpstr>
      <vt:lpstr>PowerPoint Presentation</vt:lpstr>
      <vt:lpstr>Tableau data visualization</vt:lpstr>
      <vt:lpstr>Dashboard about total amount of sales.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MISHRA</dc:creator>
  <cp:lastModifiedBy>ROHIT MISHRA</cp:lastModifiedBy>
  <cp:revision>8</cp:revision>
  <dcterms:created xsi:type="dcterms:W3CDTF">2024-09-11T08:38:10Z</dcterms:created>
  <dcterms:modified xsi:type="dcterms:W3CDTF">2024-09-13T08:36:36Z</dcterms:modified>
</cp:coreProperties>
</file>