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2" r:id="rId2"/>
    <p:sldId id="293" r:id="rId3"/>
    <p:sldId id="294" r:id="rId4"/>
    <p:sldId id="306" r:id="rId5"/>
    <p:sldId id="262" r:id="rId6"/>
    <p:sldId id="326" r:id="rId7"/>
    <p:sldId id="331" r:id="rId8"/>
    <p:sldId id="332" r:id="rId9"/>
    <p:sldId id="263" r:id="rId10"/>
    <p:sldId id="295" r:id="rId11"/>
    <p:sldId id="296" r:id="rId12"/>
    <p:sldId id="328" r:id="rId13"/>
    <p:sldId id="310" r:id="rId14"/>
    <p:sldId id="313" r:id="rId15"/>
    <p:sldId id="268" r:id="rId16"/>
    <p:sldId id="314" r:id="rId17"/>
    <p:sldId id="334" r:id="rId18"/>
    <p:sldId id="318" r:id="rId19"/>
    <p:sldId id="315" r:id="rId20"/>
    <p:sldId id="333" r:id="rId21"/>
    <p:sldId id="329" r:id="rId22"/>
    <p:sldId id="316" r:id="rId23"/>
    <p:sldId id="274" r:id="rId24"/>
    <p:sldId id="276" r:id="rId25"/>
    <p:sldId id="319" r:id="rId26"/>
    <p:sldId id="311" r:id="rId27"/>
    <p:sldId id="301" r:id="rId28"/>
    <p:sldId id="305" r:id="rId29"/>
    <p:sldId id="321" r:id="rId30"/>
    <p:sldId id="322" r:id="rId31"/>
    <p:sldId id="336" r:id="rId32"/>
    <p:sldId id="335" r:id="rId33"/>
    <p:sldId id="290" r:id="rId34"/>
    <p:sldId id="298" r:id="rId35"/>
  </p:sldIdLst>
  <p:sldSz cx="12192000" cy="6864350"/>
  <p:notesSz cx="12192000" cy="6864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94660"/>
  </p:normalViewPr>
  <p:slideViewPr>
    <p:cSldViewPr>
      <p:cViewPr varScale="1">
        <p:scale>
          <a:sx n="85" d="100"/>
          <a:sy n="85" d="100"/>
        </p:scale>
        <p:origin x="96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F54D-B9CF-464C-8006-9ED30146D29D}" type="datetimeFigureOut">
              <a:rPr lang="en-US" smtClean="0"/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8838"/>
            <a:ext cx="4114800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3588"/>
            <a:ext cx="9753600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53A9-ECD3-46FB-B9CA-C9B31398FD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550863" y="612775"/>
            <a:ext cx="5756275" cy="3241675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53A9-ECD3-46FB-B9CA-C9B31398FD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5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53A9-ECD3-46FB-B9CA-C9B31398FD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1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53A9-ECD3-46FB-B9CA-C9B31398FD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7948"/>
            <a:ext cx="10368598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5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picture -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323916" y="0"/>
            <a:ext cx="11542194" cy="214511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marR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877" y="324300"/>
            <a:ext cx="11254269" cy="923971"/>
          </a:xfrm>
        </p:spPr>
        <p:txBody>
          <a:bodyPr anchor="t" anchorCtr="0">
            <a:noAutofit/>
          </a:bodyPr>
          <a:lstStyle>
            <a:lvl1pPr>
              <a:defRPr sz="599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7948"/>
            <a:ext cx="913009" cy="4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 bwMode="gray">
          <a:xfrm>
            <a:off x="323916" y="0"/>
            <a:ext cx="11542194" cy="1621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marR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99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877" y="1501260"/>
            <a:ext cx="11254269" cy="585181"/>
          </a:xfrm>
        </p:spPr>
        <p:txBody>
          <a:bodyPr anchor="t" anchorCtr="0">
            <a:no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>
                <a:solidFill>
                  <a:sysClr val="windowText" lastClr="000000"/>
                </a:solidFill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Name/Department (delete if not needed)</a:t>
            </a:r>
            <a:br>
              <a:rPr lang="en-US" dirty="0"/>
            </a:br>
            <a:r>
              <a:rPr lang="en-US" dirty="0"/>
              <a:t>Month 00, 2013</a:t>
            </a:r>
          </a:p>
        </p:txBody>
      </p:sp>
    </p:spTree>
    <p:extLst>
      <p:ext uri="{BB962C8B-B14F-4D97-AF65-F5344CB8AC3E}">
        <p14:creationId xmlns:p14="http://schemas.microsoft.com/office/powerpoint/2010/main" val="107583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302" y="265938"/>
            <a:ext cx="11575745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3567"/>
            <a:ext cx="11542194" cy="3835366"/>
          </a:xfrm>
        </p:spPr>
        <p:txBody>
          <a:bodyPr>
            <a:no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/>
            </a:lvl1pPr>
            <a:lvl2pPr marL="179946" marR="0" indent="-179946" algn="l" defTabSz="108844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799"/>
            </a:lvl2pPr>
            <a:lvl3pPr marL="359892" marR="0" indent="-179334" algn="l" defTabSz="108844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799" baseline="0"/>
            </a:lvl3pPr>
            <a:lvl4pPr marL="539838" marR="0" indent="-179946" algn="l" defTabSz="1088449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1139797"/>
            <a:ext cx="12192000" cy="40915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83" tIns="72067" rIns="90083" bIns="72067" rtlCol="0" anchor="ctr"/>
          <a:lstStyle/>
          <a:p>
            <a:pPr marR="0" algn="ctr" defTabSz="91522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2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94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002" y="12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0" y="162039"/>
                </a:moveTo>
                <a:lnTo>
                  <a:pt x="11545189" y="162039"/>
                </a:lnTo>
                <a:lnTo>
                  <a:pt x="11545189" y="0"/>
                </a:lnTo>
                <a:lnTo>
                  <a:pt x="0" y="0"/>
                </a:lnTo>
                <a:lnTo>
                  <a:pt x="0" y="162039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302" y="1684527"/>
            <a:ext cx="11575745" cy="275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951" y="6647398"/>
            <a:ext cx="208533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7325" y="6647398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ts val="11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cn.sap.com/community/hana-in-memory" TargetMode="External"/><Relationship Id="rId2" Type="http://schemas.openxmlformats.org/officeDocument/2006/relationships/hyperlink" Target="http://www.sap.com/han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019534\AppData\Local\Microsoft\Windows\Temporary Internet Files\Content.IE5\M8B9MV8Z\273539_l_srgb_s_gl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/>
          <a:stretch/>
        </p:blipFill>
        <p:spPr bwMode="auto">
          <a:xfrm>
            <a:off x="1" y="3274"/>
            <a:ext cx="12191999" cy="68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gray">
          <a:xfrm>
            <a:off x="260066" y="63757"/>
            <a:ext cx="11669889" cy="330727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99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 descr="SAP_grad_R_pr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6085415"/>
            <a:ext cx="913009" cy="45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 bwMode="gray">
          <a:xfrm>
            <a:off x="323916" y="3274"/>
            <a:ext cx="11542194" cy="16199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35" tIns="85708" rIns="107135" bIns="85708" rtlCol="0" anchor="ctr"/>
          <a:lstStyle/>
          <a:p>
            <a:pPr algn="ctr"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99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Overview on SAP HANA and HANA Cloud Platform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9842453" y="5793103"/>
            <a:ext cx="2349547" cy="58462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 i="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gray">
          <a:xfrm>
            <a:off x="8305800" y="2587339"/>
            <a:ext cx="3624155" cy="58462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 i="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kern="0" dirty="0">
                <a:solidFill>
                  <a:schemeClr val="tx1"/>
                </a:solidFill>
              </a:rPr>
              <a:t>Tech Tuesday,13</a:t>
            </a:r>
            <a:r>
              <a:rPr lang="en-US" b="1" i="1" kern="0" baseline="30000" dirty="0">
                <a:solidFill>
                  <a:schemeClr val="tx1"/>
                </a:solidFill>
              </a:rPr>
              <a:t>th</a:t>
            </a:r>
            <a:r>
              <a:rPr lang="en-US" b="1" i="1" kern="0" dirty="0">
                <a:solidFill>
                  <a:schemeClr val="tx1"/>
                </a:solidFill>
              </a:rPr>
              <a:t>Dec-2016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Dell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EMC </a:t>
            </a:r>
            <a:r>
              <a:rPr lang="en-US" i="1" dirty="0"/>
              <a:t>|</a:t>
            </a:r>
            <a:r>
              <a:rPr lang="en-US" b="1" i="1" dirty="0"/>
              <a:t>Accenture</a:t>
            </a:r>
            <a:r>
              <a:rPr lang="en-US" i="1" dirty="0"/>
              <a:t> </a:t>
            </a:r>
            <a:r>
              <a:rPr lang="en-US" b="1" i="1" kern="0" dirty="0">
                <a:solidFill>
                  <a:schemeClr val="tx1"/>
                </a:solidFill>
              </a:rPr>
              <a:t>MDC2B</a:t>
            </a:r>
            <a:br>
              <a:rPr lang="en-US" kern="0" dirty="0">
                <a:solidFill>
                  <a:schemeClr val="tx1"/>
                </a:solidFill>
              </a:rPr>
            </a:b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gray">
          <a:xfrm>
            <a:off x="8286044" y="2164372"/>
            <a:ext cx="3875523" cy="27784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 i="0">
                <a:solidFill>
                  <a:sysClr val="windowText" lastClr="000000"/>
                </a:solidFill>
                <a:latin typeface="Arial"/>
                <a:ea typeface="+mn-ea"/>
                <a:cs typeface="Arial"/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kern="0" dirty="0">
                <a:solidFill>
                  <a:schemeClr val="tx1"/>
                </a:solidFill>
              </a:rPr>
              <a:t>by</a:t>
            </a:r>
            <a:r>
              <a:rPr lang="en-US" b="1" i="1" kern="0" dirty="0">
                <a:solidFill>
                  <a:schemeClr val="tx1"/>
                </a:solidFill>
              </a:rPr>
              <a:t> Gopala KR</a:t>
            </a:r>
            <a:br>
              <a:rPr lang="en-US" kern="0" dirty="0">
                <a:solidFill>
                  <a:schemeClr val="tx1"/>
                </a:solidFill>
              </a:rPr>
            </a:br>
            <a:endParaRPr 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2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In-Memory</a:t>
            </a:r>
            <a:r>
              <a:rPr spc="-3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759252"/>
            <a:ext cx="10782935" cy="966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Delegation of data </a:t>
            </a:r>
            <a:r>
              <a:rPr sz="2400" dirty="0">
                <a:solidFill>
                  <a:srgbClr val="666666"/>
                </a:solidFill>
                <a:latin typeface="Arial"/>
                <a:cs typeface="Arial"/>
              </a:rPr>
              <a:t>intense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operations to the </a:t>
            </a:r>
            <a:r>
              <a:rPr sz="2400" spc="5" dirty="0">
                <a:solidFill>
                  <a:srgbClr val="666666"/>
                </a:solidFill>
                <a:latin typeface="Arial"/>
                <a:cs typeface="Arial"/>
              </a:rPr>
              <a:t>in-memory</a:t>
            </a:r>
            <a:r>
              <a:rPr sz="240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computing</a:t>
            </a:r>
            <a:endParaRPr sz="2400" dirty="0">
              <a:latin typeface="Arial"/>
              <a:cs typeface="Arial"/>
            </a:endParaRPr>
          </a:p>
          <a:p>
            <a:pPr marL="1734820">
              <a:lnSpc>
                <a:spcPct val="100000"/>
              </a:lnSpc>
              <a:spcBef>
                <a:spcPts val="720"/>
              </a:spcBef>
              <a:tabLst>
                <a:tab pos="6320155" algn="l"/>
              </a:tabLst>
            </a:pPr>
            <a:r>
              <a:rPr sz="3300" b="1" spc="-5" dirty="0">
                <a:latin typeface="Arial"/>
                <a:cs typeface="Arial"/>
              </a:rPr>
              <a:t>Traditional	</a:t>
            </a:r>
            <a:r>
              <a:rPr sz="3300" b="1" dirty="0">
                <a:latin typeface="Arial"/>
                <a:cs typeface="Arial"/>
              </a:rPr>
              <a:t>In-Memory</a:t>
            </a:r>
            <a:r>
              <a:rPr sz="3300" b="1" spc="-9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Computing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1527" y="1851659"/>
            <a:ext cx="2449195" cy="238125"/>
          </a:xfrm>
          <a:custGeom>
            <a:avLst/>
            <a:gdLst/>
            <a:ahLst/>
            <a:cxnLst/>
            <a:rect l="l" t="t" r="r" b="b"/>
            <a:pathLst>
              <a:path w="2449195" h="238125">
                <a:moveTo>
                  <a:pt x="0" y="0"/>
                </a:moveTo>
                <a:lnTo>
                  <a:pt x="0" y="73025"/>
                </a:lnTo>
                <a:lnTo>
                  <a:pt x="1224280" y="237616"/>
                </a:lnTo>
                <a:lnTo>
                  <a:pt x="1767516" y="164591"/>
                </a:lnTo>
                <a:lnTo>
                  <a:pt x="1224280" y="164591"/>
                </a:lnTo>
                <a:lnTo>
                  <a:pt x="0" y="0"/>
                </a:lnTo>
                <a:close/>
              </a:path>
              <a:path w="2449195" h="238125">
                <a:moveTo>
                  <a:pt x="2448687" y="0"/>
                </a:moveTo>
                <a:lnTo>
                  <a:pt x="1224280" y="164591"/>
                </a:lnTo>
                <a:lnTo>
                  <a:pt x="1767516" y="164591"/>
                </a:lnTo>
                <a:lnTo>
                  <a:pt x="2448687" y="73025"/>
                </a:lnTo>
                <a:lnTo>
                  <a:pt x="2448687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630541" y="1851659"/>
            <a:ext cx="2449195" cy="238125"/>
          </a:xfrm>
          <a:custGeom>
            <a:avLst/>
            <a:gdLst/>
            <a:ahLst/>
            <a:cxnLst/>
            <a:rect l="l" t="t" r="r" b="b"/>
            <a:pathLst>
              <a:path w="2449195" h="238125">
                <a:moveTo>
                  <a:pt x="0" y="0"/>
                </a:moveTo>
                <a:lnTo>
                  <a:pt x="0" y="73025"/>
                </a:lnTo>
                <a:lnTo>
                  <a:pt x="1224406" y="237616"/>
                </a:lnTo>
                <a:lnTo>
                  <a:pt x="1767586" y="164591"/>
                </a:lnTo>
                <a:lnTo>
                  <a:pt x="1224406" y="164591"/>
                </a:lnTo>
                <a:lnTo>
                  <a:pt x="0" y="0"/>
                </a:lnTo>
                <a:close/>
              </a:path>
              <a:path w="2449195" h="238125">
                <a:moveTo>
                  <a:pt x="2448686" y="0"/>
                </a:moveTo>
                <a:lnTo>
                  <a:pt x="1224406" y="164591"/>
                </a:lnTo>
                <a:lnTo>
                  <a:pt x="1767586" y="164591"/>
                </a:lnTo>
                <a:lnTo>
                  <a:pt x="2448686" y="73025"/>
                </a:lnTo>
                <a:lnTo>
                  <a:pt x="2448686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166740" y="3614928"/>
            <a:ext cx="1477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Arial"/>
                <a:cs typeface="Arial"/>
              </a:rPr>
              <a:t>Application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0853" y="4281169"/>
            <a:ext cx="1209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Arial"/>
                <a:cs typeface="Arial"/>
              </a:rPr>
              <a:t>D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-5" dirty="0">
                <a:latin typeface="Arial"/>
                <a:cs typeface="Arial"/>
              </a:rPr>
              <a:t>t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-5" dirty="0">
                <a:latin typeface="Arial"/>
                <a:cs typeface="Arial"/>
              </a:rPr>
              <a:t>ba</a:t>
            </a:r>
            <a:r>
              <a:rPr sz="2100" b="1" spc="-15" dirty="0">
                <a:latin typeface="Arial"/>
                <a:cs typeface="Arial"/>
              </a:rPr>
              <a:t>s</a:t>
            </a:r>
            <a:r>
              <a:rPr sz="2100" b="1" spc="-5" dirty="0">
                <a:latin typeface="Arial"/>
                <a:cs typeface="Arial"/>
              </a:rPr>
              <a:t>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8865" y="4051045"/>
            <a:ext cx="2774315" cy="0"/>
          </a:xfrm>
          <a:custGeom>
            <a:avLst/>
            <a:gdLst/>
            <a:ahLst/>
            <a:cxnLst/>
            <a:rect l="l" t="t" r="r" b="b"/>
            <a:pathLst>
              <a:path w="2774315">
                <a:moveTo>
                  <a:pt x="0" y="0"/>
                </a:moveTo>
                <a:lnTo>
                  <a:pt x="2773934" y="0"/>
                </a:lnTo>
              </a:path>
            </a:pathLst>
          </a:custGeom>
          <a:ln w="63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91614" y="2215260"/>
            <a:ext cx="3088386" cy="2433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310755" y="2278760"/>
            <a:ext cx="3088385" cy="2433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334757" y="3347211"/>
            <a:ext cx="3039999" cy="1346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323971" y="4417059"/>
            <a:ext cx="10725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Mass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data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9170289" y="4493259"/>
            <a:ext cx="10725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Mass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data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0312" y="4958460"/>
            <a:ext cx="36144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Typical assumption: DB is </a:t>
            </a:r>
            <a:r>
              <a:rPr sz="1800" dirty="0">
                <a:latin typeface="Arial"/>
                <a:cs typeface="Arial"/>
              </a:rPr>
              <a:t>too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slow,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app </a:t>
            </a:r>
            <a:r>
              <a:rPr sz="1800" spc="-5" dirty="0">
                <a:latin typeface="Arial"/>
                <a:cs typeface="Arial"/>
              </a:rPr>
              <a:t>server must optimize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(caching)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0164" y="4943855"/>
            <a:ext cx="357060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Assumption: do 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26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65938"/>
            <a:ext cx="373761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In-Memory</a:t>
            </a:r>
            <a:r>
              <a:rPr spc="-35" dirty="0"/>
              <a:t> </a:t>
            </a:r>
            <a:r>
              <a:rPr spc="-5" dirty="0"/>
              <a:t>computing  </a:t>
            </a:r>
            <a:r>
              <a:rPr b="0" spc="-5" dirty="0"/>
              <a:t>Security</a:t>
            </a:r>
            <a:r>
              <a:rPr b="0" spc="-20" dirty="0"/>
              <a:t> </a:t>
            </a:r>
            <a:r>
              <a:rPr b="0" spc="-5" dirty="0"/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032" y="1210945"/>
            <a:ext cx="21678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Traditional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8858" y="1210945"/>
            <a:ext cx="447548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dirty="0">
                <a:latin typeface="Arial"/>
                <a:cs typeface="Arial"/>
              </a:rPr>
              <a:t>In-Memory</a:t>
            </a:r>
            <a:r>
              <a:rPr sz="3300" b="1" spc="-9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Computing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1527" y="1851659"/>
            <a:ext cx="2449195" cy="238125"/>
          </a:xfrm>
          <a:custGeom>
            <a:avLst/>
            <a:gdLst/>
            <a:ahLst/>
            <a:cxnLst/>
            <a:rect l="l" t="t" r="r" b="b"/>
            <a:pathLst>
              <a:path w="2449195" h="238125">
                <a:moveTo>
                  <a:pt x="0" y="0"/>
                </a:moveTo>
                <a:lnTo>
                  <a:pt x="0" y="73025"/>
                </a:lnTo>
                <a:lnTo>
                  <a:pt x="1224280" y="237616"/>
                </a:lnTo>
                <a:lnTo>
                  <a:pt x="1767516" y="164591"/>
                </a:lnTo>
                <a:lnTo>
                  <a:pt x="1224280" y="164591"/>
                </a:lnTo>
                <a:lnTo>
                  <a:pt x="0" y="0"/>
                </a:lnTo>
                <a:close/>
              </a:path>
              <a:path w="2449195" h="238125">
                <a:moveTo>
                  <a:pt x="2448687" y="0"/>
                </a:moveTo>
                <a:lnTo>
                  <a:pt x="1224280" y="164591"/>
                </a:lnTo>
                <a:lnTo>
                  <a:pt x="1767516" y="164591"/>
                </a:lnTo>
                <a:lnTo>
                  <a:pt x="2448687" y="73025"/>
                </a:lnTo>
                <a:lnTo>
                  <a:pt x="2448687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30541" y="1851659"/>
            <a:ext cx="2449195" cy="238125"/>
          </a:xfrm>
          <a:custGeom>
            <a:avLst/>
            <a:gdLst/>
            <a:ahLst/>
            <a:cxnLst/>
            <a:rect l="l" t="t" r="r" b="b"/>
            <a:pathLst>
              <a:path w="2449195" h="238125">
                <a:moveTo>
                  <a:pt x="0" y="0"/>
                </a:moveTo>
                <a:lnTo>
                  <a:pt x="0" y="73025"/>
                </a:lnTo>
                <a:lnTo>
                  <a:pt x="1224406" y="237616"/>
                </a:lnTo>
                <a:lnTo>
                  <a:pt x="1767586" y="164591"/>
                </a:lnTo>
                <a:lnTo>
                  <a:pt x="1224406" y="164591"/>
                </a:lnTo>
                <a:lnTo>
                  <a:pt x="0" y="0"/>
                </a:lnTo>
                <a:close/>
              </a:path>
              <a:path w="2449195" h="238125">
                <a:moveTo>
                  <a:pt x="2448686" y="0"/>
                </a:moveTo>
                <a:lnTo>
                  <a:pt x="1224406" y="164591"/>
                </a:lnTo>
                <a:lnTo>
                  <a:pt x="1767586" y="164591"/>
                </a:lnTo>
                <a:lnTo>
                  <a:pt x="2448686" y="73025"/>
                </a:lnTo>
                <a:lnTo>
                  <a:pt x="2448686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64207" y="2255773"/>
            <a:ext cx="22428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3 tier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architecture: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207" y="3156203"/>
            <a:ext cx="353695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EFAB00"/>
              </a:buClr>
              <a:buSzPct val="77777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Users exist in application server  only</a:t>
            </a:r>
            <a:endParaRPr sz="1800" dirty="0">
              <a:latin typeface="Arial"/>
              <a:cs typeface="Arial"/>
            </a:endParaRPr>
          </a:p>
          <a:p>
            <a:pPr marL="299085" marR="487045" indent="-286385">
              <a:lnSpc>
                <a:spcPct val="100000"/>
              </a:lnSpc>
              <a:spcBef>
                <a:spcPts val="1080"/>
              </a:spcBef>
              <a:buClr>
                <a:srgbClr val="EFAB00"/>
              </a:buClr>
              <a:buSzPct val="77777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Authorization is handled </a:t>
            </a:r>
            <a:r>
              <a:rPr sz="1800" spc="-10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application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 dirty="0">
              <a:latin typeface="Arial"/>
              <a:cs typeface="Arial"/>
            </a:endParaRPr>
          </a:p>
          <a:p>
            <a:pPr marL="299085" marR="221615" indent="-286385">
              <a:lnSpc>
                <a:spcPct val="100000"/>
              </a:lnSpc>
              <a:spcBef>
                <a:spcPts val="1080"/>
              </a:spcBef>
              <a:buClr>
                <a:srgbClr val="EFAB00"/>
              </a:buClr>
              <a:buSzPct val="77777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DB is accessed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technical  user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2260663"/>
            <a:ext cx="1447800" cy="5327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10731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845"/>
              </a:spcBef>
            </a:pPr>
            <a:r>
              <a:rPr sz="2000" dirty="0">
                <a:latin typeface="Arial"/>
                <a:cs typeface="Arial"/>
              </a:rPr>
              <a:t>Client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700" y="3962463"/>
            <a:ext cx="1447800" cy="5327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latin typeface="Arial"/>
                <a:cs typeface="Arial"/>
              </a:rPr>
              <a:t>Database</a:t>
            </a:r>
          </a:p>
        </p:txBody>
      </p:sp>
      <p:sp>
        <p:nvSpPr>
          <p:cNvPr id="13" name="object 13"/>
          <p:cNvSpPr/>
          <p:nvPr/>
        </p:nvSpPr>
        <p:spPr>
          <a:xfrm>
            <a:off x="520700" y="3072193"/>
            <a:ext cx="1447800" cy="532765"/>
          </a:xfrm>
          <a:custGeom>
            <a:avLst/>
            <a:gdLst/>
            <a:ahLst/>
            <a:cxnLst/>
            <a:rect l="l" t="t" r="r" b="b"/>
            <a:pathLst>
              <a:path w="1447800" h="532764">
                <a:moveTo>
                  <a:pt x="0" y="532193"/>
                </a:moveTo>
                <a:lnTo>
                  <a:pt x="1447800" y="532193"/>
                </a:lnTo>
                <a:lnTo>
                  <a:pt x="1447800" y="0"/>
                </a:lnTo>
                <a:lnTo>
                  <a:pt x="0" y="0"/>
                </a:lnTo>
                <a:lnTo>
                  <a:pt x="0" y="532193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09396" y="3027171"/>
            <a:ext cx="127063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Application  Server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82740" y="3429571"/>
            <a:ext cx="1447800" cy="5327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844"/>
              </a:spcBef>
            </a:pPr>
            <a:r>
              <a:rPr sz="2000" dirty="0">
                <a:latin typeface="Arial"/>
                <a:cs typeface="Arial"/>
              </a:rPr>
              <a:t>HANA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82740" y="2563558"/>
            <a:ext cx="1447800" cy="53276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10731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845"/>
              </a:spcBef>
            </a:pPr>
            <a:r>
              <a:rPr sz="2000" dirty="0">
                <a:latin typeface="Arial"/>
                <a:cs typeface="Arial"/>
              </a:rPr>
              <a:t>Client</a:t>
            </a:r>
          </a:p>
        </p:txBody>
      </p:sp>
      <p:sp>
        <p:nvSpPr>
          <p:cNvPr id="17" name="object 17"/>
          <p:cNvSpPr/>
          <p:nvPr/>
        </p:nvSpPr>
        <p:spPr>
          <a:xfrm>
            <a:off x="1192898" y="2792856"/>
            <a:ext cx="103505" cy="279400"/>
          </a:xfrm>
          <a:custGeom>
            <a:avLst/>
            <a:gdLst/>
            <a:ahLst/>
            <a:cxnLst/>
            <a:rect l="l" t="t" r="r" b="b"/>
            <a:pathLst>
              <a:path w="103505" h="279400">
                <a:moveTo>
                  <a:pt x="7086" y="183261"/>
                </a:moveTo>
                <a:lnTo>
                  <a:pt x="1028" y="186816"/>
                </a:lnTo>
                <a:lnTo>
                  <a:pt x="0" y="190753"/>
                </a:lnTo>
                <a:lnTo>
                  <a:pt x="51701" y="279400"/>
                </a:lnTo>
                <a:lnTo>
                  <a:pt x="59032" y="266826"/>
                </a:lnTo>
                <a:lnTo>
                  <a:pt x="45351" y="266826"/>
                </a:lnTo>
                <a:lnTo>
                  <a:pt x="45351" y="243228"/>
                </a:lnTo>
                <a:lnTo>
                  <a:pt x="10972" y="184276"/>
                </a:lnTo>
                <a:lnTo>
                  <a:pt x="7086" y="183261"/>
                </a:lnTo>
                <a:close/>
              </a:path>
              <a:path w="103505" h="279400">
                <a:moveTo>
                  <a:pt x="45351" y="243228"/>
                </a:moveTo>
                <a:lnTo>
                  <a:pt x="45351" y="266826"/>
                </a:lnTo>
                <a:lnTo>
                  <a:pt x="58051" y="266826"/>
                </a:lnTo>
                <a:lnTo>
                  <a:pt x="58051" y="263525"/>
                </a:lnTo>
                <a:lnTo>
                  <a:pt x="46215" y="263525"/>
                </a:lnTo>
                <a:lnTo>
                  <a:pt x="51703" y="254121"/>
                </a:lnTo>
                <a:lnTo>
                  <a:pt x="45351" y="243228"/>
                </a:lnTo>
                <a:close/>
              </a:path>
              <a:path w="103505" h="279400">
                <a:moveTo>
                  <a:pt x="96278" y="183261"/>
                </a:moveTo>
                <a:lnTo>
                  <a:pt x="92468" y="184276"/>
                </a:lnTo>
                <a:lnTo>
                  <a:pt x="58061" y="243228"/>
                </a:lnTo>
                <a:lnTo>
                  <a:pt x="58051" y="266826"/>
                </a:lnTo>
                <a:lnTo>
                  <a:pt x="59032" y="266826"/>
                </a:lnTo>
                <a:lnTo>
                  <a:pt x="103390" y="190753"/>
                </a:lnTo>
                <a:lnTo>
                  <a:pt x="102374" y="186816"/>
                </a:lnTo>
                <a:lnTo>
                  <a:pt x="96278" y="183261"/>
                </a:lnTo>
                <a:close/>
              </a:path>
              <a:path w="103505" h="279400">
                <a:moveTo>
                  <a:pt x="51703" y="254121"/>
                </a:moveTo>
                <a:lnTo>
                  <a:pt x="46215" y="263525"/>
                </a:lnTo>
                <a:lnTo>
                  <a:pt x="57188" y="263525"/>
                </a:lnTo>
                <a:lnTo>
                  <a:pt x="51703" y="254121"/>
                </a:lnTo>
                <a:close/>
              </a:path>
              <a:path w="103505" h="279400">
                <a:moveTo>
                  <a:pt x="58051" y="243245"/>
                </a:moveTo>
                <a:lnTo>
                  <a:pt x="51703" y="254121"/>
                </a:lnTo>
                <a:lnTo>
                  <a:pt x="57188" y="263525"/>
                </a:lnTo>
                <a:lnTo>
                  <a:pt x="58051" y="263525"/>
                </a:lnTo>
                <a:lnTo>
                  <a:pt x="58051" y="243245"/>
                </a:lnTo>
                <a:close/>
              </a:path>
              <a:path w="103505" h="279400">
                <a:moveTo>
                  <a:pt x="58051" y="0"/>
                </a:moveTo>
                <a:lnTo>
                  <a:pt x="45351" y="0"/>
                </a:lnTo>
                <a:lnTo>
                  <a:pt x="45361" y="243245"/>
                </a:lnTo>
                <a:lnTo>
                  <a:pt x="51703" y="254121"/>
                </a:lnTo>
                <a:lnTo>
                  <a:pt x="58051" y="243245"/>
                </a:lnTo>
                <a:lnTo>
                  <a:pt x="58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192898" y="3604386"/>
            <a:ext cx="103505" cy="358140"/>
          </a:xfrm>
          <a:custGeom>
            <a:avLst/>
            <a:gdLst/>
            <a:ahLst/>
            <a:cxnLst/>
            <a:rect l="l" t="t" r="r" b="b"/>
            <a:pathLst>
              <a:path w="103505" h="358139">
                <a:moveTo>
                  <a:pt x="7086" y="262000"/>
                </a:moveTo>
                <a:lnTo>
                  <a:pt x="1028" y="265556"/>
                </a:lnTo>
                <a:lnTo>
                  <a:pt x="0" y="269367"/>
                </a:lnTo>
                <a:lnTo>
                  <a:pt x="51701" y="358013"/>
                </a:lnTo>
                <a:lnTo>
                  <a:pt x="59032" y="345439"/>
                </a:lnTo>
                <a:lnTo>
                  <a:pt x="45351" y="345439"/>
                </a:lnTo>
                <a:lnTo>
                  <a:pt x="45351" y="321968"/>
                </a:lnTo>
                <a:lnTo>
                  <a:pt x="10972" y="263017"/>
                </a:lnTo>
                <a:lnTo>
                  <a:pt x="7086" y="262000"/>
                </a:lnTo>
                <a:close/>
              </a:path>
              <a:path w="103505" h="358139">
                <a:moveTo>
                  <a:pt x="45351" y="321968"/>
                </a:moveTo>
                <a:lnTo>
                  <a:pt x="45351" y="345439"/>
                </a:lnTo>
                <a:lnTo>
                  <a:pt x="58051" y="345439"/>
                </a:lnTo>
                <a:lnTo>
                  <a:pt x="58051" y="342264"/>
                </a:lnTo>
                <a:lnTo>
                  <a:pt x="46215" y="342264"/>
                </a:lnTo>
                <a:lnTo>
                  <a:pt x="51703" y="332861"/>
                </a:lnTo>
                <a:lnTo>
                  <a:pt x="45351" y="321968"/>
                </a:lnTo>
                <a:close/>
              </a:path>
              <a:path w="103505" h="358139">
                <a:moveTo>
                  <a:pt x="96278" y="262000"/>
                </a:moveTo>
                <a:lnTo>
                  <a:pt x="92468" y="263017"/>
                </a:lnTo>
                <a:lnTo>
                  <a:pt x="58061" y="321968"/>
                </a:lnTo>
                <a:lnTo>
                  <a:pt x="58051" y="345439"/>
                </a:lnTo>
                <a:lnTo>
                  <a:pt x="59032" y="345439"/>
                </a:lnTo>
                <a:lnTo>
                  <a:pt x="103390" y="269367"/>
                </a:lnTo>
                <a:lnTo>
                  <a:pt x="102374" y="265556"/>
                </a:lnTo>
                <a:lnTo>
                  <a:pt x="96278" y="262000"/>
                </a:lnTo>
                <a:close/>
              </a:path>
              <a:path w="103505" h="358139">
                <a:moveTo>
                  <a:pt x="51703" y="332861"/>
                </a:moveTo>
                <a:lnTo>
                  <a:pt x="46215" y="342264"/>
                </a:lnTo>
                <a:lnTo>
                  <a:pt x="57188" y="342264"/>
                </a:lnTo>
                <a:lnTo>
                  <a:pt x="51703" y="332861"/>
                </a:lnTo>
                <a:close/>
              </a:path>
              <a:path w="103505" h="358139">
                <a:moveTo>
                  <a:pt x="58051" y="321985"/>
                </a:moveTo>
                <a:lnTo>
                  <a:pt x="51703" y="332861"/>
                </a:lnTo>
                <a:lnTo>
                  <a:pt x="57188" y="342264"/>
                </a:lnTo>
                <a:lnTo>
                  <a:pt x="58051" y="342264"/>
                </a:lnTo>
                <a:lnTo>
                  <a:pt x="58051" y="321985"/>
                </a:lnTo>
                <a:close/>
              </a:path>
              <a:path w="103505" h="358139">
                <a:moveTo>
                  <a:pt x="58051" y="0"/>
                </a:moveTo>
                <a:lnTo>
                  <a:pt x="45351" y="0"/>
                </a:lnTo>
                <a:lnTo>
                  <a:pt x="45361" y="321985"/>
                </a:lnTo>
                <a:lnTo>
                  <a:pt x="51703" y="332861"/>
                </a:lnTo>
                <a:lnTo>
                  <a:pt x="58051" y="321985"/>
                </a:lnTo>
                <a:lnTo>
                  <a:pt x="58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854952" y="3095751"/>
            <a:ext cx="103505" cy="358140"/>
          </a:xfrm>
          <a:custGeom>
            <a:avLst/>
            <a:gdLst/>
            <a:ahLst/>
            <a:cxnLst/>
            <a:rect l="l" t="t" r="r" b="b"/>
            <a:pathLst>
              <a:path w="103504" h="358139">
                <a:moveTo>
                  <a:pt x="7112" y="262000"/>
                </a:moveTo>
                <a:lnTo>
                  <a:pt x="1016" y="265557"/>
                </a:lnTo>
                <a:lnTo>
                  <a:pt x="0" y="269494"/>
                </a:lnTo>
                <a:lnTo>
                  <a:pt x="1777" y="272414"/>
                </a:lnTo>
                <a:lnTo>
                  <a:pt x="51689" y="358013"/>
                </a:lnTo>
                <a:lnTo>
                  <a:pt x="59020" y="345439"/>
                </a:lnTo>
                <a:lnTo>
                  <a:pt x="45339" y="345439"/>
                </a:lnTo>
                <a:lnTo>
                  <a:pt x="45339" y="321799"/>
                </a:lnTo>
                <a:lnTo>
                  <a:pt x="11049" y="263017"/>
                </a:lnTo>
                <a:lnTo>
                  <a:pt x="7112" y="262000"/>
                </a:lnTo>
                <a:close/>
              </a:path>
              <a:path w="103504" h="358139">
                <a:moveTo>
                  <a:pt x="45339" y="321799"/>
                </a:moveTo>
                <a:lnTo>
                  <a:pt x="45339" y="345439"/>
                </a:lnTo>
                <a:lnTo>
                  <a:pt x="58039" y="345439"/>
                </a:lnTo>
                <a:lnTo>
                  <a:pt x="58039" y="342264"/>
                </a:lnTo>
                <a:lnTo>
                  <a:pt x="46227" y="342264"/>
                </a:lnTo>
                <a:lnTo>
                  <a:pt x="51752" y="332794"/>
                </a:lnTo>
                <a:lnTo>
                  <a:pt x="45339" y="321799"/>
                </a:lnTo>
                <a:close/>
              </a:path>
              <a:path w="103504" h="358139">
                <a:moveTo>
                  <a:pt x="96393" y="262000"/>
                </a:moveTo>
                <a:lnTo>
                  <a:pt x="92455" y="263017"/>
                </a:lnTo>
                <a:lnTo>
                  <a:pt x="58165" y="321799"/>
                </a:lnTo>
                <a:lnTo>
                  <a:pt x="58039" y="345439"/>
                </a:lnTo>
                <a:lnTo>
                  <a:pt x="59020" y="345439"/>
                </a:lnTo>
                <a:lnTo>
                  <a:pt x="101600" y="272414"/>
                </a:lnTo>
                <a:lnTo>
                  <a:pt x="103377" y="269494"/>
                </a:lnTo>
                <a:lnTo>
                  <a:pt x="102362" y="265557"/>
                </a:lnTo>
                <a:lnTo>
                  <a:pt x="99441" y="263779"/>
                </a:lnTo>
                <a:lnTo>
                  <a:pt x="96393" y="262000"/>
                </a:lnTo>
                <a:close/>
              </a:path>
              <a:path w="103504" h="358139">
                <a:moveTo>
                  <a:pt x="51752" y="332794"/>
                </a:moveTo>
                <a:lnTo>
                  <a:pt x="46227" y="342264"/>
                </a:lnTo>
                <a:lnTo>
                  <a:pt x="57276" y="342264"/>
                </a:lnTo>
                <a:lnTo>
                  <a:pt x="51752" y="332794"/>
                </a:lnTo>
                <a:close/>
              </a:path>
              <a:path w="103504" h="358139">
                <a:moveTo>
                  <a:pt x="58039" y="322017"/>
                </a:moveTo>
                <a:lnTo>
                  <a:pt x="51752" y="332794"/>
                </a:lnTo>
                <a:lnTo>
                  <a:pt x="57276" y="342264"/>
                </a:lnTo>
                <a:lnTo>
                  <a:pt x="58039" y="342264"/>
                </a:lnTo>
                <a:lnTo>
                  <a:pt x="58039" y="322017"/>
                </a:lnTo>
                <a:close/>
              </a:path>
              <a:path w="103504" h="358139">
                <a:moveTo>
                  <a:pt x="58039" y="0"/>
                </a:moveTo>
                <a:lnTo>
                  <a:pt x="45339" y="0"/>
                </a:lnTo>
                <a:lnTo>
                  <a:pt x="45465" y="322017"/>
                </a:lnTo>
                <a:lnTo>
                  <a:pt x="51752" y="332794"/>
                </a:lnTo>
                <a:lnTo>
                  <a:pt x="58039" y="322017"/>
                </a:lnTo>
                <a:lnTo>
                  <a:pt x="58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867268" y="2409952"/>
            <a:ext cx="3335020" cy="223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2 tier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architecture: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EFAB00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Users log on directly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HANA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EFAB00"/>
              </a:buClr>
              <a:buSzPct val="77777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Users exist 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HANA</a:t>
            </a:r>
            <a:endParaRPr sz="1800" dirty="0">
              <a:latin typeface="Arial"/>
              <a:cs typeface="Arial"/>
            </a:endParaRPr>
          </a:p>
          <a:p>
            <a:pPr marL="299085" marR="284480" indent="-286385">
              <a:lnSpc>
                <a:spcPct val="100000"/>
              </a:lnSpc>
              <a:spcBef>
                <a:spcPts val="1080"/>
              </a:spcBef>
              <a:buClr>
                <a:srgbClr val="EFAB00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Authorization is handled </a:t>
            </a:r>
            <a:r>
              <a:rPr sz="1800" spc="-10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HANA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203" y="5505297"/>
            <a:ext cx="49510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Security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handled by application  server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0803" y="5505297"/>
            <a:ext cx="46640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Security is handled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1652" y="1476755"/>
            <a:ext cx="0" cy="4773930"/>
          </a:xfrm>
          <a:custGeom>
            <a:avLst/>
            <a:gdLst/>
            <a:ahLst/>
            <a:cxnLst/>
            <a:rect l="l" t="t" r="r" b="b"/>
            <a:pathLst>
              <a:path h="4773930">
                <a:moveTo>
                  <a:pt x="0" y="0"/>
                </a:moveTo>
                <a:lnTo>
                  <a:pt x="0" y="477370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2749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1774"/>
          </a:xfrm>
        </p:spPr>
        <p:txBody>
          <a:bodyPr/>
          <a:lstStyle/>
          <a:p>
            <a:r>
              <a:rPr lang="en-US" spc="-5" dirty="0"/>
              <a:t>In-Memory</a:t>
            </a:r>
            <a:r>
              <a:rPr lang="en-US" spc="5" dirty="0"/>
              <a:t> </a:t>
            </a:r>
            <a:r>
              <a:rPr lang="en-US" spc="-5" dirty="0"/>
              <a:t>computing</a:t>
            </a:r>
            <a:br>
              <a:rPr lang="en-US" spc="-5" dirty="0"/>
            </a:br>
            <a:r>
              <a:rPr lang="en-US" b="0" spc="-5" dirty="0"/>
              <a:t>Summary - </a:t>
            </a:r>
            <a:r>
              <a:rPr lang="en-US" sz="2400" b="0" spc="-5" dirty="0"/>
              <a:t>Why SAP HANA?</a:t>
            </a: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311302" y="122237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09600" y="1527175"/>
            <a:ext cx="1036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Droid Sans"/>
              </a:rPr>
              <a:t>Few reasons why to choose SAP HANA –</a:t>
            </a:r>
          </a:p>
          <a:p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Real Time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Speed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Any Data/Source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Cloud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Simplicity </a:t>
            </a:r>
            <a:endParaRPr lang="en-US" dirty="0">
              <a:solidFill>
                <a:srgbClr val="343434"/>
              </a:solidFill>
              <a:latin typeface="Droid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Cost </a:t>
            </a:r>
            <a:r>
              <a:rPr lang="en-US" dirty="0">
                <a:solidFill>
                  <a:srgbClr val="343434"/>
                </a:solidFill>
                <a:latin typeface="Droid Sans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43434"/>
              </a:solidFill>
              <a:latin typeface="Droid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43434"/>
                </a:solidFill>
                <a:latin typeface="Droid Sans"/>
              </a:rPr>
              <a:t>Choice Option </a:t>
            </a:r>
            <a:endParaRPr lang="en-US" b="0" i="0" dirty="0">
              <a:solidFill>
                <a:srgbClr val="343434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7321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943" y="6081202"/>
            <a:ext cx="912372" cy="4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" name="object 3"/>
          <p:cNvSpPr/>
          <p:nvPr/>
        </p:nvSpPr>
        <p:spPr>
          <a:xfrm>
            <a:off x="3842631" y="5026154"/>
            <a:ext cx="1886435" cy="1632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" name="object 4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48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48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" name="object 5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48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48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48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6" name="object 6"/>
          <p:cNvSpPr txBox="1"/>
          <p:nvPr/>
        </p:nvSpPr>
        <p:spPr>
          <a:xfrm>
            <a:off x="4232531" y="5682067"/>
            <a:ext cx="1107653" cy="461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sz="1499" b="1" spc="-10" dirty="0">
                <a:solidFill>
                  <a:srgbClr val="FFFFFF"/>
                </a:solidFill>
                <a:cs typeface="Arial"/>
              </a:rPr>
              <a:t>Deployment</a:t>
            </a:r>
            <a:r>
              <a:rPr lang="en-US" sz="1499" b="1" spc="-10" dirty="0">
                <a:solidFill>
                  <a:srgbClr val="FFFFFF"/>
                </a:solidFill>
                <a:cs typeface="Arial"/>
              </a:rPr>
              <a:t> Scenarios</a:t>
            </a:r>
            <a:endParaRPr sz="1499" dirty="0"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49"/>
                </a:lnTo>
                <a:lnTo>
                  <a:pt x="45212" y="180886"/>
                </a:lnTo>
                <a:lnTo>
                  <a:pt x="164719" y="180886"/>
                </a:lnTo>
                <a:lnTo>
                  <a:pt x="209931" y="90449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8" name="object 8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49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49"/>
                </a:lnTo>
                <a:lnTo>
                  <a:pt x="164719" y="180886"/>
                </a:lnTo>
                <a:lnTo>
                  <a:pt x="45212" y="180886"/>
                </a:lnTo>
                <a:lnTo>
                  <a:pt x="0" y="90449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9" name="object 9"/>
          <p:cNvSpPr/>
          <p:nvPr/>
        </p:nvSpPr>
        <p:spPr>
          <a:xfrm>
            <a:off x="2295725" y="4173527"/>
            <a:ext cx="1886434" cy="1632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0" name="object 10"/>
          <p:cNvSpPr/>
          <p:nvPr/>
        </p:nvSpPr>
        <p:spPr>
          <a:xfrm>
            <a:off x="2340387" y="4188246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159"/>
                </a:moveTo>
                <a:lnTo>
                  <a:pt x="386080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59"/>
                </a:lnTo>
                <a:lnTo>
                  <a:pt x="386080" y="1544459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1" name="object 11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591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873"/>
                </a:lnTo>
                <a:lnTo>
                  <a:pt x="164591" y="180873"/>
                </a:lnTo>
                <a:lnTo>
                  <a:pt x="209803" y="90423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2" name="object 12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3"/>
                </a:moveTo>
                <a:lnTo>
                  <a:pt x="45212" y="0"/>
                </a:lnTo>
                <a:lnTo>
                  <a:pt x="164591" y="0"/>
                </a:lnTo>
                <a:lnTo>
                  <a:pt x="209803" y="90423"/>
                </a:lnTo>
                <a:lnTo>
                  <a:pt x="164591" y="180873"/>
                </a:lnTo>
                <a:lnTo>
                  <a:pt x="45212" y="180873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3" name="object 13"/>
          <p:cNvSpPr/>
          <p:nvPr/>
        </p:nvSpPr>
        <p:spPr>
          <a:xfrm>
            <a:off x="5389539" y="4168961"/>
            <a:ext cx="1886435" cy="1632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4" name="object 14"/>
          <p:cNvSpPr/>
          <p:nvPr/>
        </p:nvSpPr>
        <p:spPr>
          <a:xfrm>
            <a:off x="5628579" y="4672924"/>
            <a:ext cx="1463167" cy="65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5" name="object 15"/>
          <p:cNvSpPr/>
          <p:nvPr/>
        </p:nvSpPr>
        <p:spPr>
          <a:xfrm>
            <a:off x="5396506" y="41835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3001" y="0"/>
                </a:moveTo>
                <a:lnTo>
                  <a:pt x="386206" y="0"/>
                </a:lnTo>
                <a:lnTo>
                  <a:pt x="0" y="772286"/>
                </a:lnTo>
                <a:lnTo>
                  <a:pt x="386206" y="1544485"/>
                </a:lnTo>
                <a:lnTo>
                  <a:pt x="1413001" y="1544485"/>
                </a:lnTo>
                <a:lnTo>
                  <a:pt x="1799082" y="772286"/>
                </a:lnTo>
                <a:lnTo>
                  <a:pt x="1413001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6" name="object 16"/>
          <p:cNvSpPr/>
          <p:nvPr/>
        </p:nvSpPr>
        <p:spPr>
          <a:xfrm>
            <a:off x="5433692" y="418329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6"/>
                </a:lnTo>
                <a:lnTo>
                  <a:pt x="1413001" y="1544485"/>
                </a:lnTo>
                <a:lnTo>
                  <a:pt x="386206" y="1544485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7" name="object 17"/>
          <p:cNvSpPr txBox="1"/>
          <p:nvPr/>
        </p:nvSpPr>
        <p:spPr>
          <a:xfrm>
            <a:off x="5763832" y="4758313"/>
            <a:ext cx="1137469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 marR="5074" indent="32987">
              <a:lnSpc>
                <a:spcPts val="1549"/>
              </a:lnSpc>
            </a:pPr>
            <a:r>
              <a:rPr lang="en-US" sz="1499" b="1" spc="-15" dirty="0">
                <a:solidFill>
                  <a:srgbClr val="FFFFFF"/>
                </a:solidFill>
                <a:cs typeface="Arial"/>
              </a:rPr>
              <a:t>Architecture</a:t>
            </a:r>
            <a:endParaRPr sz="1499" dirty="0"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62"/>
                </a:lnTo>
                <a:lnTo>
                  <a:pt x="45212" y="180898"/>
                </a:lnTo>
                <a:lnTo>
                  <a:pt x="164592" y="180898"/>
                </a:lnTo>
                <a:lnTo>
                  <a:pt x="209804" y="90462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9" name="object 19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62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62"/>
                </a:lnTo>
                <a:lnTo>
                  <a:pt x="164592" y="180898"/>
                </a:lnTo>
                <a:lnTo>
                  <a:pt x="45212" y="180898"/>
                </a:lnTo>
                <a:lnTo>
                  <a:pt x="0" y="90462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0" name="object 20"/>
          <p:cNvSpPr/>
          <p:nvPr/>
        </p:nvSpPr>
        <p:spPr>
          <a:xfrm>
            <a:off x="6934923" y="5023108"/>
            <a:ext cx="1886434" cy="16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1" name="object 21"/>
          <p:cNvSpPr/>
          <p:nvPr/>
        </p:nvSpPr>
        <p:spPr>
          <a:xfrm>
            <a:off x="6979458" y="50379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61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61"/>
                </a:lnTo>
                <a:lnTo>
                  <a:pt x="1412875" y="1544523"/>
                </a:lnTo>
                <a:lnTo>
                  <a:pt x="386079" y="1544523"/>
                </a:lnTo>
                <a:lnTo>
                  <a:pt x="0" y="772261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2" name="object 22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36"/>
                </a:lnTo>
                <a:lnTo>
                  <a:pt x="45211" y="180873"/>
                </a:lnTo>
                <a:lnTo>
                  <a:pt x="164591" y="180873"/>
                </a:lnTo>
                <a:lnTo>
                  <a:pt x="209803" y="90436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3" name="object 23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36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36"/>
                </a:lnTo>
                <a:lnTo>
                  <a:pt x="164591" y="180873"/>
                </a:lnTo>
                <a:lnTo>
                  <a:pt x="45211" y="180873"/>
                </a:lnTo>
                <a:lnTo>
                  <a:pt x="0" y="9043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4" name="object 24"/>
          <p:cNvSpPr/>
          <p:nvPr/>
        </p:nvSpPr>
        <p:spPr>
          <a:xfrm>
            <a:off x="3842631" y="3320902"/>
            <a:ext cx="1886435" cy="1632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5" name="object 25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73"/>
                </a:lnTo>
                <a:lnTo>
                  <a:pt x="1412875" y="1544573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6" name="object 26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73"/>
                </a:lnTo>
                <a:lnTo>
                  <a:pt x="386207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7" name="object 27"/>
          <p:cNvSpPr txBox="1"/>
          <p:nvPr/>
        </p:nvSpPr>
        <p:spPr>
          <a:xfrm>
            <a:off x="4364038" y="4010787"/>
            <a:ext cx="980014" cy="23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lang="en-US" sz="1499" b="1" spc="-10" dirty="0">
                <a:solidFill>
                  <a:srgbClr val="FFFFFF"/>
                </a:solidFill>
                <a:cs typeface="Arial"/>
              </a:rPr>
              <a:t>Technology</a:t>
            </a:r>
            <a:endParaRPr sz="1499" dirty="0"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9" name="object 29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0" name="object 30"/>
          <p:cNvSpPr/>
          <p:nvPr/>
        </p:nvSpPr>
        <p:spPr>
          <a:xfrm>
            <a:off x="5389539" y="2462186"/>
            <a:ext cx="1886435" cy="16321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1" name="object 31"/>
          <p:cNvSpPr/>
          <p:nvPr/>
        </p:nvSpPr>
        <p:spPr>
          <a:xfrm>
            <a:off x="5433692" y="247715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7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7"/>
                </a:lnTo>
                <a:lnTo>
                  <a:pt x="1413001" y="1544573"/>
                </a:lnTo>
                <a:lnTo>
                  <a:pt x="386206" y="1544573"/>
                </a:lnTo>
                <a:lnTo>
                  <a:pt x="0" y="772287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2" name="object 32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339" y="0"/>
                </a:lnTo>
                <a:lnTo>
                  <a:pt x="0" y="90424"/>
                </a:lnTo>
                <a:lnTo>
                  <a:pt x="45339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3" name="object 33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339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339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4" name="object 34"/>
          <p:cNvSpPr/>
          <p:nvPr/>
        </p:nvSpPr>
        <p:spPr>
          <a:xfrm>
            <a:off x="6934923" y="3317857"/>
            <a:ext cx="1886434" cy="16321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5" name="object 35"/>
          <p:cNvSpPr/>
          <p:nvPr/>
        </p:nvSpPr>
        <p:spPr>
          <a:xfrm>
            <a:off x="7134377" y="3821819"/>
            <a:ext cx="1542339" cy="654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6" name="object 36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079" y="0"/>
                </a:lnTo>
                <a:lnTo>
                  <a:pt x="0" y="772286"/>
                </a:lnTo>
                <a:lnTo>
                  <a:pt x="386079" y="1544573"/>
                </a:lnTo>
                <a:lnTo>
                  <a:pt x="1412875" y="1544573"/>
                </a:lnTo>
                <a:lnTo>
                  <a:pt x="1799081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7" name="object 37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86"/>
                </a:lnTo>
                <a:lnTo>
                  <a:pt x="1412875" y="1544573"/>
                </a:lnTo>
                <a:lnTo>
                  <a:pt x="386079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8" name="object 38"/>
          <p:cNvSpPr txBox="1"/>
          <p:nvPr/>
        </p:nvSpPr>
        <p:spPr>
          <a:xfrm>
            <a:off x="7270264" y="3873840"/>
            <a:ext cx="1216768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sz="1499" b="1" spc="-5" dirty="0">
                <a:cs typeface="Arial"/>
              </a:rPr>
              <a:t>De</a:t>
            </a:r>
            <a:r>
              <a:rPr sz="1499" b="1" spc="-35" dirty="0">
                <a:cs typeface="Arial"/>
              </a:rPr>
              <a:t>v</a:t>
            </a:r>
            <a:r>
              <a:rPr sz="1499" b="1" spc="-5" dirty="0">
                <a:cs typeface="Arial"/>
              </a:rPr>
              <a:t>e</a:t>
            </a:r>
            <a:r>
              <a:rPr sz="1499" b="1" dirty="0">
                <a:cs typeface="Arial"/>
              </a:rPr>
              <a:t>lo</a:t>
            </a:r>
            <a:r>
              <a:rPr sz="1499" b="1" spc="-10" dirty="0">
                <a:cs typeface="Arial"/>
              </a:rPr>
              <a:t>p</a:t>
            </a:r>
            <a:r>
              <a:rPr sz="1499" b="1" spc="-5" dirty="0">
                <a:cs typeface="Arial"/>
              </a:rPr>
              <a:t>men</a:t>
            </a:r>
            <a:r>
              <a:rPr sz="1499" b="1" dirty="0">
                <a:cs typeface="Arial"/>
              </a:rPr>
              <a:t>t</a:t>
            </a:r>
            <a:endParaRPr sz="1499" dirty="0"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1" y="180848"/>
                </a:lnTo>
                <a:lnTo>
                  <a:pt x="209803" y="90424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0" name="object 40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24"/>
                </a:lnTo>
                <a:lnTo>
                  <a:pt x="164591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1" name="object 41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2" name="object 42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8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3" name="object 43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4" name="object 44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5" name="object 45"/>
          <p:cNvSpPr/>
          <p:nvPr/>
        </p:nvSpPr>
        <p:spPr>
          <a:xfrm>
            <a:off x="8481829" y="2478933"/>
            <a:ext cx="1886435" cy="16321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6" name="object 46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159"/>
                </a:lnTo>
                <a:lnTo>
                  <a:pt x="386207" y="1544446"/>
                </a:lnTo>
                <a:lnTo>
                  <a:pt x="1412875" y="1544446"/>
                </a:lnTo>
                <a:lnTo>
                  <a:pt x="1799082" y="772159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7" name="object 47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159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46"/>
                </a:lnTo>
                <a:lnTo>
                  <a:pt x="386207" y="1544446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8" name="object 48"/>
          <p:cNvSpPr txBox="1"/>
          <p:nvPr/>
        </p:nvSpPr>
        <p:spPr>
          <a:xfrm>
            <a:off x="8957245" y="3035298"/>
            <a:ext cx="936366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solidFill>
                  <a:srgbClr val="FFFFFF"/>
                </a:solidFill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lang="en-US" sz="1499" b="1" spc="-5" dirty="0">
                <a:solidFill>
                  <a:srgbClr val="FFFFFF"/>
                </a:solidFill>
                <a:cs typeface="Arial"/>
              </a:rPr>
              <a:t>Use cases</a:t>
            </a:r>
            <a:endParaRPr sz="1499" dirty="0"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2" y="180848"/>
                </a:lnTo>
                <a:lnTo>
                  <a:pt x="209803" y="9042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0" name="object 50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2" y="0"/>
                </a:lnTo>
                <a:lnTo>
                  <a:pt x="209803" y="90424"/>
                </a:lnTo>
                <a:lnTo>
                  <a:pt x="164592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1" name="object 51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1412875" y="0"/>
                </a:moveTo>
                <a:lnTo>
                  <a:pt x="386079" y="0"/>
                </a:lnTo>
                <a:lnTo>
                  <a:pt x="0" y="772287"/>
                </a:lnTo>
                <a:lnTo>
                  <a:pt x="386079" y="1544574"/>
                </a:lnTo>
                <a:lnTo>
                  <a:pt x="1412875" y="1544574"/>
                </a:lnTo>
                <a:lnTo>
                  <a:pt x="1798954" y="772287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2" name="object 52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0" y="772287"/>
                </a:moveTo>
                <a:lnTo>
                  <a:pt x="386079" y="0"/>
                </a:lnTo>
                <a:lnTo>
                  <a:pt x="1412875" y="0"/>
                </a:lnTo>
                <a:lnTo>
                  <a:pt x="1798954" y="772287"/>
                </a:lnTo>
                <a:lnTo>
                  <a:pt x="1412875" y="1544574"/>
                </a:lnTo>
                <a:lnTo>
                  <a:pt x="386079" y="1544574"/>
                </a:lnTo>
                <a:lnTo>
                  <a:pt x="0" y="772287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3" name="object 53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975"/>
                </a:lnTo>
                <a:lnTo>
                  <a:pt x="164592" y="180975"/>
                </a:lnTo>
                <a:lnTo>
                  <a:pt x="209804" y="90423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4" name="object 54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3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23"/>
                </a:lnTo>
                <a:lnTo>
                  <a:pt x="164592" y="180975"/>
                </a:lnTo>
                <a:lnTo>
                  <a:pt x="45212" y="180975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5" name="object 55"/>
          <p:cNvSpPr/>
          <p:nvPr/>
        </p:nvSpPr>
        <p:spPr>
          <a:xfrm>
            <a:off x="5778360" y="165768"/>
            <a:ext cx="6107259" cy="1620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49085" y="737115"/>
            <a:ext cx="4769187" cy="93827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687"/>
            <a:r>
              <a:rPr lang="en-US" sz="3200" dirty="0">
                <a:solidFill>
                  <a:srgbClr val="002060"/>
                </a:solidFill>
              </a:rPr>
              <a:t>PART 2 &amp; 3: </a:t>
            </a:r>
            <a:r>
              <a:rPr sz="3200" dirty="0">
                <a:solidFill>
                  <a:srgbClr val="002060"/>
                </a:solidFill>
              </a:rPr>
              <a:t>SAP</a:t>
            </a:r>
            <a:r>
              <a:rPr sz="3200" spc="-200" dirty="0">
                <a:solidFill>
                  <a:srgbClr val="002060"/>
                </a:solidFill>
              </a:rPr>
              <a:t> </a:t>
            </a:r>
            <a:r>
              <a:rPr sz="3200" dirty="0">
                <a:solidFill>
                  <a:srgbClr val="002060"/>
                </a:solidFill>
              </a:rPr>
              <a:t>HANA</a:t>
            </a:r>
          </a:p>
          <a:p>
            <a:pPr marL="12687">
              <a:spcBef>
                <a:spcPts val="555"/>
              </a:spcBef>
            </a:pPr>
            <a:r>
              <a:rPr lang="en-US" sz="2397" spc="-20" dirty="0">
                <a:solidFill>
                  <a:srgbClr val="002060"/>
                </a:solidFill>
              </a:rPr>
              <a:t>Architecture and HANA Studio</a:t>
            </a:r>
            <a:endParaRPr sz="2397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dirty="0"/>
              <a:t>SAP</a:t>
            </a:r>
            <a:r>
              <a:rPr lang="en-US" spc="-140" dirty="0"/>
              <a:t> </a:t>
            </a:r>
            <a:r>
              <a:rPr lang="en-US" spc="-10" dirty="0"/>
              <a:t>HANA Database Architecture</a:t>
            </a:r>
            <a:br>
              <a:rPr lang="en-US" spc="-10" dirty="0"/>
            </a:br>
            <a:r>
              <a:rPr lang="en-US" b="0" spc="-5" dirty="0"/>
              <a:t>High level Architecture and components</a:t>
            </a:r>
            <a:endParaRPr lang="en-US" dirty="0"/>
          </a:p>
        </p:txBody>
      </p:sp>
      <p:sp>
        <p:nvSpPr>
          <p:cNvPr id="7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231518"/>
            <a:ext cx="5943447" cy="5431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775"/>
            <a:ext cx="6038850" cy="3962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772150" y="3355975"/>
            <a:ext cx="533400" cy="1295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81042" y="1729231"/>
            <a:ext cx="3563620" cy="76200"/>
          </a:xfrm>
          <a:custGeom>
            <a:avLst/>
            <a:gdLst/>
            <a:ahLst/>
            <a:cxnLst/>
            <a:rect l="l" t="t" r="r" b="b"/>
            <a:pathLst>
              <a:path w="35636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563620" h="76200">
                <a:moveTo>
                  <a:pt x="3487039" y="0"/>
                </a:moveTo>
                <a:lnTo>
                  <a:pt x="3487039" y="76200"/>
                </a:lnTo>
                <a:lnTo>
                  <a:pt x="3550539" y="44450"/>
                </a:lnTo>
                <a:lnTo>
                  <a:pt x="3499739" y="44450"/>
                </a:lnTo>
                <a:lnTo>
                  <a:pt x="3499739" y="31750"/>
                </a:lnTo>
                <a:lnTo>
                  <a:pt x="3550539" y="31750"/>
                </a:lnTo>
                <a:lnTo>
                  <a:pt x="3487039" y="0"/>
                </a:lnTo>
                <a:close/>
              </a:path>
              <a:path w="35636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563620" h="76200">
                <a:moveTo>
                  <a:pt x="348703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487039" y="44450"/>
                </a:lnTo>
                <a:lnTo>
                  <a:pt x="3487039" y="31750"/>
                </a:lnTo>
                <a:close/>
              </a:path>
              <a:path w="3563620" h="76200">
                <a:moveTo>
                  <a:pt x="3550539" y="31750"/>
                </a:moveTo>
                <a:lnTo>
                  <a:pt x="3499739" y="31750"/>
                </a:lnTo>
                <a:lnTo>
                  <a:pt x="3499739" y="44450"/>
                </a:lnTo>
                <a:lnTo>
                  <a:pt x="3550539" y="44450"/>
                </a:lnTo>
                <a:lnTo>
                  <a:pt x="3563239" y="38100"/>
                </a:lnTo>
                <a:lnTo>
                  <a:pt x="355053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81042" y="2165857"/>
            <a:ext cx="7482205" cy="4235450"/>
          </a:xfrm>
          <a:custGeom>
            <a:avLst/>
            <a:gdLst/>
            <a:ahLst/>
            <a:cxnLst/>
            <a:rect l="l" t="t" r="r" b="b"/>
            <a:pathLst>
              <a:path w="7482205" h="4235450">
                <a:moveTo>
                  <a:pt x="0" y="4234942"/>
                </a:moveTo>
                <a:lnTo>
                  <a:pt x="7482205" y="4234942"/>
                </a:lnTo>
                <a:lnTo>
                  <a:pt x="7482205" y="0"/>
                </a:lnTo>
                <a:lnTo>
                  <a:pt x="0" y="0"/>
                </a:lnTo>
                <a:lnTo>
                  <a:pt x="0" y="4234942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281042" y="2165857"/>
            <a:ext cx="7482205" cy="4235450"/>
          </a:xfrm>
          <a:custGeom>
            <a:avLst/>
            <a:gdLst/>
            <a:ahLst/>
            <a:cxnLst/>
            <a:rect l="l" t="t" r="r" b="b"/>
            <a:pathLst>
              <a:path w="7482205" h="4235450">
                <a:moveTo>
                  <a:pt x="0" y="4234942"/>
                </a:moveTo>
                <a:lnTo>
                  <a:pt x="7482205" y="4234942"/>
                </a:lnTo>
                <a:lnTo>
                  <a:pt x="7482205" y="0"/>
                </a:lnTo>
                <a:lnTo>
                  <a:pt x="0" y="0"/>
                </a:lnTo>
                <a:lnTo>
                  <a:pt x="0" y="4234942"/>
                </a:lnTo>
                <a:close/>
              </a:path>
            </a:pathLst>
          </a:custGeom>
          <a:ln w="19050">
            <a:solidFill>
              <a:srgbClr val="7855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SAP</a:t>
            </a:r>
            <a:r>
              <a:rPr spc="-140" dirty="0"/>
              <a:t> </a:t>
            </a:r>
            <a:r>
              <a:rPr spc="-10" dirty="0"/>
              <a:t>HANA</a:t>
            </a:r>
            <a:r>
              <a:rPr lang="en-US" spc="-10" dirty="0"/>
              <a:t> Architecture</a:t>
            </a:r>
            <a:endParaRPr spc="-10" dirty="0"/>
          </a:p>
          <a:p>
            <a:pPr marL="12700">
              <a:lnSpc>
                <a:spcPct val="100000"/>
              </a:lnSpc>
            </a:pPr>
            <a:r>
              <a:rPr lang="en-US" b="0" spc="-5" dirty="0">
                <a:latin typeface="Arial"/>
                <a:cs typeface="Arial"/>
              </a:rPr>
              <a:t>High level Architecture and </a:t>
            </a:r>
            <a:r>
              <a:rPr b="0" spc="-5" dirty="0">
                <a:latin typeface="Arial"/>
                <a:cs typeface="Arial"/>
              </a:rPr>
              <a:t>Deployment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view</a:t>
            </a:r>
          </a:p>
        </p:txBody>
      </p:sp>
      <p:sp>
        <p:nvSpPr>
          <p:cNvPr id="8" name="object 8"/>
          <p:cNvSpPr/>
          <p:nvPr/>
        </p:nvSpPr>
        <p:spPr>
          <a:xfrm>
            <a:off x="4281042" y="2165857"/>
            <a:ext cx="3563620" cy="3714750"/>
          </a:xfrm>
          <a:custGeom>
            <a:avLst/>
            <a:gdLst/>
            <a:ahLst/>
            <a:cxnLst/>
            <a:rect l="l" t="t" r="r" b="b"/>
            <a:pathLst>
              <a:path w="3563620" h="3714750">
                <a:moveTo>
                  <a:pt x="0" y="3714241"/>
                </a:moveTo>
                <a:lnTo>
                  <a:pt x="3563239" y="3714241"/>
                </a:lnTo>
                <a:lnTo>
                  <a:pt x="3563239" y="0"/>
                </a:lnTo>
                <a:lnTo>
                  <a:pt x="0" y="0"/>
                </a:lnTo>
                <a:lnTo>
                  <a:pt x="0" y="3714241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281042" y="2165857"/>
            <a:ext cx="3563620" cy="3714750"/>
          </a:xfrm>
          <a:custGeom>
            <a:avLst/>
            <a:gdLst/>
            <a:ahLst/>
            <a:cxnLst/>
            <a:rect l="l" t="t" r="r" b="b"/>
            <a:pathLst>
              <a:path w="3563620" h="3714750">
                <a:moveTo>
                  <a:pt x="0" y="3714241"/>
                </a:moveTo>
                <a:lnTo>
                  <a:pt x="3563239" y="3714241"/>
                </a:lnTo>
                <a:lnTo>
                  <a:pt x="3563239" y="0"/>
                </a:lnTo>
                <a:lnTo>
                  <a:pt x="0" y="0"/>
                </a:lnTo>
                <a:lnTo>
                  <a:pt x="0" y="3714241"/>
                </a:lnTo>
                <a:close/>
              </a:path>
            </a:pathLst>
          </a:custGeom>
          <a:ln w="19050">
            <a:solidFill>
              <a:srgbClr val="7855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33442" y="5522036"/>
            <a:ext cx="3248025" cy="268605"/>
          </a:xfrm>
          <a:custGeom>
            <a:avLst/>
            <a:gdLst/>
            <a:ahLst/>
            <a:cxnLst/>
            <a:rect l="l" t="t" r="r" b="b"/>
            <a:pathLst>
              <a:path w="3248025" h="268604">
                <a:moveTo>
                  <a:pt x="0" y="268350"/>
                </a:moveTo>
                <a:lnTo>
                  <a:pt x="3247770" y="268350"/>
                </a:lnTo>
                <a:lnTo>
                  <a:pt x="3247770" y="0"/>
                </a:lnTo>
                <a:lnTo>
                  <a:pt x="0" y="0"/>
                </a:lnTo>
                <a:lnTo>
                  <a:pt x="0" y="268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433442" y="5522036"/>
            <a:ext cx="3248025" cy="26860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Update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Manager</a:t>
            </a:r>
          </a:p>
        </p:txBody>
      </p:sp>
      <p:sp>
        <p:nvSpPr>
          <p:cNvPr id="12" name="object 12"/>
          <p:cNvSpPr/>
          <p:nvPr/>
        </p:nvSpPr>
        <p:spPr>
          <a:xfrm>
            <a:off x="4433442" y="5209222"/>
            <a:ext cx="3248025" cy="267335"/>
          </a:xfrm>
          <a:custGeom>
            <a:avLst/>
            <a:gdLst/>
            <a:ahLst/>
            <a:cxnLst/>
            <a:rect l="l" t="t" r="r" b="b"/>
            <a:pathLst>
              <a:path w="3248025" h="267335">
                <a:moveTo>
                  <a:pt x="0" y="266763"/>
                </a:moveTo>
                <a:lnTo>
                  <a:pt x="3247770" y="266763"/>
                </a:lnTo>
                <a:lnTo>
                  <a:pt x="3247770" y="0"/>
                </a:lnTo>
                <a:lnTo>
                  <a:pt x="0" y="0"/>
                </a:lnTo>
                <a:lnTo>
                  <a:pt x="0" y="266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433442" y="5209222"/>
            <a:ext cx="3248025" cy="26733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"/>
                <a:cs typeface="Arial"/>
              </a:rPr>
              <a:t>SAP 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Agent</a:t>
            </a:r>
          </a:p>
        </p:txBody>
      </p:sp>
      <p:sp>
        <p:nvSpPr>
          <p:cNvPr id="14" name="object 14"/>
          <p:cNvSpPr/>
          <p:nvPr/>
        </p:nvSpPr>
        <p:spPr>
          <a:xfrm>
            <a:off x="4433442" y="4882133"/>
            <a:ext cx="3248025" cy="268605"/>
          </a:xfrm>
          <a:custGeom>
            <a:avLst/>
            <a:gdLst/>
            <a:ahLst/>
            <a:cxnLst/>
            <a:rect l="l" t="t" r="r" b="b"/>
            <a:pathLst>
              <a:path w="3248025" h="268604">
                <a:moveTo>
                  <a:pt x="0" y="268350"/>
                </a:moveTo>
                <a:lnTo>
                  <a:pt x="3247770" y="268350"/>
                </a:lnTo>
                <a:lnTo>
                  <a:pt x="3247770" y="0"/>
                </a:lnTo>
                <a:lnTo>
                  <a:pt x="0" y="0"/>
                </a:lnTo>
                <a:lnTo>
                  <a:pt x="0" y="268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433442" y="4882133"/>
            <a:ext cx="3248025" cy="26860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"/>
                <a:cs typeface="Arial"/>
              </a:rPr>
              <a:t>SAP </a:t>
            </a:r>
            <a:r>
              <a:rPr sz="1400" spc="-5" dirty="0">
                <a:latin typeface="Arial"/>
                <a:cs typeface="Arial"/>
              </a:rPr>
              <a:t>HANA </a:t>
            </a:r>
            <a:r>
              <a:rPr sz="1400" dirty="0">
                <a:latin typeface="Arial"/>
                <a:cs typeface="Arial"/>
              </a:rPr>
              <a:t>Studio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Repository</a:t>
            </a:r>
          </a:p>
        </p:txBody>
      </p:sp>
      <p:sp>
        <p:nvSpPr>
          <p:cNvPr id="16" name="object 16"/>
          <p:cNvSpPr/>
          <p:nvPr/>
        </p:nvSpPr>
        <p:spPr>
          <a:xfrm>
            <a:off x="4433442" y="2570733"/>
            <a:ext cx="3248025" cy="2249170"/>
          </a:xfrm>
          <a:custGeom>
            <a:avLst/>
            <a:gdLst/>
            <a:ahLst/>
            <a:cxnLst/>
            <a:rect l="l" t="t" r="r" b="b"/>
            <a:pathLst>
              <a:path w="3248025" h="2249170">
                <a:moveTo>
                  <a:pt x="0" y="2248789"/>
                </a:moveTo>
                <a:lnTo>
                  <a:pt x="3247770" y="2248789"/>
                </a:lnTo>
                <a:lnTo>
                  <a:pt x="3247770" y="0"/>
                </a:lnTo>
                <a:lnTo>
                  <a:pt x="0" y="0"/>
                </a:lnTo>
                <a:lnTo>
                  <a:pt x="0" y="2248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33442" y="2570733"/>
            <a:ext cx="3248025" cy="2249170"/>
          </a:xfrm>
          <a:custGeom>
            <a:avLst/>
            <a:gdLst/>
            <a:ahLst/>
            <a:cxnLst/>
            <a:rect l="l" t="t" r="r" b="b"/>
            <a:pathLst>
              <a:path w="3248025" h="2249170">
                <a:moveTo>
                  <a:pt x="0" y="2248789"/>
                </a:moveTo>
                <a:lnTo>
                  <a:pt x="3247770" y="2248789"/>
                </a:lnTo>
                <a:lnTo>
                  <a:pt x="3247770" y="0"/>
                </a:lnTo>
                <a:lnTo>
                  <a:pt x="0" y="0"/>
                </a:lnTo>
                <a:lnTo>
                  <a:pt x="0" y="224878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187822" y="2694304"/>
            <a:ext cx="4356735" cy="174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10254" algn="l"/>
              </a:tabLst>
            </a:pPr>
            <a:r>
              <a:rPr sz="1400" dirty="0">
                <a:latin typeface="Arial"/>
                <a:cs typeface="Arial"/>
              </a:rPr>
              <a:t>SAP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HANA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Database	</a:t>
            </a:r>
            <a:r>
              <a:rPr sz="1400" spc="-5" dirty="0">
                <a:latin typeface="Arial"/>
                <a:cs typeface="Arial"/>
              </a:rPr>
              <a:t>Node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63098" y="2570860"/>
            <a:ext cx="1522730" cy="187071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944"/>
              </a:spcBef>
            </a:pPr>
            <a:r>
              <a:rPr sz="1400" spc="-5" dirty="0">
                <a:latin typeface="Arial"/>
                <a:cs typeface="Arial"/>
              </a:rPr>
              <a:t>Node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38792" y="3230879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</a:t>
            </a:r>
          </a:p>
        </p:txBody>
      </p:sp>
      <p:sp>
        <p:nvSpPr>
          <p:cNvPr id="21" name="object 21"/>
          <p:cNvSpPr/>
          <p:nvPr/>
        </p:nvSpPr>
        <p:spPr>
          <a:xfrm>
            <a:off x="4689602" y="3034410"/>
            <a:ext cx="2710180" cy="290830"/>
          </a:xfrm>
          <a:custGeom>
            <a:avLst/>
            <a:gdLst/>
            <a:ahLst/>
            <a:cxnLst/>
            <a:rect l="l" t="t" r="r" b="b"/>
            <a:pathLst>
              <a:path w="2710179" h="290829">
                <a:moveTo>
                  <a:pt x="0" y="290575"/>
                </a:moveTo>
                <a:lnTo>
                  <a:pt x="2710053" y="290575"/>
                </a:lnTo>
                <a:lnTo>
                  <a:pt x="2710053" y="0"/>
                </a:lnTo>
                <a:lnTo>
                  <a:pt x="0" y="0"/>
                </a:lnTo>
                <a:lnTo>
                  <a:pt x="0" y="290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89602" y="3034410"/>
            <a:ext cx="2710180" cy="290830"/>
          </a:xfrm>
          <a:custGeom>
            <a:avLst/>
            <a:gdLst/>
            <a:ahLst/>
            <a:cxnLst/>
            <a:rect l="l" t="t" r="r" b="b"/>
            <a:pathLst>
              <a:path w="2710179" h="290829">
                <a:moveTo>
                  <a:pt x="0" y="290575"/>
                </a:moveTo>
                <a:lnTo>
                  <a:pt x="2710053" y="290575"/>
                </a:lnTo>
                <a:lnTo>
                  <a:pt x="2710053" y="0"/>
                </a:lnTo>
                <a:lnTo>
                  <a:pt x="0" y="0"/>
                </a:lnTo>
                <a:lnTo>
                  <a:pt x="0" y="2905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10276" y="3068065"/>
            <a:ext cx="10712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9602" y="3369500"/>
            <a:ext cx="2710180" cy="289560"/>
          </a:xfrm>
          <a:custGeom>
            <a:avLst/>
            <a:gdLst/>
            <a:ahLst/>
            <a:cxnLst/>
            <a:rect l="l" t="t" r="r" b="b"/>
            <a:pathLst>
              <a:path w="2710179" h="289560">
                <a:moveTo>
                  <a:pt x="0" y="288988"/>
                </a:moveTo>
                <a:lnTo>
                  <a:pt x="2710053" y="288988"/>
                </a:lnTo>
                <a:lnTo>
                  <a:pt x="2710053" y="0"/>
                </a:lnTo>
                <a:lnTo>
                  <a:pt x="0" y="0"/>
                </a:lnTo>
                <a:lnTo>
                  <a:pt x="0" y="288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689602" y="3369500"/>
            <a:ext cx="2710180" cy="289560"/>
          </a:xfrm>
          <a:custGeom>
            <a:avLst/>
            <a:gdLst/>
            <a:ahLst/>
            <a:cxnLst/>
            <a:rect l="l" t="t" r="r" b="b"/>
            <a:pathLst>
              <a:path w="2710179" h="289560">
                <a:moveTo>
                  <a:pt x="0" y="288988"/>
                </a:moveTo>
                <a:lnTo>
                  <a:pt x="2710053" y="288988"/>
                </a:lnTo>
                <a:lnTo>
                  <a:pt x="2710053" y="0"/>
                </a:lnTo>
                <a:lnTo>
                  <a:pt x="0" y="0"/>
                </a:lnTo>
                <a:lnTo>
                  <a:pt x="0" y="28898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689602" y="3702939"/>
            <a:ext cx="2710180" cy="290830"/>
          </a:xfrm>
          <a:custGeom>
            <a:avLst/>
            <a:gdLst/>
            <a:ahLst/>
            <a:cxnLst/>
            <a:rect l="l" t="t" r="r" b="b"/>
            <a:pathLst>
              <a:path w="2710179" h="290829">
                <a:moveTo>
                  <a:pt x="0" y="290575"/>
                </a:moveTo>
                <a:lnTo>
                  <a:pt x="2710053" y="290575"/>
                </a:lnTo>
                <a:lnTo>
                  <a:pt x="2710053" y="0"/>
                </a:lnTo>
                <a:lnTo>
                  <a:pt x="0" y="0"/>
                </a:lnTo>
                <a:lnTo>
                  <a:pt x="0" y="290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4689602" y="3702939"/>
            <a:ext cx="2710180" cy="2908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Statistics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9602" y="4037964"/>
            <a:ext cx="2710180" cy="290830"/>
          </a:xfrm>
          <a:custGeom>
            <a:avLst/>
            <a:gdLst/>
            <a:ahLst/>
            <a:cxnLst/>
            <a:rect l="l" t="t" r="r" b="b"/>
            <a:pathLst>
              <a:path w="2710179" h="290829">
                <a:moveTo>
                  <a:pt x="0" y="290575"/>
                </a:moveTo>
                <a:lnTo>
                  <a:pt x="2710053" y="290575"/>
                </a:lnTo>
                <a:lnTo>
                  <a:pt x="2710053" y="0"/>
                </a:lnTo>
                <a:lnTo>
                  <a:pt x="0" y="0"/>
                </a:lnTo>
                <a:lnTo>
                  <a:pt x="0" y="290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689602" y="4037964"/>
            <a:ext cx="2710180" cy="2908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Preprocessor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530088" y="3402329"/>
            <a:ext cx="394017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0980" algn="l"/>
              </a:tabLst>
            </a:pPr>
            <a:r>
              <a:rPr sz="1400" dirty="0">
                <a:latin typeface="Arial"/>
                <a:cs typeface="Arial"/>
              </a:rPr>
              <a:t>Index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	</a:t>
            </a:r>
            <a:r>
              <a:rPr sz="1400" dirty="0">
                <a:latin typeface="Arial"/>
                <a:cs typeface="Arial"/>
              </a:rPr>
              <a:t>Index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5300" y="4037964"/>
            <a:ext cx="1355090" cy="29083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Preprocessor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147807" y="3369500"/>
            <a:ext cx="1353185" cy="28956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Arial"/>
                <a:cs typeface="Arial"/>
              </a:rPr>
              <a:t>Index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47807" y="4037964"/>
            <a:ext cx="1353185" cy="29083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Preprocessor</a:t>
            </a:r>
          </a:p>
        </p:txBody>
      </p:sp>
      <p:sp>
        <p:nvSpPr>
          <p:cNvPr id="34" name="object 34"/>
          <p:cNvSpPr/>
          <p:nvPr/>
        </p:nvSpPr>
        <p:spPr>
          <a:xfrm>
            <a:off x="5132196" y="1691081"/>
            <a:ext cx="1960880" cy="215900"/>
          </a:xfrm>
          <a:custGeom>
            <a:avLst/>
            <a:gdLst/>
            <a:ahLst/>
            <a:cxnLst/>
            <a:rect l="l" t="t" r="r" b="b"/>
            <a:pathLst>
              <a:path w="1960879" h="215900">
                <a:moveTo>
                  <a:pt x="0" y="215442"/>
                </a:moveTo>
                <a:lnTo>
                  <a:pt x="1960499" y="215442"/>
                </a:lnTo>
                <a:lnTo>
                  <a:pt x="1960499" y="0"/>
                </a:lnTo>
                <a:lnTo>
                  <a:pt x="0" y="0"/>
                </a:lnTo>
                <a:lnTo>
                  <a:pt x="0" y="215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281042" y="1940432"/>
            <a:ext cx="7482205" cy="76200"/>
          </a:xfrm>
          <a:custGeom>
            <a:avLst/>
            <a:gdLst/>
            <a:ahLst/>
            <a:cxnLst/>
            <a:rect l="l" t="t" r="r" b="b"/>
            <a:pathLst>
              <a:path w="74822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482205" h="76200">
                <a:moveTo>
                  <a:pt x="7406005" y="0"/>
                </a:moveTo>
                <a:lnTo>
                  <a:pt x="7406005" y="76200"/>
                </a:lnTo>
                <a:lnTo>
                  <a:pt x="7469505" y="44450"/>
                </a:lnTo>
                <a:lnTo>
                  <a:pt x="7418832" y="44450"/>
                </a:lnTo>
                <a:lnTo>
                  <a:pt x="7418832" y="31750"/>
                </a:lnTo>
                <a:lnTo>
                  <a:pt x="7469505" y="31750"/>
                </a:lnTo>
                <a:lnTo>
                  <a:pt x="7406005" y="0"/>
                </a:lnTo>
                <a:close/>
              </a:path>
              <a:path w="7482205" h="76200">
                <a:moveTo>
                  <a:pt x="76200" y="31750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482205" h="76200">
                <a:moveTo>
                  <a:pt x="740600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406005" y="44450"/>
                </a:lnTo>
                <a:lnTo>
                  <a:pt x="7406005" y="31750"/>
                </a:lnTo>
                <a:close/>
              </a:path>
              <a:path w="7482205" h="76200">
                <a:moveTo>
                  <a:pt x="7469505" y="31750"/>
                </a:moveTo>
                <a:lnTo>
                  <a:pt x="7418832" y="31750"/>
                </a:lnTo>
                <a:lnTo>
                  <a:pt x="7418832" y="44450"/>
                </a:lnTo>
                <a:lnTo>
                  <a:pt x="7469505" y="44450"/>
                </a:lnTo>
                <a:lnTo>
                  <a:pt x="7482205" y="38100"/>
                </a:lnTo>
                <a:lnTo>
                  <a:pt x="746950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511158" y="1902282"/>
            <a:ext cx="2486660" cy="215900"/>
          </a:xfrm>
          <a:custGeom>
            <a:avLst/>
            <a:gdLst/>
            <a:ahLst/>
            <a:cxnLst/>
            <a:rect l="l" t="t" r="r" b="b"/>
            <a:pathLst>
              <a:path w="2486659" h="215900">
                <a:moveTo>
                  <a:pt x="0" y="215442"/>
                </a:moveTo>
                <a:lnTo>
                  <a:pt x="2486279" y="215442"/>
                </a:lnTo>
                <a:lnTo>
                  <a:pt x="2486279" y="0"/>
                </a:lnTo>
                <a:lnTo>
                  <a:pt x="0" y="0"/>
                </a:lnTo>
                <a:lnTo>
                  <a:pt x="0" y="215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4376165" y="1685797"/>
            <a:ext cx="661670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>
              <a:lnSpc>
                <a:spcPts val="1670"/>
              </a:lnSpc>
            </a:pPr>
            <a:r>
              <a:rPr sz="1400" dirty="0">
                <a:latin typeface="Arial"/>
                <a:cs typeface="Arial"/>
              </a:rPr>
              <a:t>Single host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configuration</a:t>
            </a:r>
          </a:p>
          <a:p>
            <a:pPr marL="4135754">
              <a:lnSpc>
                <a:spcPts val="1670"/>
              </a:lnSpc>
            </a:pPr>
            <a:r>
              <a:rPr sz="1400" dirty="0">
                <a:latin typeface="Arial"/>
                <a:cs typeface="Arial"/>
              </a:rPr>
              <a:t>Multi-node cluster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configuration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b="1" spc="-20" dirty="0">
                <a:solidFill>
                  <a:srgbClr val="785500"/>
                </a:solidFill>
                <a:latin typeface="Arial"/>
                <a:cs typeface="Arial"/>
              </a:rPr>
              <a:t>SAP </a:t>
            </a:r>
            <a:r>
              <a:rPr sz="1600" b="1" spc="-15" dirty="0">
                <a:solidFill>
                  <a:srgbClr val="785500"/>
                </a:solidFill>
                <a:latin typeface="Arial"/>
                <a:cs typeface="Arial"/>
              </a:rPr>
              <a:t>HANA</a:t>
            </a:r>
            <a:r>
              <a:rPr sz="1600" b="1" spc="10" dirty="0">
                <a:solidFill>
                  <a:srgbClr val="7855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785500"/>
                </a:solidFill>
                <a:latin typeface="Arial"/>
                <a:cs typeface="Arial"/>
              </a:rPr>
              <a:t>Appliance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76040" y="3141598"/>
            <a:ext cx="1351915" cy="76200"/>
          </a:xfrm>
          <a:custGeom>
            <a:avLst/>
            <a:gdLst/>
            <a:ahLst/>
            <a:cxnLst/>
            <a:rect l="l" t="t" r="r" b="b"/>
            <a:pathLst>
              <a:path w="1351914" h="76200">
                <a:moveTo>
                  <a:pt x="1350394" y="31750"/>
                </a:moveTo>
                <a:lnTo>
                  <a:pt x="1313561" y="31750"/>
                </a:lnTo>
                <a:lnTo>
                  <a:pt x="1313561" y="44450"/>
                </a:lnTo>
                <a:lnTo>
                  <a:pt x="1276765" y="44521"/>
                </a:lnTo>
                <a:lnTo>
                  <a:pt x="1278522" y="53000"/>
                </a:lnTo>
                <a:lnTo>
                  <a:pt x="1286716" y="65071"/>
                </a:lnTo>
                <a:lnTo>
                  <a:pt x="1298838" y="73213"/>
                </a:lnTo>
                <a:lnTo>
                  <a:pt x="1313688" y="76200"/>
                </a:lnTo>
                <a:lnTo>
                  <a:pt x="1328533" y="73191"/>
                </a:lnTo>
                <a:lnTo>
                  <a:pt x="1340627" y="64992"/>
                </a:lnTo>
                <a:lnTo>
                  <a:pt x="1348745" y="52839"/>
                </a:lnTo>
                <a:lnTo>
                  <a:pt x="1351661" y="37973"/>
                </a:lnTo>
                <a:lnTo>
                  <a:pt x="1350394" y="31750"/>
                </a:lnTo>
                <a:close/>
              </a:path>
              <a:path w="1351914" h="76200">
                <a:moveTo>
                  <a:pt x="1276748" y="31821"/>
                </a:moveTo>
                <a:lnTo>
                  <a:pt x="0" y="34289"/>
                </a:lnTo>
                <a:lnTo>
                  <a:pt x="0" y="46989"/>
                </a:lnTo>
                <a:lnTo>
                  <a:pt x="1276765" y="44521"/>
                </a:lnTo>
                <a:lnTo>
                  <a:pt x="1275461" y="38226"/>
                </a:lnTo>
                <a:lnTo>
                  <a:pt x="1276748" y="31821"/>
                </a:lnTo>
                <a:close/>
              </a:path>
              <a:path w="1351914" h="76200">
                <a:moveTo>
                  <a:pt x="1313561" y="31750"/>
                </a:moveTo>
                <a:lnTo>
                  <a:pt x="1276748" y="31821"/>
                </a:lnTo>
                <a:lnTo>
                  <a:pt x="1275461" y="38226"/>
                </a:lnTo>
                <a:lnTo>
                  <a:pt x="1276765" y="44521"/>
                </a:lnTo>
                <a:lnTo>
                  <a:pt x="1313561" y="44450"/>
                </a:lnTo>
                <a:lnTo>
                  <a:pt x="1313561" y="31750"/>
                </a:lnTo>
                <a:close/>
              </a:path>
              <a:path w="1351914" h="76200">
                <a:moveTo>
                  <a:pt x="1313561" y="0"/>
                </a:moveTo>
                <a:lnTo>
                  <a:pt x="1298713" y="3008"/>
                </a:lnTo>
                <a:lnTo>
                  <a:pt x="1286605" y="11207"/>
                </a:lnTo>
                <a:lnTo>
                  <a:pt x="1278449" y="23360"/>
                </a:lnTo>
                <a:lnTo>
                  <a:pt x="1276748" y="31821"/>
                </a:lnTo>
                <a:lnTo>
                  <a:pt x="1350394" y="31750"/>
                </a:lnTo>
                <a:lnTo>
                  <a:pt x="1348654" y="23199"/>
                </a:lnTo>
                <a:lnTo>
                  <a:pt x="1340469" y="11128"/>
                </a:lnTo>
                <a:lnTo>
                  <a:pt x="1328354" y="2986"/>
                </a:lnTo>
                <a:lnTo>
                  <a:pt x="13135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969130" y="3475863"/>
            <a:ext cx="758825" cy="76200"/>
          </a:xfrm>
          <a:custGeom>
            <a:avLst/>
            <a:gdLst/>
            <a:ahLst/>
            <a:cxnLst/>
            <a:rect l="l" t="t" r="r" b="b"/>
            <a:pathLst>
              <a:path w="758825" h="76200">
                <a:moveTo>
                  <a:pt x="757310" y="31750"/>
                </a:moveTo>
                <a:lnTo>
                  <a:pt x="720471" y="31750"/>
                </a:lnTo>
                <a:lnTo>
                  <a:pt x="720471" y="44450"/>
                </a:lnTo>
                <a:lnTo>
                  <a:pt x="683679" y="44540"/>
                </a:lnTo>
                <a:lnTo>
                  <a:pt x="685432" y="53000"/>
                </a:lnTo>
                <a:lnTo>
                  <a:pt x="693626" y="65071"/>
                </a:lnTo>
                <a:lnTo>
                  <a:pt x="705748" y="73213"/>
                </a:lnTo>
                <a:lnTo>
                  <a:pt x="720598" y="76200"/>
                </a:lnTo>
                <a:lnTo>
                  <a:pt x="735443" y="73138"/>
                </a:lnTo>
                <a:lnTo>
                  <a:pt x="747537" y="64944"/>
                </a:lnTo>
                <a:lnTo>
                  <a:pt x="755655" y="52822"/>
                </a:lnTo>
                <a:lnTo>
                  <a:pt x="758571" y="37973"/>
                </a:lnTo>
                <a:lnTo>
                  <a:pt x="757310" y="31750"/>
                </a:lnTo>
                <a:close/>
              </a:path>
              <a:path w="758825" h="76200">
                <a:moveTo>
                  <a:pt x="683654" y="31840"/>
                </a:moveTo>
                <a:lnTo>
                  <a:pt x="0" y="33527"/>
                </a:lnTo>
                <a:lnTo>
                  <a:pt x="0" y="46227"/>
                </a:lnTo>
                <a:lnTo>
                  <a:pt x="683679" y="44540"/>
                </a:lnTo>
                <a:lnTo>
                  <a:pt x="682371" y="38226"/>
                </a:lnTo>
                <a:lnTo>
                  <a:pt x="683654" y="31840"/>
                </a:lnTo>
                <a:close/>
              </a:path>
              <a:path w="758825" h="76200">
                <a:moveTo>
                  <a:pt x="720471" y="31750"/>
                </a:moveTo>
                <a:lnTo>
                  <a:pt x="683654" y="31840"/>
                </a:lnTo>
                <a:lnTo>
                  <a:pt x="682371" y="38226"/>
                </a:lnTo>
                <a:lnTo>
                  <a:pt x="683679" y="44540"/>
                </a:lnTo>
                <a:lnTo>
                  <a:pt x="720471" y="44450"/>
                </a:lnTo>
                <a:lnTo>
                  <a:pt x="720471" y="31750"/>
                </a:lnTo>
                <a:close/>
              </a:path>
              <a:path w="758825" h="76200">
                <a:moveTo>
                  <a:pt x="720471" y="0"/>
                </a:moveTo>
                <a:lnTo>
                  <a:pt x="705623" y="3008"/>
                </a:lnTo>
                <a:lnTo>
                  <a:pt x="693515" y="11207"/>
                </a:lnTo>
                <a:lnTo>
                  <a:pt x="685359" y="23360"/>
                </a:lnTo>
                <a:lnTo>
                  <a:pt x="683654" y="31840"/>
                </a:lnTo>
                <a:lnTo>
                  <a:pt x="757310" y="31750"/>
                </a:lnTo>
                <a:lnTo>
                  <a:pt x="755564" y="23127"/>
                </a:lnTo>
                <a:lnTo>
                  <a:pt x="747379" y="11033"/>
                </a:lnTo>
                <a:lnTo>
                  <a:pt x="735264" y="2915"/>
                </a:lnTo>
                <a:lnTo>
                  <a:pt x="72047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026789" y="3810127"/>
            <a:ext cx="701040" cy="76200"/>
          </a:xfrm>
          <a:custGeom>
            <a:avLst/>
            <a:gdLst/>
            <a:ahLst/>
            <a:cxnLst/>
            <a:rect l="l" t="t" r="r" b="b"/>
            <a:pathLst>
              <a:path w="701039" h="76200">
                <a:moveTo>
                  <a:pt x="699651" y="31750"/>
                </a:moveTo>
                <a:lnTo>
                  <a:pt x="662813" y="31750"/>
                </a:lnTo>
                <a:lnTo>
                  <a:pt x="662813" y="44450"/>
                </a:lnTo>
                <a:lnTo>
                  <a:pt x="626034" y="44590"/>
                </a:lnTo>
                <a:lnTo>
                  <a:pt x="627792" y="53054"/>
                </a:lnTo>
                <a:lnTo>
                  <a:pt x="636015" y="65119"/>
                </a:lnTo>
                <a:lnTo>
                  <a:pt x="648144" y="73231"/>
                </a:lnTo>
                <a:lnTo>
                  <a:pt x="662939" y="76200"/>
                </a:lnTo>
                <a:lnTo>
                  <a:pt x="677785" y="73120"/>
                </a:lnTo>
                <a:lnTo>
                  <a:pt x="689879" y="64896"/>
                </a:lnTo>
                <a:lnTo>
                  <a:pt x="697997" y="52768"/>
                </a:lnTo>
                <a:lnTo>
                  <a:pt x="700913" y="37973"/>
                </a:lnTo>
                <a:lnTo>
                  <a:pt x="699651" y="31750"/>
                </a:lnTo>
                <a:close/>
              </a:path>
              <a:path w="701039" h="76200">
                <a:moveTo>
                  <a:pt x="625978" y="31891"/>
                </a:moveTo>
                <a:lnTo>
                  <a:pt x="0" y="34290"/>
                </a:lnTo>
                <a:lnTo>
                  <a:pt x="126" y="46990"/>
                </a:lnTo>
                <a:lnTo>
                  <a:pt x="626034" y="44590"/>
                </a:lnTo>
                <a:lnTo>
                  <a:pt x="624713" y="38227"/>
                </a:lnTo>
                <a:lnTo>
                  <a:pt x="625978" y="31891"/>
                </a:lnTo>
                <a:close/>
              </a:path>
              <a:path w="701039" h="76200">
                <a:moveTo>
                  <a:pt x="662813" y="31750"/>
                </a:moveTo>
                <a:lnTo>
                  <a:pt x="625978" y="31891"/>
                </a:lnTo>
                <a:lnTo>
                  <a:pt x="624713" y="38227"/>
                </a:lnTo>
                <a:lnTo>
                  <a:pt x="626034" y="44590"/>
                </a:lnTo>
                <a:lnTo>
                  <a:pt x="662813" y="44450"/>
                </a:lnTo>
                <a:lnTo>
                  <a:pt x="662813" y="31750"/>
                </a:lnTo>
                <a:close/>
              </a:path>
              <a:path w="701039" h="76200">
                <a:moveTo>
                  <a:pt x="662686" y="0"/>
                </a:moveTo>
                <a:lnTo>
                  <a:pt x="647858" y="3008"/>
                </a:lnTo>
                <a:lnTo>
                  <a:pt x="635793" y="11207"/>
                </a:lnTo>
                <a:lnTo>
                  <a:pt x="627681" y="23360"/>
                </a:lnTo>
                <a:lnTo>
                  <a:pt x="625978" y="31891"/>
                </a:lnTo>
                <a:lnTo>
                  <a:pt x="699651" y="31750"/>
                </a:lnTo>
                <a:lnTo>
                  <a:pt x="697904" y="23127"/>
                </a:lnTo>
                <a:lnTo>
                  <a:pt x="689705" y="11033"/>
                </a:lnTo>
                <a:lnTo>
                  <a:pt x="677552" y="2915"/>
                </a:lnTo>
                <a:lnTo>
                  <a:pt x="6626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956051" y="4145152"/>
            <a:ext cx="1771650" cy="76200"/>
          </a:xfrm>
          <a:custGeom>
            <a:avLst/>
            <a:gdLst/>
            <a:ahLst/>
            <a:cxnLst/>
            <a:rect l="l" t="t" r="r" b="b"/>
            <a:pathLst>
              <a:path w="1771650" h="76200">
                <a:moveTo>
                  <a:pt x="1770391" y="31750"/>
                </a:moveTo>
                <a:lnTo>
                  <a:pt x="1733550" y="31750"/>
                </a:lnTo>
                <a:lnTo>
                  <a:pt x="1733550" y="44450"/>
                </a:lnTo>
                <a:lnTo>
                  <a:pt x="1696770" y="44503"/>
                </a:lnTo>
                <a:lnTo>
                  <a:pt x="1698511" y="52947"/>
                </a:lnTo>
                <a:lnTo>
                  <a:pt x="1706705" y="65055"/>
                </a:lnTo>
                <a:lnTo>
                  <a:pt x="1718827" y="73211"/>
                </a:lnTo>
                <a:lnTo>
                  <a:pt x="1733677" y="76200"/>
                </a:lnTo>
                <a:lnTo>
                  <a:pt x="1748468" y="73191"/>
                </a:lnTo>
                <a:lnTo>
                  <a:pt x="1760569" y="64992"/>
                </a:lnTo>
                <a:lnTo>
                  <a:pt x="1768717" y="52839"/>
                </a:lnTo>
                <a:lnTo>
                  <a:pt x="1771650" y="37973"/>
                </a:lnTo>
                <a:lnTo>
                  <a:pt x="1770391" y="31750"/>
                </a:lnTo>
                <a:close/>
              </a:path>
              <a:path w="1771650" h="76200">
                <a:moveTo>
                  <a:pt x="1696721" y="31803"/>
                </a:moveTo>
                <a:lnTo>
                  <a:pt x="0" y="34290"/>
                </a:lnTo>
                <a:lnTo>
                  <a:pt x="0" y="46990"/>
                </a:lnTo>
                <a:lnTo>
                  <a:pt x="1696770" y="44503"/>
                </a:lnTo>
                <a:lnTo>
                  <a:pt x="1695450" y="38100"/>
                </a:lnTo>
                <a:lnTo>
                  <a:pt x="1696721" y="31803"/>
                </a:lnTo>
                <a:close/>
              </a:path>
              <a:path w="1771650" h="76200">
                <a:moveTo>
                  <a:pt x="1733550" y="31750"/>
                </a:moveTo>
                <a:lnTo>
                  <a:pt x="1696721" y="31803"/>
                </a:lnTo>
                <a:lnTo>
                  <a:pt x="1695450" y="38100"/>
                </a:lnTo>
                <a:lnTo>
                  <a:pt x="1696770" y="44503"/>
                </a:lnTo>
                <a:lnTo>
                  <a:pt x="1733550" y="44450"/>
                </a:lnTo>
                <a:lnTo>
                  <a:pt x="1733550" y="31750"/>
                </a:lnTo>
                <a:close/>
              </a:path>
              <a:path w="1771650" h="76200">
                <a:moveTo>
                  <a:pt x="1733550" y="0"/>
                </a:moveTo>
                <a:lnTo>
                  <a:pt x="1718702" y="3006"/>
                </a:lnTo>
                <a:lnTo>
                  <a:pt x="1706594" y="11191"/>
                </a:lnTo>
                <a:lnTo>
                  <a:pt x="1698438" y="23306"/>
                </a:lnTo>
                <a:lnTo>
                  <a:pt x="1696721" y="31803"/>
                </a:lnTo>
                <a:lnTo>
                  <a:pt x="1770391" y="31750"/>
                </a:lnTo>
                <a:lnTo>
                  <a:pt x="1768661" y="23199"/>
                </a:lnTo>
                <a:lnTo>
                  <a:pt x="1760505" y="11128"/>
                </a:lnTo>
                <a:lnTo>
                  <a:pt x="1748397" y="2986"/>
                </a:lnTo>
                <a:lnTo>
                  <a:pt x="17335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763264" y="4936363"/>
            <a:ext cx="708025" cy="118110"/>
          </a:xfrm>
          <a:custGeom>
            <a:avLst/>
            <a:gdLst/>
            <a:ahLst/>
            <a:cxnLst/>
            <a:rect l="l" t="t" r="r" b="b"/>
            <a:pathLst>
              <a:path w="708025" h="118110">
                <a:moveTo>
                  <a:pt x="632922" y="82204"/>
                </a:moveTo>
                <a:lnTo>
                  <a:pt x="633698" y="90779"/>
                </a:lnTo>
                <a:lnTo>
                  <a:pt x="640492" y="103711"/>
                </a:lnTo>
                <a:lnTo>
                  <a:pt x="651621" y="113143"/>
                </a:lnTo>
                <a:lnTo>
                  <a:pt x="665988" y="117729"/>
                </a:lnTo>
                <a:lnTo>
                  <a:pt x="681075" y="116435"/>
                </a:lnTo>
                <a:lnTo>
                  <a:pt x="694007" y="109664"/>
                </a:lnTo>
                <a:lnTo>
                  <a:pt x="703439" y="98512"/>
                </a:lnTo>
                <a:lnTo>
                  <a:pt x="707339" y="86233"/>
                </a:lnTo>
                <a:lnTo>
                  <a:pt x="669544" y="86233"/>
                </a:lnTo>
                <a:lnTo>
                  <a:pt x="632922" y="82204"/>
                </a:lnTo>
                <a:close/>
              </a:path>
              <a:path w="708025" h="118110">
                <a:moveTo>
                  <a:pt x="634269" y="69625"/>
                </a:moveTo>
                <a:lnTo>
                  <a:pt x="632333" y="75692"/>
                </a:lnTo>
                <a:lnTo>
                  <a:pt x="632922" y="82204"/>
                </a:lnTo>
                <a:lnTo>
                  <a:pt x="669544" y="86233"/>
                </a:lnTo>
                <a:lnTo>
                  <a:pt x="670940" y="73660"/>
                </a:lnTo>
                <a:lnTo>
                  <a:pt x="634269" y="69625"/>
                </a:lnTo>
                <a:close/>
              </a:path>
              <a:path w="708025" h="118110">
                <a:moveTo>
                  <a:pt x="674370" y="42037"/>
                </a:moveTo>
                <a:lnTo>
                  <a:pt x="659282" y="43402"/>
                </a:lnTo>
                <a:lnTo>
                  <a:pt x="646350" y="50196"/>
                </a:lnTo>
                <a:lnTo>
                  <a:pt x="636918" y="61325"/>
                </a:lnTo>
                <a:lnTo>
                  <a:pt x="634269" y="69625"/>
                </a:lnTo>
                <a:lnTo>
                  <a:pt x="670940" y="73660"/>
                </a:lnTo>
                <a:lnTo>
                  <a:pt x="669544" y="86233"/>
                </a:lnTo>
                <a:lnTo>
                  <a:pt x="707339" y="86233"/>
                </a:lnTo>
                <a:lnTo>
                  <a:pt x="708025" y="84074"/>
                </a:lnTo>
                <a:lnTo>
                  <a:pt x="706677" y="68986"/>
                </a:lnTo>
                <a:lnTo>
                  <a:pt x="699912" y="56054"/>
                </a:lnTo>
                <a:lnTo>
                  <a:pt x="688790" y="46622"/>
                </a:lnTo>
                <a:lnTo>
                  <a:pt x="674370" y="42037"/>
                </a:lnTo>
                <a:close/>
              </a:path>
              <a:path w="708025" h="118110">
                <a:moveTo>
                  <a:pt x="1397" y="0"/>
                </a:moveTo>
                <a:lnTo>
                  <a:pt x="0" y="12573"/>
                </a:lnTo>
                <a:lnTo>
                  <a:pt x="632922" y="82204"/>
                </a:lnTo>
                <a:lnTo>
                  <a:pt x="632333" y="75692"/>
                </a:lnTo>
                <a:lnTo>
                  <a:pt x="634269" y="69625"/>
                </a:lnTo>
                <a:lnTo>
                  <a:pt x="139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776347" y="5288788"/>
            <a:ext cx="1695450" cy="92075"/>
          </a:xfrm>
          <a:custGeom>
            <a:avLst/>
            <a:gdLst/>
            <a:ahLst/>
            <a:cxnLst/>
            <a:rect l="l" t="t" r="r" b="b"/>
            <a:pathLst>
              <a:path w="1695450" h="92075">
                <a:moveTo>
                  <a:pt x="1620099" y="59141"/>
                </a:moveTo>
                <a:lnTo>
                  <a:pt x="1621555" y="67641"/>
                </a:lnTo>
                <a:lnTo>
                  <a:pt x="1629378" y="79994"/>
                </a:lnTo>
                <a:lnTo>
                  <a:pt x="1641248" y="88513"/>
                </a:lnTo>
                <a:lnTo>
                  <a:pt x="1655952" y="91948"/>
                </a:lnTo>
                <a:lnTo>
                  <a:pt x="1670889" y="89332"/>
                </a:lnTo>
                <a:lnTo>
                  <a:pt x="1683242" y="81502"/>
                </a:lnTo>
                <a:lnTo>
                  <a:pt x="1691761" y="69623"/>
                </a:lnTo>
                <a:lnTo>
                  <a:pt x="1693954" y="60198"/>
                </a:lnTo>
                <a:lnTo>
                  <a:pt x="1656968" y="60198"/>
                </a:lnTo>
                <a:lnTo>
                  <a:pt x="1620099" y="59141"/>
                </a:lnTo>
                <a:close/>
              </a:path>
              <a:path w="1695450" h="92075">
                <a:moveTo>
                  <a:pt x="1620454" y="46440"/>
                </a:moveTo>
                <a:lnTo>
                  <a:pt x="1618995" y="52705"/>
                </a:lnTo>
                <a:lnTo>
                  <a:pt x="1620099" y="59141"/>
                </a:lnTo>
                <a:lnTo>
                  <a:pt x="1656968" y="60198"/>
                </a:lnTo>
                <a:lnTo>
                  <a:pt x="1657350" y="47498"/>
                </a:lnTo>
                <a:lnTo>
                  <a:pt x="1620454" y="46440"/>
                </a:lnTo>
                <a:close/>
              </a:path>
              <a:path w="1695450" h="92075">
                <a:moveTo>
                  <a:pt x="1658239" y="15748"/>
                </a:moveTo>
                <a:lnTo>
                  <a:pt x="1643302" y="18289"/>
                </a:lnTo>
                <a:lnTo>
                  <a:pt x="1630949" y="26082"/>
                </a:lnTo>
                <a:lnTo>
                  <a:pt x="1622430" y="37947"/>
                </a:lnTo>
                <a:lnTo>
                  <a:pt x="1620454" y="46440"/>
                </a:lnTo>
                <a:lnTo>
                  <a:pt x="1657350" y="47498"/>
                </a:lnTo>
                <a:lnTo>
                  <a:pt x="1656968" y="60198"/>
                </a:lnTo>
                <a:lnTo>
                  <a:pt x="1693954" y="60198"/>
                </a:lnTo>
                <a:lnTo>
                  <a:pt x="1695195" y="54864"/>
                </a:lnTo>
                <a:lnTo>
                  <a:pt x="1692636" y="40001"/>
                </a:lnTo>
                <a:lnTo>
                  <a:pt x="1684813" y="27686"/>
                </a:lnTo>
                <a:lnTo>
                  <a:pt x="1672943" y="19180"/>
                </a:lnTo>
                <a:lnTo>
                  <a:pt x="1658239" y="15748"/>
                </a:lnTo>
                <a:close/>
              </a:path>
              <a:path w="1695450" h="92075">
                <a:moveTo>
                  <a:pt x="380" y="0"/>
                </a:moveTo>
                <a:lnTo>
                  <a:pt x="0" y="12700"/>
                </a:lnTo>
                <a:lnTo>
                  <a:pt x="1620099" y="59141"/>
                </a:lnTo>
                <a:lnTo>
                  <a:pt x="1618995" y="52705"/>
                </a:lnTo>
                <a:lnTo>
                  <a:pt x="1620454" y="46440"/>
                </a:lnTo>
                <a:lnTo>
                  <a:pt x="3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23468" y="4707077"/>
            <a:ext cx="3319779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500"/>
              </a:lnSpc>
            </a:pPr>
            <a:r>
              <a:rPr sz="1600" spc="-5" dirty="0">
                <a:latin typeface="Arial"/>
                <a:cs typeface="Arial"/>
              </a:rPr>
              <a:t>Repository for HANA Studio updates  Enables remote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start/stop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600" spc="-5" dirty="0">
                <a:latin typeface="Arial"/>
                <a:cs typeface="Arial"/>
              </a:rPr>
              <a:t>Manages SW updates for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HANA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77565" y="5618111"/>
            <a:ext cx="1094105" cy="76200"/>
          </a:xfrm>
          <a:custGeom>
            <a:avLst/>
            <a:gdLst/>
            <a:ahLst/>
            <a:cxnLst/>
            <a:rect l="l" t="t" r="r" b="b"/>
            <a:pathLst>
              <a:path w="1094104" h="76200">
                <a:moveTo>
                  <a:pt x="1056259" y="0"/>
                </a:moveTo>
                <a:lnTo>
                  <a:pt x="1041388" y="2850"/>
                </a:lnTo>
                <a:lnTo>
                  <a:pt x="1029208" y="10898"/>
                </a:lnTo>
                <a:lnTo>
                  <a:pt x="1020933" y="22929"/>
                </a:lnTo>
                <a:lnTo>
                  <a:pt x="1019128" y="31395"/>
                </a:lnTo>
                <a:lnTo>
                  <a:pt x="1056005" y="31750"/>
                </a:lnTo>
                <a:lnTo>
                  <a:pt x="1055877" y="44437"/>
                </a:lnTo>
                <a:lnTo>
                  <a:pt x="1019084" y="44437"/>
                </a:lnTo>
                <a:lnTo>
                  <a:pt x="1020671" y="52584"/>
                </a:lnTo>
                <a:lnTo>
                  <a:pt x="1028731" y="64770"/>
                </a:lnTo>
                <a:lnTo>
                  <a:pt x="1040745" y="73050"/>
                </a:lnTo>
                <a:lnTo>
                  <a:pt x="1055497" y="76187"/>
                </a:lnTo>
                <a:lnTo>
                  <a:pt x="1070367" y="73336"/>
                </a:lnTo>
                <a:lnTo>
                  <a:pt x="1082548" y="65289"/>
                </a:lnTo>
                <a:lnTo>
                  <a:pt x="1090822" y="53257"/>
                </a:lnTo>
                <a:lnTo>
                  <a:pt x="1092702" y="44437"/>
                </a:lnTo>
                <a:lnTo>
                  <a:pt x="1055877" y="44437"/>
                </a:lnTo>
                <a:lnTo>
                  <a:pt x="1092778" y="44083"/>
                </a:lnTo>
                <a:lnTo>
                  <a:pt x="1093977" y="38455"/>
                </a:lnTo>
                <a:lnTo>
                  <a:pt x="1091156" y="23602"/>
                </a:lnTo>
                <a:lnTo>
                  <a:pt x="1083119" y="11417"/>
                </a:lnTo>
                <a:lnTo>
                  <a:pt x="1071082" y="3136"/>
                </a:lnTo>
                <a:lnTo>
                  <a:pt x="1056259" y="0"/>
                </a:lnTo>
                <a:close/>
              </a:path>
              <a:path w="1094104" h="76200">
                <a:moveTo>
                  <a:pt x="1019128" y="31395"/>
                </a:moveTo>
                <a:lnTo>
                  <a:pt x="1017777" y="37731"/>
                </a:lnTo>
                <a:lnTo>
                  <a:pt x="1019015" y="44083"/>
                </a:lnTo>
                <a:lnTo>
                  <a:pt x="1055877" y="44437"/>
                </a:lnTo>
                <a:lnTo>
                  <a:pt x="1056005" y="31750"/>
                </a:lnTo>
                <a:lnTo>
                  <a:pt x="1019128" y="31395"/>
                </a:lnTo>
                <a:close/>
              </a:path>
              <a:path w="1094104" h="76200">
                <a:moveTo>
                  <a:pt x="126" y="21602"/>
                </a:moveTo>
                <a:lnTo>
                  <a:pt x="0" y="34302"/>
                </a:lnTo>
                <a:lnTo>
                  <a:pt x="1019015" y="44083"/>
                </a:lnTo>
                <a:lnTo>
                  <a:pt x="1017777" y="37731"/>
                </a:lnTo>
                <a:lnTo>
                  <a:pt x="1019128" y="31395"/>
                </a:lnTo>
                <a:lnTo>
                  <a:pt x="126" y="2160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4268659" y="6010490"/>
            <a:ext cx="7152005" cy="2673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"/>
                <a:cs typeface="Arial"/>
              </a:rPr>
              <a:t>Shared </a:t>
            </a:r>
            <a:r>
              <a:rPr sz="1400" spc="-5" dirty="0">
                <a:latin typeface="Arial"/>
                <a:cs typeface="Arial"/>
              </a:rPr>
              <a:t>persistency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fail-over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recovery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11541" y="4898580"/>
            <a:ext cx="1526540" cy="2673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"/>
                <a:cs typeface="Arial"/>
              </a:rPr>
              <a:t>SAP 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Agent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0084307" y="4898580"/>
            <a:ext cx="1526540" cy="2673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"/>
                <a:cs typeface="Arial"/>
              </a:rPr>
              <a:t>SAP 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Agent</a:t>
            </a:r>
          </a:p>
        </p:txBody>
      </p:sp>
      <p:sp>
        <p:nvSpPr>
          <p:cNvPr id="49" name="object 49"/>
          <p:cNvSpPr/>
          <p:nvPr/>
        </p:nvSpPr>
        <p:spPr>
          <a:xfrm>
            <a:off x="4689602" y="4380864"/>
            <a:ext cx="2710180" cy="290830"/>
          </a:xfrm>
          <a:custGeom>
            <a:avLst/>
            <a:gdLst/>
            <a:ahLst/>
            <a:cxnLst/>
            <a:rect l="l" t="t" r="r" b="b"/>
            <a:pathLst>
              <a:path w="2710179" h="290829">
                <a:moveTo>
                  <a:pt x="0" y="290575"/>
                </a:moveTo>
                <a:lnTo>
                  <a:pt x="2710053" y="290575"/>
                </a:lnTo>
                <a:lnTo>
                  <a:pt x="2710053" y="0"/>
                </a:lnTo>
                <a:lnTo>
                  <a:pt x="0" y="0"/>
                </a:lnTo>
                <a:lnTo>
                  <a:pt x="0" y="290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4689602" y="4380864"/>
            <a:ext cx="2710180" cy="2908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1400" spc="5" dirty="0">
                <a:latin typeface="Arial"/>
                <a:cs typeface="Arial"/>
              </a:rPr>
              <a:t>XS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Engine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23468" y="3054858"/>
            <a:ext cx="3583304" cy="160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Maintains landscape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Holds data and executes all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Arial"/>
                <a:cs typeface="Arial"/>
              </a:rPr>
              <a:t>Collects performance data about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HANA</a:t>
            </a:r>
            <a:endParaRPr sz="1600" dirty="0">
              <a:latin typeface="Arial"/>
              <a:cs typeface="Arial"/>
            </a:endParaRPr>
          </a:p>
          <a:p>
            <a:pPr marL="12700" marR="821055">
              <a:lnSpc>
                <a:spcPts val="2700"/>
              </a:lnSpc>
              <a:spcBef>
                <a:spcPts val="155"/>
              </a:spcBef>
            </a:pPr>
            <a:r>
              <a:rPr sz="1600" spc="-5" dirty="0">
                <a:latin typeface="Arial"/>
                <a:cs typeface="Arial"/>
              </a:rPr>
              <a:t>Text analysis pre-processor  Extended Application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02939" y="4488052"/>
            <a:ext cx="1525270" cy="76200"/>
          </a:xfrm>
          <a:custGeom>
            <a:avLst/>
            <a:gdLst/>
            <a:ahLst/>
            <a:cxnLst/>
            <a:rect l="l" t="t" r="r" b="b"/>
            <a:pathLst>
              <a:path w="1525270" h="76200">
                <a:moveTo>
                  <a:pt x="1523495" y="31750"/>
                </a:moveTo>
                <a:lnTo>
                  <a:pt x="1486662" y="31750"/>
                </a:lnTo>
                <a:lnTo>
                  <a:pt x="1486662" y="44450"/>
                </a:lnTo>
                <a:lnTo>
                  <a:pt x="1449884" y="44512"/>
                </a:lnTo>
                <a:lnTo>
                  <a:pt x="1451623" y="52947"/>
                </a:lnTo>
                <a:lnTo>
                  <a:pt x="1459817" y="65055"/>
                </a:lnTo>
                <a:lnTo>
                  <a:pt x="1471939" y="73211"/>
                </a:lnTo>
                <a:lnTo>
                  <a:pt x="1486789" y="76200"/>
                </a:lnTo>
                <a:lnTo>
                  <a:pt x="1501580" y="73191"/>
                </a:lnTo>
                <a:lnTo>
                  <a:pt x="1513681" y="64992"/>
                </a:lnTo>
                <a:lnTo>
                  <a:pt x="1521829" y="52839"/>
                </a:lnTo>
                <a:lnTo>
                  <a:pt x="1524762" y="37973"/>
                </a:lnTo>
                <a:lnTo>
                  <a:pt x="1523495" y="31750"/>
                </a:lnTo>
                <a:close/>
              </a:path>
              <a:path w="1525270" h="76200">
                <a:moveTo>
                  <a:pt x="1449832" y="31812"/>
                </a:moveTo>
                <a:lnTo>
                  <a:pt x="0" y="34290"/>
                </a:lnTo>
                <a:lnTo>
                  <a:pt x="0" y="46990"/>
                </a:lnTo>
                <a:lnTo>
                  <a:pt x="1449884" y="44512"/>
                </a:lnTo>
                <a:lnTo>
                  <a:pt x="1448562" y="38100"/>
                </a:lnTo>
                <a:lnTo>
                  <a:pt x="1449832" y="31812"/>
                </a:lnTo>
                <a:close/>
              </a:path>
              <a:path w="1525270" h="76200">
                <a:moveTo>
                  <a:pt x="1486662" y="31750"/>
                </a:moveTo>
                <a:lnTo>
                  <a:pt x="1449832" y="31812"/>
                </a:lnTo>
                <a:lnTo>
                  <a:pt x="1448562" y="38100"/>
                </a:lnTo>
                <a:lnTo>
                  <a:pt x="1449884" y="44512"/>
                </a:lnTo>
                <a:lnTo>
                  <a:pt x="1486662" y="44450"/>
                </a:lnTo>
                <a:lnTo>
                  <a:pt x="1486662" y="31750"/>
                </a:lnTo>
                <a:close/>
              </a:path>
              <a:path w="1525270" h="76200">
                <a:moveTo>
                  <a:pt x="1486662" y="0"/>
                </a:moveTo>
                <a:lnTo>
                  <a:pt x="1471814" y="3006"/>
                </a:lnTo>
                <a:lnTo>
                  <a:pt x="1459706" y="11191"/>
                </a:lnTo>
                <a:lnTo>
                  <a:pt x="1451550" y="23306"/>
                </a:lnTo>
                <a:lnTo>
                  <a:pt x="1449832" y="31812"/>
                </a:lnTo>
                <a:lnTo>
                  <a:pt x="1523495" y="31750"/>
                </a:lnTo>
                <a:lnTo>
                  <a:pt x="1521755" y="23199"/>
                </a:lnTo>
                <a:lnTo>
                  <a:pt x="1513570" y="11128"/>
                </a:lnTo>
                <a:lnTo>
                  <a:pt x="1501455" y="2986"/>
                </a:lnTo>
                <a:lnTo>
                  <a:pt x="14866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1774"/>
          </a:xfrm>
        </p:spPr>
        <p:txBody>
          <a:bodyPr/>
          <a:lstStyle/>
          <a:p>
            <a:r>
              <a:rPr lang="en-US" dirty="0"/>
              <a:t>SAP HANA Studio</a:t>
            </a:r>
            <a:br>
              <a:rPr lang="en-US" dirty="0"/>
            </a:br>
            <a:r>
              <a:rPr lang="en-US" b="0" dirty="0"/>
              <a:t>Administration and Development Tool for SAP HANA</a:t>
            </a:r>
          </a:p>
        </p:txBody>
      </p:sp>
      <p:sp>
        <p:nvSpPr>
          <p:cNvPr id="4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7200" y="1890544"/>
            <a:ext cx="5810250" cy="390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17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SAP HANA studio runs on the Eclipse platform and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both  the central development environment and the main  administration tool for SAP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HANA.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1905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Administrators can use the SAP HANA studio, for example, to  start and stop services, to monitor the system, to configure  </a:t>
            </a:r>
            <a:r>
              <a:rPr sz="1600" spc="-10" dirty="0">
                <a:latin typeface="Arial"/>
                <a:cs typeface="Arial"/>
              </a:rPr>
              <a:t>system </a:t>
            </a:r>
            <a:r>
              <a:rPr sz="1600" spc="-5" dirty="0">
                <a:latin typeface="Arial"/>
                <a:cs typeface="Arial"/>
              </a:rPr>
              <a:t>settings, and to manage users and authorizations. The  SAP HANA studio accesses the servers of the SAP HANA  database by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SQL.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1581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SAP HANA studio presents its various tools in the form of  perspectives. Database administration and monitoring features  are contained primarily within the </a:t>
            </a:r>
            <a:r>
              <a:rPr sz="1600" b="1" spc="-5" dirty="0">
                <a:latin typeface="Arial"/>
                <a:cs typeface="Arial"/>
              </a:rPr>
              <a:t>Administration Console  </a:t>
            </a:r>
            <a:r>
              <a:rPr sz="1600" spc="-5" dirty="0">
                <a:latin typeface="Arial"/>
                <a:cs typeface="Arial"/>
              </a:rPr>
              <a:t>perspective.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0" y="1527175"/>
            <a:ext cx="4804536" cy="4627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91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1774"/>
          </a:xfrm>
        </p:spPr>
        <p:txBody>
          <a:bodyPr/>
          <a:lstStyle/>
          <a:p>
            <a:pPr marL="97155">
              <a:lnSpc>
                <a:spcPct val="100000"/>
              </a:lnSpc>
              <a:spcBef>
                <a:spcPts val="245"/>
              </a:spcBef>
            </a:pPr>
            <a:r>
              <a:rPr lang="en-US" spc="-5" dirty="0">
                <a:solidFill>
                  <a:srgbClr val="43687C"/>
                </a:solidFill>
                <a:latin typeface="Arial Black"/>
                <a:cs typeface="Arial Black"/>
              </a:rPr>
              <a:t>SAP </a:t>
            </a:r>
            <a:r>
              <a:rPr lang="en-US" spc="15" dirty="0">
                <a:solidFill>
                  <a:srgbClr val="43687C"/>
                </a:solidFill>
                <a:latin typeface="Arial Black"/>
                <a:cs typeface="Arial Black"/>
              </a:rPr>
              <a:t>In-Memory(HANA) </a:t>
            </a:r>
            <a:r>
              <a:rPr lang="en-US" dirty="0">
                <a:solidFill>
                  <a:srgbClr val="43687C"/>
                </a:solidFill>
                <a:latin typeface="Arial Black"/>
                <a:cs typeface="Arial Black"/>
              </a:rPr>
              <a:t>Computing</a:t>
            </a:r>
            <a:r>
              <a:rPr lang="en-US" spc="-195" dirty="0">
                <a:solidFill>
                  <a:srgbClr val="43687C"/>
                </a:solidFill>
                <a:latin typeface="Arial Black"/>
                <a:cs typeface="Arial Black"/>
              </a:rPr>
              <a:t> </a:t>
            </a:r>
            <a:r>
              <a:rPr lang="en-US" dirty="0">
                <a:solidFill>
                  <a:srgbClr val="43687C"/>
                </a:solidFill>
                <a:latin typeface="Arial Black"/>
                <a:cs typeface="Arial Black"/>
              </a:rPr>
              <a:t>Studio</a:t>
            </a:r>
            <a:br>
              <a:rPr lang="en-US" dirty="0">
                <a:latin typeface="Arial Black"/>
                <a:cs typeface="Arial Black"/>
              </a:rPr>
            </a:br>
            <a:r>
              <a:rPr lang="en-US" spc="-5" dirty="0">
                <a:solidFill>
                  <a:srgbClr val="43687C"/>
                </a:solidFill>
              </a:rPr>
              <a:t>Features</a:t>
            </a:r>
            <a:endParaRPr lang="en-US" dirty="0"/>
          </a:p>
        </p:txBody>
      </p:sp>
      <p:sp>
        <p:nvSpPr>
          <p:cNvPr id="7" name="object 4"/>
          <p:cNvSpPr/>
          <p:nvPr/>
        </p:nvSpPr>
        <p:spPr>
          <a:xfrm>
            <a:off x="176741" y="1191270"/>
            <a:ext cx="7623991" cy="558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50520" marR="5080" indent="-338455"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98" y="2065022"/>
            <a:ext cx="7239000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3105" marR="5080" indent="-551815">
              <a:lnSpc>
                <a:spcPct val="100000"/>
              </a:lnSpc>
            </a:pPr>
            <a:r>
              <a:rPr lang="en-US" b="1" spc="-5" dirty="0">
                <a:solidFill>
                  <a:srgbClr val="EFAA00"/>
                </a:solidFill>
                <a:latin typeface="Arial"/>
                <a:cs typeface="Arial"/>
              </a:rPr>
              <a:t>Quick</a:t>
            </a:r>
            <a:r>
              <a:rPr lang="en-US" b="1" spc="-120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EFAA00"/>
                </a:solidFill>
                <a:latin typeface="Arial"/>
                <a:cs typeface="Arial"/>
              </a:rPr>
              <a:t>Launch  </a:t>
            </a:r>
          </a:p>
          <a:p>
            <a:pPr marL="4523105" marR="5080" indent="-551815">
              <a:lnSpc>
                <a:spcPct val="100000"/>
              </a:lnSpc>
            </a:pPr>
            <a:r>
              <a:rPr lang="en-US" b="1" spc="-25" dirty="0">
                <a:solidFill>
                  <a:srgbClr val="EFAA00"/>
                </a:solidFill>
                <a:latin typeface="Arial"/>
                <a:cs typeface="Arial"/>
              </a:rPr>
              <a:t>View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311150" marR="4467225" indent="-299085">
              <a:lnSpc>
                <a:spcPct val="100000"/>
              </a:lnSpc>
              <a:spcBef>
                <a:spcPts val="1585"/>
              </a:spcBef>
            </a:pPr>
            <a:endParaRPr lang="en-US" b="1" spc="-5" dirty="0">
              <a:solidFill>
                <a:srgbClr val="EFAA00"/>
              </a:solidFill>
              <a:latin typeface="Arial"/>
              <a:cs typeface="Arial"/>
            </a:endParaRPr>
          </a:p>
          <a:p>
            <a:pPr marL="311150" marR="4467225" indent="-299085">
              <a:lnSpc>
                <a:spcPct val="100000"/>
              </a:lnSpc>
              <a:spcBef>
                <a:spcPts val="1585"/>
              </a:spcBef>
            </a:pPr>
            <a:endParaRPr lang="en-US" b="1" spc="-5" dirty="0">
              <a:solidFill>
                <a:srgbClr val="EFAA00"/>
              </a:solidFill>
              <a:latin typeface="Arial"/>
              <a:cs typeface="Arial"/>
            </a:endParaRPr>
          </a:p>
          <a:p>
            <a:pPr marL="311150" marR="4467225" indent="-299085">
              <a:lnSpc>
                <a:spcPct val="100000"/>
              </a:lnSpc>
              <a:spcBef>
                <a:spcPts val="1585"/>
              </a:spcBef>
            </a:pPr>
            <a:r>
              <a:rPr lang="en-US" b="1" spc="-5" dirty="0">
                <a:solidFill>
                  <a:srgbClr val="EFAA00"/>
                </a:solidFill>
                <a:latin typeface="Arial"/>
                <a:cs typeface="Arial"/>
              </a:rPr>
              <a:t>Navigator </a:t>
            </a:r>
          </a:p>
          <a:p>
            <a:pPr marL="311150" marR="4467225" indent="-299085">
              <a:lnSpc>
                <a:spcPct val="100000"/>
              </a:lnSpc>
              <a:spcBef>
                <a:spcPts val="1585"/>
              </a:spcBef>
            </a:pPr>
            <a:r>
              <a:rPr lang="en-US" b="1" spc="-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lang="en-US" b="1" spc="-25" dirty="0">
                <a:solidFill>
                  <a:srgbClr val="EFAA00"/>
                </a:solidFill>
                <a:latin typeface="Arial"/>
                <a:cs typeface="Arial"/>
              </a:rPr>
              <a:t>View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75" y="5470849"/>
            <a:ext cx="2017951" cy="493819"/>
          </a:xfrm>
          <a:prstGeom prst="rect">
            <a:avLst/>
          </a:prstGeom>
        </p:spPr>
      </p:pic>
      <p:sp>
        <p:nvSpPr>
          <p:cNvPr id="11" name="object 7"/>
          <p:cNvSpPr/>
          <p:nvPr/>
        </p:nvSpPr>
        <p:spPr>
          <a:xfrm>
            <a:off x="6496442" y="1582193"/>
            <a:ext cx="1304290" cy="965835"/>
          </a:xfrm>
          <a:custGeom>
            <a:avLst/>
            <a:gdLst/>
            <a:ahLst/>
            <a:cxnLst/>
            <a:rect l="l" t="t" r="r" b="b"/>
            <a:pathLst>
              <a:path w="1304290" h="965835">
                <a:moveTo>
                  <a:pt x="226411" y="0"/>
                </a:moveTo>
                <a:lnTo>
                  <a:pt x="172693" y="15802"/>
                </a:lnTo>
                <a:lnTo>
                  <a:pt x="8096" y="300693"/>
                </a:lnTo>
                <a:lnTo>
                  <a:pt x="0" y="329268"/>
                </a:lnTo>
                <a:lnTo>
                  <a:pt x="2762" y="357843"/>
                </a:lnTo>
                <a:lnTo>
                  <a:pt x="15811" y="382989"/>
                </a:lnTo>
                <a:lnTo>
                  <a:pt x="38576" y="401277"/>
                </a:lnTo>
                <a:lnTo>
                  <a:pt x="1050524" y="956013"/>
                </a:lnTo>
                <a:lnTo>
                  <a:pt x="1079097" y="965403"/>
                </a:lnTo>
                <a:lnTo>
                  <a:pt x="1107668" y="962501"/>
                </a:lnTo>
                <a:lnTo>
                  <a:pt x="1132810" y="948739"/>
                </a:lnTo>
                <a:lnTo>
                  <a:pt x="1151096" y="925546"/>
                </a:lnTo>
                <a:lnTo>
                  <a:pt x="1294352" y="663405"/>
                </a:lnTo>
                <a:lnTo>
                  <a:pt x="1304215" y="636546"/>
                </a:lnTo>
                <a:lnTo>
                  <a:pt x="1302358" y="608546"/>
                </a:lnTo>
                <a:lnTo>
                  <a:pt x="1289639" y="582829"/>
                </a:lnTo>
                <a:lnTo>
                  <a:pt x="1266920" y="562821"/>
                </a:lnTo>
                <a:lnTo>
                  <a:pt x="254984" y="8098"/>
                </a:lnTo>
                <a:lnTo>
                  <a:pt x="226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6448330" y="1532663"/>
            <a:ext cx="1356360" cy="1015365"/>
          </a:xfrm>
          <a:custGeom>
            <a:avLst/>
            <a:gdLst/>
            <a:ahLst/>
            <a:cxnLst/>
            <a:rect l="l" t="t" r="r" b="b"/>
            <a:pathLst>
              <a:path w="1356359" h="1015364">
                <a:moveTo>
                  <a:pt x="1136903" y="1011923"/>
                </a:moveTo>
                <a:lnTo>
                  <a:pt x="1085087" y="1011923"/>
                </a:lnTo>
                <a:lnTo>
                  <a:pt x="1100327" y="1014971"/>
                </a:lnTo>
                <a:lnTo>
                  <a:pt x="1124711" y="1014971"/>
                </a:lnTo>
                <a:lnTo>
                  <a:pt x="1136903" y="1011923"/>
                </a:lnTo>
                <a:close/>
              </a:path>
              <a:path w="1356359" h="1015364">
                <a:moveTo>
                  <a:pt x="48780" y="426707"/>
                </a:moveTo>
                <a:lnTo>
                  <a:pt x="24383" y="426707"/>
                </a:lnTo>
                <a:lnTo>
                  <a:pt x="36575" y="438899"/>
                </a:lnTo>
                <a:lnTo>
                  <a:pt x="51815" y="451103"/>
                </a:lnTo>
                <a:lnTo>
                  <a:pt x="1066800" y="1005827"/>
                </a:lnTo>
                <a:lnTo>
                  <a:pt x="1078992" y="1011923"/>
                </a:lnTo>
                <a:lnTo>
                  <a:pt x="1143000" y="1011923"/>
                </a:lnTo>
                <a:lnTo>
                  <a:pt x="1155192" y="1005827"/>
                </a:lnTo>
                <a:lnTo>
                  <a:pt x="1158239" y="1005827"/>
                </a:lnTo>
                <a:lnTo>
                  <a:pt x="1161287" y="1002791"/>
                </a:lnTo>
                <a:lnTo>
                  <a:pt x="1167396" y="999731"/>
                </a:lnTo>
                <a:lnTo>
                  <a:pt x="1103376" y="999731"/>
                </a:lnTo>
                <a:lnTo>
                  <a:pt x="1088135" y="996683"/>
                </a:lnTo>
                <a:lnTo>
                  <a:pt x="1072908" y="990600"/>
                </a:lnTo>
                <a:lnTo>
                  <a:pt x="60959" y="435851"/>
                </a:lnTo>
                <a:lnTo>
                  <a:pt x="48780" y="426707"/>
                </a:lnTo>
                <a:close/>
              </a:path>
              <a:path w="1356359" h="1015364">
                <a:moveTo>
                  <a:pt x="1335036" y="591299"/>
                </a:moveTo>
                <a:lnTo>
                  <a:pt x="1310639" y="591299"/>
                </a:lnTo>
                <a:lnTo>
                  <a:pt x="1319783" y="600443"/>
                </a:lnTo>
                <a:lnTo>
                  <a:pt x="1319783" y="603503"/>
                </a:lnTo>
                <a:lnTo>
                  <a:pt x="1322831" y="603503"/>
                </a:lnTo>
                <a:lnTo>
                  <a:pt x="1328927" y="615683"/>
                </a:lnTo>
                <a:lnTo>
                  <a:pt x="1335036" y="630923"/>
                </a:lnTo>
                <a:lnTo>
                  <a:pt x="1338084" y="646176"/>
                </a:lnTo>
                <a:lnTo>
                  <a:pt x="1338084" y="664451"/>
                </a:lnTo>
                <a:lnTo>
                  <a:pt x="1335036" y="676643"/>
                </a:lnTo>
                <a:lnTo>
                  <a:pt x="1335036" y="679703"/>
                </a:lnTo>
                <a:lnTo>
                  <a:pt x="1328927" y="691883"/>
                </a:lnTo>
                <a:lnTo>
                  <a:pt x="1185684" y="957059"/>
                </a:lnTo>
                <a:lnTo>
                  <a:pt x="1176527" y="969251"/>
                </a:lnTo>
                <a:lnTo>
                  <a:pt x="1176527" y="972299"/>
                </a:lnTo>
                <a:lnTo>
                  <a:pt x="1152156" y="990600"/>
                </a:lnTo>
                <a:lnTo>
                  <a:pt x="1149108" y="990600"/>
                </a:lnTo>
                <a:lnTo>
                  <a:pt x="1136903" y="996683"/>
                </a:lnTo>
                <a:lnTo>
                  <a:pt x="1133855" y="996683"/>
                </a:lnTo>
                <a:lnTo>
                  <a:pt x="1121663" y="999731"/>
                </a:lnTo>
                <a:lnTo>
                  <a:pt x="1167396" y="999731"/>
                </a:lnTo>
                <a:lnTo>
                  <a:pt x="1173479" y="996683"/>
                </a:lnTo>
                <a:lnTo>
                  <a:pt x="1188732" y="981443"/>
                </a:lnTo>
                <a:lnTo>
                  <a:pt x="1188732" y="978395"/>
                </a:lnTo>
                <a:lnTo>
                  <a:pt x="1200911" y="963167"/>
                </a:lnTo>
                <a:lnTo>
                  <a:pt x="1344180" y="701027"/>
                </a:lnTo>
                <a:lnTo>
                  <a:pt x="1350263" y="685800"/>
                </a:lnTo>
                <a:lnTo>
                  <a:pt x="1350263" y="682751"/>
                </a:lnTo>
                <a:lnTo>
                  <a:pt x="1353311" y="679703"/>
                </a:lnTo>
                <a:lnTo>
                  <a:pt x="1356359" y="667499"/>
                </a:lnTo>
                <a:lnTo>
                  <a:pt x="1356359" y="643127"/>
                </a:lnTo>
                <a:lnTo>
                  <a:pt x="1353311" y="627875"/>
                </a:lnTo>
                <a:lnTo>
                  <a:pt x="1350263" y="624827"/>
                </a:lnTo>
                <a:lnTo>
                  <a:pt x="1347215" y="609600"/>
                </a:lnTo>
                <a:lnTo>
                  <a:pt x="1344180" y="609600"/>
                </a:lnTo>
                <a:lnTo>
                  <a:pt x="1344180" y="606551"/>
                </a:lnTo>
                <a:lnTo>
                  <a:pt x="1335036" y="594347"/>
                </a:lnTo>
                <a:lnTo>
                  <a:pt x="1335036" y="591299"/>
                </a:lnTo>
                <a:close/>
              </a:path>
              <a:path w="1356359" h="1015364">
                <a:moveTo>
                  <a:pt x="249935" y="33527"/>
                </a:moveTo>
                <a:lnTo>
                  <a:pt x="237756" y="33527"/>
                </a:lnTo>
                <a:lnTo>
                  <a:pt x="225551" y="36575"/>
                </a:lnTo>
                <a:lnTo>
                  <a:pt x="185927" y="67043"/>
                </a:lnTo>
                <a:lnTo>
                  <a:pt x="42684" y="329171"/>
                </a:lnTo>
                <a:lnTo>
                  <a:pt x="33527" y="356603"/>
                </a:lnTo>
                <a:lnTo>
                  <a:pt x="33527" y="368795"/>
                </a:lnTo>
                <a:lnTo>
                  <a:pt x="57911" y="411479"/>
                </a:lnTo>
                <a:lnTo>
                  <a:pt x="1078992" y="975347"/>
                </a:lnTo>
                <a:lnTo>
                  <a:pt x="1106436" y="981443"/>
                </a:lnTo>
                <a:lnTo>
                  <a:pt x="1118615" y="981443"/>
                </a:lnTo>
                <a:lnTo>
                  <a:pt x="1143000" y="975347"/>
                </a:lnTo>
                <a:lnTo>
                  <a:pt x="1152156" y="969251"/>
                </a:lnTo>
                <a:lnTo>
                  <a:pt x="1155200" y="966203"/>
                </a:lnTo>
                <a:lnTo>
                  <a:pt x="1106436" y="966203"/>
                </a:lnTo>
                <a:lnTo>
                  <a:pt x="1097279" y="963167"/>
                </a:lnTo>
                <a:lnTo>
                  <a:pt x="1085087" y="957059"/>
                </a:lnTo>
                <a:lnTo>
                  <a:pt x="76200" y="405371"/>
                </a:lnTo>
                <a:lnTo>
                  <a:pt x="70103" y="399275"/>
                </a:lnTo>
                <a:lnTo>
                  <a:pt x="60959" y="393191"/>
                </a:lnTo>
                <a:lnTo>
                  <a:pt x="51815" y="365747"/>
                </a:lnTo>
                <a:lnTo>
                  <a:pt x="51815" y="356603"/>
                </a:lnTo>
                <a:lnTo>
                  <a:pt x="54863" y="347459"/>
                </a:lnTo>
                <a:lnTo>
                  <a:pt x="57911" y="335279"/>
                </a:lnTo>
                <a:lnTo>
                  <a:pt x="201180" y="76200"/>
                </a:lnTo>
                <a:lnTo>
                  <a:pt x="207263" y="67043"/>
                </a:lnTo>
                <a:lnTo>
                  <a:pt x="213359" y="60947"/>
                </a:lnTo>
                <a:lnTo>
                  <a:pt x="222503" y="57899"/>
                </a:lnTo>
                <a:lnTo>
                  <a:pt x="231660" y="51815"/>
                </a:lnTo>
                <a:lnTo>
                  <a:pt x="294033" y="51815"/>
                </a:lnTo>
                <a:lnTo>
                  <a:pt x="277380" y="42659"/>
                </a:lnTo>
                <a:lnTo>
                  <a:pt x="265175" y="36575"/>
                </a:lnTo>
                <a:lnTo>
                  <a:pt x="249935" y="33527"/>
                </a:lnTo>
                <a:close/>
              </a:path>
              <a:path w="1356359" h="1015364">
                <a:moveTo>
                  <a:pt x="294033" y="51815"/>
                </a:moveTo>
                <a:lnTo>
                  <a:pt x="259079" y="51815"/>
                </a:lnTo>
                <a:lnTo>
                  <a:pt x="271284" y="57899"/>
                </a:lnTo>
                <a:lnTo>
                  <a:pt x="1280159" y="609600"/>
                </a:lnTo>
                <a:lnTo>
                  <a:pt x="1295400" y="624827"/>
                </a:lnTo>
                <a:lnTo>
                  <a:pt x="1298460" y="630923"/>
                </a:lnTo>
                <a:lnTo>
                  <a:pt x="1304556" y="649224"/>
                </a:lnTo>
                <a:lnTo>
                  <a:pt x="1304556" y="658367"/>
                </a:lnTo>
                <a:lnTo>
                  <a:pt x="1301508" y="667499"/>
                </a:lnTo>
                <a:lnTo>
                  <a:pt x="1298460" y="679703"/>
                </a:lnTo>
                <a:lnTo>
                  <a:pt x="1155192" y="938771"/>
                </a:lnTo>
                <a:lnTo>
                  <a:pt x="1115580" y="966203"/>
                </a:lnTo>
                <a:lnTo>
                  <a:pt x="1155200" y="966203"/>
                </a:lnTo>
                <a:lnTo>
                  <a:pt x="1313687" y="685800"/>
                </a:lnTo>
                <a:lnTo>
                  <a:pt x="1322831" y="661403"/>
                </a:lnTo>
                <a:lnTo>
                  <a:pt x="1322831" y="649224"/>
                </a:lnTo>
                <a:lnTo>
                  <a:pt x="1319783" y="637019"/>
                </a:lnTo>
                <a:lnTo>
                  <a:pt x="1307592" y="612648"/>
                </a:lnTo>
                <a:lnTo>
                  <a:pt x="1298460" y="603503"/>
                </a:lnTo>
                <a:lnTo>
                  <a:pt x="1286255" y="597395"/>
                </a:lnTo>
                <a:lnTo>
                  <a:pt x="294033" y="51815"/>
                </a:lnTo>
                <a:close/>
              </a:path>
              <a:path w="1356359" h="1015364">
                <a:moveTo>
                  <a:pt x="300690" y="18275"/>
                </a:moveTo>
                <a:lnTo>
                  <a:pt x="252983" y="18275"/>
                </a:lnTo>
                <a:lnTo>
                  <a:pt x="268236" y="21323"/>
                </a:lnTo>
                <a:lnTo>
                  <a:pt x="283463" y="27419"/>
                </a:lnTo>
                <a:lnTo>
                  <a:pt x="1295400" y="582167"/>
                </a:lnTo>
                <a:lnTo>
                  <a:pt x="1307592" y="591299"/>
                </a:lnTo>
                <a:lnTo>
                  <a:pt x="1331976" y="591299"/>
                </a:lnTo>
                <a:lnTo>
                  <a:pt x="1322831" y="579107"/>
                </a:lnTo>
                <a:lnTo>
                  <a:pt x="1319783" y="579107"/>
                </a:lnTo>
                <a:lnTo>
                  <a:pt x="1319783" y="576059"/>
                </a:lnTo>
                <a:lnTo>
                  <a:pt x="1304556" y="566927"/>
                </a:lnTo>
                <a:lnTo>
                  <a:pt x="300690" y="18275"/>
                </a:lnTo>
                <a:close/>
              </a:path>
              <a:path w="1356359" h="1015364">
                <a:moveTo>
                  <a:pt x="219455" y="21323"/>
                </a:moveTo>
                <a:lnTo>
                  <a:pt x="179831" y="21323"/>
                </a:lnTo>
                <a:lnTo>
                  <a:pt x="179831" y="24371"/>
                </a:lnTo>
                <a:lnTo>
                  <a:pt x="170687" y="33527"/>
                </a:lnTo>
                <a:lnTo>
                  <a:pt x="167639" y="33527"/>
                </a:lnTo>
                <a:lnTo>
                  <a:pt x="167639" y="36575"/>
                </a:lnTo>
                <a:lnTo>
                  <a:pt x="155460" y="51815"/>
                </a:lnTo>
                <a:lnTo>
                  <a:pt x="12204" y="316991"/>
                </a:lnTo>
                <a:lnTo>
                  <a:pt x="6108" y="329171"/>
                </a:lnTo>
                <a:lnTo>
                  <a:pt x="6108" y="332219"/>
                </a:lnTo>
                <a:lnTo>
                  <a:pt x="3060" y="335279"/>
                </a:lnTo>
                <a:lnTo>
                  <a:pt x="0" y="350507"/>
                </a:lnTo>
                <a:lnTo>
                  <a:pt x="0" y="374903"/>
                </a:lnTo>
                <a:lnTo>
                  <a:pt x="3060" y="387083"/>
                </a:lnTo>
                <a:lnTo>
                  <a:pt x="3060" y="390131"/>
                </a:lnTo>
                <a:lnTo>
                  <a:pt x="6108" y="390131"/>
                </a:lnTo>
                <a:lnTo>
                  <a:pt x="6108" y="393191"/>
                </a:lnTo>
                <a:lnTo>
                  <a:pt x="9156" y="405371"/>
                </a:lnTo>
                <a:lnTo>
                  <a:pt x="12204" y="408419"/>
                </a:lnTo>
                <a:lnTo>
                  <a:pt x="12204" y="411479"/>
                </a:lnTo>
                <a:lnTo>
                  <a:pt x="21335" y="423659"/>
                </a:lnTo>
                <a:lnTo>
                  <a:pt x="21335" y="426707"/>
                </a:lnTo>
                <a:lnTo>
                  <a:pt x="45732" y="426707"/>
                </a:lnTo>
                <a:lnTo>
                  <a:pt x="45732" y="423659"/>
                </a:lnTo>
                <a:lnTo>
                  <a:pt x="36575" y="414527"/>
                </a:lnTo>
                <a:lnTo>
                  <a:pt x="33527" y="414527"/>
                </a:lnTo>
                <a:lnTo>
                  <a:pt x="27431" y="402323"/>
                </a:lnTo>
                <a:lnTo>
                  <a:pt x="27431" y="399275"/>
                </a:lnTo>
                <a:lnTo>
                  <a:pt x="21335" y="387083"/>
                </a:lnTo>
                <a:lnTo>
                  <a:pt x="21335" y="384048"/>
                </a:lnTo>
                <a:lnTo>
                  <a:pt x="18287" y="371843"/>
                </a:lnTo>
                <a:lnTo>
                  <a:pt x="18287" y="353567"/>
                </a:lnTo>
                <a:lnTo>
                  <a:pt x="170687" y="60947"/>
                </a:lnTo>
                <a:lnTo>
                  <a:pt x="192036" y="36575"/>
                </a:lnTo>
                <a:lnTo>
                  <a:pt x="192036" y="33527"/>
                </a:lnTo>
                <a:lnTo>
                  <a:pt x="204215" y="27419"/>
                </a:lnTo>
                <a:lnTo>
                  <a:pt x="207263" y="27419"/>
                </a:lnTo>
                <a:lnTo>
                  <a:pt x="219455" y="21323"/>
                </a:lnTo>
                <a:close/>
              </a:path>
              <a:path w="1356359" h="1015364">
                <a:moveTo>
                  <a:pt x="274332" y="3035"/>
                </a:moveTo>
                <a:lnTo>
                  <a:pt x="216407" y="3035"/>
                </a:lnTo>
                <a:lnTo>
                  <a:pt x="213359" y="6083"/>
                </a:lnTo>
                <a:lnTo>
                  <a:pt x="201180" y="9131"/>
                </a:lnTo>
                <a:lnTo>
                  <a:pt x="198132" y="12191"/>
                </a:lnTo>
                <a:lnTo>
                  <a:pt x="195084" y="12191"/>
                </a:lnTo>
                <a:lnTo>
                  <a:pt x="182879" y="21323"/>
                </a:lnTo>
                <a:lnTo>
                  <a:pt x="222503" y="21323"/>
                </a:lnTo>
                <a:lnTo>
                  <a:pt x="234708" y="18275"/>
                </a:lnTo>
                <a:lnTo>
                  <a:pt x="300690" y="18275"/>
                </a:lnTo>
                <a:lnTo>
                  <a:pt x="289559" y="12191"/>
                </a:lnTo>
                <a:lnTo>
                  <a:pt x="277380" y="6083"/>
                </a:lnTo>
                <a:lnTo>
                  <a:pt x="274332" y="6083"/>
                </a:lnTo>
                <a:lnTo>
                  <a:pt x="274332" y="3035"/>
                </a:lnTo>
                <a:close/>
              </a:path>
              <a:path w="1356359" h="1015364">
                <a:moveTo>
                  <a:pt x="256031" y="0"/>
                </a:moveTo>
                <a:lnTo>
                  <a:pt x="231660" y="0"/>
                </a:lnTo>
                <a:lnTo>
                  <a:pt x="219455" y="3035"/>
                </a:lnTo>
                <a:lnTo>
                  <a:pt x="271284" y="3035"/>
                </a:lnTo>
                <a:lnTo>
                  <a:pt x="256031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6729063" y="1795899"/>
            <a:ext cx="920750" cy="576580"/>
          </a:xfrm>
          <a:custGeom>
            <a:avLst/>
            <a:gdLst/>
            <a:ahLst/>
            <a:cxnLst/>
            <a:rect l="l" t="t" r="r" b="b"/>
            <a:pathLst>
              <a:path w="920750" h="576580">
                <a:moveTo>
                  <a:pt x="249948" y="103632"/>
                </a:moveTo>
                <a:lnTo>
                  <a:pt x="188975" y="213360"/>
                </a:lnTo>
                <a:lnTo>
                  <a:pt x="231648" y="237756"/>
                </a:lnTo>
                <a:lnTo>
                  <a:pt x="240792" y="240804"/>
                </a:lnTo>
                <a:lnTo>
                  <a:pt x="252996" y="246887"/>
                </a:lnTo>
                <a:lnTo>
                  <a:pt x="271272" y="246887"/>
                </a:lnTo>
                <a:lnTo>
                  <a:pt x="274320" y="243839"/>
                </a:lnTo>
                <a:lnTo>
                  <a:pt x="286524" y="237756"/>
                </a:lnTo>
                <a:lnTo>
                  <a:pt x="289572" y="234708"/>
                </a:lnTo>
                <a:lnTo>
                  <a:pt x="291091" y="231660"/>
                </a:lnTo>
                <a:lnTo>
                  <a:pt x="252996" y="231660"/>
                </a:lnTo>
                <a:lnTo>
                  <a:pt x="249948" y="228600"/>
                </a:lnTo>
                <a:lnTo>
                  <a:pt x="243840" y="228600"/>
                </a:lnTo>
                <a:lnTo>
                  <a:pt x="240792" y="225551"/>
                </a:lnTo>
                <a:lnTo>
                  <a:pt x="213372" y="210324"/>
                </a:lnTo>
                <a:lnTo>
                  <a:pt x="231648" y="170687"/>
                </a:lnTo>
                <a:lnTo>
                  <a:pt x="265150" y="170687"/>
                </a:lnTo>
                <a:lnTo>
                  <a:pt x="240792" y="158508"/>
                </a:lnTo>
                <a:lnTo>
                  <a:pt x="259079" y="124980"/>
                </a:lnTo>
                <a:lnTo>
                  <a:pt x="287308" y="124980"/>
                </a:lnTo>
                <a:lnTo>
                  <a:pt x="249948" y="103632"/>
                </a:lnTo>
                <a:close/>
              </a:path>
              <a:path w="920750" h="576580">
                <a:moveTo>
                  <a:pt x="265150" y="170687"/>
                </a:moveTo>
                <a:lnTo>
                  <a:pt x="231648" y="170687"/>
                </a:lnTo>
                <a:lnTo>
                  <a:pt x="259079" y="185927"/>
                </a:lnTo>
                <a:lnTo>
                  <a:pt x="271272" y="192036"/>
                </a:lnTo>
                <a:lnTo>
                  <a:pt x="274320" y="195084"/>
                </a:lnTo>
                <a:lnTo>
                  <a:pt x="277368" y="201180"/>
                </a:lnTo>
                <a:lnTo>
                  <a:pt x="277368" y="204215"/>
                </a:lnTo>
                <a:lnTo>
                  <a:pt x="280416" y="207263"/>
                </a:lnTo>
                <a:lnTo>
                  <a:pt x="280416" y="213360"/>
                </a:lnTo>
                <a:lnTo>
                  <a:pt x="277368" y="216408"/>
                </a:lnTo>
                <a:lnTo>
                  <a:pt x="277368" y="219455"/>
                </a:lnTo>
                <a:lnTo>
                  <a:pt x="265175" y="231660"/>
                </a:lnTo>
                <a:lnTo>
                  <a:pt x="291091" y="231660"/>
                </a:lnTo>
                <a:lnTo>
                  <a:pt x="295655" y="222503"/>
                </a:lnTo>
                <a:lnTo>
                  <a:pt x="295655" y="201180"/>
                </a:lnTo>
                <a:lnTo>
                  <a:pt x="292620" y="195084"/>
                </a:lnTo>
                <a:lnTo>
                  <a:pt x="286524" y="188975"/>
                </a:lnTo>
                <a:lnTo>
                  <a:pt x="298703" y="188975"/>
                </a:lnTo>
                <a:lnTo>
                  <a:pt x="301751" y="185927"/>
                </a:lnTo>
                <a:lnTo>
                  <a:pt x="307848" y="182879"/>
                </a:lnTo>
                <a:lnTo>
                  <a:pt x="310896" y="179832"/>
                </a:lnTo>
                <a:lnTo>
                  <a:pt x="283476" y="179832"/>
                </a:lnTo>
                <a:lnTo>
                  <a:pt x="280416" y="176784"/>
                </a:lnTo>
                <a:lnTo>
                  <a:pt x="274320" y="176784"/>
                </a:lnTo>
                <a:lnTo>
                  <a:pt x="271272" y="173748"/>
                </a:lnTo>
                <a:lnTo>
                  <a:pt x="265150" y="170687"/>
                </a:lnTo>
                <a:close/>
              </a:path>
              <a:path w="920750" h="576580">
                <a:moveTo>
                  <a:pt x="151982" y="134124"/>
                </a:moveTo>
                <a:lnTo>
                  <a:pt x="121920" y="134124"/>
                </a:lnTo>
                <a:lnTo>
                  <a:pt x="167640" y="158508"/>
                </a:lnTo>
                <a:lnTo>
                  <a:pt x="161544" y="198132"/>
                </a:lnTo>
                <a:lnTo>
                  <a:pt x="176796" y="207263"/>
                </a:lnTo>
                <a:lnTo>
                  <a:pt x="185519" y="143255"/>
                </a:lnTo>
                <a:lnTo>
                  <a:pt x="167640" y="143255"/>
                </a:lnTo>
                <a:lnTo>
                  <a:pt x="151982" y="134124"/>
                </a:lnTo>
                <a:close/>
              </a:path>
              <a:path w="920750" h="576580">
                <a:moveTo>
                  <a:pt x="298703" y="188975"/>
                </a:moveTo>
                <a:lnTo>
                  <a:pt x="286524" y="188975"/>
                </a:lnTo>
                <a:lnTo>
                  <a:pt x="292620" y="192036"/>
                </a:lnTo>
                <a:lnTo>
                  <a:pt x="298703" y="188975"/>
                </a:lnTo>
                <a:close/>
              </a:path>
              <a:path w="920750" h="576580">
                <a:moveTo>
                  <a:pt x="287308" y="124980"/>
                </a:moveTo>
                <a:lnTo>
                  <a:pt x="259079" y="124980"/>
                </a:lnTo>
                <a:lnTo>
                  <a:pt x="280416" y="137160"/>
                </a:lnTo>
                <a:lnTo>
                  <a:pt x="289572" y="140208"/>
                </a:lnTo>
                <a:lnTo>
                  <a:pt x="292620" y="146303"/>
                </a:lnTo>
                <a:lnTo>
                  <a:pt x="295655" y="149351"/>
                </a:lnTo>
                <a:lnTo>
                  <a:pt x="298703" y="149351"/>
                </a:lnTo>
                <a:lnTo>
                  <a:pt x="301751" y="155460"/>
                </a:lnTo>
                <a:lnTo>
                  <a:pt x="301751" y="164604"/>
                </a:lnTo>
                <a:lnTo>
                  <a:pt x="298703" y="167639"/>
                </a:lnTo>
                <a:lnTo>
                  <a:pt x="295655" y="173748"/>
                </a:lnTo>
                <a:lnTo>
                  <a:pt x="292620" y="176784"/>
                </a:lnTo>
                <a:lnTo>
                  <a:pt x="289572" y="176784"/>
                </a:lnTo>
                <a:lnTo>
                  <a:pt x="286524" y="179832"/>
                </a:lnTo>
                <a:lnTo>
                  <a:pt x="310896" y="179832"/>
                </a:lnTo>
                <a:lnTo>
                  <a:pt x="313944" y="173748"/>
                </a:lnTo>
                <a:lnTo>
                  <a:pt x="316992" y="170687"/>
                </a:lnTo>
                <a:lnTo>
                  <a:pt x="316992" y="152400"/>
                </a:lnTo>
                <a:lnTo>
                  <a:pt x="310896" y="140208"/>
                </a:lnTo>
                <a:lnTo>
                  <a:pt x="301751" y="131063"/>
                </a:lnTo>
                <a:lnTo>
                  <a:pt x="292620" y="128015"/>
                </a:lnTo>
                <a:lnTo>
                  <a:pt x="287308" y="124980"/>
                </a:lnTo>
                <a:close/>
              </a:path>
              <a:path w="920750" h="576580">
                <a:moveTo>
                  <a:pt x="176796" y="64008"/>
                </a:moveTo>
                <a:lnTo>
                  <a:pt x="73151" y="152400"/>
                </a:lnTo>
                <a:lnTo>
                  <a:pt x="91440" y="158508"/>
                </a:lnTo>
                <a:lnTo>
                  <a:pt x="121920" y="134124"/>
                </a:lnTo>
                <a:lnTo>
                  <a:pt x="151982" y="134124"/>
                </a:lnTo>
                <a:lnTo>
                  <a:pt x="131076" y="121932"/>
                </a:lnTo>
                <a:lnTo>
                  <a:pt x="161544" y="97548"/>
                </a:lnTo>
                <a:lnTo>
                  <a:pt x="179844" y="79260"/>
                </a:lnTo>
                <a:lnTo>
                  <a:pt x="194239" y="79260"/>
                </a:lnTo>
                <a:lnTo>
                  <a:pt x="195072" y="73151"/>
                </a:lnTo>
                <a:lnTo>
                  <a:pt x="176796" y="64008"/>
                </a:lnTo>
                <a:close/>
              </a:path>
              <a:path w="920750" h="576580">
                <a:moveTo>
                  <a:pt x="60972" y="0"/>
                </a:moveTo>
                <a:lnTo>
                  <a:pt x="0" y="109727"/>
                </a:lnTo>
                <a:lnTo>
                  <a:pt x="70103" y="149351"/>
                </a:lnTo>
                <a:lnTo>
                  <a:pt x="76200" y="137160"/>
                </a:lnTo>
                <a:lnTo>
                  <a:pt x="21348" y="106679"/>
                </a:lnTo>
                <a:lnTo>
                  <a:pt x="76200" y="9156"/>
                </a:lnTo>
                <a:lnTo>
                  <a:pt x="60972" y="0"/>
                </a:lnTo>
                <a:close/>
              </a:path>
              <a:path w="920750" h="576580">
                <a:moveTo>
                  <a:pt x="194239" y="79260"/>
                </a:moveTo>
                <a:lnTo>
                  <a:pt x="179844" y="79260"/>
                </a:lnTo>
                <a:lnTo>
                  <a:pt x="178034" y="84402"/>
                </a:lnTo>
                <a:lnTo>
                  <a:pt x="176796" y="90684"/>
                </a:lnTo>
                <a:lnTo>
                  <a:pt x="175558" y="98109"/>
                </a:lnTo>
                <a:lnTo>
                  <a:pt x="173748" y="106679"/>
                </a:lnTo>
                <a:lnTo>
                  <a:pt x="167640" y="143255"/>
                </a:lnTo>
                <a:lnTo>
                  <a:pt x="185519" y="143255"/>
                </a:lnTo>
                <a:lnTo>
                  <a:pt x="194239" y="79260"/>
                </a:lnTo>
                <a:close/>
              </a:path>
              <a:path w="920750" h="576580">
                <a:moveTo>
                  <a:pt x="543831" y="309718"/>
                </a:moveTo>
                <a:lnTo>
                  <a:pt x="509016" y="338327"/>
                </a:lnTo>
                <a:lnTo>
                  <a:pt x="503775" y="347484"/>
                </a:lnTo>
                <a:lnTo>
                  <a:pt x="501396" y="356625"/>
                </a:lnTo>
                <a:lnTo>
                  <a:pt x="501300" y="365767"/>
                </a:lnTo>
                <a:lnTo>
                  <a:pt x="502920" y="374903"/>
                </a:lnTo>
                <a:lnTo>
                  <a:pt x="531114" y="403240"/>
                </a:lnTo>
                <a:lnTo>
                  <a:pt x="544835" y="406574"/>
                </a:lnTo>
                <a:lnTo>
                  <a:pt x="551700" y="405384"/>
                </a:lnTo>
                <a:lnTo>
                  <a:pt x="557796" y="405384"/>
                </a:lnTo>
                <a:lnTo>
                  <a:pt x="566927" y="399288"/>
                </a:lnTo>
                <a:lnTo>
                  <a:pt x="573024" y="393204"/>
                </a:lnTo>
                <a:lnTo>
                  <a:pt x="539496" y="393204"/>
                </a:lnTo>
                <a:lnTo>
                  <a:pt x="536448" y="390156"/>
                </a:lnTo>
                <a:lnTo>
                  <a:pt x="530351" y="390156"/>
                </a:lnTo>
                <a:lnTo>
                  <a:pt x="524255" y="384060"/>
                </a:lnTo>
                <a:lnTo>
                  <a:pt x="518172" y="381000"/>
                </a:lnTo>
                <a:lnTo>
                  <a:pt x="518172" y="371855"/>
                </a:lnTo>
                <a:lnTo>
                  <a:pt x="516505" y="366760"/>
                </a:lnTo>
                <a:lnTo>
                  <a:pt x="516267" y="360808"/>
                </a:lnTo>
                <a:lnTo>
                  <a:pt x="517744" y="354287"/>
                </a:lnTo>
                <a:lnTo>
                  <a:pt x="521220" y="347484"/>
                </a:lnTo>
                <a:lnTo>
                  <a:pt x="544463" y="347484"/>
                </a:lnTo>
                <a:lnTo>
                  <a:pt x="527303" y="338327"/>
                </a:lnTo>
                <a:lnTo>
                  <a:pt x="533400" y="329184"/>
                </a:lnTo>
                <a:lnTo>
                  <a:pt x="536448" y="326148"/>
                </a:lnTo>
                <a:lnTo>
                  <a:pt x="542544" y="323088"/>
                </a:lnTo>
                <a:lnTo>
                  <a:pt x="579646" y="323088"/>
                </a:lnTo>
                <a:lnTo>
                  <a:pt x="576693" y="320378"/>
                </a:lnTo>
                <a:lnTo>
                  <a:pt x="569976" y="317004"/>
                </a:lnTo>
                <a:lnTo>
                  <a:pt x="560884" y="313051"/>
                </a:lnTo>
                <a:lnTo>
                  <a:pt x="552073" y="310527"/>
                </a:lnTo>
                <a:lnTo>
                  <a:pt x="543831" y="309718"/>
                </a:lnTo>
                <a:close/>
              </a:path>
              <a:path w="920750" h="576580">
                <a:moveTo>
                  <a:pt x="560832" y="384060"/>
                </a:moveTo>
                <a:lnTo>
                  <a:pt x="548640" y="390156"/>
                </a:lnTo>
                <a:lnTo>
                  <a:pt x="545592" y="393204"/>
                </a:lnTo>
                <a:lnTo>
                  <a:pt x="573024" y="393204"/>
                </a:lnTo>
                <a:lnTo>
                  <a:pt x="560832" y="384060"/>
                </a:lnTo>
                <a:close/>
              </a:path>
              <a:path w="920750" h="576580">
                <a:moveTo>
                  <a:pt x="544463" y="347484"/>
                </a:moveTo>
                <a:lnTo>
                  <a:pt x="521220" y="347484"/>
                </a:lnTo>
                <a:lnTo>
                  <a:pt x="582168" y="381000"/>
                </a:lnTo>
                <a:lnTo>
                  <a:pt x="582168" y="377951"/>
                </a:lnTo>
                <a:lnTo>
                  <a:pt x="587414" y="367100"/>
                </a:lnTo>
                <a:lnTo>
                  <a:pt x="588488" y="362724"/>
                </a:lnTo>
                <a:lnTo>
                  <a:pt x="573024" y="362724"/>
                </a:lnTo>
                <a:lnTo>
                  <a:pt x="544463" y="347484"/>
                </a:lnTo>
                <a:close/>
              </a:path>
              <a:path w="920750" h="576580">
                <a:moveTo>
                  <a:pt x="579646" y="323088"/>
                </a:moveTo>
                <a:lnTo>
                  <a:pt x="557796" y="323088"/>
                </a:lnTo>
                <a:lnTo>
                  <a:pt x="569976" y="329184"/>
                </a:lnTo>
                <a:lnTo>
                  <a:pt x="573024" y="335279"/>
                </a:lnTo>
                <a:lnTo>
                  <a:pt x="576072" y="344436"/>
                </a:lnTo>
                <a:lnTo>
                  <a:pt x="576072" y="353580"/>
                </a:lnTo>
                <a:lnTo>
                  <a:pt x="573024" y="362724"/>
                </a:lnTo>
                <a:lnTo>
                  <a:pt x="588488" y="362724"/>
                </a:lnTo>
                <a:lnTo>
                  <a:pt x="589799" y="357387"/>
                </a:lnTo>
                <a:lnTo>
                  <a:pt x="589895" y="348812"/>
                </a:lnTo>
                <a:lnTo>
                  <a:pt x="588276" y="341375"/>
                </a:lnTo>
                <a:lnTo>
                  <a:pt x="586703" y="332851"/>
                </a:lnTo>
                <a:lnTo>
                  <a:pt x="582555" y="325756"/>
                </a:lnTo>
                <a:lnTo>
                  <a:pt x="579646" y="323088"/>
                </a:lnTo>
                <a:close/>
              </a:path>
              <a:path w="920750" h="576580">
                <a:moveTo>
                  <a:pt x="484632" y="271284"/>
                </a:moveTo>
                <a:lnTo>
                  <a:pt x="438924" y="350532"/>
                </a:lnTo>
                <a:lnTo>
                  <a:pt x="454151" y="359663"/>
                </a:lnTo>
                <a:lnTo>
                  <a:pt x="475500" y="317004"/>
                </a:lnTo>
                <a:lnTo>
                  <a:pt x="484632" y="307860"/>
                </a:lnTo>
                <a:lnTo>
                  <a:pt x="487679" y="301751"/>
                </a:lnTo>
                <a:lnTo>
                  <a:pt x="490727" y="298703"/>
                </a:lnTo>
                <a:lnTo>
                  <a:pt x="527303" y="298703"/>
                </a:lnTo>
                <a:lnTo>
                  <a:pt x="524255" y="292608"/>
                </a:lnTo>
                <a:lnTo>
                  <a:pt x="518172" y="289560"/>
                </a:lnTo>
                <a:lnTo>
                  <a:pt x="490727" y="289560"/>
                </a:lnTo>
                <a:lnTo>
                  <a:pt x="496824" y="277380"/>
                </a:lnTo>
                <a:lnTo>
                  <a:pt x="484632" y="271284"/>
                </a:lnTo>
                <a:close/>
              </a:path>
              <a:path w="920750" h="576580">
                <a:moveTo>
                  <a:pt x="527303" y="298703"/>
                </a:moveTo>
                <a:lnTo>
                  <a:pt x="505968" y="298703"/>
                </a:lnTo>
                <a:lnTo>
                  <a:pt x="515124" y="307860"/>
                </a:lnTo>
                <a:lnTo>
                  <a:pt x="527303" y="298703"/>
                </a:lnTo>
                <a:close/>
              </a:path>
              <a:path w="920750" h="576580">
                <a:moveTo>
                  <a:pt x="399300" y="185927"/>
                </a:moveTo>
                <a:lnTo>
                  <a:pt x="338327" y="295655"/>
                </a:lnTo>
                <a:lnTo>
                  <a:pt x="353568" y="304800"/>
                </a:lnTo>
                <a:lnTo>
                  <a:pt x="377951" y="259079"/>
                </a:lnTo>
                <a:lnTo>
                  <a:pt x="408431" y="259079"/>
                </a:lnTo>
                <a:lnTo>
                  <a:pt x="384048" y="246887"/>
                </a:lnTo>
                <a:lnTo>
                  <a:pt x="405396" y="207263"/>
                </a:lnTo>
                <a:lnTo>
                  <a:pt x="441972" y="207263"/>
                </a:lnTo>
                <a:lnTo>
                  <a:pt x="399300" y="185927"/>
                </a:lnTo>
                <a:close/>
              </a:path>
              <a:path w="920750" h="576580">
                <a:moveTo>
                  <a:pt x="512076" y="283463"/>
                </a:moveTo>
                <a:lnTo>
                  <a:pt x="499865" y="283470"/>
                </a:lnTo>
                <a:lnTo>
                  <a:pt x="496824" y="286524"/>
                </a:lnTo>
                <a:lnTo>
                  <a:pt x="490727" y="289560"/>
                </a:lnTo>
                <a:lnTo>
                  <a:pt x="518172" y="289560"/>
                </a:lnTo>
                <a:lnTo>
                  <a:pt x="512076" y="283463"/>
                </a:lnTo>
                <a:close/>
              </a:path>
              <a:path w="920750" h="576580">
                <a:moveTo>
                  <a:pt x="408431" y="259079"/>
                </a:moveTo>
                <a:lnTo>
                  <a:pt x="377951" y="259079"/>
                </a:lnTo>
                <a:lnTo>
                  <a:pt x="405396" y="274332"/>
                </a:lnTo>
                <a:lnTo>
                  <a:pt x="416295" y="280042"/>
                </a:lnTo>
                <a:lnTo>
                  <a:pt x="426342" y="283470"/>
                </a:lnTo>
                <a:lnTo>
                  <a:pt x="435821" y="284612"/>
                </a:lnTo>
                <a:lnTo>
                  <a:pt x="445020" y="283463"/>
                </a:lnTo>
                <a:lnTo>
                  <a:pt x="451347" y="280132"/>
                </a:lnTo>
                <a:lnTo>
                  <a:pt x="456820" y="275086"/>
                </a:lnTo>
                <a:lnTo>
                  <a:pt x="461724" y="268896"/>
                </a:lnTo>
                <a:lnTo>
                  <a:pt x="462174" y="268236"/>
                </a:lnTo>
                <a:lnTo>
                  <a:pt x="429768" y="268236"/>
                </a:lnTo>
                <a:lnTo>
                  <a:pt x="423672" y="265175"/>
                </a:lnTo>
                <a:lnTo>
                  <a:pt x="414527" y="262127"/>
                </a:lnTo>
                <a:lnTo>
                  <a:pt x="408431" y="259079"/>
                </a:lnTo>
                <a:close/>
              </a:path>
              <a:path w="920750" h="576580">
                <a:moveTo>
                  <a:pt x="441972" y="207263"/>
                </a:moveTo>
                <a:lnTo>
                  <a:pt x="405396" y="207263"/>
                </a:lnTo>
                <a:lnTo>
                  <a:pt x="441972" y="225551"/>
                </a:lnTo>
                <a:lnTo>
                  <a:pt x="445020" y="228600"/>
                </a:lnTo>
                <a:lnTo>
                  <a:pt x="448055" y="228600"/>
                </a:lnTo>
                <a:lnTo>
                  <a:pt x="451103" y="231660"/>
                </a:lnTo>
                <a:lnTo>
                  <a:pt x="454151" y="237756"/>
                </a:lnTo>
                <a:lnTo>
                  <a:pt x="454151" y="249948"/>
                </a:lnTo>
                <a:lnTo>
                  <a:pt x="448055" y="262127"/>
                </a:lnTo>
                <a:lnTo>
                  <a:pt x="435876" y="268236"/>
                </a:lnTo>
                <a:lnTo>
                  <a:pt x="462174" y="268236"/>
                </a:lnTo>
                <a:lnTo>
                  <a:pt x="466344" y="262127"/>
                </a:lnTo>
                <a:lnTo>
                  <a:pt x="469392" y="259079"/>
                </a:lnTo>
                <a:lnTo>
                  <a:pt x="469392" y="246887"/>
                </a:lnTo>
                <a:lnTo>
                  <a:pt x="472440" y="240804"/>
                </a:lnTo>
                <a:lnTo>
                  <a:pt x="469392" y="234708"/>
                </a:lnTo>
                <a:lnTo>
                  <a:pt x="466344" y="231660"/>
                </a:lnTo>
                <a:lnTo>
                  <a:pt x="466344" y="225551"/>
                </a:lnTo>
                <a:lnTo>
                  <a:pt x="463296" y="222503"/>
                </a:lnTo>
                <a:lnTo>
                  <a:pt x="457200" y="219455"/>
                </a:lnTo>
                <a:lnTo>
                  <a:pt x="448055" y="210324"/>
                </a:lnTo>
                <a:lnTo>
                  <a:pt x="441972" y="207263"/>
                </a:lnTo>
                <a:close/>
              </a:path>
              <a:path w="920750" h="576580">
                <a:moveTo>
                  <a:pt x="750193" y="418722"/>
                </a:moveTo>
                <a:lnTo>
                  <a:pt x="712284" y="436485"/>
                </a:lnTo>
                <a:lnTo>
                  <a:pt x="699420" y="474156"/>
                </a:lnTo>
                <a:lnTo>
                  <a:pt x="701040" y="481584"/>
                </a:lnTo>
                <a:lnTo>
                  <a:pt x="729235" y="511256"/>
                </a:lnTo>
                <a:lnTo>
                  <a:pt x="749820" y="515124"/>
                </a:lnTo>
                <a:lnTo>
                  <a:pt x="755903" y="512063"/>
                </a:lnTo>
                <a:lnTo>
                  <a:pt x="765048" y="509015"/>
                </a:lnTo>
                <a:lnTo>
                  <a:pt x="771144" y="502932"/>
                </a:lnTo>
                <a:lnTo>
                  <a:pt x="767085" y="499884"/>
                </a:lnTo>
                <a:lnTo>
                  <a:pt x="731520" y="499884"/>
                </a:lnTo>
                <a:lnTo>
                  <a:pt x="728472" y="496836"/>
                </a:lnTo>
                <a:lnTo>
                  <a:pt x="722376" y="493775"/>
                </a:lnTo>
                <a:lnTo>
                  <a:pt x="716279" y="487679"/>
                </a:lnTo>
                <a:lnTo>
                  <a:pt x="716279" y="481584"/>
                </a:lnTo>
                <a:lnTo>
                  <a:pt x="714687" y="475489"/>
                </a:lnTo>
                <a:lnTo>
                  <a:pt x="714570" y="474156"/>
                </a:lnTo>
                <a:lnTo>
                  <a:pt x="714376" y="469391"/>
                </a:lnTo>
                <a:lnTo>
                  <a:pt x="715851" y="463587"/>
                </a:lnTo>
                <a:lnTo>
                  <a:pt x="719327" y="457200"/>
                </a:lnTo>
                <a:lnTo>
                  <a:pt x="748284" y="457200"/>
                </a:lnTo>
                <a:lnTo>
                  <a:pt x="725424" y="445008"/>
                </a:lnTo>
                <a:lnTo>
                  <a:pt x="728472" y="438924"/>
                </a:lnTo>
                <a:lnTo>
                  <a:pt x="740676" y="432815"/>
                </a:lnTo>
                <a:lnTo>
                  <a:pt x="749820" y="429780"/>
                </a:lnTo>
                <a:lnTo>
                  <a:pt x="775249" y="429780"/>
                </a:lnTo>
                <a:lnTo>
                  <a:pt x="774384" y="428780"/>
                </a:lnTo>
                <a:lnTo>
                  <a:pt x="768096" y="423684"/>
                </a:lnTo>
                <a:lnTo>
                  <a:pt x="759001" y="420200"/>
                </a:lnTo>
                <a:lnTo>
                  <a:pt x="750193" y="418722"/>
                </a:lnTo>
                <a:close/>
              </a:path>
              <a:path w="920750" h="576580">
                <a:moveTo>
                  <a:pt x="758951" y="493775"/>
                </a:moveTo>
                <a:lnTo>
                  <a:pt x="746772" y="499884"/>
                </a:lnTo>
                <a:lnTo>
                  <a:pt x="767085" y="499884"/>
                </a:lnTo>
                <a:lnTo>
                  <a:pt x="758951" y="493775"/>
                </a:lnTo>
                <a:close/>
              </a:path>
              <a:path w="920750" h="576580">
                <a:moveTo>
                  <a:pt x="748284" y="457200"/>
                </a:moveTo>
                <a:lnTo>
                  <a:pt x="719327" y="457200"/>
                </a:lnTo>
                <a:lnTo>
                  <a:pt x="777240" y="490727"/>
                </a:lnTo>
                <a:lnTo>
                  <a:pt x="780300" y="487679"/>
                </a:lnTo>
                <a:lnTo>
                  <a:pt x="780300" y="484632"/>
                </a:lnTo>
                <a:lnTo>
                  <a:pt x="785532" y="475489"/>
                </a:lnTo>
                <a:lnTo>
                  <a:pt x="787119" y="469391"/>
                </a:lnTo>
                <a:lnTo>
                  <a:pt x="771144" y="469391"/>
                </a:lnTo>
                <a:lnTo>
                  <a:pt x="748284" y="457200"/>
                </a:lnTo>
                <a:close/>
              </a:path>
              <a:path w="920750" h="576580">
                <a:moveTo>
                  <a:pt x="697992" y="390156"/>
                </a:moveTo>
                <a:lnTo>
                  <a:pt x="655320" y="469391"/>
                </a:lnTo>
                <a:lnTo>
                  <a:pt x="667524" y="475488"/>
                </a:lnTo>
                <a:lnTo>
                  <a:pt x="713232" y="396239"/>
                </a:lnTo>
                <a:lnTo>
                  <a:pt x="697992" y="390156"/>
                </a:lnTo>
                <a:close/>
              </a:path>
              <a:path w="920750" h="576580">
                <a:moveTo>
                  <a:pt x="775249" y="429780"/>
                </a:moveTo>
                <a:lnTo>
                  <a:pt x="749820" y="429780"/>
                </a:lnTo>
                <a:lnTo>
                  <a:pt x="768096" y="438924"/>
                </a:lnTo>
                <a:lnTo>
                  <a:pt x="774192" y="451103"/>
                </a:lnTo>
                <a:lnTo>
                  <a:pt x="774192" y="463308"/>
                </a:lnTo>
                <a:lnTo>
                  <a:pt x="771144" y="469391"/>
                </a:lnTo>
                <a:lnTo>
                  <a:pt x="787119" y="469391"/>
                </a:lnTo>
                <a:lnTo>
                  <a:pt x="787911" y="466348"/>
                </a:lnTo>
                <a:lnTo>
                  <a:pt x="788007" y="457200"/>
                </a:lnTo>
                <a:lnTo>
                  <a:pt x="786396" y="448055"/>
                </a:lnTo>
                <a:lnTo>
                  <a:pt x="783537" y="441252"/>
                </a:lnTo>
                <a:lnTo>
                  <a:pt x="779532" y="434732"/>
                </a:lnTo>
                <a:lnTo>
                  <a:pt x="775249" y="429780"/>
                </a:lnTo>
                <a:close/>
              </a:path>
              <a:path w="920750" h="576580">
                <a:moveTo>
                  <a:pt x="612648" y="341375"/>
                </a:moveTo>
                <a:lnTo>
                  <a:pt x="600455" y="438924"/>
                </a:lnTo>
                <a:lnTo>
                  <a:pt x="612648" y="445008"/>
                </a:lnTo>
                <a:lnTo>
                  <a:pt x="633534" y="426732"/>
                </a:lnTo>
                <a:lnTo>
                  <a:pt x="612648" y="426732"/>
                </a:lnTo>
                <a:lnTo>
                  <a:pt x="615696" y="420636"/>
                </a:lnTo>
                <a:lnTo>
                  <a:pt x="615696" y="414527"/>
                </a:lnTo>
                <a:lnTo>
                  <a:pt x="618744" y="408432"/>
                </a:lnTo>
                <a:lnTo>
                  <a:pt x="627900" y="350532"/>
                </a:lnTo>
                <a:lnTo>
                  <a:pt x="612648" y="341375"/>
                </a:lnTo>
                <a:close/>
              </a:path>
              <a:path w="920750" h="576580">
                <a:moveTo>
                  <a:pt x="673620" y="374903"/>
                </a:moveTo>
                <a:lnTo>
                  <a:pt x="627900" y="414527"/>
                </a:lnTo>
                <a:lnTo>
                  <a:pt x="621792" y="417575"/>
                </a:lnTo>
                <a:lnTo>
                  <a:pt x="618744" y="423684"/>
                </a:lnTo>
                <a:lnTo>
                  <a:pt x="612648" y="426732"/>
                </a:lnTo>
                <a:lnTo>
                  <a:pt x="633534" y="426732"/>
                </a:lnTo>
                <a:lnTo>
                  <a:pt x="685800" y="381000"/>
                </a:lnTo>
                <a:lnTo>
                  <a:pt x="673620" y="374903"/>
                </a:lnTo>
                <a:close/>
              </a:path>
              <a:path w="920750" h="576580">
                <a:moveTo>
                  <a:pt x="716279" y="356615"/>
                </a:moveTo>
                <a:lnTo>
                  <a:pt x="707148" y="374903"/>
                </a:lnTo>
                <a:lnTo>
                  <a:pt x="719327" y="381000"/>
                </a:lnTo>
                <a:lnTo>
                  <a:pt x="728472" y="365760"/>
                </a:lnTo>
                <a:lnTo>
                  <a:pt x="716279" y="356615"/>
                </a:lnTo>
                <a:close/>
              </a:path>
              <a:path w="920750" h="576580">
                <a:moveTo>
                  <a:pt x="868142" y="496836"/>
                </a:moveTo>
                <a:lnTo>
                  <a:pt x="853440" y="496836"/>
                </a:lnTo>
                <a:lnTo>
                  <a:pt x="850392" y="512063"/>
                </a:lnTo>
                <a:lnTo>
                  <a:pt x="835151" y="566927"/>
                </a:lnTo>
                <a:lnTo>
                  <a:pt x="850392" y="576084"/>
                </a:lnTo>
                <a:lnTo>
                  <a:pt x="872693" y="554748"/>
                </a:lnTo>
                <a:lnTo>
                  <a:pt x="853440" y="554748"/>
                </a:lnTo>
                <a:lnTo>
                  <a:pt x="856500" y="536460"/>
                </a:lnTo>
                <a:lnTo>
                  <a:pt x="868142" y="496836"/>
                </a:lnTo>
                <a:close/>
              </a:path>
              <a:path w="920750" h="576580">
                <a:moveTo>
                  <a:pt x="905255" y="502932"/>
                </a:moveTo>
                <a:lnTo>
                  <a:pt x="853440" y="554748"/>
                </a:lnTo>
                <a:lnTo>
                  <a:pt x="872693" y="554748"/>
                </a:lnTo>
                <a:lnTo>
                  <a:pt x="920496" y="509015"/>
                </a:lnTo>
                <a:lnTo>
                  <a:pt x="905255" y="502932"/>
                </a:lnTo>
                <a:close/>
              </a:path>
              <a:path w="920750" h="576580">
                <a:moveTo>
                  <a:pt x="807720" y="448055"/>
                </a:moveTo>
                <a:lnTo>
                  <a:pt x="789432" y="542556"/>
                </a:lnTo>
                <a:lnTo>
                  <a:pt x="804672" y="551688"/>
                </a:lnTo>
                <a:lnTo>
                  <a:pt x="823641" y="530351"/>
                </a:lnTo>
                <a:lnTo>
                  <a:pt x="804672" y="530351"/>
                </a:lnTo>
                <a:lnTo>
                  <a:pt x="810768" y="509015"/>
                </a:lnTo>
                <a:lnTo>
                  <a:pt x="822972" y="457200"/>
                </a:lnTo>
                <a:lnTo>
                  <a:pt x="807720" y="448055"/>
                </a:lnTo>
                <a:close/>
              </a:path>
              <a:path w="920750" h="576580">
                <a:moveTo>
                  <a:pt x="856500" y="475488"/>
                </a:moveTo>
                <a:lnTo>
                  <a:pt x="819924" y="515124"/>
                </a:lnTo>
                <a:lnTo>
                  <a:pt x="810768" y="524255"/>
                </a:lnTo>
                <a:lnTo>
                  <a:pt x="807720" y="530351"/>
                </a:lnTo>
                <a:lnTo>
                  <a:pt x="823641" y="530351"/>
                </a:lnTo>
                <a:lnTo>
                  <a:pt x="853440" y="496836"/>
                </a:lnTo>
                <a:lnTo>
                  <a:pt x="868142" y="496836"/>
                </a:lnTo>
                <a:lnTo>
                  <a:pt x="871727" y="484632"/>
                </a:lnTo>
                <a:lnTo>
                  <a:pt x="856500" y="47548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7800732" y="853756"/>
            <a:ext cx="4114800" cy="6006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EFAA00"/>
                </a:solidFill>
                <a:latin typeface="Arial"/>
                <a:cs typeface="Arial"/>
              </a:rPr>
              <a:t>Information </a:t>
            </a:r>
            <a:r>
              <a:rPr lang="en-US" spc="-5" dirty="0">
                <a:solidFill>
                  <a:srgbClr val="EFAA00"/>
                </a:solidFill>
                <a:latin typeface="Arial"/>
                <a:cs typeface="Arial"/>
              </a:rPr>
              <a:t>Modeler</a:t>
            </a:r>
            <a:r>
              <a:rPr lang="en-US" spc="-110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EFAA00"/>
                </a:solidFill>
                <a:latin typeface="Arial"/>
                <a:cs typeface="Arial"/>
              </a:rPr>
              <a:t>Features</a:t>
            </a:r>
            <a:endParaRPr lang="en-US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509"/>
              </a:spcBef>
              <a:buClr>
                <a:srgbClr val="EFAA00"/>
              </a:buClr>
              <a:buSzPct val="78125"/>
              <a:buChar char="■"/>
              <a:tabLst>
                <a:tab pos="193040" algn="l"/>
              </a:tabLst>
            </a:pPr>
            <a:r>
              <a:rPr lang="en-US" sz="1600" spc="-5" dirty="0">
                <a:latin typeface="Arial"/>
                <a:cs typeface="Arial"/>
              </a:rPr>
              <a:t>Modeling</a:t>
            </a:r>
            <a:endParaRPr lang="en-US" sz="1600" dirty="0">
              <a:latin typeface="Arial"/>
              <a:cs typeface="Arial"/>
            </a:endParaRPr>
          </a:p>
          <a:p>
            <a:pPr marL="55181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552450" algn="l"/>
              </a:tabLst>
            </a:pPr>
            <a:r>
              <a:rPr lang="en-US" sz="1600" dirty="0">
                <a:latin typeface="Arial"/>
                <a:cs typeface="Arial"/>
              </a:rPr>
              <a:t>No materialized</a:t>
            </a:r>
            <a:r>
              <a:rPr lang="en-US" sz="1600" spc="-13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aggregates</a:t>
            </a:r>
            <a:endParaRPr lang="en-US" sz="1600" dirty="0">
              <a:latin typeface="Arial"/>
              <a:cs typeface="Arial"/>
            </a:endParaRPr>
          </a:p>
          <a:p>
            <a:pPr marL="551815" lvl="1" indent="-179705">
              <a:lnSpc>
                <a:spcPct val="100000"/>
              </a:lnSpc>
              <a:spcBef>
                <a:spcPts val="480"/>
              </a:spcBef>
              <a:buClr>
                <a:srgbClr val="666666"/>
              </a:buClr>
              <a:buSzPct val="78125"/>
              <a:buChar char="■"/>
              <a:tabLst>
                <a:tab pos="552450" algn="l"/>
              </a:tabLst>
            </a:pPr>
            <a:r>
              <a:rPr lang="en-US" sz="1600" spc="-5" dirty="0">
                <a:latin typeface="Arial"/>
                <a:cs typeface="Arial"/>
              </a:rPr>
              <a:t>Database</a:t>
            </a:r>
            <a:r>
              <a:rPr lang="en-US" sz="1600" spc="-9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views</a:t>
            </a:r>
            <a:endParaRPr lang="en-US" sz="1600" dirty="0">
              <a:latin typeface="Arial"/>
              <a:cs typeface="Arial"/>
            </a:endParaRPr>
          </a:p>
          <a:p>
            <a:pPr marL="55181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552450" algn="l"/>
              </a:tabLst>
            </a:pPr>
            <a:r>
              <a:rPr lang="en-US" sz="1600" spc="-5" dirty="0">
                <a:latin typeface="Arial"/>
                <a:cs typeface="Arial"/>
              </a:rPr>
              <a:t>Choice </a:t>
            </a:r>
            <a:r>
              <a:rPr lang="en-US" sz="1600" dirty="0">
                <a:latin typeface="Arial"/>
                <a:cs typeface="Arial"/>
              </a:rPr>
              <a:t>to publish </a:t>
            </a:r>
            <a:r>
              <a:rPr lang="en-US" sz="1600" spc="-10" dirty="0">
                <a:latin typeface="Arial"/>
                <a:cs typeface="Arial"/>
              </a:rPr>
              <a:t>and </a:t>
            </a:r>
            <a:r>
              <a:rPr lang="en-US" sz="1600" spc="5" dirty="0">
                <a:latin typeface="Arial"/>
                <a:cs typeface="Arial"/>
              </a:rPr>
              <a:t>consume </a:t>
            </a:r>
            <a:r>
              <a:rPr lang="en-US" sz="1600" dirty="0">
                <a:latin typeface="Arial"/>
                <a:cs typeface="Arial"/>
              </a:rPr>
              <a:t>at 4 </a:t>
            </a:r>
            <a:r>
              <a:rPr lang="en-US" sz="1600" spc="-5" dirty="0">
                <a:latin typeface="Arial"/>
                <a:cs typeface="Arial"/>
              </a:rPr>
              <a:t>levels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modeling</a:t>
            </a:r>
          </a:p>
          <a:p>
            <a:pPr marL="1009015" lvl="2" indent="-179705">
              <a:lnSpc>
                <a:spcPct val="100000"/>
              </a:lnSpc>
              <a:spcBef>
                <a:spcPts val="520"/>
              </a:spcBef>
              <a:buClr>
                <a:srgbClr val="666666"/>
              </a:buClr>
              <a:buSzPct val="79166"/>
              <a:buChar char="■"/>
              <a:tabLst>
                <a:tab pos="1009650" algn="l"/>
              </a:tabLst>
            </a:pPr>
            <a:r>
              <a:rPr lang="en-US" sz="1200" dirty="0">
                <a:latin typeface="Arial"/>
                <a:cs typeface="Arial"/>
              </a:rPr>
              <a:t>Attribute</a:t>
            </a:r>
            <a:r>
              <a:rPr lang="en-US" sz="1200" spc="-70" dirty="0">
                <a:latin typeface="Arial"/>
                <a:cs typeface="Arial"/>
              </a:rPr>
              <a:t> </a:t>
            </a:r>
            <a:r>
              <a:rPr lang="en-US" sz="1200" spc="-25" dirty="0">
                <a:latin typeface="Arial"/>
                <a:cs typeface="Arial"/>
              </a:rPr>
              <a:t>View,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Analytic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spc="-30" dirty="0">
                <a:latin typeface="Arial"/>
                <a:cs typeface="Arial"/>
              </a:rPr>
              <a:t>View,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Analytic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spc="-15" dirty="0">
                <a:latin typeface="Arial"/>
                <a:cs typeface="Arial"/>
              </a:rPr>
              <a:t>View</a:t>
            </a:r>
            <a:r>
              <a:rPr lang="en-US" sz="1200" spc="-5" dirty="0">
                <a:latin typeface="Arial"/>
                <a:cs typeface="Arial"/>
              </a:rPr>
              <a:t> enhanced</a:t>
            </a:r>
            <a:r>
              <a:rPr lang="en-US" sz="1200" spc="-70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with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Attribute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spc="-20" dirty="0">
                <a:latin typeface="Arial"/>
                <a:cs typeface="Arial"/>
              </a:rPr>
              <a:t>View,</a:t>
            </a:r>
            <a:r>
              <a:rPr lang="en-US" sz="1200" spc="3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Calculation</a:t>
            </a:r>
            <a:r>
              <a:rPr lang="en-US" sz="1200" spc="-125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View</a:t>
            </a:r>
            <a:endParaRPr lang="en-US" sz="12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484"/>
              </a:spcBef>
              <a:buClr>
                <a:srgbClr val="EFAA00"/>
              </a:buClr>
              <a:buSzPct val="78125"/>
              <a:buChar char="■"/>
              <a:tabLst>
                <a:tab pos="193040" algn="l"/>
              </a:tabLst>
            </a:pPr>
            <a:r>
              <a:rPr lang="en-US" sz="1600" dirty="0">
                <a:latin typeface="Arial"/>
                <a:cs typeface="Arial"/>
              </a:rPr>
              <a:t>Data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Preview</a:t>
            </a:r>
            <a:endParaRPr lang="en-US" sz="1600" dirty="0">
              <a:latin typeface="Arial"/>
              <a:cs typeface="Arial"/>
            </a:endParaRPr>
          </a:p>
          <a:p>
            <a:pPr marL="64960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650240" algn="l"/>
              </a:tabLst>
            </a:pPr>
            <a:r>
              <a:rPr lang="en-US" sz="1600" dirty="0">
                <a:latin typeface="Arial"/>
                <a:cs typeface="Arial"/>
              </a:rPr>
              <a:t>Physical</a:t>
            </a:r>
            <a:r>
              <a:rPr lang="en-US" sz="1600" spc="-15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tables</a:t>
            </a:r>
            <a:endParaRPr lang="en-US" sz="1600" dirty="0">
              <a:latin typeface="Arial"/>
              <a:cs typeface="Arial"/>
            </a:endParaRPr>
          </a:p>
          <a:p>
            <a:pPr marL="64960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650240" algn="l"/>
              </a:tabLst>
            </a:pPr>
            <a:r>
              <a:rPr lang="en-US" sz="1600" dirty="0">
                <a:latin typeface="Arial"/>
                <a:cs typeface="Arial"/>
              </a:rPr>
              <a:t>Information</a:t>
            </a:r>
            <a:r>
              <a:rPr lang="en-US" sz="1600" spc="-1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Models</a:t>
            </a:r>
            <a:endParaRPr lang="en-US" sz="16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480"/>
              </a:spcBef>
              <a:buClr>
                <a:srgbClr val="EFAA00"/>
              </a:buClr>
              <a:buSzPct val="78125"/>
              <a:buChar char="■"/>
              <a:tabLst>
                <a:tab pos="193040" algn="l"/>
              </a:tabLst>
            </a:pPr>
            <a:r>
              <a:rPr lang="en-US" sz="1600" spc="-5" dirty="0">
                <a:latin typeface="Arial"/>
                <a:cs typeface="Arial"/>
              </a:rPr>
              <a:t>Import/Export</a:t>
            </a:r>
            <a:endParaRPr lang="en-US" sz="1600" dirty="0">
              <a:latin typeface="Arial"/>
              <a:cs typeface="Arial"/>
            </a:endParaRPr>
          </a:p>
          <a:p>
            <a:pPr marL="64960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650240" algn="l"/>
              </a:tabLst>
            </a:pPr>
            <a:r>
              <a:rPr lang="en-US" sz="1600" spc="-5" dirty="0">
                <a:latin typeface="Arial"/>
                <a:cs typeface="Arial"/>
              </a:rPr>
              <a:t>Models</a:t>
            </a:r>
            <a:endParaRPr lang="en-US" sz="1600" dirty="0">
              <a:latin typeface="Arial"/>
              <a:cs typeface="Arial"/>
            </a:endParaRPr>
          </a:p>
          <a:p>
            <a:pPr marL="64960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650240" algn="l"/>
              </a:tabLst>
            </a:pPr>
            <a:r>
              <a:rPr lang="en-US" sz="1600" spc="-5" dirty="0">
                <a:latin typeface="Arial"/>
                <a:cs typeface="Arial"/>
              </a:rPr>
              <a:t>Data Source </a:t>
            </a:r>
            <a:r>
              <a:rPr lang="en-US" sz="1600" spc="5" dirty="0">
                <a:latin typeface="Arial"/>
                <a:cs typeface="Arial"/>
              </a:rPr>
              <a:t>schemas </a:t>
            </a:r>
            <a:r>
              <a:rPr lang="en-US" sz="1600" dirty="0">
                <a:latin typeface="Arial"/>
                <a:cs typeface="Arial"/>
              </a:rPr>
              <a:t>(metadata) – </a:t>
            </a:r>
            <a:r>
              <a:rPr lang="en-US" sz="1600" spc="5" dirty="0">
                <a:latin typeface="Arial"/>
                <a:cs typeface="Arial"/>
              </a:rPr>
              <a:t>mass </a:t>
            </a:r>
            <a:r>
              <a:rPr lang="en-US" sz="1600" spc="-5" dirty="0">
                <a:latin typeface="Arial"/>
                <a:cs typeface="Arial"/>
              </a:rPr>
              <a:t>and </a:t>
            </a:r>
            <a:r>
              <a:rPr lang="en-US" sz="1600" dirty="0">
                <a:latin typeface="Arial"/>
                <a:cs typeface="Arial"/>
              </a:rPr>
              <a:t>selective</a:t>
            </a:r>
            <a:r>
              <a:rPr lang="en-US" sz="1600" spc="-229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load</a:t>
            </a:r>
            <a:endParaRPr lang="en-US" sz="1600" dirty="0">
              <a:latin typeface="Arial"/>
              <a:cs typeface="Arial"/>
            </a:endParaRPr>
          </a:p>
          <a:p>
            <a:pPr marL="649605" lvl="1" indent="-179705">
              <a:lnSpc>
                <a:spcPct val="100000"/>
              </a:lnSpc>
              <a:spcBef>
                <a:spcPts val="500"/>
              </a:spcBef>
              <a:buClr>
                <a:srgbClr val="666666"/>
              </a:buClr>
              <a:buSzPct val="78125"/>
              <a:buChar char="■"/>
              <a:tabLst>
                <a:tab pos="650240" algn="l"/>
              </a:tabLst>
            </a:pPr>
            <a:r>
              <a:rPr lang="en-US" sz="1600" spc="-5" dirty="0">
                <a:latin typeface="Arial"/>
                <a:cs typeface="Arial"/>
              </a:rPr>
              <a:t>Landscapes</a:t>
            </a:r>
            <a:endParaRPr lang="en-US" sz="1600" dirty="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500"/>
              </a:spcBef>
              <a:buClr>
                <a:srgbClr val="EFAA00"/>
              </a:buClr>
              <a:buSzPct val="78125"/>
              <a:buChar char="■"/>
              <a:tabLst>
                <a:tab pos="193040" algn="l"/>
              </a:tabLst>
            </a:pPr>
            <a:r>
              <a:rPr lang="en-US" sz="1600" dirty="0">
                <a:latin typeface="Arial"/>
                <a:cs typeface="Arial"/>
              </a:rPr>
              <a:t>Data Provisioning </a:t>
            </a:r>
            <a:r>
              <a:rPr lang="en-US" sz="1600" spc="-5" dirty="0">
                <a:latin typeface="Arial"/>
                <a:cs typeface="Arial"/>
              </a:rPr>
              <a:t>for </a:t>
            </a:r>
            <a:r>
              <a:rPr lang="en-US" sz="1600" dirty="0">
                <a:latin typeface="Arial"/>
                <a:cs typeface="Arial"/>
              </a:rPr>
              <a:t>SAP Business</a:t>
            </a:r>
            <a:r>
              <a:rPr lang="en-US" sz="1600" spc="-33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Applications </a:t>
            </a:r>
            <a:r>
              <a:rPr lang="en-US" sz="1600" spc="-10" dirty="0">
                <a:latin typeface="Arial"/>
                <a:cs typeface="Arial"/>
              </a:rPr>
              <a:t>(both </a:t>
            </a:r>
            <a:r>
              <a:rPr lang="en-US" sz="1600" dirty="0">
                <a:latin typeface="Arial"/>
                <a:cs typeface="Arial"/>
              </a:rPr>
              <a:t>initial </a:t>
            </a:r>
            <a:r>
              <a:rPr lang="en-US" sz="1600" spc="-5" dirty="0">
                <a:latin typeface="Arial"/>
                <a:cs typeface="Arial"/>
              </a:rPr>
              <a:t>load </a:t>
            </a:r>
            <a:r>
              <a:rPr lang="en-US" sz="1600" dirty="0">
                <a:latin typeface="Arial"/>
                <a:cs typeface="Arial"/>
              </a:rPr>
              <a:t>and replication)</a:t>
            </a:r>
          </a:p>
          <a:p>
            <a:pPr marL="192405" indent="-179705">
              <a:lnSpc>
                <a:spcPct val="100000"/>
              </a:lnSpc>
              <a:spcBef>
                <a:spcPts val="500"/>
              </a:spcBef>
              <a:buClr>
                <a:srgbClr val="EFAA00"/>
              </a:buClr>
              <a:buSzPct val="78125"/>
              <a:buChar char="■"/>
              <a:tabLst>
                <a:tab pos="193040" algn="l"/>
              </a:tabLst>
            </a:pPr>
            <a:r>
              <a:rPr lang="en-US" sz="1600" spc="-5" dirty="0">
                <a:latin typeface="Arial"/>
                <a:cs typeface="Arial"/>
              </a:rPr>
              <a:t>Analytic Privileges 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0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1774"/>
          </a:xfrm>
        </p:spPr>
        <p:txBody>
          <a:bodyPr/>
          <a:lstStyle/>
          <a:p>
            <a:pPr marL="97155">
              <a:lnSpc>
                <a:spcPct val="100000"/>
              </a:lnSpc>
              <a:spcBef>
                <a:spcPts val="245"/>
              </a:spcBef>
            </a:pPr>
            <a:br>
              <a:rPr lang="en-US" dirty="0"/>
            </a:br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6177280" y="2453433"/>
            <a:ext cx="2743200" cy="2962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 txBox="1"/>
          <p:nvPr/>
        </p:nvSpPr>
        <p:spPr>
          <a:xfrm>
            <a:off x="230657" y="264508"/>
            <a:ext cx="11575745" cy="90601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45"/>
              </a:spcBef>
            </a:pPr>
            <a:r>
              <a:rPr sz="280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800" b="1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 </a:t>
            </a:r>
            <a:r>
              <a:rPr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">
              <a:spcBef>
                <a:spcPts val="70"/>
              </a:spcBef>
              <a:tabLst>
                <a:tab pos="2296795" algn="l"/>
              </a:tabLst>
            </a:pPr>
            <a:r>
              <a:rPr sz="28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sz="28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r>
              <a:rPr sz="2800" spc="3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2800" spc="-8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&amp;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2800" spc="-12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52651" y="2453432"/>
            <a:ext cx="2974816" cy="2962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/>
          <p:cNvSpPr/>
          <p:nvPr/>
        </p:nvSpPr>
        <p:spPr>
          <a:xfrm>
            <a:off x="1447800" y="1976321"/>
            <a:ext cx="1804670" cy="1161415"/>
          </a:xfrm>
          <a:custGeom>
            <a:avLst/>
            <a:gdLst/>
            <a:ahLst/>
            <a:cxnLst/>
            <a:rect l="l" t="t" r="r" b="b"/>
            <a:pathLst>
              <a:path w="1804670" h="1161414">
                <a:moveTo>
                  <a:pt x="67068" y="1042415"/>
                </a:moveTo>
                <a:lnTo>
                  <a:pt x="60960" y="1045463"/>
                </a:lnTo>
                <a:lnTo>
                  <a:pt x="54863" y="1051547"/>
                </a:lnTo>
                <a:lnTo>
                  <a:pt x="0" y="1161275"/>
                </a:lnTo>
                <a:lnTo>
                  <a:pt x="60839" y="1158239"/>
                </a:lnTo>
                <a:lnTo>
                  <a:pt x="30492" y="1158239"/>
                </a:lnTo>
                <a:lnTo>
                  <a:pt x="15239" y="1133843"/>
                </a:lnTo>
                <a:lnTo>
                  <a:pt x="61260" y="1104428"/>
                </a:lnTo>
                <a:lnTo>
                  <a:pt x="82308" y="1063752"/>
                </a:lnTo>
                <a:lnTo>
                  <a:pt x="85356" y="1057643"/>
                </a:lnTo>
                <a:lnTo>
                  <a:pt x="82308" y="1048499"/>
                </a:lnTo>
                <a:lnTo>
                  <a:pt x="76200" y="1045463"/>
                </a:lnTo>
                <a:lnTo>
                  <a:pt x="67068" y="1042415"/>
                </a:lnTo>
                <a:close/>
              </a:path>
              <a:path w="1804670" h="1161414">
                <a:moveTo>
                  <a:pt x="61260" y="1104428"/>
                </a:moveTo>
                <a:lnTo>
                  <a:pt x="15239" y="1133843"/>
                </a:lnTo>
                <a:lnTo>
                  <a:pt x="30492" y="1158239"/>
                </a:lnTo>
                <a:lnTo>
                  <a:pt x="40049" y="1152131"/>
                </a:lnTo>
                <a:lnTo>
                  <a:pt x="36575" y="1152131"/>
                </a:lnTo>
                <a:lnTo>
                  <a:pt x="24384" y="1130795"/>
                </a:lnTo>
                <a:lnTo>
                  <a:pt x="47998" y="1130057"/>
                </a:lnTo>
                <a:lnTo>
                  <a:pt x="61260" y="1104428"/>
                </a:lnTo>
                <a:close/>
              </a:path>
              <a:path w="1804670" h="1161414">
                <a:moveTo>
                  <a:pt x="131063" y="1127747"/>
                </a:moveTo>
                <a:lnTo>
                  <a:pt x="121932" y="1127747"/>
                </a:lnTo>
                <a:lnTo>
                  <a:pt x="75950" y="1129184"/>
                </a:lnTo>
                <a:lnTo>
                  <a:pt x="30492" y="1158239"/>
                </a:lnTo>
                <a:lnTo>
                  <a:pt x="60839" y="1158239"/>
                </a:lnTo>
                <a:lnTo>
                  <a:pt x="121932" y="1155191"/>
                </a:lnTo>
                <a:lnTo>
                  <a:pt x="131063" y="1155191"/>
                </a:lnTo>
                <a:lnTo>
                  <a:pt x="137160" y="1149083"/>
                </a:lnTo>
                <a:lnTo>
                  <a:pt x="137160" y="1133843"/>
                </a:lnTo>
                <a:lnTo>
                  <a:pt x="131063" y="1127747"/>
                </a:lnTo>
                <a:close/>
              </a:path>
              <a:path w="1804670" h="1161414">
                <a:moveTo>
                  <a:pt x="47998" y="1130057"/>
                </a:moveTo>
                <a:lnTo>
                  <a:pt x="24384" y="1130795"/>
                </a:lnTo>
                <a:lnTo>
                  <a:pt x="36575" y="1152131"/>
                </a:lnTo>
                <a:lnTo>
                  <a:pt x="47998" y="1130057"/>
                </a:lnTo>
                <a:close/>
              </a:path>
              <a:path w="1804670" h="1161414">
                <a:moveTo>
                  <a:pt x="75950" y="1129184"/>
                </a:moveTo>
                <a:lnTo>
                  <a:pt x="47998" y="1130057"/>
                </a:lnTo>
                <a:lnTo>
                  <a:pt x="36575" y="1152131"/>
                </a:lnTo>
                <a:lnTo>
                  <a:pt x="40049" y="1152131"/>
                </a:lnTo>
                <a:lnTo>
                  <a:pt x="75950" y="1129184"/>
                </a:lnTo>
                <a:close/>
              </a:path>
              <a:path w="1804670" h="1161414">
                <a:moveTo>
                  <a:pt x="1789176" y="0"/>
                </a:moveTo>
                <a:lnTo>
                  <a:pt x="61260" y="1104428"/>
                </a:lnTo>
                <a:lnTo>
                  <a:pt x="47998" y="1130057"/>
                </a:lnTo>
                <a:lnTo>
                  <a:pt x="75950" y="1129184"/>
                </a:lnTo>
                <a:lnTo>
                  <a:pt x="1804415" y="24371"/>
                </a:lnTo>
                <a:lnTo>
                  <a:pt x="1789176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1447800" y="3203575"/>
            <a:ext cx="2143125" cy="134620"/>
          </a:xfrm>
          <a:custGeom>
            <a:avLst/>
            <a:gdLst/>
            <a:ahLst/>
            <a:cxnLst/>
            <a:rect l="l" t="t" r="r" b="b"/>
            <a:pathLst>
              <a:path w="2143125" h="134620">
                <a:moveTo>
                  <a:pt x="112775" y="0"/>
                </a:moveTo>
                <a:lnTo>
                  <a:pt x="106692" y="3035"/>
                </a:lnTo>
                <a:lnTo>
                  <a:pt x="0" y="67043"/>
                </a:lnTo>
                <a:lnTo>
                  <a:pt x="106692" y="128003"/>
                </a:lnTo>
                <a:lnTo>
                  <a:pt x="112775" y="134112"/>
                </a:lnTo>
                <a:lnTo>
                  <a:pt x="121920" y="131063"/>
                </a:lnTo>
                <a:lnTo>
                  <a:pt x="124980" y="124955"/>
                </a:lnTo>
                <a:lnTo>
                  <a:pt x="127927" y="118626"/>
                </a:lnTo>
                <a:lnTo>
                  <a:pt x="128022" y="113149"/>
                </a:lnTo>
                <a:lnTo>
                  <a:pt x="125830" y="108240"/>
                </a:lnTo>
                <a:lnTo>
                  <a:pt x="121920" y="103619"/>
                </a:lnTo>
                <a:lnTo>
                  <a:pt x="84572" y="82283"/>
                </a:lnTo>
                <a:lnTo>
                  <a:pt x="27432" y="82283"/>
                </a:lnTo>
                <a:lnTo>
                  <a:pt x="27432" y="51803"/>
                </a:lnTo>
                <a:lnTo>
                  <a:pt x="84581" y="51803"/>
                </a:lnTo>
                <a:lnTo>
                  <a:pt x="121920" y="30467"/>
                </a:lnTo>
                <a:lnTo>
                  <a:pt x="125830" y="25419"/>
                </a:lnTo>
                <a:lnTo>
                  <a:pt x="128022" y="19799"/>
                </a:lnTo>
                <a:lnTo>
                  <a:pt x="127927" y="14179"/>
                </a:lnTo>
                <a:lnTo>
                  <a:pt x="124980" y="9131"/>
                </a:lnTo>
                <a:lnTo>
                  <a:pt x="121920" y="3035"/>
                </a:lnTo>
                <a:lnTo>
                  <a:pt x="112775" y="0"/>
                </a:lnTo>
                <a:close/>
              </a:path>
              <a:path w="2143125" h="134620">
                <a:moveTo>
                  <a:pt x="27432" y="51803"/>
                </a:moveTo>
                <a:lnTo>
                  <a:pt x="27432" y="82283"/>
                </a:lnTo>
                <a:lnTo>
                  <a:pt x="84572" y="82283"/>
                </a:lnTo>
                <a:lnTo>
                  <a:pt x="79236" y="79235"/>
                </a:lnTo>
                <a:lnTo>
                  <a:pt x="36575" y="79235"/>
                </a:lnTo>
                <a:lnTo>
                  <a:pt x="36575" y="54863"/>
                </a:lnTo>
                <a:lnTo>
                  <a:pt x="79225" y="54863"/>
                </a:lnTo>
                <a:lnTo>
                  <a:pt x="84437" y="51885"/>
                </a:lnTo>
                <a:lnTo>
                  <a:pt x="27432" y="51803"/>
                </a:lnTo>
                <a:close/>
              </a:path>
              <a:path w="2143125" h="134620">
                <a:moveTo>
                  <a:pt x="84437" y="51885"/>
                </a:moveTo>
                <a:lnTo>
                  <a:pt x="57903" y="67048"/>
                </a:lnTo>
                <a:lnTo>
                  <a:pt x="84572" y="82283"/>
                </a:lnTo>
                <a:lnTo>
                  <a:pt x="2142756" y="82283"/>
                </a:lnTo>
                <a:lnTo>
                  <a:pt x="2142756" y="54863"/>
                </a:lnTo>
                <a:lnTo>
                  <a:pt x="84437" y="51885"/>
                </a:lnTo>
                <a:close/>
              </a:path>
              <a:path w="2143125" h="134620">
                <a:moveTo>
                  <a:pt x="36575" y="54863"/>
                </a:moveTo>
                <a:lnTo>
                  <a:pt x="36575" y="79235"/>
                </a:lnTo>
                <a:lnTo>
                  <a:pt x="57903" y="67048"/>
                </a:lnTo>
                <a:lnTo>
                  <a:pt x="36575" y="54863"/>
                </a:lnTo>
                <a:close/>
              </a:path>
              <a:path w="2143125" h="134620">
                <a:moveTo>
                  <a:pt x="57903" y="67048"/>
                </a:moveTo>
                <a:lnTo>
                  <a:pt x="36575" y="79235"/>
                </a:lnTo>
                <a:lnTo>
                  <a:pt x="79236" y="79235"/>
                </a:lnTo>
                <a:lnTo>
                  <a:pt x="57903" y="67048"/>
                </a:lnTo>
                <a:close/>
              </a:path>
              <a:path w="2143125" h="134620">
                <a:moveTo>
                  <a:pt x="79225" y="54863"/>
                </a:moveTo>
                <a:lnTo>
                  <a:pt x="36575" y="54863"/>
                </a:lnTo>
                <a:lnTo>
                  <a:pt x="57912" y="67043"/>
                </a:lnTo>
                <a:lnTo>
                  <a:pt x="79225" y="54863"/>
                </a:lnTo>
                <a:close/>
              </a:path>
              <a:path w="2143125" h="134620">
                <a:moveTo>
                  <a:pt x="84581" y="51803"/>
                </a:moveTo>
                <a:lnTo>
                  <a:pt x="27432" y="51803"/>
                </a:lnTo>
                <a:lnTo>
                  <a:pt x="84437" y="51885"/>
                </a:lnTo>
                <a:lnTo>
                  <a:pt x="84581" y="51803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7"/>
          <p:cNvSpPr/>
          <p:nvPr/>
        </p:nvSpPr>
        <p:spPr>
          <a:xfrm>
            <a:off x="1447800" y="4198486"/>
            <a:ext cx="2143125" cy="134620"/>
          </a:xfrm>
          <a:custGeom>
            <a:avLst/>
            <a:gdLst/>
            <a:ahLst/>
            <a:cxnLst/>
            <a:rect l="l" t="t" r="r" b="b"/>
            <a:pathLst>
              <a:path w="2143125" h="134620">
                <a:moveTo>
                  <a:pt x="112775" y="0"/>
                </a:moveTo>
                <a:lnTo>
                  <a:pt x="106679" y="6095"/>
                </a:lnTo>
                <a:lnTo>
                  <a:pt x="0" y="67056"/>
                </a:lnTo>
                <a:lnTo>
                  <a:pt x="106679" y="131063"/>
                </a:lnTo>
                <a:lnTo>
                  <a:pt x="112775" y="134112"/>
                </a:lnTo>
                <a:lnTo>
                  <a:pt x="121932" y="131063"/>
                </a:lnTo>
                <a:lnTo>
                  <a:pt x="128015" y="118884"/>
                </a:lnTo>
                <a:lnTo>
                  <a:pt x="128015" y="109728"/>
                </a:lnTo>
                <a:lnTo>
                  <a:pt x="121932" y="103631"/>
                </a:lnTo>
                <a:lnTo>
                  <a:pt x="83255" y="82295"/>
                </a:lnTo>
                <a:lnTo>
                  <a:pt x="27444" y="82295"/>
                </a:lnTo>
                <a:lnTo>
                  <a:pt x="27444" y="51816"/>
                </a:lnTo>
                <a:lnTo>
                  <a:pt x="83265" y="51816"/>
                </a:lnTo>
                <a:lnTo>
                  <a:pt x="121932" y="30480"/>
                </a:lnTo>
                <a:lnTo>
                  <a:pt x="125830" y="25865"/>
                </a:lnTo>
                <a:lnTo>
                  <a:pt x="128017" y="20959"/>
                </a:lnTo>
                <a:lnTo>
                  <a:pt x="127920" y="15479"/>
                </a:lnTo>
                <a:lnTo>
                  <a:pt x="124967" y="9143"/>
                </a:lnTo>
                <a:lnTo>
                  <a:pt x="121932" y="3060"/>
                </a:lnTo>
                <a:lnTo>
                  <a:pt x="112775" y="0"/>
                </a:lnTo>
                <a:close/>
              </a:path>
              <a:path w="2143125" h="134620">
                <a:moveTo>
                  <a:pt x="27444" y="51816"/>
                </a:moveTo>
                <a:lnTo>
                  <a:pt x="27444" y="82295"/>
                </a:lnTo>
                <a:lnTo>
                  <a:pt x="83255" y="82295"/>
                </a:lnTo>
                <a:lnTo>
                  <a:pt x="77753" y="79260"/>
                </a:lnTo>
                <a:lnTo>
                  <a:pt x="33527" y="79260"/>
                </a:lnTo>
                <a:lnTo>
                  <a:pt x="33527" y="54863"/>
                </a:lnTo>
                <a:lnTo>
                  <a:pt x="77741" y="54863"/>
                </a:lnTo>
                <a:lnTo>
                  <a:pt x="83120" y="51896"/>
                </a:lnTo>
                <a:lnTo>
                  <a:pt x="27444" y="51816"/>
                </a:lnTo>
                <a:close/>
              </a:path>
              <a:path w="2143125" h="134620">
                <a:moveTo>
                  <a:pt x="83120" y="51896"/>
                </a:moveTo>
                <a:lnTo>
                  <a:pt x="55637" y="67060"/>
                </a:lnTo>
                <a:lnTo>
                  <a:pt x="83255" y="82295"/>
                </a:lnTo>
                <a:lnTo>
                  <a:pt x="2142743" y="82295"/>
                </a:lnTo>
                <a:lnTo>
                  <a:pt x="2142743" y="54863"/>
                </a:lnTo>
                <a:lnTo>
                  <a:pt x="83120" y="51896"/>
                </a:lnTo>
                <a:close/>
              </a:path>
              <a:path w="2143125" h="134620">
                <a:moveTo>
                  <a:pt x="33527" y="54863"/>
                </a:moveTo>
                <a:lnTo>
                  <a:pt x="33527" y="79260"/>
                </a:lnTo>
                <a:lnTo>
                  <a:pt x="55637" y="67060"/>
                </a:lnTo>
                <a:lnTo>
                  <a:pt x="33527" y="54863"/>
                </a:lnTo>
                <a:close/>
              </a:path>
              <a:path w="2143125" h="134620">
                <a:moveTo>
                  <a:pt x="55637" y="67060"/>
                </a:moveTo>
                <a:lnTo>
                  <a:pt x="33527" y="79260"/>
                </a:lnTo>
                <a:lnTo>
                  <a:pt x="77753" y="79260"/>
                </a:lnTo>
                <a:lnTo>
                  <a:pt x="55637" y="67060"/>
                </a:lnTo>
                <a:close/>
              </a:path>
              <a:path w="2143125" h="134620">
                <a:moveTo>
                  <a:pt x="77741" y="54863"/>
                </a:moveTo>
                <a:lnTo>
                  <a:pt x="33527" y="54863"/>
                </a:lnTo>
                <a:lnTo>
                  <a:pt x="55646" y="67056"/>
                </a:lnTo>
                <a:lnTo>
                  <a:pt x="77741" y="54863"/>
                </a:lnTo>
                <a:close/>
              </a:path>
              <a:path w="2143125" h="134620">
                <a:moveTo>
                  <a:pt x="83265" y="51816"/>
                </a:moveTo>
                <a:lnTo>
                  <a:pt x="27444" y="51816"/>
                </a:lnTo>
                <a:lnTo>
                  <a:pt x="83120" y="51896"/>
                </a:lnTo>
                <a:lnTo>
                  <a:pt x="83265" y="51816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0"/>
          <p:cNvSpPr/>
          <p:nvPr/>
        </p:nvSpPr>
        <p:spPr>
          <a:xfrm>
            <a:off x="1981200" y="4666141"/>
            <a:ext cx="165100" cy="749935"/>
          </a:xfrm>
          <a:custGeom>
            <a:avLst/>
            <a:gdLst/>
            <a:ahLst/>
            <a:cxnLst/>
            <a:rect l="l" t="t" r="r" b="b"/>
            <a:pathLst>
              <a:path w="165100" h="749935">
                <a:moveTo>
                  <a:pt x="103619" y="384047"/>
                </a:moveTo>
                <a:lnTo>
                  <a:pt x="76200" y="384047"/>
                </a:lnTo>
                <a:lnTo>
                  <a:pt x="76200" y="734580"/>
                </a:lnTo>
                <a:lnTo>
                  <a:pt x="63995" y="734580"/>
                </a:lnTo>
                <a:lnTo>
                  <a:pt x="54863" y="737615"/>
                </a:lnTo>
                <a:lnTo>
                  <a:pt x="45707" y="737615"/>
                </a:lnTo>
                <a:lnTo>
                  <a:pt x="30467" y="740663"/>
                </a:lnTo>
                <a:lnTo>
                  <a:pt x="0" y="740663"/>
                </a:lnTo>
                <a:lnTo>
                  <a:pt x="0" y="749807"/>
                </a:lnTo>
                <a:lnTo>
                  <a:pt x="45707" y="749807"/>
                </a:lnTo>
                <a:lnTo>
                  <a:pt x="57912" y="746759"/>
                </a:lnTo>
                <a:lnTo>
                  <a:pt x="67043" y="746759"/>
                </a:lnTo>
                <a:lnTo>
                  <a:pt x="76200" y="743711"/>
                </a:lnTo>
                <a:lnTo>
                  <a:pt x="82283" y="740663"/>
                </a:lnTo>
                <a:lnTo>
                  <a:pt x="82283" y="737615"/>
                </a:lnTo>
                <a:lnTo>
                  <a:pt x="85331" y="734580"/>
                </a:lnTo>
                <a:lnTo>
                  <a:pt x="85331" y="390156"/>
                </a:lnTo>
                <a:lnTo>
                  <a:pt x="88379" y="387095"/>
                </a:lnTo>
                <a:lnTo>
                  <a:pt x="94487" y="387095"/>
                </a:lnTo>
                <a:lnTo>
                  <a:pt x="103619" y="384047"/>
                </a:lnTo>
                <a:close/>
              </a:path>
              <a:path w="165100" h="749935">
                <a:moveTo>
                  <a:pt x="76200" y="731519"/>
                </a:moveTo>
                <a:lnTo>
                  <a:pt x="70091" y="734580"/>
                </a:lnTo>
                <a:lnTo>
                  <a:pt x="73139" y="734580"/>
                </a:lnTo>
                <a:lnTo>
                  <a:pt x="76200" y="731519"/>
                </a:lnTo>
                <a:close/>
              </a:path>
              <a:path w="165100" h="749935">
                <a:moveTo>
                  <a:pt x="76200" y="731519"/>
                </a:moveTo>
                <a:lnTo>
                  <a:pt x="73139" y="734580"/>
                </a:lnTo>
                <a:lnTo>
                  <a:pt x="76200" y="734580"/>
                </a:lnTo>
                <a:lnTo>
                  <a:pt x="76200" y="731519"/>
                </a:lnTo>
                <a:close/>
              </a:path>
              <a:path w="165100" h="749935">
                <a:moveTo>
                  <a:pt x="112775" y="377951"/>
                </a:moveTo>
                <a:lnTo>
                  <a:pt x="82283" y="377951"/>
                </a:lnTo>
                <a:lnTo>
                  <a:pt x="79248" y="380999"/>
                </a:lnTo>
                <a:lnTo>
                  <a:pt x="79248" y="384047"/>
                </a:lnTo>
                <a:lnTo>
                  <a:pt x="115824" y="384047"/>
                </a:lnTo>
                <a:lnTo>
                  <a:pt x="128003" y="380999"/>
                </a:lnTo>
                <a:lnTo>
                  <a:pt x="112775" y="377951"/>
                </a:lnTo>
                <a:close/>
              </a:path>
              <a:path w="165100" h="749935">
                <a:moveTo>
                  <a:pt x="158483" y="371868"/>
                </a:moveTo>
                <a:lnTo>
                  <a:pt x="112775" y="371868"/>
                </a:lnTo>
                <a:lnTo>
                  <a:pt x="103619" y="374903"/>
                </a:lnTo>
                <a:lnTo>
                  <a:pt x="97523" y="376427"/>
                </a:lnTo>
                <a:lnTo>
                  <a:pt x="103619" y="377951"/>
                </a:lnTo>
                <a:lnTo>
                  <a:pt x="112775" y="377951"/>
                </a:lnTo>
                <a:lnTo>
                  <a:pt x="128003" y="380999"/>
                </a:lnTo>
                <a:lnTo>
                  <a:pt x="158483" y="380999"/>
                </a:lnTo>
                <a:lnTo>
                  <a:pt x="158483" y="371868"/>
                </a:lnTo>
                <a:close/>
              </a:path>
              <a:path w="165100" h="749935">
                <a:moveTo>
                  <a:pt x="164579" y="371868"/>
                </a:moveTo>
                <a:lnTo>
                  <a:pt x="158483" y="371868"/>
                </a:lnTo>
                <a:lnTo>
                  <a:pt x="158483" y="380999"/>
                </a:lnTo>
                <a:lnTo>
                  <a:pt x="161531" y="380999"/>
                </a:lnTo>
                <a:lnTo>
                  <a:pt x="164579" y="377951"/>
                </a:lnTo>
                <a:lnTo>
                  <a:pt x="164579" y="371868"/>
                </a:lnTo>
                <a:close/>
              </a:path>
              <a:path w="165100" h="749935">
                <a:moveTo>
                  <a:pt x="97523" y="376427"/>
                </a:moveTo>
                <a:lnTo>
                  <a:pt x="91427" y="377951"/>
                </a:lnTo>
                <a:lnTo>
                  <a:pt x="103619" y="377951"/>
                </a:lnTo>
                <a:lnTo>
                  <a:pt x="97523" y="376427"/>
                </a:lnTo>
                <a:close/>
              </a:path>
              <a:path w="165100" h="749935">
                <a:moveTo>
                  <a:pt x="112775" y="371868"/>
                </a:moveTo>
                <a:lnTo>
                  <a:pt x="85331" y="371868"/>
                </a:lnTo>
                <a:lnTo>
                  <a:pt x="91427" y="374903"/>
                </a:lnTo>
                <a:lnTo>
                  <a:pt x="97523" y="376427"/>
                </a:lnTo>
                <a:lnTo>
                  <a:pt x="103619" y="374903"/>
                </a:lnTo>
                <a:lnTo>
                  <a:pt x="112775" y="371868"/>
                </a:lnTo>
                <a:close/>
              </a:path>
              <a:path w="165100" h="749935">
                <a:moveTo>
                  <a:pt x="128003" y="368807"/>
                </a:moveTo>
                <a:lnTo>
                  <a:pt x="79248" y="368807"/>
                </a:lnTo>
                <a:lnTo>
                  <a:pt x="82283" y="371868"/>
                </a:lnTo>
                <a:lnTo>
                  <a:pt x="143243" y="371868"/>
                </a:lnTo>
                <a:lnTo>
                  <a:pt x="128003" y="368807"/>
                </a:lnTo>
                <a:close/>
              </a:path>
              <a:path w="165100" h="749935">
                <a:moveTo>
                  <a:pt x="85331" y="18287"/>
                </a:moveTo>
                <a:lnTo>
                  <a:pt x="76200" y="18287"/>
                </a:lnTo>
                <a:lnTo>
                  <a:pt x="76200" y="368807"/>
                </a:lnTo>
                <a:lnTo>
                  <a:pt x="115824" y="368807"/>
                </a:lnTo>
                <a:lnTo>
                  <a:pt x="103619" y="365759"/>
                </a:lnTo>
                <a:lnTo>
                  <a:pt x="94487" y="365759"/>
                </a:lnTo>
                <a:lnTo>
                  <a:pt x="88379" y="362711"/>
                </a:lnTo>
                <a:lnTo>
                  <a:pt x="85331" y="362711"/>
                </a:lnTo>
                <a:lnTo>
                  <a:pt x="85331" y="18287"/>
                </a:lnTo>
                <a:close/>
              </a:path>
              <a:path w="165100" h="749935">
                <a:moveTo>
                  <a:pt x="85331" y="359663"/>
                </a:moveTo>
                <a:lnTo>
                  <a:pt x="85331" y="362711"/>
                </a:lnTo>
                <a:lnTo>
                  <a:pt x="88379" y="362711"/>
                </a:lnTo>
                <a:lnTo>
                  <a:pt x="85331" y="359663"/>
                </a:lnTo>
                <a:close/>
              </a:path>
              <a:path w="165100" h="749935">
                <a:moveTo>
                  <a:pt x="73139" y="18287"/>
                </a:moveTo>
                <a:lnTo>
                  <a:pt x="70091" y="18287"/>
                </a:lnTo>
                <a:lnTo>
                  <a:pt x="76200" y="21335"/>
                </a:lnTo>
                <a:lnTo>
                  <a:pt x="73139" y="18287"/>
                </a:lnTo>
                <a:close/>
              </a:path>
              <a:path w="165100" h="749935">
                <a:moveTo>
                  <a:pt x="33515" y="0"/>
                </a:moveTo>
                <a:lnTo>
                  <a:pt x="0" y="0"/>
                </a:lnTo>
                <a:lnTo>
                  <a:pt x="0" y="9156"/>
                </a:lnTo>
                <a:lnTo>
                  <a:pt x="18287" y="9156"/>
                </a:lnTo>
                <a:lnTo>
                  <a:pt x="30467" y="12204"/>
                </a:lnTo>
                <a:lnTo>
                  <a:pt x="45707" y="12204"/>
                </a:lnTo>
                <a:lnTo>
                  <a:pt x="57912" y="15239"/>
                </a:lnTo>
                <a:lnTo>
                  <a:pt x="67043" y="15239"/>
                </a:lnTo>
                <a:lnTo>
                  <a:pt x="73139" y="18287"/>
                </a:lnTo>
                <a:lnTo>
                  <a:pt x="76200" y="21335"/>
                </a:lnTo>
                <a:lnTo>
                  <a:pt x="76200" y="18287"/>
                </a:lnTo>
                <a:lnTo>
                  <a:pt x="85331" y="18287"/>
                </a:lnTo>
                <a:lnTo>
                  <a:pt x="85331" y="15239"/>
                </a:lnTo>
                <a:lnTo>
                  <a:pt x="82283" y="12204"/>
                </a:lnTo>
                <a:lnTo>
                  <a:pt x="76200" y="9156"/>
                </a:lnTo>
                <a:lnTo>
                  <a:pt x="57912" y="3047"/>
                </a:lnTo>
                <a:lnTo>
                  <a:pt x="45707" y="3047"/>
                </a:lnTo>
                <a:lnTo>
                  <a:pt x="33515" y="0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8"/>
          <p:cNvSpPr/>
          <p:nvPr/>
        </p:nvSpPr>
        <p:spPr>
          <a:xfrm>
            <a:off x="2146300" y="5001541"/>
            <a:ext cx="1530350" cy="131445"/>
          </a:xfrm>
          <a:custGeom>
            <a:avLst/>
            <a:gdLst/>
            <a:ahLst/>
            <a:cxnLst/>
            <a:rect l="l" t="t" r="r" b="b"/>
            <a:pathLst>
              <a:path w="1530350" h="131445">
                <a:moveTo>
                  <a:pt x="115824" y="0"/>
                </a:moveTo>
                <a:lnTo>
                  <a:pt x="109715" y="3035"/>
                </a:lnTo>
                <a:lnTo>
                  <a:pt x="0" y="67043"/>
                </a:lnTo>
                <a:lnTo>
                  <a:pt x="106667" y="128003"/>
                </a:lnTo>
                <a:lnTo>
                  <a:pt x="113435" y="130957"/>
                </a:lnTo>
                <a:lnTo>
                  <a:pt x="119626" y="131056"/>
                </a:lnTo>
                <a:lnTo>
                  <a:pt x="124671" y="128865"/>
                </a:lnTo>
                <a:lnTo>
                  <a:pt x="128003" y="124955"/>
                </a:lnTo>
                <a:lnTo>
                  <a:pt x="131051" y="115811"/>
                </a:lnTo>
                <a:lnTo>
                  <a:pt x="128003" y="109715"/>
                </a:lnTo>
                <a:lnTo>
                  <a:pt x="121907" y="103619"/>
                </a:lnTo>
                <a:lnTo>
                  <a:pt x="84559" y="82283"/>
                </a:lnTo>
                <a:lnTo>
                  <a:pt x="30467" y="82283"/>
                </a:lnTo>
                <a:lnTo>
                  <a:pt x="30467" y="51803"/>
                </a:lnTo>
                <a:lnTo>
                  <a:pt x="84569" y="51803"/>
                </a:lnTo>
                <a:lnTo>
                  <a:pt x="121907" y="30467"/>
                </a:lnTo>
                <a:lnTo>
                  <a:pt x="128003" y="24371"/>
                </a:lnTo>
                <a:lnTo>
                  <a:pt x="131051" y="15227"/>
                </a:lnTo>
                <a:lnTo>
                  <a:pt x="124955" y="3035"/>
                </a:lnTo>
                <a:lnTo>
                  <a:pt x="115824" y="0"/>
                </a:lnTo>
                <a:close/>
              </a:path>
              <a:path w="1530350" h="131445">
                <a:moveTo>
                  <a:pt x="30467" y="51803"/>
                </a:moveTo>
                <a:lnTo>
                  <a:pt x="30467" y="82283"/>
                </a:lnTo>
                <a:lnTo>
                  <a:pt x="84559" y="82283"/>
                </a:lnTo>
                <a:lnTo>
                  <a:pt x="79224" y="79235"/>
                </a:lnTo>
                <a:lnTo>
                  <a:pt x="36563" y="79235"/>
                </a:lnTo>
                <a:lnTo>
                  <a:pt x="36563" y="54864"/>
                </a:lnTo>
                <a:lnTo>
                  <a:pt x="79213" y="54864"/>
                </a:lnTo>
                <a:lnTo>
                  <a:pt x="84376" y="51913"/>
                </a:lnTo>
                <a:lnTo>
                  <a:pt x="30467" y="51803"/>
                </a:lnTo>
                <a:close/>
              </a:path>
              <a:path w="1530350" h="131445">
                <a:moveTo>
                  <a:pt x="84376" y="51913"/>
                </a:moveTo>
                <a:lnTo>
                  <a:pt x="57890" y="67048"/>
                </a:lnTo>
                <a:lnTo>
                  <a:pt x="84559" y="82283"/>
                </a:lnTo>
                <a:lnTo>
                  <a:pt x="1530083" y="82283"/>
                </a:lnTo>
                <a:lnTo>
                  <a:pt x="1530083" y="54864"/>
                </a:lnTo>
                <a:lnTo>
                  <a:pt x="84376" y="51913"/>
                </a:lnTo>
                <a:close/>
              </a:path>
              <a:path w="1530350" h="131445">
                <a:moveTo>
                  <a:pt x="36563" y="54864"/>
                </a:moveTo>
                <a:lnTo>
                  <a:pt x="36563" y="79235"/>
                </a:lnTo>
                <a:lnTo>
                  <a:pt x="57890" y="67048"/>
                </a:lnTo>
                <a:lnTo>
                  <a:pt x="36563" y="54864"/>
                </a:lnTo>
                <a:close/>
              </a:path>
              <a:path w="1530350" h="131445">
                <a:moveTo>
                  <a:pt x="57890" y="67048"/>
                </a:moveTo>
                <a:lnTo>
                  <a:pt x="36563" y="79235"/>
                </a:lnTo>
                <a:lnTo>
                  <a:pt x="79224" y="79235"/>
                </a:lnTo>
                <a:lnTo>
                  <a:pt x="57890" y="67048"/>
                </a:lnTo>
                <a:close/>
              </a:path>
              <a:path w="1530350" h="131445">
                <a:moveTo>
                  <a:pt x="79213" y="54864"/>
                </a:moveTo>
                <a:lnTo>
                  <a:pt x="36563" y="54864"/>
                </a:lnTo>
                <a:lnTo>
                  <a:pt x="57899" y="67043"/>
                </a:lnTo>
                <a:lnTo>
                  <a:pt x="79213" y="54864"/>
                </a:lnTo>
                <a:close/>
              </a:path>
              <a:path w="1530350" h="131445">
                <a:moveTo>
                  <a:pt x="84569" y="51803"/>
                </a:moveTo>
                <a:lnTo>
                  <a:pt x="30467" y="51803"/>
                </a:lnTo>
                <a:lnTo>
                  <a:pt x="84376" y="51913"/>
                </a:lnTo>
                <a:lnTo>
                  <a:pt x="84569" y="51803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1"/>
          <p:cNvSpPr txBox="1"/>
          <p:nvPr/>
        </p:nvSpPr>
        <p:spPr>
          <a:xfrm>
            <a:off x="3676650" y="3085833"/>
            <a:ext cx="2341880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6540">
              <a:lnSpc>
                <a:spcPct val="100000"/>
              </a:lnSpc>
            </a:pPr>
            <a:r>
              <a:rPr sz="1600" b="1" spc="-25" dirty="0">
                <a:solidFill>
                  <a:srgbClr val="EFAA00"/>
                </a:solidFill>
                <a:latin typeface="Arial"/>
                <a:cs typeface="Arial"/>
              </a:rPr>
              <a:t>HANA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Server Name 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Instance</a:t>
            </a:r>
            <a:r>
              <a:rPr sz="1600" b="1" spc="-90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User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Database</a:t>
            </a:r>
            <a:r>
              <a:rPr sz="1600" b="1" spc="-7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schema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55575" marR="411480">
              <a:lnSpc>
                <a:spcPct val="100000"/>
              </a:lnSpc>
            </a:pP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Schema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Content: 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Column </a:t>
            </a:r>
            <a:r>
              <a:rPr sz="1600" b="1" spc="5" dirty="0">
                <a:solidFill>
                  <a:srgbClr val="EFAA00"/>
                </a:solidFill>
                <a:latin typeface="Arial"/>
                <a:cs typeface="Arial"/>
              </a:rPr>
              <a:t>Views, 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Functions,</a:t>
            </a:r>
            <a:r>
              <a:rPr sz="1600" b="1" spc="-6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EFAA00"/>
                </a:solidFill>
                <a:latin typeface="Arial"/>
                <a:cs typeface="Arial"/>
              </a:rPr>
              <a:t>Tables,  </a:t>
            </a:r>
            <a:r>
              <a:rPr sz="1600" b="1" spc="5" dirty="0">
                <a:solidFill>
                  <a:srgbClr val="EFAA00"/>
                </a:solidFill>
                <a:latin typeface="Arial"/>
                <a:cs typeface="Arial"/>
              </a:rPr>
              <a:t>Views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3310255" y="1872208"/>
            <a:ext cx="24752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EFAA00"/>
                </a:solidFill>
                <a:latin typeface="Arial"/>
                <a:cs typeface="Arial"/>
              </a:rPr>
              <a:t>HANA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Instance</a:t>
            </a:r>
            <a:r>
              <a:rPr sz="1600" b="1" spc="-3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(&lt;USER&gt;)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7620000" y="3736975"/>
            <a:ext cx="2182495" cy="737565"/>
          </a:xfrm>
          <a:custGeom>
            <a:avLst/>
            <a:gdLst/>
            <a:ahLst/>
            <a:cxnLst/>
            <a:rect l="l" t="t" r="r" b="b"/>
            <a:pathLst>
              <a:path w="2182495" h="722629">
                <a:moveTo>
                  <a:pt x="97523" y="594347"/>
                </a:moveTo>
                <a:lnTo>
                  <a:pt x="91427" y="594347"/>
                </a:lnTo>
                <a:lnTo>
                  <a:pt x="85343" y="600443"/>
                </a:lnTo>
                <a:lnTo>
                  <a:pt x="0" y="691883"/>
                </a:lnTo>
                <a:lnTo>
                  <a:pt x="121907" y="719315"/>
                </a:lnTo>
                <a:lnTo>
                  <a:pt x="128003" y="722376"/>
                </a:lnTo>
                <a:lnTo>
                  <a:pt x="137147" y="716267"/>
                </a:lnTo>
                <a:lnTo>
                  <a:pt x="140195" y="710171"/>
                </a:lnTo>
                <a:lnTo>
                  <a:pt x="140195" y="701027"/>
                </a:lnTo>
                <a:lnTo>
                  <a:pt x="138671" y="697979"/>
                </a:lnTo>
                <a:lnTo>
                  <a:pt x="33515" y="697979"/>
                </a:lnTo>
                <a:lnTo>
                  <a:pt x="24371" y="670547"/>
                </a:lnTo>
                <a:lnTo>
                  <a:pt x="73111" y="655338"/>
                </a:lnTo>
                <a:lnTo>
                  <a:pt x="106667" y="618731"/>
                </a:lnTo>
                <a:lnTo>
                  <a:pt x="109715" y="615683"/>
                </a:lnTo>
                <a:lnTo>
                  <a:pt x="109715" y="606539"/>
                </a:lnTo>
                <a:lnTo>
                  <a:pt x="97523" y="594347"/>
                </a:lnTo>
                <a:close/>
              </a:path>
              <a:path w="2182495" h="722629">
                <a:moveTo>
                  <a:pt x="73111" y="655338"/>
                </a:moveTo>
                <a:lnTo>
                  <a:pt x="24371" y="670547"/>
                </a:lnTo>
                <a:lnTo>
                  <a:pt x="33515" y="697979"/>
                </a:lnTo>
                <a:lnTo>
                  <a:pt x="53050" y="691883"/>
                </a:lnTo>
                <a:lnTo>
                  <a:pt x="39611" y="691883"/>
                </a:lnTo>
                <a:lnTo>
                  <a:pt x="30467" y="670547"/>
                </a:lnTo>
                <a:lnTo>
                  <a:pt x="59169" y="670547"/>
                </a:lnTo>
                <a:lnTo>
                  <a:pt x="73111" y="655338"/>
                </a:lnTo>
                <a:close/>
              </a:path>
              <a:path w="2182495" h="722629">
                <a:moveTo>
                  <a:pt x="83939" y="682244"/>
                </a:moveTo>
                <a:lnTo>
                  <a:pt x="33515" y="697979"/>
                </a:lnTo>
                <a:lnTo>
                  <a:pt x="138671" y="697979"/>
                </a:lnTo>
                <a:lnTo>
                  <a:pt x="137147" y="694931"/>
                </a:lnTo>
                <a:lnTo>
                  <a:pt x="128003" y="691883"/>
                </a:lnTo>
                <a:lnTo>
                  <a:pt x="83939" y="682244"/>
                </a:lnTo>
                <a:close/>
              </a:path>
              <a:path w="2182495" h="722629">
                <a:moveTo>
                  <a:pt x="30467" y="670547"/>
                </a:moveTo>
                <a:lnTo>
                  <a:pt x="39611" y="691883"/>
                </a:lnTo>
                <a:lnTo>
                  <a:pt x="54375" y="675777"/>
                </a:lnTo>
                <a:lnTo>
                  <a:pt x="30467" y="670547"/>
                </a:lnTo>
                <a:close/>
              </a:path>
              <a:path w="2182495" h="722629">
                <a:moveTo>
                  <a:pt x="54375" y="675777"/>
                </a:moveTo>
                <a:lnTo>
                  <a:pt x="39611" y="691883"/>
                </a:lnTo>
                <a:lnTo>
                  <a:pt x="53050" y="691883"/>
                </a:lnTo>
                <a:lnTo>
                  <a:pt x="83939" y="682244"/>
                </a:lnTo>
                <a:lnTo>
                  <a:pt x="54375" y="675777"/>
                </a:lnTo>
                <a:close/>
              </a:path>
              <a:path w="2182495" h="722629">
                <a:moveTo>
                  <a:pt x="2173224" y="0"/>
                </a:moveTo>
                <a:lnTo>
                  <a:pt x="73111" y="655338"/>
                </a:lnTo>
                <a:lnTo>
                  <a:pt x="54375" y="675777"/>
                </a:lnTo>
                <a:lnTo>
                  <a:pt x="83939" y="682244"/>
                </a:lnTo>
                <a:lnTo>
                  <a:pt x="2182355" y="27419"/>
                </a:lnTo>
                <a:lnTo>
                  <a:pt x="2173224" y="0"/>
                </a:lnTo>
                <a:close/>
              </a:path>
              <a:path w="2182495" h="722629">
                <a:moveTo>
                  <a:pt x="59169" y="670547"/>
                </a:moveTo>
                <a:lnTo>
                  <a:pt x="30467" y="670547"/>
                </a:lnTo>
                <a:lnTo>
                  <a:pt x="54375" y="675777"/>
                </a:lnTo>
                <a:lnTo>
                  <a:pt x="59169" y="670547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7"/>
          <p:cNvSpPr/>
          <p:nvPr/>
        </p:nvSpPr>
        <p:spPr>
          <a:xfrm>
            <a:off x="7981950" y="5132986"/>
            <a:ext cx="2194560" cy="692150"/>
          </a:xfrm>
          <a:custGeom>
            <a:avLst/>
            <a:gdLst/>
            <a:ahLst/>
            <a:cxnLst/>
            <a:rect l="l" t="t" r="r" b="b"/>
            <a:pathLst>
              <a:path w="2194560" h="692150">
                <a:moveTo>
                  <a:pt x="86340" y="40906"/>
                </a:moveTo>
                <a:lnTo>
                  <a:pt x="54851" y="48774"/>
                </a:lnTo>
                <a:lnTo>
                  <a:pt x="71998" y="65915"/>
                </a:lnTo>
                <a:lnTo>
                  <a:pt x="2188451" y="691896"/>
                </a:lnTo>
                <a:lnTo>
                  <a:pt x="2194547" y="664464"/>
                </a:lnTo>
                <a:lnTo>
                  <a:pt x="86340" y="40906"/>
                </a:lnTo>
                <a:close/>
              </a:path>
              <a:path w="2194560" h="692150">
                <a:moveTo>
                  <a:pt x="128016" y="0"/>
                </a:moveTo>
                <a:lnTo>
                  <a:pt x="118859" y="3048"/>
                </a:lnTo>
                <a:lnTo>
                  <a:pt x="0" y="30492"/>
                </a:lnTo>
                <a:lnTo>
                  <a:pt x="85343" y="121920"/>
                </a:lnTo>
                <a:lnTo>
                  <a:pt x="91427" y="128028"/>
                </a:lnTo>
                <a:lnTo>
                  <a:pt x="100571" y="128028"/>
                </a:lnTo>
                <a:lnTo>
                  <a:pt x="103631" y="121920"/>
                </a:lnTo>
                <a:lnTo>
                  <a:pt x="109728" y="115824"/>
                </a:lnTo>
                <a:lnTo>
                  <a:pt x="109728" y="106692"/>
                </a:lnTo>
                <a:lnTo>
                  <a:pt x="106680" y="100584"/>
                </a:lnTo>
                <a:lnTo>
                  <a:pt x="71998" y="65915"/>
                </a:lnTo>
                <a:lnTo>
                  <a:pt x="34633" y="54864"/>
                </a:lnTo>
                <a:lnTo>
                  <a:pt x="30480" y="54864"/>
                </a:lnTo>
                <a:lnTo>
                  <a:pt x="30765" y="53719"/>
                </a:lnTo>
                <a:lnTo>
                  <a:pt x="24371" y="51828"/>
                </a:lnTo>
                <a:lnTo>
                  <a:pt x="30480" y="24384"/>
                </a:lnTo>
                <a:lnTo>
                  <a:pt x="137147" y="24384"/>
                </a:lnTo>
                <a:lnTo>
                  <a:pt x="140195" y="21336"/>
                </a:lnTo>
                <a:lnTo>
                  <a:pt x="137147" y="12204"/>
                </a:lnTo>
                <a:lnTo>
                  <a:pt x="134099" y="6096"/>
                </a:lnTo>
                <a:lnTo>
                  <a:pt x="128016" y="0"/>
                </a:lnTo>
                <a:close/>
              </a:path>
              <a:path w="2194560" h="692150">
                <a:moveTo>
                  <a:pt x="54851" y="48774"/>
                </a:moveTo>
                <a:lnTo>
                  <a:pt x="32731" y="54301"/>
                </a:lnTo>
                <a:lnTo>
                  <a:pt x="71998" y="65915"/>
                </a:lnTo>
                <a:lnTo>
                  <a:pt x="54851" y="48774"/>
                </a:lnTo>
                <a:close/>
              </a:path>
              <a:path w="2194560" h="692150">
                <a:moveTo>
                  <a:pt x="30765" y="53719"/>
                </a:moveTo>
                <a:lnTo>
                  <a:pt x="30480" y="54864"/>
                </a:lnTo>
                <a:lnTo>
                  <a:pt x="32731" y="54301"/>
                </a:lnTo>
                <a:lnTo>
                  <a:pt x="30765" y="53719"/>
                </a:lnTo>
                <a:close/>
              </a:path>
              <a:path w="2194560" h="692150">
                <a:moveTo>
                  <a:pt x="32731" y="54301"/>
                </a:moveTo>
                <a:lnTo>
                  <a:pt x="30480" y="54864"/>
                </a:lnTo>
                <a:lnTo>
                  <a:pt x="34633" y="54864"/>
                </a:lnTo>
                <a:lnTo>
                  <a:pt x="32731" y="54301"/>
                </a:lnTo>
                <a:close/>
              </a:path>
              <a:path w="2194560" h="692150">
                <a:moveTo>
                  <a:pt x="36563" y="30492"/>
                </a:moveTo>
                <a:lnTo>
                  <a:pt x="30765" y="53719"/>
                </a:lnTo>
                <a:lnTo>
                  <a:pt x="32731" y="54301"/>
                </a:lnTo>
                <a:lnTo>
                  <a:pt x="54851" y="48774"/>
                </a:lnTo>
                <a:lnTo>
                  <a:pt x="36563" y="30492"/>
                </a:lnTo>
                <a:close/>
              </a:path>
              <a:path w="2194560" h="692150">
                <a:moveTo>
                  <a:pt x="30480" y="24384"/>
                </a:moveTo>
                <a:lnTo>
                  <a:pt x="24371" y="51828"/>
                </a:lnTo>
                <a:lnTo>
                  <a:pt x="30765" y="53719"/>
                </a:lnTo>
                <a:lnTo>
                  <a:pt x="36563" y="30492"/>
                </a:lnTo>
                <a:lnTo>
                  <a:pt x="51133" y="30492"/>
                </a:lnTo>
                <a:lnTo>
                  <a:pt x="30480" y="24384"/>
                </a:lnTo>
                <a:close/>
              </a:path>
              <a:path w="2194560" h="692150">
                <a:moveTo>
                  <a:pt x="51133" y="30492"/>
                </a:moveTo>
                <a:lnTo>
                  <a:pt x="36563" y="30492"/>
                </a:lnTo>
                <a:lnTo>
                  <a:pt x="54851" y="48774"/>
                </a:lnTo>
                <a:lnTo>
                  <a:pt x="86340" y="40906"/>
                </a:lnTo>
                <a:lnTo>
                  <a:pt x="51133" y="30492"/>
                </a:lnTo>
                <a:close/>
              </a:path>
              <a:path w="2194560" h="692150">
                <a:moveTo>
                  <a:pt x="137147" y="24384"/>
                </a:moveTo>
                <a:lnTo>
                  <a:pt x="30480" y="24384"/>
                </a:lnTo>
                <a:lnTo>
                  <a:pt x="86340" y="40906"/>
                </a:lnTo>
                <a:lnTo>
                  <a:pt x="128016" y="30492"/>
                </a:lnTo>
                <a:lnTo>
                  <a:pt x="134099" y="27432"/>
                </a:lnTo>
                <a:lnTo>
                  <a:pt x="137147" y="24384"/>
                </a:lnTo>
                <a:close/>
              </a:path>
            </a:pathLst>
          </a:custGeom>
          <a:solidFill>
            <a:srgbClr val="EFA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6"/>
          <p:cNvSpPr txBox="1"/>
          <p:nvPr/>
        </p:nvSpPr>
        <p:spPr>
          <a:xfrm>
            <a:off x="9220200" y="3137736"/>
            <a:ext cx="292100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Information </a:t>
            </a:r>
            <a:r>
              <a:rPr sz="1600" b="1" spc="5" dirty="0">
                <a:solidFill>
                  <a:srgbClr val="EFAA00"/>
                </a:solidFill>
                <a:latin typeface="Arial"/>
                <a:cs typeface="Arial"/>
              </a:rPr>
              <a:t>Models</a:t>
            </a:r>
            <a:r>
              <a:rPr sz="1600" b="1" spc="-12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organized  in</a:t>
            </a:r>
            <a:r>
              <a:rPr sz="1600" b="1" spc="-125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Packages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8474076" y="5825136"/>
            <a:ext cx="3665854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EFAA00"/>
                </a:solidFill>
                <a:latin typeface="Arial"/>
                <a:cs typeface="Arial"/>
              </a:rPr>
              <a:t>Attribute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Views, </a:t>
            </a:r>
            <a:r>
              <a:rPr sz="1600" b="1" spc="-20" dirty="0">
                <a:solidFill>
                  <a:srgbClr val="EFAA00"/>
                </a:solidFill>
                <a:latin typeface="Arial"/>
                <a:cs typeface="Arial"/>
              </a:rPr>
              <a:t>Analytic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Views,  Calculation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Views, </a:t>
            </a:r>
            <a:r>
              <a:rPr sz="1600" b="1" spc="-15" dirty="0">
                <a:solidFill>
                  <a:srgbClr val="EFAA00"/>
                </a:solidFill>
                <a:latin typeface="Arial"/>
                <a:cs typeface="Arial"/>
              </a:rPr>
              <a:t>Analytic </a:t>
            </a:r>
            <a:r>
              <a:rPr sz="1600" b="1" spc="-5" dirty="0">
                <a:solidFill>
                  <a:srgbClr val="EFAA00"/>
                </a:solidFill>
                <a:latin typeface="Arial"/>
                <a:cs typeface="Arial"/>
              </a:rPr>
              <a:t>Privileges  organised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in</a:t>
            </a:r>
            <a:r>
              <a:rPr sz="1600" b="1" spc="-114" dirty="0">
                <a:solidFill>
                  <a:srgbClr val="EFAA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FAA00"/>
                </a:solidFill>
                <a:latin typeface="Arial"/>
                <a:cs typeface="Arial"/>
              </a:rPr>
              <a:t>folders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"/>
          <p:cNvSpPr/>
          <p:nvPr/>
        </p:nvSpPr>
        <p:spPr>
          <a:xfrm>
            <a:off x="341476" y="1275432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92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1292662"/>
          </a:xfrm>
        </p:spPr>
        <p:txBody>
          <a:bodyPr/>
          <a:lstStyle/>
          <a:p>
            <a:r>
              <a:rPr lang="en-US" dirty="0"/>
              <a:t>SAP HANA Studio</a:t>
            </a:r>
            <a:br>
              <a:rPr lang="en-US" dirty="0"/>
            </a:br>
            <a:r>
              <a:rPr lang="it-IT" b="0" dirty="0"/>
              <a:t>Data Provisioning in SAP HANA</a:t>
            </a:r>
            <a:br>
              <a:rPr lang="it-IT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27" y="1416184"/>
            <a:ext cx="11575745" cy="1107996"/>
          </a:xfrm>
        </p:spPr>
        <p:txBody>
          <a:bodyPr/>
          <a:lstStyle/>
          <a:p>
            <a:r>
              <a:rPr lang="en-US" sz="2400" b="0" dirty="0"/>
              <a:t>DATA Provisioning is a process of creating, preparing, and enabling a network to provide data to its user. Data needs to be loaded to SAP HANA before data reaches to the user via a front-end tool.</a:t>
            </a:r>
            <a:endParaRPr lang="en-US" sz="2400" dirty="0"/>
          </a:p>
        </p:txBody>
      </p:sp>
      <p:sp>
        <p:nvSpPr>
          <p:cNvPr id="4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93827" y="3737535"/>
            <a:ext cx="5802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spc="-5" dirty="0">
                <a:solidFill>
                  <a:srgbClr val="EFAB00"/>
                </a:solidFill>
                <a:latin typeface="Arial"/>
                <a:cs typeface="Arial"/>
              </a:rPr>
              <a:t>SAP HANA built-in Provisioning Tools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 File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Data Streaming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Data Access (SDA)</a:t>
            </a:r>
          </a:p>
          <a:p>
            <a:pPr lvl="1"/>
            <a:endParaRPr lang="en-US" sz="20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9827" y="373753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spc="-5" dirty="0">
                <a:solidFill>
                  <a:srgbClr val="EFAB00"/>
                </a:solidFill>
                <a:latin typeface="Arial"/>
                <a:cs typeface="Arial"/>
              </a:rPr>
              <a:t>External Tools supported by SAP HANA </a:t>
            </a:r>
          </a:p>
          <a:p>
            <a:endParaRPr lang="en-US" sz="20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Landscape Transformation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Business Objects Data Services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Direct Extractor Connection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Sybase Replication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827" y="2900025"/>
            <a:ext cx="716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HANA supports two type of Provisioning tool –</a:t>
            </a:r>
          </a:p>
        </p:txBody>
      </p:sp>
    </p:spTree>
    <p:extLst>
      <p:ext uri="{BB962C8B-B14F-4D97-AF65-F5344CB8AC3E}">
        <p14:creationId xmlns:p14="http://schemas.microsoft.com/office/powerpoint/2010/main" val="16469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696825"/>
            <a:ext cx="6352734" cy="648063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PART 1 : SAP HANA Technology</a:t>
            </a:r>
          </a:p>
          <a:p>
            <a:pPr marL="952393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What is in-memory computing?</a:t>
            </a:r>
          </a:p>
          <a:p>
            <a:pPr marL="952393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Harware vendors</a:t>
            </a:r>
          </a:p>
          <a:p>
            <a:pPr marL="952393" lvl="1" indent="-408169">
              <a:buFont typeface="Arial" pitchFamily="34" charset="0"/>
              <a:buChar char="•"/>
            </a:pPr>
            <a:endParaRPr lang="de-CH" sz="2399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PART 2 : SAP HANA Architecture</a:t>
            </a:r>
          </a:p>
          <a:p>
            <a:pPr marL="865369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Architecture overview</a:t>
            </a:r>
          </a:p>
          <a:p>
            <a:pPr marL="865369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Data provisioning in SAP HANA</a:t>
            </a:r>
          </a:p>
          <a:p>
            <a:pPr lvl="1"/>
            <a:endParaRPr lang="de-CH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PART 3 : SAP HANA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SAP HANA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HANA SQL and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HANA modeling and reporting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399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PART 4 : SAP HANA Cloud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Architecture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Capabilities and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SAP HANA for developers</a:t>
            </a:r>
          </a:p>
          <a:p>
            <a:pPr marL="865369" lvl="1" indent="-408169">
              <a:buFont typeface="Arial" pitchFamily="34" charset="0"/>
              <a:buChar char="•"/>
            </a:pPr>
            <a:endParaRPr lang="de-CH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PART 5 : SAP HANA use cases              </a:t>
            </a:r>
          </a:p>
          <a:p>
            <a:pPr marL="865369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By Business - </a:t>
            </a:r>
          </a:p>
          <a:p>
            <a:pPr marL="865369" lvl="1" indent="-408169">
              <a:buFont typeface="Arial" pitchFamily="34" charset="0"/>
              <a:buChar char="•"/>
            </a:pP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By Product  -                       </a:t>
            </a:r>
          </a:p>
          <a:p>
            <a:pPr marL="865369" lvl="1" indent="-408169">
              <a:buFont typeface="Arial" pitchFamily="34" charset="0"/>
              <a:buChar char="•"/>
            </a:pPr>
            <a:endParaRPr lang="de-CH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4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7788" y="3081147"/>
            <a:ext cx="2504440" cy="76200"/>
          </a:xfrm>
          <a:custGeom>
            <a:avLst/>
            <a:gdLst/>
            <a:ahLst/>
            <a:cxnLst/>
            <a:rect l="l" t="t" r="r" b="b"/>
            <a:pathLst>
              <a:path w="25044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2504440" h="76200">
                <a:moveTo>
                  <a:pt x="2466212" y="0"/>
                </a:moveTo>
                <a:lnTo>
                  <a:pt x="2451365" y="2988"/>
                </a:lnTo>
                <a:lnTo>
                  <a:pt x="2439257" y="11144"/>
                </a:lnTo>
                <a:lnTo>
                  <a:pt x="2431101" y="23252"/>
                </a:lnTo>
                <a:lnTo>
                  <a:pt x="2428112" y="38100"/>
                </a:lnTo>
                <a:lnTo>
                  <a:pt x="2431101" y="52947"/>
                </a:lnTo>
                <a:lnTo>
                  <a:pt x="2439257" y="65055"/>
                </a:lnTo>
                <a:lnTo>
                  <a:pt x="2451365" y="73211"/>
                </a:lnTo>
                <a:lnTo>
                  <a:pt x="2466212" y="76200"/>
                </a:lnTo>
                <a:lnTo>
                  <a:pt x="2481006" y="73211"/>
                </a:lnTo>
                <a:lnTo>
                  <a:pt x="2493121" y="65055"/>
                </a:lnTo>
                <a:lnTo>
                  <a:pt x="2501306" y="52947"/>
                </a:lnTo>
                <a:lnTo>
                  <a:pt x="2501741" y="50800"/>
                </a:lnTo>
                <a:lnTo>
                  <a:pt x="2466212" y="50800"/>
                </a:lnTo>
                <a:lnTo>
                  <a:pt x="2466212" y="25400"/>
                </a:lnTo>
                <a:lnTo>
                  <a:pt x="2501741" y="25400"/>
                </a:lnTo>
                <a:lnTo>
                  <a:pt x="2501306" y="23252"/>
                </a:lnTo>
                <a:lnTo>
                  <a:pt x="2493121" y="11144"/>
                </a:lnTo>
                <a:lnTo>
                  <a:pt x="2481006" y="2988"/>
                </a:lnTo>
                <a:lnTo>
                  <a:pt x="2466212" y="0"/>
                </a:lnTo>
                <a:close/>
              </a:path>
              <a:path w="250444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2504440" h="76200">
                <a:moveTo>
                  <a:pt x="2430669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2430669" y="50800"/>
                </a:lnTo>
                <a:lnTo>
                  <a:pt x="2428112" y="38100"/>
                </a:lnTo>
                <a:lnTo>
                  <a:pt x="2430669" y="25400"/>
                </a:lnTo>
                <a:close/>
              </a:path>
              <a:path w="2504440" h="76200">
                <a:moveTo>
                  <a:pt x="2501741" y="25400"/>
                </a:moveTo>
                <a:lnTo>
                  <a:pt x="2466212" y="25400"/>
                </a:lnTo>
                <a:lnTo>
                  <a:pt x="2466212" y="50800"/>
                </a:lnTo>
                <a:lnTo>
                  <a:pt x="2501741" y="50800"/>
                </a:lnTo>
                <a:lnTo>
                  <a:pt x="2504312" y="38100"/>
                </a:lnTo>
                <a:lnTo>
                  <a:pt x="2501741" y="254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7788" y="4363339"/>
            <a:ext cx="1419225" cy="76200"/>
          </a:xfrm>
          <a:custGeom>
            <a:avLst/>
            <a:gdLst/>
            <a:ahLst/>
            <a:cxnLst/>
            <a:rect l="l" t="t" r="r" b="b"/>
            <a:pathLst>
              <a:path w="1419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419225" h="76200">
                <a:moveTo>
                  <a:pt x="1381125" y="0"/>
                </a:moveTo>
                <a:lnTo>
                  <a:pt x="1366277" y="3006"/>
                </a:lnTo>
                <a:lnTo>
                  <a:pt x="1354169" y="11191"/>
                </a:lnTo>
                <a:lnTo>
                  <a:pt x="1346013" y="23306"/>
                </a:lnTo>
                <a:lnTo>
                  <a:pt x="1343025" y="38100"/>
                </a:lnTo>
                <a:lnTo>
                  <a:pt x="1346013" y="52947"/>
                </a:lnTo>
                <a:lnTo>
                  <a:pt x="1354169" y="65055"/>
                </a:lnTo>
                <a:lnTo>
                  <a:pt x="1366277" y="73211"/>
                </a:lnTo>
                <a:lnTo>
                  <a:pt x="1381125" y="76200"/>
                </a:lnTo>
                <a:lnTo>
                  <a:pt x="1395918" y="73211"/>
                </a:lnTo>
                <a:lnTo>
                  <a:pt x="1408033" y="65055"/>
                </a:lnTo>
                <a:lnTo>
                  <a:pt x="1416218" y="52947"/>
                </a:lnTo>
                <a:lnTo>
                  <a:pt x="1416653" y="50800"/>
                </a:lnTo>
                <a:lnTo>
                  <a:pt x="1381125" y="50800"/>
                </a:lnTo>
                <a:lnTo>
                  <a:pt x="1381125" y="25400"/>
                </a:lnTo>
                <a:lnTo>
                  <a:pt x="1416644" y="25400"/>
                </a:lnTo>
                <a:lnTo>
                  <a:pt x="1416218" y="23306"/>
                </a:lnTo>
                <a:lnTo>
                  <a:pt x="1408033" y="11191"/>
                </a:lnTo>
                <a:lnTo>
                  <a:pt x="1395918" y="3006"/>
                </a:lnTo>
                <a:lnTo>
                  <a:pt x="1381125" y="0"/>
                </a:lnTo>
                <a:close/>
              </a:path>
              <a:path w="1419225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1419225" h="76200">
                <a:moveTo>
                  <a:pt x="134559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1345581" y="50800"/>
                </a:lnTo>
                <a:lnTo>
                  <a:pt x="1343025" y="38100"/>
                </a:lnTo>
                <a:lnTo>
                  <a:pt x="1345590" y="25400"/>
                </a:lnTo>
                <a:close/>
              </a:path>
              <a:path w="1419225" h="76200">
                <a:moveTo>
                  <a:pt x="1416644" y="25400"/>
                </a:moveTo>
                <a:lnTo>
                  <a:pt x="1381125" y="25400"/>
                </a:lnTo>
                <a:lnTo>
                  <a:pt x="1381125" y="50800"/>
                </a:lnTo>
                <a:lnTo>
                  <a:pt x="1416653" y="50800"/>
                </a:lnTo>
                <a:lnTo>
                  <a:pt x="1419225" y="38100"/>
                </a:lnTo>
                <a:lnTo>
                  <a:pt x="1416644" y="254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Using data in SAP</a:t>
            </a:r>
            <a:r>
              <a:rPr spc="-75" dirty="0"/>
              <a:t> </a:t>
            </a:r>
            <a:r>
              <a:rPr spc="-5" dirty="0"/>
              <a:t>HANA</a:t>
            </a:r>
          </a:p>
        </p:txBody>
      </p:sp>
      <p:sp>
        <p:nvSpPr>
          <p:cNvPr id="7" name="object 7"/>
          <p:cNvSpPr/>
          <p:nvPr/>
        </p:nvSpPr>
        <p:spPr>
          <a:xfrm>
            <a:off x="4774438" y="3693414"/>
            <a:ext cx="2672080" cy="1635125"/>
          </a:xfrm>
          <a:custGeom>
            <a:avLst/>
            <a:gdLst/>
            <a:ahLst/>
            <a:cxnLst/>
            <a:rect l="l" t="t" r="r" b="b"/>
            <a:pathLst>
              <a:path w="2672079" h="1635125">
                <a:moveTo>
                  <a:pt x="0" y="1634744"/>
                </a:moveTo>
                <a:lnTo>
                  <a:pt x="2671825" y="1634744"/>
                </a:lnTo>
                <a:lnTo>
                  <a:pt x="2671825" y="0"/>
                </a:lnTo>
                <a:lnTo>
                  <a:pt x="0" y="0"/>
                </a:lnTo>
                <a:lnTo>
                  <a:pt x="0" y="1634744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4438" y="3693414"/>
            <a:ext cx="2672080" cy="1635125"/>
          </a:xfrm>
          <a:custGeom>
            <a:avLst/>
            <a:gdLst/>
            <a:ahLst/>
            <a:cxnLst/>
            <a:rect l="l" t="t" r="r" b="b"/>
            <a:pathLst>
              <a:path w="2672079" h="1635125">
                <a:moveTo>
                  <a:pt x="0" y="1634744"/>
                </a:moveTo>
                <a:lnTo>
                  <a:pt x="2671825" y="1634744"/>
                </a:lnTo>
                <a:lnTo>
                  <a:pt x="2671825" y="0"/>
                </a:lnTo>
                <a:lnTo>
                  <a:pt x="0" y="0"/>
                </a:lnTo>
                <a:lnTo>
                  <a:pt x="0" y="1634744"/>
                </a:lnTo>
                <a:close/>
              </a:path>
            </a:pathLst>
          </a:custGeom>
          <a:ln w="19050">
            <a:solidFill>
              <a:srgbClr val="78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2542" y="3761866"/>
            <a:ext cx="8724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785500"/>
                </a:solidFill>
                <a:latin typeface="Arial"/>
                <a:cs typeface="Arial"/>
              </a:rPr>
              <a:t>Data</a:t>
            </a:r>
            <a:r>
              <a:rPr sz="1200" b="1" spc="-90" dirty="0">
                <a:solidFill>
                  <a:srgbClr val="7855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85500"/>
                </a:solidFill>
                <a:latin typeface="Arial"/>
                <a:cs typeface="Arial"/>
              </a:rPr>
              <a:t>Stores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9366" y="4216006"/>
            <a:ext cx="140335" cy="635635"/>
          </a:xfrm>
          <a:custGeom>
            <a:avLst/>
            <a:gdLst/>
            <a:ahLst/>
            <a:cxnLst/>
            <a:rect l="l" t="t" r="r" b="b"/>
            <a:pathLst>
              <a:path w="140334" h="635635">
                <a:moveTo>
                  <a:pt x="0" y="635139"/>
                </a:moveTo>
                <a:lnTo>
                  <a:pt x="140144" y="635139"/>
                </a:lnTo>
                <a:lnTo>
                  <a:pt x="140144" y="0"/>
                </a:lnTo>
                <a:lnTo>
                  <a:pt x="0" y="0"/>
                </a:lnTo>
                <a:lnTo>
                  <a:pt x="0" y="635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9366" y="4216006"/>
            <a:ext cx="140335" cy="635635"/>
          </a:xfrm>
          <a:custGeom>
            <a:avLst/>
            <a:gdLst/>
            <a:ahLst/>
            <a:cxnLst/>
            <a:rect l="l" t="t" r="r" b="b"/>
            <a:pathLst>
              <a:path w="140334" h="635635">
                <a:moveTo>
                  <a:pt x="0" y="635139"/>
                </a:moveTo>
                <a:lnTo>
                  <a:pt x="140144" y="635139"/>
                </a:lnTo>
                <a:lnTo>
                  <a:pt x="140144" y="0"/>
                </a:lnTo>
                <a:lnTo>
                  <a:pt x="0" y="0"/>
                </a:lnTo>
                <a:lnTo>
                  <a:pt x="0" y="635139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2548" y="4215993"/>
            <a:ext cx="140335" cy="267335"/>
          </a:xfrm>
          <a:custGeom>
            <a:avLst/>
            <a:gdLst/>
            <a:ahLst/>
            <a:cxnLst/>
            <a:rect l="l" t="t" r="r" b="b"/>
            <a:pathLst>
              <a:path w="140334" h="267335">
                <a:moveTo>
                  <a:pt x="0" y="266852"/>
                </a:moveTo>
                <a:lnTo>
                  <a:pt x="140144" y="266852"/>
                </a:lnTo>
                <a:lnTo>
                  <a:pt x="140144" y="0"/>
                </a:lnTo>
                <a:lnTo>
                  <a:pt x="0" y="0"/>
                </a:lnTo>
                <a:lnTo>
                  <a:pt x="0" y="266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2548" y="4215993"/>
            <a:ext cx="140335" cy="267335"/>
          </a:xfrm>
          <a:custGeom>
            <a:avLst/>
            <a:gdLst/>
            <a:ahLst/>
            <a:cxnLst/>
            <a:rect l="l" t="t" r="r" b="b"/>
            <a:pathLst>
              <a:path w="140334" h="267335">
                <a:moveTo>
                  <a:pt x="0" y="266852"/>
                </a:moveTo>
                <a:lnTo>
                  <a:pt x="140144" y="266852"/>
                </a:lnTo>
                <a:lnTo>
                  <a:pt x="140144" y="0"/>
                </a:lnTo>
                <a:lnTo>
                  <a:pt x="0" y="0"/>
                </a:lnTo>
                <a:lnTo>
                  <a:pt x="0" y="266852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5605" y="4215929"/>
            <a:ext cx="140335" cy="544830"/>
          </a:xfrm>
          <a:custGeom>
            <a:avLst/>
            <a:gdLst/>
            <a:ahLst/>
            <a:cxnLst/>
            <a:rect l="l" t="t" r="r" b="b"/>
            <a:pathLst>
              <a:path w="140334" h="544829">
                <a:moveTo>
                  <a:pt x="0" y="544410"/>
                </a:moveTo>
                <a:lnTo>
                  <a:pt x="140144" y="544410"/>
                </a:lnTo>
                <a:lnTo>
                  <a:pt x="140144" y="0"/>
                </a:lnTo>
                <a:lnTo>
                  <a:pt x="0" y="0"/>
                </a:lnTo>
                <a:lnTo>
                  <a:pt x="0" y="544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5605" y="4215929"/>
            <a:ext cx="140335" cy="544830"/>
          </a:xfrm>
          <a:custGeom>
            <a:avLst/>
            <a:gdLst/>
            <a:ahLst/>
            <a:cxnLst/>
            <a:rect l="l" t="t" r="r" b="b"/>
            <a:pathLst>
              <a:path w="140334" h="544829">
                <a:moveTo>
                  <a:pt x="0" y="544410"/>
                </a:moveTo>
                <a:lnTo>
                  <a:pt x="140144" y="544410"/>
                </a:lnTo>
                <a:lnTo>
                  <a:pt x="140144" y="0"/>
                </a:lnTo>
                <a:lnTo>
                  <a:pt x="0" y="0"/>
                </a:lnTo>
                <a:lnTo>
                  <a:pt x="0" y="544410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8788" y="4215968"/>
            <a:ext cx="140335" cy="890905"/>
          </a:xfrm>
          <a:custGeom>
            <a:avLst/>
            <a:gdLst/>
            <a:ahLst/>
            <a:cxnLst/>
            <a:rect l="l" t="t" r="r" b="b"/>
            <a:pathLst>
              <a:path w="140334" h="890904">
                <a:moveTo>
                  <a:pt x="0" y="890828"/>
                </a:moveTo>
                <a:lnTo>
                  <a:pt x="140144" y="890828"/>
                </a:lnTo>
                <a:lnTo>
                  <a:pt x="140144" y="0"/>
                </a:lnTo>
                <a:lnTo>
                  <a:pt x="0" y="0"/>
                </a:lnTo>
                <a:lnTo>
                  <a:pt x="0" y="890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8788" y="4215968"/>
            <a:ext cx="140335" cy="890905"/>
          </a:xfrm>
          <a:custGeom>
            <a:avLst/>
            <a:gdLst/>
            <a:ahLst/>
            <a:cxnLst/>
            <a:rect l="l" t="t" r="r" b="b"/>
            <a:pathLst>
              <a:path w="140334" h="890904">
                <a:moveTo>
                  <a:pt x="0" y="890828"/>
                </a:moveTo>
                <a:lnTo>
                  <a:pt x="140144" y="890828"/>
                </a:lnTo>
                <a:lnTo>
                  <a:pt x="140144" y="0"/>
                </a:lnTo>
                <a:lnTo>
                  <a:pt x="0" y="0"/>
                </a:lnTo>
                <a:lnTo>
                  <a:pt x="0" y="890828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6065" y="4404042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6065" y="4404042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6065" y="4589970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6065" y="4589970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065" y="4775898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6065" y="4775898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6065" y="4961699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065" y="4961699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6065" y="4218114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6065" y="4218114"/>
            <a:ext cx="1059815" cy="140335"/>
          </a:xfrm>
          <a:custGeom>
            <a:avLst/>
            <a:gdLst/>
            <a:ahLst/>
            <a:cxnLst/>
            <a:rect l="l" t="t" r="r" b="b"/>
            <a:pathLst>
              <a:path w="1059814" h="140335">
                <a:moveTo>
                  <a:pt x="0" y="140144"/>
                </a:moveTo>
                <a:lnTo>
                  <a:pt x="1059776" y="140144"/>
                </a:lnTo>
                <a:lnTo>
                  <a:pt x="1059776" y="0"/>
                </a:lnTo>
                <a:lnTo>
                  <a:pt x="0" y="0"/>
                </a:lnTo>
                <a:lnTo>
                  <a:pt x="0" y="140144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4438" y="5426735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4438" y="5426735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ln w="19049">
            <a:solidFill>
              <a:srgbClr val="78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52542" y="5495238"/>
            <a:ext cx="13233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785500"/>
                </a:solidFill>
                <a:latin typeface="Arial"/>
                <a:cs typeface="Arial"/>
              </a:rPr>
              <a:t>Persistency</a:t>
            </a:r>
            <a:r>
              <a:rPr sz="1200" b="1" spc="-80" dirty="0">
                <a:solidFill>
                  <a:srgbClr val="7855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85500"/>
                </a:solidFill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03646" y="5773864"/>
            <a:ext cx="670560" cy="578485"/>
          </a:xfrm>
          <a:custGeom>
            <a:avLst/>
            <a:gdLst/>
            <a:ahLst/>
            <a:cxnLst/>
            <a:rect l="l" t="t" r="r" b="b"/>
            <a:pathLst>
              <a:path w="670560" h="578485">
                <a:moveTo>
                  <a:pt x="526033" y="0"/>
                </a:moveTo>
                <a:lnTo>
                  <a:pt x="144525" y="0"/>
                </a:lnTo>
                <a:lnTo>
                  <a:pt x="0" y="289052"/>
                </a:lnTo>
                <a:lnTo>
                  <a:pt x="144525" y="578104"/>
                </a:lnTo>
                <a:lnTo>
                  <a:pt x="526033" y="578104"/>
                </a:lnTo>
                <a:lnTo>
                  <a:pt x="670559" y="289052"/>
                </a:lnTo>
                <a:lnTo>
                  <a:pt x="526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3646" y="5773864"/>
            <a:ext cx="670560" cy="578485"/>
          </a:xfrm>
          <a:custGeom>
            <a:avLst/>
            <a:gdLst/>
            <a:ahLst/>
            <a:cxnLst/>
            <a:rect l="l" t="t" r="r" b="b"/>
            <a:pathLst>
              <a:path w="670560" h="578485">
                <a:moveTo>
                  <a:pt x="0" y="289052"/>
                </a:moveTo>
                <a:lnTo>
                  <a:pt x="144525" y="0"/>
                </a:lnTo>
                <a:lnTo>
                  <a:pt x="526033" y="0"/>
                </a:lnTo>
                <a:lnTo>
                  <a:pt x="670559" y="289052"/>
                </a:lnTo>
                <a:lnTo>
                  <a:pt x="526033" y="578104"/>
                </a:lnTo>
                <a:lnTo>
                  <a:pt x="144525" y="578104"/>
                </a:lnTo>
                <a:lnTo>
                  <a:pt x="0" y="289052"/>
                </a:lnTo>
                <a:close/>
              </a:path>
            </a:pathLst>
          </a:custGeom>
          <a:ln w="6349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97066" y="5924092"/>
            <a:ext cx="28575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85500"/>
                </a:solidFill>
                <a:latin typeface="Arial"/>
                <a:cs typeface="Arial"/>
              </a:rPr>
              <a:t>Sa</a:t>
            </a:r>
            <a:r>
              <a:rPr sz="900" spc="-10" dirty="0">
                <a:solidFill>
                  <a:srgbClr val="785500"/>
                </a:solidFill>
                <a:latin typeface="Arial"/>
                <a:cs typeface="Arial"/>
              </a:rPr>
              <a:t>v</a:t>
            </a:r>
            <a:r>
              <a:rPr sz="900" spc="-5" dirty="0">
                <a:solidFill>
                  <a:srgbClr val="785500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5542" y="6061252"/>
            <a:ext cx="28765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85500"/>
                </a:solidFill>
                <a:latin typeface="Arial"/>
                <a:cs typeface="Arial"/>
              </a:rPr>
              <a:t>Po</a:t>
            </a:r>
            <a:r>
              <a:rPr sz="900" spc="-5" dirty="0">
                <a:solidFill>
                  <a:srgbClr val="785500"/>
                </a:solidFill>
                <a:latin typeface="Arial"/>
                <a:cs typeface="Arial"/>
              </a:rPr>
              <a:t>in</a:t>
            </a:r>
            <a:r>
              <a:rPr sz="900" dirty="0">
                <a:solidFill>
                  <a:srgbClr val="78550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39356" y="5773864"/>
            <a:ext cx="670560" cy="578485"/>
          </a:xfrm>
          <a:custGeom>
            <a:avLst/>
            <a:gdLst/>
            <a:ahLst/>
            <a:cxnLst/>
            <a:rect l="l" t="t" r="r" b="b"/>
            <a:pathLst>
              <a:path w="670559" h="578485">
                <a:moveTo>
                  <a:pt x="526034" y="0"/>
                </a:moveTo>
                <a:lnTo>
                  <a:pt x="144525" y="0"/>
                </a:lnTo>
                <a:lnTo>
                  <a:pt x="0" y="289052"/>
                </a:lnTo>
                <a:lnTo>
                  <a:pt x="144525" y="578104"/>
                </a:lnTo>
                <a:lnTo>
                  <a:pt x="526034" y="578104"/>
                </a:lnTo>
                <a:lnTo>
                  <a:pt x="670560" y="289052"/>
                </a:lnTo>
                <a:lnTo>
                  <a:pt x="526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9356" y="5773864"/>
            <a:ext cx="670560" cy="578485"/>
          </a:xfrm>
          <a:custGeom>
            <a:avLst/>
            <a:gdLst/>
            <a:ahLst/>
            <a:cxnLst/>
            <a:rect l="l" t="t" r="r" b="b"/>
            <a:pathLst>
              <a:path w="670559" h="578485">
                <a:moveTo>
                  <a:pt x="0" y="289052"/>
                </a:moveTo>
                <a:lnTo>
                  <a:pt x="144525" y="0"/>
                </a:lnTo>
                <a:lnTo>
                  <a:pt x="526034" y="0"/>
                </a:lnTo>
                <a:lnTo>
                  <a:pt x="670560" y="289052"/>
                </a:lnTo>
                <a:lnTo>
                  <a:pt x="526034" y="578104"/>
                </a:lnTo>
                <a:lnTo>
                  <a:pt x="144525" y="578104"/>
                </a:lnTo>
                <a:lnTo>
                  <a:pt x="0" y="289052"/>
                </a:lnTo>
                <a:close/>
              </a:path>
            </a:pathLst>
          </a:custGeom>
          <a:ln w="6350">
            <a:solidFill>
              <a:srgbClr val="B4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37350" y="5992672"/>
            <a:ext cx="2755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785500"/>
                </a:solidFill>
                <a:latin typeface="Arial"/>
                <a:cs typeface="Arial"/>
              </a:rPr>
              <a:t>Logs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74438" y="2964383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4438" y="2964383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ln w="19049">
            <a:solidFill>
              <a:srgbClr val="78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74438" y="3032505"/>
            <a:ext cx="267208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200" b="1" dirty="0">
                <a:solidFill>
                  <a:srgbClr val="785500"/>
                </a:solidFill>
                <a:latin typeface="Arial"/>
                <a:cs typeface="Arial"/>
              </a:rPr>
              <a:t>Calculation</a:t>
            </a:r>
            <a:r>
              <a:rPr sz="1200" b="1" spc="-100" dirty="0">
                <a:solidFill>
                  <a:srgbClr val="7855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85500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50425" y="2926460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1" y="0"/>
                </a:move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2"/>
                </a:lnTo>
                <a:lnTo>
                  <a:pt x="6606" y="234116"/>
                </a:lnTo>
                <a:lnTo>
                  <a:pt x="25249" y="278322"/>
                </a:lnTo>
                <a:lnTo>
                  <a:pt x="54165" y="315769"/>
                </a:lnTo>
                <a:lnTo>
                  <a:pt x="91590" y="344696"/>
                </a:lnTo>
                <a:lnTo>
                  <a:pt x="135760" y="363344"/>
                </a:lnTo>
                <a:lnTo>
                  <a:pt x="184911" y="369950"/>
                </a:lnTo>
                <a:lnTo>
                  <a:pt x="234116" y="363344"/>
                </a:lnTo>
                <a:lnTo>
                  <a:pt x="278322" y="344696"/>
                </a:lnTo>
                <a:lnTo>
                  <a:pt x="315769" y="315769"/>
                </a:lnTo>
                <a:lnTo>
                  <a:pt x="344696" y="278322"/>
                </a:lnTo>
                <a:lnTo>
                  <a:pt x="363344" y="234116"/>
                </a:lnTo>
                <a:lnTo>
                  <a:pt x="369950" y="184912"/>
                </a:lnTo>
                <a:lnTo>
                  <a:pt x="363344" y="135760"/>
                </a:lnTo>
                <a:lnTo>
                  <a:pt x="344696" y="91590"/>
                </a:lnTo>
                <a:lnTo>
                  <a:pt x="315769" y="54165"/>
                </a:lnTo>
                <a:lnTo>
                  <a:pt x="278322" y="25249"/>
                </a:lnTo>
                <a:lnTo>
                  <a:pt x="234116" y="6606"/>
                </a:lnTo>
                <a:lnTo>
                  <a:pt x="184911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50425" y="2926460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4912"/>
                </a:moveTo>
                <a:lnTo>
                  <a:pt x="6606" y="135760"/>
                </a:lnTo>
                <a:lnTo>
                  <a:pt x="25249" y="91590"/>
                </a:lnTo>
                <a:lnTo>
                  <a:pt x="54165" y="54165"/>
                </a:lnTo>
                <a:lnTo>
                  <a:pt x="91590" y="25249"/>
                </a:lnTo>
                <a:lnTo>
                  <a:pt x="135760" y="6606"/>
                </a:lnTo>
                <a:lnTo>
                  <a:pt x="184911" y="0"/>
                </a:lnTo>
                <a:lnTo>
                  <a:pt x="234116" y="6606"/>
                </a:lnTo>
                <a:lnTo>
                  <a:pt x="278322" y="25249"/>
                </a:lnTo>
                <a:lnTo>
                  <a:pt x="315769" y="54165"/>
                </a:lnTo>
                <a:lnTo>
                  <a:pt x="344696" y="91590"/>
                </a:lnTo>
                <a:lnTo>
                  <a:pt x="363344" y="135760"/>
                </a:lnTo>
                <a:lnTo>
                  <a:pt x="369950" y="184912"/>
                </a:lnTo>
                <a:lnTo>
                  <a:pt x="363344" y="234116"/>
                </a:lnTo>
                <a:lnTo>
                  <a:pt x="344696" y="278322"/>
                </a:lnTo>
                <a:lnTo>
                  <a:pt x="315769" y="315769"/>
                </a:lnTo>
                <a:lnTo>
                  <a:pt x="278322" y="344696"/>
                </a:lnTo>
                <a:lnTo>
                  <a:pt x="234116" y="363344"/>
                </a:lnTo>
                <a:lnTo>
                  <a:pt x="184911" y="369950"/>
                </a:lnTo>
                <a:lnTo>
                  <a:pt x="135760" y="363344"/>
                </a:lnTo>
                <a:lnTo>
                  <a:pt x="91590" y="344696"/>
                </a:lnTo>
                <a:lnTo>
                  <a:pt x="54165" y="315769"/>
                </a:lnTo>
                <a:lnTo>
                  <a:pt x="25249" y="278322"/>
                </a:lnTo>
                <a:lnTo>
                  <a:pt x="6606" y="234116"/>
                </a:lnTo>
                <a:lnTo>
                  <a:pt x="0" y="184912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889363" y="3003295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57156" y="3468877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5039" y="0"/>
                </a:moveTo>
                <a:lnTo>
                  <a:pt x="135834" y="6606"/>
                </a:lnTo>
                <a:lnTo>
                  <a:pt x="91628" y="25254"/>
                </a:lnTo>
                <a:lnTo>
                  <a:pt x="54181" y="54181"/>
                </a:lnTo>
                <a:lnTo>
                  <a:pt x="25254" y="91628"/>
                </a:lnTo>
                <a:lnTo>
                  <a:pt x="6606" y="135834"/>
                </a:lnTo>
                <a:lnTo>
                  <a:pt x="0" y="185039"/>
                </a:lnTo>
                <a:lnTo>
                  <a:pt x="6606" y="234190"/>
                </a:lnTo>
                <a:lnTo>
                  <a:pt x="25254" y="278360"/>
                </a:lnTo>
                <a:lnTo>
                  <a:pt x="54181" y="315785"/>
                </a:lnTo>
                <a:lnTo>
                  <a:pt x="91628" y="344701"/>
                </a:lnTo>
                <a:lnTo>
                  <a:pt x="135834" y="363344"/>
                </a:lnTo>
                <a:lnTo>
                  <a:pt x="185039" y="369951"/>
                </a:lnTo>
                <a:lnTo>
                  <a:pt x="234190" y="363344"/>
                </a:lnTo>
                <a:lnTo>
                  <a:pt x="278360" y="344701"/>
                </a:lnTo>
                <a:lnTo>
                  <a:pt x="315785" y="315785"/>
                </a:lnTo>
                <a:lnTo>
                  <a:pt x="344701" y="278360"/>
                </a:lnTo>
                <a:lnTo>
                  <a:pt x="363344" y="234190"/>
                </a:lnTo>
                <a:lnTo>
                  <a:pt x="369950" y="185039"/>
                </a:lnTo>
                <a:lnTo>
                  <a:pt x="363344" y="135834"/>
                </a:lnTo>
                <a:lnTo>
                  <a:pt x="344701" y="91628"/>
                </a:lnTo>
                <a:lnTo>
                  <a:pt x="315785" y="54181"/>
                </a:lnTo>
                <a:lnTo>
                  <a:pt x="278360" y="25254"/>
                </a:lnTo>
                <a:lnTo>
                  <a:pt x="234190" y="6606"/>
                </a:lnTo>
                <a:lnTo>
                  <a:pt x="185039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57156" y="3468877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5039"/>
                </a:moveTo>
                <a:lnTo>
                  <a:pt x="6606" y="135834"/>
                </a:lnTo>
                <a:lnTo>
                  <a:pt x="25254" y="91628"/>
                </a:lnTo>
                <a:lnTo>
                  <a:pt x="54181" y="54181"/>
                </a:lnTo>
                <a:lnTo>
                  <a:pt x="91628" y="25254"/>
                </a:lnTo>
                <a:lnTo>
                  <a:pt x="135834" y="6606"/>
                </a:lnTo>
                <a:lnTo>
                  <a:pt x="185039" y="0"/>
                </a:lnTo>
                <a:lnTo>
                  <a:pt x="234190" y="6606"/>
                </a:lnTo>
                <a:lnTo>
                  <a:pt x="278360" y="25254"/>
                </a:lnTo>
                <a:lnTo>
                  <a:pt x="315785" y="54181"/>
                </a:lnTo>
                <a:lnTo>
                  <a:pt x="344701" y="91628"/>
                </a:lnTo>
                <a:lnTo>
                  <a:pt x="363344" y="135834"/>
                </a:lnTo>
                <a:lnTo>
                  <a:pt x="369950" y="185039"/>
                </a:lnTo>
                <a:lnTo>
                  <a:pt x="363344" y="234190"/>
                </a:lnTo>
                <a:lnTo>
                  <a:pt x="344701" y="278360"/>
                </a:lnTo>
                <a:lnTo>
                  <a:pt x="315785" y="315785"/>
                </a:lnTo>
                <a:lnTo>
                  <a:pt x="278360" y="344701"/>
                </a:lnTo>
                <a:lnTo>
                  <a:pt x="234190" y="363344"/>
                </a:lnTo>
                <a:lnTo>
                  <a:pt x="185039" y="369951"/>
                </a:lnTo>
                <a:lnTo>
                  <a:pt x="135834" y="363344"/>
                </a:lnTo>
                <a:lnTo>
                  <a:pt x="91628" y="344701"/>
                </a:lnTo>
                <a:lnTo>
                  <a:pt x="54181" y="315785"/>
                </a:lnTo>
                <a:lnTo>
                  <a:pt x="25254" y="278360"/>
                </a:lnTo>
                <a:lnTo>
                  <a:pt x="6606" y="234190"/>
                </a:lnTo>
                <a:lnTo>
                  <a:pt x="0" y="185039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396221" y="3545840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132694" y="3468877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1" y="0"/>
                </a:moveTo>
                <a:lnTo>
                  <a:pt x="135760" y="6606"/>
                </a:lnTo>
                <a:lnTo>
                  <a:pt x="91590" y="25254"/>
                </a:lnTo>
                <a:lnTo>
                  <a:pt x="54165" y="54181"/>
                </a:lnTo>
                <a:lnTo>
                  <a:pt x="25249" y="91628"/>
                </a:lnTo>
                <a:lnTo>
                  <a:pt x="6606" y="135834"/>
                </a:lnTo>
                <a:lnTo>
                  <a:pt x="0" y="185039"/>
                </a:lnTo>
                <a:lnTo>
                  <a:pt x="6606" y="234190"/>
                </a:lnTo>
                <a:lnTo>
                  <a:pt x="25249" y="278360"/>
                </a:lnTo>
                <a:lnTo>
                  <a:pt x="54165" y="315785"/>
                </a:lnTo>
                <a:lnTo>
                  <a:pt x="91590" y="344701"/>
                </a:lnTo>
                <a:lnTo>
                  <a:pt x="135760" y="363344"/>
                </a:lnTo>
                <a:lnTo>
                  <a:pt x="184911" y="369951"/>
                </a:lnTo>
                <a:lnTo>
                  <a:pt x="234116" y="363344"/>
                </a:lnTo>
                <a:lnTo>
                  <a:pt x="278322" y="344701"/>
                </a:lnTo>
                <a:lnTo>
                  <a:pt x="315769" y="315785"/>
                </a:lnTo>
                <a:lnTo>
                  <a:pt x="344696" y="278360"/>
                </a:lnTo>
                <a:lnTo>
                  <a:pt x="363344" y="234190"/>
                </a:lnTo>
                <a:lnTo>
                  <a:pt x="369950" y="185039"/>
                </a:lnTo>
                <a:lnTo>
                  <a:pt x="363344" y="135834"/>
                </a:lnTo>
                <a:lnTo>
                  <a:pt x="344696" y="91628"/>
                </a:lnTo>
                <a:lnTo>
                  <a:pt x="315769" y="54181"/>
                </a:lnTo>
                <a:lnTo>
                  <a:pt x="278322" y="25254"/>
                </a:lnTo>
                <a:lnTo>
                  <a:pt x="234116" y="6606"/>
                </a:lnTo>
                <a:lnTo>
                  <a:pt x="184911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32694" y="3468877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5039"/>
                </a:moveTo>
                <a:lnTo>
                  <a:pt x="6606" y="135834"/>
                </a:lnTo>
                <a:lnTo>
                  <a:pt x="25249" y="91628"/>
                </a:lnTo>
                <a:lnTo>
                  <a:pt x="54165" y="54181"/>
                </a:lnTo>
                <a:lnTo>
                  <a:pt x="91590" y="25254"/>
                </a:lnTo>
                <a:lnTo>
                  <a:pt x="135760" y="6606"/>
                </a:lnTo>
                <a:lnTo>
                  <a:pt x="184911" y="0"/>
                </a:lnTo>
                <a:lnTo>
                  <a:pt x="234116" y="6606"/>
                </a:lnTo>
                <a:lnTo>
                  <a:pt x="278322" y="25254"/>
                </a:lnTo>
                <a:lnTo>
                  <a:pt x="315769" y="54181"/>
                </a:lnTo>
                <a:lnTo>
                  <a:pt x="344696" y="91628"/>
                </a:lnTo>
                <a:lnTo>
                  <a:pt x="363344" y="135834"/>
                </a:lnTo>
                <a:lnTo>
                  <a:pt x="369950" y="185039"/>
                </a:lnTo>
                <a:lnTo>
                  <a:pt x="363344" y="234190"/>
                </a:lnTo>
                <a:lnTo>
                  <a:pt x="344696" y="278360"/>
                </a:lnTo>
                <a:lnTo>
                  <a:pt x="315769" y="315785"/>
                </a:lnTo>
                <a:lnTo>
                  <a:pt x="278322" y="344701"/>
                </a:lnTo>
                <a:lnTo>
                  <a:pt x="234116" y="363344"/>
                </a:lnTo>
                <a:lnTo>
                  <a:pt x="184911" y="369951"/>
                </a:lnTo>
                <a:lnTo>
                  <a:pt x="135760" y="363344"/>
                </a:lnTo>
                <a:lnTo>
                  <a:pt x="91590" y="344701"/>
                </a:lnTo>
                <a:lnTo>
                  <a:pt x="54165" y="315785"/>
                </a:lnTo>
                <a:lnTo>
                  <a:pt x="25249" y="278360"/>
                </a:lnTo>
                <a:lnTo>
                  <a:pt x="6606" y="234190"/>
                </a:lnTo>
                <a:lnTo>
                  <a:pt x="0" y="185039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271886" y="3545840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108056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2" y="0"/>
                </a:move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2"/>
                </a:lnTo>
                <a:lnTo>
                  <a:pt x="6606" y="234116"/>
                </a:lnTo>
                <a:lnTo>
                  <a:pt x="25249" y="278322"/>
                </a:lnTo>
                <a:lnTo>
                  <a:pt x="54165" y="315769"/>
                </a:lnTo>
                <a:lnTo>
                  <a:pt x="91590" y="344696"/>
                </a:lnTo>
                <a:lnTo>
                  <a:pt x="135760" y="363344"/>
                </a:lnTo>
                <a:lnTo>
                  <a:pt x="184912" y="369950"/>
                </a:lnTo>
                <a:lnTo>
                  <a:pt x="234063" y="363344"/>
                </a:lnTo>
                <a:lnTo>
                  <a:pt x="278233" y="344696"/>
                </a:lnTo>
                <a:lnTo>
                  <a:pt x="315658" y="315769"/>
                </a:lnTo>
                <a:lnTo>
                  <a:pt x="344574" y="278322"/>
                </a:lnTo>
                <a:lnTo>
                  <a:pt x="363217" y="234116"/>
                </a:lnTo>
                <a:lnTo>
                  <a:pt x="369824" y="184912"/>
                </a:lnTo>
                <a:lnTo>
                  <a:pt x="363217" y="135760"/>
                </a:lnTo>
                <a:lnTo>
                  <a:pt x="344574" y="91590"/>
                </a:lnTo>
                <a:lnTo>
                  <a:pt x="315658" y="54165"/>
                </a:lnTo>
                <a:lnTo>
                  <a:pt x="278233" y="25249"/>
                </a:lnTo>
                <a:lnTo>
                  <a:pt x="234063" y="6606"/>
                </a:lnTo>
                <a:lnTo>
                  <a:pt x="184912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108056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4912"/>
                </a:moveTo>
                <a:lnTo>
                  <a:pt x="6606" y="135760"/>
                </a:lnTo>
                <a:lnTo>
                  <a:pt x="25249" y="91590"/>
                </a:lnTo>
                <a:lnTo>
                  <a:pt x="54165" y="54165"/>
                </a:lnTo>
                <a:lnTo>
                  <a:pt x="91590" y="25249"/>
                </a:lnTo>
                <a:lnTo>
                  <a:pt x="135760" y="6606"/>
                </a:lnTo>
                <a:lnTo>
                  <a:pt x="184912" y="0"/>
                </a:lnTo>
                <a:lnTo>
                  <a:pt x="234063" y="6606"/>
                </a:lnTo>
                <a:lnTo>
                  <a:pt x="278233" y="25249"/>
                </a:lnTo>
                <a:lnTo>
                  <a:pt x="315658" y="54165"/>
                </a:lnTo>
                <a:lnTo>
                  <a:pt x="344574" y="91590"/>
                </a:lnTo>
                <a:lnTo>
                  <a:pt x="363217" y="135760"/>
                </a:lnTo>
                <a:lnTo>
                  <a:pt x="369824" y="184912"/>
                </a:lnTo>
                <a:lnTo>
                  <a:pt x="363217" y="234116"/>
                </a:lnTo>
                <a:lnTo>
                  <a:pt x="344574" y="278322"/>
                </a:lnTo>
                <a:lnTo>
                  <a:pt x="315658" y="315769"/>
                </a:lnTo>
                <a:lnTo>
                  <a:pt x="278233" y="344696"/>
                </a:lnTo>
                <a:lnTo>
                  <a:pt x="234063" y="363344"/>
                </a:lnTo>
                <a:lnTo>
                  <a:pt x="184912" y="369950"/>
                </a:lnTo>
                <a:lnTo>
                  <a:pt x="135760" y="363344"/>
                </a:lnTo>
                <a:lnTo>
                  <a:pt x="91590" y="344696"/>
                </a:lnTo>
                <a:lnTo>
                  <a:pt x="54165" y="315769"/>
                </a:lnTo>
                <a:lnTo>
                  <a:pt x="25249" y="278322"/>
                </a:lnTo>
                <a:lnTo>
                  <a:pt x="6606" y="234116"/>
                </a:lnTo>
                <a:lnTo>
                  <a:pt x="0" y="184912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247121" y="4289552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761598" y="4027296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1" y="0"/>
                </a:moveTo>
                <a:lnTo>
                  <a:pt x="135760" y="6606"/>
                </a:lnTo>
                <a:lnTo>
                  <a:pt x="91590" y="25254"/>
                </a:lnTo>
                <a:lnTo>
                  <a:pt x="54165" y="54181"/>
                </a:lnTo>
                <a:lnTo>
                  <a:pt x="25249" y="91628"/>
                </a:lnTo>
                <a:lnTo>
                  <a:pt x="6606" y="135834"/>
                </a:lnTo>
                <a:lnTo>
                  <a:pt x="0" y="185038"/>
                </a:lnTo>
                <a:lnTo>
                  <a:pt x="6606" y="234190"/>
                </a:lnTo>
                <a:lnTo>
                  <a:pt x="25249" y="278360"/>
                </a:lnTo>
                <a:lnTo>
                  <a:pt x="54165" y="315785"/>
                </a:lnTo>
                <a:lnTo>
                  <a:pt x="91590" y="344701"/>
                </a:lnTo>
                <a:lnTo>
                  <a:pt x="135760" y="363344"/>
                </a:lnTo>
                <a:lnTo>
                  <a:pt x="184911" y="369950"/>
                </a:lnTo>
                <a:lnTo>
                  <a:pt x="234063" y="363344"/>
                </a:lnTo>
                <a:lnTo>
                  <a:pt x="278233" y="344701"/>
                </a:lnTo>
                <a:lnTo>
                  <a:pt x="315658" y="315785"/>
                </a:lnTo>
                <a:lnTo>
                  <a:pt x="344574" y="278360"/>
                </a:lnTo>
                <a:lnTo>
                  <a:pt x="363217" y="234190"/>
                </a:lnTo>
                <a:lnTo>
                  <a:pt x="369824" y="185038"/>
                </a:lnTo>
                <a:lnTo>
                  <a:pt x="363217" y="135834"/>
                </a:lnTo>
                <a:lnTo>
                  <a:pt x="344574" y="91628"/>
                </a:lnTo>
                <a:lnTo>
                  <a:pt x="315658" y="54181"/>
                </a:lnTo>
                <a:lnTo>
                  <a:pt x="278233" y="25254"/>
                </a:lnTo>
                <a:lnTo>
                  <a:pt x="234063" y="6606"/>
                </a:lnTo>
                <a:lnTo>
                  <a:pt x="184911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61598" y="4027296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5038"/>
                </a:moveTo>
                <a:lnTo>
                  <a:pt x="6606" y="135834"/>
                </a:lnTo>
                <a:lnTo>
                  <a:pt x="25249" y="91628"/>
                </a:lnTo>
                <a:lnTo>
                  <a:pt x="54165" y="54181"/>
                </a:lnTo>
                <a:lnTo>
                  <a:pt x="91590" y="25254"/>
                </a:lnTo>
                <a:lnTo>
                  <a:pt x="135760" y="6606"/>
                </a:lnTo>
                <a:lnTo>
                  <a:pt x="184911" y="0"/>
                </a:lnTo>
                <a:lnTo>
                  <a:pt x="234063" y="6606"/>
                </a:lnTo>
                <a:lnTo>
                  <a:pt x="278233" y="25254"/>
                </a:lnTo>
                <a:lnTo>
                  <a:pt x="315658" y="54181"/>
                </a:lnTo>
                <a:lnTo>
                  <a:pt x="344574" y="91628"/>
                </a:lnTo>
                <a:lnTo>
                  <a:pt x="363217" y="135834"/>
                </a:lnTo>
                <a:lnTo>
                  <a:pt x="369824" y="185038"/>
                </a:lnTo>
                <a:lnTo>
                  <a:pt x="363217" y="234190"/>
                </a:lnTo>
                <a:lnTo>
                  <a:pt x="344574" y="278360"/>
                </a:lnTo>
                <a:lnTo>
                  <a:pt x="315658" y="315785"/>
                </a:lnTo>
                <a:lnTo>
                  <a:pt x="278233" y="344701"/>
                </a:lnTo>
                <a:lnTo>
                  <a:pt x="234063" y="363344"/>
                </a:lnTo>
                <a:lnTo>
                  <a:pt x="184911" y="369950"/>
                </a:lnTo>
                <a:lnTo>
                  <a:pt x="135760" y="363344"/>
                </a:lnTo>
                <a:lnTo>
                  <a:pt x="91590" y="344701"/>
                </a:lnTo>
                <a:lnTo>
                  <a:pt x="54165" y="315785"/>
                </a:lnTo>
                <a:lnTo>
                  <a:pt x="25249" y="278360"/>
                </a:lnTo>
                <a:lnTo>
                  <a:pt x="6606" y="234190"/>
                </a:lnTo>
                <a:lnTo>
                  <a:pt x="0" y="185038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900664" y="4104513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057508" y="3435603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2" y="0"/>
                </a:move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2"/>
                </a:lnTo>
                <a:lnTo>
                  <a:pt x="6606" y="234063"/>
                </a:lnTo>
                <a:lnTo>
                  <a:pt x="25249" y="278233"/>
                </a:lnTo>
                <a:lnTo>
                  <a:pt x="54165" y="315658"/>
                </a:lnTo>
                <a:lnTo>
                  <a:pt x="91590" y="344574"/>
                </a:lnTo>
                <a:lnTo>
                  <a:pt x="135760" y="363217"/>
                </a:lnTo>
                <a:lnTo>
                  <a:pt x="184912" y="369824"/>
                </a:lnTo>
                <a:lnTo>
                  <a:pt x="234116" y="363217"/>
                </a:lnTo>
                <a:lnTo>
                  <a:pt x="278322" y="344574"/>
                </a:lnTo>
                <a:lnTo>
                  <a:pt x="315769" y="315658"/>
                </a:lnTo>
                <a:lnTo>
                  <a:pt x="344696" y="278233"/>
                </a:lnTo>
                <a:lnTo>
                  <a:pt x="363344" y="234063"/>
                </a:lnTo>
                <a:lnTo>
                  <a:pt x="369950" y="184912"/>
                </a:lnTo>
                <a:lnTo>
                  <a:pt x="363344" y="135760"/>
                </a:lnTo>
                <a:lnTo>
                  <a:pt x="344696" y="91590"/>
                </a:lnTo>
                <a:lnTo>
                  <a:pt x="315769" y="54165"/>
                </a:lnTo>
                <a:lnTo>
                  <a:pt x="278322" y="25249"/>
                </a:lnTo>
                <a:lnTo>
                  <a:pt x="234116" y="6606"/>
                </a:lnTo>
                <a:lnTo>
                  <a:pt x="184912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57508" y="3435603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4912"/>
                </a:moveTo>
                <a:lnTo>
                  <a:pt x="6606" y="135760"/>
                </a:lnTo>
                <a:lnTo>
                  <a:pt x="25249" y="91590"/>
                </a:lnTo>
                <a:lnTo>
                  <a:pt x="54165" y="54165"/>
                </a:lnTo>
                <a:lnTo>
                  <a:pt x="91590" y="25249"/>
                </a:lnTo>
                <a:lnTo>
                  <a:pt x="135760" y="6606"/>
                </a:lnTo>
                <a:lnTo>
                  <a:pt x="184912" y="0"/>
                </a:lnTo>
                <a:lnTo>
                  <a:pt x="234116" y="6606"/>
                </a:lnTo>
                <a:lnTo>
                  <a:pt x="278322" y="25249"/>
                </a:lnTo>
                <a:lnTo>
                  <a:pt x="315769" y="54165"/>
                </a:lnTo>
                <a:lnTo>
                  <a:pt x="344696" y="91590"/>
                </a:lnTo>
                <a:lnTo>
                  <a:pt x="363344" y="135760"/>
                </a:lnTo>
                <a:lnTo>
                  <a:pt x="369950" y="184912"/>
                </a:lnTo>
                <a:lnTo>
                  <a:pt x="363344" y="234063"/>
                </a:lnTo>
                <a:lnTo>
                  <a:pt x="344696" y="278233"/>
                </a:lnTo>
                <a:lnTo>
                  <a:pt x="315769" y="315658"/>
                </a:lnTo>
                <a:lnTo>
                  <a:pt x="278322" y="344574"/>
                </a:lnTo>
                <a:lnTo>
                  <a:pt x="234116" y="363217"/>
                </a:lnTo>
                <a:lnTo>
                  <a:pt x="184912" y="369824"/>
                </a:lnTo>
                <a:lnTo>
                  <a:pt x="135760" y="363217"/>
                </a:lnTo>
                <a:lnTo>
                  <a:pt x="91590" y="344574"/>
                </a:lnTo>
                <a:lnTo>
                  <a:pt x="54165" y="315658"/>
                </a:lnTo>
                <a:lnTo>
                  <a:pt x="25249" y="278233"/>
                </a:lnTo>
                <a:lnTo>
                  <a:pt x="6606" y="234063"/>
                </a:lnTo>
                <a:lnTo>
                  <a:pt x="0" y="184912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196573" y="3512565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731122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1" y="0"/>
                </a:move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2"/>
                </a:lnTo>
                <a:lnTo>
                  <a:pt x="6606" y="234116"/>
                </a:lnTo>
                <a:lnTo>
                  <a:pt x="25249" y="278322"/>
                </a:lnTo>
                <a:lnTo>
                  <a:pt x="54165" y="315769"/>
                </a:lnTo>
                <a:lnTo>
                  <a:pt x="91590" y="344696"/>
                </a:lnTo>
                <a:lnTo>
                  <a:pt x="135760" y="363344"/>
                </a:lnTo>
                <a:lnTo>
                  <a:pt x="184911" y="369950"/>
                </a:lnTo>
                <a:lnTo>
                  <a:pt x="234116" y="363344"/>
                </a:lnTo>
                <a:lnTo>
                  <a:pt x="278322" y="344696"/>
                </a:lnTo>
                <a:lnTo>
                  <a:pt x="315769" y="315769"/>
                </a:lnTo>
                <a:lnTo>
                  <a:pt x="344696" y="278322"/>
                </a:lnTo>
                <a:lnTo>
                  <a:pt x="363344" y="234116"/>
                </a:lnTo>
                <a:lnTo>
                  <a:pt x="369950" y="184912"/>
                </a:lnTo>
                <a:lnTo>
                  <a:pt x="363344" y="135760"/>
                </a:lnTo>
                <a:lnTo>
                  <a:pt x="344696" y="91590"/>
                </a:lnTo>
                <a:lnTo>
                  <a:pt x="315769" y="54165"/>
                </a:lnTo>
                <a:lnTo>
                  <a:pt x="278322" y="25249"/>
                </a:lnTo>
                <a:lnTo>
                  <a:pt x="234116" y="6606"/>
                </a:lnTo>
                <a:lnTo>
                  <a:pt x="184911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31122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4912"/>
                </a:moveTo>
                <a:lnTo>
                  <a:pt x="6606" y="135760"/>
                </a:lnTo>
                <a:lnTo>
                  <a:pt x="25249" y="91590"/>
                </a:lnTo>
                <a:lnTo>
                  <a:pt x="54165" y="54165"/>
                </a:lnTo>
                <a:lnTo>
                  <a:pt x="91590" y="25249"/>
                </a:lnTo>
                <a:lnTo>
                  <a:pt x="135760" y="6606"/>
                </a:lnTo>
                <a:lnTo>
                  <a:pt x="184911" y="0"/>
                </a:lnTo>
                <a:lnTo>
                  <a:pt x="234116" y="6606"/>
                </a:lnTo>
                <a:lnTo>
                  <a:pt x="278322" y="25249"/>
                </a:lnTo>
                <a:lnTo>
                  <a:pt x="315769" y="54165"/>
                </a:lnTo>
                <a:lnTo>
                  <a:pt x="344696" y="91590"/>
                </a:lnTo>
                <a:lnTo>
                  <a:pt x="363344" y="135760"/>
                </a:lnTo>
                <a:lnTo>
                  <a:pt x="369950" y="184912"/>
                </a:lnTo>
                <a:lnTo>
                  <a:pt x="363344" y="234116"/>
                </a:lnTo>
                <a:lnTo>
                  <a:pt x="344696" y="278322"/>
                </a:lnTo>
                <a:lnTo>
                  <a:pt x="315769" y="315769"/>
                </a:lnTo>
                <a:lnTo>
                  <a:pt x="278322" y="344696"/>
                </a:lnTo>
                <a:lnTo>
                  <a:pt x="234116" y="363344"/>
                </a:lnTo>
                <a:lnTo>
                  <a:pt x="184911" y="369950"/>
                </a:lnTo>
                <a:lnTo>
                  <a:pt x="135760" y="363344"/>
                </a:lnTo>
                <a:lnTo>
                  <a:pt x="91590" y="344696"/>
                </a:lnTo>
                <a:lnTo>
                  <a:pt x="54165" y="315769"/>
                </a:lnTo>
                <a:lnTo>
                  <a:pt x="25249" y="278322"/>
                </a:lnTo>
                <a:lnTo>
                  <a:pt x="6606" y="234116"/>
                </a:lnTo>
                <a:lnTo>
                  <a:pt x="0" y="184912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870060" y="4289552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355835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12" y="0"/>
                </a:move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2"/>
                </a:lnTo>
                <a:lnTo>
                  <a:pt x="6606" y="234116"/>
                </a:lnTo>
                <a:lnTo>
                  <a:pt x="25249" y="278322"/>
                </a:lnTo>
                <a:lnTo>
                  <a:pt x="54165" y="315769"/>
                </a:lnTo>
                <a:lnTo>
                  <a:pt x="91590" y="344696"/>
                </a:lnTo>
                <a:lnTo>
                  <a:pt x="135760" y="363344"/>
                </a:lnTo>
                <a:lnTo>
                  <a:pt x="184912" y="369950"/>
                </a:lnTo>
                <a:lnTo>
                  <a:pt x="234116" y="363344"/>
                </a:lnTo>
                <a:lnTo>
                  <a:pt x="278322" y="344696"/>
                </a:lnTo>
                <a:lnTo>
                  <a:pt x="315769" y="315769"/>
                </a:lnTo>
                <a:lnTo>
                  <a:pt x="344696" y="278322"/>
                </a:lnTo>
                <a:lnTo>
                  <a:pt x="363344" y="234116"/>
                </a:lnTo>
                <a:lnTo>
                  <a:pt x="369950" y="184912"/>
                </a:lnTo>
                <a:lnTo>
                  <a:pt x="363344" y="135760"/>
                </a:lnTo>
                <a:lnTo>
                  <a:pt x="344696" y="91590"/>
                </a:lnTo>
                <a:lnTo>
                  <a:pt x="315769" y="54165"/>
                </a:lnTo>
                <a:lnTo>
                  <a:pt x="278322" y="25249"/>
                </a:lnTo>
                <a:lnTo>
                  <a:pt x="234116" y="6606"/>
                </a:lnTo>
                <a:lnTo>
                  <a:pt x="184912" y="0"/>
                </a:lnTo>
                <a:close/>
              </a:path>
            </a:pathLst>
          </a:custGeom>
          <a:solidFill>
            <a:srgbClr val="FFE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55835" y="421233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0" y="184912"/>
                </a:moveTo>
                <a:lnTo>
                  <a:pt x="6606" y="135760"/>
                </a:lnTo>
                <a:lnTo>
                  <a:pt x="25249" y="91590"/>
                </a:lnTo>
                <a:lnTo>
                  <a:pt x="54165" y="54165"/>
                </a:lnTo>
                <a:lnTo>
                  <a:pt x="91590" y="25249"/>
                </a:lnTo>
                <a:lnTo>
                  <a:pt x="135760" y="6606"/>
                </a:lnTo>
                <a:lnTo>
                  <a:pt x="184912" y="0"/>
                </a:lnTo>
                <a:lnTo>
                  <a:pt x="234116" y="6606"/>
                </a:lnTo>
                <a:lnTo>
                  <a:pt x="278322" y="25249"/>
                </a:lnTo>
                <a:lnTo>
                  <a:pt x="315769" y="54165"/>
                </a:lnTo>
                <a:lnTo>
                  <a:pt x="344696" y="91590"/>
                </a:lnTo>
                <a:lnTo>
                  <a:pt x="363344" y="135760"/>
                </a:lnTo>
                <a:lnTo>
                  <a:pt x="369950" y="184912"/>
                </a:lnTo>
                <a:lnTo>
                  <a:pt x="363344" y="234116"/>
                </a:lnTo>
                <a:lnTo>
                  <a:pt x="344696" y="278322"/>
                </a:lnTo>
                <a:lnTo>
                  <a:pt x="315769" y="315769"/>
                </a:lnTo>
                <a:lnTo>
                  <a:pt x="278322" y="344696"/>
                </a:lnTo>
                <a:lnTo>
                  <a:pt x="234116" y="363344"/>
                </a:lnTo>
                <a:lnTo>
                  <a:pt x="184912" y="369950"/>
                </a:lnTo>
                <a:lnTo>
                  <a:pt x="135760" y="363344"/>
                </a:lnTo>
                <a:lnTo>
                  <a:pt x="91590" y="344696"/>
                </a:lnTo>
                <a:lnTo>
                  <a:pt x="54165" y="315769"/>
                </a:lnTo>
                <a:lnTo>
                  <a:pt x="25249" y="278322"/>
                </a:lnTo>
                <a:lnTo>
                  <a:pt x="6606" y="234116"/>
                </a:lnTo>
                <a:lnTo>
                  <a:pt x="0" y="184912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494901" y="4289552"/>
            <a:ext cx="946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46844" y="3784727"/>
            <a:ext cx="264795" cy="481965"/>
          </a:xfrm>
          <a:custGeom>
            <a:avLst/>
            <a:gdLst/>
            <a:ahLst/>
            <a:cxnLst/>
            <a:rect l="l" t="t" r="r" b="b"/>
            <a:pathLst>
              <a:path w="264795" h="481964">
                <a:moveTo>
                  <a:pt x="0" y="481711"/>
                </a:moveTo>
                <a:lnTo>
                  <a:pt x="2645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42195" y="3838828"/>
            <a:ext cx="99060" cy="374015"/>
          </a:xfrm>
          <a:custGeom>
            <a:avLst/>
            <a:gdLst/>
            <a:ahLst/>
            <a:cxnLst/>
            <a:rect l="l" t="t" r="r" b="b"/>
            <a:pathLst>
              <a:path w="99059" h="374014">
                <a:moveTo>
                  <a:pt x="0" y="0"/>
                </a:moveTo>
                <a:lnTo>
                  <a:pt x="98551" y="37350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73006" y="3242182"/>
            <a:ext cx="231775" cy="281305"/>
          </a:xfrm>
          <a:custGeom>
            <a:avLst/>
            <a:gdLst/>
            <a:ahLst/>
            <a:cxnLst/>
            <a:rect l="l" t="t" r="r" b="b"/>
            <a:pathLst>
              <a:path w="231775" h="281304">
                <a:moveTo>
                  <a:pt x="231648" y="0"/>
                </a:moveTo>
                <a:lnTo>
                  <a:pt x="0" y="28092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066146" y="3242182"/>
            <a:ext cx="120650" cy="281305"/>
          </a:xfrm>
          <a:custGeom>
            <a:avLst/>
            <a:gdLst/>
            <a:ahLst/>
            <a:cxnLst/>
            <a:rect l="l" t="t" r="r" b="b"/>
            <a:pathLst>
              <a:path w="120650" h="281304">
                <a:moveTo>
                  <a:pt x="0" y="0"/>
                </a:moveTo>
                <a:lnTo>
                  <a:pt x="120650" y="28092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02645" y="3620515"/>
            <a:ext cx="554990" cy="33655"/>
          </a:xfrm>
          <a:custGeom>
            <a:avLst/>
            <a:gdLst/>
            <a:ahLst/>
            <a:cxnLst/>
            <a:rect l="l" t="t" r="r" b="b"/>
            <a:pathLst>
              <a:path w="554990" h="33654">
                <a:moveTo>
                  <a:pt x="0" y="33400"/>
                </a:moveTo>
                <a:lnTo>
                  <a:pt x="55486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48417" y="3784727"/>
            <a:ext cx="367665" cy="297180"/>
          </a:xfrm>
          <a:custGeom>
            <a:avLst/>
            <a:gdLst/>
            <a:ahLst/>
            <a:cxnLst/>
            <a:rect l="l" t="t" r="r" b="b"/>
            <a:pathLst>
              <a:path w="367665" h="297179">
                <a:moveTo>
                  <a:pt x="0" y="0"/>
                </a:moveTo>
                <a:lnTo>
                  <a:pt x="367283" y="2967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92968" y="3838828"/>
            <a:ext cx="24765" cy="374015"/>
          </a:xfrm>
          <a:custGeom>
            <a:avLst/>
            <a:gdLst/>
            <a:ahLst/>
            <a:cxnLst/>
            <a:rect l="l" t="t" r="r" b="b"/>
            <a:pathLst>
              <a:path w="24765" h="374014">
                <a:moveTo>
                  <a:pt x="24637" y="0"/>
                </a:moveTo>
                <a:lnTo>
                  <a:pt x="0" y="37350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159367" y="2386329"/>
            <a:ext cx="15233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Execution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8281" y="1793875"/>
            <a:ext cx="2377059" cy="2018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309877" y="2426715"/>
            <a:ext cx="94488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SELECT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 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…  WHERE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6058" y="1698625"/>
            <a:ext cx="647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45438" y="4305668"/>
            <a:ext cx="2448305" cy="163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27303" y="4148328"/>
            <a:ext cx="6292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74438" y="2236927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74438" y="2236927"/>
            <a:ext cx="2672080" cy="619760"/>
          </a:xfrm>
          <a:custGeom>
            <a:avLst/>
            <a:gdLst/>
            <a:ahLst/>
            <a:cxnLst/>
            <a:rect l="l" t="t" r="r" b="b"/>
            <a:pathLst>
              <a:path w="2672079" h="619760">
                <a:moveTo>
                  <a:pt x="0" y="619683"/>
                </a:moveTo>
                <a:lnTo>
                  <a:pt x="2671825" y="619683"/>
                </a:lnTo>
                <a:lnTo>
                  <a:pt x="2671825" y="0"/>
                </a:lnTo>
                <a:lnTo>
                  <a:pt x="0" y="0"/>
                </a:lnTo>
                <a:lnTo>
                  <a:pt x="0" y="619683"/>
                </a:lnTo>
                <a:close/>
              </a:path>
            </a:pathLst>
          </a:custGeom>
          <a:ln w="19049">
            <a:solidFill>
              <a:srgbClr val="78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852542" y="2304922"/>
            <a:ext cx="15500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785500"/>
                </a:solidFill>
                <a:latin typeface="Arial"/>
                <a:cs typeface="Arial"/>
              </a:rPr>
              <a:t>Statement</a:t>
            </a:r>
            <a:r>
              <a:rPr sz="1200" b="1" spc="-90" dirty="0">
                <a:solidFill>
                  <a:srgbClr val="7855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85500"/>
                </a:solidFill>
                <a:latin typeface="Arial"/>
                <a:cs typeface="Arial"/>
              </a:rPr>
              <a:t>Processor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355721" y="2508757"/>
            <a:ext cx="1457325" cy="2651760"/>
          </a:xfrm>
          <a:custGeom>
            <a:avLst/>
            <a:gdLst/>
            <a:ahLst/>
            <a:cxnLst/>
            <a:rect l="l" t="t" r="r" b="b"/>
            <a:pathLst>
              <a:path w="1457325" h="2651760">
                <a:moveTo>
                  <a:pt x="38100" y="2575305"/>
                </a:moveTo>
                <a:lnTo>
                  <a:pt x="23252" y="2578294"/>
                </a:lnTo>
                <a:lnTo>
                  <a:pt x="11144" y="2586450"/>
                </a:lnTo>
                <a:lnTo>
                  <a:pt x="2988" y="2598558"/>
                </a:lnTo>
                <a:lnTo>
                  <a:pt x="0" y="2613405"/>
                </a:lnTo>
                <a:lnTo>
                  <a:pt x="2988" y="2628253"/>
                </a:lnTo>
                <a:lnTo>
                  <a:pt x="11144" y="2640361"/>
                </a:lnTo>
                <a:lnTo>
                  <a:pt x="23252" y="2648517"/>
                </a:lnTo>
                <a:lnTo>
                  <a:pt x="38100" y="2651505"/>
                </a:lnTo>
                <a:lnTo>
                  <a:pt x="52893" y="2648517"/>
                </a:lnTo>
                <a:lnTo>
                  <a:pt x="65008" y="2640361"/>
                </a:lnTo>
                <a:lnTo>
                  <a:pt x="73193" y="2628253"/>
                </a:lnTo>
                <a:lnTo>
                  <a:pt x="73628" y="2626105"/>
                </a:lnTo>
                <a:lnTo>
                  <a:pt x="38100" y="2626105"/>
                </a:lnTo>
                <a:lnTo>
                  <a:pt x="38100" y="2600705"/>
                </a:lnTo>
                <a:lnTo>
                  <a:pt x="73628" y="2600705"/>
                </a:lnTo>
                <a:lnTo>
                  <a:pt x="73193" y="2598558"/>
                </a:lnTo>
                <a:lnTo>
                  <a:pt x="65008" y="2586450"/>
                </a:lnTo>
                <a:lnTo>
                  <a:pt x="52893" y="2578294"/>
                </a:lnTo>
                <a:lnTo>
                  <a:pt x="38100" y="2575305"/>
                </a:lnTo>
                <a:close/>
              </a:path>
              <a:path w="1457325" h="2651760">
                <a:moveTo>
                  <a:pt x="73628" y="2600705"/>
                </a:moveTo>
                <a:lnTo>
                  <a:pt x="38100" y="2600705"/>
                </a:lnTo>
                <a:lnTo>
                  <a:pt x="38100" y="2626105"/>
                </a:lnTo>
                <a:lnTo>
                  <a:pt x="73628" y="2626105"/>
                </a:lnTo>
                <a:lnTo>
                  <a:pt x="76200" y="2613405"/>
                </a:lnTo>
                <a:lnTo>
                  <a:pt x="73628" y="2600705"/>
                </a:lnTo>
                <a:close/>
              </a:path>
              <a:path w="1457325" h="2651760">
                <a:moveTo>
                  <a:pt x="802004" y="2600705"/>
                </a:moveTo>
                <a:lnTo>
                  <a:pt x="73628" y="2600705"/>
                </a:lnTo>
                <a:lnTo>
                  <a:pt x="76200" y="2613405"/>
                </a:lnTo>
                <a:lnTo>
                  <a:pt x="73628" y="2626105"/>
                </a:lnTo>
                <a:lnTo>
                  <a:pt x="821689" y="2626105"/>
                </a:lnTo>
                <a:lnTo>
                  <a:pt x="827404" y="2620391"/>
                </a:lnTo>
                <a:lnTo>
                  <a:pt x="827404" y="2613405"/>
                </a:lnTo>
                <a:lnTo>
                  <a:pt x="802004" y="2613405"/>
                </a:lnTo>
                <a:lnTo>
                  <a:pt x="802004" y="2600705"/>
                </a:lnTo>
                <a:close/>
              </a:path>
              <a:path w="1457325" h="2651760">
                <a:moveTo>
                  <a:pt x="1383173" y="25400"/>
                </a:moveTo>
                <a:lnTo>
                  <a:pt x="807719" y="25400"/>
                </a:lnTo>
                <a:lnTo>
                  <a:pt x="802004" y="30987"/>
                </a:lnTo>
                <a:lnTo>
                  <a:pt x="802004" y="2613405"/>
                </a:lnTo>
                <a:lnTo>
                  <a:pt x="814704" y="2600705"/>
                </a:lnTo>
                <a:lnTo>
                  <a:pt x="827404" y="2600705"/>
                </a:lnTo>
                <a:lnTo>
                  <a:pt x="827404" y="50800"/>
                </a:lnTo>
                <a:lnTo>
                  <a:pt x="814704" y="50800"/>
                </a:lnTo>
                <a:lnTo>
                  <a:pt x="827404" y="38100"/>
                </a:lnTo>
                <a:lnTo>
                  <a:pt x="1380616" y="38100"/>
                </a:lnTo>
                <a:lnTo>
                  <a:pt x="1383173" y="25400"/>
                </a:lnTo>
                <a:close/>
              </a:path>
              <a:path w="1457325" h="2651760">
                <a:moveTo>
                  <a:pt x="827404" y="2600705"/>
                </a:moveTo>
                <a:lnTo>
                  <a:pt x="814704" y="2600705"/>
                </a:lnTo>
                <a:lnTo>
                  <a:pt x="802004" y="2613405"/>
                </a:lnTo>
                <a:lnTo>
                  <a:pt x="827404" y="2613405"/>
                </a:lnTo>
                <a:lnTo>
                  <a:pt x="827404" y="2600705"/>
                </a:lnTo>
                <a:close/>
              </a:path>
              <a:path w="1457325" h="2651760">
                <a:moveTo>
                  <a:pt x="1418716" y="0"/>
                </a:moveTo>
                <a:lnTo>
                  <a:pt x="1403869" y="2988"/>
                </a:lnTo>
                <a:lnTo>
                  <a:pt x="1391761" y="11144"/>
                </a:lnTo>
                <a:lnTo>
                  <a:pt x="1383605" y="23252"/>
                </a:lnTo>
                <a:lnTo>
                  <a:pt x="1380616" y="38100"/>
                </a:lnTo>
                <a:lnTo>
                  <a:pt x="1383605" y="52893"/>
                </a:lnTo>
                <a:lnTo>
                  <a:pt x="1391761" y="65008"/>
                </a:lnTo>
                <a:lnTo>
                  <a:pt x="1403869" y="73193"/>
                </a:lnTo>
                <a:lnTo>
                  <a:pt x="1418716" y="76200"/>
                </a:lnTo>
                <a:lnTo>
                  <a:pt x="1433510" y="73193"/>
                </a:lnTo>
                <a:lnTo>
                  <a:pt x="1445625" y="65008"/>
                </a:lnTo>
                <a:lnTo>
                  <a:pt x="1453810" y="52893"/>
                </a:lnTo>
                <a:lnTo>
                  <a:pt x="1454236" y="50800"/>
                </a:lnTo>
                <a:lnTo>
                  <a:pt x="1418716" y="50800"/>
                </a:lnTo>
                <a:lnTo>
                  <a:pt x="1418716" y="25400"/>
                </a:lnTo>
                <a:lnTo>
                  <a:pt x="1454245" y="25400"/>
                </a:lnTo>
                <a:lnTo>
                  <a:pt x="1453810" y="23252"/>
                </a:lnTo>
                <a:lnTo>
                  <a:pt x="1445625" y="11144"/>
                </a:lnTo>
                <a:lnTo>
                  <a:pt x="1433510" y="2988"/>
                </a:lnTo>
                <a:lnTo>
                  <a:pt x="1418716" y="0"/>
                </a:lnTo>
                <a:close/>
              </a:path>
              <a:path w="1457325" h="2651760">
                <a:moveTo>
                  <a:pt x="827404" y="38100"/>
                </a:moveTo>
                <a:lnTo>
                  <a:pt x="814704" y="50800"/>
                </a:lnTo>
                <a:lnTo>
                  <a:pt x="827404" y="50800"/>
                </a:lnTo>
                <a:lnTo>
                  <a:pt x="827404" y="38100"/>
                </a:lnTo>
                <a:close/>
              </a:path>
              <a:path w="1457325" h="2651760">
                <a:moveTo>
                  <a:pt x="1380616" y="38100"/>
                </a:moveTo>
                <a:lnTo>
                  <a:pt x="827404" y="38100"/>
                </a:lnTo>
                <a:lnTo>
                  <a:pt x="827404" y="50800"/>
                </a:lnTo>
                <a:lnTo>
                  <a:pt x="1383182" y="50800"/>
                </a:lnTo>
                <a:lnTo>
                  <a:pt x="1380616" y="38100"/>
                </a:lnTo>
                <a:close/>
              </a:path>
              <a:path w="1457325" h="2651760">
                <a:moveTo>
                  <a:pt x="1454245" y="25400"/>
                </a:moveTo>
                <a:lnTo>
                  <a:pt x="1418716" y="25400"/>
                </a:lnTo>
                <a:lnTo>
                  <a:pt x="1418716" y="50800"/>
                </a:lnTo>
                <a:lnTo>
                  <a:pt x="1454236" y="50800"/>
                </a:lnTo>
                <a:lnTo>
                  <a:pt x="1456816" y="38100"/>
                </a:lnTo>
                <a:lnTo>
                  <a:pt x="1454245" y="254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17291" y="1614169"/>
            <a:ext cx="2931160" cy="1227455"/>
          </a:xfrm>
          <a:custGeom>
            <a:avLst/>
            <a:gdLst/>
            <a:ahLst/>
            <a:cxnLst/>
            <a:rect l="l" t="t" r="r" b="b"/>
            <a:pathLst>
              <a:path w="2931160" h="1227455">
                <a:moveTo>
                  <a:pt x="38099" y="1150874"/>
                </a:moveTo>
                <a:lnTo>
                  <a:pt x="23252" y="1153880"/>
                </a:lnTo>
                <a:lnTo>
                  <a:pt x="11144" y="1162065"/>
                </a:lnTo>
                <a:lnTo>
                  <a:pt x="2988" y="1174180"/>
                </a:lnTo>
                <a:lnTo>
                  <a:pt x="0" y="1188974"/>
                </a:lnTo>
                <a:lnTo>
                  <a:pt x="2988" y="1203821"/>
                </a:lnTo>
                <a:lnTo>
                  <a:pt x="11144" y="1215929"/>
                </a:lnTo>
                <a:lnTo>
                  <a:pt x="23252" y="1224085"/>
                </a:lnTo>
                <a:lnTo>
                  <a:pt x="38099" y="1227074"/>
                </a:lnTo>
                <a:lnTo>
                  <a:pt x="52893" y="1224085"/>
                </a:lnTo>
                <a:lnTo>
                  <a:pt x="65008" y="1215929"/>
                </a:lnTo>
                <a:lnTo>
                  <a:pt x="73193" y="1203821"/>
                </a:lnTo>
                <a:lnTo>
                  <a:pt x="73628" y="1201674"/>
                </a:lnTo>
                <a:lnTo>
                  <a:pt x="38099" y="1201674"/>
                </a:lnTo>
                <a:lnTo>
                  <a:pt x="38099" y="1176274"/>
                </a:lnTo>
                <a:lnTo>
                  <a:pt x="73619" y="1176274"/>
                </a:lnTo>
                <a:lnTo>
                  <a:pt x="73193" y="1174180"/>
                </a:lnTo>
                <a:lnTo>
                  <a:pt x="65008" y="1162065"/>
                </a:lnTo>
                <a:lnTo>
                  <a:pt x="52893" y="1153880"/>
                </a:lnTo>
                <a:lnTo>
                  <a:pt x="38099" y="1150874"/>
                </a:lnTo>
                <a:close/>
              </a:path>
              <a:path w="2931160" h="1227455">
                <a:moveTo>
                  <a:pt x="73619" y="1176274"/>
                </a:moveTo>
                <a:lnTo>
                  <a:pt x="38099" y="1176274"/>
                </a:lnTo>
                <a:lnTo>
                  <a:pt x="38099" y="1201674"/>
                </a:lnTo>
                <a:lnTo>
                  <a:pt x="73628" y="1201674"/>
                </a:lnTo>
                <a:lnTo>
                  <a:pt x="76199" y="1188974"/>
                </a:lnTo>
                <a:lnTo>
                  <a:pt x="73619" y="1176274"/>
                </a:lnTo>
                <a:close/>
              </a:path>
              <a:path w="2931160" h="1227455">
                <a:moveTo>
                  <a:pt x="649223" y="1176274"/>
                </a:moveTo>
                <a:lnTo>
                  <a:pt x="73619" y="1176274"/>
                </a:lnTo>
                <a:lnTo>
                  <a:pt x="76199" y="1188974"/>
                </a:lnTo>
                <a:lnTo>
                  <a:pt x="73628" y="1201674"/>
                </a:lnTo>
                <a:lnTo>
                  <a:pt x="668908" y="1201674"/>
                </a:lnTo>
                <a:lnTo>
                  <a:pt x="674623" y="1195958"/>
                </a:lnTo>
                <a:lnTo>
                  <a:pt x="674623" y="1188974"/>
                </a:lnTo>
                <a:lnTo>
                  <a:pt x="649223" y="1188974"/>
                </a:lnTo>
                <a:lnTo>
                  <a:pt x="649223" y="1176274"/>
                </a:lnTo>
                <a:close/>
              </a:path>
              <a:path w="2931160" h="1227455">
                <a:moveTo>
                  <a:pt x="2900045" y="0"/>
                </a:moveTo>
                <a:lnTo>
                  <a:pt x="654938" y="0"/>
                </a:lnTo>
                <a:lnTo>
                  <a:pt x="649223" y="5714"/>
                </a:lnTo>
                <a:lnTo>
                  <a:pt x="649223" y="1188974"/>
                </a:lnTo>
                <a:lnTo>
                  <a:pt x="661923" y="1176274"/>
                </a:lnTo>
                <a:lnTo>
                  <a:pt x="674623" y="1176274"/>
                </a:lnTo>
                <a:lnTo>
                  <a:pt x="674623" y="25400"/>
                </a:lnTo>
                <a:lnTo>
                  <a:pt x="661923" y="25400"/>
                </a:lnTo>
                <a:lnTo>
                  <a:pt x="674623" y="12700"/>
                </a:lnTo>
                <a:lnTo>
                  <a:pt x="2905633" y="12700"/>
                </a:lnTo>
                <a:lnTo>
                  <a:pt x="2905633" y="5714"/>
                </a:lnTo>
                <a:lnTo>
                  <a:pt x="2900045" y="0"/>
                </a:lnTo>
                <a:close/>
              </a:path>
              <a:path w="2931160" h="1227455">
                <a:moveTo>
                  <a:pt x="674623" y="1176274"/>
                </a:moveTo>
                <a:lnTo>
                  <a:pt x="661923" y="1176274"/>
                </a:lnTo>
                <a:lnTo>
                  <a:pt x="649223" y="1188974"/>
                </a:lnTo>
                <a:lnTo>
                  <a:pt x="674623" y="1188974"/>
                </a:lnTo>
                <a:lnTo>
                  <a:pt x="674623" y="1176274"/>
                </a:lnTo>
                <a:close/>
              </a:path>
              <a:path w="2931160" h="1227455">
                <a:moveTo>
                  <a:pt x="2880233" y="546607"/>
                </a:moveTo>
                <a:lnTo>
                  <a:pt x="2854833" y="546607"/>
                </a:lnTo>
                <a:lnTo>
                  <a:pt x="2892933" y="622807"/>
                </a:lnTo>
                <a:lnTo>
                  <a:pt x="2924683" y="559307"/>
                </a:lnTo>
                <a:lnTo>
                  <a:pt x="2880233" y="559307"/>
                </a:lnTo>
                <a:lnTo>
                  <a:pt x="2880233" y="546607"/>
                </a:lnTo>
                <a:close/>
              </a:path>
              <a:path w="2931160" h="1227455">
                <a:moveTo>
                  <a:pt x="2880233" y="12700"/>
                </a:moveTo>
                <a:lnTo>
                  <a:pt x="2880233" y="559307"/>
                </a:lnTo>
                <a:lnTo>
                  <a:pt x="2905633" y="559307"/>
                </a:lnTo>
                <a:lnTo>
                  <a:pt x="2905633" y="25400"/>
                </a:lnTo>
                <a:lnTo>
                  <a:pt x="2892933" y="25400"/>
                </a:lnTo>
                <a:lnTo>
                  <a:pt x="2880233" y="12700"/>
                </a:lnTo>
                <a:close/>
              </a:path>
              <a:path w="2931160" h="1227455">
                <a:moveTo>
                  <a:pt x="2931033" y="546607"/>
                </a:moveTo>
                <a:lnTo>
                  <a:pt x="2905633" y="546607"/>
                </a:lnTo>
                <a:lnTo>
                  <a:pt x="2905633" y="559307"/>
                </a:lnTo>
                <a:lnTo>
                  <a:pt x="2924683" y="559307"/>
                </a:lnTo>
                <a:lnTo>
                  <a:pt x="2931033" y="546607"/>
                </a:lnTo>
                <a:close/>
              </a:path>
              <a:path w="2931160" h="1227455">
                <a:moveTo>
                  <a:pt x="674623" y="12700"/>
                </a:moveTo>
                <a:lnTo>
                  <a:pt x="661923" y="25400"/>
                </a:lnTo>
                <a:lnTo>
                  <a:pt x="674623" y="25400"/>
                </a:lnTo>
                <a:lnTo>
                  <a:pt x="674623" y="12700"/>
                </a:lnTo>
                <a:close/>
              </a:path>
              <a:path w="2931160" h="1227455">
                <a:moveTo>
                  <a:pt x="2880233" y="12700"/>
                </a:moveTo>
                <a:lnTo>
                  <a:pt x="674623" y="12700"/>
                </a:lnTo>
                <a:lnTo>
                  <a:pt x="674623" y="25400"/>
                </a:lnTo>
                <a:lnTo>
                  <a:pt x="2880233" y="25400"/>
                </a:lnTo>
                <a:lnTo>
                  <a:pt x="2880233" y="12700"/>
                </a:lnTo>
                <a:close/>
              </a:path>
              <a:path w="2931160" h="1227455">
                <a:moveTo>
                  <a:pt x="2905633" y="12700"/>
                </a:moveTo>
                <a:lnTo>
                  <a:pt x="2880233" y="12700"/>
                </a:lnTo>
                <a:lnTo>
                  <a:pt x="2892933" y="25400"/>
                </a:lnTo>
                <a:lnTo>
                  <a:pt x="2905633" y="25400"/>
                </a:lnTo>
                <a:lnTo>
                  <a:pt x="2905633" y="127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08036" y="1995677"/>
            <a:ext cx="2558415" cy="589280"/>
          </a:xfrm>
          <a:custGeom>
            <a:avLst/>
            <a:gdLst/>
            <a:ahLst/>
            <a:cxnLst/>
            <a:rect l="l" t="t" r="r" b="b"/>
            <a:pathLst>
              <a:path w="2558415" h="589280">
                <a:moveTo>
                  <a:pt x="38100" y="513080"/>
                </a:moveTo>
                <a:lnTo>
                  <a:pt x="23306" y="516068"/>
                </a:lnTo>
                <a:lnTo>
                  <a:pt x="11191" y="524224"/>
                </a:lnTo>
                <a:lnTo>
                  <a:pt x="3006" y="536332"/>
                </a:lnTo>
                <a:lnTo>
                  <a:pt x="0" y="551180"/>
                </a:lnTo>
                <a:lnTo>
                  <a:pt x="3006" y="565973"/>
                </a:lnTo>
                <a:lnTo>
                  <a:pt x="11191" y="578088"/>
                </a:lnTo>
                <a:lnTo>
                  <a:pt x="23306" y="586273"/>
                </a:lnTo>
                <a:lnTo>
                  <a:pt x="38100" y="589280"/>
                </a:lnTo>
                <a:lnTo>
                  <a:pt x="52947" y="586273"/>
                </a:lnTo>
                <a:lnTo>
                  <a:pt x="65055" y="578088"/>
                </a:lnTo>
                <a:lnTo>
                  <a:pt x="73211" y="565973"/>
                </a:lnTo>
                <a:lnTo>
                  <a:pt x="73634" y="563880"/>
                </a:lnTo>
                <a:lnTo>
                  <a:pt x="38100" y="563880"/>
                </a:lnTo>
                <a:lnTo>
                  <a:pt x="38100" y="538480"/>
                </a:lnTo>
                <a:lnTo>
                  <a:pt x="73643" y="538480"/>
                </a:lnTo>
                <a:lnTo>
                  <a:pt x="73211" y="536332"/>
                </a:lnTo>
                <a:lnTo>
                  <a:pt x="65055" y="524224"/>
                </a:lnTo>
                <a:lnTo>
                  <a:pt x="52947" y="516068"/>
                </a:lnTo>
                <a:lnTo>
                  <a:pt x="38100" y="513080"/>
                </a:lnTo>
                <a:close/>
              </a:path>
              <a:path w="2558415" h="589280">
                <a:moveTo>
                  <a:pt x="73643" y="538480"/>
                </a:moveTo>
                <a:lnTo>
                  <a:pt x="38100" y="538480"/>
                </a:lnTo>
                <a:lnTo>
                  <a:pt x="38100" y="563880"/>
                </a:lnTo>
                <a:lnTo>
                  <a:pt x="73634" y="563880"/>
                </a:lnTo>
                <a:lnTo>
                  <a:pt x="76200" y="551180"/>
                </a:lnTo>
                <a:lnTo>
                  <a:pt x="73643" y="538480"/>
                </a:lnTo>
                <a:close/>
              </a:path>
              <a:path w="2558415" h="589280">
                <a:moveTo>
                  <a:pt x="887730" y="538480"/>
                </a:moveTo>
                <a:lnTo>
                  <a:pt x="73643" y="538480"/>
                </a:lnTo>
                <a:lnTo>
                  <a:pt x="76200" y="551180"/>
                </a:lnTo>
                <a:lnTo>
                  <a:pt x="73634" y="563880"/>
                </a:lnTo>
                <a:lnTo>
                  <a:pt x="907542" y="563880"/>
                </a:lnTo>
                <a:lnTo>
                  <a:pt x="913130" y="558165"/>
                </a:lnTo>
                <a:lnTo>
                  <a:pt x="913130" y="551180"/>
                </a:lnTo>
                <a:lnTo>
                  <a:pt x="887730" y="551180"/>
                </a:lnTo>
                <a:lnTo>
                  <a:pt x="887730" y="538480"/>
                </a:lnTo>
                <a:close/>
              </a:path>
              <a:path w="2558415" h="589280">
                <a:moveTo>
                  <a:pt x="2527046" y="0"/>
                </a:moveTo>
                <a:lnTo>
                  <a:pt x="893445" y="0"/>
                </a:lnTo>
                <a:lnTo>
                  <a:pt x="887730" y="5715"/>
                </a:lnTo>
                <a:lnTo>
                  <a:pt x="887730" y="551180"/>
                </a:lnTo>
                <a:lnTo>
                  <a:pt x="900430" y="538480"/>
                </a:lnTo>
                <a:lnTo>
                  <a:pt x="913130" y="538480"/>
                </a:lnTo>
                <a:lnTo>
                  <a:pt x="913130" y="25400"/>
                </a:lnTo>
                <a:lnTo>
                  <a:pt x="900430" y="25400"/>
                </a:lnTo>
                <a:lnTo>
                  <a:pt x="913130" y="12700"/>
                </a:lnTo>
                <a:lnTo>
                  <a:pt x="2532634" y="12700"/>
                </a:lnTo>
                <a:lnTo>
                  <a:pt x="2532634" y="5715"/>
                </a:lnTo>
                <a:lnTo>
                  <a:pt x="2527046" y="0"/>
                </a:lnTo>
                <a:close/>
              </a:path>
              <a:path w="2558415" h="589280">
                <a:moveTo>
                  <a:pt x="913130" y="538480"/>
                </a:moveTo>
                <a:lnTo>
                  <a:pt x="900430" y="538480"/>
                </a:lnTo>
                <a:lnTo>
                  <a:pt x="887730" y="551180"/>
                </a:lnTo>
                <a:lnTo>
                  <a:pt x="913130" y="551180"/>
                </a:lnTo>
                <a:lnTo>
                  <a:pt x="913130" y="538480"/>
                </a:lnTo>
                <a:close/>
              </a:path>
              <a:path w="2558415" h="589280">
                <a:moveTo>
                  <a:pt x="2507234" y="319913"/>
                </a:moveTo>
                <a:lnTo>
                  <a:pt x="2481834" y="319913"/>
                </a:lnTo>
                <a:lnTo>
                  <a:pt x="2519934" y="396113"/>
                </a:lnTo>
                <a:lnTo>
                  <a:pt x="2551684" y="332613"/>
                </a:lnTo>
                <a:lnTo>
                  <a:pt x="2507234" y="332613"/>
                </a:lnTo>
                <a:lnTo>
                  <a:pt x="2507234" y="319913"/>
                </a:lnTo>
                <a:close/>
              </a:path>
              <a:path w="2558415" h="589280">
                <a:moveTo>
                  <a:pt x="2507234" y="12700"/>
                </a:moveTo>
                <a:lnTo>
                  <a:pt x="2507234" y="332613"/>
                </a:lnTo>
                <a:lnTo>
                  <a:pt x="2532634" y="332613"/>
                </a:lnTo>
                <a:lnTo>
                  <a:pt x="2532634" y="25400"/>
                </a:lnTo>
                <a:lnTo>
                  <a:pt x="2519934" y="25400"/>
                </a:lnTo>
                <a:lnTo>
                  <a:pt x="2507234" y="12700"/>
                </a:lnTo>
                <a:close/>
              </a:path>
              <a:path w="2558415" h="589280">
                <a:moveTo>
                  <a:pt x="2558034" y="319913"/>
                </a:moveTo>
                <a:lnTo>
                  <a:pt x="2532634" y="319913"/>
                </a:lnTo>
                <a:lnTo>
                  <a:pt x="2532634" y="332613"/>
                </a:lnTo>
                <a:lnTo>
                  <a:pt x="2551684" y="332613"/>
                </a:lnTo>
                <a:lnTo>
                  <a:pt x="2558034" y="319913"/>
                </a:lnTo>
                <a:close/>
              </a:path>
              <a:path w="2558415" h="589280">
                <a:moveTo>
                  <a:pt x="913130" y="12700"/>
                </a:moveTo>
                <a:lnTo>
                  <a:pt x="900430" y="25400"/>
                </a:lnTo>
                <a:lnTo>
                  <a:pt x="913130" y="25400"/>
                </a:lnTo>
                <a:lnTo>
                  <a:pt x="913130" y="12700"/>
                </a:lnTo>
                <a:close/>
              </a:path>
              <a:path w="2558415" h="589280">
                <a:moveTo>
                  <a:pt x="2507234" y="12700"/>
                </a:moveTo>
                <a:lnTo>
                  <a:pt x="913130" y="12700"/>
                </a:lnTo>
                <a:lnTo>
                  <a:pt x="913130" y="25400"/>
                </a:lnTo>
                <a:lnTo>
                  <a:pt x="2507234" y="25400"/>
                </a:lnTo>
                <a:lnTo>
                  <a:pt x="2507234" y="12700"/>
                </a:lnTo>
                <a:close/>
              </a:path>
              <a:path w="2558415" h="589280">
                <a:moveTo>
                  <a:pt x="2532634" y="12700"/>
                </a:moveTo>
                <a:lnTo>
                  <a:pt x="2507234" y="12700"/>
                </a:lnTo>
                <a:lnTo>
                  <a:pt x="2519934" y="25400"/>
                </a:lnTo>
                <a:lnTo>
                  <a:pt x="2532634" y="25400"/>
                </a:lnTo>
                <a:lnTo>
                  <a:pt x="2532634" y="127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768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Studio</a:t>
            </a:r>
            <a:br>
              <a:rPr lang="en-US" dirty="0"/>
            </a:br>
            <a:r>
              <a:rPr lang="it-IT" b="0" dirty="0"/>
              <a:t>Data Provisioning in SAP HANA</a:t>
            </a:r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7175"/>
            <a:ext cx="8382000" cy="47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Studio</a:t>
            </a:r>
            <a:br>
              <a:rPr lang="en-US" dirty="0"/>
            </a:br>
            <a:r>
              <a:rPr lang="it-IT" b="0" dirty="0"/>
              <a:t>Data Provisioning in SAP HANA –  SLT explained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5775"/>
            <a:ext cx="9739620" cy="4114800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09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302" y="135547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302" y="265938"/>
            <a:ext cx="11575745" cy="1077217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SAP HANA Studio</a:t>
            </a:r>
            <a:br>
              <a:rPr lang="en-US" dirty="0"/>
            </a:br>
            <a:r>
              <a:rPr lang="en-US" b="0" dirty="0"/>
              <a:t>Using stored data – Data Modeling</a:t>
            </a:r>
            <a:endParaRPr b="0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07837" y="2365375"/>
            <a:ext cx="556691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Modelling is an activity in which user refine or slice data in the database table by creating information view based on the business scenario.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information views can be used for reporting and decision-making purpose.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39" y="1515338"/>
            <a:ext cx="57531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302" y="134315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00694" y="2024948"/>
            <a:ext cx="5721985" cy="4401820"/>
          </a:xfrm>
          <a:custGeom>
            <a:avLst/>
            <a:gdLst/>
            <a:ahLst/>
            <a:cxnLst/>
            <a:rect l="l" t="t" r="r" b="b"/>
            <a:pathLst>
              <a:path w="5721984" h="4401820">
                <a:moveTo>
                  <a:pt x="0" y="2200783"/>
                </a:moveTo>
                <a:lnTo>
                  <a:pt x="506" y="2158965"/>
                </a:lnTo>
                <a:lnTo>
                  <a:pt x="2018" y="2117336"/>
                </a:lnTo>
                <a:lnTo>
                  <a:pt x="4528" y="2075904"/>
                </a:lnTo>
                <a:lnTo>
                  <a:pt x="8026" y="2034674"/>
                </a:lnTo>
                <a:lnTo>
                  <a:pt x="12504" y="1993655"/>
                </a:lnTo>
                <a:lnTo>
                  <a:pt x="17952" y="1952852"/>
                </a:lnTo>
                <a:lnTo>
                  <a:pt x="24362" y="1912273"/>
                </a:lnTo>
                <a:lnTo>
                  <a:pt x="31725" y="1871924"/>
                </a:lnTo>
                <a:lnTo>
                  <a:pt x="40031" y="1831813"/>
                </a:lnTo>
                <a:lnTo>
                  <a:pt x="49272" y="1791946"/>
                </a:lnTo>
                <a:lnTo>
                  <a:pt x="59439" y="1752330"/>
                </a:lnTo>
                <a:lnTo>
                  <a:pt x="70522" y="1712972"/>
                </a:lnTo>
                <a:lnTo>
                  <a:pt x="82514" y="1673879"/>
                </a:lnTo>
                <a:lnTo>
                  <a:pt x="95405" y="1635058"/>
                </a:lnTo>
                <a:lnTo>
                  <a:pt x="109185" y="1596515"/>
                </a:lnTo>
                <a:lnTo>
                  <a:pt x="123847" y="1558258"/>
                </a:lnTo>
                <a:lnTo>
                  <a:pt x="139381" y="1520294"/>
                </a:lnTo>
                <a:lnTo>
                  <a:pt x="155778" y="1482629"/>
                </a:lnTo>
                <a:lnTo>
                  <a:pt x="173030" y="1445270"/>
                </a:lnTo>
                <a:lnTo>
                  <a:pt x="191127" y="1408224"/>
                </a:lnTo>
                <a:lnTo>
                  <a:pt x="210060" y="1371498"/>
                </a:lnTo>
                <a:lnTo>
                  <a:pt x="229821" y="1335099"/>
                </a:lnTo>
                <a:lnTo>
                  <a:pt x="250400" y="1299033"/>
                </a:lnTo>
                <a:lnTo>
                  <a:pt x="271789" y="1263309"/>
                </a:lnTo>
                <a:lnTo>
                  <a:pt x="293978" y="1227932"/>
                </a:lnTo>
                <a:lnTo>
                  <a:pt x="316959" y="1192909"/>
                </a:lnTo>
                <a:lnTo>
                  <a:pt x="340723" y="1158247"/>
                </a:lnTo>
                <a:lnTo>
                  <a:pt x="365261" y="1123954"/>
                </a:lnTo>
                <a:lnTo>
                  <a:pt x="390563" y="1090036"/>
                </a:lnTo>
                <a:lnTo>
                  <a:pt x="416621" y="1056499"/>
                </a:lnTo>
                <a:lnTo>
                  <a:pt x="443427" y="1023352"/>
                </a:lnTo>
                <a:lnTo>
                  <a:pt x="470970" y="990600"/>
                </a:lnTo>
                <a:lnTo>
                  <a:pt x="499243" y="958251"/>
                </a:lnTo>
                <a:lnTo>
                  <a:pt x="528235" y="926311"/>
                </a:lnTo>
                <a:lnTo>
                  <a:pt x="557939" y="894787"/>
                </a:lnTo>
                <a:lnTo>
                  <a:pt x="588345" y="863687"/>
                </a:lnTo>
                <a:lnTo>
                  <a:pt x="619445" y="833017"/>
                </a:lnTo>
                <a:lnTo>
                  <a:pt x="651228" y="802784"/>
                </a:lnTo>
                <a:lnTo>
                  <a:pt x="683688" y="772994"/>
                </a:lnTo>
                <a:lnTo>
                  <a:pt x="716813" y="743656"/>
                </a:lnTo>
                <a:lnTo>
                  <a:pt x="750596" y="714775"/>
                </a:lnTo>
                <a:lnTo>
                  <a:pt x="785028" y="686358"/>
                </a:lnTo>
                <a:lnTo>
                  <a:pt x="820100" y="658413"/>
                </a:lnTo>
                <a:lnTo>
                  <a:pt x="855802" y="630947"/>
                </a:lnTo>
                <a:lnTo>
                  <a:pt x="892126" y="603965"/>
                </a:lnTo>
                <a:lnTo>
                  <a:pt x="929063" y="577475"/>
                </a:lnTo>
                <a:lnTo>
                  <a:pt x="966603" y="551485"/>
                </a:lnTo>
                <a:lnTo>
                  <a:pt x="1004739" y="526000"/>
                </a:lnTo>
                <a:lnTo>
                  <a:pt x="1043460" y="501028"/>
                </a:lnTo>
                <a:lnTo>
                  <a:pt x="1082759" y="476575"/>
                </a:lnTo>
                <a:lnTo>
                  <a:pt x="1122626" y="452649"/>
                </a:lnTo>
                <a:lnTo>
                  <a:pt x="1163052" y="429257"/>
                </a:lnTo>
                <a:lnTo>
                  <a:pt x="1204028" y="406404"/>
                </a:lnTo>
                <a:lnTo>
                  <a:pt x="1245545" y="384099"/>
                </a:lnTo>
                <a:lnTo>
                  <a:pt x="1287595" y="362348"/>
                </a:lnTo>
                <a:lnTo>
                  <a:pt x="1330168" y="341157"/>
                </a:lnTo>
                <a:lnTo>
                  <a:pt x="1373256" y="320534"/>
                </a:lnTo>
                <a:lnTo>
                  <a:pt x="1416849" y="300486"/>
                </a:lnTo>
                <a:lnTo>
                  <a:pt x="1460939" y="281020"/>
                </a:lnTo>
                <a:lnTo>
                  <a:pt x="1505516" y="262141"/>
                </a:lnTo>
                <a:lnTo>
                  <a:pt x="1550572" y="243859"/>
                </a:lnTo>
                <a:lnTo>
                  <a:pt x="1596098" y="226178"/>
                </a:lnTo>
                <a:lnTo>
                  <a:pt x="1642085" y="209106"/>
                </a:lnTo>
                <a:lnTo>
                  <a:pt x="1688523" y="192651"/>
                </a:lnTo>
                <a:lnTo>
                  <a:pt x="1735404" y="176818"/>
                </a:lnTo>
                <a:lnTo>
                  <a:pt x="1782720" y="161615"/>
                </a:lnTo>
                <a:lnTo>
                  <a:pt x="1830460" y="147048"/>
                </a:lnTo>
                <a:lnTo>
                  <a:pt x="1878616" y="133125"/>
                </a:lnTo>
                <a:lnTo>
                  <a:pt x="1927180" y="119852"/>
                </a:lnTo>
                <a:lnTo>
                  <a:pt x="1976142" y="107237"/>
                </a:lnTo>
                <a:lnTo>
                  <a:pt x="2025493" y="95285"/>
                </a:lnTo>
                <a:lnTo>
                  <a:pt x="2075224" y="84005"/>
                </a:lnTo>
                <a:lnTo>
                  <a:pt x="2125327" y="73402"/>
                </a:lnTo>
                <a:lnTo>
                  <a:pt x="2175792" y="63485"/>
                </a:lnTo>
                <a:lnTo>
                  <a:pt x="2226611" y="54258"/>
                </a:lnTo>
                <a:lnTo>
                  <a:pt x="2277774" y="45731"/>
                </a:lnTo>
                <a:lnTo>
                  <a:pt x="2329273" y="37909"/>
                </a:lnTo>
                <a:lnTo>
                  <a:pt x="2381098" y="30799"/>
                </a:lnTo>
                <a:lnTo>
                  <a:pt x="2433241" y="24408"/>
                </a:lnTo>
                <a:lnTo>
                  <a:pt x="2485693" y="18744"/>
                </a:lnTo>
                <a:lnTo>
                  <a:pt x="2538445" y="13812"/>
                </a:lnTo>
                <a:lnTo>
                  <a:pt x="2591487" y="9620"/>
                </a:lnTo>
                <a:lnTo>
                  <a:pt x="2644812" y="6175"/>
                </a:lnTo>
                <a:lnTo>
                  <a:pt x="2698409" y="3484"/>
                </a:lnTo>
                <a:lnTo>
                  <a:pt x="2752271" y="1553"/>
                </a:lnTo>
                <a:lnTo>
                  <a:pt x="2806388" y="389"/>
                </a:lnTo>
                <a:lnTo>
                  <a:pt x="2860751" y="0"/>
                </a:lnTo>
                <a:lnTo>
                  <a:pt x="2915109" y="389"/>
                </a:lnTo>
                <a:lnTo>
                  <a:pt x="2969222" y="1553"/>
                </a:lnTo>
                <a:lnTo>
                  <a:pt x="3023080" y="3484"/>
                </a:lnTo>
                <a:lnTo>
                  <a:pt x="3076674" y="6175"/>
                </a:lnTo>
                <a:lnTo>
                  <a:pt x="3129995" y="9620"/>
                </a:lnTo>
                <a:lnTo>
                  <a:pt x="3183035" y="13812"/>
                </a:lnTo>
                <a:lnTo>
                  <a:pt x="3235783" y="18744"/>
                </a:lnTo>
                <a:lnTo>
                  <a:pt x="3288233" y="24408"/>
                </a:lnTo>
                <a:lnTo>
                  <a:pt x="3340373" y="30799"/>
                </a:lnTo>
                <a:lnTo>
                  <a:pt x="3392196" y="37909"/>
                </a:lnTo>
                <a:lnTo>
                  <a:pt x="3443693" y="45731"/>
                </a:lnTo>
                <a:lnTo>
                  <a:pt x="3494854" y="54258"/>
                </a:lnTo>
                <a:lnTo>
                  <a:pt x="3545671" y="63485"/>
                </a:lnTo>
                <a:lnTo>
                  <a:pt x="3596135" y="73402"/>
                </a:lnTo>
                <a:lnTo>
                  <a:pt x="3646236" y="84005"/>
                </a:lnTo>
                <a:lnTo>
                  <a:pt x="3695966" y="95285"/>
                </a:lnTo>
                <a:lnTo>
                  <a:pt x="3745316" y="107237"/>
                </a:lnTo>
                <a:lnTo>
                  <a:pt x="3794277" y="119852"/>
                </a:lnTo>
                <a:lnTo>
                  <a:pt x="3842840" y="133125"/>
                </a:lnTo>
                <a:lnTo>
                  <a:pt x="3890996" y="147048"/>
                </a:lnTo>
                <a:lnTo>
                  <a:pt x="3938736" y="161615"/>
                </a:lnTo>
                <a:lnTo>
                  <a:pt x="3986051" y="176818"/>
                </a:lnTo>
                <a:lnTo>
                  <a:pt x="4032933" y="192651"/>
                </a:lnTo>
                <a:lnTo>
                  <a:pt x="4079371" y="209106"/>
                </a:lnTo>
                <a:lnTo>
                  <a:pt x="4125358" y="226178"/>
                </a:lnTo>
                <a:lnTo>
                  <a:pt x="4170884" y="243859"/>
                </a:lnTo>
                <a:lnTo>
                  <a:pt x="4215941" y="262141"/>
                </a:lnTo>
                <a:lnTo>
                  <a:pt x="4260519" y="281020"/>
                </a:lnTo>
                <a:lnTo>
                  <a:pt x="4304609" y="300486"/>
                </a:lnTo>
                <a:lnTo>
                  <a:pt x="4348203" y="320534"/>
                </a:lnTo>
                <a:lnTo>
                  <a:pt x="4391292" y="341157"/>
                </a:lnTo>
                <a:lnTo>
                  <a:pt x="4433866" y="362348"/>
                </a:lnTo>
                <a:lnTo>
                  <a:pt x="4475917" y="384099"/>
                </a:lnTo>
                <a:lnTo>
                  <a:pt x="4517435" y="406404"/>
                </a:lnTo>
                <a:lnTo>
                  <a:pt x="4558413" y="429257"/>
                </a:lnTo>
                <a:lnTo>
                  <a:pt x="4598840" y="452649"/>
                </a:lnTo>
                <a:lnTo>
                  <a:pt x="4638709" y="476575"/>
                </a:lnTo>
                <a:lnTo>
                  <a:pt x="4678009" y="501028"/>
                </a:lnTo>
                <a:lnTo>
                  <a:pt x="4716732" y="526000"/>
                </a:lnTo>
                <a:lnTo>
                  <a:pt x="4754869" y="551485"/>
                </a:lnTo>
                <a:lnTo>
                  <a:pt x="4792412" y="577475"/>
                </a:lnTo>
                <a:lnTo>
                  <a:pt x="4829350" y="603965"/>
                </a:lnTo>
                <a:lnTo>
                  <a:pt x="4865676" y="630947"/>
                </a:lnTo>
                <a:lnTo>
                  <a:pt x="4901380" y="658413"/>
                </a:lnTo>
                <a:lnTo>
                  <a:pt x="4936454" y="686358"/>
                </a:lnTo>
                <a:lnTo>
                  <a:pt x="4970888" y="714775"/>
                </a:lnTo>
                <a:lnTo>
                  <a:pt x="5004673" y="743656"/>
                </a:lnTo>
                <a:lnTo>
                  <a:pt x="5037801" y="772994"/>
                </a:lnTo>
                <a:lnTo>
                  <a:pt x="5070262" y="802784"/>
                </a:lnTo>
                <a:lnTo>
                  <a:pt x="5102048" y="833017"/>
                </a:lnTo>
                <a:lnTo>
                  <a:pt x="5133150" y="863687"/>
                </a:lnTo>
                <a:lnTo>
                  <a:pt x="5163558" y="894787"/>
                </a:lnTo>
                <a:lnTo>
                  <a:pt x="5193264" y="926311"/>
                </a:lnTo>
                <a:lnTo>
                  <a:pt x="5222259" y="958251"/>
                </a:lnTo>
                <a:lnTo>
                  <a:pt x="5250534" y="990600"/>
                </a:lnTo>
                <a:lnTo>
                  <a:pt x="5278079" y="1023352"/>
                </a:lnTo>
                <a:lnTo>
                  <a:pt x="5304887" y="1056499"/>
                </a:lnTo>
                <a:lnTo>
                  <a:pt x="5330948" y="1090036"/>
                </a:lnTo>
                <a:lnTo>
                  <a:pt x="5356252" y="1123954"/>
                </a:lnTo>
                <a:lnTo>
                  <a:pt x="5380792" y="1158247"/>
                </a:lnTo>
                <a:lnTo>
                  <a:pt x="5404558" y="1192909"/>
                </a:lnTo>
                <a:lnTo>
                  <a:pt x="5427542" y="1227932"/>
                </a:lnTo>
                <a:lnTo>
                  <a:pt x="5449733" y="1263309"/>
                </a:lnTo>
                <a:lnTo>
                  <a:pt x="5471124" y="1299033"/>
                </a:lnTo>
                <a:lnTo>
                  <a:pt x="5491705" y="1335099"/>
                </a:lnTo>
                <a:lnTo>
                  <a:pt x="5511468" y="1371498"/>
                </a:lnTo>
                <a:lnTo>
                  <a:pt x="5530403" y="1408224"/>
                </a:lnTo>
                <a:lnTo>
                  <a:pt x="5548502" y="1445270"/>
                </a:lnTo>
                <a:lnTo>
                  <a:pt x="5565755" y="1482629"/>
                </a:lnTo>
                <a:lnTo>
                  <a:pt x="5582154" y="1520294"/>
                </a:lnTo>
                <a:lnTo>
                  <a:pt x="5597690" y="1558258"/>
                </a:lnTo>
                <a:lnTo>
                  <a:pt x="5612353" y="1596515"/>
                </a:lnTo>
                <a:lnTo>
                  <a:pt x="5626136" y="1635058"/>
                </a:lnTo>
                <a:lnTo>
                  <a:pt x="5639028" y="1673879"/>
                </a:lnTo>
                <a:lnTo>
                  <a:pt x="5651021" y="1712972"/>
                </a:lnTo>
                <a:lnTo>
                  <a:pt x="5662106" y="1752330"/>
                </a:lnTo>
                <a:lnTo>
                  <a:pt x="5672274" y="1791946"/>
                </a:lnTo>
                <a:lnTo>
                  <a:pt x="5681516" y="1831813"/>
                </a:lnTo>
                <a:lnTo>
                  <a:pt x="5689824" y="1871924"/>
                </a:lnTo>
                <a:lnTo>
                  <a:pt x="5697187" y="1912273"/>
                </a:lnTo>
                <a:lnTo>
                  <a:pt x="5703598" y="1952852"/>
                </a:lnTo>
                <a:lnTo>
                  <a:pt x="5709047" y="1993655"/>
                </a:lnTo>
                <a:lnTo>
                  <a:pt x="5713525" y="2034674"/>
                </a:lnTo>
                <a:lnTo>
                  <a:pt x="5717024" y="2075904"/>
                </a:lnTo>
                <a:lnTo>
                  <a:pt x="5719534" y="2117336"/>
                </a:lnTo>
                <a:lnTo>
                  <a:pt x="5721046" y="2158965"/>
                </a:lnTo>
                <a:lnTo>
                  <a:pt x="5721553" y="2200783"/>
                </a:lnTo>
                <a:lnTo>
                  <a:pt x="5721046" y="2242600"/>
                </a:lnTo>
                <a:lnTo>
                  <a:pt x="5719534" y="2284229"/>
                </a:lnTo>
                <a:lnTo>
                  <a:pt x="5717024" y="2325661"/>
                </a:lnTo>
                <a:lnTo>
                  <a:pt x="5713525" y="2366890"/>
                </a:lnTo>
                <a:lnTo>
                  <a:pt x="5709047" y="2407910"/>
                </a:lnTo>
                <a:lnTo>
                  <a:pt x="5703598" y="2448713"/>
                </a:lnTo>
                <a:lnTo>
                  <a:pt x="5697187" y="2489292"/>
                </a:lnTo>
                <a:lnTo>
                  <a:pt x="5689824" y="2529640"/>
                </a:lnTo>
                <a:lnTo>
                  <a:pt x="5681516" y="2569752"/>
                </a:lnTo>
                <a:lnTo>
                  <a:pt x="5672274" y="2609618"/>
                </a:lnTo>
                <a:lnTo>
                  <a:pt x="5662106" y="2649234"/>
                </a:lnTo>
                <a:lnTo>
                  <a:pt x="5651021" y="2688592"/>
                </a:lnTo>
                <a:lnTo>
                  <a:pt x="5639028" y="2727685"/>
                </a:lnTo>
                <a:lnTo>
                  <a:pt x="5626136" y="2766506"/>
                </a:lnTo>
                <a:lnTo>
                  <a:pt x="5612353" y="2805048"/>
                </a:lnTo>
                <a:lnTo>
                  <a:pt x="5597690" y="2843305"/>
                </a:lnTo>
                <a:lnTo>
                  <a:pt x="5582154" y="2881269"/>
                </a:lnTo>
                <a:lnTo>
                  <a:pt x="5565755" y="2918934"/>
                </a:lnTo>
                <a:lnTo>
                  <a:pt x="5548502" y="2956292"/>
                </a:lnTo>
                <a:lnTo>
                  <a:pt x="5530403" y="2993338"/>
                </a:lnTo>
                <a:lnTo>
                  <a:pt x="5511468" y="3030063"/>
                </a:lnTo>
                <a:lnTo>
                  <a:pt x="5491705" y="3066462"/>
                </a:lnTo>
                <a:lnTo>
                  <a:pt x="5471124" y="3102527"/>
                </a:lnTo>
                <a:lnTo>
                  <a:pt x="5449733" y="3138251"/>
                </a:lnTo>
                <a:lnTo>
                  <a:pt x="5427542" y="3173628"/>
                </a:lnTo>
                <a:lnTo>
                  <a:pt x="5404558" y="3208651"/>
                </a:lnTo>
                <a:lnTo>
                  <a:pt x="5380792" y="3243312"/>
                </a:lnTo>
                <a:lnTo>
                  <a:pt x="5356252" y="3277605"/>
                </a:lnTo>
                <a:lnTo>
                  <a:pt x="5330948" y="3311523"/>
                </a:lnTo>
                <a:lnTo>
                  <a:pt x="5304887" y="3345059"/>
                </a:lnTo>
                <a:lnTo>
                  <a:pt x="5278079" y="3378206"/>
                </a:lnTo>
                <a:lnTo>
                  <a:pt x="5250534" y="3410957"/>
                </a:lnTo>
                <a:lnTo>
                  <a:pt x="5222259" y="3443306"/>
                </a:lnTo>
                <a:lnTo>
                  <a:pt x="5193264" y="3475246"/>
                </a:lnTo>
                <a:lnTo>
                  <a:pt x="5163558" y="3506769"/>
                </a:lnTo>
                <a:lnTo>
                  <a:pt x="5133150" y="3537869"/>
                </a:lnTo>
                <a:lnTo>
                  <a:pt x="5102048" y="3568538"/>
                </a:lnTo>
                <a:lnTo>
                  <a:pt x="5070262" y="3598771"/>
                </a:lnTo>
                <a:lnTo>
                  <a:pt x="5037801" y="3628560"/>
                </a:lnTo>
                <a:lnTo>
                  <a:pt x="5004673" y="3657898"/>
                </a:lnTo>
                <a:lnTo>
                  <a:pt x="4970888" y="3686779"/>
                </a:lnTo>
                <a:lnTo>
                  <a:pt x="4936454" y="3715195"/>
                </a:lnTo>
                <a:lnTo>
                  <a:pt x="4901380" y="3743139"/>
                </a:lnTo>
                <a:lnTo>
                  <a:pt x="4865676" y="3770605"/>
                </a:lnTo>
                <a:lnTo>
                  <a:pt x="4829350" y="3797587"/>
                </a:lnTo>
                <a:lnTo>
                  <a:pt x="4792412" y="3824076"/>
                </a:lnTo>
                <a:lnTo>
                  <a:pt x="4754869" y="3850066"/>
                </a:lnTo>
                <a:lnTo>
                  <a:pt x="4716732" y="3875550"/>
                </a:lnTo>
                <a:lnTo>
                  <a:pt x="4678009" y="3900522"/>
                </a:lnTo>
                <a:lnTo>
                  <a:pt x="4638709" y="3924974"/>
                </a:lnTo>
                <a:lnTo>
                  <a:pt x="4598840" y="3948900"/>
                </a:lnTo>
                <a:lnTo>
                  <a:pt x="4558413" y="3972292"/>
                </a:lnTo>
                <a:lnTo>
                  <a:pt x="4517435" y="3995144"/>
                </a:lnTo>
                <a:lnTo>
                  <a:pt x="4475917" y="4017449"/>
                </a:lnTo>
                <a:lnTo>
                  <a:pt x="4433866" y="4039200"/>
                </a:lnTo>
                <a:lnTo>
                  <a:pt x="4391292" y="4060390"/>
                </a:lnTo>
                <a:lnTo>
                  <a:pt x="4348203" y="4081012"/>
                </a:lnTo>
                <a:lnTo>
                  <a:pt x="4304609" y="4101060"/>
                </a:lnTo>
                <a:lnTo>
                  <a:pt x="4260519" y="4120526"/>
                </a:lnTo>
                <a:lnTo>
                  <a:pt x="4215941" y="4139404"/>
                </a:lnTo>
                <a:lnTo>
                  <a:pt x="4170884" y="4157686"/>
                </a:lnTo>
                <a:lnTo>
                  <a:pt x="4125358" y="4175367"/>
                </a:lnTo>
                <a:lnTo>
                  <a:pt x="4079371" y="4192438"/>
                </a:lnTo>
                <a:lnTo>
                  <a:pt x="4032933" y="4208893"/>
                </a:lnTo>
                <a:lnTo>
                  <a:pt x="3986051" y="4224726"/>
                </a:lnTo>
                <a:lnTo>
                  <a:pt x="3938736" y="4239929"/>
                </a:lnTo>
                <a:lnTo>
                  <a:pt x="3890996" y="4254495"/>
                </a:lnTo>
                <a:lnTo>
                  <a:pt x="3842840" y="4268418"/>
                </a:lnTo>
                <a:lnTo>
                  <a:pt x="3794277" y="4281690"/>
                </a:lnTo>
                <a:lnTo>
                  <a:pt x="3745316" y="4294306"/>
                </a:lnTo>
                <a:lnTo>
                  <a:pt x="3695966" y="4306257"/>
                </a:lnTo>
                <a:lnTo>
                  <a:pt x="3646236" y="4317537"/>
                </a:lnTo>
                <a:lnTo>
                  <a:pt x="3596135" y="4328139"/>
                </a:lnTo>
                <a:lnTo>
                  <a:pt x="3545671" y="4338057"/>
                </a:lnTo>
                <a:lnTo>
                  <a:pt x="3494854" y="4347282"/>
                </a:lnTo>
                <a:lnTo>
                  <a:pt x="3443693" y="4355810"/>
                </a:lnTo>
                <a:lnTo>
                  <a:pt x="3392196" y="4363632"/>
                </a:lnTo>
                <a:lnTo>
                  <a:pt x="3340373" y="4370741"/>
                </a:lnTo>
                <a:lnTo>
                  <a:pt x="3288233" y="4377132"/>
                </a:lnTo>
                <a:lnTo>
                  <a:pt x="3235783" y="4382796"/>
                </a:lnTo>
                <a:lnTo>
                  <a:pt x="3183035" y="4387728"/>
                </a:lnTo>
                <a:lnTo>
                  <a:pt x="3129995" y="4391920"/>
                </a:lnTo>
                <a:lnTo>
                  <a:pt x="3076674" y="4395365"/>
                </a:lnTo>
                <a:lnTo>
                  <a:pt x="3023080" y="4398056"/>
                </a:lnTo>
                <a:lnTo>
                  <a:pt x="2969222" y="4399987"/>
                </a:lnTo>
                <a:lnTo>
                  <a:pt x="2915109" y="4401151"/>
                </a:lnTo>
                <a:lnTo>
                  <a:pt x="2860751" y="4401540"/>
                </a:lnTo>
                <a:lnTo>
                  <a:pt x="2806388" y="4401151"/>
                </a:lnTo>
                <a:lnTo>
                  <a:pt x="2752271" y="4399987"/>
                </a:lnTo>
                <a:lnTo>
                  <a:pt x="2698409" y="4398056"/>
                </a:lnTo>
                <a:lnTo>
                  <a:pt x="2644812" y="4395365"/>
                </a:lnTo>
                <a:lnTo>
                  <a:pt x="2591487" y="4391920"/>
                </a:lnTo>
                <a:lnTo>
                  <a:pt x="2538445" y="4387728"/>
                </a:lnTo>
                <a:lnTo>
                  <a:pt x="2485693" y="4382796"/>
                </a:lnTo>
                <a:lnTo>
                  <a:pt x="2433241" y="4377132"/>
                </a:lnTo>
                <a:lnTo>
                  <a:pt x="2381098" y="4370741"/>
                </a:lnTo>
                <a:lnTo>
                  <a:pt x="2329273" y="4363632"/>
                </a:lnTo>
                <a:lnTo>
                  <a:pt x="2277774" y="4355810"/>
                </a:lnTo>
                <a:lnTo>
                  <a:pt x="2226611" y="4347282"/>
                </a:lnTo>
                <a:lnTo>
                  <a:pt x="2175792" y="4338057"/>
                </a:lnTo>
                <a:lnTo>
                  <a:pt x="2125327" y="4328139"/>
                </a:lnTo>
                <a:lnTo>
                  <a:pt x="2075224" y="4317537"/>
                </a:lnTo>
                <a:lnTo>
                  <a:pt x="2025493" y="4306257"/>
                </a:lnTo>
                <a:lnTo>
                  <a:pt x="1976142" y="4294306"/>
                </a:lnTo>
                <a:lnTo>
                  <a:pt x="1927180" y="4281690"/>
                </a:lnTo>
                <a:lnTo>
                  <a:pt x="1878616" y="4268418"/>
                </a:lnTo>
                <a:lnTo>
                  <a:pt x="1830460" y="4254495"/>
                </a:lnTo>
                <a:lnTo>
                  <a:pt x="1782720" y="4239929"/>
                </a:lnTo>
                <a:lnTo>
                  <a:pt x="1735404" y="4224726"/>
                </a:lnTo>
                <a:lnTo>
                  <a:pt x="1688523" y="4208893"/>
                </a:lnTo>
                <a:lnTo>
                  <a:pt x="1642085" y="4192438"/>
                </a:lnTo>
                <a:lnTo>
                  <a:pt x="1596098" y="4175367"/>
                </a:lnTo>
                <a:lnTo>
                  <a:pt x="1550572" y="4157686"/>
                </a:lnTo>
                <a:lnTo>
                  <a:pt x="1505516" y="4139404"/>
                </a:lnTo>
                <a:lnTo>
                  <a:pt x="1460939" y="4120526"/>
                </a:lnTo>
                <a:lnTo>
                  <a:pt x="1416849" y="4101060"/>
                </a:lnTo>
                <a:lnTo>
                  <a:pt x="1373256" y="4081012"/>
                </a:lnTo>
                <a:lnTo>
                  <a:pt x="1330168" y="4060390"/>
                </a:lnTo>
                <a:lnTo>
                  <a:pt x="1287595" y="4039200"/>
                </a:lnTo>
                <a:lnTo>
                  <a:pt x="1245545" y="4017449"/>
                </a:lnTo>
                <a:lnTo>
                  <a:pt x="1204028" y="3995144"/>
                </a:lnTo>
                <a:lnTo>
                  <a:pt x="1163052" y="3972292"/>
                </a:lnTo>
                <a:lnTo>
                  <a:pt x="1122626" y="3948900"/>
                </a:lnTo>
                <a:lnTo>
                  <a:pt x="1082759" y="3924974"/>
                </a:lnTo>
                <a:lnTo>
                  <a:pt x="1043460" y="3900522"/>
                </a:lnTo>
                <a:lnTo>
                  <a:pt x="1004739" y="3875550"/>
                </a:lnTo>
                <a:lnTo>
                  <a:pt x="966603" y="3850066"/>
                </a:lnTo>
                <a:lnTo>
                  <a:pt x="929063" y="3824076"/>
                </a:lnTo>
                <a:lnTo>
                  <a:pt x="892126" y="3797587"/>
                </a:lnTo>
                <a:lnTo>
                  <a:pt x="855802" y="3770605"/>
                </a:lnTo>
                <a:lnTo>
                  <a:pt x="820100" y="3743139"/>
                </a:lnTo>
                <a:lnTo>
                  <a:pt x="785028" y="3715195"/>
                </a:lnTo>
                <a:lnTo>
                  <a:pt x="750596" y="3686779"/>
                </a:lnTo>
                <a:lnTo>
                  <a:pt x="716813" y="3657898"/>
                </a:lnTo>
                <a:lnTo>
                  <a:pt x="683688" y="3628560"/>
                </a:lnTo>
                <a:lnTo>
                  <a:pt x="651228" y="3598771"/>
                </a:lnTo>
                <a:lnTo>
                  <a:pt x="619445" y="3568538"/>
                </a:lnTo>
                <a:lnTo>
                  <a:pt x="588345" y="3537869"/>
                </a:lnTo>
                <a:lnTo>
                  <a:pt x="557939" y="3506769"/>
                </a:lnTo>
                <a:lnTo>
                  <a:pt x="528235" y="3475246"/>
                </a:lnTo>
                <a:lnTo>
                  <a:pt x="499243" y="3443306"/>
                </a:lnTo>
                <a:lnTo>
                  <a:pt x="470970" y="3410957"/>
                </a:lnTo>
                <a:lnTo>
                  <a:pt x="443427" y="3378206"/>
                </a:lnTo>
                <a:lnTo>
                  <a:pt x="416621" y="3345059"/>
                </a:lnTo>
                <a:lnTo>
                  <a:pt x="390563" y="3311523"/>
                </a:lnTo>
                <a:lnTo>
                  <a:pt x="365261" y="3277605"/>
                </a:lnTo>
                <a:lnTo>
                  <a:pt x="340723" y="3243312"/>
                </a:lnTo>
                <a:lnTo>
                  <a:pt x="316959" y="3208651"/>
                </a:lnTo>
                <a:lnTo>
                  <a:pt x="293978" y="3173628"/>
                </a:lnTo>
                <a:lnTo>
                  <a:pt x="271789" y="3138251"/>
                </a:lnTo>
                <a:lnTo>
                  <a:pt x="250400" y="3102527"/>
                </a:lnTo>
                <a:lnTo>
                  <a:pt x="229821" y="3066462"/>
                </a:lnTo>
                <a:lnTo>
                  <a:pt x="210060" y="3030063"/>
                </a:lnTo>
                <a:lnTo>
                  <a:pt x="191127" y="2993338"/>
                </a:lnTo>
                <a:lnTo>
                  <a:pt x="173030" y="2956292"/>
                </a:lnTo>
                <a:lnTo>
                  <a:pt x="155778" y="2918934"/>
                </a:lnTo>
                <a:lnTo>
                  <a:pt x="139381" y="2881269"/>
                </a:lnTo>
                <a:lnTo>
                  <a:pt x="123847" y="2843305"/>
                </a:lnTo>
                <a:lnTo>
                  <a:pt x="109185" y="2805048"/>
                </a:lnTo>
                <a:lnTo>
                  <a:pt x="95405" y="2766506"/>
                </a:lnTo>
                <a:lnTo>
                  <a:pt x="82514" y="2727685"/>
                </a:lnTo>
                <a:lnTo>
                  <a:pt x="70522" y="2688592"/>
                </a:lnTo>
                <a:lnTo>
                  <a:pt x="59439" y="2649234"/>
                </a:lnTo>
                <a:lnTo>
                  <a:pt x="49272" y="2609618"/>
                </a:lnTo>
                <a:lnTo>
                  <a:pt x="40031" y="2569752"/>
                </a:lnTo>
                <a:lnTo>
                  <a:pt x="31725" y="2529640"/>
                </a:lnTo>
                <a:lnTo>
                  <a:pt x="24362" y="2489292"/>
                </a:lnTo>
                <a:lnTo>
                  <a:pt x="17952" y="2448713"/>
                </a:lnTo>
                <a:lnTo>
                  <a:pt x="12504" y="2407910"/>
                </a:lnTo>
                <a:lnTo>
                  <a:pt x="8026" y="2366890"/>
                </a:lnTo>
                <a:lnTo>
                  <a:pt x="4528" y="2325661"/>
                </a:lnTo>
                <a:lnTo>
                  <a:pt x="2018" y="2284229"/>
                </a:lnTo>
                <a:lnTo>
                  <a:pt x="506" y="2242600"/>
                </a:lnTo>
                <a:lnTo>
                  <a:pt x="0" y="220078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530" y="179128"/>
            <a:ext cx="11575745" cy="1077217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SAP HANA Studio</a:t>
            </a:r>
            <a:br>
              <a:rPr lang="en-US" dirty="0"/>
            </a:br>
            <a:r>
              <a:rPr lang="en-US" b="0" dirty="0"/>
              <a:t>Using stored data – Data Modeling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4019803" y="3464433"/>
            <a:ext cx="2201545" cy="2249170"/>
          </a:xfrm>
          <a:custGeom>
            <a:avLst/>
            <a:gdLst/>
            <a:ahLst/>
            <a:cxnLst/>
            <a:rect l="l" t="t" r="r" b="b"/>
            <a:pathLst>
              <a:path w="2201545" h="2249170">
                <a:moveTo>
                  <a:pt x="1100709" y="0"/>
                </a:moveTo>
                <a:lnTo>
                  <a:pt x="1052968" y="1039"/>
                </a:lnTo>
                <a:lnTo>
                  <a:pt x="1005747" y="4128"/>
                </a:lnTo>
                <a:lnTo>
                  <a:pt x="959086" y="9225"/>
                </a:lnTo>
                <a:lnTo>
                  <a:pt x="913026" y="16288"/>
                </a:lnTo>
                <a:lnTo>
                  <a:pt x="867609" y="25274"/>
                </a:lnTo>
                <a:lnTo>
                  <a:pt x="822877" y="36142"/>
                </a:lnTo>
                <a:lnTo>
                  <a:pt x="778870" y="48848"/>
                </a:lnTo>
                <a:lnTo>
                  <a:pt x="735630" y="63352"/>
                </a:lnTo>
                <a:lnTo>
                  <a:pt x="693198" y="79610"/>
                </a:lnTo>
                <a:lnTo>
                  <a:pt x="651615" y="97580"/>
                </a:lnTo>
                <a:lnTo>
                  <a:pt x="610924" y="117221"/>
                </a:lnTo>
                <a:lnTo>
                  <a:pt x="571164" y="138489"/>
                </a:lnTo>
                <a:lnTo>
                  <a:pt x="532378" y="161344"/>
                </a:lnTo>
                <a:lnTo>
                  <a:pt x="494607" y="185741"/>
                </a:lnTo>
                <a:lnTo>
                  <a:pt x="457892" y="211641"/>
                </a:lnTo>
                <a:lnTo>
                  <a:pt x="422275" y="238999"/>
                </a:lnTo>
                <a:lnTo>
                  <a:pt x="387796" y="267774"/>
                </a:lnTo>
                <a:lnTo>
                  <a:pt x="354498" y="297924"/>
                </a:lnTo>
                <a:lnTo>
                  <a:pt x="322421" y="329406"/>
                </a:lnTo>
                <a:lnTo>
                  <a:pt x="291606" y="362178"/>
                </a:lnTo>
                <a:lnTo>
                  <a:pt x="262096" y="396199"/>
                </a:lnTo>
                <a:lnTo>
                  <a:pt x="233932" y="431425"/>
                </a:lnTo>
                <a:lnTo>
                  <a:pt x="207154" y="467815"/>
                </a:lnTo>
                <a:lnTo>
                  <a:pt x="181804" y="505326"/>
                </a:lnTo>
                <a:lnTo>
                  <a:pt x="157923" y="543916"/>
                </a:lnTo>
                <a:lnTo>
                  <a:pt x="135554" y="583543"/>
                </a:lnTo>
                <a:lnTo>
                  <a:pt x="114736" y="624165"/>
                </a:lnTo>
                <a:lnTo>
                  <a:pt x="95512" y="665740"/>
                </a:lnTo>
                <a:lnTo>
                  <a:pt x="77923" y="708225"/>
                </a:lnTo>
                <a:lnTo>
                  <a:pt x="62009" y="751577"/>
                </a:lnTo>
                <a:lnTo>
                  <a:pt x="47813" y="795756"/>
                </a:lnTo>
                <a:lnTo>
                  <a:pt x="35376" y="840718"/>
                </a:lnTo>
                <a:lnTo>
                  <a:pt x="24739" y="886422"/>
                </a:lnTo>
                <a:lnTo>
                  <a:pt x="15943" y="932825"/>
                </a:lnTo>
                <a:lnTo>
                  <a:pt x="9030" y="979885"/>
                </a:lnTo>
                <a:lnTo>
                  <a:pt x="4040" y="1027560"/>
                </a:lnTo>
                <a:lnTo>
                  <a:pt x="1017" y="1075807"/>
                </a:lnTo>
                <a:lnTo>
                  <a:pt x="0" y="1124584"/>
                </a:lnTo>
                <a:lnTo>
                  <a:pt x="1017" y="1173362"/>
                </a:lnTo>
                <a:lnTo>
                  <a:pt x="4040" y="1221609"/>
                </a:lnTo>
                <a:lnTo>
                  <a:pt x="9030" y="1269283"/>
                </a:lnTo>
                <a:lnTo>
                  <a:pt x="15943" y="1316342"/>
                </a:lnTo>
                <a:lnTo>
                  <a:pt x="24739" y="1362743"/>
                </a:lnTo>
                <a:lnTo>
                  <a:pt x="35376" y="1408446"/>
                </a:lnTo>
                <a:lnTo>
                  <a:pt x="47813" y="1453406"/>
                </a:lnTo>
                <a:lnTo>
                  <a:pt x="62009" y="1497583"/>
                </a:lnTo>
                <a:lnTo>
                  <a:pt x="77923" y="1540934"/>
                </a:lnTo>
                <a:lnTo>
                  <a:pt x="95512" y="1583416"/>
                </a:lnTo>
                <a:lnTo>
                  <a:pt x="114736" y="1624988"/>
                </a:lnTo>
                <a:lnTo>
                  <a:pt x="135554" y="1665608"/>
                </a:lnTo>
                <a:lnTo>
                  <a:pt x="157923" y="1705232"/>
                </a:lnTo>
                <a:lnTo>
                  <a:pt x="181804" y="1743820"/>
                </a:lnTo>
                <a:lnTo>
                  <a:pt x="207154" y="1781328"/>
                </a:lnTo>
                <a:lnTo>
                  <a:pt x="233932" y="1817715"/>
                </a:lnTo>
                <a:lnTo>
                  <a:pt x="262096" y="1852938"/>
                </a:lnTo>
                <a:lnTo>
                  <a:pt x="291606" y="1886956"/>
                </a:lnTo>
                <a:lnTo>
                  <a:pt x="322421" y="1919725"/>
                </a:lnTo>
                <a:lnTo>
                  <a:pt x="354498" y="1951204"/>
                </a:lnTo>
                <a:lnTo>
                  <a:pt x="387796" y="1981351"/>
                </a:lnTo>
                <a:lnTo>
                  <a:pt x="422275" y="2010123"/>
                </a:lnTo>
                <a:lnTo>
                  <a:pt x="457892" y="2037479"/>
                </a:lnTo>
                <a:lnTo>
                  <a:pt x="494607" y="2063375"/>
                </a:lnTo>
                <a:lnTo>
                  <a:pt x="532378" y="2087770"/>
                </a:lnTo>
                <a:lnTo>
                  <a:pt x="571164" y="2110621"/>
                </a:lnTo>
                <a:lnTo>
                  <a:pt x="610924" y="2131887"/>
                </a:lnTo>
                <a:lnTo>
                  <a:pt x="651615" y="2151526"/>
                </a:lnTo>
                <a:lnTo>
                  <a:pt x="693198" y="2169494"/>
                </a:lnTo>
                <a:lnTo>
                  <a:pt x="735630" y="2185750"/>
                </a:lnTo>
                <a:lnTo>
                  <a:pt x="778870" y="2200251"/>
                </a:lnTo>
                <a:lnTo>
                  <a:pt x="822877" y="2212956"/>
                </a:lnTo>
                <a:lnTo>
                  <a:pt x="867609" y="2223822"/>
                </a:lnTo>
                <a:lnTo>
                  <a:pt x="913026" y="2232807"/>
                </a:lnTo>
                <a:lnTo>
                  <a:pt x="959086" y="2239869"/>
                </a:lnTo>
                <a:lnTo>
                  <a:pt x="1005747" y="2244966"/>
                </a:lnTo>
                <a:lnTo>
                  <a:pt x="1052968" y="2248054"/>
                </a:lnTo>
                <a:lnTo>
                  <a:pt x="1100709" y="2249093"/>
                </a:lnTo>
                <a:lnTo>
                  <a:pt x="1148458" y="2248054"/>
                </a:lnTo>
                <a:lnTo>
                  <a:pt x="1195688" y="2244966"/>
                </a:lnTo>
                <a:lnTo>
                  <a:pt x="1242357" y="2239869"/>
                </a:lnTo>
                <a:lnTo>
                  <a:pt x="1288423" y="2232807"/>
                </a:lnTo>
                <a:lnTo>
                  <a:pt x="1333845" y="2223822"/>
                </a:lnTo>
                <a:lnTo>
                  <a:pt x="1378583" y="2212956"/>
                </a:lnTo>
                <a:lnTo>
                  <a:pt x="1422594" y="2200251"/>
                </a:lnTo>
                <a:lnTo>
                  <a:pt x="1465837" y="2185750"/>
                </a:lnTo>
                <a:lnTo>
                  <a:pt x="1508272" y="2169494"/>
                </a:lnTo>
                <a:lnTo>
                  <a:pt x="1549856" y="2151526"/>
                </a:lnTo>
                <a:lnTo>
                  <a:pt x="1590549" y="2131887"/>
                </a:lnTo>
                <a:lnTo>
                  <a:pt x="1630309" y="2110621"/>
                </a:lnTo>
                <a:lnTo>
                  <a:pt x="1669095" y="2087770"/>
                </a:lnTo>
                <a:lnTo>
                  <a:pt x="1706866" y="2063375"/>
                </a:lnTo>
                <a:lnTo>
                  <a:pt x="1743580" y="2037479"/>
                </a:lnTo>
                <a:lnTo>
                  <a:pt x="1779196" y="2010123"/>
                </a:lnTo>
                <a:lnTo>
                  <a:pt x="1813673" y="1981351"/>
                </a:lnTo>
                <a:lnTo>
                  <a:pt x="1846969" y="1951204"/>
                </a:lnTo>
                <a:lnTo>
                  <a:pt x="1879044" y="1919725"/>
                </a:lnTo>
                <a:lnTo>
                  <a:pt x="1909856" y="1886956"/>
                </a:lnTo>
                <a:lnTo>
                  <a:pt x="1939363" y="1852938"/>
                </a:lnTo>
                <a:lnTo>
                  <a:pt x="1967524" y="1817715"/>
                </a:lnTo>
                <a:lnTo>
                  <a:pt x="1994299" y="1781328"/>
                </a:lnTo>
                <a:lnTo>
                  <a:pt x="2019646" y="1743820"/>
                </a:lnTo>
                <a:lnTo>
                  <a:pt x="2043523" y="1705232"/>
                </a:lnTo>
                <a:lnTo>
                  <a:pt x="2065889" y="1665608"/>
                </a:lnTo>
                <a:lnTo>
                  <a:pt x="2086704" y="1624988"/>
                </a:lnTo>
                <a:lnTo>
                  <a:pt x="2105924" y="1583416"/>
                </a:lnTo>
                <a:lnTo>
                  <a:pt x="2123511" y="1540934"/>
                </a:lnTo>
                <a:lnTo>
                  <a:pt x="2139421" y="1497583"/>
                </a:lnTo>
                <a:lnTo>
                  <a:pt x="2153614" y="1453406"/>
                </a:lnTo>
                <a:lnTo>
                  <a:pt x="2166049" y="1408446"/>
                </a:lnTo>
                <a:lnTo>
                  <a:pt x="2176684" y="1362743"/>
                </a:lnTo>
                <a:lnTo>
                  <a:pt x="2185478" y="1316342"/>
                </a:lnTo>
                <a:lnTo>
                  <a:pt x="2192390" y="1269283"/>
                </a:lnTo>
                <a:lnTo>
                  <a:pt x="2197378" y="1221609"/>
                </a:lnTo>
                <a:lnTo>
                  <a:pt x="2200401" y="1173362"/>
                </a:lnTo>
                <a:lnTo>
                  <a:pt x="2201418" y="1124584"/>
                </a:lnTo>
                <a:lnTo>
                  <a:pt x="2200401" y="1075807"/>
                </a:lnTo>
                <a:lnTo>
                  <a:pt x="2197378" y="1027560"/>
                </a:lnTo>
                <a:lnTo>
                  <a:pt x="2192390" y="979885"/>
                </a:lnTo>
                <a:lnTo>
                  <a:pt x="2185478" y="932825"/>
                </a:lnTo>
                <a:lnTo>
                  <a:pt x="2176684" y="886422"/>
                </a:lnTo>
                <a:lnTo>
                  <a:pt x="2166049" y="840718"/>
                </a:lnTo>
                <a:lnTo>
                  <a:pt x="2153614" y="795756"/>
                </a:lnTo>
                <a:lnTo>
                  <a:pt x="2139421" y="751577"/>
                </a:lnTo>
                <a:lnTo>
                  <a:pt x="2123511" y="708225"/>
                </a:lnTo>
                <a:lnTo>
                  <a:pt x="2105924" y="665740"/>
                </a:lnTo>
                <a:lnTo>
                  <a:pt x="2086704" y="624165"/>
                </a:lnTo>
                <a:lnTo>
                  <a:pt x="2065889" y="583543"/>
                </a:lnTo>
                <a:lnTo>
                  <a:pt x="2043523" y="543916"/>
                </a:lnTo>
                <a:lnTo>
                  <a:pt x="2019646" y="505326"/>
                </a:lnTo>
                <a:lnTo>
                  <a:pt x="1994299" y="467815"/>
                </a:lnTo>
                <a:lnTo>
                  <a:pt x="1967524" y="431425"/>
                </a:lnTo>
                <a:lnTo>
                  <a:pt x="1939363" y="396199"/>
                </a:lnTo>
                <a:lnTo>
                  <a:pt x="1909856" y="362178"/>
                </a:lnTo>
                <a:lnTo>
                  <a:pt x="1879044" y="329406"/>
                </a:lnTo>
                <a:lnTo>
                  <a:pt x="1846969" y="297924"/>
                </a:lnTo>
                <a:lnTo>
                  <a:pt x="1813673" y="267774"/>
                </a:lnTo>
                <a:lnTo>
                  <a:pt x="1779196" y="238999"/>
                </a:lnTo>
                <a:lnTo>
                  <a:pt x="1743580" y="211641"/>
                </a:lnTo>
                <a:lnTo>
                  <a:pt x="1706866" y="185741"/>
                </a:lnTo>
                <a:lnTo>
                  <a:pt x="1669095" y="161344"/>
                </a:lnTo>
                <a:lnTo>
                  <a:pt x="1630309" y="138489"/>
                </a:lnTo>
                <a:lnTo>
                  <a:pt x="1590549" y="117221"/>
                </a:lnTo>
                <a:lnTo>
                  <a:pt x="1549856" y="97580"/>
                </a:lnTo>
                <a:lnTo>
                  <a:pt x="1508272" y="79610"/>
                </a:lnTo>
                <a:lnTo>
                  <a:pt x="1465837" y="63352"/>
                </a:lnTo>
                <a:lnTo>
                  <a:pt x="1422594" y="48848"/>
                </a:lnTo>
                <a:lnTo>
                  <a:pt x="1378583" y="36142"/>
                </a:lnTo>
                <a:lnTo>
                  <a:pt x="1333845" y="25274"/>
                </a:lnTo>
                <a:lnTo>
                  <a:pt x="1288423" y="16288"/>
                </a:lnTo>
                <a:lnTo>
                  <a:pt x="1242357" y="9225"/>
                </a:lnTo>
                <a:lnTo>
                  <a:pt x="1195688" y="4128"/>
                </a:lnTo>
                <a:lnTo>
                  <a:pt x="1148458" y="1039"/>
                </a:lnTo>
                <a:lnTo>
                  <a:pt x="1100709" y="0"/>
                </a:lnTo>
                <a:close/>
              </a:path>
            </a:pathLst>
          </a:custGeom>
          <a:solidFill>
            <a:srgbClr val="0076CA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19803" y="3464433"/>
            <a:ext cx="2201545" cy="2249170"/>
          </a:xfrm>
          <a:custGeom>
            <a:avLst/>
            <a:gdLst/>
            <a:ahLst/>
            <a:cxnLst/>
            <a:rect l="l" t="t" r="r" b="b"/>
            <a:pathLst>
              <a:path w="2201545" h="2249170">
                <a:moveTo>
                  <a:pt x="0" y="1124584"/>
                </a:moveTo>
                <a:lnTo>
                  <a:pt x="1017" y="1075807"/>
                </a:lnTo>
                <a:lnTo>
                  <a:pt x="4040" y="1027560"/>
                </a:lnTo>
                <a:lnTo>
                  <a:pt x="9030" y="979885"/>
                </a:lnTo>
                <a:lnTo>
                  <a:pt x="15943" y="932825"/>
                </a:lnTo>
                <a:lnTo>
                  <a:pt x="24739" y="886422"/>
                </a:lnTo>
                <a:lnTo>
                  <a:pt x="35376" y="840718"/>
                </a:lnTo>
                <a:lnTo>
                  <a:pt x="47813" y="795756"/>
                </a:lnTo>
                <a:lnTo>
                  <a:pt x="62009" y="751577"/>
                </a:lnTo>
                <a:lnTo>
                  <a:pt x="77923" y="708225"/>
                </a:lnTo>
                <a:lnTo>
                  <a:pt x="95512" y="665740"/>
                </a:lnTo>
                <a:lnTo>
                  <a:pt x="114736" y="624165"/>
                </a:lnTo>
                <a:lnTo>
                  <a:pt x="135554" y="583543"/>
                </a:lnTo>
                <a:lnTo>
                  <a:pt x="157923" y="543916"/>
                </a:lnTo>
                <a:lnTo>
                  <a:pt x="181804" y="505326"/>
                </a:lnTo>
                <a:lnTo>
                  <a:pt x="207154" y="467815"/>
                </a:lnTo>
                <a:lnTo>
                  <a:pt x="233932" y="431425"/>
                </a:lnTo>
                <a:lnTo>
                  <a:pt x="262096" y="396199"/>
                </a:lnTo>
                <a:lnTo>
                  <a:pt x="291606" y="362178"/>
                </a:lnTo>
                <a:lnTo>
                  <a:pt x="322421" y="329406"/>
                </a:lnTo>
                <a:lnTo>
                  <a:pt x="354498" y="297924"/>
                </a:lnTo>
                <a:lnTo>
                  <a:pt x="387796" y="267774"/>
                </a:lnTo>
                <a:lnTo>
                  <a:pt x="422275" y="238999"/>
                </a:lnTo>
                <a:lnTo>
                  <a:pt x="457892" y="211641"/>
                </a:lnTo>
                <a:lnTo>
                  <a:pt x="494607" y="185741"/>
                </a:lnTo>
                <a:lnTo>
                  <a:pt x="532378" y="161344"/>
                </a:lnTo>
                <a:lnTo>
                  <a:pt x="571164" y="138489"/>
                </a:lnTo>
                <a:lnTo>
                  <a:pt x="610924" y="117221"/>
                </a:lnTo>
                <a:lnTo>
                  <a:pt x="651615" y="97580"/>
                </a:lnTo>
                <a:lnTo>
                  <a:pt x="693198" y="79610"/>
                </a:lnTo>
                <a:lnTo>
                  <a:pt x="735630" y="63352"/>
                </a:lnTo>
                <a:lnTo>
                  <a:pt x="778870" y="48848"/>
                </a:lnTo>
                <a:lnTo>
                  <a:pt x="822877" y="36142"/>
                </a:lnTo>
                <a:lnTo>
                  <a:pt x="867609" y="25274"/>
                </a:lnTo>
                <a:lnTo>
                  <a:pt x="913026" y="16288"/>
                </a:lnTo>
                <a:lnTo>
                  <a:pt x="959086" y="9225"/>
                </a:lnTo>
                <a:lnTo>
                  <a:pt x="1005747" y="4128"/>
                </a:lnTo>
                <a:lnTo>
                  <a:pt x="1052968" y="1039"/>
                </a:lnTo>
                <a:lnTo>
                  <a:pt x="1100709" y="0"/>
                </a:lnTo>
                <a:lnTo>
                  <a:pt x="1148458" y="1039"/>
                </a:lnTo>
                <a:lnTo>
                  <a:pt x="1195688" y="4128"/>
                </a:lnTo>
                <a:lnTo>
                  <a:pt x="1242357" y="9225"/>
                </a:lnTo>
                <a:lnTo>
                  <a:pt x="1288423" y="16288"/>
                </a:lnTo>
                <a:lnTo>
                  <a:pt x="1333845" y="25274"/>
                </a:lnTo>
                <a:lnTo>
                  <a:pt x="1378583" y="36142"/>
                </a:lnTo>
                <a:lnTo>
                  <a:pt x="1422594" y="48848"/>
                </a:lnTo>
                <a:lnTo>
                  <a:pt x="1465837" y="63352"/>
                </a:lnTo>
                <a:lnTo>
                  <a:pt x="1508272" y="79610"/>
                </a:lnTo>
                <a:lnTo>
                  <a:pt x="1549856" y="97580"/>
                </a:lnTo>
                <a:lnTo>
                  <a:pt x="1590549" y="117221"/>
                </a:lnTo>
                <a:lnTo>
                  <a:pt x="1630309" y="138489"/>
                </a:lnTo>
                <a:lnTo>
                  <a:pt x="1669095" y="161344"/>
                </a:lnTo>
                <a:lnTo>
                  <a:pt x="1706866" y="185741"/>
                </a:lnTo>
                <a:lnTo>
                  <a:pt x="1743580" y="211641"/>
                </a:lnTo>
                <a:lnTo>
                  <a:pt x="1779196" y="238999"/>
                </a:lnTo>
                <a:lnTo>
                  <a:pt x="1813673" y="267774"/>
                </a:lnTo>
                <a:lnTo>
                  <a:pt x="1846969" y="297924"/>
                </a:lnTo>
                <a:lnTo>
                  <a:pt x="1879044" y="329406"/>
                </a:lnTo>
                <a:lnTo>
                  <a:pt x="1909856" y="362178"/>
                </a:lnTo>
                <a:lnTo>
                  <a:pt x="1939363" y="396199"/>
                </a:lnTo>
                <a:lnTo>
                  <a:pt x="1967524" y="431425"/>
                </a:lnTo>
                <a:lnTo>
                  <a:pt x="1994299" y="467815"/>
                </a:lnTo>
                <a:lnTo>
                  <a:pt x="2019646" y="505326"/>
                </a:lnTo>
                <a:lnTo>
                  <a:pt x="2043523" y="543916"/>
                </a:lnTo>
                <a:lnTo>
                  <a:pt x="2065889" y="583543"/>
                </a:lnTo>
                <a:lnTo>
                  <a:pt x="2086704" y="624165"/>
                </a:lnTo>
                <a:lnTo>
                  <a:pt x="2105924" y="665740"/>
                </a:lnTo>
                <a:lnTo>
                  <a:pt x="2123511" y="708225"/>
                </a:lnTo>
                <a:lnTo>
                  <a:pt x="2139421" y="751577"/>
                </a:lnTo>
                <a:lnTo>
                  <a:pt x="2153614" y="795756"/>
                </a:lnTo>
                <a:lnTo>
                  <a:pt x="2166049" y="840718"/>
                </a:lnTo>
                <a:lnTo>
                  <a:pt x="2176684" y="886422"/>
                </a:lnTo>
                <a:lnTo>
                  <a:pt x="2185478" y="932825"/>
                </a:lnTo>
                <a:lnTo>
                  <a:pt x="2192390" y="979885"/>
                </a:lnTo>
                <a:lnTo>
                  <a:pt x="2197378" y="1027560"/>
                </a:lnTo>
                <a:lnTo>
                  <a:pt x="2200401" y="1075807"/>
                </a:lnTo>
                <a:lnTo>
                  <a:pt x="2201418" y="1124584"/>
                </a:lnTo>
                <a:lnTo>
                  <a:pt x="2200401" y="1173362"/>
                </a:lnTo>
                <a:lnTo>
                  <a:pt x="2197378" y="1221609"/>
                </a:lnTo>
                <a:lnTo>
                  <a:pt x="2192390" y="1269283"/>
                </a:lnTo>
                <a:lnTo>
                  <a:pt x="2185478" y="1316342"/>
                </a:lnTo>
                <a:lnTo>
                  <a:pt x="2176684" y="1362743"/>
                </a:lnTo>
                <a:lnTo>
                  <a:pt x="2166049" y="1408446"/>
                </a:lnTo>
                <a:lnTo>
                  <a:pt x="2153614" y="1453406"/>
                </a:lnTo>
                <a:lnTo>
                  <a:pt x="2139421" y="1497583"/>
                </a:lnTo>
                <a:lnTo>
                  <a:pt x="2123511" y="1540934"/>
                </a:lnTo>
                <a:lnTo>
                  <a:pt x="2105924" y="1583416"/>
                </a:lnTo>
                <a:lnTo>
                  <a:pt x="2086704" y="1624988"/>
                </a:lnTo>
                <a:lnTo>
                  <a:pt x="2065889" y="1665608"/>
                </a:lnTo>
                <a:lnTo>
                  <a:pt x="2043523" y="1705232"/>
                </a:lnTo>
                <a:lnTo>
                  <a:pt x="2019646" y="1743820"/>
                </a:lnTo>
                <a:lnTo>
                  <a:pt x="1994299" y="1781328"/>
                </a:lnTo>
                <a:lnTo>
                  <a:pt x="1967524" y="1817715"/>
                </a:lnTo>
                <a:lnTo>
                  <a:pt x="1939363" y="1852938"/>
                </a:lnTo>
                <a:lnTo>
                  <a:pt x="1909856" y="1886956"/>
                </a:lnTo>
                <a:lnTo>
                  <a:pt x="1879044" y="1919725"/>
                </a:lnTo>
                <a:lnTo>
                  <a:pt x="1846969" y="1951204"/>
                </a:lnTo>
                <a:lnTo>
                  <a:pt x="1813673" y="1981351"/>
                </a:lnTo>
                <a:lnTo>
                  <a:pt x="1779196" y="2010123"/>
                </a:lnTo>
                <a:lnTo>
                  <a:pt x="1743580" y="2037479"/>
                </a:lnTo>
                <a:lnTo>
                  <a:pt x="1706866" y="2063375"/>
                </a:lnTo>
                <a:lnTo>
                  <a:pt x="1669095" y="2087770"/>
                </a:lnTo>
                <a:lnTo>
                  <a:pt x="1630309" y="2110621"/>
                </a:lnTo>
                <a:lnTo>
                  <a:pt x="1590549" y="2131887"/>
                </a:lnTo>
                <a:lnTo>
                  <a:pt x="1549856" y="2151526"/>
                </a:lnTo>
                <a:lnTo>
                  <a:pt x="1508272" y="2169494"/>
                </a:lnTo>
                <a:lnTo>
                  <a:pt x="1465837" y="2185750"/>
                </a:lnTo>
                <a:lnTo>
                  <a:pt x="1422594" y="2200251"/>
                </a:lnTo>
                <a:lnTo>
                  <a:pt x="1378583" y="2212956"/>
                </a:lnTo>
                <a:lnTo>
                  <a:pt x="1333845" y="2223822"/>
                </a:lnTo>
                <a:lnTo>
                  <a:pt x="1288423" y="2232807"/>
                </a:lnTo>
                <a:lnTo>
                  <a:pt x="1242357" y="2239869"/>
                </a:lnTo>
                <a:lnTo>
                  <a:pt x="1195688" y="2244966"/>
                </a:lnTo>
                <a:lnTo>
                  <a:pt x="1148458" y="2248054"/>
                </a:lnTo>
                <a:lnTo>
                  <a:pt x="1100709" y="2249093"/>
                </a:lnTo>
                <a:lnTo>
                  <a:pt x="1052968" y="2248054"/>
                </a:lnTo>
                <a:lnTo>
                  <a:pt x="1005747" y="2244966"/>
                </a:lnTo>
                <a:lnTo>
                  <a:pt x="959086" y="2239869"/>
                </a:lnTo>
                <a:lnTo>
                  <a:pt x="913026" y="2232807"/>
                </a:lnTo>
                <a:lnTo>
                  <a:pt x="867609" y="2223822"/>
                </a:lnTo>
                <a:lnTo>
                  <a:pt x="822877" y="2212956"/>
                </a:lnTo>
                <a:lnTo>
                  <a:pt x="778870" y="2200251"/>
                </a:lnTo>
                <a:lnTo>
                  <a:pt x="735630" y="2185750"/>
                </a:lnTo>
                <a:lnTo>
                  <a:pt x="693198" y="2169494"/>
                </a:lnTo>
                <a:lnTo>
                  <a:pt x="651615" y="2151526"/>
                </a:lnTo>
                <a:lnTo>
                  <a:pt x="610924" y="2131887"/>
                </a:lnTo>
                <a:lnTo>
                  <a:pt x="571164" y="2110621"/>
                </a:lnTo>
                <a:lnTo>
                  <a:pt x="532378" y="2087770"/>
                </a:lnTo>
                <a:lnTo>
                  <a:pt x="494607" y="2063375"/>
                </a:lnTo>
                <a:lnTo>
                  <a:pt x="457892" y="2037479"/>
                </a:lnTo>
                <a:lnTo>
                  <a:pt x="422275" y="2010123"/>
                </a:lnTo>
                <a:lnTo>
                  <a:pt x="387796" y="1981351"/>
                </a:lnTo>
                <a:lnTo>
                  <a:pt x="354498" y="1951204"/>
                </a:lnTo>
                <a:lnTo>
                  <a:pt x="322421" y="1919725"/>
                </a:lnTo>
                <a:lnTo>
                  <a:pt x="291606" y="1886956"/>
                </a:lnTo>
                <a:lnTo>
                  <a:pt x="262096" y="1852938"/>
                </a:lnTo>
                <a:lnTo>
                  <a:pt x="233932" y="1817715"/>
                </a:lnTo>
                <a:lnTo>
                  <a:pt x="207154" y="1781328"/>
                </a:lnTo>
                <a:lnTo>
                  <a:pt x="181804" y="1743820"/>
                </a:lnTo>
                <a:lnTo>
                  <a:pt x="157923" y="1705232"/>
                </a:lnTo>
                <a:lnTo>
                  <a:pt x="135554" y="1665608"/>
                </a:lnTo>
                <a:lnTo>
                  <a:pt x="114736" y="1624988"/>
                </a:lnTo>
                <a:lnTo>
                  <a:pt x="95512" y="1583416"/>
                </a:lnTo>
                <a:lnTo>
                  <a:pt x="77923" y="1540934"/>
                </a:lnTo>
                <a:lnTo>
                  <a:pt x="62009" y="1497583"/>
                </a:lnTo>
                <a:lnTo>
                  <a:pt x="47813" y="1453406"/>
                </a:lnTo>
                <a:lnTo>
                  <a:pt x="35376" y="1408446"/>
                </a:lnTo>
                <a:lnTo>
                  <a:pt x="24739" y="1362743"/>
                </a:lnTo>
                <a:lnTo>
                  <a:pt x="15943" y="1316342"/>
                </a:lnTo>
                <a:lnTo>
                  <a:pt x="9030" y="1269283"/>
                </a:lnTo>
                <a:lnTo>
                  <a:pt x="4040" y="1221609"/>
                </a:lnTo>
                <a:lnTo>
                  <a:pt x="1017" y="1173362"/>
                </a:lnTo>
                <a:lnTo>
                  <a:pt x="0" y="1124584"/>
                </a:lnTo>
                <a:close/>
              </a:path>
            </a:pathLst>
          </a:custGeom>
          <a:ln w="6350">
            <a:solidFill>
              <a:srgbClr val="0076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06348" y="2520314"/>
            <a:ext cx="3058160" cy="2947035"/>
          </a:xfrm>
          <a:custGeom>
            <a:avLst/>
            <a:gdLst/>
            <a:ahLst/>
            <a:cxnLst/>
            <a:rect l="l" t="t" r="r" b="b"/>
            <a:pathLst>
              <a:path w="3058160" h="2947035">
                <a:moveTo>
                  <a:pt x="1529054" y="0"/>
                </a:moveTo>
                <a:lnTo>
                  <a:pt x="1479563" y="757"/>
                </a:lnTo>
                <a:lnTo>
                  <a:pt x="1430465" y="3012"/>
                </a:lnTo>
                <a:lnTo>
                  <a:pt x="1381784" y="6744"/>
                </a:lnTo>
                <a:lnTo>
                  <a:pt x="1333543" y="11929"/>
                </a:lnTo>
                <a:lnTo>
                  <a:pt x="1285766" y="18544"/>
                </a:lnTo>
                <a:lnTo>
                  <a:pt x="1238477" y="26566"/>
                </a:lnTo>
                <a:lnTo>
                  <a:pt x="1191700" y="35973"/>
                </a:lnTo>
                <a:lnTo>
                  <a:pt x="1145457" y="46741"/>
                </a:lnTo>
                <a:lnTo>
                  <a:pt x="1099774" y="58848"/>
                </a:lnTo>
                <a:lnTo>
                  <a:pt x="1054673" y="72271"/>
                </a:lnTo>
                <a:lnTo>
                  <a:pt x="1010179" y="86987"/>
                </a:lnTo>
                <a:lnTo>
                  <a:pt x="966315" y="102973"/>
                </a:lnTo>
                <a:lnTo>
                  <a:pt x="923105" y="120206"/>
                </a:lnTo>
                <a:lnTo>
                  <a:pt x="880572" y="138663"/>
                </a:lnTo>
                <a:lnTo>
                  <a:pt x="838741" y="158322"/>
                </a:lnTo>
                <a:lnTo>
                  <a:pt x="797635" y="179160"/>
                </a:lnTo>
                <a:lnTo>
                  <a:pt x="757277" y="201153"/>
                </a:lnTo>
                <a:lnTo>
                  <a:pt x="717692" y="224280"/>
                </a:lnTo>
                <a:lnTo>
                  <a:pt x="678903" y="248516"/>
                </a:lnTo>
                <a:lnTo>
                  <a:pt x="640934" y="273839"/>
                </a:lnTo>
                <a:lnTo>
                  <a:pt x="603809" y="300227"/>
                </a:lnTo>
                <a:lnTo>
                  <a:pt x="567551" y="327656"/>
                </a:lnTo>
                <a:lnTo>
                  <a:pt x="532184" y="356104"/>
                </a:lnTo>
                <a:lnTo>
                  <a:pt x="497732" y="385548"/>
                </a:lnTo>
                <a:lnTo>
                  <a:pt x="464218" y="415964"/>
                </a:lnTo>
                <a:lnTo>
                  <a:pt x="431667" y="447330"/>
                </a:lnTo>
                <a:lnTo>
                  <a:pt x="400101" y="479623"/>
                </a:lnTo>
                <a:lnTo>
                  <a:pt x="369546" y="512821"/>
                </a:lnTo>
                <a:lnTo>
                  <a:pt x="340023" y="546900"/>
                </a:lnTo>
                <a:lnTo>
                  <a:pt x="311558" y="581837"/>
                </a:lnTo>
                <a:lnTo>
                  <a:pt x="284174" y="617610"/>
                </a:lnTo>
                <a:lnTo>
                  <a:pt x="257894" y="654195"/>
                </a:lnTo>
                <a:lnTo>
                  <a:pt x="232743" y="691571"/>
                </a:lnTo>
                <a:lnTo>
                  <a:pt x="208743" y="729713"/>
                </a:lnTo>
                <a:lnTo>
                  <a:pt x="185920" y="768600"/>
                </a:lnTo>
                <a:lnTo>
                  <a:pt x="164295" y="808208"/>
                </a:lnTo>
                <a:lnTo>
                  <a:pt x="143894" y="848514"/>
                </a:lnTo>
                <a:lnTo>
                  <a:pt x="124740" y="889496"/>
                </a:lnTo>
                <a:lnTo>
                  <a:pt x="106857" y="931130"/>
                </a:lnTo>
                <a:lnTo>
                  <a:pt x="90268" y="973394"/>
                </a:lnTo>
                <a:lnTo>
                  <a:pt x="74997" y="1016266"/>
                </a:lnTo>
                <a:lnTo>
                  <a:pt x="61068" y="1059721"/>
                </a:lnTo>
                <a:lnTo>
                  <a:pt x="48504" y="1103737"/>
                </a:lnTo>
                <a:lnTo>
                  <a:pt x="37329" y="1148292"/>
                </a:lnTo>
                <a:lnTo>
                  <a:pt x="27568" y="1193362"/>
                </a:lnTo>
                <a:lnTo>
                  <a:pt x="19243" y="1238925"/>
                </a:lnTo>
                <a:lnTo>
                  <a:pt x="12379" y="1284957"/>
                </a:lnTo>
                <a:lnTo>
                  <a:pt x="6998" y="1331436"/>
                </a:lnTo>
                <a:lnTo>
                  <a:pt x="3126" y="1378340"/>
                </a:lnTo>
                <a:lnTo>
                  <a:pt x="785" y="1425644"/>
                </a:lnTo>
                <a:lnTo>
                  <a:pt x="0" y="1473327"/>
                </a:lnTo>
                <a:lnTo>
                  <a:pt x="785" y="1521009"/>
                </a:lnTo>
                <a:lnTo>
                  <a:pt x="3126" y="1568313"/>
                </a:lnTo>
                <a:lnTo>
                  <a:pt x="6998" y="1615217"/>
                </a:lnTo>
                <a:lnTo>
                  <a:pt x="12379" y="1661696"/>
                </a:lnTo>
                <a:lnTo>
                  <a:pt x="19243" y="1707728"/>
                </a:lnTo>
                <a:lnTo>
                  <a:pt x="27568" y="1753291"/>
                </a:lnTo>
                <a:lnTo>
                  <a:pt x="37329" y="1798361"/>
                </a:lnTo>
                <a:lnTo>
                  <a:pt x="48504" y="1842916"/>
                </a:lnTo>
                <a:lnTo>
                  <a:pt x="61068" y="1886932"/>
                </a:lnTo>
                <a:lnTo>
                  <a:pt x="74997" y="1930387"/>
                </a:lnTo>
                <a:lnTo>
                  <a:pt x="90268" y="1973259"/>
                </a:lnTo>
                <a:lnTo>
                  <a:pt x="106857" y="2015523"/>
                </a:lnTo>
                <a:lnTo>
                  <a:pt x="124740" y="2057157"/>
                </a:lnTo>
                <a:lnTo>
                  <a:pt x="143894" y="2098139"/>
                </a:lnTo>
                <a:lnTo>
                  <a:pt x="164295" y="2138445"/>
                </a:lnTo>
                <a:lnTo>
                  <a:pt x="185920" y="2178053"/>
                </a:lnTo>
                <a:lnTo>
                  <a:pt x="208743" y="2216940"/>
                </a:lnTo>
                <a:lnTo>
                  <a:pt x="232743" y="2255082"/>
                </a:lnTo>
                <a:lnTo>
                  <a:pt x="257894" y="2292458"/>
                </a:lnTo>
                <a:lnTo>
                  <a:pt x="284174" y="2329043"/>
                </a:lnTo>
                <a:lnTo>
                  <a:pt x="311558" y="2364816"/>
                </a:lnTo>
                <a:lnTo>
                  <a:pt x="340023" y="2399753"/>
                </a:lnTo>
                <a:lnTo>
                  <a:pt x="369546" y="2433832"/>
                </a:lnTo>
                <a:lnTo>
                  <a:pt x="400101" y="2467030"/>
                </a:lnTo>
                <a:lnTo>
                  <a:pt x="431667" y="2499323"/>
                </a:lnTo>
                <a:lnTo>
                  <a:pt x="464218" y="2530689"/>
                </a:lnTo>
                <a:lnTo>
                  <a:pt x="497732" y="2561105"/>
                </a:lnTo>
                <a:lnTo>
                  <a:pt x="532184" y="2590549"/>
                </a:lnTo>
                <a:lnTo>
                  <a:pt x="567551" y="2618997"/>
                </a:lnTo>
                <a:lnTo>
                  <a:pt x="603809" y="2646426"/>
                </a:lnTo>
                <a:lnTo>
                  <a:pt x="640934" y="2672814"/>
                </a:lnTo>
                <a:lnTo>
                  <a:pt x="678903" y="2698137"/>
                </a:lnTo>
                <a:lnTo>
                  <a:pt x="717692" y="2722373"/>
                </a:lnTo>
                <a:lnTo>
                  <a:pt x="757277" y="2745500"/>
                </a:lnTo>
                <a:lnTo>
                  <a:pt x="797635" y="2767493"/>
                </a:lnTo>
                <a:lnTo>
                  <a:pt x="838741" y="2788331"/>
                </a:lnTo>
                <a:lnTo>
                  <a:pt x="880572" y="2807990"/>
                </a:lnTo>
                <a:lnTo>
                  <a:pt x="923105" y="2826447"/>
                </a:lnTo>
                <a:lnTo>
                  <a:pt x="966315" y="2843680"/>
                </a:lnTo>
                <a:lnTo>
                  <a:pt x="1010179" y="2859666"/>
                </a:lnTo>
                <a:lnTo>
                  <a:pt x="1054673" y="2874382"/>
                </a:lnTo>
                <a:lnTo>
                  <a:pt x="1099774" y="2887805"/>
                </a:lnTo>
                <a:lnTo>
                  <a:pt x="1145457" y="2899912"/>
                </a:lnTo>
                <a:lnTo>
                  <a:pt x="1191700" y="2910680"/>
                </a:lnTo>
                <a:lnTo>
                  <a:pt x="1238477" y="2920087"/>
                </a:lnTo>
                <a:lnTo>
                  <a:pt x="1285766" y="2928109"/>
                </a:lnTo>
                <a:lnTo>
                  <a:pt x="1333543" y="2934724"/>
                </a:lnTo>
                <a:lnTo>
                  <a:pt x="1381784" y="2939909"/>
                </a:lnTo>
                <a:lnTo>
                  <a:pt x="1430465" y="2943641"/>
                </a:lnTo>
                <a:lnTo>
                  <a:pt x="1479563" y="2945896"/>
                </a:lnTo>
                <a:lnTo>
                  <a:pt x="1529054" y="2946654"/>
                </a:lnTo>
                <a:lnTo>
                  <a:pt x="1578538" y="2945896"/>
                </a:lnTo>
                <a:lnTo>
                  <a:pt x="1627629" y="2943641"/>
                </a:lnTo>
                <a:lnTo>
                  <a:pt x="1676303" y="2939909"/>
                </a:lnTo>
                <a:lnTo>
                  <a:pt x="1724538" y="2934724"/>
                </a:lnTo>
                <a:lnTo>
                  <a:pt x="1772309" y="2928109"/>
                </a:lnTo>
                <a:lnTo>
                  <a:pt x="1819592" y="2920087"/>
                </a:lnTo>
                <a:lnTo>
                  <a:pt x="1866364" y="2910680"/>
                </a:lnTo>
                <a:lnTo>
                  <a:pt x="1912602" y="2899912"/>
                </a:lnTo>
                <a:lnTo>
                  <a:pt x="1958280" y="2887805"/>
                </a:lnTo>
                <a:lnTo>
                  <a:pt x="2003376" y="2874382"/>
                </a:lnTo>
                <a:lnTo>
                  <a:pt x="2047866" y="2859666"/>
                </a:lnTo>
                <a:lnTo>
                  <a:pt x="2091727" y="2843680"/>
                </a:lnTo>
                <a:lnTo>
                  <a:pt x="2134933" y="2826447"/>
                </a:lnTo>
                <a:lnTo>
                  <a:pt x="2177462" y="2807990"/>
                </a:lnTo>
                <a:lnTo>
                  <a:pt x="2219290" y="2788331"/>
                </a:lnTo>
                <a:lnTo>
                  <a:pt x="2260394" y="2767493"/>
                </a:lnTo>
                <a:lnTo>
                  <a:pt x="2300748" y="2745500"/>
                </a:lnTo>
                <a:lnTo>
                  <a:pt x="2340331" y="2722373"/>
                </a:lnTo>
                <a:lnTo>
                  <a:pt x="2379118" y="2698137"/>
                </a:lnTo>
                <a:lnTo>
                  <a:pt x="2417084" y="2672814"/>
                </a:lnTo>
                <a:lnTo>
                  <a:pt x="2454208" y="2646426"/>
                </a:lnTo>
                <a:lnTo>
                  <a:pt x="2490464" y="2618997"/>
                </a:lnTo>
                <a:lnTo>
                  <a:pt x="2525829" y="2590549"/>
                </a:lnTo>
                <a:lnTo>
                  <a:pt x="2560280" y="2561105"/>
                </a:lnTo>
                <a:lnTo>
                  <a:pt x="2593792" y="2530689"/>
                </a:lnTo>
                <a:lnTo>
                  <a:pt x="2626343" y="2499323"/>
                </a:lnTo>
                <a:lnTo>
                  <a:pt x="2657907" y="2467030"/>
                </a:lnTo>
                <a:lnTo>
                  <a:pt x="2688462" y="2433832"/>
                </a:lnTo>
                <a:lnTo>
                  <a:pt x="2717983" y="2399753"/>
                </a:lnTo>
                <a:lnTo>
                  <a:pt x="2746448" y="2364816"/>
                </a:lnTo>
                <a:lnTo>
                  <a:pt x="2773832" y="2329043"/>
                </a:lnTo>
                <a:lnTo>
                  <a:pt x="2800111" y="2292458"/>
                </a:lnTo>
                <a:lnTo>
                  <a:pt x="2825262" y="2255082"/>
                </a:lnTo>
                <a:lnTo>
                  <a:pt x="2849261" y="2216940"/>
                </a:lnTo>
                <a:lnTo>
                  <a:pt x="2872085" y="2178053"/>
                </a:lnTo>
                <a:lnTo>
                  <a:pt x="2893709" y="2138445"/>
                </a:lnTo>
                <a:lnTo>
                  <a:pt x="2914110" y="2098139"/>
                </a:lnTo>
                <a:lnTo>
                  <a:pt x="2933264" y="2057157"/>
                </a:lnTo>
                <a:lnTo>
                  <a:pt x="2951148" y="2015523"/>
                </a:lnTo>
                <a:lnTo>
                  <a:pt x="2967737" y="1973259"/>
                </a:lnTo>
                <a:lnTo>
                  <a:pt x="2983008" y="1930387"/>
                </a:lnTo>
                <a:lnTo>
                  <a:pt x="2996938" y="1886932"/>
                </a:lnTo>
                <a:lnTo>
                  <a:pt x="3009502" y="1842916"/>
                </a:lnTo>
                <a:lnTo>
                  <a:pt x="3020676" y="1798361"/>
                </a:lnTo>
                <a:lnTo>
                  <a:pt x="3030438" y="1753291"/>
                </a:lnTo>
                <a:lnTo>
                  <a:pt x="3038763" y="1707728"/>
                </a:lnTo>
                <a:lnTo>
                  <a:pt x="3045628" y="1661696"/>
                </a:lnTo>
                <a:lnTo>
                  <a:pt x="3051008" y="1615217"/>
                </a:lnTo>
                <a:lnTo>
                  <a:pt x="3054881" y="1568313"/>
                </a:lnTo>
                <a:lnTo>
                  <a:pt x="3057222" y="1521009"/>
                </a:lnTo>
                <a:lnTo>
                  <a:pt x="3058007" y="1473327"/>
                </a:lnTo>
                <a:lnTo>
                  <a:pt x="3057222" y="1425644"/>
                </a:lnTo>
                <a:lnTo>
                  <a:pt x="3054881" y="1378340"/>
                </a:lnTo>
                <a:lnTo>
                  <a:pt x="3051008" y="1331436"/>
                </a:lnTo>
                <a:lnTo>
                  <a:pt x="3045628" y="1284957"/>
                </a:lnTo>
                <a:lnTo>
                  <a:pt x="3038763" y="1238925"/>
                </a:lnTo>
                <a:lnTo>
                  <a:pt x="3030438" y="1193362"/>
                </a:lnTo>
                <a:lnTo>
                  <a:pt x="3020676" y="1148292"/>
                </a:lnTo>
                <a:lnTo>
                  <a:pt x="3009502" y="1103737"/>
                </a:lnTo>
                <a:lnTo>
                  <a:pt x="2996938" y="1059721"/>
                </a:lnTo>
                <a:lnTo>
                  <a:pt x="2983008" y="1016266"/>
                </a:lnTo>
                <a:lnTo>
                  <a:pt x="2967737" y="973394"/>
                </a:lnTo>
                <a:lnTo>
                  <a:pt x="2951148" y="931130"/>
                </a:lnTo>
                <a:lnTo>
                  <a:pt x="2933264" y="889496"/>
                </a:lnTo>
                <a:lnTo>
                  <a:pt x="2914110" y="848514"/>
                </a:lnTo>
                <a:lnTo>
                  <a:pt x="2893709" y="808208"/>
                </a:lnTo>
                <a:lnTo>
                  <a:pt x="2872085" y="768600"/>
                </a:lnTo>
                <a:lnTo>
                  <a:pt x="2849261" y="729713"/>
                </a:lnTo>
                <a:lnTo>
                  <a:pt x="2825262" y="691571"/>
                </a:lnTo>
                <a:lnTo>
                  <a:pt x="2800111" y="654195"/>
                </a:lnTo>
                <a:lnTo>
                  <a:pt x="2773832" y="617610"/>
                </a:lnTo>
                <a:lnTo>
                  <a:pt x="2746448" y="581837"/>
                </a:lnTo>
                <a:lnTo>
                  <a:pt x="2717983" y="546900"/>
                </a:lnTo>
                <a:lnTo>
                  <a:pt x="2688462" y="512821"/>
                </a:lnTo>
                <a:lnTo>
                  <a:pt x="2657907" y="479623"/>
                </a:lnTo>
                <a:lnTo>
                  <a:pt x="2626343" y="447330"/>
                </a:lnTo>
                <a:lnTo>
                  <a:pt x="2593792" y="415964"/>
                </a:lnTo>
                <a:lnTo>
                  <a:pt x="2560280" y="385548"/>
                </a:lnTo>
                <a:lnTo>
                  <a:pt x="2525829" y="356104"/>
                </a:lnTo>
                <a:lnTo>
                  <a:pt x="2490464" y="327656"/>
                </a:lnTo>
                <a:lnTo>
                  <a:pt x="2454208" y="300227"/>
                </a:lnTo>
                <a:lnTo>
                  <a:pt x="2417084" y="273839"/>
                </a:lnTo>
                <a:lnTo>
                  <a:pt x="2379118" y="248516"/>
                </a:lnTo>
                <a:lnTo>
                  <a:pt x="2340331" y="224280"/>
                </a:lnTo>
                <a:lnTo>
                  <a:pt x="2300748" y="201153"/>
                </a:lnTo>
                <a:lnTo>
                  <a:pt x="2260394" y="179160"/>
                </a:lnTo>
                <a:lnTo>
                  <a:pt x="2219290" y="158322"/>
                </a:lnTo>
                <a:lnTo>
                  <a:pt x="2177462" y="138663"/>
                </a:lnTo>
                <a:lnTo>
                  <a:pt x="2134933" y="120206"/>
                </a:lnTo>
                <a:lnTo>
                  <a:pt x="2091727" y="102973"/>
                </a:lnTo>
                <a:lnTo>
                  <a:pt x="2047866" y="86987"/>
                </a:lnTo>
                <a:lnTo>
                  <a:pt x="2003376" y="72271"/>
                </a:lnTo>
                <a:lnTo>
                  <a:pt x="1958280" y="58848"/>
                </a:lnTo>
                <a:lnTo>
                  <a:pt x="1912602" y="46741"/>
                </a:lnTo>
                <a:lnTo>
                  <a:pt x="1866364" y="35973"/>
                </a:lnTo>
                <a:lnTo>
                  <a:pt x="1819592" y="26566"/>
                </a:lnTo>
                <a:lnTo>
                  <a:pt x="1772309" y="18544"/>
                </a:lnTo>
                <a:lnTo>
                  <a:pt x="1724538" y="11929"/>
                </a:lnTo>
                <a:lnTo>
                  <a:pt x="1676303" y="6744"/>
                </a:lnTo>
                <a:lnTo>
                  <a:pt x="1627629" y="3012"/>
                </a:lnTo>
                <a:lnTo>
                  <a:pt x="1578538" y="757"/>
                </a:lnTo>
                <a:lnTo>
                  <a:pt x="1529054" y="0"/>
                </a:lnTo>
                <a:close/>
              </a:path>
            </a:pathLst>
          </a:custGeom>
          <a:solidFill>
            <a:srgbClr val="EFAB00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6348" y="2520314"/>
            <a:ext cx="3058160" cy="2947035"/>
          </a:xfrm>
          <a:custGeom>
            <a:avLst/>
            <a:gdLst/>
            <a:ahLst/>
            <a:cxnLst/>
            <a:rect l="l" t="t" r="r" b="b"/>
            <a:pathLst>
              <a:path w="3058160" h="2947035">
                <a:moveTo>
                  <a:pt x="0" y="1473327"/>
                </a:moveTo>
                <a:lnTo>
                  <a:pt x="785" y="1425644"/>
                </a:lnTo>
                <a:lnTo>
                  <a:pt x="3126" y="1378340"/>
                </a:lnTo>
                <a:lnTo>
                  <a:pt x="6998" y="1331436"/>
                </a:lnTo>
                <a:lnTo>
                  <a:pt x="12379" y="1284957"/>
                </a:lnTo>
                <a:lnTo>
                  <a:pt x="19243" y="1238925"/>
                </a:lnTo>
                <a:lnTo>
                  <a:pt x="27568" y="1193362"/>
                </a:lnTo>
                <a:lnTo>
                  <a:pt x="37329" y="1148292"/>
                </a:lnTo>
                <a:lnTo>
                  <a:pt x="48504" y="1103737"/>
                </a:lnTo>
                <a:lnTo>
                  <a:pt x="61068" y="1059721"/>
                </a:lnTo>
                <a:lnTo>
                  <a:pt x="74997" y="1016266"/>
                </a:lnTo>
                <a:lnTo>
                  <a:pt x="90268" y="973394"/>
                </a:lnTo>
                <a:lnTo>
                  <a:pt x="106857" y="931130"/>
                </a:lnTo>
                <a:lnTo>
                  <a:pt x="124740" y="889496"/>
                </a:lnTo>
                <a:lnTo>
                  <a:pt x="143894" y="848514"/>
                </a:lnTo>
                <a:lnTo>
                  <a:pt x="164295" y="808208"/>
                </a:lnTo>
                <a:lnTo>
                  <a:pt x="185920" y="768600"/>
                </a:lnTo>
                <a:lnTo>
                  <a:pt x="208743" y="729713"/>
                </a:lnTo>
                <a:lnTo>
                  <a:pt x="232743" y="691571"/>
                </a:lnTo>
                <a:lnTo>
                  <a:pt x="257894" y="654195"/>
                </a:lnTo>
                <a:lnTo>
                  <a:pt x="284174" y="617610"/>
                </a:lnTo>
                <a:lnTo>
                  <a:pt x="311558" y="581837"/>
                </a:lnTo>
                <a:lnTo>
                  <a:pt x="340023" y="546900"/>
                </a:lnTo>
                <a:lnTo>
                  <a:pt x="369546" y="512821"/>
                </a:lnTo>
                <a:lnTo>
                  <a:pt x="400101" y="479623"/>
                </a:lnTo>
                <a:lnTo>
                  <a:pt x="431667" y="447330"/>
                </a:lnTo>
                <a:lnTo>
                  <a:pt x="464218" y="415964"/>
                </a:lnTo>
                <a:lnTo>
                  <a:pt x="497732" y="385548"/>
                </a:lnTo>
                <a:lnTo>
                  <a:pt x="532184" y="356104"/>
                </a:lnTo>
                <a:lnTo>
                  <a:pt x="567551" y="327656"/>
                </a:lnTo>
                <a:lnTo>
                  <a:pt x="603809" y="300227"/>
                </a:lnTo>
                <a:lnTo>
                  <a:pt x="640934" y="273839"/>
                </a:lnTo>
                <a:lnTo>
                  <a:pt x="678903" y="248516"/>
                </a:lnTo>
                <a:lnTo>
                  <a:pt x="717692" y="224280"/>
                </a:lnTo>
                <a:lnTo>
                  <a:pt x="757277" y="201153"/>
                </a:lnTo>
                <a:lnTo>
                  <a:pt x="797635" y="179160"/>
                </a:lnTo>
                <a:lnTo>
                  <a:pt x="838741" y="158322"/>
                </a:lnTo>
                <a:lnTo>
                  <a:pt x="880572" y="138663"/>
                </a:lnTo>
                <a:lnTo>
                  <a:pt x="923105" y="120206"/>
                </a:lnTo>
                <a:lnTo>
                  <a:pt x="966315" y="102973"/>
                </a:lnTo>
                <a:lnTo>
                  <a:pt x="1010179" y="86987"/>
                </a:lnTo>
                <a:lnTo>
                  <a:pt x="1054673" y="72271"/>
                </a:lnTo>
                <a:lnTo>
                  <a:pt x="1099774" y="58848"/>
                </a:lnTo>
                <a:lnTo>
                  <a:pt x="1145457" y="46741"/>
                </a:lnTo>
                <a:lnTo>
                  <a:pt x="1191700" y="35973"/>
                </a:lnTo>
                <a:lnTo>
                  <a:pt x="1238477" y="26566"/>
                </a:lnTo>
                <a:lnTo>
                  <a:pt x="1285766" y="18544"/>
                </a:lnTo>
                <a:lnTo>
                  <a:pt x="1333543" y="11929"/>
                </a:lnTo>
                <a:lnTo>
                  <a:pt x="1381784" y="6744"/>
                </a:lnTo>
                <a:lnTo>
                  <a:pt x="1430465" y="3012"/>
                </a:lnTo>
                <a:lnTo>
                  <a:pt x="1479563" y="757"/>
                </a:lnTo>
                <a:lnTo>
                  <a:pt x="1529054" y="0"/>
                </a:lnTo>
                <a:lnTo>
                  <a:pt x="1578538" y="757"/>
                </a:lnTo>
                <a:lnTo>
                  <a:pt x="1627629" y="3012"/>
                </a:lnTo>
                <a:lnTo>
                  <a:pt x="1676303" y="6744"/>
                </a:lnTo>
                <a:lnTo>
                  <a:pt x="1724538" y="11929"/>
                </a:lnTo>
                <a:lnTo>
                  <a:pt x="1772309" y="18544"/>
                </a:lnTo>
                <a:lnTo>
                  <a:pt x="1819592" y="26566"/>
                </a:lnTo>
                <a:lnTo>
                  <a:pt x="1866364" y="35973"/>
                </a:lnTo>
                <a:lnTo>
                  <a:pt x="1912602" y="46741"/>
                </a:lnTo>
                <a:lnTo>
                  <a:pt x="1958280" y="58848"/>
                </a:lnTo>
                <a:lnTo>
                  <a:pt x="2003376" y="72271"/>
                </a:lnTo>
                <a:lnTo>
                  <a:pt x="2047866" y="86987"/>
                </a:lnTo>
                <a:lnTo>
                  <a:pt x="2091727" y="102973"/>
                </a:lnTo>
                <a:lnTo>
                  <a:pt x="2134933" y="120206"/>
                </a:lnTo>
                <a:lnTo>
                  <a:pt x="2177462" y="138663"/>
                </a:lnTo>
                <a:lnTo>
                  <a:pt x="2219290" y="158322"/>
                </a:lnTo>
                <a:lnTo>
                  <a:pt x="2260394" y="179160"/>
                </a:lnTo>
                <a:lnTo>
                  <a:pt x="2300748" y="201153"/>
                </a:lnTo>
                <a:lnTo>
                  <a:pt x="2340331" y="224280"/>
                </a:lnTo>
                <a:lnTo>
                  <a:pt x="2379118" y="248516"/>
                </a:lnTo>
                <a:lnTo>
                  <a:pt x="2417084" y="273839"/>
                </a:lnTo>
                <a:lnTo>
                  <a:pt x="2454208" y="300227"/>
                </a:lnTo>
                <a:lnTo>
                  <a:pt x="2490464" y="327656"/>
                </a:lnTo>
                <a:lnTo>
                  <a:pt x="2525829" y="356104"/>
                </a:lnTo>
                <a:lnTo>
                  <a:pt x="2560280" y="385548"/>
                </a:lnTo>
                <a:lnTo>
                  <a:pt x="2593792" y="415964"/>
                </a:lnTo>
                <a:lnTo>
                  <a:pt x="2626343" y="447330"/>
                </a:lnTo>
                <a:lnTo>
                  <a:pt x="2657907" y="479623"/>
                </a:lnTo>
                <a:lnTo>
                  <a:pt x="2688462" y="512821"/>
                </a:lnTo>
                <a:lnTo>
                  <a:pt x="2717983" y="546900"/>
                </a:lnTo>
                <a:lnTo>
                  <a:pt x="2746448" y="581837"/>
                </a:lnTo>
                <a:lnTo>
                  <a:pt x="2773832" y="617610"/>
                </a:lnTo>
                <a:lnTo>
                  <a:pt x="2800111" y="654195"/>
                </a:lnTo>
                <a:lnTo>
                  <a:pt x="2825262" y="691571"/>
                </a:lnTo>
                <a:lnTo>
                  <a:pt x="2849261" y="729713"/>
                </a:lnTo>
                <a:lnTo>
                  <a:pt x="2872085" y="768600"/>
                </a:lnTo>
                <a:lnTo>
                  <a:pt x="2893709" y="808208"/>
                </a:lnTo>
                <a:lnTo>
                  <a:pt x="2914110" y="848514"/>
                </a:lnTo>
                <a:lnTo>
                  <a:pt x="2933264" y="889496"/>
                </a:lnTo>
                <a:lnTo>
                  <a:pt x="2951148" y="931130"/>
                </a:lnTo>
                <a:lnTo>
                  <a:pt x="2967737" y="973394"/>
                </a:lnTo>
                <a:lnTo>
                  <a:pt x="2983008" y="1016266"/>
                </a:lnTo>
                <a:lnTo>
                  <a:pt x="2996938" y="1059721"/>
                </a:lnTo>
                <a:lnTo>
                  <a:pt x="3009502" y="1103737"/>
                </a:lnTo>
                <a:lnTo>
                  <a:pt x="3020676" y="1148292"/>
                </a:lnTo>
                <a:lnTo>
                  <a:pt x="3030438" y="1193362"/>
                </a:lnTo>
                <a:lnTo>
                  <a:pt x="3038763" y="1238925"/>
                </a:lnTo>
                <a:lnTo>
                  <a:pt x="3045628" y="1284957"/>
                </a:lnTo>
                <a:lnTo>
                  <a:pt x="3051008" y="1331436"/>
                </a:lnTo>
                <a:lnTo>
                  <a:pt x="3054881" y="1378340"/>
                </a:lnTo>
                <a:lnTo>
                  <a:pt x="3057222" y="1425644"/>
                </a:lnTo>
                <a:lnTo>
                  <a:pt x="3058007" y="1473327"/>
                </a:lnTo>
                <a:lnTo>
                  <a:pt x="3057222" y="1521009"/>
                </a:lnTo>
                <a:lnTo>
                  <a:pt x="3054881" y="1568313"/>
                </a:lnTo>
                <a:lnTo>
                  <a:pt x="3051008" y="1615217"/>
                </a:lnTo>
                <a:lnTo>
                  <a:pt x="3045628" y="1661696"/>
                </a:lnTo>
                <a:lnTo>
                  <a:pt x="3038763" y="1707728"/>
                </a:lnTo>
                <a:lnTo>
                  <a:pt x="3030438" y="1753291"/>
                </a:lnTo>
                <a:lnTo>
                  <a:pt x="3020676" y="1798361"/>
                </a:lnTo>
                <a:lnTo>
                  <a:pt x="3009502" y="1842916"/>
                </a:lnTo>
                <a:lnTo>
                  <a:pt x="2996938" y="1886932"/>
                </a:lnTo>
                <a:lnTo>
                  <a:pt x="2983008" y="1930387"/>
                </a:lnTo>
                <a:lnTo>
                  <a:pt x="2967737" y="1973259"/>
                </a:lnTo>
                <a:lnTo>
                  <a:pt x="2951148" y="2015523"/>
                </a:lnTo>
                <a:lnTo>
                  <a:pt x="2933264" y="2057157"/>
                </a:lnTo>
                <a:lnTo>
                  <a:pt x="2914110" y="2098139"/>
                </a:lnTo>
                <a:lnTo>
                  <a:pt x="2893709" y="2138445"/>
                </a:lnTo>
                <a:lnTo>
                  <a:pt x="2872085" y="2178053"/>
                </a:lnTo>
                <a:lnTo>
                  <a:pt x="2849261" y="2216940"/>
                </a:lnTo>
                <a:lnTo>
                  <a:pt x="2825262" y="2255082"/>
                </a:lnTo>
                <a:lnTo>
                  <a:pt x="2800111" y="2292458"/>
                </a:lnTo>
                <a:lnTo>
                  <a:pt x="2773832" y="2329043"/>
                </a:lnTo>
                <a:lnTo>
                  <a:pt x="2746448" y="2364816"/>
                </a:lnTo>
                <a:lnTo>
                  <a:pt x="2717983" y="2399753"/>
                </a:lnTo>
                <a:lnTo>
                  <a:pt x="2688462" y="2433832"/>
                </a:lnTo>
                <a:lnTo>
                  <a:pt x="2657907" y="2467030"/>
                </a:lnTo>
                <a:lnTo>
                  <a:pt x="2626343" y="2499323"/>
                </a:lnTo>
                <a:lnTo>
                  <a:pt x="2593792" y="2530689"/>
                </a:lnTo>
                <a:lnTo>
                  <a:pt x="2560280" y="2561105"/>
                </a:lnTo>
                <a:lnTo>
                  <a:pt x="2525829" y="2590549"/>
                </a:lnTo>
                <a:lnTo>
                  <a:pt x="2490464" y="2618997"/>
                </a:lnTo>
                <a:lnTo>
                  <a:pt x="2454208" y="2646426"/>
                </a:lnTo>
                <a:lnTo>
                  <a:pt x="2417084" y="2672814"/>
                </a:lnTo>
                <a:lnTo>
                  <a:pt x="2379118" y="2698137"/>
                </a:lnTo>
                <a:lnTo>
                  <a:pt x="2340331" y="2722373"/>
                </a:lnTo>
                <a:lnTo>
                  <a:pt x="2300748" y="2745500"/>
                </a:lnTo>
                <a:lnTo>
                  <a:pt x="2260394" y="2767493"/>
                </a:lnTo>
                <a:lnTo>
                  <a:pt x="2219290" y="2788331"/>
                </a:lnTo>
                <a:lnTo>
                  <a:pt x="2177462" y="2807990"/>
                </a:lnTo>
                <a:lnTo>
                  <a:pt x="2134933" y="2826447"/>
                </a:lnTo>
                <a:lnTo>
                  <a:pt x="2091727" y="2843680"/>
                </a:lnTo>
                <a:lnTo>
                  <a:pt x="2047866" y="2859666"/>
                </a:lnTo>
                <a:lnTo>
                  <a:pt x="2003376" y="2874382"/>
                </a:lnTo>
                <a:lnTo>
                  <a:pt x="1958280" y="2887805"/>
                </a:lnTo>
                <a:lnTo>
                  <a:pt x="1912602" y="2899912"/>
                </a:lnTo>
                <a:lnTo>
                  <a:pt x="1866364" y="2910680"/>
                </a:lnTo>
                <a:lnTo>
                  <a:pt x="1819592" y="2920087"/>
                </a:lnTo>
                <a:lnTo>
                  <a:pt x="1772309" y="2928109"/>
                </a:lnTo>
                <a:lnTo>
                  <a:pt x="1724538" y="2934724"/>
                </a:lnTo>
                <a:lnTo>
                  <a:pt x="1676303" y="2939909"/>
                </a:lnTo>
                <a:lnTo>
                  <a:pt x="1627629" y="2943641"/>
                </a:lnTo>
                <a:lnTo>
                  <a:pt x="1578538" y="2945896"/>
                </a:lnTo>
                <a:lnTo>
                  <a:pt x="1529054" y="2946654"/>
                </a:lnTo>
                <a:lnTo>
                  <a:pt x="1479563" y="2945896"/>
                </a:lnTo>
                <a:lnTo>
                  <a:pt x="1430465" y="2943641"/>
                </a:lnTo>
                <a:lnTo>
                  <a:pt x="1381784" y="2939909"/>
                </a:lnTo>
                <a:lnTo>
                  <a:pt x="1333543" y="2934724"/>
                </a:lnTo>
                <a:lnTo>
                  <a:pt x="1285766" y="2928109"/>
                </a:lnTo>
                <a:lnTo>
                  <a:pt x="1238477" y="2920087"/>
                </a:lnTo>
                <a:lnTo>
                  <a:pt x="1191700" y="2910680"/>
                </a:lnTo>
                <a:lnTo>
                  <a:pt x="1145457" y="2899912"/>
                </a:lnTo>
                <a:lnTo>
                  <a:pt x="1099774" y="2887805"/>
                </a:lnTo>
                <a:lnTo>
                  <a:pt x="1054673" y="2874382"/>
                </a:lnTo>
                <a:lnTo>
                  <a:pt x="1010179" y="2859666"/>
                </a:lnTo>
                <a:lnTo>
                  <a:pt x="966315" y="2843680"/>
                </a:lnTo>
                <a:lnTo>
                  <a:pt x="923105" y="2826447"/>
                </a:lnTo>
                <a:lnTo>
                  <a:pt x="880572" y="2807990"/>
                </a:lnTo>
                <a:lnTo>
                  <a:pt x="838741" y="2788331"/>
                </a:lnTo>
                <a:lnTo>
                  <a:pt x="797635" y="2767493"/>
                </a:lnTo>
                <a:lnTo>
                  <a:pt x="757277" y="2745500"/>
                </a:lnTo>
                <a:lnTo>
                  <a:pt x="717692" y="2722373"/>
                </a:lnTo>
                <a:lnTo>
                  <a:pt x="678903" y="2698137"/>
                </a:lnTo>
                <a:lnTo>
                  <a:pt x="640934" y="2672814"/>
                </a:lnTo>
                <a:lnTo>
                  <a:pt x="603809" y="2646426"/>
                </a:lnTo>
                <a:lnTo>
                  <a:pt x="567551" y="2618997"/>
                </a:lnTo>
                <a:lnTo>
                  <a:pt x="532184" y="2590549"/>
                </a:lnTo>
                <a:lnTo>
                  <a:pt x="497732" y="2561105"/>
                </a:lnTo>
                <a:lnTo>
                  <a:pt x="464218" y="2530689"/>
                </a:lnTo>
                <a:lnTo>
                  <a:pt x="431667" y="2499323"/>
                </a:lnTo>
                <a:lnTo>
                  <a:pt x="400101" y="2467030"/>
                </a:lnTo>
                <a:lnTo>
                  <a:pt x="369546" y="2433832"/>
                </a:lnTo>
                <a:lnTo>
                  <a:pt x="340023" y="2399753"/>
                </a:lnTo>
                <a:lnTo>
                  <a:pt x="311558" y="2364816"/>
                </a:lnTo>
                <a:lnTo>
                  <a:pt x="284174" y="2329043"/>
                </a:lnTo>
                <a:lnTo>
                  <a:pt x="257894" y="2292458"/>
                </a:lnTo>
                <a:lnTo>
                  <a:pt x="232743" y="2255082"/>
                </a:lnTo>
                <a:lnTo>
                  <a:pt x="208743" y="2216940"/>
                </a:lnTo>
                <a:lnTo>
                  <a:pt x="185920" y="2178053"/>
                </a:lnTo>
                <a:lnTo>
                  <a:pt x="164295" y="2138445"/>
                </a:lnTo>
                <a:lnTo>
                  <a:pt x="143894" y="2098139"/>
                </a:lnTo>
                <a:lnTo>
                  <a:pt x="124740" y="2057157"/>
                </a:lnTo>
                <a:lnTo>
                  <a:pt x="106857" y="2015523"/>
                </a:lnTo>
                <a:lnTo>
                  <a:pt x="90268" y="1973259"/>
                </a:lnTo>
                <a:lnTo>
                  <a:pt x="74997" y="1930387"/>
                </a:lnTo>
                <a:lnTo>
                  <a:pt x="61068" y="1886932"/>
                </a:lnTo>
                <a:lnTo>
                  <a:pt x="48504" y="1842916"/>
                </a:lnTo>
                <a:lnTo>
                  <a:pt x="37329" y="1798361"/>
                </a:lnTo>
                <a:lnTo>
                  <a:pt x="27568" y="1753291"/>
                </a:lnTo>
                <a:lnTo>
                  <a:pt x="19243" y="1707728"/>
                </a:lnTo>
                <a:lnTo>
                  <a:pt x="12379" y="1661696"/>
                </a:lnTo>
                <a:lnTo>
                  <a:pt x="6998" y="1615217"/>
                </a:lnTo>
                <a:lnTo>
                  <a:pt x="3126" y="1568313"/>
                </a:lnTo>
                <a:lnTo>
                  <a:pt x="785" y="1521009"/>
                </a:lnTo>
                <a:lnTo>
                  <a:pt x="0" y="1473327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46771" y="2720339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579539" y="0"/>
                </a:moveTo>
                <a:lnTo>
                  <a:pt x="532012" y="1921"/>
                </a:lnTo>
                <a:lnTo>
                  <a:pt x="485542" y="7584"/>
                </a:lnTo>
                <a:lnTo>
                  <a:pt x="440279" y="16842"/>
                </a:lnTo>
                <a:lnTo>
                  <a:pt x="396371" y="29544"/>
                </a:lnTo>
                <a:lnTo>
                  <a:pt x="353969" y="45541"/>
                </a:lnTo>
                <a:lnTo>
                  <a:pt x="313221" y="64684"/>
                </a:lnTo>
                <a:lnTo>
                  <a:pt x="274276" y="86824"/>
                </a:lnTo>
                <a:lnTo>
                  <a:pt x="237284" y="111812"/>
                </a:lnTo>
                <a:lnTo>
                  <a:pt x="202393" y="139499"/>
                </a:lnTo>
                <a:lnTo>
                  <a:pt x="169754" y="169735"/>
                </a:lnTo>
                <a:lnTo>
                  <a:pt x="139515" y="202371"/>
                </a:lnTo>
                <a:lnTo>
                  <a:pt x="111826" y="237259"/>
                </a:lnTo>
                <a:lnTo>
                  <a:pt x="86835" y="274248"/>
                </a:lnTo>
                <a:lnTo>
                  <a:pt x="64692" y="313191"/>
                </a:lnTo>
                <a:lnTo>
                  <a:pt x="45547" y="353937"/>
                </a:lnTo>
                <a:lnTo>
                  <a:pt x="29548" y="396337"/>
                </a:lnTo>
                <a:lnTo>
                  <a:pt x="16844" y="440243"/>
                </a:lnTo>
                <a:lnTo>
                  <a:pt x="7586" y="485505"/>
                </a:lnTo>
                <a:lnTo>
                  <a:pt x="1921" y="531974"/>
                </a:lnTo>
                <a:lnTo>
                  <a:pt x="0" y="579501"/>
                </a:lnTo>
                <a:lnTo>
                  <a:pt x="1921" y="627045"/>
                </a:lnTo>
                <a:lnTo>
                  <a:pt x="7586" y="673531"/>
                </a:lnTo>
                <a:lnTo>
                  <a:pt x="16844" y="718807"/>
                </a:lnTo>
                <a:lnTo>
                  <a:pt x="29548" y="762726"/>
                </a:lnTo>
                <a:lnTo>
                  <a:pt x="45547" y="805138"/>
                </a:lnTo>
                <a:lnTo>
                  <a:pt x="64692" y="845894"/>
                </a:lnTo>
                <a:lnTo>
                  <a:pt x="86835" y="884845"/>
                </a:lnTo>
                <a:lnTo>
                  <a:pt x="111826" y="921842"/>
                </a:lnTo>
                <a:lnTo>
                  <a:pt x="139515" y="956736"/>
                </a:lnTo>
                <a:lnTo>
                  <a:pt x="169754" y="989377"/>
                </a:lnTo>
                <a:lnTo>
                  <a:pt x="202393" y="1019617"/>
                </a:lnTo>
                <a:lnTo>
                  <a:pt x="237284" y="1047308"/>
                </a:lnTo>
                <a:lnTo>
                  <a:pt x="274276" y="1072298"/>
                </a:lnTo>
                <a:lnTo>
                  <a:pt x="313221" y="1094440"/>
                </a:lnTo>
                <a:lnTo>
                  <a:pt x="353969" y="1113585"/>
                </a:lnTo>
                <a:lnTo>
                  <a:pt x="396371" y="1129583"/>
                </a:lnTo>
                <a:lnTo>
                  <a:pt x="440279" y="1142286"/>
                </a:lnTo>
                <a:lnTo>
                  <a:pt x="485542" y="1151543"/>
                </a:lnTo>
                <a:lnTo>
                  <a:pt x="532012" y="1157207"/>
                </a:lnTo>
                <a:lnTo>
                  <a:pt x="579539" y="1159129"/>
                </a:lnTo>
                <a:lnTo>
                  <a:pt x="627065" y="1157207"/>
                </a:lnTo>
                <a:lnTo>
                  <a:pt x="673534" y="1151543"/>
                </a:lnTo>
                <a:lnTo>
                  <a:pt x="718796" y="1142286"/>
                </a:lnTo>
                <a:lnTo>
                  <a:pt x="762702" y="1129583"/>
                </a:lnTo>
                <a:lnTo>
                  <a:pt x="805103" y="1113585"/>
                </a:lnTo>
                <a:lnTo>
                  <a:pt x="845848" y="1094440"/>
                </a:lnTo>
                <a:lnTo>
                  <a:pt x="884791" y="1072298"/>
                </a:lnTo>
                <a:lnTo>
                  <a:pt x="921780" y="1047308"/>
                </a:lnTo>
                <a:lnTo>
                  <a:pt x="956668" y="1019617"/>
                </a:lnTo>
                <a:lnTo>
                  <a:pt x="989304" y="989377"/>
                </a:lnTo>
                <a:lnTo>
                  <a:pt x="1019540" y="956736"/>
                </a:lnTo>
                <a:lnTo>
                  <a:pt x="1047227" y="921842"/>
                </a:lnTo>
                <a:lnTo>
                  <a:pt x="1072215" y="884845"/>
                </a:lnTo>
                <a:lnTo>
                  <a:pt x="1094355" y="845894"/>
                </a:lnTo>
                <a:lnTo>
                  <a:pt x="1113498" y="805138"/>
                </a:lnTo>
                <a:lnTo>
                  <a:pt x="1129495" y="762726"/>
                </a:lnTo>
                <a:lnTo>
                  <a:pt x="1142197" y="718807"/>
                </a:lnTo>
                <a:lnTo>
                  <a:pt x="1151455" y="673531"/>
                </a:lnTo>
                <a:lnTo>
                  <a:pt x="1157119" y="627045"/>
                </a:lnTo>
                <a:lnTo>
                  <a:pt x="1159040" y="579501"/>
                </a:lnTo>
                <a:lnTo>
                  <a:pt x="1157119" y="531974"/>
                </a:lnTo>
                <a:lnTo>
                  <a:pt x="1151455" y="485505"/>
                </a:lnTo>
                <a:lnTo>
                  <a:pt x="1142197" y="440243"/>
                </a:lnTo>
                <a:lnTo>
                  <a:pt x="1129495" y="396337"/>
                </a:lnTo>
                <a:lnTo>
                  <a:pt x="1113498" y="353937"/>
                </a:lnTo>
                <a:lnTo>
                  <a:pt x="1094355" y="313191"/>
                </a:lnTo>
                <a:lnTo>
                  <a:pt x="1072215" y="274248"/>
                </a:lnTo>
                <a:lnTo>
                  <a:pt x="1047227" y="237259"/>
                </a:lnTo>
                <a:lnTo>
                  <a:pt x="1019540" y="202371"/>
                </a:lnTo>
                <a:lnTo>
                  <a:pt x="989304" y="169735"/>
                </a:lnTo>
                <a:lnTo>
                  <a:pt x="956668" y="139499"/>
                </a:lnTo>
                <a:lnTo>
                  <a:pt x="921780" y="111812"/>
                </a:lnTo>
                <a:lnTo>
                  <a:pt x="884791" y="86824"/>
                </a:lnTo>
                <a:lnTo>
                  <a:pt x="845848" y="64684"/>
                </a:lnTo>
                <a:lnTo>
                  <a:pt x="805103" y="45541"/>
                </a:lnTo>
                <a:lnTo>
                  <a:pt x="762702" y="29544"/>
                </a:lnTo>
                <a:lnTo>
                  <a:pt x="718796" y="16842"/>
                </a:lnTo>
                <a:lnTo>
                  <a:pt x="673534" y="7584"/>
                </a:lnTo>
                <a:lnTo>
                  <a:pt x="627065" y="1921"/>
                </a:lnTo>
                <a:lnTo>
                  <a:pt x="579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46771" y="2720339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0" y="579501"/>
                </a:moveTo>
                <a:lnTo>
                  <a:pt x="1921" y="531974"/>
                </a:lnTo>
                <a:lnTo>
                  <a:pt x="7586" y="485505"/>
                </a:lnTo>
                <a:lnTo>
                  <a:pt x="16844" y="440243"/>
                </a:lnTo>
                <a:lnTo>
                  <a:pt x="29548" y="396337"/>
                </a:lnTo>
                <a:lnTo>
                  <a:pt x="45547" y="353937"/>
                </a:lnTo>
                <a:lnTo>
                  <a:pt x="64692" y="313191"/>
                </a:lnTo>
                <a:lnTo>
                  <a:pt x="86835" y="274248"/>
                </a:lnTo>
                <a:lnTo>
                  <a:pt x="111826" y="237259"/>
                </a:lnTo>
                <a:lnTo>
                  <a:pt x="139515" y="202371"/>
                </a:lnTo>
                <a:lnTo>
                  <a:pt x="169754" y="169735"/>
                </a:lnTo>
                <a:lnTo>
                  <a:pt x="202393" y="139499"/>
                </a:lnTo>
                <a:lnTo>
                  <a:pt x="237284" y="111812"/>
                </a:lnTo>
                <a:lnTo>
                  <a:pt x="274276" y="86824"/>
                </a:lnTo>
                <a:lnTo>
                  <a:pt x="313221" y="64684"/>
                </a:lnTo>
                <a:lnTo>
                  <a:pt x="353969" y="45541"/>
                </a:lnTo>
                <a:lnTo>
                  <a:pt x="396371" y="29544"/>
                </a:lnTo>
                <a:lnTo>
                  <a:pt x="440279" y="16842"/>
                </a:lnTo>
                <a:lnTo>
                  <a:pt x="485542" y="7584"/>
                </a:lnTo>
                <a:lnTo>
                  <a:pt x="532012" y="1921"/>
                </a:lnTo>
                <a:lnTo>
                  <a:pt x="579539" y="0"/>
                </a:lnTo>
                <a:lnTo>
                  <a:pt x="627065" y="1921"/>
                </a:lnTo>
                <a:lnTo>
                  <a:pt x="673534" y="7584"/>
                </a:lnTo>
                <a:lnTo>
                  <a:pt x="718796" y="16842"/>
                </a:lnTo>
                <a:lnTo>
                  <a:pt x="762702" y="29544"/>
                </a:lnTo>
                <a:lnTo>
                  <a:pt x="805103" y="45541"/>
                </a:lnTo>
                <a:lnTo>
                  <a:pt x="845848" y="64684"/>
                </a:lnTo>
                <a:lnTo>
                  <a:pt x="884791" y="86824"/>
                </a:lnTo>
                <a:lnTo>
                  <a:pt x="921780" y="111812"/>
                </a:lnTo>
                <a:lnTo>
                  <a:pt x="956668" y="139499"/>
                </a:lnTo>
                <a:lnTo>
                  <a:pt x="989304" y="169735"/>
                </a:lnTo>
                <a:lnTo>
                  <a:pt x="1019540" y="202371"/>
                </a:lnTo>
                <a:lnTo>
                  <a:pt x="1047227" y="237259"/>
                </a:lnTo>
                <a:lnTo>
                  <a:pt x="1072215" y="274248"/>
                </a:lnTo>
                <a:lnTo>
                  <a:pt x="1094355" y="313191"/>
                </a:lnTo>
                <a:lnTo>
                  <a:pt x="1113498" y="353937"/>
                </a:lnTo>
                <a:lnTo>
                  <a:pt x="1129495" y="396337"/>
                </a:lnTo>
                <a:lnTo>
                  <a:pt x="1142197" y="440243"/>
                </a:lnTo>
                <a:lnTo>
                  <a:pt x="1151455" y="485505"/>
                </a:lnTo>
                <a:lnTo>
                  <a:pt x="1157119" y="531974"/>
                </a:lnTo>
                <a:lnTo>
                  <a:pt x="1159040" y="579501"/>
                </a:lnTo>
                <a:lnTo>
                  <a:pt x="1157119" y="627045"/>
                </a:lnTo>
                <a:lnTo>
                  <a:pt x="1151455" y="673531"/>
                </a:lnTo>
                <a:lnTo>
                  <a:pt x="1142197" y="718807"/>
                </a:lnTo>
                <a:lnTo>
                  <a:pt x="1129495" y="762726"/>
                </a:lnTo>
                <a:lnTo>
                  <a:pt x="1113498" y="805138"/>
                </a:lnTo>
                <a:lnTo>
                  <a:pt x="1094355" y="845894"/>
                </a:lnTo>
                <a:lnTo>
                  <a:pt x="1072215" y="884845"/>
                </a:lnTo>
                <a:lnTo>
                  <a:pt x="1047227" y="921842"/>
                </a:lnTo>
                <a:lnTo>
                  <a:pt x="1019540" y="956736"/>
                </a:lnTo>
                <a:lnTo>
                  <a:pt x="989304" y="989377"/>
                </a:lnTo>
                <a:lnTo>
                  <a:pt x="956668" y="1019617"/>
                </a:lnTo>
                <a:lnTo>
                  <a:pt x="921780" y="1047308"/>
                </a:lnTo>
                <a:lnTo>
                  <a:pt x="884791" y="1072298"/>
                </a:lnTo>
                <a:lnTo>
                  <a:pt x="845848" y="1094440"/>
                </a:lnTo>
                <a:lnTo>
                  <a:pt x="805103" y="1113585"/>
                </a:lnTo>
                <a:lnTo>
                  <a:pt x="762702" y="1129583"/>
                </a:lnTo>
                <a:lnTo>
                  <a:pt x="718796" y="1142286"/>
                </a:lnTo>
                <a:lnTo>
                  <a:pt x="673534" y="1151543"/>
                </a:lnTo>
                <a:lnTo>
                  <a:pt x="627065" y="1157207"/>
                </a:lnTo>
                <a:lnTo>
                  <a:pt x="579539" y="1159129"/>
                </a:lnTo>
                <a:lnTo>
                  <a:pt x="532012" y="1157207"/>
                </a:lnTo>
                <a:lnTo>
                  <a:pt x="485542" y="1151543"/>
                </a:lnTo>
                <a:lnTo>
                  <a:pt x="440279" y="1142286"/>
                </a:lnTo>
                <a:lnTo>
                  <a:pt x="396371" y="1129583"/>
                </a:lnTo>
                <a:lnTo>
                  <a:pt x="353969" y="1113585"/>
                </a:lnTo>
                <a:lnTo>
                  <a:pt x="313221" y="1094440"/>
                </a:lnTo>
                <a:lnTo>
                  <a:pt x="274276" y="1072298"/>
                </a:lnTo>
                <a:lnTo>
                  <a:pt x="237284" y="1047308"/>
                </a:lnTo>
                <a:lnTo>
                  <a:pt x="202393" y="1019617"/>
                </a:lnTo>
                <a:lnTo>
                  <a:pt x="169754" y="989377"/>
                </a:lnTo>
                <a:lnTo>
                  <a:pt x="139515" y="956736"/>
                </a:lnTo>
                <a:lnTo>
                  <a:pt x="111826" y="921842"/>
                </a:lnTo>
                <a:lnTo>
                  <a:pt x="86835" y="884845"/>
                </a:lnTo>
                <a:lnTo>
                  <a:pt x="64692" y="845894"/>
                </a:lnTo>
                <a:lnTo>
                  <a:pt x="45547" y="805138"/>
                </a:lnTo>
                <a:lnTo>
                  <a:pt x="29548" y="762726"/>
                </a:lnTo>
                <a:lnTo>
                  <a:pt x="16844" y="718807"/>
                </a:lnTo>
                <a:lnTo>
                  <a:pt x="7586" y="673531"/>
                </a:lnTo>
                <a:lnTo>
                  <a:pt x="1921" y="627045"/>
                </a:lnTo>
                <a:lnTo>
                  <a:pt x="0" y="579501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37145" y="3867150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579488" y="0"/>
                </a:moveTo>
                <a:lnTo>
                  <a:pt x="531965" y="1921"/>
                </a:lnTo>
                <a:lnTo>
                  <a:pt x="485499" y="7584"/>
                </a:lnTo>
                <a:lnTo>
                  <a:pt x="440239" y="16842"/>
                </a:lnTo>
                <a:lnTo>
                  <a:pt x="396335" y="29544"/>
                </a:lnTo>
                <a:lnTo>
                  <a:pt x="353937" y="45541"/>
                </a:lnTo>
                <a:lnTo>
                  <a:pt x="313192" y="64684"/>
                </a:lnTo>
                <a:lnTo>
                  <a:pt x="274250" y="86824"/>
                </a:lnTo>
                <a:lnTo>
                  <a:pt x="237262" y="111812"/>
                </a:lnTo>
                <a:lnTo>
                  <a:pt x="202374" y="139499"/>
                </a:lnTo>
                <a:lnTo>
                  <a:pt x="169738" y="169735"/>
                </a:lnTo>
                <a:lnTo>
                  <a:pt x="139502" y="202371"/>
                </a:lnTo>
                <a:lnTo>
                  <a:pt x="111815" y="237259"/>
                </a:lnTo>
                <a:lnTo>
                  <a:pt x="86827" y="274248"/>
                </a:lnTo>
                <a:lnTo>
                  <a:pt x="64686" y="313191"/>
                </a:lnTo>
                <a:lnTo>
                  <a:pt x="45542" y="353937"/>
                </a:lnTo>
                <a:lnTo>
                  <a:pt x="29545" y="396337"/>
                </a:lnTo>
                <a:lnTo>
                  <a:pt x="16843" y="440243"/>
                </a:lnTo>
                <a:lnTo>
                  <a:pt x="7585" y="485505"/>
                </a:lnTo>
                <a:lnTo>
                  <a:pt x="1921" y="531974"/>
                </a:lnTo>
                <a:lnTo>
                  <a:pt x="0" y="579501"/>
                </a:lnTo>
                <a:lnTo>
                  <a:pt x="1921" y="627028"/>
                </a:lnTo>
                <a:lnTo>
                  <a:pt x="7585" y="673500"/>
                </a:lnTo>
                <a:lnTo>
                  <a:pt x="16843" y="718766"/>
                </a:lnTo>
                <a:lnTo>
                  <a:pt x="29545" y="762677"/>
                </a:lnTo>
                <a:lnTo>
                  <a:pt x="45542" y="805084"/>
                </a:lnTo>
                <a:lnTo>
                  <a:pt x="64686" y="845838"/>
                </a:lnTo>
                <a:lnTo>
                  <a:pt x="86827" y="884788"/>
                </a:lnTo>
                <a:lnTo>
                  <a:pt x="111815" y="921787"/>
                </a:lnTo>
                <a:lnTo>
                  <a:pt x="139502" y="956684"/>
                </a:lnTo>
                <a:lnTo>
                  <a:pt x="169738" y="989330"/>
                </a:lnTo>
                <a:lnTo>
                  <a:pt x="202374" y="1019575"/>
                </a:lnTo>
                <a:lnTo>
                  <a:pt x="237262" y="1047271"/>
                </a:lnTo>
                <a:lnTo>
                  <a:pt x="274250" y="1072268"/>
                </a:lnTo>
                <a:lnTo>
                  <a:pt x="313192" y="1094416"/>
                </a:lnTo>
                <a:lnTo>
                  <a:pt x="353937" y="1113567"/>
                </a:lnTo>
                <a:lnTo>
                  <a:pt x="396335" y="1129571"/>
                </a:lnTo>
                <a:lnTo>
                  <a:pt x="440239" y="1142278"/>
                </a:lnTo>
                <a:lnTo>
                  <a:pt x="485499" y="1151540"/>
                </a:lnTo>
                <a:lnTo>
                  <a:pt x="531965" y="1157206"/>
                </a:lnTo>
                <a:lnTo>
                  <a:pt x="579488" y="1159129"/>
                </a:lnTo>
                <a:lnTo>
                  <a:pt x="627033" y="1157206"/>
                </a:lnTo>
                <a:lnTo>
                  <a:pt x="673518" y="1151540"/>
                </a:lnTo>
                <a:lnTo>
                  <a:pt x="718794" y="1142278"/>
                </a:lnTo>
                <a:lnTo>
                  <a:pt x="762713" y="1129571"/>
                </a:lnTo>
                <a:lnTo>
                  <a:pt x="805125" y="1113567"/>
                </a:lnTo>
                <a:lnTo>
                  <a:pt x="845881" y="1094416"/>
                </a:lnTo>
                <a:lnTo>
                  <a:pt x="884832" y="1072268"/>
                </a:lnTo>
                <a:lnTo>
                  <a:pt x="921829" y="1047271"/>
                </a:lnTo>
                <a:lnTo>
                  <a:pt x="956723" y="1019575"/>
                </a:lnTo>
                <a:lnTo>
                  <a:pt x="989364" y="989330"/>
                </a:lnTo>
                <a:lnTo>
                  <a:pt x="1019605" y="956684"/>
                </a:lnTo>
                <a:lnTo>
                  <a:pt x="1047295" y="921787"/>
                </a:lnTo>
                <a:lnTo>
                  <a:pt x="1072286" y="884788"/>
                </a:lnTo>
                <a:lnTo>
                  <a:pt x="1094428" y="845838"/>
                </a:lnTo>
                <a:lnTo>
                  <a:pt x="1113572" y="805084"/>
                </a:lnTo>
                <a:lnTo>
                  <a:pt x="1129571" y="762677"/>
                </a:lnTo>
                <a:lnTo>
                  <a:pt x="1142273" y="718766"/>
                </a:lnTo>
                <a:lnTo>
                  <a:pt x="1151531" y="673500"/>
                </a:lnTo>
                <a:lnTo>
                  <a:pt x="1157195" y="627028"/>
                </a:lnTo>
                <a:lnTo>
                  <a:pt x="1159116" y="579501"/>
                </a:lnTo>
                <a:lnTo>
                  <a:pt x="1157195" y="531974"/>
                </a:lnTo>
                <a:lnTo>
                  <a:pt x="1151531" y="485505"/>
                </a:lnTo>
                <a:lnTo>
                  <a:pt x="1142273" y="440243"/>
                </a:lnTo>
                <a:lnTo>
                  <a:pt x="1129571" y="396337"/>
                </a:lnTo>
                <a:lnTo>
                  <a:pt x="1113572" y="353937"/>
                </a:lnTo>
                <a:lnTo>
                  <a:pt x="1094428" y="313191"/>
                </a:lnTo>
                <a:lnTo>
                  <a:pt x="1072286" y="274248"/>
                </a:lnTo>
                <a:lnTo>
                  <a:pt x="1047295" y="237259"/>
                </a:lnTo>
                <a:lnTo>
                  <a:pt x="1019605" y="202371"/>
                </a:lnTo>
                <a:lnTo>
                  <a:pt x="989364" y="169735"/>
                </a:lnTo>
                <a:lnTo>
                  <a:pt x="956723" y="139499"/>
                </a:lnTo>
                <a:lnTo>
                  <a:pt x="921829" y="111812"/>
                </a:lnTo>
                <a:lnTo>
                  <a:pt x="884832" y="86824"/>
                </a:lnTo>
                <a:lnTo>
                  <a:pt x="845881" y="64684"/>
                </a:lnTo>
                <a:lnTo>
                  <a:pt x="805125" y="45541"/>
                </a:lnTo>
                <a:lnTo>
                  <a:pt x="762713" y="29544"/>
                </a:lnTo>
                <a:lnTo>
                  <a:pt x="718794" y="16842"/>
                </a:lnTo>
                <a:lnTo>
                  <a:pt x="673518" y="7584"/>
                </a:lnTo>
                <a:lnTo>
                  <a:pt x="627033" y="1921"/>
                </a:lnTo>
                <a:lnTo>
                  <a:pt x="579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37145" y="3867150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0" y="579501"/>
                </a:moveTo>
                <a:lnTo>
                  <a:pt x="1921" y="531974"/>
                </a:lnTo>
                <a:lnTo>
                  <a:pt x="7585" y="485505"/>
                </a:lnTo>
                <a:lnTo>
                  <a:pt x="16843" y="440243"/>
                </a:lnTo>
                <a:lnTo>
                  <a:pt x="29545" y="396337"/>
                </a:lnTo>
                <a:lnTo>
                  <a:pt x="45542" y="353937"/>
                </a:lnTo>
                <a:lnTo>
                  <a:pt x="64686" y="313191"/>
                </a:lnTo>
                <a:lnTo>
                  <a:pt x="86827" y="274248"/>
                </a:lnTo>
                <a:lnTo>
                  <a:pt x="111815" y="237259"/>
                </a:lnTo>
                <a:lnTo>
                  <a:pt x="139502" y="202371"/>
                </a:lnTo>
                <a:lnTo>
                  <a:pt x="169738" y="169735"/>
                </a:lnTo>
                <a:lnTo>
                  <a:pt x="202374" y="139499"/>
                </a:lnTo>
                <a:lnTo>
                  <a:pt x="237262" y="111812"/>
                </a:lnTo>
                <a:lnTo>
                  <a:pt x="274250" y="86824"/>
                </a:lnTo>
                <a:lnTo>
                  <a:pt x="313192" y="64684"/>
                </a:lnTo>
                <a:lnTo>
                  <a:pt x="353937" y="45541"/>
                </a:lnTo>
                <a:lnTo>
                  <a:pt x="396335" y="29544"/>
                </a:lnTo>
                <a:lnTo>
                  <a:pt x="440239" y="16842"/>
                </a:lnTo>
                <a:lnTo>
                  <a:pt x="485499" y="7584"/>
                </a:lnTo>
                <a:lnTo>
                  <a:pt x="531965" y="1921"/>
                </a:lnTo>
                <a:lnTo>
                  <a:pt x="579488" y="0"/>
                </a:lnTo>
                <a:lnTo>
                  <a:pt x="627033" y="1921"/>
                </a:lnTo>
                <a:lnTo>
                  <a:pt x="673518" y="7584"/>
                </a:lnTo>
                <a:lnTo>
                  <a:pt x="718794" y="16842"/>
                </a:lnTo>
                <a:lnTo>
                  <a:pt x="762713" y="29544"/>
                </a:lnTo>
                <a:lnTo>
                  <a:pt x="805125" y="45541"/>
                </a:lnTo>
                <a:lnTo>
                  <a:pt x="845881" y="64684"/>
                </a:lnTo>
                <a:lnTo>
                  <a:pt x="884832" y="86824"/>
                </a:lnTo>
                <a:lnTo>
                  <a:pt x="921829" y="111812"/>
                </a:lnTo>
                <a:lnTo>
                  <a:pt x="956723" y="139499"/>
                </a:lnTo>
                <a:lnTo>
                  <a:pt x="989364" y="169735"/>
                </a:lnTo>
                <a:lnTo>
                  <a:pt x="1019605" y="202371"/>
                </a:lnTo>
                <a:lnTo>
                  <a:pt x="1047295" y="237259"/>
                </a:lnTo>
                <a:lnTo>
                  <a:pt x="1072286" y="274248"/>
                </a:lnTo>
                <a:lnTo>
                  <a:pt x="1094428" y="313191"/>
                </a:lnTo>
                <a:lnTo>
                  <a:pt x="1113572" y="353937"/>
                </a:lnTo>
                <a:lnTo>
                  <a:pt x="1129571" y="396337"/>
                </a:lnTo>
                <a:lnTo>
                  <a:pt x="1142273" y="440243"/>
                </a:lnTo>
                <a:lnTo>
                  <a:pt x="1151531" y="485505"/>
                </a:lnTo>
                <a:lnTo>
                  <a:pt x="1157195" y="531974"/>
                </a:lnTo>
                <a:lnTo>
                  <a:pt x="1159116" y="579501"/>
                </a:lnTo>
                <a:lnTo>
                  <a:pt x="1157195" y="627028"/>
                </a:lnTo>
                <a:lnTo>
                  <a:pt x="1151531" y="673500"/>
                </a:lnTo>
                <a:lnTo>
                  <a:pt x="1142273" y="718766"/>
                </a:lnTo>
                <a:lnTo>
                  <a:pt x="1129571" y="762677"/>
                </a:lnTo>
                <a:lnTo>
                  <a:pt x="1113572" y="805084"/>
                </a:lnTo>
                <a:lnTo>
                  <a:pt x="1094428" y="845838"/>
                </a:lnTo>
                <a:lnTo>
                  <a:pt x="1072286" y="884788"/>
                </a:lnTo>
                <a:lnTo>
                  <a:pt x="1047295" y="921787"/>
                </a:lnTo>
                <a:lnTo>
                  <a:pt x="1019605" y="956684"/>
                </a:lnTo>
                <a:lnTo>
                  <a:pt x="989364" y="989330"/>
                </a:lnTo>
                <a:lnTo>
                  <a:pt x="956723" y="1019575"/>
                </a:lnTo>
                <a:lnTo>
                  <a:pt x="921829" y="1047271"/>
                </a:lnTo>
                <a:lnTo>
                  <a:pt x="884832" y="1072268"/>
                </a:lnTo>
                <a:lnTo>
                  <a:pt x="845881" y="1094416"/>
                </a:lnTo>
                <a:lnTo>
                  <a:pt x="805125" y="1113567"/>
                </a:lnTo>
                <a:lnTo>
                  <a:pt x="762713" y="1129571"/>
                </a:lnTo>
                <a:lnTo>
                  <a:pt x="718794" y="1142278"/>
                </a:lnTo>
                <a:lnTo>
                  <a:pt x="673518" y="1151540"/>
                </a:lnTo>
                <a:lnTo>
                  <a:pt x="627033" y="1157206"/>
                </a:lnTo>
                <a:lnTo>
                  <a:pt x="579488" y="1159129"/>
                </a:lnTo>
                <a:lnTo>
                  <a:pt x="531965" y="1157206"/>
                </a:lnTo>
                <a:lnTo>
                  <a:pt x="485499" y="1151540"/>
                </a:lnTo>
                <a:lnTo>
                  <a:pt x="440239" y="1142278"/>
                </a:lnTo>
                <a:lnTo>
                  <a:pt x="396335" y="1129571"/>
                </a:lnTo>
                <a:lnTo>
                  <a:pt x="353937" y="1113567"/>
                </a:lnTo>
                <a:lnTo>
                  <a:pt x="313192" y="1094416"/>
                </a:lnTo>
                <a:lnTo>
                  <a:pt x="274250" y="1072268"/>
                </a:lnTo>
                <a:lnTo>
                  <a:pt x="237262" y="1047271"/>
                </a:lnTo>
                <a:lnTo>
                  <a:pt x="202374" y="1019575"/>
                </a:lnTo>
                <a:lnTo>
                  <a:pt x="169738" y="989330"/>
                </a:lnTo>
                <a:lnTo>
                  <a:pt x="139502" y="956684"/>
                </a:lnTo>
                <a:lnTo>
                  <a:pt x="111815" y="921787"/>
                </a:lnTo>
                <a:lnTo>
                  <a:pt x="86827" y="884788"/>
                </a:lnTo>
                <a:lnTo>
                  <a:pt x="64686" y="845838"/>
                </a:lnTo>
                <a:lnTo>
                  <a:pt x="45542" y="805084"/>
                </a:lnTo>
                <a:lnTo>
                  <a:pt x="29545" y="762677"/>
                </a:lnTo>
                <a:lnTo>
                  <a:pt x="16843" y="718766"/>
                </a:lnTo>
                <a:lnTo>
                  <a:pt x="7585" y="673500"/>
                </a:lnTo>
                <a:lnTo>
                  <a:pt x="1921" y="627028"/>
                </a:lnTo>
                <a:lnTo>
                  <a:pt x="0" y="579501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022220" y="4270883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579628" y="0"/>
                </a:moveTo>
                <a:lnTo>
                  <a:pt x="532083" y="1921"/>
                </a:lnTo>
                <a:lnTo>
                  <a:pt x="485597" y="7584"/>
                </a:lnTo>
                <a:lnTo>
                  <a:pt x="440321" y="16842"/>
                </a:lnTo>
                <a:lnTo>
                  <a:pt x="396402" y="29544"/>
                </a:lnTo>
                <a:lnTo>
                  <a:pt x="353990" y="45541"/>
                </a:lnTo>
                <a:lnTo>
                  <a:pt x="313234" y="64684"/>
                </a:lnTo>
                <a:lnTo>
                  <a:pt x="274283" y="86824"/>
                </a:lnTo>
                <a:lnTo>
                  <a:pt x="237286" y="111812"/>
                </a:lnTo>
                <a:lnTo>
                  <a:pt x="202392" y="139499"/>
                </a:lnTo>
                <a:lnTo>
                  <a:pt x="169751" y="169735"/>
                </a:lnTo>
                <a:lnTo>
                  <a:pt x="139511" y="202371"/>
                </a:lnTo>
                <a:lnTo>
                  <a:pt x="111820" y="237259"/>
                </a:lnTo>
                <a:lnTo>
                  <a:pt x="86830" y="274248"/>
                </a:lnTo>
                <a:lnTo>
                  <a:pt x="64688" y="313191"/>
                </a:lnTo>
                <a:lnTo>
                  <a:pt x="45543" y="353937"/>
                </a:lnTo>
                <a:lnTo>
                  <a:pt x="29545" y="396337"/>
                </a:lnTo>
                <a:lnTo>
                  <a:pt x="16842" y="440243"/>
                </a:lnTo>
                <a:lnTo>
                  <a:pt x="7585" y="485505"/>
                </a:lnTo>
                <a:lnTo>
                  <a:pt x="1921" y="531974"/>
                </a:lnTo>
                <a:lnTo>
                  <a:pt x="0" y="579501"/>
                </a:lnTo>
                <a:lnTo>
                  <a:pt x="1921" y="627045"/>
                </a:lnTo>
                <a:lnTo>
                  <a:pt x="7585" y="673531"/>
                </a:lnTo>
                <a:lnTo>
                  <a:pt x="16842" y="718807"/>
                </a:lnTo>
                <a:lnTo>
                  <a:pt x="29545" y="762726"/>
                </a:lnTo>
                <a:lnTo>
                  <a:pt x="45543" y="805138"/>
                </a:lnTo>
                <a:lnTo>
                  <a:pt x="64688" y="845894"/>
                </a:lnTo>
                <a:lnTo>
                  <a:pt x="86830" y="884845"/>
                </a:lnTo>
                <a:lnTo>
                  <a:pt x="111820" y="921842"/>
                </a:lnTo>
                <a:lnTo>
                  <a:pt x="139511" y="956736"/>
                </a:lnTo>
                <a:lnTo>
                  <a:pt x="169751" y="989377"/>
                </a:lnTo>
                <a:lnTo>
                  <a:pt x="202392" y="1019617"/>
                </a:lnTo>
                <a:lnTo>
                  <a:pt x="237286" y="1047308"/>
                </a:lnTo>
                <a:lnTo>
                  <a:pt x="274283" y="1072298"/>
                </a:lnTo>
                <a:lnTo>
                  <a:pt x="313234" y="1094440"/>
                </a:lnTo>
                <a:lnTo>
                  <a:pt x="353990" y="1113585"/>
                </a:lnTo>
                <a:lnTo>
                  <a:pt x="396402" y="1129583"/>
                </a:lnTo>
                <a:lnTo>
                  <a:pt x="440321" y="1142286"/>
                </a:lnTo>
                <a:lnTo>
                  <a:pt x="485597" y="1151543"/>
                </a:lnTo>
                <a:lnTo>
                  <a:pt x="532083" y="1157207"/>
                </a:lnTo>
                <a:lnTo>
                  <a:pt x="579628" y="1159129"/>
                </a:lnTo>
                <a:lnTo>
                  <a:pt x="627154" y="1157207"/>
                </a:lnTo>
                <a:lnTo>
                  <a:pt x="673623" y="1151543"/>
                </a:lnTo>
                <a:lnTo>
                  <a:pt x="718885" y="1142286"/>
                </a:lnTo>
                <a:lnTo>
                  <a:pt x="762791" y="1129583"/>
                </a:lnTo>
                <a:lnTo>
                  <a:pt x="805191" y="1113585"/>
                </a:lnTo>
                <a:lnTo>
                  <a:pt x="845937" y="1094440"/>
                </a:lnTo>
                <a:lnTo>
                  <a:pt x="884880" y="1072298"/>
                </a:lnTo>
                <a:lnTo>
                  <a:pt x="921869" y="1047308"/>
                </a:lnTo>
                <a:lnTo>
                  <a:pt x="956757" y="1019617"/>
                </a:lnTo>
                <a:lnTo>
                  <a:pt x="989393" y="989377"/>
                </a:lnTo>
                <a:lnTo>
                  <a:pt x="1019629" y="956736"/>
                </a:lnTo>
                <a:lnTo>
                  <a:pt x="1047316" y="921842"/>
                </a:lnTo>
                <a:lnTo>
                  <a:pt x="1072304" y="884845"/>
                </a:lnTo>
                <a:lnTo>
                  <a:pt x="1094444" y="845894"/>
                </a:lnTo>
                <a:lnTo>
                  <a:pt x="1113587" y="805138"/>
                </a:lnTo>
                <a:lnTo>
                  <a:pt x="1129584" y="762726"/>
                </a:lnTo>
                <a:lnTo>
                  <a:pt x="1142286" y="718807"/>
                </a:lnTo>
                <a:lnTo>
                  <a:pt x="1151544" y="673531"/>
                </a:lnTo>
                <a:lnTo>
                  <a:pt x="1157207" y="627045"/>
                </a:lnTo>
                <a:lnTo>
                  <a:pt x="1159129" y="579501"/>
                </a:lnTo>
                <a:lnTo>
                  <a:pt x="1157207" y="531974"/>
                </a:lnTo>
                <a:lnTo>
                  <a:pt x="1151544" y="485505"/>
                </a:lnTo>
                <a:lnTo>
                  <a:pt x="1142286" y="440243"/>
                </a:lnTo>
                <a:lnTo>
                  <a:pt x="1129584" y="396337"/>
                </a:lnTo>
                <a:lnTo>
                  <a:pt x="1113587" y="353937"/>
                </a:lnTo>
                <a:lnTo>
                  <a:pt x="1094444" y="313191"/>
                </a:lnTo>
                <a:lnTo>
                  <a:pt x="1072304" y="274248"/>
                </a:lnTo>
                <a:lnTo>
                  <a:pt x="1047316" y="237259"/>
                </a:lnTo>
                <a:lnTo>
                  <a:pt x="1019629" y="202371"/>
                </a:lnTo>
                <a:lnTo>
                  <a:pt x="989393" y="169735"/>
                </a:lnTo>
                <a:lnTo>
                  <a:pt x="956757" y="139499"/>
                </a:lnTo>
                <a:lnTo>
                  <a:pt x="921869" y="111812"/>
                </a:lnTo>
                <a:lnTo>
                  <a:pt x="884880" y="86824"/>
                </a:lnTo>
                <a:lnTo>
                  <a:pt x="845937" y="64684"/>
                </a:lnTo>
                <a:lnTo>
                  <a:pt x="805191" y="45541"/>
                </a:lnTo>
                <a:lnTo>
                  <a:pt x="762791" y="29544"/>
                </a:lnTo>
                <a:lnTo>
                  <a:pt x="718885" y="16842"/>
                </a:lnTo>
                <a:lnTo>
                  <a:pt x="673623" y="7584"/>
                </a:lnTo>
                <a:lnTo>
                  <a:pt x="627154" y="1921"/>
                </a:lnTo>
                <a:lnTo>
                  <a:pt x="5796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022220" y="4270883"/>
            <a:ext cx="1159510" cy="1159510"/>
          </a:xfrm>
          <a:custGeom>
            <a:avLst/>
            <a:gdLst/>
            <a:ahLst/>
            <a:cxnLst/>
            <a:rect l="l" t="t" r="r" b="b"/>
            <a:pathLst>
              <a:path w="1159510" h="1159510">
                <a:moveTo>
                  <a:pt x="0" y="579501"/>
                </a:moveTo>
                <a:lnTo>
                  <a:pt x="1921" y="531974"/>
                </a:lnTo>
                <a:lnTo>
                  <a:pt x="7585" y="485505"/>
                </a:lnTo>
                <a:lnTo>
                  <a:pt x="16842" y="440243"/>
                </a:lnTo>
                <a:lnTo>
                  <a:pt x="29545" y="396337"/>
                </a:lnTo>
                <a:lnTo>
                  <a:pt x="45543" y="353937"/>
                </a:lnTo>
                <a:lnTo>
                  <a:pt x="64688" y="313191"/>
                </a:lnTo>
                <a:lnTo>
                  <a:pt x="86830" y="274248"/>
                </a:lnTo>
                <a:lnTo>
                  <a:pt x="111820" y="237259"/>
                </a:lnTo>
                <a:lnTo>
                  <a:pt x="139511" y="202371"/>
                </a:lnTo>
                <a:lnTo>
                  <a:pt x="169751" y="169735"/>
                </a:lnTo>
                <a:lnTo>
                  <a:pt x="202392" y="139499"/>
                </a:lnTo>
                <a:lnTo>
                  <a:pt x="237286" y="111812"/>
                </a:lnTo>
                <a:lnTo>
                  <a:pt x="274283" y="86824"/>
                </a:lnTo>
                <a:lnTo>
                  <a:pt x="313234" y="64684"/>
                </a:lnTo>
                <a:lnTo>
                  <a:pt x="353990" y="45541"/>
                </a:lnTo>
                <a:lnTo>
                  <a:pt x="396402" y="29544"/>
                </a:lnTo>
                <a:lnTo>
                  <a:pt x="440321" y="16842"/>
                </a:lnTo>
                <a:lnTo>
                  <a:pt x="485597" y="7584"/>
                </a:lnTo>
                <a:lnTo>
                  <a:pt x="532083" y="1921"/>
                </a:lnTo>
                <a:lnTo>
                  <a:pt x="579628" y="0"/>
                </a:lnTo>
                <a:lnTo>
                  <a:pt x="627154" y="1921"/>
                </a:lnTo>
                <a:lnTo>
                  <a:pt x="673623" y="7584"/>
                </a:lnTo>
                <a:lnTo>
                  <a:pt x="718885" y="16842"/>
                </a:lnTo>
                <a:lnTo>
                  <a:pt x="762791" y="29544"/>
                </a:lnTo>
                <a:lnTo>
                  <a:pt x="805191" y="45541"/>
                </a:lnTo>
                <a:lnTo>
                  <a:pt x="845937" y="64684"/>
                </a:lnTo>
                <a:lnTo>
                  <a:pt x="884880" y="86824"/>
                </a:lnTo>
                <a:lnTo>
                  <a:pt x="921869" y="111812"/>
                </a:lnTo>
                <a:lnTo>
                  <a:pt x="956757" y="139499"/>
                </a:lnTo>
                <a:lnTo>
                  <a:pt x="989393" y="169735"/>
                </a:lnTo>
                <a:lnTo>
                  <a:pt x="1019629" y="202371"/>
                </a:lnTo>
                <a:lnTo>
                  <a:pt x="1047316" y="237259"/>
                </a:lnTo>
                <a:lnTo>
                  <a:pt x="1072304" y="274248"/>
                </a:lnTo>
                <a:lnTo>
                  <a:pt x="1094444" y="313191"/>
                </a:lnTo>
                <a:lnTo>
                  <a:pt x="1113587" y="353937"/>
                </a:lnTo>
                <a:lnTo>
                  <a:pt x="1129584" y="396337"/>
                </a:lnTo>
                <a:lnTo>
                  <a:pt x="1142286" y="440243"/>
                </a:lnTo>
                <a:lnTo>
                  <a:pt x="1151544" y="485505"/>
                </a:lnTo>
                <a:lnTo>
                  <a:pt x="1157207" y="531974"/>
                </a:lnTo>
                <a:lnTo>
                  <a:pt x="1159129" y="579501"/>
                </a:lnTo>
                <a:lnTo>
                  <a:pt x="1157207" y="627045"/>
                </a:lnTo>
                <a:lnTo>
                  <a:pt x="1151544" y="673531"/>
                </a:lnTo>
                <a:lnTo>
                  <a:pt x="1142286" y="718807"/>
                </a:lnTo>
                <a:lnTo>
                  <a:pt x="1129584" y="762726"/>
                </a:lnTo>
                <a:lnTo>
                  <a:pt x="1113587" y="805138"/>
                </a:lnTo>
                <a:lnTo>
                  <a:pt x="1094444" y="845894"/>
                </a:lnTo>
                <a:lnTo>
                  <a:pt x="1072304" y="884845"/>
                </a:lnTo>
                <a:lnTo>
                  <a:pt x="1047316" y="921842"/>
                </a:lnTo>
                <a:lnTo>
                  <a:pt x="1019629" y="956736"/>
                </a:lnTo>
                <a:lnTo>
                  <a:pt x="989393" y="989377"/>
                </a:lnTo>
                <a:lnTo>
                  <a:pt x="956757" y="1019617"/>
                </a:lnTo>
                <a:lnTo>
                  <a:pt x="921869" y="1047308"/>
                </a:lnTo>
                <a:lnTo>
                  <a:pt x="884880" y="1072298"/>
                </a:lnTo>
                <a:lnTo>
                  <a:pt x="845937" y="1094440"/>
                </a:lnTo>
                <a:lnTo>
                  <a:pt x="805191" y="1113585"/>
                </a:lnTo>
                <a:lnTo>
                  <a:pt x="762791" y="1129583"/>
                </a:lnTo>
                <a:lnTo>
                  <a:pt x="718885" y="1142286"/>
                </a:lnTo>
                <a:lnTo>
                  <a:pt x="673623" y="1151543"/>
                </a:lnTo>
                <a:lnTo>
                  <a:pt x="627154" y="1157207"/>
                </a:lnTo>
                <a:lnTo>
                  <a:pt x="579628" y="1159129"/>
                </a:lnTo>
                <a:lnTo>
                  <a:pt x="532083" y="1157207"/>
                </a:lnTo>
                <a:lnTo>
                  <a:pt x="485597" y="1151543"/>
                </a:lnTo>
                <a:lnTo>
                  <a:pt x="440321" y="1142286"/>
                </a:lnTo>
                <a:lnTo>
                  <a:pt x="396402" y="1129583"/>
                </a:lnTo>
                <a:lnTo>
                  <a:pt x="353990" y="1113585"/>
                </a:lnTo>
                <a:lnTo>
                  <a:pt x="313234" y="1094440"/>
                </a:lnTo>
                <a:lnTo>
                  <a:pt x="274283" y="1072298"/>
                </a:lnTo>
                <a:lnTo>
                  <a:pt x="237286" y="1047308"/>
                </a:lnTo>
                <a:lnTo>
                  <a:pt x="202392" y="1019617"/>
                </a:lnTo>
                <a:lnTo>
                  <a:pt x="169751" y="989377"/>
                </a:lnTo>
                <a:lnTo>
                  <a:pt x="139511" y="956736"/>
                </a:lnTo>
                <a:lnTo>
                  <a:pt x="111820" y="921842"/>
                </a:lnTo>
                <a:lnTo>
                  <a:pt x="86830" y="884845"/>
                </a:lnTo>
                <a:lnTo>
                  <a:pt x="64688" y="845894"/>
                </a:lnTo>
                <a:lnTo>
                  <a:pt x="45543" y="805138"/>
                </a:lnTo>
                <a:lnTo>
                  <a:pt x="29545" y="762726"/>
                </a:lnTo>
                <a:lnTo>
                  <a:pt x="16842" y="718807"/>
                </a:lnTo>
                <a:lnTo>
                  <a:pt x="7585" y="673531"/>
                </a:lnTo>
                <a:lnTo>
                  <a:pt x="1921" y="627045"/>
                </a:lnTo>
                <a:lnTo>
                  <a:pt x="0" y="579501"/>
                </a:lnTo>
                <a:close/>
              </a:path>
            </a:pathLst>
          </a:custGeom>
          <a:ln w="63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34440" y="4105605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4440" y="4105605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ln w="63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16558" y="4195571"/>
            <a:ext cx="1187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>
                <a:latin typeface="Arial"/>
                <a:cs typeface="Arial"/>
              </a:rPr>
              <a:t>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41448" y="4352112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41448" y="4352112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ln w="63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523870" y="4442205"/>
            <a:ext cx="1187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22" name="object 22"/>
          <p:cNvSpPr/>
          <p:nvPr/>
        </p:nvSpPr>
        <p:spPr>
          <a:xfrm>
            <a:off x="1319402" y="4537150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9402" y="4537150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ln w="63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401572" y="4627117"/>
            <a:ext cx="1187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31898" y="4832934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31898" y="4832934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ln w="63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2314194" y="4923154"/>
            <a:ext cx="1187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28" name="object 28"/>
          <p:cNvSpPr/>
          <p:nvPr/>
        </p:nvSpPr>
        <p:spPr>
          <a:xfrm>
            <a:off x="2663444" y="4870018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663444" y="4870018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ln w="63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2745739" y="4959984"/>
            <a:ext cx="1187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31" name="object 31"/>
          <p:cNvSpPr/>
          <p:nvPr/>
        </p:nvSpPr>
        <p:spPr>
          <a:xfrm>
            <a:off x="1578355" y="3057601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4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578355" y="3057601"/>
            <a:ext cx="283845" cy="370205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762123" y="3304235"/>
            <a:ext cx="283845" cy="370205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34" name="object 34"/>
          <p:cNvSpPr/>
          <p:nvPr/>
        </p:nvSpPr>
        <p:spPr>
          <a:xfrm>
            <a:off x="2725166" y="4537075"/>
            <a:ext cx="80645" cy="333375"/>
          </a:xfrm>
          <a:custGeom>
            <a:avLst/>
            <a:gdLst/>
            <a:ahLst/>
            <a:cxnLst/>
            <a:rect l="l" t="t" r="r" b="b"/>
            <a:pathLst>
              <a:path w="80644" h="333375">
                <a:moveTo>
                  <a:pt x="0" y="0"/>
                </a:moveTo>
                <a:lnTo>
                  <a:pt x="80136" y="0"/>
                </a:lnTo>
                <a:lnTo>
                  <a:pt x="80136" y="3328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15489" y="5017896"/>
            <a:ext cx="147955" cy="37465"/>
          </a:xfrm>
          <a:custGeom>
            <a:avLst/>
            <a:gdLst/>
            <a:ahLst/>
            <a:cxnLst/>
            <a:rect l="l" t="t" r="r" b="b"/>
            <a:pathLst>
              <a:path w="147955" h="37464">
                <a:moveTo>
                  <a:pt x="0" y="0"/>
                </a:moveTo>
                <a:lnTo>
                  <a:pt x="74041" y="0"/>
                </a:lnTo>
                <a:lnTo>
                  <a:pt x="74041" y="37083"/>
                </a:lnTo>
                <a:lnTo>
                  <a:pt x="147955" y="3708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30400" y="4302886"/>
            <a:ext cx="401320" cy="419100"/>
          </a:xfrm>
          <a:custGeom>
            <a:avLst/>
            <a:gdLst/>
            <a:ahLst/>
            <a:cxnLst/>
            <a:rect l="l" t="t" r="r" b="b"/>
            <a:pathLst>
              <a:path w="401319" h="419100">
                <a:moveTo>
                  <a:pt x="0" y="0"/>
                </a:moveTo>
                <a:lnTo>
                  <a:pt x="0" y="117093"/>
                </a:lnTo>
                <a:lnTo>
                  <a:pt x="401193" y="117093"/>
                </a:lnTo>
                <a:lnTo>
                  <a:pt x="401193" y="419100"/>
                </a:lnTo>
                <a:lnTo>
                  <a:pt x="172593" y="4191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566539" y="3460114"/>
            <a:ext cx="1159510" cy="986790"/>
          </a:xfrm>
          <a:custGeom>
            <a:avLst/>
            <a:gdLst/>
            <a:ahLst/>
            <a:cxnLst/>
            <a:rect l="l" t="t" r="r" b="b"/>
            <a:pathLst>
              <a:path w="1159510" h="986789">
                <a:moveTo>
                  <a:pt x="579501" y="0"/>
                </a:moveTo>
                <a:lnTo>
                  <a:pt x="526756" y="2015"/>
                </a:lnTo>
                <a:lnTo>
                  <a:pt x="475337" y="7947"/>
                </a:lnTo>
                <a:lnTo>
                  <a:pt x="425450" y="17620"/>
                </a:lnTo>
                <a:lnTo>
                  <a:pt x="377298" y="30861"/>
                </a:lnTo>
                <a:lnTo>
                  <a:pt x="331086" y="47494"/>
                </a:lnTo>
                <a:lnTo>
                  <a:pt x="287020" y="67347"/>
                </a:lnTo>
                <a:lnTo>
                  <a:pt x="245302" y="90245"/>
                </a:lnTo>
                <a:lnTo>
                  <a:pt x="206139" y="116013"/>
                </a:lnTo>
                <a:lnTo>
                  <a:pt x="169735" y="144478"/>
                </a:lnTo>
                <a:lnTo>
                  <a:pt x="136294" y="175465"/>
                </a:lnTo>
                <a:lnTo>
                  <a:pt x="106021" y="208800"/>
                </a:lnTo>
                <a:lnTo>
                  <a:pt x="79121" y="244310"/>
                </a:lnTo>
                <a:lnTo>
                  <a:pt x="55797" y="281819"/>
                </a:lnTo>
                <a:lnTo>
                  <a:pt x="36256" y="321154"/>
                </a:lnTo>
                <a:lnTo>
                  <a:pt x="20701" y="362141"/>
                </a:lnTo>
                <a:lnTo>
                  <a:pt x="9336" y="404604"/>
                </a:lnTo>
                <a:lnTo>
                  <a:pt x="2368" y="448371"/>
                </a:lnTo>
                <a:lnTo>
                  <a:pt x="0" y="493268"/>
                </a:lnTo>
                <a:lnTo>
                  <a:pt x="2368" y="538164"/>
                </a:lnTo>
                <a:lnTo>
                  <a:pt x="9336" y="581931"/>
                </a:lnTo>
                <a:lnTo>
                  <a:pt x="20701" y="624394"/>
                </a:lnTo>
                <a:lnTo>
                  <a:pt x="36256" y="665381"/>
                </a:lnTo>
                <a:lnTo>
                  <a:pt x="55797" y="704716"/>
                </a:lnTo>
                <a:lnTo>
                  <a:pt x="79121" y="742225"/>
                </a:lnTo>
                <a:lnTo>
                  <a:pt x="106021" y="777735"/>
                </a:lnTo>
                <a:lnTo>
                  <a:pt x="136294" y="811070"/>
                </a:lnTo>
                <a:lnTo>
                  <a:pt x="169735" y="842057"/>
                </a:lnTo>
                <a:lnTo>
                  <a:pt x="206139" y="870522"/>
                </a:lnTo>
                <a:lnTo>
                  <a:pt x="245302" y="896290"/>
                </a:lnTo>
                <a:lnTo>
                  <a:pt x="287020" y="919188"/>
                </a:lnTo>
                <a:lnTo>
                  <a:pt x="331086" y="939041"/>
                </a:lnTo>
                <a:lnTo>
                  <a:pt x="377298" y="955674"/>
                </a:lnTo>
                <a:lnTo>
                  <a:pt x="425450" y="968915"/>
                </a:lnTo>
                <a:lnTo>
                  <a:pt x="475337" y="978588"/>
                </a:lnTo>
                <a:lnTo>
                  <a:pt x="526756" y="984520"/>
                </a:lnTo>
                <a:lnTo>
                  <a:pt x="579501" y="986536"/>
                </a:lnTo>
                <a:lnTo>
                  <a:pt x="632265" y="984520"/>
                </a:lnTo>
                <a:lnTo>
                  <a:pt x="683702" y="978588"/>
                </a:lnTo>
                <a:lnTo>
                  <a:pt x="733605" y="968915"/>
                </a:lnTo>
                <a:lnTo>
                  <a:pt x="781771" y="955674"/>
                </a:lnTo>
                <a:lnTo>
                  <a:pt x="827994" y="939041"/>
                </a:lnTo>
                <a:lnTo>
                  <a:pt x="872071" y="919188"/>
                </a:lnTo>
                <a:lnTo>
                  <a:pt x="913797" y="896290"/>
                </a:lnTo>
                <a:lnTo>
                  <a:pt x="952967" y="870522"/>
                </a:lnTo>
                <a:lnTo>
                  <a:pt x="989377" y="842057"/>
                </a:lnTo>
                <a:lnTo>
                  <a:pt x="1022823" y="811070"/>
                </a:lnTo>
                <a:lnTo>
                  <a:pt x="1053100" y="777735"/>
                </a:lnTo>
                <a:lnTo>
                  <a:pt x="1080003" y="742225"/>
                </a:lnTo>
                <a:lnTo>
                  <a:pt x="1103328" y="704716"/>
                </a:lnTo>
                <a:lnTo>
                  <a:pt x="1122871" y="665381"/>
                </a:lnTo>
                <a:lnTo>
                  <a:pt x="1138427" y="624394"/>
                </a:lnTo>
                <a:lnTo>
                  <a:pt x="1149791" y="581931"/>
                </a:lnTo>
                <a:lnTo>
                  <a:pt x="1156760" y="538164"/>
                </a:lnTo>
                <a:lnTo>
                  <a:pt x="1159128" y="493268"/>
                </a:lnTo>
                <a:lnTo>
                  <a:pt x="1156760" y="448371"/>
                </a:lnTo>
                <a:lnTo>
                  <a:pt x="1149791" y="404604"/>
                </a:lnTo>
                <a:lnTo>
                  <a:pt x="1138427" y="362141"/>
                </a:lnTo>
                <a:lnTo>
                  <a:pt x="1122871" y="321154"/>
                </a:lnTo>
                <a:lnTo>
                  <a:pt x="1103328" y="281819"/>
                </a:lnTo>
                <a:lnTo>
                  <a:pt x="1080003" y="244310"/>
                </a:lnTo>
                <a:lnTo>
                  <a:pt x="1053100" y="208800"/>
                </a:lnTo>
                <a:lnTo>
                  <a:pt x="1022823" y="175465"/>
                </a:lnTo>
                <a:lnTo>
                  <a:pt x="989377" y="144478"/>
                </a:lnTo>
                <a:lnTo>
                  <a:pt x="952967" y="116013"/>
                </a:lnTo>
                <a:lnTo>
                  <a:pt x="913797" y="90245"/>
                </a:lnTo>
                <a:lnTo>
                  <a:pt x="872071" y="67347"/>
                </a:lnTo>
                <a:lnTo>
                  <a:pt x="827994" y="47494"/>
                </a:lnTo>
                <a:lnTo>
                  <a:pt x="781771" y="30861"/>
                </a:lnTo>
                <a:lnTo>
                  <a:pt x="733605" y="17620"/>
                </a:lnTo>
                <a:lnTo>
                  <a:pt x="683702" y="7947"/>
                </a:lnTo>
                <a:lnTo>
                  <a:pt x="632265" y="2015"/>
                </a:lnTo>
                <a:lnTo>
                  <a:pt x="579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566539" y="3460114"/>
            <a:ext cx="1159510" cy="986790"/>
          </a:xfrm>
          <a:custGeom>
            <a:avLst/>
            <a:gdLst/>
            <a:ahLst/>
            <a:cxnLst/>
            <a:rect l="l" t="t" r="r" b="b"/>
            <a:pathLst>
              <a:path w="1159510" h="986789">
                <a:moveTo>
                  <a:pt x="0" y="493268"/>
                </a:moveTo>
                <a:lnTo>
                  <a:pt x="2368" y="448371"/>
                </a:lnTo>
                <a:lnTo>
                  <a:pt x="9336" y="404604"/>
                </a:lnTo>
                <a:lnTo>
                  <a:pt x="20701" y="362141"/>
                </a:lnTo>
                <a:lnTo>
                  <a:pt x="36256" y="321154"/>
                </a:lnTo>
                <a:lnTo>
                  <a:pt x="55797" y="281819"/>
                </a:lnTo>
                <a:lnTo>
                  <a:pt x="79121" y="244310"/>
                </a:lnTo>
                <a:lnTo>
                  <a:pt x="106021" y="208800"/>
                </a:lnTo>
                <a:lnTo>
                  <a:pt x="136294" y="175465"/>
                </a:lnTo>
                <a:lnTo>
                  <a:pt x="169735" y="144478"/>
                </a:lnTo>
                <a:lnTo>
                  <a:pt x="206139" y="116013"/>
                </a:lnTo>
                <a:lnTo>
                  <a:pt x="245302" y="90245"/>
                </a:lnTo>
                <a:lnTo>
                  <a:pt x="287020" y="67347"/>
                </a:lnTo>
                <a:lnTo>
                  <a:pt x="331086" y="47494"/>
                </a:lnTo>
                <a:lnTo>
                  <a:pt x="377298" y="30861"/>
                </a:lnTo>
                <a:lnTo>
                  <a:pt x="425450" y="17620"/>
                </a:lnTo>
                <a:lnTo>
                  <a:pt x="475337" y="7947"/>
                </a:lnTo>
                <a:lnTo>
                  <a:pt x="526756" y="2015"/>
                </a:lnTo>
                <a:lnTo>
                  <a:pt x="579501" y="0"/>
                </a:lnTo>
                <a:lnTo>
                  <a:pt x="632265" y="2015"/>
                </a:lnTo>
                <a:lnTo>
                  <a:pt x="683702" y="7947"/>
                </a:lnTo>
                <a:lnTo>
                  <a:pt x="733605" y="17620"/>
                </a:lnTo>
                <a:lnTo>
                  <a:pt x="781771" y="30861"/>
                </a:lnTo>
                <a:lnTo>
                  <a:pt x="827994" y="47494"/>
                </a:lnTo>
                <a:lnTo>
                  <a:pt x="872071" y="67347"/>
                </a:lnTo>
                <a:lnTo>
                  <a:pt x="913797" y="90245"/>
                </a:lnTo>
                <a:lnTo>
                  <a:pt x="952967" y="116013"/>
                </a:lnTo>
                <a:lnTo>
                  <a:pt x="989377" y="144478"/>
                </a:lnTo>
                <a:lnTo>
                  <a:pt x="1022823" y="175465"/>
                </a:lnTo>
                <a:lnTo>
                  <a:pt x="1053100" y="208800"/>
                </a:lnTo>
                <a:lnTo>
                  <a:pt x="1080003" y="244310"/>
                </a:lnTo>
                <a:lnTo>
                  <a:pt x="1103328" y="281819"/>
                </a:lnTo>
                <a:lnTo>
                  <a:pt x="1122871" y="321154"/>
                </a:lnTo>
                <a:lnTo>
                  <a:pt x="1138427" y="362141"/>
                </a:lnTo>
                <a:lnTo>
                  <a:pt x="1149791" y="404604"/>
                </a:lnTo>
                <a:lnTo>
                  <a:pt x="1156760" y="448371"/>
                </a:lnTo>
                <a:lnTo>
                  <a:pt x="1159128" y="493268"/>
                </a:lnTo>
                <a:lnTo>
                  <a:pt x="1156760" y="538164"/>
                </a:lnTo>
                <a:lnTo>
                  <a:pt x="1149791" y="581931"/>
                </a:lnTo>
                <a:lnTo>
                  <a:pt x="1138427" y="624394"/>
                </a:lnTo>
                <a:lnTo>
                  <a:pt x="1122871" y="665381"/>
                </a:lnTo>
                <a:lnTo>
                  <a:pt x="1103328" y="704716"/>
                </a:lnTo>
                <a:lnTo>
                  <a:pt x="1080003" y="742225"/>
                </a:lnTo>
                <a:lnTo>
                  <a:pt x="1053100" y="777735"/>
                </a:lnTo>
                <a:lnTo>
                  <a:pt x="1022823" y="811070"/>
                </a:lnTo>
                <a:lnTo>
                  <a:pt x="989377" y="842057"/>
                </a:lnTo>
                <a:lnTo>
                  <a:pt x="952967" y="870522"/>
                </a:lnTo>
                <a:lnTo>
                  <a:pt x="913797" y="896290"/>
                </a:lnTo>
                <a:lnTo>
                  <a:pt x="872071" y="919188"/>
                </a:lnTo>
                <a:lnTo>
                  <a:pt x="827994" y="939041"/>
                </a:lnTo>
                <a:lnTo>
                  <a:pt x="781771" y="955674"/>
                </a:lnTo>
                <a:lnTo>
                  <a:pt x="733605" y="968915"/>
                </a:lnTo>
                <a:lnTo>
                  <a:pt x="683702" y="978588"/>
                </a:lnTo>
                <a:lnTo>
                  <a:pt x="632265" y="984520"/>
                </a:lnTo>
                <a:lnTo>
                  <a:pt x="579501" y="986536"/>
                </a:lnTo>
                <a:lnTo>
                  <a:pt x="526756" y="984520"/>
                </a:lnTo>
                <a:lnTo>
                  <a:pt x="475337" y="978588"/>
                </a:lnTo>
                <a:lnTo>
                  <a:pt x="425450" y="968915"/>
                </a:lnTo>
                <a:lnTo>
                  <a:pt x="377298" y="955674"/>
                </a:lnTo>
                <a:lnTo>
                  <a:pt x="331086" y="939041"/>
                </a:lnTo>
                <a:lnTo>
                  <a:pt x="287020" y="919188"/>
                </a:lnTo>
                <a:lnTo>
                  <a:pt x="245302" y="896290"/>
                </a:lnTo>
                <a:lnTo>
                  <a:pt x="206139" y="870522"/>
                </a:lnTo>
                <a:lnTo>
                  <a:pt x="169735" y="842057"/>
                </a:lnTo>
                <a:lnTo>
                  <a:pt x="136294" y="811070"/>
                </a:lnTo>
                <a:lnTo>
                  <a:pt x="106021" y="777735"/>
                </a:lnTo>
                <a:lnTo>
                  <a:pt x="79121" y="742225"/>
                </a:lnTo>
                <a:lnTo>
                  <a:pt x="55797" y="704716"/>
                </a:lnTo>
                <a:lnTo>
                  <a:pt x="36256" y="665381"/>
                </a:lnTo>
                <a:lnTo>
                  <a:pt x="20701" y="624394"/>
                </a:lnTo>
                <a:lnTo>
                  <a:pt x="9336" y="581931"/>
                </a:lnTo>
                <a:lnTo>
                  <a:pt x="2368" y="538164"/>
                </a:lnTo>
                <a:lnTo>
                  <a:pt x="0" y="493268"/>
                </a:lnTo>
                <a:close/>
              </a:path>
            </a:pathLst>
          </a:custGeom>
          <a:ln w="6350">
            <a:solidFill>
              <a:srgbClr val="0076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233671" y="4561713"/>
            <a:ext cx="1159510" cy="1043940"/>
          </a:xfrm>
          <a:custGeom>
            <a:avLst/>
            <a:gdLst/>
            <a:ahLst/>
            <a:cxnLst/>
            <a:rect l="l" t="t" r="r" b="b"/>
            <a:pathLst>
              <a:path w="1159510" h="1043939">
                <a:moveTo>
                  <a:pt x="579501" y="0"/>
                </a:moveTo>
                <a:lnTo>
                  <a:pt x="529500" y="1915"/>
                </a:lnTo>
                <a:lnTo>
                  <a:pt x="480681" y="7558"/>
                </a:lnTo>
                <a:lnTo>
                  <a:pt x="433216" y="16772"/>
                </a:lnTo>
                <a:lnTo>
                  <a:pt x="387281" y="29400"/>
                </a:lnTo>
                <a:lnTo>
                  <a:pt x="343047" y="45285"/>
                </a:lnTo>
                <a:lnTo>
                  <a:pt x="300691" y="64270"/>
                </a:lnTo>
                <a:lnTo>
                  <a:pt x="260386" y="86200"/>
                </a:lnTo>
                <a:lnTo>
                  <a:pt x="222305" y="110917"/>
                </a:lnTo>
                <a:lnTo>
                  <a:pt x="186622" y="138264"/>
                </a:lnTo>
                <a:lnTo>
                  <a:pt x="153513" y="168086"/>
                </a:lnTo>
                <a:lnTo>
                  <a:pt x="123150" y="200225"/>
                </a:lnTo>
                <a:lnTo>
                  <a:pt x="95707" y="234525"/>
                </a:lnTo>
                <a:lnTo>
                  <a:pt x="71359" y="270829"/>
                </a:lnTo>
                <a:lnTo>
                  <a:pt x="50280" y="308981"/>
                </a:lnTo>
                <a:lnTo>
                  <a:pt x="32643" y="348824"/>
                </a:lnTo>
                <a:lnTo>
                  <a:pt x="18622" y="390200"/>
                </a:lnTo>
                <a:lnTo>
                  <a:pt x="8392" y="432955"/>
                </a:lnTo>
                <a:lnTo>
                  <a:pt x="2127" y="476930"/>
                </a:lnTo>
                <a:lnTo>
                  <a:pt x="0" y="521969"/>
                </a:lnTo>
                <a:lnTo>
                  <a:pt x="2127" y="566990"/>
                </a:lnTo>
                <a:lnTo>
                  <a:pt x="8392" y="610948"/>
                </a:lnTo>
                <a:lnTo>
                  <a:pt x="18622" y="653687"/>
                </a:lnTo>
                <a:lnTo>
                  <a:pt x="32643" y="695051"/>
                </a:lnTo>
                <a:lnTo>
                  <a:pt x="50280" y="734882"/>
                </a:lnTo>
                <a:lnTo>
                  <a:pt x="71359" y="773023"/>
                </a:lnTo>
                <a:lnTo>
                  <a:pt x="95707" y="809319"/>
                </a:lnTo>
                <a:lnTo>
                  <a:pt x="123150" y="843611"/>
                </a:lnTo>
                <a:lnTo>
                  <a:pt x="153513" y="875744"/>
                </a:lnTo>
                <a:lnTo>
                  <a:pt x="186622" y="905561"/>
                </a:lnTo>
                <a:lnTo>
                  <a:pt x="222305" y="932905"/>
                </a:lnTo>
                <a:lnTo>
                  <a:pt x="260386" y="957619"/>
                </a:lnTo>
                <a:lnTo>
                  <a:pt x="300691" y="979546"/>
                </a:lnTo>
                <a:lnTo>
                  <a:pt x="343047" y="998530"/>
                </a:lnTo>
                <a:lnTo>
                  <a:pt x="387281" y="1014414"/>
                </a:lnTo>
                <a:lnTo>
                  <a:pt x="433216" y="1027040"/>
                </a:lnTo>
                <a:lnTo>
                  <a:pt x="480681" y="1036254"/>
                </a:lnTo>
                <a:lnTo>
                  <a:pt x="529500" y="1041897"/>
                </a:lnTo>
                <a:lnTo>
                  <a:pt x="579501" y="1043813"/>
                </a:lnTo>
                <a:lnTo>
                  <a:pt x="629501" y="1041897"/>
                </a:lnTo>
                <a:lnTo>
                  <a:pt x="678320" y="1036254"/>
                </a:lnTo>
                <a:lnTo>
                  <a:pt x="725785" y="1027040"/>
                </a:lnTo>
                <a:lnTo>
                  <a:pt x="771720" y="1014414"/>
                </a:lnTo>
                <a:lnTo>
                  <a:pt x="815954" y="998530"/>
                </a:lnTo>
                <a:lnTo>
                  <a:pt x="858310" y="979546"/>
                </a:lnTo>
                <a:lnTo>
                  <a:pt x="898615" y="957619"/>
                </a:lnTo>
                <a:lnTo>
                  <a:pt x="936696" y="932905"/>
                </a:lnTo>
                <a:lnTo>
                  <a:pt x="972379" y="905561"/>
                </a:lnTo>
                <a:lnTo>
                  <a:pt x="1005488" y="875744"/>
                </a:lnTo>
                <a:lnTo>
                  <a:pt x="1035851" y="843611"/>
                </a:lnTo>
                <a:lnTo>
                  <a:pt x="1063294" y="809319"/>
                </a:lnTo>
                <a:lnTo>
                  <a:pt x="1087642" y="773023"/>
                </a:lnTo>
                <a:lnTo>
                  <a:pt x="1108721" y="734882"/>
                </a:lnTo>
                <a:lnTo>
                  <a:pt x="1126358" y="695051"/>
                </a:lnTo>
                <a:lnTo>
                  <a:pt x="1140379" y="653687"/>
                </a:lnTo>
                <a:lnTo>
                  <a:pt x="1150609" y="610948"/>
                </a:lnTo>
                <a:lnTo>
                  <a:pt x="1156874" y="566990"/>
                </a:lnTo>
                <a:lnTo>
                  <a:pt x="1159002" y="521969"/>
                </a:lnTo>
                <a:lnTo>
                  <a:pt x="1156874" y="476930"/>
                </a:lnTo>
                <a:lnTo>
                  <a:pt x="1150609" y="432955"/>
                </a:lnTo>
                <a:lnTo>
                  <a:pt x="1140379" y="390200"/>
                </a:lnTo>
                <a:lnTo>
                  <a:pt x="1126358" y="348824"/>
                </a:lnTo>
                <a:lnTo>
                  <a:pt x="1108721" y="308981"/>
                </a:lnTo>
                <a:lnTo>
                  <a:pt x="1087642" y="270829"/>
                </a:lnTo>
                <a:lnTo>
                  <a:pt x="1063294" y="234525"/>
                </a:lnTo>
                <a:lnTo>
                  <a:pt x="1035851" y="200225"/>
                </a:lnTo>
                <a:lnTo>
                  <a:pt x="1005488" y="168086"/>
                </a:lnTo>
                <a:lnTo>
                  <a:pt x="972379" y="138264"/>
                </a:lnTo>
                <a:lnTo>
                  <a:pt x="936696" y="110917"/>
                </a:lnTo>
                <a:lnTo>
                  <a:pt x="898615" y="86200"/>
                </a:lnTo>
                <a:lnTo>
                  <a:pt x="858310" y="64270"/>
                </a:lnTo>
                <a:lnTo>
                  <a:pt x="815954" y="45285"/>
                </a:lnTo>
                <a:lnTo>
                  <a:pt x="771720" y="29400"/>
                </a:lnTo>
                <a:lnTo>
                  <a:pt x="725785" y="16772"/>
                </a:lnTo>
                <a:lnTo>
                  <a:pt x="678320" y="7558"/>
                </a:lnTo>
                <a:lnTo>
                  <a:pt x="629501" y="1915"/>
                </a:lnTo>
                <a:lnTo>
                  <a:pt x="579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233671" y="4561713"/>
            <a:ext cx="1159510" cy="1043940"/>
          </a:xfrm>
          <a:custGeom>
            <a:avLst/>
            <a:gdLst/>
            <a:ahLst/>
            <a:cxnLst/>
            <a:rect l="l" t="t" r="r" b="b"/>
            <a:pathLst>
              <a:path w="1159510" h="1043939">
                <a:moveTo>
                  <a:pt x="0" y="521969"/>
                </a:moveTo>
                <a:lnTo>
                  <a:pt x="2127" y="476930"/>
                </a:lnTo>
                <a:lnTo>
                  <a:pt x="8392" y="432955"/>
                </a:lnTo>
                <a:lnTo>
                  <a:pt x="18622" y="390200"/>
                </a:lnTo>
                <a:lnTo>
                  <a:pt x="32643" y="348824"/>
                </a:lnTo>
                <a:lnTo>
                  <a:pt x="50280" y="308981"/>
                </a:lnTo>
                <a:lnTo>
                  <a:pt x="71359" y="270829"/>
                </a:lnTo>
                <a:lnTo>
                  <a:pt x="95707" y="234525"/>
                </a:lnTo>
                <a:lnTo>
                  <a:pt x="123150" y="200225"/>
                </a:lnTo>
                <a:lnTo>
                  <a:pt x="153513" y="168086"/>
                </a:lnTo>
                <a:lnTo>
                  <a:pt x="186622" y="138264"/>
                </a:lnTo>
                <a:lnTo>
                  <a:pt x="222305" y="110917"/>
                </a:lnTo>
                <a:lnTo>
                  <a:pt x="260386" y="86200"/>
                </a:lnTo>
                <a:lnTo>
                  <a:pt x="300691" y="64270"/>
                </a:lnTo>
                <a:lnTo>
                  <a:pt x="343047" y="45285"/>
                </a:lnTo>
                <a:lnTo>
                  <a:pt x="387281" y="29400"/>
                </a:lnTo>
                <a:lnTo>
                  <a:pt x="433216" y="16772"/>
                </a:lnTo>
                <a:lnTo>
                  <a:pt x="480681" y="7558"/>
                </a:lnTo>
                <a:lnTo>
                  <a:pt x="529500" y="1915"/>
                </a:lnTo>
                <a:lnTo>
                  <a:pt x="579501" y="0"/>
                </a:lnTo>
                <a:lnTo>
                  <a:pt x="629501" y="1915"/>
                </a:lnTo>
                <a:lnTo>
                  <a:pt x="678320" y="7558"/>
                </a:lnTo>
                <a:lnTo>
                  <a:pt x="725785" y="16772"/>
                </a:lnTo>
                <a:lnTo>
                  <a:pt x="771720" y="29400"/>
                </a:lnTo>
                <a:lnTo>
                  <a:pt x="815954" y="45285"/>
                </a:lnTo>
                <a:lnTo>
                  <a:pt x="858310" y="64270"/>
                </a:lnTo>
                <a:lnTo>
                  <a:pt x="898615" y="86200"/>
                </a:lnTo>
                <a:lnTo>
                  <a:pt x="936696" y="110917"/>
                </a:lnTo>
                <a:lnTo>
                  <a:pt x="972379" y="138264"/>
                </a:lnTo>
                <a:lnTo>
                  <a:pt x="1005488" y="168086"/>
                </a:lnTo>
                <a:lnTo>
                  <a:pt x="1035851" y="200225"/>
                </a:lnTo>
                <a:lnTo>
                  <a:pt x="1063294" y="234525"/>
                </a:lnTo>
                <a:lnTo>
                  <a:pt x="1087642" y="270829"/>
                </a:lnTo>
                <a:lnTo>
                  <a:pt x="1108721" y="308981"/>
                </a:lnTo>
                <a:lnTo>
                  <a:pt x="1126358" y="348824"/>
                </a:lnTo>
                <a:lnTo>
                  <a:pt x="1140379" y="390200"/>
                </a:lnTo>
                <a:lnTo>
                  <a:pt x="1150609" y="432955"/>
                </a:lnTo>
                <a:lnTo>
                  <a:pt x="1156874" y="476930"/>
                </a:lnTo>
                <a:lnTo>
                  <a:pt x="1159002" y="521969"/>
                </a:lnTo>
                <a:lnTo>
                  <a:pt x="1156874" y="566990"/>
                </a:lnTo>
                <a:lnTo>
                  <a:pt x="1150609" y="610948"/>
                </a:lnTo>
                <a:lnTo>
                  <a:pt x="1140379" y="653687"/>
                </a:lnTo>
                <a:lnTo>
                  <a:pt x="1126358" y="695051"/>
                </a:lnTo>
                <a:lnTo>
                  <a:pt x="1108721" y="734882"/>
                </a:lnTo>
                <a:lnTo>
                  <a:pt x="1087642" y="773023"/>
                </a:lnTo>
                <a:lnTo>
                  <a:pt x="1063294" y="809319"/>
                </a:lnTo>
                <a:lnTo>
                  <a:pt x="1035851" y="843611"/>
                </a:lnTo>
                <a:lnTo>
                  <a:pt x="1005488" y="875744"/>
                </a:lnTo>
                <a:lnTo>
                  <a:pt x="972379" y="905561"/>
                </a:lnTo>
                <a:lnTo>
                  <a:pt x="936696" y="932905"/>
                </a:lnTo>
                <a:lnTo>
                  <a:pt x="898615" y="957619"/>
                </a:lnTo>
                <a:lnTo>
                  <a:pt x="858310" y="979546"/>
                </a:lnTo>
                <a:lnTo>
                  <a:pt x="815954" y="998530"/>
                </a:lnTo>
                <a:lnTo>
                  <a:pt x="771720" y="1014414"/>
                </a:lnTo>
                <a:lnTo>
                  <a:pt x="725785" y="1027040"/>
                </a:lnTo>
                <a:lnTo>
                  <a:pt x="678320" y="1036254"/>
                </a:lnTo>
                <a:lnTo>
                  <a:pt x="629501" y="1041897"/>
                </a:lnTo>
                <a:lnTo>
                  <a:pt x="579501" y="1043813"/>
                </a:lnTo>
                <a:lnTo>
                  <a:pt x="529500" y="1041897"/>
                </a:lnTo>
                <a:lnTo>
                  <a:pt x="480681" y="1036254"/>
                </a:lnTo>
                <a:lnTo>
                  <a:pt x="433216" y="1027040"/>
                </a:lnTo>
                <a:lnTo>
                  <a:pt x="387281" y="1014414"/>
                </a:lnTo>
                <a:lnTo>
                  <a:pt x="343047" y="998530"/>
                </a:lnTo>
                <a:lnTo>
                  <a:pt x="300691" y="979546"/>
                </a:lnTo>
                <a:lnTo>
                  <a:pt x="260386" y="957619"/>
                </a:lnTo>
                <a:lnTo>
                  <a:pt x="222305" y="932905"/>
                </a:lnTo>
                <a:lnTo>
                  <a:pt x="186622" y="905561"/>
                </a:lnTo>
                <a:lnTo>
                  <a:pt x="153513" y="875744"/>
                </a:lnTo>
                <a:lnTo>
                  <a:pt x="123150" y="843611"/>
                </a:lnTo>
                <a:lnTo>
                  <a:pt x="95707" y="809319"/>
                </a:lnTo>
                <a:lnTo>
                  <a:pt x="71359" y="773023"/>
                </a:lnTo>
                <a:lnTo>
                  <a:pt x="50280" y="734882"/>
                </a:lnTo>
                <a:lnTo>
                  <a:pt x="32643" y="695051"/>
                </a:lnTo>
                <a:lnTo>
                  <a:pt x="18622" y="653687"/>
                </a:lnTo>
                <a:lnTo>
                  <a:pt x="8392" y="610948"/>
                </a:lnTo>
                <a:lnTo>
                  <a:pt x="2127" y="566990"/>
                </a:lnTo>
                <a:lnTo>
                  <a:pt x="0" y="521969"/>
                </a:lnTo>
                <a:close/>
              </a:path>
            </a:pathLst>
          </a:custGeom>
          <a:ln w="6350">
            <a:solidFill>
              <a:srgbClr val="0076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622797" y="4660341"/>
            <a:ext cx="283845" cy="370205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80"/>
              </a:spcBef>
            </a:pPr>
            <a:r>
              <a:rPr sz="1200" dirty="0">
                <a:latin typeface="Arial"/>
                <a:cs typeface="Arial"/>
              </a:rPr>
              <a:t>T</a:t>
            </a:r>
          </a:p>
        </p:txBody>
      </p:sp>
      <p:sp>
        <p:nvSpPr>
          <p:cNvPr id="42" name="object 42"/>
          <p:cNvSpPr/>
          <p:nvPr/>
        </p:nvSpPr>
        <p:spPr>
          <a:xfrm>
            <a:off x="5240654" y="3772738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5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5240654" y="3772738"/>
            <a:ext cx="283845" cy="271869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80"/>
              </a:spcBef>
            </a:pPr>
            <a:r>
              <a:rPr lang="en-US" sz="1200" dirty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19979" y="4857699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5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4919979" y="4857699"/>
            <a:ext cx="283845" cy="272510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85"/>
              </a:spcBef>
            </a:pPr>
            <a:r>
              <a:rPr lang="en-US" sz="1200" dirty="0">
                <a:latin typeface="Arial"/>
                <a:cs typeface="Arial"/>
              </a:rPr>
              <a:t>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24679" y="4943931"/>
            <a:ext cx="283845" cy="370205"/>
          </a:xfrm>
          <a:custGeom>
            <a:avLst/>
            <a:gdLst/>
            <a:ahLst/>
            <a:cxnLst/>
            <a:rect l="l" t="t" r="r" b="b"/>
            <a:pathLst>
              <a:path w="283845" h="370204">
                <a:moveTo>
                  <a:pt x="0" y="369874"/>
                </a:moveTo>
                <a:lnTo>
                  <a:pt x="283603" y="369874"/>
                </a:lnTo>
                <a:lnTo>
                  <a:pt x="283603" y="0"/>
                </a:lnTo>
                <a:lnTo>
                  <a:pt x="0" y="0"/>
                </a:lnTo>
                <a:lnTo>
                  <a:pt x="0" y="369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4424679" y="4943931"/>
            <a:ext cx="283845" cy="272510"/>
          </a:xfrm>
          <a:prstGeom prst="rect">
            <a:avLst/>
          </a:prstGeom>
          <a:solidFill>
            <a:srgbClr val="FFFFFF"/>
          </a:solidFill>
          <a:ln w="6350">
            <a:solidFill>
              <a:srgbClr val="CCCCCC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85"/>
              </a:spcBef>
            </a:pPr>
            <a:r>
              <a:rPr lang="en-US" sz="1200" dirty="0"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08397" y="5042534"/>
            <a:ext cx="212090" cy="86360"/>
          </a:xfrm>
          <a:custGeom>
            <a:avLst/>
            <a:gdLst/>
            <a:ahLst/>
            <a:cxnLst/>
            <a:rect l="l" t="t" r="r" b="b"/>
            <a:pathLst>
              <a:path w="212089" h="86360">
                <a:moveTo>
                  <a:pt x="0" y="86359"/>
                </a:moveTo>
                <a:lnTo>
                  <a:pt x="105790" y="86359"/>
                </a:lnTo>
                <a:lnTo>
                  <a:pt x="105790" y="0"/>
                </a:lnTo>
                <a:lnTo>
                  <a:pt x="21158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6153403" y="5679236"/>
            <a:ext cx="1083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Analytic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View</a:t>
            </a:r>
          </a:p>
        </p:txBody>
      </p:sp>
      <p:sp>
        <p:nvSpPr>
          <p:cNvPr id="51" name="object 51"/>
          <p:cNvSpPr/>
          <p:nvPr/>
        </p:nvSpPr>
        <p:spPr>
          <a:xfrm>
            <a:off x="5622797" y="5264530"/>
            <a:ext cx="550545" cy="535305"/>
          </a:xfrm>
          <a:custGeom>
            <a:avLst/>
            <a:gdLst/>
            <a:ahLst/>
            <a:cxnLst/>
            <a:rect l="l" t="t" r="r" b="b"/>
            <a:pathLst>
              <a:path w="550545" h="535304">
                <a:moveTo>
                  <a:pt x="31684" y="30712"/>
                </a:moveTo>
                <a:lnTo>
                  <a:pt x="37595" y="51859"/>
                </a:lnTo>
                <a:lnTo>
                  <a:pt x="534924" y="534860"/>
                </a:lnTo>
                <a:lnTo>
                  <a:pt x="550417" y="518922"/>
                </a:lnTo>
                <a:lnTo>
                  <a:pt x="53094" y="35985"/>
                </a:lnTo>
                <a:lnTo>
                  <a:pt x="31684" y="30712"/>
                </a:lnTo>
                <a:close/>
              </a:path>
              <a:path w="550545" h="535304">
                <a:moveTo>
                  <a:pt x="0" y="0"/>
                </a:moveTo>
                <a:lnTo>
                  <a:pt x="28828" y="103251"/>
                </a:lnTo>
                <a:lnTo>
                  <a:pt x="30479" y="109220"/>
                </a:lnTo>
                <a:lnTo>
                  <a:pt x="36575" y="112649"/>
                </a:lnTo>
                <a:lnTo>
                  <a:pt x="48387" y="109347"/>
                </a:lnTo>
                <a:lnTo>
                  <a:pt x="51942" y="103251"/>
                </a:lnTo>
                <a:lnTo>
                  <a:pt x="50291" y="97282"/>
                </a:lnTo>
                <a:lnTo>
                  <a:pt x="37595" y="51859"/>
                </a:lnTo>
                <a:lnTo>
                  <a:pt x="8127" y="23241"/>
                </a:lnTo>
                <a:lnTo>
                  <a:pt x="23622" y="7366"/>
                </a:lnTo>
                <a:lnTo>
                  <a:pt x="29754" y="7366"/>
                </a:lnTo>
                <a:lnTo>
                  <a:pt x="0" y="0"/>
                </a:lnTo>
                <a:close/>
              </a:path>
              <a:path w="550545" h="535304">
                <a:moveTo>
                  <a:pt x="23622" y="7366"/>
                </a:moveTo>
                <a:lnTo>
                  <a:pt x="8127" y="23241"/>
                </a:lnTo>
                <a:lnTo>
                  <a:pt x="37595" y="51859"/>
                </a:lnTo>
                <a:lnTo>
                  <a:pt x="31684" y="30712"/>
                </a:lnTo>
                <a:lnTo>
                  <a:pt x="13207" y="26162"/>
                </a:lnTo>
                <a:lnTo>
                  <a:pt x="26542" y="12319"/>
                </a:lnTo>
                <a:lnTo>
                  <a:pt x="28722" y="12319"/>
                </a:lnTo>
                <a:lnTo>
                  <a:pt x="23622" y="7366"/>
                </a:lnTo>
                <a:close/>
              </a:path>
              <a:path w="550545" h="535304">
                <a:moveTo>
                  <a:pt x="29754" y="7366"/>
                </a:moveTo>
                <a:lnTo>
                  <a:pt x="23622" y="7366"/>
                </a:lnTo>
                <a:lnTo>
                  <a:pt x="53094" y="35985"/>
                </a:lnTo>
                <a:lnTo>
                  <a:pt x="104775" y="48768"/>
                </a:lnTo>
                <a:lnTo>
                  <a:pt x="110743" y="45085"/>
                </a:lnTo>
                <a:lnTo>
                  <a:pt x="112267" y="39243"/>
                </a:lnTo>
                <a:lnTo>
                  <a:pt x="113791" y="33274"/>
                </a:lnTo>
                <a:lnTo>
                  <a:pt x="110109" y="27178"/>
                </a:lnTo>
                <a:lnTo>
                  <a:pt x="104139" y="25781"/>
                </a:lnTo>
                <a:lnTo>
                  <a:pt x="29754" y="7366"/>
                </a:lnTo>
                <a:close/>
              </a:path>
              <a:path w="550545" h="535304">
                <a:moveTo>
                  <a:pt x="28722" y="12319"/>
                </a:moveTo>
                <a:lnTo>
                  <a:pt x="26542" y="12319"/>
                </a:lnTo>
                <a:lnTo>
                  <a:pt x="31684" y="30712"/>
                </a:lnTo>
                <a:lnTo>
                  <a:pt x="53094" y="35985"/>
                </a:lnTo>
                <a:lnTo>
                  <a:pt x="28722" y="12319"/>
                </a:lnTo>
                <a:close/>
              </a:path>
              <a:path w="550545" h="535304">
                <a:moveTo>
                  <a:pt x="26542" y="12319"/>
                </a:moveTo>
                <a:lnTo>
                  <a:pt x="13207" y="26162"/>
                </a:lnTo>
                <a:lnTo>
                  <a:pt x="31684" y="30712"/>
                </a:lnTo>
                <a:lnTo>
                  <a:pt x="26542" y="1231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5845302" y="2115565"/>
            <a:ext cx="1337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Calculation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View</a:t>
            </a:r>
          </a:p>
        </p:txBody>
      </p:sp>
      <p:sp>
        <p:nvSpPr>
          <p:cNvPr id="53" name="object 53"/>
          <p:cNvSpPr/>
          <p:nvPr/>
        </p:nvSpPr>
        <p:spPr>
          <a:xfrm>
            <a:off x="4993894" y="2219070"/>
            <a:ext cx="869950" cy="592455"/>
          </a:xfrm>
          <a:custGeom>
            <a:avLst/>
            <a:gdLst/>
            <a:ahLst/>
            <a:cxnLst/>
            <a:rect l="l" t="t" r="r" b="b"/>
            <a:pathLst>
              <a:path w="869950" h="592455">
                <a:moveTo>
                  <a:pt x="55879" y="487552"/>
                </a:moveTo>
                <a:lnTo>
                  <a:pt x="49275" y="489838"/>
                </a:lnTo>
                <a:lnTo>
                  <a:pt x="46608" y="495300"/>
                </a:lnTo>
                <a:lnTo>
                  <a:pt x="0" y="591947"/>
                </a:lnTo>
                <a:lnTo>
                  <a:pt x="46717" y="588899"/>
                </a:lnTo>
                <a:lnTo>
                  <a:pt x="24510" y="588899"/>
                </a:lnTo>
                <a:lnTo>
                  <a:pt x="12064" y="570483"/>
                </a:lnTo>
                <a:lnTo>
                  <a:pt x="46169" y="547457"/>
                </a:lnTo>
                <a:lnTo>
                  <a:pt x="66675" y="504951"/>
                </a:lnTo>
                <a:lnTo>
                  <a:pt x="69341" y="499490"/>
                </a:lnTo>
                <a:lnTo>
                  <a:pt x="66928" y="492760"/>
                </a:lnTo>
                <a:lnTo>
                  <a:pt x="61467" y="490219"/>
                </a:lnTo>
                <a:lnTo>
                  <a:pt x="55879" y="487552"/>
                </a:lnTo>
                <a:close/>
              </a:path>
              <a:path w="869950" h="592455">
                <a:moveTo>
                  <a:pt x="46169" y="547457"/>
                </a:moveTo>
                <a:lnTo>
                  <a:pt x="12064" y="570483"/>
                </a:lnTo>
                <a:lnTo>
                  <a:pt x="24510" y="588899"/>
                </a:lnTo>
                <a:lnTo>
                  <a:pt x="31094" y="584453"/>
                </a:lnTo>
                <a:lnTo>
                  <a:pt x="28320" y="584453"/>
                </a:lnTo>
                <a:lnTo>
                  <a:pt x="17652" y="568578"/>
                </a:lnTo>
                <a:lnTo>
                  <a:pt x="36585" y="567322"/>
                </a:lnTo>
                <a:lnTo>
                  <a:pt x="46169" y="547457"/>
                </a:lnTo>
                <a:close/>
              </a:path>
              <a:path w="869950" h="592455">
                <a:moveTo>
                  <a:pt x="111759" y="562355"/>
                </a:moveTo>
                <a:lnTo>
                  <a:pt x="58635" y="565858"/>
                </a:lnTo>
                <a:lnTo>
                  <a:pt x="24510" y="588899"/>
                </a:lnTo>
                <a:lnTo>
                  <a:pt x="46717" y="588899"/>
                </a:lnTo>
                <a:lnTo>
                  <a:pt x="113156" y="584580"/>
                </a:lnTo>
                <a:lnTo>
                  <a:pt x="117855" y="579247"/>
                </a:lnTo>
                <a:lnTo>
                  <a:pt x="117093" y="567054"/>
                </a:lnTo>
                <a:lnTo>
                  <a:pt x="111759" y="562355"/>
                </a:lnTo>
                <a:close/>
              </a:path>
              <a:path w="869950" h="592455">
                <a:moveTo>
                  <a:pt x="36585" y="567322"/>
                </a:moveTo>
                <a:lnTo>
                  <a:pt x="17652" y="568578"/>
                </a:lnTo>
                <a:lnTo>
                  <a:pt x="28320" y="584453"/>
                </a:lnTo>
                <a:lnTo>
                  <a:pt x="36585" y="567322"/>
                </a:lnTo>
                <a:close/>
              </a:path>
              <a:path w="869950" h="592455">
                <a:moveTo>
                  <a:pt x="58635" y="565858"/>
                </a:moveTo>
                <a:lnTo>
                  <a:pt x="36585" y="567322"/>
                </a:lnTo>
                <a:lnTo>
                  <a:pt x="28320" y="584453"/>
                </a:lnTo>
                <a:lnTo>
                  <a:pt x="31094" y="584453"/>
                </a:lnTo>
                <a:lnTo>
                  <a:pt x="58635" y="565858"/>
                </a:lnTo>
                <a:close/>
              </a:path>
              <a:path w="869950" h="592455">
                <a:moveTo>
                  <a:pt x="856995" y="0"/>
                </a:moveTo>
                <a:lnTo>
                  <a:pt x="46169" y="547457"/>
                </a:lnTo>
                <a:lnTo>
                  <a:pt x="36585" y="567322"/>
                </a:lnTo>
                <a:lnTo>
                  <a:pt x="58635" y="565858"/>
                </a:lnTo>
                <a:lnTo>
                  <a:pt x="869441" y="18414"/>
                </a:lnTo>
                <a:lnTo>
                  <a:pt x="85699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707542" y="1734820"/>
            <a:ext cx="69151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Attribute  </a:t>
            </a:r>
            <a:r>
              <a:rPr sz="1400" spc="-5" dirty="0">
                <a:latin typeface="Arial"/>
                <a:cs typeface="Arial"/>
              </a:rPr>
              <a:t>View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53947" y="2144834"/>
            <a:ext cx="490220" cy="757555"/>
          </a:xfrm>
          <a:custGeom>
            <a:avLst/>
            <a:gdLst/>
            <a:ahLst/>
            <a:cxnLst/>
            <a:rect l="l" t="t" r="r" b="b"/>
            <a:pathLst>
              <a:path w="490219" h="757555">
                <a:moveTo>
                  <a:pt x="399199" y="685673"/>
                </a:moveTo>
                <a:lnTo>
                  <a:pt x="392468" y="687832"/>
                </a:lnTo>
                <a:lnTo>
                  <a:pt x="386880" y="698754"/>
                </a:lnTo>
                <a:lnTo>
                  <a:pt x="389039" y="705485"/>
                </a:lnTo>
                <a:lnTo>
                  <a:pt x="490004" y="757174"/>
                </a:lnTo>
                <a:lnTo>
                  <a:pt x="489482" y="744601"/>
                </a:lnTo>
                <a:lnTo>
                  <a:pt x="468795" y="744601"/>
                </a:lnTo>
                <a:lnTo>
                  <a:pt x="446666" y="710017"/>
                </a:lnTo>
                <a:lnTo>
                  <a:pt x="399199" y="685673"/>
                </a:lnTo>
                <a:close/>
              </a:path>
              <a:path w="490219" h="757555">
                <a:moveTo>
                  <a:pt x="446666" y="710017"/>
                </a:moveTo>
                <a:lnTo>
                  <a:pt x="468795" y="744601"/>
                </a:lnTo>
                <a:lnTo>
                  <a:pt x="477533" y="739013"/>
                </a:lnTo>
                <a:lnTo>
                  <a:pt x="467017" y="739013"/>
                </a:lnTo>
                <a:lnTo>
                  <a:pt x="466224" y="720047"/>
                </a:lnTo>
                <a:lnTo>
                  <a:pt x="446666" y="710017"/>
                </a:lnTo>
                <a:close/>
              </a:path>
              <a:path w="490219" h="757555">
                <a:moveTo>
                  <a:pt x="480098" y="639064"/>
                </a:moveTo>
                <a:lnTo>
                  <a:pt x="467906" y="639572"/>
                </a:lnTo>
                <a:lnTo>
                  <a:pt x="463080" y="644779"/>
                </a:lnTo>
                <a:lnTo>
                  <a:pt x="465304" y="698027"/>
                </a:lnTo>
                <a:lnTo>
                  <a:pt x="487464" y="732663"/>
                </a:lnTo>
                <a:lnTo>
                  <a:pt x="468795" y="744601"/>
                </a:lnTo>
                <a:lnTo>
                  <a:pt x="489482" y="744601"/>
                </a:lnTo>
                <a:lnTo>
                  <a:pt x="485305" y="643890"/>
                </a:lnTo>
                <a:lnTo>
                  <a:pt x="480098" y="639064"/>
                </a:lnTo>
                <a:close/>
              </a:path>
              <a:path w="490219" h="757555">
                <a:moveTo>
                  <a:pt x="466224" y="720047"/>
                </a:moveTo>
                <a:lnTo>
                  <a:pt x="467017" y="739013"/>
                </a:lnTo>
                <a:lnTo>
                  <a:pt x="483146" y="728726"/>
                </a:lnTo>
                <a:lnTo>
                  <a:pt x="466224" y="720047"/>
                </a:lnTo>
                <a:close/>
              </a:path>
              <a:path w="490219" h="757555">
                <a:moveTo>
                  <a:pt x="465304" y="698027"/>
                </a:moveTo>
                <a:lnTo>
                  <a:pt x="466224" y="720047"/>
                </a:lnTo>
                <a:lnTo>
                  <a:pt x="483146" y="728726"/>
                </a:lnTo>
                <a:lnTo>
                  <a:pt x="467017" y="739013"/>
                </a:lnTo>
                <a:lnTo>
                  <a:pt x="477533" y="739013"/>
                </a:lnTo>
                <a:lnTo>
                  <a:pt x="487464" y="732663"/>
                </a:lnTo>
                <a:lnTo>
                  <a:pt x="465304" y="698027"/>
                </a:lnTo>
                <a:close/>
              </a:path>
              <a:path w="490219" h="757555">
                <a:moveTo>
                  <a:pt x="18719" y="0"/>
                </a:moveTo>
                <a:lnTo>
                  <a:pt x="0" y="11937"/>
                </a:lnTo>
                <a:lnTo>
                  <a:pt x="446666" y="710017"/>
                </a:lnTo>
                <a:lnTo>
                  <a:pt x="466224" y="720047"/>
                </a:lnTo>
                <a:lnTo>
                  <a:pt x="465304" y="698027"/>
                </a:lnTo>
                <a:lnTo>
                  <a:pt x="1871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07542" y="5752693"/>
            <a:ext cx="4711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able</a:t>
            </a:r>
          </a:p>
        </p:txBody>
      </p:sp>
      <p:sp>
        <p:nvSpPr>
          <p:cNvPr id="57" name="object 57"/>
          <p:cNvSpPr/>
          <p:nvPr/>
        </p:nvSpPr>
        <p:spPr>
          <a:xfrm>
            <a:off x="934618" y="4771263"/>
            <a:ext cx="504190" cy="991235"/>
          </a:xfrm>
          <a:custGeom>
            <a:avLst/>
            <a:gdLst/>
            <a:ahLst/>
            <a:cxnLst/>
            <a:rect l="l" t="t" r="r" b="b"/>
            <a:pathLst>
              <a:path w="504190" h="991235">
                <a:moveTo>
                  <a:pt x="476301" y="39626"/>
                </a:moveTo>
                <a:lnTo>
                  <a:pt x="457881" y="51822"/>
                </a:lnTo>
                <a:lnTo>
                  <a:pt x="0" y="980909"/>
                </a:lnTo>
                <a:lnTo>
                  <a:pt x="19926" y="990739"/>
                </a:lnTo>
                <a:lnTo>
                  <a:pt x="477858" y="61645"/>
                </a:lnTo>
                <a:lnTo>
                  <a:pt x="476301" y="39626"/>
                </a:lnTo>
                <a:close/>
              </a:path>
              <a:path w="504190" h="991235">
                <a:moveTo>
                  <a:pt x="496822" y="14859"/>
                </a:moveTo>
                <a:lnTo>
                  <a:pt x="476097" y="14859"/>
                </a:lnTo>
                <a:lnTo>
                  <a:pt x="496036" y="24765"/>
                </a:lnTo>
                <a:lnTo>
                  <a:pt x="477858" y="61645"/>
                </a:lnTo>
                <a:lnTo>
                  <a:pt x="481177" y="108585"/>
                </a:lnTo>
                <a:lnTo>
                  <a:pt x="481558" y="114681"/>
                </a:lnTo>
                <a:lnTo>
                  <a:pt x="486892" y="119380"/>
                </a:lnTo>
                <a:lnTo>
                  <a:pt x="492988" y="118872"/>
                </a:lnTo>
                <a:lnTo>
                  <a:pt x="499084" y="118491"/>
                </a:lnTo>
                <a:lnTo>
                  <a:pt x="503783" y="113156"/>
                </a:lnTo>
                <a:lnTo>
                  <a:pt x="503275" y="107061"/>
                </a:lnTo>
                <a:lnTo>
                  <a:pt x="496822" y="14859"/>
                </a:lnTo>
                <a:close/>
              </a:path>
              <a:path w="504190" h="991235">
                <a:moveTo>
                  <a:pt x="495782" y="0"/>
                </a:moveTo>
                <a:lnTo>
                  <a:pt x="406374" y="59309"/>
                </a:lnTo>
                <a:lnTo>
                  <a:pt x="401167" y="62611"/>
                </a:lnTo>
                <a:lnTo>
                  <a:pt x="399770" y="69596"/>
                </a:lnTo>
                <a:lnTo>
                  <a:pt x="406628" y="79756"/>
                </a:lnTo>
                <a:lnTo>
                  <a:pt x="413486" y="81153"/>
                </a:lnTo>
                <a:lnTo>
                  <a:pt x="418566" y="77850"/>
                </a:lnTo>
                <a:lnTo>
                  <a:pt x="457881" y="51822"/>
                </a:lnTo>
                <a:lnTo>
                  <a:pt x="476097" y="14859"/>
                </a:lnTo>
                <a:lnTo>
                  <a:pt x="496822" y="14859"/>
                </a:lnTo>
                <a:lnTo>
                  <a:pt x="495782" y="0"/>
                </a:lnTo>
                <a:close/>
              </a:path>
              <a:path w="504190" h="991235">
                <a:moveTo>
                  <a:pt x="487600" y="20574"/>
                </a:moveTo>
                <a:lnTo>
                  <a:pt x="474954" y="20574"/>
                </a:lnTo>
                <a:lnTo>
                  <a:pt x="492226" y="29083"/>
                </a:lnTo>
                <a:lnTo>
                  <a:pt x="476301" y="39626"/>
                </a:lnTo>
                <a:lnTo>
                  <a:pt x="477858" y="61645"/>
                </a:lnTo>
                <a:lnTo>
                  <a:pt x="496036" y="24765"/>
                </a:lnTo>
                <a:lnTo>
                  <a:pt x="487600" y="20574"/>
                </a:lnTo>
                <a:close/>
              </a:path>
              <a:path w="504190" h="991235">
                <a:moveTo>
                  <a:pt x="476097" y="14859"/>
                </a:moveTo>
                <a:lnTo>
                  <a:pt x="457881" y="51822"/>
                </a:lnTo>
                <a:lnTo>
                  <a:pt x="476301" y="39626"/>
                </a:lnTo>
                <a:lnTo>
                  <a:pt x="474954" y="20574"/>
                </a:lnTo>
                <a:lnTo>
                  <a:pt x="487600" y="20574"/>
                </a:lnTo>
                <a:lnTo>
                  <a:pt x="476097" y="14859"/>
                </a:lnTo>
                <a:close/>
              </a:path>
              <a:path w="504190" h="991235">
                <a:moveTo>
                  <a:pt x="474954" y="20574"/>
                </a:moveTo>
                <a:lnTo>
                  <a:pt x="476301" y="39626"/>
                </a:lnTo>
                <a:lnTo>
                  <a:pt x="492226" y="29083"/>
                </a:lnTo>
                <a:lnTo>
                  <a:pt x="474954" y="2057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1" name="Rectangle 60"/>
          <p:cNvSpPr/>
          <p:nvPr/>
        </p:nvSpPr>
        <p:spPr>
          <a:xfrm>
            <a:off x="7950136" y="3604564"/>
            <a:ext cx="425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Views enable real-time computing by transforming data on the fly.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6600" y="1395470"/>
            <a:ext cx="9149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Droid Sans"/>
              </a:rPr>
              <a:t>Attributes : </a:t>
            </a:r>
            <a:r>
              <a:rPr lang="en-US" dirty="0"/>
              <a:t>Descriptive and Non-Measureable Data. E.g. Vendor ID, Vendor Name, City, etc.</a:t>
            </a:r>
            <a:endParaRPr lang="en-US" dirty="0">
              <a:solidFill>
                <a:srgbClr val="343434"/>
              </a:solidFill>
              <a:latin typeface="Droid Sans"/>
            </a:endParaRPr>
          </a:p>
          <a:p>
            <a:r>
              <a:rPr lang="en-US" dirty="0">
                <a:solidFill>
                  <a:srgbClr val="343434"/>
                </a:solidFill>
                <a:latin typeface="Droid Sans"/>
              </a:rPr>
              <a:t>Measures : </a:t>
            </a:r>
            <a:r>
              <a:rPr lang="en-US" dirty="0"/>
              <a:t>Data can be quantifiable and calculated. E.g. Revenue, Quantity Sold and Counters.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78182" y="4525866"/>
            <a:ext cx="2397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Droid Sans"/>
              </a:rPr>
              <a:t>Example:</a:t>
            </a:r>
          </a:p>
          <a:p>
            <a:endParaRPr lang="en-US" dirty="0">
              <a:solidFill>
                <a:srgbClr val="343434"/>
              </a:solidFill>
              <a:latin typeface="Droid Sans"/>
            </a:endParaRPr>
          </a:p>
          <a:p>
            <a:r>
              <a:rPr lang="en-US" dirty="0">
                <a:solidFill>
                  <a:srgbClr val="343434"/>
                </a:solidFill>
                <a:latin typeface="Droid Sans"/>
              </a:rPr>
              <a:t>E: Employee Table</a:t>
            </a:r>
          </a:p>
          <a:p>
            <a:r>
              <a:rPr lang="en-US" dirty="0">
                <a:solidFill>
                  <a:srgbClr val="343434"/>
                </a:solidFill>
                <a:latin typeface="Droid Sans"/>
              </a:rPr>
              <a:t>O: Organization table</a:t>
            </a:r>
          </a:p>
          <a:p>
            <a:r>
              <a:rPr lang="en-US" dirty="0">
                <a:solidFill>
                  <a:srgbClr val="343434"/>
                </a:solidFill>
                <a:latin typeface="Droid Sans"/>
              </a:rPr>
              <a:t>S: Sales Transactions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Studio</a:t>
            </a:r>
            <a:br>
              <a:rPr lang="en-US" dirty="0"/>
            </a:br>
            <a:r>
              <a:rPr lang="en-US" b="0" dirty="0"/>
              <a:t>Using stored data – Reporting</a:t>
            </a: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311302" y="134315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57408"/>
            <a:ext cx="6934200" cy="4639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12" y="2533973"/>
            <a:ext cx="43641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000" dirty="0" err="1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BusinessObjects</a:t>
            </a: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000" dirty="0" err="1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BusinessObjects</a:t>
            </a: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Explorer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000" dirty="0" err="1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Lumira</a:t>
            </a:r>
            <a:endParaRPr lang="en-US" sz="2000" dirty="0">
              <a:solidFill>
                <a:srgbClr val="4744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Business Objects Crystal Reports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000" dirty="0" err="1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BusinessObjects</a:t>
            </a:r>
            <a:r>
              <a:rPr lang="en-US" sz="2000" dirty="0">
                <a:solidFill>
                  <a:srgbClr val="4744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Dashboards</a:t>
            </a:r>
            <a:endParaRPr lang="en-US" sz="2000" b="0" i="0" dirty="0">
              <a:solidFill>
                <a:srgbClr val="47444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302" y="1707732"/>
            <a:ext cx="422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74447"/>
                </a:solidFill>
                <a:latin typeface="Exo 2"/>
              </a:rPr>
              <a:t>Recommended frontend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89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943" y="6081202"/>
            <a:ext cx="912372" cy="4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" name="object 3"/>
          <p:cNvSpPr/>
          <p:nvPr/>
        </p:nvSpPr>
        <p:spPr>
          <a:xfrm>
            <a:off x="3842631" y="5026154"/>
            <a:ext cx="1886435" cy="1632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" name="object 4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48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48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" name="object 5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48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48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48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6" name="object 6"/>
          <p:cNvSpPr txBox="1"/>
          <p:nvPr/>
        </p:nvSpPr>
        <p:spPr>
          <a:xfrm>
            <a:off x="4232531" y="5682067"/>
            <a:ext cx="1107653" cy="461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sz="1499" b="1" spc="-10" dirty="0">
                <a:solidFill>
                  <a:srgbClr val="FFFFFF"/>
                </a:solidFill>
                <a:cs typeface="Arial"/>
              </a:rPr>
              <a:t>Deployment</a:t>
            </a:r>
            <a:r>
              <a:rPr lang="en-US" sz="1499" b="1" spc="-10" dirty="0">
                <a:solidFill>
                  <a:srgbClr val="FFFFFF"/>
                </a:solidFill>
                <a:cs typeface="Arial"/>
              </a:rPr>
              <a:t> Scenarios</a:t>
            </a:r>
            <a:endParaRPr sz="1499" dirty="0"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49"/>
                </a:lnTo>
                <a:lnTo>
                  <a:pt x="45212" y="180886"/>
                </a:lnTo>
                <a:lnTo>
                  <a:pt x="164719" y="180886"/>
                </a:lnTo>
                <a:lnTo>
                  <a:pt x="209931" y="90449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8" name="object 8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49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49"/>
                </a:lnTo>
                <a:lnTo>
                  <a:pt x="164719" y="180886"/>
                </a:lnTo>
                <a:lnTo>
                  <a:pt x="45212" y="180886"/>
                </a:lnTo>
                <a:lnTo>
                  <a:pt x="0" y="90449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9" name="object 9"/>
          <p:cNvSpPr/>
          <p:nvPr/>
        </p:nvSpPr>
        <p:spPr>
          <a:xfrm>
            <a:off x="2295725" y="4173527"/>
            <a:ext cx="1886434" cy="1632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0" name="object 10"/>
          <p:cNvSpPr/>
          <p:nvPr/>
        </p:nvSpPr>
        <p:spPr>
          <a:xfrm>
            <a:off x="2340387" y="4188246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159"/>
                </a:moveTo>
                <a:lnTo>
                  <a:pt x="386080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59"/>
                </a:lnTo>
                <a:lnTo>
                  <a:pt x="386080" y="1544459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1" name="object 11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591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873"/>
                </a:lnTo>
                <a:lnTo>
                  <a:pt x="164591" y="180873"/>
                </a:lnTo>
                <a:lnTo>
                  <a:pt x="209803" y="90423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2" name="object 12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3"/>
                </a:moveTo>
                <a:lnTo>
                  <a:pt x="45212" y="0"/>
                </a:lnTo>
                <a:lnTo>
                  <a:pt x="164591" y="0"/>
                </a:lnTo>
                <a:lnTo>
                  <a:pt x="209803" y="90423"/>
                </a:lnTo>
                <a:lnTo>
                  <a:pt x="164591" y="180873"/>
                </a:lnTo>
                <a:lnTo>
                  <a:pt x="45212" y="180873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3" name="object 13"/>
          <p:cNvSpPr/>
          <p:nvPr/>
        </p:nvSpPr>
        <p:spPr>
          <a:xfrm>
            <a:off x="5389539" y="4168961"/>
            <a:ext cx="1886435" cy="1632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4" name="object 14"/>
          <p:cNvSpPr/>
          <p:nvPr/>
        </p:nvSpPr>
        <p:spPr>
          <a:xfrm>
            <a:off x="5628579" y="4672924"/>
            <a:ext cx="1463167" cy="65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5" name="object 15"/>
          <p:cNvSpPr/>
          <p:nvPr/>
        </p:nvSpPr>
        <p:spPr>
          <a:xfrm>
            <a:off x="5396506" y="41835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3001" y="0"/>
                </a:moveTo>
                <a:lnTo>
                  <a:pt x="386206" y="0"/>
                </a:lnTo>
                <a:lnTo>
                  <a:pt x="0" y="772286"/>
                </a:lnTo>
                <a:lnTo>
                  <a:pt x="386206" y="1544485"/>
                </a:lnTo>
                <a:lnTo>
                  <a:pt x="1413001" y="1544485"/>
                </a:lnTo>
                <a:lnTo>
                  <a:pt x="1799082" y="772286"/>
                </a:lnTo>
                <a:lnTo>
                  <a:pt x="1413001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6" name="object 16"/>
          <p:cNvSpPr/>
          <p:nvPr/>
        </p:nvSpPr>
        <p:spPr>
          <a:xfrm>
            <a:off x="5433692" y="418329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6"/>
                </a:lnTo>
                <a:lnTo>
                  <a:pt x="1413001" y="1544485"/>
                </a:lnTo>
                <a:lnTo>
                  <a:pt x="386206" y="1544485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7" name="object 17"/>
          <p:cNvSpPr txBox="1"/>
          <p:nvPr/>
        </p:nvSpPr>
        <p:spPr>
          <a:xfrm>
            <a:off x="5763832" y="4758313"/>
            <a:ext cx="1137469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 marR="5074" indent="32987">
              <a:lnSpc>
                <a:spcPts val="1549"/>
              </a:lnSpc>
            </a:pPr>
            <a:r>
              <a:rPr lang="en-US" sz="1499" b="1" spc="-15" dirty="0">
                <a:solidFill>
                  <a:srgbClr val="FFFFFF"/>
                </a:solidFill>
                <a:cs typeface="Arial"/>
              </a:rPr>
              <a:t>Architecture</a:t>
            </a:r>
            <a:endParaRPr sz="1499" dirty="0"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62"/>
                </a:lnTo>
                <a:lnTo>
                  <a:pt x="45212" y="180898"/>
                </a:lnTo>
                <a:lnTo>
                  <a:pt x="164592" y="180898"/>
                </a:lnTo>
                <a:lnTo>
                  <a:pt x="209804" y="90462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9" name="object 19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62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62"/>
                </a:lnTo>
                <a:lnTo>
                  <a:pt x="164592" y="180898"/>
                </a:lnTo>
                <a:lnTo>
                  <a:pt x="45212" y="180898"/>
                </a:lnTo>
                <a:lnTo>
                  <a:pt x="0" y="90462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0" name="object 20"/>
          <p:cNvSpPr/>
          <p:nvPr/>
        </p:nvSpPr>
        <p:spPr>
          <a:xfrm>
            <a:off x="6934923" y="5023108"/>
            <a:ext cx="1886434" cy="16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1" name="object 21"/>
          <p:cNvSpPr/>
          <p:nvPr/>
        </p:nvSpPr>
        <p:spPr>
          <a:xfrm>
            <a:off x="6979458" y="50379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61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61"/>
                </a:lnTo>
                <a:lnTo>
                  <a:pt x="1412875" y="1544523"/>
                </a:lnTo>
                <a:lnTo>
                  <a:pt x="386079" y="1544523"/>
                </a:lnTo>
                <a:lnTo>
                  <a:pt x="0" y="772261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2" name="object 22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36"/>
                </a:lnTo>
                <a:lnTo>
                  <a:pt x="45211" y="180873"/>
                </a:lnTo>
                <a:lnTo>
                  <a:pt x="164591" y="180873"/>
                </a:lnTo>
                <a:lnTo>
                  <a:pt x="209803" y="90436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3" name="object 23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36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36"/>
                </a:lnTo>
                <a:lnTo>
                  <a:pt x="164591" y="180873"/>
                </a:lnTo>
                <a:lnTo>
                  <a:pt x="45211" y="180873"/>
                </a:lnTo>
                <a:lnTo>
                  <a:pt x="0" y="9043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4" name="object 24"/>
          <p:cNvSpPr/>
          <p:nvPr/>
        </p:nvSpPr>
        <p:spPr>
          <a:xfrm>
            <a:off x="3842631" y="3320902"/>
            <a:ext cx="1886435" cy="1632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5" name="object 25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73"/>
                </a:lnTo>
                <a:lnTo>
                  <a:pt x="1412875" y="1544573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6" name="object 26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73"/>
                </a:lnTo>
                <a:lnTo>
                  <a:pt x="386207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7" name="object 27"/>
          <p:cNvSpPr txBox="1"/>
          <p:nvPr/>
        </p:nvSpPr>
        <p:spPr>
          <a:xfrm>
            <a:off x="4364038" y="4010787"/>
            <a:ext cx="980014" cy="23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lang="en-US" sz="1499" b="1" spc="-10" dirty="0">
                <a:solidFill>
                  <a:srgbClr val="FFFFFF"/>
                </a:solidFill>
                <a:cs typeface="Arial"/>
              </a:rPr>
              <a:t>Technology</a:t>
            </a:r>
            <a:endParaRPr sz="1499" dirty="0"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9" name="object 29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0" name="object 30"/>
          <p:cNvSpPr/>
          <p:nvPr/>
        </p:nvSpPr>
        <p:spPr>
          <a:xfrm>
            <a:off x="5389539" y="2462186"/>
            <a:ext cx="1886435" cy="16321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1" name="object 31"/>
          <p:cNvSpPr/>
          <p:nvPr/>
        </p:nvSpPr>
        <p:spPr>
          <a:xfrm>
            <a:off x="5433692" y="247715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7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7"/>
                </a:lnTo>
                <a:lnTo>
                  <a:pt x="1413001" y="1544573"/>
                </a:lnTo>
                <a:lnTo>
                  <a:pt x="386206" y="1544573"/>
                </a:lnTo>
                <a:lnTo>
                  <a:pt x="0" y="772287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2" name="object 32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339" y="0"/>
                </a:lnTo>
                <a:lnTo>
                  <a:pt x="0" y="90424"/>
                </a:lnTo>
                <a:lnTo>
                  <a:pt x="45339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3" name="object 33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339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339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4" name="object 34"/>
          <p:cNvSpPr/>
          <p:nvPr/>
        </p:nvSpPr>
        <p:spPr>
          <a:xfrm>
            <a:off x="6934923" y="3317857"/>
            <a:ext cx="1886434" cy="16321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5" name="object 35"/>
          <p:cNvSpPr/>
          <p:nvPr/>
        </p:nvSpPr>
        <p:spPr>
          <a:xfrm>
            <a:off x="7134377" y="3821819"/>
            <a:ext cx="1542339" cy="654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6" name="object 36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079" y="0"/>
                </a:lnTo>
                <a:lnTo>
                  <a:pt x="0" y="772286"/>
                </a:lnTo>
                <a:lnTo>
                  <a:pt x="386079" y="1544573"/>
                </a:lnTo>
                <a:lnTo>
                  <a:pt x="1412875" y="1544573"/>
                </a:lnTo>
                <a:lnTo>
                  <a:pt x="1799081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7" name="object 37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86"/>
                </a:lnTo>
                <a:lnTo>
                  <a:pt x="1412875" y="1544573"/>
                </a:lnTo>
                <a:lnTo>
                  <a:pt x="386079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8" name="object 38"/>
          <p:cNvSpPr txBox="1"/>
          <p:nvPr/>
        </p:nvSpPr>
        <p:spPr>
          <a:xfrm>
            <a:off x="7270264" y="3873840"/>
            <a:ext cx="1216768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sz="1499" b="1" spc="-5" dirty="0">
                <a:cs typeface="Arial"/>
              </a:rPr>
              <a:t>De</a:t>
            </a:r>
            <a:r>
              <a:rPr sz="1499" b="1" spc="-35" dirty="0">
                <a:cs typeface="Arial"/>
              </a:rPr>
              <a:t>v</a:t>
            </a:r>
            <a:r>
              <a:rPr sz="1499" b="1" spc="-5" dirty="0">
                <a:cs typeface="Arial"/>
              </a:rPr>
              <a:t>e</a:t>
            </a:r>
            <a:r>
              <a:rPr sz="1499" b="1" dirty="0">
                <a:cs typeface="Arial"/>
              </a:rPr>
              <a:t>lo</a:t>
            </a:r>
            <a:r>
              <a:rPr sz="1499" b="1" spc="-10" dirty="0">
                <a:cs typeface="Arial"/>
              </a:rPr>
              <a:t>p</a:t>
            </a:r>
            <a:r>
              <a:rPr sz="1499" b="1" spc="-5" dirty="0">
                <a:cs typeface="Arial"/>
              </a:rPr>
              <a:t>men</a:t>
            </a:r>
            <a:r>
              <a:rPr sz="1499" b="1" dirty="0">
                <a:cs typeface="Arial"/>
              </a:rPr>
              <a:t>t</a:t>
            </a:r>
            <a:endParaRPr sz="1499" dirty="0"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1" y="180848"/>
                </a:lnTo>
                <a:lnTo>
                  <a:pt x="209803" y="90424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0" name="object 40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24"/>
                </a:lnTo>
                <a:lnTo>
                  <a:pt x="164591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1" name="object 41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2" name="object 42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8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3" name="object 43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4" name="object 44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5" name="object 45"/>
          <p:cNvSpPr/>
          <p:nvPr/>
        </p:nvSpPr>
        <p:spPr>
          <a:xfrm>
            <a:off x="8481829" y="2478933"/>
            <a:ext cx="1886435" cy="16321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6" name="object 46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159"/>
                </a:lnTo>
                <a:lnTo>
                  <a:pt x="386207" y="1544446"/>
                </a:lnTo>
                <a:lnTo>
                  <a:pt x="1412875" y="1544446"/>
                </a:lnTo>
                <a:lnTo>
                  <a:pt x="1799082" y="772159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7" name="object 47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159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46"/>
                </a:lnTo>
                <a:lnTo>
                  <a:pt x="386207" y="1544446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8" name="object 48"/>
          <p:cNvSpPr txBox="1"/>
          <p:nvPr/>
        </p:nvSpPr>
        <p:spPr>
          <a:xfrm>
            <a:off x="8957245" y="3035298"/>
            <a:ext cx="936366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solidFill>
                  <a:srgbClr val="FFFFFF"/>
                </a:solidFill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lang="en-US" sz="1499" b="1" spc="-5" dirty="0">
                <a:solidFill>
                  <a:srgbClr val="FFFFFF"/>
                </a:solidFill>
                <a:cs typeface="Arial"/>
              </a:rPr>
              <a:t>Use cases</a:t>
            </a:r>
            <a:endParaRPr sz="1499" dirty="0"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2" y="180848"/>
                </a:lnTo>
                <a:lnTo>
                  <a:pt x="209803" y="9042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0" name="object 50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2" y="0"/>
                </a:lnTo>
                <a:lnTo>
                  <a:pt x="209803" y="90424"/>
                </a:lnTo>
                <a:lnTo>
                  <a:pt x="164592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1" name="object 51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1412875" y="0"/>
                </a:moveTo>
                <a:lnTo>
                  <a:pt x="386079" y="0"/>
                </a:lnTo>
                <a:lnTo>
                  <a:pt x="0" y="772287"/>
                </a:lnTo>
                <a:lnTo>
                  <a:pt x="386079" y="1544574"/>
                </a:lnTo>
                <a:lnTo>
                  <a:pt x="1412875" y="1544574"/>
                </a:lnTo>
                <a:lnTo>
                  <a:pt x="1798954" y="772287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2" name="object 52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0" y="772287"/>
                </a:moveTo>
                <a:lnTo>
                  <a:pt x="386079" y="0"/>
                </a:lnTo>
                <a:lnTo>
                  <a:pt x="1412875" y="0"/>
                </a:lnTo>
                <a:lnTo>
                  <a:pt x="1798954" y="772287"/>
                </a:lnTo>
                <a:lnTo>
                  <a:pt x="1412875" y="1544574"/>
                </a:lnTo>
                <a:lnTo>
                  <a:pt x="386079" y="1544574"/>
                </a:lnTo>
                <a:lnTo>
                  <a:pt x="0" y="772287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3" name="object 53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975"/>
                </a:lnTo>
                <a:lnTo>
                  <a:pt x="164592" y="180975"/>
                </a:lnTo>
                <a:lnTo>
                  <a:pt x="209804" y="90423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4" name="object 54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3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23"/>
                </a:lnTo>
                <a:lnTo>
                  <a:pt x="164592" y="180975"/>
                </a:lnTo>
                <a:lnTo>
                  <a:pt x="45212" y="180975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5" name="object 55"/>
          <p:cNvSpPr/>
          <p:nvPr/>
        </p:nvSpPr>
        <p:spPr>
          <a:xfrm>
            <a:off x="4789972" y="142655"/>
            <a:ext cx="7080159" cy="1620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67632" y="231775"/>
            <a:ext cx="4222914" cy="92333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687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PART 4: </a:t>
            </a:r>
            <a:r>
              <a:rPr sz="3200" dirty="0">
                <a:solidFill>
                  <a:schemeClr val="bg1">
                    <a:lumMod val="50000"/>
                  </a:schemeClr>
                </a:solidFill>
              </a:rPr>
              <a:t>SAP</a:t>
            </a:r>
            <a:r>
              <a:rPr sz="3200" spc="-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bg1">
                    <a:lumMod val="50000"/>
                  </a:schemeClr>
                </a:solidFill>
              </a:rPr>
              <a:t>HANA</a:t>
            </a:r>
            <a:br>
              <a:rPr lang="en-US" sz="2397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Platform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5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339" y="0"/>
                </a:lnTo>
                <a:lnTo>
                  <a:pt x="0" y="90424"/>
                </a:lnTo>
                <a:lnTo>
                  <a:pt x="45339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8" name="object 48"/>
          <p:cNvSpPr txBox="1"/>
          <p:nvPr/>
        </p:nvSpPr>
        <p:spPr>
          <a:xfrm>
            <a:off x="8957245" y="3035298"/>
            <a:ext cx="936366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solidFill>
                  <a:srgbClr val="FFFFFF"/>
                </a:solidFill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lang="en-US" sz="1499" b="1" spc="-5" dirty="0">
                <a:solidFill>
                  <a:srgbClr val="FFFFFF"/>
                </a:solidFill>
                <a:cs typeface="Arial"/>
              </a:rPr>
              <a:t>Use cases</a:t>
            </a:r>
            <a:endParaRPr sz="1499" dirty="0"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2" y="180848"/>
                </a:lnTo>
                <a:lnTo>
                  <a:pt x="209803" y="9042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3" name="object 53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975"/>
                </a:lnTo>
                <a:lnTo>
                  <a:pt x="164592" y="180975"/>
                </a:lnTo>
                <a:lnTo>
                  <a:pt x="209804" y="90423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41829" y="331705"/>
            <a:ext cx="11296662" cy="80021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SAP HANA Cloud Platform</a:t>
            </a:r>
            <a:br>
              <a:rPr lang="en-US" dirty="0"/>
            </a:br>
            <a:r>
              <a:rPr lang="en-US" sz="2400" b="0" dirty="0"/>
              <a:t>The Platform-as-a-Service to Extend, Integrate, and Build Business Apps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3865" y="1496084"/>
            <a:ext cx="11084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HANA Cloud Platform is an in-memory cloud platform based on open standards. It provides access to a feature-rich, easy-to-use development environment in the cloud. 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platform includes a comprehensive set of services for integration, enterprise mobility, collaboration, and analytics</a:t>
            </a:r>
          </a:p>
          <a:p>
            <a:endParaRPr lang="en-US" sz="240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HANA Cloud Platform enables customers and partners to rapidly build, deploy, and manage cloud-based enterprise applications that complement and extend  SAP or non-SAP solutions, either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on-demand.</a:t>
            </a:r>
            <a:endParaRPr lang="en-US" sz="240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323076" y="1236097"/>
            <a:ext cx="11546205" cy="0"/>
          </a:xfrm>
          <a:custGeom>
            <a:avLst/>
            <a:gdLst/>
            <a:ahLst/>
            <a:cxnLst/>
            <a:rect l="l" t="t" r="r" b="b"/>
            <a:pathLst>
              <a:path w="11546205">
                <a:moveTo>
                  <a:pt x="0" y="0"/>
                </a:moveTo>
                <a:lnTo>
                  <a:pt x="11545811" y="0"/>
                </a:lnTo>
              </a:path>
            </a:pathLst>
          </a:custGeom>
          <a:ln w="913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42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61774"/>
          </a:xfrm>
        </p:spPr>
        <p:txBody>
          <a:bodyPr/>
          <a:lstStyle/>
          <a:p>
            <a:r>
              <a:rPr lang="en-US" dirty="0"/>
              <a:t>SAP HANA Cloud Platform </a:t>
            </a:r>
            <a:br>
              <a:rPr lang="en-US" dirty="0"/>
            </a:br>
            <a:r>
              <a:rPr lang="en-US" b="0" dirty="0"/>
              <a:t>Interactive Architecture and Capabilities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43155"/>
            <a:ext cx="9067800" cy="4832220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311302" y="1127712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69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99842" y="1299519"/>
            <a:ext cx="2714736" cy="33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1" b="1" kern="0" dirty="0">
                <a:solidFill>
                  <a:srgbClr val="005998"/>
                </a:solidFill>
                <a:latin typeface="Arial"/>
                <a:ea typeface="Arial"/>
                <a:cs typeface="Arial"/>
              </a:rPr>
              <a:t>EXTEND</a:t>
            </a:r>
            <a:r>
              <a:rPr lang="en-US" sz="1601" kern="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 Cloud Apps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6238" y="1299519"/>
            <a:ext cx="2863205" cy="33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1" b="1" kern="0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</a:rPr>
              <a:t>BUILD</a:t>
            </a:r>
            <a:r>
              <a:rPr lang="en-US" sz="1601" kern="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 New Cloud Apps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7890" y="1299519"/>
            <a:ext cx="2843047" cy="33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1" b="1" kern="0" dirty="0">
                <a:solidFill>
                  <a:srgbClr val="005998"/>
                </a:solidFill>
                <a:ea typeface="Arial"/>
                <a:cs typeface="Arial"/>
              </a:rPr>
              <a:t>EXTEND</a:t>
            </a:r>
            <a:r>
              <a:rPr lang="en-US" sz="1601" kern="0" dirty="0">
                <a:solidFill>
                  <a:schemeClr val="accent2"/>
                </a:solidFill>
                <a:ea typeface="Arial"/>
                <a:cs typeface="Arial"/>
              </a:rPr>
              <a:t> </a:t>
            </a:r>
            <a:r>
              <a:rPr lang="en-US" sz="1601" kern="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On-Premise Apps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18951" y="1893647"/>
            <a:ext cx="2029037" cy="3679350"/>
            <a:chOff x="3474512" y="1525689"/>
            <a:chExt cx="2027160" cy="3675946"/>
          </a:xfrm>
        </p:grpSpPr>
        <p:sp>
          <p:nvSpPr>
            <p:cNvPr id="11" name="Rounded Rectangle 10"/>
            <p:cNvSpPr/>
            <p:nvPr/>
          </p:nvSpPr>
          <p:spPr bwMode="gray">
            <a:xfrm>
              <a:off x="3474512" y="4266277"/>
              <a:ext cx="1936686" cy="762781"/>
            </a:xfrm>
            <a:prstGeom prst="roundRect">
              <a:avLst/>
            </a:prstGeom>
            <a:pattFill prst="horzBrick">
              <a:fgClr>
                <a:srgbClr val="A5A6A5"/>
              </a:fgClr>
              <a:bgClr>
                <a:srgbClr val="CECDCD"/>
              </a:bgClr>
            </a:pattFill>
          </p:spPr>
          <p:txBody>
            <a:bodyPr wrap="square" rtlCol="0" anchor="ctr" anchorCtr="1">
              <a:noAutofit/>
            </a:bodyPr>
            <a:lstStyle/>
            <a:p>
              <a:pPr algn="ctr"/>
              <a:endParaRPr lang="en-US" sz="120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540203" y="4316078"/>
              <a:ext cx="1829695" cy="8444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>
                  <a:srgbClr val="F0AB00"/>
                </a:buClr>
                <a:buSzPct val="80000"/>
                <a:defRPr/>
              </a:pPr>
              <a:endParaRPr lang="en-US" sz="901" kern="0" dirty="0">
                <a:solidFill>
                  <a:schemeClr val="accent2"/>
                </a:solidFill>
                <a:latin typeface="Arial"/>
                <a:ea typeface="Arial"/>
                <a:cs typeface="Arial"/>
              </a:endParaRPr>
            </a:p>
            <a:p>
              <a:pPr algn="ctr">
                <a:buClr>
                  <a:srgbClr val="F0AB00"/>
                </a:buClr>
                <a:buSzPct val="80000"/>
                <a:defRPr/>
              </a:pPr>
              <a: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  <a:t>ON-PREMISE </a:t>
              </a:r>
              <a:b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</a:br>
              <a: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  <a:t>SOLUTION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182"/>
            <a:stretch/>
          </p:blipFill>
          <p:spPr>
            <a:xfrm>
              <a:off x="3771899" y="4771933"/>
              <a:ext cx="289771" cy="429702"/>
            </a:xfrm>
            <a:prstGeom prst="rect">
              <a:avLst/>
            </a:prstGeom>
          </p:spPr>
        </p:pic>
        <p:sp>
          <p:nvSpPr>
            <p:cNvPr id="14" name="Flowchart: Magnetic Disk 191"/>
            <p:cNvSpPr>
              <a:spLocks noChangeArrowheads="1"/>
            </p:cNvSpPr>
            <p:nvPr/>
          </p:nvSpPr>
          <p:spPr bwMode="gray">
            <a:xfrm>
              <a:off x="4650013" y="4821190"/>
              <a:ext cx="563698" cy="380445"/>
            </a:xfrm>
            <a:prstGeom prst="flowChartMagneticDisk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buClr>
                  <a:srgbClr val="F0AB00"/>
                </a:buClr>
                <a:buSzPct val="80000"/>
                <a:defRPr/>
              </a:pPr>
              <a:r>
                <a:rPr lang="en-US" sz="801" b="1" kern="0" dirty="0">
                  <a:solidFill>
                    <a:schemeClr val="accent2"/>
                  </a:solidFill>
                  <a:latin typeface="Arial" charset="0"/>
                  <a:ea typeface="Arial"/>
                  <a:cs typeface="Arial"/>
                </a:rPr>
                <a:t>Data</a:t>
              </a:r>
            </a:p>
          </p:txBody>
        </p: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>
              <a:off x="4488092" y="3754576"/>
              <a:ext cx="0" cy="402634"/>
            </a:xfrm>
            <a:prstGeom prst="line">
              <a:avLst/>
            </a:prstGeom>
            <a:noFill/>
            <a:ln w="28575" cap="flat" cmpd="sng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" name="Picture 15" descr="laptop_yellow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576" y="1525689"/>
              <a:ext cx="654687" cy="54626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512" y="2472755"/>
              <a:ext cx="2027160" cy="1259034"/>
            </a:xfrm>
            <a:prstGeom prst="rect">
              <a:avLst/>
            </a:prstGeom>
          </p:spPr>
        </p:pic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>
              <a:off x="4496351" y="2153343"/>
              <a:ext cx="0" cy="236252"/>
            </a:xfrm>
            <a:prstGeom prst="line">
              <a:avLst/>
            </a:prstGeom>
            <a:noFill/>
            <a:ln w="28575" cap="flat" cmpd="sng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2263" y="1525689"/>
              <a:ext cx="480201" cy="37269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1005" y="1525689"/>
              <a:ext cx="223821" cy="39968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188097" y="1893647"/>
            <a:ext cx="1998381" cy="2375755"/>
            <a:chOff x="546370" y="1525689"/>
            <a:chExt cx="1996532" cy="2373557"/>
          </a:xfrm>
        </p:grpSpPr>
        <p:pic>
          <p:nvPicPr>
            <p:cNvPr id="22" name="Picture 21" descr="laptop_yellow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9348" y="1525689"/>
              <a:ext cx="654687" cy="54626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lum bright="-4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70" y="2499967"/>
              <a:ext cx="1996532" cy="1399279"/>
            </a:xfrm>
            <a:prstGeom prst="rect">
              <a:avLst/>
            </a:prstGeom>
          </p:spPr>
        </p:pic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1608123" y="2153343"/>
              <a:ext cx="0" cy="236252"/>
            </a:xfrm>
            <a:prstGeom prst="line">
              <a:avLst/>
            </a:prstGeom>
            <a:noFill/>
            <a:ln w="28575" cap="flat" cmpd="sng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4035" y="1525689"/>
              <a:ext cx="480201" cy="3726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2777" y="1525689"/>
              <a:ext cx="223821" cy="399681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037285" y="1893647"/>
            <a:ext cx="2074080" cy="3770549"/>
            <a:chOff x="6390146" y="1525689"/>
            <a:chExt cx="2072161" cy="376706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0146" y="4088843"/>
              <a:ext cx="2072161" cy="960170"/>
            </a:xfrm>
            <a:prstGeom prst="rect">
              <a:avLst/>
            </a:prstGeom>
          </p:spPr>
        </p:pic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17810" y="4267585"/>
              <a:ext cx="2010938" cy="9101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>
                  <a:srgbClr val="F0AB00"/>
                </a:buClr>
                <a:buSzPct val="80000"/>
                <a:defRPr/>
              </a:pPr>
              <a:endParaRPr lang="en-US" sz="901" b="1" kern="0" dirty="0">
                <a:solidFill>
                  <a:schemeClr val="accent2"/>
                </a:solidFill>
                <a:latin typeface="Arial"/>
                <a:ea typeface="Arial"/>
                <a:cs typeface="Arial"/>
              </a:endParaRPr>
            </a:p>
            <a:p>
              <a:pPr algn="ctr">
                <a:buClr>
                  <a:srgbClr val="F0AB00"/>
                </a:buClr>
                <a:buSzPct val="80000"/>
                <a:defRPr/>
              </a:pPr>
              <a: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  <a:t>CLOUD </a:t>
              </a:r>
              <a:b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</a:br>
              <a:r>
                <a:rPr lang="en-US" sz="1001" b="1" kern="0" dirty="0">
                  <a:solidFill>
                    <a:schemeClr val="accent2"/>
                  </a:solidFill>
                  <a:latin typeface="Arial"/>
                  <a:ea typeface="Arial"/>
                  <a:cs typeface="Arial"/>
                </a:rPr>
                <a:t>SOLUTION</a:t>
              </a:r>
            </a:p>
          </p:txBody>
        </p:sp>
        <p:pic>
          <p:nvPicPr>
            <p:cNvPr id="30" name="Picture 29" descr="laptop_yellow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44652" y="1525689"/>
              <a:ext cx="654687" cy="54626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1588" y="2472755"/>
              <a:ext cx="2027160" cy="1259034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 noChangeShapeType="1"/>
            </p:cNvCxnSpPr>
            <p:nvPr/>
          </p:nvCxnSpPr>
          <p:spPr bwMode="auto">
            <a:xfrm>
              <a:off x="7423427" y="2153343"/>
              <a:ext cx="0" cy="236252"/>
            </a:xfrm>
            <a:prstGeom prst="line">
              <a:avLst/>
            </a:prstGeom>
            <a:noFill/>
            <a:ln w="28575" cap="flat" cmpd="sng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9339" y="1525689"/>
              <a:ext cx="480201" cy="37269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8081" y="1525689"/>
              <a:ext cx="223821" cy="399681"/>
            </a:xfrm>
            <a:prstGeom prst="rect">
              <a:avLst/>
            </a:prstGeom>
          </p:spPr>
        </p:pic>
        <p:sp>
          <p:nvSpPr>
            <p:cNvPr id="35" name="Flowchart: Magnetic Disk 191"/>
            <p:cNvSpPr>
              <a:spLocks noChangeArrowheads="1"/>
            </p:cNvSpPr>
            <p:nvPr/>
          </p:nvSpPr>
          <p:spPr bwMode="gray">
            <a:xfrm>
              <a:off x="7699339" y="4791889"/>
              <a:ext cx="563698" cy="380445"/>
            </a:xfrm>
            <a:prstGeom prst="flowChartMagneticDisk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buClr>
                  <a:srgbClr val="F0AB00"/>
                </a:buClr>
                <a:buSzPct val="80000"/>
                <a:defRPr/>
              </a:pPr>
              <a:r>
                <a:rPr lang="en-US" sz="801" b="1" kern="0" dirty="0">
                  <a:solidFill>
                    <a:schemeClr val="accent2"/>
                  </a:solidFill>
                  <a:latin typeface="Arial" charset="0"/>
                  <a:ea typeface="Arial"/>
                  <a:cs typeface="Arial"/>
                </a:rPr>
                <a:t>Data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13479" y="4785853"/>
              <a:ext cx="443633" cy="498597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6813479" y="4923097"/>
              <a:ext cx="231173" cy="134216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34327" y="5057313"/>
              <a:ext cx="0" cy="235437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034327" y="4923097"/>
              <a:ext cx="222785" cy="134217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7429255" y="3668667"/>
              <a:ext cx="0" cy="326440"/>
            </a:xfrm>
            <a:prstGeom prst="line">
              <a:avLst/>
            </a:prstGeom>
            <a:noFill/>
            <a:ln w="28575" cap="flat" cmpd="sng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3276864" y="6228284"/>
            <a:ext cx="5867973" cy="33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1" b="1" kern="0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RUN </a:t>
            </a:r>
            <a:r>
              <a:rPr lang="en-US" sz="1601" kern="0" dirty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Application Management and Runtime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32546" y="6187127"/>
            <a:ext cx="7978819" cy="425466"/>
            <a:chOff x="572732" y="4519465"/>
            <a:chExt cx="7971438" cy="425072"/>
          </a:xfrm>
        </p:grpSpPr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 flipH="1">
              <a:off x="572732" y="4944537"/>
              <a:ext cx="7968447" cy="0"/>
            </a:xfrm>
            <a:prstGeom prst="line">
              <a:avLst/>
            </a:prstGeom>
            <a:noFill/>
            <a:ln w="12700" cap="flat" cmpd="sng">
              <a:solidFill>
                <a:srgbClr val="003B66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H="1">
              <a:off x="572732" y="4519465"/>
              <a:ext cx="7971438" cy="0"/>
            </a:xfrm>
            <a:prstGeom prst="line">
              <a:avLst/>
            </a:prstGeom>
            <a:noFill/>
            <a:ln w="12700" cap="flat" cmpd="sng">
              <a:solidFill>
                <a:schemeClr val="accent3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321903" y="2200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HANA Cloud Platform</a:t>
            </a:r>
            <a:br>
              <a:rPr lang="en-US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en-US" sz="2800" dirty="0"/>
          </a:p>
        </p:txBody>
      </p:sp>
      <p:sp>
        <p:nvSpPr>
          <p:cNvPr id="42" name="object 2"/>
          <p:cNvSpPr/>
          <p:nvPr/>
        </p:nvSpPr>
        <p:spPr>
          <a:xfrm>
            <a:off x="323076" y="1236097"/>
            <a:ext cx="11546205" cy="0"/>
          </a:xfrm>
          <a:custGeom>
            <a:avLst/>
            <a:gdLst/>
            <a:ahLst/>
            <a:cxnLst/>
            <a:rect l="l" t="t" r="r" b="b"/>
            <a:pathLst>
              <a:path w="11546205">
                <a:moveTo>
                  <a:pt x="0" y="0"/>
                </a:moveTo>
                <a:lnTo>
                  <a:pt x="11545811" y="0"/>
                </a:lnTo>
              </a:path>
            </a:pathLst>
          </a:custGeom>
          <a:ln w="913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943" y="6081202"/>
            <a:ext cx="912372" cy="4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" name="object 3"/>
          <p:cNvSpPr/>
          <p:nvPr/>
        </p:nvSpPr>
        <p:spPr>
          <a:xfrm>
            <a:off x="3842631" y="5026154"/>
            <a:ext cx="1886435" cy="1632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" name="object 4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48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48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" name="object 5"/>
          <p:cNvSpPr/>
          <p:nvPr/>
        </p:nvSpPr>
        <p:spPr>
          <a:xfrm>
            <a:off x="3887039" y="50412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48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48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48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6" name="object 6"/>
          <p:cNvSpPr txBox="1"/>
          <p:nvPr/>
        </p:nvSpPr>
        <p:spPr>
          <a:xfrm>
            <a:off x="4232531" y="5682067"/>
            <a:ext cx="1107653" cy="461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sz="1499" b="1" spc="-10" dirty="0">
                <a:solidFill>
                  <a:srgbClr val="FFFFFF"/>
                </a:solidFill>
                <a:cs typeface="Arial"/>
              </a:rPr>
              <a:t>Deployment</a:t>
            </a:r>
            <a:r>
              <a:rPr lang="en-US" sz="1499" b="1" spc="-10" dirty="0">
                <a:solidFill>
                  <a:srgbClr val="FFFFFF"/>
                </a:solidFill>
                <a:cs typeface="Arial"/>
              </a:rPr>
              <a:t> Scenarios</a:t>
            </a:r>
            <a:endParaRPr sz="1499" dirty="0"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49"/>
                </a:lnTo>
                <a:lnTo>
                  <a:pt x="45212" y="180886"/>
                </a:lnTo>
                <a:lnTo>
                  <a:pt x="164719" y="180886"/>
                </a:lnTo>
                <a:lnTo>
                  <a:pt x="209931" y="90449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8" name="object 8"/>
          <p:cNvSpPr/>
          <p:nvPr/>
        </p:nvSpPr>
        <p:spPr>
          <a:xfrm>
            <a:off x="3929925" y="573123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49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49"/>
                </a:lnTo>
                <a:lnTo>
                  <a:pt x="164719" y="180886"/>
                </a:lnTo>
                <a:lnTo>
                  <a:pt x="45212" y="180886"/>
                </a:lnTo>
                <a:lnTo>
                  <a:pt x="0" y="90449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9" name="object 9"/>
          <p:cNvSpPr/>
          <p:nvPr/>
        </p:nvSpPr>
        <p:spPr>
          <a:xfrm>
            <a:off x="2295725" y="4173527"/>
            <a:ext cx="1886434" cy="1632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0" name="object 10"/>
          <p:cNvSpPr/>
          <p:nvPr/>
        </p:nvSpPr>
        <p:spPr>
          <a:xfrm>
            <a:off x="2340387" y="4188246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159"/>
                </a:moveTo>
                <a:lnTo>
                  <a:pt x="386080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59"/>
                </a:lnTo>
                <a:lnTo>
                  <a:pt x="386080" y="1544459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1" name="object 11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591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873"/>
                </a:lnTo>
                <a:lnTo>
                  <a:pt x="164591" y="180873"/>
                </a:lnTo>
                <a:lnTo>
                  <a:pt x="209803" y="90423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2" name="object 12"/>
          <p:cNvSpPr/>
          <p:nvPr/>
        </p:nvSpPr>
        <p:spPr>
          <a:xfrm>
            <a:off x="3571620" y="55263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3"/>
                </a:moveTo>
                <a:lnTo>
                  <a:pt x="45212" y="0"/>
                </a:lnTo>
                <a:lnTo>
                  <a:pt x="164591" y="0"/>
                </a:lnTo>
                <a:lnTo>
                  <a:pt x="209803" y="90423"/>
                </a:lnTo>
                <a:lnTo>
                  <a:pt x="164591" y="180873"/>
                </a:lnTo>
                <a:lnTo>
                  <a:pt x="45212" y="180873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3" name="object 13"/>
          <p:cNvSpPr/>
          <p:nvPr/>
        </p:nvSpPr>
        <p:spPr>
          <a:xfrm>
            <a:off x="5389539" y="4168961"/>
            <a:ext cx="1886435" cy="1632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4" name="object 14"/>
          <p:cNvSpPr/>
          <p:nvPr/>
        </p:nvSpPr>
        <p:spPr>
          <a:xfrm>
            <a:off x="5628579" y="4672924"/>
            <a:ext cx="1463167" cy="654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5" name="object 15"/>
          <p:cNvSpPr/>
          <p:nvPr/>
        </p:nvSpPr>
        <p:spPr>
          <a:xfrm>
            <a:off x="5396506" y="41835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3001" y="0"/>
                </a:moveTo>
                <a:lnTo>
                  <a:pt x="386206" y="0"/>
                </a:lnTo>
                <a:lnTo>
                  <a:pt x="0" y="772286"/>
                </a:lnTo>
                <a:lnTo>
                  <a:pt x="386206" y="1544485"/>
                </a:lnTo>
                <a:lnTo>
                  <a:pt x="1413001" y="1544485"/>
                </a:lnTo>
                <a:lnTo>
                  <a:pt x="1799082" y="772286"/>
                </a:lnTo>
                <a:lnTo>
                  <a:pt x="1413001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6" name="object 16"/>
          <p:cNvSpPr/>
          <p:nvPr/>
        </p:nvSpPr>
        <p:spPr>
          <a:xfrm>
            <a:off x="5433692" y="418329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6"/>
                </a:lnTo>
                <a:lnTo>
                  <a:pt x="1413001" y="1544485"/>
                </a:lnTo>
                <a:lnTo>
                  <a:pt x="386206" y="1544485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7" name="object 17"/>
          <p:cNvSpPr txBox="1"/>
          <p:nvPr/>
        </p:nvSpPr>
        <p:spPr>
          <a:xfrm>
            <a:off x="5763832" y="4758313"/>
            <a:ext cx="1137469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 marR="5074" indent="32987">
              <a:lnSpc>
                <a:spcPts val="1549"/>
              </a:lnSpc>
            </a:pPr>
            <a:r>
              <a:rPr lang="en-US" sz="1499" b="1" spc="-15" dirty="0">
                <a:solidFill>
                  <a:srgbClr val="FFFFFF"/>
                </a:solidFill>
                <a:cs typeface="Arial"/>
              </a:rPr>
              <a:t>Architecture</a:t>
            </a:r>
            <a:endParaRPr sz="1499" dirty="0"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62"/>
                </a:lnTo>
                <a:lnTo>
                  <a:pt x="45212" y="180898"/>
                </a:lnTo>
                <a:lnTo>
                  <a:pt x="164592" y="180898"/>
                </a:lnTo>
                <a:lnTo>
                  <a:pt x="209804" y="90462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19" name="object 19"/>
          <p:cNvSpPr/>
          <p:nvPr/>
        </p:nvSpPr>
        <p:spPr>
          <a:xfrm>
            <a:off x="6670761" y="551806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62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62"/>
                </a:lnTo>
                <a:lnTo>
                  <a:pt x="164592" y="180898"/>
                </a:lnTo>
                <a:lnTo>
                  <a:pt x="45212" y="180898"/>
                </a:lnTo>
                <a:lnTo>
                  <a:pt x="0" y="90462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0" name="object 20"/>
          <p:cNvSpPr/>
          <p:nvPr/>
        </p:nvSpPr>
        <p:spPr>
          <a:xfrm>
            <a:off x="6934923" y="5023108"/>
            <a:ext cx="1886434" cy="16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1" name="object 21"/>
          <p:cNvSpPr/>
          <p:nvPr/>
        </p:nvSpPr>
        <p:spPr>
          <a:xfrm>
            <a:off x="6979458" y="5037953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61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61"/>
                </a:lnTo>
                <a:lnTo>
                  <a:pt x="1412875" y="1544523"/>
                </a:lnTo>
                <a:lnTo>
                  <a:pt x="386079" y="1544523"/>
                </a:lnTo>
                <a:lnTo>
                  <a:pt x="0" y="772261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2" name="object 22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36"/>
                </a:lnTo>
                <a:lnTo>
                  <a:pt x="45211" y="180873"/>
                </a:lnTo>
                <a:lnTo>
                  <a:pt x="164591" y="180873"/>
                </a:lnTo>
                <a:lnTo>
                  <a:pt x="209803" y="90436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3" name="object 23"/>
          <p:cNvSpPr/>
          <p:nvPr/>
        </p:nvSpPr>
        <p:spPr>
          <a:xfrm>
            <a:off x="7023359" y="5724673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36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36"/>
                </a:lnTo>
                <a:lnTo>
                  <a:pt x="164591" y="180873"/>
                </a:lnTo>
                <a:lnTo>
                  <a:pt x="45211" y="180873"/>
                </a:lnTo>
                <a:lnTo>
                  <a:pt x="0" y="9043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4" name="object 24"/>
          <p:cNvSpPr/>
          <p:nvPr/>
        </p:nvSpPr>
        <p:spPr>
          <a:xfrm>
            <a:off x="3842631" y="3320902"/>
            <a:ext cx="1886435" cy="1632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5" name="object 25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73"/>
                </a:lnTo>
                <a:lnTo>
                  <a:pt x="1412875" y="1544573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6" name="object 26"/>
          <p:cNvSpPr/>
          <p:nvPr/>
        </p:nvSpPr>
        <p:spPr>
          <a:xfrm>
            <a:off x="3887039" y="33351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89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73"/>
                </a:lnTo>
                <a:lnTo>
                  <a:pt x="386207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7" name="object 27"/>
          <p:cNvSpPr txBox="1"/>
          <p:nvPr/>
        </p:nvSpPr>
        <p:spPr>
          <a:xfrm>
            <a:off x="4364038" y="4010787"/>
            <a:ext cx="980014" cy="23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"/>
            <a:r>
              <a:rPr lang="en-US" sz="1499" b="1" spc="-10" dirty="0">
                <a:solidFill>
                  <a:srgbClr val="FFFFFF"/>
                </a:solidFill>
                <a:cs typeface="Arial"/>
              </a:rPr>
              <a:t>Technology</a:t>
            </a:r>
            <a:endParaRPr sz="1499" dirty="0"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29" name="object 29"/>
          <p:cNvSpPr/>
          <p:nvPr/>
        </p:nvSpPr>
        <p:spPr>
          <a:xfrm>
            <a:off x="5118273" y="336429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0" name="object 30"/>
          <p:cNvSpPr/>
          <p:nvPr/>
        </p:nvSpPr>
        <p:spPr>
          <a:xfrm>
            <a:off x="5389539" y="2462186"/>
            <a:ext cx="1886435" cy="16321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1" name="object 31"/>
          <p:cNvSpPr/>
          <p:nvPr/>
        </p:nvSpPr>
        <p:spPr>
          <a:xfrm>
            <a:off x="5433692" y="2477158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7"/>
                </a:moveTo>
                <a:lnTo>
                  <a:pt x="386206" y="0"/>
                </a:lnTo>
                <a:lnTo>
                  <a:pt x="1413001" y="0"/>
                </a:lnTo>
                <a:lnTo>
                  <a:pt x="1799082" y="772287"/>
                </a:lnTo>
                <a:lnTo>
                  <a:pt x="1413001" y="1544573"/>
                </a:lnTo>
                <a:lnTo>
                  <a:pt x="386206" y="1544573"/>
                </a:lnTo>
                <a:lnTo>
                  <a:pt x="0" y="772287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2" name="object 32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164719" y="0"/>
                </a:moveTo>
                <a:lnTo>
                  <a:pt x="45339" y="0"/>
                </a:lnTo>
                <a:lnTo>
                  <a:pt x="0" y="90424"/>
                </a:lnTo>
                <a:lnTo>
                  <a:pt x="45339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3" name="object 33"/>
          <p:cNvSpPr/>
          <p:nvPr/>
        </p:nvSpPr>
        <p:spPr>
          <a:xfrm>
            <a:off x="5484190" y="3161035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5" h="180975">
                <a:moveTo>
                  <a:pt x="0" y="90424"/>
                </a:moveTo>
                <a:lnTo>
                  <a:pt x="45339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339" y="180848"/>
                </a:lnTo>
                <a:lnTo>
                  <a:pt x="0" y="90424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4" name="object 34"/>
          <p:cNvSpPr/>
          <p:nvPr/>
        </p:nvSpPr>
        <p:spPr>
          <a:xfrm>
            <a:off x="6934923" y="3317857"/>
            <a:ext cx="1886434" cy="16321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5" name="object 35"/>
          <p:cNvSpPr/>
          <p:nvPr/>
        </p:nvSpPr>
        <p:spPr>
          <a:xfrm>
            <a:off x="7134377" y="3821819"/>
            <a:ext cx="1542339" cy="654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6" name="object 36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079" y="0"/>
                </a:lnTo>
                <a:lnTo>
                  <a:pt x="0" y="772286"/>
                </a:lnTo>
                <a:lnTo>
                  <a:pt x="386079" y="1544573"/>
                </a:lnTo>
                <a:lnTo>
                  <a:pt x="1412875" y="1544573"/>
                </a:lnTo>
                <a:lnTo>
                  <a:pt x="1799081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DF92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7" name="object 37"/>
          <p:cNvSpPr/>
          <p:nvPr/>
        </p:nvSpPr>
        <p:spPr>
          <a:xfrm>
            <a:off x="6979458" y="3331814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079" y="0"/>
                </a:lnTo>
                <a:lnTo>
                  <a:pt x="1412875" y="0"/>
                </a:lnTo>
                <a:lnTo>
                  <a:pt x="1799081" y="772286"/>
                </a:lnTo>
                <a:lnTo>
                  <a:pt x="1412875" y="1544573"/>
                </a:lnTo>
                <a:lnTo>
                  <a:pt x="386079" y="1544573"/>
                </a:lnTo>
                <a:lnTo>
                  <a:pt x="0" y="772286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38" name="object 38"/>
          <p:cNvSpPr txBox="1"/>
          <p:nvPr/>
        </p:nvSpPr>
        <p:spPr>
          <a:xfrm>
            <a:off x="7270264" y="3873840"/>
            <a:ext cx="1216768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sz="1499" b="1" spc="-5" dirty="0">
                <a:cs typeface="Arial"/>
              </a:rPr>
              <a:t>De</a:t>
            </a:r>
            <a:r>
              <a:rPr sz="1499" b="1" spc="-35" dirty="0">
                <a:cs typeface="Arial"/>
              </a:rPr>
              <a:t>v</a:t>
            </a:r>
            <a:r>
              <a:rPr sz="1499" b="1" spc="-5" dirty="0">
                <a:cs typeface="Arial"/>
              </a:rPr>
              <a:t>e</a:t>
            </a:r>
            <a:r>
              <a:rPr sz="1499" b="1" dirty="0">
                <a:cs typeface="Arial"/>
              </a:rPr>
              <a:t>lo</a:t>
            </a:r>
            <a:r>
              <a:rPr sz="1499" b="1" spc="-10" dirty="0">
                <a:cs typeface="Arial"/>
              </a:rPr>
              <a:t>p</a:t>
            </a:r>
            <a:r>
              <a:rPr sz="1499" b="1" spc="-5" dirty="0">
                <a:cs typeface="Arial"/>
              </a:rPr>
              <a:t>men</a:t>
            </a:r>
            <a:r>
              <a:rPr sz="1499" b="1" dirty="0">
                <a:cs typeface="Arial"/>
              </a:rPr>
              <a:t>t</a:t>
            </a:r>
            <a:endParaRPr sz="1499" dirty="0"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1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1" y="180848"/>
                </a:lnTo>
                <a:lnTo>
                  <a:pt x="209803" y="90424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0" name="object 40"/>
          <p:cNvSpPr/>
          <p:nvPr/>
        </p:nvSpPr>
        <p:spPr>
          <a:xfrm>
            <a:off x="8534740" y="4015691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1" y="0"/>
                </a:lnTo>
                <a:lnTo>
                  <a:pt x="209803" y="90424"/>
                </a:lnTo>
                <a:lnTo>
                  <a:pt x="164591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1" name="object 41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286"/>
                </a:lnTo>
                <a:lnTo>
                  <a:pt x="386207" y="1544510"/>
                </a:lnTo>
                <a:lnTo>
                  <a:pt x="1412875" y="1544510"/>
                </a:lnTo>
                <a:lnTo>
                  <a:pt x="1799082" y="772286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2" name="object 42"/>
          <p:cNvSpPr/>
          <p:nvPr/>
        </p:nvSpPr>
        <p:spPr>
          <a:xfrm>
            <a:off x="8526111" y="4199285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286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286"/>
                </a:lnTo>
                <a:lnTo>
                  <a:pt x="1412875" y="1544510"/>
                </a:lnTo>
                <a:lnTo>
                  <a:pt x="386207" y="1544510"/>
                </a:lnTo>
                <a:lnTo>
                  <a:pt x="0" y="772286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3" name="object 43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719" y="0"/>
                </a:moveTo>
                <a:lnTo>
                  <a:pt x="45212" y="0"/>
                </a:lnTo>
                <a:lnTo>
                  <a:pt x="0" y="90424"/>
                </a:lnTo>
                <a:lnTo>
                  <a:pt x="45212" y="180848"/>
                </a:lnTo>
                <a:lnTo>
                  <a:pt x="164719" y="180848"/>
                </a:lnTo>
                <a:lnTo>
                  <a:pt x="209931" y="90424"/>
                </a:lnTo>
                <a:lnTo>
                  <a:pt x="164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4" name="object 44"/>
          <p:cNvSpPr/>
          <p:nvPr/>
        </p:nvSpPr>
        <p:spPr>
          <a:xfrm>
            <a:off x="8876803" y="422719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2" y="0"/>
                </a:lnTo>
                <a:lnTo>
                  <a:pt x="164719" y="0"/>
                </a:lnTo>
                <a:lnTo>
                  <a:pt x="209931" y="90424"/>
                </a:lnTo>
                <a:lnTo>
                  <a:pt x="164719" y="180848"/>
                </a:lnTo>
                <a:lnTo>
                  <a:pt x="45212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5" name="object 45"/>
          <p:cNvSpPr/>
          <p:nvPr/>
        </p:nvSpPr>
        <p:spPr>
          <a:xfrm>
            <a:off x="8481829" y="2478933"/>
            <a:ext cx="1886435" cy="16321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6" name="object 46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1412875" y="0"/>
                </a:moveTo>
                <a:lnTo>
                  <a:pt x="386207" y="0"/>
                </a:lnTo>
                <a:lnTo>
                  <a:pt x="0" y="772159"/>
                </a:lnTo>
                <a:lnTo>
                  <a:pt x="386207" y="1544446"/>
                </a:lnTo>
                <a:lnTo>
                  <a:pt x="1412875" y="1544446"/>
                </a:lnTo>
                <a:lnTo>
                  <a:pt x="1799082" y="772159"/>
                </a:lnTo>
                <a:lnTo>
                  <a:pt x="1412875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7" name="object 47"/>
          <p:cNvSpPr/>
          <p:nvPr/>
        </p:nvSpPr>
        <p:spPr>
          <a:xfrm>
            <a:off x="8526111" y="2493652"/>
            <a:ext cx="1797872" cy="1543481"/>
          </a:xfrm>
          <a:custGeom>
            <a:avLst/>
            <a:gdLst/>
            <a:ahLst/>
            <a:cxnLst/>
            <a:rect l="l" t="t" r="r" b="b"/>
            <a:pathLst>
              <a:path w="1799590" h="1544954">
                <a:moveTo>
                  <a:pt x="0" y="772159"/>
                </a:moveTo>
                <a:lnTo>
                  <a:pt x="386207" y="0"/>
                </a:lnTo>
                <a:lnTo>
                  <a:pt x="1412875" y="0"/>
                </a:lnTo>
                <a:lnTo>
                  <a:pt x="1799082" y="772159"/>
                </a:lnTo>
                <a:lnTo>
                  <a:pt x="1412875" y="1544446"/>
                </a:lnTo>
                <a:lnTo>
                  <a:pt x="386207" y="1544446"/>
                </a:lnTo>
                <a:lnTo>
                  <a:pt x="0" y="772159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48" name="object 48"/>
          <p:cNvSpPr txBox="1"/>
          <p:nvPr/>
        </p:nvSpPr>
        <p:spPr>
          <a:xfrm>
            <a:off x="8957245" y="3035298"/>
            <a:ext cx="936366" cy="43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" algn="ctr">
              <a:lnSpc>
                <a:spcPts val="1673"/>
              </a:lnSpc>
            </a:pPr>
            <a:r>
              <a:rPr sz="1499" b="1" spc="-15" dirty="0">
                <a:solidFill>
                  <a:srgbClr val="FFFFFF"/>
                </a:solidFill>
                <a:cs typeface="Arial"/>
              </a:rPr>
              <a:t>HANA</a:t>
            </a:r>
            <a:endParaRPr sz="1499" dirty="0">
              <a:cs typeface="Arial"/>
            </a:endParaRPr>
          </a:p>
          <a:p>
            <a:pPr algn="ctr">
              <a:lnSpc>
                <a:spcPts val="1673"/>
              </a:lnSpc>
            </a:pPr>
            <a:r>
              <a:rPr lang="en-US" sz="1499" b="1" spc="-5" dirty="0">
                <a:solidFill>
                  <a:srgbClr val="FFFFFF"/>
                </a:solidFill>
                <a:cs typeface="Arial"/>
              </a:rPr>
              <a:t>Use cases</a:t>
            </a:r>
            <a:endParaRPr sz="1499" dirty="0"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1" y="0"/>
                </a:lnTo>
                <a:lnTo>
                  <a:pt x="0" y="90424"/>
                </a:lnTo>
                <a:lnTo>
                  <a:pt x="45211" y="180848"/>
                </a:lnTo>
                <a:lnTo>
                  <a:pt x="164592" y="180848"/>
                </a:lnTo>
                <a:lnTo>
                  <a:pt x="209803" y="9042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0" name="object 50"/>
          <p:cNvSpPr/>
          <p:nvPr/>
        </p:nvSpPr>
        <p:spPr>
          <a:xfrm>
            <a:off x="10081392" y="3185269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4"/>
                </a:moveTo>
                <a:lnTo>
                  <a:pt x="45211" y="0"/>
                </a:lnTo>
                <a:lnTo>
                  <a:pt x="164592" y="0"/>
                </a:lnTo>
                <a:lnTo>
                  <a:pt x="209803" y="90424"/>
                </a:lnTo>
                <a:lnTo>
                  <a:pt x="164592" y="180848"/>
                </a:lnTo>
                <a:lnTo>
                  <a:pt x="45211" y="180848"/>
                </a:lnTo>
                <a:lnTo>
                  <a:pt x="0" y="90424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1" name="object 51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1412875" y="0"/>
                </a:moveTo>
                <a:lnTo>
                  <a:pt x="386079" y="0"/>
                </a:lnTo>
                <a:lnTo>
                  <a:pt x="0" y="772287"/>
                </a:lnTo>
                <a:lnTo>
                  <a:pt x="386079" y="1544574"/>
                </a:lnTo>
                <a:lnTo>
                  <a:pt x="1412875" y="1544574"/>
                </a:lnTo>
                <a:lnTo>
                  <a:pt x="1798954" y="772287"/>
                </a:lnTo>
                <a:lnTo>
                  <a:pt x="141287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2" name="object 52"/>
          <p:cNvSpPr/>
          <p:nvPr/>
        </p:nvSpPr>
        <p:spPr>
          <a:xfrm>
            <a:off x="10072892" y="3354399"/>
            <a:ext cx="1797239" cy="1543481"/>
          </a:xfrm>
          <a:custGeom>
            <a:avLst/>
            <a:gdLst/>
            <a:ahLst/>
            <a:cxnLst/>
            <a:rect l="l" t="t" r="r" b="b"/>
            <a:pathLst>
              <a:path w="1798954" h="1544954">
                <a:moveTo>
                  <a:pt x="0" y="772287"/>
                </a:moveTo>
                <a:lnTo>
                  <a:pt x="386079" y="0"/>
                </a:lnTo>
                <a:lnTo>
                  <a:pt x="1412875" y="0"/>
                </a:lnTo>
                <a:lnTo>
                  <a:pt x="1798954" y="772287"/>
                </a:lnTo>
                <a:lnTo>
                  <a:pt x="1412875" y="1544574"/>
                </a:lnTo>
                <a:lnTo>
                  <a:pt x="386079" y="1544574"/>
                </a:lnTo>
                <a:lnTo>
                  <a:pt x="0" y="772287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3" name="object 53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164592" y="0"/>
                </a:moveTo>
                <a:lnTo>
                  <a:pt x="45212" y="0"/>
                </a:lnTo>
                <a:lnTo>
                  <a:pt x="0" y="90423"/>
                </a:lnTo>
                <a:lnTo>
                  <a:pt x="45212" y="180975"/>
                </a:lnTo>
                <a:lnTo>
                  <a:pt x="164592" y="180975"/>
                </a:lnTo>
                <a:lnTo>
                  <a:pt x="209804" y="90423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4" name="object 54"/>
          <p:cNvSpPr/>
          <p:nvPr/>
        </p:nvSpPr>
        <p:spPr>
          <a:xfrm>
            <a:off x="10431197" y="3388910"/>
            <a:ext cx="209984" cy="180802"/>
          </a:xfrm>
          <a:custGeom>
            <a:avLst/>
            <a:gdLst/>
            <a:ahLst/>
            <a:cxnLst/>
            <a:rect l="l" t="t" r="r" b="b"/>
            <a:pathLst>
              <a:path w="210184" h="180975">
                <a:moveTo>
                  <a:pt x="0" y="90423"/>
                </a:moveTo>
                <a:lnTo>
                  <a:pt x="45212" y="0"/>
                </a:lnTo>
                <a:lnTo>
                  <a:pt x="164592" y="0"/>
                </a:lnTo>
                <a:lnTo>
                  <a:pt x="209804" y="90423"/>
                </a:lnTo>
                <a:lnTo>
                  <a:pt x="164592" y="180975"/>
                </a:lnTo>
                <a:lnTo>
                  <a:pt x="45212" y="180975"/>
                </a:lnTo>
                <a:lnTo>
                  <a:pt x="0" y="90423"/>
                </a:lnTo>
                <a:close/>
              </a:path>
            </a:pathLst>
          </a:custGeom>
          <a:ln w="1905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5" name="object 55"/>
          <p:cNvSpPr/>
          <p:nvPr/>
        </p:nvSpPr>
        <p:spPr>
          <a:xfrm>
            <a:off x="4225935" y="151238"/>
            <a:ext cx="7654166" cy="11287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39254" y="151237"/>
            <a:ext cx="3893277" cy="93827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687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PART 1: </a:t>
            </a:r>
            <a:r>
              <a:rPr sz="3200" dirty="0">
                <a:solidFill>
                  <a:schemeClr val="bg1">
                    <a:lumMod val="50000"/>
                  </a:schemeClr>
                </a:solidFill>
              </a:rPr>
              <a:t>SAP</a:t>
            </a:r>
            <a:r>
              <a:rPr sz="3200" spc="-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bg1">
                    <a:lumMod val="50000"/>
                  </a:schemeClr>
                </a:solidFill>
              </a:rPr>
              <a:t>HANA</a:t>
            </a:r>
          </a:p>
          <a:p>
            <a:pPr marL="12687">
              <a:spcBef>
                <a:spcPts val="555"/>
              </a:spcBef>
            </a:pPr>
            <a:r>
              <a:rPr sz="2397" spc="-20" dirty="0">
                <a:solidFill>
                  <a:schemeClr val="bg1">
                    <a:lumMod val="50000"/>
                  </a:schemeClr>
                </a:solidFill>
              </a:rPr>
              <a:t>Technology</a:t>
            </a:r>
            <a:endParaRPr sz="239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82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3177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HANA Cloud Platform</a:t>
            </a:r>
            <a:br>
              <a:rPr lang="en-US" sz="2800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400" y="1500429"/>
            <a:ext cx="10820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Programming models to build highly scalable applications: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Java - SAP HANA Cloud Platform is Java EE 6 Web Profile certified. You can develop Java applications just like for any application server. You can also easily run your existing Java applications on the platform.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SAP HANA - you can use the SAP HANA development tools to create comprehensive analytical models and build applications with SAP HANA programmatic interfaces and integrated development environment.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HTML5 - you can easily develop and run lightweight HTML5 applications in a cloud environment.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SAPUI5 - use the UI Development Toolkit for HTML5 (SAPUI5) for developing rich user interfaces for modern Web business applications.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311302" y="134315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82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12268200" cy="6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Available Editions: SAP HANA App Services</a:t>
            </a:r>
          </a:p>
        </p:txBody>
      </p:sp>
      <p:pic>
        <p:nvPicPr>
          <p:cNvPr id="1027" name="Picture 3" descr="C:\Users\I841314\Desktop\Ed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8" y="1594992"/>
            <a:ext cx="7712860" cy="35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25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Further</a:t>
            </a:r>
            <a:r>
              <a:rPr spc="-35" dirty="0"/>
              <a:t> </a:t>
            </a:r>
            <a:r>
              <a:rPr spc="-5" dirty="0"/>
              <a:t>Information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35820"/>
              </p:ext>
            </p:extLst>
          </p:nvPr>
        </p:nvGraphicFramePr>
        <p:xfrm>
          <a:off x="325437" y="1231518"/>
          <a:ext cx="7175881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493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SAP Public</a:t>
                      </a:r>
                      <a:r>
                        <a:rPr sz="22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76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7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u="heavy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  <a:hlinkClick r:id="rId2"/>
                        </a:rPr>
                        <a:t>http://www.sap.com/hana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u="heavy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  <a:hlinkClick r:id="rId2"/>
                        </a:rPr>
                        <a:t>http://experiencesaphana.com/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u="heavy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  <a:hlinkClick r:id="rId3"/>
                        </a:rPr>
                        <a:t>http://scn.sap.com/community/hana-in-memory</a:t>
                      </a:r>
                      <a:endParaRPr lang="en-US" sz="2000" u="heavy" spc="-5" dirty="0">
                        <a:solidFill>
                          <a:srgbClr val="666666"/>
                        </a:solidFill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u="none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http://opensap.com</a:t>
                      </a:r>
                      <a:endParaRPr sz="2000" u="none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30025" y="6647398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body" idx="1"/>
          </p:nvPr>
        </p:nvSpPr>
        <p:spPr>
          <a:xfrm>
            <a:off x="1905000" y="3203575"/>
            <a:ext cx="11575745" cy="12904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object 2"/>
          <p:cNvSpPr/>
          <p:nvPr/>
        </p:nvSpPr>
        <p:spPr>
          <a:xfrm>
            <a:off x="381000" y="917575"/>
            <a:ext cx="26670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98" dirty="0"/>
          </a:p>
        </p:txBody>
      </p:sp>
    </p:spTree>
    <p:extLst>
      <p:ext uri="{BB962C8B-B14F-4D97-AF65-F5344CB8AC3E}">
        <p14:creationId xmlns:p14="http://schemas.microsoft.com/office/powerpoint/2010/main" val="56196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65938"/>
            <a:ext cx="11506047" cy="1231106"/>
          </a:xfrm>
        </p:spPr>
        <p:txBody>
          <a:bodyPr/>
          <a:lstStyle/>
          <a:p>
            <a:r>
              <a:rPr lang="en-US" spc="-5" dirty="0"/>
              <a:t>What is SAP HANA</a:t>
            </a:r>
            <a:br>
              <a:rPr lang="en-US" spc="-5" dirty="0"/>
            </a:br>
            <a:r>
              <a:rPr lang="en-US" sz="2400" b="0" spc="-5" dirty="0"/>
              <a:t>High Performance Analytic Appliance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302" y="1313213"/>
            <a:ext cx="7156298" cy="2590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SAP HANA is an in-memory data platform that is deployable as an On-premise appliance, or in the cloud.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the core of this real-time data platform is the SAP HANA database, which is fundamentally different from any other database engine in the market today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suited for real-time analytics and applications.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4" name="object 2"/>
          <p:cNvSpPr/>
          <p:nvPr/>
        </p:nvSpPr>
        <p:spPr>
          <a:xfrm>
            <a:off x="311302" y="122237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40" y="265938"/>
            <a:ext cx="3276600" cy="2943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4575175"/>
            <a:ext cx="284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Droid Sans"/>
              </a:rPr>
              <a:t>SAP HANA has two part –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5064640"/>
            <a:ext cx="27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Droid Sans"/>
              </a:rPr>
              <a:t>1. SAP HANA 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5554105"/>
            <a:ext cx="263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Droid Sans"/>
              </a:rPr>
              <a:t>2. SAP HANA Platform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128861"/>
            <a:ext cx="5943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37477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975016" y="2812033"/>
            <a:ext cx="4083385" cy="3354070"/>
          </a:xfrm>
          <a:custGeom>
            <a:avLst/>
            <a:gdLst/>
            <a:ahLst/>
            <a:cxnLst/>
            <a:rect l="l" t="t" r="r" b="b"/>
            <a:pathLst>
              <a:path w="5244465" h="3354070">
                <a:moveTo>
                  <a:pt x="0" y="135381"/>
                </a:moveTo>
                <a:lnTo>
                  <a:pt x="6898" y="92577"/>
                </a:lnTo>
                <a:lnTo>
                  <a:pt x="26111" y="55412"/>
                </a:lnTo>
                <a:lnTo>
                  <a:pt x="55412" y="26111"/>
                </a:lnTo>
                <a:lnTo>
                  <a:pt x="92577" y="6898"/>
                </a:lnTo>
                <a:lnTo>
                  <a:pt x="135382" y="0"/>
                </a:lnTo>
                <a:lnTo>
                  <a:pt x="5108575" y="0"/>
                </a:lnTo>
                <a:lnTo>
                  <a:pt x="5151330" y="6898"/>
                </a:lnTo>
                <a:lnTo>
                  <a:pt x="5188489" y="26111"/>
                </a:lnTo>
                <a:lnTo>
                  <a:pt x="5217809" y="55412"/>
                </a:lnTo>
                <a:lnTo>
                  <a:pt x="5237046" y="92577"/>
                </a:lnTo>
                <a:lnTo>
                  <a:pt x="5243957" y="135381"/>
                </a:lnTo>
                <a:lnTo>
                  <a:pt x="5243957" y="3218357"/>
                </a:lnTo>
                <a:lnTo>
                  <a:pt x="5237046" y="3261145"/>
                </a:lnTo>
                <a:lnTo>
                  <a:pt x="5217809" y="3298306"/>
                </a:lnTo>
                <a:lnTo>
                  <a:pt x="5188489" y="3327609"/>
                </a:lnTo>
                <a:lnTo>
                  <a:pt x="5151330" y="3346826"/>
                </a:lnTo>
                <a:lnTo>
                  <a:pt x="5108575" y="3353727"/>
                </a:lnTo>
                <a:lnTo>
                  <a:pt x="135382" y="3353727"/>
                </a:lnTo>
                <a:lnTo>
                  <a:pt x="92577" y="3346826"/>
                </a:lnTo>
                <a:lnTo>
                  <a:pt x="55412" y="3327609"/>
                </a:lnTo>
                <a:lnTo>
                  <a:pt x="26111" y="3298306"/>
                </a:lnTo>
                <a:lnTo>
                  <a:pt x="6898" y="3261145"/>
                </a:lnTo>
                <a:lnTo>
                  <a:pt x="0" y="3218357"/>
                </a:lnTo>
                <a:lnTo>
                  <a:pt x="0" y="135381"/>
                </a:lnTo>
                <a:close/>
              </a:path>
            </a:pathLst>
          </a:custGeom>
          <a:ln w="1270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14065" y="2799079"/>
            <a:ext cx="5256586" cy="3364229"/>
          </a:xfrm>
          <a:custGeom>
            <a:avLst/>
            <a:gdLst/>
            <a:ahLst/>
            <a:cxnLst/>
            <a:rect l="l" t="t" r="r" b="b"/>
            <a:pathLst>
              <a:path w="5241290" h="3364229">
                <a:moveTo>
                  <a:pt x="0" y="135762"/>
                </a:moveTo>
                <a:lnTo>
                  <a:pt x="6921" y="92821"/>
                </a:lnTo>
                <a:lnTo>
                  <a:pt x="26194" y="55549"/>
                </a:lnTo>
                <a:lnTo>
                  <a:pt x="55582" y="26172"/>
                </a:lnTo>
                <a:lnTo>
                  <a:pt x="92851" y="6913"/>
                </a:lnTo>
                <a:lnTo>
                  <a:pt x="135763" y="0"/>
                </a:lnTo>
                <a:lnTo>
                  <a:pt x="5105120" y="0"/>
                </a:lnTo>
                <a:lnTo>
                  <a:pt x="5148013" y="6913"/>
                </a:lnTo>
                <a:lnTo>
                  <a:pt x="5185278" y="26172"/>
                </a:lnTo>
                <a:lnTo>
                  <a:pt x="5214674" y="55549"/>
                </a:lnTo>
                <a:lnTo>
                  <a:pt x="5233957" y="92821"/>
                </a:lnTo>
                <a:lnTo>
                  <a:pt x="5240883" y="135762"/>
                </a:lnTo>
                <a:lnTo>
                  <a:pt x="5240883" y="3228238"/>
                </a:lnTo>
                <a:lnTo>
                  <a:pt x="5233957" y="3271151"/>
                </a:lnTo>
                <a:lnTo>
                  <a:pt x="5214674" y="3308423"/>
                </a:lnTo>
                <a:lnTo>
                  <a:pt x="5185278" y="3337815"/>
                </a:lnTo>
                <a:lnTo>
                  <a:pt x="5148013" y="3357091"/>
                </a:lnTo>
                <a:lnTo>
                  <a:pt x="5105120" y="3364014"/>
                </a:lnTo>
                <a:lnTo>
                  <a:pt x="135763" y="3364014"/>
                </a:lnTo>
                <a:lnTo>
                  <a:pt x="92851" y="3357091"/>
                </a:lnTo>
                <a:lnTo>
                  <a:pt x="55582" y="3337815"/>
                </a:lnTo>
                <a:lnTo>
                  <a:pt x="26194" y="3308423"/>
                </a:lnTo>
                <a:lnTo>
                  <a:pt x="6921" y="3271151"/>
                </a:lnTo>
                <a:lnTo>
                  <a:pt x="0" y="3228238"/>
                </a:lnTo>
                <a:lnTo>
                  <a:pt x="0" y="135762"/>
                </a:lnTo>
                <a:close/>
              </a:path>
            </a:pathLst>
          </a:custGeom>
          <a:ln w="126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96951" y="3300538"/>
            <a:ext cx="5146548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28244" y="3345179"/>
            <a:ext cx="5058410" cy="1136015"/>
          </a:xfrm>
          <a:custGeom>
            <a:avLst/>
            <a:gdLst/>
            <a:ahLst/>
            <a:cxnLst/>
            <a:rect l="l" t="t" r="r" b="b"/>
            <a:pathLst>
              <a:path w="5058410" h="1136014">
                <a:moveTo>
                  <a:pt x="4869053" y="0"/>
                </a:moveTo>
                <a:lnTo>
                  <a:pt x="189318" y="0"/>
                </a:lnTo>
                <a:lnTo>
                  <a:pt x="138994" y="6759"/>
                </a:lnTo>
                <a:lnTo>
                  <a:pt x="93771" y="25837"/>
                </a:lnTo>
                <a:lnTo>
                  <a:pt x="55454" y="55435"/>
                </a:lnTo>
                <a:lnTo>
                  <a:pt x="25850" y="93754"/>
                </a:lnTo>
                <a:lnTo>
                  <a:pt x="6763" y="138994"/>
                </a:lnTo>
                <a:lnTo>
                  <a:pt x="0" y="189357"/>
                </a:lnTo>
                <a:lnTo>
                  <a:pt x="0" y="946531"/>
                </a:lnTo>
                <a:lnTo>
                  <a:pt x="6763" y="996893"/>
                </a:lnTo>
                <a:lnTo>
                  <a:pt x="25850" y="1042133"/>
                </a:lnTo>
                <a:lnTo>
                  <a:pt x="55454" y="1080452"/>
                </a:lnTo>
                <a:lnTo>
                  <a:pt x="93771" y="1110050"/>
                </a:lnTo>
                <a:lnTo>
                  <a:pt x="138994" y="1129128"/>
                </a:lnTo>
                <a:lnTo>
                  <a:pt x="189318" y="1135888"/>
                </a:lnTo>
                <a:lnTo>
                  <a:pt x="4869053" y="1135888"/>
                </a:lnTo>
                <a:lnTo>
                  <a:pt x="4919371" y="1129128"/>
                </a:lnTo>
                <a:lnTo>
                  <a:pt x="4964599" y="1110050"/>
                </a:lnTo>
                <a:lnTo>
                  <a:pt x="5002926" y="1080452"/>
                </a:lnTo>
                <a:lnTo>
                  <a:pt x="5032544" y="1042133"/>
                </a:lnTo>
                <a:lnTo>
                  <a:pt x="5051641" y="996893"/>
                </a:lnTo>
                <a:lnTo>
                  <a:pt x="5058409" y="946531"/>
                </a:lnTo>
                <a:lnTo>
                  <a:pt x="5058409" y="189357"/>
                </a:lnTo>
                <a:lnTo>
                  <a:pt x="5051641" y="138994"/>
                </a:lnTo>
                <a:lnTo>
                  <a:pt x="5032544" y="93754"/>
                </a:lnTo>
                <a:lnTo>
                  <a:pt x="5002926" y="55435"/>
                </a:lnTo>
                <a:lnTo>
                  <a:pt x="4964599" y="25837"/>
                </a:lnTo>
                <a:lnTo>
                  <a:pt x="4919371" y="6759"/>
                </a:lnTo>
                <a:lnTo>
                  <a:pt x="4869053" y="0"/>
                </a:lnTo>
                <a:close/>
              </a:path>
            </a:pathLst>
          </a:custGeom>
          <a:solidFill>
            <a:srgbClr val="F8DA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8244" y="3345179"/>
            <a:ext cx="5058410" cy="1136015"/>
          </a:xfrm>
          <a:custGeom>
            <a:avLst/>
            <a:gdLst/>
            <a:ahLst/>
            <a:cxnLst/>
            <a:rect l="l" t="t" r="r" b="b"/>
            <a:pathLst>
              <a:path w="5058410" h="1136014">
                <a:moveTo>
                  <a:pt x="0" y="189357"/>
                </a:moveTo>
                <a:lnTo>
                  <a:pt x="6763" y="138994"/>
                </a:lnTo>
                <a:lnTo>
                  <a:pt x="25850" y="93754"/>
                </a:lnTo>
                <a:lnTo>
                  <a:pt x="55454" y="55435"/>
                </a:lnTo>
                <a:lnTo>
                  <a:pt x="93771" y="25837"/>
                </a:lnTo>
                <a:lnTo>
                  <a:pt x="138994" y="6759"/>
                </a:lnTo>
                <a:lnTo>
                  <a:pt x="189318" y="0"/>
                </a:lnTo>
                <a:lnTo>
                  <a:pt x="4869053" y="0"/>
                </a:lnTo>
                <a:lnTo>
                  <a:pt x="4919371" y="6759"/>
                </a:lnTo>
                <a:lnTo>
                  <a:pt x="4964599" y="25837"/>
                </a:lnTo>
                <a:lnTo>
                  <a:pt x="5002926" y="55435"/>
                </a:lnTo>
                <a:lnTo>
                  <a:pt x="5032544" y="93754"/>
                </a:lnTo>
                <a:lnTo>
                  <a:pt x="5051641" y="138994"/>
                </a:lnTo>
                <a:lnTo>
                  <a:pt x="5058409" y="189357"/>
                </a:lnTo>
                <a:lnTo>
                  <a:pt x="5058409" y="946531"/>
                </a:lnTo>
                <a:lnTo>
                  <a:pt x="5051641" y="996893"/>
                </a:lnTo>
                <a:lnTo>
                  <a:pt x="5032544" y="1042133"/>
                </a:lnTo>
                <a:lnTo>
                  <a:pt x="5002926" y="1080452"/>
                </a:lnTo>
                <a:lnTo>
                  <a:pt x="4964599" y="1110050"/>
                </a:lnTo>
                <a:lnTo>
                  <a:pt x="4919371" y="1129128"/>
                </a:lnTo>
                <a:lnTo>
                  <a:pt x="4869053" y="1135888"/>
                </a:lnTo>
                <a:lnTo>
                  <a:pt x="189318" y="1135888"/>
                </a:lnTo>
                <a:lnTo>
                  <a:pt x="138994" y="1129128"/>
                </a:lnTo>
                <a:lnTo>
                  <a:pt x="93771" y="1110050"/>
                </a:lnTo>
                <a:lnTo>
                  <a:pt x="55454" y="1080452"/>
                </a:lnTo>
                <a:lnTo>
                  <a:pt x="25850" y="1042133"/>
                </a:lnTo>
                <a:lnTo>
                  <a:pt x="6763" y="996893"/>
                </a:lnTo>
                <a:lnTo>
                  <a:pt x="0" y="946531"/>
                </a:lnTo>
                <a:lnTo>
                  <a:pt x="0" y="189357"/>
                </a:lnTo>
                <a:close/>
              </a:path>
            </a:pathLst>
          </a:custGeom>
          <a:ln w="999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827" y="455829"/>
            <a:ext cx="115757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In-Memory</a:t>
            </a:r>
            <a:r>
              <a:rPr spc="5" dirty="0"/>
              <a:t> </a:t>
            </a:r>
            <a:r>
              <a:rPr spc="-5" dirty="0"/>
              <a:t>computing</a:t>
            </a:r>
            <a:br>
              <a:rPr lang="en-US" spc="-5" dirty="0"/>
            </a:br>
            <a:r>
              <a:rPr lang="en-US" sz="2400" b="0" spc="-5" dirty="0"/>
              <a:t>Technology innovation</a:t>
            </a:r>
            <a:endParaRPr sz="2400" b="0"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75913" y="1636678"/>
            <a:ext cx="1051242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Dramatically improved </a:t>
            </a:r>
            <a:r>
              <a:rPr sz="2000" spc="-5" dirty="0">
                <a:latin typeface="Arial"/>
                <a:cs typeface="Arial"/>
              </a:rPr>
              <a:t>hardware economics </a:t>
            </a:r>
            <a:r>
              <a:rPr sz="2000" dirty="0">
                <a:latin typeface="Arial"/>
                <a:cs typeface="Arial"/>
              </a:rPr>
              <a:t>and technology </a:t>
            </a:r>
            <a:r>
              <a:rPr sz="2000" spc="-5" dirty="0">
                <a:latin typeface="Arial"/>
                <a:cs typeface="Arial"/>
              </a:rPr>
              <a:t>innovations in software have  </a:t>
            </a:r>
            <a:r>
              <a:rPr sz="2000" dirty="0">
                <a:latin typeface="Arial"/>
                <a:cs typeface="Arial"/>
              </a:rPr>
              <a:t>made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possible for </a:t>
            </a:r>
            <a:r>
              <a:rPr sz="2000" spc="-5" dirty="0">
                <a:latin typeface="Arial"/>
                <a:cs typeface="Arial"/>
              </a:rPr>
              <a:t>SAP to </a:t>
            </a:r>
            <a:r>
              <a:rPr sz="2000" dirty="0">
                <a:latin typeface="Arial"/>
                <a:cs typeface="Arial"/>
              </a:rPr>
              <a:t>deliver on its </a:t>
            </a:r>
            <a:r>
              <a:rPr sz="2000" spc="-5" dirty="0">
                <a:latin typeface="Arial"/>
                <a:cs typeface="Arial"/>
              </a:rPr>
              <a:t>vision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Real-Time </a:t>
            </a:r>
            <a:r>
              <a:rPr sz="2000" spc="-5" dirty="0">
                <a:latin typeface="Arial"/>
                <a:cs typeface="Arial"/>
              </a:rPr>
              <a:t>Enterprise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in-memory 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34108" y="2917697"/>
            <a:ext cx="342201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AB00"/>
                </a:solidFill>
                <a:latin typeface="Arial"/>
                <a:cs typeface="Arial"/>
              </a:rPr>
              <a:t>HW </a:t>
            </a:r>
            <a:r>
              <a:rPr sz="2000" b="1" spc="-15" dirty="0">
                <a:solidFill>
                  <a:srgbClr val="EFAB00"/>
                </a:solidFill>
                <a:latin typeface="Arial"/>
                <a:cs typeface="Arial"/>
              </a:rPr>
              <a:t>Technology</a:t>
            </a:r>
            <a:r>
              <a:rPr sz="2000" b="1" spc="-55" dirty="0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FAB00"/>
                </a:solidFill>
                <a:latin typeface="Arial"/>
                <a:cs typeface="Arial"/>
              </a:rPr>
              <a:t>Innovations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75472" y="366884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696211" y="3644774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75472" y="375977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696211" y="3735706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775472" y="385070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96211" y="3826638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775472" y="394163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96211" y="3917570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775472" y="4032568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696211" y="4008502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775472" y="412350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9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696211" y="4099434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980986" y="3668840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980986" y="3644774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980986" y="3759772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980986" y="3735706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980986" y="3850704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80986" y="3826638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980986" y="3941636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980986" y="3917570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980986" y="4032568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980986" y="4008502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980986" y="4123500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504" y="0"/>
                </a:lnTo>
              </a:path>
            </a:pathLst>
          </a:custGeom>
          <a:ln w="4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980986" y="4099434"/>
            <a:ext cx="127000" cy="48260"/>
          </a:xfrm>
          <a:custGeom>
            <a:avLst/>
            <a:gdLst/>
            <a:ahLst/>
            <a:cxnLst/>
            <a:rect l="l" t="t" r="r" b="b"/>
            <a:pathLst>
              <a:path w="127000" h="48260">
                <a:moveTo>
                  <a:pt x="0" y="48131"/>
                </a:moveTo>
                <a:lnTo>
                  <a:pt x="126509" y="48131"/>
                </a:lnTo>
                <a:lnTo>
                  <a:pt x="126509" y="0"/>
                </a:lnTo>
                <a:lnTo>
                  <a:pt x="0" y="0"/>
                </a:lnTo>
                <a:lnTo>
                  <a:pt x="0" y="48131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104663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73035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22430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90802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340235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08608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457964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426336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575693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544066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693549" y="357733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94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661922" y="3577338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101589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069962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219966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188338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338330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306702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456694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25066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75058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543430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693549" y="4184903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211"/>
                </a:lnTo>
              </a:path>
            </a:pathLst>
          </a:custGeom>
          <a:ln w="63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61922" y="4125851"/>
            <a:ext cx="63500" cy="96520"/>
          </a:xfrm>
          <a:custGeom>
            <a:avLst/>
            <a:gdLst/>
            <a:ahLst/>
            <a:cxnLst/>
            <a:rect l="l" t="t" r="r" b="b"/>
            <a:pathLst>
              <a:path w="63500" h="96520">
                <a:moveTo>
                  <a:pt x="0" y="96263"/>
                </a:moveTo>
                <a:lnTo>
                  <a:pt x="63254" y="96263"/>
                </a:lnTo>
                <a:lnTo>
                  <a:pt x="63254" y="0"/>
                </a:lnTo>
                <a:lnTo>
                  <a:pt x="0" y="0"/>
                </a:lnTo>
                <a:lnTo>
                  <a:pt x="0" y="96263"/>
                </a:lnTo>
                <a:close/>
              </a:path>
            </a:pathLst>
          </a:custGeom>
          <a:ln w="9524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026490" y="3607333"/>
            <a:ext cx="749300" cy="577850"/>
          </a:xfrm>
          <a:custGeom>
            <a:avLst/>
            <a:gdLst/>
            <a:ahLst/>
            <a:cxnLst/>
            <a:rect l="l" t="t" r="r" b="b"/>
            <a:pathLst>
              <a:path w="749300" h="577850">
                <a:moveTo>
                  <a:pt x="0" y="577570"/>
                </a:moveTo>
                <a:lnTo>
                  <a:pt x="748982" y="577570"/>
                </a:lnTo>
                <a:lnTo>
                  <a:pt x="748982" y="0"/>
                </a:lnTo>
                <a:lnTo>
                  <a:pt x="0" y="0"/>
                </a:lnTo>
                <a:lnTo>
                  <a:pt x="0" y="577570"/>
                </a:lnTo>
                <a:close/>
              </a:path>
            </a:pathLst>
          </a:custGeom>
          <a:solidFill>
            <a:srgbClr val="C0BC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026490" y="3607333"/>
            <a:ext cx="749300" cy="577850"/>
          </a:xfrm>
          <a:custGeom>
            <a:avLst/>
            <a:gdLst/>
            <a:ahLst/>
            <a:cxnLst/>
            <a:rect l="l" t="t" r="r" b="b"/>
            <a:pathLst>
              <a:path w="749300" h="577850">
                <a:moveTo>
                  <a:pt x="0" y="577570"/>
                </a:moveTo>
                <a:lnTo>
                  <a:pt x="748982" y="577570"/>
                </a:lnTo>
                <a:lnTo>
                  <a:pt x="748982" y="0"/>
                </a:lnTo>
                <a:lnTo>
                  <a:pt x="0" y="0"/>
                </a:lnTo>
                <a:lnTo>
                  <a:pt x="0" y="577570"/>
                </a:lnTo>
                <a:close/>
              </a:path>
            </a:pathLst>
          </a:custGeom>
          <a:ln w="9525">
            <a:solidFill>
              <a:srgbClr val="13385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51661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51661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277747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277747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403985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403985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530096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4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530096" y="3797292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4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151661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151661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77747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277747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403985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403985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5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530096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4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530096" y="3893304"/>
            <a:ext cx="126364" cy="96520"/>
          </a:xfrm>
          <a:custGeom>
            <a:avLst/>
            <a:gdLst/>
            <a:ahLst/>
            <a:cxnLst/>
            <a:rect l="l" t="t" r="r" b="b"/>
            <a:pathLst>
              <a:path w="126364" h="96520">
                <a:moveTo>
                  <a:pt x="0" y="96146"/>
                </a:moveTo>
                <a:lnTo>
                  <a:pt x="126357" y="96146"/>
                </a:lnTo>
                <a:lnTo>
                  <a:pt x="126357" y="0"/>
                </a:lnTo>
                <a:lnTo>
                  <a:pt x="0" y="0"/>
                </a:lnTo>
                <a:lnTo>
                  <a:pt x="0" y="96146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2111755" y="4840478"/>
            <a:ext cx="292671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64bit address space –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1TB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current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servers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Dramatic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decline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price/performance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11755" y="3547491"/>
            <a:ext cx="332041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Multi-Core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(8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CPU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x 10 Cores per</a:t>
            </a:r>
            <a:r>
              <a:rPr sz="1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blade)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Massive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parallel scaling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with many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blades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16061" y="4013834"/>
            <a:ext cx="10756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pr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37146" y="4510341"/>
            <a:ext cx="385445" cy="467995"/>
          </a:xfrm>
          <a:custGeom>
            <a:avLst/>
            <a:gdLst/>
            <a:ahLst/>
            <a:cxnLst/>
            <a:rect l="l" t="t" r="r" b="b"/>
            <a:pathLst>
              <a:path w="385445" h="467995">
                <a:moveTo>
                  <a:pt x="0" y="467423"/>
                </a:moveTo>
                <a:lnTo>
                  <a:pt x="384822" y="467423"/>
                </a:lnTo>
                <a:lnTo>
                  <a:pt x="384822" y="0"/>
                </a:lnTo>
                <a:lnTo>
                  <a:pt x="0" y="0"/>
                </a:lnTo>
                <a:lnTo>
                  <a:pt x="0" y="46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6637146" y="4510341"/>
            <a:ext cx="385445" cy="467995"/>
          </a:xfrm>
          <a:custGeom>
            <a:avLst/>
            <a:gdLst/>
            <a:ahLst/>
            <a:cxnLst/>
            <a:rect l="l" t="t" r="r" b="b"/>
            <a:pathLst>
              <a:path w="385445" h="467995">
                <a:moveTo>
                  <a:pt x="0" y="467423"/>
                </a:moveTo>
                <a:lnTo>
                  <a:pt x="384822" y="467423"/>
                </a:lnTo>
                <a:lnTo>
                  <a:pt x="384822" y="0"/>
                </a:lnTo>
                <a:lnTo>
                  <a:pt x="0" y="0"/>
                </a:lnTo>
                <a:lnTo>
                  <a:pt x="0" y="467423"/>
                </a:lnTo>
                <a:close/>
              </a:path>
            </a:pathLst>
          </a:custGeom>
          <a:ln w="19050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7286497" y="4759159"/>
            <a:ext cx="168910" cy="212090"/>
          </a:xfrm>
          <a:custGeom>
            <a:avLst/>
            <a:gdLst/>
            <a:ahLst/>
            <a:cxnLst/>
            <a:rect l="l" t="t" r="r" b="b"/>
            <a:pathLst>
              <a:path w="168909" h="212089">
                <a:moveTo>
                  <a:pt x="0" y="211620"/>
                </a:moveTo>
                <a:lnTo>
                  <a:pt x="168478" y="211620"/>
                </a:lnTo>
                <a:lnTo>
                  <a:pt x="168478" y="0"/>
                </a:lnTo>
                <a:lnTo>
                  <a:pt x="0" y="0"/>
                </a:lnTo>
                <a:lnTo>
                  <a:pt x="0" y="211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7492365" y="4516201"/>
            <a:ext cx="75565" cy="95250"/>
          </a:xfrm>
          <a:custGeom>
            <a:avLst/>
            <a:gdLst/>
            <a:ahLst/>
            <a:cxnLst/>
            <a:rect l="l" t="t" r="r" b="b"/>
            <a:pathLst>
              <a:path w="75565" h="95250">
                <a:moveTo>
                  <a:pt x="0" y="95168"/>
                </a:moveTo>
                <a:lnTo>
                  <a:pt x="75506" y="95168"/>
                </a:lnTo>
                <a:lnTo>
                  <a:pt x="75506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7590028" y="4516201"/>
            <a:ext cx="75565" cy="95250"/>
          </a:xfrm>
          <a:custGeom>
            <a:avLst/>
            <a:gdLst/>
            <a:ahLst/>
            <a:cxnLst/>
            <a:rect l="l" t="t" r="r" b="b"/>
            <a:pathLst>
              <a:path w="75565" h="95250">
                <a:moveTo>
                  <a:pt x="0" y="95168"/>
                </a:moveTo>
                <a:lnTo>
                  <a:pt x="75506" y="95168"/>
                </a:lnTo>
                <a:lnTo>
                  <a:pt x="75506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7492365" y="4638375"/>
            <a:ext cx="75565" cy="95250"/>
          </a:xfrm>
          <a:custGeom>
            <a:avLst/>
            <a:gdLst/>
            <a:ahLst/>
            <a:cxnLst/>
            <a:rect l="l" t="t" r="r" b="b"/>
            <a:pathLst>
              <a:path w="75565" h="95250">
                <a:moveTo>
                  <a:pt x="0" y="95168"/>
                </a:moveTo>
                <a:lnTo>
                  <a:pt x="75506" y="95168"/>
                </a:lnTo>
                <a:lnTo>
                  <a:pt x="75506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7590028" y="4638375"/>
            <a:ext cx="75565" cy="95250"/>
          </a:xfrm>
          <a:custGeom>
            <a:avLst/>
            <a:gdLst/>
            <a:ahLst/>
            <a:cxnLst/>
            <a:rect l="l" t="t" r="r" b="b"/>
            <a:pathLst>
              <a:path w="75565" h="95250">
                <a:moveTo>
                  <a:pt x="0" y="95168"/>
                </a:moveTo>
                <a:lnTo>
                  <a:pt x="75506" y="95168"/>
                </a:lnTo>
                <a:lnTo>
                  <a:pt x="75506" y="0"/>
                </a:lnTo>
                <a:lnTo>
                  <a:pt x="0" y="0"/>
                </a:lnTo>
                <a:lnTo>
                  <a:pt x="0" y="95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7493254" y="4787095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7538211" y="4787095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7493254" y="4837133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7538211" y="4837133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7592821" y="4782396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7637780" y="4782396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7592821" y="4832434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7637780" y="4832434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7594727" y="4896315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7639684" y="4896315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7594727" y="4946353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7639684" y="4946353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7493254" y="4898728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7538211" y="4898728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7493254" y="4948639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7538211" y="4948639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632" y="0"/>
                </a:lnTo>
              </a:path>
            </a:pathLst>
          </a:custGeom>
          <a:ln w="34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7288403" y="4517351"/>
            <a:ext cx="168910" cy="212090"/>
          </a:xfrm>
          <a:custGeom>
            <a:avLst/>
            <a:gdLst/>
            <a:ahLst/>
            <a:cxnLst/>
            <a:rect l="l" t="t" r="r" b="b"/>
            <a:pathLst>
              <a:path w="168909" h="212089">
                <a:moveTo>
                  <a:pt x="0" y="211620"/>
                </a:moveTo>
                <a:lnTo>
                  <a:pt x="168478" y="211620"/>
                </a:lnTo>
                <a:lnTo>
                  <a:pt x="168478" y="0"/>
                </a:lnTo>
                <a:lnTo>
                  <a:pt x="0" y="0"/>
                </a:lnTo>
                <a:lnTo>
                  <a:pt x="0" y="211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7089902" y="4678552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40" h="156210">
                <a:moveTo>
                  <a:pt x="77216" y="0"/>
                </a:moveTo>
                <a:lnTo>
                  <a:pt x="77216" y="38989"/>
                </a:lnTo>
                <a:lnTo>
                  <a:pt x="0" y="38989"/>
                </a:lnTo>
                <a:lnTo>
                  <a:pt x="0" y="117094"/>
                </a:lnTo>
                <a:lnTo>
                  <a:pt x="77216" y="117094"/>
                </a:lnTo>
                <a:lnTo>
                  <a:pt x="77216" y="156210"/>
                </a:lnTo>
                <a:lnTo>
                  <a:pt x="154431" y="78105"/>
                </a:lnTo>
                <a:lnTo>
                  <a:pt x="77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7089902" y="4678552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40" h="156210">
                <a:moveTo>
                  <a:pt x="0" y="38989"/>
                </a:moveTo>
                <a:lnTo>
                  <a:pt x="77216" y="38989"/>
                </a:lnTo>
                <a:lnTo>
                  <a:pt x="77216" y="0"/>
                </a:lnTo>
                <a:lnTo>
                  <a:pt x="154431" y="78105"/>
                </a:lnTo>
                <a:lnTo>
                  <a:pt x="77216" y="156210"/>
                </a:lnTo>
                <a:lnTo>
                  <a:pt x="77216" y="117094"/>
                </a:lnTo>
                <a:lnTo>
                  <a:pt x="0" y="117094"/>
                </a:lnTo>
                <a:lnTo>
                  <a:pt x="0" y="38989"/>
                </a:lnTo>
                <a:close/>
              </a:path>
            </a:pathLst>
          </a:custGeom>
          <a:ln w="19050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 txBox="1"/>
          <p:nvPr/>
        </p:nvSpPr>
        <p:spPr>
          <a:xfrm>
            <a:off x="8116061" y="4625594"/>
            <a:ext cx="91884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Partitioning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116061" y="5182107"/>
            <a:ext cx="17030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Aggregate</a:t>
            </a:r>
            <a:r>
              <a:rPr sz="1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Tables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116061" y="5716727"/>
            <a:ext cx="15932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Insert Only on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Delta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696964" y="3272840"/>
            <a:ext cx="907529" cy="449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6736206" y="5072252"/>
            <a:ext cx="824979" cy="52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6733667" y="5698070"/>
            <a:ext cx="830440" cy="467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6823709" y="3884421"/>
            <a:ext cx="641146" cy="521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/>
          <p:nvPr/>
        </p:nvSpPr>
        <p:spPr>
          <a:xfrm>
            <a:off x="6022715" y="2925698"/>
            <a:ext cx="4568068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AB00"/>
                </a:solidFill>
                <a:latin typeface="Arial"/>
                <a:cs typeface="Arial"/>
              </a:rPr>
              <a:t>SAP SW </a:t>
            </a:r>
            <a:r>
              <a:rPr sz="2000" b="1" spc="-15" dirty="0">
                <a:solidFill>
                  <a:srgbClr val="EFAB00"/>
                </a:solidFill>
                <a:latin typeface="Arial"/>
                <a:cs typeface="Arial"/>
              </a:rPr>
              <a:t>Technology</a:t>
            </a:r>
            <a:r>
              <a:rPr sz="2000" b="1" spc="-95" dirty="0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FAB00"/>
                </a:solidFill>
                <a:latin typeface="Arial"/>
                <a:cs typeface="Arial"/>
              </a:rPr>
              <a:t>Innovations</a:t>
            </a:r>
            <a:endParaRPr sz="2000" dirty="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  <a:spcBef>
                <a:spcPts val="1520"/>
              </a:spcBef>
            </a:pP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         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Column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55979" y="4802758"/>
            <a:ext cx="1112875" cy="664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5558028" y="4214240"/>
            <a:ext cx="804545" cy="583565"/>
          </a:xfrm>
          <a:custGeom>
            <a:avLst/>
            <a:gdLst/>
            <a:ahLst/>
            <a:cxnLst/>
            <a:rect l="l" t="t" r="r" b="b"/>
            <a:pathLst>
              <a:path w="804545" h="583564">
                <a:moveTo>
                  <a:pt x="402209" y="0"/>
                </a:moveTo>
                <a:lnTo>
                  <a:pt x="347633" y="2662"/>
                </a:lnTo>
                <a:lnTo>
                  <a:pt x="295289" y="10416"/>
                </a:lnTo>
                <a:lnTo>
                  <a:pt x="245655" y="22917"/>
                </a:lnTo>
                <a:lnTo>
                  <a:pt x="199211" y="39816"/>
                </a:lnTo>
                <a:lnTo>
                  <a:pt x="156435" y="60767"/>
                </a:lnTo>
                <a:lnTo>
                  <a:pt x="117808" y="85423"/>
                </a:lnTo>
                <a:lnTo>
                  <a:pt x="83808" y="113436"/>
                </a:lnTo>
                <a:lnTo>
                  <a:pt x="54915" y="144460"/>
                </a:lnTo>
                <a:lnTo>
                  <a:pt x="31609" y="178147"/>
                </a:lnTo>
                <a:lnTo>
                  <a:pt x="14368" y="214150"/>
                </a:lnTo>
                <a:lnTo>
                  <a:pt x="3671" y="252123"/>
                </a:lnTo>
                <a:lnTo>
                  <a:pt x="0" y="291718"/>
                </a:lnTo>
                <a:lnTo>
                  <a:pt x="3671" y="331285"/>
                </a:lnTo>
                <a:lnTo>
                  <a:pt x="14368" y="369233"/>
                </a:lnTo>
                <a:lnTo>
                  <a:pt x="31609" y="405217"/>
                </a:lnTo>
                <a:lnTo>
                  <a:pt x="54915" y="438888"/>
                </a:lnTo>
                <a:lnTo>
                  <a:pt x="83808" y="469899"/>
                </a:lnTo>
                <a:lnTo>
                  <a:pt x="117808" y="497903"/>
                </a:lnTo>
                <a:lnTo>
                  <a:pt x="156435" y="522552"/>
                </a:lnTo>
                <a:lnTo>
                  <a:pt x="199211" y="543498"/>
                </a:lnTo>
                <a:lnTo>
                  <a:pt x="245655" y="560395"/>
                </a:lnTo>
                <a:lnTo>
                  <a:pt x="295289" y="572894"/>
                </a:lnTo>
                <a:lnTo>
                  <a:pt x="347633" y="580648"/>
                </a:lnTo>
                <a:lnTo>
                  <a:pt x="402209" y="583310"/>
                </a:lnTo>
                <a:lnTo>
                  <a:pt x="456781" y="580648"/>
                </a:lnTo>
                <a:lnTo>
                  <a:pt x="509118" y="572894"/>
                </a:lnTo>
                <a:lnTo>
                  <a:pt x="558742" y="560395"/>
                </a:lnTo>
                <a:lnTo>
                  <a:pt x="605173" y="543498"/>
                </a:lnTo>
                <a:lnTo>
                  <a:pt x="647934" y="522552"/>
                </a:lnTo>
                <a:lnTo>
                  <a:pt x="686546" y="497903"/>
                </a:lnTo>
                <a:lnTo>
                  <a:pt x="720530" y="469899"/>
                </a:lnTo>
                <a:lnTo>
                  <a:pt x="749408" y="438888"/>
                </a:lnTo>
                <a:lnTo>
                  <a:pt x="772701" y="405217"/>
                </a:lnTo>
                <a:lnTo>
                  <a:pt x="789932" y="369233"/>
                </a:lnTo>
                <a:lnTo>
                  <a:pt x="800621" y="331285"/>
                </a:lnTo>
                <a:lnTo>
                  <a:pt x="804291" y="291718"/>
                </a:lnTo>
                <a:lnTo>
                  <a:pt x="800621" y="252123"/>
                </a:lnTo>
                <a:lnTo>
                  <a:pt x="789932" y="214150"/>
                </a:lnTo>
                <a:lnTo>
                  <a:pt x="772701" y="178147"/>
                </a:lnTo>
                <a:lnTo>
                  <a:pt x="749408" y="144460"/>
                </a:lnTo>
                <a:lnTo>
                  <a:pt x="720530" y="113436"/>
                </a:lnTo>
                <a:lnTo>
                  <a:pt x="686546" y="85423"/>
                </a:lnTo>
                <a:lnTo>
                  <a:pt x="647934" y="60767"/>
                </a:lnTo>
                <a:lnTo>
                  <a:pt x="605173" y="39816"/>
                </a:lnTo>
                <a:lnTo>
                  <a:pt x="558742" y="22917"/>
                </a:lnTo>
                <a:lnTo>
                  <a:pt x="509118" y="10416"/>
                </a:lnTo>
                <a:lnTo>
                  <a:pt x="456781" y="2662"/>
                </a:lnTo>
                <a:lnTo>
                  <a:pt x="402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5558028" y="4214240"/>
            <a:ext cx="804545" cy="583565"/>
          </a:xfrm>
          <a:custGeom>
            <a:avLst/>
            <a:gdLst/>
            <a:ahLst/>
            <a:cxnLst/>
            <a:rect l="l" t="t" r="r" b="b"/>
            <a:pathLst>
              <a:path w="804545" h="583564">
                <a:moveTo>
                  <a:pt x="0" y="291718"/>
                </a:moveTo>
                <a:lnTo>
                  <a:pt x="3671" y="252123"/>
                </a:lnTo>
                <a:lnTo>
                  <a:pt x="14368" y="214150"/>
                </a:lnTo>
                <a:lnTo>
                  <a:pt x="31609" y="178147"/>
                </a:lnTo>
                <a:lnTo>
                  <a:pt x="54915" y="144460"/>
                </a:lnTo>
                <a:lnTo>
                  <a:pt x="83808" y="113436"/>
                </a:lnTo>
                <a:lnTo>
                  <a:pt x="117808" y="85423"/>
                </a:lnTo>
                <a:lnTo>
                  <a:pt x="156435" y="60767"/>
                </a:lnTo>
                <a:lnTo>
                  <a:pt x="199211" y="39816"/>
                </a:lnTo>
                <a:lnTo>
                  <a:pt x="245655" y="22917"/>
                </a:lnTo>
                <a:lnTo>
                  <a:pt x="295289" y="10416"/>
                </a:lnTo>
                <a:lnTo>
                  <a:pt x="347633" y="2662"/>
                </a:lnTo>
                <a:lnTo>
                  <a:pt x="402209" y="0"/>
                </a:lnTo>
                <a:lnTo>
                  <a:pt x="456781" y="2662"/>
                </a:lnTo>
                <a:lnTo>
                  <a:pt x="509118" y="10416"/>
                </a:lnTo>
                <a:lnTo>
                  <a:pt x="558742" y="22917"/>
                </a:lnTo>
                <a:lnTo>
                  <a:pt x="605173" y="39816"/>
                </a:lnTo>
                <a:lnTo>
                  <a:pt x="647934" y="60767"/>
                </a:lnTo>
                <a:lnTo>
                  <a:pt x="686546" y="85423"/>
                </a:lnTo>
                <a:lnTo>
                  <a:pt x="720530" y="113436"/>
                </a:lnTo>
                <a:lnTo>
                  <a:pt x="749408" y="144460"/>
                </a:lnTo>
                <a:lnTo>
                  <a:pt x="772701" y="178147"/>
                </a:lnTo>
                <a:lnTo>
                  <a:pt x="789932" y="214150"/>
                </a:lnTo>
                <a:lnTo>
                  <a:pt x="800621" y="252123"/>
                </a:lnTo>
                <a:lnTo>
                  <a:pt x="804291" y="291718"/>
                </a:lnTo>
                <a:lnTo>
                  <a:pt x="800621" y="331285"/>
                </a:lnTo>
                <a:lnTo>
                  <a:pt x="789932" y="369233"/>
                </a:lnTo>
                <a:lnTo>
                  <a:pt x="772701" y="405217"/>
                </a:lnTo>
                <a:lnTo>
                  <a:pt x="749408" y="438888"/>
                </a:lnTo>
                <a:lnTo>
                  <a:pt x="720530" y="469899"/>
                </a:lnTo>
                <a:lnTo>
                  <a:pt x="686546" y="497903"/>
                </a:lnTo>
                <a:lnTo>
                  <a:pt x="647934" y="522552"/>
                </a:lnTo>
                <a:lnTo>
                  <a:pt x="605173" y="543498"/>
                </a:lnTo>
                <a:lnTo>
                  <a:pt x="558742" y="560395"/>
                </a:lnTo>
                <a:lnTo>
                  <a:pt x="509118" y="572894"/>
                </a:lnTo>
                <a:lnTo>
                  <a:pt x="456781" y="580648"/>
                </a:lnTo>
                <a:lnTo>
                  <a:pt x="402209" y="583310"/>
                </a:lnTo>
                <a:lnTo>
                  <a:pt x="347633" y="580648"/>
                </a:lnTo>
                <a:lnTo>
                  <a:pt x="295289" y="572894"/>
                </a:lnTo>
                <a:lnTo>
                  <a:pt x="245655" y="560395"/>
                </a:lnTo>
                <a:lnTo>
                  <a:pt x="199211" y="543498"/>
                </a:lnTo>
                <a:lnTo>
                  <a:pt x="156435" y="522552"/>
                </a:lnTo>
                <a:lnTo>
                  <a:pt x="117808" y="497903"/>
                </a:lnTo>
                <a:lnTo>
                  <a:pt x="83808" y="469899"/>
                </a:lnTo>
                <a:lnTo>
                  <a:pt x="54915" y="438888"/>
                </a:lnTo>
                <a:lnTo>
                  <a:pt x="31609" y="405217"/>
                </a:lnTo>
                <a:lnTo>
                  <a:pt x="14368" y="369233"/>
                </a:lnTo>
                <a:lnTo>
                  <a:pt x="3671" y="331285"/>
                </a:lnTo>
                <a:lnTo>
                  <a:pt x="0" y="291718"/>
                </a:lnTo>
                <a:close/>
              </a:path>
            </a:pathLst>
          </a:custGeom>
          <a:ln w="12700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5696203" y="4305172"/>
            <a:ext cx="549275" cy="412115"/>
          </a:xfrm>
          <a:custGeom>
            <a:avLst/>
            <a:gdLst/>
            <a:ahLst/>
            <a:cxnLst/>
            <a:rect l="l" t="t" r="r" b="b"/>
            <a:pathLst>
              <a:path w="549275" h="412114">
                <a:moveTo>
                  <a:pt x="274447" y="0"/>
                </a:moveTo>
                <a:lnTo>
                  <a:pt x="219117" y="4178"/>
                </a:lnTo>
                <a:lnTo>
                  <a:pt x="167592" y="16162"/>
                </a:lnTo>
                <a:lnTo>
                  <a:pt x="120972" y="35127"/>
                </a:lnTo>
                <a:lnTo>
                  <a:pt x="80359" y="60245"/>
                </a:lnTo>
                <a:lnTo>
                  <a:pt x="46854" y="90692"/>
                </a:lnTo>
                <a:lnTo>
                  <a:pt x="21558" y="125640"/>
                </a:lnTo>
                <a:lnTo>
                  <a:pt x="5573" y="164265"/>
                </a:lnTo>
                <a:lnTo>
                  <a:pt x="0" y="205739"/>
                </a:lnTo>
                <a:lnTo>
                  <a:pt x="5573" y="247220"/>
                </a:lnTo>
                <a:lnTo>
                  <a:pt x="21558" y="285859"/>
                </a:lnTo>
                <a:lnTo>
                  <a:pt x="46854" y="320828"/>
                </a:lnTo>
                <a:lnTo>
                  <a:pt x="80359" y="351297"/>
                </a:lnTo>
                <a:lnTo>
                  <a:pt x="120972" y="376439"/>
                </a:lnTo>
                <a:lnTo>
                  <a:pt x="167592" y="395424"/>
                </a:lnTo>
                <a:lnTo>
                  <a:pt x="219117" y="407423"/>
                </a:lnTo>
                <a:lnTo>
                  <a:pt x="274447" y="411606"/>
                </a:lnTo>
                <a:lnTo>
                  <a:pt x="329734" y="407423"/>
                </a:lnTo>
                <a:lnTo>
                  <a:pt x="381228" y="395424"/>
                </a:lnTo>
                <a:lnTo>
                  <a:pt x="427825" y="376439"/>
                </a:lnTo>
                <a:lnTo>
                  <a:pt x="468423" y="351297"/>
                </a:lnTo>
                <a:lnTo>
                  <a:pt x="501919" y="320828"/>
                </a:lnTo>
                <a:lnTo>
                  <a:pt x="527210" y="285859"/>
                </a:lnTo>
                <a:lnTo>
                  <a:pt x="543194" y="247220"/>
                </a:lnTo>
                <a:lnTo>
                  <a:pt x="548767" y="205739"/>
                </a:lnTo>
                <a:lnTo>
                  <a:pt x="543194" y="164265"/>
                </a:lnTo>
                <a:lnTo>
                  <a:pt x="527210" y="125640"/>
                </a:lnTo>
                <a:lnTo>
                  <a:pt x="501919" y="90692"/>
                </a:lnTo>
                <a:lnTo>
                  <a:pt x="468423" y="60245"/>
                </a:lnTo>
                <a:lnTo>
                  <a:pt x="427825" y="35127"/>
                </a:lnTo>
                <a:lnTo>
                  <a:pt x="381228" y="16162"/>
                </a:lnTo>
                <a:lnTo>
                  <a:pt x="329734" y="4178"/>
                </a:lnTo>
                <a:lnTo>
                  <a:pt x="274447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5696203" y="4305172"/>
            <a:ext cx="549275" cy="412115"/>
          </a:xfrm>
          <a:custGeom>
            <a:avLst/>
            <a:gdLst/>
            <a:ahLst/>
            <a:cxnLst/>
            <a:rect l="l" t="t" r="r" b="b"/>
            <a:pathLst>
              <a:path w="549275" h="412114">
                <a:moveTo>
                  <a:pt x="0" y="205739"/>
                </a:moveTo>
                <a:lnTo>
                  <a:pt x="5573" y="164265"/>
                </a:lnTo>
                <a:lnTo>
                  <a:pt x="21558" y="125640"/>
                </a:lnTo>
                <a:lnTo>
                  <a:pt x="46854" y="90692"/>
                </a:lnTo>
                <a:lnTo>
                  <a:pt x="80359" y="60245"/>
                </a:lnTo>
                <a:lnTo>
                  <a:pt x="120972" y="35127"/>
                </a:lnTo>
                <a:lnTo>
                  <a:pt x="167592" y="16162"/>
                </a:lnTo>
                <a:lnTo>
                  <a:pt x="219117" y="4178"/>
                </a:lnTo>
                <a:lnTo>
                  <a:pt x="274447" y="0"/>
                </a:lnTo>
                <a:lnTo>
                  <a:pt x="329734" y="4178"/>
                </a:lnTo>
                <a:lnTo>
                  <a:pt x="381228" y="16162"/>
                </a:lnTo>
                <a:lnTo>
                  <a:pt x="427825" y="35127"/>
                </a:lnTo>
                <a:lnTo>
                  <a:pt x="468423" y="60245"/>
                </a:lnTo>
                <a:lnTo>
                  <a:pt x="501919" y="90692"/>
                </a:lnTo>
                <a:lnTo>
                  <a:pt x="527210" y="125640"/>
                </a:lnTo>
                <a:lnTo>
                  <a:pt x="543194" y="164265"/>
                </a:lnTo>
                <a:lnTo>
                  <a:pt x="548767" y="205739"/>
                </a:lnTo>
                <a:lnTo>
                  <a:pt x="543194" y="247220"/>
                </a:lnTo>
                <a:lnTo>
                  <a:pt x="527210" y="285859"/>
                </a:lnTo>
                <a:lnTo>
                  <a:pt x="501919" y="320828"/>
                </a:lnTo>
                <a:lnTo>
                  <a:pt x="468423" y="351297"/>
                </a:lnTo>
                <a:lnTo>
                  <a:pt x="427825" y="376439"/>
                </a:lnTo>
                <a:lnTo>
                  <a:pt x="381228" y="395424"/>
                </a:lnTo>
                <a:lnTo>
                  <a:pt x="329734" y="407423"/>
                </a:lnTo>
                <a:lnTo>
                  <a:pt x="274447" y="411606"/>
                </a:lnTo>
                <a:lnTo>
                  <a:pt x="219117" y="407423"/>
                </a:lnTo>
                <a:lnTo>
                  <a:pt x="167592" y="395424"/>
                </a:lnTo>
                <a:lnTo>
                  <a:pt x="120972" y="376439"/>
                </a:lnTo>
                <a:lnTo>
                  <a:pt x="80359" y="351297"/>
                </a:lnTo>
                <a:lnTo>
                  <a:pt x="46854" y="320828"/>
                </a:lnTo>
                <a:lnTo>
                  <a:pt x="21558" y="285859"/>
                </a:lnTo>
                <a:lnTo>
                  <a:pt x="5573" y="247220"/>
                </a:lnTo>
                <a:lnTo>
                  <a:pt x="0" y="205739"/>
                </a:lnTo>
                <a:close/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5770626" y="451091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113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5970651" y="436003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957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27" y="1333640"/>
            <a:ext cx="11323497" cy="4829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2" y="265938"/>
            <a:ext cx="11575745" cy="800219"/>
          </a:xfrm>
        </p:spPr>
        <p:txBody>
          <a:bodyPr/>
          <a:lstStyle/>
          <a:p>
            <a:r>
              <a:rPr lang="en-US" spc="-5" dirty="0"/>
              <a:t>What is In-Memory</a:t>
            </a:r>
            <a:r>
              <a:rPr lang="en-US" spc="5" dirty="0"/>
              <a:t> </a:t>
            </a:r>
            <a:r>
              <a:rPr lang="en-US" spc="-5" dirty="0"/>
              <a:t>computing</a:t>
            </a:r>
            <a:br>
              <a:rPr lang="en-US" spc="-5" dirty="0"/>
            </a:br>
            <a:r>
              <a:rPr lang="en-US" sz="2400" b="0" spc="-5" dirty="0"/>
              <a:t>Technology innovation</a:t>
            </a:r>
            <a:endParaRPr lang="en-US" dirty="0"/>
          </a:p>
        </p:txBody>
      </p:sp>
      <p:pic>
        <p:nvPicPr>
          <p:cNvPr id="1026" name="Picture 2" descr="http://mseedsystems.com/news/wp-content/uploads/2016/01/SAP-HANA-vs-Traditional-Databas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22375"/>
            <a:ext cx="8683626" cy="51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/>
          <p:nvPr/>
        </p:nvSpPr>
        <p:spPr>
          <a:xfrm>
            <a:off x="311302" y="1222375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9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80" y="1626616"/>
            <a:ext cx="7464298" cy="4085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302" y="265938"/>
            <a:ext cx="115757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In-Memory</a:t>
            </a:r>
            <a:r>
              <a:rPr spc="-35" dirty="0"/>
              <a:t> </a:t>
            </a:r>
            <a:r>
              <a:rPr spc="-5" dirty="0"/>
              <a:t>computing</a:t>
            </a:r>
          </a:p>
          <a:p>
            <a:pPr marL="12700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Challenges of </a:t>
            </a:r>
            <a:r>
              <a:rPr sz="2400" b="0" dirty="0">
                <a:latin typeface="Arial"/>
                <a:cs typeface="Arial"/>
              </a:rPr>
              <a:t>In-memory</a:t>
            </a:r>
            <a:r>
              <a:rPr sz="2400" b="0" spc="4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Computing</a:t>
            </a:r>
          </a:p>
        </p:txBody>
      </p:sp>
      <p:sp>
        <p:nvSpPr>
          <p:cNvPr id="6" name="object 6"/>
          <p:cNvSpPr/>
          <p:nvPr/>
        </p:nvSpPr>
        <p:spPr>
          <a:xfrm>
            <a:off x="2381751" y="3049904"/>
            <a:ext cx="697236" cy="193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3420" y="4125467"/>
            <a:ext cx="2139696" cy="1112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8456" y="4179846"/>
            <a:ext cx="1976755" cy="949960"/>
          </a:xfrm>
          <a:custGeom>
            <a:avLst/>
            <a:gdLst/>
            <a:ahLst/>
            <a:cxnLst/>
            <a:rect l="l" t="t" r="r" b="b"/>
            <a:pathLst>
              <a:path w="1976754" h="949960">
                <a:moveTo>
                  <a:pt x="1605" y="595861"/>
                </a:moveTo>
                <a:lnTo>
                  <a:pt x="2569" y="535034"/>
                </a:lnTo>
                <a:lnTo>
                  <a:pt x="19743" y="474574"/>
                </a:lnTo>
                <a:lnTo>
                  <a:pt x="52145" y="415094"/>
                </a:lnTo>
                <a:lnTo>
                  <a:pt x="98794" y="357206"/>
                </a:lnTo>
                <a:lnTo>
                  <a:pt x="127155" y="329049"/>
                </a:lnTo>
                <a:lnTo>
                  <a:pt x="158709" y="301520"/>
                </a:lnTo>
                <a:lnTo>
                  <a:pt x="193335" y="274695"/>
                </a:lnTo>
                <a:lnTo>
                  <a:pt x="230909" y="248650"/>
                </a:lnTo>
                <a:lnTo>
                  <a:pt x="271309" y="223461"/>
                </a:lnTo>
                <a:lnTo>
                  <a:pt x="314412" y="199206"/>
                </a:lnTo>
                <a:lnTo>
                  <a:pt x="360095" y="175960"/>
                </a:lnTo>
                <a:lnTo>
                  <a:pt x="408237" y="153800"/>
                </a:lnTo>
                <a:lnTo>
                  <a:pt x="458714" y="132803"/>
                </a:lnTo>
                <a:lnTo>
                  <a:pt x="511403" y="113045"/>
                </a:lnTo>
                <a:lnTo>
                  <a:pt x="566183" y="94602"/>
                </a:lnTo>
                <a:lnTo>
                  <a:pt x="622930" y="77551"/>
                </a:lnTo>
                <a:lnTo>
                  <a:pt x="681521" y="61969"/>
                </a:lnTo>
                <a:lnTo>
                  <a:pt x="741834" y="47931"/>
                </a:lnTo>
                <a:lnTo>
                  <a:pt x="803747" y="35515"/>
                </a:lnTo>
                <a:lnTo>
                  <a:pt x="867136" y="24796"/>
                </a:lnTo>
                <a:lnTo>
                  <a:pt x="931880" y="15852"/>
                </a:lnTo>
                <a:lnTo>
                  <a:pt x="996878" y="8860"/>
                </a:lnTo>
                <a:lnTo>
                  <a:pt x="1060989" y="3917"/>
                </a:lnTo>
                <a:lnTo>
                  <a:pt x="1124077" y="978"/>
                </a:lnTo>
                <a:lnTo>
                  <a:pt x="1186005" y="0"/>
                </a:lnTo>
                <a:lnTo>
                  <a:pt x="1246634" y="936"/>
                </a:lnTo>
                <a:lnTo>
                  <a:pt x="1305827" y="3745"/>
                </a:lnTo>
                <a:lnTo>
                  <a:pt x="1363447" y="8380"/>
                </a:lnTo>
                <a:lnTo>
                  <a:pt x="1419357" y="14797"/>
                </a:lnTo>
                <a:lnTo>
                  <a:pt x="1473418" y="22952"/>
                </a:lnTo>
                <a:lnTo>
                  <a:pt x="1525494" y="32801"/>
                </a:lnTo>
                <a:lnTo>
                  <a:pt x="1575447" y="44299"/>
                </a:lnTo>
                <a:lnTo>
                  <a:pt x="1623140" y="57402"/>
                </a:lnTo>
                <a:lnTo>
                  <a:pt x="1668435" y="72065"/>
                </a:lnTo>
                <a:lnTo>
                  <a:pt x="1711195" y="88243"/>
                </a:lnTo>
                <a:lnTo>
                  <a:pt x="1751283" y="105893"/>
                </a:lnTo>
                <a:lnTo>
                  <a:pt x="1788560" y="124970"/>
                </a:lnTo>
                <a:lnTo>
                  <a:pt x="1822890" y="145430"/>
                </a:lnTo>
                <a:lnTo>
                  <a:pt x="1882158" y="190319"/>
                </a:lnTo>
                <a:lnTo>
                  <a:pt x="1927987" y="240205"/>
                </a:lnTo>
                <a:lnTo>
                  <a:pt x="1959278" y="294732"/>
                </a:lnTo>
                <a:lnTo>
                  <a:pt x="1974931" y="353545"/>
                </a:lnTo>
                <a:lnTo>
                  <a:pt x="1976536" y="383967"/>
                </a:lnTo>
                <a:lnTo>
                  <a:pt x="1973967" y="414373"/>
                </a:lnTo>
                <a:lnTo>
                  <a:pt x="1956793" y="474833"/>
                </a:lnTo>
                <a:lnTo>
                  <a:pt x="1924391" y="534313"/>
                </a:lnTo>
                <a:lnTo>
                  <a:pt x="1877742" y="592201"/>
                </a:lnTo>
                <a:lnTo>
                  <a:pt x="1849381" y="620358"/>
                </a:lnTo>
                <a:lnTo>
                  <a:pt x="1817827" y="647887"/>
                </a:lnTo>
                <a:lnTo>
                  <a:pt x="1783201" y="674712"/>
                </a:lnTo>
                <a:lnTo>
                  <a:pt x="1745627" y="700757"/>
                </a:lnTo>
                <a:lnTo>
                  <a:pt x="1705227" y="725946"/>
                </a:lnTo>
                <a:lnTo>
                  <a:pt x="1662124" y="750201"/>
                </a:lnTo>
                <a:lnTo>
                  <a:pt x="1616440" y="773447"/>
                </a:lnTo>
                <a:lnTo>
                  <a:pt x="1568299" y="795607"/>
                </a:lnTo>
                <a:lnTo>
                  <a:pt x="1517822" y="816604"/>
                </a:lnTo>
                <a:lnTo>
                  <a:pt x="1465132" y="836362"/>
                </a:lnTo>
                <a:lnTo>
                  <a:pt x="1410353" y="854805"/>
                </a:lnTo>
                <a:lnTo>
                  <a:pt x="1353606" y="871856"/>
                </a:lnTo>
                <a:lnTo>
                  <a:pt x="1295015" y="887438"/>
                </a:lnTo>
                <a:lnTo>
                  <a:pt x="1234702" y="901476"/>
                </a:lnTo>
                <a:lnTo>
                  <a:pt x="1172789" y="913892"/>
                </a:lnTo>
                <a:lnTo>
                  <a:pt x="1109399" y="924610"/>
                </a:lnTo>
                <a:lnTo>
                  <a:pt x="1044656" y="933554"/>
                </a:lnTo>
                <a:lnTo>
                  <a:pt x="979658" y="940547"/>
                </a:lnTo>
                <a:lnTo>
                  <a:pt x="915547" y="945490"/>
                </a:lnTo>
                <a:lnTo>
                  <a:pt x="852458" y="948429"/>
                </a:lnTo>
                <a:lnTo>
                  <a:pt x="790531" y="949407"/>
                </a:lnTo>
                <a:lnTo>
                  <a:pt x="729902" y="948470"/>
                </a:lnTo>
                <a:lnTo>
                  <a:pt x="670709" y="945662"/>
                </a:lnTo>
                <a:lnTo>
                  <a:pt x="613089" y="941027"/>
                </a:lnTo>
                <a:lnTo>
                  <a:pt x="557179" y="934610"/>
                </a:lnTo>
                <a:lnTo>
                  <a:pt x="503118" y="926454"/>
                </a:lnTo>
                <a:lnTo>
                  <a:pt x="451042" y="916605"/>
                </a:lnTo>
                <a:lnTo>
                  <a:pt x="401088" y="905108"/>
                </a:lnTo>
                <a:lnTo>
                  <a:pt x="353396" y="892005"/>
                </a:lnTo>
                <a:lnTo>
                  <a:pt x="308100" y="877342"/>
                </a:lnTo>
                <a:lnTo>
                  <a:pt x="265340" y="861163"/>
                </a:lnTo>
                <a:lnTo>
                  <a:pt x="225253" y="843513"/>
                </a:lnTo>
                <a:lnTo>
                  <a:pt x="187975" y="824436"/>
                </a:lnTo>
                <a:lnTo>
                  <a:pt x="153646" y="803977"/>
                </a:lnTo>
                <a:lnTo>
                  <a:pt x="94378" y="759088"/>
                </a:lnTo>
                <a:lnTo>
                  <a:pt x="48549" y="709202"/>
                </a:lnTo>
                <a:lnTo>
                  <a:pt x="17258" y="654675"/>
                </a:lnTo>
                <a:lnTo>
                  <a:pt x="1605" y="595861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32" y="2538983"/>
            <a:ext cx="3918204" cy="122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032" y="2579635"/>
            <a:ext cx="3782695" cy="1086485"/>
          </a:xfrm>
          <a:custGeom>
            <a:avLst/>
            <a:gdLst/>
            <a:ahLst/>
            <a:cxnLst/>
            <a:rect l="l" t="t" r="r" b="b"/>
            <a:pathLst>
              <a:path w="3782695" h="1086485">
                <a:moveTo>
                  <a:pt x="1625" y="939915"/>
                </a:moveTo>
                <a:lnTo>
                  <a:pt x="0" y="925060"/>
                </a:lnTo>
                <a:lnTo>
                  <a:pt x="1229" y="909753"/>
                </a:lnTo>
                <a:lnTo>
                  <a:pt x="5263" y="894017"/>
                </a:lnTo>
                <a:lnTo>
                  <a:pt x="33690" y="844445"/>
                </a:lnTo>
                <a:lnTo>
                  <a:pt x="65741" y="809640"/>
                </a:lnTo>
                <a:lnTo>
                  <a:pt x="107802" y="773628"/>
                </a:lnTo>
                <a:lnTo>
                  <a:pt x="159471" y="736580"/>
                </a:lnTo>
                <a:lnTo>
                  <a:pt x="220343" y="698667"/>
                </a:lnTo>
                <a:lnTo>
                  <a:pt x="254105" y="679439"/>
                </a:lnTo>
                <a:lnTo>
                  <a:pt x="290017" y="660058"/>
                </a:lnTo>
                <a:lnTo>
                  <a:pt x="328029" y="640547"/>
                </a:lnTo>
                <a:lnTo>
                  <a:pt x="368090" y="620925"/>
                </a:lnTo>
                <a:lnTo>
                  <a:pt x="410150" y="601215"/>
                </a:lnTo>
                <a:lnTo>
                  <a:pt x="454158" y="581437"/>
                </a:lnTo>
                <a:lnTo>
                  <a:pt x="500065" y="561614"/>
                </a:lnTo>
                <a:lnTo>
                  <a:pt x="547820" y="541766"/>
                </a:lnTo>
                <a:lnTo>
                  <a:pt x="597372" y="521915"/>
                </a:lnTo>
                <a:lnTo>
                  <a:pt x="648671" y="502081"/>
                </a:lnTo>
                <a:lnTo>
                  <a:pt x="701667" y="482287"/>
                </a:lnTo>
                <a:lnTo>
                  <a:pt x="756309" y="462554"/>
                </a:lnTo>
                <a:lnTo>
                  <a:pt x="812547" y="442903"/>
                </a:lnTo>
                <a:lnTo>
                  <a:pt x="870331" y="423355"/>
                </a:lnTo>
                <a:lnTo>
                  <a:pt x="929611" y="403931"/>
                </a:lnTo>
                <a:lnTo>
                  <a:pt x="990335" y="384653"/>
                </a:lnTo>
                <a:lnTo>
                  <a:pt x="1052454" y="365543"/>
                </a:lnTo>
                <a:lnTo>
                  <a:pt x="1115918" y="346620"/>
                </a:lnTo>
                <a:lnTo>
                  <a:pt x="1180675" y="327908"/>
                </a:lnTo>
                <a:lnTo>
                  <a:pt x="1246676" y="309427"/>
                </a:lnTo>
                <a:lnTo>
                  <a:pt x="1313870" y="291198"/>
                </a:lnTo>
                <a:lnTo>
                  <a:pt x="1382206" y="273243"/>
                </a:lnTo>
                <a:lnTo>
                  <a:pt x="1451636" y="255583"/>
                </a:lnTo>
                <a:lnTo>
                  <a:pt x="1522107" y="238239"/>
                </a:lnTo>
                <a:lnTo>
                  <a:pt x="1593570" y="221233"/>
                </a:lnTo>
                <a:lnTo>
                  <a:pt x="1665975" y="204586"/>
                </a:lnTo>
                <a:lnTo>
                  <a:pt x="1739271" y="188319"/>
                </a:lnTo>
                <a:lnTo>
                  <a:pt x="1813407" y="172454"/>
                </a:lnTo>
                <a:lnTo>
                  <a:pt x="1887661" y="157150"/>
                </a:lnTo>
                <a:lnTo>
                  <a:pt x="1961307" y="142551"/>
                </a:lnTo>
                <a:lnTo>
                  <a:pt x="2034291" y="128660"/>
                </a:lnTo>
                <a:lnTo>
                  <a:pt x="2106557" y="115476"/>
                </a:lnTo>
                <a:lnTo>
                  <a:pt x="2178050" y="103001"/>
                </a:lnTo>
                <a:lnTo>
                  <a:pt x="2248717" y="91234"/>
                </a:lnTo>
                <a:lnTo>
                  <a:pt x="2318503" y="80178"/>
                </a:lnTo>
                <a:lnTo>
                  <a:pt x="2387352" y="69831"/>
                </a:lnTo>
                <a:lnTo>
                  <a:pt x="2455211" y="60197"/>
                </a:lnTo>
                <a:lnTo>
                  <a:pt x="2522024" y="51274"/>
                </a:lnTo>
                <a:lnTo>
                  <a:pt x="2587737" y="43064"/>
                </a:lnTo>
                <a:lnTo>
                  <a:pt x="2652295" y="35567"/>
                </a:lnTo>
                <a:lnTo>
                  <a:pt x="2715643" y="28784"/>
                </a:lnTo>
                <a:lnTo>
                  <a:pt x="2777727" y="22717"/>
                </a:lnTo>
                <a:lnTo>
                  <a:pt x="2838493" y="17365"/>
                </a:lnTo>
                <a:lnTo>
                  <a:pt x="2897884" y="12729"/>
                </a:lnTo>
                <a:lnTo>
                  <a:pt x="2955847" y="8810"/>
                </a:lnTo>
                <a:lnTo>
                  <a:pt x="3012327" y="5610"/>
                </a:lnTo>
                <a:lnTo>
                  <a:pt x="3067270" y="3127"/>
                </a:lnTo>
                <a:lnTo>
                  <a:pt x="3120620" y="1365"/>
                </a:lnTo>
                <a:lnTo>
                  <a:pt x="3172323" y="322"/>
                </a:lnTo>
                <a:lnTo>
                  <a:pt x="3222324" y="0"/>
                </a:lnTo>
                <a:lnTo>
                  <a:pt x="3270569" y="399"/>
                </a:lnTo>
                <a:lnTo>
                  <a:pt x="3317003" y="1520"/>
                </a:lnTo>
                <a:lnTo>
                  <a:pt x="3361570" y="3365"/>
                </a:lnTo>
                <a:lnTo>
                  <a:pt x="3404218" y="5933"/>
                </a:lnTo>
                <a:lnTo>
                  <a:pt x="3444890" y="9226"/>
                </a:lnTo>
                <a:lnTo>
                  <a:pt x="3483532" y="13243"/>
                </a:lnTo>
                <a:lnTo>
                  <a:pt x="3554508" y="23457"/>
                </a:lnTo>
                <a:lnTo>
                  <a:pt x="3616709" y="36580"/>
                </a:lnTo>
                <a:lnTo>
                  <a:pt x="3669696" y="52618"/>
                </a:lnTo>
                <a:lnTo>
                  <a:pt x="3713033" y="71577"/>
                </a:lnTo>
                <a:lnTo>
                  <a:pt x="3746281" y="93463"/>
                </a:lnTo>
                <a:lnTo>
                  <a:pt x="3776282" y="131792"/>
                </a:lnTo>
                <a:lnTo>
                  <a:pt x="3782395" y="160885"/>
                </a:lnTo>
                <a:lnTo>
                  <a:pt x="3781171" y="176184"/>
                </a:lnTo>
                <a:lnTo>
                  <a:pt x="3760871" y="224577"/>
                </a:lnTo>
                <a:lnTo>
                  <a:pt x="3733985" y="258705"/>
                </a:lnTo>
                <a:lnTo>
                  <a:pt x="3696887" y="294129"/>
                </a:lnTo>
                <a:lnTo>
                  <a:pt x="3649980" y="330676"/>
                </a:lnTo>
                <a:lnTo>
                  <a:pt x="3593666" y="368176"/>
                </a:lnTo>
                <a:lnTo>
                  <a:pt x="3528348" y="406458"/>
                </a:lnTo>
                <a:lnTo>
                  <a:pt x="3492439" y="425840"/>
                </a:lnTo>
                <a:lnTo>
                  <a:pt x="3454430" y="445352"/>
                </a:lnTo>
                <a:lnTo>
                  <a:pt x="3414371" y="464975"/>
                </a:lnTo>
                <a:lnTo>
                  <a:pt x="3372313" y="484687"/>
                </a:lnTo>
                <a:lnTo>
                  <a:pt x="3328306" y="504466"/>
                </a:lnTo>
                <a:lnTo>
                  <a:pt x="3282400" y="524292"/>
                </a:lnTo>
                <a:lnTo>
                  <a:pt x="3234646" y="544142"/>
                </a:lnTo>
                <a:lnTo>
                  <a:pt x="3185095" y="563996"/>
                </a:lnTo>
                <a:lnTo>
                  <a:pt x="3133796" y="583832"/>
                </a:lnTo>
                <a:lnTo>
                  <a:pt x="3080799" y="603629"/>
                </a:lnTo>
                <a:lnTo>
                  <a:pt x="3026156" y="623365"/>
                </a:lnTo>
                <a:lnTo>
                  <a:pt x="2969917" y="643020"/>
                </a:lnTo>
                <a:lnTo>
                  <a:pt x="2912131" y="662571"/>
                </a:lnTo>
                <a:lnTo>
                  <a:pt x="2852850" y="681997"/>
                </a:lnTo>
                <a:lnTo>
                  <a:pt x="2792123" y="701278"/>
                </a:lnTo>
                <a:lnTo>
                  <a:pt x="2730001" y="720392"/>
                </a:lnTo>
                <a:lnTo>
                  <a:pt x="2666534" y="739317"/>
                </a:lnTo>
                <a:lnTo>
                  <a:pt x="2601773" y="758032"/>
                </a:lnTo>
                <a:lnTo>
                  <a:pt x="2535768" y="776515"/>
                </a:lnTo>
                <a:lnTo>
                  <a:pt x="2468569" y="794747"/>
                </a:lnTo>
                <a:lnTo>
                  <a:pt x="2400227" y="812704"/>
                </a:lnTo>
                <a:lnTo>
                  <a:pt x="2330791" y="830366"/>
                </a:lnTo>
                <a:lnTo>
                  <a:pt x="2260313" y="847711"/>
                </a:lnTo>
                <a:lnTo>
                  <a:pt x="2188843" y="864718"/>
                </a:lnTo>
                <a:lnTo>
                  <a:pt x="2116431" y="881366"/>
                </a:lnTo>
                <a:lnTo>
                  <a:pt x="2043127" y="897634"/>
                </a:lnTo>
                <a:lnTo>
                  <a:pt x="1968982" y="913499"/>
                </a:lnTo>
                <a:lnTo>
                  <a:pt x="1894728" y="928804"/>
                </a:lnTo>
                <a:lnTo>
                  <a:pt x="1821082" y="943402"/>
                </a:lnTo>
                <a:lnTo>
                  <a:pt x="1748099" y="957293"/>
                </a:lnTo>
                <a:lnTo>
                  <a:pt x="1675834" y="970477"/>
                </a:lnTo>
                <a:lnTo>
                  <a:pt x="1604341" y="982953"/>
                </a:lnTo>
                <a:lnTo>
                  <a:pt x="1533675" y="994719"/>
                </a:lnTo>
                <a:lnTo>
                  <a:pt x="1463890" y="1005776"/>
                </a:lnTo>
                <a:lnTo>
                  <a:pt x="1395042" y="1016122"/>
                </a:lnTo>
                <a:lnTo>
                  <a:pt x="1327185" y="1025757"/>
                </a:lnTo>
                <a:lnTo>
                  <a:pt x="1260373" y="1034680"/>
                </a:lnTo>
                <a:lnTo>
                  <a:pt x="1194662" y="1042890"/>
                </a:lnTo>
                <a:lnTo>
                  <a:pt x="1130105" y="1050387"/>
                </a:lnTo>
                <a:lnTo>
                  <a:pt x="1066758" y="1057169"/>
                </a:lnTo>
                <a:lnTo>
                  <a:pt x="1004676" y="1063237"/>
                </a:lnTo>
                <a:lnTo>
                  <a:pt x="943912" y="1068589"/>
                </a:lnTo>
                <a:lnTo>
                  <a:pt x="884522" y="1073225"/>
                </a:lnTo>
                <a:lnTo>
                  <a:pt x="826560" y="1077143"/>
                </a:lnTo>
                <a:lnTo>
                  <a:pt x="770082" y="1080344"/>
                </a:lnTo>
                <a:lnTo>
                  <a:pt x="715141" y="1082826"/>
                </a:lnTo>
                <a:lnTo>
                  <a:pt x="661792" y="1084589"/>
                </a:lnTo>
                <a:lnTo>
                  <a:pt x="610090" y="1085632"/>
                </a:lnTo>
                <a:lnTo>
                  <a:pt x="560090" y="1085954"/>
                </a:lnTo>
                <a:lnTo>
                  <a:pt x="511846" y="1085555"/>
                </a:lnTo>
                <a:lnTo>
                  <a:pt x="465413" y="1084433"/>
                </a:lnTo>
                <a:lnTo>
                  <a:pt x="420846" y="1082589"/>
                </a:lnTo>
                <a:lnTo>
                  <a:pt x="378199" y="1080020"/>
                </a:lnTo>
                <a:lnTo>
                  <a:pt x="337527" y="1076728"/>
                </a:lnTo>
                <a:lnTo>
                  <a:pt x="298885" y="1072710"/>
                </a:lnTo>
                <a:lnTo>
                  <a:pt x="227908" y="1062497"/>
                </a:lnTo>
                <a:lnTo>
                  <a:pt x="165706" y="1049374"/>
                </a:lnTo>
                <a:lnTo>
                  <a:pt x="112716" y="1033336"/>
                </a:lnTo>
                <a:lnTo>
                  <a:pt x="69376" y="1014377"/>
                </a:lnTo>
                <a:lnTo>
                  <a:pt x="36122" y="992491"/>
                </a:lnTo>
                <a:lnTo>
                  <a:pt x="6111" y="954161"/>
                </a:lnTo>
                <a:lnTo>
                  <a:pt x="1625" y="93991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1523" y="3534155"/>
            <a:ext cx="1976627" cy="1082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1800" y="3574238"/>
            <a:ext cx="1842135" cy="947419"/>
          </a:xfrm>
          <a:custGeom>
            <a:avLst/>
            <a:gdLst/>
            <a:ahLst/>
            <a:cxnLst/>
            <a:rect l="l" t="t" r="r" b="b"/>
            <a:pathLst>
              <a:path w="1842135" h="947420">
                <a:moveTo>
                  <a:pt x="8237" y="157148"/>
                </a:moveTo>
                <a:lnTo>
                  <a:pt x="33138" y="112232"/>
                </a:lnTo>
                <a:lnTo>
                  <a:pt x="73300" y="74793"/>
                </a:lnTo>
                <a:lnTo>
                  <a:pt x="127490" y="44874"/>
                </a:lnTo>
                <a:lnTo>
                  <a:pt x="194475" y="22519"/>
                </a:lnTo>
                <a:lnTo>
                  <a:pt x="232381" y="14191"/>
                </a:lnTo>
                <a:lnTo>
                  <a:pt x="273023" y="7769"/>
                </a:lnTo>
                <a:lnTo>
                  <a:pt x="316247" y="3260"/>
                </a:lnTo>
                <a:lnTo>
                  <a:pt x="361900" y="668"/>
                </a:lnTo>
                <a:lnTo>
                  <a:pt x="409827" y="0"/>
                </a:lnTo>
                <a:lnTo>
                  <a:pt x="459874" y="1259"/>
                </a:lnTo>
                <a:lnTo>
                  <a:pt x="511886" y="4452"/>
                </a:lnTo>
                <a:lnTo>
                  <a:pt x="565710" y="9584"/>
                </a:lnTo>
                <a:lnTo>
                  <a:pt x="621192" y="16660"/>
                </a:lnTo>
                <a:lnTo>
                  <a:pt x="678178" y="25685"/>
                </a:lnTo>
                <a:lnTo>
                  <a:pt x="736513" y="36666"/>
                </a:lnTo>
                <a:lnTo>
                  <a:pt x="796043" y="49607"/>
                </a:lnTo>
                <a:lnTo>
                  <a:pt x="856614" y="64513"/>
                </a:lnTo>
                <a:lnTo>
                  <a:pt x="918072" y="81391"/>
                </a:lnTo>
                <a:lnTo>
                  <a:pt x="980263" y="100245"/>
                </a:lnTo>
                <a:lnTo>
                  <a:pt x="1043033" y="121080"/>
                </a:lnTo>
                <a:lnTo>
                  <a:pt x="1105239" y="143557"/>
                </a:lnTo>
                <a:lnTo>
                  <a:pt x="1165764" y="167231"/>
                </a:lnTo>
                <a:lnTo>
                  <a:pt x="1224490" y="192004"/>
                </a:lnTo>
                <a:lnTo>
                  <a:pt x="1281299" y="217777"/>
                </a:lnTo>
                <a:lnTo>
                  <a:pt x="1336073" y="244449"/>
                </a:lnTo>
                <a:lnTo>
                  <a:pt x="1388695" y="271920"/>
                </a:lnTo>
                <a:lnTo>
                  <a:pt x="1439047" y="300093"/>
                </a:lnTo>
                <a:lnTo>
                  <a:pt x="1487011" y="328866"/>
                </a:lnTo>
                <a:lnTo>
                  <a:pt x="1532469" y="358141"/>
                </a:lnTo>
                <a:lnTo>
                  <a:pt x="1575304" y="387818"/>
                </a:lnTo>
                <a:lnTo>
                  <a:pt x="1615398" y="417797"/>
                </a:lnTo>
                <a:lnTo>
                  <a:pt x="1652633" y="447978"/>
                </a:lnTo>
                <a:lnTo>
                  <a:pt x="1686891" y="478263"/>
                </a:lnTo>
                <a:lnTo>
                  <a:pt x="1718055" y="508551"/>
                </a:lnTo>
                <a:lnTo>
                  <a:pt x="1746008" y="538744"/>
                </a:lnTo>
                <a:lnTo>
                  <a:pt x="1770630" y="568741"/>
                </a:lnTo>
                <a:lnTo>
                  <a:pt x="1809414" y="627751"/>
                </a:lnTo>
                <a:lnTo>
                  <a:pt x="1833467" y="684784"/>
                </a:lnTo>
                <a:lnTo>
                  <a:pt x="1841845" y="739044"/>
                </a:lnTo>
                <a:lnTo>
                  <a:pt x="1839862" y="764886"/>
                </a:lnTo>
                <a:lnTo>
                  <a:pt x="1823142" y="813125"/>
                </a:lnTo>
                <a:lnTo>
                  <a:pt x="1790457" y="854309"/>
                </a:lnTo>
                <a:lnTo>
                  <a:pt x="1743126" y="887993"/>
                </a:lnTo>
                <a:lnTo>
                  <a:pt x="1682384" y="914135"/>
                </a:lnTo>
                <a:lnTo>
                  <a:pt x="1609464" y="932693"/>
                </a:lnTo>
                <a:lnTo>
                  <a:pt x="1568822" y="939114"/>
                </a:lnTo>
                <a:lnTo>
                  <a:pt x="1525597" y="943623"/>
                </a:lnTo>
                <a:lnTo>
                  <a:pt x="1479945" y="946215"/>
                </a:lnTo>
                <a:lnTo>
                  <a:pt x="1432018" y="946884"/>
                </a:lnTo>
                <a:lnTo>
                  <a:pt x="1381971" y="945625"/>
                </a:lnTo>
                <a:lnTo>
                  <a:pt x="1329959" y="942432"/>
                </a:lnTo>
                <a:lnTo>
                  <a:pt x="1276134" y="937300"/>
                </a:lnTo>
                <a:lnTo>
                  <a:pt x="1220652" y="930224"/>
                </a:lnTo>
                <a:lnTo>
                  <a:pt x="1163667" y="921198"/>
                </a:lnTo>
                <a:lnTo>
                  <a:pt x="1105332" y="910217"/>
                </a:lnTo>
                <a:lnTo>
                  <a:pt x="1045802" y="897277"/>
                </a:lnTo>
                <a:lnTo>
                  <a:pt x="985231" y="882370"/>
                </a:lnTo>
                <a:lnTo>
                  <a:pt x="923773" y="865493"/>
                </a:lnTo>
                <a:lnTo>
                  <a:pt x="861582" y="846639"/>
                </a:lnTo>
                <a:lnTo>
                  <a:pt x="798812" y="825803"/>
                </a:lnTo>
                <a:lnTo>
                  <a:pt x="736605" y="803327"/>
                </a:lnTo>
                <a:lnTo>
                  <a:pt x="676080" y="779652"/>
                </a:lnTo>
                <a:lnTo>
                  <a:pt x="617355" y="754879"/>
                </a:lnTo>
                <a:lnTo>
                  <a:pt x="560546" y="729107"/>
                </a:lnTo>
                <a:lnTo>
                  <a:pt x="505771" y="702435"/>
                </a:lnTo>
                <a:lnTo>
                  <a:pt x="453150" y="674963"/>
                </a:lnTo>
                <a:lnTo>
                  <a:pt x="402798" y="646790"/>
                </a:lnTo>
                <a:lnTo>
                  <a:pt x="354834" y="618017"/>
                </a:lnTo>
                <a:lnTo>
                  <a:pt x="309376" y="588742"/>
                </a:lnTo>
                <a:lnTo>
                  <a:pt x="266541" y="559066"/>
                </a:lnTo>
                <a:lnTo>
                  <a:pt x="226447" y="529087"/>
                </a:lnTo>
                <a:lnTo>
                  <a:pt x="189212" y="498905"/>
                </a:lnTo>
                <a:lnTo>
                  <a:pt x="154953" y="468620"/>
                </a:lnTo>
                <a:lnTo>
                  <a:pt x="123789" y="438332"/>
                </a:lnTo>
                <a:lnTo>
                  <a:pt x="95837" y="408139"/>
                </a:lnTo>
                <a:lnTo>
                  <a:pt x="71215" y="378142"/>
                </a:lnTo>
                <a:lnTo>
                  <a:pt x="32430" y="319133"/>
                </a:lnTo>
                <a:lnTo>
                  <a:pt x="8378" y="262100"/>
                </a:lnTo>
                <a:lnTo>
                  <a:pt x="0" y="207839"/>
                </a:lnTo>
                <a:lnTo>
                  <a:pt x="1982" y="181998"/>
                </a:lnTo>
                <a:lnTo>
                  <a:pt x="8237" y="15714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29219" y="1854453"/>
            <a:ext cx="4032885" cy="337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5080" indent="-180340">
              <a:lnSpc>
                <a:spcPct val="100000"/>
              </a:lnSpc>
              <a:buFont typeface="Wingdings"/>
              <a:buChar char=""/>
              <a:tabLst>
                <a:tab pos="194945" algn="l"/>
              </a:tabLst>
            </a:pP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Challenge 1: </a:t>
            </a:r>
            <a:r>
              <a:rPr sz="2400" b="1" dirty="0">
                <a:latin typeface="Arial"/>
                <a:cs typeface="Arial"/>
              </a:rPr>
              <a:t>Parallelism</a:t>
            </a:r>
            <a:r>
              <a:rPr sz="2000" b="1" dirty="0">
                <a:latin typeface="Arial"/>
                <a:cs typeface="Arial"/>
              </a:rPr>
              <a:t>!  </a:t>
            </a:r>
            <a:r>
              <a:rPr sz="2000" spc="-55" dirty="0">
                <a:latin typeface="Arial"/>
                <a:cs typeface="Arial"/>
              </a:rPr>
              <a:t>Take </a:t>
            </a:r>
            <a:r>
              <a:rPr sz="2000" dirty="0">
                <a:latin typeface="Arial"/>
                <a:cs typeface="Arial"/>
              </a:rPr>
              <a:t>advantage of tens,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hundreds 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FAB00"/>
              </a:buClr>
              <a:buFont typeface="Wingdings"/>
              <a:buChar char=""/>
            </a:pPr>
            <a:endParaRPr sz="265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buFont typeface="Wingdings"/>
              <a:buChar char=""/>
              <a:tabLst>
                <a:tab pos="193040" algn="l"/>
              </a:tabLst>
            </a:pP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Challenge 2: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locality!</a:t>
            </a:r>
            <a:endParaRPr sz="2400">
              <a:latin typeface="Arial"/>
              <a:cs typeface="Arial"/>
            </a:endParaRPr>
          </a:p>
          <a:p>
            <a:pPr marL="372110" marR="430530" lvl="1" indent="-179705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Char char="–"/>
              <a:tabLst>
                <a:tab pos="372745" algn="l"/>
              </a:tabLst>
            </a:pPr>
            <a:r>
              <a:rPr sz="2000" spc="-45" dirty="0">
                <a:latin typeface="Arial"/>
                <a:cs typeface="Arial"/>
              </a:rPr>
              <a:t>Yes, </a:t>
            </a:r>
            <a:r>
              <a:rPr sz="2000" dirty="0">
                <a:latin typeface="Arial"/>
                <a:cs typeface="Arial"/>
              </a:rPr>
              <a:t>DRAM is 100,000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times  </a:t>
            </a:r>
            <a:r>
              <a:rPr sz="2000" dirty="0">
                <a:latin typeface="Arial"/>
                <a:cs typeface="Arial"/>
              </a:rPr>
              <a:t>faster than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disk…</a:t>
            </a:r>
            <a:endParaRPr sz="2000">
              <a:latin typeface="Arial"/>
              <a:cs typeface="Arial"/>
            </a:endParaRPr>
          </a:p>
          <a:p>
            <a:pPr marL="372110" marR="248920" lvl="1" indent="-179705">
              <a:lnSpc>
                <a:spcPct val="100000"/>
              </a:lnSpc>
              <a:spcBef>
                <a:spcPts val="405"/>
              </a:spcBef>
              <a:buClr>
                <a:srgbClr val="666666"/>
              </a:buClr>
              <a:buChar char="–"/>
              <a:tabLst>
                <a:tab pos="372745" algn="l"/>
                <a:tab pos="893444" algn="l"/>
              </a:tabLst>
            </a:pPr>
            <a:r>
              <a:rPr sz="2000" dirty="0">
                <a:latin typeface="Arial"/>
                <a:cs typeface="Arial"/>
              </a:rPr>
              <a:t>But	DRAM access 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still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4-60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times </a:t>
            </a:r>
            <a:r>
              <a:rPr sz="2000" dirty="0">
                <a:latin typeface="Arial"/>
                <a:cs typeface="Arial"/>
              </a:rPr>
              <a:t>slower than on-chip  caches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624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002" y="1231518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65938"/>
            <a:ext cx="115757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In-Memory</a:t>
            </a:r>
            <a:r>
              <a:rPr spc="-35" dirty="0"/>
              <a:t> </a:t>
            </a:r>
            <a:r>
              <a:rPr spc="-5" dirty="0"/>
              <a:t>computing</a:t>
            </a:r>
          </a:p>
          <a:p>
            <a:pPr marL="12700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Delegation of data </a:t>
            </a:r>
            <a:r>
              <a:rPr sz="2400" b="0" dirty="0">
                <a:latin typeface="Arial"/>
                <a:cs typeface="Arial"/>
              </a:rPr>
              <a:t>intense </a:t>
            </a:r>
            <a:r>
              <a:rPr sz="2400" b="0" spc="-5" dirty="0">
                <a:latin typeface="Arial"/>
                <a:cs typeface="Arial"/>
              </a:rPr>
              <a:t>operations to the </a:t>
            </a:r>
            <a:r>
              <a:rPr sz="2400" b="0" spc="5" dirty="0">
                <a:latin typeface="Arial"/>
                <a:cs typeface="Arial"/>
              </a:rPr>
              <a:t>in-memory</a:t>
            </a:r>
            <a:r>
              <a:rPr sz="2400" b="0" spc="1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53890" y="2151519"/>
            <a:ext cx="3252470" cy="110045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Application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Layer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3890" y="3490226"/>
            <a:ext cx="3252470" cy="1100455"/>
          </a:xfrm>
          <a:prstGeom prst="rect">
            <a:avLst/>
          </a:prstGeom>
          <a:solidFill>
            <a:srgbClr val="EFAB0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035685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Data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Layer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06333" y="2178050"/>
            <a:ext cx="636270" cy="2412365"/>
          </a:xfrm>
          <a:custGeom>
            <a:avLst/>
            <a:gdLst/>
            <a:ahLst/>
            <a:cxnLst/>
            <a:rect l="l" t="t" r="r" b="b"/>
            <a:pathLst>
              <a:path w="636270" h="2412365">
                <a:moveTo>
                  <a:pt x="0" y="0"/>
                </a:moveTo>
                <a:lnTo>
                  <a:pt x="0" y="2412365"/>
                </a:lnTo>
                <a:lnTo>
                  <a:pt x="636270" y="24123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1832" y="2164714"/>
            <a:ext cx="636270" cy="2413000"/>
          </a:xfrm>
          <a:custGeom>
            <a:avLst/>
            <a:gdLst/>
            <a:ahLst/>
            <a:cxnLst/>
            <a:rect l="l" t="t" r="r" b="b"/>
            <a:pathLst>
              <a:path w="636270" h="2413000">
                <a:moveTo>
                  <a:pt x="636269" y="0"/>
                </a:moveTo>
                <a:lnTo>
                  <a:pt x="0" y="0"/>
                </a:lnTo>
                <a:lnTo>
                  <a:pt x="636269" y="2412492"/>
                </a:lnTo>
                <a:lnTo>
                  <a:pt x="636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009" y="2104897"/>
            <a:ext cx="236728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Today‘s applications  execute many data  intense operations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the application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68333" y="3538346"/>
            <a:ext cx="266827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High performance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apps  delegate data intense  operations 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in-memory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computing</a:t>
            </a:r>
          </a:p>
        </p:txBody>
      </p:sp>
      <p:sp>
        <p:nvSpPr>
          <p:cNvPr id="11" name="object 11"/>
          <p:cNvSpPr/>
          <p:nvPr/>
        </p:nvSpPr>
        <p:spPr>
          <a:xfrm>
            <a:off x="361695" y="5257837"/>
            <a:ext cx="11376660" cy="848994"/>
          </a:xfrm>
          <a:custGeom>
            <a:avLst/>
            <a:gdLst/>
            <a:ahLst/>
            <a:cxnLst/>
            <a:rect l="l" t="t" r="r" b="b"/>
            <a:pathLst>
              <a:path w="11376660" h="848995">
                <a:moveTo>
                  <a:pt x="0" y="848601"/>
                </a:moveTo>
                <a:lnTo>
                  <a:pt x="11376152" y="848601"/>
                </a:lnTo>
                <a:lnTo>
                  <a:pt x="11376152" y="0"/>
                </a:lnTo>
                <a:lnTo>
                  <a:pt x="0" y="0"/>
                </a:lnTo>
                <a:lnTo>
                  <a:pt x="0" y="848601"/>
                </a:lnTo>
                <a:close/>
              </a:path>
            </a:pathLst>
          </a:custGeom>
          <a:ln w="19049">
            <a:solidFill>
              <a:srgbClr val="EFA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0611" y="5305958"/>
            <a:ext cx="494284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spc="-5" dirty="0">
                <a:latin typeface="Arial"/>
                <a:cs typeface="Arial"/>
              </a:rPr>
              <a:t>In-Memory Computing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Imperative: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5942710" y="5305958"/>
            <a:ext cx="444119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Avoid </a:t>
            </a:r>
            <a:r>
              <a:rPr sz="2400" dirty="0">
                <a:latin typeface="Arial"/>
                <a:cs typeface="Arial"/>
              </a:rPr>
              <a:t>movement of </a:t>
            </a:r>
            <a:r>
              <a:rPr sz="2400" spc="-5" dirty="0">
                <a:latin typeface="Arial"/>
                <a:cs typeface="Arial"/>
              </a:rPr>
              <a:t>detailed data  Calculate </a:t>
            </a:r>
            <a:r>
              <a:rPr sz="2400" dirty="0">
                <a:latin typeface="Arial"/>
                <a:cs typeface="Arial"/>
              </a:rPr>
              <a:t>first, </a:t>
            </a:r>
            <a:r>
              <a:rPr sz="2400" spc="-5" dirty="0">
                <a:latin typeface="Arial"/>
                <a:cs typeface="Arial"/>
              </a:rPr>
              <a:t>then move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51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302" y="1128903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63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65938"/>
            <a:ext cx="115757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In-Memory</a:t>
            </a:r>
            <a:r>
              <a:rPr spc="-35" dirty="0"/>
              <a:t> </a:t>
            </a:r>
            <a:r>
              <a:rPr spc="-5" dirty="0"/>
              <a:t>computing</a:t>
            </a:r>
          </a:p>
          <a:p>
            <a:pPr marL="12700">
              <a:lnSpc>
                <a:spcPct val="100000"/>
              </a:lnSpc>
            </a:pPr>
            <a:r>
              <a:rPr lang="en-US" sz="2400" b="0" spc="-5" dirty="0">
                <a:latin typeface="Arial"/>
                <a:cs typeface="Arial"/>
              </a:rPr>
              <a:t>Challenges: </a:t>
            </a:r>
            <a:r>
              <a:rPr sz="2400" b="0" spc="-5" dirty="0">
                <a:latin typeface="Arial"/>
                <a:cs typeface="Arial"/>
              </a:rPr>
              <a:t>Use </a:t>
            </a:r>
            <a:r>
              <a:rPr sz="2400" b="0" dirty="0">
                <a:latin typeface="Arial"/>
                <a:cs typeface="Arial"/>
              </a:rPr>
              <a:t>cache-conscious data-structures </a:t>
            </a:r>
            <a:r>
              <a:rPr sz="2400" b="0" spc="-5" dirty="0">
                <a:latin typeface="Arial"/>
                <a:cs typeface="Arial"/>
              </a:rPr>
              <a:t>and</a:t>
            </a:r>
            <a:r>
              <a:rPr sz="2400" b="0" spc="2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algorithms</a:t>
            </a:r>
          </a:p>
        </p:txBody>
      </p:sp>
      <p:sp>
        <p:nvSpPr>
          <p:cNvPr id="5" name="object 5"/>
          <p:cNvSpPr/>
          <p:nvPr/>
        </p:nvSpPr>
        <p:spPr>
          <a:xfrm>
            <a:off x="1451355" y="2063495"/>
            <a:ext cx="3059430" cy="2091689"/>
          </a:xfrm>
          <a:custGeom>
            <a:avLst/>
            <a:gdLst/>
            <a:ahLst/>
            <a:cxnLst/>
            <a:rect l="l" t="t" r="r" b="b"/>
            <a:pathLst>
              <a:path w="3059429" h="2091689">
                <a:moveTo>
                  <a:pt x="0" y="2091563"/>
                </a:moveTo>
                <a:lnTo>
                  <a:pt x="3059430" y="2091563"/>
                </a:lnTo>
                <a:lnTo>
                  <a:pt x="3059430" y="0"/>
                </a:lnTo>
                <a:lnTo>
                  <a:pt x="0" y="0"/>
                </a:lnTo>
                <a:lnTo>
                  <a:pt x="0" y="2091563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76044" y="2467635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76044" y="2467635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54682" y="2644927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54682" y="2644927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76044" y="3269894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76044" y="3269894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140833" y="3829430"/>
            <a:ext cx="4986655" cy="143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245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Performance bottleneck </a:t>
            </a:r>
            <a:r>
              <a:rPr sz="2000" b="1" spc="-5" dirty="0">
                <a:latin typeface="Arial"/>
                <a:cs typeface="Arial"/>
              </a:rPr>
              <a:t>today:  </a:t>
            </a:r>
            <a:r>
              <a:rPr sz="2000" b="1" dirty="0">
                <a:latin typeface="Arial"/>
                <a:cs typeface="Arial"/>
              </a:rPr>
              <a:t>CPU </a:t>
            </a:r>
            <a:r>
              <a:rPr sz="2000" b="1" spc="5" dirty="0">
                <a:latin typeface="Arial"/>
                <a:cs typeface="Arial"/>
              </a:rPr>
              <a:t>waiting </a:t>
            </a:r>
            <a:r>
              <a:rPr sz="2000" b="1" dirty="0">
                <a:latin typeface="Arial"/>
                <a:cs typeface="Arial"/>
              </a:rPr>
              <a:t>for data to be  loaded from memory into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cache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Arial"/>
                <a:cs typeface="Arial"/>
              </a:rPr>
              <a:t>Performance bottleneck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past: Disk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I/O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1355" y="5254154"/>
            <a:ext cx="3059430" cy="561975"/>
          </a:xfrm>
          <a:custGeom>
            <a:avLst/>
            <a:gdLst/>
            <a:ahLst/>
            <a:cxnLst/>
            <a:rect l="l" t="t" r="r" b="b"/>
            <a:pathLst>
              <a:path w="3059429" h="561975">
                <a:moveTo>
                  <a:pt x="0" y="561606"/>
                </a:moveTo>
                <a:lnTo>
                  <a:pt x="3059430" y="561606"/>
                </a:lnTo>
                <a:lnTo>
                  <a:pt x="3059430" y="0"/>
                </a:lnTo>
                <a:lnTo>
                  <a:pt x="0" y="0"/>
                </a:lnTo>
                <a:lnTo>
                  <a:pt x="0" y="561606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954401" y="311200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17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954401" y="3906265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954401" y="4973320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54682" y="3439185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654682" y="3439185"/>
            <a:ext cx="2471420" cy="467359"/>
          </a:xfrm>
          <a:custGeom>
            <a:avLst/>
            <a:gdLst/>
            <a:ahLst/>
            <a:cxnLst/>
            <a:rect l="l" t="t" r="r" b="b"/>
            <a:pathLst>
              <a:path w="2471420" h="467360">
                <a:moveTo>
                  <a:pt x="0" y="467080"/>
                </a:moveTo>
                <a:lnTo>
                  <a:pt x="2471166" y="467080"/>
                </a:lnTo>
                <a:lnTo>
                  <a:pt x="2471166" y="0"/>
                </a:lnTo>
                <a:lnTo>
                  <a:pt x="0" y="0"/>
                </a:lnTo>
                <a:lnTo>
                  <a:pt x="0" y="46708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451355" y="4411713"/>
            <a:ext cx="3059430" cy="561975"/>
          </a:xfrm>
          <a:custGeom>
            <a:avLst/>
            <a:gdLst/>
            <a:ahLst/>
            <a:cxnLst/>
            <a:rect l="l" t="t" r="r" b="b"/>
            <a:pathLst>
              <a:path w="3059429" h="561975">
                <a:moveTo>
                  <a:pt x="0" y="561606"/>
                </a:moveTo>
                <a:lnTo>
                  <a:pt x="3059430" y="561606"/>
                </a:lnTo>
                <a:lnTo>
                  <a:pt x="3059430" y="0"/>
                </a:lnTo>
                <a:lnTo>
                  <a:pt x="0" y="0"/>
                </a:lnTo>
                <a:lnTo>
                  <a:pt x="0" y="561606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2162048" y="4526026"/>
            <a:ext cx="1639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Main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21" name="object 21"/>
          <p:cNvSpPr/>
          <p:nvPr/>
        </p:nvSpPr>
        <p:spPr>
          <a:xfrm>
            <a:off x="3387597" y="4187952"/>
            <a:ext cx="1572895" cy="142875"/>
          </a:xfrm>
          <a:custGeom>
            <a:avLst/>
            <a:gdLst/>
            <a:ahLst/>
            <a:cxnLst/>
            <a:rect l="l" t="t" r="r" b="b"/>
            <a:pathLst>
              <a:path w="1572895" h="142875">
                <a:moveTo>
                  <a:pt x="85851" y="0"/>
                </a:moveTo>
                <a:lnTo>
                  <a:pt x="0" y="71374"/>
                </a:lnTo>
                <a:lnTo>
                  <a:pt x="85725" y="142875"/>
                </a:lnTo>
                <a:lnTo>
                  <a:pt x="85775" y="85739"/>
                </a:lnTo>
                <a:lnTo>
                  <a:pt x="71500" y="85725"/>
                </a:lnTo>
                <a:lnTo>
                  <a:pt x="71500" y="57150"/>
                </a:lnTo>
                <a:lnTo>
                  <a:pt x="85801" y="57150"/>
                </a:lnTo>
                <a:lnTo>
                  <a:pt x="85851" y="0"/>
                </a:lnTo>
                <a:close/>
              </a:path>
              <a:path w="1572895" h="142875">
                <a:moveTo>
                  <a:pt x="85801" y="57164"/>
                </a:moveTo>
                <a:lnTo>
                  <a:pt x="85775" y="85739"/>
                </a:lnTo>
                <a:lnTo>
                  <a:pt x="1572514" y="87249"/>
                </a:lnTo>
                <a:lnTo>
                  <a:pt x="1572640" y="58674"/>
                </a:lnTo>
                <a:lnTo>
                  <a:pt x="85801" y="57164"/>
                </a:lnTo>
                <a:close/>
              </a:path>
              <a:path w="1572895" h="142875">
                <a:moveTo>
                  <a:pt x="71500" y="57150"/>
                </a:moveTo>
                <a:lnTo>
                  <a:pt x="71500" y="85725"/>
                </a:lnTo>
                <a:lnTo>
                  <a:pt x="85775" y="85739"/>
                </a:lnTo>
                <a:lnTo>
                  <a:pt x="85801" y="57164"/>
                </a:lnTo>
                <a:lnTo>
                  <a:pt x="71500" y="57150"/>
                </a:lnTo>
                <a:close/>
              </a:path>
              <a:path w="1572895" h="142875">
                <a:moveTo>
                  <a:pt x="85801" y="57150"/>
                </a:moveTo>
                <a:lnTo>
                  <a:pt x="71500" y="57150"/>
                </a:lnTo>
                <a:lnTo>
                  <a:pt x="85801" y="57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387597" y="5054472"/>
            <a:ext cx="1572895" cy="142875"/>
          </a:xfrm>
          <a:custGeom>
            <a:avLst/>
            <a:gdLst/>
            <a:ahLst/>
            <a:cxnLst/>
            <a:rect l="l" t="t" r="r" b="b"/>
            <a:pathLst>
              <a:path w="1572895" h="142875">
                <a:moveTo>
                  <a:pt x="85851" y="0"/>
                </a:moveTo>
                <a:lnTo>
                  <a:pt x="0" y="71374"/>
                </a:lnTo>
                <a:lnTo>
                  <a:pt x="85725" y="142875"/>
                </a:lnTo>
                <a:lnTo>
                  <a:pt x="85775" y="85739"/>
                </a:lnTo>
                <a:lnTo>
                  <a:pt x="71500" y="85725"/>
                </a:lnTo>
                <a:lnTo>
                  <a:pt x="71500" y="57150"/>
                </a:lnTo>
                <a:lnTo>
                  <a:pt x="85801" y="57150"/>
                </a:lnTo>
                <a:lnTo>
                  <a:pt x="85851" y="0"/>
                </a:lnTo>
                <a:close/>
              </a:path>
              <a:path w="1572895" h="142875">
                <a:moveTo>
                  <a:pt x="85801" y="57164"/>
                </a:moveTo>
                <a:lnTo>
                  <a:pt x="85775" y="85739"/>
                </a:lnTo>
                <a:lnTo>
                  <a:pt x="1572514" y="87249"/>
                </a:lnTo>
                <a:lnTo>
                  <a:pt x="1572640" y="58674"/>
                </a:lnTo>
                <a:lnTo>
                  <a:pt x="85801" y="57164"/>
                </a:lnTo>
                <a:close/>
              </a:path>
              <a:path w="1572895" h="142875">
                <a:moveTo>
                  <a:pt x="71500" y="57150"/>
                </a:moveTo>
                <a:lnTo>
                  <a:pt x="71500" y="85725"/>
                </a:lnTo>
                <a:lnTo>
                  <a:pt x="85775" y="85739"/>
                </a:lnTo>
                <a:lnTo>
                  <a:pt x="85801" y="57164"/>
                </a:lnTo>
                <a:lnTo>
                  <a:pt x="71500" y="57150"/>
                </a:lnTo>
                <a:close/>
              </a:path>
              <a:path w="1572895" h="142875">
                <a:moveTo>
                  <a:pt x="85801" y="57150"/>
                </a:moveTo>
                <a:lnTo>
                  <a:pt x="71500" y="57150"/>
                </a:lnTo>
                <a:lnTo>
                  <a:pt x="85801" y="57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374700" y="1548638"/>
            <a:ext cx="6814184" cy="228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Programming against a </a:t>
            </a:r>
            <a:r>
              <a:rPr sz="2400" b="1" dirty="0">
                <a:solidFill>
                  <a:srgbClr val="EFAB00"/>
                </a:solidFill>
                <a:latin typeface="Arial"/>
                <a:cs typeface="Arial"/>
              </a:rPr>
              <a:t>new </a:t>
            </a: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scarce</a:t>
            </a:r>
            <a:r>
              <a:rPr sz="2400" b="1" spc="30" dirty="0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resource…</a:t>
            </a:r>
            <a:endParaRPr sz="2400" dirty="0">
              <a:latin typeface="Arial"/>
              <a:cs typeface="Arial"/>
            </a:endParaRPr>
          </a:p>
          <a:p>
            <a:pPr marL="1177925">
              <a:lnSpc>
                <a:spcPct val="100000"/>
              </a:lnSpc>
              <a:spcBef>
                <a:spcPts val="1575"/>
              </a:spcBef>
            </a:pPr>
            <a:r>
              <a:rPr sz="1900" b="1" spc="-5" dirty="0">
                <a:latin typeface="Arial"/>
                <a:cs typeface="Arial"/>
              </a:rPr>
              <a:t>CPU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226310">
              <a:lnSpc>
                <a:spcPct val="100000"/>
              </a:lnSpc>
            </a:pPr>
            <a:r>
              <a:rPr sz="2100" spc="-10" dirty="0">
                <a:latin typeface="Arial"/>
                <a:cs typeface="Arial"/>
              </a:rPr>
              <a:t>Core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811655">
              <a:lnSpc>
                <a:spcPct val="100000"/>
              </a:lnSpc>
              <a:spcBef>
                <a:spcPts val="1320"/>
              </a:spcBef>
            </a:pPr>
            <a:r>
              <a:rPr sz="2100" dirty="0">
                <a:latin typeface="Arial"/>
                <a:cs typeface="Arial"/>
              </a:rPr>
              <a:t>CPU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Cache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pc="-5" dirty="0"/>
              <a:t>©  2012 </a:t>
            </a:r>
            <a:r>
              <a:rPr spc="-10" dirty="0"/>
              <a:t>SAP </a:t>
            </a:r>
            <a:r>
              <a:rPr spc="-5" dirty="0"/>
              <a:t>AG. 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1984375" y="5368442"/>
            <a:ext cx="88334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235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Disk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EFAB00"/>
                </a:solidFill>
                <a:latin typeface="Arial"/>
                <a:cs typeface="Arial"/>
              </a:rPr>
              <a:t>… requires </a:t>
            </a: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cache-conscious data-structures </a:t>
            </a:r>
            <a:r>
              <a:rPr sz="2400" b="1" dirty="0">
                <a:solidFill>
                  <a:srgbClr val="EFAB00"/>
                </a:solidFill>
                <a:latin typeface="Arial"/>
                <a:cs typeface="Arial"/>
              </a:rPr>
              <a:t>and</a:t>
            </a:r>
            <a:r>
              <a:rPr sz="2400" b="1" spc="80" dirty="0">
                <a:solidFill>
                  <a:srgbClr val="EFAB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FAB00"/>
                </a:solidFill>
                <a:latin typeface="Arial"/>
                <a:cs typeface="Arial"/>
              </a:rPr>
              <a:t>algorithms.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1598</Words>
  <Application>Microsoft Office PowerPoint</Application>
  <PresentationFormat>Custom</PresentationFormat>
  <Paragraphs>371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Arial</vt:lpstr>
      <vt:lpstr>Arial Black</vt:lpstr>
      <vt:lpstr>Calibri</vt:lpstr>
      <vt:lpstr>Courier New</vt:lpstr>
      <vt:lpstr>Droid Sans</vt:lpstr>
      <vt:lpstr>Exo 2</vt:lpstr>
      <vt:lpstr>Times New Roman</vt:lpstr>
      <vt:lpstr>Wingdings</vt:lpstr>
      <vt:lpstr>Office Theme</vt:lpstr>
      <vt:lpstr>Overview on SAP HANA and HANA Cloud Platform</vt:lpstr>
      <vt:lpstr>         Agenda</vt:lpstr>
      <vt:lpstr>PART 1: SAP HANA Technology</vt:lpstr>
      <vt:lpstr>What is SAP HANA High Performance Analytic Appliance  </vt:lpstr>
      <vt:lpstr>What is In-Memory computing Technology innovation</vt:lpstr>
      <vt:lpstr>What is In-Memory computing Technology innovation</vt:lpstr>
      <vt:lpstr>In-Memory computing Challenges of In-memory Computing</vt:lpstr>
      <vt:lpstr>In-Memory computing Delegation of data intense operations to the in-memory computing</vt:lpstr>
      <vt:lpstr>In-Memory computing Challenges: Use cache-conscious data-structures and algorithms</vt:lpstr>
      <vt:lpstr>In-Memory computing</vt:lpstr>
      <vt:lpstr>In-Memory computing  Security implications</vt:lpstr>
      <vt:lpstr>In-Memory computing Summary - Why SAP HANA?</vt:lpstr>
      <vt:lpstr>PART 2 &amp; 3: SAP HANA Architecture and HANA Studio</vt:lpstr>
      <vt:lpstr>SAP HANA Database Architecture High level Architecture and components</vt:lpstr>
      <vt:lpstr>SAP HANA Architecture High level Architecture and Deployment view</vt:lpstr>
      <vt:lpstr>SAP HANA Studio Administration and Development Tool for SAP HANA</vt:lpstr>
      <vt:lpstr>SAP In-Memory(HANA) Computing Studio Features</vt:lpstr>
      <vt:lpstr> </vt:lpstr>
      <vt:lpstr>SAP HANA Studio Data Provisioning in SAP HANA </vt:lpstr>
      <vt:lpstr>Using data in SAP HANA</vt:lpstr>
      <vt:lpstr>SAP HANA Studio Data Provisioning in SAP HANA</vt:lpstr>
      <vt:lpstr>SAP HANA Studio Data Provisioning in SAP HANA –  SLT explained</vt:lpstr>
      <vt:lpstr>SAP HANA Studio Using stored data – Data Modeling</vt:lpstr>
      <vt:lpstr>SAP HANA Studio Using stored data – Data Modeling</vt:lpstr>
      <vt:lpstr>SAP HANA Studio Using stored data – Reporting</vt:lpstr>
      <vt:lpstr>PART 4: SAP HANA Cloud Platform</vt:lpstr>
      <vt:lpstr>SAP HANA Cloud Platform The Platform-as-a-Service to Extend, Integrate, and Build Business Apps</vt:lpstr>
      <vt:lpstr>SAP HANA Cloud Platform  Interactive Architecture and Capabilities</vt:lpstr>
      <vt:lpstr>PowerPoint Presentation</vt:lpstr>
      <vt:lpstr>PowerPoint Presentation</vt:lpstr>
      <vt:lpstr>PowerPoint Presentation</vt:lpstr>
      <vt:lpstr>Available Editions: SAP HANA App Services</vt:lpstr>
      <vt:lpstr>Further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HANA - SAP's In-Memory Database</dc:title>
  <dc:creator>Kittel, Martin</dc:creator>
  <cp:lastModifiedBy>Kr, Gopala</cp:lastModifiedBy>
  <cp:revision>239</cp:revision>
  <dcterms:created xsi:type="dcterms:W3CDTF">2016-12-03T12:55:19Z</dcterms:created>
  <dcterms:modified xsi:type="dcterms:W3CDTF">2017-09-28T06:57:25Z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2016-12-03T00:00:00Z</vt:filetime>
  </property>
</Properties>
</file>