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7" r:id="rId2"/>
    <p:sldId id="266" r:id="rId3"/>
    <p:sldId id="261" r:id="rId4"/>
    <p:sldId id="263" r:id="rId5"/>
    <p:sldId id="269" r:id="rId6"/>
    <p:sldId id="270" r:id="rId7"/>
    <p:sldId id="278" r:id="rId8"/>
    <p:sldId id="279" r:id="rId9"/>
    <p:sldId id="268" r:id="rId10"/>
    <p:sldId id="271" r:id="rId11"/>
    <p:sldId id="272" r:id="rId12"/>
    <p:sldId id="273" r:id="rId13"/>
    <p:sldId id="277" r:id="rId14"/>
    <p:sldId id="276"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5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53ED2-4061-40DB-B4EC-88972DFBE17D}"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AC642-7266-4C2B-B790-0FA40E0560A4}" type="slidenum">
              <a:rPr lang="en-IN" smtClean="0"/>
              <a:t>‹#›</a:t>
            </a:fld>
            <a:endParaRPr lang="en-IN"/>
          </a:p>
        </p:txBody>
      </p:sp>
    </p:spTree>
    <p:extLst>
      <p:ext uri="{BB962C8B-B14F-4D97-AF65-F5344CB8AC3E}">
        <p14:creationId xmlns:p14="http://schemas.microsoft.com/office/powerpoint/2010/main" val="478838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393922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29672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627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2139061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692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332700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580015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184080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9729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31489-41B2-438C-B3E6-61A2ABB7A9B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424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931489-41B2-438C-B3E6-61A2ABB7A9B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245592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931489-41B2-438C-B3E6-61A2ABB7A9B3}"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400209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931489-41B2-438C-B3E6-61A2ABB7A9B3}"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258092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31489-41B2-438C-B3E6-61A2ABB7A9B3}"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52361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931489-41B2-438C-B3E6-61A2ABB7A9B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160573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931489-41B2-438C-B3E6-61A2ABB7A9B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359E7-2A9F-43CC-B81F-C343B4A83A53}" type="slidenum">
              <a:rPr lang="en-IN" smtClean="0"/>
              <a:t>‹#›</a:t>
            </a:fld>
            <a:endParaRPr lang="en-IN"/>
          </a:p>
        </p:txBody>
      </p:sp>
    </p:spTree>
    <p:extLst>
      <p:ext uri="{BB962C8B-B14F-4D97-AF65-F5344CB8AC3E}">
        <p14:creationId xmlns:p14="http://schemas.microsoft.com/office/powerpoint/2010/main" val="217725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931489-41B2-438C-B3E6-61A2ABB7A9B3}" type="datetimeFigureOut">
              <a:rPr lang="en-IN" smtClean="0"/>
              <a:t>27-11-2023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3359E7-2A9F-43CC-B81F-C343B4A83A53}" type="slidenum">
              <a:rPr lang="en-IN" smtClean="0"/>
              <a:t>‹#›</a:t>
            </a:fld>
            <a:endParaRPr lang="en-IN"/>
          </a:p>
        </p:txBody>
      </p:sp>
    </p:spTree>
    <p:extLst>
      <p:ext uri="{BB962C8B-B14F-4D97-AF65-F5344CB8AC3E}">
        <p14:creationId xmlns:p14="http://schemas.microsoft.com/office/powerpoint/2010/main" val="6461688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B52F9-998A-A0BF-2500-972F7814E8AF}"/>
              </a:ext>
            </a:extLst>
          </p:cNvPr>
          <p:cNvSpPr>
            <a:spLocks noGrp="1"/>
          </p:cNvSpPr>
          <p:nvPr>
            <p:ph type="title"/>
          </p:nvPr>
        </p:nvSpPr>
        <p:spPr>
          <a:xfrm>
            <a:off x="941353" y="2756233"/>
            <a:ext cx="9404723" cy="1400530"/>
          </a:xfrm>
        </p:spPr>
        <p:txBody>
          <a:bodyPr>
            <a:normAutofit fontScale="90000"/>
          </a:bodyPr>
          <a:lstStyle/>
          <a:p>
            <a:pPr algn="ctr"/>
            <a:r>
              <a:rPr lang="en-IN" sz="3500" dirty="0">
                <a:solidFill>
                  <a:schemeClr val="accent1">
                    <a:lumMod val="75000"/>
                  </a:schemeClr>
                </a:solidFill>
              </a:rPr>
              <a:t>Mini Project </a:t>
            </a:r>
            <a:br>
              <a:rPr lang="en-IN" sz="3500" dirty="0">
                <a:solidFill>
                  <a:schemeClr val="accent1">
                    <a:lumMod val="75000"/>
                  </a:schemeClr>
                </a:solidFill>
              </a:rPr>
            </a:br>
            <a:r>
              <a:rPr lang="en-IN" sz="3500" dirty="0">
                <a:solidFill>
                  <a:schemeClr val="accent1">
                    <a:lumMod val="75000"/>
                  </a:schemeClr>
                </a:solidFill>
              </a:rPr>
              <a:t>ON</a:t>
            </a:r>
            <a:br>
              <a:rPr lang="en-IN" sz="3500" dirty="0">
                <a:solidFill>
                  <a:schemeClr val="accent1">
                    <a:lumMod val="75000"/>
                  </a:schemeClr>
                </a:solidFill>
              </a:rPr>
            </a:br>
            <a:r>
              <a:rPr lang="en-IN" sz="3500" dirty="0">
                <a:solidFill>
                  <a:schemeClr val="accent1">
                    <a:lumMod val="75000"/>
                  </a:schemeClr>
                </a:solidFill>
              </a:rPr>
              <a:t>The </a:t>
            </a:r>
            <a:r>
              <a:rPr lang="en-IN" sz="3500" dirty="0" err="1">
                <a:solidFill>
                  <a:schemeClr val="accent1">
                    <a:lumMod val="75000"/>
                  </a:schemeClr>
                </a:solidFill>
              </a:rPr>
              <a:t>PacketCeaser</a:t>
            </a:r>
            <a:endParaRPr lang="en-IN" sz="3500" dirty="0">
              <a:solidFill>
                <a:schemeClr val="accent1">
                  <a:lumMod val="75000"/>
                </a:schemeClr>
              </a:solidFill>
            </a:endParaRPr>
          </a:p>
        </p:txBody>
      </p:sp>
      <p:sp>
        <p:nvSpPr>
          <p:cNvPr id="5" name="Title 1">
            <a:extLst>
              <a:ext uri="{FF2B5EF4-FFF2-40B4-BE49-F238E27FC236}">
                <a16:creationId xmlns:a16="http://schemas.microsoft.com/office/drawing/2014/main" id="{E84CC0C5-27A4-9C96-320E-E7CEB802F9D7}"/>
              </a:ext>
            </a:extLst>
          </p:cNvPr>
          <p:cNvSpPr txBox="1">
            <a:spLocks/>
          </p:cNvSpPr>
          <p:nvPr/>
        </p:nvSpPr>
        <p:spPr>
          <a:xfrm>
            <a:off x="3106994" y="3147091"/>
            <a:ext cx="5717793" cy="86142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sz="3000" dirty="0"/>
            </a:br>
            <a:r>
              <a:rPr lang="en-US" sz="3000" b="1" dirty="0">
                <a:solidFill>
                  <a:schemeClr val="bg1"/>
                </a:solidFill>
                <a:latin typeface="Times New Roman" panose="02020603050405020304" pitchFamily="18" charset="0"/>
                <a:cs typeface="Times New Roman" panose="02020603050405020304" pitchFamily="18" charset="0"/>
              </a:rPr>
              <a:t>				 </a:t>
            </a:r>
            <a:endParaRPr lang="en-IN" sz="3000" dirty="0">
              <a:solidFill>
                <a:schemeClr val="bg1"/>
              </a:solidFill>
            </a:endParaRPr>
          </a:p>
        </p:txBody>
      </p:sp>
      <p:pic>
        <p:nvPicPr>
          <p:cNvPr id="6" name="Picture 5">
            <a:extLst>
              <a:ext uri="{FF2B5EF4-FFF2-40B4-BE49-F238E27FC236}">
                <a16:creationId xmlns:a16="http://schemas.microsoft.com/office/drawing/2014/main" id="{CE1674AB-7F27-5180-48F8-2A7B848EB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68" y="1"/>
            <a:ext cx="4906295" cy="2756232"/>
          </a:xfrm>
          <a:prstGeom prst="rect">
            <a:avLst/>
          </a:prstGeom>
        </p:spPr>
      </p:pic>
      <p:sp>
        <p:nvSpPr>
          <p:cNvPr id="7" name="TextBox 6">
            <a:extLst>
              <a:ext uri="{FF2B5EF4-FFF2-40B4-BE49-F238E27FC236}">
                <a16:creationId xmlns:a16="http://schemas.microsoft.com/office/drawing/2014/main" id="{D5A1994E-2379-FFF7-CA2F-3EF96EA89405}"/>
              </a:ext>
            </a:extLst>
          </p:cNvPr>
          <p:cNvSpPr txBox="1"/>
          <p:nvPr/>
        </p:nvSpPr>
        <p:spPr>
          <a:xfrm>
            <a:off x="8976853" y="5640392"/>
            <a:ext cx="6096000" cy="769441"/>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Under the Supervision of:-</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Mr.Sanjay</a:t>
            </a:r>
            <a:r>
              <a:rPr lang="en-US" sz="2200" dirty="0">
                <a:latin typeface="Times New Roman" panose="02020603050405020304" pitchFamily="18" charset="0"/>
                <a:cs typeface="Times New Roman" panose="02020603050405020304" pitchFamily="18" charset="0"/>
              </a:rPr>
              <a:t> Madan</a:t>
            </a:r>
            <a:endParaRPr lang="en-IN" sz="2200" dirty="0"/>
          </a:p>
        </p:txBody>
      </p:sp>
      <p:sp>
        <p:nvSpPr>
          <p:cNvPr id="8" name="TextBox 7">
            <a:extLst>
              <a:ext uri="{FF2B5EF4-FFF2-40B4-BE49-F238E27FC236}">
                <a16:creationId xmlns:a16="http://schemas.microsoft.com/office/drawing/2014/main" id="{623DCA77-A183-7620-D4B9-625D866D4A71}"/>
              </a:ext>
            </a:extLst>
          </p:cNvPr>
          <p:cNvSpPr txBox="1"/>
          <p:nvPr/>
        </p:nvSpPr>
        <p:spPr>
          <a:xfrm>
            <a:off x="167147" y="5527113"/>
            <a:ext cx="7728154" cy="800219"/>
          </a:xfrm>
          <a:prstGeom prst="rect">
            <a:avLst/>
          </a:prstGeom>
          <a:noFill/>
        </p:spPr>
        <p:txBody>
          <a:bodyPr wrap="square">
            <a:spAutoFit/>
          </a:bodyPr>
          <a:lstStyle/>
          <a:p>
            <a:r>
              <a:rPr lang="en-US" sz="2500" dirty="0">
                <a:solidFill>
                  <a:schemeClr val="tx2">
                    <a:lumMod val="75000"/>
                  </a:schemeClr>
                </a:solidFill>
                <a:latin typeface="Georgia" panose="02040502050405020303" pitchFamily="18" charset="0"/>
                <a:cs typeface="Times New Roman" panose="02020603050405020304" pitchFamily="18" charset="0"/>
              </a:rPr>
              <a:t>Presented by :- </a:t>
            </a:r>
            <a:r>
              <a:rPr lang="en-US" sz="2100" dirty="0">
                <a:solidFill>
                  <a:schemeClr val="tx2">
                    <a:lumMod val="75000"/>
                  </a:schemeClr>
                </a:solidFill>
                <a:latin typeface="Georgia" panose="02040502050405020303" pitchFamily="18" charset="0"/>
                <a:cs typeface="Times New Roman" panose="02020603050405020304" pitchFamily="18" charset="0"/>
              </a:rPr>
              <a:t>Abhay Srivastava(2115000012)</a:t>
            </a:r>
          </a:p>
          <a:p>
            <a:r>
              <a:rPr lang="en-US" sz="2100" dirty="0">
                <a:solidFill>
                  <a:schemeClr val="tx2">
                    <a:lumMod val="75000"/>
                  </a:schemeClr>
                </a:solidFill>
                <a:latin typeface="Georgia" panose="02040502050405020303" pitchFamily="18" charset="0"/>
                <a:cs typeface="Times New Roman" panose="02020603050405020304" pitchFamily="18" charset="0"/>
              </a:rPr>
              <a:t>			            Dhruv Srivastava(2115000365)</a:t>
            </a:r>
          </a:p>
        </p:txBody>
      </p:sp>
      <p:sp>
        <p:nvSpPr>
          <p:cNvPr id="10" name="TextBox 9">
            <a:extLst>
              <a:ext uri="{FF2B5EF4-FFF2-40B4-BE49-F238E27FC236}">
                <a16:creationId xmlns:a16="http://schemas.microsoft.com/office/drawing/2014/main" id="{13E59CF2-9748-6203-E84F-4A26857616F2}"/>
              </a:ext>
            </a:extLst>
          </p:cNvPr>
          <p:cNvSpPr txBox="1"/>
          <p:nvPr/>
        </p:nvSpPr>
        <p:spPr>
          <a:xfrm>
            <a:off x="167147" y="4811593"/>
            <a:ext cx="7752734" cy="400110"/>
          </a:xfrm>
          <a:prstGeom prst="rect">
            <a:avLst/>
          </a:prstGeom>
          <a:noFill/>
        </p:spPr>
        <p:txBody>
          <a:bodyPr wrap="square">
            <a:spAutoFit/>
          </a:bodyPr>
          <a:lstStyle/>
          <a:p>
            <a:r>
              <a:rPr lang="en-GB" sz="2000" dirty="0">
                <a:solidFill>
                  <a:schemeClr val="tx2"/>
                </a:solidFill>
                <a:latin typeface="Roboto" panose="02000000000000000000"/>
                <a:ea typeface="Roboto" panose="02000000000000000000"/>
                <a:cs typeface="Roboto" panose="02000000000000000000"/>
                <a:sym typeface="Roboto" panose="02000000000000000000"/>
              </a:rPr>
              <a:t> Department Name - </a:t>
            </a:r>
            <a:r>
              <a:rPr lang="en-GB" sz="2000" dirty="0" err="1">
                <a:solidFill>
                  <a:schemeClr val="tx2"/>
                </a:solidFill>
                <a:latin typeface="Roboto" panose="02000000000000000000"/>
                <a:ea typeface="Roboto" panose="02000000000000000000"/>
                <a:cs typeface="Roboto" panose="02000000000000000000"/>
                <a:sym typeface="Roboto" panose="02000000000000000000"/>
              </a:rPr>
              <a:t>CEA</a:t>
            </a:r>
            <a:r>
              <a:rPr lang="en-GB" sz="2000" dirty="0" err="1">
                <a:solidFill>
                  <a:schemeClr val="bg2">
                    <a:lumMod val="20000"/>
                    <a:lumOff val="80000"/>
                  </a:schemeClr>
                </a:solidFill>
                <a:latin typeface="Roboto" panose="02000000000000000000"/>
                <a:ea typeface="Roboto" panose="02000000000000000000"/>
                <a:cs typeface="Roboto" panose="02000000000000000000"/>
                <a:sym typeface="Roboto" panose="02000000000000000000"/>
              </a:rPr>
              <a:t>ame</a:t>
            </a:r>
            <a:r>
              <a:rPr lang="en-GB" sz="2000" dirty="0">
                <a:solidFill>
                  <a:schemeClr val="bg2">
                    <a:lumMod val="20000"/>
                    <a:lumOff val="80000"/>
                  </a:schemeClr>
                </a:solidFill>
                <a:latin typeface="Roboto" panose="02000000000000000000"/>
                <a:ea typeface="Roboto" panose="02000000000000000000"/>
                <a:cs typeface="Roboto" panose="02000000000000000000"/>
                <a:sym typeface="Roboto" panose="02000000000000000000"/>
              </a:rPr>
              <a:t>:- </a:t>
            </a:r>
            <a:r>
              <a:rPr lang="en-GB" sz="2000" dirty="0" err="1">
                <a:solidFill>
                  <a:schemeClr val="bg2">
                    <a:lumMod val="20000"/>
                    <a:lumOff val="80000"/>
                  </a:schemeClr>
                </a:solidFill>
                <a:latin typeface="Roboto" panose="02000000000000000000"/>
                <a:ea typeface="Roboto" panose="02000000000000000000"/>
                <a:cs typeface="Roboto" panose="02000000000000000000"/>
                <a:sym typeface="Roboto" panose="02000000000000000000"/>
              </a:rPr>
              <a:t>Btech</a:t>
            </a:r>
            <a:r>
              <a:rPr lang="en-GB" sz="2000" dirty="0">
                <a:solidFill>
                  <a:schemeClr val="bg2">
                    <a:lumMod val="20000"/>
                    <a:lumOff val="80000"/>
                  </a:schemeClr>
                </a:solidFill>
                <a:latin typeface="Roboto" panose="02000000000000000000"/>
                <a:ea typeface="Roboto" panose="02000000000000000000"/>
                <a:cs typeface="Roboto" panose="02000000000000000000"/>
                <a:sym typeface="Roboto" panose="02000000000000000000"/>
              </a:rPr>
              <a:t> (CSE) </a:t>
            </a:r>
            <a:endParaRPr lang="en-IN" sz="2000" dirty="0">
              <a:solidFill>
                <a:schemeClr val="bg2">
                  <a:lumMod val="20000"/>
                  <a:lumOff val="80000"/>
                </a:schemeClr>
              </a:solidFill>
            </a:endParaRPr>
          </a:p>
        </p:txBody>
      </p:sp>
      <p:sp>
        <p:nvSpPr>
          <p:cNvPr id="12" name="TextBox 11">
            <a:extLst>
              <a:ext uri="{FF2B5EF4-FFF2-40B4-BE49-F238E27FC236}">
                <a16:creationId xmlns:a16="http://schemas.microsoft.com/office/drawing/2014/main" id="{EFB06BFA-41E8-8A42-5FE5-9F0217E7D5B5}"/>
              </a:ext>
            </a:extLst>
          </p:cNvPr>
          <p:cNvSpPr txBox="1"/>
          <p:nvPr/>
        </p:nvSpPr>
        <p:spPr>
          <a:xfrm>
            <a:off x="8976853" y="4879649"/>
            <a:ext cx="7536426" cy="388953"/>
          </a:xfrm>
          <a:prstGeom prst="rect">
            <a:avLst/>
          </a:prstGeom>
          <a:noFill/>
        </p:spPr>
        <p:txBody>
          <a:bodyPr wrap="square">
            <a:spAutoFit/>
          </a:bodyPr>
          <a:lstStyle/>
          <a:p>
            <a:pPr marL="101600" lvl="0" algn="l" rtl="0">
              <a:lnSpc>
                <a:spcPct val="115000"/>
              </a:lnSpc>
              <a:spcBef>
                <a:spcPts val="0"/>
              </a:spcBef>
              <a:spcAft>
                <a:spcPts val="0"/>
              </a:spcAft>
              <a:buClr>
                <a:schemeClr val="dk1"/>
              </a:buClr>
              <a:buSzPts val="2000"/>
            </a:pPr>
            <a:r>
              <a:rPr lang="en-GB" sz="1800" dirty="0">
                <a:solidFill>
                  <a:schemeClr val="dk1"/>
                </a:solidFill>
                <a:latin typeface="Roboto" panose="02000000000000000000"/>
                <a:ea typeface="Roboto" panose="02000000000000000000"/>
                <a:cs typeface="Roboto" panose="02000000000000000000"/>
                <a:sym typeface="Roboto" panose="02000000000000000000"/>
              </a:rPr>
              <a:t>Date:- 28/11/2023</a:t>
            </a:r>
          </a:p>
        </p:txBody>
      </p:sp>
    </p:spTree>
    <p:extLst>
      <p:ext uri="{BB962C8B-B14F-4D97-AF65-F5344CB8AC3E}">
        <p14:creationId xmlns:p14="http://schemas.microsoft.com/office/powerpoint/2010/main" val="252279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Features</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4524315"/>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Ø"/>
            </a:pPr>
            <a:r>
              <a:rPr lang="en-US" b="1" i="0" dirty="0">
                <a:effectLst/>
                <a:latin typeface="Söhne"/>
              </a:rPr>
              <a:t>Packet Capture:</a:t>
            </a:r>
            <a:r>
              <a:rPr lang="en-US" b="0" i="0" dirty="0">
                <a:effectLst/>
                <a:latin typeface="Söhne"/>
              </a:rPr>
              <a:t> The </a:t>
            </a:r>
            <a:r>
              <a:rPr lang="en-US" b="0" i="0" dirty="0" err="1">
                <a:effectLst/>
                <a:latin typeface="Söhne"/>
              </a:rPr>
              <a:t>PacketCeaser</a:t>
            </a:r>
            <a:r>
              <a:rPr lang="en-US" b="0" i="0" dirty="0">
                <a:effectLst/>
                <a:latin typeface="Söhne"/>
              </a:rPr>
              <a:t>  captures data packets exchanged between the Android device and the target web application server.</a:t>
            </a:r>
          </a:p>
          <a:p>
            <a:pPr marL="285750" indent="-285750" algn="l">
              <a:buClr>
                <a:schemeClr val="accent1">
                  <a:lumMod val="75000"/>
                </a:schemeClr>
              </a:buClr>
              <a:buFont typeface="Wingdings" panose="05000000000000000000" pitchFamily="2" charset="2"/>
              <a:buChar char="Ø"/>
            </a:pPr>
            <a:r>
              <a:rPr lang="en-US" b="1" i="0" dirty="0">
                <a:effectLst/>
                <a:latin typeface="Söhne"/>
              </a:rPr>
              <a:t>Real-time Analysis:</a:t>
            </a:r>
            <a:r>
              <a:rPr lang="en-US" b="0" i="0" dirty="0">
                <a:effectLst/>
                <a:latin typeface="Söhne"/>
              </a:rPr>
              <a:t> The app provides real-time analysis of the captured packets, scanning for patterns indicative of SQL injection vulnerabilities.</a:t>
            </a:r>
          </a:p>
          <a:p>
            <a:pPr marL="285750" indent="-285750" algn="l">
              <a:buClr>
                <a:schemeClr val="accent1">
                  <a:lumMod val="75000"/>
                </a:schemeClr>
              </a:buClr>
              <a:buFont typeface="Wingdings" panose="05000000000000000000" pitchFamily="2" charset="2"/>
              <a:buChar char="Ø"/>
            </a:pPr>
            <a:r>
              <a:rPr lang="en-US" b="1" i="0" dirty="0">
                <a:effectLst/>
                <a:latin typeface="Söhne"/>
              </a:rPr>
              <a:t>Vulnerability Detection:</a:t>
            </a:r>
            <a:r>
              <a:rPr lang="en-US" b="0" i="0" dirty="0">
                <a:effectLst/>
                <a:latin typeface="Söhne"/>
              </a:rPr>
              <a:t> The </a:t>
            </a:r>
            <a:r>
              <a:rPr lang="en-US" b="0" i="0" dirty="0" err="1">
                <a:effectLst/>
                <a:latin typeface="Söhne"/>
              </a:rPr>
              <a:t>PacketCeaser</a:t>
            </a:r>
            <a:r>
              <a:rPr lang="en-US" b="0" i="0" dirty="0">
                <a:effectLst/>
                <a:latin typeface="Söhne"/>
              </a:rPr>
              <a:t>  employs advanced algorithms to detect SQL injection vulnerabilities within the web application's data exchange.</a:t>
            </a:r>
          </a:p>
          <a:p>
            <a:pPr marL="285750" indent="-285750" algn="l">
              <a:buClr>
                <a:schemeClr val="accent1">
                  <a:lumMod val="75000"/>
                </a:schemeClr>
              </a:buClr>
              <a:buFont typeface="Wingdings" panose="05000000000000000000" pitchFamily="2" charset="2"/>
              <a:buChar char="Ø"/>
            </a:pPr>
            <a:r>
              <a:rPr lang="en-US" b="1" i="0" dirty="0">
                <a:effectLst/>
                <a:latin typeface="Söhne"/>
              </a:rPr>
              <a:t>Editable Packets:</a:t>
            </a:r>
            <a:r>
              <a:rPr lang="en-US" b="0" i="0" dirty="0">
                <a:effectLst/>
                <a:latin typeface="Söhne"/>
              </a:rPr>
              <a:t> Users can edit and manipulate captured packets within the app, simulating various attack scenarios to test the web application's resilience.</a:t>
            </a:r>
          </a:p>
          <a:p>
            <a:pPr marL="285750" indent="-285750" algn="l">
              <a:buClr>
                <a:schemeClr val="accent1">
                  <a:lumMod val="75000"/>
                </a:schemeClr>
              </a:buClr>
              <a:buFont typeface="Wingdings" panose="05000000000000000000" pitchFamily="2" charset="2"/>
              <a:buChar char="Ø"/>
            </a:pPr>
            <a:r>
              <a:rPr lang="en-US" b="1" i="0" dirty="0">
                <a:effectLst/>
                <a:latin typeface="Söhne"/>
              </a:rPr>
              <a:t>Detailed Reports:</a:t>
            </a:r>
            <a:r>
              <a:rPr lang="en-US" b="0" i="0" dirty="0">
                <a:effectLst/>
                <a:latin typeface="Söhne"/>
              </a:rPr>
              <a:t> The app generates detailed reports highlighting detected vulnerabilities, including information about the affected parameters and suggested mitigation strategies.</a:t>
            </a:r>
          </a:p>
          <a:p>
            <a:pPr marL="285750" indent="-285750" algn="l">
              <a:buClr>
                <a:schemeClr val="accent1">
                  <a:lumMod val="75000"/>
                </a:schemeClr>
              </a:buClr>
              <a:buFont typeface="Wingdings" panose="05000000000000000000" pitchFamily="2" charset="2"/>
              <a:buChar char="Ø"/>
            </a:pPr>
            <a:r>
              <a:rPr lang="en-US" b="1" i="0" dirty="0">
                <a:effectLst/>
                <a:latin typeface="Söhne"/>
              </a:rPr>
              <a:t>User-Friendly Interface:</a:t>
            </a:r>
            <a:r>
              <a:rPr lang="en-US" b="0" i="0" dirty="0">
                <a:effectLst/>
                <a:latin typeface="Söhne"/>
              </a:rPr>
              <a:t> The </a:t>
            </a:r>
            <a:r>
              <a:rPr lang="en-US" b="0" i="0" dirty="0" err="1">
                <a:effectLst/>
                <a:latin typeface="Söhne"/>
              </a:rPr>
              <a:t>PacketCeaser</a:t>
            </a:r>
            <a:r>
              <a:rPr lang="en-US" b="0" i="0" dirty="0">
                <a:effectLst/>
                <a:latin typeface="Söhne"/>
              </a:rPr>
              <a:t>  features an intuitive and user-friendly interface, making it accessible for both experienced security professionals and those new to ethical hacking.</a:t>
            </a:r>
          </a:p>
          <a:p>
            <a:pPr marL="285750" indent="-285750" algn="l">
              <a:buClr>
                <a:schemeClr val="accent1">
                  <a:lumMod val="75000"/>
                </a:schemeClr>
              </a:buClr>
              <a:buFont typeface="Wingdings" panose="05000000000000000000" pitchFamily="2" charset="2"/>
              <a:buChar char="Ø"/>
            </a:pPr>
            <a:r>
              <a:rPr lang="en-US" b="1" i="0" dirty="0">
                <a:effectLst/>
                <a:latin typeface="Söhne"/>
              </a:rPr>
              <a:t>Secure Connection:</a:t>
            </a:r>
            <a:r>
              <a:rPr lang="en-US" b="0" i="0" dirty="0">
                <a:effectLst/>
                <a:latin typeface="Söhne"/>
              </a:rPr>
              <a:t> The app ensures the security and privacy of the user's data, employing encryption for the communication between the device and the web application server.</a:t>
            </a:r>
          </a:p>
          <a:p>
            <a:pPr marL="285750" indent="-285750" algn="l">
              <a:buClr>
                <a:schemeClr val="accent1">
                  <a:lumMod val="75000"/>
                </a:schemeClr>
              </a:buClr>
              <a:buFont typeface="Wingdings" panose="05000000000000000000" pitchFamily="2" charset="2"/>
              <a:buChar char="Ø"/>
            </a:pPr>
            <a:r>
              <a:rPr lang="en-US" b="1" i="0" dirty="0">
                <a:effectLst/>
                <a:latin typeface="Söhne"/>
              </a:rPr>
              <a:t>Ethical Guidelines:</a:t>
            </a:r>
            <a:r>
              <a:rPr lang="en-US" b="0" i="0" dirty="0">
                <a:effectLst/>
                <a:latin typeface="Söhne"/>
              </a:rPr>
              <a:t> The </a:t>
            </a:r>
            <a:r>
              <a:rPr lang="en-US" b="0" i="0" dirty="0" err="1">
                <a:effectLst/>
                <a:latin typeface="Söhne"/>
              </a:rPr>
              <a:t>PacketCeaser</a:t>
            </a:r>
            <a:r>
              <a:rPr lang="en-US" b="0" i="0" dirty="0">
                <a:effectLst/>
                <a:latin typeface="Söhne"/>
              </a:rPr>
              <a:t>  promotes ethical hacking practices and encourages users to report identified vulnerabilities to the web application owners for responsible disclosure.</a:t>
            </a:r>
          </a:p>
        </p:txBody>
      </p:sp>
      <p:pic>
        <p:nvPicPr>
          <p:cNvPr id="3" name="Picture 2">
            <a:extLst>
              <a:ext uri="{FF2B5EF4-FFF2-40B4-BE49-F238E27FC236}">
                <a16:creationId xmlns:a16="http://schemas.microsoft.com/office/drawing/2014/main" id="{2555D9DD-CAB4-B318-3B9A-E47F3250F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76110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Result</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3416320"/>
          </a:xfrm>
          <a:prstGeom prst="rect">
            <a:avLst/>
          </a:prstGeom>
          <a:noFill/>
        </p:spPr>
        <p:txBody>
          <a:bodyPr wrap="square">
            <a:spAutoFit/>
          </a:bodyPr>
          <a:lstStyle/>
          <a:p>
            <a:pPr marL="285750" indent="-285750" algn="l">
              <a:buClr>
                <a:schemeClr val="accent2">
                  <a:lumMod val="75000"/>
                </a:schemeClr>
              </a:buClr>
              <a:buFont typeface="Wingdings" panose="05000000000000000000" pitchFamily="2" charset="2"/>
              <a:buChar char="Ø"/>
            </a:pPr>
            <a:r>
              <a:rPr lang="en-US" b="1" i="0" dirty="0">
                <a:effectLst/>
                <a:latin typeface="Söhne"/>
              </a:rPr>
              <a:t>Mobile-Centric Security Impact:</a:t>
            </a:r>
            <a:r>
              <a:rPr lang="en-US" b="0" i="0" dirty="0">
                <a:effectLst/>
                <a:latin typeface="Söhne"/>
              </a:rPr>
              <a:t> The creation of an app like "The </a:t>
            </a:r>
            <a:r>
              <a:rPr lang="en-US" b="0" i="0" dirty="0" err="1">
                <a:effectLst/>
                <a:latin typeface="Söhne"/>
              </a:rPr>
              <a:t>PacketCeaser</a:t>
            </a:r>
            <a:r>
              <a:rPr lang="en-US" b="0" i="0" dirty="0">
                <a:effectLst/>
                <a:latin typeface="Söhne"/>
              </a:rPr>
              <a:t> " significantly enhances web application security by offering a mobile-centric tool. This approach provides security professionals with flexibility for real-time vulnerability assessments, contributing to a more dynamic and responsive cybersecurity strategy.</a:t>
            </a:r>
          </a:p>
          <a:p>
            <a:pPr marL="285750" indent="-285750" algn="l">
              <a:buClr>
                <a:schemeClr val="accent2">
                  <a:lumMod val="75000"/>
                </a:schemeClr>
              </a:buClr>
              <a:buFont typeface="Wingdings" panose="05000000000000000000" pitchFamily="2" charset="2"/>
              <a:buChar char="Ø"/>
            </a:pPr>
            <a:r>
              <a:rPr lang="en-US" b="1" i="0" dirty="0">
                <a:effectLst/>
                <a:latin typeface="Söhne"/>
              </a:rPr>
              <a:t>Swift Detection and Mitigation:</a:t>
            </a:r>
            <a:r>
              <a:rPr lang="en-US" b="0" i="0" dirty="0">
                <a:effectLst/>
                <a:latin typeface="Söhne"/>
              </a:rPr>
              <a:t> The app's real-time detection of SQL injection vulnerabilities ensures rapid identification and mitigation efforts. In the fast-paced digital landscape, this capability is crucial for preventing unauthorized access, data breaches, and potential harm to users.</a:t>
            </a:r>
          </a:p>
          <a:p>
            <a:pPr marL="285750" indent="-285750" algn="l">
              <a:buClr>
                <a:schemeClr val="accent2">
                  <a:lumMod val="75000"/>
                </a:schemeClr>
              </a:buClr>
              <a:buFont typeface="Wingdings" panose="05000000000000000000" pitchFamily="2" charset="2"/>
              <a:buChar char="Ø"/>
            </a:pPr>
            <a:r>
              <a:rPr lang="en-US" b="1" i="0" dirty="0">
                <a:effectLst/>
                <a:latin typeface="Söhne"/>
              </a:rPr>
              <a:t>Educational Empowerment and Collaboration:</a:t>
            </a:r>
            <a:r>
              <a:rPr lang="en-US" b="0" i="0" dirty="0">
                <a:effectLst/>
                <a:latin typeface="Söhne"/>
              </a:rPr>
              <a:t> "The </a:t>
            </a:r>
            <a:r>
              <a:rPr lang="en-US" b="0" i="0" dirty="0" err="1">
                <a:effectLst/>
                <a:latin typeface="Söhne"/>
              </a:rPr>
              <a:t>PacketCeaser</a:t>
            </a:r>
            <a:r>
              <a:rPr lang="en-US" b="0" i="0" dirty="0">
                <a:effectLst/>
                <a:latin typeface="Söhne"/>
              </a:rPr>
              <a:t> " not only serves as a practical educational tool for cybersecurity enthusiasts but also promotes responsible disclosure. The app fosters collaboration between security professionals and web application owners, contributing to a transparent and cooperative approach to addressing security issues.</a:t>
            </a:r>
          </a:p>
          <a:p>
            <a:pPr marL="285750" indent="-285750" algn="l">
              <a:buClr>
                <a:schemeClr val="accent2">
                  <a:lumMod val="75000"/>
                </a:schemeClr>
              </a:buClr>
              <a:buFont typeface="Wingdings" panose="05000000000000000000" pitchFamily="2" charset="2"/>
              <a:buChar char="Ø"/>
            </a:pPr>
            <a:endParaRPr lang="en-US" b="0" i="0" dirty="0">
              <a:effectLst/>
              <a:latin typeface="Söhne"/>
            </a:endParaRPr>
          </a:p>
        </p:txBody>
      </p:sp>
      <p:pic>
        <p:nvPicPr>
          <p:cNvPr id="3" name="Picture 2">
            <a:extLst>
              <a:ext uri="{FF2B5EF4-FFF2-40B4-BE49-F238E27FC236}">
                <a16:creationId xmlns:a16="http://schemas.microsoft.com/office/drawing/2014/main" id="{5C4C67D7-2807-B2FD-F5F3-B938441E7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7217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Challenges Faced</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5355312"/>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q"/>
            </a:pPr>
            <a:r>
              <a:rPr lang="en-US" b="1" dirty="0"/>
              <a:t>Limited Access to Requests in Android </a:t>
            </a:r>
            <a:r>
              <a:rPr lang="en-US" b="1" dirty="0" err="1"/>
              <a:t>WebView:</a:t>
            </a:r>
            <a:r>
              <a:rPr lang="en-US" dirty="0" err="1"/>
              <a:t>The</a:t>
            </a:r>
            <a:r>
              <a:rPr lang="en-US" dirty="0"/>
              <a:t> initial challenge revolved around the absence of a public method providing access to requests in Android WebView. To overcome this limitation, we implemented a solution by strategically overriding certain methods within the WebView class. By customizing these methods, we were able to intercept and retrieve the requests sent by the Android WebView during the rendering of web pages, enabling a comprehensive analysis for vulnerability detection.</a:t>
            </a:r>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r>
              <a:rPr lang="en-US" b="1" dirty="0"/>
              <a:t>Resending Interception and Modified Data Packets to </a:t>
            </a:r>
            <a:r>
              <a:rPr lang="en-US" b="1" dirty="0" err="1"/>
              <a:t>Server:</a:t>
            </a:r>
            <a:r>
              <a:rPr lang="en-US" dirty="0" err="1"/>
              <a:t>Another</a:t>
            </a:r>
            <a:r>
              <a:rPr lang="en-US" dirty="0"/>
              <a:t> hurdle was encountered when determining how to efficiently resend the intercepted and modified data packets to the server for rendering webpages within the app. This challenge was successfully addressed through the utilization of web scraping techniques incorporated into the </a:t>
            </a:r>
            <a:r>
              <a:rPr lang="en-US" dirty="0" err="1"/>
              <a:t>Jsoup</a:t>
            </a:r>
            <a:r>
              <a:rPr lang="en-US" dirty="0"/>
              <a:t> library. </a:t>
            </a:r>
            <a:r>
              <a:rPr lang="en-US" dirty="0" err="1"/>
              <a:t>Jsoup</a:t>
            </a:r>
            <a:r>
              <a:rPr lang="en-US" dirty="0"/>
              <a:t> provided a robust framework for parsing, editing, and resending the data packets to the server, ensuring seamless communication and rendering of web content within the application.</a:t>
            </a:r>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041462B6-9DDE-DB39-33CE-56C79BD0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136525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Future Work</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2862322"/>
          </a:xfrm>
          <a:prstGeom prst="rect">
            <a:avLst/>
          </a:prstGeom>
          <a:noFill/>
        </p:spPr>
        <p:txBody>
          <a:bodyPr wrap="square">
            <a:spAutoFit/>
          </a:bodyPr>
          <a:lstStyle/>
          <a:p>
            <a:pPr algn="l">
              <a:buClr>
                <a:schemeClr val="accent1">
                  <a:lumMod val="75000"/>
                </a:schemeClr>
              </a:buClr>
            </a:pPr>
            <a:r>
              <a:rPr lang="en-US" dirty="0"/>
              <a:t>In future we plan to integrate artificial intelligence and machine learning to automate the process of manual security audits and testing. We plan to integrate custom scripts to automate the process of  VAPT(Vulnerability Assessments and Penetration Testing ) and reduce human </a:t>
            </a:r>
            <a:r>
              <a:rPr lang="en-US" dirty="0" err="1"/>
              <a:t>labour</a:t>
            </a:r>
            <a:r>
              <a:rPr lang="en-US" dirty="0"/>
              <a:t> and errors.</a:t>
            </a:r>
          </a:p>
          <a:p>
            <a:pPr algn="l">
              <a:buClr>
                <a:schemeClr val="accent1">
                  <a:lumMod val="75000"/>
                </a:schemeClr>
              </a:buClr>
            </a:pPr>
            <a:endParaRPr lang="en-US" dirty="0"/>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a:p>
            <a:pPr algn="l">
              <a:buClr>
                <a:schemeClr val="accent1">
                  <a:lumMod val="75000"/>
                </a:schemeClr>
              </a:buClr>
            </a:pPr>
            <a:endParaRPr lang="en-US" dirty="0"/>
          </a:p>
          <a:p>
            <a:pPr marL="285750" indent="-285750" algn="l">
              <a:buClr>
                <a:schemeClr val="accent1">
                  <a:lumMod val="75000"/>
                </a:schemeClr>
              </a:buClr>
              <a:buFont typeface="Wingdings" panose="05000000000000000000" pitchFamily="2" charset="2"/>
              <a:buChar char="q"/>
            </a:pPr>
            <a:endParaRPr lang="en-US" dirty="0"/>
          </a:p>
          <a:p>
            <a:pPr marL="285750" indent="-285750" algn="l">
              <a:buClr>
                <a:schemeClr val="accent1">
                  <a:lumMod val="75000"/>
                </a:schemeClr>
              </a:buCl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041462B6-9DDE-DB39-33CE-56C79BD0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135424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fontScale="90000"/>
          </a:bodyPr>
          <a:lstStyle/>
          <a:p>
            <a: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t>Conclusion</a:t>
            </a:r>
            <a:b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b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5909310"/>
          </a:xfrm>
          <a:prstGeom prst="rect">
            <a:avLst/>
          </a:prstGeom>
          <a:noFill/>
        </p:spPr>
        <p:txBody>
          <a:bodyPr wrap="square">
            <a:spAutoFit/>
          </a:bodyPr>
          <a:lstStyle/>
          <a:p>
            <a:pPr marL="285750" indent="-285750">
              <a:buClr>
                <a:schemeClr val="accent1">
                  <a:lumMod val="75000"/>
                </a:schemeClr>
              </a:buClr>
              <a:buFont typeface="Wingdings" panose="05000000000000000000" pitchFamily="2" charset="2"/>
              <a:buChar char="q"/>
            </a:pPr>
            <a:r>
              <a:rPr lang="en-US" dirty="0">
                <a:solidFill>
                  <a:schemeClr val="tx1">
                    <a:lumMod val="95000"/>
                    <a:lumOff val="5000"/>
                  </a:schemeClr>
                </a:solidFill>
              </a:rPr>
              <a:t>Mobile-Centric Security Impact: The creation of an app like "The </a:t>
            </a:r>
            <a:r>
              <a:rPr lang="en-US" dirty="0" err="1">
                <a:solidFill>
                  <a:schemeClr val="tx1">
                    <a:lumMod val="95000"/>
                    <a:lumOff val="5000"/>
                  </a:schemeClr>
                </a:solidFill>
              </a:rPr>
              <a:t>PacketCeaser</a:t>
            </a:r>
            <a:r>
              <a:rPr lang="en-US" dirty="0">
                <a:solidFill>
                  <a:schemeClr val="tx1">
                    <a:lumMod val="95000"/>
                    <a:lumOff val="5000"/>
                  </a:schemeClr>
                </a:solidFill>
              </a:rPr>
              <a:t> " significantly enhances web application security by offering a mobile-centric tool. This approach provides security professionals with flexibility for real-time vulnerability assessments, contributing to a more dynamic and responsive cybersecurity strategy.</a:t>
            </a: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r>
              <a:rPr lang="en-US" dirty="0">
                <a:solidFill>
                  <a:schemeClr val="tx1">
                    <a:lumMod val="95000"/>
                    <a:lumOff val="5000"/>
                  </a:schemeClr>
                </a:solidFill>
              </a:rPr>
              <a:t>Swift Detection and Mitigation: The app's real-time detection of SQL injection vulnerabilities ensures rapid identification and mitigation efforts. In the fast-paced digital landscape, this capability is crucial for preventing unauthorized access, data breaches, and potential harm to users.</a:t>
            </a: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r>
              <a:rPr lang="en-US" dirty="0">
                <a:solidFill>
                  <a:schemeClr val="tx1">
                    <a:lumMod val="95000"/>
                    <a:lumOff val="5000"/>
                  </a:schemeClr>
                </a:solidFill>
              </a:rPr>
              <a:t>Educational Empowerment and Collaboration: "The </a:t>
            </a:r>
            <a:r>
              <a:rPr lang="en-US" dirty="0" err="1">
                <a:solidFill>
                  <a:schemeClr val="tx1">
                    <a:lumMod val="95000"/>
                    <a:lumOff val="5000"/>
                  </a:schemeClr>
                </a:solidFill>
              </a:rPr>
              <a:t>PacketCeaser</a:t>
            </a:r>
            <a:r>
              <a:rPr lang="en-US" dirty="0">
                <a:solidFill>
                  <a:schemeClr val="tx1">
                    <a:lumMod val="95000"/>
                    <a:lumOff val="5000"/>
                  </a:schemeClr>
                </a:solidFill>
              </a:rPr>
              <a:t> " not only serves as a practical educational tool for cybersecurity enthusiasts but also promotes responsible disclosure. The app fosters collaboration between security professionals and web application owners, contributing to a transparent and cooperative approach to addressing security issues.</a:t>
            </a: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a:p>
            <a:pPr marL="285750" indent="-285750">
              <a:buClr>
                <a:schemeClr val="accent1">
                  <a:lumMod val="75000"/>
                </a:schemeClr>
              </a:buClr>
              <a:buFont typeface="Wingdings" panose="05000000000000000000" pitchFamily="2" charset="2"/>
              <a:buChar char="q"/>
            </a:pP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041462B6-9DDE-DB39-33CE-56C79BD0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
        <p:nvSpPr>
          <p:cNvPr id="3" name="Rectangle 1">
            <a:extLst>
              <a:ext uri="{FF2B5EF4-FFF2-40B4-BE49-F238E27FC236}">
                <a16:creationId xmlns:a16="http://schemas.microsoft.com/office/drawing/2014/main" id="{9FE054A5-E7FE-9EAA-E188-6A87DCF2839A}"/>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024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Acknowledgements</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10528"/>
            <a:ext cx="9626600" cy="1138773"/>
          </a:xfrm>
          <a:prstGeom prst="rect">
            <a:avLst/>
          </a:prstGeom>
          <a:noFill/>
        </p:spPr>
        <p:txBody>
          <a:bodyPr wrap="square">
            <a:spAutoFit/>
          </a:bodyPr>
          <a:lstStyle/>
          <a:p>
            <a:pPr algn="l">
              <a:buClr>
                <a:schemeClr val="accent1">
                  <a:lumMod val="75000"/>
                </a:schemeClr>
              </a:buClr>
            </a:pPr>
            <a:r>
              <a:rPr lang="en-US" sz="2500" dirty="0">
                <a:latin typeface="Söhne"/>
              </a:rPr>
              <a:t> I sincerely thank Mr. Sanjay </a:t>
            </a:r>
            <a:r>
              <a:rPr lang="en-US" sz="2500" dirty="0" err="1">
                <a:latin typeface="Söhne"/>
              </a:rPr>
              <a:t>Madaan</a:t>
            </a:r>
            <a:r>
              <a:rPr lang="en-US" sz="2500" dirty="0">
                <a:latin typeface="Söhne"/>
              </a:rPr>
              <a:t> for their </a:t>
            </a:r>
            <a:r>
              <a:rPr lang="en-US" sz="2500" dirty="0" err="1">
                <a:latin typeface="Söhne"/>
              </a:rPr>
              <a:t>gudinace</a:t>
            </a:r>
            <a:r>
              <a:rPr lang="en-US" sz="2500" dirty="0">
                <a:latin typeface="Söhne"/>
              </a:rPr>
              <a:t> and encouragement in carrying out this project work.</a:t>
            </a:r>
          </a:p>
          <a:p>
            <a:pPr algn="l">
              <a:buClr>
                <a:schemeClr val="accent1">
                  <a:lumMod val="75000"/>
                </a:schemeClr>
              </a:buClr>
            </a:pPr>
            <a:endParaRPr lang="en-US" dirty="0"/>
          </a:p>
        </p:txBody>
      </p:sp>
      <p:pic>
        <p:nvPicPr>
          <p:cNvPr id="3" name="Picture 2">
            <a:extLst>
              <a:ext uri="{FF2B5EF4-FFF2-40B4-BE49-F238E27FC236}">
                <a16:creationId xmlns:a16="http://schemas.microsoft.com/office/drawing/2014/main" id="{CBD5E068-A8EA-1953-304A-DB8CBB482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412097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989819-4231-6FF8-21FC-01C29EA72AE5}"/>
              </a:ext>
            </a:extLst>
          </p:cNvPr>
          <p:cNvSpPr>
            <a:spLocks noGrp="1"/>
          </p:cNvSpPr>
          <p:nvPr>
            <p:ph type="title"/>
          </p:nvPr>
        </p:nvSpPr>
        <p:spPr>
          <a:xfrm>
            <a:off x="-186266" y="924560"/>
            <a:ext cx="10132906" cy="2418080"/>
          </a:xfrm>
        </p:spPr>
        <p:txBody>
          <a:bodyPr>
            <a:normAutofit/>
          </a:bodyPr>
          <a:lstStyle/>
          <a:p>
            <a:pPr algn="ctr"/>
            <a:r>
              <a:rPr lang="en-IN" sz="6600" dirty="0"/>
              <a:t>Thank You</a:t>
            </a:r>
          </a:p>
        </p:txBody>
      </p:sp>
      <p:pic>
        <p:nvPicPr>
          <p:cNvPr id="4" name="Picture 3">
            <a:extLst>
              <a:ext uri="{FF2B5EF4-FFF2-40B4-BE49-F238E27FC236}">
                <a16:creationId xmlns:a16="http://schemas.microsoft.com/office/drawing/2014/main" id="{7049CFA2-151A-D17E-7CD6-CCA987614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
        <p:nvSpPr>
          <p:cNvPr id="7" name="TextBox 6">
            <a:extLst>
              <a:ext uri="{FF2B5EF4-FFF2-40B4-BE49-F238E27FC236}">
                <a16:creationId xmlns:a16="http://schemas.microsoft.com/office/drawing/2014/main" id="{A44CE75A-FE26-CBB8-36A1-95DC0109322A}"/>
              </a:ext>
            </a:extLst>
          </p:cNvPr>
          <p:cNvSpPr txBox="1"/>
          <p:nvPr/>
        </p:nvSpPr>
        <p:spPr>
          <a:xfrm>
            <a:off x="1783927" y="2732655"/>
            <a:ext cx="6192520" cy="1392689"/>
          </a:xfrm>
          <a:prstGeom prst="rect">
            <a:avLst/>
          </a:prstGeom>
          <a:noFill/>
        </p:spPr>
        <p:txBody>
          <a:bodyPr wrap="square">
            <a:spAutoFit/>
          </a:bodyPr>
          <a:lstStyle/>
          <a:p>
            <a:pPr marL="0" lvl="0" indent="0" algn="ctr" rtl="0">
              <a:lnSpc>
                <a:spcPct val="160000"/>
              </a:lnSpc>
              <a:spcBef>
                <a:spcPts val="1400"/>
              </a:spcBef>
              <a:spcAft>
                <a:spcPts val="0"/>
              </a:spcAft>
              <a:buSzPts val="990"/>
              <a:buNone/>
            </a:pPr>
            <a:r>
              <a:rPr lang="en-GB" sz="6000" dirty="0">
                <a:solidFill>
                  <a:srgbClr val="000000"/>
                </a:solidFill>
                <a:latin typeface="Roboto" panose="02000000000000000000"/>
                <a:ea typeface="Roboto" panose="02000000000000000000"/>
                <a:cs typeface="Roboto" panose="02000000000000000000"/>
                <a:sym typeface="Roboto" panose="02000000000000000000"/>
              </a:rPr>
              <a:t>Q&amp;A</a:t>
            </a:r>
          </a:p>
        </p:txBody>
      </p:sp>
    </p:spTree>
    <p:extLst>
      <p:ext uri="{BB962C8B-B14F-4D97-AF65-F5344CB8AC3E}">
        <p14:creationId xmlns:p14="http://schemas.microsoft.com/office/powerpoint/2010/main" val="125775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4B0E-12A1-08D7-7AB7-D1CD223E76EC}"/>
              </a:ext>
            </a:extLst>
          </p:cNvPr>
          <p:cNvSpPr>
            <a:spLocks noGrp="1"/>
          </p:cNvSpPr>
          <p:nvPr>
            <p:ph type="title"/>
          </p:nvPr>
        </p:nvSpPr>
        <p:spPr>
          <a:xfrm>
            <a:off x="4070031" y="0"/>
            <a:ext cx="9404723" cy="1400530"/>
          </a:xfrm>
        </p:spPr>
        <p:txBody>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Introduction</a:t>
            </a:r>
            <a:endParaRPr lang="en-IN" sz="3200" dirty="0">
              <a:solidFill>
                <a:schemeClr val="accent1">
                  <a:lumMod val="75000"/>
                </a:schemeClr>
              </a:solidFill>
            </a:endParaRPr>
          </a:p>
        </p:txBody>
      </p:sp>
      <p:sp>
        <p:nvSpPr>
          <p:cNvPr id="4" name="TextBox 3">
            <a:extLst>
              <a:ext uri="{FF2B5EF4-FFF2-40B4-BE49-F238E27FC236}">
                <a16:creationId xmlns:a16="http://schemas.microsoft.com/office/drawing/2014/main" id="{38463A08-7A9A-62EC-21D3-D6F0E0366556}"/>
              </a:ext>
            </a:extLst>
          </p:cNvPr>
          <p:cNvSpPr txBox="1"/>
          <p:nvPr/>
        </p:nvSpPr>
        <p:spPr>
          <a:xfrm>
            <a:off x="362323" y="2115287"/>
            <a:ext cx="9286240" cy="3000821"/>
          </a:xfrm>
          <a:prstGeom prst="rect">
            <a:avLst/>
          </a:prstGeom>
          <a:noFill/>
        </p:spPr>
        <p:txBody>
          <a:bodyPr wrap="square">
            <a:spAutoFit/>
          </a:bodyPr>
          <a:lstStyle/>
          <a:p>
            <a:pPr algn="l"/>
            <a:r>
              <a:rPr lang="en-US" sz="2100" dirty="0" err="1">
                <a:latin typeface="Söhne"/>
              </a:rPr>
              <a:t>PacketCeaser</a:t>
            </a:r>
            <a:r>
              <a:rPr lang="en-US" sz="2100" dirty="0">
                <a:latin typeface="Söhne"/>
              </a:rPr>
              <a:t> is an android application that lets you capture the HTTP Headers sent through a particular </a:t>
            </a:r>
          </a:p>
          <a:p>
            <a:pPr algn="l"/>
            <a:r>
              <a:rPr lang="en-US" sz="2100" b="0" i="0" dirty="0" err="1">
                <a:effectLst/>
                <a:latin typeface="Söhne"/>
              </a:rPr>
              <a:t>Website.The</a:t>
            </a:r>
            <a:r>
              <a:rPr lang="en-US" sz="2100" b="0" i="0" dirty="0">
                <a:effectLst/>
                <a:latin typeface="Söhne"/>
              </a:rPr>
              <a:t> app is a portable and handy substitute to tools like OW</a:t>
            </a:r>
            <a:r>
              <a:rPr lang="en-US" sz="2100" dirty="0">
                <a:latin typeface="Söhne"/>
              </a:rPr>
              <a:t>ASP ZAP and </a:t>
            </a:r>
            <a:r>
              <a:rPr lang="en-US" sz="2100" dirty="0" err="1">
                <a:latin typeface="Söhne"/>
              </a:rPr>
              <a:t>Burpsuite</a:t>
            </a:r>
            <a:r>
              <a:rPr lang="en-US" sz="2100" dirty="0">
                <a:latin typeface="Söhne"/>
              </a:rPr>
              <a:t> , which can help detect vulnerabilities in applications.</a:t>
            </a:r>
          </a:p>
          <a:p>
            <a:pPr algn="l"/>
            <a:r>
              <a:rPr lang="en-US" sz="2100" b="0" i="0" dirty="0" err="1">
                <a:effectLst/>
                <a:latin typeface="Söhne"/>
              </a:rPr>
              <a:t>Pa</a:t>
            </a:r>
            <a:r>
              <a:rPr lang="en-US" sz="2100" dirty="0" err="1">
                <a:latin typeface="Söhne"/>
              </a:rPr>
              <a:t>cketCeaser</a:t>
            </a:r>
            <a:r>
              <a:rPr lang="en-US" sz="2100" dirty="0">
                <a:latin typeface="Söhne"/>
              </a:rPr>
              <a:t> helps you to intercept the requests sent from your browser and helps it to edit and resend the </a:t>
            </a:r>
          </a:p>
          <a:p>
            <a:pPr algn="l"/>
            <a:r>
              <a:rPr lang="en-US" sz="2100" b="0" i="0" dirty="0">
                <a:effectLst/>
                <a:latin typeface="Söhne"/>
              </a:rPr>
              <a:t>Data packets to server allowing you to know and edit the http headers . It also allows you to bypass any client side </a:t>
            </a:r>
            <a:r>
              <a:rPr lang="en-US" sz="2100" dirty="0">
                <a:latin typeface="Söhne"/>
              </a:rPr>
              <a:t>WAFs(Web Application Firewalls) to detect possible vulnerabilities like </a:t>
            </a:r>
            <a:r>
              <a:rPr lang="en-US" sz="2100" dirty="0" err="1">
                <a:latin typeface="Söhne"/>
              </a:rPr>
              <a:t>sql</a:t>
            </a:r>
            <a:r>
              <a:rPr lang="en-US" sz="2100" dirty="0">
                <a:latin typeface="Söhne"/>
              </a:rPr>
              <a:t> injection and many more.</a:t>
            </a:r>
            <a:endParaRPr lang="en-US" sz="2100" b="0" i="0" dirty="0">
              <a:effectLst/>
              <a:latin typeface="Söhne"/>
            </a:endParaRPr>
          </a:p>
        </p:txBody>
      </p:sp>
      <p:pic>
        <p:nvPicPr>
          <p:cNvPr id="7" name="Picture 6">
            <a:extLst>
              <a:ext uri="{FF2B5EF4-FFF2-40B4-BE49-F238E27FC236}">
                <a16:creationId xmlns:a16="http://schemas.microsoft.com/office/drawing/2014/main" id="{97D7B669-3536-1111-4C18-B4F3C3946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86995"/>
            <a:ext cx="1196340" cy="1160450"/>
          </a:xfrm>
          <a:prstGeom prst="rect">
            <a:avLst/>
          </a:prstGeom>
        </p:spPr>
      </p:pic>
    </p:spTree>
    <p:extLst>
      <p:ext uri="{BB962C8B-B14F-4D97-AF65-F5344CB8AC3E}">
        <p14:creationId xmlns:p14="http://schemas.microsoft.com/office/powerpoint/2010/main" val="344584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4B0E-12A1-08D7-7AB7-D1CD223E76EC}"/>
              </a:ext>
            </a:extLst>
          </p:cNvPr>
          <p:cNvSpPr>
            <a:spLocks noGrp="1"/>
          </p:cNvSpPr>
          <p:nvPr>
            <p:ph type="title"/>
          </p:nvPr>
        </p:nvSpPr>
        <p:spPr>
          <a:xfrm>
            <a:off x="4070031" y="0"/>
            <a:ext cx="9404723" cy="1400530"/>
          </a:xfrm>
        </p:spPr>
        <p:txBody>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Objectives</a:t>
            </a:r>
            <a:endParaRPr lang="en-IN" sz="3200" dirty="0">
              <a:solidFill>
                <a:schemeClr val="accent1">
                  <a:lumMod val="75000"/>
                </a:schemeClr>
              </a:solidFill>
            </a:endParaRPr>
          </a:p>
        </p:txBody>
      </p:sp>
      <p:sp>
        <p:nvSpPr>
          <p:cNvPr id="6" name="TextBox 5">
            <a:extLst>
              <a:ext uri="{FF2B5EF4-FFF2-40B4-BE49-F238E27FC236}">
                <a16:creationId xmlns:a16="http://schemas.microsoft.com/office/drawing/2014/main" id="{E6F63262-CB57-6663-CC48-E2755C11B992}"/>
              </a:ext>
            </a:extLst>
          </p:cNvPr>
          <p:cNvSpPr txBox="1"/>
          <p:nvPr/>
        </p:nvSpPr>
        <p:spPr>
          <a:xfrm>
            <a:off x="543560" y="1582340"/>
            <a:ext cx="9047480" cy="3693319"/>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v"/>
            </a:pPr>
            <a:r>
              <a:rPr lang="en-US" b="1" i="0" dirty="0">
                <a:effectLst/>
                <a:latin typeface="Söhne"/>
              </a:rPr>
              <a:t>Mobile Ethical Hacking Focus:</a:t>
            </a:r>
            <a:r>
              <a:rPr lang="en-US" b="0" i="0" dirty="0">
                <a:effectLst/>
                <a:latin typeface="Söhne"/>
              </a:rPr>
              <a:t> The </a:t>
            </a:r>
            <a:r>
              <a:rPr lang="en-US" b="0" i="0" dirty="0" err="1">
                <a:effectLst/>
                <a:latin typeface="Söhne"/>
              </a:rPr>
              <a:t>PacketCeaser</a:t>
            </a:r>
            <a:r>
              <a:rPr lang="en-US" b="0" i="0" dirty="0">
                <a:effectLst/>
                <a:latin typeface="Söhne"/>
              </a:rPr>
              <a:t> is designed as a mobile-centric ethical hacking tool, specifically catering to security professionals and ethical hackers. Its primary objective is to detect and mitigate SQL injection vulnerabilities in web applications.</a:t>
            </a:r>
          </a:p>
          <a:p>
            <a:pPr algn="l">
              <a:buClr>
                <a:schemeClr val="accent1">
                  <a:lumMod val="75000"/>
                </a:schemeClr>
              </a:buClr>
            </a:pPr>
            <a:endParaRPr lang="en-US" b="0" i="0" dirty="0">
              <a:effectLst/>
              <a:latin typeface="Söhne"/>
            </a:endParaRPr>
          </a:p>
          <a:p>
            <a:pPr marL="285750" indent="-285750" algn="l">
              <a:buClr>
                <a:schemeClr val="accent1">
                  <a:lumMod val="75000"/>
                </a:schemeClr>
              </a:buClr>
              <a:buFont typeface="Wingdings" panose="05000000000000000000" pitchFamily="2" charset="2"/>
              <a:buChar char="v"/>
            </a:pPr>
            <a:r>
              <a:rPr lang="en-US" b="1" i="0" dirty="0">
                <a:effectLst/>
                <a:latin typeface="Söhne"/>
              </a:rPr>
              <a:t>Real-time Vulnerability Detection:</a:t>
            </a:r>
            <a:r>
              <a:rPr lang="en-US" b="0" i="0" dirty="0">
                <a:effectLst/>
                <a:latin typeface="Söhne"/>
              </a:rPr>
              <a:t> The app excels in real-time capture and analysis of data packets, identifying patterns indicative of SQL injection vulnerabilities during the exchange of information between the Android device and the web application server.</a:t>
            </a:r>
            <a:endParaRPr lang="en-US" dirty="0">
              <a:latin typeface="Söhne"/>
            </a:endParaRPr>
          </a:p>
          <a:p>
            <a:pPr algn="l">
              <a:buClr>
                <a:schemeClr val="accent1">
                  <a:lumMod val="75000"/>
                </a:schemeClr>
              </a:buClr>
            </a:pPr>
            <a:endParaRPr lang="en-US" b="0" i="0" dirty="0">
              <a:effectLst/>
              <a:latin typeface="Söhne"/>
            </a:endParaRPr>
          </a:p>
          <a:p>
            <a:pPr marL="285750" indent="-285750" algn="l">
              <a:buClr>
                <a:schemeClr val="accent1">
                  <a:lumMod val="75000"/>
                </a:schemeClr>
              </a:buClr>
              <a:buFont typeface="Wingdings" panose="05000000000000000000" pitchFamily="2" charset="2"/>
              <a:buChar char="v"/>
            </a:pPr>
            <a:r>
              <a:rPr lang="en-US" b="1" i="0" dirty="0">
                <a:effectLst/>
                <a:latin typeface="Söhne"/>
              </a:rPr>
              <a:t>User-Friendly and Flexible Operation:</a:t>
            </a:r>
            <a:r>
              <a:rPr lang="en-US" b="0" i="0" dirty="0">
                <a:effectLst/>
                <a:latin typeface="Söhne"/>
              </a:rPr>
              <a:t> The </a:t>
            </a:r>
            <a:r>
              <a:rPr lang="en-US" b="0" i="0" dirty="0" err="1">
                <a:effectLst/>
                <a:latin typeface="Söhne"/>
              </a:rPr>
              <a:t>PacketCeaser</a:t>
            </a:r>
            <a:r>
              <a:rPr lang="en-US" b="0" i="0" dirty="0">
                <a:effectLst/>
                <a:latin typeface="Söhne"/>
              </a:rPr>
              <a:t> features an intuitive and user-friendly interface, making it accessible to a diverse audience, from experienced security professionals to individuals in the early stages of learning about ethical hacking. The inclusion of editable packets for simulation enhances user understanding of potential vulnerabilities and allows for on-the-go vulnerability assessments.</a:t>
            </a:r>
          </a:p>
        </p:txBody>
      </p:sp>
      <p:pic>
        <p:nvPicPr>
          <p:cNvPr id="7" name="Picture 6">
            <a:extLst>
              <a:ext uri="{FF2B5EF4-FFF2-40B4-BE49-F238E27FC236}">
                <a16:creationId xmlns:a16="http://schemas.microsoft.com/office/drawing/2014/main" id="{A9FE3B70-941C-32BC-7D2F-855F99D66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2191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fontScale="90000"/>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Problem Statement</a:t>
            </a:r>
            <a:br>
              <a:rPr lang="en-GB" sz="4400" dirty="0">
                <a:solidFill>
                  <a:schemeClr val="accent1">
                    <a:lumMod val="75000"/>
                  </a:schemeClr>
                </a:solidFill>
                <a:latin typeface="Roboto" panose="02000000000000000000"/>
                <a:ea typeface="Roboto" panose="02000000000000000000"/>
                <a:cs typeface="Roboto" panose="02000000000000000000"/>
                <a:sym typeface="Roboto" panose="02000000000000000000"/>
              </a:rPr>
            </a:b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695960" y="978605"/>
            <a:ext cx="9138920" cy="5078313"/>
          </a:xfrm>
          <a:prstGeom prst="rect">
            <a:avLst/>
          </a:prstGeom>
          <a:noFill/>
        </p:spPr>
        <p:txBody>
          <a:bodyPr wrap="square">
            <a:spAutoFit/>
          </a:bodyPr>
          <a:lstStyle/>
          <a:p>
            <a:r>
              <a:rPr lang="en-US" dirty="0"/>
              <a:t>"The </a:t>
            </a:r>
            <a:r>
              <a:rPr lang="en-US" dirty="0" err="1"/>
              <a:t>PacketCeaser</a:t>
            </a:r>
            <a:r>
              <a:rPr lang="en-US" dirty="0"/>
              <a:t>" addresses the pervasive threat of SQL injection vulnerabilities in web applications by providing a user-friendly, mobile-centric ethical hacking tool. It caters to the increasing complexity of web applications, offering real-time detection for timely mitigation, and ensuring accessibility for both seasoned security professionals and newcomers to cybersecurity.</a:t>
            </a:r>
          </a:p>
          <a:p>
            <a:endParaRPr lang="en-US" dirty="0"/>
          </a:p>
          <a:p>
            <a:r>
              <a:rPr lang="en-US" dirty="0"/>
              <a:t>Key Points:</a:t>
            </a:r>
          </a:p>
          <a:p>
            <a:endParaRPr lang="en-US" dirty="0"/>
          </a:p>
          <a:p>
            <a:pPr marL="285750" indent="-285750">
              <a:buClr>
                <a:schemeClr val="accent1">
                  <a:lumMod val="75000"/>
                </a:schemeClr>
              </a:buClr>
              <a:buFont typeface="Wingdings" panose="05000000000000000000" pitchFamily="2" charset="2"/>
              <a:buChar char="q"/>
            </a:pPr>
            <a:r>
              <a:rPr lang="en-US" dirty="0"/>
              <a:t>Mobile-centric tool for detecting SQL injection vulnerabilities.</a:t>
            </a:r>
          </a:p>
          <a:p>
            <a:pPr marL="285750" indent="-285750">
              <a:buClr>
                <a:schemeClr val="accent1">
                  <a:lumMod val="75000"/>
                </a:schemeClr>
              </a:buClr>
              <a:buFont typeface="Wingdings" panose="05000000000000000000" pitchFamily="2" charset="2"/>
              <a:buChar char="q"/>
            </a:pPr>
            <a:r>
              <a:rPr lang="en-US" dirty="0"/>
              <a:t>Real-time detection enhances timely mitigation efforts.</a:t>
            </a:r>
          </a:p>
          <a:p>
            <a:pPr marL="285750" indent="-285750">
              <a:buClr>
                <a:schemeClr val="accent1">
                  <a:lumMod val="75000"/>
                </a:schemeClr>
              </a:buClr>
              <a:buFont typeface="Wingdings" panose="05000000000000000000" pitchFamily="2" charset="2"/>
              <a:buChar char="q"/>
            </a:pPr>
            <a:r>
              <a:rPr lang="en-US" dirty="0"/>
              <a:t>Fills the gap for mobile-centric solutions in ethical hacking.</a:t>
            </a:r>
          </a:p>
          <a:p>
            <a:pPr marL="285750" indent="-285750">
              <a:buClr>
                <a:schemeClr val="accent1">
                  <a:lumMod val="75000"/>
                </a:schemeClr>
              </a:buClr>
              <a:buFont typeface="Wingdings" panose="05000000000000000000" pitchFamily="2" charset="2"/>
              <a:buChar char="q"/>
            </a:pPr>
            <a:r>
              <a:rPr lang="en-US" dirty="0"/>
              <a:t>Promotes user-friendly ethical hacking practices.</a:t>
            </a:r>
          </a:p>
          <a:p>
            <a:pPr marL="285750" indent="-285750">
              <a:buClr>
                <a:schemeClr val="accent1">
                  <a:lumMod val="75000"/>
                </a:schemeClr>
              </a:buClr>
              <a:buFont typeface="Wingdings" panose="05000000000000000000" pitchFamily="2" charset="2"/>
              <a:buChar char="q"/>
            </a:pPr>
            <a:r>
              <a:rPr lang="en-US" dirty="0"/>
              <a:t>Addresses the critical need for web application security in an evolving digital landscape.</a:t>
            </a:r>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BCA30990-54C4-A5F3-3286-F8451A1FE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780283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Literature Review</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9"/>
            <a:ext cx="9687560" cy="2585323"/>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Ø"/>
            </a:pPr>
            <a:r>
              <a:rPr lang="en-US" b="1" i="0" dirty="0">
                <a:effectLst/>
                <a:latin typeface="Söhne"/>
              </a:rPr>
              <a:t>OWASP ZAP and Burp Suite:</a:t>
            </a:r>
            <a:r>
              <a:rPr lang="en-US" b="0" i="0" dirty="0">
                <a:effectLst/>
                <a:latin typeface="Söhne"/>
              </a:rPr>
              <a:t> OWASP ZAP and Burp Suite are renowned web application security tools, offering features for detecting and mitigating vulnerabilities. They include proxy, scanner, and manual testing tools, empowering security professionals in identifying and addressing web application security issues.</a:t>
            </a:r>
          </a:p>
          <a:p>
            <a:pPr marL="285750" indent="-285750" algn="l">
              <a:buClr>
                <a:schemeClr val="accent1">
                  <a:lumMod val="75000"/>
                </a:schemeClr>
              </a:buClr>
              <a:buFont typeface="Wingdings" panose="05000000000000000000" pitchFamily="2" charset="2"/>
              <a:buChar char="Ø"/>
            </a:pPr>
            <a:r>
              <a:rPr lang="en-US" b="1" i="0" dirty="0">
                <a:effectLst/>
                <a:latin typeface="Söhne"/>
              </a:rPr>
              <a:t>Gap Addressed by </a:t>
            </a:r>
            <a:r>
              <a:rPr lang="en-US" b="1" i="0" dirty="0" err="1">
                <a:effectLst/>
                <a:latin typeface="Söhne"/>
              </a:rPr>
              <a:t>PacketCeaser</a:t>
            </a:r>
            <a:r>
              <a:rPr lang="en-US" b="1" i="0" dirty="0">
                <a:effectLst/>
                <a:latin typeface="Söhne"/>
              </a:rPr>
              <a:t>:</a:t>
            </a:r>
            <a:r>
              <a:rPr lang="en-US" b="0" i="0" dirty="0">
                <a:effectLst/>
                <a:latin typeface="Söhne"/>
              </a:rPr>
              <a:t> An Android app, such as "The </a:t>
            </a:r>
            <a:r>
              <a:rPr lang="en-US" b="0" i="0" dirty="0" err="1">
                <a:effectLst/>
                <a:latin typeface="Söhne"/>
              </a:rPr>
              <a:t>PacketCeaser</a:t>
            </a:r>
            <a:r>
              <a:rPr lang="en-US" b="0" i="0" dirty="0">
                <a:effectLst/>
                <a:latin typeface="Söhne"/>
              </a:rPr>
              <a:t>," bridges a gap by providing a mobile-centric solution for ethical hacking. While ZAP and Burp Suite excel on desktops, the Android app enhances accessibility, allowing security professionals to conduct real-time vulnerability assessments on the go, addressing the evolving demands of web application security in a mobile environment.</a:t>
            </a:r>
          </a:p>
        </p:txBody>
      </p:sp>
      <p:pic>
        <p:nvPicPr>
          <p:cNvPr id="3" name="Picture 2">
            <a:extLst>
              <a:ext uri="{FF2B5EF4-FFF2-40B4-BE49-F238E27FC236}">
                <a16:creationId xmlns:a16="http://schemas.microsoft.com/office/drawing/2014/main" id="{0C3B02F0-A8B5-ED50-D6B2-F14BBA0B7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880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Methodology</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8366760" cy="1754326"/>
          </a:xfrm>
          <a:prstGeom prst="rect">
            <a:avLst/>
          </a:prstGeom>
          <a:noFill/>
        </p:spPr>
        <p:txBody>
          <a:bodyPr wrap="square">
            <a:spAutoFit/>
          </a:bodyPr>
          <a:lstStyle/>
          <a:p>
            <a:pPr marL="285750" indent="-285750" algn="l">
              <a:buClr>
                <a:schemeClr val="accent1">
                  <a:lumMod val="75000"/>
                </a:schemeClr>
              </a:buClr>
              <a:buFont typeface="Wingdings" panose="05000000000000000000" pitchFamily="2" charset="2"/>
              <a:buChar char="Ø"/>
            </a:pPr>
            <a:r>
              <a:rPr lang="en-US" b="1" i="0" dirty="0">
                <a:effectLst/>
                <a:latin typeface="Söhne"/>
              </a:rPr>
              <a:t>Approach:</a:t>
            </a:r>
            <a:r>
              <a:rPr lang="en-US" b="0" i="0" dirty="0">
                <a:effectLst/>
                <a:latin typeface="Söhne"/>
              </a:rPr>
              <a:t> The initial thought was to intercept the traffic </a:t>
            </a:r>
            <a:r>
              <a:rPr lang="en-US" dirty="0">
                <a:latin typeface="Söhne"/>
              </a:rPr>
              <a:t>using a proxy server but the idea was later replaced by the idea of using the Android Studio’s web view </a:t>
            </a:r>
            <a:r>
              <a:rPr lang="en-US" b="0" i="0" dirty="0">
                <a:effectLst/>
                <a:latin typeface="Söhne"/>
              </a:rPr>
              <a:t>.</a:t>
            </a:r>
          </a:p>
          <a:p>
            <a:pPr marL="285750" indent="-285750" algn="l">
              <a:buClr>
                <a:schemeClr val="accent1">
                  <a:lumMod val="75000"/>
                </a:schemeClr>
              </a:buClr>
              <a:buFont typeface="Wingdings" panose="05000000000000000000" pitchFamily="2" charset="2"/>
              <a:buChar char="Ø"/>
            </a:pPr>
            <a:r>
              <a:rPr lang="en-US" b="1" dirty="0" err="1">
                <a:latin typeface="Söhne"/>
              </a:rPr>
              <a:t>Techniques,Tools</a:t>
            </a:r>
            <a:r>
              <a:rPr lang="en-US" b="1" dirty="0">
                <a:latin typeface="Söhne"/>
              </a:rPr>
              <a:t> and Languages</a:t>
            </a:r>
            <a:r>
              <a:rPr lang="en-US" b="1" i="0" dirty="0">
                <a:effectLst/>
                <a:latin typeface="Söhne"/>
              </a:rPr>
              <a:t>:</a:t>
            </a:r>
            <a:r>
              <a:rPr lang="en-US" b="1" dirty="0">
                <a:latin typeface="Söhne"/>
              </a:rPr>
              <a:t>  </a:t>
            </a:r>
            <a:r>
              <a:rPr lang="en-US" dirty="0" err="1">
                <a:latin typeface="Söhne"/>
              </a:rPr>
              <a:t>PacketCeasor</a:t>
            </a:r>
            <a:r>
              <a:rPr lang="en-US" dirty="0">
                <a:latin typeface="Söhne"/>
              </a:rPr>
              <a:t> was developed in java with the help of android </a:t>
            </a:r>
            <a:r>
              <a:rPr lang="en-US" dirty="0" err="1">
                <a:latin typeface="Söhne"/>
              </a:rPr>
              <a:t>studio</a:t>
            </a:r>
            <a:r>
              <a:rPr lang="en-US" b="0" i="0" dirty="0" err="1">
                <a:effectLst/>
                <a:latin typeface="Söhne"/>
              </a:rPr>
              <a:t>.The</a:t>
            </a:r>
            <a:r>
              <a:rPr lang="en-US" b="0" i="0" dirty="0">
                <a:effectLst/>
                <a:latin typeface="Söhne"/>
              </a:rPr>
              <a:t> Layouts and activities were developed within android studio with the help of </a:t>
            </a:r>
            <a:r>
              <a:rPr lang="en-US" b="0" i="0" dirty="0" err="1">
                <a:effectLst/>
                <a:latin typeface="Söhne"/>
              </a:rPr>
              <a:t>XML.Also,Refrences</a:t>
            </a:r>
            <a:r>
              <a:rPr lang="en-US" b="0" i="0" dirty="0">
                <a:effectLst/>
                <a:latin typeface="Söhne"/>
              </a:rPr>
              <a:t> form the android studios official documentation were also used for overriding the web view’s methods.</a:t>
            </a:r>
          </a:p>
        </p:txBody>
      </p:sp>
      <p:pic>
        <p:nvPicPr>
          <p:cNvPr id="3" name="Picture 2">
            <a:extLst>
              <a:ext uri="{FF2B5EF4-FFF2-40B4-BE49-F238E27FC236}">
                <a16:creationId xmlns:a16="http://schemas.microsoft.com/office/drawing/2014/main" id="{5CF3A921-5A6C-AEC8-6AE2-31DEE762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45665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fontScale="90000"/>
          </a:bodyPr>
          <a:lstStyle/>
          <a:p>
            <a:pPr marL="0" lvl="0" indent="0" rtl="0">
              <a:lnSpc>
                <a:spcPct val="160000"/>
              </a:lnSpc>
              <a:spcBef>
                <a:spcPts val="1400"/>
              </a:spcBef>
              <a:spcAft>
                <a:spcPts val="0"/>
              </a:spcAft>
            </a:pPr>
            <a: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t>System Architecture</a:t>
            </a:r>
            <a:b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br>
            <a:br>
              <a:rPr lang="en-GB" sz="4800" dirty="0">
                <a:solidFill>
                  <a:schemeClr val="accent1">
                    <a:lumMod val="75000"/>
                  </a:schemeClr>
                </a:solidFill>
              </a:rPr>
            </a:b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8366760" cy="3863558"/>
          </a:xfrm>
          <a:prstGeom prst="rect">
            <a:avLst/>
          </a:prstGeom>
          <a:noFill/>
        </p:spPr>
        <p:txBody>
          <a:bodyPr wrap="square">
            <a:spAutoFit/>
          </a:bodyPr>
          <a:lstStyle/>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1. UI:</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Developed using XML for a sleek and responsive user interface.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Ensures an intuitive and enjoyable experience for users.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2. Language: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Java is used, providing real-time updates and seamless interactions. Empowers the platform with scalability and responsiveness.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3. Database: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N/A</a:t>
            </a: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5CF3A921-5A6C-AEC8-6AE2-31DEE762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308458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fontScale="90000"/>
          </a:bodyPr>
          <a:lstStyle/>
          <a:p>
            <a:pPr marL="0" lvl="0" indent="0" rtl="0">
              <a:lnSpc>
                <a:spcPct val="160000"/>
              </a:lnSpc>
              <a:spcBef>
                <a:spcPts val="1400"/>
              </a:spcBef>
              <a:spcAft>
                <a:spcPts val="0"/>
              </a:spcAft>
            </a:pPr>
            <a: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t>System Architecture</a:t>
            </a:r>
            <a:br>
              <a:rPr lang="en-GB" sz="3600" dirty="0">
                <a:solidFill>
                  <a:schemeClr val="accent1">
                    <a:lumMod val="75000"/>
                  </a:schemeClr>
                </a:solidFill>
                <a:latin typeface="Roboto" panose="02000000000000000000"/>
                <a:ea typeface="Roboto" panose="02000000000000000000"/>
                <a:cs typeface="Roboto" panose="02000000000000000000"/>
                <a:sym typeface="Roboto" panose="02000000000000000000"/>
              </a:rPr>
            </a:br>
            <a:br>
              <a:rPr lang="en-GB" sz="4800" dirty="0">
                <a:solidFill>
                  <a:schemeClr val="accent1">
                    <a:lumMod val="75000"/>
                  </a:schemeClr>
                </a:solidFill>
              </a:rPr>
            </a:b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8366760" cy="4752648"/>
          </a:xfrm>
          <a:prstGeom prst="rect">
            <a:avLst/>
          </a:prstGeom>
          <a:noFill/>
        </p:spPr>
        <p:txBody>
          <a:bodyPr wrap="square">
            <a:spAutoFit/>
          </a:bodyPr>
          <a:lstStyle/>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4. Security Measures: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Implements robust security measures to protect user data and ensure platform integrity.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5. Responsive Design:</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Designs the platform with a responsive layout for accessibility on various devices.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6. Scalability: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Built with scalability in mind to accommodate a growing user base and expanding event listings.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highlight>
                  <a:srgbClr val="FFFFFF"/>
                </a:highlight>
                <a:latin typeface="Calibri" panose="020F0502020204030204" pitchFamily="34" charset="0"/>
                <a:ea typeface="Calibri" panose="020F0502020204030204" pitchFamily="34" charset="0"/>
              </a:rPr>
              <a:t>In summary, The </a:t>
            </a:r>
            <a:r>
              <a:rPr lang="en-US" sz="1800" dirty="0" err="1">
                <a:effectLst/>
                <a:highlight>
                  <a:srgbClr val="FFFFFF"/>
                </a:highlight>
                <a:latin typeface="Calibri" panose="020F0502020204030204" pitchFamily="34" charset="0"/>
                <a:ea typeface="Calibri" panose="020F0502020204030204" pitchFamily="34" charset="0"/>
              </a:rPr>
              <a:t>PacketCeaser's</a:t>
            </a:r>
            <a:r>
              <a:rPr lang="en-US" sz="1800" dirty="0">
                <a:effectLst/>
                <a:highlight>
                  <a:srgbClr val="FFFFFF"/>
                </a:highlight>
                <a:latin typeface="Calibri" panose="020F0502020204030204" pitchFamily="34" charset="0"/>
                <a:ea typeface="Calibri" panose="020F0502020204030204" pitchFamily="34" charset="0"/>
              </a:rPr>
              <a:t> system design and architecture combine a user-friendly UI, a dynamic and responsive application to create a seamless and innovative android app.</a:t>
            </a: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5CF3A921-5A6C-AEC8-6AE2-31DEE7623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120" y="76835"/>
            <a:ext cx="1196340" cy="1160450"/>
          </a:xfrm>
          <a:prstGeom prst="rect">
            <a:avLst/>
          </a:prstGeom>
        </p:spPr>
      </p:pic>
    </p:spTree>
    <p:extLst>
      <p:ext uri="{BB962C8B-B14F-4D97-AF65-F5344CB8AC3E}">
        <p14:creationId xmlns:p14="http://schemas.microsoft.com/office/powerpoint/2010/main" val="213822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A683-2565-D423-2DBD-3BFA8CC2E968}"/>
              </a:ext>
            </a:extLst>
          </p:cNvPr>
          <p:cNvSpPr>
            <a:spLocks noGrp="1"/>
          </p:cNvSpPr>
          <p:nvPr>
            <p:ph type="title"/>
          </p:nvPr>
        </p:nvSpPr>
        <p:spPr>
          <a:xfrm>
            <a:off x="3907471" y="0"/>
            <a:ext cx="9404723" cy="878242"/>
          </a:xfrm>
        </p:spPr>
        <p:txBody>
          <a:bodyPr>
            <a:normAutofit/>
          </a:bodyPr>
          <a:lstStyle/>
          <a:p>
            <a:r>
              <a:rPr lang="en-GB" sz="3200" dirty="0">
                <a:solidFill>
                  <a:schemeClr val="accent1">
                    <a:lumMod val="75000"/>
                  </a:schemeClr>
                </a:solidFill>
                <a:latin typeface="Roboto" panose="02000000000000000000"/>
                <a:ea typeface="Roboto" panose="02000000000000000000"/>
                <a:cs typeface="Roboto" panose="02000000000000000000"/>
                <a:sym typeface="Roboto" panose="02000000000000000000"/>
              </a:rPr>
              <a:t>Implementation</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3C9870B1-D3AF-F4D9-C015-93A0DDDE4236}"/>
              </a:ext>
            </a:extLst>
          </p:cNvPr>
          <p:cNvSpPr txBox="1"/>
          <p:nvPr/>
        </p:nvSpPr>
        <p:spPr>
          <a:xfrm>
            <a:off x="137160" y="1820688"/>
            <a:ext cx="9768840" cy="3139321"/>
          </a:xfrm>
          <a:prstGeom prst="rect">
            <a:avLst/>
          </a:prstGeom>
          <a:noFill/>
        </p:spPr>
        <p:txBody>
          <a:bodyPr wrap="square">
            <a:spAutoFit/>
          </a:bodyPr>
          <a:lstStyle/>
          <a:p>
            <a:pPr algn="l">
              <a:buClr>
                <a:schemeClr val="accent1">
                  <a:lumMod val="75000"/>
                </a:schemeClr>
              </a:buClr>
            </a:pPr>
            <a:endParaRPr lang="en-US" b="0" i="0" dirty="0">
              <a:effectLst/>
              <a:latin typeface="Söhne"/>
            </a:endParaRPr>
          </a:p>
          <a:p>
            <a:pPr algn="l">
              <a:buClr>
                <a:schemeClr val="accent1">
                  <a:lumMod val="75000"/>
                </a:schemeClr>
              </a:buClr>
            </a:pPr>
            <a:r>
              <a:rPr lang="en-US" b="0" i="0" dirty="0">
                <a:effectLst/>
                <a:latin typeface="Söhne"/>
              </a:rPr>
              <a:t>The Android app was meticulously developed using Java, employing the WebView class to facilitate the rendering of web pages. By strategically overriding the WebView class, the app adeptly captures the requests initiated by the Android WebView during the rendering process. This interception of requests serves as a pivotal component in the app's functionality. Subsequently, the implementation incorporates the </a:t>
            </a:r>
            <a:r>
              <a:rPr lang="en-US" b="0" i="0" dirty="0" err="1">
                <a:effectLst/>
                <a:latin typeface="Söhne"/>
              </a:rPr>
              <a:t>Jsoup</a:t>
            </a:r>
            <a:r>
              <a:rPr lang="en-US" b="0" i="0" dirty="0">
                <a:effectLst/>
                <a:latin typeface="Söhne"/>
              </a:rPr>
              <a:t> package, an integral tool in the app's toolkit. </a:t>
            </a:r>
            <a:r>
              <a:rPr lang="en-US" b="0" i="0" dirty="0" err="1">
                <a:effectLst/>
                <a:latin typeface="Söhne"/>
              </a:rPr>
              <a:t>Jsoup</a:t>
            </a:r>
            <a:r>
              <a:rPr lang="en-US" b="0" i="0" dirty="0">
                <a:effectLst/>
                <a:latin typeface="Söhne"/>
              </a:rPr>
              <a:t> plays a crucial role in the modification and transmission of edited requests to the server, effectively altering the dynamics of the communication between the app and the server during the rendering of web pages. The seamless integration of these methods ensures the app's efficacy in capturing, editing, and forwarding requests, thereby enabling its ethical hacking capabilities in detecting and mitigating SQL injection vulnerabilities in web applications.</a:t>
            </a:r>
          </a:p>
        </p:txBody>
      </p:sp>
      <p:pic>
        <p:nvPicPr>
          <p:cNvPr id="3" name="Picture 2">
            <a:extLst>
              <a:ext uri="{FF2B5EF4-FFF2-40B4-BE49-F238E27FC236}">
                <a16:creationId xmlns:a16="http://schemas.microsoft.com/office/drawing/2014/main" id="{A182D8BA-B831-DFCD-32B0-AD685830C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280" y="86995"/>
            <a:ext cx="1196340" cy="1160450"/>
          </a:xfrm>
          <a:prstGeom prst="rect">
            <a:avLst/>
          </a:prstGeom>
        </p:spPr>
      </p:pic>
    </p:spTree>
    <p:extLst>
      <p:ext uri="{BB962C8B-B14F-4D97-AF65-F5344CB8AC3E}">
        <p14:creationId xmlns:p14="http://schemas.microsoft.com/office/powerpoint/2010/main" val="3815375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1291</TotalTime>
  <Words>1618</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Georgia</vt:lpstr>
      <vt:lpstr>Roboto</vt:lpstr>
      <vt:lpstr>Söhne</vt:lpstr>
      <vt:lpstr>Times New Roman</vt:lpstr>
      <vt:lpstr>Trebuchet MS</vt:lpstr>
      <vt:lpstr>Wingdings</vt:lpstr>
      <vt:lpstr>Wingdings 3</vt:lpstr>
      <vt:lpstr>Facet</vt:lpstr>
      <vt:lpstr>Mini Project  ON The PacketCeaser</vt:lpstr>
      <vt:lpstr>Introduction</vt:lpstr>
      <vt:lpstr>Objectives</vt:lpstr>
      <vt:lpstr>Problem Statement </vt:lpstr>
      <vt:lpstr>Literature Review</vt:lpstr>
      <vt:lpstr>Methodology</vt:lpstr>
      <vt:lpstr>System Architecture  </vt:lpstr>
      <vt:lpstr>System Architecture  </vt:lpstr>
      <vt:lpstr>Implementation</vt:lpstr>
      <vt:lpstr>Features</vt:lpstr>
      <vt:lpstr>Result</vt:lpstr>
      <vt:lpstr>Challenges Faced</vt:lpstr>
      <vt:lpstr>Future Work</vt:lpstr>
      <vt:lpstr>Conclusion </vt:lpstr>
      <vt:lpstr>Acknowledgements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The PacketCeaser</dc:title>
  <dc:creator>Abhay Srivastav</dc:creator>
  <cp:lastModifiedBy>Abhay Srivastav</cp:lastModifiedBy>
  <cp:revision>2</cp:revision>
  <dcterms:created xsi:type="dcterms:W3CDTF">2023-11-27T06:01:41Z</dcterms:created>
  <dcterms:modified xsi:type="dcterms:W3CDTF">2023-11-28T03:33:03Z</dcterms:modified>
</cp:coreProperties>
</file>