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9"/>
  </p:notesMasterIdLst>
  <p:sldIdLst>
    <p:sldId id="256" r:id="rId2"/>
    <p:sldId id="286" r:id="rId3"/>
    <p:sldId id="331" r:id="rId4"/>
    <p:sldId id="332" r:id="rId5"/>
    <p:sldId id="333" r:id="rId6"/>
    <p:sldId id="335" r:id="rId7"/>
    <p:sldId id="390" r:id="rId8"/>
    <p:sldId id="391" r:id="rId9"/>
    <p:sldId id="353" r:id="rId10"/>
    <p:sldId id="399" r:id="rId11"/>
    <p:sldId id="385" r:id="rId12"/>
    <p:sldId id="400" r:id="rId13"/>
    <p:sldId id="386" r:id="rId14"/>
    <p:sldId id="401" r:id="rId15"/>
    <p:sldId id="387" r:id="rId16"/>
    <p:sldId id="402" r:id="rId17"/>
    <p:sldId id="388" r:id="rId18"/>
    <p:sldId id="403" r:id="rId19"/>
    <p:sldId id="389" r:id="rId20"/>
    <p:sldId id="404" r:id="rId21"/>
    <p:sldId id="392" r:id="rId22"/>
    <p:sldId id="405" r:id="rId23"/>
    <p:sldId id="393" r:id="rId24"/>
    <p:sldId id="394" r:id="rId25"/>
    <p:sldId id="398" r:id="rId26"/>
    <p:sldId id="395" r:id="rId27"/>
    <p:sldId id="435" r:id="rId28"/>
    <p:sldId id="396" r:id="rId29"/>
    <p:sldId id="397" r:id="rId30"/>
    <p:sldId id="407" r:id="rId31"/>
    <p:sldId id="406" r:id="rId32"/>
    <p:sldId id="408" r:id="rId33"/>
    <p:sldId id="412" r:id="rId34"/>
    <p:sldId id="409" r:id="rId35"/>
    <p:sldId id="413" r:id="rId36"/>
    <p:sldId id="416" r:id="rId37"/>
    <p:sldId id="419" r:id="rId38"/>
    <p:sldId id="418" r:id="rId39"/>
    <p:sldId id="420" r:id="rId40"/>
    <p:sldId id="417" r:id="rId41"/>
    <p:sldId id="421" r:id="rId42"/>
    <p:sldId id="415" r:id="rId43"/>
    <p:sldId id="414" r:id="rId44"/>
    <p:sldId id="426" r:id="rId45"/>
    <p:sldId id="411" r:id="rId46"/>
    <p:sldId id="427" r:id="rId47"/>
    <p:sldId id="422" r:id="rId48"/>
    <p:sldId id="428" r:id="rId49"/>
    <p:sldId id="423" r:id="rId50"/>
    <p:sldId id="429" r:id="rId51"/>
    <p:sldId id="425" r:id="rId52"/>
    <p:sldId id="430" r:id="rId53"/>
    <p:sldId id="424" r:id="rId54"/>
    <p:sldId id="433" r:id="rId55"/>
    <p:sldId id="432" r:id="rId56"/>
    <p:sldId id="434" r:id="rId57"/>
    <p:sldId id="284" r:id="rId58"/>
  </p:sldIdLst>
  <p:sldSz cx="9144000" cy="6858000" type="screen4x3"/>
  <p:notesSz cx="6858000" cy="9144000"/>
  <p:defaultTextStyle>
    <a:defPPr>
      <a:defRPr lang="en-IN"/>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p:cViewPr varScale="1">
        <p:scale>
          <a:sx n="82" d="100"/>
          <a:sy n="82" d="100"/>
        </p:scale>
        <p:origin x="1411"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4T03:41:38.730"/>
    </inkml:context>
    <inkml:brush xml:id="br0">
      <inkml:brushProperty name="width" value="0.05" units="cm"/>
      <inkml:brushProperty name="height" value="0.05" units="cm"/>
    </inkml:brush>
  </inkml:definitions>
  <inkml:trace contextRef="#ctx0" brushRef="#br0">0 1 4530,'0'0'395,"0"0"-14,0 0 46,0 0 102,0 0 132,0 0 174,4 8-48,12 24-301,12 15-3397,-25-38 889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03:31:00.089"/>
    </inkml:context>
    <inkml:brush xml:id="br0">
      <inkml:brushProperty name="width" value="0.05" units="cm"/>
      <inkml:brushProperty name="height" value="0.05" units="cm"/>
    </inkml:brush>
  </inkml:definitions>
  <inkml:trace contextRef="#ctx0" brushRef="#br0">1 97 3682,'0'0'643,"0"0"-198,0 0-141,0 0-117,0 0 123,0 0 252,2-17 2891,-2 17-3435,0 0-2,2-2-13,0 1 0,0 0 0,0-1-1,0 1 1,0-1 0,0 1 0,0-1 0,-1 0-1,1 0 1,1-2 0,3-3-4,13-9-1,-14 13 3,-1 0-1,0 0 1,0-1-1,0 0 1,0 0-1,-1 0 1,4-5-1,-6 7 3,-1 2 13,0 0 11,0 0-14,0 0-26,0 0-22,0 0-66,0 0-209,0 0 228,1 0-1,-1 1 0,1-1 1,-1 0-1,1 0 0,-1 1 0,1-1 1,-1 0-1,1 0 0,-1 0 1,1 0-1,-1 0 0,1 0 1,-1 0-1,1 0 0,-1 0 1,1 0-1,-1 0 0,1 0 1,-1 0-1,1 0 0,-1-1 1,2 1-1,-2 0 28,0-1 0,1 1 0,-1 0-1,0 0 1,1 0 0,-1 0 0,0 0 0,0 0 0,1-1 0,-1 1 0,0 0 0,1 0 0,-1 0-1,0 0 1,1 0 0,-1 0 0,0 0 0,1 0 0,-1 0 0,0 0 0,1 1 0,-1-1 0,0 0-1,0 0 1,1 0 0,-1 0 0,0 0 0,1 1 0,-1-1 0,0 0 0,0 0 0,1 0 0,-1 1-1,0-1 1,0 0 0,0 0 0,1 1 0,-1-1 0,0 0 0,0 0 0,0 1 0,0-1 0,0 0-1,0 1 1,1-1 0,-1 0 0,0 1 0,0-1 0,0 0 0,0 0 0,0 1 0,0-1 0,0 0-1,0 1 1,0-1 0,0 0 0,-1 1 0,1-1 0,0 1 0,0 13-3827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4T03:41:38.730"/>
    </inkml:context>
    <inkml:brush xml:id="br0">
      <inkml:brushProperty name="width" value="0.05" units="cm"/>
      <inkml:brushProperty name="height" value="0.05" units="cm"/>
    </inkml:brush>
  </inkml:definitions>
  <inkml:trace contextRef="#ctx0" brushRef="#br0">0 1 4530,'0'0'395,"0"0"-14,0 0 46,0 0 102,0 0 132,0 0 174,4 8-48,12 24-301,12 15-3397,-25-38 889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03:31:00.089"/>
    </inkml:context>
    <inkml:brush xml:id="br0">
      <inkml:brushProperty name="width" value="0.05" units="cm"/>
      <inkml:brushProperty name="height" value="0.05" units="cm"/>
    </inkml:brush>
  </inkml:definitions>
  <inkml:trace contextRef="#ctx0" brushRef="#br0">1 97 3682,'0'0'643,"0"0"-198,0 0-141,0 0-117,0 0 123,0 0 252,2-17 2891,-2 17-3435,0 0-2,2-2-13,0 1 0,0 0 0,0-1-1,0 1 1,0-1 0,0 1 0,0-1 0,-1 0-1,1 0 1,1-2 0,3-3-4,13-9-1,-14 13 3,-1 0-1,0 0 1,0-1-1,0 0 1,0 0-1,-1 0 1,4-5-1,-6 7 3,-1 2 13,0 0 11,0 0-14,0 0-26,0 0-22,0 0-66,0 0-209,0 0 228,1 0-1,-1 1 0,1-1 1,-1 0-1,1 0 0,-1 1 0,1-1 1,-1 0-1,1 0 0,-1 0 1,1 0-1,-1 0 0,1 0 1,-1 0-1,1 0 0,-1 0 1,1 0-1,-1 0 0,1 0 1,-1 0-1,1 0 0,-1-1 1,2 1-1,-2 0 28,0-1 0,1 1 0,-1 0-1,0 0 1,1 0 0,-1 0 0,0 0 0,0 0 0,1-1 0,-1 1 0,0 0 0,1 0 0,-1 0-1,0 0 1,1 0 0,-1 0 0,0 0 0,1 0 0,-1 0 0,0 0 0,1 1 0,-1-1 0,0 0-1,0 0 1,1 0 0,-1 0 0,0 0 0,1 1 0,-1-1 0,0 0 0,0 0 0,1 0 0,-1 1-1,0-1 1,0 0 0,0 0 0,1 1 0,-1-1 0,0 0 0,0 0 0,0 1 0,0-1 0,0 0-1,0 1 1,1-1 0,-1 0 0,0 1 0,0-1 0,0 0 0,0 0 0,0 1 0,0-1 0,0 0-1,0 1 1,0-1 0,0 0 0,-1 1 0,1-1 0,0 1 0,0 13-3827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921468-D90A-4CDF-BC6C-1AA66E971931}" type="datetimeFigureOut">
              <a:rPr lang="en-IN" smtClean="0"/>
              <a:t>09-09-2020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ED5088-6BD4-49F8-8FF1-EEA8F6A8DC8B}" type="slidenum">
              <a:rPr lang="en-IN" smtClean="0"/>
              <a:t>‹#›</a:t>
            </a:fld>
            <a:endParaRPr lang="en-IN"/>
          </a:p>
        </p:txBody>
      </p:sp>
    </p:spTree>
    <p:extLst>
      <p:ext uri="{BB962C8B-B14F-4D97-AF65-F5344CB8AC3E}">
        <p14:creationId xmlns:p14="http://schemas.microsoft.com/office/powerpoint/2010/main" val="211818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E0421DFD-3B22-4A5F-A204-E6203894F8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3"/>
          <p:cNvSpPr>
            <a:spLocks noGrp="1" noChangeArrowheads="1"/>
          </p:cNvSpPr>
          <p:nvPr>
            <p:ph type="ctrTitle"/>
          </p:nvPr>
        </p:nvSpPr>
        <p:spPr>
          <a:xfrm>
            <a:off x="685800" y="2130425"/>
            <a:ext cx="7772400" cy="1470025"/>
          </a:xfrm>
        </p:spPr>
        <p:txBody>
          <a:bodyPr/>
          <a:lstStyle>
            <a:lvl1pPr>
              <a:defRPr/>
            </a:lvl1pPr>
          </a:lstStyle>
          <a:p>
            <a:pPr lvl="0"/>
            <a:r>
              <a:rPr lang="en-IN" altLang="en-US" noProof="0"/>
              <a:t>Click to edit Master title style</a:t>
            </a:r>
          </a:p>
        </p:txBody>
      </p:sp>
      <p:sp>
        <p:nvSpPr>
          <p:cNvPr id="5124"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IN" altLang="en-US" noProof="0"/>
              <a:t>Click to edit Master subtitle style</a:t>
            </a:r>
          </a:p>
        </p:txBody>
      </p:sp>
      <p:sp>
        <p:nvSpPr>
          <p:cNvPr id="5" name="Rectangle 5">
            <a:extLst>
              <a:ext uri="{FF2B5EF4-FFF2-40B4-BE49-F238E27FC236}">
                <a16:creationId xmlns:a16="http://schemas.microsoft.com/office/drawing/2014/main" id="{FAAFB70F-88CB-4FD7-B635-2FA86513204B}"/>
              </a:ext>
            </a:extLst>
          </p:cNvPr>
          <p:cNvSpPr>
            <a:spLocks noGrp="1" noChangeArrowheads="1"/>
          </p:cNvSpPr>
          <p:nvPr>
            <p:ph type="dt" sz="half" idx="10"/>
          </p:nvPr>
        </p:nvSpPr>
        <p:spPr/>
        <p:txBody>
          <a:bodyPr/>
          <a:lstStyle>
            <a:lvl1pPr>
              <a:defRPr/>
            </a:lvl1pPr>
          </a:lstStyle>
          <a:p>
            <a:pPr>
              <a:defRPr/>
            </a:pPr>
            <a:endParaRPr lang="en-IN" altLang="en-US"/>
          </a:p>
        </p:txBody>
      </p:sp>
      <p:sp>
        <p:nvSpPr>
          <p:cNvPr id="6" name="Rectangle 6">
            <a:extLst>
              <a:ext uri="{FF2B5EF4-FFF2-40B4-BE49-F238E27FC236}">
                <a16:creationId xmlns:a16="http://schemas.microsoft.com/office/drawing/2014/main" id="{AFA23B7E-EE85-4F5E-A66F-7AA9A8BE276A}"/>
              </a:ext>
            </a:extLst>
          </p:cNvPr>
          <p:cNvSpPr>
            <a:spLocks noGrp="1" noChangeArrowheads="1"/>
          </p:cNvSpPr>
          <p:nvPr>
            <p:ph type="ftr" sz="quarter" idx="11"/>
          </p:nvPr>
        </p:nvSpPr>
        <p:spPr/>
        <p:txBody>
          <a:bodyPr/>
          <a:lstStyle>
            <a:lvl1pPr>
              <a:defRPr/>
            </a:lvl1pPr>
          </a:lstStyle>
          <a:p>
            <a:pPr>
              <a:defRPr/>
            </a:pPr>
            <a:endParaRPr lang="en-IN" altLang="en-US"/>
          </a:p>
        </p:txBody>
      </p:sp>
      <p:sp>
        <p:nvSpPr>
          <p:cNvPr id="7" name="Rectangle 7">
            <a:extLst>
              <a:ext uri="{FF2B5EF4-FFF2-40B4-BE49-F238E27FC236}">
                <a16:creationId xmlns:a16="http://schemas.microsoft.com/office/drawing/2014/main" id="{0EF1BF86-6145-40D2-8348-5F357006B32A}"/>
              </a:ext>
            </a:extLst>
          </p:cNvPr>
          <p:cNvSpPr>
            <a:spLocks noGrp="1" noChangeArrowheads="1"/>
          </p:cNvSpPr>
          <p:nvPr>
            <p:ph type="sldNum" sz="quarter" idx="12"/>
          </p:nvPr>
        </p:nvSpPr>
        <p:spPr/>
        <p:txBody>
          <a:bodyPr/>
          <a:lstStyle>
            <a:lvl1pPr>
              <a:defRPr/>
            </a:lvl1pPr>
          </a:lstStyle>
          <a:p>
            <a:pPr>
              <a:defRPr/>
            </a:pPr>
            <a:fld id="{28FA8569-780B-42EE-BD8D-EFB17A23F5DF}" type="slidenum">
              <a:rPr lang="en-IN" altLang="en-US"/>
              <a:pPr>
                <a:defRPr/>
              </a:pPr>
              <a:t>‹#›</a:t>
            </a:fld>
            <a:endParaRPr lang="en-IN" altLang="en-US"/>
          </a:p>
        </p:txBody>
      </p:sp>
    </p:spTree>
    <p:extLst>
      <p:ext uri="{BB962C8B-B14F-4D97-AF65-F5344CB8AC3E}">
        <p14:creationId xmlns:p14="http://schemas.microsoft.com/office/powerpoint/2010/main" val="3788550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5">
            <a:extLst>
              <a:ext uri="{FF2B5EF4-FFF2-40B4-BE49-F238E27FC236}">
                <a16:creationId xmlns:a16="http://schemas.microsoft.com/office/drawing/2014/main" id="{5A268190-6558-49C7-962C-281854F80783}"/>
              </a:ext>
            </a:extLst>
          </p:cNvPr>
          <p:cNvSpPr>
            <a:spLocks noGrp="1" noChangeArrowheads="1"/>
          </p:cNvSpPr>
          <p:nvPr>
            <p:ph type="dt" sz="half" idx="10"/>
          </p:nvPr>
        </p:nvSpPr>
        <p:spPr>
          <a:ln/>
        </p:spPr>
        <p:txBody>
          <a:bodyPr/>
          <a:lstStyle>
            <a:lvl1pPr>
              <a:defRPr/>
            </a:lvl1pPr>
          </a:lstStyle>
          <a:p>
            <a:pPr>
              <a:defRPr/>
            </a:pPr>
            <a:endParaRPr lang="en-IN" altLang="en-US"/>
          </a:p>
        </p:txBody>
      </p:sp>
      <p:sp>
        <p:nvSpPr>
          <p:cNvPr id="5" name="Rectangle 6">
            <a:extLst>
              <a:ext uri="{FF2B5EF4-FFF2-40B4-BE49-F238E27FC236}">
                <a16:creationId xmlns:a16="http://schemas.microsoft.com/office/drawing/2014/main" id="{E3FEF109-7A15-4EB4-A13B-1DD7809FCEA5}"/>
              </a:ext>
            </a:extLst>
          </p:cNvPr>
          <p:cNvSpPr>
            <a:spLocks noGrp="1" noChangeArrowheads="1"/>
          </p:cNvSpPr>
          <p:nvPr>
            <p:ph type="ftr" sz="quarter" idx="11"/>
          </p:nvPr>
        </p:nvSpPr>
        <p:spPr>
          <a:ln/>
        </p:spPr>
        <p:txBody>
          <a:bodyPr/>
          <a:lstStyle>
            <a:lvl1pPr>
              <a:defRPr/>
            </a:lvl1pPr>
          </a:lstStyle>
          <a:p>
            <a:pPr>
              <a:defRPr/>
            </a:pPr>
            <a:endParaRPr lang="en-IN" altLang="en-US"/>
          </a:p>
        </p:txBody>
      </p:sp>
      <p:sp>
        <p:nvSpPr>
          <p:cNvPr id="6" name="Rectangle 7">
            <a:extLst>
              <a:ext uri="{FF2B5EF4-FFF2-40B4-BE49-F238E27FC236}">
                <a16:creationId xmlns:a16="http://schemas.microsoft.com/office/drawing/2014/main" id="{3A7DF486-0CA5-48EB-8D22-F72E1F91D474}"/>
              </a:ext>
            </a:extLst>
          </p:cNvPr>
          <p:cNvSpPr>
            <a:spLocks noGrp="1" noChangeArrowheads="1"/>
          </p:cNvSpPr>
          <p:nvPr>
            <p:ph type="sldNum" sz="quarter" idx="12"/>
          </p:nvPr>
        </p:nvSpPr>
        <p:spPr>
          <a:ln/>
        </p:spPr>
        <p:txBody>
          <a:bodyPr/>
          <a:lstStyle>
            <a:lvl1pPr>
              <a:defRPr/>
            </a:lvl1pPr>
          </a:lstStyle>
          <a:p>
            <a:pPr>
              <a:defRPr/>
            </a:pPr>
            <a:fld id="{D80BAA3B-17D7-4038-8EE5-4BE20C43012B}" type="slidenum">
              <a:rPr lang="en-IN" altLang="en-US"/>
              <a:pPr>
                <a:defRPr/>
              </a:pPr>
              <a:t>‹#›</a:t>
            </a:fld>
            <a:endParaRPr lang="en-IN" altLang="en-US"/>
          </a:p>
        </p:txBody>
      </p:sp>
    </p:spTree>
    <p:extLst>
      <p:ext uri="{BB962C8B-B14F-4D97-AF65-F5344CB8AC3E}">
        <p14:creationId xmlns:p14="http://schemas.microsoft.com/office/powerpoint/2010/main" val="2539529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79438"/>
            <a:ext cx="2057400" cy="5211762"/>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579438"/>
            <a:ext cx="6019800" cy="52117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5">
            <a:extLst>
              <a:ext uri="{FF2B5EF4-FFF2-40B4-BE49-F238E27FC236}">
                <a16:creationId xmlns:a16="http://schemas.microsoft.com/office/drawing/2014/main" id="{696AA9F9-8414-495F-98AF-26011CAA7CF8}"/>
              </a:ext>
            </a:extLst>
          </p:cNvPr>
          <p:cNvSpPr>
            <a:spLocks noGrp="1" noChangeArrowheads="1"/>
          </p:cNvSpPr>
          <p:nvPr>
            <p:ph type="dt" sz="half" idx="10"/>
          </p:nvPr>
        </p:nvSpPr>
        <p:spPr>
          <a:ln/>
        </p:spPr>
        <p:txBody>
          <a:bodyPr/>
          <a:lstStyle>
            <a:lvl1pPr>
              <a:defRPr/>
            </a:lvl1pPr>
          </a:lstStyle>
          <a:p>
            <a:pPr>
              <a:defRPr/>
            </a:pPr>
            <a:endParaRPr lang="en-IN" altLang="en-US"/>
          </a:p>
        </p:txBody>
      </p:sp>
      <p:sp>
        <p:nvSpPr>
          <p:cNvPr id="5" name="Rectangle 6">
            <a:extLst>
              <a:ext uri="{FF2B5EF4-FFF2-40B4-BE49-F238E27FC236}">
                <a16:creationId xmlns:a16="http://schemas.microsoft.com/office/drawing/2014/main" id="{B8D2361F-B9FB-497A-9A47-A5D8CED17746}"/>
              </a:ext>
            </a:extLst>
          </p:cNvPr>
          <p:cNvSpPr>
            <a:spLocks noGrp="1" noChangeArrowheads="1"/>
          </p:cNvSpPr>
          <p:nvPr>
            <p:ph type="ftr" sz="quarter" idx="11"/>
          </p:nvPr>
        </p:nvSpPr>
        <p:spPr>
          <a:ln/>
        </p:spPr>
        <p:txBody>
          <a:bodyPr/>
          <a:lstStyle>
            <a:lvl1pPr>
              <a:defRPr/>
            </a:lvl1pPr>
          </a:lstStyle>
          <a:p>
            <a:pPr>
              <a:defRPr/>
            </a:pPr>
            <a:endParaRPr lang="en-IN" altLang="en-US"/>
          </a:p>
        </p:txBody>
      </p:sp>
      <p:sp>
        <p:nvSpPr>
          <p:cNvPr id="6" name="Rectangle 7">
            <a:extLst>
              <a:ext uri="{FF2B5EF4-FFF2-40B4-BE49-F238E27FC236}">
                <a16:creationId xmlns:a16="http://schemas.microsoft.com/office/drawing/2014/main" id="{049FFA13-0A9A-43E7-A43A-C5A1FF0BFC00}"/>
              </a:ext>
            </a:extLst>
          </p:cNvPr>
          <p:cNvSpPr>
            <a:spLocks noGrp="1" noChangeArrowheads="1"/>
          </p:cNvSpPr>
          <p:nvPr>
            <p:ph type="sldNum" sz="quarter" idx="12"/>
          </p:nvPr>
        </p:nvSpPr>
        <p:spPr>
          <a:ln/>
        </p:spPr>
        <p:txBody>
          <a:bodyPr/>
          <a:lstStyle>
            <a:lvl1pPr>
              <a:defRPr/>
            </a:lvl1pPr>
          </a:lstStyle>
          <a:p>
            <a:pPr>
              <a:defRPr/>
            </a:pPr>
            <a:fld id="{3DDF4C8E-569B-4D56-A0B8-971BD0A4C765}" type="slidenum">
              <a:rPr lang="en-IN" altLang="en-US"/>
              <a:pPr>
                <a:defRPr/>
              </a:pPr>
              <a:t>‹#›</a:t>
            </a:fld>
            <a:endParaRPr lang="en-IN" altLang="en-US"/>
          </a:p>
        </p:txBody>
      </p:sp>
    </p:spTree>
    <p:extLst>
      <p:ext uri="{BB962C8B-B14F-4D97-AF65-F5344CB8AC3E}">
        <p14:creationId xmlns:p14="http://schemas.microsoft.com/office/powerpoint/2010/main" val="334864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5">
            <a:extLst>
              <a:ext uri="{FF2B5EF4-FFF2-40B4-BE49-F238E27FC236}">
                <a16:creationId xmlns:a16="http://schemas.microsoft.com/office/drawing/2014/main" id="{1DCE71E3-5505-44B3-9901-F723BED2B51D}"/>
              </a:ext>
            </a:extLst>
          </p:cNvPr>
          <p:cNvSpPr>
            <a:spLocks noGrp="1" noChangeArrowheads="1"/>
          </p:cNvSpPr>
          <p:nvPr>
            <p:ph type="dt" sz="half" idx="10"/>
          </p:nvPr>
        </p:nvSpPr>
        <p:spPr>
          <a:ln/>
        </p:spPr>
        <p:txBody>
          <a:bodyPr/>
          <a:lstStyle>
            <a:lvl1pPr>
              <a:defRPr/>
            </a:lvl1pPr>
          </a:lstStyle>
          <a:p>
            <a:pPr>
              <a:defRPr/>
            </a:pPr>
            <a:endParaRPr lang="en-IN" altLang="en-US"/>
          </a:p>
        </p:txBody>
      </p:sp>
      <p:sp>
        <p:nvSpPr>
          <p:cNvPr id="5" name="Rectangle 6">
            <a:extLst>
              <a:ext uri="{FF2B5EF4-FFF2-40B4-BE49-F238E27FC236}">
                <a16:creationId xmlns:a16="http://schemas.microsoft.com/office/drawing/2014/main" id="{08FDE74A-74D1-46C3-94EF-9936E3070540}"/>
              </a:ext>
            </a:extLst>
          </p:cNvPr>
          <p:cNvSpPr>
            <a:spLocks noGrp="1" noChangeArrowheads="1"/>
          </p:cNvSpPr>
          <p:nvPr>
            <p:ph type="ftr" sz="quarter" idx="11"/>
          </p:nvPr>
        </p:nvSpPr>
        <p:spPr>
          <a:ln/>
        </p:spPr>
        <p:txBody>
          <a:bodyPr/>
          <a:lstStyle>
            <a:lvl1pPr>
              <a:defRPr/>
            </a:lvl1pPr>
          </a:lstStyle>
          <a:p>
            <a:pPr>
              <a:defRPr/>
            </a:pPr>
            <a:endParaRPr lang="en-IN" altLang="en-US"/>
          </a:p>
        </p:txBody>
      </p:sp>
      <p:sp>
        <p:nvSpPr>
          <p:cNvPr id="6" name="Rectangle 7">
            <a:extLst>
              <a:ext uri="{FF2B5EF4-FFF2-40B4-BE49-F238E27FC236}">
                <a16:creationId xmlns:a16="http://schemas.microsoft.com/office/drawing/2014/main" id="{5DB37356-C2A3-4CC2-A653-FACFC3CF34F8}"/>
              </a:ext>
            </a:extLst>
          </p:cNvPr>
          <p:cNvSpPr>
            <a:spLocks noGrp="1" noChangeArrowheads="1"/>
          </p:cNvSpPr>
          <p:nvPr>
            <p:ph type="sldNum" sz="quarter" idx="12"/>
          </p:nvPr>
        </p:nvSpPr>
        <p:spPr>
          <a:ln/>
        </p:spPr>
        <p:txBody>
          <a:bodyPr/>
          <a:lstStyle>
            <a:lvl1pPr>
              <a:defRPr/>
            </a:lvl1pPr>
          </a:lstStyle>
          <a:p>
            <a:pPr>
              <a:defRPr/>
            </a:pPr>
            <a:fld id="{B51FA50A-00FE-46CF-A750-83E150F1090F}" type="slidenum">
              <a:rPr lang="en-IN" altLang="en-US"/>
              <a:pPr>
                <a:defRPr/>
              </a:pPr>
              <a:t>‹#›</a:t>
            </a:fld>
            <a:endParaRPr lang="en-IN" altLang="en-US"/>
          </a:p>
        </p:txBody>
      </p:sp>
    </p:spTree>
    <p:extLst>
      <p:ext uri="{BB962C8B-B14F-4D97-AF65-F5344CB8AC3E}">
        <p14:creationId xmlns:p14="http://schemas.microsoft.com/office/powerpoint/2010/main" val="490666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5">
            <a:extLst>
              <a:ext uri="{FF2B5EF4-FFF2-40B4-BE49-F238E27FC236}">
                <a16:creationId xmlns:a16="http://schemas.microsoft.com/office/drawing/2014/main" id="{2F74FC2E-ABA1-414C-B981-4C17559D630A}"/>
              </a:ext>
            </a:extLst>
          </p:cNvPr>
          <p:cNvSpPr>
            <a:spLocks noGrp="1" noChangeArrowheads="1"/>
          </p:cNvSpPr>
          <p:nvPr>
            <p:ph type="dt" sz="half" idx="10"/>
          </p:nvPr>
        </p:nvSpPr>
        <p:spPr>
          <a:ln/>
        </p:spPr>
        <p:txBody>
          <a:bodyPr/>
          <a:lstStyle>
            <a:lvl1pPr>
              <a:defRPr/>
            </a:lvl1pPr>
          </a:lstStyle>
          <a:p>
            <a:pPr>
              <a:defRPr/>
            </a:pPr>
            <a:endParaRPr lang="en-IN" altLang="en-US"/>
          </a:p>
        </p:txBody>
      </p:sp>
      <p:sp>
        <p:nvSpPr>
          <p:cNvPr id="5" name="Rectangle 6">
            <a:extLst>
              <a:ext uri="{FF2B5EF4-FFF2-40B4-BE49-F238E27FC236}">
                <a16:creationId xmlns:a16="http://schemas.microsoft.com/office/drawing/2014/main" id="{B824380F-8C15-4A93-850C-A58F1D75DABE}"/>
              </a:ext>
            </a:extLst>
          </p:cNvPr>
          <p:cNvSpPr>
            <a:spLocks noGrp="1" noChangeArrowheads="1"/>
          </p:cNvSpPr>
          <p:nvPr>
            <p:ph type="ftr" sz="quarter" idx="11"/>
          </p:nvPr>
        </p:nvSpPr>
        <p:spPr>
          <a:ln/>
        </p:spPr>
        <p:txBody>
          <a:bodyPr/>
          <a:lstStyle>
            <a:lvl1pPr>
              <a:defRPr/>
            </a:lvl1pPr>
          </a:lstStyle>
          <a:p>
            <a:pPr>
              <a:defRPr/>
            </a:pPr>
            <a:endParaRPr lang="en-IN" altLang="en-US"/>
          </a:p>
        </p:txBody>
      </p:sp>
      <p:sp>
        <p:nvSpPr>
          <p:cNvPr id="6" name="Rectangle 7">
            <a:extLst>
              <a:ext uri="{FF2B5EF4-FFF2-40B4-BE49-F238E27FC236}">
                <a16:creationId xmlns:a16="http://schemas.microsoft.com/office/drawing/2014/main" id="{82E0F14F-27E6-4C94-99DA-AAB2F2022347}"/>
              </a:ext>
            </a:extLst>
          </p:cNvPr>
          <p:cNvSpPr>
            <a:spLocks noGrp="1" noChangeArrowheads="1"/>
          </p:cNvSpPr>
          <p:nvPr>
            <p:ph type="sldNum" sz="quarter" idx="12"/>
          </p:nvPr>
        </p:nvSpPr>
        <p:spPr>
          <a:ln/>
        </p:spPr>
        <p:txBody>
          <a:bodyPr/>
          <a:lstStyle>
            <a:lvl1pPr>
              <a:defRPr/>
            </a:lvl1pPr>
          </a:lstStyle>
          <a:p>
            <a:pPr>
              <a:defRPr/>
            </a:pPr>
            <a:fld id="{BFFD86E0-8762-4F18-8299-081B3B609FCE}" type="slidenum">
              <a:rPr lang="en-IN" altLang="en-US"/>
              <a:pPr>
                <a:defRPr/>
              </a:pPr>
              <a:t>‹#›</a:t>
            </a:fld>
            <a:endParaRPr lang="en-IN" altLang="en-US"/>
          </a:p>
        </p:txBody>
      </p:sp>
    </p:spTree>
    <p:extLst>
      <p:ext uri="{BB962C8B-B14F-4D97-AF65-F5344CB8AC3E}">
        <p14:creationId xmlns:p14="http://schemas.microsoft.com/office/powerpoint/2010/main" val="1946600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9050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9050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5">
            <a:extLst>
              <a:ext uri="{FF2B5EF4-FFF2-40B4-BE49-F238E27FC236}">
                <a16:creationId xmlns:a16="http://schemas.microsoft.com/office/drawing/2014/main" id="{4F2A939F-2794-417F-8903-AA81A36DA7B4}"/>
              </a:ext>
            </a:extLst>
          </p:cNvPr>
          <p:cNvSpPr>
            <a:spLocks noGrp="1" noChangeArrowheads="1"/>
          </p:cNvSpPr>
          <p:nvPr>
            <p:ph type="dt" sz="half" idx="10"/>
          </p:nvPr>
        </p:nvSpPr>
        <p:spPr>
          <a:ln/>
        </p:spPr>
        <p:txBody>
          <a:bodyPr/>
          <a:lstStyle>
            <a:lvl1pPr>
              <a:defRPr/>
            </a:lvl1pPr>
          </a:lstStyle>
          <a:p>
            <a:pPr>
              <a:defRPr/>
            </a:pPr>
            <a:endParaRPr lang="en-IN" altLang="en-US"/>
          </a:p>
        </p:txBody>
      </p:sp>
      <p:sp>
        <p:nvSpPr>
          <p:cNvPr id="6" name="Rectangle 6">
            <a:extLst>
              <a:ext uri="{FF2B5EF4-FFF2-40B4-BE49-F238E27FC236}">
                <a16:creationId xmlns:a16="http://schemas.microsoft.com/office/drawing/2014/main" id="{59B774A0-D50B-4012-B52C-48D62C04B1A6}"/>
              </a:ext>
            </a:extLst>
          </p:cNvPr>
          <p:cNvSpPr>
            <a:spLocks noGrp="1" noChangeArrowheads="1"/>
          </p:cNvSpPr>
          <p:nvPr>
            <p:ph type="ftr" sz="quarter" idx="11"/>
          </p:nvPr>
        </p:nvSpPr>
        <p:spPr>
          <a:ln/>
        </p:spPr>
        <p:txBody>
          <a:bodyPr/>
          <a:lstStyle>
            <a:lvl1pPr>
              <a:defRPr/>
            </a:lvl1pPr>
          </a:lstStyle>
          <a:p>
            <a:pPr>
              <a:defRPr/>
            </a:pPr>
            <a:endParaRPr lang="en-IN" altLang="en-US"/>
          </a:p>
        </p:txBody>
      </p:sp>
      <p:sp>
        <p:nvSpPr>
          <p:cNvPr id="7" name="Rectangle 7">
            <a:extLst>
              <a:ext uri="{FF2B5EF4-FFF2-40B4-BE49-F238E27FC236}">
                <a16:creationId xmlns:a16="http://schemas.microsoft.com/office/drawing/2014/main" id="{6DBF9EE6-0D8F-473C-A86E-B923BB62F59B}"/>
              </a:ext>
            </a:extLst>
          </p:cNvPr>
          <p:cNvSpPr>
            <a:spLocks noGrp="1" noChangeArrowheads="1"/>
          </p:cNvSpPr>
          <p:nvPr>
            <p:ph type="sldNum" sz="quarter" idx="12"/>
          </p:nvPr>
        </p:nvSpPr>
        <p:spPr>
          <a:ln/>
        </p:spPr>
        <p:txBody>
          <a:bodyPr/>
          <a:lstStyle>
            <a:lvl1pPr>
              <a:defRPr/>
            </a:lvl1pPr>
          </a:lstStyle>
          <a:p>
            <a:pPr>
              <a:defRPr/>
            </a:pPr>
            <a:fld id="{4EA12FA2-4F23-4B9A-9530-E8886FE23EAE}" type="slidenum">
              <a:rPr lang="en-IN" altLang="en-US"/>
              <a:pPr>
                <a:defRPr/>
              </a:pPr>
              <a:t>‹#›</a:t>
            </a:fld>
            <a:endParaRPr lang="en-IN" altLang="en-US"/>
          </a:p>
        </p:txBody>
      </p:sp>
    </p:spTree>
    <p:extLst>
      <p:ext uri="{BB962C8B-B14F-4D97-AF65-F5344CB8AC3E}">
        <p14:creationId xmlns:p14="http://schemas.microsoft.com/office/powerpoint/2010/main" val="167401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5">
            <a:extLst>
              <a:ext uri="{FF2B5EF4-FFF2-40B4-BE49-F238E27FC236}">
                <a16:creationId xmlns:a16="http://schemas.microsoft.com/office/drawing/2014/main" id="{81218CDA-7BFC-4582-8D6E-45ED6F4D5DDF}"/>
              </a:ext>
            </a:extLst>
          </p:cNvPr>
          <p:cNvSpPr>
            <a:spLocks noGrp="1" noChangeArrowheads="1"/>
          </p:cNvSpPr>
          <p:nvPr>
            <p:ph type="dt" sz="half" idx="10"/>
          </p:nvPr>
        </p:nvSpPr>
        <p:spPr>
          <a:ln/>
        </p:spPr>
        <p:txBody>
          <a:bodyPr/>
          <a:lstStyle>
            <a:lvl1pPr>
              <a:defRPr/>
            </a:lvl1pPr>
          </a:lstStyle>
          <a:p>
            <a:pPr>
              <a:defRPr/>
            </a:pPr>
            <a:endParaRPr lang="en-IN" altLang="en-US"/>
          </a:p>
        </p:txBody>
      </p:sp>
      <p:sp>
        <p:nvSpPr>
          <p:cNvPr id="8" name="Rectangle 6">
            <a:extLst>
              <a:ext uri="{FF2B5EF4-FFF2-40B4-BE49-F238E27FC236}">
                <a16:creationId xmlns:a16="http://schemas.microsoft.com/office/drawing/2014/main" id="{DED461CD-D1D2-485E-B831-594B0D208C77}"/>
              </a:ext>
            </a:extLst>
          </p:cNvPr>
          <p:cNvSpPr>
            <a:spLocks noGrp="1" noChangeArrowheads="1"/>
          </p:cNvSpPr>
          <p:nvPr>
            <p:ph type="ftr" sz="quarter" idx="11"/>
          </p:nvPr>
        </p:nvSpPr>
        <p:spPr>
          <a:ln/>
        </p:spPr>
        <p:txBody>
          <a:bodyPr/>
          <a:lstStyle>
            <a:lvl1pPr>
              <a:defRPr/>
            </a:lvl1pPr>
          </a:lstStyle>
          <a:p>
            <a:pPr>
              <a:defRPr/>
            </a:pPr>
            <a:endParaRPr lang="en-IN" altLang="en-US"/>
          </a:p>
        </p:txBody>
      </p:sp>
      <p:sp>
        <p:nvSpPr>
          <p:cNvPr id="9" name="Rectangle 7">
            <a:extLst>
              <a:ext uri="{FF2B5EF4-FFF2-40B4-BE49-F238E27FC236}">
                <a16:creationId xmlns:a16="http://schemas.microsoft.com/office/drawing/2014/main" id="{566B106A-1B91-4063-8BCB-5E218BB045A3}"/>
              </a:ext>
            </a:extLst>
          </p:cNvPr>
          <p:cNvSpPr>
            <a:spLocks noGrp="1" noChangeArrowheads="1"/>
          </p:cNvSpPr>
          <p:nvPr>
            <p:ph type="sldNum" sz="quarter" idx="12"/>
          </p:nvPr>
        </p:nvSpPr>
        <p:spPr>
          <a:ln/>
        </p:spPr>
        <p:txBody>
          <a:bodyPr/>
          <a:lstStyle>
            <a:lvl1pPr>
              <a:defRPr/>
            </a:lvl1pPr>
          </a:lstStyle>
          <a:p>
            <a:pPr>
              <a:defRPr/>
            </a:pPr>
            <a:fld id="{EE9C1E30-D31B-46C8-892E-FFE19B3FBA93}" type="slidenum">
              <a:rPr lang="en-IN" altLang="en-US"/>
              <a:pPr>
                <a:defRPr/>
              </a:pPr>
              <a:t>‹#›</a:t>
            </a:fld>
            <a:endParaRPr lang="en-IN" altLang="en-US"/>
          </a:p>
        </p:txBody>
      </p:sp>
    </p:spTree>
    <p:extLst>
      <p:ext uri="{BB962C8B-B14F-4D97-AF65-F5344CB8AC3E}">
        <p14:creationId xmlns:p14="http://schemas.microsoft.com/office/powerpoint/2010/main" val="3890639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5">
            <a:extLst>
              <a:ext uri="{FF2B5EF4-FFF2-40B4-BE49-F238E27FC236}">
                <a16:creationId xmlns:a16="http://schemas.microsoft.com/office/drawing/2014/main" id="{C98889F5-4C70-4105-9410-724A35AE2099}"/>
              </a:ext>
            </a:extLst>
          </p:cNvPr>
          <p:cNvSpPr>
            <a:spLocks noGrp="1" noChangeArrowheads="1"/>
          </p:cNvSpPr>
          <p:nvPr>
            <p:ph type="dt" sz="half" idx="10"/>
          </p:nvPr>
        </p:nvSpPr>
        <p:spPr>
          <a:ln/>
        </p:spPr>
        <p:txBody>
          <a:bodyPr/>
          <a:lstStyle>
            <a:lvl1pPr>
              <a:defRPr/>
            </a:lvl1pPr>
          </a:lstStyle>
          <a:p>
            <a:pPr>
              <a:defRPr/>
            </a:pPr>
            <a:endParaRPr lang="en-IN" altLang="en-US"/>
          </a:p>
        </p:txBody>
      </p:sp>
      <p:sp>
        <p:nvSpPr>
          <p:cNvPr id="4" name="Rectangle 6">
            <a:extLst>
              <a:ext uri="{FF2B5EF4-FFF2-40B4-BE49-F238E27FC236}">
                <a16:creationId xmlns:a16="http://schemas.microsoft.com/office/drawing/2014/main" id="{E2DE1A80-D532-4789-8C47-2A3B772A063B}"/>
              </a:ext>
            </a:extLst>
          </p:cNvPr>
          <p:cNvSpPr>
            <a:spLocks noGrp="1" noChangeArrowheads="1"/>
          </p:cNvSpPr>
          <p:nvPr>
            <p:ph type="ftr" sz="quarter" idx="11"/>
          </p:nvPr>
        </p:nvSpPr>
        <p:spPr>
          <a:ln/>
        </p:spPr>
        <p:txBody>
          <a:bodyPr/>
          <a:lstStyle>
            <a:lvl1pPr>
              <a:defRPr/>
            </a:lvl1pPr>
          </a:lstStyle>
          <a:p>
            <a:pPr>
              <a:defRPr/>
            </a:pPr>
            <a:endParaRPr lang="en-IN" altLang="en-US"/>
          </a:p>
        </p:txBody>
      </p:sp>
      <p:sp>
        <p:nvSpPr>
          <p:cNvPr id="5" name="Rectangle 7">
            <a:extLst>
              <a:ext uri="{FF2B5EF4-FFF2-40B4-BE49-F238E27FC236}">
                <a16:creationId xmlns:a16="http://schemas.microsoft.com/office/drawing/2014/main" id="{D2FDCB8F-0D57-47D9-A4F4-086B01B09EEA}"/>
              </a:ext>
            </a:extLst>
          </p:cNvPr>
          <p:cNvSpPr>
            <a:spLocks noGrp="1" noChangeArrowheads="1"/>
          </p:cNvSpPr>
          <p:nvPr>
            <p:ph type="sldNum" sz="quarter" idx="12"/>
          </p:nvPr>
        </p:nvSpPr>
        <p:spPr>
          <a:ln/>
        </p:spPr>
        <p:txBody>
          <a:bodyPr/>
          <a:lstStyle>
            <a:lvl1pPr>
              <a:defRPr/>
            </a:lvl1pPr>
          </a:lstStyle>
          <a:p>
            <a:pPr>
              <a:defRPr/>
            </a:pPr>
            <a:fld id="{7D007D32-02E6-42A1-A0C9-24DF424F3B9A}" type="slidenum">
              <a:rPr lang="en-IN" altLang="en-US"/>
              <a:pPr>
                <a:defRPr/>
              </a:pPr>
              <a:t>‹#›</a:t>
            </a:fld>
            <a:endParaRPr lang="en-IN" altLang="en-US"/>
          </a:p>
        </p:txBody>
      </p:sp>
    </p:spTree>
    <p:extLst>
      <p:ext uri="{BB962C8B-B14F-4D97-AF65-F5344CB8AC3E}">
        <p14:creationId xmlns:p14="http://schemas.microsoft.com/office/powerpoint/2010/main" val="240167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68F4481B-E686-4DA3-A8C8-AE913CC30844}"/>
              </a:ext>
            </a:extLst>
          </p:cNvPr>
          <p:cNvSpPr>
            <a:spLocks noGrp="1" noChangeArrowheads="1"/>
          </p:cNvSpPr>
          <p:nvPr>
            <p:ph type="dt" sz="half" idx="10"/>
          </p:nvPr>
        </p:nvSpPr>
        <p:spPr>
          <a:ln/>
        </p:spPr>
        <p:txBody>
          <a:bodyPr/>
          <a:lstStyle>
            <a:lvl1pPr>
              <a:defRPr/>
            </a:lvl1pPr>
          </a:lstStyle>
          <a:p>
            <a:pPr>
              <a:defRPr/>
            </a:pPr>
            <a:endParaRPr lang="en-IN" altLang="en-US"/>
          </a:p>
        </p:txBody>
      </p:sp>
      <p:sp>
        <p:nvSpPr>
          <p:cNvPr id="3" name="Rectangle 6">
            <a:extLst>
              <a:ext uri="{FF2B5EF4-FFF2-40B4-BE49-F238E27FC236}">
                <a16:creationId xmlns:a16="http://schemas.microsoft.com/office/drawing/2014/main" id="{04B3071F-BC4D-4B14-8B8D-4BA47DEC647C}"/>
              </a:ext>
            </a:extLst>
          </p:cNvPr>
          <p:cNvSpPr>
            <a:spLocks noGrp="1" noChangeArrowheads="1"/>
          </p:cNvSpPr>
          <p:nvPr>
            <p:ph type="ftr" sz="quarter" idx="11"/>
          </p:nvPr>
        </p:nvSpPr>
        <p:spPr>
          <a:ln/>
        </p:spPr>
        <p:txBody>
          <a:bodyPr/>
          <a:lstStyle>
            <a:lvl1pPr>
              <a:defRPr/>
            </a:lvl1pPr>
          </a:lstStyle>
          <a:p>
            <a:pPr>
              <a:defRPr/>
            </a:pPr>
            <a:endParaRPr lang="en-IN" altLang="en-US"/>
          </a:p>
        </p:txBody>
      </p:sp>
      <p:sp>
        <p:nvSpPr>
          <p:cNvPr id="4" name="Rectangle 7">
            <a:extLst>
              <a:ext uri="{FF2B5EF4-FFF2-40B4-BE49-F238E27FC236}">
                <a16:creationId xmlns:a16="http://schemas.microsoft.com/office/drawing/2014/main" id="{9B199A5E-676A-4591-9F10-734D6D6B808C}"/>
              </a:ext>
            </a:extLst>
          </p:cNvPr>
          <p:cNvSpPr>
            <a:spLocks noGrp="1" noChangeArrowheads="1"/>
          </p:cNvSpPr>
          <p:nvPr>
            <p:ph type="sldNum" sz="quarter" idx="12"/>
          </p:nvPr>
        </p:nvSpPr>
        <p:spPr>
          <a:ln/>
        </p:spPr>
        <p:txBody>
          <a:bodyPr/>
          <a:lstStyle>
            <a:lvl1pPr>
              <a:defRPr/>
            </a:lvl1pPr>
          </a:lstStyle>
          <a:p>
            <a:pPr>
              <a:defRPr/>
            </a:pPr>
            <a:fld id="{7A76FECE-30C5-47F6-8C82-99D0E477001E}" type="slidenum">
              <a:rPr lang="en-IN" altLang="en-US"/>
              <a:pPr>
                <a:defRPr/>
              </a:pPr>
              <a:t>‹#›</a:t>
            </a:fld>
            <a:endParaRPr lang="en-IN" altLang="en-US"/>
          </a:p>
        </p:txBody>
      </p:sp>
    </p:spTree>
    <p:extLst>
      <p:ext uri="{BB962C8B-B14F-4D97-AF65-F5344CB8AC3E}">
        <p14:creationId xmlns:p14="http://schemas.microsoft.com/office/powerpoint/2010/main" val="1531814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a:extLst>
              <a:ext uri="{FF2B5EF4-FFF2-40B4-BE49-F238E27FC236}">
                <a16:creationId xmlns:a16="http://schemas.microsoft.com/office/drawing/2014/main" id="{55BEE291-B3D2-48A8-A14A-598A0A3A62A7}"/>
              </a:ext>
            </a:extLst>
          </p:cNvPr>
          <p:cNvSpPr>
            <a:spLocks noGrp="1" noChangeArrowheads="1"/>
          </p:cNvSpPr>
          <p:nvPr>
            <p:ph type="dt" sz="half" idx="10"/>
          </p:nvPr>
        </p:nvSpPr>
        <p:spPr>
          <a:ln/>
        </p:spPr>
        <p:txBody>
          <a:bodyPr/>
          <a:lstStyle>
            <a:lvl1pPr>
              <a:defRPr/>
            </a:lvl1pPr>
          </a:lstStyle>
          <a:p>
            <a:pPr>
              <a:defRPr/>
            </a:pPr>
            <a:endParaRPr lang="en-IN" altLang="en-US"/>
          </a:p>
        </p:txBody>
      </p:sp>
      <p:sp>
        <p:nvSpPr>
          <p:cNvPr id="6" name="Rectangle 6">
            <a:extLst>
              <a:ext uri="{FF2B5EF4-FFF2-40B4-BE49-F238E27FC236}">
                <a16:creationId xmlns:a16="http://schemas.microsoft.com/office/drawing/2014/main" id="{69ED381B-E1DD-4BC7-B109-78842269A2EA}"/>
              </a:ext>
            </a:extLst>
          </p:cNvPr>
          <p:cNvSpPr>
            <a:spLocks noGrp="1" noChangeArrowheads="1"/>
          </p:cNvSpPr>
          <p:nvPr>
            <p:ph type="ftr" sz="quarter" idx="11"/>
          </p:nvPr>
        </p:nvSpPr>
        <p:spPr>
          <a:ln/>
        </p:spPr>
        <p:txBody>
          <a:bodyPr/>
          <a:lstStyle>
            <a:lvl1pPr>
              <a:defRPr/>
            </a:lvl1pPr>
          </a:lstStyle>
          <a:p>
            <a:pPr>
              <a:defRPr/>
            </a:pPr>
            <a:endParaRPr lang="en-IN" altLang="en-US"/>
          </a:p>
        </p:txBody>
      </p:sp>
      <p:sp>
        <p:nvSpPr>
          <p:cNvPr id="7" name="Rectangle 7">
            <a:extLst>
              <a:ext uri="{FF2B5EF4-FFF2-40B4-BE49-F238E27FC236}">
                <a16:creationId xmlns:a16="http://schemas.microsoft.com/office/drawing/2014/main" id="{4B5E79B9-AE84-4367-992F-9B023E07C8F8}"/>
              </a:ext>
            </a:extLst>
          </p:cNvPr>
          <p:cNvSpPr>
            <a:spLocks noGrp="1" noChangeArrowheads="1"/>
          </p:cNvSpPr>
          <p:nvPr>
            <p:ph type="sldNum" sz="quarter" idx="12"/>
          </p:nvPr>
        </p:nvSpPr>
        <p:spPr>
          <a:ln/>
        </p:spPr>
        <p:txBody>
          <a:bodyPr/>
          <a:lstStyle>
            <a:lvl1pPr>
              <a:defRPr/>
            </a:lvl1pPr>
          </a:lstStyle>
          <a:p>
            <a:pPr>
              <a:defRPr/>
            </a:pPr>
            <a:fld id="{27E52AA5-6207-4AFE-88B8-3F1BD1437F3A}" type="slidenum">
              <a:rPr lang="en-IN" altLang="en-US"/>
              <a:pPr>
                <a:defRPr/>
              </a:pPr>
              <a:t>‹#›</a:t>
            </a:fld>
            <a:endParaRPr lang="en-IN" altLang="en-US"/>
          </a:p>
        </p:txBody>
      </p:sp>
    </p:spTree>
    <p:extLst>
      <p:ext uri="{BB962C8B-B14F-4D97-AF65-F5344CB8AC3E}">
        <p14:creationId xmlns:p14="http://schemas.microsoft.com/office/powerpoint/2010/main" val="3072483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a:extLst>
              <a:ext uri="{FF2B5EF4-FFF2-40B4-BE49-F238E27FC236}">
                <a16:creationId xmlns:a16="http://schemas.microsoft.com/office/drawing/2014/main" id="{82114FC7-66C1-43FE-91B1-B8D3AF3BB894}"/>
              </a:ext>
            </a:extLst>
          </p:cNvPr>
          <p:cNvSpPr>
            <a:spLocks noGrp="1" noChangeArrowheads="1"/>
          </p:cNvSpPr>
          <p:nvPr>
            <p:ph type="dt" sz="half" idx="10"/>
          </p:nvPr>
        </p:nvSpPr>
        <p:spPr>
          <a:ln/>
        </p:spPr>
        <p:txBody>
          <a:bodyPr/>
          <a:lstStyle>
            <a:lvl1pPr>
              <a:defRPr/>
            </a:lvl1pPr>
          </a:lstStyle>
          <a:p>
            <a:pPr>
              <a:defRPr/>
            </a:pPr>
            <a:endParaRPr lang="en-IN" altLang="en-US"/>
          </a:p>
        </p:txBody>
      </p:sp>
      <p:sp>
        <p:nvSpPr>
          <p:cNvPr id="6" name="Rectangle 6">
            <a:extLst>
              <a:ext uri="{FF2B5EF4-FFF2-40B4-BE49-F238E27FC236}">
                <a16:creationId xmlns:a16="http://schemas.microsoft.com/office/drawing/2014/main" id="{41753825-C2F9-4AC9-AEB9-AD65A3DBDB26}"/>
              </a:ext>
            </a:extLst>
          </p:cNvPr>
          <p:cNvSpPr>
            <a:spLocks noGrp="1" noChangeArrowheads="1"/>
          </p:cNvSpPr>
          <p:nvPr>
            <p:ph type="ftr" sz="quarter" idx="11"/>
          </p:nvPr>
        </p:nvSpPr>
        <p:spPr>
          <a:ln/>
        </p:spPr>
        <p:txBody>
          <a:bodyPr/>
          <a:lstStyle>
            <a:lvl1pPr>
              <a:defRPr/>
            </a:lvl1pPr>
          </a:lstStyle>
          <a:p>
            <a:pPr>
              <a:defRPr/>
            </a:pPr>
            <a:endParaRPr lang="en-IN" altLang="en-US"/>
          </a:p>
        </p:txBody>
      </p:sp>
      <p:sp>
        <p:nvSpPr>
          <p:cNvPr id="7" name="Rectangle 7">
            <a:extLst>
              <a:ext uri="{FF2B5EF4-FFF2-40B4-BE49-F238E27FC236}">
                <a16:creationId xmlns:a16="http://schemas.microsoft.com/office/drawing/2014/main" id="{9063A009-795A-430E-9418-C5E28D20EE40}"/>
              </a:ext>
            </a:extLst>
          </p:cNvPr>
          <p:cNvSpPr>
            <a:spLocks noGrp="1" noChangeArrowheads="1"/>
          </p:cNvSpPr>
          <p:nvPr>
            <p:ph type="sldNum" sz="quarter" idx="12"/>
          </p:nvPr>
        </p:nvSpPr>
        <p:spPr>
          <a:ln/>
        </p:spPr>
        <p:txBody>
          <a:bodyPr/>
          <a:lstStyle>
            <a:lvl1pPr>
              <a:defRPr/>
            </a:lvl1pPr>
          </a:lstStyle>
          <a:p>
            <a:pPr>
              <a:defRPr/>
            </a:pPr>
            <a:fld id="{865A7BCC-2BC4-48E1-839A-8B39406A1B3C}" type="slidenum">
              <a:rPr lang="en-IN" altLang="en-US"/>
              <a:pPr>
                <a:defRPr/>
              </a:pPr>
              <a:t>‹#›</a:t>
            </a:fld>
            <a:endParaRPr lang="en-IN" altLang="en-US"/>
          </a:p>
        </p:txBody>
      </p:sp>
    </p:spTree>
    <p:extLst>
      <p:ext uri="{BB962C8B-B14F-4D97-AF65-F5344CB8AC3E}">
        <p14:creationId xmlns:p14="http://schemas.microsoft.com/office/powerpoint/2010/main" val="1566374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3F9CF76-ADD3-4302-9E35-07C5A57E791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E1E4CB70-9806-417D-BB7A-02943DA44823}"/>
              </a:ext>
            </a:extLst>
          </p:cNvPr>
          <p:cNvSpPr>
            <a:spLocks noGrp="1" noChangeArrowheads="1"/>
          </p:cNvSpPr>
          <p:nvPr>
            <p:ph type="title"/>
          </p:nvPr>
        </p:nvSpPr>
        <p:spPr bwMode="auto">
          <a:xfrm>
            <a:off x="457200" y="5794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IN" altLang="en-US"/>
              <a:t>Click to edit Master title style</a:t>
            </a:r>
          </a:p>
        </p:txBody>
      </p:sp>
      <p:sp>
        <p:nvSpPr>
          <p:cNvPr id="1028" name="Rectangle 4">
            <a:extLst>
              <a:ext uri="{FF2B5EF4-FFF2-40B4-BE49-F238E27FC236}">
                <a16:creationId xmlns:a16="http://schemas.microsoft.com/office/drawing/2014/main" id="{D23C82D8-9BD1-4C8D-97A2-C69D6BC67A01}"/>
              </a:ext>
            </a:extLst>
          </p:cNvPr>
          <p:cNvSpPr>
            <a:spLocks noGrp="1" noChangeArrowheads="1"/>
          </p:cNvSpPr>
          <p:nvPr>
            <p:ph type="body" idx="1"/>
          </p:nvPr>
        </p:nvSpPr>
        <p:spPr bwMode="auto">
          <a:xfrm>
            <a:off x="457200" y="19050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IN" altLang="en-US"/>
              <a:t>Click to edit Master text styles</a:t>
            </a:r>
          </a:p>
          <a:p>
            <a:pPr lvl="1"/>
            <a:r>
              <a:rPr lang="en-IN" altLang="en-US"/>
              <a:t>Second level</a:t>
            </a:r>
          </a:p>
          <a:p>
            <a:pPr lvl="2"/>
            <a:r>
              <a:rPr lang="en-IN" altLang="en-US"/>
              <a:t>Third level</a:t>
            </a:r>
          </a:p>
          <a:p>
            <a:pPr lvl="3"/>
            <a:r>
              <a:rPr lang="en-IN" altLang="en-US"/>
              <a:t>Fourth level</a:t>
            </a:r>
          </a:p>
          <a:p>
            <a:pPr lvl="4"/>
            <a:r>
              <a:rPr lang="en-IN" altLang="en-US"/>
              <a:t>Fifth level</a:t>
            </a:r>
          </a:p>
        </p:txBody>
      </p:sp>
      <p:sp>
        <p:nvSpPr>
          <p:cNvPr id="4101" name="Rectangle 5">
            <a:extLst>
              <a:ext uri="{FF2B5EF4-FFF2-40B4-BE49-F238E27FC236}">
                <a16:creationId xmlns:a16="http://schemas.microsoft.com/office/drawing/2014/main" id="{C4C280F1-963D-46C8-BD2E-E1A57E25181F}"/>
              </a:ext>
            </a:extLst>
          </p:cNvPr>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solidFill>
                  <a:schemeClr val="tx2"/>
                </a:solidFill>
              </a:defRPr>
            </a:lvl1pPr>
          </a:lstStyle>
          <a:p>
            <a:pPr>
              <a:defRPr/>
            </a:pPr>
            <a:endParaRPr lang="en-IN" altLang="en-US"/>
          </a:p>
        </p:txBody>
      </p:sp>
      <p:sp>
        <p:nvSpPr>
          <p:cNvPr id="4102" name="Rectangle 6">
            <a:extLst>
              <a:ext uri="{FF2B5EF4-FFF2-40B4-BE49-F238E27FC236}">
                <a16:creationId xmlns:a16="http://schemas.microsoft.com/office/drawing/2014/main" id="{C00C7EE3-A097-423B-8967-35BE6CAE1225}"/>
              </a:ext>
            </a:extLst>
          </p:cNvPr>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200">
                <a:solidFill>
                  <a:schemeClr val="tx2"/>
                </a:solidFill>
              </a:defRPr>
            </a:lvl1pPr>
          </a:lstStyle>
          <a:p>
            <a:pPr>
              <a:defRPr/>
            </a:pPr>
            <a:endParaRPr lang="en-IN" altLang="en-US"/>
          </a:p>
        </p:txBody>
      </p:sp>
      <p:sp>
        <p:nvSpPr>
          <p:cNvPr id="4103" name="Rectangle 7">
            <a:extLst>
              <a:ext uri="{FF2B5EF4-FFF2-40B4-BE49-F238E27FC236}">
                <a16:creationId xmlns:a16="http://schemas.microsoft.com/office/drawing/2014/main" id="{8A08DC7E-7B7F-49A6-81A4-E7DDE4B66EB1}"/>
              </a:ext>
            </a:extLst>
          </p:cNvPr>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2"/>
                </a:solidFill>
              </a:defRPr>
            </a:lvl1pPr>
          </a:lstStyle>
          <a:p>
            <a:pPr>
              <a:defRPr/>
            </a:pPr>
            <a:fld id="{7489A78C-755C-4A9B-9028-39406F5C39EC}"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sldLayoutIdLst>
    <p:sldLayoutId id="2147483696"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0" fontAlgn="base" hangingPunct="0">
        <a:spcBef>
          <a:spcPct val="0"/>
        </a:spcBef>
        <a:spcAft>
          <a:spcPct val="0"/>
        </a:spcAft>
        <a:defRPr sz="3800" kern="1200">
          <a:solidFill>
            <a:schemeClr val="tx2"/>
          </a:solidFill>
          <a:latin typeface="+mj-lt"/>
          <a:ea typeface="+mj-ea"/>
          <a:cs typeface="+mj-cs"/>
        </a:defRPr>
      </a:lvl1pPr>
      <a:lvl2pPr algn="ctr" rtl="0" eaLnBrk="0" fontAlgn="base" hangingPunct="0">
        <a:spcBef>
          <a:spcPct val="0"/>
        </a:spcBef>
        <a:spcAft>
          <a:spcPct val="0"/>
        </a:spcAft>
        <a:defRPr sz="3800">
          <a:solidFill>
            <a:schemeClr val="tx2"/>
          </a:solidFill>
          <a:latin typeface="Tahoma" panose="020B0604030504040204" pitchFamily="34" charset="0"/>
        </a:defRPr>
      </a:lvl2pPr>
      <a:lvl3pPr algn="ctr" rtl="0" eaLnBrk="0" fontAlgn="base" hangingPunct="0">
        <a:spcBef>
          <a:spcPct val="0"/>
        </a:spcBef>
        <a:spcAft>
          <a:spcPct val="0"/>
        </a:spcAft>
        <a:defRPr sz="3800">
          <a:solidFill>
            <a:schemeClr val="tx2"/>
          </a:solidFill>
          <a:latin typeface="Tahoma" panose="020B0604030504040204" pitchFamily="34" charset="0"/>
        </a:defRPr>
      </a:lvl3pPr>
      <a:lvl4pPr algn="ctr" rtl="0" eaLnBrk="0" fontAlgn="base" hangingPunct="0">
        <a:spcBef>
          <a:spcPct val="0"/>
        </a:spcBef>
        <a:spcAft>
          <a:spcPct val="0"/>
        </a:spcAft>
        <a:defRPr sz="3800">
          <a:solidFill>
            <a:schemeClr val="tx2"/>
          </a:solidFill>
          <a:latin typeface="Tahoma" panose="020B0604030504040204" pitchFamily="34" charset="0"/>
        </a:defRPr>
      </a:lvl4pPr>
      <a:lvl5pPr algn="ctr" rtl="0" eaLnBrk="0" fontAlgn="base" hangingPunct="0">
        <a:spcBef>
          <a:spcPct val="0"/>
        </a:spcBef>
        <a:spcAft>
          <a:spcPct val="0"/>
        </a:spcAft>
        <a:defRPr sz="3800">
          <a:solidFill>
            <a:schemeClr val="tx2"/>
          </a:solidFill>
          <a:latin typeface="Tahoma" panose="020B0604030504040204" pitchFamily="34" charset="0"/>
        </a:defRPr>
      </a:lvl5pPr>
      <a:lvl6pPr marL="457200" algn="ctr" rtl="0" fontAlgn="base">
        <a:spcBef>
          <a:spcPct val="0"/>
        </a:spcBef>
        <a:spcAft>
          <a:spcPct val="0"/>
        </a:spcAft>
        <a:defRPr sz="3800">
          <a:solidFill>
            <a:schemeClr val="tx2"/>
          </a:solidFill>
          <a:latin typeface="Tahoma" panose="020B0604030504040204" pitchFamily="34" charset="0"/>
        </a:defRPr>
      </a:lvl6pPr>
      <a:lvl7pPr marL="914400" algn="ctr" rtl="0" fontAlgn="base">
        <a:spcBef>
          <a:spcPct val="0"/>
        </a:spcBef>
        <a:spcAft>
          <a:spcPct val="0"/>
        </a:spcAft>
        <a:defRPr sz="3800">
          <a:solidFill>
            <a:schemeClr val="tx2"/>
          </a:solidFill>
          <a:latin typeface="Tahoma" panose="020B0604030504040204" pitchFamily="34" charset="0"/>
        </a:defRPr>
      </a:lvl7pPr>
      <a:lvl8pPr marL="1371600" algn="ctr" rtl="0" fontAlgn="base">
        <a:spcBef>
          <a:spcPct val="0"/>
        </a:spcBef>
        <a:spcAft>
          <a:spcPct val="0"/>
        </a:spcAft>
        <a:defRPr sz="3800">
          <a:solidFill>
            <a:schemeClr val="tx2"/>
          </a:solidFill>
          <a:latin typeface="Tahoma" panose="020B0604030504040204" pitchFamily="34" charset="0"/>
        </a:defRPr>
      </a:lvl8pPr>
      <a:lvl9pPr marL="1828800" algn="ctr" rtl="0" fontAlgn="base">
        <a:spcBef>
          <a:spcPct val="0"/>
        </a:spcBef>
        <a:spcAft>
          <a:spcPct val="0"/>
        </a:spcAft>
        <a:defRPr sz="3800">
          <a:solidFill>
            <a:schemeClr val="tx2"/>
          </a:solidFill>
          <a:latin typeface="Tahoma" panose="020B0604030504040204" pitchFamily="34" charset="0"/>
        </a:defRPr>
      </a:lvl9pPr>
    </p:titleStyle>
    <p:bodyStyle>
      <a:lvl1pPr marL="342900" indent="-342900" algn="l" rtl="0" eaLnBrk="0" fontAlgn="base" hangingPunct="0">
        <a:spcBef>
          <a:spcPct val="20000"/>
        </a:spcBef>
        <a:spcAft>
          <a:spcPct val="0"/>
        </a:spcAft>
        <a:buChar char="•"/>
        <a:defRPr sz="3000" kern="12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customXml" Target="../ink/ink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oleObject" Target="../embeddings/oleObject1.bin"/><Relationship Id="rId7" Type="http://schemas.openxmlformats.org/officeDocument/2006/relationships/image" Target="../media/image6.e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wmf"/></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customXml" Target="../ink/ink4.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5">
            <a:extLst>
              <a:ext uri="{FF2B5EF4-FFF2-40B4-BE49-F238E27FC236}">
                <a16:creationId xmlns:a16="http://schemas.microsoft.com/office/drawing/2014/main" id="{93DFB8B8-E46F-4829-970A-5261F71E62D4}"/>
              </a:ext>
            </a:extLst>
          </p:cNvPr>
          <p:cNvSpPr>
            <a:spLocks noGrp="1" noChangeArrowheads="1"/>
          </p:cNvSpPr>
          <p:nvPr>
            <p:ph type="ctrTitle"/>
          </p:nvPr>
        </p:nvSpPr>
        <p:spPr>
          <a:xfrm>
            <a:off x="649288" y="2179638"/>
            <a:ext cx="7843837" cy="1584325"/>
          </a:xfrm>
        </p:spPr>
        <p:txBody>
          <a:bodyPr/>
          <a:lstStyle/>
          <a:p>
            <a:pPr eaLnBrk="1" hangingPunct="1"/>
            <a:r>
              <a:rPr lang="en-IN" altLang="en-US" sz="3200" b="1" dirty="0">
                <a:solidFill>
                  <a:srgbClr val="000000"/>
                </a:solidFill>
              </a:rPr>
              <a:t>Algorithm Analysis and Design</a:t>
            </a:r>
            <a:br>
              <a:rPr lang="en-IN" altLang="en-US" sz="3200" b="1" dirty="0">
                <a:solidFill>
                  <a:srgbClr val="000000"/>
                </a:solidFill>
              </a:rPr>
            </a:br>
            <a:br>
              <a:rPr lang="en-IN" altLang="en-US" sz="3200" b="1" dirty="0">
                <a:solidFill>
                  <a:srgbClr val="000000"/>
                </a:solidFill>
              </a:rPr>
            </a:br>
            <a:r>
              <a:rPr lang="en-US" sz="3600" b="1" dirty="0">
                <a:solidFill>
                  <a:srgbClr val="000000"/>
                </a:solidFill>
                <a:effectLst/>
                <a:latin typeface="Tahoma" panose="020B0604030504040204" pitchFamily="34" charset="0"/>
                <a:ea typeface="Tahoma" panose="020B0604030504040204" pitchFamily="34" charset="0"/>
                <a:cs typeface="Tahoma" panose="020B0604030504040204" pitchFamily="34" charset="0"/>
              </a:rPr>
              <a:t>Recurrence Equation</a:t>
            </a:r>
            <a:br>
              <a:rPr lang="en-US" sz="1800" b="1" dirty="0">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lang="en-US" sz="2800" b="1"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800" b="1" dirty="0">
                <a:solidFill>
                  <a:srgbClr val="990000"/>
                </a:solidFill>
                <a:effectLst/>
                <a:latin typeface="Tahoma" panose="020B0604030504040204" pitchFamily="34" charset="0"/>
                <a:ea typeface="Tahoma" panose="020B0604030504040204" pitchFamily="34" charset="0"/>
                <a:cs typeface="Tahoma" panose="020B0604030504040204" pitchFamily="34" charset="0"/>
              </a:rPr>
              <a:t>(Solving Recurrence using </a:t>
            </a:r>
            <a:br>
              <a:rPr lang="en-US" sz="2800" b="1" dirty="0">
                <a:solidFill>
                  <a:srgbClr val="990000"/>
                </a:solidFill>
                <a:effectLst/>
                <a:latin typeface="Tahoma" panose="020B0604030504040204" pitchFamily="34" charset="0"/>
                <a:ea typeface="Tahoma" panose="020B0604030504040204" pitchFamily="34" charset="0"/>
                <a:cs typeface="Tahoma" panose="020B0604030504040204" pitchFamily="34" charset="0"/>
              </a:rPr>
            </a:br>
            <a:r>
              <a:rPr lang="en-US" sz="2800" b="1" dirty="0">
                <a:solidFill>
                  <a:srgbClr val="990000"/>
                </a:solidFill>
                <a:latin typeface="Tahoma" panose="020B0604030504040204" pitchFamily="34" charset="0"/>
                <a:ea typeface="Tahoma" panose="020B0604030504040204" pitchFamily="34" charset="0"/>
                <a:cs typeface="Tahoma" panose="020B0604030504040204" pitchFamily="34" charset="0"/>
              </a:rPr>
              <a:t>Master </a:t>
            </a:r>
            <a:r>
              <a:rPr lang="en-US" sz="2800" b="1" dirty="0">
                <a:solidFill>
                  <a:srgbClr val="990000"/>
                </a:solidFill>
                <a:effectLst/>
                <a:latin typeface="Tahoma" panose="020B0604030504040204" pitchFamily="34" charset="0"/>
                <a:ea typeface="Tahoma" panose="020B0604030504040204" pitchFamily="34" charset="0"/>
                <a:cs typeface="Tahoma" panose="020B0604030504040204" pitchFamily="34" charset="0"/>
              </a:rPr>
              <a:t>Method</a:t>
            </a:r>
            <a:r>
              <a:rPr lang="en-IN" altLang="en-US" dirty="0">
                <a:solidFill>
                  <a:srgbClr val="990000"/>
                </a:solidFill>
              </a:rPr>
              <a:t>)</a:t>
            </a:r>
            <a:br>
              <a:rPr lang="en-IN" altLang="en-US" sz="3400" dirty="0">
                <a:solidFill>
                  <a:srgbClr val="990000"/>
                </a:solidFill>
              </a:rPr>
            </a:br>
            <a:br>
              <a:rPr lang="en-IN" altLang="en-US" sz="3400" dirty="0">
                <a:solidFill>
                  <a:srgbClr val="000000"/>
                </a:solidFill>
              </a:rPr>
            </a:br>
            <a:r>
              <a:rPr lang="en-IN" altLang="en-US" sz="3200" b="1" dirty="0">
                <a:solidFill>
                  <a:srgbClr val="000000"/>
                </a:solidFill>
              </a:rPr>
              <a:t>Lecture – 11 and 12</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1749F63C-3B87-4DEB-AF21-1907C0485AA3}"/>
                  </a:ext>
                </a:extLst>
              </p14:cNvPr>
              <p14:cNvContentPartPr/>
              <p14:nvPr/>
            </p14:nvContentPartPr>
            <p14:xfrm>
              <a:off x="2053874" y="295316"/>
              <a:ext cx="18720" cy="34920"/>
            </p14:xfrm>
          </p:contentPart>
        </mc:Choice>
        <mc:Fallback xmlns="">
          <p:pic>
            <p:nvPicPr>
              <p:cNvPr id="2" name="Ink 1">
                <a:extLst>
                  <a:ext uri="{FF2B5EF4-FFF2-40B4-BE49-F238E27FC236}">
                    <a16:creationId xmlns:a16="http://schemas.microsoft.com/office/drawing/2014/main" id="{1749F63C-3B87-4DEB-AF21-1907C0485AA3}"/>
                  </a:ext>
                </a:extLst>
              </p:cNvPr>
              <p:cNvPicPr/>
              <p:nvPr/>
            </p:nvPicPr>
            <p:blipFill>
              <a:blip r:embed="rId3"/>
              <a:stretch>
                <a:fillRect/>
              </a:stretch>
            </p:blipFill>
            <p:spPr>
              <a:xfrm>
                <a:off x="2044874" y="286676"/>
                <a:ext cx="3636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AF0CF6D3-3AFF-432E-985C-EE8A851F47F2}"/>
                  </a:ext>
                </a:extLst>
              </p14:cNvPr>
              <p14:cNvContentPartPr/>
              <p14:nvPr/>
            </p14:nvContentPartPr>
            <p14:xfrm>
              <a:off x="463034" y="4948316"/>
              <a:ext cx="39960" cy="35280"/>
            </p14:xfrm>
          </p:contentPart>
        </mc:Choice>
        <mc:Fallback xmlns="">
          <p:pic>
            <p:nvPicPr>
              <p:cNvPr id="3" name="Ink 2">
                <a:extLst>
                  <a:ext uri="{FF2B5EF4-FFF2-40B4-BE49-F238E27FC236}">
                    <a16:creationId xmlns:a16="http://schemas.microsoft.com/office/drawing/2014/main" id="{AF0CF6D3-3AFF-432E-985C-EE8A851F47F2}"/>
                  </a:ext>
                </a:extLst>
              </p:cNvPr>
              <p:cNvPicPr/>
              <p:nvPr/>
            </p:nvPicPr>
            <p:blipFill>
              <a:blip r:embed="rId5"/>
              <a:stretch>
                <a:fillRect/>
              </a:stretch>
            </p:blipFill>
            <p:spPr>
              <a:xfrm>
                <a:off x="454394" y="4939316"/>
                <a:ext cx="57600" cy="52920"/>
              </a:xfrm>
              <a:prstGeom prst="rect">
                <a:avLst/>
              </a:prstGeom>
            </p:spPr>
          </p:pic>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5DCA1-048C-4266-BB49-C05BB4805D52}"/>
              </a:ext>
            </a:extLst>
          </p:cNvPr>
          <p:cNvSpPr>
            <a:spLocks noGrp="1"/>
          </p:cNvSpPr>
          <p:nvPr>
            <p:ph type="title"/>
          </p:nvPr>
        </p:nvSpPr>
        <p:spPr/>
        <p:txBody>
          <a:bodyPr/>
          <a:lstStyle/>
          <a:p>
            <a:r>
              <a:rPr lang="en-US" b="1" dirty="0">
                <a:solidFill>
                  <a:srgbClr val="000000"/>
                </a:solidFill>
              </a:rPr>
              <a:t>Master Method</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ABCD6F-6D85-48D8-998B-66EC12DD3FC8}"/>
                  </a:ext>
                </a:extLst>
              </p:cNvPr>
              <p:cNvSpPr>
                <a:spLocks noGrp="1"/>
              </p:cNvSpPr>
              <p:nvPr>
                <p:ph idx="1"/>
              </p:nvPr>
            </p:nvSpPr>
            <p:spPr>
              <a:xfrm>
                <a:off x="683568" y="1905000"/>
                <a:ext cx="8003232" cy="3886200"/>
              </a:xfrm>
            </p:spPr>
            <p:txBody>
              <a:bodyPr/>
              <a:lstStyle/>
              <a:p>
                <a:pPr marL="0" indent="0">
                  <a:buNone/>
                </a:pPr>
                <a:r>
                  <a:rPr lang="en-US" sz="1800" dirty="0">
                    <a:solidFill>
                      <a:srgbClr val="000000"/>
                    </a:solidFill>
                    <a:latin typeface="+mj-lt"/>
                  </a:rPr>
                  <a:t>Example 1</a:t>
                </a:r>
              </a:p>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center"/>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=5</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e>
                      </m:d>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𝐻𝑒</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𝑎𝑟</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=5,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𝐹𝑖𝑟𝑠𝑡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𝑤𝑒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𝑐𝑎𝑙𝑐𝑢𝑙𝑎𝑡𝑒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𝑡h𝑒𝑛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𝑐𝑜𝑚𝑝𝑎𝑟𝑒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𝑤𝑖𝑡h</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𝑆𝑜</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5</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2.32</m:t>
                        </m:r>
                      </m:sup>
                    </m:sSup>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𝑏𝑢𝑡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𝑇h𝑒𝑟𝑒𝑓𝑜𝑟𝑒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&gt;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0" i="1"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𝜀</m:t>
                      </m:r>
                      <m:r>
                        <a:rPr lang="en-US" sz="1800" b="0" i="1"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=0.32)</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Hence as per the definition of master theorem Case 1 </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2.32</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sz="1800" dirty="0">
                  <a:solidFill>
                    <a:srgbClr val="000000"/>
                  </a:solidFill>
                </a:endParaRPr>
              </a:p>
            </p:txBody>
          </p:sp>
        </mc:Choice>
        <mc:Fallback xmlns="">
          <p:sp>
            <p:nvSpPr>
              <p:cNvPr id="3" name="Content Placeholder 2">
                <a:extLst>
                  <a:ext uri="{FF2B5EF4-FFF2-40B4-BE49-F238E27FC236}">
                    <a16:creationId xmlns:a16="http://schemas.microsoft.com/office/drawing/2014/main" id="{EEABCD6F-6D85-48D8-998B-66EC12DD3FC8}"/>
                  </a:ext>
                </a:extLst>
              </p:cNvPr>
              <p:cNvSpPr>
                <a:spLocks noGrp="1" noRot="1" noChangeAspect="1" noMove="1" noResize="1" noEditPoints="1" noAdjustHandles="1" noChangeArrowheads="1" noChangeShapeType="1" noTextEdit="1"/>
              </p:cNvSpPr>
              <p:nvPr>
                <p:ph idx="1"/>
              </p:nvPr>
            </p:nvSpPr>
            <p:spPr>
              <a:xfrm>
                <a:off x="683568" y="1905000"/>
                <a:ext cx="8003232" cy="3886200"/>
              </a:xfrm>
              <a:blipFill>
                <a:blip r:embed="rId2"/>
                <a:stretch>
                  <a:fillRect l="-609" t="-942"/>
                </a:stretch>
              </a:blipFill>
            </p:spPr>
            <p:txBody>
              <a:bodyPr/>
              <a:lstStyle/>
              <a:p>
                <a:r>
                  <a:rPr lang="en-IN">
                    <a:noFill/>
                  </a:rPr>
                  <a:t> </a:t>
                </a:r>
              </a:p>
            </p:txBody>
          </p:sp>
        </mc:Fallback>
      </mc:AlternateContent>
    </p:spTree>
    <p:extLst>
      <p:ext uri="{BB962C8B-B14F-4D97-AF65-F5344CB8AC3E}">
        <p14:creationId xmlns:p14="http://schemas.microsoft.com/office/powerpoint/2010/main" val="2281892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83D43-FA75-44DA-98ED-E168C9EB41F9}"/>
              </a:ext>
            </a:extLst>
          </p:cNvPr>
          <p:cNvSpPr>
            <a:spLocks noGrp="1"/>
          </p:cNvSpPr>
          <p:nvPr>
            <p:ph type="title"/>
          </p:nvPr>
        </p:nvSpPr>
        <p:spPr/>
        <p:txBody>
          <a:bodyPr/>
          <a:lstStyle/>
          <a:p>
            <a:r>
              <a:rPr lang="en-US" b="1" dirty="0">
                <a:solidFill>
                  <a:srgbClr val="000000"/>
                </a:solidFill>
              </a:rPr>
              <a:t>Master Method</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4C4285F-9C53-493F-9406-A16216675700}"/>
                  </a:ext>
                </a:extLst>
              </p:cNvPr>
              <p:cNvSpPr>
                <a:spLocks noGrp="1"/>
              </p:cNvSpPr>
              <p:nvPr>
                <p:ph idx="1"/>
              </p:nvPr>
            </p:nvSpPr>
            <p:spPr>
              <a:xfrm>
                <a:off x="683568" y="1844824"/>
                <a:ext cx="8229600" cy="3886200"/>
              </a:xfrm>
            </p:spPr>
            <p:txBody>
              <a:bodyPr/>
              <a:lstStyle/>
              <a:p>
                <a:pPr marL="0" indent="0">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Example 2</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spcAft>
                    <a:spcPts val="0"/>
                  </a:spcAft>
                  <a:buNone/>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=9</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spcAft>
                    <a:spcPts val="0"/>
                  </a:spcAft>
                  <a:buNone/>
                </a:pPr>
                <a14:m>
                  <m:oMathPara xmlns:m="http://schemas.openxmlformats.org/officeDocument/2006/math">
                    <m:oMathParaPr>
                      <m:jc m:val="left"/>
                    </m:oMathParaPr>
                    <m:oMath xmlns:m="http://schemas.openxmlformats.org/officeDocument/2006/math">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IN" dirty="0"/>
              </a:p>
            </p:txBody>
          </p:sp>
        </mc:Choice>
        <mc:Fallback xmlns="">
          <p:sp>
            <p:nvSpPr>
              <p:cNvPr id="3" name="Content Placeholder 2">
                <a:extLst>
                  <a:ext uri="{FF2B5EF4-FFF2-40B4-BE49-F238E27FC236}">
                    <a16:creationId xmlns:a16="http://schemas.microsoft.com/office/drawing/2014/main" id="{74C4285F-9C53-493F-9406-A16216675700}"/>
                  </a:ext>
                </a:extLst>
              </p:cNvPr>
              <p:cNvSpPr>
                <a:spLocks noGrp="1" noRot="1" noChangeAspect="1" noMove="1" noResize="1" noEditPoints="1" noAdjustHandles="1" noChangeArrowheads="1" noChangeShapeType="1" noTextEdit="1"/>
              </p:cNvSpPr>
              <p:nvPr>
                <p:ph idx="1"/>
              </p:nvPr>
            </p:nvSpPr>
            <p:spPr>
              <a:xfrm>
                <a:off x="683568" y="1844824"/>
                <a:ext cx="8229600" cy="3886200"/>
              </a:xfrm>
              <a:blipFill>
                <a:blip r:embed="rId2"/>
                <a:stretch>
                  <a:fillRect l="-593" t="-942"/>
                </a:stretch>
              </a:blipFill>
            </p:spPr>
            <p:txBody>
              <a:bodyPr/>
              <a:lstStyle/>
              <a:p>
                <a:r>
                  <a:rPr lang="en-IN">
                    <a:noFill/>
                  </a:rPr>
                  <a:t> </a:t>
                </a:r>
              </a:p>
            </p:txBody>
          </p:sp>
        </mc:Fallback>
      </mc:AlternateContent>
    </p:spTree>
    <p:extLst>
      <p:ext uri="{BB962C8B-B14F-4D97-AF65-F5344CB8AC3E}">
        <p14:creationId xmlns:p14="http://schemas.microsoft.com/office/powerpoint/2010/main" val="1920000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83D43-FA75-44DA-98ED-E168C9EB41F9}"/>
              </a:ext>
            </a:extLst>
          </p:cNvPr>
          <p:cNvSpPr>
            <a:spLocks noGrp="1"/>
          </p:cNvSpPr>
          <p:nvPr>
            <p:ph type="title"/>
          </p:nvPr>
        </p:nvSpPr>
        <p:spPr/>
        <p:txBody>
          <a:bodyPr/>
          <a:lstStyle/>
          <a:p>
            <a:r>
              <a:rPr lang="en-US" b="1" dirty="0">
                <a:solidFill>
                  <a:srgbClr val="000000"/>
                </a:solidFill>
              </a:rPr>
              <a:t>Master Method</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4C4285F-9C53-493F-9406-A16216675700}"/>
                  </a:ext>
                </a:extLst>
              </p:cNvPr>
              <p:cNvSpPr>
                <a:spLocks noGrp="1"/>
              </p:cNvSpPr>
              <p:nvPr>
                <p:ph idx="1"/>
              </p:nvPr>
            </p:nvSpPr>
            <p:spPr>
              <a:xfrm>
                <a:off x="683568" y="1844824"/>
                <a:ext cx="8229600" cy="3886200"/>
              </a:xfrm>
            </p:spPr>
            <p:txBody>
              <a:bodyPr/>
              <a:lstStyle/>
              <a:p>
                <a:pPr marL="0" indent="0">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Example 2</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spcAft>
                    <a:spcPts val="0"/>
                  </a:spcAft>
                  <a:buNone/>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=9</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spcAft>
                    <a:spcPts val="0"/>
                  </a:spcAft>
                  <a:buNone/>
                </a:pPr>
                <a14:m>
                  <m:oMathPara xmlns:m="http://schemas.openxmlformats.org/officeDocument/2006/math">
                    <m:oMathParaPr>
                      <m:jc m:val="left"/>
                    </m:oMathParaPr>
                    <m:oMath xmlns:m="http://schemas.openxmlformats.org/officeDocument/2006/math">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𝐻𝑒</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𝑎𝑟</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=9,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spcAft>
                    <a:spcPts val="0"/>
                  </a:spcAft>
                  <a:buNone/>
                </a:pPr>
                <a:r>
                  <a:rPr lang="en-IN" sz="18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𝐹𝑖𝑟𝑠𝑡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𝑤𝑒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𝑐𝑎𝑙𝑐𝑢𝑙𝑎𝑡𝑒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𝑡h𝑒𝑛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𝑐𝑜𝑚𝑝𝑎𝑟𝑒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𝑤𝑖𝑡h</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𝑆𝑜</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9</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𝑏𝑢𝑡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𝑇h𝑒𝑟𝑒𝑓𝑜𝑟𝑒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&gt;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𝜀</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Hence as per the definition of master theorem Case 1 </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74C4285F-9C53-493F-9406-A16216675700}"/>
                  </a:ext>
                </a:extLst>
              </p:cNvPr>
              <p:cNvSpPr>
                <a:spLocks noGrp="1" noRot="1" noChangeAspect="1" noMove="1" noResize="1" noEditPoints="1" noAdjustHandles="1" noChangeArrowheads="1" noChangeShapeType="1" noTextEdit="1"/>
              </p:cNvSpPr>
              <p:nvPr>
                <p:ph idx="1"/>
              </p:nvPr>
            </p:nvSpPr>
            <p:spPr>
              <a:xfrm>
                <a:off x="683568" y="1844824"/>
                <a:ext cx="8229600" cy="3886200"/>
              </a:xfrm>
              <a:blipFill>
                <a:blip r:embed="rId2"/>
                <a:stretch>
                  <a:fillRect l="-593" t="-942"/>
                </a:stretch>
              </a:blipFill>
            </p:spPr>
            <p:txBody>
              <a:bodyPr/>
              <a:lstStyle/>
              <a:p>
                <a:r>
                  <a:rPr lang="en-IN">
                    <a:noFill/>
                  </a:rPr>
                  <a:t> </a:t>
                </a:r>
              </a:p>
            </p:txBody>
          </p:sp>
        </mc:Fallback>
      </mc:AlternateContent>
    </p:spTree>
    <p:extLst>
      <p:ext uri="{BB962C8B-B14F-4D97-AF65-F5344CB8AC3E}">
        <p14:creationId xmlns:p14="http://schemas.microsoft.com/office/powerpoint/2010/main" val="2646297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D6386-E70A-4CC3-B4BE-E45299D2F7CC}"/>
              </a:ext>
            </a:extLst>
          </p:cNvPr>
          <p:cNvSpPr>
            <a:spLocks noGrp="1"/>
          </p:cNvSpPr>
          <p:nvPr>
            <p:ph type="title"/>
          </p:nvPr>
        </p:nvSpPr>
        <p:spPr/>
        <p:txBody>
          <a:bodyPr/>
          <a:lstStyle/>
          <a:p>
            <a:r>
              <a:rPr lang="en-US" b="1" dirty="0">
                <a:solidFill>
                  <a:srgbClr val="000000"/>
                </a:solidFill>
              </a:rPr>
              <a:t>Master Method</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B564A2B-FD08-4333-814D-B1D16915DCA5}"/>
                  </a:ext>
                </a:extLst>
              </p:cNvPr>
              <p:cNvSpPr>
                <a:spLocks noGrp="1"/>
              </p:cNvSpPr>
              <p:nvPr>
                <p:ph idx="1"/>
              </p:nvPr>
            </p:nvSpPr>
            <p:spPr>
              <a:xfrm>
                <a:off x="755576" y="1741644"/>
                <a:ext cx="7787208" cy="3886200"/>
              </a:xfrm>
            </p:spPr>
            <p:txBody>
              <a:bodyPr/>
              <a:lstStyle/>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Example 3</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2B564A2B-FD08-4333-814D-B1D16915DCA5}"/>
                  </a:ext>
                </a:extLst>
              </p:cNvPr>
              <p:cNvSpPr>
                <a:spLocks noGrp="1" noRot="1" noChangeAspect="1" noMove="1" noResize="1" noEditPoints="1" noAdjustHandles="1" noChangeArrowheads="1" noChangeShapeType="1" noTextEdit="1"/>
              </p:cNvSpPr>
              <p:nvPr>
                <p:ph idx="1"/>
              </p:nvPr>
            </p:nvSpPr>
            <p:spPr>
              <a:xfrm>
                <a:off x="755576" y="1741644"/>
                <a:ext cx="7787208" cy="3886200"/>
              </a:xfrm>
              <a:blipFill>
                <a:blip r:embed="rId2"/>
                <a:stretch>
                  <a:fillRect l="-705" t="-1099"/>
                </a:stretch>
              </a:blipFill>
            </p:spPr>
            <p:txBody>
              <a:bodyPr/>
              <a:lstStyle/>
              <a:p>
                <a:r>
                  <a:rPr lang="en-IN">
                    <a:noFill/>
                  </a:rPr>
                  <a:t> </a:t>
                </a:r>
              </a:p>
            </p:txBody>
          </p:sp>
        </mc:Fallback>
      </mc:AlternateContent>
    </p:spTree>
    <p:extLst>
      <p:ext uri="{BB962C8B-B14F-4D97-AF65-F5344CB8AC3E}">
        <p14:creationId xmlns:p14="http://schemas.microsoft.com/office/powerpoint/2010/main" val="3209005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D6386-E70A-4CC3-B4BE-E45299D2F7CC}"/>
              </a:ext>
            </a:extLst>
          </p:cNvPr>
          <p:cNvSpPr>
            <a:spLocks noGrp="1"/>
          </p:cNvSpPr>
          <p:nvPr>
            <p:ph type="title"/>
          </p:nvPr>
        </p:nvSpPr>
        <p:spPr/>
        <p:txBody>
          <a:bodyPr/>
          <a:lstStyle/>
          <a:p>
            <a:r>
              <a:rPr lang="en-US" b="1" dirty="0">
                <a:solidFill>
                  <a:srgbClr val="000000"/>
                </a:solidFill>
              </a:rPr>
              <a:t>Master Method</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B564A2B-FD08-4333-814D-B1D16915DCA5}"/>
                  </a:ext>
                </a:extLst>
              </p:cNvPr>
              <p:cNvSpPr>
                <a:spLocks noGrp="1"/>
              </p:cNvSpPr>
              <p:nvPr>
                <p:ph idx="1"/>
              </p:nvPr>
            </p:nvSpPr>
            <p:spPr>
              <a:xfrm>
                <a:off x="755576" y="1741644"/>
                <a:ext cx="7787208" cy="3886200"/>
              </a:xfrm>
            </p:spPr>
            <p:txBody>
              <a:bodyPr/>
              <a:lstStyle/>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Example 3</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𝐻𝑒</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𝑎𝑟</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IN" sz="18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𝐹𝑖𝑟𝑠𝑡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𝑤𝑒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𝑐𝑎𝑙𝑐𝑢𝑙𝑎𝑡𝑒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𝑡h𝑒𝑛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𝑐𝑜𝑚𝑝𝑎𝑟𝑒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𝑤𝑖𝑡h</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𝑆𝑜</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sup>
                    </m:sSup>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𝑇h𝑒𝑟𝑒𝑓𝑜𝑟𝑒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Hence as per the definition of master theorem Case 2 </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p:sp>
            <p:nvSpPr>
              <p:cNvPr id="3" name="Content Placeholder 2">
                <a:extLst>
                  <a:ext uri="{FF2B5EF4-FFF2-40B4-BE49-F238E27FC236}">
                    <a16:creationId xmlns:a16="http://schemas.microsoft.com/office/drawing/2014/main" id="{2B564A2B-FD08-4333-814D-B1D16915DCA5}"/>
                  </a:ext>
                </a:extLst>
              </p:cNvPr>
              <p:cNvSpPr>
                <a:spLocks noGrp="1" noRot="1" noChangeAspect="1" noMove="1" noResize="1" noEditPoints="1" noAdjustHandles="1" noChangeArrowheads="1" noChangeShapeType="1" noTextEdit="1"/>
              </p:cNvSpPr>
              <p:nvPr>
                <p:ph idx="1"/>
              </p:nvPr>
            </p:nvSpPr>
            <p:spPr>
              <a:xfrm>
                <a:off x="755576" y="1741644"/>
                <a:ext cx="7787208" cy="3886200"/>
              </a:xfrm>
              <a:blipFill>
                <a:blip r:embed="rId2"/>
                <a:stretch>
                  <a:fillRect l="-705" t="-1099" b="-5651"/>
                </a:stretch>
              </a:blipFill>
            </p:spPr>
            <p:txBody>
              <a:bodyPr/>
              <a:lstStyle/>
              <a:p>
                <a:r>
                  <a:rPr lang="en-IN">
                    <a:noFill/>
                  </a:rPr>
                  <a:t> </a:t>
                </a:r>
              </a:p>
            </p:txBody>
          </p:sp>
        </mc:Fallback>
      </mc:AlternateContent>
    </p:spTree>
    <p:extLst>
      <p:ext uri="{BB962C8B-B14F-4D97-AF65-F5344CB8AC3E}">
        <p14:creationId xmlns:p14="http://schemas.microsoft.com/office/powerpoint/2010/main" val="3256504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81EC8-C669-4976-A849-E8DCC0131DE7}"/>
              </a:ext>
            </a:extLst>
          </p:cNvPr>
          <p:cNvSpPr>
            <a:spLocks noGrp="1"/>
          </p:cNvSpPr>
          <p:nvPr>
            <p:ph type="title"/>
          </p:nvPr>
        </p:nvSpPr>
        <p:spPr/>
        <p:txBody>
          <a:bodyPr/>
          <a:lstStyle/>
          <a:p>
            <a:r>
              <a:rPr lang="en-US" b="1" dirty="0">
                <a:solidFill>
                  <a:srgbClr val="000000"/>
                </a:solidFill>
              </a:rPr>
              <a:t>Master Method</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306677-5A87-413D-B775-5CC2B41ED2EB}"/>
                  </a:ext>
                </a:extLst>
              </p:cNvPr>
              <p:cNvSpPr>
                <a:spLocks noGrp="1"/>
              </p:cNvSpPr>
              <p:nvPr>
                <p:ph idx="1"/>
              </p:nvPr>
            </p:nvSpPr>
            <p:spPr>
              <a:xfrm>
                <a:off x="899592" y="1628800"/>
                <a:ext cx="7787208" cy="3886200"/>
              </a:xfrm>
            </p:spPr>
            <p:txBody>
              <a:bodyPr/>
              <a:lstStyle/>
              <a:p>
                <a:pPr marL="0" indent="0" algn="just">
                  <a:lnSpc>
                    <a:spcPct val="107000"/>
                  </a:lnSpc>
                  <a:spcAft>
                    <a:spcPts val="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Example 4</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14:m>
                  <m:oMathPara xmlns:m="http://schemas.openxmlformats.org/officeDocument/2006/math">
                    <m:oMathParaPr>
                      <m:jc m:val="centerGroup"/>
                    </m:oMathParaPr>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den>
                          </m:f>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func>
                        <m:func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lg</m:t>
                          </m:r>
                        </m:fName>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oMath>
                  </m:oMathPara>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EC306677-5A87-413D-B775-5CC2B41ED2EB}"/>
                  </a:ext>
                </a:extLst>
              </p:cNvPr>
              <p:cNvSpPr>
                <a:spLocks noGrp="1" noRot="1" noChangeAspect="1" noMove="1" noResize="1" noEditPoints="1" noAdjustHandles="1" noChangeArrowheads="1" noChangeShapeType="1" noTextEdit="1"/>
              </p:cNvSpPr>
              <p:nvPr>
                <p:ph idx="1"/>
              </p:nvPr>
            </p:nvSpPr>
            <p:spPr>
              <a:xfrm>
                <a:off x="899592" y="1628800"/>
                <a:ext cx="7787208" cy="3886200"/>
              </a:xfrm>
              <a:blipFill>
                <a:blip r:embed="rId2"/>
                <a:stretch>
                  <a:fillRect l="-470" t="-627"/>
                </a:stretch>
              </a:blipFill>
            </p:spPr>
            <p:txBody>
              <a:bodyPr/>
              <a:lstStyle/>
              <a:p>
                <a:r>
                  <a:rPr lang="en-IN">
                    <a:noFill/>
                  </a:rPr>
                  <a:t> </a:t>
                </a:r>
              </a:p>
            </p:txBody>
          </p:sp>
        </mc:Fallback>
      </mc:AlternateContent>
    </p:spTree>
    <p:extLst>
      <p:ext uri="{BB962C8B-B14F-4D97-AF65-F5344CB8AC3E}">
        <p14:creationId xmlns:p14="http://schemas.microsoft.com/office/powerpoint/2010/main" val="3228742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81EC8-C669-4976-A849-E8DCC0131DE7}"/>
              </a:ext>
            </a:extLst>
          </p:cNvPr>
          <p:cNvSpPr>
            <a:spLocks noGrp="1"/>
          </p:cNvSpPr>
          <p:nvPr>
            <p:ph type="title"/>
          </p:nvPr>
        </p:nvSpPr>
        <p:spPr/>
        <p:txBody>
          <a:bodyPr/>
          <a:lstStyle/>
          <a:p>
            <a:r>
              <a:rPr lang="en-US" b="1" dirty="0">
                <a:solidFill>
                  <a:srgbClr val="000000"/>
                </a:solidFill>
              </a:rPr>
              <a:t>Master Method</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306677-5A87-413D-B775-5CC2B41ED2EB}"/>
                  </a:ext>
                </a:extLst>
              </p:cNvPr>
              <p:cNvSpPr>
                <a:spLocks noGrp="1"/>
              </p:cNvSpPr>
              <p:nvPr>
                <p:ph idx="1"/>
              </p:nvPr>
            </p:nvSpPr>
            <p:spPr>
              <a:xfrm>
                <a:off x="899592" y="1628800"/>
                <a:ext cx="7787208" cy="3886200"/>
              </a:xfrm>
            </p:spPr>
            <p:txBody>
              <a:bodyPr/>
              <a:lstStyle/>
              <a:p>
                <a:pPr marL="0" indent="0" algn="just">
                  <a:lnSpc>
                    <a:spcPct val="107000"/>
                  </a:lnSpc>
                  <a:spcAft>
                    <a:spcPts val="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Example 4</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14:m>
                  <m:oMathPara xmlns:m="http://schemas.openxmlformats.org/officeDocument/2006/math">
                    <m:oMathParaPr>
                      <m:jc m:val="centerGroup"/>
                    </m:oMathParaPr>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den>
                          </m:f>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func>
                        <m:func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lg</m:t>
                          </m:r>
                        </m:fName>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oMath>
                  </m:oMathPara>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𝐻𝑒</m:t>
                      </m:r>
                      <m:r>
                        <a:rPr lang="en-US" sz="16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𝑎𝑟</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func>
                        <m:func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lg</m:t>
                          </m:r>
                        </m:fName>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oMath>
                  </m:oMathPara>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IN" sz="16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𝐹𝑖𝑟𝑠𝑡</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𝑤𝑒</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𝑐𝑎𝑙𝑐𝑢𝑙𝑎𝑡𝑒</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𝑡h𝑒𝑛</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𝑐𝑜𝑚𝑝𝑎𝑟𝑒</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𝑤𝑖𝑡h</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oMath>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𝑆𝑜</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sub>
                            </m:sSub>
                          </m:fName>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e>
                        </m:func>
                      </m:sup>
                    </m:s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0.793</m:t>
                        </m:r>
                      </m:sup>
                    </m:sSup>
                  </m:oMath>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𝑏𝑢𝑡</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𝑛𝑙𝑔</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oMath>
                  </m:oMathPara>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IN" sz="1600" dirty="0">
                    <a:solidFill>
                      <a:srgbClr val="000000"/>
                    </a:solidFill>
                    <a:effectLst/>
                    <a:latin typeface="+mj-lt"/>
                    <a:ea typeface="Calibri" panose="020F0502020204030204" pitchFamily="34" charset="0"/>
                    <a:cs typeface="Times New Roman" panose="02020603050405020304" pitchFamily="18" charset="0"/>
                  </a:rPr>
                  <a:t>Since ,</a:t>
                </a:r>
                <a14:m>
                  <m:oMath xmlns:m="http://schemas.openxmlformats.org/officeDocument/2006/math">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𝑓</m:t>
                    </m:r>
                    <m:d>
                      <m:dPr>
                        <m:ctrlP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m:t>
                        </m:r>
                      </m:e>
                    </m:d>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IN" sz="16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Ω</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m:t>
                        </m:r>
                      </m:e>
                      <m:sup>
                        <m:func>
                          <m:funcPr>
                            <m:ctrlP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IN" sz="16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4</m:t>
                                </m:r>
                              </m:sub>
                            </m:sSub>
                          </m:fName>
                          <m:e>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3+</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𝜀</m:t>
                            </m:r>
                          </m:e>
                        </m:func>
                      </m:sup>
                    </m:sSup>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en-IN" sz="1600" dirty="0">
                    <a:solidFill>
                      <a:srgbClr val="000000"/>
                    </a:solidFill>
                    <a:effectLst/>
                    <a:latin typeface="+mj-lt"/>
                    <a:ea typeface="Calibri" panose="020F0502020204030204" pitchFamily="34" charset="0"/>
                    <a:cs typeface="Times New Roman" panose="02020603050405020304" pitchFamily="18" charset="0"/>
                  </a:rPr>
                  <a:t> where </a:t>
                </a:r>
                <a14:m>
                  <m:oMath xmlns:m="http://schemas.openxmlformats.org/officeDocument/2006/math">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𝜀</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0.2</m:t>
                    </m:r>
                  </m:oMath>
                </a14:m>
                <a:r>
                  <a:rPr lang="en-IN" sz="1600" dirty="0">
                    <a:solidFill>
                      <a:srgbClr val="000000"/>
                    </a:solidFill>
                    <a:effectLst/>
                    <a:latin typeface="+mj-lt"/>
                    <a:ea typeface="Calibri" panose="020F0502020204030204" pitchFamily="34" charset="0"/>
                    <a:cs typeface="Times New Roman" panose="02020603050405020304" pitchFamily="18" charset="0"/>
                  </a:rPr>
                  <a:t>, case 3 applies if we can show that the regularity condition holds for </a:t>
                </a:r>
                <a14:m>
                  <m:oMath xmlns:m="http://schemas.openxmlformats.org/officeDocument/2006/math">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𝑓</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en-IN" sz="1600" dirty="0">
                    <a:solidFill>
                      <a:srgbClr val="000000"/>
                    </a:solidFill>
                    <a:effectLst/>
                    <a:latin typeface="+mj-lt"/>
                    <a:ea typeface="Calibri" panose="020F0502020204030204" pitchFamily="34" charset="0"/>
                    <a:cs typeface="Times New Roman" panose="02020603050405020304" pitchFamily="18" charset="0"/>
                  </a:rPr>
                  <a:t>. For sufficiently large </a:t>
                </a:r>
                <a14:m>
                  <m:oMath xmlns:m="http://schemas.openxmlformats.org/officeDocument/2006/math">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m:t>
                    </m:r>
                  </m:oMath>
                </a14:m>
                <a:r>
                  <a:rPr lang="en-IN" sz="1600" dirty="0">
                    <a:solidFill>
                      <a:srgbClr val="000000"/>
                    </a:solidFill>
                    <a:effectLst/>
                    <a:latin typeface="+mj-lt"/>
                    <a:ea typeface="Calibri" panose="020F0502020204030204" pitchFamily="34" charset="0"/>
                    <a:cs typeface="Times New Roman" panose="02020603050405020304" pitchFamily="18" charset="0"/>
                  </a:rPr>
                  <a:t>,</a:t>
                </a:r>
              </a:p>
              <a:p>
                <a:pPr marL="0" indent="0">
                  <a:lnSpc>
                    <a:spcPct val="107000"/>
                  </a:lnSpc>
                  <a:spcAft>
                    <a:spcPts val="0"/>
                  </a:spcAft>
                  <a:buNone/>
                </a:pPr>
                <a14:m>
                  <m:oMath xmlns:m="http://schemas.openxmlformats.org/officeDocument/2006/math">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𝑎𝑓</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𝑏</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 </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𝑐𝑓</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en-IN" sz="1600" dirty="0">
                    <a:solidFill>
                      <a:srgbClr val="000000"/>
                    </a:solidFill>
                    <a:effectLst/>
                    <a:latin typeface="+mj-lt"/>
                    <a:ea typeface="Calibri" panose="020F0502020204030204" pitchFamily="34" charset="0"/>
                    <a:cs typeface="Times New Roman" panose="02020603050405020304" pitchFamily="18" charset="0"/>
                  </a:rPr>
                  <a:t> </a:t>
                </a: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⟹3(</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/4)</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𝑙𝑔</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/4) ≤ (3/4)</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𝑙𝑔</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𝑓𝑜𝑟</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=3/4)</m:t>
                      </m:r>
                    </m:oMath>
                  </m:oMathPara>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IN" sz="1600" dirty="0">
                    <a:solidFill>
                      <a:srgbClr val="000000"/>
                    </a:solidFill>
                    <a:effectLst/>
                    <a:latin typeface="+mj-lt"/>
                    <a:ea typeface="Calibri" panose="020F0502020204030204" pitchFamily="34" charset="0"/>
                    <a:cs typeface="Times New Roman" panose="02020603050405020304" pitchFamily="18" charset="0"/>
                  </a:rPr>
                  <a:t>Which is true by Master Method Case 3</a:t>
                </a:r>
              </a:p>
              <a:p>
                <a:pPr marL="0" indent="0">
                  <a:lnSpc>
                    <a:spcPct val="107000"/>
                  </a:lnSpc>
                  <a:spcAft>
                    <a:spcPts val="0"/>
                  </a:spcAft>
                  <a:buNone/>
                </a:pPr>
                <a:r>
                  <a:rPr lang="en-IN" sz="1600" dirty="0">
                    <a:solidFill>
                      <a:srgbClr val="000000"/>
                    </a:solidFill>
                    <a:effectLst/>
                    <a:latin typeface="+mj-lt"/>
                    <a:ea typeface="Calibri" panose="020F0502020204030204" pitchFamily="34" charset="0"/>
                    <a:cs typeface="Times New Roman" panose="02020603050405020304" pitchFamily="18" charset="0"/>
                  </a:rPr>
                  <a:t>Hence, the solution to the recurrence is </a:t>
                </a:r>
                <a14:m>
                  <m:oMath xmlns:m="http://schemas.openxmlformats.org/officeDocument/2006/math">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m:t>
                        </m:r>
                      </m:e>
                    </m:d>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IN"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𝑓</m:t>
                        </m:r>
                        <m:d>
                          <m:dPr>
                            <m:ctrlP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m:t>
                            </m:r>
                          </m:e>
                        </m:d>
                      </m:e>
                    </m:d>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IN" sz="16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Θ</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m:t>
                    </m:r>
                    <m:func>
                      <m:funcPr>
                        <m:ctrlP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n-IN" sz="16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lg</m:t>
                        </m:r>
                      </m:fName>
                      <m:e>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e>
                    </m:func>
                  </m:oMath>
                </a14:m>
                <a:endParaRPr lang="en-IN" sz="1600" dirty="0">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EC306677-5A87-413D-B775-5CC2B41ED2EB}"/>
                  </a:ext>
                </a:extLst>
              </p:cNvPr>
              <p:cNvSpPr>
                <a:spLocks noGrp="1" noRot="1" noChangeAspect="1" noMove="1" noResize="1" noEditPoints="1" noAdjustHandles="1" noChangeArrowheads="1" noChangeShapeType="1" noTextEdit="1"/>
              </p:cNvSpPr>
              <p:nvPr>
                <p:ph idx="1"/>
              </p:nvPr>
            </p:nvSpPr>
            <p:spPr>
              <a:xfrm>
                <a:off x="899592" y="1628800"/>
                <a:ext cx="7787208" cy="3886200"/>
              </a:xfrm>
              <a:blipFill>
                <a:blip r:embed="rId2"/>
                <a:stretch>
                  <a:fillRect l="-470" t="-627" b="-7524"/>
                </a:stretch>
              </a:blipFill>
            </p:spPr>
            <p:txBody>
              <a:bodyPr/>
              <a:lstStyle/>
              <a:p>
                <a:r>
                  <a:rPr lang="en-IN">
                    <a:noFill/>
                  </a:rPr>
                  <a:t> </a:t>
                </a:r>
              </a:p>
            </p:txBody>
          </p:sp>
        </mc:Fallback>
      </mc:AlternateContent>
    </p:spTree>
    <p:extLst>
      <p:ext uri="{BB962C8B-B14F-4D97-AF65-F5344CB8AC3E}">
        <p14:creationId xmlns:p14="http://schemas.microsoft.com/office/powerpoint/2010/main" val="1303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F912-0DFA-47E9-9541-2BA62CA42A00}"/>
              </a:ext>
            </a:extLst>
          </p:cNvPr>
          <p:cNvSpPr>
            <a:spLocks noGrp="1"/>
          </p:cNvSpPr>
          <p:nvPr>
            <p:ph type="title"/>
          </p:nvPr>
        </p:nvSpPr>
        <p:spPr/>
        <p:txBody>
          <a:bodyPr/>
          <a:lstStyle/>
          <a:p>
            <a:r>
              <a:rPr lang="en-US" b="1" dirty="0">
                <a:solidFill>
                  <a:srgbClr val="000000"/>
                </a:solidFill>
              </a:rPr>
              <a:t>Master Method</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D8A15E0-4704-43D9-BA1E-90C2834325C1}"/>
                  </a:ext>
                </a:extLst>
              </p:cNvPr>
              <p:cNvSpPr>
                <a:spLocks noGrp="1"/>
              </p:cNvSpPr>
              <p:nvPr>
                <p:ph idx="1"/>
              </p:nvPr>
            </p:nvSpPr>
            <p:spPr>
              <a:xfrm>
                <a:off x="683568" y="1485900"/>
                <a:ext cx="8229600" cy="3886200"/>
              </a:xfrm>
            </p:spPr>
            <p:txBody>
              <a:bodyPr/>
              <a:lstStyle/>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Example 5</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14:m>
                  <m:oMathPara xmlns:m="http://schemas.openxmlformats.org/officeDocument/2006/math">
                    <m:oMathParaPr>
                      <m:jc m:val="center"/>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9D8A15E0-4704-43D9-BA1E-90C2834325C1}"/>
                  </a:ext>
                </a:extLst>
              </p:cNvPr>
              <p:cNvSpPr>
                <a:spLocks noGrp="1" noRot="1" noChangeAspect="1" noMove="1" noResize="1" noEditPoints="1" noAdjustHandles="1" noChangeArrowheads="1" noChangeShapeType="1" noTextEdit="1"/>
              </p:cNvSpPr>
              <p:nvPr>
                <p:ph idx="1"/>
              </p:nvPr>
            </p:nvSpPr>
            <p:spPr>
              <a:xfrm>
                <a:off x="683568" y="1485900"/>
                <a:ext cx="8229600" cy="3886200"/>
              </a:xfrm>
              <a:blipFill>
                <a:blip r:embed="rId2"/>
                <a:stretch>
                  <a:fillRect l="-593" t="-1099"/>
                </a:stretch>
              </a:blipFill>
            </p:spPr>
            <p:txBody>
              <a:bodyPr/>
              <a:lstStyle/>
              <a:p>
                <a:r>
                  <a:rPr lang="en-IN">
                    <a:noFill/>
                  </a:rPr>
                  <a:t> </a:t>
                </a:r>
              </a:p>
            </p:txBody>
          </p:sp>
        </mc:Fallback>
      </mc:AlternateContent>
    </p:spTree>
    <p:extLst>
      <p:ext uri="{BB962C8B-B14F-4D97-AF65-F5344CB8AC3E}">
        <p14:creationId xmlns:p14="http://schemas.microsoft.com/office/powerpoint/2010/main" val="1762655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F912-0DFA-47E9-9541-2BA62CA42A00}"/>
              </a:ext>
            </a:extLst>
          </p:cNvPr>
          <p:cNvSpPr>
            <a:spLocks noGrp="1"/>
          </p:cNvSpPr>
          <p:nvPr>
            <p:ph type="title"/>
          </p:nvPr>
        </p:nvSpPr>
        <p:spPr/>
        <p:txBody>
          <a:bodyPr/>
          <a:lstStyle/>
          <a:p>
            <a:r>
              <a:rPr lang="en-US" b="1" dirty="0">
                <a:solidFill>
                  <a:srgbClr val="000000"/>
                </a:solidFill>
              </a:rPr>
              <a:t>Master Method</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D8A15E0-4704-43D9-BA1E-90C2834325C1}"/>
                  </a:ext>
                </a:extLst>
              </p:cNvPr>
              <p:cNvSpPr>
                <a:spLocks noGrp="1"/>
              </p:cNvSpPr>
              <p:nvPr>
                <p:ph idx="1"/>
              </p:nvPr>
            </p:nvSpPr>
            <p:spPr>
              <a:xfrm>
                <a:off x="683568" y="1485900"/>
                <a:ext cx="8229600" cy="3886200"/>
              </a:xfrm>
            </p:spPr>
            <p:txBody>
              <a:bodyPr/>
              <a:lstStyle/>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Example 5</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14:m>
                  <m:oMathPara xmlns:m="http://schemas.openxmlformats.org/officeDocument/2006/math">
                    <m:oMathParaPr>
                      <m:jc m:val="center"/>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𝐻𝑒</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𝑎𝑟</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𝐹𝑖𝑟𝑠𝑡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𝑤𝑒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𝑐𝑎𝑙𝑐𝑢𝑙𝑎𝑡𝑒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𝑡h𝑒𝑛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𝑐𝑜𝑚𝑝𝑎𝑟𝑒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𝑤𝑖𝑡h</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𝑆𝑜</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p>
                      </m:sSup>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𝑏𝑢𝑡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𝑙𝑔</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𝑊h𝑖𝑐h</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𝑙𝑜𝑜𝑘𝑠</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and we might mistakenly think that case 3 of master method should apply. But The problem is that it is not </a:t>
                </a:r>
                <a:r>
                  <a:rPr lang="en-US" sz="1800" dirty="0" err="1">
                    <a:solidFill>
                      <a:srgbClr val="000000"/>
                    </a:solidFill>
                    <a:effectLst/>
                    <a:latin typeface="+mj-lt"/>
                    <a:ea typeface="Times New Roman" panose="02020603050405020304" pitchFamily="18" charset="0"/>
                    <a:cs typeface="Times New Roman" panose="02020603050405020304" pitchFamily="18" charset="0"/>
                  </a:rPr>
                  <a:t>polynomially</a:t>
                </a:r>
                <a:r>
                  <a:rPr lang="en-US" sz="1800" dirty="0">
                    <a:solidFill>
                      <a:srgbClr val="000000"/>
                    </a:solidFill>
                    <a:effectLst/>
                    <a:latin typeface="+mj-lt"/>
                    <a:ea typeface="Times New Roman" panose="02020603050405020304" pitchFamily="18" charset="0"/>
                    <a:cs typeface="Times New Roman" panose="02020603050405020304" pitchFamily="18" charset="0"/>
                  </a:rPr>
                  <a:t> larger. </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Because the ratio </a:t>
                </a:r>
                <a14:m>
                  <m:oMath xmlns:m="http://schemas.openxmlformats.org/officeDocument/2006/math">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num>
                          <m:den>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den>
                        </m:f>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den>
                        </m:f>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e>
                    </m:d>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is asymptotically less than </a:t>
                </a:r>
                <a14:m>
                  <m:oMath xmlns:m="http://schemas.openxmlformats.org/officeDocument/2006/math">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𝜀</m:t>
                        </m:r>
                      </m:sup>
                    </m:sSup>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for any positive constant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𝜀</m:t>
                    </m:r>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Hence master method is not applicable to the recurrence.</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9D8A15E0-4704-43D9-BA1E-90C2834325C1}"/>
                  </a:ext>
                </a:extLst>
              </p:cNvPr>
              <p:cNvSpPr>
                <a:spLocks noGrp="1" noRot="1" noChangeAspect="1" noMove="1" noResize="1" noEditPoints="1" noAdjustHandles="1" noChangeArrowheads="1" noChangeShapeType="1" noTextEdit="1"/>
              </p:cNvSpPr>
              <p:nvPr>
                <p:ph idx="1"/>
              </p:nvPr>
            </p:nvSpPr>
            <p:spPr>
              <a:xfrm>
                <a:off x="683568" y="1485900"/>
                <a:ext cx="8229600" cy="3886200"/>
              </a:xfrm>
              <a:blipFill>
                <a:blip r:embed="rId2"/>
                <a:stretch>
                  <a:fillRect l="-593" t="-1099" r="-222" b="-19623"/>
                </a:stretch>
              </a:blipFill>
            </p:spPr>
            <p:txBody>
              <a:bodyPr/>
              <a:lstStyle/>
              <a:p>
                <a:r>
                  <a:rPr lang="en-IN">
                    <a:noFill/>
                  </a:rPr>
                  <a:t> </a:t>
                </a:r>
              </a:p>
            </p:txBody>
          </p:sp>
        </mc:Fallback>
      </mc:AlternateContent>
    </p:spTree>
    <p:extLst>
      <p:ext uri="{BB962C8B-B14F-4D97-AF65-F5344CB8AC3E}">
        <p14:creationId xmlns:p14="http://schemas.microsoft.com/office/powerpoint/2010/main" val="3916843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EBB2D-4EF0-4ABA-8C99-E5535C647C2B}"/>
              </a:ext>
            </a:extLst>
          </p:cNvPr>
          <p:cNvSpPr>
            <a:spLocks noGrp="1"/>
          </p:cNvSpPr>
          <p:nvPr>
            <p:ph type="title"/>
          </p:nvPr>
        </p:nvSpPr>
        <p:spPr/>
        <p:txBody>
          <a:bodyPr/>
          <a:lstStyle/>
          <a:p>
            <a:r>
              <a:rPr lang="en-US" b="1" dirty="0">
                <a:solidFill>
                  <a:srgbClr val="000000"/>
                </a:solidFill>
              </a:rPr>
              <a:t>Master Method</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C78471-AB36-4389-83D3-247976CA4073}"/>
                  </a:ext>
                </a:extLst>
              </p:cNvPr>
              <p:cNvSpPr>
                <a:spLocks noGrp="1"/>
              </p:cNvSpPr>
              <p:nvPr>
                <p:ph idx="1"/>
              </p:nvPr>
            </p:nvSpPr>
            <p:spPr>
              <a:xfrm>
                <a:off x="611560" y="1722438"/>
                <a:ext cx="8229600" cy="3886200"/>
              </a:xfrm>
            </p:spPr>
            <p:txBody>
              <a:bodyPr/>
              <a:lstStyle/>
              <a:p>
                <a:pPr marL="0" indent="0">
                  <a:buNone/>
                </a:pPr>
                <a:r>
                  <a:rPr lang="en-US" sz="1800" dirty="0">
                    <a:solidFill>
                      <a:srgbClr val="000000"/>
                    </a:solidFill>
                    <a:latin typeface="+mj-lt"/>
                  </a:rPr>
                  <a:t>Example 6</a:t>
                </a:r>
              </a:p>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center"/>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07C78471-AB36-4389-83D3-247976CA4073}"/>
                  </a:ext>
                </a:extLst>
              </p:cNvPr>
              <p:cNvSpPr>
                <a:spLocks noGrp="1" noRot="1" noChangeAspect="1" noMove="1" noResize="1" noEditPoints="1" noAdjustHandles="1" noChangeArrowheads="1" noChangeShapeType="1" noTextEdit="1"/>
              </p:cNvSpPr>
              <p:nvPr>
                <p:ph idx="1"/>
              </p:nvPr>
            </p:nvSpPr>
            <p:spPr>
              <a:xfrm>
                <a:off x="611560" y="1722438"/>
                <a:ext cx="8229600" cy="3886200"/>
              </a:xfrm>
              <a:blipFill>
                <a:blip r:embed="rId2"/>
                <a:stretch>
                  <a:fillRect l="-593" t="-942"/>
                </a:stretch>
              </a:blipFill>
            </p:spPr>
            <p:txBody>
              <a:bodyPr/>
              <a:lstStyle/>
              <a:p>
                <a:r>
                  <a:rPr lang="en-IN">
                    <a:noFill/>
                  </a:rPr>
                  <a:t> </a:t>
                </a:r>
              </a:p>
            </p:txBody>
          </p:sp>
        </mc:Fallback>
      </mc:AlternateContent>
    </p:spTree>
    <p:extLst>
      <p:ext uri="{BB962C8B-B14F-4D97-AF65-F5344CB8AC3E}">
        <p14:creationId xmlns:p14="http://schemas.microsoft.com/office/powerpoint/2010/main" val="3767739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BBE1AD70-D24B-4DD0-839C-27E2C98B1C31}"/>
              </a:ext>
            </a:extLst>
          </p:cNvPr>
          <p:cNvSpPr>
            <a:spLocks noGrp="1" noChangeArrowheads="1"/>
          </p:cNvSpPr>
          <p:nvPr>
            <p:ph type="subTitle" idx="1"/>
          </p:nvPr>
        </p:nvSpPr>
        <p:spPr>
          <a:xfrm>
            <a:off x="611187" y="1124744"/>
            <a:ext cx="7921625" cy="4824412"/>
          </a:xfrm>
        </p:spPr>
        <p:txBody>
          <a:bodyPr/>
          <a:lstStyle/>
          <a:p>
            <a:pPr marL="342900" indent="-342900" algn="l">
              <a:buFont typeface="Arial" panose="020B0604020202020204" pitchFamily="34" charset="0"/>
              <a:buChar char="•"/>
            </a:pPr>
            <a:r>
              <a:rPr lang="en-US" sz="2400" b="0" i="0" u="none" strike="noStrike" baseline="0" dirty="0">
                <a:solidFill>
                  <a:srgbClr val="000000"/>
                </a:solidFill>
                <a:latin typeface="Arial" panose="020B0604020202020204" pitchFamily="34" charset="0"/>
                <a:cs typeface="Arial" panose="020B0604020202020204" pitchFamily="34" charset="0"/>
              </a:rPr>
              <a:t>A </a:t>
            </a:r>
            <a:r>
              <a:rPr lang="en-US" sz="2400" b="1" i="1" u="none" strike="noStrike" baseline="0" dirty="0">
                <a:solidFill>
                  <a:srgbClr val="000000"/>
                </a:solidFill>
                <a:latin typeface="Arial" panose="020B0604020202020204" pitchFamily="34" charset="0"/>
                <a:cs typeface="Arial" panose="020B0604020202020204" pitchFamily="34" charset="0"/>
              </a:rPr>
              <a:t>recurrence </a:t>
            </a:r>
            <a:r>
              <a:rPr lang="en-US" sz="2400" b="0" i="0" u="none" strike="noStrike" baseline="0" dirty="0">
                <a:solidFill>
                  <a:srgbClr val="000000"/>
                </a:solidFill>
                <a:latin typeface="Arial" panose="020B0604020202020204" pitchFamily="34" charset="0"/>
                <a:cs typeface="Arial" panose="020B0604020202020204" pitchFamily="34" charset="0"/>
              </a:rPr>
              <a:t>is a function is defined in terms of</a:t>
            </a:r>
          </a:p>
          <a:p>
            <a:pPr lvl="1"/>
            <a:r>
              <a:rPr lang="en-US" sz="2200" b="0" i="0" u="none" strike="noStrike" baseline="0" dirty="0">
                <a:solidFill>
                  <a:srgbClr val="000000"/>
                </a:solidFill>
                <a:latin typeface="Arial" panose="020B0604020202020204" pitchFamily="34" charset="0"/>
                <a:cs typeface="Arial" panose="020B0604020202020204" pitchFamily="34" charset="0"/>
              </a:rPr>
              <a:t>one or more base cases, and</a:t>
            </a:r>
          </a:p>
          <a:p>
            <a:pPr lvl="1"/>
            <a:r>
              <a:rPr lang="en-IN" sz="2200" b="0" i="0" u="none" strike="noStrike" baseline="0" dirty="0">
                <a:solidFill>
                  <a:srgbClr val="000000"/>
                </a:solidFill>
                <a:latin typeface="Arial" panose="020B0604020202020204" pitchFamily="34" charset="0"/>
                <a:cs typeface="Arial" panose="020B0604020202020204" pitchFamily="34" charset="0"/>
              </a:rPr>
              <a:t>itself, with smaller arguments.</a:t>
            </a:r>
            <a:r>
              <a:rPr lang="en-IN" altLang="en-US" sz="2200" dirty="0">
                <a:solidFill>
                  <a:srgbClr val="000000"/>
                </a:solidFill>
                <a:latin typeface="Arial" panose="020B0604020202020204" pitchFamily="34" charset="0"/>
                <a:cs typeface="Arial" panose="020B0604020202020204" pitchFamily="34" charset="0"/>
              </a:rPr>
              <a:t> </a:t>
            </a:r>
            <a:r>
              <a:rPr lang="en-IN" altLang="en-US" sz="1800" dirty="0">
                <a:solidFill>
                  <a:srgbClr val="000000"/>
                </a:solidFill>
              </a:rPr>
              <a:t>	</a:t>
            </a:r>
          </a:p>
          <a:p>
            <a:pPr marL="0" lvl="1" indent="0">
              <a:buNone/>
            </a:pPr>
            <a:r>
              <a:rPr lang="en-IN" sz="2000" b="1" i="1" u="none" strike="noStrike" baseline="0" dirty="0">
                <a:solidFill>
                  <a:srgbClr val="000000"/>
                </a:solidFill>
                <a:latin typeface="Times-BoldItalic"/>
              </a:rPr>
              <a:t>Examples:</a:t>
            </a:r>
          </a:p>
          <a:p>
            <a:pPr marL="0" lvl="1" indent="0">
              <a:buNone/>
            </a:pPr>
            <a:endParaRPr lang="en-IN" altLang="en-US" sz="2000" b="1" i="1" dirty="0">
              <a:solidFill>
                <a:srgbClr val="000000"/>
              </a:solidFill>
              <a:latin typeface="Times-BoldItalic"/>
            </a:endParaRPr>
          </a:p>
          <a:p>
            <a:pPr marL="0" lvl="1" indent="0">
              <a:buNone/>
            </a:pPr>
            <a:endParaRPr lang="en-IN" altLang="en-US" sz="2000" b="1" i="1" dirty="0">
              <a:solidFill>
                <a:srgbClr val="000000"/>
              </a:solidFill>
              <a:latin typeface="Times-BoldItalic"/>
            </a:endParaRPr>
          </a:p>
          <a:p>
            <a:pPr marL="0" lvl="1" indent="0">
              <a:buNone/>
            </a:pPr>
            <a:endParaRPr lang="en-IN" altLang="en-US" sz="2000" b="1" i="1" dirty="0">
              <a:solidFill>
                <a:srgbClr val="000000"/>
              </a:solidFill>
              <a:latin typeface="Times-BoldItalic"/>
            </a:endParaRPr>
          </a:p>
          <a:p>
            <a:pPr marL="0" lvl="1" indent="0">
              <a:buNone/>
            </a:pPr>
            <a:endParaRPr lang="en-IN" altLang="en-US" sz="2000" b="1" i="1" dirty="0">
              <a:solidFill>
                <a:srgbClr val="000000"/>
              </a:solidFill>
              <a:latin typeface="Times-BoldItalic"/>
            </a:endParaRPr>
          </a:p>
          <a:p>
            <a:pPr marL="0" lvl="1" indent="0">
              <a:buNone/>
            </a:pPr>
            <a:endParaRPr lang="en-IN" altLang="en-US" sz="2000" b="1" i="1" dirty="0">
              <a:solidFill>
                <a:srgbClr val="000000"/>
              </a:solidFill>
              <a:latin typeface="Times-BoldItalic"/>
            </a:endParaRPr>
          </a:p>
          <a:p>
            <a:pPr marL="0" lvl="1" indent="0">
              <a:buNone/>
            </a:pPr>
            <a:endParaRPr lang="en-IN" altLang="en-US" sz="2000" b="1" i="1" dirty="0">
              <a:solidFill>
                <a:srgbClr val="000000"/>
              </a:solidFill>
              <a:latin typeface="Times-BoldItalic"/>
            </a:endParaRPr>
          </a:p>
        </p:txBody>
      </p:sp>
      <p:sp>
        <p:nvSpPr>
          <p:cNvPr id="4099" name="Rectangle 3">
            <a:extLst>
              <a:ext uri="{FF2B5EF4-FFF2-40B4-BE49-F238E27FC236}">
                <a16:creationId xmlns:a16="http://schemas.microsoft.com/office/drawing/2014/main" id="{AC88D38F-75C4-43D5-A4D2-B82C2FD39E6D}"/>
              </a:ext>
            </a:extLst>
          </p:cNvPr>
          <p:cNvSpPr>
            <a:spLocks noGrp="1" noChangeArrowheads="1"/>
          </p:cNvSpPr>
          <p:nvPr>
            <p:ph type="ctrTitle"/>
          </p:nvPr>
        </p:nvSpPr>
        <p:spPr>
          <a:xfrm>
            <a:off x="611187" y="188640"/>
            <a:ext cx="7772400" cy="1081088"/>
          </a:xfrm>
        </p:spPr>
        <p:txBody>
          <a:bodyPr/>
          <a:lstStyle/>
          <a:p>
            <a:pPr eaLnBrk="1" hangingPunct="1"/>
            <a:r>
              <a:rPr lang="en-IN" altLang="en-US" sz="4000" b="1"/>
              <a:t>Overview</a:t>
            </a:r>
            <a:endParaRPr lang="en-IN" altLang="en-US" sz="4000"/>
          </a:p>
        </p:txBody>
      </p:sp>
      <p:graphicFrame>
        <p:nvGraphicFramePr>
          <p:cNvPr id="4100" name="Object 5">
            <a:extLst>
              <a:ext uri="{FF2B5EF4-FFF2-40B4-BE49-F238E27FC236}">
                <a16:creationId xmlns:a16="http://schemas.microsoft.com/office/drawing/2014/main" id="{E6AFDE84-4005-4258-8AD7-8CD4E2A99513}"/>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4283" name="Equation" r:id="rId3" imgW="114151" imgH="215619" progId="Equation.3">
                  <p:embed/>
                </p:oleObj>
              </mc:Choice>
              <mc:Fallback>
                <p:oleObj name="Equation" r:id="rId3" imgW="114151" imgH="215619"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 name="Picture 2">
            <a:extLst>
              <a:ext uri="{FF2B5EF4-FFF2-40B4-BE49-F238E27FC236}">
                <a16:creationId xmlns:a16="http://schemas.microsoft.com/office/drawing/2014/main" id="{939BAA57-9C69-499B-9DD8-9FC404D5CD61}"/>
              </a:ext>
            </a:extLst>
          </p:cNvPr>
          <p:cNvPicPr>
            <a:picLocks noChangeAspect="1"/>
          </p:cNvPicPr>
          <p:nvPr/>
        </p:nvPicPr>
        <p:blipFill>
          <a:blip r:embed="rId5"/>
          <a:stretch>
            <a:fillRect/>
          </a:stretch>
        </p:blipFill>
        <p:spPr>
          <a:xfrm>
            <a:off x="865111" y="2846688"/>
            <a:ext cx="3873140" cy="948723"/>
          </a:xfrm>
          <a:prstGeom prst="rect">
            <a:avLst/>
          </a:prstGeom>
        </p:spPr>
      </p:pic>
      <p:pic>
        <p:nvPicPr>
          <p:cNvPr id="5" name="Picture 4">
            <a:extLst>
              <a:ext uri="{FF2B5EF4-FFF2-40B4-BE49-F238E27FC236}">
                <a16:creationId xmlns:a16="http://schemas.microsoft.com/office/drawing/2014/main" id="{4F942FCF-02B3-47B8-8FA4-F884636F68A5}"/>
              </a:ext>
            </a:extLst>
          </p:cNvPr>
          <p:cNvPicPr>
            <a:picLocks noChangeAspect="1"/>
          </p:cNvPicPr>
          <p:nvPr/>
        </p:nvPicPr>
        <p:blipFill>
          <a:blip r:embed="rId6"/>
          <a:stretch>
            <a:fillRect/>
          </a:stretch>
        </p:blipFill>
        <p:spPr>
          <a:xfrm>
            <a:off x="4866502" y="2835446"/>
            <a:ext cx="3834838" cy="948722"/>
          </a:xfrm>
          <a:prstGeom prst="rect">
            <a:avLst/>
          </a:prstGeom>
        </p:spPr>
      </p:pic>
      <p:pic>
        <p:nvPicPr>
          <p:cNvPr id="7" name="Picture 6">
            <a:extLst>
              <a:ext uri="{FF2B5EF4-FFF2-40B4-BE49-F238E27FC236}">
                <a16:creationId xmlns:a16="http://schemas.microsoft.com/office/drawing/2014/main" id="{9C273955-E263-4C32-94D7-204DA4C85515}"/>
              </a:ext>
            </a:extLst>
          </p:cNvPr>
          <p:cNvPicPr>
            <a:picLocks noChangeAspect="1"/>
          </p:cNvPicPr>
          <p:nvPr/>
        </p:nvPicPr>
        <p:blipFill>
          <a:blip r:embed="rId7"/>
          <a:stretch>
            <a:fillRect/>
          </a:stretch>
        </p:blipFill>
        <p:spPr>
          <a:xfrm>
            <a:off x="865111" y="4581128"/>
            <a:ext cx="3873140" cy="948723"/>
          </a:xfrm>
          <a:prstGeom prst="rect">
            <a:avLst/>
          </a:prstGeom>
        </p:spPr>
      </p:pic>
      <p:pic>
        <p:nvPicPr>
          <p:cNvPr id="9" name="Picture 8">
            <a:extLst>
              <a:ext uri="{FF2B5EF4-FFF2-40B4-BE49-F238E27FC236}">
                <a16:creationId xmlns:a16="http://schemas.microsoft.com/office/drawing/2014/main" id="{3DE7C385-E040-4399-85B2-67955ABCE633}"/>
              </a:ext>
            </a:extLst>
          </p:cNvPr>
          <p:cNvPicPr>
            <a:picLocks noChangeAspect="1"/>
          </p:cNvPicPr>
          <p:nvPr/>
        </p:nvPicPr>
        <p:blipFill>
          <a:blip r:embed="rId8"/>
          <a:stretch>
            <a:fillRect/>
          </a:stretch>
        </p:blipFill>
        <p:spPr>
          <a:xfrm>
            <a:off x="4969939" y="4581128"/>
            <a:ext cx="3873140" cy="94872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EBB2D-4EF0-4ABA-8C99-E5535C647C2B}"/>
              </a:ext>
            </a:extLst>
          </p:cNvPr>
          <p:cNvSpPr>
            <a:spLocks noGrp="1"/>
          </p:cNvSpPr>
          <p:nvPr>
            <p:ph type="title"/>
          </p:nvPr>
        </p:nvSpPr>
        <p:spPr/>
        <p:txBody>
          <a:bodyPr/>
          <a:lstStyle/>
          <a:p>
            <a:r>
              <a:rPr lang="en-US" b="1" dirty="0">
                <a:solidFill>
                  <a:srgbClr val="000000"/>
                </a:solidFill>
              </a:rPr>
              <a:t>Master Method</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C78471-AB36-4389-83D3-247976CA4073}"/>
                  </a:ext>
                </a:extLst>
              </p:cNvPr>
              <p:cNvSpPr>
                <a:spLocks noGrp="1"/>
              </p:cNvSpPr>
              <p:nvPr>
                <p:ph idx="1"/>
              </p:nvPr>
            </p:nvSpPr>
            <p:spPr>
              <a:xfrm>
                <a:off x="611560" y="1722438"/>
                <a:ext cx="8229600" cy="3886200"/>
              </a:xfrm>
            </p:spPr>
            <p:txBody>
              <a:bodyPr/>
              <a:lstStyle/>
              <a:p>
                <a:pPr marL="0" indent="0">
                  <a:buNone/>
                </a:pPr>
                <a:r>
                  <a:rPr lang="en-US" sz="1800" dirty="0">
                    <a:solidFill>
                      <a:srgbClr val="000000"/>
                    </a:solidFill>
                    <a:latin typeface="+mj-lt"/>
                  </a:rPr>
                  <a:t>Example 6</a:t>
                </a:r>
              </a:p>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center"/>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𝐻𝑒</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𝑎𝑟</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=5,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𝐹𝑖𝑟𝑠𝑡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𝑤𝑒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𝑐𝑎𝑙𝑐𝑢𝑙𝑎𝑡𝑒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𝑡h𝑒𝑛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𝑐𝑜𝑚𝑝𝑎𝑟𝑒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𝑤𝑖𝑡h</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𝑆𝑜</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𝑏𝑢𝑡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𝑇h𝑒𝑟𝑒𝑓𝑜𝑟𝑒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&gt;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0" i="1"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𝜀</m:t>
                      </m:r>
                      <m:r>
                        <a:rPr lang="en-US" sz="1800" b="0" i="1"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=1)</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Hence as per the definition of master theorem Case 1 </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07C78471-AB36-4389-83D3-247976CA4073}"/>
                  </a:ext>
                </a:extLst>
              </p:cNvPr>
              <p:cNvSpPr>
                <a:spLocks noGrp="1" noRot="1" noChangeAspect="1" noMove="1" noResize="1" noEditPoints="1" noAdjustHandles="1" noChangeArrowheads="1" noChangeShapeType="1" noTextEdit="1"/>
              </p:cNvSpPr>
              <p:nvPr>
                <p:ph idx="1"/>
              </p:nvPr>
            </p:nvSpPr>
            <p:spPr>
              <a:xfrm>
                <a:off x="611560" y="1722438"/>
                <a:ext cx="8229600" cy="3886200"/>
              </a:xfrm>
              <a:blipFill>
                <a:blip r:embed="rId2"/>
                <a:stretch>
                  <a:fillRect l="-593" t="-942"/>
                </a:stretch>
              </a:blipFill>
            </p:spPr>
            <p:txBody>
              <a:bodyPr/>
              <a:lstStyle/>
              <a:p>
                <a:r>
                  <a:rPr lang="en-IN">
                    <a:noFill/>
                  </a:rPr>
                  <a:t> </a:t>
                </a:r>
              </a:p>
            </p:txBody>
          </p:sp>
        </mc:Fallback>
      </mc:AlternateContent>
    </p:spTree>
    <p:extLst>
      <p:ext uri="{BB962C8B-B14F-4D97-AF65-F5344CB8AC3E}">
        <p14:creationId xmlns:p14="http://schemas.microsoft.com/office/powerpoint/2010/main" val="1131042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93A6A-93DC-4772-ADA2-22F1C5A66918}"/>
              </a:ext>
            </a:extLst>
          </p:cNvPr>
          <p:cNvSpPr>
            <a:spLocks noGrp="1"/>
          </p:cNvSpPr>
          <p:nvPr>
            <p:ph type="title"/>
          </p:nvPr>
        </p:nvSpPr>
        <p:spPr/>
        <p:txBody>
          <a:bodyPr/>
          <a:lstStyle/>
          <a:p>
            <a:r>
              <a:rPr lang="en-US" b="1" dirty="0">
                <a:solidFill>
                  <a:srgbClr val="000000"/>
                </a:solidFill>
              </a:rPr>
              <a:t>Master Method</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75A559-639B-40D6-B3AA-8972C87D8173}"/>
                  </a:ext>
                </a:extLst>
              </p:cNvPr>
              <p:cNvSpPr>
                <a:spLocks noGrp="1"/>
              </p:cNvSpPr>
              <p:nvPr>
                <p:ph idx="1"/>
              </p:nvPr>
            </p:nvSpPr>
            <p:spPr>
              <a:xfrm>
                <a:off x="755576" y="1628800"/>
                <a:ext cx="8229600" cy="3886200"/>
              </a:xfrm>
            </p:spPr>
            <p:txBody>
              <a:bodyPr/>
              <a:lstStyle/>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Example 7</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ad>
                        <m:radPr>
                          <m:degHide m:val="on"/>
                          <m:ctrlPr>
                            <a:rPr lang="en-US" sz="1800" i="1" smtClean="0">
                              <a:solidFill>
                                <a:srgbClr val="000000"/>
                              </a:solidFill>
                              <a:effectLst/>
                              <a:latin typeface="Cambria Math" panose="02040503050406030204" pitchFamily="18" charset="0"/>
                              <a:cs typeface="Times New Roman" panose="02020603050405020304" pitchFamily="18" charset="0"/>
                            </a:rPr>
                          </m:ctrlPr>
                        </m:radPr>
                        <m:deg/>
                        <m:e>
                          <m:r>
                            <a:rPr lang="en-US" sz="1800" b="0" i="1" smtClean="0">
                              <a:solidFill>
                                <a:srgbClr val="000000"/>
                              </a:solidFill>
                              <a:effectLst/>
                              <a:latin typeface="Cambria Math" panose="02040503050406030204" pitchFamily="18" charset="0"/>
                              <a:cs typeface="Times New Roman" panose="02020603050405020304" pitchFamily="18" charset="0"/>
                            </a:rPr>
                            <m:t>𝑛</m:t>
                          </m:r>
                        </m:e>
                      </m:rad>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F475A559-639B-40D6-B3AA-8972C87D8173}"/>
                  </a:ext>
                </a:extLst>
              </p:cNvPr>
              <p:cNvSpPr>
                <a:spLocks noGrp="1" noRot="1" noChangeAspect="1" noMove="1" noResize="1" noEditPoints="1" noAdjustHandles="1" noChangeArrowheads="1" noChangeShapeType="1" noTextEdit="1"/>
              </p:cNvSpPr>
              <p:nvPr>
                <p:ph idx="1"/>
              </p:nvPr>
            </p:nvSpPr>
            <p:spPr>
              <a:xfrm>
                <a:off x="755576" y="1628800"/>
                <a:ext cx="8229600" cy="3886200"/>
              </a:xfrm>
              <a:blipFill>
                <a:blip r:embed="rId2"/>
                <a:stretch>
                  <a:fillRect l="-667" t="-940"/>
                </a:stretch>
              </a:blipFill>
            </p:spPr>
            <p:txBody>
              <a:bodyPr/>
              <a:lstStyle/>
              <a:p>
                <a:r>
                  <a:rPr lang="en-IN">
                    <a:noFill/>
                  </a:rPr>
                  <a:t> </a:t>
                </a:r>
              </a:p>
            </p:txBody>
          </p:sp>
        </mc:Fallback>
      </mc:AlternateContent>
    </p:spTree>
    <p:extLst>
      <p:ext uri="{BB962C8B-B14F-4D97-AF65-F5344CB8AC3E}">
        <p14:creationId xmlns:p14="http://schemas.microsoft.com/office/powerpoint/2010/main" val="553578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93A6A-93DC-4772-ADA2-22F1C5A66918}"/>
              </a:ext>
            </a:extLst>
          </p:cNvPr>
          <p:cNvSpPr>
            <a:spLocks noGrp="1"/>
          </p:cNvSpPr>
          <p:nvPr>
            <p:ph type="title"/>
          </p:nvPr>
        </p:nvSpPr>
        <p:spPr/>
        <p:txBody>
          <a:bodyPr/>
          <a:lstStyle/>
          <a:p>
            <a:r>
              <a:rPr lang="en-US" b="1" dirty="0">
                <a:solidFill>
                  <a:srgbClr val="000000"/>
                </a:solidFill>
              </a:rPr>
              <a:t>Master Method</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75A559-639B-40D6-B3AA-8972C87D8173}"/>
                  </a:ext>
                </a:extLst>
              </p:cNvPr>
              <p:cNvSpPr>
                <a:spLocks noGrp="1"/>
              </p:cNvSpPr>
              <p:nvPr>
                <p:ph idx="1"/>
              </p:nvPr>
            </p:nvSpPr>
            <p:spPr>
              <a:xfrm>
                <a:off x="755576" y="1628800"/>
                <a:ext cx="8229600" cy="3886200"/>
              </a:xfrm>
            </p:spPr>
            <p:txBody>
              <a:bodyPr/>
              <a:lstStyle/>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Example 7</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ad>
                        <m:radPr>
                          <m:degHide m:val="on"/>
                          <m:ctrlPr>
                            <a:rPr lang="en-US" sz="1800" i="1" smtClean="0">
                              <a:solidFill>
                                <a:srgbClr val="000000"/>
                              </a:solidFill>
                              <a:effectLst/>
                              <a:latin typeface="Cambria Math" panose="02040503050406030204" pitchFamily="18" charset="0"/>
                              <a:cs typeface="Times New Roman" panose="02020603050405020304" pitchFamily="18" charset="0"/>
                            </a:rPr>
                          </m:ctrlPr>
                        </m:radPr>
                        <m:deg/>
                        <m:e>
                          <m:r>
                            <a:rPr lang="en-US" sz="1800" b="0" i="1" smtClean="0">
                              <a:solidFill>
                                <a:srgbClr val="000000"/>
                              </a:solidFill>
                              <a:effectLst/>
                              <a:latin typeface="Cambria Math" panose="02040503050406030204" pitchFamily="18" charset="0"/>
                              <a:cs typeface="Times New Roman" panose="02020603050405020304" pitchFamily="18" charset="0"/>
                            </a:rPr>
                            <m:t>𝑛</m:t>
                          </m:r>
                        </m:e>
                      </m:rad>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𝐻𝑒𝑟𝑒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ad>
                        <m:radPr>
                          <m:degHide m:val="on"/>
                          <m:ctrlPr>
                            <a:rPr lang="en-US" sz="1800" i="1">
                              <a:solidFill>
                                <a:srgbClr val="000000"/>
                              </a:solidFill>
                              <a:latin typeface="Cambria Math" panose="02040503050406030204" pitchFamily="18" charset="0"/>
                              <a:cs typeface="Times New Roman" panose="02020603050405020304" pitchFamily="18" charset="0"/>
                            </a:rPr>
                          </m:ctrlPr>
                        </m:radPr>
                        <m:deg/>
                        <m:e>
                          <m:r>
                            <a:rPr lang="en-US" sz="1800" i="1">
                              <a:solidFill>
                                <a:srgbClr val="000000"/>
                              </a:solidFill>
                              <a:latin typeface="Cambria Math" panose="02040503050406030204" pitchFamily="18" charset="0"/>
                              <a:cs typeface="Times New Roman" panose="02020603050405020304" pitchFamily="18" charset="0"/>
                            </a:rPr>
                            <m:t>𝑛</m:t>
                          </m:r>
                        </m:e>
                      </m:rad>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IN" sz="18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𝐹𝑖𝑟𝑠𝑡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𝑤𝑒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𝑐𝑎𝑙𝑐𝑢𝑙𝑎𝑡𝑒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𝑡h𝑒𝑛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𝑐𝑜𝑚𝑝𝑎𝑟𝑒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𝑤𝑖𝑡h</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𝑆𝑜</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sub>
                            </m:sSub>
                          </m:fName>
                          <m:e>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
                          <m:fPr>
                            <m:ctrlPr>
                              <a:rPr lang="en-US" sz="1800" i="1" smtClean="0">
                                <a:solidFill>
                                  <a:srgbClr val="000000"/>
                                </a:solidFill>
                                <a:effectLst/>
                                <a:latin typeface="Cambria Math" panose="02040503050406030204" pitchFamily="18" charset="0"/>
                                <a:cs typeface="Times New Roman" panose="02020603050405020304" pitchFamily="18" charset="0"/>
                              </a:rPr>
                            </m:ctrlPr>
                          </m:fPr>
                          <m:num>
                            <m:r>
                              <a:rPr lang="en-US" sz="1800" b="0" i="1" smtClean="0">
                                <a:solidFill>
                                  <a:srgbClr val="000000"/>
                                </a:solidFill>
                                <a:effectLst/>
                                <a:latin typeface="Cambria Math" panose="02040503050406030204" pitchFamily="18" charset="0"/>
                                <a:cs typeface="Times New Roman" panose="02020603050405020304" pitchFamily="18" charset="0"/>
                              </a:rPr>
                              <m:t>1</m:t>
                            </m:r>
                          </m:num>
                          <m:den>
                            <m:r>
                              <a:rPr lang="en-US" sz="1800" b="0" i="1" smtClean="0">
                                <a:solidFill>
                                  <a:srgbClr val="000000"/>
                                </a:solidFill>
                                <a:effectLst/>
                                <a:latin typeface="Cambria Math" panose="02040503050406030204" pitchFamily="18" charset="0"/>
                                <a:cs typeface="Times New Roman" panose="02020603050405020304" pitchFamily="18" charset="0"/>
                              </a:rPr>
                              <m:t>2</m:t>
                            </m:r>
                          </m:den>
                        </m:f>
                      </m:sup>
                    </m:sSup>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ad>
                      <m:radPr>
                        <m:degHide m:val="on"/>
                        <m:ctrlPr>
                          <a:rPr lang="en-US" sz="1800" i="1">
                            <a:solidFill>
                              <a:srgbClr val="000000"/>
                            </a:solidFill>
                            <a:latin typeface="Cambria Math" panose="02040503050406030204" pitchFamily="18" charset="0"/>
                            <a:cs typeface="Times New Roman" panose="02020603050405020304" pitchFamily="18" charset="0"/>
                          </a:rPr>
                        </m:ctrlPr>
                      </m:radPr>
                      <m:deg/>
                      <m:e>
                        <m:r>
                          <a:rPr lang="en-US" sz="1800" i="1">
                            <a:solidFill>
                              <a:srgbClr val="000000"/>
                            </a:solidFill>
                            <a:latin typeface="Cambria Math" panose="02040503050406030204" pitchFamily="18" charset="0"/>
                            <a:cs typeface="Times New Roman" panose="02020603050405020304" pitchFamily="18" charset="0"/>
                          </a:rPr>
                          <m:t>𝑛</m:t>
                        </m:r>
                      </m:e>
                    </m:rad>
                  </m:oMath>
                </a14:m>
                <a:endParaRPr lang="en-US" sz="1800" i="1" dirty="0">
                  <a:solidFill>
                    <a:srgbClr val="000000"/>
                  </a:solidFill>
                  <a:latin typeface="Cambria Math" panose="02040503050406030204" pitchFamily="18"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ad>
                        <m:radPr>
                          <m:degHide m:val="on"/>
                          <m:ctrlPr>
                            <a:rPr lang="en-US" sz="1800" i="1">
                              <a:solidFill>
                                <a:srgbClr val="000000"/>
                              </a:solidFill>
                              <a:latin typeface="Cambria Math" panose="02040503050406030204" pitchFamily="18" charset="0"/>
                              <a:cs typeface="Times New Roman" panose="02020603050405020304" pitchFamily="18" charset="0"/>
                            </a:rPr>
                          </m:ctrlPr>
                        </m:radPr>
                        <m:deg/>
                        <m:e>
                          <m:r>
                            <a:rPr lang="en-US" sz="1800" i="1">
                              <a:solidFill>
                                <a:srgbClr val="000000"/>
                              </a:solidFill>
                              <a:latin typeface="Cambria Math" panose="02040503050406030204" pitchFamily="18" charset="0"/>
                              <a:cs typeface="Times New Roman" panose="02020603050405020304" pitchFamily="18" charset="0"/>
                            </a:rPr>
                            <m:t>𝑛</m:t>
                          </m:r>
                        </m:e>
                      </m:rad>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𝑇h𝑒𝑟𝑒𝑓𝑜𝑟𝑒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Hence as per the definition of master theorem Case 2 </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ad>
                        <m:radPr>
                          <m:degHide m:val="on"/>
                          <m:ctrlPr>
                            <a:rPr lang="en-US" sz="1800" i="1">
                              <a:solidFill>
                                <a:srgbClr val="000000"/>
                              </a:solidFill>
                              <a:latin typeface="Cambria Math" panose="02040503050406030204" pitchFamily="18" charset="0"/>
                              <a:cs typeface="Times New Roman" panose="02020603050405020304" pitchFamily="18" charset="0"/>
                            </a:rPr>
                          </m:ctrlPr>
                        </m:radPr>
                        <m:deg/>
                        <m:e>
                          <m:r>
                            <a:rPr lang="en-US" sz="1800" i="1">
                              <a:solidFill>
                                <a:srgbClr val="000000"/>
                              </a:solidFill>
                              <a:latin typeface="Cambria Math" panose="02040503050406030204" pitchFamily="18" charset="0"/>
                              <a:cs typeface="Times New Roman" panose="02020603050405020304" pitchFamily="18" charset="0"/>
                            </a:rPr>
                            <m:t>𝑛</m:t>
                          </m:r>
                        </m:e>
                      </m:rad>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F475A559-639B-40D6-B3AA-8972C87D8173}"/>
                  </a:ext>
                </a:extLst>
              </p:cNvPr>
              <p:cNvSpPr>
                <a:spLocks noGrp="1" noRot="1" noChangeAspect="1" noMove="1" noResize="1" noEditPoints="1" noAdjustHandles="1" noChangeArrowheads="1" noChangeShapeType="1" noTextEdit="1"/>
              </p:cNvSpPr>
              <p:nvPr>
                <p:ph idx="1"/>
              </p:nvPr>
            </p:nvSpPr>
            <p:spPr>
              <a:xfrm>
                <a:off x="755576" y="1628800"/>
                <a:ext cx="8229600" cy="3886200"/>
              </a:xfrm>
              <a:blipFill>
                <a:blip r:embed="rId2"/>
                <a:stretch>
                  <a:fillRect l="-667" t="-940"/>
                </a:stretch>
              </a:blipFill>
            </p:spPr>
            <p:txBody>
              <a:bodyPr/>
              <a:lstStyle/>
              <a:p>
                <a:r>
                  <a:rPr lang="en-IN">
                    <a:noFill/>
                  </a:rPr>
                  <a:t> </a:t>
                </a:r>
              </a:p>
            </p:txBody>
          </p:sp>
        </mc:Fallback>
      </mc:AlternateContent>
    </p:spTree>
    <p:extLst>
      <p:ext uri="{BB962C8B-B14F-4D97-AF65-F5344CB8AC3E}">
        <p14:creationId xmlns:p14="http://schemas.microsoft.com/office/powerpoint/2010/main" val="3431764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BA3B3-0249-4D70-8FE1-5ABA1D40B075}"/>
              </a:ext>
            </a:extLst>
          </p:cNvPr>
          <p:cNvSpPr>
            <a:spLocks noGrp="1"/>
          </p:cNvSpPr>
          <p:nvPr>
            <p:ph type="title"/>
          </p:nvPr>
        </p:nvSpPr>
        <p:spPr/>
        <p:txBody>
          <a:bodyPr/>
          <a:lstStyle/>
          <a:p>
            <a:r>
              <a:rPr lang="en-US" b="1" dirty="0">
                <a:solidFill>
                  <a:srgbClr val="000000"/>
                </a:solidFill>
              </a:rPr>
              <a:t>Master Method</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E4F459-2EB5-4AA8-B4C2-37BCEA092CCE}"/>
                  </a:ext>
                </a:extLst>
              </p:cNvPr>
              <p:cNvSpPr>
                <a:spLocks noGrp="1"/>
              </p:cNvSpPr>
              <p:nvPr>
                <p:ph idx="1"/>
              </p:nvPr>
            </p:nvSpPr>
            <p:spPr>
              <a:xfrm>
                <a:off x="899592" y="1722438"/>
                <a:ext cx="7571184" cy="3886200"/>
              </a:xfrm>
            </p:spPr>
            <p:txBody>
              <a:bodyPr/>
              <a:lstStyle/>
              <a:p>
                <a:pPr algn="just">
                  <a:lnSpc>
                    <a:spcPct val="107000"/>
                  </a:lnSpc>
                  <a:spcAft>
                    <a:spcPts val="0"/>
                  </a:spcAft>
                </a:pPr>
                <a:r>
                  <a:rPr lang="en-US" sz="1800" b="1" dirty="0">
                    <a:solidFill>
                      <a:srgbClr val="000000"/>
                    </a:solidFill>
                  </a:rPr>
                  <a:t>Recurrence (Changing Variable)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0"/>
                  </a:spcBef>
                  <a:spcAft>
                    <a:spcPts val="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Example 8</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Bef>
                    <a:spcPts val="0"/>
                  </a:spcBef>
                  <a:spcAft>
                    <a:spcPts val="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Bef>
                    <a:spcPts val="0"/>
                  </a:spcBef>
                  <a:spcAft>
                    <a:spcPts val="0"/>
                  </a:spcAft>
                  <a:buNone/>
                </a:pPr>
                <a14:m>
                  <m:oMathPara xmlns:m="http://schemas.openxmlformats.org/officeDocument/2006/math">
                    <m:oMathParaPr>
                      <m:jc m:val="centerGroup"/>
                    </m:oMathParaPr>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ad>
                            <m:radPr>
                              <m:degHide m:val="on"/>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rad>
                        </m:e>
                      </m:d>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lg</m:t>
                          </m:r>
                        </m:fName>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oMath>
                  </m:oMathPara>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IN" sz="1600" dirty="0">
                    <a:solidFill>
                      <a:srgbClr val="000000"/>
                    </a:solidFill>
                    <a:effectLst/>
                    <a:latin typeface="+mj-lt"/>
                    <a:ea typeface="Times New Roman" panose="02020603050405020304" pitchFamily="18" charset="0"/>
                    <a:cs typeface="Times New Roman" panose="02020603050405020304" pitchFamily="18" charset="0"/>
                  </a:rPr>
                  <a:t>Due to, a little algebraic manipulation the above recurrence looks very difficult. These recurrences can be simplified by using change of variable. For convenience, we shall not worry about rounding off values, such as </a:t>
                </a:r>
                <a14:m>
                  <m:oMath xmlns:m="http://schemas.openxmlformats.org/officeDocument/2006/math">
                    <m:rad>
                      <m:radPr>
                        <m:degHide m:val="on"/>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rad>
                  </m:oMath>
                </a14:m>
                <a:r>
                  <a:rPr lang="en-IN" sz="1600" dirty="0">
                    <a:solidFill>
                      <a:srgbClr val="000000"/>
                    </a:solidFill>
                    <a:effectLst/>
                    <a:latin typeface="+mj-lt"/>
                    <a:ea typeface="Times New Roman" panose="02020603050405020304" pitchFamily="18" charset="0"/>
                    <a:cs typeface="Times New Roman" panose="02020603050405020304" pitchFamily="18" charset="0"/>
                  </a:rPr>
                  <a:t> , to be integers. </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IN" sz="1600" dirty="0">
                    <a:solidFill>
                      <a:srgbClr val="000000"/>
                    </a:solidFill>
                    <a:effectLst/>
                    <a:latin typeface="+mj-lt"/>
                    <a:ea typeface="Times New Roman" panose="02020603050405020304" pitchFamily="18" charset="0"/>
                    <a:cs typeface="Times New Roman" panose="02020603050405020304" pitchFamily="18" charset="0"/>
                  </a:rPr>
                  <a:t>First, Renaming </a:t>
                </a:r>
                <a14:m>
                  <m:oMath xmlns:m="http://schemas.openxmlformats.org/officeDocument/2006/math">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func>
                      <m:func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IN"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oMath>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sup>
                      </m:sSup>
                    </m:oMath>
                  </m:oMathPara>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 xmlns:m="http://schemas.openxmlformats.org/officeDocument/2006/math">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𝑃𝑢𝑡</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𝑡h𝑒</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𝑣𝑎𝑙𝑢𝑒</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𝑜𝑓</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𝑜𝑛</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𝑡h𝑒</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𝑎𝑏𝑜𝑣𝑒</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𝑟𝑒𝑐𝑢𝑟𝑟𝑒𝑛𝑐𝑒</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600" dirty="0">
                    <a:solidFill>
                      <a:srgbClr val="000000"/>
                    </a:solidFill>
                    <a:effectLst/>
                    <a:latin typeface="+mj-lt"/>
                    <a:ea typeface="Times New Roman" panose="02020603050405020304" pitchFamily="18" charset="0"/>
                    <a:cs typeface="Times New Roman" panose="02020603050405020304" pitchFamily="18" charset="0"/>
                  </a:rPr>
                  <a:t> </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IN" sz="1600" dirty="0">
                    <a:solidFill>
                      <a:srgbClr val="000000"/>
                    </a:solidFill>
                    <a:effectLst/>
                    <a:latin typeface="+mj-lt"/>
                    <a:ea typeface="Times New Roman" panose="02020603050405020304" pitchFamily="18" charset="0"/>
                    <a:cs typeface="Times New Roman" panose="02020603050405020304" pitchFamily="18" charset="0"/>
                  </a:rPr>
                  <a:t>Hence the above recurrence can be written as follows</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sup>
                          </m:sSup>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ad>
                            <m:radPr>
                              <m:degHide m:val="on"/>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radPr>
                            <m:deg/>
                            <m:e>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sup>
                              </m:sSup>
                            </m:e>
                          </m:rad>
                        </m:e>
                      </m:d>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oMath>
                  </m:oMathPara>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IN" sz="16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sup>
                        </m:sSup>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6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2</m:t>
                        </m:r>
                      </m:e>
                      <m:sup>
                        <m:sSup>
                          <m:sSupPr>
                            <m:ctrlPr>
                              <a:rPr lang="en-IN" sz="16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𝑚</m:t>
                            </m:r>
                          </m:e>
                          <m:sup>
                            <m:f>
                              <m:fPr>
                                <m:ctrlPr>
                                  <a:rPr lang="en-IN" sz="16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ctrlPr>
                              </m:fPr>
                              <m:num>
                                <m:r>
                                  <a:rPr lang="en-US" sz="16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1</m:t>
                                </m:r>
                              </m:num>
                              <m:den>
                                <m:r>
                                  <a:rPr lang="en-US" sz="16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2</m:t>
                                </m:r>
                              </m:den>
                            </m:f>
                          </m:sup>
                        </m:sSup>
                      </m:sup>
                    </m:sSup>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oMath>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 xmlns:m="http://schemas.openxmlformats.org/officeDocument/2006/math">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sup>
                        </m:sSup>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6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2</m:t>
                            </m:r>
                          </m:e>
                          <m:sup>
                            <m:f>
                              <m:fPr>
                                <m:type m:val="skw"/>
                                <m:ctrlPr>
                                  <a:rPr lang="en-IN" sz="16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ctrlPr>
                              </m:fPr>
                              <m:num>
                                <m:r>
                                  <a:rPr lang="en-US" sz="16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𝑚</m:t>
                                </m:r>
                              </m:num>
                              <m:den>
                                <m:r>
                                  <a:rPr lang="en-US" sz="16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2</m:t>
                                </m:r>
                              </m:den>
                            </m:f>
                          </m:sup>
                        </m:sSup>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oMath>
                </a14:m>
                <a:r>
                  <a:rPr lang="en-US" sz="1600" dirty="0">
                    <a:solidFill>
                      <a:srgbClr val="000000"/>
                    </a:solidFill>
                    <a:effectLst/>
                    <a:latin typeface="+mj-lt"/>
                    <a:ea typeface="Times New Roman" panose="02020603050405020304" pitchFamily="18" charset="0"/>
                    <a:cs typeface="Times New Roman" panose="02020603050405020304" pitchFamily="18" charset="0"/>
                  </a:rPr>
                  <a:t> </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3DE4F459-2EB5-4AA8-B4C2-37BCEA092CCE}"/>
                  </a:ext>
                </a:extLst>
              </p:cNvPr>
              <p:cNvSpPr>
                <a:spLocks noGrp="1" noRot="1" noChangeAspect="1" noMove="1" noResize="1" noEditPoints="1" noAdjustHandles="1" noChangeArrowheads="1" noChangeShapeType="1" noTextEdit="1"/>
              </p:cNvSpPr>
              <p:nvPr>
                <p:ph idx="1"/>
              </p:nvPr>
            </p:nvSpPr>
            <p:spPr>
              <a:xfrm>
                <a:off x="899592" y="1722438"/>
                <a:ext cx="7571184" cy="3886200"/>
              </a:xfrm>
              <a:blipFill>
                <a:blip r:embed="rId2"/>
                <a:stretch>
                  <a:fillRect l="-725" t="-1099" r="-886" b="-11774"/>
                </a:stretch>
              </a:blipFill>
            </p:spPr>
            <p:txBody>
              <a:bodyPr/>
              <a:lstStyle/>
              <a:p>
                <a:r>
                  <a:rPr lang="en-IN">
                    <a:noFill/>
                  </a:rPr>
                  <a:t> </a:t>
                </a:r>
              </a:p>
            </p:txBody>
          </p:sp>
        </mc:Fallback>
      </mc:AlternateContent>
    </p:spTree>
    <p:extLst>
      <p:ext uri="{BB962C8B-B14F-4D97-AF65-F5344CB8AC3E}">
        <p14:creationId xmlns:p14="http://schemas.microsoft.com/office/powerpoint/2010/main" val="35373867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C1682-C4B5-456B-A5BA-6C88DD13B735}"/>
              </a:ext>
            </a:extLst>
          </p:cNvPr>
          <p:cNvSpPr>
            <a:spLocks noGrp="1"/>
          </p:cNvSpPr>
          <p:nvPr>
            <p:ph type="title"/>
          </p:nvPr>
        </p:nvSpPr>
        <p:spPr/>
        <p:txBody>
          <a:bodyPr/>
          <a:lstStyle/>
          <a:p>
            <a:r>
              <a:rPr lang="en-US" b="1" dirty="0">
                <a:solidFill>
                  <a:srgbClr val="000000"/>
                </a:solidFill>
              </a:rPr>
              <a:t>Master Method</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40E2662-9253-47DB-98FC-005B637388F9}"/>
                  </a:ext>
                </a:extLst>
              </p:cNvPr>
              <p:cNvSpPr>
                <a:spLocks noGrp="1"/>
              </p:cNvSpPr>
              <p:nvPr>
                <p:ph idx="1"/>
              </p:nvPr>
            </p:nvSpPr>
            <p:spPr>
              <a:xfrm>
                <a:off x="899592" y="1556792"/>
                <a:ext cx="6775362" cy="3886200"/>
              </a:xfrm>
            </p:spPr>
            <p:txBody>
              <a:bodyPr/>
              <a:lstStyle/>
              <a:p>
                <a:pPr marL="0" indent="0">
                  <a:spcAft>
                    <a:spcPts val="0"/>
                  </a:spcAft>
                  <a:buNone/>
                </a:pPr>
                <a14:m>
                  <m:oMathPara xmlns:m="http://schemas.openxmlformats.org/officeDocument/2006/math">
                    <m:oMathParaPr>
                      <m:jc m:val="left"/>
                    </m:oMathParaPr>
                    <m:oMath xmlns:m="http://schemas.openxmlformats.org/officeDocument/2006/math">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𝑊𝑒</m:t>
                      </m:r>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𝑐𝑎𝑛</m:t>
                      </m:r>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𝑛𝑜𝑤</m:t>
                      </m:r>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𝑟𝑒𝑛𝑎𝑚𝑒</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sup>
                          </m:sSup>
                        </m:e>
                      </m:d>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spcAft>
                    <a:spcPts val="0"/>
                  </a:spcAft>
                  <a:buNone/>
                </a:pPr>
                <a14:m>
                  <m:oMathPara xmlns:m="http://schemas.openxmlformats.org/officeDocument/2006/math">
                    <m:oMathParaPr>
                      <m:jc m:val="left"/>
                    </m:oMathParaPr>
                    <m:oMath xmlns:m="http://schemas.openxmlformats.org/officeDocument/2006/math">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8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2</m:t>
                              </m:r>
                            </m:e>
                            <m:sup>
                              <m:f>
                                <m:fPr>
                                  <m:type m:val="skw"/>
                                  <m:ctrlPr>
                                    <a:rPr lang="en-IN" sz="18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𝑚</m:t>
                                  </m:r>
                                </m:num>
                                <m:den>
                                  <m:r>
                                    <a:rPr lang="en-US" sz="18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2</m:t>
                                  </m:r>
                                </m:den>
                              </m:f>
                            </m:sup>
                          </m:sSup>
                        </m:e>
                      </m:d>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Now put these values in above equation</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Now apply master method for solve the above equation</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𝐻𝑒</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𝑎𝑟</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spcAft>
                    <a:spcPts val="0"/>
                  </a:spcAft>
                  <a:buNone/>
                </a:pPr>
                <a:r>
                  <a:rPr lang="en-IN" sz="18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𝐹𝑖𝑟𝑠𝑡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𝑤𝑒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𝑐𝑎𝑙𝑐𝑢𝑙𝑎𝑡𝑒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𝑡h𝑒𝑛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𝑐𝑜𝑚𝑝𝑎𝑟𝑒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𝑤𝑖𝑡h</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𝑆𝑜</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p>
                    </m:sSup>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D40E2662-9253-47DB-98FC-005B637388F9}"/>
                  </a:ext>
                </a:extLst>
              </p:cNvPr>
              <p:cNvSpPr>
                <a:spLocks noGrp="1" noRot="1" noChangeAspect="1" noMove="1" noResize="1" noEditPoints="1" noAdjustHandles="1" noChangeArrowheads="1" noChangeShapeType="1" noTextEdit="1"/>
              </p:cNvSpPr>
              <p:nvPr>
                <p:ph idx="1"/>
              </p:nvPr>
            </p:nvSpPr>
            <p:spPr>
              <a:xfrm>
                <a:off x="899592" y="1556792"/>
                <a:ext cx="6775362" cy="3886200"/>
              </a:xfrm>
              <a:blipFill>
                <a:blip r:embed="rId2"/>
                <a:stretch>
                  <a:fillRect l="-810"/>
                </a:stretch>
              </a:blipFill>
            </p:spPr>
            <p:txBody>
              <a:bodyPr/>
              <a:lstStyle/>
              <a:p>
                <a:r>
                  <a:rPr lang="en-IN">
                    <a:noFill/>
                  </a:rPr>
                  <a:t> </a:t>
                </a:r>
              </a:p>
            </p:txBody>
          </p:sp>
        </mc:Fallback>
      </mc:AlternateContent>
    </p:spTree>
    <p:extLst>
      <p:ext uri="{BB962C8B-B14F-4D97-AF65-F5344CB8AC3E}">
        <p14:creationId xmlns:p14="http://schemas.microsoft.com/office/powerpoint/2010/main" val="23867477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5DA80-97E5-4E3F-B03F-0F2762B5A8AE}"/>
              </a:ext>
            </a:extLst>
          </p:cNvPr>
          <p:cNvSpPr>
            <a:spLocks noGrp="1"/>
          </p:cNvSpPr>
          <p:nvPr>
            <p:ph type="title"/>
          </p:nvPr>
        </p:nvSpPr>
        <p:spPr/>
        <p:txBody>
          <a:bodyPr/>
          <a:lstStyle/>
          <a:p>
            <a:r>
              <a:rPr lang="en-US" b="1" dirty="0">
                <a:solidFill>
                  <a:srgbClr val="000000"/>
                </a:solidFill>
              </a:rPr>
              <a:t>Master Method</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4D8251D-3AD8-4192-9D5C-9F21AEF9439A}"/>
                  </a:ext>
                </a:extLst>
              </p:cNvPr>
              <p:cNvSpPr>
                <a:spLocks noGrp="1"/>
              </p:cNvSpPr>
              <p:nvPr>
                <p:ph idx="1"/>
              </p:nvPr>
            </p:nvSpPr>
            <p:spPr>
              <a:xfrm>
                <a:off x="899592" y="1905000"/>
                <a:ext cx="7488832" cy="3886200"/>
              </a:xfrm>
            </p:spPr>
            <p:txBody>
              <a:bodyPr/>
              <a:lstStyle/>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Hence as per the definition of master theorem Case 2 </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e>
                      </m:func>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e>
                      </m:func>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e>
                      </m:func>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sup>
                          </m:sSup>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e>
                          </m:func>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𝑎𝑠</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sup>
                          </m:sSup>
                        </m:e>
                      </m:d>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lg</m:t>
                              </m:r>
                            </m:fName>
                            <m:e>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e>
                          </m:func>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𝑎𝑠</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sup>
                      </m:sSup>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IN"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 Hence the complexity of above recurrence is </a:t>
                </a:r>
                <a14:m>
                  <m:oMath xmlns:m="http://schemas.openxmlformats.org/officeDocument/2006/math">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lg</m:t>
                            </m:r>
                          </m:fName>
                          <m:e>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e>
                        </m:func>
                      </m:e>
                    </m:d>
                  </m:oMath>
                </a14:m>
                <a:endParaRPr lang="en-IN" sz="1800" dirty="0">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D4D8251D-3AD8-4192-9D5C-9F21AEF9439A}"/>
                  </a:ext>
                </a:extLst>
              </p:cNvPr>
              <p:cNvSpPr>
                <a:spLocks noGrp="1" noRot="1" noChangeAspect="1" noMove="1" noResize="1" noEditPoints="1" noAdjustHandles="1" noChangeArrowheads="1" noChangeShapeType="1" noTextEdit="1"/>
              </p:cNvSpPr>
              <p:nvPr>
                <p:ph idx="1"/>
              </p:nvPr>
            </p:nvSpPr>
            <p:spPr>
              <a:xfrm>
                <a:off x="899592" y="1905000"/>
                <a:ext cx="7488832" cy="3886200"/>
              </a:xfrm>
              <a:blipFill>
                <a:blip r:embed="rId2"/>
                <a:stretch>
                  <a:fillRect l="-733" t="-1099"/>
                </a:stretch>
              </a:blipFill>
            </p:spPr>
            <p:txBody>
              <a:bodyPr/>
              <a:lstStyle/>
              <a:p>
                <a:r>
                  <a:rPr lang="en-IN">
                    <a:noFill/>
                  </a:rPr>
                  <a:t> </a:t>
                </a:r>
              </a:p>
            </p:txBody>
          </p:sp>
        </mc:Fallback>
      </mc:AlternateContent>
    </p:spTree>
    <p:extLst>
      <p:ext uri="{BB962C8B-B14F-4D97-AF65-F5344CB8AC3E}">
        <p14:creationId xmlns:p14="http://schemas.microsoft.com/office/powerpoint/2010/main" val="36194237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7A5E6-C013-4F8F-91F9-8887D74F0ED4}"/>
              </a:ext>
            </a:extLst>
          </p:cNvPr>
          <p:cNvSpPr>
            <a:spLocks noGrp="1"/>
          </p:cNvSpPr>
          <p:nvPr>
            <p:ph type="title"/>
          </p:nvPr>
        </p:nvSpPr>
        <p:spPr/>
        <p:txBody>
          <a:bodyPr/>
          <a:lstStyle/>
          <a:p>
            <a:r>
              <a:rPr lang="en-US" b="1" dirty="0">
                <a:solidFill>
                  <a:srgbClr val="000000"/>
                </a:solidFill>
              </a:rPr>
              <a:t>Master Method</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B67084-F590-4D6E-A1EE-4D3C9E8D4799}"/>
                  </a:ext>
                </a:extLst>
              </p:cNvPr>
              <p:cNvSpPr>
                <a:spLocks noGrp="1"/>
              </p:cNvSpPr>
              <p:nvPr>
                <p:ph idx="1"/>
              </p:nvPr>
            </p:nvSpPr>
            <p:spPr>
              <a:xfrm>
                <a:off x="899592" y="1556792"/>
                <a:ext cx="7632848" cy="3886200"/>
              </a:xfrm>
            </p:spPr>
            <p:txBody>
              <a:bodyPr/>
              <a:lstStyle/>
              <a:p>
                <a:pPr marL="0" indent="0" algn="just">
                  <a:lnSpc>
                    <a:spcPct val="107000"/>
                  </a:lnSpc>
                  <a:spcAft>
                    <a:spcPts val="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Example 9</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14:m>
                  <m:oMathPara xmlns:m="http://schemas.openxmlformats.org/officeDocument/2006/math">
                    <m:oMathParaPr>
                      <m:jc m:val="centerGroup"/>
                    </m:oMathParaPr>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ad>
                            <m:radPr>
                              <m:degHide m:val="on"/>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rad>
                        </m:e>
                      </m:d>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m:oMathPara>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9CB67084-F590-4D6E-A1EE-4D3C9E8D4799}"/>
                  </a:ext>
                </a:extLst>
              </p:cNvPr>
              <p:cNvSpPr>
                <a:spLocks noGrp="1" noRot="1" noChangeAspect="1" noMove="1" noResize="1" noEditPoints="1" noAdjustHandles="1" noChangeArrowheads="1" noChangeShapeType="1" noTextEdit="1"/>
              </p:cNvSpPr>
              <p:nvPr>
                <p:ph idx="1"/>
              </p:nvPr>
            </p:nvSpPr>
            <p:spPr>
              <a:xfrm>
                <a:off x="899592" y="1556792"/>
                <a:ext cx="7632848" cy="3886200"/>
              </a:xfrm>
              <a:blipFill>
                <a:blip r:embed="rId2"/>
                <a:stretch>
                  <a:fillRect l="-479" t="-627"/>
                </a:stretch>
              </a:blipFill>
            </p:spPr>
            <p:txBody>
              <a:bodyPr/>
              <a:lstStyle/>
              <a:p>
                <a:r>
                  <a:rPr lang="en-IN">
                    <a:noFill/>
                  </a:rPr>
                  <a:t> </a:t>
                </a:r>
              </a:p>
            </p:txBody>
          </p:sp>
        </mc:Fallback>
      </mc:AlternateContent>
    </p:spTree>
    <p:extLst>
      <p:ext uri="{BB962C8B-B14F-4D97-AF65-F5344CB8AC3E}">
        <p14:creationId xmlns:p14="http://schemas.microsoft.com/office/powerpoint/2010/main" val="8553547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7A5E6-C013-4F8F-91F9-8887D74F0ED4}"/>
              </a:ext>
            </a:extLst>
          </p:cNvPr>
          <p:cNvSpPr>
            <a:spLocks noGrp="1"/>
          </p:cNvSpPr>
          <p:nvPr>
            <p:ph type="title"/>
          </p:nvPr>
        </p:nvSpPr>
        <p:spPr/>
        <p:txBody>
          <a:bodyPr/>
          <a:lstStyle/>
          <a:p>
            <a:r>
              <a:rPr lang="en-US" b="1" dirty="0">
                <a:solidFill>
                  <a:srgbClr val="000000"/>
                </a:solidFill>
              </a:rPr>
              <a:t>Master Method</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B67084-F590-4D6E-A1EE-4D3C9E8D4799}"/>
                  </a:ext>
                </a:extLst>
              </p:cNvPr>
              <p:cNvSpPr>
                <a:spLocks noGrp="1"/>
              </p:cNvSpPr>
              <p:nvPr>
                <p:ph idx="1"/>
              </p:nvPr>
            </p:nvSpPr>
            <p:spPr>
              <a:xfrm>
                <a:off x="899592" y="1556792"/>
                <a:ext cx="7632848" cy="3886200"/>
              </a:xfrm>
            </p:spPr>
            <p:txBody>
              <a:bodyPr/>
              <a:lstStyle/>
              <a:p>
                <a:pPr marL="0" indent="0" algn="just">
                  <a:lnSpc>
                    <a:spcPct val="107000"/>
                  </a:lnSpc>
                  <a:spcAft>
                    <a:spcPts val="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Example 9</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14:m>
                  <m:oMathPara xmlns:m="http://schemas.openxmlformats.org/officeDocument/2006/math">
                    <m:oMathParaPr>
                      <m:jc m:val="centerGroup"/>
                    </m:oMathParaPr>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ad>
                            <m:radPr>
                              <m:degHide m:val="on"/>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rad>
                        </m:e>
                      </m:d>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m:oMathPara>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IN" sz="1600" dirty="0">
                    <a:solidFill>
                      <a:srgbClr val="000000"/>
                    </a:solidFill>
                    <a:effectLst/>
                    <a:latin typeface="+mj-lt"/>
                    <a:ea typeface="Times New Roman" panose="02020603050405020304" pitchFamily="18" charset="0"/>
                    <a:cs typeface="Times New Roman" panose="02020603050405020304" pitchFamily="18" charset="0"/>
                  </a:rPr>
                  <a:t>Due to, a little algebraic manipulation the above recurrence looks very difficult. These recurrences can be simplified by using change of variable. For convenience, we shall not worry about rounding off values, such as </a:t>
                </a:r>
                <a14:m>
                  <m:oMath xmlns:m="http://schemas.openxmlformats.org/officeDocument/2006/math">
                    <m:rad>
                      <m:radPr>
                        <m:degHide m:val="on"/>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rad>
                  </m:oMath>
                </a14:m>
                <a:r>
                  <a:rPr lang="en-IN" sz="1600" dirty="0">
                    <a:solidFill>
                      <a:srgbClr val="000000"/>
                    </a:solidFill>
                    <a:effectLst/>
                    <a:latin typeface="+mj-lt"/>
                    <a:ea typeface="Times New Roman" panose="02020603050405020304" pitchFamily="18" charset="0"/>
                    <a:cs typeface="Times New Roman" panose="02020603050405020304" pitchFamily="18" charset="0"/>
                  </a:rPr>
                  <a:t> , to be integers. </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IN" sz="1600" dirty="0">
                    <a:solidFill>
                      <a:srgbClr val="000000"/>
                    </a:solidFill>
                    <a:effectLst/>
                    <a:latin typeface="+mj-lt"/>
                    <a:ea typeface="Times New Roman" panose="02020603050405020304" pitchFamily="18" charset="0"/>
                    <a:cs typeface="Times New Roman" panose="02020603050405020304" pitchFamily="18" charset="0"/>
                  </a:rPr>
                  <a:t>First, Renaming </a:t>
                </a:r>
                <a14:m>
                  <m:oMath xmlns:m="http://schemas.openxmlformats.org/officeDocument/2006/math">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func>
                      <m:func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IN"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oMath>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sup>
                      </m:sSup>
                    </m:oMath>
                  </m:oMathPara>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
                            <m:fPr>
                              <m:type m:val="lin"/>
                              <m:ctrlPr>
                                <a:rPr lang="en-IN" sz="1600" i="1" smtClean="0">
                                  <a:solidFill>
                                    <a:srgbClr val="000000"/>
                                  </a:solidFill>
                                  <a:effectLst/>
                                  <a:latin typeface="Cambria Math" panose="02040503050406030204" pitchFamily="18" charset="0"/>
                                  <a:cs typeface="Times New Roman" panose="02020603050405020304" pitchFamily="18" charset="0"/>
                                </a:rPr>
                              </m:ctrlPr>
                            </m:fPr>
                            <m:num>
                              <m:r>
                                <a:rPr lang="en-US" sz="1600" b="0" i="1" smtClean="0">
                                  <a:solidFill>
                                    <a:srgbClr val="000000"/>
                                  </a:solidFill>
                                  <a:effectLst/>
                                  <a:latin typeface="Cambria Math" panose="02040503050406030204" pitchFamily="18" charset="0"/>
                                  <a:cs typeface="Times New Roman" panose="02020603050405020304" pitchFamily="18" charset="0"/>
                                </a:rPr>
                                <m:t>1</m:t>
                              </m:r>
                            </m:num>
                            <m:den>
                              <m:r>
                                <a:rPr lang="en-US" sz="1600" b="0" i="1" smtClean="0">
                                  <a:solidFill>
                                    <a:srgbClr val="000000"/>
                                  </a:solidFill>
                                  <a:effectLst/>
                                  <a:latin typeface="Cambria Math" panose="02040503050406030204" pitchFamily="18" charset="0"/>
                                  <a:cs typeface="Times New Roman" panose="02020603050405020304" pitchFamily="18" charset="0"/>
                                </a:rPr>
                                <m:t>2</m:t>
                              </m:r>
                            </m:den>
                          </m:f>
                        </m:sup>
                      </m:sSup>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m:rPr>
                              <m:sty m:val="p"/>
                            </m:rPr>
                            <a:rPr lang="en-IN" sz="1600" i="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m:t>
                          </m:r>
                          <m:r>
                            <a:rPr lang="en-IN" sz="1600" i="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 xmlns:m="http://schemas.openxmlformats.org/officeDocument/2006/math">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𝑃𝑢𝑡</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𝑡h𝑒</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𝑣𝑎𝑙𝑢𝑒</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𝑜𝑓</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𝑜𝑛</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𝑡h𝑒</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𝑎𝑏𝑜𝑣𝑒</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𝑟𝑒𝑐𝑢𝑟𝑟𝑒𝑛𝑐𝑒</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600" dirty="0">
                    <a:solidFill>
                      <a:srgbClr val="000000"/>
                    </a:solidFill>
                    <a:effectLst/>
                    <a:latin typeface="+mj-lt"/>
                    <a:ea typeface="Times New Roman" panose="02020603050405020304" pitchFamily="18" charset="0"/>
                    <a:cs typeface="Times New Roman" panose="02020603050405020304" pitchFamily="18" charset="0"/>
                  </a:rPr>
                  <a:t> </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IN" sz="1600" dirty="0">
                    <a:solidFill>
                      <a:srgbClr val="000000"/>
                    </a:solidFill>
                    <a:effectLst/>
                    <a:latin typeface="+mj-lt"/>
                    <a:ea typeface="Times New Roman" panose="02020603050405020304" pitchFamily="18" charset="0"/>
                    <a:cs typeface="Times New Roman" panose="02020603050405020304" pitchFamily="18" charset="0"/>
                  </a:rPr>
                  <a:t>Hence the above recurrence can be written as follows</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sup>
                          </m:sSup>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ad>
                            <m:radPr>
                              <m:degHide m:val="on"/>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radPr>
                            <m:deg/>
                            <m:e>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sup>
                              </m:sSup>
                            </m:e>
                          </m:rad>
                        </m:e>
                      </m:d>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m:oMathPara>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IN" sz="16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sup>
                        </m:sSup>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6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2</m:t>
                        </m:r>
                      </m:e>
                      <m:sup>
                        <m:sSup>
                          <m:sSupPr>
                            <m:ctrlPr>
                              <a:rPr lang="en-IN" sz="16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𝑚</m:t>
                            </m:r>
                          </m:e>
                          <m:sup>
                            <m:r>
                              <a:rPr lang="en-US" sz="1600" i="0" smtClean="0">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1</m:t>
                            </m:r>
                            <m:r>
                              <a:rPr lang="en-IN" sz="1600" i="0">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m:t>
                            </m:r>
                            <m:r>
                              <a:rPr lang="en-US" sz="1600" i="0">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2</m:t>
                            </m:r>
                          </m:sup>
                        </m:sSup>
                      </m:sup>
                    </m:sSup>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 xmlns:m="http://schemas.openxmlformats.org/officeDocument/2006/math">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sup>
                        </m:sSup>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6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2</m:t>
                            </m:r>
                          </m:e>
                          <m:sup>
                            <m:f>
                              <m:fPr>
                                <m:type m:val="lin"/>
                                <m:ctrlPr>
                                  <a:rPr lang="en-IN" sz="1600" i="1" smtClean="0">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ctrlPr>
                              </m:fPr>
                              <m:num>
                                <m:r>
                                  <a:rPr lang="en-US" sz="16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𝑚</m:t>
                                </m:r>
                              </m:num>
                              <m:den>
                                <m:r>
                                  <a:rPr lang="en-US" sz="16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2</m:t>
                                </m:r>
                              </m:den>
                            </m:f>
                          </m:sup>
                        </m:sSup>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n-US" sz="1600" dirty="0">
                    <a:solidFill>
                      <a:srgbClr val="000000"/>
                    </a:solidFill>
                    <a:effectLst/>
                    <a:latin typeface="+mj-lt"/>
                    <a:ea typeface="Times New Roman" panose="02020603050405020304" pitchFamily="18" charset="0"/>
                    <a:cs typeface="Times New Roman" panose="02020603050405020304" pitchFamily="18" charset="0"/>
                  </a:rPr>
                  <a:t> </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9CB67084-F590-4D6E-A1EE-4D3C9E8D4799}"/>
                  </a:ext>
                </a:extLst>
              </p:cNvPr>
              <p:cNvSpPr>
                <a:spLocks noGrp="1" noRot="1" noChangeAspect="1" noMove="1" noResize="1" noEditPoints="1" noAdjustHandles="1" noChangeArrowheads="1" noChangeShapeType="1" noTextEdit="1"/>
              </p:cNvSpPr>
              <p:nvPr>
                <p:ph idx="1"/>
              </p:nvPr>
            </p:nvSpPr>
            <p:spPr>
              <a:xfrm>
                <a:off x="899592" y="1556792"/>
                <a:ext cx="7632848" cy="3886200"/>
              </a:xfrm>
              <a:blipFill>
                <a:blip r:embed="rId2"/>
                <a:stretch>
                  <a:fillRect l="-479" t="-627" r="-80" b="-17712"/>
                </a:stretch>
              </a:blipFill>
            </p:spPr>
            <p:txBody>
              <a:bodyPr/>
              <a:lstStyle/>
              <a:p>
                <a:r>
                  <a:rPr lang="en-IN">
                    <a:noFill/>
                  </a:rPr>
                  <a:t> </a:t>
                </a:r>
              </a:p>
            </p:txBody>
          </p:sp>
        </mc:Fallback>
      </mc:AlternateContent>
    </p:spTree>
    <p:extLst>
      <p:ext uri="{BB962C8B-B14F-4D97-AF65-F5344CB8AC3E}">
        <p14:creationId xmlns:p14="http://schemas.microsoft.com/office/powerpoint/2010/main" val="9305637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38523-8DF4-46EB-BD0E-2507D2E551BD}"/>
              </a:ext>
            </a:extLst>
          </p:cNvPr>
          <p:cNvSpPr>
            <a:spLocks noGrp="1"/>
          </p:cNvSpPr>
          <p:nvPr>
            <p:ph type="title"/>
          </p:nvPr>
        </p:nvSpPr>
        <p:spPr/>
        <p:txBody>
          <a:bodyPr/>
          <a:lstStyle/>
          <a:p>
            <a:r>
              <a:rPr lang="en-US" b="1" dirty="0">
                <a:solidFill>
                  <a:srgbClr val="000000"/>
                </a:solidFill>
              </a:rPr>
              <a:t>Master Method</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3A35B29-59D9-4F68-9873-0BDB7CC1B3A3}"/>
                  </a:ext>
                </a:extLst>
              </p:cNvPr>
              <p:cNvSpPr>
                <a:spLocks noGrp="1"/>
              </p:cNvSpPr>
              <p:nvPr>
                <p:ph idx="1"/>
              </p:nvPr>
            </p:nvSpPr>
            <p:spPr>
              <a:xfrm>
                <a:off x="827584" y="1628800"/>
                <a:ext cx="7344816" cy="3886200"/>
              </a:xfrm>
            </p:spPr>
            <p:txBody>
              <a:bodyPr/>
              <a:lstStyle/>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𝑊𝑒</m:t>
                      </m:r>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𝑐𝑎𝑛</m:t>
                      </m:r>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𝑛𝑜𝑤</m:t>
                      </m:r>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𝑟𝑒𝑛𝑎𝑚𝑒</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sup>
                          </m:sSup>
                        </m:e>
                      </m:d>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8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2</m:t>
                              </m:r>
                            </m:e>
                            <m:sup>
                              <m:f>
                                <m:fPr>
                                  <m:type m:val="skw"/>
                                  <m:ctrlPr>
                                    <a:rPr lang="en-IN" sz="18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𝑚</m:t>
                                  </m:r>
                                </m:num>
                                <m:den>
                                  <m:r>
                                    <a:rPr lang="en-US" sz="18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2</m:t>
                                  </m:r>
                                </m:den>
                              </m:f>
                            </m:sup>
                          </m:sSup>
                        </m:e>
                      </m:d>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Now put these values in above equation</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/2)+1</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 Now apply master method for solve the above equation</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𝐻𝑒</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𝑎𝑟</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IN" sz="18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𝐹𝑖𝑟𝑠𝑡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𝑤𝑒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𝑐𝑎𝑙𝑐𝑢𝑙𝑎𝑡𝑒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𝑡h𝑒𝑛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𝑐𝑜𝑚𝑝𝑎𝑟𝑒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𝑤𝑖𝑡h</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𝑆𝑜</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p>
                    </m:sSup>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oMath>
                </a14:m>
                <a:r>
                  <a:rPr lang="en-IN" sz="1800" dirty="0">
                    <a:solidFill>
                      <a:srgbClr val="000000"/>
                    </a:solidFill>
                    <a:effectLst/>
                    <a:latin typeface="+mj-lt"/>
                    <a:ea typeface="Calibri" panose="020F0502020204030204" pitchFamily="34" charset="0"/>
                    <a:cs typeface="Times New Roman" panose="02020603050405020304" pitchFamily="18" charset="0"/>
                  </a:rPr>
                  <a: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Hence as per the definition of master theorem Case 1:</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&gt;</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e>
                    </m:d>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 xmlns:m="http://schemas.openxmlformats.org/officeDocument/2006/math">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&gt;1</m:t>
                    </m:r>
                  </m:oMath>
                </a14:m>
                <a:r>
                  <a:rPr lang="en-IN" sz="1800" dirty="0">
                    <a:solidFill>
                      <a:srgbClr val="000000"/>
                    </a:solidFill>
                    <a:effectLst/>
                    <a:latin typeface="+mj-lt"/>
                    <a:ea typeface="Times New Roman" panose="02020603050405020304" pitchFamily="18" charset="0"/>
                    <a:cs typeface="Times New Roman" panose="02020603050405020304" pitchFamily="18" charset="0"/>
                  </a:rPr>
                  <a:t> </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e>
                        <m:sup>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𝜀</m:t>
                          </m:r>
                        </m:sup>
                      </m:sSup>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              </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𝑤h𝑒𝑟𝑒</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𝜀</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Bef>
                    <a:spcPts val="0"/>
                  </a:spcBef>
                  <a:spcAft>
                    <a:spcPts val="0"/>
                  </a:spcAft>
                  <a:buNone/>
                </a:pPr>
                <a:endParaRPr lang="en-IN" sz="16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C3A35B29-59D9-4F68-9873-0BDB7CC1B3A3}"/>
                  </a:ext>
                </a:extLst>
              </p:cNvPr>
              <p:cNvSpPr>
                <a:spLocks noGrp="1" noRot="1" noChangeAspect="1" noMove="1" noResize="1" noEditPoints="1" noAdjustHandles="1" noChangeArrowheads="1" noChangeShapeType="1" noTextEdit="1"/>
              </p:cNvSpPr>
              <p:nvPr>
                <p:ph idx="1"/>
              </p:nvPr>
            </p:nvSpPr>
            <p:spPr>
              <a:xfrm>
                <a:off x="827584" y="1628800"/>
                <a:ext cx="7344816" cy="3886200"/>
              </a:xfrm>
              <a:blipFill>
                <a:blip r:embed="rId2"/>
                <a:stretch>
                  <a:fillRect l="-747" b="-2351"/>
                </a:stretch>
              </a:blipFill>
            </p:spPr>
            <p:txBody>
              <a:bodyPr/>
              <a:lstStyle/>
              <a:p>
                <a:r>
                  <a:rPr lang="en-IN">
                    <a:noFill/>
                  </a:rPr>
                  <a:t> </a:t>
                </a:r>
              </a:p>
            </p:txBody>
          </p:sp>
        </mc:Fallback>
      </mc:AlternateContent>
    </p:spTree>
    <p:extLst>
      <p:ext uri="{BB962C8B-B14F-4D97-AF65-F5344CB8AC3E}">
        <p14:creationId xmlns:p14="http://schemas.microsoft.com/office/powerpoint/2010/main" val="42811670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5EAE7-D7D6-4833-8A70-D0D26A29B83C}"/>
              </a:ext>
            </a:extLst>
          </p:cNvPr>
          <p:cNvSpPr>
            <a:spLocks noGrp="1"/>
          </p:cNvSpPr>
          <p:nvPr>
            <p:ph type="title"/>
          </p:nvPr>
        </p:nvSpPr>
        <p:spPr/>
        <p:txBody>
          <a:bodyPr/>
          <a:lstStyle/>
          <a:p>
            <a:r>
              <a:rPr lang="en-US" b="1" dirty="0">
                <a:solidFill>
                  <a:srgbClr val="000000"/>
                </a:solidFill>
              </a:rPr>
              <a:t>Master Method</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294A17D-CA69-4C3E-B8D1-5C598CEFAF32}"/>
                  </a:ext>
                </a:extLst>
              </p:cNvPr>
              <p:cNvSpPr>
                <a:spLocks noGrp="1"/>
              </p:cNvSpPr>
              <p:nvPr>
                <p:ph idx="1"/>
              </p:nvPr>
            </p:nvSpPr>
            <p:spPr>
              <a:xfrm>
                <a:off x="894420" y="1731812"/>
                <a:ext cx="7355160" cy="3886200"/>
              </a:xfrm>
            </p:spPr>
            <p:txBody>
              <a:bodyPr/>
              <a:lstStyle/>
              <a:p>
                <a:pPr marL="0" indent="0" algn="just">
                  <a:lnSpc>
                    <a:spcPct val="107000"/>
                  </a:lnSpc>
                  <a:spcBef>
                    <a:spcPts val="0"/>
                  </a:spcBef>
                  <a:spcAft>
                    <a:spcPts val="0"/>
                  </a:spcAft>
                  <a:buNone/>
                </a:pPr>
                <a:r>
                  <a:rPr lang="en-IN" sz="1800" dirty="0">
                    <a:solidFill>
                      <a:srgbClr val="000000"/>
                    </a:solidFill>
                    <a:effectLst/>
                    <a:latin typeface="+mj-lt"/>
                    <a:ea typeface="Times New Roman" panose="02020603050405020304" pitchFamily="18" charset="0"/>
                    <a:cs typeface="Times New Roman" panose="02020603050405020304" pitchFamily="18" charset="0"/>
                  </a:rPr>
                  <a:t>Hence,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sup>
                          </m:sSup>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𝑎𝑠</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sup>
                          </m:sSup>
                        </m:e>
                      </m:d>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IN"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𝑎𝑠</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IN" sz="1800" dirty="0">
                    <a:solidFill>
                      <a:srgbClr val="000000"/>
                    </a:solidFill>
                    <a:effectLst/>
                    <a:latin typeface="+mj-lt"/>
                    <a:ea typeface="Times New Roman" panose="02020603050405020304" pitchFamily="18" charset="0"/>
                    <a:cs typeface="Times New Roman" panose="02020603050405020304" pitchFamily="18" charset="0"/>
                  </a:rPr>
                  <a:t> </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Hence the complexity of above recurrence is </a:t>
                </a:r>
                <a14:m>
                  <m:oMath xmlns:m="http://schemas.openxmlformats.org/officeDocument/2006/math">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e>
                    </m:d>
                  </m:oMath>
                </a14:m>
                <a:endParaRPr lang="en-IN" sz="1800" dirty="0"/>
              </a:p>
            </p:txBody>
          </p:sp>
        </mc:Choice>
        <mc:Fallback xmlns="">
          <p:sp>
            <p:nvSpPr>
              <p:cNvPr id="3" name="Content Placeholder 2">
                <a:extLst>
                  <a:ext uri="{FF2B5EF4-FFF2-40B4-BE49-F238E27FC236}">
                    <a16:creationId xmlns:a16="http://schemas.microsoft.com/office/drawing/2014/main" id="{8294A17D-CA69-4C3E-B8D1-5C598CEFAF32}"/>
                  </a:ext>
                </a:extLst>
              </p:cNvPr>
              <p:cNvSpPr>
                <a:spLocks noGrp="1" noRot="1" noChangeAspect="1" noMove="1" noResize="1" noEditPoints="1" noAdjustHandles="1" noChangeArrowheads="1" noChangeShapeType="1" noTextEdit="1"/>
              </p:cNvSpPr>
              <p:nvPr>
                <p:ph idx="1"/>
              </p:nvPr>
            </p:nvSpPr>
            <p:spPr>
              <a:xfrm>
                <a:off x="894420" y="1731812"/>
                <a:ext cx="7355160" cy="3886200"/>
              </a:xfrm>
              <a:blipFill>
                <a:blip r:embed="rId2"/>
                <a:stretch>
                  <a:fillRect l="-746" t="-627"/>
                </a:stretch>
              </a:blipFill>
            </p:spPr>
            <p:txBody>
              <a:bodyPr/>
              <a:lstStyle/>
              <a:p>
                <a:r>
                  <a:rPr lang="en-IN">
                    <a:noFill/>
                  </a:rPr>
                  <a:t> </a:t>
                </a:r>
              </a:p>
            </p:txBody>
          </p:sp>
        </mc:Fallback>
      </mc:AlternateContent>
    </p:spTree>
    <p:extLst>
      <p:ext uri="{BB962C8B-B14F-4D97-AF65-F5344CB8AC3E}">
        <p14:creationId xmlns:p14="http://schemas.microsoft.com/office/powerpoint/2010/main" val="2037932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BBE1AD70-D24B-4DD0-839C-27E2C98B1C31}"/>
              </a:ext>
            </a:extLst>
          </p:cNvPr>
          <p:cNvSpPr>
            <a:spLocks noGrp="1" noChangeArrowheads="1"/>
          </p:cNvSpPr>
          <p:nvPr>
            <p:ph type="subTitle" idx="1"/>
          </p:nvPr>
        </p:nvSpPr>
        <p:spPr>
          <a:xfrm>
            <a:off x="611187" y="1124744"/>
            <a:ext cx="7921625" cy="4824412"/>
          </a:xfrm>
        </p:spPr>
        <p:txBody>
          <a:bodyPr/>
          <a:lstStyle/>
          <a:p>
            <a:pPr marL="0" lvl="1" indent="0">
              <a:buNone/>
            </a:pPr>
            <a:endParaRPr lang="en-IN" altLang="en-US" sz="2000" b="1" i="1" dirty="0">
              <a:solidFill>
                <a:srgbClr val="000000"/>
              </a:solidFill>
              <a:latin typeface="Times-BoldItalic"/>
            </a:endParaRPr>
          </a:p>
          <a:p>
            <a:pPr marL="342900" indent="-342900" algn="l">
              <a:buFont typeface="Arial" panose="020B0604020202020204" pitchFamily="34" charset="0"/>
              <a:buChar char="•"/>
            </a:pPr>
            <a:r>
              <a:rPr lang="en-IN" sz="2800" b="0" i="0" u="none" strike="noStrike" baseline="0" dirty="0">
                <a:solidFill>
                  <a:srgbClr val="000000"/>
                </a:solidFill>
                <a:latin typeface="Arial" panose="020B0604020202020204" pitchFamily="34" charset="0"/>
                <a:cs typeface="Arial" panose="020B0604020202020204" pitchFamily="34" charset="0"/>
              </a:rPr>
              <a:t>Many technical issues:</a:t>
            </a:r>
          </a:p>
          <a:p>
            <a:pPr marL="1085850" lvl="1" indent="-342900">
              <a:buFont typeface="Arial" panose="020B0604020202020204" pitchFamily="34" charset="0"/>
              <a:buChar char="•"/>
            </a:pPr>
            <a:r>
              <a:rPr lang="en-IN" b="0" i="0" u="none" strike="noStrike" baseline="0" dirty="0">
                <a:solidFill>
                  <a:srgbClr val="000000"/>
                </a:solidFill>
                <a:latin typeface="Arial" panose="020B0604020202020204" pitchFamily="34" charset="0"/>
                <a:cs typeface="Arial" panose="020B0604020202020204" pitchFamily="34" charset="0"/>
              </a:rPr>
              <a:t>Floors and ceilings</a:t>
            </a:r>
          </a:p>
          <a:p>
            <a:pPr marL="895350" lvl="1" indent="0" algn="just">
              <a:buNone/>
            </a:pPr>
            <a:r>
              <a:rPr lang="en-US" sz="2000" i="1" dirty="0">
                <a:solidFill>
                  <a:srgbClr val="000000"/>
                </a:solidFill>
                <a:latin typeface="Arial" panose="020B0604020202020204" pitchFamily="34" charset="0"/>
                <a:cs typeface="Arial" panose="020B0604020202020204" pitchFamily="34" charset="0"/>
              </a:rPr>
              <a:t>	</a:t>
            </a:r>
            <a:r>
              <a:rPr lang="en-US" sz="2000" b="0" i="1" u="none" strike="noStrike" baseline="0" dirty="0">
                <a:solidFill>
                  <a:srgbClr val="000000"/>
                </a:solidFill>
                <a:latin typeface="Arial" panose="020B0604020202020204" pitchFamily="34" charset="0"/>
                <a:cs typeface="Arial" panose="020B0604020202020204" pitchFamily="34" charset="0"/>
              </a:rPr>
              <a:t>[Floors and ceilings can easily be removed and don’t affect the solution to the recurrence. They are better left to a discrete math course.]</a:t>
            </a:r>
          </a:p>
          <a:p>
            <a:pPr marL="1085850" lvl="1" indent="-342900">
              <a:buFont typeface="Arial" panose="020B0604020202020204" pitchFamily="34" charset="0"/>
              <a:buChar char="•"/>
            </a:pPr>
            <a:r>
              <a:rPr lang="en-IN" b="0" i="0" u="none" strike="noStrike" baseline="0" dirty="0">
                <a:solidFill>
                  <a:srgbClr val="000000"/>
                </a:solidFill>
                <a:latin typeface="Arial" panose="020B0604020202020204" pitchFamily="34" charset="0"/>
                <a:cs typeface="Arial" panose="020B0604020202020204" pitchFamily="34" charset="0"/>
              </a:rPr>
              <a:t>Exact vs. asymptotic functions</a:t>
            </a:r>
          </a:p>
          <a:p>
            <a:pPr marL="1085850" lvl="1" indent="-342900">
              <a:buFont typeface="Arial" panose="020B0604020202020204" pitchFamily="34" charset="0"/>
              <a:buChar char="•"/>
            </a:pPr>
            <a:r>
              <a:rPr lang="en-IN" b="0" i="0" u="none" strike="noStrike" baseline="0" dirty="0">
                <a:solidFill>
                  <a:srgbClr val="000000"/>
                </a:solidFill>
                <a:latin typeface="Arial" panose="020B0604020202020204" pitchFamily="34" charset="0"/>
                <a:cs typeface="Arial" panose="020B0604020202020204" pitchFamily="34" charset="0"/>
              </a:rPr>
              <a:t>Boundary conditions</a:t>
            </a:r>
            <a:endParaRPr lang="en-IN" altLang="en-US" dirty="0">
              <a:solidFill>
                <a:srgbClr val="000000"/>
              </a:solidFill>
              <a:latin typeface="Arial" panose="020B0604020202020204" pitchFamily="34" charset="0"/>
              <a:cs typeface="Arial" panose="020B0604020202020204" pitchFamily="34" charset="0"/>
            </a:endParaRPr>
          </a:p>
        </p:txBody>
      </p:sp>
      <p:sp>
        <p:nvSpPr>
          <p:cNvPr id="4099" name="Rectangle 3">
            <a:extLst>
              <a:ext uri="{FF2B5EF4-FFF2-40B4-BE49-F238E27FC236}">
                <a16:creationId xmlns:a16="http://schemas.microsoft.com/office/drawing/2014/main" id="{AC88D38F-75C4-43D5-A4D2-B82C2FD39E6D}"/>
              </a:ext>
            </a:extLst>
          </p:cNvPr>
          <p:cNvSpPr>
            <a:spLocks noGrp="1" noChangeArrowheads="1"/>
          </p:cNvSpPr>
          <p:nvPr>
            <p:ph type="ctrTitle"/>
          </p:nvPr>
        </p:nvSpPr>
        <p:spPr>
          <a:xfrm>
            <a:off x="611187" y="188640"/>
            <a:ext cx="7772400" cy="1081088"/>
          </a:xfrm>
        </p:spPr>
        <p:txBody>
          <a:bodyPr/>
          <a:lstStyle/>
          <a:p>
            <a:pPr eaLnBrk="1" hangingPunct="1"/>
            <a:r>
              <a:rPr lang="en-IN" altLang="en-US" sz="4000" b="1"/>
              <a:t>Overview</a:t>
            </a:r>
            <a:endParaRPr lang="en-IN" altLang="en-US" sz="4000"/>
          </a:p>
        </p:txBody>
      </p:sp>
      <p:graphicFrame>
        <p:nvGraphicFramePr>
          <p:cNvPr id="4100" name="Object 5">
            <a:extLst>
              <a:ext uri="{FF2B5EF4-FFF2-40B4-BE49-F238E27FC236}">
                <a16:creationId xmlns:a16="http://schemas.microsoft.com/office/drawing/2014/main" id="{E6AFDE84-4005-4258-8AD7-8CD4E2A99513}"/>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5259" name="Equation" r:id="rId3" imgW="114151" imgH="215619" progId="Equation.3">
                  <p:embed/>
                </p:oleObj>
              </mc:Choice>
              <mc:Fallback>
                <p:oleObj name="Equation" r:id="rId3" imgW="114151" imgH="215619" progId="Equation.3">
                  <p:embed/>
                  <p:pic>
                    <p:nvPicPr>
                      <p:cNvPr id="4100" name="Object 5">
                        <a:extLst>
                          <a:ext uri="{FF2B5EF4-FFF2-40B4-BE49-F238E27FC236}">
                            <a16:creationId xmlns:a16="http://schemas.microsoft.com/office/drawing/2014/main" id="{E6AFDE84-4005-4258-8AD7-8CD4E2A995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622952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5">
            <a:extLst>
              <a:ext uri="{FF2B5EF4-FFF2-40B4-BE49-F238E27FC236}">
                <a16:creationId xmlns:a16="http://schemas.microsoft.com/office/drawing/2014/main" id="{93DFB8B8-E46F-4829-970A-5261F71E62D4}"/>
              </a:ext>
            </a:extLst>
          </p:cNvPr>
          <p:cNvSpPr>
            <a:spLocks noGrp="1" noChangeArrowheads="1"/>
          </p:cNvSpPr>
          <p:nvPr>
            <p:ph type="ctrTitle"/>
          </p:nvPr>
        </p:nvSpPr>
        <p:spPr>
          <a:xfrm>
            <a:off x="649288" y="1484784"/>
            <a:ext cx="7843837" cy="2279179"/>
          </a:xfrm>
        </p:spPr>
        <p:txBody>
          <a:bodyPr/>
          <a:lstStyle/>
          <a:p>
            <a:pPr eaLnBrk="1" hangingPunct="1"/>
            <a:br>
              <a:rPr lang="en-IN" altLang="en-US" sz="3200" b="1" dirty="0">
                <a:solidFill>
                  <a:srgbClr val="000000"/>
                </a:solidFill>
              </a:rPr>
            </a:br>
            <a:br>
              <a:rPr lang="en-IN" altLang="en-US" sz="3200" b="1" dirty="0">
                <a:solidFill>
                  <a:srgbClr val="000000"/>
                </a:solidFill>
              </a:rPr>
            </a:br>
            <a:r>
              <a:rPr lang="en-US" sz="2800" b="1"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800" b="1" dirty="0">
                <a:solidFill>
                  <a:srgbClr val="990000"/>
                </a:solidFill>
                <a:effectLst/>
                <a:latin typeface="Tahoma" panose="020B0604030504040204" pitchFamily="34" charset="0"/>
                <a:ea typeface="Tahoma" panose="020B0604030504040204" pitchFamily="34" charset="0"/>
                <a:cs typeface="Tahoma" panose="020B0604030504040204" pitchFamily="34" charset="0"/>
              </a:rPr>
              <a:t>(Solving Recurrence using</a:t>
            </a:r>
            <a:br>
              <a:rPr lang="en-US" sz="2800" b="1" dirty="0">
                <a:solidFill>
                  <a:srgbClr val="990000"/>
                </a:solidFill>
                <a:effectLst/>
                <a:latin typeface="Tahoma" panose="020B0604030504040204" pitchFamily="34" charset="0"/>
                <a:ea typeface="Tahoma" panose="020B0604030504040204" pitchFamily="34" charset="0"/>
                <a:cs typeface="Tahoma" panose="020B0604030504040204" pitchFamily="34" charset="0"/>
              </a:rPr>
            </a:br>
            <a:r>
              <a:rPr lang="en-US" sz="2800" b="1" dirty="0">
                <a:solidFill>
                  <a:srgbClr val="990000"/>
                </a:solidFill>
                <a:effectLst/>
                <a:latin typeface="Tahoma" panose="020B0604030504040204" pitchFamily="34" charset="0"/>
                <a:ea typeface="Tahoma" panose="020B0604030504040204" pitchFamily="34" charset="0"/>
                <a:cs typeface="Tahoma" panose="020B0604030504040204" pitchFamily="34" charset="0"/>
              </a:rPr>
              <a:t>Advanced version of </a:t>
            </a:r>
            <a:r>
              <a:rPr lang="en-US" sz="2800" b="1" dirty="0">
                <a:solidFill>
                  <a:srgbClr val="990000"/>
                </a:solidFill>
                <a:latin typeface="Tahoma" panose="020B0604030504040204" pitchFamily="34" charset="0"/>
                <a:ea typeface="Tahoma" panose="020B0604030504040204" pitchFamily="34" charset="0"/>
                <a:cs typeface="Tahoma" panose="020B0604030504040204" pitchFamily="34" charset="0"/>
              </a:rPr>
              <a:t>Master </a:t>
            </a:r>
            <a:r>
              <a:rPr lang="en-US" sz="2800" b="1" dirty="0">
                <a:solidFill>
                  <a:srgbClr val="990000"/>
                </a:solidFill>
                <a:effectLst/>
                <a:latin typeface="Tahoma" panose="020B0604030504040204" pitchFamily="34" charset="0"/>
                <a:ea typeface="Tahoma" panose="020B0604030504040204" pitchFamily="34" charset="0"/>
                <a:cs typeface="Tahoma" panose="020B0604030504040204" pitchFamily="34" charset="0"/>
              </a:rPr>
              <a:t>Method</a:t>
            </a:r>
            <a:r>
              <a:rPr lang="en-IN" altLang="en-US" dirty="0">
                <a:solidFill>
                  <a:srgbClr val="990000"/>
                </a:solidFill>
              </a:rPr>
              <a:t>) </a:t>
            </a:r>
            <a:br>
              <a:rPr lang="en-IN" altLang="en-US" dirty="0">
                <a:solidFill>
                  <a:srgbClr val="990000"/>
                </a:solidFill>
              </a:rPr>
            </a:br>
            <a:r>
              <a:rPr lang="en-IN" altLang="en-US" sz="1800" dirty="0">
                <a:solidFill>
                  <a:srgbClr val="0070C0"/>
                </a:solidFill>
              </a:rPr>
              <a:t>(</a:t>
            </a:r>
            <a:r>
              <a:rPr lang="en-IN" altLang="en-US" sz="1800" b="1" dirty="0">
                <a:solidFill>
                  <a:srgbClr val="0070C0"/>
                </a:solidFill>
              </a:rPr>
              <a:t>For GATE questions only)</a:t>
            </a:r>
            <a:br>
              <a:rPr lang="en-IN" altLang="en-US" sz="3400" dirty="0">
                <a:solidFill>
                  <a:srgbClr val="990000"/>
                </a:solidFill>
              </a:rPr>
            </a:br>
            <a:br>
              <a:rPr lang="en-IN" altLang="en-US" sz="3400" dirty="0">
                <a:solidFill>
                  <a:srgbClr val="000000"/>
                </a:solidFill>
              </a:rPr>
            </a:br>
            <a:endParaRPr lang="en-IN" altLang="en-US" sz="3200" b="1" dirty="0">
              <a:solidFill>
                <a:srgbClr val="000000"/>
              </a:solidFill>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1749F63C-3B87-4DEB-AF21-1907C0485AA3}"/>
                  </a:ext>
                </a:extLst>
              </p14:cNvPr>
              <p14:cNvContentPartPr/>
              <p14:nvPr/>
            </p14:nvContentPartPr>
            <p14:xfrm>
              <a:off x="2053874" y="295316"/>
              <a:ext cx="18720" cy="34920"/>
            </p14:xfrm>
          </p:contentPart>
        </mc:Choice>
        <mc:Fallback xmlns="">
          <p:pic>
            <p:nvPicPr>
              <p:cNvPr id="2" name="Ink 1">
                <a:extLst>
                  <a:ext uri="{FF2B5EF4-FFF2-40B4-BE49-F238E27FC236}">
                    <a16:creationId xmlns:a16="http://schemas.microsoft.com/office/drawing/2014/main" id="{1749F63C-3B87-4DEB-AF21-1907C0485AA3}"/>
                  </a:ext>
                </a:extLst>
              </p:cNvPr>
              <p:cNvPicPr/>
              <p:nvPr/>
            </p:nvPicPr>
            <p:blipFill>
              <a:blip r:embed="rId3"/>
              <a:stretch>
                <a:fillRect/>
              </a:stretch>
            </p:blipFill>
            <p:spPr>
              <a:xfrm>
                <a:off x="2044874" y="286676"/>
                <a:ext cx="3636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AF0CF6D3-3AFF-432E-985C-EE8A851F47F2}"/>
                  </a:ext>
                </a:extLst>
              </p14:cNvPr>
              <p14:cNvContentPartPr/>
              <p14:nvPr/>
            </p14:nvContentPartPr>
            <p14:xfrm>
              <a:off x="463034" y="4948316"/>
              <a:ext cx="39960" cy="35280"/>
            </p14:xfrm>
          </p:contentPart>
        </mc:Choice>
        <mc:Fallback xmlns="">
          <p:pic>
            <p:nvPicPr>
              <p:cNvPr id="3" name="Ink 2">
                <a:extLst>
                  <a:ext uri="{FF2B5EF4-FFF2-40B4-BE49-F238E27FC236}">
                    <a16:creationId xmlns:a16="http://schemas.microsoft.com/office/drawing/2014/main" id="{AF0CF6D3-3AFF-432E-985C-EE8A851F47F2}"/>
                  </a:ext>
                </a:extLst>
              </p:cNvPr>
              <p:cNvPicPr/>
              <p:nvPr/>
            </p:nvPicPr>
            <p:blipFill>
              <a:blip r:embed="rId5"/>
              <a:stretch>
                <a:fillRect/>
              </a:stretch>
            </p:blipFill>
            <p:spPr>
              <a:xfrm>
                <a:off x="454394" y="4939316"/>
                <a:ext cx="57600" cy="52920"/>
              </a:xfrm>
              <a:prstGeom prst="rect">
                <a:avLst/>
              </a:prstGeom>
            </p:spPr>
          </p:pic>
        </mc:Fallback>
      </mc:AlternateContent>
    </p:spTree>
    <p:extLst>
      <p:ext uri="{BB962C8B-B14F-4D97-AF65-F5344CB8AC3E}">
        <p14:creationId xmlns:p14="http://schemas.microsoft.com/office/powerpoint/2010/main" val="18567963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AE41F-071B-407E-BDF0-077F0257B543}"/>
              </a:ext>
            </a:extLst>
          </p:cNvPr>
          <p:cNvSpPr>
            <a:spLocks noGrp="1"/>
          </p:cNvSpPr>
          <p:nvPr>
            <p:ph type="title"/>
          </p:nvPr>
        </p:nvSpPr>
        <p:spPr/>
        <p:txBody>
          <a:bodyPr/>
          <a:lstStyle/>
          <a:p>
            <a:r>
              <a:rPr lang="en-US" b="1" dirty="0">
                <a:solidFill>
                  <a:srgbClr val="000000"/>
                </a:solidFill>
              </a:rPr>
              <a:t>Master Method (GATE)</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D8AB93-C234-41CB-B356-EFFDC4D1ABFE}"/>
                  </a:ext>
                </a:extLst>
              </p:cNvPr>
              <p:cNvSpPr>
                <a:spLocks noGrp="1"/>
              </p:cNvSpPr>
              <p:nvPr>
                <p:ph idx="1"/>
              </p:nvPr>
            </p:nvSpPr>
            <p:spPr>
              <a:xfrm>
                <a:off x="683568" y="1485900"/>
                <a:ext cx="8229600" cy="3886200"/>
              </a:xfrm>
            </p:spPr>
            <p:txBody>
              <a:bodyPr/>
              <a:lstStyle/>
              <a:p>
                <a:pPr marL="0" lvl="0" indent="0">
                  <a:lnSpc>
                    <a:spcPct val="107000"/>
                  </a:lnSpc>
                  <a:spcAft>
                    <a:spcPts val="0"/>
                  </a:spcAft>
                  <a:buNone/>
                  <a:tabLst>
                    <a:tab pos="228600" algn="l"/>
                  </a:tabLst>
                </a:pPr>
                <a:r>
                  <a:rPr lang="en-US" sz="1600" b="1" dirty="0">
                    <a:solidFill>
                      <a:srgbClr val="000000"/>
                    </a:solidFill>
                    <a:effectLst/>
                    <a:latin typeface="+mj-lt"/>
                    <a:ea typeface="Times New Roman" panose="02020603050405020304" pitchFamily="18" charset="0"/>
                    <a:cs typeface="Times New Roman" panose="02020603050405020304" pitchFamily="18" charset="0"/>
                  </a:rPr>
                  <a:t>Definition (Advance Version)</a:t>
                </a:r>
                <a:endParaRPr lang="en-IN" sz="1600" b="1"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Let </a:t>
                </a:r>
                <a14:m>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1,</m:t>
                    </m:r>
                  </m:oMath>
                </a14:m>
                <a:r>
                  <a:rPr lang="en-US" sz="16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&gt; 1,</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𝑖𝑠</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𝑟𝑒𝑎𝑙</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𝑛𝑢𝑚𝑏𝑒𝑟</m:t>
                    </m:r>
                  </m:oMath>
                </a14:m>
                <a:r>
                  <a:rPr lang="en-US" sz="1600" dirty="0">
                    <a:solidFill>
                      <a:srgbClr val="000000"/>
                    </a:solidFill>
                    <a:effectLst/>
                    <a:latin typeface="+mj-lt"/>
                    <a:ea typeface="Times New Roman" panose="02020603050405020304" pitchFamily="18" charset="0"/>
                    <a:cs typeface="Times New Roman" panose="02020603050405020304" pitchFamily="18" charset="0"/>
                  </a:rPr>
                  <a:t> and let </a:t>
                </a:r>
                <a14:m>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600" dirty="0">
                    <a:solidFill>
                      <a:srgbClr val="000000"/>
                    </a:solidFill>
                    <a:effectLst/>
                    <a:latin typeface="+mj-lt"/>
                    <a:ea typeface="Times New Roman" panose="02020603050405020304" pitchFamily="18" charset="0"/>
                    <a:cs typeface="Times New Roman" panose="02020603050405020304" pitchFamily="18" charset="0"/>
                  </a:rPr>
                  <a:t> be defined on the nonnegative integers by the recurrence</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centerGroup"/>
                    </m:oMathParaPr>
                    <m:oMath xmlns:m="http://schemas.openxmlformats.org/officeDocument/2006/math">
                      <m:r>
                        <a:rPr lang="pt-BR"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r>
                        <a:rPr lang="pt-BR"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pt-BR"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pt-BR"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r>
                        <a:rPr lang="pt-BR"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𝑎𝑇</m:t>
                      </m:r>
                      <m:r>
                        <a:rPr lang="pt-BR"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pt-BR"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pt-BR"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pt-BR"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r>
                        <a:rPr lang="pt-BR"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r>
                        <m:rPr>
                          <m:sty m:val="p"/>
                        </m:rPr>
                        <a:rPr lang="pt-BR"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pt-BR"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pt-BR"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pt-BR"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p>
                      </m:sSup>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pt-BR"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𝑙𝑜𝑔</m:t>
                          </m:r>
                        </m:e>
                        <m:sup>
                          <m:r>
                            <a:rPr lang="pt-BR"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sup>
                      </m:sSup>
                      <m:r>
                        <a:rPr lang="pt-BR"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pt-BR"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𝑤h𝑒𝑟𝑒</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𝑤𝑒</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𝑖𝑛𝑡𝑒𝑟𝑝𝑟𝑒𝑡</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𝑡𝑜</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𝑚𝑒𝑎𝑛</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𝑒𝑖𝑡h𝑒𝑟</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𝑜𝑟</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𝑇h𝑒𝑛</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𝑐𝑎𝑛</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𝑏𝑒</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𝑏𝑜𝑢𝑛𝑑𝑒𝑑</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𝑎𝑠𝑦𝑚𝑝𝑡𝑜𝑡𝑖𝑐𝑎𝑙𝑙𝑦</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𝑏𝑦</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𝑐𝑜𝑚𝑝𝑎𝑟𝑖𝑛𝑔</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𝑤𝑖𝑡h</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e>
                        <m:sup>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p>
                      </m:sSup>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𝑎𝑠</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𝑓𝑜𝑙𝑙𝑜𝑤𝑠</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1.</a:t>
                </a:r>
                <a14:m>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𝑖𝑓</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&gt;</m:t>
                    </m:r>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e>
                      <m: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p>
                    </m:s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𝑡h𝑒𝑛</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6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IN" sz="1600" dirty="0">
                    <a:solidFill>
                      <a:srgbClr val="000000"/>
                    </a:solidFill>
                    <a:effectLst/>
                    <a:latin typeface="+mj-lt"/>
                    <a:ea typeface="Times New Roman" panose="02020603050405020304" pitchFamily="18" charset="0"/>
                    <a:cs typeface="Times New Roman" panose="02020603050405020304" pitchFamily="18" charset="0"/>
                  </a:rPr>
                  <a:t>2. </a:t>
                </a:r>
                <a14:m>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𝐼𝑓</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e>
                      <m: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p>
                    </m:s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oMath>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457200" lvl="1" indent="0">
                  <a:lnSpc>
                    <a:spcPct val="150000"/>
                  </a:lnSpc>
                  <a:spcAft>
                    <a:spcPts val="0"/>
                  </a:spcAft>
                  <a:buNone/>
                </a:pPr>
                <a:r>
                  <a:rPr lang="en-IN" sz="1400" dirty="0">
                    <a:solidFill>
                      <a:srgbClr val="000000"/>
                    </a:solidFill>
                    <a:effectLst/>
                    <a:ea typeface="Times New Roman" panose="02020603050405020304" pitchFamily="18" charset="0"/>
                    <a:cs typeface="Times New Roman" panose="02020603050405020304" pitchFamily="18" charset="0"/>
                  </a:rPr>
                  <a:t>Option 1 : </a:t>
                </a:r>
                <a14:m>
                  <m:oMath xmlns:m="http://schemas.openxmlformats.org/officeDocument/2006/math">
                    <m: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𝑖𝑓</m:t>
                    </m:r>
                    <m: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&lt;−1, </m:t>
                    </m:r>
                    <m: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𝑡h𝑒𝑛</m:t>
                    </m:r>
                    <m: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IN" sz="14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4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457200" lvl="1" indent="0">
                  <a:lnSpc>
                    <a:spcPct val="150000"/>
                  </a:lnSpc>
                  <a:spcAft>
                    <a:spcPts val="0"/>
                  </a:spcAft>
                  <a:buNone/>
                </a:pPr>
                <a14:m>
                  <m:oMathPara xmlns:m="http://schemas.openxmlformats.org/officeDocument/2006/math">
                    <m:oMathParaPr>
                      <m:jc m:val="left"/>
                    </m:oMathParaPr>
                    <m:oMath xmlns:m="http://schemas.openxmlformats.org/officeDocument/2006/math">
                      <m:r>
                        <m:rPr>
                          <m:nor/>
                        </m:rPr>
                        <a:rPr lang="en-IN" sz="1400" dirty="0">
                          <a:solidFill>
                            <a:srgbClr val="000000"/>
                          </a:solidFill>
                          <a:ea typeface="Times New Roman" panose="02020603050405020304" pitchFamily="18" charset="0"/>
                          <a:cs typeface="Times New Roman" panose="02020603050405020304" pitchFamily="18" charset="0"/>
                        </a:rPr>
                        <m:t>Option</m:t>
                      </m:r>
                      <m:r>
                        <m:rPr>
                          <m:nor/>
                        </m:rPr>
                        <a:rPr lang="en-IN" sz="1400" dirty="0">
                          <a:solidFill>
                            <a:srgbClr val="000000"/>
                          </a:solidFill>
                          <a:ea typeface="Times New Roman" panose="02020603050405020304" pitchFamily="18" charset="0"/>
                          <a:cs typeface="Times New Roman" panose="02020603050405020304" pitchFamily="18" charset="0"/>
                        </a:rPr>
                        <m:t> </m:t>
                      </m:r>
                      <m:r>
                        <m:rPr>
                          <m:nor/>
                        </m:rPr>
                        <a:rPr lang="en-US" sz="1400" b="0" i="0" dirty="0" smtClean="0">
                          <a:solidFill>
                            <a:srgbClr val="000000"/>
                          </a:solidFill>
                          <a:ea typeface="Times New Roman" panose="02020603050405020304" pitchFamily="18" charset="0"/>
                          <a:cs typeface="Times New Roman" panose="02020603050405020304" pitchFamily="18" charset="0"/>
                        </a:rPr>
                        <m:t>2</m:t>
                      </m:r>
                      <m:r>
                        <m:rPr>
                          <m:nor/>
                        </m:rPr>
                        <a:rPr lang="en-IN" sz="1400" dirty="0">
                          <a:solidFill>
                            <a:srgbClr val="000000"/>
                          </a:solidFill>
                          <a:ea typeface="Times New Roman" panose="02020603050405020304" pitchFamily="18" charset="0"/>
                          <a:cs typeface="Times New Roman" panose="02020603050405020304" pitchFamily="18" charset="0"/>
                        </a:rPr>
                        <m:t> :</m:t>
                      </m:r>
                      <m: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𝑖𝑓</m:t>
                      </m:r>
                      <m: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 </m:t>
                      </m:r>
                      <m: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𝑡h𝑒𝑛</m:t>
                      </m:r>
                      <m: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IN" sz="14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4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𝑙𝑜𝑔</m:t>
                          </m:r>
                        </m:e>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457200" lvl="1" indent="0">
                  <a:lnSpc>
                    <a:spcPct val="150000"/>
                  </a:lnSpc>
                  <a:spcAft>
                    <a:spcPts val="0"/>
                  </a:spcAft>
                  <a:buNone/>
                </a:pPr>
                <a:r>
                  <a:rPr lang="en-IN" sz="1400" dirty="0">
                    <a:solidFill>
                      <a:srgbClr val="000000"/>
                    </a:solidFill>
                    <a:ea typeface="Times New Roman" panose="02020603050405020304" pitchFamily="18" charset="0"/>
                    <a:cs typeface="Times New Roman" panose="02020603050405020304" pitchFamily="18" charset="0"/>
                  </a:rPr>
                  <a:t>Option 3 : </a:t>
                </a:r>
                <a14:m>
                  <m:oMath xmlns:m="http://schemas.openxmlformats.org/officeDocument/2006/math">
                    <m: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𝑖𝑓</m:t>
                    </m:r>
                    <m: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&gt;−1, </m:t>
                    </m:r>
                    <m: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𝑡h𝑒𝑛</m:t>
                    </m:r>
                    <m: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IN" sz="14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4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𝑙𝑜𝑔</m:t>
                        </m:r>
                      </m:e>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3.  </a:t>
                </a:r>
                <a14:m>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𝐼𝑓</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&lt;</m:t>
                    </m:r>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e>
                      <m: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p>
                    </m:s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oMath>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457200" lvl="1" indent="0">
                  <a:lnSpc>
                    <a:spcPct val="150000"/>
                  </a:lnSpc>
                  <a:spcAft>
                    <a:spcPts val="0"/>
                  </a:spcAft>
                  <a:buNone/>
                </a:pPr>
                <a14:m>
                  <m:oMathPara xmlns:m="http://schemas.openxmlformats.org/officeDocument/2006/math">
                    <m:oMathParaPr>
                      <m:jc m:val="left"/>
                    </m:oMathParaPr>
                    <m:oMath xmlns:m="http://schemas.openxmlformats.org/officeDocument/2006/math">
                      <m:r>
                        <m:rPr>
                          <m:nor/>
                        </m:rPr>
                        <a:rPr lang="en-IN" sz="1400" dirty="0">
                          <a:solidFill>
                            <a:srgbClr val="000000"/>
                          </a:solidFill>
                          <a:ea typeface="Times New Roman" panose="02020603050405020304" pitchFamily="18" charset="0"/>
                          <a:cs typeface="Times New Roman" panose="02020603050405020304" pitchFamily="18" charset="0"/>
                        </a:rPr>
                        <m:t>Option</m:t>
                      </m:r>
                      <m:r>
                        <m:rPr>
                          <m:nor/>
                        </m:rPr>
                        <a:rPr lang="en-IN" sz="1400" dirty="0">
                          <a:solidFill>
                            <a:srgbClr val="000000"/>
                          </a:solidFill>
                          <a:ea typeface="Times New Roman" panose="02020603050405020304" pitchFamily="18" charset="0"/>
                          <a:cs typeface="Times New Roman" panose="02020603050405020304" pitchFamily="18" charset="0"/>
                        </a:rPr>
                        <m:t> 1 :</m:t>
                      </m:r>
                      <m: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𝑖𝑓</m:t>
                      </m:r>
                      <m: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&lt;0, </m:t>
                      </m:r>
                      <m: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𝑡h𝑒𝑛</m:t>
                      </m:r>
                      <m: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IN" sz="14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457200" lvl="1" indent="0">
                  <a:lnSpc>
                    <a:spcPct val="150000"/>
                  </a:lnSpc>
                  <a:spcAft>
                    <a:spcPts val="0"/>
                  </a:spcAft>
                  <a:buNone/>
                </a:pPr>
                <a:r>
                  <a:rPr lang="en-IN" sz="1400" dirty="0">
                    <a:solidFill>
                      <a:srgbClr val="000000"/>
                    </a:solidFill>
                    <a:ea typeface="Times New Roman" panose="02020603050405020304" pitchFamily="18" charset="0"/>
                    <a:cs typeface="Times New Roman" panose="02020603050405020304" pitchFamily="18" charset="0"/>
                  </a:rPr>
                  <a:t>Option 2 : </a:t>
                </a:r>
                <a14:m>
                  <m:oMath xmlns:m="http://schemas.openxmlformats.org/officeDocument/2006/math">
                    <m: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𝑖𝑓</m:t>
                    </m:r>
                    <m: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 </m:t>
                    </m:r>
                    <m: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𝑡h𝑒𝑛</m:t>
                    </m:r>
                    <m: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IN" sz="14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p>
                    </m:sSup>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𝑙𝑜𝑔</m:t>
                        </m:r>
                      </m:e>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0" indent="0">
                  <a:buNone/>
                </a:pPr>
                <a:endParaRPr lang="en-IN" dirty="0"/>
              </a:p>
            </p:txBody>
          </p:sp>
        </mc:Choice>
        <mc:Fallback xmlns="">
          <p:sp>
            <p:nvSpPr>
              <p:cNvPr id="3" name="Content Placeholder 2">
                <a:extLst>
                  <a:ext uri="{FF2B5EF4-FFF2-40B4-BE49-F238E27FC236}">
                    <a16:creationId xmlns:a16="http://schemas.microsoft.com/office/drawing/2014/main" id="{55D8AB93-C234-41CB-B356-EFFDC4D1ABFE}"/>
                  </a:ext>
                </a:extLst>
              </p:cNvPr>
              <p:cNvSpPr>
                <a:spLocks noGrp="1" noRot="1" noChangeAspect="1" noMove="1" noResize="1" noEditPoints="1" noAdjustHandles="1" noChangeArrowheads="1" noChangeShapeType="1" noTextEdit="1"/>
              </p:cNvSpPr>
              <p:nvPr>
                <p:ph idx="1"/>
              </p:nvPr>
            </p:nvSpPr>
            <p:spPr>
              <a:xfrm>
                <a:off x="683568" y="1485900"/>
                <a:ext cx="8229600" cy="3886200"/>
              </a:xfrm>
              <a:blipFill>
                <a:blip r:embed="rId2"/>
                <a:stretch>
                  <a:fillRect l="-370" t="-628" b="-15228"/>
                </a:stretch>
              </a:blipFill>
            </p:spPr>
            <p:txBody>
              <a:bodyPr/>
              <a:lstStyle/>
              <a:p>
                <a:r>
                  <a:rPr lang="en-IN">
                    <a:noFill/>
                  </a:rPr>
                  <a:t> </a:t>
                </a:r>
              </a:p>
            </p:txBody>
          </p:sp>
        </mc:Fallback>
      </mc:AlternateContent>
    </p:spTree>
    <p:extLst>
      <p:ext uri="{BB962C8B-B14F-4D97-AF65-F5344CB8AC3E}">
        <p14:creationId xmlns:p14="http://schemas.microsoft.com/office/powerpoint/2010/main" val="3550564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86A39-471C-49F0-B2C4-A163DEF75169}"/>
              </a:ext>
            </a:extLst>
          </p:cNvPr>
          <p:cNvSpPr>
            <a:spLocks noGrp="1"/>
          </p:cNvSpPr>
          <p:nvPr>
            <p:ph type="title"/>
          </p:nvPr>
        </p:nvSpPr>
        <p:spPr/>
        <p:txBody>
          <a:bodyPr/>
          <a:lstStyle/>
          <a:p>
            <a:r>
              <a:rPr lang="en-US" b="1" dirty="0">
                <a:solidFill>
                  <a:srgbClr val="000000"/>
                </a:solidFill>
              </a:rPr>
              <a:t>Master Method (GATE)</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20EABBE-818C-4E4F-B16C-96BAAA96E241}"/>
                  </a:ext>
                </a:extLst>
              </p:cNvPr>
              <p:cNvSpPr>
                <a:spLocks noGrp="1"/>
              </p:cNvSpPr>
              <p:nvPr>
                <p:ph idx="1"/>
              </p:nvPr>
            </p:nvSpPr>
            <p:spPr>
              <a:xfrm>
                <a:off x="683568" y="1916832"/>
                <a:ext cx="8229600" cy="3886200"/>
              </a:xfrm>
            </p:spPr>
            <p:txBody>
              <a:bodyPr/>
              <a:lstStyle/>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Example 10</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pt-BR"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pt-BR"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A20EABBE-818C-4E4F-B16C-96BAAA96E241}"/>
                  </a:ext>
                </a:extLst>
              </p:cNvPr>
              <p:cNvSpPr>
                <a:spLocks noGrp="1" noRot="1" noChangeAspect="1" noMove="1" noResize="1" noEditPoints="1" noAdjustHandles="1" noChangeArrowheads="1" noChangeShapeType="1" noTextEdit="1"/>
              </p:cNvSpPr>
              <p:nvPr>
                <p:ph idx="1"/>
              </p:nvPr>
            </p:nvSpPr>
            <p:spPr>
              <a:xfrm>
                <a:off x="683568" y="1916832"/>
                <a:ext cx="8229600" cy="3886200"/>
              </a:xfrm>
              <a:blipFill>
                <a:blip r:embed="rId2"/>
                <a:stretch>
                  <a:fillRect l="-593" t="-940"/>
                </a:stretch>
              </a:blipFill>
            </p:spPr>
            <p:txBody>
              <a:bodyPr/>
              <a:lstStyle/>
              <a:p>
                <a:r>
                  <a:rPr lang="en-IN">
                    <a:noFill/>
                  </a:rPr>
                  <a:t> </a:t>
                </a:r>
              </a:p>
            </p:txBody>
          </p:sp>
        </mc:Fallback>
      </mc:AlternateContent>
    </p:spTree>
    <p:extLst>
      <p:ext uri="{BB962C8B-B14F-4D97-AF65-F5344CB8AC3E}">
        <p14:creationId xmlns:p14="http://schemas.microsoft.com/office/powerpoint/2010/main" val="42453277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86A39-471C-49F0-B2C4-A163DEF75169}"/>
              </a:ext>
            </a:extLst>
          </p:cNvPr>
          <p:cNvSpPr>
            <a:spLocks noGrp="1"/>
          </p:cNvSpPr>
          <p:nvPr>
            <p:ph type="title"/>
          </p:nvPr>
        </p:nvSpPr>
        <p:spPr/>
        <p:txBody>
          <a:bodyPr/>
          <a:lstStyle/>
          <a:p>
            <a:r>
              <a:rPr lang="en-US" b="1" dirty="0">
                <a:solidFill>
                  <a:srgbClr val="000000"/>
                </a:solidFill>
              </a:rPr>
              <a:t>Master Method (GATE)</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20EABBE-818C-4E4F-B16C-96BAAA96E241}"/>
                  </a:ext>
                </a:extLst>
              </p:cNvPr>
              <p:cNvSpPr>
                <a:spLocks noGrp="1"/>
              </p:cNvSpPr>
              <p:nvPr>
                <p:ph idx="1"/>
              </p:nvPr>
            </p:nvSpPr>
            <p:spPr>
              <a:xfrm>
                <a:off x="683568" y="1916832"/>
                <a:ext cx="8229600" cy="3886200"/>
              </a:xfrm>
            </p:spPr>
            <p:txBody>
              <a:bodyPr/>
              <a:lstStyle/>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Example 10</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pt-BR"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pt-BR"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𝐻𝑒𝑎𝑟</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IN" sz="18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𝑁𝑜𝑤</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𝑐𝑜𝑚𝑝𝑎𝑟𝑒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𝑤𝑖𝑡h</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𝑆𝑜</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 </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𝑇h𝑒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𝑐𝑜𝑚𝑝𝑎𝑟𝑖𝑠𝑖𝑜𝑛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𝑟𝑒𝑠𝑢𝑙𝑡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𝑠h𝑜𝑤𝑠</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𝑡h𝑎𝑡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p>
                      </m:sSup>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Hence as per the definition of Advanced version of Master Method case 3 (option 2)</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IN"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p>
                          </m:sSup>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𝑙𝑜𝑔</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IN"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𝑙𝑜𝑔</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A20EABBE-818C-4E4F-B16C-96BAAA96E241}"/>
                  </a:ext>
                </a:extLst>
              </p:cNvPr>
              <p:cNvSpPr>
                <a:spLocks noGrp="1" noRot="1" noChangeAspect="1" noMove="1" noResize="1" noEditPoints="1" noAdjustHandles="1" noChangeArrowheads="1" noChangeShapeType="1" noTextEdit="1"/>
              </p:cNvSpPr>
              <p:nvPr>
                <p:ph idx="1"/>
              </p:nvPr>
            </p:nvSpPr>
            <p:spPr>
              <a:xfrm>
                <a:off x="683568" y="1916832"/>
                <a:ext cx="8229600" cy="3886200"/>
              </a:xfrm>
              <a:blipFill>
                <a:blip r:embed="rId2"/>
                <a:stretch>
                  <a:fillRect l="-593" t="-940"/>
                </a:stretch>
              </a:blipFill>
            </p:spPr>
            <p:txBody>
              <a:bodyPr/>
              <a:lstStyle/>
              <a:p>
                <a:r>
                  <a:rPr lang="en-IN">
                    <a:noFill/>
                  </a:rPr>
                  <a:t> </a:t>
                </a:r>
              </a:p>
            </p:txBody>
          </p:sp>
        </mc:Fallback>
      </mc:AlternateContent>
    </p:spTree>
    <p:extLst>
      <p:ext uri="{BB962C8B-B14F-4D97-AF65-F5344CB8AC3E}">
        <p14:creationId xmlns:p14="http://schemas.microsoft.com/office/powerpoint/2010/main" val="11573579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7F681-B136-4C1C-B456-BC42806E2630}"/>
              </a:ext>
            </a:extLst>
          </p:cNvPr>
          <p:cNvSpPr>
            <a:spLocks noGrp="1"/>
          </p:cNvSpPr>
          <p:nvPr>
            <p:ph type="title"/>
          </p:nvPr>
        </p:nvSpPr>
        <p:spPr/>
        <p:txBody>
          <a:bodyPr/>
          <a:lstStyle/>
          <a:p>
            <a:r>
              <a:rPr lang="en-US" b="1" dirty="0">
                <a:solidFill>
                  <a:srgbClr val="000000"/>
                </a:solidFill>
              </a:rPr>
              <a:t>Master Method (GATE)</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C14115-F0D4-475A-8ED7-8B49417AD46A}"/>
                  </a:ext>
                </a:extLst>
              </p:cNvPr>
              <p:cNvSpPr>
                <a:spLocks noGrp="1"/>
              </p:cNvSpPr>
              <p:nvPr>
                <p:ph idx="1"/>
              </p:nvPr>
            </p:nvSpPr>
            <p:spPr>
              <a:xfrm>
                <a:off x="683568" y="1916832"/>
                <a:ext cx="8229600" cy="3886200"/>
              </a:xfrm>
            </p:spPr>
            <p:txBody>
              <a:bodyPr/>
              <a:lstStyle/>
              <a:p>
                <a:pPr marL="0" indent="0" algn="just">
                  <a:lnSpc>
                    <a:spcPct val="107000"/>
                  </a:lnSpc>
                  <a:spcAft>
                    <a:spcPts val="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Example 11</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14:m>
                  <m:oMathPara xmlns:m="http://schemas.openxmlformats.org/officeDocument/2006/math">
                    <m:oMathParaPr>
                      <m:jc m:val="centerGroup"/>
                    </m:oMathParaPr>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pt-BR"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pt-BR"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600" dirty="0">
                  <a:solidFill>
                    <a:srgbClr val="000000"/>
                  </a:solidFill>
                  <a:effectLst/>
                  <a:latin typeface="+mj-lt"/>
                  <a:ea typeface="Calibri" panose="020F0502020204030204" pitchFamily="34"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36C14115-F0D4-475A-8ED7-8B49417AD46A}"/>
                  </a:ext>
                </a:extLst>
              </p:cNvPr>
              <p:cNvSpPr>
                <a:spLocks noGrp="1" noRot="1" noChangeAspect="1" noMove="1" noResize="1" noEditPoints="1" noAdjustHandles="1" noChangeArrowheads="1" noChangeShapeType="1" noTextEdit="1"/>
              </p:cNvSpPr>
              <p:nvPr>
                <p:ph idx="1"/>
              </p:nvPr>
            </p:nvSpPr>
            <p:spPr>
              <a:xfrm>
                <a:off x="683568" y="1916832"/>
                <a:ext cx="8229600" cy="3886200"/>
              </a:xfrm>
              <a:blipFill>
                <a:blip r:embed="rId2"/>
                <a:stretch>
                  <a:fillRect l="-370" t="-627"/>
                </a:stretch>
              </a:blipFill>
            </p:spPr>
            <p:txBody>
              <a:bodyPr/>
              <a:lstStyle/>
              <a:p>
                <a:r>
                  <a:rPr lang="en-IN">
                    <a:noFill/>
                  </a:rPr>
                  <a:t> </a:t>
                </a:r>
              </a:p>
            </p:txBody>
          </p:sp>
        </mc:Fallback>
      </mc:AlternateContent>
    </p:spTree>
    <p:extLst>
      <p:ext uri="{BB962C8B-B14F-4D97-AF65-F5344CB8AC3E}">
        <p14:creationId xmlns:p14="http://schemas.microsoft.com/office/powerpoint/2010/main" val="23534600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7F681-B136-4C1C-B456-BC42806E2630}"/>
              </a:ext>
            </a:extLst>
          </p:cNvPr>
          <p:cNvSpPr>
            <a:spLocks noGrp="1"/>
          </p:cNvSpPr>
          <p:nvPr>
            <p:ph type="title"/>
          </p:nvPr>
        </p:nvSpPr>
        <p:spPr/>
        <p:txBody>
          <a:bodyPr/>
          <a:lstStyle/>
          <a:p>
            <a:r>
              <a:rPr lang="en-US" b="1" dirty="0">
                <a:solidFill>
                  <a:srgbClr val="000000"/>
                </a:solidFill>
              </a:rPr>
              <a:t>Master Method (GATE)</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C14115-F0D4-475A-8ED7-8B49417AD46A}"/>
                  </a:ext>
                </a:extLst>
              </p:cNvPr>
              <p:cNvSpPr>
                <a:spLocks noGrp="1"/>
              </p:cNvSpPr>
              <p:nvPr>
                <p:ph idx="1"/>
              </p:nvPr>
            </p:nvSpPr>
            <p:spPr>
              <a:xfrm>
                <a:off x="683568" y="1916832"/>
                <a:ext cx="8229600" cy="3886200"/>
              </a:xfrm>
            </p:spPr>
            <p:txBody>
              <a:bodyPr/>
              <a:lstStyle/>
              <a:p>
                <a:pPr marL="0" indent="0" algn="just">
                  <a:lnSpc>
                    <a:spcPct val="107000"/>
                  </a:lnSpc>
                  <a:spcAft>
                    <a:spcPts val="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Example 11</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14:m>
                  <m:oMathPara xmlns:m="http://schemas.openxmlformats.org/officeDocument/2006/math">
                    <m:oMathParaPr>
                      <m:jc m:val="centerGroup"/>
                    </m:oMathParaPr>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pt-BR"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pt-BR"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𝐻𝑒𝑎𝑟</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oMath>
                  </m:oMathPara>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IN" sz="16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𝑁𝑜𝑤</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𝑐𝑜𝑚𝑝𝑎𝑟𝑒</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𝑤𝑖𝑡h</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e>
                      <m: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p>
                    </m:s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𝑆𝑜</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 </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e>
                      <m: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p>
                    </m:s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oMath>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𝑇h𝑒</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𝑐𝑜𝑚𝑝𝑎𝑟𝑖𝑠𝑖𝑜𝑛</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𝑟𝑒𝑠𝑢𝑙𝑡</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𝑠h𝑜𝑤𝑠</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𝑡h𝑎𝑡</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e>
                        <m: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p>
                      </m:sSup>
                    </m:oMath>
                  </m:oMathPara>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Hence as per the definition of Advanced version of Master Method case 2 (option 3)</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buNone/>
                </a:pPr>
                <a14:m>
                  <m:oMathPara xmlns:m="http://schemas.openxmlformats.org/officeDocument/2006/math">
                    <m:oMathParaPr>
                      <m:jc m:val="left"/>
                    </m:oMathParaPr>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rPr>
                          </m:ctrlPr>
                        </m:d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IN"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sz="1600" i="1">
                              <a:solidFill>
                                <a:srgbClr val="000000"/>
                              </a:solidFill>
                              <a:effectLst/>
                              <a:latin typeface="Cambria Math" panose="02040503050406030204" pitchFamily="18" charset="0"/>
                              <a:ea typeface="Times New Roman" panose="02020603050405020304" pitchFamily="18" charset="0"/>
                            </a:rPr>
                          </m:ctrlPr>
                        </m:dPr>
                        <m:e>
                          <m:sSup>
                            <m:sSupPr>
                              <m:ctrlPr>
                                <a:rPr lang="en-IN" sz="1600" i="1">
                                  <a:solidFill>
                                    <a:srgbClr val="000000"/>
                                  </a:solidFill>
                                  <a:effectLst/>
                                  <a:latin typeface="Cambria Math" panose="02040503050406030204" pitchFamily="18" charset="0"/>
                                  <a:ea typeface="Times New Roman" panose="020206030504050203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600" i="1">
                                      <a:solidFill>
                                        <a:srgbClr val="000000"/>
                                      </a:solidFill>
                                      <a:effectLst/>
                                      <a:latin typeface="Cambria Math" panose="02040503050406030204" pitchFamily="18" charset="0"/>
                                      <a:ea typeface="Times New Roman" panose="02020603050405020304" pitchFamily="18" charset="0"/>
                                    </a:rPr>
                                  </m:ctrlPr>
                                </m:funcPr>
                                <m:fName>
                                  <m:sSub>
                                    <m:sSubPr>
                                      <m:ctrlPr>
                                        <a:rPr lang="en-IN" sz="1600" i="1">
                                          <a:solidFill>
                                            <a:srgbClr val="000000"/>
                                          </a:solidFill>
                                          <a:effectLst/>
                                          <a:latin typeface="Cambria Math" panose="02040503050406030204" pitchFamily="18" charset="0"/>
                                          <a:ea typeface="Times New Roman" panose="02020603050405020304" pitchFamily="18" charset="0"/>
                                        </a:rPr>
                                      </m:ctrlPr>
                                    </m:sSubPr>
                                    <m:e>
                                      <m:r>
                                        <m:rPr>
                                          <m:sty m:val="p"/>
                                        </m:rPr>
                                        <a:rPr lang="en-US"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sSup>
                            <m:sSupPr>
                              <m:ctrlPr>
                                <a:rPr lang="en-IN" sz="1600" i="1">
                                  <a:solidFill>
                                    <a:srgbClr val="000000"/>
                                  </a:solidFill>
                                  <a:effectLst/>
                                  <a:latin typeface="Cambria Math" panose="02040503050406030204" pitchFamily="18" charset="0"/>
                                  <a:ea typeface="Times New Roman" panose="020206030504050203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𝑙𝑜𝑔</m:t>
                              </m:r>
                            </m:e>
                            <m: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p>
                          </m:s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IN"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sz="1600" i="1">
                              <a:solidFill>
                                <a:srgbClr val="000000"/>
                              </a:solidFill>
                              <a:effectLst/>
                              <a:latin typeface="Cambria Math" panose="02040503050406030204" pitchFamily="18" charset="0"/>
                              <a:ea typeface="Times New Roman" panose="02020603050405020304" pitchFamily="18" charset="0"/>
                            </a:rPr>
                          </m:ctrlPr>
                        </m:dPr>
                        <m:e>
                          <m:sSup>
                            <m:sSupPr>
                              <m:ctrlPr>
                                <a:rPr lang="en-IN" sz="1600" i="1">
                                  <a:solidFill>
                                    <a:srgbClr val="000000"/>
                                  </a:solidFill>
                                  <a:effectLst/>
                                  <a:latin typeface="Cambria Math" panose="02040503050406030204" pitchFamily="18" charset="0"/>
                                  <a:ea typeface="Times New Roman" panose="020206030504050203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600" i="1">
                                      <a:solidFill>
                                        <a:srgbClr val="000000"/>
                                      </a:solidFill>
                                      <a:effectLst/>
                                      <a:latin typeface="Cambria Math" panose="02040503050406030204" pitchFamily="18" charset="0"/>
                                      <a:ea typeface="Times New Roman" panose="02020603050405020304" pitchFamily="18" charset="0"/>
                                    </a:rPr>
                                  </m:ctrlPr>
                                </m:funcPr>
                                <m:fName>
                                  <m:sSub>
                                    <m:sSubPr>
                                      <m:ctrlPr>
                                        <a:rPr lang="en-IN" sz="1600" i="1">
                                          <a:solidFill>
                                            <a:srgbClr val="000000"/>
                                          </a:solidFill>
                                          <a:effectLst/>
                                          <a:latin typeface="Cambria Math" panose="02040503050406030204" pitchFamily="18" charset="0"/>
                                          <a:ea typeface="Times New Roman" panose="02020603050405020304" pitchFamily="18" charset="0"/>
                                        </a:rPr>
                                      </m:ctrlPr>
                                    </m:sSubPr>
                                    <m:e>
                                      <m:r>
                                        <m:rPr>
                                          <m:sty m:val="p"/>
                                        </m:rPr>
                                        <a:rPr lang="en-US"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func>
                            </m:sup>
                          </m:sSup>
                          <m:sSup>
                            <m:sSupPr>
                              <m:ctrlPr>
                                <a:rPr lang="en-IN" sz="1600" i="1">
                                  <a:solidFill>
                                    <a:srgbClr val="000000"/>
                                  </a:solidFill>
                                  <a:effectLst/>
                                  <a:latin typeface="Cambria Math" panose="02040503050406030204" pitchFamily="18" charset="0"/>
                                  <a:ea typeface="Times New Roman" panose="020206030504050203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𝑙𝑜𝑔</m:t>
                              </m:r>
                            </m:e>
                            <m: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0+1</m:t>
                              </m:r>
                            </m:sup>
                          </m:s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sz="1600" i="1">
                              <a:solidFill>
                                <a:srgbClr val="000000"/>
                              </a:solidFill>
                              <a:effectLst/>
                              <a:latin typeface="Cambria Math" panose="02040503050406030204" pitchFamily="18" charset="0"/>
                              <a:ea typeface="Times New Roman" panose="02020603050405020304" pitchFamily="18" charset="0"/>
                            </a:rPr>
                          </m:ctrlPr>
                        </m:dPr>
                        <m:e>
                          <m:sSup>
                            <m:sSupPr>
                              <m:ctrlPr>
                                <a:rPr lang="en-IN" sz="1600" i="1">
                                  <a:solidFill>
                                    <a:srgbClr val="000000"/>
                                  </a:solidFill>
                                  <a:effectLst/>
                                  <a:latin typeface="Cambria Math" panose="02040503050406030204" pitchFamily="18" charset="0"/>
                                  <a:ea typeface="Times New Roman" panose="020206030504050203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sSup>
                            <m:sSupPr>
                              <m:ctrlPr>
                                <a:rPr lang="en-IN" sz="1600" i="1">
                                  <a:solidFill>
                                    <a:srgbClr val="000000"/>
                                  </a:solidFill>
                                  <a:effectLst/>
                                  <a:latin typeface="Cambria Math" panose="02040503050406030204" pitchFamily="18" charset="0"/>
                                  <a:ea typeface="Times New Roman" panose="020206030504050203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𝑙𝑜𝑔</m:t>
                              </m:r>
                            </m:e>
                            <m: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p>
                          </m:s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600" i="1">
                              <a:solidFill>
                                <a:srgbClr val="000000"/>
                              </a:solidFill>
                              <a:effectLst/>
                              <a:latin typeface="Cambria Math" panose="02040503050406030204" pitchFamily="18" charset="0"/>
                              <a:ea typeface="Times New Roman" panose="020206030504050203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600" i="1">
                              <a:solidFill>
                                <a:srgbClr val="000000"/>
                              </a:solidFill>
                              <a:effectLst/>
                              <a:latin typeface="Cambria Math" panose="02040503050406030204" pitchFamily="18" charset="0"/>
                              <a:ea typeface="Times New Roman" panose="02020603050405020304" pitchFamily="18" charset="0"/>
                            </a:rPr>
                          </m:ctrlPr>
                        </m:funcPr>
                        <m:fName>
                          <m:r>
                            <m:rPr>
                              <m:sty m:val="p"/>
                            </m:rPr>
                            <a:rPr lang="en-US"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600" dirty="0">
                  <a:solidFill>
                    <a:srgbClr val="000000"/>
                  </a:solidFill>
                  <a:latin typeface="+mj-lt"/>
                </a:endParaRPr>
              </a:p>
            </p:txBody>
          </p:sp>
        </mc:Choice>
        <mc:Fallback xmlns="">
          <p:sp>
            <p:nvSpPr>
              <p:cNvPr id="3" name="Content Placeholder 2">
                <a:extLst>
                  <a:ext uri="{FF2B5EF4-FFF2-40B4-BE49-F238E27FC236}">
                    <a16:creationId xmlns:a16="http://schemas.microsoft.com/office/drawing/2014/main" id="{36C14115-F0D4-475A-8ED7-8B49417AD46A}"/>
                  </a:ext>
                </a:extLst>
              </p:cNvPr>
              <p:cNvSpPr>
                <a:spLocks noGrp="1" noRot="1" noChangeAspect="1" noMove="1" noResize="1" noEditPoints="1" noAdjustHandles="1" noChangeArrowheads="1" noChangeShapeType="1" noTextEdit="1"/>
              </p:cNvSpPr>
              <p:nvPr>
                <p:ph idx="1"/>
              </p:nvPr>
            </p:nvSpPr>
            <p:spPr>
              <a:xfrm>
                <a:off x="683568" y="1916832"/>
                <a:ext cx="8229600" cy="3886200"/>
              </a:xfrm>
              <a:blipFill>
                <a:blip r:embed="rId2"/>
                <a:stretch>
                  <a:fillRect l="-370" t="-627"/>
                </a:stretch>
              </a:blipFill>
            </p:spPr>
            <p:txBody>
              <a:bodyPr/>
              <a:lstStyle/>
              <a:p>
                <a:r>
                  <a:rPr lang="en-IN">
                    <a:noFill/>
                  </a:rPr>
                  <a:t> </a:t>
                </a:r>
              </a:p>
            </p:txBody>
          </p:sp>
        </mc:Fallback>
      </mc:AlternateContent>
    </p:spTree>
    <p:extLst>
      <p:ext uri="{BB962C8B-B14F-4D97-AF65-F5344CB8AC3E}">
        <p14:creationId xmlns:p14="http://schemas.microsoft.com/office/powerpoint/2010/main" val="22196385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7B15-29AA-4384-BD53-59522DB92780}"/>
              </a:ext>
            </a:extLst>
          </p:cNvPr>
          <p:cNvSpPr>
            <a:spLocks noGrp="1"/>
          </p:cNvSpPr>
          <p:nvPr>
            <p:ph type="title"/>
          </p:nvPr>
        </p:nvSpPr>
        <p:spPr/>
        <p:txBody>
          <a:bodyPr/>
          <a:lstStyle/>
          <a:p>
            <a:r>
              <a:rPr lang="en-US" b="1" dirty="0">
                <a:solidFill>
                  <a:srgbClr val="000000"/>
                </a:solidFill>
              </a:rPr>
              <a:t>Master Method (GATE)</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BF272F-96F4-4B9D-B96B-8A30BC3A7080}"/>
                  </a:ext>
                </a:extLst>
              </p:cNvPr>
              <p:cNvSpPr>
                <a:spLocks noGrp="1"/>
              </p:cNvSpPr>
              <p:nvPr>
                <p:ph idx="1"/>
              </p:nvPr>
            </p:nvSpPr>
            <p:spPr>
              <a:xfrm>
                <a:off x="755576" y="1916832"/>
                <a:ext cx="8229600" cy="3886200"/>
              </a:xfrm>
            </p:spPr>
            <p:txBody>
              <a:bodyPr/>
              <a:lstStyle/>
              <a:p>
                <a:pPr marL="0" indent="0" algn="just">
                  <a:lnSpc>
                    <a:spcPct val="107000"/>
                  </a:lnSpc>
                  <a:spcAft>
                    <a:spcPts val="0"/>
                  </a:spcAft>
                  <a:buNone/>
                </a:pP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Example 12</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0"/>
                  </a:spcAft>
                  <a:buNone/>
                </a:pP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Solve the following recurrence by using Master Method</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0"/>
                  </a:spcAft>
                  <a:buNone/>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pt-BR"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22BF272F-96F4-4B9D-B96B-8A30BC3A7080}"/>
                  </a:ext>
                </a:extLst>
              </p:cNvPr>
              <p:cNvSpPr>
                <a:spLocks noGrp="1" noRot="1" noChangeAspect="1" noMove="1" noResize="1" noEditPoints="1" noAdjustHandles="1" noChangeArrowheads="1" noChangeShapeType="1" noTextEdit="1"/>
              </p:cNvSpPr>
              <p:nvPr>
                <p:ph idx="1"/>
              </p:nvPr>
            </p:nvSpPr>
            <p:spPr>
              <a:xfrm>
                <a:off x="755576" y="1916832"/>
                <a:ext cx="8229600" cy="3886200"/>
              </a:xfrm>
              <a:blipFill>
                <a:blip r:embed="rId2"/>
                <a:stretch>
                  <a:fillRect l="-667" t="-627"/>
                </a:stretch>
              </a:blipFill>
            </p:spPr>
            <p:txBody>
              <a:bodyPr/>
              <a:lstStyle/>
              <a:p>
                <a:r>
                  <a:rPr lang="en-IN">
                    <a:noFill/>
                  </a:rPr>
                  <a:t> </a:t>
                </a:r>
              </a:p>
            </p:txBody>
          </p:sp>
        </mc:Fallback>
      </mc:AlternateContent>
    </p:spTree>
    <p:extLst>
      <p:ext uri="{BB962C8B-B14F-4D97-AF65-F5344CB8AC3E}">
        <p14:creationId xmlns:p14="http://schemas.microsoft.com/office/powerpoint/2010/main" val="31886586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7B15-29AA-4384-BD53-59522DB92780}"/>
              </a:ext>
            </a:extLst>
          </p:cNvPr>
          <p:cNvSpPr>
            <a:spLocks noGrp="1"/>
          </p:cNvSpPr>
          <p:nvPr>
            <p:ph type="title"/>
          </p:nvPr>
        </p:nvSpPr>
        <p:spPr/>
        <p:txBody>
          <a:bodyPr/>
          <a:lstStyle/>
          <a:p>
            <a:r>
              <a:rPr lang="en-US" b="1" dirty="0">
                <a:solidFill>
                  <a:srgbClr val="000000"/>
                </a:solidFill>
              </a:rPr>
              <a:t>Master Method (GATE)</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BF272F-96F4-4B9D-B96B-8A30BC3A7080}"/>
                  </a:ext>
                </a:extLst>
              </p:cNvPr>
              <p:cNvSpPr>
                <a:spLocks noGrp="1"/>
              </p:cNvSpPr>
              <p:nvPr>
                <p:ph idx="1"/>
              </p:nvPr>
            </p:nvSpPr>
            <p:spPr>
              <a:xfrm>
                <a:off x="755576" y="1916832"/>
                <a:ext cx="8229600" cy="3886200"/>
              </a:xfrm>
            </p:spPr>
            <p:txBody>
              <a:bodyPr/>
              <a:lstStyle/>
              <a:p>
                <a:pPr marL="0" indent="0" algn="just">
                  <a:lnSpc>
                    <a:spcPct val="107000"/>
                  </a:lnSpc>
                  <a:spcAft>
                    <a:spcPts val="0"/>
                  </a:spcAft>
                  <a:buNone/>
                </a:pP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Example 12</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0"/>
                  </a:spcAft>
                  <a:buNone/>
                </a:pP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Solve the following recurrence by using Master Method</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0"/>
                  </a:spcAft>
                  <a:buNone/>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pt-BR"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𝐻𝑒𝑎𝑟</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oMath>
                  </m:oMathPara>
                </a14:m>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IN"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𝑁𝑜𝑤</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𝑐𝑜𝑚𝑝𝑎𝑟𝑒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𝑤𝑖𝑡h</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𝑆𝑜</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 </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oMath>
                </a14:m>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𝑇h𝑒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𝑐𝑜𝑚𝑝𝑎𝑟𝑖𝑠𝑖𝑜𝑛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𝑟𝑒𝑠𝑢𝑙𝑡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𝑠h𝑜𝑤𝑠</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𝑡h𝑎𝑡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p>
                      </m:sSup>
                    </m:oMath>
                  </m:oMathPara>
                </a14:m>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Hence as per the definition of Advanced version of Master Method case 3 (option 2)</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i="1">
                              <a:solidFill>
                                <a:srgbClr val="000000"/>
                              </a:solidFill>
                              <a:effectLst/>
                              <a:latin typeface="Cambria Math" panose="02040503050406030204" pitchFamily="18" charset="0"/>
                              <a:ea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IN"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i="1">
                              <a:solidFill>
                                <a:srgbClr val="000000"/>
                              </a:solidFill>
                              <a:effectLst/>
                              <a:latin typeface="Cambria Math" panose="02040503050406030204" pitchFamily="18" charset="0"/>
                              <a:ea typeface="Times New Roman" panose="02020603050405020304" pitchFamily="18" charset="0"/>
                            </a:rPr>
                          </m:ctrlPr>
                        </m:dPr>
                        <m:e>
                          <m:sSup>
                            <m:sSupPr>
                              <m:ctrlPr>
                                <a:rPr lang="en-IN" i="1">
                                  <a:solidFill>
                                    <a:srgbClr val="000000"/>
                                  </a:solidFill>
                                  <a:effectLst/>
                                  <a:latin typeface="Cambria Math" panose="02040503050406030204" pitchFamily="18" charset="0"/>
                                  <a:ea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p>
                          </m:sSup>
                          <m:sSup>
                            <m:sSupPr>
                              <m:ctrlPr>
                                <a:rPr lang="en-IN" i="1">
                                  <a:solidFill>
                                    <a:srgbClr val="000000"/>
                                  </a:solidFill>
                                  <a:effectLst/>
                                  <a:latin typeface="Cambria Math" panose="02040503050406030204" pitchFamily="18" charset="0"/>
                                  <a:ea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𝑙𝑜𝑔</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IN"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i="1">
                              <a:solidFill>
                                <a:srgbClr val="000000"/>
                              </a:solidFill>
                              <a:effectLst/>
                              <a:latin typeface="Cambria Math" panose="02040503050406030204" pitchFamily="18" charset="0"/>
                              <a:ea typeface="Times New Roman" panose="02020603050405020304" pitchFamily="18" charset="0"/>
                            </a:rPr>
                          </m:ctrlPr>
                        </m:dPr>
                        <m:e>
                          <m:sSup>
                            <m:sSupPr>
                              <m:ctrlPr>
                                <a:rPr lang="en-IN" i="1">
                                  <a:solidFill>
                                    <a:srgbClr val="000000"/>
                                  </a:solidFill>
                                  <a:effectLst/>
                                  <a:latin typeface="Cambria Math" panose="02040503050406030204" pitchFamily="18" charset="0"/>
                                  <a:ea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sSup>
                            <m:sSupPr>
                              <m:ctrlPr>
                                <a:rPr lang="en-IN" i="1">
                                  <a:solidFill>
                                    <a:srgbClr val="000000"/>
                                  </a:solidFill>
                                  <a:effectLst/>
                                  <a:latin typeface="Cambria Math" panose="02040503050406030204" pitchFamily="18" charset="0"/>
                                  <a:ea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𝑙𝑜𝑔</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i="1">
                              <a:solidFill>
                                <a:srgbClr val="000000"/>
                              </a:solidFill>
                              <a:effectLst/>
                              <a:latin typeface="Cambria Math" panose="02040503050406030204" pitchFamily="18" charset="0"/>
                              <a:ea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dirty="0">
                  <a:solidFill>
                    <a:srgbClr val="000000"/>
                  </a:solidFill>
                </a:endParaRPr>
              </a:p>
            </p:txBody>
          </p:sp>
        </mc:Choice>
        <mc:Fallback xmlns="">
          <p:sp>
            <p:nvSpPr>
              <p:cNvPr id="3" name="Content Placeholder 2">
                <a:extLst>
                  <a:ext uri="{FF2B5EF4-FFF2-40B4-BE49-F238E27FC236}">
                    <a16:creationId xmlns:a16="http://schemas.microsoft.com/office/drawing/2014/main" id="{22BF272F-96F4-4B9D-B96B-8A30BC3A7080}"/>
                  </a:ext>
                </a:extLst>
              </p:cNvPr>
              <p:cNvSpPr>
                <a:spLocks noGrp="1" noRot="1" noChangeAspect="1" noMove="1" noResize="1" noEditPoints="1" noAdjustHandles="1" noChangeArrowheads="1" noChangeShapeType="1" noTextEdit="1"/>
              </p:cNvSpPr>
              <p:nvPr>
                <p:ph idx="1"/>
              </p:nvPr>
            </p:nvSpPr>
            <p:spPr>
              <a:xfrm>
                <a:off x="755576" y="1916832"/>
                <a:ext cx="8229600" cy="3886200"/>
              </a:xfrm>
              <a:blipFill>
                <a:blip r:embed="rId2"/>
                <a:stretch>
                  <a:fillRect l="-667" t="-627"/>
                </a:stretch>
              </a:blipFill>
            </p:spPr>
            <p:txBody>
              <a:bodyPr/>
              <a:lstStyle/>
              <a:p>
                <a:r>
                  <a:rPr lang="en-IN">
                    <a:noFill/>
                  </a:rPr>
                  <a:t> </a:t>
                </a:r>
              </a:p>
            </p:txBody>
          </p:sp>
        </mc:Fallback>
      </mc:AlternateContent>
    </p:spTree>
    <p:extLst>
      <p:ext uri="{BB962C8B-B14F-4D97-AF65-F5344CB8AC3E}">
        <p14:creationId xmlns:p14="http://schemas.microsoft.com/office/powerpoint/2010/main" val="15459144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7B15-29AA-4384-BD53-59522DB92780}"/>
              </a:ext>
            </a:extLst>
          </p:cNvPr>
          <p:cNvSpPr>
            <a:spLocks noGrp="1"/>
          </p:cNvSpPr>
          <p:nvPr>
            <p:ph type="title"/>
          </p:nvPr>
        </p:nvSpPr>
        <p:spPr/>
        <p:txBody>
          <a:bodyPr/>
          <a:lstStyle/>
          <a:p>
            <a:r>
              <a:rPr lang="en-US" b="1" dirty="0">
                <a:solidFill>
                  <a:srgbClr val="000000"/>
                </a:solidFill>
              </a:rPr>
              <a:t>Master Method (GATE)</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BF272F-96F4-4B9D-B96B-8A30BC3A7080}"/>
                  </a:ext>
                </a:extLst>
              </p:cNvPr>
              <p:cNvSpPr>
                <a:spLocks noGrp="1"/>
              </p:cNvSpPr>
              <p:nvPr>
                <p:ph idx="1"/>
              </p:nvPr>
            </p:nvSpPr>
            <p:spPr>
              <a:xfrm>
                <a:off x="683568" y="1844824"/>
                <a:ext cx="8229600" cy="3886200"/>
              </a:xfrm>
            </p:spPr>
            <p:txBody>
              <a:bodyPr/>
              <a:lstStyle/>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Example 13</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pt-BR"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pt-BR"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22BF272F-96F4-4B9D-B96B-8A30BC3A7080}"/>
                  </a:ext>
                </a:extLst>
              </p:cNvPr>
              <p:cNvSpPr>
                <a:spLocks noGrp="1" noRot="1" noChangeAspect="1" noMove="1" noResize="1" noEditPoints="1" noAdjustHandles="1" noChangeArrowheads="1" noChangeShapeType="1" noTextEdit="1"/>
              </p:cNvSpPr>
              <p:nvPr>
                <p:ph idx="1"/>
              </p:nvPr>
            </p:nvSpPr>
            <p:spPr>
              <a:xfrm>
                <a:off x="683568" y="1844824"/>
                <a:ext cx="8229600" cy="3886200"/>
              </a:xfrm>
              <a:blipFill>
                <a:blip r:embed="rId2"/>
                <a:stretch>
                  <a:fillRect l="-593" t="-1099"/>
                </a:stretch>
              </a:blipFill>
            </p:spPr>
            <p:txBody>
              <a:bodyPr/>
              <a:lstStyle/>
              <a:p>
                <a:r>
                  <a:rPr lang="en-IN">
                    <a:noFill/>
                  </a:rPr>
                  <a:t> </a:t>
                </a:r>
              </a:p>
            </p:txBody>
          </p:sp>
        </mc:Fallback>
      </mc:AlternateContent>
    </p:spTree>
    <p:extLst>
      <p:ext uri="{BB962C8B-B14F-4D97-AF65-F5344CB8AC3E}">
        <p14:creationId xmlns:p14="http://schemas.microsoft.com/office/powerpoint/2010/main" val="24582358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7B15-29AA-4384-BD53-59522DB92780}"/>
              </a:ext>
            </a:extLst>
          </p:cNvPr>
          <p:cNvSpPr>
            <a:spLocks noGrp="1"/>
          </p:cNvSpPr>
          <p:nvPr>
            <p:ph type="title"/>
          </p:nvPr>
        </p:nvSpPr>
        <p:spPr/>
        <p:txBody>
          <a:bodyPr/>
          <a:lstStyle/>
          <a:p>
            <a:r>
              <a:rPr lang="en-US" b="1" dirty="0">
                <a:solidFill>
                  <a:srgbClr val="000000"/>
                </a:solidFill>
              </a:rPr>
              <a:t>Master Method (GATE)</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BF272F-96F4-4B9D-B96B-8A30BC3A7080}"/>
                  </a:ext>
                </a:extLst>
              </p:cNvPr>
              <p:cNvSpPr>
                <a:spLocks noGrp="1"/>
              </p:cNvSpPr>
              <p:nvPr>
                <p:ph idx="1"/>
              </p:nvPr>
            </p:nvSpPr>
            <p:spPr>
              <a:xfrm>
                <a:off x="683568" y="1844824"/>
                <a:ext cx="8229600" cy="3886200"/>
              </a:xfrm>
            </p:spPr>
            <p:txBody>
              <a:bodyPr/>
              <a:lstStyle/>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Example 13</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pt-BR"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pt-BR"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𝐻𝑒𝑎𝑟</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IN" sz="18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𝑇h𝑒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𝑣𝑎𝑙𝑢𝑒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𝑜𝑓</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𝑚𝑢𝑠𝑡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𝑐𝑜𝑛𝑠𝑡𝑎𝑛𝑡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𝑛𝑢𝑚𝑏𝑒𝑟</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𝑊h𝑖𝑐h</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𝑖𝑠</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𝑛𝑜𝑡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𝑡𝑟𝑢𝑒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𝑡h𝑖𝑠</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𝑐𝑎𝑠𝑒</m:t>
                    </m:r>
                  </m:oMath>
                </a14:m>
                <a:r>
                  <a:rPr lang="en-US" sz="1800" dirty="0">
                    <a:solidFill>
                      <a:srgbClr val="000000"/>
                    </a:solidFill>
                    <a:effectLst/>
                    <a:latin typeface="+mj-lt"/>
                    <a:ea typeface="Times New Roman" panose="02020603050405020304" pitchFamily="18" charset="0"/>
                    <a:cs typeface="Times New Roman" panose="02020603050405020304" pitchFamily="18" charset="0"/>
                  </a:rPr>
                  <a:t>.</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Hence Master method can’t be applied hear.</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22BF272F-96F4-4B9D-B96B-8A30BC3A7080}"/>
                  </a:ext>
                </a:extLst>
              </p:cNvPr>
              <p:cNvSpPr>
                <a:spLocks noGrp="1" noRot="1" noChangeAspect="1" noMove="1" noResize="1" noEditPoints="1" noAdjustHandles="1" noChangeArrowheads="1" noChangeShapeType="1" noTextEdit="1"/>
              </p:cNvSpPr>
              <p:nvPr>
                <p:ph idx="1"/>
              </p:nvPr>
            </p:nvSpPr>
            <p:spPr>
              <a:xfrm>
                <a:off x="683568" y="1844824"/>
                <a:ext cx="8229600" cy="3886200"/>
              </a:xfrm>
              <a:blipFill>
                <a:blip r:embed="rId2"/>
                <a:stretch>
                  <a:fillRect l="-593" t="-1099"/>
                </a:stretch>
              </a:blipFill>
            </p:spPr>
            <p:txBody>
              <a:bodyPr/>
              <a:lstStyle/>
              <a:p>
                <a:r>
                  <a:rPr lang="en-IN">
                    <a:noFill/>
                  </a:rPr>
                  <a:t> </a:t>
                </a:r>
              </a:p>
            </p:txBody>
          </p:sp>
        </mc:Fallback>
      </mc:AlternateContent>
    </p:spTree>
    <p:extLst>
      <p:ext uri="{BB962C8B-B14F-4D97-AF65-F5344CB8AC3E}">
        <p14:creationId xmlns:p14="http://schemas.microsoft.com/office/powerpoint/2010/main" val="2274783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098" name="Rectangle 2">
                <a:extLst>
                  <a:ext uri="{FF2B5EF4-FFF2-40B4-BE49-F238E27FC236}">
                    <a16:creationId xmlns:a16="http://schemas.microsoft.com/office/drawing/2014/main" id="{BBE1AD70-D24B-4DD0-839C-27E2C98B1C31}"/>
                  </a:ext>
                </a:extLst>
              </p:cNvPr>
              <p:cNvSpPr>
                <a:spLocks noGrp="1" noChangeArrowheads="1"/>
              </p:cNvSpPr>
              <p:nvPr>
                <p:ph type="subTitle" idx="1"/>
              </p:nvPr>
            </p:nvSpPr>
            <p:spPr>
              <a:xfrm>
                <a:off x="431353" y="1303091"/>
                <a:ext cx="8281293" cy="4824412"/>
              </a:xfrm>
            </p:spPr>
            <p:txBody>
              <a:bodyPr/>
              <a:lstStyle/>
              <a:p>
                <a:pPr marL="0" lvl="1" indent="0">
                  <a:buNone/>
                </a:pPr>
                <a:endParaRPr lang="en-IN" altLang="en-US" sz="2000" b="1" i="1" dirty="0">
                  <a:solidFill>
                    <a:srgbClr val="000000"/>
                  </a:solidFill>
                  <a:latin typeface="Times-BoldItalic"/>
                </a:endParaRPr>
              </a:p>
              <a:p>
                <a:pPr algn="just"/>
                <a:r>
                  <a:rPr lang="en-US" sz="2400" b="0" i="0" u="none" strike="noStrike" baseline="0" dirty="0">
                    <a:solidFill>
                      <a:srgbClr val="000000"/>
                    </a:solidFill>
                    <a:latin typeface="Arial" panose="020B0604020202020204" pitchFamily="34" charset="0"/>
                    <a:cs typeface="Arial" panose="020B0604020202020204" pitchFamily="34" charset="0"/>
                  </a:rPr>
                  <a:t>In algorithm analysis, the recurrence and it’s solution are expressed by the help of </a:t>
                </a:r>
                <a:r>
                  <a:rPr lang="en-IN" sz="2400" b="0" i="0" u="none" strike="noStrike" baseline="0" dirty="0">
                    <a:solidFill>
                      <a:srgbClr val="000000"/>
                    </a:solidFill>
                    <a:latin typeface="Arial" panose="020B0604020202020204" pitchFamily="34" charset="0"/>
                    <a:cs typeface="Arial" panose="020B0604020202020204" pitchFamily="34" charset="0"/>
                  </a:rPr>
                  <a:t>asymptotic notation.</a:t>
                </a:r>
                <a:endParaRPr lang="en-US" sz="2400" b="0" i="0" u="none" strike="noStrike" baseline="0" dirty="0">
                  <a:solidFill>
                    <a:srgbClr val="0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pt-BR" sz="2400" b="0" i="0" u="none" strike="noStrike" baseline="0" dirty="0">
                    <a:solidFill>
                      <a:srgbClr val="000000"/>
                    </a:solidFill>
                    <a:latin typeface="Arial" panose="020B0604020202020204" pitchFamily="34" charset="0"/>
                    <a:cs typeface="Arial" panose="020B0604020202020204" pitchFamily="34" charset="0"/>
                  </a:rPr>
                  <a:t>Example: </a:t>
                </a:r>
                <a14:m>
                  <m:oMath xmlns:m="http://schemas.openxmlformats.org/officeDocument/2006/math">
                    <m:r>
                      <a:rPr lang="pt-BR" sz="2400" b="0" i="1" u="none" strike="noStrike" baseline="0" dirty="0" smtClean="0">
                        <a:solidFill>
                          <a:srgbClr val="000000"/>
                        </a:solidFill>
                        <a:latin typeface="Cambria Math" panose="02040503050406030204" pitchFamily="18" charset="0"/>
                      </a:rPr>
                      <m:t>𝑇</m:t>
                    </m:r>
                    <m:r>
                      <a:rPr lang="pt-BR" sz="2400" b="0" i="1" u="none" strike="noStrike" baseline="0" dirty="0" smtClean="0">
                        <a:solidFill>
                          <a:srgbClr val="000000"/>
                        </a:solidFill>
                        <a:latin typeface="Cambria Math" panose="02040503050406030204" pitchFamily="18" charset="0"/>
                      </a:rPr>
                      <m:t> (</m:t>
                    </m:r>
                    <m:r>
                      <a:rPr lang="pt-BR" sz="2400" b="0" i="1" u="none" strike="noStrike" baseline="0" dirty="0" smtClean="0">
                        <a:solidFill>
                          <a:srgbClr val="000000"/>
                        </a:solidFill>
                        <a:latin typeface="Cambria Math" panose="02040503050406030204" pitchFamily="18" charset="0"/>
                      </a:rPr>
                      <m:t>𝑛</m:t>
                    </m:r>
                    <m:r>
                      <a:rPr lang="pt-BR" sz="2400" b="0" i="1" u="none" strike="noStrike" baseline="0" dirty="0" smtClean="0">
                        <a:solidFill>
                          <a:srgbClr val="000000"/>
                        </a:solidFill>
                        <a:latin typeface="Cambria Math" panose="02040503050406030204" pitchFamily="18" charset="0"/>
                      </a:rPr>
                      <m:t>) = 2</m:t>
                    </m:r>
                    <m:r>
                      <a:rPr lang="pt-BR" sz="2400" b="0" i="1" u="none" strike="noStrike" baseline="0" dirty="0" smtClean="0">
                        <a:solidFill>
                          <a:srgbClr val="000000"/>
                        </a:solidFill>
                        <a:latin typeface="Cambria Math" panose="02040503050406030204" pitchFamily="18" charset="0"/>
                      </a:rPr>
                      <m:t>𝑇</m:t>
                    </m:r>
                    <m:r>
                      <a:rPr lang="pt-BR" sz="2400" b="0" i="1" u="none" strike="noStrike" baseline="0" dirty="0" smtClean="0">
                        <a:solidFill>
                          <a:srgbClr val="000000"/>
                        </a:solidFill>
                        <a:latin typeface="Cambria Math" panose="02040503050406030204" pitchFamily="18" charset="0"/>
                      </a:rPr>
                      <m:t> (</m:t>
                    </m:r>
                    <m:r>
                      <a:rPr lang="pt-BR" sz="2400" b="0" i="1" u="none" strike="noStrike" baseline="0" dirty="0" smtClean="0">
                        <a:solidFill>
                          <a:srgbClr val="000000"/>
                        </a:solidFill>
                        <a:latin typeface="Cambria Math" panose="02040503050406030204" pitchFamily="18" charset="0"/>
                      </a:rPr>
                      <m:t>𝑛</m:t>
                    </m:r>
                    <m:r>
                      <a:rPr lang="pt-BR" sz="2400" b="0" i="1" u="none" strike="noStrike" baseline="0" dirty="0" smtClean="0">
                        <a:solidFill>
                          <a:srgbClr val="000000"/>
                        </a:solidFill>
                        <a:latin typeface="Cambria Math" panose="02040503050406030204" pitchFamily="18" charset="0"/>
                      </a:rPr>
                      <m:t>/2) + </m:t>
                    </m:r>
                    <m:r>
                      <a:rPr lang="el-GR" sz="2400" b="0" i="1" u="none" strike="noStrike" baseline="0" dirty="0" smtClean="0">
                        <a:solidFill>
                          <a:srgbClr val="000000"/>
                        </a:solidFill>
                        <a:latin typeface="Cambria Math" panose="02040503050406030204" pitchFamily="18" charset="0"/>
                        <a:ea typeface="Cambria Math" panose="02040503050406030204" pitchFamily="18" charset="0"/>
                      </a:rPr>
                      <m:t>𝛩</m:t>
                    </m:r>
                    <m:r>
                      <a:rPr lang="pt-BR" sz="2400" b="0" i="1" u="none" strike="noStrike" baseline="0" dirty="0" smtClean="0">
                        <a:solidFill>
                          <a:srgbClr val="000000"/>
                        </a:solidFill>
                        <a:latin typeface="Cambria Math" panose="02040503050406030204" pitchFamily="18" charset="0"/>
                      </a:rPr>
                      <m:t>(</m:t>
                    </m:r>
                    <m:r>
                      <a:rPr lang="pt-BR" sz="2400" b="0" i="1" u="none" strike="noStrike" baseline="0" dirty="0" smtClean="0">
                        <a:solidFill>
                          <a:srgbClr val="000000"/>
                        </a:solidFill>
                        <a:latin typeface="Cambria Math" panose="02040503050406030204" pitchFamily="18" charset="0"/>
                      </a:rPr>
                      <m:t>𝑛</m:t>
                    </m:r>
                    <m:r>
                      <a:rPr lang="pt-BR" sz="2400" b="0" i="1" u="none" strike="noStrike" baseline="0" dirty="0" smtClean="0">
                        <a:solidFill>
                          <a:srgbClr val="000000"/>
                        </a:solidFill>
                        <a:latin typeface="Cambria Math" panose="02040503050406030204" pitchFamily="18" charset="0"/>
                      </a:rPr>
                      <m:t>), </m:t>
                    </m:r>
                  </m:oMath>
                </a14:m>
                <a:r>
                  <a:rPr lang="pt-BR" sz="2400" b="0" i="0" u="none" strike="noStrike" baseline="0" dirty="0">
                    <a:solidFill>
                      <a:srgbClr val="000000"/>
                    </a:solidFill>
                    <a:latin typeface="Arial" panose="020B0604020202020204" pitchFamily="34" charset="0"/>
                    <a:cs typeface="Arial" panose="020B0604020202020204" pitchFamily="34" charset="0"/>
                  </a:rPr>
                  <a:t>with solution </a:t>
                </a:r>
                <a14:m>
                  <m:oMath xmlns:m="http://schemas.openxmlformats.org/officeDocument/2006/math">
                    <m:r>
                      <a:rPr lang="pt-BR" sz="2400" b="0" i="1" u="none" strike="noStrike" baseline="0" dirty="0" smtClean="0">
                        <a:solidFill>
                          <a:srgbClr val="000000"/>
                        </a:solidFill>
                        <a:latin typeface="Cambria Math" panose="02040503050406030204" pitchFamily="18" charset="0"/>
                      </a:rPr>
                      <m:t>𝑇</m:t>
                    </m:r>
                    <m:r>
                      <a:rPr lang="pt-BR" sz="2400" b="0" i="1" u="none" strike="noStrike" baseline="0" dirty="0" smtClean="0">
                        <a:solidFill>
                          <a:srgbClr val="000000"/>
                        </a:solidFill>
                        <a:latin typeface="Cambria Math" panose="02040503050406030204" pitchFamily="18" charset="0"/>
                      </a:rPr>
                      <m:t> (</m:t>
                    </m:r>
                    <m:r>
                      <a:rPr lang="pt-BR" sz="2400" b="0" i="1" u="none" strike="noStrike" baseline="0" dirty="0" smtClean="0">
                        <a:solidFill>
                          <a:srgbClr val="000000"/>
                        </a:solidFill>
                        <a:latin typeface="Cambria Math" panose="02040503050406030204" pitchFamily="18" charset="0"/>
                      </a:rPr>
                      <m:t>𝑛</m:t>
                    </m:r>
                    <m:r>
                      <a:rPr lang="pt-BR" sz="2400" b="0" i="1" u="none" strike="noStrike" baseline="0" dirty="0" smtClean="0">
                        <a:solidFill>
                          <a:srgbClr val="000000"/>
                        </a:solidFill>
                        <a:latin typeface="Cambria Math" panose="02040503050406030204" pitchFamily="18" charset="0"/>
                      </a:rPr>
                      <m:t>) = </m:t>
                    </m:r>
                    <m:r>
                      <a:rPr lang="el-GR" sz="2400" b="0" i="1" u="none" strike="noStrike" baseline="0" dirty="0" smtClean="0">
                        <a:solidFill>
                          <a:srgbClr val="000000"/>
                        </a:solidFill>
                        <a:latin typeface="Cambria Math" panose="02040503050406030204" pitchFamily="18" charset="0"/>
                        <a:ea typeface="Cambria Math" panose="02040503050406030204" pitchFamily="18" charset="0"/>
                      </a:rPr>
                      <m:t>𝛩</m:t>
                    </m:r>
                    <m:r>
                      <a:rPr lang="pt-BR" sz="2400" b="0" i="1" u="none" strike="noStrike" baseline="0" dirty="0" smtClean="0">
                        <a:solidFill>
                          <a:srgbClr val="000000"/>
                        </a:solidFill>
                        <a:latin typeface="Cambria Math" panose="02040503050406030204" pitchFamily="18" charset="0"/>
                      </a:rPr>
                      <m:t>(</m:t>
                    </m:r>
                    <m:r>
                      <a:rPr lang="pt-BR" sz="2400" b="0" i="1" u="none" strike="noStrike" baseline="0" dirty="0" smtClean="0">
                        <a:solidFill>
                          <a:srgbClr val="000000"/>
                        </a:solidFill>
                        <a:latin typeface="Cambria Math" panose="02040503050406030204" pitchFamily="18" charset="0"/>
                      </a:rPr>
                      <m:t>𝑛</m:t>
                    </m:r>
                    <m:r>
                      <a:rPr lang="pt-BR" sz="2400" b="0" i="1" u="none" strike="noStrike" baseline="0" dirty="0" smtClean="0">
                        <a:solidFill>
                          <a:srgbClr val="000000"/>
                        </a:solidFill>
                        <a:latin typeface="Cambria Math" panose="02040503050406030204" pitchFamily="18" charset="0"/>
                      </a:rPr>
                      <m:t> </m:t>
                    </m:r>
                    <m:r>
                      <m:rPr>
                        <m:sty m:val="p"/>
                      </m:rPr>
                      <a:rPr lang="pt-BR" sz="2400" b="0" i="1" u="none" strike="noStrike" baseline="0" dirty="0" smtClean="0">
                        <a:solidFill>
                          <a:srgbClr val="000000"/>
                        </a:solidFill>
                        <a:latin typeface="Cambria Math" panose="02040503050406030204" pitchFamily="18" charset="0"/>
                      </a:rPr>
                      <m:t>lg</m:t>
                    </m:r>
                    <m:r>
                      <a:rPr lang="pt-BR" sz="2400" b="0" i="1" u="none" strike="noStrike" baseline="0" dirty="0" smtClean="0">
                        <a:solidFill>
                          <a:srgbClr val="000000"/>
                        </a:solidFill>
                        <a:latin typeface="Cambria Math" panose="02040503050406030204" pitchFamily="18" charset="0"/>
                      </a:rPr>
                      <m:t>⁡</m:t>
                    </m:r>
                    <m:r>
                      <a:rPr lang="pt-BR" sz="2400" b="0" i="1" u="none" strike="noStrike" baseline="0" dirty="0" smtClean="0">
                        <a:solidFill>
                          <a:srgbClr val="000000"/>
                        </a:solidFill>
                        <a:latin typeface="Cambria Math" panose="02040503050406030204" pitchFamily="18" charset="0"/>
                      </a:rPr>
                      <m:t>𝑛</m:t>
                    </m:r>
                    <m:r>
                      <a:rPr lang="pt-BR" sz="2400" b="0" i="1" u="none" strike="noStrike" baseline="0" dirty="0" smtClean="0">
                        <a:solidFill>
                          <a:srgbClr val="000000"/>
                        </a:solidFill>
                        <a:latin typeface="Cambria Math" panose="02040503050406030204" pitchFamily="18" charset="0"/>
                      </a:rPr>
                      <m:t>).</m:t>
                    </m:r>
                  </m:oMath>
                </a14:m>
                <a:endParaRPr lang="pt-BR" sz="2400" b="0" i="0" u="none" strike="noStrike" baseline="0" dirty="0">
                  <a:solidFill>
                    <a:srgbClr val="000000"/>
                  </a:solidFill>
                  <a:latin typeface="Arial" panose="020B0604020202020204" pitchFamily="34" charset="0"/>
                  <a:cs typeface="Arial" panose="020B0604020202020204" pitchFamily="34" charset="0"/>
                </a:endParaRPr>
              </a:p>
              <a:p>
                <a:pPr marL="1028700" lvl="1" algn="just">
                  <a:buFont typeface="Arial" panose="020B0604020202020204" pitchFamily="34" charset="0"/>
                  <a:buChar char="•"/>
                </a:pPr>
                <a:r>
                  <a:rPr lang="en-US" sz="2400" b="0" i="0" u="none" strike="noStrike" baseline="0" dirty="0">
                    <a:solidFill>
                      <a:srgbClr val="000000"/>
                    </a:solidFill>
                    <a:latin typeface="Arial" panose="020B0604020202020204" pitchFamily="34" charset="0"/>
                    <a:cs typeface="Arial" panose="020B0604020202020204" pitchFamily="34" charset="0"/>
                  </a:rPr>
                  <a:t>The boundary conditions are usually expressed as </a:t>
                </a:r>
                <a14:m>
                  <m:oMath xmlns:m="http://schemas.openxmlformats.org/officeDocument/2006/math">
                    <m:r>
                      <a:rPr lang="en-US" sz="2400" b="0" i="1" u="none" strike="noStrike" baseline="0" dirty="0" smtClean="0">
                        <a:solidFill>
                          <a:srgbClr val="000000"/>
                        </a:solidFill>
                        <a:latin typeface="Cambria Math" panose="02040503050406030204" pitchFamily="18" charset="0"/>
                      </a:rPr>
                      <m:t>𝑇</m:t>
                    </m:r>
                    <m:r>
                      <a:rPr lang="en-US" sz="2400" b="0" i="1" u="none" strike="noStrike" baseline="0" dirty="0" smtClean="0">
                        <a:solidFill>
                          <a:srgbClr val="000000"/>
                        </a:solidFill>
                        <a:latin typeface="Cambria Math" panose="02040503050406030204" pitchFamily="18" charset="0"/>
                      </a:rPr>
                      <m:t> (</m:t>
                    </m:r>
                    <m:r>
                      <a:rPr lang="en-US" sz="2400" b="0" i="1" u="none" strike="noStrike" baseline="0" dirty="0" smtClean="0">
                        <a:solidFill>
                          <a:srgbClr val="000000"/>
                        </a:solidFill>
                        <a:latin typeface="Cambria Math" panose="02040503050406030204" pitchFamily="18" charset="0"/>
                      </a:rPr>
                      <m:t>𝑛</m:t>
                    </m:r>
                    <m:r>
                      <a:rPr lang="en-US" sz="2400" b="0" i="1" u="none" strike="noStrike" baseline="0" dirty="0" smtClean="0">
                        <a:solidFill>
                          <a:srgbClr val="000000"/>
                        </a:solidFill>
                        <a:latin typeface="Cambria Math" panose="02040503050406030204" pitchFamily="18" charset="0"/>
                      </a:rPr>
                      <m:t>) = </m:t>
                    </m:r>
                    <m:r>
                      <a:rPr lang="el-GR" sz="2400" b="0" i="1" u="none" strike="noStrike" baseline="0" dirty="0" smtClean="0">
                        <a:solidFill>
                          <a:srgbClr val="000000"/>
                        </a:solidFill>
                        <a:latin typeface="Cambria Math" panose="02040503050406030204" pitchFamily="18" charset="0"/>
                        <a:ea typeface="Cambria Math" panose="02040503050406030204" pitchFamily="18" charset="0"/>
                      </a:rPr>
                      <m:t>𝛰</m:t>
                    </m:r>
                    <m:r>
                      <a:rPr lang="en-US" sz="2400" b="0" i="1" u="none" strike="noStrike" baseline="0" dirty="0" smtClean="0">
                        <a:solidFill>
                          <a:srgbClr val="000000"/>
                        </a:solidFill>
                        <a:latin typeface="Cambria Math" panose="02040503050406030204" pitchFamily="18" charset="0"/>
                      </a:rPr>
                      <m:t>(1) </m:t>
                    </m:r>
                  </m:oMath>
                </a14:m>
                <a:r>
                  <a:rPr lang="en-US" sz="2400" b="0" i="0" u="none" strike="noStrike" baseline="0" dirty="0">
                    <a:solidFill>
                      <a:srgbClr val="000000"/>
                    </a:solidFill>
                    <a:latin typeface="Arial" panose="020B0604020202020204" pitchFamily="34" charset="0"/>
                    <a:cs typeface="Arial" panose="020B0604020202020204" pitchFamily="34" charset="0"/>
                  </a:rPr>
                  <a:t>for </a:t>
                </a:r>
                <a:r>
                  <a:rPr lang="en-US" sz="2400" b="0" i="0" u="none" strike="noStrike" baseline="0" dirty="0" err="1">
                    <a:solidFill>
                      <a:srgbClr val="000000"/>
                    </a:solidFill>
                    <a:latin typeface="Arial" panose="020B0604020202020204" pitchFamily="34" charset="0"/>
                    <a:cs typeface="Arial" panose="020B0604020202020204" pitchFamily="34" charset="0"/>
                  </a:rPr>
                  <a:t>suf</a:t>
                </a:r>
                <a:r>
                  <a:rPr lang="en-US" sz="2400" dirty="0" err="1">
                    <a:solidFill>
                      <a:srgbClr val="000000"/>
                    </a:solidFill>
                    <a:latin typeface="Arial" panose="020B0604020202020204" pitchFamily="34" charset="0"/>
                    <a:cs typeface="Arial" panose="020B0604020202020204" pitchFamily="34" charset="0"/>
                  </a:rPr>
                  <a:t>fi</a:t>
                </a:r>
                <a:r>
                  <a:rPr lang="en-IN" sz="2400" b="0" i="0" u="none" strike="noStrike" baseline="0" dirty="0" err="1">
                    <a:solidFill>
                      <a:srgbClr val="000000"/>
                    </a:solidFill>
                    <a:latin typeface="Arial" panose="020B0604020202020204" pitchFamily="34" charset="0"/>
                    <a:cs typeface="Arial" panose="020B0604020202020204" pitchFamily="34" charset="0"/>
                  </a:rPr>
                  <a:t>ciently</a:t>
                </a:r>
                <a:r>
                  <a:rPr lang="en-IN" sz="2400" b="0" i="0" u="none" strike="noStrike" baseline="0" dirty="0">
                    <a:solidFill>
                      <a:srgbClr val="000000"/>
                    </a:solidFill>
                    <a:latin typeface="Arial" panose="020B0604020202020204" pitchFamily="34" charset="0"/>
                    <a:cs typeface="Arial" panose="020B0604020202020204" pitchFamily="34" charset="0"/>
                  </a:rPr>
                  <a:t> small </a:t>
                </a:r>
                <a:r>
                  <a:rPr lang="en-IN" sz="2400" b="0" i="1" u="none" strike="noStrike" baseline="0" dirty="0">
                    <a:solidFill>
                      <a:srgbClr val="000000"/>
                    </a:solidFill>
                    <a:latin typeface="Arial" panose="020B0604020202020204" pitchFamily="34" charset="0"/>
                    <a:cs typeface="Arial" panose="020B0604020202020204" pitchFamily="34" charset="0"/>
                  </a:rPr>
                  <a:t>n</a:t>
                </a:r>
                <a:r>
                  <a:rPr lang="en-IN" sz="2400" b="0" i="0" u="none" strike="noStrike" baseline="0" dirty="0">
                    <a:solidFill>
                      <a:srgbClr val="000000"/>
                    </a:solidFill>
                    <a:latin typeface="Arial" panose="020B0604020202020204" pitchFamily="34" charset="0"/>
                    <a:cs typeface="Arial" panose="020B0604020202020204" pitchFamily="34" charset="0"/>
                  </a:rPr>
                  <a:t>..</a:t>
                </a:r>
              </a:p>
              <a:p>
                <a:pPr marL="1028700" lvl="1" algn="just">
                  <a:buFont typeface="Arial" panose="020B0604020202020204" pitchFamily="34" charset="0"/>
                  <a:buChar char="•"/>
                </a:pPr>
                <a:r>
                  <a:rPr lang="en-US" sz="2400" b="0" i="0" u="none" strike="noStrike" baseline="0" dirty="0">
                    <a:solidFill>
                      <a:srgbClr val="000000"/>
                    </a:solidFill>
                    <a:latin typeface="Arial" panose="020B0604020202020204" pitchFamily="34" charset="0"/>
                    <a:cs typeface="Arial" panose="020B0604020202020204" pitchFamily="34" charset="0"/>
                  </a:rPr>
                  <a:t>But when there is a desire of an exact, rather than an asymptotic, solution, the need is to deal </a:t>
                </a:r>
                <a:r>
                  <a:rPr lang="en-IN" sz="2400" b="0" i="0" u="none" strike="noStrike" baseline="0" dirty="0">
                    <a:solidFill>
                      <a:srgbClr val="000000"/>
                    </a:solidFill>
                    <a:latin typeface="Arial" panose="020B0604020202020204" pitchFamily="34" charset="0"/>
                    <a:cs typeface="Arial" panose="020B0604020202020204" pitchFamily="34" charset="0"/>
                  </a:rPr>
                  <a:t>with boundary conditions.</a:t>
                </a:r>
              </a:p>
              <a:p>
                <a:pPr marL="1028700" lvl="1" algn="just">
                  <a:buFont typeface="Arial" panose="020B0604020202020204" pitchFamily="34" charset="0"/>
                  <a:buChar char="•"/>
                </a:pPr>
                <a:r>
                  <a:rPr lang="en-US" sz="2400" b="0" i="0" u="none" strike="noStrike" baseline="0" dirty="0">
                    <a:solidFill>
                      <a:srgbClr val="000000"/>
                    </a:solidFill>
                    <a:latin typeface="Arial" panose="020B0604020202020204" pitchFamily="34" charset="0"/>
                    <a:cs typeface="Arial" panose="020B0604020202020204" pitchFamily="34" charset="0"/>
                  </a:rPr>
                  <a:t>In practice, just use </a:t>
                </a:r>
                <a:r>
                  <a:rPr lang="en-US" sz="2400" b="0" i="0" u="none" strike="noStrike" baseline="0" dirty="0" err="1">
                    <a:solidFill>
                      <a:srgbClr val="000000"/>
                    </a:solidFill>
                    <a:latin typeface="Arial" panose="020B0604020202020204" pitchFamily="34" charset="0"/>
                    <a:cs typeface="Arial" panose="020B0604020202020204" pitchFamily="34" charset="0"/>
                  </a:rPr>
                  <a:t>asymptotics</a:t>
                </a:r>
                <a:r>
                  <a:rPr lang="en-US" sz="2400" b="0" i="0" u="none" strike="noStrike" baseline="0" dirty="0">
                    <a:solidFill>
                      <a:srgbClr val="000000"/>
                    </a:solidFill>
                    <a:latin typeface="Arial" panose="020B0604020202020204" pitchFamily="34" charset="0"/>
                    <a:cs typeface="Arial" panose="020B0604020202020204" pitchFamily="34" charset="0"/>
                  </a:rPr>
                  <a:t> most of the time, and ignore boundary </a:t>
                </a:r>
                <a:r>
                  <a:rPr lang="en-IN" sz="2400" b="0" i="0" u="none" strike="noStrike" baseline="0" dirty="0">
                    <a:solidFill>
                      <a:srgbClr val="000000"/>
                    </a:solidFill>
                    <a:latin typeface="Arial" panose="020B0604020202020204" pitchFamily="34" charset="0"/>
                    <a:cs typeface="Arial" panose="020B0604020202020204" pitchFamily="34" charset="0"/>
                  </a:rPr>
                  <a:t>conditions.</a:t>
                </a:r>
                <a:endParaRPr lang="en-IN" altLang="en-US" sz="2400" dirty="0">
                  <a:solidFill>
                    <a:srgbClr val="000000"/>
                  </a:solidFill>
                  <a:latin typeface="Arial" panose="020B0604020202020204" pitchFamily="34" charset="0"/>
                  <a:cs typeface="Arial" panose="020B0604020202020204" pitchFamily="34" charset="0"/>
                </a:endParaRPr>
              </a:p>
            </p:txBody>
          </p:sp>
        </mc:Choice>
        <mc:Fallback xmlns="">
          <p:sp>
            <p:nvSpPr>
              <p:cNvPr id="4098" name="Rectangle 2">
                <a:extLst>
                  <a:ext uri="{FF2B5EF4-FFF2-40B4-BE49-F238E27FC236}">
                    <a16:creationId xmlns:a16="http://schemas.microsoft.com/office/drawing/2014/main" id="{BBE1AD70-D24B-4DD0-839C-27E2C98B1C31}"/>
                  </a:ext>
                </a:extLst>
              </p:cNvPr>
              <p:cNvSpPr>
                <a:spLocks noGrp="1" noRot="1" noChangeAspect="1" noMove="1" noResize="1" noEditPoints="1" noAdjustHandles="1" noChangeArrowheads="1" noChangeShapeType="1" noTextEdit="1"/>
              </p:cNvSpPr>
              <p:nvPr>
                <p:ph type="subTitle" idx="1"/>
              </p:nvPr>
            </p:nvSpPr>
            <p:spPr>
              <a:xfrm>
                <a:off x="431353" y="1303091"/>
                <a:ext cx="8281293" cy="4824412"/>
              </a:xfrm>
              <a:blipFill>
                <a:blip r:embed="rId3"/>
                <a:stretch>
                  <a:fillRect l="-1178" r="-1105" b="-2276"/>
                </a:stretch>
              </a:blipFill>
            </p:spPr>
            <p:txBody>
              <a:bodyPr/>
              <a:lstStyle/>
              <a:p>
                <a:r>
                  <a:rPr lang="en-IN">
                    <a:noFill/>
                  </a:rPr>
                  <a:t> </a:t>
                </a:r>
              </a:p>
            </p:txBody>
          </p:sp>
        </mc:Fallback>
      </mc:AlternateContent>
      <p:sp>
        <p:nvSpPr>
          <p:cNvPr id="4099" name="Rectangle 3">
            <a:extLst>
              <a:ext uri="{FF2B5EF4-FFF2-40B4-BE49-F238E27FC236}">
                <a16:creationId xmlns:a16="http://schemas.microsoft.com/office/drawing/2014/main" id="{AC88D38F-75C4-43D5-A4D2-B82C2FD39E6D}"/>
              </a:ext>
            </a:extLst>
          </p:cNvPr>
          <p:cNvSpPr>
            <a:spLocks noGrp="1" noChangeArrowheads="1"/>
          </p:cNvSpPr>
          <p:nvPr>
            <p:ph type="ctrTitle"/>
          </p:nvPr>
        </p:nvSpPr>
        <p:spPr>
          <a:xfrm>
            <a:off x="611187" y="188640"/>
            <a:ext cx="7772400" cy="1081088"/>
          </a:xfrm>
        </p:spPr>
        <p:txBody>
          <a:bodyPr/>
          <a:lstStyle/>
          <a:p>
            <a:pPr eaLnBrk="1" hangingPunct="1"/>
            <a:r>
              <a:rPr lang="en-IN" altLang="en-US" sz="4000" b="1"/>
              <a:t>Overview</a:t>
            </a:r>
            <a:endParaRPr lang="en-IN" altLang="en-US" sz="4000"/>
          </a:p>
        </p:txBody>
      </p:sp>
      <p:graphicFrame>
        <p:nvGraphicFramePr>
          <p:cNvPr id="4100" name="Object 5">
            <a:extLst>
              <a:ext uri="{FF2B5EF4-FFF2-40B4-BE49-F238E27FC236}">
                <a16:creationId xmlns:a16="http://schemas.microsoft.com/office/drawing/2014/main" id="{E6AFDE84-4005-4258-8AD7-8CD4E2A99513}"/>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6282" name="Equation" r:id="rId4" imgW="114151" imgH="215619" progId="Equation.3">
                  <p:embed/>
                </p:oleObj>
              </mc:Choice>
              <mc:Fallback>
                <p:oleObj name="Equation" r:id="rId4" imgW="114151" imgH="215619" progId="Equation.3">
                  <p:embed/>
                  <p:pic>
                    <p:nvPicPr>
                      <p:cNvPr id="4100" name="Object 5">
                        <a:extLst>
                          <a:ext uri="{FF2B5EF4-FFF2-40B4-BE49-F238E27FC236}">
                            <a16:creationId xmlns:a16="http://schemas.microsoft.com/office/drawing/2014/main" id="{E6AFDE84-4005-4258-8AD7-8CD4E2A995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954783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7B15-29AA-4384-BD53-59522DB92780}"/>
              </a:ext>
            </a:extLst>
          </p:cNvPr>
          <p:cNvSpPr>
            <a:spLocks noGrp="1"/>
          </p:cNvSpPr>
          <p:nvPr>
            <p:ph type="title"/>
          </p:nvPr>
        </p:nvSpPr>
        <p:spPr/>
        <p:txBody>
          <a:bodyPr/>
          <a:lstStyle/>
          <a:p>
            <a:r>
              <a:rPr lang="en-US" b="1" dirty="0">
                <a:solidFill>
                  <a:srgbClr val="000000"/>
                </a:solidFill>
              </a:rPr>
              <a:t>Master Method (GATE)</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BF272F-96F4-4B9D-B96B-8A30BC3A7080}"/>
                  </a:ext>
                </a:extLst>
              </p:cNvPr>
              <p:cNvSpPr>
                <a:spLocks noGrp="1"/>
              </p:cNvSpPr>
              <p:nvPr>
                <p:ph idx="1"/>
              </p:nvPr>
            </p:nvSpPr>
            <p:spPr>
              <a:xfrm>
                <a:off x="755576" y="1844824"/>
                <a:ext cx="8229600" cy="3886200"/>
              </a:xfrm>
            </p:spPr>
            <p:txBody>
              <a:bodyPr/>
              <a:lstStyle/>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Example 14</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pt-BR"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pt-BR"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e>
                      </m:func>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22BF272F-96F4-4B9D-B96B-8A30BC3A7080}"/>
                  </a:ext>
                </a:extLst>
              </p:cNvPr>
              <p:cNvSpPr>
                <a:spLocks noGrp="1" noRot="1" noChangeAspect="1" noMove="1" noResize="1" noEditPoints="1" noAdjustHandles="1" noChangeArrowheads="1" noChangeShapeType="1" noTextEdit="1"/>
              </p:cNvSpPr>
              <p:nvPr>
                <p:ph idx="1"/>
              </p:nvPr>
            </p:nvSpPr>
            <p:spPr>
              <a:xfrm>
                <a:off x="755576" y="1844824"/>
                <a:ext cx="8229600" cy="3886200"/>
              </a:xfrm>
              <a:blipFill>
                <a:blip r:embed="rId2"/>
                <a:stretch>
                  <a:fillRect l="-667" t="-1099"/>
                </a:stretch>
              </a:blipFill>
            </p:spPr>
            <p:txBody>
              <a:bodyPr/>
              <a:lstStyle/>
              <a:p>
                <a:r>
                  <a:rPr lang="en-IN">
                    <a:noFill/>
                  </a:rPr>
                  <a:t> </a:t>
                </a:r>
              </a:p>
            </p:txBody>
          </p:sp>
        </mc:Fallback>
      </mc:AlternateContent>
    </p:spTree>
    <p:extLst>
      <p:ext uri="{BB962C8B-B14F-4D97-AF65-F5344CB8AC3E}">
        <p14:creationId xmlns:p14="http://schemas.microsoft.com/office/powerpoint/2010/main" val="22817927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7B15-29AA-4384-BD53-59522DB92780}"/>
              </a:ext>
            </a:extLst>
          </p:cNvPr>
          <p:cNvSpPr>
            <a:spLocks noGrp="1"/>
          </p:cNvSpPr>
          <p:nvPr>
            <p:ph type="title"/>
          </p:nvPr>
        </p:nvSpPr>
        <p:spPr/>
        <p:txBody>
          <a:bodyPr/>
          <a:lstStyle/>
          <a:p>
            <a:r>
              <a:rPr lang="en-US" b="1" dirty="0">
                <a:solidFill>
                  <a:srgbClr val="000000"/>
                </a:solidFill>
              </a:rPr>
              <a:t>Master Method (GATE)</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BF272F-96F4-4B9D-B96B-8A30BC3A7080}"/>
                  </a:ext>
                </a:extLst>
              </p:cNvPr>
              <p:cNvSpPr>
                <a:spLocks noGrp="1"/>
              </p:cNvSpPr>
              <p:nvPr>
                <p:ph idx="1"/>
              </p:nvPr>
            </p:nvSpPr>
            <p:spPr>
              <a:xfrm>
                <a:off x="755576" y="1844824"/>
                <a:ext cx="8229600" cy="3886200"/>
              </a:xfrm>
            </p:spPr>
            <p:txBody>
              <a:bodyPr/>
              <a:lstStyle/>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Example 14</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pt-BR"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pt-BR"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e>
                      </m:func>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𝐻𝑒𝑎𝑟</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IN" sz="18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𝑁𝑜𝑤</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𝑐𝑜𝑚𝑝𝑎𝑟𝑒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𝑤𝑖𝑡h</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𝑆𝑜</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 </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𝑇h𝑒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𝑐𝑜𝑚𝑝𝑎𝑟𝑖𝑠𝑖𝑜𝑛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𝑟𝑒𝑠𝑢𝑙𝑡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𝑠h𝑜𝑤𝑠</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𝑡h𝑎𝑡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p>
                      </m:sSup>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Hence as per the definition of Advanced version of Master Method case 2 (option 3)</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800"/>
                  </a:spcAft>
                  <a:buNone/>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IN"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𝑙𝑜𝑔</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IN"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func>
                            </m:sup>
                          </m:sSup>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𝑙𝑜𝑔</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1+1</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𝑙𝑜𝑔</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e>
                      </m:func>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22BF272F-96F4-4B9D-B96B-8A30BC3A7080}"/>
                  </a:ext>
                </a:extLst>
              </p:cNvPr>
              <p:cNvSpPr>
                <a:spLocks noGrp="1" noRot="1" noChangeAspect="1" noMove="1" noResize="1" noEditPoints="1" noAdjustHandles="1" noChangeArrowheads="1" noChangeShapeType="1" noTextEdit="1"/>
              </p:cNvSpPr>
              <p:nvPr>
                <p:ph idx="1"/>
              </p:nvPr>
            </p:nvSpPr>
            <p:spPr>
              <a:xfrm>
                <a:off x="755576" y="1844824"/>
                <a:ext cx="8229600" cy="3886200"/>
              </a:xfrm>
              <a:blipFill>
                <a:blip r:embed="rId2"/>
                <a:stretch>
                  <a:fillRect l="-667" t="-1099"/>
                </a:stretch>
              </a:blipFill>
            </p:spPr>
            <p:txBody>
              <a:bodyPr/>
              <a:lstStyle/>
              <a:p>
                <a:r>
                  <a:rPr lang="en-IN">
                    <a:noFill/>
                  </a:rPr>
                  <a:t> </a:t>
                </a:r>
              </a:p>
            </p:txBody>
          </p:sp>
        </mc:Fallback>
      </mc:AlternateContent>
    </p:spTree>
    <p:extLst>
      <p:ext uri="{BB962C8B-B14F-4D97-AF65-F5344CB8AC3E}">
        <p14:creationId xmlns:p14="http://schemas.microsoft.com/office/powerpoint/2010/main" val="16675281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7B15-29AA-4384-BD53-59522DB92780}"/>
              </a:ext>
            </a:extLst>
          </p:cNvPr>
          <p:cNvSpPr>
            <a:spLocks noGrp="1"/>
          </p:cNvSpPr>
          <p:nvPr>
            <p:ph type="title"/>
          </p:nvPr>
        </p:nvSpPr>
        <p:spPr/>
        <p:txBody>
          <a:bodyPr/>
          <a:lstStyle/>
          <a:p>
            <a:r>
              <a:rPr lang="en-US" b="1" dirty="0">
                <a:solidFill>
                  <a:srgbClr val="000000"/>
                </a:solidFill>
              </a:rPr>
              <a:t>Master Method (GATE)</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BF272F-96F4-4B9D-B96B-8A30BC3A7080}"/>
                  </a:ext>
                </a:extLst>
              </p:cNvPr>
              <p:cNvSpPr>
                <a:spLocks noGrp="1"/>
              </p:cNvSpPr>
              <p:nvPr>
                <p:ph idx="1"/>
              </p:nvPr>
            </p:nvSpPr>
            <p:spPr>
              <a:xfrm>
                <a:off x="755576" y="1844824"/>
                <a:ext cx="8229600" cy="3886200"/>
              </a:xfrm>
            </p:spPr>
            <p:txBody>
              <a:bodyPr/>
              <a:lstStyle/>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Example 15</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pt-BR"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func>
                                <m:funcPr>
                                  <m:ctrlPr>
                                    <a:rPr lang="en-IN" sz="18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den>
                          </m:f>
                        </m:e>
                      </m:d>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22BF272F-96F4-4B9D-B96B-8A30BC3A7080}"/>
                  </a:ext>
                </a:extLst>
              </p:cNvPr>
              <p:cNvSpPr>
                <a:spLocks noGrp="1" noRot="1" noChangeAspect="1" noMove="1" noResize="1" noEditPoints="1" noAdjustHandles="1" noChangeArrowheads="1" noChangeShapeType="1" noTextEdit="1"/>
              </p:cNvSpPr>
              <p:nvPr>
                <p:ph idx="1"/>
              </p:nvPr>
            </p:nvSpPr>
            <p:spPr>
              <a:xfrm>
                <a:off x="755576" y="1844824"/>
                <a:ext cx="8229600" cy="3886200"/>
              </a:xfrm>
              <a:blipFill>
                <a:blip r:embed="rId2"/>
                <a:stretch>
                  <a:fillRect l="-667" t="-1099"/>
                </a:stretch>
              </a:blipFill>
            </p:spPr>
            <p:txBody>
              <a:bodyPr/>
              <a:lstStyle/>
              <a:p>
                <a:r>
                  <a:rPr lang="en-IN">
                    <a:noFill/>
                  </a:rPr>
                  <a:t> </a:t>
                </a:r>
              </a:p>
            </p:txBody>
          </p:sp>
        </mc:Fallback>
      </mc:AlternateContent>
    </p:spTree>
    <p:extLst>
      <p:ext uri="{BB962C8B-B14F-4D97-AF65-F5344CB8AC3E}">
        <p14:creationId xmlns:p14="http://schemas.microsoft.com/office/powerpoint/2010/main" val="19207084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7B15-29AA-4384-BD53-59522DB92780}"/>
              </a:ext>
            </a:extLst>
          </p:cNvPr>
          <p:cNvSpPr>
            <a:spLocks noGrp="1"/>
          </p:cNvSpPr>
          <p:nvPr>
            <p:ph type="title"/>
          </p:nvPr>
        </p:nvSpPr>
        <p:spPr/>
        <p:txBody>
          <a:bodyPr/>
          <a:lstStyle/>
          <a:p>
            <a:r>
              <a:rPr lang="en-US" b="1" dirty="0">
                <a:solidFill>
                  <a:srgbClr val="000000"/>
                </a:solidFill>
              </a:rPr>
              <a:t>Master Method (GATE)</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BF272F-96F4-4B9D-B96B-8A30BC3A7080}"/>
                  </a:ext>
                </a:extLst>
              </p:cNvPr>
              <p:cNvSpPr>
                <a:spLocks noGrp="1"/>
              </p:cNvSpPr>
              <p:nvPr>
                <p:ph idx="1"/>
              </p:nvPr>
            </p:nvSpPr>
            <p:spPr>
              <a:xfrm>
                <a:off x="683568" y="1916832"/>
                <a:ext cx="8229600" cy="3886200"/>
              </a:xfrm>
            </p:spPr>
            <p:txBody>
              <a:bodyPr/>
              <a:lstStyle/>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Example 15</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pt-BR"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func>
                                <m:funcPr>
                                  <m:ctrlPr>
                                    <a:rPr lang="en-IN" sz="18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den>
                          </m:f>
                        </m:e>
                      </m:d>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22BF272F-96F4-4B9D-B96B-8A30BC3A7080}"/>
                  </a:ext>
                </a:extLst>
              </p:cNvPr>
              <p:cNvSpPr>
                <a:spLocks noGrp="1" noRot="1" noChangeAspect="1" noMove="1" noResize="1" noEditPoints="1" noAdjustHandles="1" noChangeArrowheads="1" noChangeShapeType="1" noTextEdit="1"/>
              </p:cNvSpPr>
              <p:nvPr>
                <p:ph idx="1"/>
              </p:nvPr>
            </p:nvSpPr>
            <p:spPr>
              <a:xfrm>
                <a:off x="683568" y="1916832"/>
                <a:ext cx="8229600" cy="3886200"/>
              </a:xfrm>
              <a:blipFill>
                <a:blip r:embed="rId2"/>
                <a:stretch>
                  <a:fillRect l="-593" t="-940"/>
                </a:stretch>
              </a:blipFill>
            </p:spPr>
            <p:txBody>
              <a:bodyPr/>
              <a:lstStyle/>
              <a:p>
                <a:r>
                  <a:rPr lang="en-IN">
                    <a:noFill/>
                  </a:rPr>
                  <a:t> </a:t>
                </a:r>
              </a:p>
            </p:txBody>
          </p:sp>
        </mc:Fallback>
      </mc:AlternateContent>
    </p:spTree>
    <p:extLst>
      <p:ext uri="{BB962C8B-B14F-4D97-AF65-F5344CB8AC3E}">
        <p14:creationId xmlns:p14="http://schemas.microsoft.com/office/powerpoint/2010/main" val="19747941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7B15-29AA-4384-BD53-59522DB92780}"/>
              </a:ext>
            </a:extLst>
          </p:cNvPr>
          <p:cNvSpPr>
            <a:spLocks noGrp="1"/>
          </p:cNvSpPr>
          <p:nvPr>
            <p:ph type="title"/>
          </p:nvPr>
        </p:nvSpPr>
        <p:spPr/>
        <p:txBody>
          <a:bodyPr/>
          <a:lstStyle/>
          <a:p>
            <a:r>
              <a:rPr lang="en-US" b="1" dirty="0">
                <a:solidFill>
                  <a:srgbClr val="000000"/>
                </a:solidFill>
              </a:rPr>
              <a:t>Master Method (GATE)</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BF272F-96F4-4B9D-B96B-8A30BC3A7080}"/>
                  </a:ext>
                </a:extLst>
              </p:cNvPr>
              <p:cNvSpPr>
                <a:spLocks noGrp="1"/>
              </p:cNvSpPr>
              <p:nvPr>
                <p:ph idx="1"/>
              </p:nvPr>
            </p:nvSpPr>
            <p:spPr>
              <a:xfrm>
                <a:off x="683568" y="1916832"/>
                <a:ext cx="8229600" cy="3886200"/>
              </a:xfrm>
            </p:spPr>
            <p:txBody>
              <a:bodyPr/>
              <a:lstStyle/>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Example 15</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pt-BR"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func>
                                <m:funcPr>
                                  <m:ctrlPr>
                                    <a:rPr lang="en-IN" sz="18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den>
                          </m:f>
                        </m:e>
                      </m:d>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𝐻𝑒𝑎𝑟</m:t>
                      </m:r>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 </m:t>
                      </m:r>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 </m:t>
                      </m:r>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IN" sz="18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𝑁𝑜𝑤</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𝑐𝑜𝑚𝑝𝑎𝑟𝑒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𝑤𝑖𝑡h</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𝑆𝑜</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 </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𝑇h𝑒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𝑐𝑜𝑚𝑝𝑎𝑟𝑖𝑠𝑖𝑜𝑛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𝑟𝑒𝑠𝑢𝑙𝑡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𝑠h𝑜𝑤𝑠</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𝑡h𝑎𝑡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p>
                      </m:sSup>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Hence as per the definition of Advanced version of Master Method case 2 (option 2)</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800"/>
                  </a:spcAft>
                  <a:buNone/>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IN"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𝑙𝑜𝑔</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IN"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func>
                            </m:sup>
                          </m:sSup>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𝑙𝑜𝑔</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𝑙𝑜𝑔</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e>
                      </m:func>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22BF272F-96F4-4B9D-B96B-8A30BC3A7080}"/>
                  </a:ext>
                </a:extLst>
              </p:cNvPr>
              <p:cNvSpPr>
                <a:spLocks noGrp="1" noRot="1" noChangeAspect="1" noMove="1" noResize="1" noEditPoints="1" noAdjustHandles="1" noChangeArrowheads="1" noChangeShapeType="1" noTextEdit="1"/>
              </p:cNvSpPr>
              <p:nvPr>
                <p:ph idx="1"/>
              </p:nvPr>
            </p:nvSpPr>
            <p:spPr>
              <a:xfrm>
                <a:off x="683568" y="1916832"/>
                <a:ext cx="8229600" cy="3886200"/>
              </a:xfrm>
              <a:blipFill>
                <a:blip r:embed="rId2"/>
                <a:stretch>
                  <a:fillRect l="-593" t="-940"/>
                </a:stretch>
              </a:blipFill>
            </p:spPr>
            <p:txBody>
              <a:bodyPr/>
              <a:lstStyle/>
              <a:p>
                <a:r>
                  <a:rPr lang="en-IN">
                    <a:noFill/>
                  </a:rPr>
                  <a:t> </a:t>
                </a:r>
              </a:p>
            </p:txBody>
          </p:sp>
        </mc:Fallback>
      </mc:AlternateContent>
    </p:spTree>
    <p:extLst>
      <p:ext uri="{BB962C8B-B14F-4D97-AF65-F5344CB8AC3E}">
        <p14:creationId xmlns:p14="http://schemas.microsoft.com/office/powerpoint/2010/main" val="14702680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DF605-7E29-4E6B-B682-47D3BD2248F0}"/>
              </a:ext>
            </a:extLst>
          </p:cNvPr>
          <p:cNvSpPr>
            <a:spLocks noGrp="1"/>
          </p:cNvSpPr>
          <p:nvPr>
            <p:ph type="title"/>
          </p:nvPr>
        </p:nvSpPr>
        <p:spPr/>
        <p:txBody>
          <a:bodyPr/>
          <a:lstStyle/>
          <a:p>
            <a:r>
              <a:rPr lang="en-US" b="1" dirty="0">
                <a:solidFill>
                  <a:srgbClr val="000000"/>
                </a:solidFill>
              </a:rPr>
              <a:t>Master Method (GATE)</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D870928-8BFB-45B6-8885-8BB89465E5C9}"/>
                  </a:ext>
                </a:extLst>
              </p:cNvPr>
              <p:cNvSpPr>
                <a:spLocks noGrp="1"/>
              </p:cNvSpPr>
              <p:nvPr>
                <p:ph idx="1"/>
              </p:nvPr>
            </p:nvSpPr>
            <p:spPr>
              <a:xfrm>
                <a:off x="683568" y="1916832"/>
                <a:ext cx="8229600" cy="3886200"/>
              </a:xfrm>
            </p:spPr>
            <p:txBody>
              <a:bodyPr/>
              <a:lstStyle/>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Example 16</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pt-BR"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pt-BR"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0.51</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endParaRPr lang="en-IN" sz="1800" dirty="0">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ED870928-8BFB-45B6-8885-8BB89465E5C9}"/>
                  </a:ext>
                </a:extLst>
              </p:cNvPr>
              <p:cNvSpPr>
                <a:spLocks noGrp="1" noRot="1" noChangeAspect="1" noMove="1" noResize="1" noEditPoints="1" noAdjustHandles="1" noChangeArrowheads="1" noChangeShapeType="1" noTextEdit="1"/>
              </p:cNvSpPr>
              <p:nvPr>
                <p:ph idx="1"/>
              </p:nvPr>
            </p:nvSpPr>
            <p:spPr>
              <a:xfrm>
                <a:off x="683568" y="1916832"/>
                <a:ext cx="8229600" cy="3886200"/>
              </a:xfrm>
              <a:blipFill>
                <a:blip r:embed="rId2"/>
                <a:stretch>
                  <a:fillRect l="-593" t="-940"/>
                </a:stretch>
              </a:blipFill>
            </p:spPr>
            <p:txBody>
              <a:bodyPr/>
              <a:lstStyle/>
              <a:p>
                <a:r>
                  <a:rPr lang="en-IN">
                    <a:noFill/>
                  </a:rPr>
                  <a:t> </a:t>
                </a:r>
              </a:p>
            </p:txBody>
          </p:sp>
        </mc:Fallback>
      </mc:AlternateContent>
    </p:spTree>
    <p:extLst>
      <p:ext uri="{BB962C8B-B14F-4D97-AF65-F5344CB8AC3E}">
        <p14:creationId xmlns:p14="http://schemas.microsoft.com/office/powerpoint/2010/main" val="2489156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DF605-7E29-4E6B-B682-47D3BD2248F0}"/>
              </a:ext>
            </a:extLst>
          </p:cNvPr>
          <p:cNvSpPr>
            <a:spLocks noGrp="1"/>
          </p:cNvSpPr>
          <p:nvPr>
            <p:ph type="title"/>
          </p:nvPr>
        </p:nvSpPr>
        <p:spPr/>
        <p:txBody>
          <a:bodyPr/>
          <a:lstStyle/>
          <a:p>
            <a:r>
              <a:rPr lang="en-US" b="1" dirty="0">
                <a:solidFill>
                  <a:srgbClr val="000000"/>
                </a:solidFill>
              </a:rPr>
              <a:t>Master Method (GATE)</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D870928-8BFB-45B6-8885-8BB89465E5C9}"/>
                  </a:ext>
                </a:extLst>
              </p:cNvPr>
              <p:cNvSpPr>
                <a:spLocks noGrp="1"/>
              </p:cNvSpPr>
              <p:nvPr>
                <p:ph idx="1"/>
              </p:nvPr>
            </p:nvSpPr>
            <p:spPr>
              <a:xfrm>
                <a:off x="683568" y="1916832"/>
                <a:ext cx="8229600" cy="3886200"/>
              </a:xfrm>
            </p:spPr>
            <p:txBody>
              <a:bodyPr/>
              <a:lstStyle/>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Example 16</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pt-BR"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pt-BR"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0.51</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𝐻𝑒𝑎𝑟</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=0.51,</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IN" sz="18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𝑁𝑜𝑤</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𝑐𝑜𝑚𝑝𝑎𝑟𝑒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𝑤𝑖𝑡h</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𝑆𝑜</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 </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0.51</m:t>
                        </m:r>
                      </m:sup>
                    </m:sSup>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𝑇h𝑒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𝑐𝑜𝑚𝑝𝑎𝑟𝑖𝑠𝑖𝑜𝑛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𝑟𝑒𝑠𝑢𝑙𝑡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𝑠h𝑜𝑤𝑠</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𝑡h𝑎𝑡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p>
                      </m:sSup>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Hence as per the definition of Advanced version of Master Method case 3 (option 2)</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80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IN"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p>
                      </m:sSup>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𝑙𝑜𝑔</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IN"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0.51</m:t>
                              </m:r>
                            </m:sup>
                          </m:sSup>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𝑙𝑜𝑔</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IN"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0.51</m:t>
                              </m:r>
                            </m:sup>
                          </m:sSup>
                        </m:e>
                      </m:d>
                    </m:oMath>
                  </m:oMathPara>
                </a14:m>
                <a:endParaRPr lang="en-IN" sz="1800" dirty="0">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ED870928-8BFB-45B6-8885-8BB89465E5C9}"/>
                  </a:ext>
                </a:extLst>
              </p:cNvPr>
              <p:cNvSpPr>
                <a:spLocks noGrp="1" noRot="1" noChangeAspect="1" noMove="1" noResize="1" noEditPoints="1" noAdjustHandles="1" noChangeArrowheads="1" noChangeShapeType="1" noTextEdit="1"/>
              </p:cNvSpPr>
              <p:nvPr>
                <p:ph idx="1"/>
              </p:nvPr>
            </p:nvSpPr>
            <p:spPr>
              <a:xfrm>
                <a:off x="683568" y="1916832"/>
                <a:ext cx="8229600" cy="3886200"/>
              </a:xfrm>
              <a:blipFill>
                <a:blip r:embed="rId2"/>
                <a:stretch>
                  <a:fillRect l="-593" t="-940"/>
                </a:stretch>
              </a:blipFill>
            </p:spPr>
            <p:txBody>
              <a:bodyPr/>
              <a:lstStyle/>
              <a:p>
                <a:r>
                  <a:rPr lang="en-IN">
                    <a:noFill/>
                  </a:rPr>
                  <a:t> </a:t>
                </a:r>
              </a:p>
            </p:txBody>
          </p:sp>
        </mc:Fallback>
      </mc:AlternateContent>
    </p:spTree>
    <p:extLst>
      <p:ext uri="{BB962C8B-B14F-4D97-AF65-F5344CB8AC3E}">
        <p14:creationId xmlns:p14="http://schemas.microsoft.com/office/powerpoint/2010/main" val="9409331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DF605-7E29-4E6B-B682-47D3BD2248F0}"/>
              </a:ext>
            </a:extLst>
          </p:cNvPr>
          <p:cNvSpPr>
            <a:spLocks noGrp="1"/>
          </p:cNvSpPr>
          <p:nvPr>
            <p:ph type="title"/>
          </p:nvPr>
        </p:nvSpPr>
        <p:spPr/>
        <p:txBody>
          <a:bodyPr/>
          <a:lstStyle/>
          <a:p>
            <a:r>
              <a:rPr lang="en-US" b="1" dirty="0">
                <a:solidFill>
                  <a:srgbClr val="000000"/>
                </a:solidFill>
              </a:rPr>
              <a:t>Master Method (GATE)</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D870928-8BFB-45B6-8885-8BB89465E5C9}"/>
                  </a:ext>
                </a:extLst>
              </p:cNvPr>
              <p:cNvSpPr>
                <a:spLocks noGrp="1"/>
              </p:cNvSpPr>
              <p:nvPr>
                <p:ph idx="1"/>
              </p:nvPr>
            </p:nvSpPr>
            <p:spPr>
              <a:xfrm>
                <a:off x="935596" y="1722438"/>
                <a:ext cx="7272808" cy="3886200"/>
              </a:xfrm>
            </p:spPr>
            <p:txBody>
              <a:bodyPr/>
              <a:lstStyle/>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Example 17</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=0.5</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den>
                      </m:f>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ED870928-8BFB-45B6-8885-8BB89465E5C9}"/>
                  </a:ext>
                </a:extLst>
              </p:cNvPr>
              <p:cNvSpPr>
                <a:spLocks noGrp="1" noRot="1" noChangeAspect="1" noMove="1" noResize="1" noEditPoints="1" noAdjustHandles="1" noChangeArrowheads="1" noChangeShapeType="1" noTextEdit="1"/>
              </p:cNvSpPr>
              <p:nvPr>
                <p:ph idx="1"/>
              </p:nvPr>
            </p:nvSpPr>
            <p:spPr>
              <a:xfrm>
                <a:off x="935596" y="1722438"/>
                <a:ext cx="7272808" cy="3886200"/>
              </a:xfrm>
              <a:blipFill>
                <a:blip r:embed="rId2"/>
                <a:stretch>
                  <a:fillRect l="-670" t="-1099"/>
                </a:stretch>
              </a:blipFill>
            </p:spPr>
            <p:txBody>
              <a:bodyPr/>
              <a:lstStyle/>
              <a:p>
                <a:r>
                  <a:rPr lang="en-IN">
                    <a:noFill/>
                  </a:rPr>
                  <a:t> </a:t>
                </a:r>
              </a:p>
            </p:txBody>
          </p:sp>
        </mc:Fallback>
      </mc:AlternateContent>
    </p:spTree>
    <p:extLst>
      <p:ext uri="{BB962C8B-B14F-4D97-AF65-F5344CB8AC3E}">
        <p14:creationId xmlns:p14="http://schemas.microsoft.com/office/powerpoint/2010/main" val="8723537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DF605-7E29-4E6B-B682-47D3BD2248F0}"/>
              </a:ext>
            </a:extLst>
          </p:cNvPr>
          <p:cNvSpPr>
            <a:spLocks noGrp="1"/>
          </p:cNvSpPr>
          <p:nvPr>
            <p:ph type="title"/>
          </p:nvPr>
        </p:nvSpPr>
        <p:spPr/>
        <p:txBody>
          <a:bodyPr/>
          <a:lstStyle/>
          <a:p>
            <a:r>
              <a:rPr lang="en-US" b="1" dirty="0">
                <a:solidFill>
                  <a:srgbClr val="000000"/>
                </a:solidFill>
              </a:rPr>
              <a:t>Master Method (GATE)</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D870928-8BFB-45B6-8885-8BB89465E5C9}"/>
                  </a:ext>
                </a:extLst>
              </p:cNvPr>
              <p:cNvSpPr>
                <a:spLocks noGrp="1"/>
              </p:cNvSpPr>
              <p:nvPr>
                <p:ph idx="1"/>
              </p:nvPr>
            </p:nvSpPr>
            <p:spPr>
              <a:xfrm>
                <a:off x="935596" y="1722438"/>
                <a:ext cx="7272808" cy="3886200"/>
              </a:xfrm>
            </p:spPr>
            <p:txBody>
              <a:bodyPr/>
              <a:lstStyle/>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Example 17</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=0.5</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den>
                      </m:f>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𝐻𝑒𝑎𝑟</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=0.5,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𝑇h𝑒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𝑣𝑎𝑙𝑢𝑒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𝑜𝑓</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𝑖𝑠</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𝑙𝑒𝑠𝑠</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𝑡h𝑎𝑛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1.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𝑠h𝑜𝑢𝑙𝑑</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𝑐𝑜𝑛𝑠𝑡𝑎𝑛𝑡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𝑛𝑢𝑚𝑏𝑒𝑟</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Hence Master method can’t be applied hear.</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ED870928-8BFB-45B6-8885-8BB89465E5C9}"/>
                  </a:ext>
                </a:extLst>
              </p:cNvPr>
              <p:cNvSpPr>
                <a:spLocks noGrp="1" noRot="1" noChangeAspect="1" noMove="1" noResize="1" noEditPoints="1" noAdjustHandles="1" noChangeArrowheads="1" noChangeShapeType="1" noTextEdit="1"/>
              </p:cNvSpPr>
              <p:nvPr>
                <p:ph idx="1"/>
              </p:nvPr>
            </p:nvSpPr>
            <p:spPr>
              <a:xfrm>
                <a:off x="935596" y="1722438"/>
                <a:ext cx="7272808" cy="3886200"/>
              </a:xfrm>
              <a:blipFill>
                <a:blip r:embed="rId2"/>
                <a:stretch>
                  <a:fillRect l="-670" t="-1099"/>
                </a:stretch>
              </a:blipFill>
            </p:spPr>
            <p:txBody>
              <a:bodyPr/>
              <a:lstStyle/>
              <a:p>
                <a:r>
                  <a:rPr lang="en-IN">
                    <a:noFill/>
                  </a:rPr>
                  <a:t> </a:t>
                </a:r>
              </a:p>
            </p:txBody>
          </p:sp>
        </mc:Fallback>
      </mc:AlternateContent>
    </p:spTree>
    <p:extLst>
      <p:ext uri="{BB962C8B-B14F-4D97-AF65-F5344CB8AC3E}">
        <p14:creationId xmlns:p14="http://schemas.microsoft.com/office/powerpoint/2010/main" val="19487549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DF605-7E29-4E6B-B682-47D3BD2248F0}"/>
              </a:ext>
            </a:extLst>
          </p:cNvPr>
          <p:cNvSpPr>
            <a:spLocks noGrp="1"/>
          </p:cNvSpPr>
          <p:nvPr>
            <p:ph type="title"/>
          </p:nvPr>
        </p:nvSpPr>
        <p:spPr/>
        <p:txBody>
          <a:bodyPr/>
          <a:lstStyle/>
          <a:p>
            <a:r>
              <a:rPr lang="en-US" b="1" dirty="0">
                <a:solidFill>
                  <a:srgbClr val="000000"/>
                </a:solidFill>
              </a:rPr>
              <a:t>Master Method (GATE)</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D870928-8BFB-45B6-8885-8BB89465E5C9}"/>
                  </a:ext>
                </a:extLst>
              </p:cNvPr>
              <p:cNvSpPr>
                <a:spLocks noGrp="1"/>
              </p:cNvSpPr>
              <p:nvPr>
                <p:ph idx="1"/>
              </p:nvPr>
            </p:nvSpPr>
            <p:spPr>
              <a:xfrm>
                <a:off x="755576" y="1731812"/>
                <a:ext cx="7632848" cy="3886200"/>
              </a:xfrm>
            </p:spPr>
            <p:txBody>
              <a:bodyPr/>
              <a:lstStyle/>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Example 18</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=6</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pt-BR"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pt-BR"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e>
                      </m:func>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ED870928-8BFB-45B6-8885-8BB89465E5C9}"/>
                  </a:ext>
                </a:extLst>
              </p:cNvPr>
              <p:cNvSpPr>
                <a:spLocks noGrp="1" noRot="1" noChangeAspect="1" noMove="1" noResize="1" noEditPoints="1" noAdjustHandles="1" noChangeArrowheads="1" noChangeShapeType="1" noTextEdit="1"/>
              </p:cNvSpPr>
              <p:nvPr>
                <p:ph idx="1"/>
              </p:nvPr>
            </p:nvSpPr>
            <p:spPr>
              <a:xfrm>
                <a:off x="755576" y="1731812"/>
                <a:ext cx="7632848" cy="3886200"/>
              </a:xfrm>
              <a:blipFill>
                <a:blip r:embed="rId2"/>
                <a:stretch>
                  <a:fillRect l="-719" t="-940"/>
                </a:stretch>
              </a:blipFill>
            </p:spPr>
            <p:txBody>
              <a:bodyPr/>
              <a:lstStyle/>
              <a:p>
                <a:r>
                  <a:rPr lang="en-IN">
                    <a:noFill/>
                  </a:rPr>
                  <a:t> </a:t>
                </a:r>
              </a:p>
            </p:txBody>
          </p:sp>
        </mc:Fallback>
      </mc:AlternateContent>
    </p:spTree>
    <p:extLst>
      <p:ext uri="{BB962C8B-B14F-4D97-AF65-F5344CB8AC3E}">
        <p14:creationId xmlns:p14="http://schemas.microsoft.com/office/powerpoint/2010/main" val="1606838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8FF9A-0659-4C86-A63B-E00C5CF7FA75}"/>
              </a:ext>
            </a:extLst>
          </p:cNvPr>
          <p:cNvSpPr>
            <a:spLocks noGrp="1"/>
          </p:cNvSpPr>
          <p:nvPr>
            <p:ph type="title"/>
          </p:nvPr>
        </p:nvSpPr>
        <p:spPr/>
        <p:txBody>
          <a:bodyPr/>
          <a:lstStyle/>
          <a:p>
            <a:r>
              <a:rPr lang="en-US" b="1" dirty="0">
                <a:solidFill>
                  <a:srgbClr val="000000"/>
                </a:solidFill>
              </a:rPr>
              <a:t>Recursive Function</a:t>
            </a:r>
            <a:endParaRPr lang="en-IN" b="1" dirty="0">
              <a:solidFill>
                <a:srgbClr val="00000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F40D6E-B824-4D92-A47F-A8794941BBA0}"/>
                  </a:ext>
                </a:extLst>
              </p:cNvPr>
              <p:cNvSpPr>
                <a:spLocks noGrp="1"/>
              </p:cNvSpPr>
              <p:nvPr>
                <p:ph idx="1"/>
              </p:nvPr>
            </p:nvSpPr>
            <p:spPr>
              <a:xfrm>
                <a:off x="957239" y="1722438"/>
                <a:ext cx="7715200" cy="4082826"/>
              </a:xfrm>
            </p:spPr>
            <p:txBody>
              <a:bodyPr/>
              <a:lstStyle/>
              <a:p>
                <a:r>
                  <a:rPr lang="en-US" sz="1800" dirty="0">
                    <a:solidFill>
                      <a:srgbClr val="000000"/>
                    </a:solidFill>
                  </a:rPr>
                  <a:t>Example </a:t>
                </a:r>
              </a:p>
              <a:p>
                <a:pPr marL="0" indent="0">
                  <a:lnSpc>
                    <a:spcPct val="107000"/>
                  </a:lnSpc>
                  <a:spcAft>
                    <a:spcPts val="800"/>
                  </a:spcAft>
                  <a:buNone/>
                </a:pPr>
                <a14:m>
                  <m:oMathPara xmlns:m="http://schemas.openxmlformats.org/officeDocument/2006/math">
                    <m:oMathParaPr>
                      <m:jc m:val="left"/>
                    </m:oMathParaPr>
                    <m:oMath xmlns:m="http://schemas.openxmlformats.org/officeDocument/2006/math">
                      <m:r>
                        <a:rPr lang="en-US" sz="180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𝐴</m:t>
                      </m:r>
                      <m:r>
                        <a:rPr lang="en-US" sz="180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m:t>
                      </m:r>
                      <m:r>
                        <a:rPr lang="en-US" sz="180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80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80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𝐼𝑓</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&gt;1)</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80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𝑅𝑒𝑡𝑢𝑟𝑛</m:t>
                      </m:r>
                      <m:d>
                        <m:dPr>
                          <m:ctrlP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𝐴</m:t>
                          </m:r>
                          <m:d>
                            <m:dPr>
                              <m:ctrlPr>
                                <a:rPr lang="en-US" sz="1800" i="1" dirty="0"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n-US" sz="1800" i="1" dirty="0" smtClean="0">
                                      <a:solidFill>
                                        <a:srgbClr val="000000"/>
                                      </a:solidFill>
                                      <a:effectLst/>
                                      <a:latin typeface="Cambria Math" panose="02040503050406030204" pitchFamily="18" charset="0"/>
                                      <a:cs typeface="Times New Roman" panose="02020603050405020304" pitchFamily="18" charset="0"/>
                                    </a:rPr>
                                  </m:ctrlPr>
                                </m:fPr>
                                <m:num>
                                  <m:r>
                                    <a:rPr lang="en-US" sz="1800" b="0" i="1" dirty="0" smtClean="0">
                                      <a:solidFill>
                                        <a:srgbClr val="000000"/>
                                      </a:solidFill>
                                      <a:effectLst/>
                                      <a:latin typeface="Cambria Math" panose="02040503050406030204" pitchFamily="18" charset="0"/>
                                      <a:cs typeface="Times New Roman" panose="02020603050405020304" pitchFamily="18" charset="0"/>
                                    </a:rPr>
                                    <m:t>𝑛</m:t>
                                  </m:r>
                                </m:num>
                                <m:den>
                                  <m:r>
                                    <a:rPr lang="en-US" sz="1800" b="0" i="1" dirty="0" smtClean="0">
                                      <a:solidFill>
                                        <a:srgbClr val="000000"/>
                                      </a:solidFill>
                                      <a:effectLst/>
                                      <a:latin typeface="Cambria Math" panose="02040503050406030204" pitchFamily="18" charset="0"/>
                                      <a:cs typeface="Times New Roman" panose="02020603050405020304" pitchFamily="18" charset="0"/>
                                    </a:rPr>
                                    <m:t>2</m:t>
                                  </m:r>
                                </m:den>
                              </m:f>
                            </m:e>
                          </m:d>
                        </m:e>
                      </m:d>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80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solidFill>
                      <a:srgbClr val="000000"/>
                    </a:solidFill>
                    <a:effectLst/>
                    <a:latin typeface="+mj-lt"/>
                    <a:ea typeface="Calibri" panose="020F0502020204030204" pitchFamily="34" charset="0"/>
                    <a:cs typeface="Times New Roman" panose="02020603050405020304" pitchFamily="18" charset="0"/>
                  </a:rPr>
                  <a:t>The relation is called recurrence relation</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solidFill>
                      <a:srgbClr val="000000"/>
                    </a:solidFill>
                    <a:effectLst/>
                    <a:latin typeface="+mj-lt"/>
                    <a:ea typeface="Calibri" panose="020F0502020204030204" pitchFamily="34" charset="0"/>
                    <a:cs typeface="Times New Roman" panose="02020603050405020304" pitchFamily="18" charset="0"/>
                  </a:rPr>
                  <a:t>The Recurrence relation of given function is written as follows.</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800"/>
                  </a:spcAft>
                  <a:buNone/>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𝑇</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𝑇</m:t>
                      </m:r>
                      <m:d>
                        <m:dPr>
                          <m:ctrlPr>
                            <a:rPr lang="en-US" sz="1800" i="1" dirty="0">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dPr>
                        <m:e>
                          <m:f>
                            <m:fPr>
                              <m:ctrlPr>
                                <a:rPr lang="en-US" sz="1800" i="1" dirty="0">
                                  <a:solidFill>
                                    <a:srgbClr val="000000"/>
                                  </a:solidFill>
                                  <a:latin typeface="Cambria Math" panose="02040503050406030204" pitchFamily="18" charset="0"/>
                                  <a:cs typeface="Times New Roman" panose="02020603050405020304" pitchFamily="18" charset="0"/>
                                </a:rPr>
                              </m:ctrlPr>
                            </m:fPr>
                            <m:num>
                              <m:r>
                                <a:rPr lang="en-US" sz="1800" i="1" dirty="0">
                                  <a:solidFill>
                                    <a:srgbClr val="000000"/>
                                  </a:solidFill>
                                  <a:latin typeface="Cambria Math" panose="02040503050406030204" pitchFamily="18" charset="0"/>
                                  <a:cs typeface="Times New Roman" panose="02020603050405020304" pitchFamily="18" charset="0"/>
                                </a:rPr>
                                <m:t>𝑛</m:t>
                              </m:r>
                            </m:num>
                            <m:den>
                              <m:r>
                                <a:rPr lang="en-US" sz="1800" i="1" dirty="0">
                                  <a:solidFill>
                                    <a:srgbClr val="000000"/>
                                  </a:solidFill>
                                  <a:latin typeface="Cambria Math" panose="02040503050406030204" pitchFamily="18" charset="0"/>
                                  <a:cs typeface="Times New Roman" panose="02020603050405020304" pitchFamily="18" charset="0"/>
                                </a:rPr>
                                <m:t>2</m:t>
                              </m:r>
                            </m:den>
                          </m:f>
                        </m:e>
                      </m:d>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solidFill>
                    <a:srgbClr val="000000"/>
                  </a:solidFill>
                </a:endParaRPr>
              </a:p>
            </p:txBody>
          </p:sp>
        </mc:Choice>
        <mc:Fallback xmlns="">
          <p:sp>
            <p:nvSpPr>
              <p:cNvPr id="3" name="Content Placeholder 2">
                <a:extLst>
                  <a:ext uri="{FF2B5EF4-FFF2-40B4-BE49-F238E27FC236}">
                    <a16:creationId xmlns:a16="http://schemas.microsoft.com/office/drawing/2014/main" id="{43F40D6E-B824-4D92-A47F-A8794941BBA0}"/>
                  </a:ext>
                </a:extLst>
              </p:cNvPr>
              <p:cNvSpPr>
                <a:spLocks noGrp="1" noRot="1" noChangeAspect="1" noMove="1" noResize="1" noEditPoints="1" noAdjustHandles="1" noChangeArrowheads="1" noChangeShapeType="1" noTextEdit="1"/>
              </p:cNvSpPr>
              <p:nvPr>
                <p:ph idx="1"/>
              </p:nvPr>
            </p:nvSpPr>
            <p:spPr>
              <a:xfrm>
                <a:off x="957239" y="1722438"/>
                <a:ext cx="7715200" cy="4082826"/>
              </a:xfrm>
              <a:blipFill>
                <a:blip r:embed="rId2"/>
                <a:stretch>
                  <a:fillRect l="-632" t="-897" b="-149"/>
                </a:stretch>
              </a:blipFill>
            </p:spPr>
            <p:txBody>
              <a:bodyPr/>
              <a:lstStyle/>
              <a:p>
                <a:r>
                  <a:rPr lang="en-IN">
                    <a:noFill/>
                  </a:rPr>
                  <a:t> </a:t>
                </a:r>
              </a:p>
            </p:txBody>
          </p:sp>
        </mc:Fallback>
      </mc:AlternateContent>
    </p:spTree>
    <p:extLst>
      <p:ext uri="{BB962C8B-B14F-4D97-AF65-F5344CB8AC3E}">
        <p14:creationId xmlns:p14="http://schemas.microsoft.com/office/powerpoint/2010/main" val="32566410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DF605-7E29-4E6B-B682-47D3BD2248F0}"/>
              </a:ext>
            </a:extLst>
          </p:cNvPr>
          <p:cNvSpPr>
            <a:spLocks noGrp="1"/>
          </p:cNvSpPr>
          <p:nvPr>
            <p:ph type="title"/>
          </p:nvPr>
        </p:nvSpPr>
        <p:spPr/>
        <p:txBody>
          <a:bodyPr/>
          <a:lstStyle/>
          <a:p>
            <a:r>
              <a:rPr lang="en-US" b="1" dirty="0">
                <a:solidFill>
                  <a:srgbClr val="000000"/>
                </a:solidFill>
              </a:rPr>
              <a:t>Master Method (GATE)</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D870928-8BFB-45B6-8885-8BB89465E5C9}"/>
                  </a:ext>
                </a:extLst>
              </p:cNvPr>
              <p:cNvSpPr>
                <a:spLocks noGrp="1"/>
              </p:cNvSpPr>
              <p:nvPr>
                <p:ph idx="1"/>
              </p:nvPr>
            </p:nvSpPr>
            <p:spPr>
              <a:xfrm>
                <a:off x="755576" y="1731812"/>
                <a:ext cx="7632848" cy="3886200"/>
              </a:xfrm>
            </p:spPr>
            <p:txBody>
              <a:bodyPr/>
              <a:lstStyle/>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Example 18</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=6</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pt-BR"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pt-BR"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e>
                      </m:func>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𝐻𝑒𝑎𝑟</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=6,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𝑁𝑜𝑤</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𝑐𝑜𝑚𝑝𝑎𝑟𝑒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𝑤𝑖𝑡h</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𝑆𝑜</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=6 </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3</m:t>
                          </m:r>
                        </m:e>
                        <m:sup>
                          <m:r>
                            <a:rPr lang="en-IN" sz="1800" b="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9</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𝑇h𝑒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𝑐𝑜𝑚𝑝𝑎𝑟𝑖𝑠𝑖𝑜𝑛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𝑟𝑒𝑠𝑢𝑙𝑡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𝑠h𝑜𝑤𝑠</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𝑡h𝑎𝑡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p>
                      </m:sSup>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Hence as per the definition of Advanced version of Master Method case 3 (option 2)</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IN"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p>
                          </m:sSup>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𝑙𝑜𝑔</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IN"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𝑙𝑜𝑔</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ED870928-8BFB-45B6-8885-8BB89465E5C9}"/>
                  </a:ext>
                </a:extLst>
              </p:cNvPr>
              <p:cNvSpPr>
                <a:spLocks noGrp="1" noRot="1" noChangeAspect="1" noMove="1" noResize="1" noEditPoints="1" noAdjustHandles="1" noChangeArrowheads="1" noChangeShapeType="1" noTextEdit="1"/>
              </p:cNvSpPr>
              <p:nvPr>
                <p:ph idx="1"/>
              </p:nvPr>
            </p:nvSpPr>
            <p:spPr>
              <a:xfrm>
                <a:off x="755576" y="1731812"/>
                <a:ext cx="7632848" cy="3886200"/>
              </a:xfrm>
              <a:blipFill>
                <a:blip r:embed="rId2"/>
                <a:stretch>
                  <a:fillRect l="-719" t="-940" r="-719"/>
                </a:stretch>
              </a:blipFill>
            </p:spPr>
            <p:txBody>
              <a:bodyPr/>
              <a:lstStyle/>
              <a:p>
                <a:r>
                  <a:rPr lang="en-IN">
                    <a:noFill/>
                  </a:rPr>
                  <a:t> </a:t>
                </a:r>
              </a:p>
            </p:txBody>
          </p:sp>
        </mc:Fallback>
      </mc:AlternateContent>
    </p:spTree>
    <p:extLst>
      <p:ext uri="{BB962C8B-B14F-4D97-AF65-F5344CB8AC3E}">
        <p14:creationId xmlns:p14="http://schemas.microsoft.com/office/powerpoint/2010/main" val="40011740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DF605-7E29-4E6B-B682-47D3BD2248F0}"/>
              </a:ext>
            </a:extLst>
          </p:cNvPr>
          <p:cNvSpPr>
            <a:spLocks noGrp="1"/>
          </p:cNvSpPr>
          <p:nvPr>
            <p:ph type="title"/>
          </p:nvPr>
        </p:nvSpPr>
        <p:spPr/>
        <p:txBody>
          <a:bodyPr/>
          <a:lstStyle/>
          <a:p>
            <a:r>
              <a:rPr lang="en-US" b="1" dirty="0">
                <a:solidFill>
                  <a:srgbClr val="000000"/>
                </a:solidFill>
              </a:rPr>
              <a:t>Master Method (GATE)</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D870928-8BFB-45B6-8885-8BB89465E5C9}"/>
                  </a:ext>
                </a:extLst>
              </p:cNvPr>
              <p:cNvSpPr>
                <a:spLocks noGrp="1"/>
              </p:cNvSpPr>
              <p:nvPr>
                <p:ph idx="1"/>
              </p:nvPr>
            </p:nvSpPr>
            <p:spPr>
              <a:xfrm>
                <a:off x="683568" y="1772816"/>
                <a:ext cx="7776864" cy="3886200"/>
              </a:xfrm>
            </p:spPr>
            <p:txBody>
              <a:bodyPr/>
              <a:lstStyle/>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Example 19</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=64</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8</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pt-BR"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pt-BR"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e>
                      </m:func>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ED870928-8BFB-45B6-8885-8BB89465E5C9}"/>
                  </a:ext>
                </a:extLst>
              </p:cNvPr>
              <p:cNvSpPr>
                <a:spLocks noGrp="1" noRot="1" noChangeAspect="1" noMove="1" noResize="1" noEditPoints="1" noAdjustHandles="1" noChangeArrowheads="1" noChangeShapeType="1" noTextEdit="1"/>
              </p:cNvSpPr>
              <p:nvPr>
                <p:ph idx="1"/>
              </p:nvPr>
            </p:nvSpPr>
            <p:spPr>
              <a:xfrm>
                <a:off x="683568" y="1772816"/>
                <a:ext cx="7776864" cy="3886200"/>
              </a:xfrm>
              <a:blipFill>
                <a:blip r:embed="rId2"/>
                <a:stretch>
                  <a:fillRect l="-627" t="-1099"/>
                </a:stretch>
              </a:blipFill>
            </p:spPr>
            <p:txBody>
              <a:bodyPr/>
              <a:lstStyle/>
              <a:p>
                <a:r>
                  <a:rPr lang="en-IN">
                    <a:noFill/>
                  </a:rPr>
                  <a:t> </a:t>
                </a:r>
              </a:p>
            </p:txBody>
          </p:sp>
        </mc:Fallback>
      </mc:AlternateContent>
    </p:spTree>
    <p:extLst>
      <p:ext uri="{BB962C8B-B14F-4D97-AF65-F5344CB8AC3E}">
        <p14:creationId xmlns:p14="http://schemas.microsoft.com/office/powerpoint/2010/main" val="36463960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DF605-7E29-4E6B-B682-47D3BD2248F0}"/>
              </a:ext>
            </a:extLst>
          </p:cNvPr>
          <p:cNvSpPr>
            <a:spLocks noGrp="1"/>
          </p:cNvSpPr>
          <p:nvPr>
            <p:ph type="title"/>
          </p:nvPr>
        </p:nvSpPr>
        <p:spPr/>
        <p:txBody>
          <a:bodyPr/>
          <a:lstStyle/>
          <a:p>
            <a:r>
              <a:rPr lang="en-US" b="1" dirty="0">
                <a:solidFill>
                  <a:srgbClr val="000000"/>
                </a:solidFill>
              </a:rPr>
              <a:t>Master Method (GATE)</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D870928-8BFB-45B6-8885-8BB89465E5C9}"/>
                  </a:ext>
                </a:extLst>
              </p:cNvPr>
              <p:cNvSpPr>
                <a:spLocks noGrp="1"/>
              </p:cNvSpPr>
              <p:nvPr>
                <p:ph idx="1"/>
              </p:nvPr>
            </p:nvSpPr>
            <p:spPr>
              <a:xfrm>
                <a:off x="683568" y="1772816"/>
                <a:ext cx="7776864" cy="3886200"/>
              </a:xfrm>
            </p:spPr>
            <p:txBody>
              <a:bodyPr/>
              <a:lstStyle/>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Example 19</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=64</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8</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pt-BR"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pt-BR"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e>
                      </m:func>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This recurrence says that without any execution the problem is divided in to sub problems. Because the term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is not valid. Hence it is an invalid representation.</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ED870928-8BFB-45B6-8885-8BB89465E5C9}"/>
                  </a:ext>
                </a:extLst>
              </p:cNvPr>
              <p:cNvSpPr>
                <a:spLocks noGrp="1" noRot="1" noChangeAspect="1" noMove="1" noResize="1" noEditPoints="1" noAdjustHandles="1" noChangeArrowheads="1" noChangeShapeType="1" noTextEdit="1"/>
              </p:cNvSpPr>
              <p:nvPr>
                <p:ph idx="1"/>
              </p:nvPr>
            </p:nvSpPr>
            <p:spPr>
              <a:xfrm>
                <a:off x="683568" y="1772816"/>
                <a:ext cx="7776864" cy="3886200"/>
              </a:xfrm>
              <a:blipFill>
                <a:blip r:embed="rId2"/>
                <a:stretch>
                  <a:fillRect l="-627" t="-1099"/>
                </a:stretch>
              </a:blipFill>
            </p:spPr>
            <p:txBody>
              <a:bodyPr/>
              <a:lstStyle/>
              <a:p>
                <a:r>
                  <a:rPr lang="en-IN">
                    <a:noFill/>
                  </a:rPr>
                  <a:t> </a:t>
                </a:r>
              </a:p>
            </p:txBody>
          </p:sp>
        </mc:Fallback>
      </mc:AlternateContent>
    </p:spTree>
    <p:extLst>
      <p:ext uri="{BB962C8B-B14F-4D97-AF65-F5344CB8AC3E}">
        <p14:creationId xmlns:p14="http://schemas.microsoft.com/office/powerpoint/2010/main" val="35243330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DF605-7E29-4E6B-B682-47D3BD2248F0}"/>
              </a:ext>
            </a:extLst>
          </p:cNvPr>
          <p:cNvSpPr>
            <a:spLocks noGrp="1"/>
          </p:cNvSpPr>
          <p:nvPr>
            <p:ph type="title"/>
          </p:nvPr>
        </p:nvSpPr>
        <p:spPr/>
        <p:txBody>
          <a:bodyPr/>
          <a:lstStyle/>
          <a:p>
            <a:r>
              <a:rPr lang="en-US" b="1" dirty="0">
                <a:solidFill>
                  <a:srgbClr val="000000"/>
                </a:solidFill>
              </a:rPr>
              <a:t>Master Method (GATE)</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D870928-8BFB-45B6-8885-8BB89465E5C9}"/>
                  </a:ext>
                </a:extLst>
              </p:cNvPr>
              <p:cNvSpPr>
                <a:spLocks noGrp="1"/>
              </p:cNvSpPr>
              <p:nvPr>
                <p:ph idx="1"/>
              </p:nvPr>
            </p:nvSpPr>
            <p:spPr>
              <a:xfrm>
                <a:off x="1043608" y="1844824"/>
                <a:ext cx="7355160" cy="3886200"/>
              </a:xfrm>
            </p:spPr>
            <p:txBody>
              <a:bodyPr/>
              <a:lstStyle/>
              <a:p>
                <a:pPr marL="0" indent="0">
                  <a:lnSpc>
                    <a:spcPct val="107000"/>
                  </a:lnSpc>
                  <a:spcAft>
                    <a:spcPts val="0"/>
                  </a:spcAft>
                  <a:buNone/>
                </a:pP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Example 20</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Solve the following recurrence by using Master Method</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pt-BR"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pt-BR"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e>
                      </m:func>
                    </m:oMath>
                  </m:oMathPara>
                </a14:m>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ED870928-8BFB-45B6-8885-8BB89465E5C9}"/>
                  </a:ext>
                </a:extLst>
              </p:cNvPr>
              <p:cNvSpPr>
                <a:spLocks noGrp="1" noRot="1" noChangeAspect="1" noMove="1" noResize="1" noEditPoints="1" noAdjustHandles="1" noChangeArrowheads="1" noChangeShapeType="1" noTextEdit="1"/>
              </p:cNvSpPr>
              <p:nvPr>
                <p:ph idx="1"/>
              </p:nvPr>
            </p:nvSpPr>
            <p:spPr>
              <a:xfrm>
                <a:off x="1043608" y="1844824"/>
                <a:ext cx="7355160" cy="3886200"/>
              </a:xfrm>
              <a:blipFill>
                <a:blip r:embed="rId2"/>
                <a:stretch>
                  <a:fillRect l="-663" t="-785"/>
                </a:stretch>
              </a:blipFill>
            </p:spPr>
            <p:txBody>
              <a:bodyPr/>
              <a:lstStyle/>
              <a:p>
                <a:r>
                  <a:rPr lang="en-IN">
                    <a:noFill/>
                  </a:rPr>
                  <a:t> </a:t>
                </a:r>
              </a:p>
            </p:txBody>
          </p:sp>
        </mc:Fallback>
      </mc:AlternateContent>
    </p:spTree>
    <p:extLst>
      <p:ext uri="{BB962C8B-B14F-4D97-AF65-F5344CB8AC3E}">
        <p14:creationId xmlns:p14="http://schemas.microsoft.com/office/powerpoint/2010/main" val="42533134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DF605-7E29-4E6B-B682-47D3BD2248F0}"/>
              </a:ext>
            </a:extLst>
          </p:cNvPr>
          <p:cNvSpPr>
            <a:spLocks noGrp="1"/>
          </p:cNvSpPr>
          <p:nvPr>
            <p:ph type="title"/>
          </p:nvPr>
        </p:nvSpPr>
        <p:spPr/>
        <p:txBody>
          <a:bodyPr/>
          <a:lstStyle/>
          <a:p>
            <a:r>
              <a:rPr lang="en-US" b="1" dirty="0">
                <a:solidFill>
                  <a:srgbClr val="000000"/>
                </a:solidFill>
              </a:rPr>
              <a:t>Master Method (GATE)</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D870928-8BFB-45B6-8885-8BB89465E5C9}"/>
                  </a:ext>
                </a:extLst>
              </p:cNvPr>
              <p:cNvSpPr>
                <a:spLocks noGrp="1"/>
              </p:cNvSpPr>
              <p:nvPr>
                <p:ph idx="1"/>
              </p:nvPr>
            </p:nvSpPr>
            <p:spPr>
              <a:xfrm>
                <a:off x="1043608" y="1844824"/>
                <a:ext cx="7355160" cy="3886200"/>
              </a:xfrm>
            </p:spPr>
            <p:txBody>
              <a:bodyPr/>
              <a:lstStyle/>
              <a:p>
                <a:pPr marL="0" indent="0">
                  <a:lnSpc>
                    <a:spcPct val="107000"/>
                  </a:lnSpc>
                  <a:spcAft>
                    <a:spcPts val="0"/>
                  </a:spcAft>
                  <a:buNone/>
                </a:pP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Example 20</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Solve the following recurrence by using Master Method</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pt-BR"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pt-BR"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e>
                      </m:func>
                    </m:oMath>
                  </m:oMathPara>
                </a14:m>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𝐻𝑒𝑎𝑟</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m:oMathPara>
                </a14:m>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𝑁𝑜𝑤</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𝑐𝑜𝑚𝑝𝑎𝑟𝑒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𝑤𝑖𝑡h</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𝑆𝑜</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 </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m:oMathPara>
                </a14:m>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𝑇h𝑒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𝑐𝑜𝑚𝑝𝑎𝑟𝑖𝑠𝑖𝑜𝑛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𝑟𝑒𝑠𝑢𝑙𝑡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𝑠h𝑜𝑤𝑠</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𝑡h𝑎𝑡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&gt;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p>
                      </m:sSup>
                    </m:oMath>
                  </m:oMathPara>
                </a14:m>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Hence as per the definition of Advanced version of Master Method case 1</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𝛩</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IN"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sz="1800" i="1">
                              <a:solidFill>
                                <a:srgbClr val="000000"/>
                              </a:solidFill>
                              <a:effectLst/>
                              <a:latin typeface="Cambria Math" panose="02040503050406030204" pitchFamily="18" charset="0"/>
                              <a:ea typeface="Times New Roman" panose="02020603050405020304" pitchFamily="18" charset="0"/>
                            </a:rPr>
                          </m:ctrlPr>
                        </m:dPr>
                        <m:e>
                          <m:sSup>
                            <m:sSupPr>
                              <m:ctrlPr>
                                <a:rPr lang="en-IN" sz="1800" i="1">
                                  <a:solidFill>
                                    <a:srgbClr val="000000"/>
                                  </a:solidFill>
                                  <a:effectLst/>
                                  <a:latin typeface="Cambria Math" panose="02040503050406030204" pitchFamily="18" charset="0"/>
                                  <a:ea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func>
                            </m:sup>
                          </m:sSup>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solidFill>
                    <a:srgbClr val="000000"/>
                  </a:solidFill>
                </a:endParaRPr>
              </a:p>
            </p:txBody>
          </p:sp>
        </mc:Choice>
        <mc:Fallback xmlns="">
          <p:sp>
            <p:nvSpPr>
              <p:cNvPr id="3" name="Content Placeholder 2">
                <a:extLst>
                  <a:ext uri="{FF2B5EF4-FFF2-40B4-BE49-F238E27FC236}">
                    <a16:creationId xmlns:a16="http://schemas.microsoft.com/office/drawing/2014/main" id="{ED870928-8BFB-45B6-8885-8BB89465E5C9}"/>
                  </a:ext>
                </a:extLst>
              </p:cNvPr>
              <p:cNvSpPr>
                <a:spLocks noGrp="1" noRot="1" noChangeAspect="1" noMove="1" noResize="1" noEditPoints="1" noAdjustHandles="1" noChangeArrowheads="1" noChangeShapeType="1" noTextEdit="1"/>
              </p:cNvSpPr>
              <p:nvPr>
                <p:ph idx="1"/>
              </p:nvPr>
            </p:nvSpPr>
            <p:spPr>
              <a:xfrm>
                <a:off x="1043608" y="1844824"/>
                <a:ext cx="7355160" cy="3886200"/>
              </a:xfrm>
              <a:blipFill>
                <a:blip r:embed="rId2"/>
                <a:stretch>
                  <a:fillRect l="-663" t="-785"/>
                </a:stretch>
              </a:blipFill>
            </p:spPr>
            <p:txBody>
              <a:bodyPr/>
              <a:lstStyle/>
              <a:p>
                <a:r>
                  <a:rPr lang="en-IN">
                    <a:noFill/>
                  </a:rPr>
                  <a:t> </a:t>
                </a:r>
              </a:p>
            </p:txBody>
          </p:sp>
        </mc:Fallback>
      </mc:AlternateContent>
    </p:spTree>
    <p:extLst>
      <p:ext uri="{BB962C8B-B14F-4D97-AF65-F5344CB8AC3E}">
        <p14:creationId xmlns:p14="http://schemas.microsoft.com/office/powerpoint/2010/main" val="14306569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DF605-7E29-4E6B-B682-47D3BD2248F0}"/>
              </a:ext>
            </a:extLst>
          </p:cNvPr>
          <p:cNvSpPr>
            <a:spLocks noGrp="1"/>
          </p:cNvSpPr>
          <p:nvPr>
            <p:ph type="title"/>
          </p:nvPr>
        </p:nvSpPr>
        <p:spPr/>
        <p:txBody>
          <a:bodyPr/>
          <a:lstStyle/>
          <a:p>
            <a:r>
              <a:rPr lang="en-US" b="1" dirty="0">
                <a:solidFill>
                  <a:srgbClr val="000000"/>
                </a:solidFill>
              </a:rPr>
              <a:t>Master Method (GATE)</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D870928-8BFB-45B6-8885-8BB89465E5C9}"/>
                  </a:ext>
                </a:extLst>
              </p:cNvPr>
              <p:cNvSpPr>
                <a:spLocks noGrp="1"/>
              </p:cNvSpPr>
              <p:nvPr>
                <p:ph idx="1"/>
              </p:nvPr>
            </p:nvSpPr>
            <p:spPr>
              <a:xfrm>
                <a:off x="914400" y="1731812"/>
                <a:ext cx="7041976" cy="3886200"/>
              </a:xfrm>
            </p:spPr>
            <p:txBody>
              <a:bodyPr/>
              <a:lstStyle/>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Example 21</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=27</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sup>
                          </m:s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e>
                      </m:d>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ED870928-8BFB-45B6-8885-8BB89465E5C9}"/>
                  </a:ext>
                </a:extLst>
              </p:cNvPr>
              <p:cNvSpPr>
                <a:spLocks noGrp="1" noRot="1" noChangeAspect="1" noMove="1" noResize="1" noEditPoints="1" noAdjustHandles="1" noChangeArrowheads="1" noChangeShapeType="1" noTextEdit="1"/>
              </p:cNvSpPr>
              <p:nvPr>
                <p:ph idx="1"/>
              </p:nvPr>
            </p:nvSpPr>
            <p:spPr>
              <a:xfrm>
                <a:off x="914400" y="1731812"/>
                <a:ext cx="7041976" cy="3886200"/>
              </a:xfrm>
              <a:blipFill>
                <a:blip r:embed="rId2"/>
                <a:stretch>
                  <a:fillRect l="-693" t="-940"/>
                </a:stretch>
              </a:blipFill>
            </p:spPr>
            <p:txBody>
              <a:bodyPr/>
              <a:lstStyle/>
              <a:p>
                <a:r>
                  <a:rPr lang="en-IN">
                    <a:noFill/>
                  </a:rPr>
                  <a:t> </a:t>
                </a:r>
              </a:p>
            </p:txBody>
          </p:sp>
        </mc:Fallback>
      </mc:AlternateContent>
    </p:spTree>
    <p:extLst>
      <p:ext uri="{BB962C8B-B14F-4D97-AF65-F5344CB8AC3E}">
        <p14:creationId xmlns:p14="http://schemas.microsoft.com/office/powerpoint/2010/main" val="456017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DF605-7E29-4E6B-B682-47D3BD2248F0}"/>
              </a:ext>
            </a:extLst>
          </p:cNvPr>
          <p:cNvSpPr>
            <a:spLocks noGrp="1"/>
          </p:cNvSpPr>
          <p:nvPr>
            <p:ph type="title"/>
          </p:nvPr>
        </p:nvSpPr>
        <p:spPr/>
        <p:txBody>
          <a:bodyPr/>
          <a:lstStyle/>
          <a:p>
            <a:r>
              <a:rPr lang="en-US" b="1" dirty="0">
                <a:solidFill>
                  <a:srgbClr val="000000"/>
                </a:solidFill>
              </a:rPr>
              <a:t>Master Method (GATE)</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D870928-8BFB-45B6-8885-8BB89465E5C9}"/>
                  </a:ext>
                </a:extLst>
              </p:cNvPr>
              <p:cNvSpPr>
                <a:spLocks noGrp="1"/>
              </p:cNvSpPr>
              <p:nvPr>
                <p:ph idx="1"/>
              </p:nvPr>
            </p:nvSpPr>
            <p:spPr>
              <a:xfrm>
                <a:off x="914400" y="1731812"/>
                <a:ext cx="7041976" cy="3886200"/>
              </a:xfrm>
            </p:spPr>
            <p:txBody>
              <a:bodyPr/>
              <a:lstStyle/>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Example 21</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=27</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sup>
                          </m:s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e>
                      </m:d>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𝐻𝑒𝑎𝑟</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=27,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𝑁𝑜𝑤</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𝑐𝑜𝑚𝑝𝑎𝑟𝑒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𝑤𝑖𝑡h</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𝑆𝑜</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=27 </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𝑇h𝑒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𝑐𝑜𝑚𝑝𝑎𝑟𝑖𝑠𝑖𝑜𝑛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𝑟𝑒𝑠𝑢𝑙𝑡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𝑠h𝑜𝑤𝑠</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𝑡h𝑎𝑡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p>
                      </m:sSup>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Hence as per the definition of Advanced version of Master Method case 2(option 3)</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𝛩</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𝑙𝑜𝑔</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IN"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27</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𝑙𝑜𝑔</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1+1</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𝛩</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𝑙𝑜𝑔</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𝛩</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e>
                          </m:func>
                        </m:e>
                      </m:d>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ED870928-8BFB-45B6-8885-8BB89465E5C9}"/>
                  </a:ext>
                </a:extLst>
              </p:cNvPr>
              <p:cNvSpPr>
                <a:spLocks noGrp="1" noRot="1" noChangeAspect="1" noMove="1" noResize="1" noEditPoints="1" noAdjustHandles="1" noChangeArrowheads="1" noChangeShapeType="1" noTextEdit="1"/>
              </p:cNvSpPr>
              <p:nvPr>
                <p:ph idx="1"/>
              </p:nvPr>
            </p:nvSpPr>
            <p:spPr>
              <a:xfrm>
                <a:off x="914400" y="1731812"/>
                <a:ext cx="7041976" cy="3886200"/>
              </a:xfrm>
              <a:blipFill>
                <a:blip r:embed="rId2"/>
                <a:stretch>
                  <a:fillRect l="-693" t="-940"/>
                </a:stretch>
              </a:blipFill>
            </p:spPr>
            <p:txBody>
              <a:bodyPr/>
              <a:lstStyle/>
              <a:p>
                <a:r>
                  <a:rPr lang="en-IN">
                    <a:noFill/>
                  </a:rPr>
                  <a:t> </a:t>
                </a:r>
              </a:p>
            </p:txBody>
          </p:sp>
        </mc:Fallback>
      </mc:AlternateContent>
    </p:spTree>
    <p:extLst>
      <p:ext uri="{BB962C8B-B14F-4D97-AF65-F5344CB8AC3E}">
        <p14:creationId xmlns:p14="http://schemas.microsoft.com/office/powerpoint/2010/main" val="20135485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WordArt 4">
            <a:extLst>
              <a:ext uri="{FF2B5EF4-FFF2-40B4-BE49-F238E27FC236}">
                <a16:creationId xmlns:a16="http://schemas.microsoft.com/office/drawing/2014/main" id="{9B6D1C1C-DA97-406C-97AA-F8C82344CCEA}"/>
              </a:ext>
            </a:extLst>
          </p:cNvPr>
          <p:cNvSpPr>
            <a:spLocks noChangeArrowheads="1" noChangeShapeType="1" noTextEdit="1"/>
          </p:cNvSpPr>
          <p:nvPr/>
        </p:nvSpPr>
        <p:spPr bwMode="auto">
          <a:xfrm>
            <a:off x="1331913" y="1341438"/>
            <a:ext cx="6264275" cy="3240087"/>
          </a:xfrm>
          <a:prstGeom prst="rect">
            <a:avLst/>
          </a:prstGeom>
        </p:spPr>
        <p:txBody>
          <a:bodyPr wrap="none" fromWordArt="1">
            <a:prstTxWarp prst="textCurveDown">
              <a:avLst>
                <a:gd name="adj" fmla="val 43477"/>
              </a:avLst>
            </a:prstTxWarp>
            <a:scene3d>
              <a:camera prst="legacyObliqueRight"/>
              <a:lightRig rig="legacyHarsh3" dir="t"/>
            </a:scene3d>
            <a:sp3d extrusionH="100000" prstMaterial="legacyMatte">
              <a:extrusionClr>
                <a:srgbClr val="663300"/>
              </a:extrusionClr>
              <a:contourClr>
                <a:srgbClr val="FFFFFF"/>
              </a:contourClr>
            </a:sp3d>
          </a:bodyPr>
          <a:lstStyle/>
          <a:p>
            <a:pPr algn="ctr"/>
            <a:r>
              <a:rPr lang="en-IN" sz="3600" kern="10">
                <a:ln w="9525">
                  <a:round/>
                  <a:headEnd/>
                  <a:tailEnd/>
                </a:ln>
                <a:blipFill dpi="0" rotWithShape="0">
                  <a:blip r:embed="rId2"/>
                  <a:srcRect/>
                  <a:tile tx="0" ty="0" sx="100000" sy="100000" flip="none" algn="tl"/>
                </a:blipFill>
                <a:latin typeface="Arial Black" panose="020B0A04020102020204" pitchFamily="34" charset="0"/>
              </a:rPr>
              <a:t>Thank U</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F743C-3834-4E39-8595-1406E31AC88A}"/>
              </a:ext>
            </a:extLst>
          </p:cNvPr>
          <p:cNvSpPr>
            <a:spLocks noGrp="1"/>
          </p:cNvSpPr>
          <p:nvPr>
            <p:ph type="title"/>
          </p:nvPr>
        </p:nvSpPr>
        <p:spPr/>
        <p:txBody>
          <a:bodyPr/>
          <a:lstStyle/>
          <a:p>
            <a:r>
              <a:rPr lang="en-US" b="1" dirty="0">
                <a:solidFill>
                  <a:srgbClr val="000000"/>
                </a:solidFill>
              </a:rPr>
              <a:t>Recursive Function</a:t>
            </a:r>
            <a:endParaRPr lang="en-IN" dirty="0"/>
          </a:p>
        </p:txBody>
      </p:sp>
      <p:sp>
        <p:nvSpPr>
          <p:cNvPr id="3" name="Content Placeholder 2">
            <a:extLst>
              <a:ext uri="{FF2B5EF4-FFF2-40B4-BE49-F238E27FC236}">
                <a16:creationId xmlns:a16="http://schemas.microsoft.com/office/drawing/2014/main" id="{E8C53B75-C5CD-4D12-94A3-315EB08BB9F1}"/>
              </a:ext>
            </a:extLst>
          </p:cNvPr>
          <p:cNvSpPr>
            <a:spLocks noGrp="1"/>
          </p:cNvSpPr>
          <p:nvPr>
            <p:ph idx="1"/>
          </p:nvPr>
        </p:nvSpPr>
        <p:spPr>
          <a:xfrm>
            <a:off x="755576" y="1905000"/>
            <a:ext cx="7931224" cy="3886200"/>
          </a:xfrm>
        </p:spPr>
        <p:txBody>
          <a:bodyPr/>
          <a:lstStyle/>
          <a:p>
            <a:pPr>
              <a:lnSpc>
                <a:spcPct val="107000"/>
              </a:lnSpc>
              <a:spcAft>
                <a:spcPts val="800"/>
              </a:spcAft>
            </a:pPr>
            <a:r>
              <a:rPr lang="en-US" sz="2400" dirty="0">
                <a:solidFill>
                  <a:srgbClr val="000000"/>
                </a:solidFill>
                <a:effectLst/>
                <a:latin typeface="+mj-lt"/>
                <a:ea typeface="Times New Roman" panose="02020603050405020304" pitchFamily="18" charset="0"/>
                <a:cs typeface="Times New Roman" panose="02020603050405020304" pitchFamily="18" charset="0"/>
              </a:rPr>
              <a:t>To solve the Recurrence relation the following methods are used:</a:t>
            </a:r>
            <a:endParaRPr lang="en-IN" sz="2400" dirty="0">
              <a:solidFill>
                <a:srgbClr val="000000"/>
              </a:solidFill>
              <a:effectLst/>
              <a:latin typeface="+mj-lt"/>
              <a:ea typeface="Calibri" panose="020F0502020204030204" pitchFamily="34" charset="0"/>
              <a:cs typeface="Times New Roman" panose="02020603050405020304" pitchFamily="18" charset="0"/>
            </a:endParaRPr>
          </a:p>
          <a:p>
            <a:pPr lvl="1" indent="-342900">
              <a:lnSpc>
                <a:spcPct val="107000"/>
              </a:lnSpc>
              <a:spcAft>
                <a:spcPts val="0"/>
              </a:spcAft>
              <a:buFont typeface="+mj-lt"/>
              <a:buAutoNum type="arabicPeriod"/>
            </a:pPr>
            <a:r>
              <a:rPr lang="en-US" sz="2200" dirty="0">
                <a:solidFill>
                  <a:srgbClr val="000000"/>
                </a:solidFill>
                <a:effectLst/>
                <a:latin typeface="+mj-lt"/>
                <a:ea typeface="Times New Roman" panose="02020603050405020304" pitchFamily="18" charset="0"/>
                <a:cs typeface="Times New Roman" panose="02020603050405020304" pitchFamily="18" charset="0"/>
              </a:rPr>
              <a:t>Iteration method</a:t>
            </a:r>
            <a:endParaRPr lang="en-IN" sz="2200" dirty="0">
              <a:solidFill>
                <a:srgbClr val="000000"/>
              </a:solidFill>
              <a:effectLst/>
              <a:latin typeface="+mj-lt"/>
              <a:ea typeface="Calibri" panose="020F0502020204030204" pitchFamily="34" charset="0"/>
              <a:cs typeface="Times New Roman" panose="02020603050405020304" pitchFamily="18" charset="0"/>
            </a:endParaRPr>
          </a:p>
          <a:p>
            <a:pPr lvl="1" indent="-342900">
              <a:lnSpc>
                <a:spcPct val="107000"/>
              </a:lnSpc>
              <a:spcAft>
                <a:spcPts val="0"/>
              </a:spcAft>
              <a:buFont typeface="+mj-lt"/>
              <a:buAutoNum type="arabicPeriod"/>
            </a:pPr>
            <a:r>
              <a:rPr lang="en-US" sz="2200" dirty="0">
                <a:solidFill>
                  <a:srgbClr val="000000"/>
                </a:solidFill>
                <a:effectLst/>
                <a:latin typeface="+mj-lt"/>
                <a:ea typeface="Times New Roman" panose="02020603050405020304" pitchFamily="18" charset="0"/>
                <a:cs typeface="Times New Roman" panose="02020603050405020304" pitchFamily="18" charset="0"/>
              </a:rPr>
              <a:t>Recursion-Tree method</a:t>
            </a:r>
            <a:endParaRPr lang="en-IN" sz="2200" dirty="0">
              <a:solidFill>
                <a:srgbClr val="000000"/>
              </a:solidFill>
              <a:effectLst/>
              <a:latin typeface="+mj-lt"/>
              <a:ea typeface="Calibri" panose="020F0502020204030204" pitchFamily="34" charset="0"/>
              <a:cs typeface="Times New Roman" panose="02020603050405020304" pitchFamily="18" charset="0"/>
            </a:endParaRPr>
          </a:p>
          <a:p>
            <a:pPr lvl="1" indent="-342900">
              <a:lnSpc>
                <a:spcPct val="107000"/>
              </a:lnSpc>
              <a:spcAft>
                <a:spcPts val="0"/>
              </a:spcAft>
              <a:buFont typeface="+mj-lt"/>
              <a:buAutoNum type="arabicPeriod"/>
            </a:pPr>
            <a:r>
              <a:rPr lang="en-US" sz="2200" b="1" dirty="0">
                <a:solidFill>
                  <a:srgbClr val="990000"/>
                </a:solidFill>
                <a:effectLst/>
                <a:latin typeface="+mj-lt"/>
                <a:ea typeface="Times New Roman" panose="02020603050405020304" pitchFamily="18" charset="0"/>
                <a:cs typeface="Times New Roman" panose="02020603050405020304" pitchFamily="18" charset="0"/>
              </a:rPr>
              <a:t>Master Method</a:t>
            </a:r>
            <a:endParaRPr lang="en-IN" sz="2200" b="1" dirty="0">
              <a:solidFill>
                <a:srgbClr val="990000"/>
              </a:solidFill>
              <a:effectLst/>
              <a:latin typeface="+mj-lt"/>
              <a:ea typeface="Calibri" panose="020F0502020204030204" pitchFamily="34" charset="0"/>
              <a:cs typeface="Times New Roman" panose="02020603050405020304" pitchFamily="18" charset="0"/>
            </a:endParaRPr>
          </a:p>
          <a:p>
            <a:pPr lvl="1" indent="-342900">
              <a:lnSpc>
                <a:spcPct val="107000"/>
              </a:lnSpc>
              <a:spcAft>
                <a:spcPts val="800"/>
              </a:spcAft>
              <a:buFont typeface="+mj-lt"/>
              <a:buAutoNum type="arabicPeriod"/>
            </a:pPr>
            <a:r>
              <a:rPr lang="en-US" sz="2200" dirty="0">
                <a:solidFill>
                  <a:srgbClr val="000000"/>
                </a:solidFill>
                <a:effectLst/>
                <a:latin typeface="+mj-lt"/>
                <a:ea typeface="Times New Roman" panose="02020603050405020304" pitchFamily="18" charset="0"/>
                <a:cs typeface="Times New Roman" panose="02020603050405020304" pitchFamily="18" charset="0"/>
              </a:rPr>
              <a:t>Substitution Method</a:t>
            </a:r>
            <a:endParaRPr lang="en-IN" sz="22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56087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F8A47-B3F5-4F52-B1E8-43EC09D58A36}"/>
              </a:ext>
            </a:extLst>
          </p:cNvPr>
          <p:cNvSpPr>
            <a:spLocks noGrp="1"/>
          </p:cNvSpPr>
          <p:nvPr>
            <p:ph type="title"/>
          </p:nvPr>
        </p:nvSpPr>
        <p:spPr/>
        <p:txBody>
          <a:bodyPr/>
          <a:lstStyle/>
          <a:p>
            <a:r>
              <a:rPr lang="en-US" b="1" dirty="0">
                <a:solidFill>
                  <a:srgbClr val="000000"/>
                </a:solidFill>
              </a:rPr>
              <a:t>Master Method</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26BCE3-528D-4522-9E27-6816B1D02E43}"/>
                  </a:ext>
                </a:extLst>
              </p:cNvPr>
              <p:cNvSpPr>
                <a:spLocks noGrp="1"/>
              </p:cNvSpPr>
              <p:nvPr>
                <p:ph idx="1"/>
              </p:nvPr>
            </p:nvSpPr>
            <p:spPr>
              <a:xfrm>
                <a:off x="683568" y="1844824"/>
                <a:ext cx="7571184" cy="3886200"/>
              </a:xfrm>
            </p:spPr>
            <p:txBody>
              <a:bodyPr/>
              <a:lstStyle/>
              <a:p>
                <a:pPr marL="0" indent="0" algn="just">
                  <a:lnSpc>
                    <a:spcPct val="150000"/>
                  </a:lnSpc>
                  <a:spcAft>
                    <a:spcPts val="0"/>
                  </a:spcAft>
                  <a:buNone/>
                </a:pPr>
                <a:r>
                  <a:rPr lang="en-IN" sz="1800" dirty="0">
                    <a:solidFill>
                      <a:srgbClr val="000000"/>
                    </a:solidFill>
                    <a:effectLst/>
                    <a:latin typeface="+mj-lt"/>
                    <a:ea typeface="Calibri" panose="020F0502020204030204" pitchFamily="34" charset="0"/>
                    <a:cs typeface="Times New Roman" panose="02020603050405020304" pitchFamily="18" charset="0"/>
                  </a:rPr>
                  <a:t>The master method provides a "cookbook" method for solving recurrences of the form</a:t>
                </a:r>
              </a:p>
              <a:p>
                <a:pPr marL="0" indent="0" algn="ctr">
                  <a:lnSpc>
                    <a:spcPct val="150000"/>
                  </a:lnSpc>
                  <a:spcAft>
                    <a:spcPts val="0"/>
                  </a:spcAft>
                  <a:buNone/>
                </a:pPr>
                <a:r>
                  <a:rPr lang="en-IN" sz="1800" dirty="0">
                    <a:solidFill>
                      <a:srgbClr val="000000"/>
                    </a:solidFill>
                    <a:effectLst/>
                    <a:latin typeface="+mj-lt"/>
                    <a:ea typeface="Calibri" panose="020F0502020204030204" pitchFamily="34" charset="0"/>
                    <a:cs typeface="Times New Roman" panose="02020603050405020304" pitchFamily="18" charset="0"/>
                  </a:rPr>
                  <a: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𝑎𝑇</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50000"/>
                  </a:lnSpc>
                  <a:spcAft>
                    <a:spcPts val="0"/>
                  </a:spcAft>
                  <a:buNone/>
                </a:pPr>
                <a:r>
                  <a:rPr lang="en-IN" sz="1800" dirty="0">
                    <a:solidFill>
                      <a:srgbClr val="000000"/>
                    </a:solidFill>
                    <a:effectLst/>
                    <a:latin typeface="+mj-lt"/>
                    <a:ea typeface="Calibri" panose="020F0502020204030204" pitchFamily="34" charset="0"/>
                    <a:cs typeface="Times New Roman" panose="02020603050405020304" pitchFamily="18" charset="0"/>
                  </a:rPr>
                  <a:t>where </a:t>
                </a:r>
                <a14:m>
                  <m:oMath xmlns:m="http://schemas.openxmlformats.org/officeDocument/2006/math">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𝑎</m:t>
                    </m:r>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 1</m:t>
                    </m:r>
                  </m:oMath>
                </a14:m>
                <a:r>
                  <a:rPr lang="en-IN" sz="1800" dirty="0">
                    <a:solidFill>
                      <a:srgbClr val="000000"/>
                    </a:solidFill>
                    <a:effectLst/>
                    <a:latin typeface="+mj-lt"/>
                    <a:ea typeface="Calibri" panose="020F0502020204030204" pitchFamily="34" charset="0"/>
                    <a:cs typeface="Times New Roman" panose="02020603050405020304" pitchFamily="18" charset="0"/>
                  </a:rPr>
                  <a:t> and </a:t>
                </a:r>
                <a14:m>
                  <m:oMath xmlns:m="http://schemas.openxmlformats.org/officeDocument/2006/math">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𝑏</m:t>
                    </m:r>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&gt; 1</m:t>
                    </m:r>
                  </m:oMath>
                </a14:m>
                <a:r>
                  <a:rPr lang="en-IN" sz="1800" dirty="0">
                    <a:solidFill>
                      <a:srgbClr val="000000"/>
                    </a:solidFill>
                    <a:effectLst/>
                    <a:latin typeface="+mj-lt"/>
                    <a:ea typeface="Calibri" panose="020F0502020204030204" pitchFamily="34" charset="0"/>
                    <a:cs typeface="Times New Roman" panose="02020603050405020304" pitchFamily="18" charset="0"/>
                  </a:rPr>
                  <a:t> are constants and </a:t>
                </a:r>
                <a14:m>
                  <m:oMath xmlns:m="http://schemas.openxmlformats.org/officeDocument/2006/math">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𝑓</m:t>
                    </m:r>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m:t>
                    </m:r>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en-IN" sz="1800" dirty="0">
                    <a:solidFill>
                      <a:srgbClr val="000000"/>
                    </a:solidFill>
                    <a:effectLst/>
                    <a:latin typeface="+mj-lt"/>
                    <a:ea typeface="Calibri" panose="020F0502020204030204" pitchFamily="34" charset="0"/>
                    <a:cs typeface="Times New Roman" panose="02020603050405020304" pitchFamily="18" charset="0"/>
                  </a:rPr>
                  <a:t> is an asymptotically positive function. The master method requires memorization of three cases</a:t>
                </a:r>
                <a:r>
                  <a:rPr lang="en-IN" sz="1800" dirty="0">
                    <a:solidFill>
                      <a:srgbClr val="000000"/>
                    </a:solidFill>
                    <a:latin typeface="+mj-lt"/>
                    <a:ea typeface="Calibri" panose="020F0502020204030204" pitchFamily="34" charset="0"/>
                    <a:cs typeface="Times New Roman" panose="02020603050405020304" pitchFamily="18" charset="0"/>
                  </a:rPr>
                  <a:t>.</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50000"/>
                  </a:lnSpc>
                  <a:spcAft>
                    <a:spcPts val="0"/>
                  </a:spcAft>
                  <a:buNone/>
                </a:pPr>
                <a:r>
                  <a:rPr lang="en-IN" sz="1800" i="1" dirty="0">
                    <a:solidFill>
                      <a:srgbClr val="990000"/>
                    </a:solidFill>
                    <a:latin typeface="+mj-lt"/>
                    <a:ea typeface="Calibri" panose="020F0502020204030204" pitchFamily="34" charset="0"/>
                    <a:cs typeface="Times New Roman" panose="02020603050405020304" pitchFamily="18" charset="0"/>
                  </a:rPr>
                  <a:t>“The beauty of Master Method is </a:t>
                </a:r>
                <a:r>
                  <a:rPr lang="en-IN" sz="1800" i="1" dirty="0">
                    <a:solidFill>
                      <a:srgbClr val="990000"/>
                    </a:solidFill>
                    <a:effectLst/>
                    <a:latin typeface="+mj-lt"/>
                    <a:ea typeface="Calibri" panose="020F0502020204030204" pitchFamily="34" charset="0"/>
                    <a:cs typeface="Times New Roman" panose="02020603050405020304" pitchFamily="18" charset="0"/>
                  </a:rPr>
                  <a:t>the solution of many recurrences can be determined quite easily, often without pencil and paper.”</a:t>
                </a:r>
              </a:p>
              <a:p>
                <a:endParaRPr lang="en-IN" dirty="0"/>
              </a:p>
            </p:txBody>
          </p:sp>
        </mc:Choice>
        <mc:Fallback xmlns="">
          <p:sp>
            <p:nvSpPr>
              <p:cNvPr id="3" name="Content Placeholder 2">
                <a:extLst>
                  <a:ext uri="{FF2B5EF4-FFF2-40B4-BE49-F238E27FC236}">
                    <a16:creationId xmlns:a16="http://schemas.microsoft.com/office/drawing/2014/main" id="{4626BCE3-528D-4522-9E27-6816B1D02E43}"/>
                  </a:ext>
                </a:extLst>
              </p:cNvPr>
              <p:cNvSpPr>
                <a:spLocks noGrp="1" noRot="1" noChangeAspect="1" noMove="1" noResize="1" noEditPoints="1" noAdjustHandles="1" noChangeArrowheads="1" noChangeShapeType="1" noTextEdit="1"/>
              </p:cNvSpPr>
              <p:nvPr>
                <p:ph idx="1"/>
              </p:nvPr>
            </p:nvSpPr>
            <p:spPr>
              <a:xfrm>
                <a:off x="683568" y="1844824"/>
                <a:ext cx="7571184" cy="3886200"/>
              </a:xfrm>
              <a:blipFill>
                <a:blip r:embed="rId2"/>
                <a:stretch>
                  <a:fillRect l="-644" r="-725"/>
                </a:stretch>
              </a:blipFill>
            </p:spPr>
            <p:txBody>
              <a:bodyPr/>
              <a:lstStyle/>
              <a:p>
                <a:r>
                  <a:rPr lang="en-IN">
                    <a:noFill/>
                  </a:rPr>
                  <a:t> </a:t>
                </a:r>
              </a:p>
            </p:txBody>
          </p:sp>
        </mc:Fallback>
      </mc:AlternateContent>
    </p:spTree>
    <p:extLst>
      <p:ext uri="{BB962C8B-B14F-4D97-AF65-F5344CB8AC3E}">
        <p14:creationId xmlns:p14="http://schemas.microsoft.com/office/powerpoint/2010/main" val="3178318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E679D-D5AA-4584-B30F-F0CC8C0C159D}"/>
              </a:ext>
            </a:extLst>
          </p:cNvPr>
          <p:cNvSpPr>
            <a:spLocks noGrp="1"/>
          </p:cNvSpPr>
          <p:nvPr>
            <p:ph type="title"/>
          </p:nvPr>
        </p:nvSpPr>
        <p:spPr/>
        <p:txBody>
          <a:bodyPr/>
          <a:lstStyle/>
          <a:p>
            <a:r>
              <a:rPr lang="en-US" b="1" dirty="0">
                <a:solidFill>
                  <a:srgbClr val="000000"/>
                </a:solidFill>
              </a:rPr>
              <a:t>Master Method</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3B68F8-D131-465E-95BC-E5D403594026}"/>
                  </a:ext>
                </a:extLst>
              </p:cNvPr>
              <p:cNvSpPr>
                <a:spLocks noGrp="1"/>
              </p:cNvSpPr>
              <p:nvPr>
                <p:ph idx="1"/>
              </p:nvPr>
            </p:nvSpPr>
            <p:spPr>
              <a:xfrm>
                <a:off x="899592" y="1905000"/>
                <a:ext cx="7704856" cy="3468216"/>
              </a:xfrm>
            </p:spPr>
            <p:txBody>
              <a:bodyPr/>
              <a:lstStyle/>
              <a:p>
                <a:r>
                  <a:rPr lang="en-US" sz="1600" dirty="0">
                    <a:solidFill>
                      <a:srgbClr val="000000"/>
                    </a:solidFill>
                    <a:latin typeface="+mj-lt"/>
                  </a:rPr>
                  <a:t>Definition</a:t>
                </a:r>
              </a:p>
              <a:p>
                <a:pPr marL="0" indent="0" algn="l">
                  <a:buNone/>
                </a:pPr>
                <a:r>
                  <a:rPr lang="en-US" sz="1600" b="0" i="0" u="none" strike="noStrike" baseline="0" dirty="0">
                    <a:solidFill>
                      <a:srgbClr val="000000"/>
                    </a:solidFill>
                    <a:latin typeface="+mj-lt"/>
                  </a:rPr>
                  <a:t>Let </a:t>
                </a:r>
                <a14:m>
                  <m:oMath xmlns:m="http://schemas.openxmlformats.org/officeDocument/2006/math">
                    <m:r>
                      <a:rPr lang="en-US" sz="1600" b="0" i="1" u="none" strike="noStrike" baseline="0" dirty="0" smtClean="0">
                        <a:solidFill>
                          <a:srgbClr val="000000"/>
                        </a:solidFill>
                        <a:latin typeface="Cambria Math" panose="02040503050406030204" pitchFamily="18" charset="0"/>
                      </a:rPr>
                      <m:t>𝑎</m:t>
                    </m:r>
                    <m:r>
                      <a:rPr lang="en-US" sz="1600" b="0" i="1" u="none" strike="noStrike" baseline="0" dirty="0" smtClean="0">
                        <a:solidFill>
                          <a:srgbClr val="000000"/>
                        </a:solidFill>
                        <a:latin typeface="Cambria Math" panose="02040503050406030204" pitchFamily="18" charset="0"/>
                      </a:rPr>
                      <m:t> ≥ 1 </m:t>
                    </m:r>
                  </m:oMath>
                </a14:m>
                <a:r>
                  <a:rPr lang="en-US" sz="1600" b="0" i="0" u="none" strike="noStrike" baseline="0" dirty="0">
                    <a:solidFill>
                      <a:srgbClr val="000000"/>
                    </a:solidFill>
                    <a:latin typeface="+mj-lt"/>
                  </a:rPr>
                  <a:t>and </a:t>
                </a:r>
                <a14:m>
                  <m:oMath xmlns:m="http://schemas.openxmlformats.org/officeDocument/2006/math">
                    <m:r>
                      <a:rPr lang="en-US" sz="1600" b="0" i="1" u="none" strike="noStrike" baseline="0" dirty="0" smtClean="0">
                        <a:solidFill>
                          <a:srgbClr val="000000"/>
                        </a:solidFill>
                        <a:latin typeface="Cambria Math" panose="02040503050406030204" pitchFamily="18" charset="0"/>
                      </a:rPr>
                      <m:t>𝑏</m:t>
                    </m:r>
                    <m:r>
                      <a:rPr lang="en-US" sz="1600" b="0" i="1" u="none" strike="noStrike" baseline="0" dirty="0" smtClean="0">
                        <a:solidFill>
                          <a:srgbClr val="000000"/>
                        </a:solidFill>
                        <a:latin typeface="Cambria Math" panose="02040503050406030204" pitchFamily="18" charset="0"/>
                      </a:rPr>
                      <m:t> &gt; 1 </m:t>
                    </m:r>
                  </m:oMath>
                </a14:m>
                <a:r>
                  <a:rPr lang="en-US" sz="1600" b="0" i="0" u="none" strike="noStrike" baseline="0" dirty="0">
                    <a:solidFill>
                      <a:srgbClr val="000000"/>
                    </a:solidFill>
                    <a:latin typeface="+mj-lt"/>
                  </a:rPr>
                  <a:t>be constants, let </a:t>
                </a:r>
                <a14:m>
                  <m:oMath xmlns:m="http://schemas.openxmlformats.org/officeDocument/2006/math">
                    <m:r>
                      <a:rPr lang="en-US" sz="1600" b="0" i="1" u="none" strike="noStrike" baseline="0" dirty="0" smtClean="0">
                        <a:solidFill>
                          <a:srgbClr val="000000"/>
                        </a:solidFill>
                        <a:latin typeface="Cambria Math" panose="02040503050406030204" pitchFamily="18" charset="0"/>
                      </a:rPr>
                      <m:t>𝑓</m:t>
                    </m:r>
                    <m:r>
                      <a:rPr lang="en-US" sz="1600" b="0" i="1" u="none" strike="noStrike" baseline="0" dirty="0" smtClean="0">
                        <a:solidFill>
                          <a:srgbClr val="000000"/>
                        </a:solidFill>
                        <a:latin typeface="Cambria Math" panose="02040503050406030204" pitchFamily="18" charset="0"/>
                      </a:rPr>
                      <m:t> (</m:t>
                    </m:r>
                    <m:r>
                      <a:rPr lang="en-US" sz="1600" b="0" i="1" u="none" strike="noStrike" baseline="0" dirty="0" smtClean="0">
                        <a:solidFill>
                          <a:srgbClr val="000000"/>
                        </a:solidFill>
                        <a:latin typeface="Cambria Math" panose="02040503050406030204" pitchFamily="18" charset="0"/>
                      </a:rPr>
                      <m:t>𝑛</m:t>
                    </m:r>
                    <m:r>
                      <a:rPr lang="en-US" sz="1600" b="0" i="1" u="none" strike="noStrike" baseline="0" dirty="0" smtClean="0">
                        <a:solidFill>
                          <a:srgbClr val="000000"/>
                        </a:solidFill>
                        <a:latin typeface="Cambria Math" panose="02040503050406030204" pitchFamily="18" charset="0"/>
                      </a:rPr>
                      <m:t>)</m:t>
                    </m:r>
                  </m:oMath>
                </a14:m>
                <a:r>
                  <a:rPr lang="en-US" sz="1600" b="0" i="0" u="none" strike="noStrike" baseline="0" dirty="0">
                    <a:solidFill>
                      <a:srgbClr val="000000"/>
                    </a:solidFill>
                    <a:latin typeface="+mj-lt"/>
                  </a:rPr>
                  <a:t> be a function, and let </a:t>
                </a:r>
                <a14:m>
                  <m:oMath xmlns:m="http://schemas.openxmlformats.org/officeDocument/2006/math">
                    <m:r>
                      <a:rPr lang="en-US" sz="1600" b="0" i="1" u="none" strike="noStrike" baseline="0" dirty="0" smtClean="0">
                        <a:solidFill>
                          <a:srgbClr val="000000"/>
                        </a:solidFill>
                        <a:latin typeface="Cambria Math" panose="02040503050406030204" pitchFamily="18" charset="0"/>
                      </a:rPr>
                      <m:t>𝑇</m:t>
                    </m:r>
                    <m:r>
                      <a:rPr lang="en-US" sz="1600" b="0" i="1" u="none" strike="noStrike" baseline="0" dirty="0" smtClean="0">
                        <a:solidFill>
                          <a:srgbClr val="000000"/>
                        </a:solidFill>
                        <a:latin typeface="Cambria Math" panose="02040503050406030204" pitchFamily="18" charset="0"/>
                      </a:rPr>
                      <m:t> (</m:t>
                    </m:r>
                    <m:r>
                      <a:rPr lang="en-US" sz="1600" b="0" i="1" u="none" strike="noStrike" baseline="0" dirty="0" smtClean="0">
                        <a:solidFill>
                          <a:srgbClr val="000000"/>
                        </a:solidFill>
                        <a:latin typeface="Cambria Math" panose="02040503050406030204" pitchFamily="18" charset="0"/>
                      </a:rPr>
                      <m:t>𝑛</m:t>
                    </m:r>
                    <m:r>
                      <a:rPr lang="en-US" sz="1600" b="0" i="1" u="none" strike="noStrike" baseline="0" dirty="0" smtClean="0">
                        <a:solidFill>
                          <a:srgbClr val="000000"/>
                        </a:solidFill>
                        <a:latin typeface="Cambria Math" panose="02040503050406030204" pitchFamily="18" charset="0"/>
                      </a:rPr>
                      <m:t>)</m:t>
                    </m:r>
                  </m:oMath>
                </a14:m>
                <a:r>
                  <a:rPr lang="en-US" sz="1600" b="0" i="0" u="none" strike="noStrike" baseline="0" dirty="0">
                    <a:solidFill>
                      <a:srgbClr val="000000"/>
                    </a:solidFill>
                    <a:latin typeface="+mj-lt"/>
                  </a:rPr>
                  <a:t> be defined on the nonnegative integers by the recurrence</a:t>
                </a:r>
              </a:p>
              <a:p>
                <a:pPr marL="0" indent="0" algn="l">
                  <a:buNone/>
                </a:pPr>
                <a14:m>
                  <m:oMathPara xmlns:m="http://schemas.openxmlformats.org/officeDocument/2006/math">
                    <m:oMathParaPr>
                      <m:jc m:val="centerGroup"/>
                    </m:oMathParaPr>
                    <m:oMath xmlns:m="http://schemas.openxmlformats.org/officeDocument/2006/math">
                      <m:r>
                        <a:rPr lang="pt-BR" sz="1600" b="0" i="1" u="none" strike="noStrike" baseline="0" dirty="0" smtClean="0">
                          <a:solidFill>
                            <a:srgbClr val="000000"/>
                          </a:solidFill>
                          <a:latin typeface="Cambria Math" panose="02040503050406030204" pitchFamily="18" charset="0"/>
                        </a:rPr>
                        <m:t>𝑇</m:t>
                      </m:r>
                      <m:r>
                        <a:rPr lang="pt-BR" sz="1600" b="0" i="1" u="none" strike="noStrike" baseline="0" dirty="0" smtClean="0">
                          <a:solidFill>
                            <a:srgbClr val="000000"/>
                          </a:solidFill>
                          <a:latin typeface="Cambria Math" panose="02040503050406030204" pitchFamily="18" charset="0"/>
                        </a:rPr>
                        <m:t>(</m:t>
                      </m:r>
                      <m:r>
                        <a:rPr lang="pt-BR" sz="1600" b="0" i="1" u="none" strike="noStrike" baseline="0" dirty="0" smtClean="0">
                          <a:solidFill>
                            <a:srgbClr val="000000"/>
                          </a:solidFill>
                          <a:latin typeface="Cambria Math" panose="02040503050406030204" pitchFamily="18" charset="0"/>
                        </a:rPr>
                        <m:t>𝑛</m:t>
                      </m:r>
                      <m:r>
                        <a:rPr lang="pt-BR" sz="1600" b="0" i="1" u="none" strike="noStrike" baseline="0" dirty="0" smtClean="0">
                          <a:solidFill>
                            <a:srgbClr val="000000"/>
                          </a:solidFill>
                          <a:latin typeface="Cambria Math" panose="02040503050406030204" pitchFamily="18" charset="0"/>
                        </a:rPr>
                        <m:t>) = </m:t>
                      </m:r>
                      <m:r>
                        <a:rPr lang="pt-BR" sz="1600" b="0" i="1" u="none" strike="noStrike" baseline="0" dirty="0" smtClean="0">
                          <a:solidFill>
                            <a:srgbClr val="000000"/>
                          </a:solidFill>
                          <a:latin typeface="Cambria Math" panose="02040503050406030204" pitchFamily="18" charset="0"/>
                        </a:rPr>
                        <m:t>𝑎𝑇</m:t>
                      </m:r>
                      <m:r>
                        <a:rPr lang="pt-BR" sz="1600" b="0" i="1" u="none" strike="noStrike" baseline="0" dirty="0" smtClean="0">
                          <a:solidFill>
                            <a:srgbClr val="000000"/>
                          </a:solidFill>
                          <a:latin typeface="Cambria Math" panose="02040503050406030204" pitchFamily="18" charset="0"/>
                        </a:rPr>
                        <m:t>(</m:t>
                      </m:r>
                      <m:r>
                        <a:rPr lang="pt-BR" sz="1600" b="0" i="1" u="none" strike="noStrike" baseline="0" dirty="0" smtClean="0">
                          <a:solidFill>
                            <a:srgbClr val="000000"/>
                          </a:solidFill>
                          <a:latin typeface="Cambria Math" panose="02040503050406030204" pitchFamily="18" charset="0"/>
                        </a:rPr>
                        <m:t>𝑛</m:t>
                      </m:r>
                      <m:r>
                        <a:rPr lang="pt-BR" sz="1600" b="0" i="1" u="none" strike="noStrike" baseline="0" dirty="0" smtClean="0">
                          <a:solidFill>
                            <a:srgbClr val="000000"/>
                          </a:solidFill>
                          <a:latin typeface="Cambria Math" panose="02040503050406030204" pitchFamily="18" charset="0"/>
                        </a:rPr>
                        <m:t>/</m:t>
                      </m:r>
                      <m:r>
                        <a:rPr lang="pt-BR" sz="1600" b="0" i="1" u="none" strike="noStrike" baseline="0" dirty="0" smtClean="0">
                          <a:solidFill>
                            <a:srgbClr val="000000"/>
                          </a:solidFill>
                          <a:latin typeface="Cambria Math" panose="02040503050406030204" pitchFamily="18" charset="0"/>
                        </a:rPr>
                        <m:t>𝑏</m:t>
                      </m:r>
                      <m:r>
                        <a:rPr lang="pt-BR" sz="1600" b="0" i="1" u="none" strike="noStrike" baseline="0" dirty="0" smtClean="0">
                          <a:solidFill>
                            <a:srgbClr val="000000"/>
                          </a:solidFill>
                          <a:latin typeface="Cambria Math" panose="02040503050406030204" pitchFamily="18" charset="0"/>
                        </a:rPr>
                        <m:t>) + </m:t>
                      </m:r>
                      <m:r>
                        <a:rPr lang="pt-BR" sz="1600" b="0" i="1" u="none" strike="noStrike" baseline="0" dirty="0" smtClean="0">
                          <a:solidFill>
                            <a:srgbClr val="000000"/>
                          </a:solidFill>
                          <a:latin typeface="Cambria Math" panose="02040503050406030204" pitchFamily="18" charset="0"/>
                        </a:rPr>
                        <m:t>𝑓</m:t>
                      </m:r>
                      <m:r>
                        <a:rPr lang="pt-BR" sz="1600" b="0" i="1" u="none" strike="noStrike" baseline="0" dirty="0" smtClean="0">
                          <a:solidFill>
                            <a:srgbClr val="000000"/>
                          </a:solidFill>
                          <a:latin typeface="Cambria Math" panose="02040503050406030204" pitchFamily="18" charset="0"/>
                        </a:rPr>
                        <m:t>(</m:t>
                      </m:r>
                      <m:r>
                        <a:rPr lang="pt-BR" sz="1600" b="0" i="1" u="none" strike="noStrike" baseline="0" dirty="0" smtClean="0">
                          <a:solidFill>
                            <a:srgbClr val="000000"/>
                          </a:solidFill>
                          <a:latin typeface="Cambria Math" panose="02040503050406030204" pitchFamily="18" charset="0"/>
                        </a:rPr>
                        <m:t>𝑛</m:t>
                      </m:r>
                      <m:r>
                        <a:rPr lang="pt-BR" sz="1600" b="0" i="1" u="none" strike="noStrike" baseline="0" dirty="0" smtClean="0">
                          <a:solidFill>
                            <a:srgbClr val="000000"/>
                          </a:solidFill>
                          <a:latin typeface="Cambria Math" panose="02040503050406030204" pitchFamily="18" charset="0"/>
                        </a:rPr>
                        <m:t>),</m:t>
                      </m:r>
                    </m:oMath>
                  </m:oMathPara>
                </a14:m>
                <a:endParaRPr lang="pt-BR" sz="1600" b="0" i="0" u="none" strike="noStrike" baseline="0" dirty="0">
                  <a:solidFill>
                    <a:srgbClr val="000000"/>
                  </a:solidFill>
                  <a:latin typeface="+mj-lt"/>
                </a:endParaRPr>
              </a:p>
              <a:p>
                <a:pPr marL="0" indent="0" algn="l">
                  <a:buNone/>
                </a:pPr>
                <a:r>
                  <a:rPr lang="en-US" sz="1600" b="0" i="0" u="none" strike="noStrike" baseline="0" dirty="0">
                    <a:solidFill>
                      <a:srgbClr val="000000"/>
                    </a:solidFill>
                    <a:latin typeface="+mj-lt"/>
                  </a:rPr>
                  <a:t>where we interpret </a:t>
                </a:r>
                <a14:m>
                  <m:oMath xmlns:m="http://schemas.openxmlformats.org/officeDocument/2006/math">
                    <m:r>
                      <a:rPr lang="en-US" sz="1600" b="0" i="1" u="none" strike="noStrike" baseline="0" dirty="0" smtClean="0">
                        <a:solidFill>
                          <a:srgbClr val="000000"/>
                        </a:solidFill>
                        <a:latin typeface="Cambria Math" panose="02040503050406030204" pitchFamily="18" charset="0"/>
                      </a:rPr>
                      <m:t>𝑛</m:t>
                    </m:r>
                    <m:r>
                      <a:rPr lang="en-US" sz="1600" b="0" i="1" u="none" strike="noStrike" baseline="0" dirty="0" smtClean="0">
                        <a:solidFill>
                          <a:srgbClr val="000000"/>
                        </a:solidFill>
                        <a:latin typeface="Cambria Math" panose="02040503050406030204" pitchFamily="18" charset="0"/>
                      </a:rPr>
                      <m:t>/</m:t>
                    </m:r>
                    <m:r>
                      <a:rPr lang="en-US" sz="1600" b="0" i="1" u="none" strike="noStrike" baseline="0" dirty="0" smtClean="0">
                        <a:solidFill>
                          <a:srgbClr val="000000"/>
                        </a:solidFill>
                        <a:latin typeface="Cambria Math" panose="02040503050406030204" pitchFamily="18" charset="0"/>
                      </a:rPr>
                      <m:t>𝑏</m:t>
                    </m:r>
                  </m:oMath>
                </a14:m>
                <a:r>
                  <a:rPr lang="en-US" sz="1600" b="0" i="1" u="none" strike="noStrike" baseline="0" dirty="0">
                    <a:solidFill>
                      <a:srgbClr val="000000"/>
                    </a:solidFill>
                    <a:latin typeface="+mj-lt"/>
                  </a:rPr>
                  <a:t> </a:t>
                </a:r>
                <a:r>
                  <a:rPr lang="en-US" sz="1600" b="0" i="0" u="none" strike="noStrike" baseline="0" dirty="0">
                    <a:solidFill>
                      <a:srgbClr val="000000"/>
                    </a:solidFill>
                    <a:latin typeface="+mj-lt"/>
                  </a:rPr>
                  <a:t>to mean either </a:t>
                </a:r>
                <a14:m>
                  <m:oMath xmlns:m="http://schemas.openxmlformats.org/officeDocument/2006/math">
                    <m:r>
                      <a:rPr lang="en-US" sz="1600" b="0" i="1" u="none" strike="noStrike" baseline="0" dirty="0" smtClean="0">
                        <a:solidFill>
                          <a:srgbClr val="000000"/>
                        </a:solidFill>
                        <a:latin typeface="Cambria Math" panose="02040503050406030204" pitchFamily="18" charset="0"/>
                      </a:rPr>
                      <m:t>⌊</m:t>
                    </m:r>
                    <m:r>
                      <a:rPr lang="en-US" sz="1600" b="0" i="1" u="none" strike="noStrike" baseline="0" dirty="0" smtClean="0">
                        <a:solidFill>
                          <a:srgbClr val="000000"/>
                        </a:solidFill>
                        <a:latin typeface="Cambria Math" panose="02040503050406030204" pitchFamily="18" charset="0"/>
                      </a:rPr>
                      <m:t>𝑛</m:t>
                    </m:r>
                    <m:r>
                      <a:rPr lang="en-US" sz="1600" b="0" i="1" u="none" strike="noStrike" baseline="0" dirty="0" smtClean="0">
                        <a:solidFill>
                          <a:srgbClr val="000000"/>
                        </a:solidFill>
                        <a:latin typeface="Cambria Math" panose="02040503050406030204" pitchFamily="18" charset="0"/>
                      </a:rPr>
                      <m:t>/</m:t>
                    </m:r>
                    <m:r>
                      <a:rPr lang="en-US" sz="1600" b="0" i="1" u="none" strike="noStrike" baseline="0" dirty="0" smtClean="0">
                        <a:solidFill>
                          <a:srgbClr val="000000"/>
                        </a:solidFill>
                        <a:latin typeface="Cambria Math" panose="02040503050406030204" pitchFamily="18" charset="0"/>
                      </a:rPr>
                      <m:t>𝑏</m:t>
                    </m:r>
                    <m:r>
                      <a:rPr lang="en-US" sz="1600" b="0" i="1" u="none" strike="noStrike" baseline="0" dirty="0" smtClean="0">
                        <a:solidFill>
                          <a:srgbClr val="000000"/>
                        </a:solidFill>
                        <a:latin typeface="Cambria Math" panose="02040503050406030204" pitchFamily="18" charset="0"/>
                      </a:rPr>
                      <m:t>⌋ </m:t>
                    </m:r>
                  </m:oMath>
                </a14:m>
                <a:r>
                  <a:rPr lang="en-US" sz="1600" b="0" i="0" u="none" strike="noStrike" baseline="0" dirty="0">
                    <a:solidFill>
                      <a:srgbClr val="000000"/>
                    </a:solidFill>
                    <a:latin typeface="+mj-lt"/>
                  </a:rPr>
                  <a:t>or </a:t>
                </a:r>
                <a14:m>
                  <m:oMath xmlns:m="http://schemas.openxmlformats.org/officeDocument/2006/math">
                    <m:r>
                      <a:rPr lang="en-US" sz="1600" b="0" i="1" u="none" strike="noStrike" baseline="0" dirty="0" smtClean="0">
                        <a:solidFill>
                          <a:srgbClr val="000000"/>
                        </a:solidFill>
                        <a:latin typeface="Cambria Math" panose="02040503050406030204" pitchFamily="18" charset="0"/>
                      </a:rPr>
                      <m:t>⌈</m:t>
                    </m:r>
                    <m:r>
                      <a:rPr lang="en-US" sz="1600" b="0" i="1" u="none" strike="noStrike" baseline="0" dirty="0" smtClean="0">
                        <a:solidFill>
                          <a:srgbClr val="000000"/>
                        </a:solidFill>
                        <a:latin typeface="Cambria Math" panose="02040503050406030204" pitchFamily="18" charset="0"/>
                      </a:rPr>
                      <m:t>𝑛</m:t>
                    </m:r>
                    <m:r>
                      <a:rPr lang="en-US" sz="1600" b="0" i="1" u="none" strike="noStrike" baseline="0" dirty="0" smtClean="0">
                        <a:solidFill>
                          <a:srgbClr val="000000"/>
                        </a:solidFill>
                        <a:latin typeface="Cambria Math" panose="02040503050406030204" pitchFamily="18" charset="0"/>
                      </a:rPr>
                      <m:t>/</m:t>
                    </m:r>
                    <m:r>
                      <a:rPr lang="en-US" sz="1600" b="0" i="1" u="none" strike="noStrike" baseline="0" dirty="0" smtClean="0">
                        <a:solidFill>
                          <a:srgbClr val="000000"/>
                        </a:solidFill>
                        <a:latin typeface="Cambria Math" panose="02040503050406030204" pitchFamily="18" charset="0"/>
                      </a:rPr>
                      <m:t>𝑏</m:t>
                    </m:r>
                    <m:r>
                      <a:rPr lang="en-US" sz="1600" b="0" i="1" u="none" strike="noStrike" baseline="0" dirty="0" smtClean="0">
                        <a:solidFill>
                          <a:srgbClr val="000000"/>
                        </a:solidFill>
                        <a:latin typeface="Cambria Math" panose="02040503050406030204" pitchFamily="18" charset="0"/>
                      </a:rPr>
                      <m:t>⌉</m:t>
                    </m:r>
                  </m:oMath>
                </a14:m>
                <a:r>
                  <a:rPr lang="en-US" sz="1600" b="0" i="0" u="none" strike="noStrike" baseline="0" dirty="0">
                    <a:solidFill>
                      <a:srgbClr val="000000"/>
                    </a:solidFill>
                    <a:latin typeface="+mj-lt"/>
                  </a:rPr>
                  <a:t>. Then </a:t>
                </a:r>
                <a14:m>
                  <m:oMath xmlns:m="http://schemas.openxmlformats.org/officeDocument/2006/math">
                    <m:r>
                      <a:rPr lang="en-US" sz="1600" b="0" i="1" u="none" strike="noStrike" baseline="0" dirty="0" smtClean="0">
                        <a:solidFill>
                          <a:srgbClr val="000000"/>
                        </a:solidFill>
                        <a:latin typeface="Cambria Math" panose="02040503050406030204" pitchFamily="18" charset="0"/>
                      </a:rPr>
                      <m:t>𝑇</m:t>
                    </m:r>
                    <m:r>
                      <a:rPr lang="en-US" sz="1600" b="0" i="1" u="none" strike="noStrike" baseline="0" dirty="0" smtClean="0">
                        <a:solidFill>
                          <a:srgbClr val="000000"/>
                        </a:solidFill>
                        <a:latin typeface="Cambria Math" panose="02040503050406030204" pitchFamily="18" charset="0"/>
                      </a:rPr>
                      <m:t> (</m:t>
                    </m:r>
                    <m:r>
                      <a:rPr lang="en-US" sz="1600" b="0" i="1" u="none" strike="noStrike" baseline="0" dirty="0" smtClean="0">
                        <a:solidFill>
                          <a:srgbClr val="000000"/>
                        </a:solidFill>
                        <a:latin typeface="Cambria Math" panose="02040503050406030204" pitchFamily="18" charset="0"/>
                      </a:rPr>
                      <m:t>𝑛</m:t>
                    </m:r>
                    <m:r>
                      <a:rPr lang="en-US" sz="1600" b="0" i="1" u="none" strike="noStrike" baseline="0" dirty="0" smtClean="0">
                        <a:solidFill>
                          <a:srgbClr val="000000"/>
                        </a:solidFill>
                        <a:latin typeface="Cambria Math" panose="02040503050406030204" pitchFamily="18" charset="0"/>
                      </a:rPr>
                      <m:t>)</m:t>
                    </m:r>
                  </m:oMath>
                </a14:m>
                <a:r>
                  <a:rPr lang="en-US" sz="1600" b="0" i="0" u="none" strike="noStrike" baseline="0" dirty="0">
                    <a:solidFill>
                      <a:srgbClr val="000000"/>
                    </a:solidFill>
                    <a:latin typeface="+mj-lt"/>
                  </a:rPr>
                  <a:t> can be bounded </a:t>
                </a:r>
                <a:r>
                  <a:rPr lang="en-IN" sz="1600" b="0" i="0" u="none" strike="noStrike" baseline="0" dirty="0">
                    <a:solidFill>
                      <a:srgbClr val="000000"/>
                    </a:solidFill>
                    <a:latin typeface="+mj-lt"/>
                  </a:rPr>
                  <a:t>asymptotically as follows.</a:t>
                </a:r>
              </a:p>
              <a:p>
                <a:pPr marL="0" indent="0">
                  <a:buNone/>
                </a:pPr>
                <a:r>
                  <a:rPr lang="en-US" sz="1600" b="0" i="0" u="none" strike="noStrike" baseline="0" dirty="0">
                    <a:solidFill>
                      <a:srgbClr val="000000"/>
                    </a:solidFill>
                    <a:latin typeface="+mj-lt"/>
                  </a:rPr>
                  <a:t>1. </a:t>
                </a:r>
                <a14:m>
                  <m:oMath xmlns:m="http://schemas.openxmlformats.org/officeDocument/2006/math">
                    <m:r>
                      <a:rPr lang="en-US" sz="1600" b="0" i="1" u="none" strike="noStrike" baseline="0" dirty="0" smtClean="0">
                        <a:solidFill>
                          <a:srgbClr val="000000"/>
                        </a:solidFill>
                        <a:latin typeface="Cambria Math" panose="02040503050406030204" pitchFamily="18" charset="0"/>
                      </a:rPr>
                      <m:t>𝐼𝑓</m:t>
                    </m:r>
                    <m:r>
                      <a:rPr lang="en-US" sz="1600" b="0" i="1" u="none" strike="noStrike" baseline="0" dirty="0" smtClean="0">
                        <a:solidFill>
                          <a:srgbClr val="000000"/>
                        </a:solidFill>
                        <a:latin typeface="Cambria Math" panose="02040503050406030204" pitchFamily="18" charset="0"/>
                      </a:rPr>
                      <m:t> </m:t>
                    </m:r>
                    <m:r>
                      <a:rPr lang="en-US" sz="1600" b="0" i="1" u="none" strike="noStrike" baseline="0" smtClean="0">
                        <a:solidFill>
                          <a:srgbClr val="000000"/>
                        </a:solidFill>
                        <a:latin typeface="Cambria Math" panose="02040503050406030204" pitchFamily="18" charset="0"/>
                      </a:rPr>
                      <m:t>𝑓</m:t>
                    </m:r>
                    <m:d>
                      <m:dPr>
                        <m:ctrlPr>
                          <a:rPr lang="en-US" sz="1600" b="0" i="1" u="none" strike="noStrike" baseline="0" smtClean="0">
                            <a:solidFill>
                              <a:srgbClr val="000000"/>
                            </a:solidFill>
                            <a:latin typeface="Cambria Math" panose="02040503050406030204" pitchFamily="18" charset="0"/>
                          </a:rPr>
                        </m:ctrlPr>
                      </m:dPr>
                      <m:e>
                        <m:r>
                          <a:rPr lang="en-US" sz="1600" b="0" i="1" u="none" strike="noStrike" baseline="0" smtClean="0">
                            <a:solidFill>
                              <a:srgbClr val="000000"/>
                            </a:solidFill>
                            <a:latin typeface="Cambria Math" panose="02040503050406030204" pitchFamily="18" charset="0"/>
                          </a:rPr>
                          <m:t>𝑛</m:t>
                        </m:r>
                      </m:e>
                    </m:d>
                    <m:r>
                      <a:rPr lang="en-US" sz="1600" b="0" i="1" u="none" strike="noStrike" baseline="0" smtClean="0">
                        <a:solidFill>
                          <a:srgbClr val="000000"/>
                        </a:solidFill>
                        <a:latin typeface="Cambria Math" panose="02040503050406030204" pitchFamily="18" charset="0"/>
                      </a:rPr>
                      <m:t>=</m:t>
                    </m:r>
                    <m:r>
                      <m:rPr>
                        <m:sty m:val="p"/>
                      </m:rPr>
                      <a:rPr lang="el-GR" sz="1600" b="0" i="1" u="none" strike="noStrike" baseline="0" smtClean="0">
                        <a:solidFill>
                          <a:srgbClr val="000000"/>
                        </a:solidFill>
                        <a:latin typeface="Cambria Math" panose="02040503050406030204" pitchFamily="18" charset="0"/>
                        <a:ea typeface="Cambria Math" panose="02040503050406030204" pitchFamily="18" charset="0"/>
                      </a:rPr>
                      <m:t>Ο</m:t>
                    </m:r>
                    <m:d>
                      <m:dPr>
                        <m:ctrlPr>
                          <a:rPr lang="en-US" sz="1600" b="0" i="1" u="none" strike="noStrike" baseline="0" smtClean="0">
                            <a:solidFill>
                              <a:srgbClr val="000000"/>
                            </a:solidFill>
                            <a:latin typeface="Cambria Math" panose="02040503050406030204" pitchFamily="18" charset="0"/>
                            <a:ea typeface="Cambria Math" panose="02040503050406030204" pitchFamily="18" charset="0"/>
                          </a:rPr>
                        </m:ctrlPr>
                      </m:dPr>
                      <m:e>
                        <m:sSup>
                          <m:sSupPr>
                            <m:ctrlPr>
                              <a:rPr lang="en-US" sz="1600" b="0" i="1" u="none" strike="noStrike" baseline="0" smtClean="0">
                                <a:solidFill>
                                  <a:srgbClr val="000000"/>
                                </a:solidFill>
                                <a:latin typeface="Cambria Math" panose="02040503050406030204" pitchFamily="18" charset="0"/>
                                <a:ea typeface="Cambria Math" panose="02040503050406030204" pitchFamily="18" charset="0"/>
                              </a:rPr>
                            </m:ctrlPr>
                          </m:sSupPr>
                          <m:e>
                            <m:r>
                              <a:rPr lang="en-US" sz="1600" b="0" i="1" u="none" strike="noStrike" baseline="0" smtClean="0">
                                <a:solidFill>
                                  <a:srgbClr val="000000"/>
                                </a:solidFill>
                                <a:latin typeface="Cambria Math" panose="02040503050406030204" pitchFamily="18" charset="0"/>
                                <a:ea typeface="Cambria Math" panose="02040503050406030204" pitchFamily="18" charset="0"/>
                              </a:rPr>
                              <m:t>𝑛</m:t>
                            </m:r>
                          </m:e>
                          <m:sup>
                            <m:func>
                              <m:funcPr>
                                <m:ctrlPr>
                                  <a:rPr lang="en-US" sz="1600" b="0" i="1" u="none" strike="noStrike" baseline="0" smtClean="0">
                                    <a:solidFill>
                                      <a:srgbClr val="000000"/>
                                    </a:solidFill>
                                    <a:latin typeface="Cambria Math" panose="02040503050406030204" pitchFamily="18" charset="0"/>
                                    <a:ea typeface="Cambria Math" panose="02040503050406030204" pitchFamily="18" charset="0"/>
                                  </a:rPr>
                                </m:ctrlPr>
                              </m:funcPr>
                              <m:fName>
                                <m:sSub>
                                  <m:sSubPr>
                                    <m:ctrlPr>
                                      <a:rPr lang="en-US" sz="1600" b="0" i="1" u="none" strike="noStrike" baseline="0" smtClean="0">
                                        <a:solidFill>
                                          <a:srgbClr val="000000"/>
                                        </a:solidFill>
                                        <a:latin typeface="Cambria Math" panose="02040503050406030204" pitchFamily="18" charset="0"/>
                                        <a:ea typeface="Cambria Math" panose="02040503050406030204" pitchFamily="18" charset="0"/>
                                      </a:rPr>
                                    </m:ctrlPr>
                                  </m:sSubPr>
                                  <m:e>
                                    <m:r>
                                      <m:rPr>
                                        <m:sty m:val="p"/>
                                      </m:rPr>
                                      <a:rPr lang="en-US" sz="1600" b="0" i="0" u="none" strike="noStrike" baseline="0" smtClean="0">
                                        <a:solidFill>
                                          <a:srgbClr val="000000"/>
                                        </a:solidFill>
                                        <a:latin typeface="Cambria Math" panose="02040503050406030204" pitchFamily="18" charset="0"/>
                                        <a:ea typeface="Cambria Math" panose="02040503050406030204" pitchFamily="18" charset="0"/>
                                      </a:rPr>
                                      <m:t>log</m:t>
                                    </m:r>
                                  </m:e>
                                  <m:sub>
                                    <m:r>
                                      <a:rPr lang="en-US" sz="1600" b="0" i="1" u="none" strike="noStrike" baseline="0" smtClean="0">
                                        <a:solidFill>
                                          <a:srgbClr val="000000"/>
                                        </a:solidFill>
                                        <a:latin typeface="Cambria Math" panose="02040503050406030204" pitchFamily="18" charset="0"/>
                                        <a:ea typeface="Cambria Math" panose="02040503050406030204" pitchFamily="18" charset="0"/>
                                      </a:rPr>
                                      <m:t>𝑏</m:t>
                                    </m:r>
                                  </m:sub>
                                </m:sSub>
                              </m:fName>
                              <m:e>
                                <m:r>
                                  <a:rPr lang="en-US" sz="1600" b="0" i="1" u="none" strike="noStrike" baseline="0" smtClean="0">
                                    <a:solidFill>
                                      <a:srgbClr val="000000"/>
                                    </a:solidFill>
                                    <a:latin typeface="Cambria Math" panose="02040503050406030204" pitchFamily="18" charset="0"/>
                                    <a:ea typeface="Cambria Math" panose="02040503050406030204" pitchFamily="18" charset="0"/>
                                  </a:rPr>
                                  <m:t>𝑎</m:t>
                                </m:r>
                                <m:r>
                                  <a:rPr lang="en-US" sz="1600" b="0" i="1" u="none" strike="noStrike" baseline="0" smtClean="0">
                                    <a:solidFill>
                                      <a:srgbClr val="000000"/>
                                    </a:solidFill>
                                    <a:latin typeface="Cambria Math" panose="02040503050406030204" pitchFamily="18" charset="0"/>
                                    <a:ea typeface="Cambria Math" panose="02040503050406030204" pitchFamily="18" charset="0"/>
                                  </a:rPr>
                                  <m:t>−</m:t>
                                </m:r>
                              </m:e>
                            </m:func>
                            <m:r>
                              <a:rPr lang="en-US" sz="1600" b="0" i="1" u="none" strike="noStrike" baseline="0" smtClean="0">
                                <a:solidFill>
                                  <a:srgbClr val="000000"/>
                                </a:solidFill>
                                <a:latin typeface="Cambria Math" panose="02040503050406030204" pitchFamily="18" charset="0"/>
                                <a:ea typeface="Cambria Math" panose="02040503050406030204" pitchFamily="18" charset="0"/>
                              </a:rPr>
                              <m:t>𝜀</m:t>
                            </m:r>
                          </m:sup>
                        </m:sSup>
                      </m:e>
                    </m:d>
                    <m:r>
                      <a:rPr lang="en-US" sz="1600" b="0" i="1" u="none" strike="noStrike" baseline="0" dirty="0" smtClean="0">
                        <a:solidFill>
                          <a:srgbClr val="000000"/>
                        </a:solidFill>
                        <a:latin typeface="Cambria Math" panose="02040503050406030204" pitchFamily="18" charset="0"/>
                      </a:rPr>
                      <m:t>𝑓𝑜𝑟</m:t>
                    </m:r>
                    <m:r>
                      <a:rPr lang="en-US" sz="1600" b="0" i="1" u="none" strike="noStrike" baseline="0" dirty="0" smtClean="0">
                        <a:solidFill>
                          <a:srgbClr val="000000"/>
                        </a:solidFill>
                        <a:latin typeface="Cambria Math" panose="02040503050406030204" pitchFamily="18" charset="0"/>
                      </a:rPr>
                      <m:t> </m:t>
                    </m:r>
                    <m:r>
                      <a:rPr lang="en-US" sz="1600" b="0" i="1" u="none" strike="noStrike" baseline="0" dirty="0" smtClean="0">
                        <a:solidFill>
                          <a:srgbClr val="000000"/>
                        </a:solidFill>
                        <a:latin typeface="Cambria Math" panose="02040503050406030204" pitchFamily="18" charset="0"/>
                      </a:rPr>
                      <m:t>𝑠𝑜𝑚𝑒</m:t>
                    </m:r>
                    <m:r>
                      <a:rPr lang="en-US" sz="1600" b="0" i="1" u="none" strike="noStrike" baseline="0" dirty="0" smtClean="0">
                        <a:solidFill>
                          <a:srgbClr val="000000"/>
                        </a:solidFill>
                        <a:latin typeface="Cambria Math" panose="02040503050406030204" pitchFamily="18" charset="0"/>
                      </a:rPr>
                      <m:t> </m:t>
                    </m:r>
                    <m:r>
                      <a:rPr lang="en-US" sz="1600" b="0" i="1" u="none" strike="noStrike" baseline="0" dirty="0" smtClean="0">
                        <a:solidFill>
                          <a:srgbClr val="000000"/>
                        </a:solidFill>
                        <a:latin typeface="Cambria Math" panose="02040503050406030204" pitchFamily="18" charset="0"/>
                      </a:rPr>
                      <m:t>𝑐𝑜𝑛𝑠𝑡𝑎𝑛𝑡</m:t>
                    </m:r>
                    <m:r>
                      <a:rPr lang="en-US" sz="1600" b="0" i="1" u="none" strike="noStrike" baseline="0" dirty="0" smtClean="0">
                        <a:solidFill>
                          <a:srgbClr val="000000"/>
                        </a:solidFill>
                        <a:latin typeface="Cambria Math" panose="02040503050406030204" pitchFamily="18" charset="0"/>
                      </a:rPr>
                      <m:t>  </m:t>
                    </m:r>
                    <m:r>
                      <a:rPr lang="en-US" sz="1600" b="0" i="1" u="none" strike="noStrike" baseline="0" dirty="0" smtClean="0">
                        <a:solidFill>
                          <a:srgbClr val="000000"/>
                        </a:solidFill>
                        <a:latin typeface="Cambria Math" panose="02040503050406030204" pitchFamily="18" charset="0"/>
                        <a:ea typeface="Cambria Math" panose="02040503050406030204" pitchFamily="18" charset="0"/>
                      </a:rPr>
                      <m:t>𝜖</m:t>
                    </m:r>
                    <m:r>
                      <a:rPr lang="en-US" sz="1600" b="0" i="1" u="none" strike="noStrike" baseline="0" dirty="0" smtClean="0">
                        <a:solidFill>
                          <a:srgbClr val="000000"/>
                        </a:solidFill>
                        <a:latin typeface="Cambria Math" panose="02040503050406030204" pitchFamily="18" charset="0"/>
                      </a:rPr>
                      <m:t>&gt; 0, </m:t>
                    </m:r>
                    <m:r>
                      <a:rPr lang="en-US" sz="1600" b="0" i="1" u="none" strike="noStrike" baseline="0" dirty="0" smtClean="0">
                        <a:solidFill>
                          <a:srgbClr val="000000"/>
                        </a:solidFill>
                        <a:latin typeface="Cambria Math" panose="02040503050406030204" pitchFamily="18" charset="0"/>
                      </a:rPr>
                      <m:t>𝑡h𝑒𝑛</m:t>
                    </m:r>
                    <m:r>
                      <a:rPr lang="en-US" sz="1600" b="0" i="1" u="none" strike="noStrike" baseline="0" dirty="0" smtClean="0">
                        <a:solidFill>
                          <a:srgbClr val="000000"/>
                        </a:solidFill>
                        <a:latin typeface="Cambria Math" panose="02040503050406030204" pitchFamily="18" charset="0"/>
                      </a:rPr>
                      <m:t> </m:t>
                    </m:r>
                    <m:r>
                      <a:rPr lang="en-US" sz="1600" b="0" i="1" u="none" strike="noStrike" baseline="0" dirty="0" smtClean="0">
                        <a:solidFill>
                          <a:srgbClr val="000000"/>
                        </a:solidFill>
                        <a:latin typeface="Cambria Math" panose="02040503050406030204" pitchFamily="18" charset="0"/>
                      </a:rPr>
                      <m:t>𝑇</m:t>
                    </m:r>
                    <m:d>
                      <m:dPr>
                        <m:ctrlPr>
                          <a:rPr lang="en-US" sz="1600" b="0" i="1" u="none" strike="noStrike" baseline="0" dirty="0" smtClean="0">
                            <a:solidFill>
                              <a:srgbClr val="000000"/>
                            </a:solidFill>
                            <a:latin typeface="Cambria Math" panose="02040503050406030204" pitchFamily="18" charset="0"/>
                          </a:rPr>
                        </m:ctrlPr>
                      </m:dPr>
                      <m:e>
                        <m:r>
                          <a:rPr lang="en-US" sz="1600" b="0" i="1" u="none" strike="noStrike" baseline="0" dirty="0" smtClean="0">
                            <a:solidFill>
                              <a:srgbClr val="000000"/>
                            </a:solidFill>
                            <a:latin typeface="Cambria Math" panose="02040503050406030204" pitchFamily="18" charset="0"/>
                          </a:rPr>
                          <m:t>𝑛</m:t>
                        </m:r>
                      </m:e>
                    </m:d>
                    <m:r>
                      <a:rPr lang="en-US" sz="1600" b="0" i="1" u="none" strike="noStrike" baseline="0" dirty="0" smtClean="0">
                        <a:solidFill>
                          <a:srgbClr val="000000"/>
                        </a:solidFill>
                        <a:latin typeface="Cambria Math" panose="02040503050406030204" pitchFamily="18" charset="0"/>
                      </a:rPr>
                      <m:t>=</m:t>
                    </m:r>
                    <m:r>
                      <m:rPr>
                        <m:sty m:val="p"/>
                      </m:rPr>
                      <a:rPr lang="el-GR" sz="1600" i="1">
                        <a:solidFill>
                          <a:srgbClr val="000000"/>
                        </a:solidFill>
                        <a:latin typeface="Cambria Math" panose="02040503050406030204" pitchFamily="18" charset="0"/>
                        <a:ea typeface="Cambria Math" panose="02040503050406030204" pitchFamily="18" charset="0"/>
                      </a:rPr>
                      <m:t>Θ</m:t>
                    </m:r>
                    <m:r>
                      <a:rPr lang="en-US" sz="1600" b="0" i="1" u="none" strike="noStrike" baseline="0" dirty="0" smtClean="0">
                        <a:solidFill>
                          <a:srgbClr val="000000"/>
                        </a:solidFill>
                        <a:latin typeface="Cambria Math" panose="02040503050406030204" pitchFamily="18" charset="0"/>
                        <a:ea typeface="Cambria Math" panose="02040503050406030204" pitchFamily="18" charset="0"/>
                      </a:rPr>
                      <m:t>(</m:t>
                    </m:r>
                    <m:sSup>
                      <m:sSupPr>
                        <m:ctrlPr>
                          <a:rPr lang="en-US" sz="1600" i="1">
                            <a:solidFill>
                              <a:srgbClr val="000000"/>
                            </a:solidFill>
                            <a:latin typeface="Cambria Math" panose="02040503050406030204" pitchFamily="18" charset="0"/>
                            <a:ea typeface="Cambria Math" panose="02040503050406030204" pitchFamily="18" charset="0"/>
                          </a:rPr>
                        </m:ctrlPr>
                      </m:sSupPr>
                      <m:e>
                        <m:r>
                          <a:rPr lang="en-US" sz="1600" i="1">
                            <a:solidFill>
                              <a:srgbClr val="000000"/>
                            </a:solidFill>
                            <a:latin typeface="Cambria Math" panose="02040503050406030204" pitchFamily="18" charset="0"/>
                            <a:ea typeface="Cambria Math" panose="02040503050406030204" pitchFamily="18" charset="0"/>
                          </a:rPr>
                          <m:t>𝑛</m:t>
                        </m:r>
                      </m:e>
                      <m:sup>
                        <m:func>
                          <m:funcPr>
                            <m:ctrlPr>
                              <a:rPr lang="en-US" sz="1600" i="1">
                                <a:solidFill>
                                  <a:srgbClr val="000000"/>
                                </a:solidFill>
                                <a:latin typeface="Cambria Math" panose="02040503050406030204" pitchFamily="18" charset="0"/>
                                <a:ea typeface="Cambria Math" panose="02040503050406030204" pitchFamily="18" charset="0"/>
                              </a:rPr>
                            </m:ctrlPr>
                          </m:funcPr>
                          <m:fName>
                            <m:sSub>
                              <m:sSubPr>
                                <m:ctrlPr>
                                  <a:rPr lang="en-US" sz="1600" i="1">
                                    <a:solidFill>
                                      <a:srgbClr val="000000"/>
                                    </a:solidFill>
                                    <a:latin typeface="Cambria Math" panose="02040503050406030204" pitchFamily="18" charset="0"/>
                                    <a:ea typeface="Cambria Math" panose="02040503050406030204" pitchFamily="18" charset="0"/>
                                  </a:rPr>
                                </m:ctrlPr>
                              </m:sSubPr>
                              <m:e>
                                <m:r>
                                  <m:rPr>
                                    <m:sty m:val="p"/>
                                  </m:rPr>
                                  <a:rPr lang="en-US" sz="1600">
                                    <a:solidFill>
                                      <a:srgbClr val="000000"/>
                                    </a:solidFill>
                                    <a:latin typeface="Cambria Math" panose="02040503050406030204" pitchFamily="18" charset="0"/>
                                    <a:ea typeface="Cambria Math" panose="02040503050406030204" pitchFamily="18" charset="0"/>
                                  </a:rPr>
                                  <m:t>log</m:t>
                                </m:r>
                              </m:e>
                              <m:sub>
                                <m:r>
                                  <a:rPr lang="en-US" sz="1600" i="1">
                                    <a:solidFill>
                                      <a:srgbClr val="000000"/>
                                    </a:solidFill>
                                    <a:latin typeface="Cambria Math" panose="02040503050406030204" pitchFamily="18" charset="0"/>
                                    <a:ea typeface="Cambria Math" panose="02040503050406030204" pitchFamily="18" charset="0"/>
                                  </a:rPr>
                                  <m:t>𝑏</m:t>
                                </m:r>
                              </m:sub>
                            </m:sSub>
                          </m:fName>
                          <m:e>
                            <m:r>
                              <a:rPr lang="en-US" sz="1600" i="1">
                                <a:solidFill>
                                  <a:srgbClr val="000000"/>
                                </a:solidFill>
                                <a:latin typeface="Cambria Math" panose="02040503050406030204" pitchFamily="18" charset="0"/>
                                <a:ea typeface="Cambria Math" panose="02040503050406030204" pitchFamily="18" charset="0"/>
                              </a:rPr>
                              <m:t>𝑎</m:t>
                            </m:r>
                          </m:e>
                        </m:func>
                      </m:sup>
                    </m:sSup>
                    <m:r>
                      <a:rPr lang="en-US" sz="1600" b="0" i="0" smtClean="0">
                        <a:solidFill>
                          <a:srgbClr val="000000"/>
                        </a:solidFill>
                        <a:latin typeface="Cambria Math" panose="02040503050406030204" pitchFamily="18" charset="0"/>
                        <a:ea typeface="Cambria Math" panose="02040503050406030204" pitchFamily="18" charset="0"/>
                      </a:rPr>
                      <m:t>)</m:t>
                    </m:r>
                  </m:oMath>
                </a14:m>
                <a:endParaRPr lang="en-US" sz="1600" b="0" i="0" u="none" strike="noStrike" baseline="0" dirty="0">
                  <a:solidFill>
                    <a:srgbClr val="000000"/>
                  </a:solidFill>
                  <a:latin typeface="+mj-lt"/>
                </a:endParaRPr>
              </a:p>
              <a:p>
                <a:pPr marL="0" indent="0">
                  <a:buNone/>
                </a:pPr>
                <a:r>
                  <a:rPr lang="en-IN" sz="1600" b="0" i="0" u="none" strike="noStrike" baseline="0" dirty="0">
                    <a:solidFill>
                      <a:srgbClr val="000000"/>
                    </a:solidFill>
                    <a:latin typeface="+mj-lt"/>
                  </a:rPr>
                  <a:t>2. </a:t>
                </a:r>
                <a14:m>
                  <m:oMath xmlns:m="http://schemas.openxmlformats.org/officeDocument/2006/math">
                    <m:r>
                      <a:rPr lang="en-US" sz="1600" b="0" i="1" u="none" strike="noStrike" baseline="0" dirty="0" smtClean="0">
                        <a:solidFill>
                          <a:srgbClr val="000000"/>
                        </a:solidFill>
                        <a:latin typeface="Cambria Math" panose="02040503050406030204" pitchFamily="18" charset="0"/>
                      </a:rPr>
                      <m:t>𝐼𝑓</m:t>
                    </m:r>
                    <m:r>
                      <a:rPr lang="en-US" sz="1600" b="0" i="1" u="none" strike="noStrike" baseline="0" dirty="0" smtClean="0">
                        <a:solidFill>
                          <a:srgbClr val="000000"/>
                        </a:solidFill>
                        <a:latin typeface="Cambria Math" panose="02040503050406030204" pitchFamily="18" charset="0"/>
                      </a:rPr>
                      <m:t> </m:t>
                    </m:r>
                    <m:r>
                      <a:rPr lang="en-US" sz="1600" b="0" i="1" u="none" strike="noStrike" baseline="0" smtClean="0">
                        <a:solidFill>
                          <a:srgbClr val="000000"/>
                        </a:solidFill>
                        <a:latin typeface="Cambria Math" panose="02040503050406030204" pitchFamily="18" charset="0"/>
                      </a:rPr>
                      <m:t>𝑓</m:t>
                    </m:r>
                    <m:d>
                      <m:dPr>
                        <m:ctrlPr>
                          <a:rPr lang="en-US" sz="1600" b="0" i="1" u="none" strike="noStrike" baseline="0" smtClean="0">
                            <a:solidFill>
                              <a:srgbClr val="000000"/>
                            </a:solidFill>
                            <a:latin typeface="Cambria Math" panose="02040503050406030204" pitchFamily="18" charset="0"/>
                          </a:rPr>
                        </m:ctrlPr>
                      </m:dPr>
                      <m:e>
                        <m:r>
                          <a:rPr lang="en-US" sz="1600" b="0" i="1" u="none" strike="noStrike" baseline="0" smtClean="0">
                            <a:solidFill>
                              <a:srgbClr val="000000"/>
                            </a:solidFill>
                            <a:latin typeface="Cambria Math" panose="02040503050406030204" pitchFamily="18" charset="0"/>
                          </a:rPr>
                          <m:t>𝑛</m:t>
                        </m:r>
                      </m:e>
                    </m:d>
                    <m:r>
                      <a:rPr lang="en-US" sz="1600" b="0" i="1" u="none" strike="noStrike" baseline="0" smtClean="0">
                        <a:solidFill>
                          <a:srgbClr val="000000"/>
                        </a:solidFill>
                        <a:latin typeface="Cambria Math" panose="02040503050406030204" pitchFamily="18" charset="0"/>
                      </a:rPr>
                      <m:t>=</m:t>
                    </m:r>
                    <m:r>
                      <m:rPr>
                        <m:sty m:val="p"/>
                      </m:rPr>
                      <a:rPr lang="el-GR" sz="1600" b="0" i="1" u="none" strike="noStrike" baseline="0" smtClean="0">
                        <a:solidFill>
                          <a:srgbClr val="000000"/>
                        </a:solidFill>
                        <a:latin typeface="Cambria Math" panose="02040503050406030204" pitchFamily="18" charset="0"/>
                        <a:ea typeface="Cambria Math" panose="02040503050406030204" pitchFamily="18" charset="0"/>
                      </a:rPr>
                      <m:t>Θ</m:t>
                    </m:r>
                    <m:d>
                      <m:dPr>
                        <m:ctrlPr>
                          <a:rPr lang="en-US" sz="1600" b="0" i="1" u="none" strike="noStrike" baseline="0" smtClean="0">
                            <a:solidFill>
                              <a:srgbClr val="000000"/>
                            </a:solidFill>
                            <a:latin typeface="Cambria Math" panose="02040503050406030204" pitchFamily="18" charset="0"/>
                            <a:ea typeface="Cambria Math" panose="02040503050406030204" pitchFamily="18" charset="0"/>
                          </a:rPr>
                        </m:ctrlPr>
                      </m:dPr>
                      <m:e>
                        <m:sSup>
                          <m:sSupPr>
                            <m:ctrlPr>
                              <a:rPr lang="en-US" sz="1600" b="0" i="1" u="none" strike="noStrike" baseline="0" smtClean="0">
                                <a:solidFill>
                                  <a:srgbClr val="000000"/>
                                </a:solidFill>
                                <a:latin typeface="Cambria Math" panose="02040503050406030204" pitchFamily="18" charset="0"/>
                                <a:ea typeface="Cambria Math" panose="02040503050406030204" pitchFamily="18" charset="0"/>
                              </a:rPr>
                            </m:ctrlPr>
                          </m:sSupPr>
                          <m:e>
                            <m:r>
                              <a:rPr lang="en-US" sz="1600" b="0" i="1" u="none" strike="noStrike" baseline="0" smtClean="0">
                                <a:solidFill>
                                  <a:srgbClr val="000000"/>
                                </a:solidFill>
                                <a:latin typeface="Cambria Math" panose="02040503050406030204" pitchFamily="18" charset="0"/>
                                <a:ea typeface="Cambria Math" panose="02040503050406030204" pitchFamily="18" charset="0"/>
                              </a:rPr>
                              <m:t>𝑛</m:t>
                            </m:r>
                          </m:e>
                          <m:sup>
                            <m:func>
                              <m:funcPr>
                                <m:ctrlPr>
                                  <a:rPr lang="en-US" sz="1600" b="0" i="1" u="none" strike="noStrike" baseline="0" smtClean="0">
                                    <a:solidFill>
                                      <a:srgbClr val="000000"/>
                                    </a:solidFill>
                                    <a:latin typeface="Cambria Math" panose="02040503050406030204" pitchFamily="18" charset="0"/>
                                    <a:ea typeface="Cambria Math" panose="02040503050406030204" pitchFamily="18" charset="0"/>
                                  </a:rPr>
                                </m:ctrlPr>
                              </m:funcPr>
                              <m:fName>
                                <m:sSub>
                                  <m:sSubPr>
                                    <m:ctrlPr>
                                      <a:rPr lang="en-US" sz="1600" b="0" i="1" u="none" strike="noStrike" baseline="0" smtClean="0">
                                        <a:solidFill>
                                          <a:srgbClr val="000000"/>
                                        </a:solidFill>
                                        <a:latin typeface="Cambria Math" panose="02040503050406030204" pitchFamily="18" charset="0"/>
                                        <a:ea typeface="Cambria Math" panose="02040503050406030204" pitchFamily="18" charset="0"/>
                                      </a:rPr>
                                    </m:ctrlPr>
                                  </m:sSubPr>
                                  <m:e>
                                    <m:r>
                                      <m:rPr>
                                        <m:sty m:val="p"/>
                                      </m:rPr>
                                      <a:rPr lang="en-US" sz="1600" b="0" i="0" u="none" strike="noStrike" baseline="0" smtClean="0">
                                        <a:solidFill>
                                          <a:srgbClr val="000000"/>
                                        </a:solidFill>
                                        <a:latin typeface="Cambria Math" panose="02040503050406030204" pitchFamily="18" charset="0"/>
                                        <a:ea typeface="Cambria Math" panose="02040503050406030204" pitchFamily="18" charset="0"/>
                                      </a:rPr>
                                      <m:t>log</m:t>
                                    </m:r>
                                  </m:e>
                                  <m:sub>
                                    <m:r>
                                      <a:rPr lang="en-US" sz="1600" b="0" i="1" u="none" strike="noStrike" baseline="0" smtClean="0">
                                        <a:solidFill>
                                          <a:srgbClr val="000000"/>
                                        </a:solidFill>
                                        <a:latin typeface="Cambria Math" panose="02040503050406030204" pitchFamily="18" charset="0"/>
                                        <a:ea typeface="Cambria Math" panose="02040503050406030204" pitchFamily="18" charset="0"/>
                                      </a:rPr>
                                      <m:t>𝑏</m:t>
                                    </m:r>
                                  </m:sub>
                                </m:sSub>
                              </m:fName>
                              <m:e>
                                <m:r>
                                  <a:rPr lang="en-US" sz="1600" b="0" i="1" u="none" strike="noStrike" baseline="0" smtClean="0">
                                    <a:solidFill>
                                      <a:srgbClr val="000000"/>
                                    </a:solidFill>
                                    <a:latin typeface="Cambria Math" panose="02040503050406030204" pitchFamily="18" charset="0"/>
                                    <a:ea typeface="Cambria Math" panose="02040503050406030204" pitchFamily="18" charset="0"/>
                                  </a:rPr>
                                  <m:t>𝑎</m:t>
                                </m:r>
                              </m:e>
                            </m:func>
                          </m:sup>
                        </m:sSup>
                      </m:e>
                    </m:d>
                    <m:r>
                      <a:rPr lang="en-US" sz="1600" b="0" i="1" u="none" strike="noStrike" baseline="0" smtClean="0">
                        <a:solidFill>
                          <a:srgbClr val="000000"/>
                        </a:solidFill>
                        <a:latin typeface="Cambria Math" panose="02040503050406030204" pitchFamily="18" charset="0"/>
                        <a:ea typeface="Cambria Math" panose="02040503050406030204" pitchFamily="18" charset="0"/>
                      </a:rPr>
                      <m:t> </m:t>
                    </m:r>
                    <m:r>
                      <a:rPr lang="en-US" sz="1600" b="0" i="1" u="none" strike="noStrike" baseline="0" smtClean="0">
                        <a:solidFill>
                          <a:srgbClr val="000000"/>
                        </a:solidFill>
                        <a:latin typeface="Cambria Math" panose="02040503050406030204" pitchFamily="18" charset="0"/>
                        <a:ea typeface="Cambria Math" panose="02040503050406030204" pitchFamily="18" charset="0"/>
                      </a:rPr>
                      <m:t>𝑡h𝑒𝑛</m:t>
                    </m:r>
                    <m:r>
                      <a:rPr lang="en-US" sz="1600" b="0" i="1" u="none" strike="noStrike" baseline="0" smtClean="0">
                        <a:solidFill>
                          <a:srgbClr val="000000"/>
                        </a:solidFill>
                        <a:latin typeface="Cambria Math" panose="02040503050406030204" pitchFamily="18" charset="0"/>
                        <a:ea typeface="Cambria Math" panose="02040503050406030204" pitchFamily="18" charset="0"/>
                      </a:rPr>
                      <m:t> </m:t>
                    </m:r>
                    <m:r>
                      <a:rPr lang="en-US" sz="1600" i="1" dirty="0">
                        <a:solidFill>
                          <a:srgbClr val="000000"/>
                        </a:solidFill>
                        <a:latin typeface="Cambria Math" panose="02040503050406030204" pitchFamily="18" charset="0"/>
                      </a:rPr>
                      <m:t>𝑇</m:t>
                    </m:r>
                    <m:d>
                      <m:dPr>
                        <m:ctrlPr>
                          <a:rPr lang="en-US" sz="1600" i="1" dirty="0">
                            <a:solidFill>
                              <a:srgbClr val="000000"/>
                            </a:solidFill>
                            <a:latin typeface="Cambria Math" panose="02040503050406030204" pitchFamily="18" charset="0"/>
                          </a:rPr>
                        </m:ctrlPr>
                      </m:dPr>
                      <m:e>
                        <m:r>
                          <a:rPr lang="en-US" sz="1600" i="1" dirty="0">
                            <a:solidFill>
                              <a:srgbClr val="000000"/>
                            </a:solidFill>
                            <a:latin typeface="Cambria Math" panose="02040503050406030204" pitchFamily="18" charset="0"/>
                          </a:rPr>
                          <m:t>𝑛</m:t>
                        </m:r>
                      </m:e>
                    </m:d>
                    <m:r>
                      <a:rPr lang="en-US" sz="1600" i="1" dirty="0">
                        <a:solidFill>
                          <a:srgbClr val="000000"/>
                        </a:solidFill>
                        <a:latin typeface="Cambria Math" panose="02040503050406030204" pitchFamily="18" charset="0"/>
                      </a:rPr>
                      <m:t>=</m:t>
                    </m:r>
                    <m:r>
                      <m:rPr>
                        <m:sty m:val="p"/>
                      </m:rPr>
                      <a:rPr lang="el-GR" sz="1600" i="1">
                        <a:solidFill>
                          <a:srgbClr val="000000"/>
                        </a:solidFill>
                        <a:latin typeface="Cambria Math" panose="02040503050406030204" pitchFamily="18" charset="0"/>
                        <a:ea typeface="Cambria Math" panose="02040503050406030204" pitchFamily="18" charset="0"/>
                      </a:rPr>
                      <m:t>Θ</m:t>
                    </m:r>
                    <m:r>
                      <a:rPr lang="en-US" sz="1600" i="1" dirty="0">
                        <a:solidFill>
                          <a:srgbClr val="000000"/>
                        </a:solidFill>
                        <a:latin typeface="Cambria Math" panose="02040503050406030204" pitchFamily="18" charset="0"/>
                        <a:ea typeface="Cambria Math" panose="02040503050406030204" pitchFamily="18" charset="0"/>
                      </a:rPr>
                      <m:t>(</m:t>
                    </m:r>
                    <m:sSup>
                      <m:sSupPr>
                        <m:ctrlPr>
                          <a:rPr lang="en-US" sz="1600" i="1">
                            <a:solidFill>
                              <a:srgbClr val="000000"/>
                            </a:solidFill>
                            <a:latin typeface="Cambria Math" panose="02040503050406030204" pitchFamily="18" charset="0"/>
                            <a:ea typeface="Cambria Math" panose="02040503050406030204" pitchFamily="18" charset="0"/>
                          </a:rPr>
                        </m:ctrlPr>
                      </m:sSupPr>
                      <m:e>
                        <m:r>
                          <a:rPr lang="en-US" sz="1600" i="1">
                            <a:solidFill>
                              <a:srgbClr val="000000"/>
                            </a:solidFill>
                            <a:latin typeface="Cambria Math" panose="02040503050406030204" pitchFamily="18" charset="0"/>
                            <a:ea typeface="Cambria Math" panose="02040503050406030204" pitchFamily="18" charset="0"/>
                          </a:rPr>
                          <m:t>𝑛</m:t>
                        </m:r>
                      </m:e>
                      <m:sup>
                        <m:func>
                          <m:funcPr>
                            <m:ctrlPr>
                              <a:rPr lang="en-US" sz="1600" i="1">
                                <a:solidFill>
                                  <a:srgbClr val="000000"/>
                                </a:solidFill>
                                <a:latin typeface="Cambria Math" panose="02040503050406030204" pitchFamily="18" charset="0"/>
                                <a:ea typeface="Cambria Math" panose="02040503050406030204" pitchFamily="18" charset="0"/>
                              </a:rPr>
                            </m:ctrlPr>
                          </m:funcPr>
                          <m:fName>
                            <m:sSub>
                              <m:sSubPr>
                                <m:ctrlPr>
                                  <a:rPr lang="en-US" sz="1600" i="1">
                                    <a:solidFill>
                                      <a:srgbClr val="000000"/>
                                    </a:solidFill>
                                    <a:latin typeface="Cambria Math" panose="02040503050406030204" pitchFamily="18" charset="0"/>
                                    <a:ea typeface="Cambria Math" panose="02040503050406030204" pitchFamily="18" charset="0"/>
                                  </a:rPr>
                                </m:ctrlPr>
                              </m:sSubPr>
                              <m:e>
                                <m:r>
                                  <m:rPr>
                                    <m:sty m:val="p"/>
                                  </m:rPr>
                                  <a:rPr lang="en-US" sz="1600">
                                    <a:solidFill>
                                      <a:srgbClr val="000000"/>
                                    </a:solidFill>
                                    <a:latin typeface="Cambria Math" panose="02040503050406030204" pitchFamily="18" charset="0"/>
                                    <a:ea typeface="Cambria Math" panose="02040503050406030204" pitchFamily="18" charset="0"/>
                                  </a:rPr>
                                  <m:t>log</m:t>
                                </m:r>
                              </m:e>
                              <m:sub>
                                <m:r>
                                  <a:rPr lang="en-US" sz="1600" i="1">
                                    <a:solidFill>
                                      <a:srgbClr val="000000"/>
                                    </a:solidFill>
                                    <a:latin typeface="Cambria Math" panose="02040503050406030204" pitchFamily="18" charset="0"/>
                                    <a:ea typeface="Cambria Math" panose="02040503050406030204" pitchFamily="18" charset="0"/>
                                  </a:rPr>
                                  <m:t>𝑏</m:t>
                                </m:r>
                              </m:sub>
                            </m:sSub>
                          </m:fName>
                          <m:e>
                            <m:r>
                              <a:rPr lang="en-US" sz="1600" i="1">
                                <a:solidFill>
                                  <a:srgbClr val="000000"/>
                                </a:solidFill>
                                <a:latin typeface="Cambria Math" panose="02040503050406030204" pitchFamily="18" charset="0"/>
                                <a:ea typeface="Cambria Math" panose="02040503050406030204" pitchFamily="18" charset="0"/>
                              </a:rPr>
                              <m:t>𝑎</m:t>
                            </m:r>
                          </m:e>
                        </m:func>
                      </m:sup>
                    </m:sSup>
                    <m:func>
                      <m:funcPr>
                        <m:ctrlPr>
                          <a:rPr lang="en-US" sz="1600" b="0" i="1" smtClean="0">
                            <a:solidFill>
                              <a:srgbClr val="000000"/>
                            </a:solidFill>
                            <a:latin typeface="Cambria Math" panose="02040503050406030204" pitchFamily="18" charset="0"/>
                            <a:ea typeface="Cambria Math" panose="02040503050406030204" pitchFamily="18" charset="0"/>
                          </a:rPr>
                        </m:ctrlPr>
                      </m:funcPr>
                      <m:fName>
                        <m:r>
                          <m:rPr>
                            <m:sty m:val="p"/>
                          </m:rPr>
                          <a:rPr lang="en-US" sz="1600" b="0" i="0" smtClean="0">
                            <a:solidFill>
                              <a:srgbClr val="000000"/>
                            </a:solidFill>
                            <a:latin typeface="Cambria Math" panose="02040503050406030204" pitchFamily="18" charset="0"/>
                            <a:ea typeface="Cambria Math" panose="02040503050406030204" pitchFamily="18" charset="0"/>
                          </a:rPr>
                          <m:t>lg</m:t>
                        </m:r>
                      </m:fName>
                      <m:e>
                        <m:r>
                          <a:rPr lang="en-US" sz="1600" b="0" i="1" smtClean="0">
                            <a:solidFill>
                              <a:srgbClr val="000000"/>
                            </a:solidFill>
                            <a:latin typeface="Cambria Math" panose="02040503050406030204" pitchFamily="18" charset="0"/>
                            <a:ea typeface="Cambria Math" panose="02040503050406030204" pitchFamily="18" charset="0"/>
                          </a:rPr>
                          <m:t>𝑛</m:t>
                        </m:r>
                        <m:r>
                          <a:rPr lang="en-US" sz="1600" b="0" i="1" smtClean="0">
                            <a:solidFill>
                              <a:srgbClr val="000000"/>
                            </a:solidFill>
                            <a:latin typeface="Cambria Math" panose="02040503050406030204" pitchFamily="18" charset="0"/>
                            <a:ea typeface="Cambria Math" panose="02040503050406030204" pitchFamily="18" charset="0"/>
                          </a:rPr>
                          <m:t>)</m:t>
                        </m:r>
                      </m:e>
                    </m:func>
                  </m:oMath>
                </a14:m>
                <a:r>
                  <a:rPr lang="en-IN" sz="1600" b="0" i="0" u="none" strike="noStrike" baseline="0" dirty="0">
                    <a:solidFill>
                      <a:srgbClr val="000000"/>
                    </a:solidFill>
                    <a:latin typeface="+mj-lt"/>
                  </a:rPr>
                  <a:t>.</a:t>
                </a:r>
              </a:p>
              <a:p>
                <a:pPr marL="0" indent="0">
                  <a:buNone/>
                </a:pPr>
                <a:r>
                  <a:rPr lang="en-US" sz="1600" b="0" i="0" u="none" strike="noStrike" baseline="0" dirty="0">
                    <a:solidFill>
                      <a:srgbClr val="000000"/>
                    </a:solidFill>
                    <a:latin typeface="+mj-lt"/>
                  </a:rPr>
                  <a:t>3. </a:t>
                </a:r>
                <a14:m>
                  <m:oMath xmlns:m="http://schemas.openxmlformats.org/officeDocument/2006/math">
                    <m:r>
                      <a:rPr lang="en-US" sz="1600" b="0" i="1" u="none" strike="noStrike" baseline="0" dirty="0" smtClean="0">
                        <a:solidFill>
                          <a:srgbClr val="000000"/>
                        </a:solidFill>
                        <a:latin typeface="Cambria Math" panose="02040503050406030204" pitchFamily="18" charset="0"/>
                      </a:rPr>
                      <m:t>𝐼𝑓</m:t>
                    </m:r>
                    <m:r>
                      <a:rPr lang="en-US" sz="1600" b="0" i="1" u="none" strike="noStrike" baseline="0" dirty="0" smtClean="0">
                        <a:solidFill>
                          <a:srgbClr val="000000"/>
                        </a:solidFill>
                        <a:latin typeface="Cambria Math" panose="02040503050406030204" pitchFamily="18" charset="0"/>
                      </a:rPr>
                      <m:t> </m:t>
                    </m:r>
                    <m:r>
                      <a:rPr lang="en-US" sz="1600" i="1">
                        <a:solidFill>
                          <a:srgbClr val="000000"/>
                        </a:solidFill>
                        <a:latin typeface="Cambria Math" panose="02040503050406030204" pitchFamily="18" charset="0"/>
                      </a:rPr>
                      <m:t>𝑓</m:t>
                    </m:r>
                    <m:d>
                      <m:dPr>
                        <m:ctrlPr>
                          <a:rPr lang="en-US" sz="1600" i="1">
                            <a:solidFill>
                              <a:srgbClr val="000000"/>
                            </a:solidFill>
                            <a:latin typeface="Cambria Math" panose="02040503050406030204" pitchFamily="18" charset="0"/>
                          </a:rPr>
                        </m:ctrlPr>
                      </m:dPr>
                      <m:e>
                        <m:r>
                          <a:rPr lang="en-US" sz="1600" i="1">
                            <a:solidFill>
                              <a:srgbClr val="000000"/>
                            </a:solidFill>
                            <a:latin typeface="Cambria Math" panose="02040503050406030204" pitchFamily="18" charset="0"/>
                          </a:rPr>
                          <m:t>𝑛</m:t>
                        </m:r>
                      </m:e>
                    </m:d>
                    <m:r>
                      <a:rPr lang="en-US" sz="1600" i="1">
                        <a:solidFill>
                          <a:srgbClr val="000000"/>
                        </a:solidFill>
                        <a:latin typeface="Cambria Math" panose="02040503050406030204" pitchFamily="18" charset="0"/>
                      </a:rPr>
                      <m:t>=</m:t>
                    </m:r>
                    <m:r>
                      <m:rPr>
                        <m:sty m:val="p"/>
                      </m:rPr>
                      <a:rPr lang="el-GR" sz="1600" i="1" dirty="0" smtClean="0">
                        <a:solidFill>
                          <a:srgbClr val="000000"/>
                        </a:solidFill>
                        <a:latin typeface="Cambria Math" panose="02040503050406030204" pitchFamily="18" charset="0"/>
                        <a:ea typeface="Cambria Math" panose="02040503050406030204" pitchFamily="18" charset="0"/>
                      </a:rPr>
                      <m:t>Ω</m:t>
                    </m:r>
                    <m:d>
                      <m:dPr>
                        <m:ctrlPr>
                          <a:rPr lang="en-US" sz="1600" i="1">
                            <a:solidFill>
                              <a:srgbClr val="000000"/>
                            </a:solidFill>
                            <a:latin typeface="Cambria Math" panose="02040503050406030204" pitchFamily="18" charset="0"/>
                            <a:ea typeface="Cambria Math" panose="02040503050406030204" pitchFamily="18" charset="0"/>
                          </a:rPr>
                        </m:ctrlPr>
                      </m:dPr>
                      <m:e>
                        <m:sSup>
                          <m:sSupPr>
                            <m:ctrlPr>
                              <a:rPr lang="en-US" sz="1600" i="1">
                                <a:solidFill>
                                  <a:srgbClr val="000000"/>
                                </a:solidFill>
                                <a:latin typeface="Cambria Math" panose="02040503050406030204" pitchFamily="18" charset="0"/>
                                <a:ea typeface="Cambria Math" panose="02040503050406030204" pitchFamily="18" charset="0"/>
                              </a:rPr>
                            </m:ctrlPr>
                          </m:sSupPr>
                          <m:e>
                            <m:r>
                              <a:rPr lang="en-US" sz="1600" i="1">
                                <a:solidFill>
                                  <a:srgbClr val="000000"/>
                                </a:solidFill>
                                <a:latin typeface="Cambria Math" panose="02040503050406030204" pitchFamily="18" charset="0"/>
                                <a:ea typeface="Cambria Math" panose="02040503050406030204" pitchFamily="18" charset="0"/>
                              </a:rPr>
                              <m:t>𝑛</m:t>
                            </m:r>
                          </m:e>
                          <m:sup>
                            <m:func>
                              <m:funcPr>
                                <m:ctrlPr>
                                  <a:rPr lang="en-US" sz="1600" i="1">
                                    <a:solidFill>
                                      <a:srgbClr val="000000"/>
                                    </a:solidFill>
                                    <a:latin typeface="Cambria Math" panose="02040503050406030204" pitchFamily="18" charset="0"/>
                                    <a:ea typeface="Cambria Math" panose="02040503050406030204" pitchFamily="18" charset="0"/>
                                  </a:rPr>
                                </m:ctrlPr>
                              </m:funcPr>
                              <m:fName>
                                <m:sSub>
                                  <m:sSubPr>
                                    <m:ctrlPr>
                                      <a:rPr lang="en-US" sz="1600" i="1">
                                        <a:solidFill>
                                          <a:srgbClr val="000000"/>
                                        </a:solidFill>
                                        <a:latin typeface="Cambria Math" panose="02040503050406030204" pitchFamily="18" charset="0"/>
                                        <a:ea typeface="Cambria Math" panose="02040503050406030204" pitchFamily="18" charset="0"/>
                                      </a:rPr>
                                    </m:ctrlPr>
                                  </m:sSubPr>
                                  <m:e>
                                    <m:r>
                                      <m:rPr>
                                        <m:sty m:val="p"/>
                                      </m:rPr>
                                      <a:rPr lang="en-US" sz="1600">
                                        <a:solidFill>
                                          <a:srgbClr val="000000"/>
                                        </a:solidFill>
                                        <a:latin typeface="Cambria Math" panose="02040503050406030204" pitchFamily="18" charset="0"/>
                                        <a:ea typeface="Cambria Math" panose="02040503050406030204" pitchFamily="18" charset="0"/>
                                      </a:rPr>
                                      <m:t>log</m:t>
                                    </m:r>
                                  </m:e>
                                  <m:sub>
                                    <m:r>
                                      <a:rPr lang="en-US" sz="1600" i="1">
                                        <a:solidFill>
                                          <a:srgbClr val="000000"/>
                                        </a:solidFill>
                                        <a:latin typeface="Cambria Math" panose="02040503050406030204" pitchFamily="18" charset="0"/>
                                        <a:ea typeface="Cambria Math" panose="02040503050406030204" pitchFamily="18" charset="0"/>
                                      </a:rPr>
                                      <m:t>𝑏</m:t>
                                    </m:r>
                                  </m:sub>
                                </m:sSub>
                              </m:fName>
                              <m:e>
                                <m:r>
                                  <a:rPr lang="en-US" sz="1600" i="1">
                                    <a:solidFill>
                                      <a:srgbClr val="000000"/>
                                    </a:solidFill>
                                    <a:latin typeface="Cambria Math" panose="02040503050406030204" pitchFamily="18" charset="0"/>
                                    <a:ea typeface="Cambria Math" panose="02040503050406030204" pitchFamily="18" charset="0"/>
                                  </a:rPr>
                                  <m:t>𝑎</m:t>
                                </m:r>
                                <m:r>
                                  <a:rPr lang="en-US" sz="1600" b="0" i="1" smtClean="0">
                                    <a:solidFill>
                                      <a:srgbClr val="000000"/>
                                    </a:solidFill>
                                    <a:latin typeface="Cambria Math" panose="02040503050406030204" pitchFamily="18" charset="0"/>
                                    <a:ea typeface="Cambria Math" panose="02040503050406030204" pitchFamily="18" charset="0"/>
                                  </a:rPr>
                                  <m:t>+</m:t>
                                </m:r>
                              </m:e>
                            </m:func>
                            <m:r>
                              <a:rPr lang="en-US" sz="1600" i="1">
                                <a:solidFill>
                                  <a:srgbClr val="000000"/>
                                </a:solidFill>
                                <a:latin typeface="Cambria Math" panose="02040503050406030204" pitchFamily="18" charset="0"/>
                                <a:ea typeface="Cambria Math" panose="02040503050406030204" pitchFamily="18" charset="0"/>
                              </a:rPr>
                              <m:t>𝜀</m:t>
                            </m:r>
                          </m:sup>
                        </m:sSup>
                      </m:e>
                    </m:d>
                    <m:r>
                      <a:rPr lang="en-US" sz="1600" b="0" i="1" smtClean="0">
                        <a:solidFill>
                          <a:srgbClr val="000000"/>
                        </a:solidFill>
                        <a:latin typeface="Cambria Math" panose="02040503050406030204" pitchFamily="18" charset="0"/>
                        <a:ea typeface="Cambria Math" panose="02040503050406030204" pitchFamily="18" charset="0"/>
                      </a:rPr>
                      <m:t> </m:t>
                    </m:r>
                    <m:r>
                      <a:rPr lang="en-US" sz="1600" b="0" i="1" u="none" strike="noStrike" baseline="0" dirty="0" smtClean="0">
                        <a:solidFill>
                          <a:srgbClr val="000000"/>
                        </a:solidFill>
                        <a:latin typeface="Cambria Math" panose="02040503050406030204" pitchFamily="18" charset="0"/>
                      </a:rPr>
                      <m:t>𝑓𝑜𝑟</m:t>
                    </m:r>
                    <m:r>
                      <a:rPr lang="en-US" sz="1600" b="0" i="1" u="none" strike="noStrike" baseline="0" dirty="0" smtClean="0">
                        <a:solidFill>
                          <a:srgbClr val="000000"/>
                        </a:solidFill>
                        <a:latin typeface="Cambria Math" panose="02040503050406030204" pitchFamily="18" charset="0"/>
                      </a:rPr>
                      <m:t> </m:t>
                    </m:r>
                    <m:r>
                      <a:rPr lang="en-US" sz="1600" b="0" i="1" u="none" strike="noStrike" baseline="0" dirty="0" smtClean="0">
                        <a:solidFill>
                          <a:srgbClr val="000000"/>
                        </a:solidFill>
                        <a:latin typeface="Cambria Math" panose="02040503050406030204" pitchFamily="18" charset="0"/>
                      </a:rPr>
                      <m:t>𝑠𝑜𝑚𝑒</m:t>
                    </m:r>
                    <m:r>
                      <a:rPr lang="en-US" sz="1600" b="0" i="1" u="none" strike="noStrike" baseline="0" dirty="0" smtClean="0">
                        <a:solidFill>
                          <a:srgbClr val="000000"/>
                        </a:solidFill>
                        <a:latin typeface="Cambria Math" panose="02040503050406030204" pitchFamily="18" charset="0"/>
                      </a:rPr>
                      <m:t> </m:t>
                    </m:r>
                    <m:r>
                      <a:rPr lang="en-US" sz="1600" b="0" i="1" u="none" strike="noStrike" baseline="0" dirty="0" smtClean="0">
                        <a:solidFill>
                          <a:srgbClr val="000000"/>
                        </a:solidFill>
                        <a:latin typeface="Cambria Math" panose="02040503050406030204" pitchFamily="18" charset="0"/>
                      </a:rPr>
                      <m:t>𝑐𝑜𝑛𝑠𝑡𝑎𝑛𝑡</m:t>
                    </m:r>
                    <m:r>
                      <a:rPr lang="en-US" sz="1600" b="0" i="1" u="none" strike="noStrike" baseline="0" dirty="0" smtClean="0">
                        <a:solidFill>
                          <a:srgbClr val="000000"/>
                        </a:solidFill>
                        <a:latin typeface="Cambria Math" panose="02040503050406030204" pitchFamily="18" charset="0"/>
                      </a:rPr>
                      <m:t> </m:t>
                    </m:r>
                    <m:r>
                      <a:rPr lang="en-US" sz="1600" i="1" dirty="0">
                        <a:solidFill>
                          <a:srgbClr val="000000"/>
                        </a:solidFill>
                        <a:latin typeface="Cambria Math" panose="02040503050406030204" pitchFamily="18" charset="0"/>
                        <a:ea typeface="Cambria Math" panose="02040503050406030204" pitchFamily="18" charset="0"/>
                      </a:rPr>
                      <m:t>𝜖</m:t>
                    </m:r>
                    <m:r>
                      <a:rPr lang="en-US" sz="1600" b="0" i="1" u="none" strike="noStrike" baseline="0" dirty="0" smtClean="0">
                        <a:solidFill>
                          <a:srgbClr val="000000"/>
                        </a:solidFill>
                        <a:latin typeface="Cambria Math" panose="02040503050406030204" pitchFamily="18" charset="0"/>
                      </a:rPr>
                      <m:t>&gt; 0, </m:t>
                    </m:r>
                    <m:r>
                      <a:rPr lang="en-US" sz="1600" b="0" i="1" u="none" strike="noStrike" baseline="0" dirty="0" smtClean="0">
                        <a:solidFill>
                          <a:srgbClr val="000000"/>
                        </a:solidFill>
                        <a:latin typeface="Cambria Math" panose="02040503050406030204" pitchFamily="18" charset="0"/>
                      </a:rPr>
                      <m:t>𝑎𝑛𝑑</m:t>
                    </m:r>
                    <m:r>
                      <a:rPr lang="en-US" sz="1600" b="0" i="1" u="none" strike="noStrike" baseline="0" dirty="0" smtClean="0">
                        <a:solidFill>
                          <a:srgbClr val="000000"/>
                        </a:solidFill>
                        <a:latin typeface="Cambria Math" panose="02040503050406030204" pitchFamily="18" charset="0"/>
                      </a:rPr>
                      <m:t> </m:t>
                    </m:r>
                    <m:r>
                      <a:rPr lang="en-US" sz="1600" b="0" i="1" u="none" strike="noStrike" baseline="0" dirty="0" smtClean="0">
                        <a:solidFill>
                          <a:srgbClr val="000000"/>
                        </a:solidFill>
                        <a:latin typeface="Cambria Math" panose="02040503050406030204" pitchFamily="18" charset="0"/>
                      </a:rPr>
                      <m:t>𝑖𝑓</m:t>
                    </m:r>
                    <m:r>
                      <a:rPr lang="en-US" sz="1600" b="0" i="1" u="none" strike="noStrike" baseline="0" dirty="0" smtClean="0">
                        <a:solidFill>
                          <a:srgbClr val="000000"/>
                        </a:solidFill>
                        <a:latin typeface="Cambria Math" panose="02040503050406030204" pitchFamily="18" charset="0"/>
                      </a:rPr>
                      <m:t> </m:t>
                    </m:r>
                    <m:r>
                      <a:rPr lang="en-US" sz="1600" b="0" i="1" u="none" strike="noStrike" baseline="0" dirty="0" smtClean="0">
                        <a:solidFill>
                          <a:srgbClr val="000000"/>
                        </a:solidFill>
                        <a:latin typeface="Cambria Math" panose="02040503050406030204" pitchFamily="18" charset="0"/>
                      </a:rPr>
                      <m:t>𝑎𝑓</m:t>
                    </m:r>
                    <m:d>
                      <m:dPr>
                        <m:ctrlPr>
                          <a:rPr lang="en-US" sz="1600" b="0" i="1" u="none" strike="noStrike" baseline="0" dirty="0" smtClean="0">
                            <a:solidFill>
                              <a:srgbClr val="000000"/>
                            </a:solidFill>
                            <a:latin typeface="Cambria Math" panose="02040503050406030204" pitchFamily="18" charset="0"/>
                          </a:rPr>
                        </m:ctrlPr>
                      </m:dPr>
                      <m:e>
                        <m:f>
                          <m:fPr>
                            <m:ctrlPr>
                              <a:rPr lang="en-US" sz="1600" b="0" i="1" u="none" strike="noStrike" baseline="0" dirty="0" smtClean="0">
                                <a:solidFill>
                                  <a:srgbClr val="000000"/>
                                </a:solidFill>
                                <a:latin typeface="Cambria Math" panose="02040503050406030204" pitchFamily="18" charset="0"/>
                              </a:rPr>
                            </m:ctrlPr>
                          </m:fPr>
                          <m:num>
                            <m:r>
                              <a:rPr lang="en-US" sz="1600" b="0" i="1" u="none" strike="noStrike" baseline="0" dirty="0" smtClean="0">
                                <a:solidFill>
                                  <a:srgbClr val="000000"/>
                                </a:solidFill>
                                <a:latin typeface="Cambria Math" panose="02040503050406030204" pitchFamily="18" charset="0"/>
                              </a:rPr>
                              <m:t>𝑛</m:t>
                            </m:r>
                          </m:num>
                          <m:den>
                            <m:r>
                              <a:rPr lang="en-US" sz="1600" b="0" i="1" u="none" strike="noStrike" baseline="0" dirty="0" smtClean="0">
                                <a:solidFill>
                                  <a:srgbClr val="000000"/>
                                </a:solidFill>
                                <a:latin typeface="Cambria Math" panose="02040503050406030204" pitchFamily="18" charset="0"/>
                              </a:rPr>
                              <m:t>𝑏</m:t>
                            </m:r>
                          </m:den>
                        </m:f>
                      </m:e>
                    </m:d>
                    <m:r>
                      <a:rPr lang="en-US" sz="1600" b="0" i="1" u="none" strike="noStrike" baseline="0" dirty="0" smtClean="0">
                        <a:solidFill>
                          <a:srgbClr val="000000"/>
                        </a:solidFill>
                        <a:latin typeface="Cambria Math" panose="02040503050406030204" pitchFamily="18" charset="0"/>
                        <a:ea typeface="Cambria Math" panose="02040503050406030204" pitchFamily="18" charset="0"/>
                      </a:rPr>
                      <m:t>≤</m:t>
                    </m:r>
                    <m:r>
                      <a:rPr lang="en-US" sz="1600" i="1" dirty="0">
                        <a:solidFill>
                          <a:srgbClr val="000000"/>
                        </a:solidFill>
                        <a:latin typeface="Cambria Math" panose="02040503050406030204" pitchFamily="18" charset="0"/>
                      </a:rPr>
                      <m:t>𝑐𝑓</m:t>
                    </m:r>
                    <m:r>
                      <a:rPr lang="en-US" sz="1600" i="1" dirty="0">
                        <a:solidFill>
                          <a:srgbClr val="000000"/>
                        </a:solidFill>
                        <a:latin typeface="Cambria Math" panose="02040503050406030204" pitchFamily="18" charset="0"/>
                      </a:rPr>
                      <m:t> </m:t>
                    </m:r>
                    <m:d>
                      <m:dPr>
                        <m:ctrlPr>
                          <a:rPr lang="en-US" sz="1600" i="1" dirty="0">
                            <a:solidFill>
                              <a:srgbClr val="000000"/>
                            </a:solidFill>
                            <a:latin typeface="Cambria Math" panose="02040503050406030204" pitchFamily="18" charset="0"/>
                          </a:rPr>
                        </m:ctrlPr>
                      </m:dPr>
                      <m:e>
                        <m:r>
                          <a:rPr lang="en-US" sz="1600" i="1" dirty="0">
                            <a:solidFill>
                              <a:srgbClr val="000000"/>
                            </a:solidFill>
                            <a:latin typeface="Cambria Math" panose="02040503050406030204" pitchFamily="18" charset="0"/>
                          </a:rPr>
                          <m:t>𝑛</m:t>
                        </m:r>
                      </m:e>
                    </m:d>
                    <m:r>
                      <a:rPr lang="en-US" sz="1600" b="0" i="1" dirty="0" smtClean="0">
                        <a:solidFill>
                          <a:srgbClr val="000000"/>
                        </a:solidFill>
                        <a:latin typeface="Cambria Math" panose="02040503050406030204" pitchFamily="18" charset="0"/>
                      </a:rPr>
                      <m:t> </m:t>
                    </m:r>
                    <m:r>
                      <a:rPr lang="en-US" sz="1600" b="0" i="1" dirty="0" smtClean="0">
                        <a:solidFill>
                          <a:srgbClr val="000000"/>
                        </a:solidFill>
                        <a:latin typeface="Cambria Math" panose="02040503050406030204" pitchFamily="18" charset="0"/>
                      </a:rPr>
                      <m:t>𝑓𝑜𝑟</m:t>
                    </m:r>
                  </m:oMath>
                </a14:m>
                <a:endParaRPr lang="en-IN" sz="1600" dirty="0">
                  <a:solidFill>
                    <a:srgbClr val="000000"/>
                  </a:solidFill>
                  <a:latin typeface="+mj-lt"/>
                </a:endParaRPr>
              </a:p>
              <a:p>
                <a:pPr marL="0" indent="0">
                  <a:buNone/>
                </a:pPr>
                <a14:m>
                  <m:oMathPara xmlns:m="http://schemas.openxmlformats.org/officeDocument/2006/math">
                    <m:oMathParaPr>
                      <m:jc m:val="centerGroup"/>
                    </m:oMathParaPr>
                    <m:oMath xmlns:m="http://schemas.openxmlformats.org/officeDocument/2006/math">
                      <m:r>
                        <a:rPr lang="en-US" sz="1600" b="0" i="1" smtClean="0">
                          <a:solidFill>
                            <a:srgbClr val="000000"/>
                          </a:solidFill>
                          <a:latin typeface="Cambria Math" panose="02040503050406030204" pitchFamily="18" charset="0"/>
                        </a:rPr>
                        <m:t>𝑠𝑜𝑚𝑒</m:t>
                      </m:r>
                      <m:r>
                        <a:rPr lang="en-US" sz="1600" b="0" i="1" smtClean="0">
                          <a:solidFill>
                            <a:srgbClr val="000000"/>
                          </a:solidFill>
                          <a:latin typeface="Cambria Math" panose="02040503050406030204" pitchFamily="18" charset="0"/>
                        </a:rPr>
                        <m:t> </m:t>
                      </m:r>
                      <m:r>
                        <a:rPr lang="en-US" sz="1600" b="0" i="1" smtClean="0">
                          <a:solidFill>
                            <a:srgbClr val="000000"/>
                          </a:solidFill>
                          <a:latin typeface="Cambria Math" panose="02040503050406030204" pitchFamily="18" charset="0"/>
                        </a:rPr>
                        <m:t>𝑐𝑜𝑛𝑠𝑡𝑎𝑛𝑡</m:t>
                      </m:r>
                      <m:r>
                        <a:rPr lang="en-US" sz="1600" b="0" i="1" smtClean="0">
                          <a:solidFill>
                            <a:srgbClr val="000000"/>
                          </a:solidFill>
                          <a:latin typeface="Cambria Math" panose="02040503050406030204" pitchFamily="18" charset="0"/>
                        </a:rPr>
                        <m:t> </m:t>
                      </m:r>
                      <m:r>
                        <a:rPr lang="en-US" sz="1600" b="0" i="1" smtClean="0">
                          <a:solidFill>
                            <a:srgbClr val="000000"/>
                          </a:solidFill>
                          <a:latin typeface="Cambria Math" panose="02040503050406030204" pitchFamily="18" charset="0"/>
                        </a:rPr>
                        <m:t>𝑐</m:t>
                      </m:r>
                      <m:r>
                        <a:rPr lang="en-US" sz="1600" b="0" i="1" smtClean="0">
                          <a:solidFill>
                            <a:srgbClr val="000000"/>
                          </a:solidFill>
                          <a:latin typeface="Cambria Math" panose="02040503050406030204" pitchFamily="18" charset="0"/>
                        </a:rPr>
                        <m:t>&lt;1 </m:t>
                      </m:r>
                      <m:r>
                        <a:rPr lang="en-US" sz="1600" b="0" i="1" smtClean="0">
                          <a:solidFill>
                            <a:srgbClr val="000000"/>
                          </a:solidFill>
                          <a:latin typeface="Cambria Math" panose="02040503050406030204" pitchFamily="18" charset="0"/>
                        </a:rPr>
                        <m:t>𝑎𝑛𝑑</m:t>
                      </m:r>
                      <m:r>
                        <a:rPr lang="en-US" sz="1600" b="0" i="1" smtClean="0">
                          <a:solidFill>
                            <a:srgbClr val="000000"/>
                          </a:solidFill>
                          <a:latin typeface="Cambria Math" panose="02040503050406030204" pitchFamily="18" charset="0"/>
                        </a:rPr>
                        <m:t> </m:t>
                      </m:r>
                      <m:r>
                        <a:rPr lang="en-US" sz="1600" b="0" i="1" smtClean="0">
                          <a:solidFill>
                            <a:srgbClr val="000000"/>
                          </a:solidFill>
                          <a:latin typeface="Cambria Math" panose="02040503050406030204" pitchFamily="18" charset="0"/>
                        </a:rPr>
                        <m:t>𝑎𝑙𝑙</m:t>
                      </m:r>
                      <m:r>
                        <a:rPr lang="en-US" sz="1600" b="0" i="1" smtClean="0">
                          <a:solidFill>
                            <a:srgbClr val="000000"/>
                          </a:solidFill>
                          <a:latin typeface="Cambria Math" panose="02040503050406030204" pitchFamily="18" charset="0"/>
                        </a:rPr>
                        <m:t> </m:t>
                      </m:r>
                      <m:r>
                        <a:rPr lang="en-US" sz="1600" b="0" i="1" smtClean="0">
                          <a:solidFill>
                            <a:srgbClr val="000000"/>
                          </a:solidFill>
                          <a:latin typeface="Cambria Math" panose="02040503050406030204" pitchFamily="18" charset="0"/>
                        </a:rPr>
                        <m:t>𝑠𝑢𝑓𝑓𝑖𝑐𝑖𝑒𝑛𝑡𝑙𝑦</m:t>
                      </m:r>
                      <m:r>
                        <a:rPr lang="en-US" sz="1600" b="0" i="1" smtClean="0">
                          <a:solidFill>
                            <a:srgbClr val="000000"/>
                          </a:solidFill>
                          <a:latin typeface="Cambria Math" panose="02040503050406030204" pitchFamily="18" charset="0"/>
                        </a:rPr>
                        <m:t> </m:t>
                      </m:r>
                      <m:r>
                        <a:rPr lang="en-US" sz="1600" b="0" i="1" smtClean="0">
                          <a:solidFill>
                            <a:srgbClr val="000000"/>
                          </a:solidFill>
                          <a:latin typeface="Cambria Math" panose="02040503050406030204" pitchFamily="18" charset="0"/>
                        </a:rPr>
                        <m:t>𝑙𝑎𝑟𝑔𝑒</m:t>
                      </m:r>
                      <m:r>
                        <a:rPr lang="en-US" sz="1600" b="0" i="1" smtClean="0">
                          <a:solidFill>
                            <a:srgbClr val="000000"/>
                          </a:solidFill>
                          <a:latin typeface="Cambria Math" panose="02040503050406030204" pitchFamily="18" charset="0"/>
                        </a:rPr>
                        <m:t> </m:t>
                      </m:r>
                      <m:r>
                        <a:rPr lang="en-US" sz="1600" b="0" i="1" smtClean="0">
                          <a:solidFill>
                            <a:srgbClr val="000000"/>
                          </a:solidFill>
                          <a:latin typeface="Cambria Math" panose="02040503050406030204" pitchFamily="18" charset="0"/>
                        </a:rPr>
                        <m:t>𝑛</m:t>
                      </m:r>
                      <m:r>
                        <a:rPr lang="en-US" sz="1600" b="0" i="1" smtClean="0">
                          <a:solidFill>
                            <a:srgbClr val="000000"/>
                          </a:solidFill>
                          <a:latin typeface="Cambria Math" panose="02040503050406030204" pitchFamily="18" charset="0"/>
                        </a:rPr>
                        <m:t>, </m:t>
                      </m:r>
                      <m:r>
                        <a:rPr lang="en-US" sz="1600" b="0" i="1" smtClean="0">
                          <a:solidFill>
                            <a:srgbClr val="000000"/>
                          </a:solidFill>
                          <a:latin typeface="Cambria Math" panose="02040503050406030204" pitchFamily="18" charset="0"/>
                        </a:rPr>
                        <m:t>𝑡h𝑎𝑛</m:t>
                      </m:r>
                      <m:r>
                        <a:rPr lang="en-US" sz="1600" b="0" i="1" smtClean="0">
                          <a:solidFill>
                            <a:srgbClr val="000000"/>
                          </a:solidFill>
                          <a:latin typeface="Cambria Math" panose="02040503050406030204" pitchFamily="18" charset="0"/>
                        </a:rPr>
                        <m:t> </m:t>
                      </m:r>
                      <m:r>
                        <a:rPr lang="en-US" sz="1600" b="0" i="1" smtClean="0">
                          <a:solidFill>
                            <a:srgbClr val="000000"/>
                          </a:solidFill>
                          <a:latin typeface="Cambria Math" panose="02040503050406030204" pitchFamily="18" charset="0"/>
                        </a:rPr>
                        <m:t>𝑇</m:t>
                      </m:r>
                      <m:d>
                        <m:dPr>
                          <m:ctrlPr>
                            <a:rPr lang="en-US" sz="1600" b="0" i="1" smtClean="0">
                              <a:solidFill>
                                <a:srgbClr val="000000"/>
                              </a:solidFill>
                              <a:latin typeface="Cambria Math" panose="02040503050406030204" pitchFamily="18" charset="0"/>
                            </a:rPr>
                          </m:ctrlPr>
                        </m:dPr>
                        <m:e>
                          <m:r>
                            <a:rPr lang="en-US" sz="1600" b="0" i="1" smtClean="0">
                              <a:solidFill>
                                <a:srgbClr val="000000"/>
                              </a:solidFill>
                              <a:latin typeface="Cambria Math" panose="02040503050406030204" pitchFamily="18" charset="0"/>
                            </a:rPr>
                            <m:t>𝑛</m:t>
                          </m:r>
                        </m:e>
                      </m:d>
                      <m:r>
                        <a:rPr lang="en-US" sz="1600" b="0" i="1" smtClean="0">
                          <a:solidFill>
                            <a:srgbClr val="000000"/>
                          </a:solidFill>
                          <a:latin typeface="Cambria Math" panose="02040503050406030204" pitchFamily="18" charset="0"/>
                        </a:rPr>
                        <m:t>=</m:t>
                      </m:r>
                      <m:r>
                        <m:rPr>
                          <m:sty m:val="p"/>
                        </m:rPr>
                        <a:rPr lang="el-GR" sz="1600" b="0" i="1" smtClean="0">
                          <a:solidFill>
                            <a:srgbClr val="000000"/>
                          </a:solidFill>
                          <a:latin typeface="Cambria Math" panose="02040503050406030204" pitchFamily="18" charset="0"/>
                          <a:ea typeface="Cambria Math" panose="02040503050406030204" pitchFamily="18" charset="0"/>
                        </a:rPr>
                        <m:t>Θ</m:t>
                      </m:r>
                      <m:r>
                        <a:rPr lang="en-US" sz="1600" b="0" i="1" smtClean="0">
                          <a:solidFill>
                            <a:srgbClr val="000000"/>
                          </a:solidFill>
                          <a:latin typeface="Cambria Math" panose="02040503050406030204" pitchFamily="18" charset="0"/>
                          <a:ea typeface="Cambria Math" panose="02040503050406030204" pitchFamily="18" charset="0"/>
                        </a:rPr>
                        <m:t>(</m:t>
                      </m:r>
                      <m:r>
                        <a:rPr lang="en-US" sz="1600" b="0" i="1" smtClean="0">
                          <a:solidFill>
                            <a:srgbClr val="000000"/>
                          </a:solidFill>
                          <a:latin typeface="Cambria Math" panose="02040503050406030204" pitchFamily="18" charset="0"/>
                          <a:ea typeface="Cambria Math" panose="02040503050406030204" pitchFamily="18" charset="0"/>
                        </a:rPr>
                        <m:t>𝑓</m:t>
                      </m:r>
                      <m:d>
                        <m:dPr>
                          <m:ctrlPr>
                            <a:rPr lang="en-US" sz="1600" b="0" i="1" smtClean="0">
                              <a:solidFill>
                                <a:srgbClr val="000000"/>
                              </a:solidFill>
                              <a:latin typeface="Cambria Math" panose="02040503050406030204" pitchFamily="18" charset="0"/>
                              <a:ea typeface="Cambria Math" panose="02040503050406030204" pitchFamily="18" charset="0"/>
                            </a:rPr>
                          </m:ctrlPr>
                        </m:dPr>
                        <m:e>
                          <m:r>
                            <a:rPr lang="en-US" sz="1600" b="0" i="1" smtClean="0">
                              <a:solidFill>
                                <a:srgbClr val="000000"/>
                              </a:solidFill>
                              <a:latin typeface="Cambria Math" panose="02040503050406030204" pitchFamily="18" charset="0"/>
                              <a:ea typeface="Cambria Math" panose="02040503050406030204" pitchFamily="18" charset="0"/>
                            </a:rPr>
                            <m:t>𝑛</m:t>
                          </m:r>
                        </m:e>
                      </m:d>
                      <m:r>
                        <a:rPr lang="en-US" sz="1600" b="0" i="1" smtClean="0">
                          <a:solidFill>
                            <a:srgbClr val="000000"/>
                          </a:solidFill>
                          <a:latin typeface="Cambria Math" panose="02040503050406030204" pitchFamily="18" charset="0"/>
                          <a:ea typeface="Cambria Math" panose="02040503050406030204" pitchFamily="18" charset="0"/>
                        </a:rPr>
                        <m:t>)</m:t>
                      </m:r>
                    </m:oMath>
                  </m:oMathPara>
                </a14:m>
                <a:endParaRPr lang="en-IN" sz="1600" dirty="0">
                  <a:solidFill>
                    <a:srgbClr val="000000"/>
                  </a:solidFill>
                  <a:latin typeface="+mj-lt"/>
                </a:endParaRPr>
              </a:p>
            </p:txBody>
          </p:sp>
        </mc:Choice>
        <mc:Fallback xmlns="">
          <p:sp>
            <p:nvSpPr>
              <p:cNvPr id="3" name="Content Placeholder 2">
                <a:extLst>
                  <a:ext uri="{FF2B5EF4-FFF2-40B4-BE49-F238E27FC236}">
                    <a16:creationId xmlns:a16="http://schemas.microsoft.com/office/drawing/2014/main" id="{AF3B68F8-D131-465E-95BC-E5D403594026}"/>
                  </a:ext>
                </a:extLst>
              </p:cNvPr>
              <p:cNvSpPr>
                <a:spLocks noGrp="1" noRot="1" noChangeAspect="1" noMove="1" noResize="1" noEditPoints="1" noAdjustHandles="1" noChangeArrowheads="1" noChangeShapeType="1" noTextEdit="1"/>
              </p:cNvSpPr>
              <p:nvPr>
                <p:ph idx="1"/>
              </p:nvPr>
            </p:nvSpPr>
            <p:spPr>
              <a:xfrm>
                <a:off x="899592" y="1905000"/>
                <a:ext cx="7704856" cy="3468216"/>
              </a:xfrm>
              <a:blipFill>
                <a:blip r:embed="rId2"/>
                <a:stretch>
                  <a:fillRect l="-475" t="-528" r="-950"/>
                </a:stretch>
              </a:blipFill>
            </p:spPr>
            <p:txBody>
              <a:bodyPr/>
              <a:lstStyle/>
              <a:p>
                <a:r>
                  <a:rPr lang="en-IN">
                    <a:noFill/>
                  </a:rPr>
                  <a:t> </a:t>
                </a:r>
              </a:p>
            </p:txBody>
          </p:sp>
        </mc:Fallback>
      </mc:AlternateContent>
    </p:spTree>
    <p:extLst>
      <p:ext uri="{BB962C8B-B14F-4D97-AF65-F5344CB8AC3E}">
        <p14:creationId xmlns:p14="http://schemas.microsoft.com/office/powerpoint/2010/main" val="3651273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5DCA1-048C-4266-BB49-C05BB4805D52}"/>
              </a:ext>
            </a:extLst>
          </p:cNvPr>
          <p:cNvSpPr>
            <a:spLocks noGrp="1"/>
          </p:cNvSpPr>
          <p:nvPr>
            <p:ph type="title"/>
          </p:nvPr>
        </p:nvSpPr>
        <p:spPr/>
        <p:txBody>
          <a:bodyPr/>
          <a:lstStyle/>
          <a:p>
            <a:r>
              <a:rPr lang="en-US" b="1" dirty="0">
                <a:solidFill>
                  <a:srgbClr val="000000"/>
                </a:solidFill>
              </a:rPr>
              <a:t>Master Method</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ABCD6F-6D85-48D8-998B-66EC12DD3FC8}"/>
                  </a:ext>
                </a:extLst>
              </p:cNvPr>
              <p:cNvSpPr>
                <a:spLocks noGrp="1"/>
              </p:cNvSpPr>
              <p:nvPr>
                <p:ph idx="1"/>
              </p:nvPr>
            </p:nvSpPr>
            <p:spPr>
              <a:xfrm>
                <a:off x="683568" y="1905000"/>
                <a:ext cx="8003232" cy="3886200"/>
              </a:xfrm>
            </p:spPr>
            <p:txBody>
              <a:bodyPr/>
              <a:lstStyle/>
              <a:p>
                <a:pPr marL="0" indent="0">
                  <a:buNone/>
                </a:pPr>
                <a:r>
                  <a:rPr lang="en-US" sz="1800" dirty="0">
                    <a:solidFill>
                      <a:srgbClr val="000000"/>
                    </a:solidFill>
                    <a:latin typeface="+mj-lt"/>
                  </a:rPr>
                  <a:t>Example 1</a:t>
                </a:r>
              </a:p>
              <a:p>
                <a:pPr marL="0" indent="0">
                  <a:lnSpc>
                    <a:spcPct val="107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Solve the following recurrence by using Master Method</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Aft>
                    <a:spcPts val="0"/>
                  </a:spcAft>
                  <a:buNone/>
                </a:pPr>
                <a14:m>
                  <m:oMathPara xmlns:m="http://schemas.openxmlformats.org/officeDocument/2006/math">
                    <m:oMathParaPr>
                      <m:jc m:val="center"/>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=5</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e>
                      </m:d>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sz="1800" dirty="0">
                  <a:solidFill>
                    <a:srgbClr val="000000"/>
                  </a:solidFill>
                </a:endParaRPr>
              </a:p>
            </p:txBody>
          </p:sp>
        </mc:Choice>
        <mc:Fallback xmlns="">
          <p:sp>
            <p:nvSpPr>
              <p:cNvPr id="3" name="Content Placeholder 2">
                <a:extLst>
                  <a:ext uri="{FF2B5EF4-FFF2-40B4-BE49-F238E27FC236}">
                    <a16:creationId xmlns:a16="http://schemas.microsoft.com/office/drawing/2014/main" id="{EEABCD6F-6D85-48D8-998B-66EC12DD3FC8}"/>
                  </a:ext>
                </a:extLst>
              </p:cNvPr>
              <p:cNvSpPr>
                <a:spLocks noGrp="1" noRot="1" noChangeAspect="1" noMove="1" noResize="1" noEditPoints="1" noAdjustHandles="1" noChangeArrowheads="1" noChangeShapeType="1" noTextEdit="1"/>
              </p:cNvSpPr>
              <p:nvPr>
                <p:ph idx="1"/>
              </p:nvPr>
            </p:nvSpPr>
            <p:spPr>
              <a:xfrm>
                <a:off x="683568" y="1905000"/>
                <a:ext cx="8003232" cy="3886200"/>
              </a:xfrm>
              <a:blipFill>
                <a:blip r:embed="rId2"/>
                <a:stretch>
                  <a:fillRect l="-609" t="-942"/>
                </a:stretch>
              </a:blipFill>
            </p:spPr>
            <p:txBody>
              <a:bodyPr/>
              <a:lstStyle/>
              <a:p>
                <a:r>
                  <a:rPr lang="en-IN">
                    <a:noFill/>
                  </a:rPr>
                  <a:t> </a:t>
                </a:r>
              </a:p>
            </p:txBody>
          </p:sp>
        </mc:Fallback>
      </mc:AlternateContent>
    </p:spTree>
    <p:extLst>
      <p:ext uri="{BB962C8B-B14F-4D97-AF65-F5344CB8AC3E}">
        <p14:creationId xmlns:p14="http://schemas.microsoft.com/office/powerpoint/2010/main" val="2451246580"/>
      </p:ext>
    </p:extLst>
  </p:cSld>
  <p:clrMapOvr>
    <a:masterClrMapping/>
  </p:clrMapOvr>
</p:sld>
</file>

<file path=ppt/theme/theme1.xml><?xml version="1.0" encoding="utf-8"?>
<a:theme xmlns:a="http://schemas.openxmlformats.org/drawingml/2006/main" name="10069045">
  <a:themeElements>
    <a:clrScheme name="10069045 13">
      <a:dk1>
        <a:srgbClr val="003300"/>
      </a:dk1>
      <a:lt1>
        <a:srgbClr val="FFFFFF"/>
      </a:lt1>
      <a:dk2>
        <a:srgbClr val="3A566E"/>
      </a:dk2>
      <a:lt2>
        <a:srgbClr val="808080"/>
      </a:lt2>
      <a:accent1>
        <a:srgbClr val="A6BF73"/>
      </a:accent1>
      <a:accent2>
        <a:srgbClr val="FFFFCC"/>
      </a:accent2>
      <a:accent3>
        <a:srgbClr val="FFFFFF"/>
      </a:accent3>
      <a:accent4>
        <a:srgbClr val="002A00"/>
      </a:accent4>
      <a:accent5>
        <a:srgbClr val="D0DCBC"/>
      </a:accent5>
      <a:accent6>
        <a:srgbClr val="E7E7B9"/>
      </a:accent6>
      <a:hlink>
        <a:srgbClr val="7EA0BC"/>
      </a:hlink>
      <a:folHlink>
        <a:srgbClr val="BF848A"/>
      </a:folHlink>
    </a:clrScheme>
    <a:fontScheme name="10069045">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006904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006904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006904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006904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006904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006904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0069045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006904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006904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006904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006904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006904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0069045 13">
        <a:dk1>
          <a:srgbClr val="003300"/>
        </a:dk1>
        <a:lt1>
          <a:srgbClr val="FFFFFF"/>
        </a:lt1>
        <a:dk2>
          <a:srgbClr val="3A566E"/>
        </a:dk2>
        <a:lt2>
          <a:srgbClr val="808080"/>
        </a:lt2>
        <a:accent1>
          <a:srgbClr val="A6BF73"/>
        </a:accent1>
        <a:accent2>
          <a:srgbClr val="FFFFCC"/>
        </a:accent2>
        <a:accent3>
          <a:srgbClr val="FFFFFF"/>
        </a:accent3>
        <a:accent4>
          <a:srgbClr val="002A00"/>
        </a:accent4>
        <a:accent5>
          <a:srgbClr val="D0DCBC"/>
        </a:accent5>
        <a:accent6>
          <a:srgbClr val="E7E7B9"/>
        </a:accent6>
        <a:hlink>
          <a:srgbClr val="7EA0BC"/>
        </a:hlink>
        <a:folHlink>
          <a:srgbClr val="BF848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10069045</Template>
  <TotalTime>3969</TotalTime>
  <Words>3851</Words>
  <Application>Microsoft Office PowerPoint</Application>
  <PresentationFormat>On-screen Show (4:3)</PresentationFormat>
  <Paragraphs>410</Paragraphs>
  <Slides>57</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65" baseType="lpstr">
      <vt:lpstr>Arial</vt:lpstr>
      <vt:lpstr>Arial Black</vt:lpstr>
      <vt:lpstr>Calibri</vt:lpstr>
      <vt:lpstr>Cambria Math</vt:lpstr>
      <vt:lpstr>Tahoma</vt:lpstr>
      <vt:lpstr>Times-BoldItalic</vt:lpstr>
      <vt:lpstr>10069045</vt:lpstr>
      <vt:lpstr>Equation</vt:lpstr>
      <vt:lpstr>Algorithm Analysis and Design  Recurrence Equation  (Solving Recurrence using  Master Method)  Lecture – 11 and 12</vt:lpstr>
      <vt:lpstr>Overview</vt:lpstr>
      <vt:lpstr>Overview</vt:lpstr>
      <vt:lpstr>Overview</vt:lpstr>
      <vt:lpstr>Recursive Function</vt:lpstr>
      <vt:lpstr>Recursive Function</vt:lpstr>
      <vt:lpstr>Master Method</vt:lpstr>
      <vt:lpstr>Master Method</vt:lpstr>
      <vt:lpstr>Master Method</vt:lpstr>
      <vt:lpstr>Master Method</vt:lpstr>
      <vt:lpstr>Master Method</vt:lpstr>
      <vt:lpstr>Master Method</vt:lpstr>
      <vt:lpstr>Master Method</vt:lpstr>
      <vt:lpstr>Master Method</vt:lpstr>
      <vt:lpstr>Master Method</vt:lpstr>
      <vt:lpstr>Master Method</vt:lpstr>
      <vt:lpstr>Master Method</vt:lpstr>
      <vt:lpstr>Master Method</vt:lpstr>
      <vt:lpstr>Master Method</vt:lpstr>
      <vt:lpstr>Master Method</vt:lpstr>
      <vt:lpstr>Master Method</vt:lpstr>
      <vt:lpstr>Master Method</vt:lpstr>
      <vt:lpstr>Master Method</vt:lpstr>
      <vt:lpstr>Master Method</vt:lpstr>
      <vt:lpstr>Master Method</vt:lpstr>
      <vt:lpstr>Master Method</vt:lpstr>
      <vt:lpstr>Master Method</vt:lpstr>
      <vt:lpstr>Master Method</vt:lpstr>
      <vt:lpstr>Master Method</vt:lpstr>
      <vt:lpstr>   (Solving Recurrence using Advanced version of Master Method)  (For GATE questions only)  </vt:lpstr>
      <vt:lpstr>Master Method (GATE)</vt:lpstr>
      <vt:lpstr>Master Method (GATE)</vt:lpstr>
      <vt:lpstr>Master Method (GATE)</vt:lpstr>
      <vt:lpstr>Master Method (GATE)</vt:lpstr>
      <vt:lpstr>Master Method (GATE)</vt:lpstr>
      <vt:lpstr>Master Method (GATE)</vt:lpstr>
      <vt:lpstr>Master Method (GATE)</vt:lpstr>
      <vt:lpstr>Master Method (GATE)</vt:lpstr>
      <vt:lpstr>Master Method (GATE)</vt:lpstr>
      <vt:lpstr>Master Method (GATE)</vt:lpstr>
      <vt:lpstr>Master Method (GATE)</vt:lpstr>
      <vt:lpstr>Master Method (GATE)</vt:lpstr>
      <vt:lpstr>Master Method (GATE)</vt:lpstr>
      <vt:lpstr>Master Method (GATE)</vt:lpstr>
      <vt:lpstr>Master Method (GATE)</vt:lpstr>
      <vt:lpstr>Master Method (GATE)</vt:lpstr>
      <vt:lpstr>Master Method (GATE)</vt:lpstr>
      <vt:lpstr>Master Method (GATE)</vt:lpstr>
      <vt:lpstr>Master Method (GATE)</vt:lpstr>
      <vt:lpstr>Master Method (GATE)</vt:lpstr>
      <vt:lpstr>Master Method (GATE)</vt:lpstr>
      <vt:lpstr>Master Method (GATE)</vt:lpstr>
      <vt:lpstr>Master Method (GATE)</vt:lpstr>
      <vt:lpstr>Master Method (GATE)</vt:lpstr>
      <vt:lpstr>Master Method (GATE)</vt:lpstr>
      <vt:lpstr>Master Method (GATE)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Ravendra singh</cp:lastModifiedBy>
  <cp:revision>186</cp:revision>
  <dcterms:created xsi:type="dcterms:W3CDTF">2008-04-22T09:26:06Z</dcterms:created>
  <dcterms:modified xsi:type="dcterms:W3CDTF">2020-09-09T09:54:27Z</dcterms:modified>
</cp:coreProperties>
</file>