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0" r:id="rId2"/>
    <p:sldId id="286" r:id="rId3"/>
    <p:sldId id="28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6" r:id="rId12"/>
    <p:sldId id="311" r:id="rId13"/>
    <p:sldId id="312" r:id="rId14"/>
    <p:sldId id="313" r:id="rId15"/>
    <p:sldId id="314" r:id="rId16"/>
    <p:sldId id="317" r:id="rId17"/>
    <p:sldId id="318" r:id="rId18"/>
    <p:sldId id="319" r:id="rId19"/>
    <p:sldId id="315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284" r:id="rId28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E6107B6-73DF-4F59-B758-C2BCE50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0B2DB70B-BC03-4C28-906C-6B8E10077D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8252CF2-1B57-4FD6-9B49-8EA0C405FB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B1989C8-403D-4A3F-8067-B7263BF517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4CBD8E-AD1D-4371-8EF7-D4AD4006E9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B3E7030-E7AC-4AEF-BA96-71860DD506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E30109-3037-4BC7-B199-8C90B978C86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C626-8B06-4B39-AB6D-18B0D544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DC0F-3021-4210-8C2D-BA7EF728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1E69-93E2-4151-ACB7-8A050CB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4DBC-0937-4B60-94FD-BE2B6341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2E4D-97B7-413A-8665-DA62D9E8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907A2-1677-4BE4-ABCF-A59DA356DD6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1807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8A79D-DF8F-4DBE-BDA1-BDBEF4DC3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3DC8-9803-4B21-BB85-06DC6136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C85F-5176-4960-976D-4B1B476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FE6D-AED9-418C-9505-1FAD189F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98A7-4ED9-48ED-A327-BCD5D71A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9068-A0AA-4EC7-A2A0-8023E0B91F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603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2633-3B42-4FE1-80D4-58C5E676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D9BB-3883-4E52-9F9D-B9168459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7115-669A-4C30-B5E3-7840EAE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C958-C5BF-4BE1-BF61-E5C41C2E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A97-7564-4302-A289-7F185DA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CB083-BBB0-49FA-B1CC-3EA112EEBBB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659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4943-57B6-48F6-986B-B2C08A07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64C1-4CA1-4ABE-9C39-7CD54382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2D00-4211-408D-9518-38550A9A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3A10-C24A-4FE3-92B2-E0C316E4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2ED8-3E89-4C93-B647-C74684BE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2D80D-D72C-43F8-A91F-50ECC011779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203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A40E-4F13-49BC-BF4A-9208D42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F868-952D-47CC-ADF6-85FC31E96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09B27-91A3-45A3-9003-11617371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5CBE-56B2-4056-A369-B28BAB6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76F89-D311-4F61-A098-66AE9837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C751C-28EF-49DC-B60D-D364F521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0EC0-611E-446A-96C8-F817E89A827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82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2EBD-21D9-49CA-8FC1-0AD8C464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273E-E89C-4183-9047-8C13F883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8D4B0-9743-4937-B275-B05D7568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0A560-7234-47BE-AB4D-78564719D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3B384-2873-4901-9D6E-B756F29C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2FC38-43B1-43BF-A554-3DCF1C82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81E33-621E-4FCB-91ED-AE906484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1332C-5CB9-40BC-9950-E9C1C4C7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348BD-40E2-4B3D-AB06-4AE35ED6D2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8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92ED-5B80-4CA2-8DB8-4E416EEE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94A50-6E8B-42F6-8668-D1D9338A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E7DC-BDBB-4181-A125-0BF8F298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02857-DB9A-402D-88BD-B68B674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CF094-C708-46E1-86F6-D76495BBB83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151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37113-4B48-445B-A476-23D484A6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3AA27-9DFD-4CA1-A0D4-32464FB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6C59-F955-4599-8FED-0939A31B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58E6D-C38B-40DF-9D67-4DA8B4AF7B5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5881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7FB9-E3BA-4992-9B04-30AB9DA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35E-4983-4882-B025-B26AD08E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C51B4-4CC9-4467-BB1C-ED93401F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F0564-F067-4E90-9BFF-DB62BF5E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C95A-DBCA-4B13-90D9-785B5B56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679B0-9213-4CD7-8156-CE4CB36D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28773-8C67-4B07-8D61-3F82EA1A01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42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B80E-8E65-4DD0-B891-4AFFEADC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BA2A0-3B04-419D-B26A-A923425D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2AE7-DEBD-4C1E-A8D6-15D49D98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EFE6-FD1C-43AD-B946-08900B9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67AE-31A0-4C86-A959-7653C5E9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DC900-B49C-437B-B96B-31AF4F37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85D96-2726-467F-A6EF-117752F298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04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91FD89-2F4F-429B-8B97-CDB4F92F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22F34A9D-530D-4436-888D-2EC9E686F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CEB321F-8F12-4E48-8DE4-CC7D2E600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36AFFB-8990-42EC-A37C-895313B67E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0308993-4C4E-40F4-BD9A-D097687F6D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511C9DA-863C-431D-B3B7-A7545A8741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5394FC4-6D79-4E4F-8E1C-F6DC0A07CF6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204864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(Matrix Multiplication </a:t>
            </a:r>
            <a:b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Strassen’s Algorithm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7E0D9-F11B-4F95-B280-37414836B7D8}"/>
              </a:ext>
            </a:extLst>
          </p:cNvPr>
          <p:cNvSpPr txBox="1"/>
          <p:nvPr/>
        </p:nvSpPr>
        <p:spPr>
          <a:xfrm>
            <a:off x="3581887" y="4293096"/>
            <a:ext cx="1980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-16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5900"/>
            <a:ext cx="7402016" cy="388620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Strassen’s strategy 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Idea: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Make the recursion tree less bushy.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only 7(seven) recursive multiplications of n/2 x n/2 matrices, rather than 8(Eight).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485900"/>
                <a:ext cx="6681936" cy="38862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Strassen’s strategy :</a:t>
                </a:r>
              </a:p>
              <a:p>
                <a:pPr marL="457200" lvl="1" indent="0">
                  <a:buNone/>
                </a:pPr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Algorithm:</a:t>
                </a:r>
              </a:p>
              <a:p>
                <a:pPr marL="1071563" algn="just">
                  <a:buFont typeface="+mj-lt"/>
                  <a:buAutoNum type="arabicPeriod"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in the recursive method, partition each of the matrices into four n/2 x  n/2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submatrices.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71563" algn="just">
                  <a:buFont typeface="+mj-lt"/>
                  <a:buAutoNum type="arabicPeriod"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ompute 7 matrix products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each 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n/2 x  n/2.</a:t>
                </a:r>
              </a:p>
              <a:p>
                <a:pPr marL="1071563" algn="just">
                  <a:buFont typeface="+mj-lt"/>
                  <a:buAutoNum type="arabicPeriod"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n/2 x  n/2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submatrices of C by adding and subtracting various combinations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485900"/>
                <a:ext cx="6681936" cy="3886200"/>
              </a:xfrm>
              <a:blipFill>
                <a:blip r:embed="rId2"/>
                <a:stretch>
                  <a:fillRect l="-2007" t="-2041" r="-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73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4103340"/>
              </a:xfrm>
            </p:spPr>
            <p:txBody>
              <a:bodyPr numCol="1"/>
              <a:lstStyle/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Strassen’s strategy :</a:t>
                </a:r>
              </a:p>
              <a:p>
                <a:pPr marL="341313" lvl="1" indent="0">
                  <a:buNone/>
                </a:pPr>
                <a:r>
                  <a:rPr lang="en-IN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Details of Step 2:</a:t>
                </a:r>
              </a:p>
              <a:p>
                <a:pPr marL="341313" lvl="1" indent="0">
                  <a:buNone/>
                </a:pPr>
                <a:r>
                  <a:rPr lang="en-IN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7 matrix products:</a:t>
                </a:r>
              </a:p>
              <a:p>
                <a:pPr marL="341313" lvl="1" indent="0">
                  <a:lnSpc>
                    <a:spcPct val="150000"/>
                  </a:lnSpc>
                  <a:buNone/>
                </a:pPr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IN" sz="20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I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	U=</a:t>
                </a:r>
                <a:r>
                  <a:rPr lang="en-IN" sz="20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I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I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  <a:r>
                  <a:rPr lang="en-IN" sz="20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V=(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I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I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341313" lvl="1" indent="0">
                  <a:lnSpc>
                    <a:spcPct val="150000"/>
                  </a:lnSpc>
                  <a:buNone/>
                </a:pPr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341313" lvl="1" indent="0">
                  <a:lnSpc>
                    <a:spcPct val="150000"/>
                  </a:lnSpc>
                  <a:buNone/>
                </a:pPr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S=</a:t>
                </a:r>
                <a:r>
                  <a:rPr lang="en-IN" sz="20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I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341313" lvl="1" indent="0">
                  <a:lnSpc>
                    <a:spcPct val="150000"/>
                  </a:lnSpc>
                  <a:buNone/>
                </a:pPr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I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  <a:r>
                  <a:rPr lang="en-IN" sz="20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endParaRPr lang="en-IN" sz="20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4103340"/>
              </a:xfrm>
              <a:blipFill>
                <a:blip r:embed="rId2"/>
                <a:stretch>
                  <a:fillRect l="-1812" t="-19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22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Strassen’s strategy :</a:t>
                </a:r>
              </a:p>
              <a:p>
                <a:pPr marL="341313" lvl="1" indent="0">
                  <a:buNone/>
                </a:pPr>
                <a:r>
                  <a:rPr lang="en-IN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Details of Step 3:</a:t>
                </a:r>
              </a:p>
              <a:p>
                <a:pPr marL="341313" lvl="1" indent="0">
                  <a:buNone/>
                </a:pPr>
                <a:r>
                  <a:rPr lang="en-IN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C with 4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adding and subtracting</a:t>
                </a:r>
                <a:r>
                  <a:rPr lang="en-IN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:</a:t>
                </a:r>
              </a:p>
              <a:p>
                <a:pPr marL="341313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12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53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Strassen’s strategy :</a:t>
                </a:r>
              </a:p>
              <a:p>
                <a:pPr marL="457200" lvl="1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Analysis:</a:t>
                </a:r>
              </a:p>
              <a:p>
                <a:pPr marL="457200" lvl="1" indent="0">
                  <a:buNone/>
                </a:pPr>
                <a:r>
                  <a:rPr lang="en-US" sz="28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Recurrence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u="none" strike="noStrik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800" b="0" i="1" u="none" strike="noStrik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u="none" strike="noStrik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800" b="0" i="1" u="none" strike="noStrik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800" b="0" i="1" u="none" strike="noStrik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u="none" strike="noStrik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IN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</m:e>
                              <m:e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IN" sz="2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IN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IN" sz="2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𝑖𝑓𝑛</m:t>
                                </m:r>
                                <m:r>
                                  <a:rPr lang="en-IN" sz="28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u="none" strike="noStrike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I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(By using Master Method)</a:t>
                </a: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12" t="-2041" b="-9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0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1</a:t>
                </a:r>
              </a:p>
              <a:p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Matrix multiplication of the following two matrices with the help of  Strassen’s strategy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95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6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1</a:t>
                </a:r>
              </a:p>
              <a:p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Matrix multiplication of the following two matrices with the help of  Strassen’s strategy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=3,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=4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=7,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=8</a:t>
                </a: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95" t="-2041"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52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1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the value of P, Q, R, S, T, U and V</a:t>
                </a: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1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1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(1+4)(5+8)=5 x 13=65</a:t>
                </a:r>
              </a:p>
              <a:p>
                <a:pPr marL="341313" lvl="1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I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  <a:r>
                  <a:rPr lang="en-IN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(3+4)5=7 x 5=35		</a:t>
                </a:r>
              </a:p>
              <a:p>
                <a:pPr marL="341313" lvl="1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1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)=1(6-8)=1 x -2=-2</a:t>
                </a:r>
              </a:p>
              <a:p>
                <a:pPr marL="341313" lvl="1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S=</a:t>
                </a:r>
                <a:r>
                  <a:rPr lang="en-IN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I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4(7-54 x 2=8</a:t>
                </a:r>
              </a:p>
              <a:p>
                <a:pPr marL="341313" lvl="1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  <a:r>
                  <a:rPr lang="en-IN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=(1+2)8=3 x 8=24</a:t>
                </a:r>
              </a:p>
              <a:p>
                <a:pPr marL="341313" lvl="1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U=</a:t>
                </a:r>
                <a:r>
                  <a:rPr lang="en-IN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=(3-1)(5+6)=2 x 11=22</a:t>
                </a:r>
              </a:p>
              <a:p>
                <a:pPr marL="341313" lvl="1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I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)=(2-4)(7+8)=-2 x 15=-30</a:t>
                </a: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95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7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1</a:t>
                </a:r>
              </a:p>
              <a:p>
                <a:pPr marL="341313" lvl="1" indent="0">
                  <a:buNone/>
                </a:pPr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:</a:t>
                </a:r>
              </a:p>
              <a:p>
                <a:pPr marL="3413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65+8-24-30=19</a:t>
                </a:r>
              </a:p>
              <a:p>
                <a:pPr marL="3413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=-2+24=22</a:t>
                </a:r>
              </a:p>
              <a:p>
                <a:pPr marL="3413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=35+8=43</a:t>
                </a:r>
              </a:p>
              <a:p>
                <a:pPr marL="3413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=65-2-35+22=50</a:t>
                </a:r>
              </a:p>
              <a:p>
                <a:pPr marL="341313" lvl="1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95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66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2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Matrix multiplication of the following two matrices with the help of  Strassen’s strategy.</a:t>
                </a:r>
              </a:p>
              <a:p>
                <a:pPr marL="0" indent="0"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95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69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E38EA130-768C-488D-8A1C-FEA60FFAA9B0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1116013" y="1773238"/>
                <a:ext cx="7489825" cy="3671887"/>
              </a:xfrm>
            </p:spPr>
            <p:txBody>
              <a:bodyPr/>
              <a:lstStyle/>
              <a:p>
                <a:pPr marL="457200" indent="-457200" algn="l" eaLnBrk="1" hangingPunct="1">
                  <a:buFont typeface="Arial" panose="020B0604020202020204" pitchFamily="34" charset="0"/>
                  <a:buChar char="•"/>
                </a:pPr>
                <a:r>
                  <a:rPr lang="en-IN" altLang="en-US" sz="32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Learn the implementation techniques of “divide and conquer” in the context of the Strassen’s Matrix multiplication with analysis.</a:t>
                </a:r>
              </a:p>
              <a:p>
                <a:pPr marL="457200" indent="-457200" algn="l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𝐶𝑜𝑛𝑣𝑒𝑛𝑡𝑖𝑜𝑛𝑎𝑙</m:t>
                    </m:r>
                    <m:r>
                      <a:rPr lang="en-I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𝑠𝑡𝑟𝑎𝑡𝑒𝑔𝑦</m:t>
                    </m:r>
                    <m:r>
                      <a:rPr lang="en-I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IN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IN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altLang="en-US" dirty="0">
                  <a:solidFill>
                    <a:srgbClr val="000000"/>
                  </a:solidFill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𝑖𝑣𝑖𝑑𝑒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𝐶𝑜𝑞𝑢𝑒𝑠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𝑠𝑡𝑟𝑎𝑡𝑒𝑔𝑦</m:t>
                    </m:r>
                    <m:r>
                      <a:rPr lang="en-I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  <m:r>
                      <m:rPr>
                        <m:sty m:val="p"/>
                      </m:rPr>
                      <a:rPr lang="el-GR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IN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altLang="en-US" dirty="0">
                  <a:solidFill>
                    <a:srgbClr val="000000"/>
                  </a:solidFill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𝑡𝑟𝑎𝑠𝑠𝑒</m:t>
                    </m:r>
                    <m:sSup>
                      <m:sSupPr>
                        <m:ctrlPr>
                          <a:rPr lang="en-IN" alt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alt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𝑠𝑡𝑟𝑎𝑡𝑒𝑔𝑦</m:t>
                    </m:r>
                    <m:r>
                      <a:rPr lang="en-I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  <m:r>
                      <m:rPr>
                        <m:sty m:val="p"/>
                      </m:rPr>
                      <a:rPr lang="el-GR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IN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IN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altLang="en-US" dirty="0">
                  <a:solidFill>
                    <a:srgbClr val="000000"/>
                  </a:solidFill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IN" altLang="en-US" dirty="0">
                  <a:solidFill>
                    <a:srgbClr val="000000"/>
                  </a:solidFill>
                </a:endParaRPr>
              </a:p>
              <a:p>
                <a:pPr marL="457200" indent="-457200" algn="l" eaLnBrk="1" hangingPunct="1">
                  <a:buFont typeface="Arial" panose="020B0604020202020204" pitchFamily="34" charset="0"/>
                  <a:buChar char="•"/>
                </a:pPr>
                <a:endParaRPr lang="en-I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E38EA130-768C-488D-8A1C-FEA60FFAA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6013" y="1773238"/>
                <a:ext cx="7489825" cy="3671887"/>
              </a:xfrm>
              <a:blipFill>
                <a:blip r:embed="rId3"/>
                <a:stretch>
                  <a:fillRect l="-1871" t="-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6E787-E1CF-4B3D-8346-5F9B30239C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B364B036-7FA1-4D7F-A9A5-00ADF3C32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2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 we partition the input matrices into sub matrices as shown below:</a:t>
                </a:r>
              </a:p>
              <a:p>
                <a:pPr marL="0" indent="0">
                  <a:buNone/>
                </a:pPr>
                <a:endParaRPr lang="en-I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95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2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5745832" cy="28071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2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the value of P, Q, R, S, T, U and V</a:t>
                </a:r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1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IN" sz="1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1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IN" sz="1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 </m:t>
                      </m:r>
                      <m:sSub>
                        <m:sSubPr>
                          <m:ctrlPr>
                            <a:rPr lang="en-IN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None/>
                </a:pPr>
                <a:r>
                  <a:rPr lang="en-US" sz="18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5745832" cy="2807196"/>
              </a:xfrm>
              <a:blipFill>
                <a:blip r:embed="rId2"/>
                <a:stretch>
                  <a:fillRect l="-2439" t="-2826" b="-2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50CADB-B1A6-4709-ADBB-64325C9071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56956" y="3573016"/>
                <a:ext cx="3872644" cy="2121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1313" lvl="1" indent="0">
                  <a:buFontTx/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  <a:r>
                  <a:rPr lang="en-IN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2425" lvl="1" indent="0">
                  <a:lnSpc>
                    <a:spcPct val="15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38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67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FontTx/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50CADB-B1A6-4709-ADBB-64325C90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956" y="3573016"/>
                <a:ext cx="3872644" cy="2121892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057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5745832" cy="28071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2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1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5745832" cy="2807196"/>
              </a:xfrm>
              <a:blipFill>
                <a:blip r:embed="rId2"/>
                <a:stretch>
                  <a:fillRect l="-2439" t="-2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50CADB-B1A6-4709-ADBB-64325C9071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56956" y="3573016"/>
                <a:ext cx="3872644" cy="2121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1313" lvl="1" indent="0">
                  <a:lnSpc>
                    <a:spcPct val="150000"/>
                  </a:lnSpc>
                  <a:buFontTx/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S=</a:t>
                </a:r>
                <a:r>
                  <a:rPr lang="en-IN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2425" lvl="1" indent="0">
                  <a:lnSpc>
                    <a:spcPct val="15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FontTx/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50CADB-B1A6-4709-ADBB-64325C90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956" y="3573016"/>
                <a:ext cx="3872644" cy="2121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34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5745832" cy="28071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2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  <a:r>
                  <a:rPr lang="en-IN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5745832" cy="2807196"/>
              </a:xfrm>
              <a:blipFill>
                <a:blip r:embed="rId2"/>
                <a:stretch>
                  <a:fillRect l="-2439" t="-2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50CADB-B1A6-4709-ADBB-64325C9071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56956" y="2060848"/>
                <a:ext cx="3872644" cy="2121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1313" lvl="1" indent="0">
                  <a:lnSpc>
                    <a:spcPct val="150000"/>
                  </a:lnSpc>
                  <a:buFontTx/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U=</a:t>
                </a:r>
                <a:r>
                  <a:rPr lang="en-IN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2425" lvl="1" indent="0">
                  <a:lnSpc>
                    <a:spcPct val="15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FontTx/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50CADB-B1A6-4709-ADBB-64325C90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956" y="2060848"/>
                <a:ext cx="3872644" cy="2121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0392982-631E-482B-8474-98CE3A98E7B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67744" y="3933056"/>
                <a:ext cx="3872644" cy="2121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1313" lvl="1" indent="0">
                  <a:lnSpc>
                    <a:spcPct val="150000"/>
                  </a:lnSpc>
                  <a:buFontTx/>
                  <a:buNone/>
                </a:pPr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lnSpc>
                    <a:spcPct val="15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2425" lvl="1" indent="0">
                  <a:lnSpc>
                    <a:spcPct val="15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−22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−18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FontTx/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0392982-631E-482B-8474-98CE3A98E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3933056"/>
                <a:ext cx="3872644" cy="2121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166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618040" cy="44640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2</a:t>
                </a:r>
              </a:p>
              <a:p>
                <a:pPr marL="182563" lvl="1" indent="0">
                  <a:buNone/>
                </a:pPr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:</a:t>
                </a:r>
              </a:p>
              <a:p>
                <a:pPr marL="182563" lvl="1" indent="0">
                  <a:buNone/>
                </a:pPr>
                <a:endParaRPr lang="en-IN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−18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lnSpc>
                    <a:spcPct val="150000"/>
                  </a:lnSpc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618040" cy="4464050"/>
              </a:xfrm>
              <a:blipFill>
                <a:blip r:embed="rId2"/>
                <a:stretch>
                  <a:fillRect l="-1840" t="-17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203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618040" cy="44640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2</a:t>
                </a:r>
              </a:p>
              <a:p>
                <a:pPr marL="182563" lvl="1" indent="0">
                  <a:buNone/>
                </a:pPr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:</a:t>
                </a:r>
              </a:p>
              <a:p>
                <a:pPr marL="182563" lvl="1" indent="0">
                  <a:buNone/>
                </a:pPr>
                <a:endParaRPr lang="en-IN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67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47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67</m:t>
                              </m:r>
                            </m:e>
                          </m:mr>
                        </m: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67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47</m:t>
                              </m:r>
                            </m:e>
                          </m:mr>
                        </m: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47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</m: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lnSpc>
                    <a:spcPct val="150000"/>
                  </a:lnSpc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618040" cy="4464050"/>
              </a:xfrm>
              <a:blipFill>
                <a:blip r:embed="rId2"/>
                <a:stretch>
                  <a:fillRect l="-1840" t="-17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2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618040" cy="44640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2</a:t>
                </a:r>
              </a:p>
              <a:p>
                <a:pPr marL="182563" lvl="1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are:</a:t>
                </a:r>
              </a:p>
              <a:p>
                <a:pPr marL="18256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47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47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</m: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the resultant Matrix C is =</a:t>
                </a: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563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28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29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29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lvl="1" indent="0">
                  <a:buNone/>
                </a:pPr>
                <a:endParaRPr lang="en-IN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618040" cy="4464050"/>
              </a:xfrm>
              <a:blipFill>
                <a:blip r:embed="rId2"/>
                <a:stretch>
                  <a:fillRect l="-1840" t="-17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63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2523B371-614D-460E-9FF3-58C08C4F8F5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 dirty="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5900"/>
            <a:ext cx="7402016" cy="388620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 definition: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3C2D4-01D1-4629-9949-A07ED0A3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84" y="2174977"/>
            <a:ext cx="7272808" cy="29521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5900"/>
            <a:ext cx="7402016" cy="388620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Conventional strategy: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8E82A-66BA-48F4-8F7A-A4866905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67" y="1952836"/>
            <a:ext cx="7231696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546032" cy="38862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Question is</a:t>
                </a:r>
              </a:p>
              <a:p>
                <a:pPr marL="444500" indent="-44450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𝐼𝑠</m:t>
                    </m:r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best or we can multiply    the matrix in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𝜊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time?</a:t>
                </a:r>
              </a:p>
              <a:p>
                <a:pPr marL="444500" indent="-444500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(i.e. can we solve it in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)</a:t>
                </a:r>
              </a:p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Let’s see with Divide and Conquer strategy………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546032" cy="3886200"/>
              </a:xfrm>
              <a:blipFill>
                <a:blip r:embed="rId2"/>
                <a:stretch>
                  <a:fillRect l="-1777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7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Divide-and-conquer strategy 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with the other divide-and-conquer algorithms, assume that n is a power of 2.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Partition each of A,B, C into four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matrices:</a:t>
                </a:r>
              </a:p>
              <a:p>
                <a:pPr marL="457200" lvl="1" indent="0">
                  <a:buNone/>
                </a:pPr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1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1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1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1800" b="0" i="0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,</m:t>
                      </m:r>
                      <m:r>
                        <a:rPr lang="en-IN" sz="1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multiplication we can write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12" t="-2041" r="-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87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Divide-and-conquer strategy :</a:t>
                </a:r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multiplication we can write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 create four equations. They are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I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85900"/>
                <a:ext cx="7402016" cy="3886200"/>
              </a:xfrm>
              <a:blipFill>
                <a:blip r:embed="rId2"/>
                <a:stretch>
                  <a:fillRect l="-1812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2CC813-EDCA-4C44-B719-B2BA51CC760A}"/>
                  </a:ext>
                </a:extLst>
              </p:cNvPr>
              <p:cNvSpPr txBox="1"/>
              <p:nvPr/>
            </p:nvSpPr>
            <p:spPr>
              <a:xfrm>
                <a:off x="1234357" y="5048934"/>
                <a:ext cx="72728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Each of these equations multiplies two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matrices and then adds their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b="0" i="0" u="none" strike="noStrike" baseline="0" dirty="0">
                    <a:latin typeface="Times New Roman" panose="02020603050405020304" pitchFamily="18" charset="0"/>
                  </a:rPr>
                  <a:t>products.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2CC813-EDCA-4C44-B719-B2BA51CC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57" y="5048934"/>
                <a:ext cx="7272808" cy="646331"/>
              </a:xfrm>
              <a:prstGeom prst="rect">
                <a:avLst/>
              </a:prstGeom>
              <a:blipFill>
                <a:blip r:embed="rId3"/>
                <a:stretch>
                  <a:fillRect l="-670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49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7" y="1485900"/>
                <a:ext cx="8014345" cy="38862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Divide-and-conquer strategy :</a:t>
                </a:r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using the equations of previous slide we ca write the Divide and conquer algorithm.</a:t>
                </a:r>
              </a:p>
              <a:p>
                <a:pPr marL="457200" lvl="1" indent="0">
                  <a:buNone/>
                </a:pPr>
                <a:r>
                  <a:rPr lang="en-US" sz="1700" b="1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700" b="1" u="none" strike="noStrike" cap="small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ec</a:t>
                </a:r>
                <a:r>
                  <a:rPr lang="en-US" sz="1700" b="1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-M</a:t>
                </a:r>
                <a:r>
                  <a:rPr lang="en-US" sz="1700" b="1" u="none" strike="noStrike" cap="small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</a:t>
                </a:r>
                <a:r>
                  <a:rPr lang="en-US" sz="1700" b="1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1700" b="1" u="none" strike="noStrike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1700" b="1" u="none" strike="noStrike" cap="small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ult</a:t>
                </a:r>
                <a:r>
                  <a:rPr lang="en-US" sz="1700" b="1" u="none" strike="noStrike" cap="small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700" b="1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(A, B, n)</a:t>
                </a:r>
              </a:p>
              <a:p>
                <a:pPr marL="457200" lvl="1" indent="0">
                  <a:buNone/>
                  <a:tabLst>
                    <a:tab pos="719138" algn="l"/>
                  </a:tabLst>
                </a:pPr>
                <a:r>
                  <a:rPr lang="en-US" sz="17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Let C be a n x n matrix</a:t>
                </a:r>
              </a:p>
              <a:p>
                <a:pPr marL="457200" lvl="1" indent="0">
                  <a:buNone/>
                  <a:tabLst>
                    <a:tab pos="719138" algn="l"/>
                  </a:tabLst>
                </a:pPr>
                <a:r>
                  <a:rPr lang="en-US" sz="17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If n== 1</a:t>
                </a:r>
              </a:p>
              <a:p>
                <a:pPr marL="457200" lvl="1" indent="0">
                  <a:buNone/>
                  <a:tabLst>
                    <a:tab pos="719138" algn="l"/>
                    <a:tab pos="901700" algn="l"/>
                  </a:tabLst>
                </a:pPr>
                <a:r>
                  <a:rPr lang="en-US" sz="1700" b="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700" b="0" i="0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sz="1700" b="0" i="0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700" b="0" i="0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7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7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17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700" b="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7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IN" sz="17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1700" b="0" u="none" strike="noStrike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  <a:tabLst>
                    <a:tab pos="719138" algn="l"/>
                    <a:tab pos="901700" algn="l"/>
                  </a:tabLst>
                </a:pPr>
                <a:r>
                  <a:rPr lang="en-US" sz="17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else partition A,B, and C into </a:t>
                </a:r>
                <a14:m>
                  <m:oMath xmlns:m="http://schemas.openxmlformats.org/officeDocument/2006/math"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7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b="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submatrices.</a:t>
                </a:r>
              </a:p>
              <a:p>
                <a:pPr marL="457200" lvl="1" indent="0">
                  <a:buNone/>
                  <a:tabLst>
                    <a:tab pos="719138" algn="l"/>
                    <a:tab pos="901700" algn="l"/>
                  </a:tabLst>
                </a:pPr>
                <a:r>
                  <a:rPr lang="en-US" sz="17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sz="1600" b="0" i="0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600" b="0" i="0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ec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ult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IN" sz="1600" i="1" cap="small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600" b="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IN" sz="1600" b="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ec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ult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IN" sz="1600" i="1" cap="small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60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IN" sz="160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  <a:tabLst>
                    <a:tab pos="719138" algn="l"/>
                    <a:tab pos="901700" algn="l"/>
                  </a:tabLst>
                </a:pPr>
                <a:r>
                  <a:rPr lang="en-US" sz="1600" b="0" u="none" strike="noStrike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sz="1600" b="0" i="0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600" b="0" i="0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ec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ult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IN" sz="1600" i="1" cap="small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600" b="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IN" sz="1600" b="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ec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ult</m:t>
                    </m:r>
                    <m:r>
                      <a:rPr lang="en-IN" sz="1600" i="0" cap="small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160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IN" sz="1600" i="1" cap="small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60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IN" sz="160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  <a:tabLst>
                    <a:tab pos="719138" algn="l"/>
                    <a:tab pos="901700" algn="l"/>
                  </a:tabLst>
                </a:pPr>
                <a:r>
                  <a:rPr lang="en-IN" sz="1600" b="0" u="none" strike="noStrike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sz="1600" b="0" i="0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IN" sz="1600" b="0" i="0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ec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ult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IN" sz="1600" i="1" cap="small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600" b="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IN" sz="1600" b="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ec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ult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IN" sz="1600" i="1" cap="small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60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IN" sz="160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  <a:tabLst>
                    <a:tab pos="719138" algn="l"/>
                    <a:tab pos="901700" algn="l"/>
                  </a:tabLst>
                </a:pPr>
                <a:r>
                  <a:rPr lang="en-US" sz="1600" b="0" u="none" strike="noStrike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sz="1600" b="0" i="0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IN" sz="1600" b="0" i="0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ec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ult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IN" sz="1600" i="1" cap="small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600" b="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IN" sz="1600" b="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ec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cap="small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ult</m:t>
                    </m:r>
                    <m:r>
                      <a:rPr lang="en-IN" sz="1600" i="0" cap="small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16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IN" sz="16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160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IN" sz="1600" i="1" cap="small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60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IN" sz="1600" i="0" cap="small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b="0" u="none" strike="noStrike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  <a:tabLst>
                    <a:tab pos="719138" algn="l"/>
                    <a:tab pos="90170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C</a:t>
                </a:r>
                <a:endParaRPr lang="en-US" sz="1600" b="0" u="none" strike="noStrike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7" y="1485900"/>
                <a:ext cx="8014345" cy="3886200"/>
              </a:xfrm>
              <a:blipFill>
                <a:blip r:embed="rId2"/>
                <a:stretch>
                  <a:fillRect l="-1673" t="-2041" r="-1065" b="-15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12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Matrix Multiplication</a:t>
            </a:r>
            <a:br>
              <a:rPr lang="en-IN" altLang="en-US" dirty="0">
                <a:solidFill>
                  <a:srgbClr val="000000"/>
                </a:solidFill>
              </a:rPr>
            </a:b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7" y="1485900"/>
                <a:ext cx="8014345" cy="4319364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Analysis of Divide-and-conquer strategy :</a:t>
                </a:r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b="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T(n) be the time to multiply two </a:t>
                </a:r>
                <a14:m>
                  <m:oMath xmlns:m="http://schemas.openxmlformats.org/officeDocument/2006/math"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600" b="1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matrices.</a:t>
                </a:r>
              </a:p>
              <a:p>
                <a:pPr marL="457200" lvl="1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 Case:  </a:t>
                </a: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n=1. Perform one scalar multiplication: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b="1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Recursive Case: </a:t>
                </a: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n&gt;1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Dividing takes b</a:t>
                </a:r>
                <a:r>
                  <a:rPr lang="el-GR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time, </a:t>
                </a: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index calculations.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Conquering makes 8 recursive calls, each multiplying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6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matrices.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(i.e.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I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I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600" u="none" strike="noStrike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Combining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time to add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matrices four items.</a:t>
                </a:r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the Recurrence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u="none" strike="noStrik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600" b="0" i="1" u="none" strike="noStrik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u="none" strike="noStrik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1600" b="0" i="1" u="none" strike="noStrik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600" b="0" i="1" u="none" strike="noStrik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600" b="0" i="1" u="none" strike="noStrik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IN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</m:e>
                              <m:e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IN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IN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IN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𝑖𝑓𝑛</m:t>
                                </m:r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u="none" strike="noStrike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u="none" strike="noStrike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(Apply Master Method)</a:t>
                </a:r>
              </a:p>
              <a:p>
                <a:pPr marL="457200" lvl="1" indent="0">
                  <a:buNone/>
                </a:pPr>
                <a:r>
                  <a:rPr lang="en-IN" sz="1800" u="none" strike="noStrike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 we do better?</a:t>
                </a:r>
                <a:endParaRPr lang="en-US" sz="1600" u="none" strike="noStrike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7" y="1485900"/>
                <a:ext cx="8014345" cy="4319364"/>
              </a:xfrm>
              <a:blipFill>
                <a:blip r:embed="rId2"/>
                <a:stretch>
                  <a:fillRect l="-1673" t="-1836" b="-2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94770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1468</TotalTime>
  <Words>1484</Words>
  <Application>Microsoft Office PowerPoint</Application>
  <PresentationFormat>On-screen Show (4:3)</PresentationFormat>
  <Paragraphs>208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Cambria Math</vt:lpstr>
      <vt:lpstr>Tahoma</vt:lpstr>
      <vt:lpstr>Times New Roman</vt:lpstr>
      <vt:lpstr>Wingdings</vt:lpstr>
      <vt:lpstr>10069045</vt:lpstr>
      <vt:lpstr>Equation</vt:lpstr>
      <vt:lpstr>Algorithm Analysis and Design   Divide and Conquer strategy  (Matrix Multiplication  by Strassen’s Algorithm) </vt:lpstr>
      <vt:lpstr>Overview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Matrix Multiplication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73</cp:revision>
  <dcterms:created xsi:type="dcterms:W3CDTF">2008-04-22T09:26:06Z</dcterms:created>
  <dcterms:modified xsi:type="dcterms:W3CDTF">2020-09-16T07:00:04Z</dcterms:modified>
</cp:coreProperties>
</file>