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7" r:id="rId18"/>
    <p:sldId id="284" r:id="rId19"/>
  </p:sldIdLst>
  <p:sldSz cx="9144000" cy="6858000" type="screen4x3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>
      <p:cViewPr varScale="1">
        <p:scale>
          <a:sx n="82" d="100"/>
          <a:sy n="82" d="100"/>
        </p:scale>
        <p:origin x="141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9BE1508-2A98-466E-9390-D1E8799C9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D32E03-54E0-4CE1-BC8B-C638195D71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1658BA-458E-48CD-AAF4-3C944CA91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EF35A01-4324-451F-9C38-0DC913FCBB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FE3208-5EC6-4EFD-A539-C4E16DE5754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69053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A7EA4CA-4E03-4ED0-8BEB-0DB3FD58B8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53762D-E069-46BF-9CAD-48C0BB8120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267F8D1-33FA-4D7F-A430-3C59A23849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FC48C-20A1-4B0A-8E28-925F68117FD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10437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4C4744A-8FBD-45D1-B81C-DA5F2A68A9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829F10A-E61E-4B71-8726-A73E927F8A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5299BD4-C64D-4029-A679-8A20A47B74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E5943-667D-42AF-BA88-D393029C29B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2001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EEFE0E0-A55F-4189-A7A8-F3789C1C02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4C3EE1-88A0-4858-B155-CC04027BD2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C0BD671-CA70-4F8C-82C8-499EFB7B73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CE1F4-B977-4BB5-B8F2-7EDC6A73B3D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0744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3B62442-89F0-4687-BC11-BCBF236232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1CA8710-71B0-4089-928F-20098B5521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F454956-E3EB-4D6B-A0DA-67B4A5EDA8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2346A-DBF6-4202-9377-0CB25061150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9734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6A5645-FBBA-4565-BFD3-112188A142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E1426B-AD5B-450A-9BFC-895738AFD1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A061DFC-CEA4-4FAF-BD2D-D8E8D3FF97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D0FB7-5AEA-4804-83F1-120D5EF2F6E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72302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8631A06-7A2B-493D-8626-F4BC77A473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520E802-46FC-4CDB-87A2-F074CE3D3B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2787BFD-0DC6-4035-A371-4414D35F7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99F08-1748-4080-B419-9685DE462C9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195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F1D0816-6C26-4459-88A1-292C6A71E2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B37F1C2-20FB-47F9-950A-C9472D40BA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074DB39-8700-4656-B00E-F1A5C955DC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27539-E2EF-42C6-9906-D3D52C022F2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074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6BC9570F-9A7B-4CC2-9B6D-F4798DB2C7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4FEC5F4-CCC3-4F6E-9529-ABD2FDD604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CF97795-73E6-4D4E-A1D7-408D119F2E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5E1A1-4680-4680-878F-EE621C1C543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58114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5307F0-DBAF-411F-816C-FA1F3C2B62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3312AA-793F-46BD-B2B5-36585A5367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9A510DC-5EF3-4A4B-8501-3F561F6178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D9DA1-AC8B-44E5-80E9-D3B781BAB54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73045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07FDD9-330B-473D-907D-29FD12D466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AA9269-6103-496C-B6CF-755F2D8E6E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F8A298B-632A-4295-BD6B-0CA1081EE0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4F630-EA68-4975-AED0-50EE6AC0F6C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4552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FFC2432-DFC8-4C31-AD6D-5ED19C47A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E200B2E-70D8-4A9E-8512-3C7B7540A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102D1AA-D758-49FF-AE47-F023AA1C56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5EFCF214-83B6-43D1-A0D7-D540794273A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676C057-5EF1-4754-8E54-E2AFA29E299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EB174F3-9C73-46C2-9309-5B0BB31071C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A2CAE8A-D3BA-4F29-99E1-F646975DA39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>
            <a:extLst>
              <a:ext uri="{FF2B5EF4-FFF2-40B4-BE49-F238E27FC236}">
                <a16:creationId xmlns:a16="http://schemas.microsoft.com/office/drawing/2014/main" id="{F94DE7F7-920B-46D4-B315-B54B8D1D7AB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50079" y="2132856"/>
            <a:ext cx="7843837" cy="1584325"/>
          </a:xfrm>
        </p:spPr>
        <p:txBody>
          <a:bodyPr/>
          <a:lstStyle/>
          <a:p>
            <a:pPr eaLnBrk="1" hangingPunct="1"/>
            <a:r>
              <a:rPr lang="en-IN" altLang="en-US" sz="3200" b="1" dirty="0">
                <a:solidFill>
                  <a:srgbClr val="000000"/>
                </a:solidFill>
              </a:rPr>
              <a:t>Algorithm Analysis and Design</a:t>
            </a: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Divide and Conquer strategy</a:t>
            </a:r>
            <a:b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>
                <a:solidFill>
                  <a:srgbClr val="99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(Merge Sort</a:t>
            </a:r>
            <a:r>
              <a:rPr lang="en-IN" altLang="en-US" sz="3200" dirty="0">
                <a:solidFill>
                  <a:srgbClr val="990000"/>
                </a:solidFill>
              </a:rPr>
              <a:t>)</a:t>
            </a:r>
            <a:br>
              <a:rPr lang="en-IN" altLang="en-US" sz="3200" dirty="0">
                <a:solidFill>
                  <a:srgbClr val="990000"/>
                </a:solidFill>
              </a:rPr>
            </a:br>
            <a:endParaRPr lang="en-IN" altLang="en-US" sz="3200" b="1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7E0D9-F11B-4F95-B280-37414836B7D8}"/>
              </a:ext>
            </a:extLst>
          </p:cNvPr>
          <p:cNvSpPr txBox="1"/>
          <p:nvPr/>
        </p:nvSpPr>
        <p:spPr>
          <a:xfrm>
            <a:off x="3581889" y="4077072"/>
            <a:ext cx="19802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2400" b="1" dirty="0">
                <a:solidFill>
                  <a:srgbClr val="000000"/>
                </a:solidFill>
              </a:rPr>
              <a:t>Lecture -13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4C4443D-FCBA-46C8-97B4-BC78BDFF79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546100"/>
          </a:xfrm>
        </p:spPr>
        <p:txBody>
          <a:bodyPr/>
          <a:lstStyle/>
          <a:p>
            <a:pPr eaLnBrk="1" hangingPunct="1"/>
            <a:r>
              <a:rPr lang="en-IN" altLang="en-US" sz="2400" b="1">
                <a:solidFill>
                  <a:srgbClr val="000000"/>
                </a:solidFill>
              </a:rPr>
              <a:t>Example [</a:t>
            </a:r>
            <a:r>
              <a:rPr lang="en-IN" altLang="en-US" sz="2400">
                <a:solidFill>
                  <a:srgbClr val="000000"/>
                </a:solidFill>
              </a:rPr>
              <a:t>A call of MERGE(9,</a:t>
            </a:r>
            <a:r>
              <a:rPr lang="en-IN" altLang="en-US" sz="2400" i="1">
                <a:solidFill>
                  <a:srgbClr val="000000"/>
                </a:solidFill>
              </a:rPr>
              <a:t> </a:t>
            </a:r>
            <a:r>
              <a:rPr lang="en-IN" altLang="en-US" sz="2400">
                <a:solidFill>
                  <a:srgbClr val="000000"/>
                </a:solidFill>
              </a:rPr>
              <a:t>12</a:t>
            </a:r>
            <a:r>
              <a:rPr lang="en-IN" altLang="en-US" sz="2400" i="1">
                <a:solidFill>
                  <a:srgbClr val="000000"/>
                </a:solidFill>
              </a:rPr>
              <a:t>, </a:t>
            </a:r>
            <a:r>
              <a:rPr lang="en-IN" altLang="en-US" sz="2400">
                <a:solidFill>
                  <a:srgbClr val="000000"/>
                </a:solidFill>
              </a:rPr>
              <a:t>16)</a:t>
            </a:r>
            <a:r>
              <a:rPr lang="en-IN" altLang="en-US" sz="2400" b="1">
                <a:solidFill>
                  <a:srgbClr val="000000"/>
                </a:solidFill>
              </a:rPr>
              <a:t>]</a:t>
            </a:r>
            <a:endParaRPr lang="en-IN" altLang="en-US" sz="2400">
              <a:solidFill>
                <a:srgbClr val="000000"/>
              </a:solidFill>
            </a:endParaRPr>
          </a:p>
        </p:txBody>
      </p:sp>
      <p:pic>
        <p:nvPicPr>
          <p:cNvPr id="25603" name="Picture 5">
            <a:extLst>
              <a:ext uri="{FF2B5EF4-FFF2-40B4-BE49-F238E27FC236}">
                <a16:creationId xmlns:a16="http://schemas.microsoft.com/office/drawing/2014/main" id="{F5949B76-ECF5-472A-8409-BC6B90483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268413"/>
            <a:ext cx="7704137" cy="433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>
            <a:extLst>
              <a:ext uri="{FF2B5EF4-FFF2-40B4-BE49-F238E27FC236}">
                <a16:creationId xmlns:a16="http://schemas.microsoft.com/office/drawing/2014/main" id="{BFDD3738-7269-4DC6-9CDE-5A25B6814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765175"/>
            <a:ext cx="7686675" cy="512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8151810-4AD8-40AA-BC39-044C74822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833437"/>
          </a:xfrm>
        </p:spPr>
        <p:txBody>
          <a:bodyPr/>
          <a:lstStyle/>
          <a:p>
            <a:pPr eaLnBrk="1" hangingPunct="1"/>
            <a:r>
              <a:rPr lang="en-IN" altLang="en-US" sz="2800" b="1">
                <a:solidFill>
                  <a:srgbClr val="000000"/>
                </a:solidFill>
              </a:rPr>
              <a:t>Analyzing divide-and-conquer algorithms</a:t>
            </a:r>
            <a:endParaRPr lang="en-IN" altLang="en-US" sz="2800">
              <a:solidFill>
                <a:srgbClr val="000000"/>
              </a:solidFill>
            </a:endParaRPr>
          </a:p>
        </p:txBody>
      </p:sp>
      <p:pic>
        <p:nvPicPr>
          <p:cNvPr id="27651" name="Picture 4">
            <a:extLst>
              <a:ext uri="{FF2B5EF4-FFF2-40B4-BE49-F238E27FC236}">
                <a16:creationId xmlns:a16="http://schemas.microsoft.com/office/drawing/2014/main" id="{7F2FBD46-CA9E-43B3-B7D9-1DD3B344F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1438"/>
            <a:ext cx="7577138" cy="437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64D2E40-DE14-4D30-942B-192C22443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17537"/>
          </a:xfrm>
        </p:spPr>
        <p:txBody>
          <a:bodyPr/>
          <a:lstStyle/>
          <a:p>
            <a:pPr eaLnBrk="1" hangingPunct="1"/>
            <a:r>
              <a:rPr lang="en-IN" altLang="en-US" sz="2400" b="1">
                <a:solidFill>
                  <a:srgbClr val="000000"/>
                </a:solidFill>
              </a:rPr>
              <a:t>Analyzing merge sort</a:t>
            </a:r>
            <a:endParaRPr lang="en-IN" altLang="en-US" sz="2400">
              <a:solidFill>
                <a:srgbClr val="000000"/>
              </a:solidFill>
            </a:endParaRPr>
          </a:p>
        </p:txBody>
      </p:sp>
      <p:pic>
        <p:nvPicPr>
          <p:cNvPr id="28675" name="Picture 5">
            <a:extLst>
              <a:ext uri="{FF2B5EF4-FFF2-40B4-BE49-F238E27FC236}">
                <a16:creationId xmlns:a16="http://schemas.microsoft.com/office/drawing/2014/main" id="{F5544CA9-6F72-454D-AE09-B39674AB0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628775"/>
            <a:ext cx="7767638" cy="371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85DE577-CD64-45B3-889A-596EB7BB09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88975"/>
          </a:xfrm>
        </p:spPr>
        <p:txBody>
          <a:bodyPr/>
          <a:lstStyle/>
          <a:p>
            <a:pPr eaLnBrk="1" hangingPunct="1"/>
            <a:r>
              <a:rPr lang="en-IN" altLang="en-US" sz="2400" b="1">
                <a:solidFill>
                  <a:srgbClr val="000000"/>
                </a:solidFill>
              </a:rPr>
              <a:t>Recursion tree (Step 1)</a:t>
            </a:r>
            <a:endParaRPr lang="en-IN" altLang="en-US" sz="2400">
              <a:solidFill>
                <a:srgbClr val="000000"/>
              </a:solidFill>
            </a:endParaRPr>
          </a:p>
        </p:txBody>
      </p:sp>
      <p:pic>
        <p:nvPicPr>
          <p:cNvPr id="29699" name="Picture 4">
            <a:extLst>
              <a:ext uri="{FF2B5EF4-FFF2-40B4-BE49-F238E27FC236}">
                <a16:creationId xmlns:a16="http://schemas.microsoft.com/office/drawing/2014/main" id="{79B05A9D-4754-4250-A3A0-376D7E4D1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73238"/>
            <a:ext cx="7488237" cy="282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B5FF477-3A63-4505-B05F-B84957ED7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88975"/>
          </a:xfrm>
        </p:spPr>
        <p:txBody>
          <a:bodyPr/>
          <a:lstStyle/>
          <a:p>
            <a:pPr eaLnBrk="1" hangingPunct="1"/>
            <a:r>
              <a:rPr lang="en-IN" altLang="en-US" sz="2400" b="1">
                <a:solidFill>
                  <a:srgbClr val="000000"/>
                </a:solidFill>
              </a:rPr>
              <a:t>Recursion tree (Step 2)</a:t>
            </a:r>
          </a:p>
        </p:txBody>
      </p:sp>
      <p:pic>
        <p:nvPicPr>
          <p:cNvPr id="30723" name="Picture 4">
            <a:extLst>
              <a:ext uri="{FF2B5EF4-FFF2-40B4-BE49-F238E27FC236}">
                <a16:creationId xmlns:a16="http://schemas.microsoft.com/office/drawing/2014/main" id="{F3B40063-74B3-459A-9BD9-724AFF0DA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573213"/>
            <a:ext cx="777557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9C6F2A9-B0B7-4F95-A23C-900BCD49C6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17537"/>
          </a:xfrm>
        </p:spPr>
        <p:txBody>
          <a:bodyPr/>
          <a:lstStyle/>
          <a:p>
            <a:pPr eaLnBrk="1" hangingPunct="1"/>
            <a:r>
              <a:rPr lang="en-IN" altLang="en-US" sz="2400" b="1">
                <a:solidFill>
                  <a:srgbClr val="000000"/>
                </a:solidFill>
              </a:rPr>
              <a:t>Recursion tree (Step n)</a:t>
            </a:r>
          </a:p>
        </p:txBody>
      </p:sp>
      <p:pic>
        <p:nvPicPr>
          <p:cNvPr id="31747" name="Picture 4">
            <a:extLst>
              <a:ext uri="{FF2B5EF4-FFF2-40B4-BE49-F238E27FC236}">
                <a16:creationId xmlns:a16="http://schemas.microsoft.com/office/drawing/2014/main" id="{23EB3D7B-B0A4-4616-8C43-7A0EAFDB3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1196975"/>
            <a:ext cx="7607300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1BCD-77F7-4604-A92F-528246EA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Home Assignment</a:t>
            </a:r>
            <a:endParaRPr lang="en-IN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E857D-0706-4AE7-AEAF-A4F4F3A7E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Solve the Recurrence of Merge Sort with the help of Master method.</a:t>
            </a: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464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WordArt 4">
            <a:extLst>
              <a:ext uri="{FF2B5EF4-FFF2-40B4-BE49-F238E27FC236}">
                <a16:creationId xmlns:a16="http://schemas.microsoft.com/office/drawing/2014/main" id="{9F8C1158-95D7-4B86-B9D5-C43EB688ECE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31913" y="1341438"/>
            <a:ext cx="6264275" cy="3240087"/>
          </a:xfrm>
          <a:prstGeom prst="rect">
            <a:avLst/>
          </a:prstGeom>
        </p:spPr>
        <p:txBody>
          <a:bodyPr wrap="none" fromWordArt="1">
            <a:prstTxWarp prst="textCurveDown">
              <a:avLst>
                <a:gd name="adj" fmla="val 43477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en-IN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Arial Black" panose="020B0A04020102020204" pitchFamily="34" charset="0"/>
              </a:rPr>
              <a:t>Thank 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5519801-AEDF-4CE0-862E-33B03FC799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11188" y="1484313"/>
            <a:ext cx="7921625" cy="4824412"/>
          </a:xfrm>
        </p:spPr>
        <p:txBody>
          <a:bodyPr/>
          <a:lstStyle/>
          <a:p>
            <a:pPr algn="l" eaLnBrk="1" hangingPunct="1"/>
            <a:r>
              <a:rPr lang="en-IN" altLang="en-US" sz="2600" dirty="0">
                <a:solidFill>
                  <a:srgbClr val="000000"/>
                </a:solidFill>
              </a:rPr>
              <a:t>•    Learn the technique of “divide and conquer”</a:t>
            </a:r>
          </a:p>
          <a:p>
            <a:pPr algn="l" eaLnBrk="1" hangingPunct="1"/>
            <a:r>
              <a:rPr lang="en-IN" altLang="en-US" sz="2600" dirty="0">
                <a:solidFill>
                  <a:srgbClr val="000000"/>
                </a:solidFill>
              </a:rPr>
              <a:t>     in the context of merge sort.</a:t>
            </a:r>
          </a:p>
          <a:p>
            <a:pPr algn="l" eaLnBrk="1" hangingPunct="1"/>
            <a:endParaRPr lang="en-IN" altLang="en-US" sz="2600" dirty="0">
              <a:solidFill>
                <a:srgbClr val="000000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97C6BF4-A9C9-4687-A2BF-693FA16AB5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081088"/>
          </a:xfrm>
        </p:spPr>
        <p:txBody>
          <a:bodyPr/>
          <a:lstStyle/>
          <a:p>
            <a:pPr eaLnBrk="1" hangingPunct="1"/>
            <a:r>
              <a:rPr lang="en-IN" altLang="en-US" sz="4000" b="1"/>
              <a:t>Overview</a:t>
            </a:r>
            <a:endParaRPr lang="en-IN" altLang="en-US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483F5C3-BB0E-4F12-9FB7-463BA80DA2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z="2800" b="1">
                <a:solidFill>
                  <a:srgbClr val="000000"/>
                </a:solidFill>
              </a:rPr>
              <a:t>A Sorting Problem </a:t>
            </a:r>
            <a:br>
              <a:rPr lang="en-IN" altLang="en-US" sz="2800" b="1">
                <a:solidFill>
                  <a:srgbClr val="000000"/>
                </a:solidFill>
              </a:rPr>
            </a:br>
            <a:r>
              <a:rPr lang="en-IN" altLang="en-US" sz="2800" b="1">
                <a:solidFill>
                  <a:srgbClr val="000000"/>
                </a:solidFill>
              </a:rPr>
              <a:t>(Divide and Conquer Approach)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BA47E5C-F8CA-460E-8C98-97981BB72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905000"/>
            <a:ext cx="8075612" cy="3886200"/>
          </a:xfrm>
        </p:spPr>
        <p:txBody>
          <a:bodyPr/>
          <a:lstStyle/>
          <a:p>
            <a:pPr eaLnBrk="1" hangingPunct="1"/>
            <a:r>
              <a:rPr lang="en-IN" altLang="en-US" sz="2800" b="1">
                <a:solidFill>
                  <a:srgbClr val="000000"/>
                </a:solidFill>
              </a:rPr>
              <a:t>Divide </a:t>
            </a:r>
            <a:r>
              <a:rPr lang="en-IN" altLang="en-US" sz="2800">
                <a:solidFill>
                  <a:srgbClr val="000000"/>
                </a:solidFill>
              </a:rPr>
              <a:t>the problem into a number of sub problems.</a:t>
            </a:r>
          </a:p>
          <a:p>
            <a:pPr eaLnBrk="1" hangingPunct="1"/>
            <a:r>
              <a:rPr lang="en-IN" altLang="en-US" sz="2800" b="1">
                <a:solidFill>
                  <a:srgbClr val="000000"/>
                </a:solidFill>
              </a:rPr>
              <a:t>Conquer </a:t>
            </a:r>
            <a:r>
              <a:rPr lang="en-IN" altLang="en-US" sz="2800">
                <a:solidFill>
                  <a:srgbClr val="000000"/>
                </a:solidFill>
              </a:rPr>
              <a:t>the sub problems by solving them recursively.</a:t>
            </a:r>
          </a:p>
          <a:p>
            <a:pPr lvl="1" eaLnBrk="1" hangingPunct="1"/>
            <a:r>
              <a:rPr lang="en-IN" altLang="en-US" b="1" i="1">
                <a:solidFill>
                  <a:srgbClr val="000000"/>
                </a:solidFill>
              </a:rPr>
              <a:t>Base case: </a:t>
            </a:r>
            <a:r>
              <a:rPr lang="en-IN" altLang="en-US">
                <a:solidFill>
                  <a:srgbClr val="000000"/>
                </a:solidFill>
              </a:rPr>
              <a:t>If the sub problems are small enough, just solve them by brute force.</a:t>
            </a:r>
          </a:p>
          <a:p>
            <a:pPr eaLnBrk="1" hangingPunct="1"/>
            <a:r>
              <a:rPr lang="en-IN" altLang="en-US" sz="2800" b="1">
                <a:solidFill>
                  <a:srgbClr val="000000"/>
                </a:solidFill>
              </a:rPr>
              <a:t>Combine </a:t>
            </a:r>
            <a:r>
              <a:rPr lang="en-IN" altLang="en-US" sz="2800">
                <a:solidFill>
                  <a:srgbClr val="000000"/>
                </a:solidFill>
              </a:rPr>
              <a:t>the sub problem solutions to give a solution to the original problem.</a:t>
            </a:r>
          </a:p>
          <a:p>
            <a:pPr eaLnBrk="1" hangingPunct="1">
              <a:buFontTx/>
              <a:buNone/>
            </a:pPr>
            <a:endParaRPr lang="en-IN" alt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FA5550-501C-422D-8AE5-F11778617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88975"/>
          </a:xfrm>
        </p:spPr>
        <p:txBody>
          <a:bodyPr/>
          <a:lstStyle/>
          <a:p>
            <a:pPr eaLnBrk="1" hangingPunct="1"/>
            <a:r>
              <a:rPr lang="en-IN" altLang="en-US" sz="2800" b="1">
                <a:solidFill>
                  <a:srgbClr val="000000"/>
                </a:solidFill>
              </a:rPr>
              <a:t>Merge sort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2BE6764-8D00-44BC-863A-42569AB26A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560" y="1268413"/>
            <a:ext cx="8217808" cy="501014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N" altLang="en-US" sz="2000" dirty="0">
                <a:solidFill>
                  <a:srgbClr val="000000"/>
                </a:solidFill>
              </a:rPr>
              <a:t>A sorting algorithm based on divide and conquer. Its worst-case running time has a lower order of growth than insertion sort.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 sz="2000" dirty="0">
                <a:solidFill>
                  <a:srgbClr val="000000"/>
                </a:solidFill>
              </a:rPr>
              <a:t>Because we are dealing with sub problems, we state each sub problem as sorting a sub array </a:t>
            </a:r>
            <a:r>
              <a:rPr lang="en-IN" altLang="en-US" sz="2000" i="1" dirty="0">
                <a:solidFill>
                  <a:srgbClr val="000000"/>
                </a:solidFill>
              </a:rPr>
              <a:t>A</a:t>
            </a:r>
            <a:r>
              <a:rPr lang="en-IN" altLang="en-US" sz="2000" dirty="0">
                <a:solidFill>
                  <a:srgbClr val="000000"/>
                </a:solidFill>
              </a:rPr>
              <a:t>[</a:t>
            </a:r>
            <a:r>
              <a:rPr lang="en-IN" altLang="en-US" sz="2000" i="1" dirty="0">
                <a:solidFill>
                  <a:srgbClr val="000000"/>
                </a:solidFill>
              </a:rPr>
              <a:t>p . . r </a:t>
            </a:r>
            <a:r>
              <a:rPr lang="en-IN" altLang="en-US" sz="2000" dirty="0">
                <a:solidFill>
                  <a:srgbClr val="000000"/>
                </a:solidFill>
              </a:rPr>
              <a:t>].  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 sz="2000" dirty="0">
                <a:solidFill>
                  <a:srgbClr val="000000"/>
                </a:solidFill>
              </a:rPr>
              <a:t>Initially, </a:t>
            </a:r>
            <a:r>
              <a:rPr lang="en-IN" altLang="en-US" sz="2000" i="1" dirty="0">
                <a:solidFill>
                  <a:srgbClr val="000000"/>
                </a:solidFill>
              </a:rPr>
              <a:t>p </a:t>
            </a:r>
            <a:r>
              <a:rPr lang="en-IN" altLang="en-US" sz="2000" dirty="0">
                <a:solidFill>
                  <a:srgbClr val="000000"/>
                </a:solidFill>
              </a:rPr>
              <a:t>= 1 and </a:t>
            </a:r>
            <a:r>
              <a:rPr lang="en-IN" altLang="en-US" sz="2000" i="1" dirty="0">
                <a:solidFill>
                  <a:srgbClr val="000000"/>
                </a:solidFill>
              </a:rPr>
              <a:t>r </a:t>
            </a:r>
            <a:r>
              <a:rPr lang="en-IN" altLang="en-US" sz="2000" dirty="0">
                <a:solidFill>
                  <a:srgbClr val="000000"/>
                </a:solidFill>
              </a:rPr>
              <a:t>= </a:t>
            </a:r>
            <a:r>
              <a:rPr lang="en-IN" altLang="en-US" sz="2000" i="1" dirty="0">
                <a:solidFill>
                  <a:srgbClr val="000000"/>
                </a:solidFill>
              </a:rPr>
              <a:t>n</a:t>
            </a:r>
            <a:r>
              <a:rPr lang="en-IN" altLang="en-US" sz="2000" dirty="0">
                <a:solidFill>
                  <a:srgbClr val="000000"/>
                </a:solidFill>
              </a:rPr>
              <a:t>, but these values change as we recurse through sub problems.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IN" altLang="en-US" sz="2000" u="sng" dirty="0">
                <a:solidFill>
                  <a:srgbClr val="000000"/>
                </a:solidFill>
              </a:rPr>
              <a:t>To sort </a:t>
            </a:r>
            <a:r>
              <a:rPr lang="en-IN" altLang="en-US" sz="2000" i="1" u="sng" dirty="0">
                <a:solidFill>
                  <a:srgbClr val="000000"/>
                </a:solidFill>
              </a:rPr>
              <a:t>A</a:t>
            </a:r>
            <a:r>
              <a:rPr lang="en-IN" altLang="en-US" sz="2000" u="sng" dirty="0">
                <a:solidFill>
                  <a:srgbClr val="000000"/>
                </a:solidFill>
              </a:rPr>
              <a:t>[</a:t>
            </a:r>
            <a:r>
              <a:rPr lang="en-IN" altLang="en-US" sz="2000" i="1" u="sng" dirty="0">
                <a:solidFill>
                  <a:srgbClr val="000000"/>
                </a:solidFill>
              </a:rPr>
              <a:t>p . . r </a:t>
            </a:r>
            <a:r>
              <a:rPr lang="en-IN" altLang="en-US" sz="2000" u="sng" dirty="0">
                <a:solidFill>
                  <a:srgbClr val="000000"/>
                </a:solidFill>
              </a:rPr>
              <a:t>]: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 sz="2000" b="1" dirty="0">
                <a:solidFill>
                  <a:srgbClr val="000000"/>
                </a:solidFill>
              </a:rPr>
              <a:t>Divide </a:t>
            </a:r>
            <a:r>
              <a:rPr lang="en-IN" altLang="en-US" sz="2000" dirty="0">
                <a:solidFill>
                  <a:srgbClr val="000000"/>
                </a:solidFill>
              </a:rPr>
              <a:t>by splitting into two sub arrays </a:t>
            </a:r>
            <a:r>
              <a:rPr lang="en-IN" altLang="en-US" sz="2000" i="1" dirty="0">
                <a:solidFill>
                  <a:srgbClr val="000000"/>
                </a:solidFill>
              </a:rPr>
              <a:t>A</a:t>
            </a:r>
            <a:r>
              <a:rPr lang="en-IN" altLang="en-US" sz="2000" dirty="0">
                <a:solidFill>
                  <a:srgbClr val="000000"/>
                </a:solidFill>
              </a:rPr>
              <a:t>[</a:t>
            </a:r>
            <a:r>
              <a:rPr lang="en-IN" altLang="en-US" sz="2000" i="1" dirty="0">
                <a:solidFill>
                  <a:srgbClr val="000000"/>
                </a:solidFill>
              </a:rPr>
              <a:t>p . . q</a:t>
            </a:r>
            <a:r>
              <a:rPr lang="en-IN" altLang="en-US" sz="2000" dirty="0">
                <a:solidFill>
                  <a:srgbClr val="000000"/>
                </a:solidFill>
              </a:rPr>
              <a:t>] and </a:t>
            </a:r>
            <a:r>
              <a:rPr lang="en-IN" altLang="en-US" sz="2000" i="1" dirty="0">
                <a:solidFill>
                  <a:srgbClr val="000000"/>
                </a:solidFill>
              </a:rPr>
              <a:t>A</a:t>
            </a:r>
            <a:r>
              <a:rPr lang="en-IN" altLang="en-US" sz="2000" dirty="0">
                <a:solidFill>
                  <a:srgbClr val="000000"/>
                </a:solidFill>
              </a:rPr>
              <a:t>[</a:t>
            </a:r>
            <a:r>
              <a:rPr lang="en-IN" altLang="en-US" sz="2000" i="1" dirty="0">
                <a:solidFill>
                  <a:srgbClr val="000000"/>
                </a:solidFill>
              </a:rPr>
              <a:t>q </a:t>
            </a:r>
            <a:r>
              <a:rPr lang="en-IN" altLang="en-US" sz="2000" dirty="0">
                <a:solidFill>
                  <a:srgbClr val="000000"/>
                </a:solidFill>
              </a:rPr>
              <a:t>+ 1 </a:t>
            </a:r>
            <a:r>
              <a:rPr lang="en-IN" altLang="en-US" sz="2000" i="1" dirty="0">
                <a:solidFill>
                  <a:srgbClr val="000000"/>
                </a:solidFill>
              </a:rPr>
              <a:t>. . r </a:t>
            </a:r>
            <a:r>
              <a:rPr lang="en-IN" altLang="en-US" sz="2000" dirty="0">
                <a:solidFill>
                  <a:srgbClr val="000000"/>
                </a:solidFill>
              </a:rPr>
              <a:t>], where </a:t>
            </a:r>
            <a:r>
              <a:rPr lang="en-IN" altLang="en-US" sz="2000" i="1" dirty="0">
                <a:solidFill>
                  <a:srgbClr val="000000"/>
                </a:solidFill>
              </a:rPr>
              <a:t>q </a:t>
            </a:r>
            <a:r>
              <a:rPr lang="en-IN" altLang="en-US" sz="2000" dirty="0">
                <a:solidFill>
                  <a:srgbClr val="000000"/>
                </a:solidFill>
              </a:rPr>
              <a:t>is the halfway point of </a:t>
            </a:r>
            <a:r>
              <a:rPr lang="en-IN" altLang="en-US" sz="2000" i="1" dirty="0">
                <a:solidFill>
                  <a:srgbClr val="000000"/>
                </a:solidFill>
              </a:rPr>
              <a:t>A</a:t>
            </a:r>
            <a:r>
              <a:rPr lang="en-IN" altLang="en-US" sz="2000" dirty="0">
                <a:solidFill>
                  <a:srgbClr val="000000"/>
                </a:solidFill>
              </a:rPr>
              <a:t>[</a:t>
            </a:r>
            <a:r>
              <a:rPr lang="en-IN" altLang="en-US" sz="2000" i="1" dirty="0">
                <a:solidFill>
                  <a:srgbClr val="000000"/>
                </a:solidFill>
              </a:rPr>
              <a:t>p . . r </a:t>
            </a:r>
            <a:r>
              <a:rPr lang="en-IN" altLang="en-US" sz="2000" dirty="0">
                <a:solidFill>
                  <a:srgbClr val="000000"/>
                </a:solidFill>
              </a:rPr>
              <a:t>].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 sz="2000" b="1" dirty="0">
                <a:solidFill>
                  <a:srgbClr val="000000"/>
                </a:solidFill>
              </a:rPr>
              <a:t>Conquer </a:t>
            </a:r>
            <a:r>
              <a:rPr lang="en-IN" altLang="en-US" sz="2000" dirty="0">
                <a:solidFill>
                  <a:srgbClr val="000000"/>
                </a:solidFill>
              </a:rPr>
              <a:t>by recursively sorting the two sub arrays </a:t>
            </a:r>
            <a:r>
              <a:rPr lang="en-IN" altLang="en-US" sz="2000" i="1" dirty="0">
                <a:solidFill>
                  <a:srgbClr val="000000"/>
                </a:solidFill>
              </a:rPr>
              <a:t>A</a:t>
            </a:r>
            <a:r>
              <a:rPr lang="en-IN" altLang="en-US" sz="2000" dirty="0">
                <a:solidFill>
                  <a:srgbClr val="000000"/>
                </a:solidFill>
              </a:rPr>
              <a:t>[</a:t>
            </a:r>
            <a:r>
              <a:rPr lang="en-IN" altLang="en-US" sz="2000" i="1" dirty="0">
                <a:solidFill>
                  <a:srgbClr val="000000"/>
                </a:solidFill>
              </a:rPr>
              <a:t>p . . q</a:t>
            </a:r>
            <a:r>
              <a:rPr lang="en-IN" altLang="en-US" sz="2000" dirty="0">
                <a:solidFill>
                  <a:srgbClr val="000000"/>
                </a:solidFill>
              </a:rPr>
              <a:t>] and </a:t>
            </a:r>
            <a:r>
              <a:rPr lang="en-IN" altLang="en-US" sz="2000" i="1" dirty="0">
                <a:solidFill>
                  <a:srgbClr val="000000"/>
                </a:solidFill>
              </a:rPr>
              <a:t>A</a:t>
            </a:r>
            <a:r>
              <a:rPr lang="en-IN" altLang="en-US" sz="2000" dirty="0">
                <a:solidFill>
                  <a:srgbClr val="000000"/>
                </a:solidFill>
              </a:rPr>
              <a:t>[</a:t>
            </a:r>
            <a:r>
              <a:rPr lang="en-IN" altLang="en-US" sz="2000" i="1" dirty="0">
                <a:solidFill>
                  <a:srgbClr val="000000"/>
                </a:solidFill>
              </a:rPr>
              <a:t>q </a:t>
            </a:r>
            <a:r>
              <a:rPr lang="en-IN" altLang="en-US" sz="2000" dirty="0">
                <a:solidFill>
                  <a:srgbClr val="000000"/>
                </a:solidFill>
              </a:rPr>
              <a:t>+ 1 </a:t>
            </a:r>
            <a:r>
              <a:rPr lang="en-IN" altLang="en-US" sz="2000" i="1" dirty="0">
                <a:solidFill>
                  <a:srgbClr val="000000"/>
                </a:solidFill>
              </a:rPr>
              <a:t>. . r </a:t>
            </a:r>
            <a:r>
              <a:rPr lang="en-IN" altLang="en-US" sz="2000" dirty="0">
                <a:solidFill>
                  <a:srgbClr val="000000"/>
                </a:solidFill>
              </a:rPr>
              <a:t>].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 sz="2000" b="1" dirty="0">
                <a:solidFill>
                  <a:srgbClr val="000000"/>
                </a:solidFill>
              </a:rPr>
              <a:t>Combine </a:t>
            </a:r>
            <a:r>
              <a:rPr lang="en-IN" altLang="en-US" sz="2000" dirty="0">
                <a:solidFill>
                  <a:srgbClr val="000000"/>
                </a:solidFill>
              </a:rPr>
              <a:t>by merging the two sorted sub arrays </a:t>
            </a:r>
            <a:r>
              <a:rPr lang="en-IN" altLang="en-US" sz="2000" i="1" dirty="0">
                <a:solidFill>
                  <a:srgbClr val="000000"/>
                </a:solidFill>
              </a:rPr>
              <a:t>A</a:t>
            </a:r>
            <a:r>
              <a:rPr lang="en-IN" altLang="en-US" sz="2000" dirty="0">
                <a:solidFill>
                  <a:srgbClr val="000000"/>
                </a:solidFill>
              </a:rPr>
              <a:t>[</a:t>
            </a:r>
            <a:r>
              <a:rPr lang="en-IN" altLang="en-US" sz="2000" i="1" dirty="0">
                <a:solidFill>
                  <a:srgbClr val="000000"/>
                </a:solidFill>
              </a:rPr>
              <a:t>p . . q</a:t>
            </a:r>
            <a:r>
              <a:rPr lang="en-IN" altLang="en-US" sz="2000" dirty="0">
                <a:solidFill>
                  <a:srgbClr val="000000"/>
                </a:solidFill>
              </a:rPr>
              <a:t>] and          </a:t>
            </a:r>
            <a:r>
              <a:rPr lang="en-IN" altLang="en-US" sz="2000" i="1" dirty="0">
                <a:solidFill>
                  <a:srgbClr val="000000"/>
                </a:solidFill>
              </a:rPr>
              <a:t>A</a:t>
            </a:r>
            <a:r>
              <a:rPr lang="en-IN" altLang="en-US" sz="2000" dirty="0">
                <a:solidFill>
                  <a:srgbClr val="000000"/>
                </a:solidFill>
              </a:rPr>
              <a:t>[</a:t>
            </a:r>
            <a:r>
              <a:rPr lang="en-IN" altLang="en-US" sz="2000" i="1" dirty="0">
                <a:solidFill>
                  <a:srgbClr val="000000"/>
                </a:solidFill>
              </a:rPr>
              <a:t>q </a:t>
            </a:r>
            <a:r>
              <a:rPr lang="en-IN" altLang="en-US" sz="2000" dirty="0">
                <a:solidFill>
                  <a:srgbClr val="000000"/>
                </a:solidFill>
              </a:rPr>
              <a:t>+ 1 </a:t>
            </a:r>
            <a:r>
              <a:rPr lang="en-IN" altLang="en-US" sz="2000" i="1" dirty="0">
                <a:solidFill>
                  <a:srgbClr val="000000"/>
                </a:solidFill>
              </a:rPr>
              <a:t>. . r </a:t>
            </a:r>
            <a:r>
              <a:rPr lang="en-IN" altLang="en-US" sz="2000" dirty="0">
                <a:solidFill>
                  <a:srgbClr val="000000"/>
                </a:solidFill>
              </a:rPr>
              <a:t>] to produce a single sorted sub array </a:t>
            </a:r>
            <a:r>
              <a:rPr lang="en-IN" altLang="en-US" sz="2000" i="1" dirty="0">
                <a:solidFill>
                  <a:srgbClr val="000000"/>
                </a:solidFill>
              </a:rPr>
              <a:t>A</a:t>
            </a:r>
            <a:r>
              <a:rPr lang="en-IN" altLang="en-US" sz="2000" dirty="0">
                <a:solidFill>
                  <a:srgbClr val="000000"/>
                </a:solidFill>
              </a:rPr>
              <a:t>[</a:t>
            </a:r>
            <a:r>
              <a:rPr lang="en-IN" altLang="en-US" sz="2000" i="1" dirty="0">
                <a:solidFill>
                  <a:srgbClr val="000000"/>
                </a:solidFill>
              </a:rPr>
              <a:t>p . . r </a:t>
            </a:r>
            <a:r>
              <a:rPr lang="en-IN" altLang="en-US" sz="2000" dirty="0">
                <a:solidFill>
                  <a:srgbClr val="000000"/>
                </a:solidFill>
              </a:rPr>
              <a:t>]. To accomplish this step, we’ll define a procedure MERGE</a:t>
            </a:r>
            <a:r>
              <a:rPr lang="en-IN" altLang="en-US" sz="2000" i="1" dirty="0">
                <a:solidFill>
                  <a:srgbClr val="000000"/>
                </a:solidFill>
              </a:rPr>
              <a:t>(A, p, q, r )</a:t>
            </a:r>
            <a:r>
              <a:rPr lang="en-IN" altLang="en-US" sz="20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IN" altLang="en-US" sz="21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88B8017-8D28-442D-85D8-9FA2C5407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b="1">
                <a:solidFill>
                  <a:srgbClr val="000000"/>
                </a:solidFill>
              </a:rPr>
              <a:t>Merge Sort (Algorithm)</a:t>
            </a:r>
          </a:p>
        </p:txBody>
      </p:sp>
      <p:pic>
        <p:nvPicPr>
          <p:cNvPr id="20483" name="Picture 4">
            <a:extLst>
              <a:ext uri="{FF2B5EF4-FFF2-40B4-BE49-F238E27FC236}">
                <a16:creationId xmlns:a16="http://schemas.microsoft.com/office/drawing/2014/main" id="{81B408A2-091C-458A-86C1-88D6F275C152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7750" y="3068960"/>
            <a:ext cx="7048500" cy="2136775"/>
          </a:xfrm>
          <a:noFill/>
        </p:spPr>
      </p:pic>
      <p:sp>
        <p:nvSpPr>
          <p:cNvPr id="20484" name="Text Box 5">
            <a:extLst>
              <a:ext uri="{FF2B5EF4-FFF2-40B4-BE49-F238E27FC236}">
                <a16:creationId xmlns:a16="http://schemas.microsoft.com/office/drawing/2014/main" id="{98F9CA10-9B48-44BD-852A-2966473B8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989138"/>
            <a:ext cx="7056438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/>
              <a:t>The recursion bottoms out when the subarray has just 1 element, so that it’s trivially</a:t>
            </a:r>
            <a:r>
              <a:rPr lang="en-IN" altLang="en-US"/>
              <a:t> </a:t>
            </a:r>
            <a:r>
              <a:rPr lang="en-IN" altLang="en-US" sz="2000"/>
              <a:t>sorted.</a:t>
            </a:r>
          </a:p>
          <a:p>
            <a:pPr eaLnBrk="1" hangingPunct="1">
              <a:spcBef>
                <a:spcPct val="50000"/>
              </a:spcBef>
            </a:pPr>
            <a:endParaRPr lang="en-I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C7A7B0F-F6CF-44AD-A48B-A63DEA1DB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17537"/>
          </a:xfrm>
        </p:spPr>
        <p:txBody>
          <a:bodyPr/>
          <a:lstStyle/>
          <a:p>
            <a:pPr eaLnBrk="1" hangingPunct="1"/>
            <a:r>
              <a:rPr lang="en-IN" altLang="en-US" sz="2400" b="1">
                <a:solidFill>
                  <a:srgbClr val="000000"/>
                </a:solidFill>
              </a:rPr>
              <a:t>Example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FD3A9DF-6B3E-4AB2-B363-ABAD2A80F6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942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IN" altLang="en-US" sz="1800" b="1" i="1"/>
              <a:t>	</a:t>
            </a:r>
            <a:r>
              <a:rPr lang="en-IN" altLang="en-US" sz="1800">
                <a:solidFill>
                  <a:srgbClr val="000000"/>
                </a:solidFill>
              </a:rPr>
              <a:t>Bottom-up view for </a:t>
            </a:r>
            <a:r>
              <a:rPr lang="en-IN" altLang="en-US" sz="1800" i="1">
                <a:solidFill>
                  <a:srgbClr val="000000"/>
                </a:solidFill>
              </a:rPr>
              <a:t>n </a:t>
            </a:r>
            <a:r>
              <a:rPr lang="en-IN" altLang="en-US" sz="1800">
                <a:solidFill>
                  <a:srgbClr val="000000"/>
                </a:solidFill>
              </a:rPr>
              <a:t>= 8: [Heavy lines demarcate subarrays used in subproblems.]</a:t>
            </a:r>
          </a:p>
          <a:p>
            <a:pPr eaLnBrk="1" hangingPunct="1">
              <a:buFontTx/>
              <a:buNone/>
            </a:pPr>
            <a:endParaRPr lang="en-IN" altLang="en-US">
              <a:solidFill>
                <a:srgbClr val="000000"/>
              </a:solidFill>
            </a:endParaRP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5067908E-E8F7-406B-87CC-46A941B25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628775"/>
            <a:ext cx="369570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A5A34DC-527D-4B84-8FFD-68A0C081E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546100"/>
          </a:xfrm>
        </p:spPr>
        <p:txBody>
          <a:bodyPr/>
          <a:lstStyle/>
          <a:p>
            <a:pPr eaLnBrk="1" hangingPunct="1"/>
            <a:r>
              <a:rPr lang="en-IN" altLang="en-US" sz="2400" b="1">
                <a:solidFill>
                  <a:srgbClr val="000000"/>
                </a:solidFill>
              </a:rPr>
              <a:t>Example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07CB11F-4939-4F78-B953-F6B40EFD73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29600" cy="45942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IN" altLang="en-US" sz="1800"/>
              <a:t>	</a:t>
            </a:r>
            <a:r>
              <a:rPr lang="en-IN" altLang="en-US" sz="1800">
                <a:solidFill>
                  <a:srgbClr val="000000"/>
                </a:solidFill>
              </a:rPr>
              <a:t>Bottom-up view for </a:t>
            </a:r>
            <a:r>
              <a:rPr lang="en-IN" altLang="en-US" sz="1800" i="1">
                <a:solidFill>
                  <a:srgbClr val="000000"/>
                </a:solidFill>
              </a:rPr>
              <a:t>n </a:t>
            </a:r>
            <a:r>
              <a:rPr lang="en-IN" altLang="en-US" sz="1800">
                <a:solidFill>
                  <a:srgbClr val="000000"/>
                </a:solidFill>
              </a:rPr>
              <a:t>= 11: [Heavy lines demarcate subarrays used in subproblems.]</a:t>
            </a:r>
          </a:p>
          <a:p>
            <a:pPr eaLnBrk="1" hangingPunct="1">
              <a:buFontTx/>
              <a:buNone/>
            </a:pPr>
            <a:endParaRPr lang="en-IN" altLang="en-US">
              <a:solidFill>
                <a:srgbClr val="000000"/>
              </a:solidFill>
            </a:endParaRP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114A2B05-46CD-4505-AD70-7F9BF54C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557338"/>
            <a:ext cx="4711700" cy="437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A7824B6-3F0D-4D04-B7EE-231CC4779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049337"/>
          </a:xfrm>
        </p:spPr>
        <p:txBody>
          <a:bodyPr/>
          <a:lstStyle/>
          <a:p>
            <a:pPr eaLnBrk="1" hangingPunct="1"/>
            <a:r>
              <a:rPr lang="en-IN" altLang="en-US" sz="3200" b="1">
                <a:solidFill>
                  <a:srgbClr val="000000"/>
                </a:solidFill>
              </a:rPr>
              <a:t>Merging</a:t>
            </a:r>
            <a:endParaRPr lang="en-IN" altLang="en-US" sz="3200">
              <a:solidFill>
                <a:srgbClr val="000000"/>
              </a:solidFill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3D6E5D1-3326-41B3-B055-2A6119D9DE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528" y="1772816"/>
            <a:ext cx="8229600" cy="4260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IN" altLang="en-US" sz="2100" b="1" dirty="0"/>
              <a:t>	</a:t>
            </a:r>
            <a:r>
              <a:rPr lang="en-IN" altLang="en-US" sz="2100" b="1" dirty="0">
                <a:solidFill>
                  <a:srgbClr val="000000"/>
                </a:solidFill>
              </a:rPr>
              <a:t>Input: </a:t>
            </a:r>
            <a:r>
              <a:rPr lang="en-IN" altLang="en-US" sz="2100" dirty="0">
                <a:solidFill>
                  <a:srgbClr val="000000"/>
                </a:solidFill>
              </a:rPr>
              <a:t>Array </a:t>
            </a:r>
            <a:r>
              <a:rPr lang="en-IN" altLang="en-US" sz="2100" i="1" dirty="0">
                <a:solidFill>
                  <a:srgbClr val="000000"/>
                </a:solidFill>
              </a:rPr>
              <a:t>A </a:t>
            </a:r>
            <a:r>
              <a:rPr lang="en-IN" altLang="en-US" sz="2100" dirty="0">
                <a:solidFill>
                  <a:srgbClr val="000000"/>
                </a:solidFill>
              </a:rPr>
              <a:t>and indices </a:t>
            </a:r>
            <a:r>
              <a:rPr lang="en-IN" altLang="en-US" sz="2100" i="1" dirty="0">
                <a:solidFill>
                  <a:srgbClr val="000000"/>
                </a:solidFill>
              </a:rPr>
              <a:t>p, q, r  </a:t>
            </a:r>
            <a:r>
              <a:rPr lang="en-IN" altLang="en-US" sz="2100" dirty="0">
                <a:solidFill>
                  <a:srgbClr val="000000"/>
                </a:solidFill>
              </a:rPr>
              <a:t>such that </a:t>
            </a:r>
          </a:p>
          <a:p>
            <a:pPr lvl="2" eaLnBrk="1" hangingPunct="1">
              <a:lnSpc>
                <a:spcPct val="90000"/>
              </a:lnSpc>
            </a:pPr>
            <a:r>
              <a:rPr lang="en-IN" altLang="en-US" i="1" dirty="0">
                <a:solidFill>
                  <a:srgbClr val="000000"/>
                </a:solidFill>
              </a:rPr>
              <a:t>p </a:t>
            </a:r>
            <a:r>
              <a:rPr lang="en-IN" altLang="en-US" dirty="0">
                <a:solidFill>
                  <a:srgbClr val="000000"/>
                </a:solidFill>
              </a:rPr>
              <a:t>≤ </a:t>
            </a:r>
            <a:r>
              <a:rPr lang="en-IN" altLang="en-US" i="1" dirty="0">
                <a:solidFill>
                  <a:srgbClr val="000000"/>
                </a:solidFill>
              </a:rPr>
              <a:t>q &lt; r </a:t>
            </a:r>
            <a:r>
              <a:rPr lang="en-IN" altLang="en-US" dirty="0">
                <a:solidFill>
                  <a:srgbClr val="000000"/>
                </a:solidFill>
              </a:rPr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en-IN" altLang="en-US" dirty="0">
                <a:solidFill>
                  <a:srgbClr val="000000"/>
                </a:solidFill>
              </a:rPr>
              <a:t>Subarray </a:t>
            </a:r>
            <a:r>
              <a:rPr lang="en-IN" altLang="en-US" i="1" dirty="0">
                <a:solidFill>
                  <a:srgbClr val="000000"/>
                </a:solidFill>
              </a:rPr>
              <a:t>A</a:t>
            </a:r>
            <a:r>
              <a:rPr lang="en-IN" altLang="en-US" dirty="0">
                <a:solidFill>
                  <a:srgbClr val="000000"/>
                </a:solidFill>
              </a:rPr>
              <a:t>[</a:t>
            </a:r>
            <a:r>
              <a:rPr lang="en-IN" altLang="en-US" i="1" dirty="0">
                <a:solidFill>
                  <a:srgbClr val="000000"/>
                </a:solidFill>
              </a:rPr>
              <a:t>p . . q</a:t>
            </a:r>
            <a:r>
              <a:rPr lang="en-IN" altLang="en-US" dirty="0">
                <a:solidFill>
                  <a:srgbClr val="000000"/>
                </a:solidFill>
              </a:rPr>
              <a:t>] is sorted and subarray  </a:t>
            </a:r>
            <a:r>
              <a:rPr lang="en-IN" altLang="en-US" i="1" dirty="0">
                <a:solidFill>
                  <a:srgbClr val="000000"/>
                </a:solidFill>
              </a:rPr>
              <a:t>A</a:t>
            </a:r>
            <a:r>
              <a:rPr lang="en-IN" altLang="en-US" dirty="0">
                <a:solidFill>
                  <a:srgbClr val="000000"/>
                </a:solidFill>
              </a:rPr>
              <a:t>[</a:t>
            </a:r>
            <a:r>
              <a:rPr lang="en-IN" altLang="en-US" i="1" dirty="0">
                <a:solidFill>
                  <a:srgbClr val="000000"/>
                </a:solidFill>
              </a:rPr>
              <a:t>q </a:t>
            </a:r>
            <a:r>
              <a:rPr lang="en-IN" altLang="en-US" dirty="0">
                <a:solidFill>
                  <a:srgbClr val="000000"/>
                </a:solidFill>
              </a:rPr>
              <a:t>+ 1 </a:t>
            </a:r>
            <a:r>
              <a:rPr lang="en-IN" altLang="en-US" i="1" dirty="0">
                <a:solidFill>
                  <a:srgbClr val="000000"/>
                </a:solidFill>
              </a:rPr>
              <a:t>. . r </a:t>
            </a:r>
            <a:r>
              <a:rPr lang="en-IN" altLang="en-US" dirty="0">
                <a:solidFill>
                  <a:srgbClr val="000000"/>
                </a:solidFill>
              </a:rPr>
              <a:t>] is sorted. By the restrictions on </a:t>
            </a:r>
            <a:r>
              <a:rPr lang="en-IN" altLang="en-US" i="1" dirty="0">
                <a:solidFill>
                  <a:srgbClr val="000000"/>
                </a:solidFill>
              </a:rPr>
              <a:t>p, q, r </a:t>
            </a:r>
            <a:r>
              <a:rPr lang="en-IN" altLang="en-US" dirty="0">
                <a:solidFill>
                  <a:srgbClr val="000000"/>
                </a:solidFill>
              </a:rPr>
              <a:t>, neither subarray is empty.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IN" altLang="en-US" sz="2100" b="1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IN" altLang="en-US" sz="2100" b="1" dirty="0">
                <a:solidFill>
                  <a:srgbClr val="000000"/>
                </a:solidFill>
              </a:rPr>
              <a:t>	Output: </a:t>
            </a:r>
            <a:r>
              <a:rPr lang="en-IN" altLang="en-US" sz="2100" dirty="0">
                <a:solidFill>
                  <a:srgbClr val="000000"/>
                </a:solidFill>
              </a:rPr>
              <a:t>The two subarrays are merged into a single sorted subarray in </a:t>
            </a:r>
            <a:r>
              <a:rPr lang="en-IN" altLang="en-US" sz="2100" i="1" dirty="0">
                <a:solidFill>
                  <a:srgbClr val="000000"/>
                </a:solidFill>
              </a:rPr>
              <a:t>A</a:t>
            </a:r>
            <a:r>
              <a:rPr lang="en-IN" altLang="en-US" sz="2100" dirty="0">
                <a:solidFill>
                  <a:srgbClr val="000000"/>
                </a:solidFill>
              </a:rPr>
              <a:t>[</a:t>
            </a:r>
            <a:r>
              <a:rPr lang="en-IN" altLang="en-US" sz="2100" i="1" dirty="0">
                <a:solidFill>
                  <a:srgbClr val="000000"/>
                </a:solidFill>
              </a:rPr>
              <a:t>p . . r </a:t>
            </a:r>
            <a:r>
              <a:rPr lang="en-IN" altLang="en-US" sz="2100" dirty="0">
                <a:solidFill>
                  <a:srgbClr val="000000"/>
                </a:solidFill>
              </a:rPr>
              <a:t>].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IN" altLang="en-US" sz="2100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IN" altLang="en-US" sz="2100" dirty="0">
                <a:solidFill>
                  <a:srgbClr val="000000"/>
                </a:solidFill>
              </a:rPr>
              <a:t>		We implement it so that it takes   </a:t>
            </a:r>
            <a:r>
              <a:rPr lang="en-IN" altLang="en-US" sz="2100" i="1" dirty="0">
                <a:solidFill>
                  <a:srgbClr val="000000"/>
                </a:solidFill>
              </a:rPr>
              <a:t>(n) </a:t>
            </a:r>
            <a:r>
              <a:rPr lang="en-IN" altLang="en-US" sz="2100" dirty="0">
                <a:solidFill>
                  <a:srgbClr val="000000"/>
                </a:solidFill>
              </a:rPr>
              <a:t>time, where                       	</a:t>
            </a:r>
            <a:r>
              <a:rPr lang="en-IN" altLang="en-US" sz="2100" i="1" dirty="0">
                <a:solidFill>
                  <a:srgbClr val="000000"/>
                </a:solidFill>
              </a:rPr>
              <a:t>n </a:t>
            </a:r>
            <a:r>
              <a:rPr lang="en-IN" altLang="en-US" sz="2100" dirty="0">
                <a:solidFill>
                  <a:srgbClr val="000000"/>
                </a:solidFill>
              </a:rPr>
              <a:t>= </a:t>
            </a:r>
            <a:r>
              <a:rPr lang="en-IN" altLang="en-US" sz="2100" i="1" dirty="0">
                <a:solidFill>
                  <a:srgbClr val="000000"/>
                </a:solidFill>
              </a:rPr>
              <a:t>r </a:t>
            </a:r>
            <a:r>
              <a:rPr lang="en-IN" altLang="en-US" sz="2100" dirty="0">
                <a:solidFill>
                  <a:srgbClr val="000000"/>
                </a:solidFill>
              </a:rPr>
              <a:t>− </a:t>
            </a:r>
            <a:r>
              <a:rPr lang="en-IN" altLang="en-US" sz="2100" i="1" dirty="0">
                <a:solidFill>
                  <a:srgbClr val="000000"/>
                </a:solidFill>
              </a:rPr>
              <a:t>p </a:t>
            </a:r>
            <a:r>
              <a:rPr lang="en-IN" altLang="en-US" sz="2100" dirty="0">
                <a:solidFill>
                  <a:srgbClr val="000000"/>
                </a:solidFill>
              </a:rPr>
              <a:t>+ 1 = the number of elements being merged.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IN" altLang="en-US" sz="2100" dirty="0">
              <a:solidFill>
                <a:srgbClr val="000000"/>
              </a:solidFill>
            </a:endParaRP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2F7F06FE-2197-4ABD-8E4F-CF1E2869B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788" y="4966816"/>
            <a:ext cx="2413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1CF9BC5-73DC-4DAD-8DA1-6992EB6498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88975"/>
          </a:xfrm>
        </p:spPr>
        <p:txBody>
          <a:bodyPr/>
          <a:lstStyle/>
          <a:p>
            <a:pPr eaLnBrk="1" hangingPunct="1"/>
            <a:r>
              <a:rPr lang="en-IN" altLang="en-US" sz="3200" b="1" i="1">
                <a:solidFill>
                  <a:srgbClr val="000000"/>
                </a:solidFill>
              </a:rPr>
              <a:t>Pseudocode </a:t>
            </a:r>
            <a:r>
              <a:rPr lang="en-IN" altLang="en-US" sz="3200" b="1">
                <a:solidFill>
                  <a:srgbClr val="000000"/>
                </a:solidFill>
              </a:rPr>
              <a:t>(Merging)</a:t>
            </a:r>
            <a:endParaRPr lang="en-IN" altLang="en-US" sz="3200">
              <a:solidFill>
                <a:srgbClr val="000000"/>
              </a:solidFill>
            </a:endParaRPr>
          </a:p>
        </p:txBody>
      </p:sp>
      <p:pic>
        <p:nvPicPr>
          <p:cNvPr id="24579" name="Picture 4">
            <a:extLst>
              <a:ext uri="{FF2B5EF4-FFF2-40B4-BE49-F238E27FC236}">
                <a16:creationId xmlns:a16="http://schemas.microsoft.com/office/drawing/2014/main" id="{9140E68A-C626-456A-91E0-F9BBF6632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413"/>
            <a:ext cx="5270500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0069045">
  <a:themeElements>
    <a:clrScheme name="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10069045</Template>
  <TotalTime>290</TotalTime>
  <Words>533</Words>
  <Application>Microsoft Office PowerPoint</Application>
  <PresentationFormat>On-screen Show (4:3)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Arial Black</vt:lpstr>
      <vt:lpstr>Tahoma</vt:lpstr>
      <vt:lpstr>10069045</vt:lpstr>
      <vt:lpstr>Algorithm Analysis and Design   Divide and Conquer strategy  (Merge Sort) </vt:lpstr>
      <vt:lpstr>Overview</vt:lpstr>
      <vt:lpstr>A Sorting Problem  (Divide and Conquer Approach)</vt:lpstr>
      <vt:lpstr>Merge sort</vt:lpstr>
      <vt:lpstr>Merge Sort (Algorithm)</vt:lpstr>
      <vt:lpstr>Example</vt:lpstr>
      <vt:lpstr>Example</vt:lpstr>
      <vt:lpstr>Merging</vt:lpstr>
      <vt:lpstr>Pseudocode (Merging)</vt:lpstr>
      <vt:lpstr>Example [A call of MERGE(9, 12, 16)]</vt:lpstr>
      <vt:lpstr>PowerPoint Presentation</vt:lpstr>
      <vt:lpstr>Analyzing divide-and-conquer algorithms</vt:lpstr>
      <vt:lpstr>Analyzing merge sort</vt:lpstr>
      <vt:lpstr>Recursion tree (Step 1)</vt:lpstr>
      <vt:lpstr>Recursion tree (Step 2)</vt:lpstr>
      <vt:lpstr>Recursion tree (Step n)</vt:lpstr>
      <vt:lpstr>Home Assignment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Ravendra singh</cp:lastModifiedBy>
  <cp:revision>13</cp:revision>
  <dcterms:created xsi:type="dcterms:W3CDTF">2008-04-22T09:26:06Z</dcterms:created>
  <dcterms:modified xsi:type="dcterms:W3CDTF">2020-09-09T10:56:17Z</dcterms:modified>
</cp:coreProperties>
</file>