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30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4:07:0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10005,'0'0'1728,"0"0"-1680,0 0-48,0 0-1008,0 0 624,0 0-2225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3:56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8788,'0'0'304,"0"0"144,0 0-448,0 0-544,0 0-2337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3:59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3:59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1 160,'-17'0'0</inkml:trace>
  <inkml:trace contextRef="#ctx0" brushRef="#br0" timeOffset="1">0 1 720,'0'0'673,"0"0"-161,0 0-512,0 0-160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636D4D-D4C2-4420-BC7B-0FBD3819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B62502-1CEF-4C31-BF9E-E38E16E49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38A8F-4C9E-4DBE-9928-5E26AF6A4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62174A-D024-497D-A469-CE2489E51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47F3E-FCD0-4ABA-AFF2-ED65D00033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47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D5771B-CBC5-4CE8-A4E4-60F971788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751C71-6A4E-4BE4-A4DF-15F6A97A2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D170F7E-9C81-4C40-AE58-804613FE4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8816-7ADF-4CA3-A3C5-014F0EA5163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2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414D75-3B5F-4976-A9D9-9F187EF99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3CB175-4CFB-428E-97F8-328803FDC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3853AD-FDA9-4AC6-8A28-87FEFFA9D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5E0B9-CBF1-48D6-BC24-B6EB2687162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188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016004-DBD5-4D0A-B560-824CEB435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410DF1-B239-40DF-B2CF-03B46F600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B838248-9DD0-4FDF-9E33-76E5FDEB9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C7DC-AFCA-4F10-9785-4FC92B4F7A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114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2F9396-9FCA-4853-AC98-9B0B3D6C3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3211C2-3815-410A-A63E-577AA2AAF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DFF545A-AA60-4975-B7F9-31C0B63FE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9928-C08E-4A7A-8409-6743F99131B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86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9C97E-7CB6-418A-B6B6-3EBECFE72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10302-8EA1-4197-8E89-534A1822C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F2E082-C6BA-48BE-9CA2-DE362A0D7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67A2-A260-4891-A5CB-5EA9BECCDA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79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66A70E-7DE0-463B-8FE6-EEC2E3B27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34383D-87A9-49A5-A989-F6A8303CC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08C16FD-F3B8-4892-AD77-2C77F2191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94FE5-425C-4BE0-959E-96C5C9393E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85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BD6117-EE74-4B66-B0C4-6C8F998F0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9E5BDD-CCC0-4F40-88B9-A9D7AC53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BE65AE-91B2-401D-B498-F0C1BF5F9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A2A5-0D8C-453A-A9CC-536366F7B8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367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689E00-5089-4707-BD38-B97D5598D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2CF00FD-6290-421B-92CA-813A2C14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1D117E-FACA-4DF9-869E-CE342F3B7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5B5F-6271-404F-8ECB-D050E63B106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55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49A69-9D32-446E-94E5-A56755F01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75FB04-7256-4B56-AD4C-A03404267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C820EFC-C136-45D1-ACFD-7206DFFB2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5F8F-EC83-4722-B360-50FA55D3A2F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313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EF94E-DC94-4A8F-AD72-6785212E6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6C640E-D5A9-42CA-9940-A441A06C6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6954CC-A098-4A65-91FF-61153B8D9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DB2B-7B6D-4710-9350-27149E2E67B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61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ACF99B-3D64-4B0A-8EF5-3CCE22A4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95E30B85-5D77-40FC-9E55-CF9D42FD5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22A42B-38C5-4A74-A36F-BBAF4472A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F52620E-E2C5-4A5B-81A0-66AF0521D6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FAB74AD-A715-4A6A-AC2B-E04FFED823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5ECCFFB-E828-4F5D-88D6-BEAC596842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ED67DC-D667-4160-8113-6B2DC6D2B29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BC5E8CA1-F978-4363-BC05-05E9829C5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205038"/>
            <a:ext cx="7843838" cy="1584325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>
                <a:solidFill>
                  <a:srgbClr val="000000"/>
                </a:solidFill>
              </a:rPr>
            </a:br>
            <a:r>
              <a:rPr lang="en-IN" altLang="en-US" sz="3200" b="1">
                <a:solidFill>
                  <a:srgbClr val="000000"/>
                </a:solidFill>
              </a:rPr>
              <a:t>(KCS503)</a:t>
            </a:r>
            <a:br>
              <a:rPr lang="en-IN" altLang="en-US" sz="3200" b="1">
                <a:solidFill>
                  <a:srgbClr val="000000"/>
                </a:solidFill>
              </a:rPr>
            </a:br>
            <a:br>
              <a:rPr lang="en-IN" altLang="en-US" sz="3200" b="1">
                <a:solidFill>
                  <a:srgbClr val="000000"/>
                </a:solidFill>
              </a:rPr>
            </a:br>
            <a:r>
              <a:rPr lang="en-IN" altLang="en-US" sz="3400" b="1">
                <a:solidFill>
                  <a:srgbClr val="000000"/>
                </a:solidFill>
              </a:rPr>
              <a:t>Getting Started</a:t>
            </a:r>
            <a:br>
              <a:rPr lang="en-IN" altLang="en-US" sz="3400">
                <a:solidFill>
                  <a:srgbClr val="000000"/>
                </a:solidFill>
              </a:rPr>
            </a:br>
            <a:br>
              <a:rPr lang="en-IN" altLang="en-US" sz="3400">
                <a:solidFill>
                  <a:srgbClr val="000000"/>
                </a:solidFill>
              </a:rPr>
            </a:br>
            <a:r>
              <a:rPr lang="en-IN" altLang="en-US" sz="3200" b="1">
                <a:solidFill>
                  <a:srgbClr val="000000"/>
                </a:solidFill>
              </a:rPr>
              <a:t>Lecture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0238C54-D604-4998-A5DD-A0CBA88A9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Complexity of Example 1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F103098-4B05-4949-A026-D9C7782228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858FF3-814F-421C-80F2-D49F34C5BB08}"/>
                  </a:ext>
                </a:extLst>
              </p14:cNvPr>
              <p14:cNvContentPartPr/>
              <p14:nvPr/>
            </p14:nvContentPartPr>
            <p14:xfrm>
              <a:off x="2542394" y="270443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="" xmlns:a16="http://schemas.microsoft.com/office/drawing/2014/main" id="{1E858FF3-814F-421C-80F2-D49F34C5BB0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33394" y="26954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52B7C4A-4AC2-4460-8DF5-6654C453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EE07D9C-A37B-4437-8D10-F4769C583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98588" y="1722438"/>
            <a:ext cx="6346825" cy="3886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A()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int i=1 ,s=1;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scanf(“%d”, &amp;n);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while(s&lt;=n)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{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     i++;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     s=s+i;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     printf(“abcd”);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}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45976FA-2573-4811-8719-C4E875AD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Complexity of Example 2</a:t>
            </a:r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F83E414-18EC-42CA-92BF-D4A18F06E4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844675"/>
            <a:ext cx="8229600" cy="3886200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617" name="Ink 25616">
                <a:extLst>
                  <a:ext uri="{FF2B5EF4-FFF2-40B4-BE49-F238E27FC236}">
                    <a16:creationId xmlns:a16="http://schemas.microsoft.com/office/drawing/2014/main" id="{572FB9CF-0870-4275-971B-57DB4B798942}"/>
                  </a:ext>
                </a:extLst>
              </p14:cNvPr>
              <p14:cNvContentPartPr/>
              <p14:nvPr/>
            </p14:nvContentPartPr>
            <p14:xfrm>
              <a:off x="5746034" y="3836996"/>
              <a:ext cx="360" cy="360"/>
            </p14:xfrm>
          </p:contentPart>
        </mc:Choice>
        <mc:Fallback xmlns="">
          <p:pic>
            <p:nvPicPr>
              <p:cNvPr id="25617" name="Ink 25616">
                <a:extLst>
                  <a:ext uri="{FF2B5EF4-FFF2-40B4-BE49-F238E27FC236}">
                    <a16:creationId xmlns="" xmlns:a16="http://schemas.microsoft.com/office/drawing/2014/main" id="{572FB9CF-0870-4275-971B-57DB4B79894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37034" y="38279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85" name="Group 25699">
            <a:extLst>
              <a:ext uri="{FF2B5EF4-FFF2-40B4-BE49-F238E27FC236}">
                <a16:creationId xmlns:a16="http://schemas.microsoft.com/office/drawing/2014/main" id="{58E8FC7E-43EE-4768-A7BB-B5D2BEAC0436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4471988"/>
            <a:ext cx="7937" cy="0"/>
            <a:chOff x="4157354" y="4471676"/>
            <a:chExt cx="8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698" name="Ink 25697">
                  <a:extLst>
                    <a:ext uri="{FF2B5EF4-FFF2-40B4-BE49-F238E27FC236}">
                      <a16:creationId xmlns:a16="http://schemas.microsoft.com/office/drawing/2014/main" id="{8D449518-9292-4526-A756-44919CF4DC65}"/>
                    </a:ext>
                  </a:extLst>
                </p14:cNvPr>
                <p14:cNvContentPartPr/>
                <p14:nvPr/>
              </p14:nvContentPartPr>
              <p14:xfrm>
                <a:off x="4165274" y="4471676"/>
                <a:ext cx="360" cy="360"/>
              </p14:xfrm>
            </p:contentPart>
          </mc:Choice>
          <mc:Fallback xmlns="">
            <p:pic>
              <p:nvPicPr>
                <p:cNvPr id="25698" name="Ink 25697">
                  <a:extLst>
                    <a:ext uri="{FF2B5EF4-FFF2-40B4-BE49-F238E27FC236}">
                      <a16:creationId xmlns="" xmlns:a16="http://schemas.microsoft.com/office/drawing/2014/main" id="{8D449518-9292-4526-A756-44919CF4DC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56274" y="44626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699" name="Ink 25698">
                  <a:extLst>
                    <a:ext uri="{FF2B5EF4-FFF2-40B4-BE49-F238E27FC236}">
                      <a16:creationId xmlns:a16="http://schemas.microsoft.com/office/drawing/2014/main" id="{4718305A-F4BD-4B19-A946-E83F4155ABCB}"/>
                    </a:ext>
                  </a:extLst>
                </p14:cNvPr>
                <p14:cNvContentPartPr/>
                <p14:nvPr/>
              </p14:nvContentPartPr>
              <p14:xfrm>
                <a:off x="4157354" y="4471676"/>
                <a:ext cx="8280" cy="360"/>
              </p14:xfrm>
            </p:contentPart>
          </mc:Choice>
          <mc:Fallback xmlns="">
            <p:pic>
              <p:nvPicPr>
                <p:cNvPr id="25699" name="Ink 25698">
                  <a:extLst>
                    <a:ext uri="{FF2B5EF4-FFF2-40B4-BE49-F238E27FC236}">
                      <a16:creationId xmlns="" xmlns:a16="http://schemas.microsoft.com/office/drawing/2014/main" id="{4718305A-F4BD-4B19-A946-E83F4155AB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8354" y="4462676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C01148C-0980-4D64-90A4-C17CC7D36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6375E55-7F07-46F5-9552-A71274C32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628775"/>
            <a:ext cx="6418262" cy="3886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A()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{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int i=1;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</a:t>
            </a:r>
            <a:r>
              <a:rPr lang="en-US" altLang="en-US" sz="2000">
                <a:solidFill>
                  <a:srgbClr val="000000"/>
                </a:solidFill>
              </a:rPr>
              <a:t> for(i=1; i pow 2&lt;=n; i++)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{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  printf(“abcd”);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          }</a:t>
            </a:r>
          </a:p>
          <a:p>
            <a:pPr marL="0" indent="0">
              <a:buFontTx/>
              <a:buNone/>
            </a:pPr>
            <a:r>
              <a:rPr lang="en-IN" altLang="en-US" sz="20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09061E8-BE54-4515-8FF8-A2FB4B6FC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Complexity of Example 3</a:t>
            </a:r>
            <a:endParaRPr lang="en-US" alt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67A03BE-BAEF-4F68-8F8B-68FAD31095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20B54E4-E4E3-4D53-9A57-123A2B6B6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A065E27-70F3-40FA-B454-19C620A55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4460" y="1694892"/>
                <a:ext cx="6635080" cy="43263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{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IN" altLang="en-US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{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/2;</m:t>
                      </m:r>
                      <m:r>
                        <a:rPr lang="en-IN" altLang="en-US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{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IN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𝑝𝑟𝑖𝑛𝑡𝑓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IN" altLang="en-US" sz="1600" i="1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𝑎𝑏𝑐𝑑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”);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IN" altLang="en-US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altLang="en-US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altLang="en-US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alt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A065E27-70F3-40FA-B454-19C620A55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4460" y="1694892"/>
                <a:ext cx="6635080" cy="4326396"/>
              </a:xfrm>
              <a:blipFill>
                <a:blip r:embed="rId2"/>
                <a:stretch>
                  <a:fillRect l="-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E71238B-CA27-4F30-B553-4F6BE375B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Complexity of Example 4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>
                <a:extLst>
                  <a:ext uri="{FF2B5EF4-FFF2-40B4-BE49-F238E27FC236}">
                    <a16:creationId xmlns:a16="http://schemas.microsoft.com/office/drawing/2014/main" id="{7F6FE05C-D5CF-450D-9A9F-BB81709BD5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15616" y="1905000"/>
                <a:ext cx="6768752" cy="3900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alt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1 2 3 4 5 ………..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1 4 9 16 ……………..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alt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…………..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𝑠𝑞𝑢𝑎𝑟𝑒𝑠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𝑛𝑢𝑚𝑏𝑒𝑟𝑠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+1)(2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alt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+1)]/6</m:t>
                      </m:r>
                    </m:oMath>
                  </m:oMathPara>
                </a14:m>
                <a:endParaRPr lang="en-I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579" name="Content Placeholder 2">
                <a:extLst>
                  <a:ext uri="{FF2B5EF4-FFF2-40B4-BE49-F238E27FC236}">
                    <a16:creationId xmlns:a16="http://schemas.microsoft.com/office/drawing/2014/main" id="{7F6FE05C-D5CF-450D-9A9F-BB81709BD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6768752" cy="39002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D389716-D8AD-45EE-8A12-08DD0F6A7D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IN" altLang="en-US" sz="2600">
                <a:solidFill>
                  <a:srgbClr val="000000"/>
                </a:solidFill>
              </a:rPr>
              <a:t>    Start using frameworks for describing and  </a:t>
            </a:r>
          </a:p>
          <a:p>
            <a:pPr algn="just" eaLnBrk="1" hangingPunct="1"/>
            <a:r>
              <a:rPr lang="en-IN" altLang="en-US" sz="2600">
                <a:solidFill>
                  <a:srgbClr val="000000"/>
                </a:solidFill>
              </a:rPr>
              <a:t>     analyzing algorithms.</a:t>
            </a:r>
          </a:p>
          <a:p>
            <a:pPr algn="just" eaLnBrk="1" hangingPunct="1"/>
            <a:r>
              <a:rPr lang="en-IN" altLang="en-US" sz="2600">
                <a:solidFill>
                  <a:srgbClr val="000000"/>
                </a:solidFill>
              </a:rPr>
              <a:t>•    Examine algorithms : </a:t>
            </a:r>
          </a:p>
          <a:p>
            <a:pPr marL="1200150" lvl="1" indent="-457200"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     simple algorithms</a:t>
            </a:r>
          </a:p>
          <a:p>
            <a:pPr marL="1200150" lvl="1" indent="-457200" algn="just" eaLnBrk="1" hangingPunct="1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     insertion sort </a:t>
            </a:r>
          </a:p>
          <a:p>
            <a:pPr algn="just" eaLnBrk="1" hangingPunct="1"/>
            <a:r>
              <a:rPr lang="en-IN" altLang="en-US" sz="2600">
                <a:solidFill>
                  <a:srgbClr val="000000"/>
                </a:solidFill>
              </a:rPr>
              <a:t>•    See how to describe algorithms in pseudo code.</a:t>
            </a:r>
          </a:p>
          <a:p>
            <a:pPr algn="just" eaLnBrk="1" hangingPunct="1"/>
            <a:r>
              <a:rPr lang="en-IN" altLang="en-US" sz="2600">
                <a:solidFill>
                  <a:srgbClr val="000000"/>
                </a:solidFill>
              </a:rPr>
              <a:t>•    Begin using asymptotic notation to express </a:t>
            </a:r>
          </a:p>
          <a:p>
            <a:pPr algn="just" eaLnBrk="1" hangingPunct="1"/>
            <a:r>
              <a:rPr lang="en-IN" altLang="en-US" sz="2600">
                <a:solidFill>
                  <a:srgbClr val="000000"/>
                </a:solidFill>
              </a:rPr>
              <a:t>     running-time analysis.</a:t>
            </a:r>
          </a:p>
          <a:p>
            <a:pPr algn="l" eaLnBrk="1" hangingPunct="1"/>
            <a:endParaRPr lang="en-IN" altLang="en-US" sz="260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5266CE-0BE0-4822-BA9F-CEEC3D1639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>
                <a:solidFill>
                  <a:srgbClr val="000000"/>
                </a:solidFill>
              </a:rPr>
              <a:t>Overview</a:t>
            </a:r>
            <a:endParaRPr lang="en-IN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F0FFCE-9548-4DBE-A931-BEC408E418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00"/>
                </a:solidFill>
              </a:rPr>
              <a:t>Start using frameworks for describing and       analysing algorithms.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00"/>
                </a:solidFill>
              </a:rPr>
              <a:t>Examine algorithms : </a:t>
            </a: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200" dirty="0">
                <a:solidFill>
                  <a:srgbClr val="000000"/>
                </a:solidFill>
              </a:rPr>
              <a:t>simple algorithms</a:t>
            </a: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200" dirty="0">
                <a:solidFill>
                  <a:srgbClr val="000000"/>
                </a:solidFill>
              </a:rPr>
              <a:t>Sorting algorithm insertion sort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00"/>
                </a:solidFill>
              </a:rPr>
              <a:t>See how to describe algorithms in pseudo code.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600" dirty="0">
                <a:solidFill>
                  <a:srgbClr val="000000"/>
                </a:solidFill>
              </a:rPr>
              <a:t>Begin using asymptotic notation to express running-time analysis.</a:t>
            </a:r>
          </a:p>
          <a:p>
            <a:pPr algn="l" eaLnBrk="1" hangingPunct="1">
              <a:defRPr/>
            </a:pPr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D19EDD6-40CB-4382-85A2-8B1ADDE88B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>
                <a:solidFill>
                  <a:srgbClr val="000000"/>
                </a:solidFill>
              </a:rPr>
              <a:t>Overview</a:t>
            </a:r>
            <a:endParaRPr lang="en-IN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B9914B9-2648-421F-9ECD-616E4CBDB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What is an Algorithm 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CF2170D-6DFA-4C10-9834-73F68BFEA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6425" y="1916113"/>
            <a:ext cx="7931150" cy="3886200"/>
          </a:xfrm>
        </p:spPr>
        <p:txBody>
          <a:bodyPr/>
          <a:lstStyle/>
          <a:p>
            <a:pPr algn="just"/>
            <a:r>
              <a:rPr lang="en-IN" altLang="en-US" sz="2800">
                <a:solidFill>
                  <a:srgbClr val="000000"/>
                </a:solidFill>
              </a:rPr>
              <a:t>An algorithm is any well defined computational procedure that takes some value or set of values, as input and produces some value or set of values as output.</a:t>
            </a:r>
          </a:p>
          <a:p>
            <a:pPr algn="just"/>
            <a:r>
              <a:rPr lang="en-IN" altLang="en-US" sz="2800">
                <a:solidFill>
                  <a:srgbClr val="000000"/>
                </a:solidFill>
              </a:rPr>
              <a:t>We can also view an algorithm as a tool for solving a well specified computational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CD011BD-2E3D-4BFF-AE50-ECDFB002E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Characteristics of an Algorithm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7FA26F9B-7E3B-43E0-BBC3-984C129C9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751013"/>
            <a:ext cx="7775575" cy="3829050"/>
          </a:xfrm>
        </p:spPr>
        <p:txBody>
          <a:bodyPr/>
          <a:lstStyle/>
          <a:p>
            <a:pPr algn="just"/>
            <a:r>
              <a:rPr lang="en-IN" altLang="en-US">
                <a:solidFill>
                  <a:srgbClr val="000000"/>
                </a:solidFill>
              </a:rPr>
              <a:t>Input: provided by the user.</a:t>
            </a:r>
          </a:p>
          <a:p>
            <a:pPr algn="just"/>
            <a:r>
              <a:rPr lang="en-IN" altLang="en-US">
                <a:solidFill>
                  <a:srgbClr val="000000"/>
                </a:solidFill>
              </a:rPr>
              <a:t>Output: produced by algorithm.</a:t>
            </a:r>
          </a:p>
          <a:p>
            <a:pPr algn="just"/>
            <a:r>
              <a:rPr lang="en-IN" altLang="en-US">
                <a:solidFill>
                  <a:srgbClr val="000000"/>
                </a:solidFill>
              </a:rPr>
              <a:t>Definiteness: clearly define.</a:t>
            </a:r>
          </a:p>
          <a:p>
            <a:pPr algn="just"/>
            <a:r>
              <a:rPr lang="en-IN" altLang="en-US">
                <a:solidFill>
                  <a:srgbClr val="000000"/>
                </a:solidFill>
              </a:rPr>
              <a:t>Finiteness: It has finite number of steps.</a:t>
            </a:r>
          </a:p>
          <a:p>
            <a:pPr algn="just"/>
            <a:r>
              <a:rPr lang="en-IN" altLang="en-US">
                <a:solidFill>
                  <a:srgbClr val="000000"/>
                </a:solidFill>
              </a:rPr>
              <a:t>Effectiveness: An algorithm must be effective so that it’s output can be carried out with the help of paper and pen.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C90898-409F-468E-9765-7D0268DB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Analysis of an Algorithm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79F301C-0DA0-403C-ADCB-E60E1D1B6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905000"/>
            <a:ext cx="7559675" cy="3611563"/>
          </a:xfrm>
        </p:spPr>
        <p:txBody>
          <a:bodyPr/>
          <a:lstStyle/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It deals with predicting the resources that an algorithm requires to its completion such as memory and CPU time.</a:t>
            </a:r>
          </a:p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To main measure for the efficiency of an algorithm are Time and 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33C6916-F67C-4DFB-A69E-C6AFDA67F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Complexity of an Algorithm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059199A-9855-44A4-8481-6E7F6FC45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1722438"/>
            <a:ext cx="7705725" cy="4154487"/>
          </a:xfrm>
        </p:spPr>
        <p:txBody>
          <a:bodyPr/>
          <a:lstStyle/>
          <a:p>
            <a:pPr algn="just"/>
            <a:r>
              <a:rPr lang="en-IN" altLang="en-US" sz="2800">
                <a:solidFill>
                  <a:srgbClr val="000000"/>
                </a:solidFill>
              </a:rPr>
              <a:t>Complexity of an Algorithm is a function, f(n) which gives the running time and storage space requirement of the algorithm in terms of size n of the input data.</a:t>
            </a:r>
          </a:p>
          <a:p>
            <a:pPr algn="just"/>
            <a:r>
              <a:rPr lang="en-IN" altLang="en-US" sz="2800">
                <a:solidFill>
                  <a:srgbClr val="000000"/>
                </a:solidFill>
              </a:rPr>
              <a:t>Space Complexity: Amount of memory needed by an algorithm to run its completion.</a:t>
            </a:r>
          </a:p>
          <a:p>
            <a:pPr algn="just"/>
            <a:r>
              <a:rPr lang="en-IN" altLang="en-US" sz="2800">
                <a:solidFill>
                  <a:srgbClr val="000000"/>
                </a:solidFill>
              </a:rPr>
              <a:t>Time complexity: Amount of time that it needs to complete itself.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80AB4FB-B4BC-40CB-A049-239DE1FC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Cases in Complexity Theory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9E67EF6-5FAC-4035-9EBF-E8263A2AE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489825" cy="3219450"/>
          </a:xfrm>
        </p:spPr>
        <p:txBody>
          <a:bodyPr/>
          <a:lstStyle/>
          <a:p>
            <a:r>
              <a:rPr lang="en-IN" altLang="en-US">
                <a:solidFill>
                  <a:srgbClr val="000000"/>
                </a:solidFill>
              </a:rPr>
              <a:t>Best Case: Minimum time </a:t>
            </a:r>
          </a:p>
          <a:p>
            <a:r>
              <a:rPr lang="en-IN" altLang="en-US">
                <a:solidFill>
                  <a:srgbClr val="000000"/>
                </a:solidFill>
              </a:rPr>
              <a:t>Worst Case: Maximum amount of time</a:t>
            </a:r>
          </a:p>
          <a:p>
            <a:r>
              <a:rPr lang="en-IN" altLang="en-US">
                <a:solidFill>
                  <a:srgbClr val="000000"/>
                </a:solidFill>
              </a:rPr>
              <a:t>Average Case: Expected / Average value of the function f(n).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BD829DC-D0B5-45DE-9147-B60E17292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Example 1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AC8797D-8D55-4F3E-94E1-00146375E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454150"/>
            <a:ext cx="7200900" cy="3990975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A()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{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int i;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for(i=1;i&lt;=n;i++)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   {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             printf(“ABCD”);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    }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487</TotalTime>
  <Words>600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Tahoma</vt:lpstr>
      <vt:lpstr>10069045</vt:lpstr>
      <vt:lpstr>Design and Analysis of Algorithm (KCS503)  Getting Started  Lecture - 1</vt:lpstr>
      <vt:lpstr>Overview</vt:lpstr>
      <vt:lpstr>Overview</vt:lpstr>
      <vt:lpstr>What is an Algorithm ?</vt:lpstr>
      <vt:lpstr>Characteristics of an Algorithm</vt:lpstr>
      <vt:lpstr>Analysis of an Algorithm</vt:lpstr>
      <vt:lpstr>Complexity of an Algorithm</vt:lpstr>
      <vt:lpstr>Cases in Complexity Theory</vt:lpstr>
      <vt:lpstr>Example 1</vt:lpstr>
      <vt:lpstr>Complexity of Example 1</vt:lpstr>
      <vt:lpstr>Example 2</vt:lpstr>
      <vt:lpstr>Complexity of Example 2</vt:lpstr>
      <vt:lpstr>Example 3</vt:lpstr>
      <vt:lpstr>Complexity of Example 3</vt:lpstr>
      <vt:lpstr>Example 4</vt:lpstr>
      <vt:lpstr>Complexity of 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50</cp:revision>
  <dcterms:created xsi:type="dcterms:W3CDTF">2008-04-22T09:26:06Z</dcterms:created>
  <dcterms:modified xsi:type="dcterms:W3CDTF">2020-08-17T16:23:16Z</dcterms:modified>
</cp:coreProperties>
</file>