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sldIdLst>
    <p:sldId id="302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</p:sldIdLst>
  <p:sldSz cx="9144000" cy="6858000" type="screen4x3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>
      <p:cViewPr varScale="1">
        <p:scale>
          <a:sx n="82" d="100"/>
          <a:sy n="82" d="100"/>
        </p:scale>
        <p:origin x="141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75803-1834-48FF-85E0-EAD064CB3B3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69AD8-3573-4C43-9D8F-9C2CEB9463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F636D4D-D4C2-4420-BC7B-0FBD38191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IN" altLang="en-US" noProof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IN" altLang="en-US" noProof="0"/>
              <a:t>Click to edit Master subtitle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B62502-1CEF-4C31-BF9E-E38E16E494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238A8F-4C9E-4DBE-9928-5E26AF6A4D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B62174A-D024-497D-A469-CE2489E51C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47F3E-FCD0-4ABA-AFF2-ED65D000335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2471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CD5771B-CBC5-4CE8-A4E4-60F971788B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4751C71-6A4E-4BE4-A4DF-15F6A97A2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D170F7E-9C81-4C40-AE58-804613FE4D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B8816-7ADF-4CA3-A3C5-014F0EA5163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823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4414D75-3B5F-4976-A9D9-9F187EF997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63CB175-4CFB-428E-97F8-328803FDC9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F3853AD-FDA9-4AC6-8A28-87FEFFA9D8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5E0B9-CBF1-48D6-BC24-B6EB26871620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1887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C016004-DBD5-4D0A-B560-824CEB435D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B410DF1-B239-40DF-B2CF-03B46F600D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B838248-9DD0-4FDF-9E33-76E5FDEB9A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DC7DC-AFCA-4F10-9785-4FC92B4F7A7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91146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32F9396-9FCA-4853-AC98-9B0B3D6C36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B3211C2-3815-410A-A63E-577AA2AAF9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DFF545A-AA60-4975-B7F9-31C0B63FEE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F9928-C08E-4A7A-8409-6743F99131B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97867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19C97E-7CB6-418A-B6B6-3EBECFE72D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C10302-8EA1-4197-8E89-534A1822CC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DF2E082-C6BA-48BE-9CA2-DE362A0D75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367A2-A260-4891-A5CB-5EA9BECCDA99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5796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E66A70E-7DE0-463B-8FE6-EEC2E3B27A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634383D-87A9-49A5-A989-F6A8303CC0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08C16FD-F3B8-4892-AD77-2C77F2191D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94FE5-425C-4BE0-959E-96C5C9393E59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76852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7BD6117-EE74-4B66-B0C4-6C8F998F09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49E5BDD-CCC0-4F40-88B9-A9D7AC5384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9BE65AE-91B2-401D-B498-F0C1BF5F9E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AA2A5-0D8C-453A-A9CC-536366F7B8C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63678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F689E00-5089-4707-BD38-B97D5598D8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2CF00FD-6290-421B-92CA-813A2C1452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F1D117E-FACA-4DF9-869E-CE342F3B75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B5B5F-6271-404F-8ECB-D050E63B106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16554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9149A69-9D32-446E-94E5-A56755F01B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75FB04-7256-4B56-AD4C-A034042676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C820EFC-C136-45D1-ACFD-7206DFFB2B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C5F8F-EC83-4722-B360-50FA55D3A2F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3135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2EF94E-DC94-4A8F-AD72-6785212E64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E6C640E-D5A9-42CA-9940-A441A06C67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F6954CC-A098-4A65-91FF-61153B8D98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0DB2B-7B6D-4710-9350-27149E2E67B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36164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1ACF99B-3D64-4B0A-8EF5-3CCE22A4A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95E30B85-5D77-40FC-9E55-CF9D42FD50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94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C22A42B-38C5-4A74-A36F-BBAF4472AD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text styles</a:t>
            </a:r>
          </a:p>
          <a:p>
            <a:pPr lvl="1"/>
            <a:r>
              <a:rPr lang="en-IN" altLang="en-US"/>
              <a:t>Second level</a:t>
            </a:r>
          </a:p>
          <a:p>
            <a:pPr lvl="2"/>
            <a:r>
              <a:rPr lang="en-IN" altLang="en-US"/>
              <a:t>Third level</a:t>
            </a:r>
          </a:p>
          <a:p>
            <a:pPr lvl="3"/>
            <a:r>
              <a:rPr lang="en-IN" altLang="en-US"/>
              <a:t>Fourth level</a:t>
            </a:r>
          </a:p>
          <a:p>
            <a:pPr lvl="4"/>
            <a:r>
              <a:rPr lang="en-IN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8F52620E-E2C5-4A5B-81A0-66AF0521D66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7FAB74AD-A715-4A6A-AC2B-E04FFED823B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65ECCFFB-E828-4F5D-88D6-BEAC596842D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1ED67DC-D667-4160-8113-6B2DC6D2B29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>
            <a:extLst>
              <a:ext uri="{FF2B5EF4-FFF2-40B4-BE49-F238E27FC236}">
                <a16:creationId xmlns:a16="http://schemas.microsoft.com/office/drawing/2014/main" id="{BC5E8CA1-F978-4363-BC05-05E9829C5CA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205038"/>
            <a:ext cx="7843838" cy="1584325"/>
          </a:xfrm>
        </p:spPr>
        <p:txBody>
          <a:bodyPr>
            <a:normAutofit fontScale="90000"/>
          </a:bodyPr>
          <a:lstStyle/>
          <a:p>
            <a:r>
              <a:rPr lang="en-IN" altLang="en-US" sz="3200" b="1" dirty="0">
                <a:solidFill>
                  <a:srgbClr val="000000"/>
                </a:solidFill>
              </a:rPr>
              <a:t>Design and Analysis of Algorithm</a:t>
            </a:r>
            <a:br>
              <a:rPr lang="en-IN" altLang="en-US" sz="3200" b="1" dirty="0">
                <a:solidFill>
                  <a:srgbClr val="000000"/>
                </a:solidFill>
              </a:rPr>
            </a:br>
            <a:r>
              <a:rPr lang="en-IN" altLang="en-US" sz="3200" b="1" dirty="0">
                <a:solidFill>
                  <a:srgbClr val="000000"/>
                </a:solidFill>
              </a:rPr>
              <a:t>(KCS503)</a:t>
            </a: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r>
              <a:rPr lang="en-US" sz="3200" dirty="0"/>
              <a:t> </a:t>
            </a:r>
            <a:r>
              <a:rPr lang="en-US" sz="3200" b="1" dirty="0"/>
              <a:t>Analysis of a given algorithm, Like Linear Search, Binary Search </a:t>
            </a:r>
            <a:br>
              <a:rPr lang="en-IN" altLang="en-US" sz="3400" dirty="0">
                <a:solidFill>
                  <a:srgbClr val="000000"/>
                </a:solidFill>
              </a:rPr>
            </a:br>
            <a:br>
              <a:rPr lang="en-IN" altLang="en-US" sz="3400" dirty="0">
                <a:solidFill>
                  <a:srgbClr val="000000"/>
                </a:solidFill>
              </a:rPr>
            </a:br>
            <a:r>
              <a:rPr lang="en-IN" altLang="en-US" sz="3200" b="1" dirty="0">
                <a:solidFill>
                  <a:srgbClr val="000000"/>
                </a:solidFill>
              </a:rPr>
              <a:t>Lecture - 2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</a:t>
            </a:r>
          </a:p>
        </p:txBody>
      </p:sp>
      <p:sp>
        <p:nvSpPr>
          <p:cNvPr id="778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Perhaps we can do better than O(n) in the average case?</a:t>
            </a:r>
          </a:p>
          <a:p>
            <a:r>
              <a:rPr lang="en-US"/>
              <a:t>Assume that we are give an array of records that is sorted.  For instance:</a:t>
            </a:r>
          </a:p>
          <a:p>
            <a:pPr lvl="1"/>
            <a:r>
              <a:rPr lang="en-US"/>
              <a:t>an array of records with integer keys sorted from smallest to largest (e.g., ID numbers), or</a:t>
            </a:r>
          </a:p>
          <a:p>
            <a:pPr lvl="1"/>
            <a:r>
              <a:rPr lang="en-US"/>
              <a:t>an array of records with string keys sorted in alphabetical order (e.g., names).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/>
              <a:t>Binary Search Pseudocode</a:t>
            </a:r>
          </a:p>
        </p:txBody>
      </p:sp>
      <p:sp>
        <p:nvSpPr>
          <p:cNvPr id="788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if(size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	found = false;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else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	middle = index of approximate midpoint of array segment;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	if(target == a[middle])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		target has been found!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	else if(target &lt; a[middle])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		search for target in area before midpoint;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	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		search for target in area after midpoint;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		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</a:t>
            </a: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1111250" y="2976563"/>
            <a:ext cx="722313" cy="452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[ 0 ]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1981200" y="2976563"/>
            <a:ext cx="722313" cy="452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[ 1 ]</a:t>
            </a: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685800" y="1981200"/>
            <a:ext cx="718185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Example: sorted array of integer keys.  Target=7.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9906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19050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93192" name="Rectangle 8"/>
          <p:cNvSpPr>
            <a:spLocks noChangeArrowheads="1"/>
          </p:cNvSpPr>
          <p:nvPr/>
        </p:nvSpPr>
        <p:spPr bwMode="auto">
          <a:xfrm>
            <a:off x="28194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93193" name="Rectangle 9"/>
          <p:cNvSpPr>
            <a:spLocks noChangeArrowheads="1"/>
          </p:cNvSpPr>
          <p:nvPr/>
        </p:nvSpPr>
        <p:spPr bwMode="auto">
          <a:xfrm>
            <a:off x="37338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93194" name="Rectangle 10"/>
          <p:cNvSpPr>
            <a:spLocks noChangeArrowheads="1"/>
          </p:cNvSpPr>
          <p:nvPr/>
        </p:nvSpPr>
        <p:spPr bwMode="auto">
          <a:xfrm>
            <a:off x="46482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93195" name="Rectangle 11"/>
          <p:cNvSpPr>
            <a:spLocks noChangeArrowheads="1"/>
          </p:cNvSpPr>
          <p:nvPr/>
        </p:nvSpPr>
        <p:spPr bwMode="auto">
          <a:xfrm>
            <a:off x="55626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93196" name="Rectangle 12"/>
          <p:cNvSpPr>
            <a:spLocks noChangeArrowheads="1"/>
          </p:cNvSpPr>
          <p:nvPr/>
        </p:nvSpPr>
        <p:spPr bwMode="auto">
          <a:xfrm>
            <a:off x="64770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53</a:t>
            </a:r>
          </a:p>
        </p:txBody>
      </p:sp>
      <p:sp>
        <p:nvSpPr>
          <p:cNvPr id="93197" name="Rectangle 13"/>
          <p:cNvSpPr>
            <a:spLocks noChangeArrowheads="1"/>
          </p:cNvSpPr>
          <p:nvPr/>
        </p:nvSpPr>
        <p:spPr bwMode="auto">
          <a:xfrm>
            <a:off x="28956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[ 2 ]</a:t>
            </a:r>
          </a:p>
        </p:txBody>
      </p:sp>
      <p:sp>
        <p:nvSpPr>
          <p:cNvPr id="93198" name="Rectangle 14"/>
          <p:cNvSpPr>
            <a:spLocks noChangeArrowheads="1"/>
          </p:cNvSpPr>
          <p:nvPr/>
        </p:nvSpPr>
        <p:spPr bwMode="auto">
          <a:xfrm>
            <a:off x="376555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[ 3 ]</a:t>
            </a:r>
          </a:p>
        </p:txBody>
      </p:sp>
      <p:sp>
        <p:nvSpPr>
          <p:cNvPr id="93199" name="Rectangle 15"/>
          <p:cNvSpPr>
            <a:spLocks noChangeArrowheads="1"/>
          </p:cNvSpPr>
          <p:nvPr/>
        </p:nvSpPr>
        <p:spPr bwMode="auto">
          <a:xfrm>
            <a:off x="47244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[ 4 ]</a:t>
            </a:r>
          </a:p>
        </p:txBody>
      </p:sp>
      <p:sp>
        <p:nvSpPr>
          <p:cNvPr id="93200" name="Rectangle 16"/>
          <p:cNvSpPr>
            <a:spLocks noChangeArrowheads="1"/>
          </p:cNvSpPr>
          <p:nvPr/>
        </p:nvSpPr>
        <p:spPr bwMode="auto">
          <a:xfrm>
            <a:off x="559435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[ 5 ]</a:t>
            </a:r>
          </a:p>
        </p:txBody>
      </p:sp>
      <p:sp>
        <p:nvSpPr>
          <p:cNvPr id="93201" name="Rectangle 17"/>
          <p:cNvSpPr>
            <a:spLocks noChangeArrowheads="1"/>
          </p:cNvSpPr>
          <p:nvPr/>
        </p:nvSpPr>
        <p:spPr bwMode="auto">
          <a:xfrm>
            <a:off x="65532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[ 6 ]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</a:t>
            </a:r>
          </a:p>
        </p:txBody>
      </p:sp>
      <p:sp>
        <p:nvSpPr>
          <p:cNvPr id="80899" name="Rectangle 1027"/>
          <p:cNvSpPr>
            <a:spLocks noChangeArrowheads="1"/>
          </p:cNvSpPr>
          <p:nvPr/>
        </p:nvSpPr>
        <p:spPr bwMode="auto">
          <a:xfrm>
            <a:off x="1111250" y="2976563"/>
            <a:ext cx="722313" cy="452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[ 0 ]</a:t>
            </a:r>
          </a:p>
        </p:txBody>
      </p:sp>
      <p:sp>
        <p:nvSpPr>
          <p:cNvPr id="80900" name="Rectangle 1028"/>
          <p:cNvSpPr>
            <a:spLocks noChangeArrowheads="1"/>
          </p:cNvSpPr>
          <p:nvPr/>
        </p:nvSpPr>
        <p:spPr bwMode="auto">
          <a:xfrm>
            <a:off x="1981200" y="2976563"/>
            <a:ext cx="722313" cy="452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[ 1 ]</a:t>
            </a:r>
          </a:p>
        </p:txBody>
      </p:sp>
      <p:sp>
        <p:nvSpPr>
          <p:cNvPr id="80901" name="Text Box 1029"/>
          <p:cNvSpPr txBox="1">
            <a:spLocks noChangeArrowheads="1"/>
          </p:cNvSpPr>
          <p:nvPr/>
        </p:nvSpPr>
        <p:spPr bwMode="auto">
          <a:xfrm>
            <a:off x="685800" y="1981200"/>
            <a:ext cx="718185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Example: sorted array of integer keys.  Target=7.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80902" name="Rectangle 1030"/>
          <p:cNvSpPr>
            <a:spLocks noChangeArrowheads="1"/>
          </p:cNvSpPr>
          <p:nvPr/>
        </p:nvSpPr>
        <p:spPr bwMode="auto">
          <a:xfrm>
            <a:off x="9906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0903" name="Rectangle 1031"/>
          <p:cNvSpPr>
            <a:spLocks noChangeArrowheads="1"/>
          </p:cNvSpPr>
          <p:nvPr/>
        </p:nvSpPr>
        <p:spPr bwMode="auto">
          <a:xfrm>
            <a:off x="19050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80904" name="Rectangle 1032"/>
          <p:cNvSpPr>
            <a:spLocks noChangeArrowheads="1"/>
          </p:cNvSpPr>
          <p:nvPr/>
        </p:nvSpPr>
        <p:spPr bwMode="auto">
          <a:xfrm>
            <a:off x="28194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0905" name="Rectangle 1033"/>
          <p:cNvSpPr>
            <a:spLocks noChangeArrowheads="1"/>
          </p:cNvSpPr>
          <p:nvPr/>
        </p:nvSpPr>
        <p:spPr bwMode="auto">
          <a:xfrm>
            <a:off x="3733800" y="3429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80906" name="Rectangle 1034"/>
          <p:cNvSpPr>
            <a:spLocks noChangeArrowheads="1"/>
          </p:cNvSpPr>
          <p:nvPr/>
        </p:nvSpPr>
        <p:spPr bwMode="auto">
          <a:xfrm>
            <a:off x="46482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80907" name="Rectangle 1035"/>
          <p:cNvSpPr>
            <a:spLocks noChangeArrowheads="1"/>
          </p:cNvSpPr>
          <p:nvPr/>
        </p:nvSpPr>
        <p:spPr bwMode="auto">
          <a:xfrm>
            <a:off x="55626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80908" name="Rectangle 1036"/>
          <p:cNvSpPr>
            <a:spLocks noChangeArrowheads="1"/>
          </p:cNvSpPr>
          <p:nvPr/>
        </p:nvSpPr>
        <p:spPr bwMode="auto">
          <a:xfrm>
            <a:off x="64770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53</a:t>
            </a:r>
          </a:p>
        </p:txBody>
      </p:sp>
      <p:sp>
        <p:nvSpPr>
          <p:cNvPr id="80909" name="Rectangle 1037"/>
          <p:cNvSpPr>
            <a:spLocks noChangeArrowheads="1"/>
          </p:cNvSpPr>
          <p:nvPr/>
        </p:nvSpPr>
        <p:spPr bwMode="auto">
          <a:xfrm>
            <a:off x="28956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[ 2 ]</a:t>
            </a:r>
          </a:p>
        </p:txBody>
      </p:sp>
      <p:sp>
        <p:nvSpPr>
          <p:cNvPr id="80910" name="Rectangle 1038"/>
          <p:cNvSpPr>
            <a:spLocks noChangeArrowheads="1"/>
          </p:cNvSpPr>
          <p:nvPr/>
        </p:nvSpPr>
        <p:spPr bwMode="auto">
          <a:xfrm>
            <a:off x="376555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[ 3 ]</a:t>
            </a:r>
          </a:p>
        </p:txBody>
      </p:sp>
      <p:sp>
        <p:nvSpPr>
          <p:cNvPr id="80911" name="Rectangle 1039"/>
          <p:cNvSpPr>
            <a:spLocks noChangeArrowheads="1"/>
          </p:cNvSpPr>
          <p:nvPr/>
        </p:nvSpPr>
        <p:spPr bwMode="auto">
          <a:xfrm>
            <a:off x="47244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[ 4 ]</a:t>
            </a:r>
          </a:p>
        </p:txBody>
      </p:sp>
      <p:sp>
        <p:nvSpPr>
          <p:cNvPr id="80912" name="Rectangle 1040"/>
          <p:cNvSpPr>
            <a:spLocks noChangeArrowheads="1"/>
          </p:cNvSpPr>
          <p:nvPr/>
        </p:nvSpPr>
        <p:spPr bwMode="auto">
          <a:xfrm>
            <a:off x="559435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[ 5 ]</a:t>
            </a:r>
          </a:p>
        </p:txBody>
      </p:sp>
      <p:sp>
        <p:nvSpPr>
          <p:cNvPr id="80913" name="Rectangle 1041"/>
          <p:cNvSpPr>
            <a:spLocks noChangeArrowheads="1"/>
          </p:cNvSpPr>
          <p:nvPr/>
        </p:nvSpPr>
        <p:spPr bwMode="auto">
          <a:xfrm>
            <a:off x="65532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[ 6 ]</a:t>
            </a:r>
          </a:p>
        </p:txBody>
      </p:sp>
      <p:sp>
        <p:nvSpPr>
          <p:cNvPr id="80914" name="Line 1042"/>
          <p:cNvSpPr>
            <a:spLocks noChangeShapeType="1"/>
          </p:cNvSpPr>
          <p:nvPr/>
        </p:nvSpPr>
        <p:spPr bwMode="auto">
          <a:xfrm>
            <a:off x="4267200" y="44958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915" name="Text Box 1043"/>
          <p:cNvSpPr txBox="1">
            <a:spLocks noChangeArrowheads="1"/>
          </p:cNvSpPr>
          <p:nvPr/>
        </p:nvSpPr>
        <p:spPr bwMode="auto">
          <a:xfrm>
            <a:off x="2590800" y="5756275"/>
            <a:ext cx="351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Find approximate midpoint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</a:t>
            </a:r>
          </a:p>
        </p:txBody>
      </p:sp>
      <p:sp>
        <p:nvSpPr>
          <p:cNvPr id="81923" name="Rectangle 1027"/>
          <p:cNvSpPr>
            <a:spLocks noChangeArrowheads="1"/>
          </p:cNvSpPr>
          <p:nvPr/>
        </p:nvSpPr>
        <p:spPr bwMode="auto">
          <a:xfrm>
            <a:off x="1111250" y="2976563"/>
            <a:ext cx="722313" cy="452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[ 0 ]</a:t>
            </a:r>
          </a:p>
        </p:txBody>
      </p:sp>
      <p:sp>
        <p:nvSpPr>
          <p:cNvPr id="81924" name="Rectangle 1028"/>
          <p:cNvSpPr>
            <a:spLocks noChangeArrowheads="1"/>
          </p:cNvSpPr>
          <p:nvPr/>
        </p:nvSpPr>
        <p:spPr bwMode="auto">
          <a:xfrm>
            <a:off x="1981200" y="2976563"/>
            <a:ext cx="722313" cy="452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[ 1 ]</a:t>
            </a: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685800" y="1981200"/>
            <a:ext cx="718185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Example: sorted array of integer keys.  Target=7.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81926" name="Rectangle 1030"/>
          <p:cNvSpPr>
            <a:spLocks noChangeArrowheads="1"/>
          </p:cNvSpPr>
          <p:nvPr/>
        </p:nvSpPr>
        <p:spPr bwMode="auto">
          <a:xfrm>
            <a:off x="9906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1927" name="Rectangle 1031"/>
          <p:cNvSpPr>
            <a:spLocks noChangeArrowheads="1"/>
          </p:cNvSpPr>
          <p:nvPr/>
        </p:nvSpPr>
        <p:spPr bwMode="auto">
          <a:xfrm>
            <a:off x="19050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81928" name="Rectangle 1032"/>
          <p:cNvSpPr>
            <a:spLocks noChangeArrowheads="1"/>
          </p:cNvSpPr>
          <p:nvPr/>
        </p:nvSpPr>
        <p:spPr bwMode="auto">
          <a:xfrm>
            <a:off x="28194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1929" name="Rectangle 1033"/>
          <p:cNvSpPr>
            <a:spLocks noChangeArrowheads="1"/>
          </p:cNvSpPr>
          <p:nvPr/>
        </p:nvSpPr>
        <p:spPr bwMode="auto">
          <a:xfrm>
            <a:off x="3733800" y="3429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81930" name="Rectangle 1034"/>
          <p:cNvSpPr>
            <a:spLocks noChangeArrowheads="1"/>
          </p:cNvSpPr>
          <p:nvPr/>
        </p:nvSpPr>
        <p:spPr bwMode="auto">
          <a:xfrm>
            <a:off x="46482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81931" name="Rectangle 1035"/>
          <p:cNvSpPr>
            <a:spLocks noChangeArrowheads="1"/>
          </p:cNvSpPr>
          <p:nvPr/>
        </p:nvSpPr>
        <p:spPr bwMode="auto">
          <a:xfrm>
            <a:off x="55626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81932" name="Rectangle 1036"/>
          <p:cNvSpPr>
            <a:spLocks noChangeArrowheads="1"/>
          </p:cNvSpPr>
          <p:nvPr/>
        </p:nvSpPr>
        <p:spPr bwMode="auto">
          <a:xfrm>
            <a:off x="64770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53</a:t>
            </a:r>
          </a:p>
        </p:txBody>
      </p:sp>
      <p:sp>
        <p:nvSpPr>
          <p:cNvPr id="81933" name="Rectangle 1037"/>
          <p:cNvSpPr>
            <a:spLocks noChangeArrowheads="1"/>
          </p:cNvSpPr>
          <p:nvPr/>
        </p:nvSpPr>
        <p:spPr bwMode="auto">
          <a:xfrm>
            <a:off x="28956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[ 2 ]</a:t>
            </a:r>
          </a:p>
        </p:txBody>
      </p:sp>
      <p:sp>
        <p:nvSpPr>
          <p:cNvPr id="81934" name="Rectangle 1038"/>
          <p:cNvSpPr>
            <a:spLocks noChangeArrowheads="1"/>
          </p:cNvSpPr>
          <p:nvPr/>
        </p:nvSpPr>
        <p:spPr bwMode="auto">
          <a:xfrm>
            <a:off x="376555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[ 3 ]</a:t>
            </a:r>
          </a:p>
        </p:txBody>
      </p:sp>
      <p:sp>
        <p:nvSpPr>
          <p:cNvPr id="81935" name="Rectangle 1039"/>
          <p:cNvSpPr>
            <a:spLocks noChangeArrowheads="1"/>
          </p:cNvSpPr>
          <p:nvPr/>
        </p:nvSpPr>
        <p:spPr bwMode="auto">
          <a:xfrm>
            <a:off x="47244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[ 4 ]</a:t>
            </a:r>
          </a:p>
        </p:txBody>
      </p:sp>
      <p:sp>
        <p:nvSpPr>
          <p:cNvPr id="81936" name="Rectangle 1040"/>
          <p:cNvSpPr>
            <a:spLocks noChangeArrowheads="1"/>
          </p:cNvSpPr>
          <p:nvPr/>
        </p:nvSpPr>
        <p:spPr bwMode="auto">
          <a:xfrm>
            <a:off x="559435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[ 5 ]</a:t>
            </a:r>
          </a:p>
        </p:txBody>
      </p:sp>
      <p:sp>
        <p:nvSpPr>
          <p:cNvPr id="81937" name="Rectangle 1041"/>
          <p:cNvSpPr>
            <a:spLocks noChangeArrowheads="1"/>
          </p:cNvSpPr>
          <p:nvPr/>
        </p:nvSpPr>
        <p:spPr bwMode="auto">
          <a:xfrm>
            <a:off x="65532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[ 6 ]</a:t>
            </a:r>
          </a:p>
        </p:txBody>
      </p:sp>
      <p:sp>
        <p:nvSpPr>
          <p:cNvPr id="81938" name="Line 1042"/>
          <p:cNvSpPr>
            <a:spLocks noChangeShapeType="1"/>
          </p:cNvSpPr>
          <p:nvPr/>
        </p:nvSpPr>
        <p:spPr bwMode="auto">
          <a:xfrm>
            <a:off x="4267200" y="44958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39" name="Text Box 1043"/>
          <p:cNvSpPr txBox="1">
            <a:spLocks noChangeArrowheads="1"/>
          </p:cNvSpPr>
          <p:nvPr/>
        </p:nvSpPr>
        <p:spPr bwMode="auto">
          <a:xfrm>
            <a:off x="2830513" y="5756275"/>
            <a:ext cx="33766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Is 7 = midpoint key?  NO.</a:t>
            </a:r>
          </a:p>
          <a:p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</a:t>
            </a:r>
          </a:p>
        </p:txBody>
      </p:sp>
      <p:sp>
        <p:nvSpPr>
          <p:cNvPr id="82947" name="Rectangle 1027"/>
          <p:cNvSpPr>
            <a:spLocks noChangeArrowheads="1"/>
          </p:cNvSpPr>
          <p:nvPr/>
        </p:nvSpPr>
        <p:spPr bwMode="auto">
          <a:xfrm>
            <a:off x="1111250" y="2976563"/>
            <a:ext cx="722313" cy="452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[ 0 ]</a:t>
            </a:r>
          </a:p>
        </p:txBody>
      </p:sp>
      <p:sp>
        <p:nvSpPr>
          <p:cNvPr id="82948" name="Rectangle 1028"/>
          <p:cNvSpPr>
            <a:spLocks noChangeArrowheads="1"/>
          </p:cNvSpPr>
          <p:nvPr/>
        </p:nvSpPr>
        <p:spPr bwMode="auto">
          <a:xfrm>
            <a:off x="1981200" y="2976563"/>
            <a:ext cx="722313" cy="452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[ 1 ]</a:t>
            </a:r>
          </a:p>
        </p:txBody>
      </p:sp>
      <p:sp>
        <p:nvSpPr>
          <p:cNvPr id="82949" name="Text Box 1029"/>
          <p:cNvSpPr txBox="1">
            <a:spLocks noChangeArrowheads="1"/>
          </p:cNvSpPr>
          <p:nvPr/>
        </p:nvSpPr>
        <p:spPr bwMode="auto">
          <a:xfrm>
            <a:off x="685800" y="1981200"/>
            <a:ext cx="718185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Example: sorted array of integer keys.  Target=7.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82950" name="Rectangle 1030"/>
          <p:cNvSpPr>
            <a:spLocks noChangeArrowheads="1"/>
          </p:cNvSpPr>
          <p:nvPr/>
        </p:nvSpPr>
        <p:spPr bwMode="auto">
          <a:xfrm>
            <a:off x="9906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2951" name="Rectangle 1031"/>
          <p:cNvSpPr>
            <a:spLocks noChangeArrowheads="1"/>
          </p:cNvSpPr>
          <p:nvPr/>
        </p:nvSpPr>
        <p:spPr bwMode="auto">
          <a:xfrm>
            <a:off x="19050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82952" name="Rectangle 1032"/>
          <p:cNvSpPr>
            <a:spLocks noChangeArrowheads="1"/>
          </p:cNvSpPr>
          <p:nvPr/>
        </p:nvSpPr>
        <p:spPr bwMode="auto">
          <a:xfrm>
            <a:off x="28194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2953" name="Rectangle 1033"/>
          <p:cNvSpPr>
            <a:spLocks noChangeArrowheads="1"/>
          </p:cNvSpPr>
          <p:nvPr/>
        </p:nvSpPr>
        <p:spPr bwMode="auto">
          <a:xfrm>
            <a:off x="3733800" y="3429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82954" name="Rectangle 1034"/>
          <p:cNvSpPr>
            <a:spLocks noChangeArrowheads="1"/>
          </p:cNvSpPr>
          <p:nvPr/>
        </p:nvSpPr>
        <p:spPr bwMode="auto">
          <a:xfrm>
            <a:off x="46482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82955" name="Rectangle 1035"/>
          <p:cNvSpPr>
            <a:spLocks noChangeArrowheads="1"/>
          </p:cNvSpPr>
          <p:nvPr/>
        </p:nvSpPr>
        <p:spPr bwMode="auto">
          <a:xfrm>
            <a:off x="55626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82956" name="Rectangle 1036"/>
          <p:cNvSpPr>
            <a:spLocks noChangeArrowheads="1"/>
          </p:cNvSpPr>
          <p:nvPr/>
        </p:nvSpPr>
        <p:spPr bwMode="auto">
          <a:xfrm>
            <a:off x="64770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53</a:t>
            </a:r>
          </a:p>
        </p:txBody>
      </p:sp>
      <p:sp>
        <p:nvSpPr>
          <p:cNvPr id="82957" name="Rectangle 1037"/>
          <p:cNvSpPr>
            <a:spLocks noChangeArrowheads="1"/>
          </p:cNvSpPr>
          <p:nvPr/>
        </p:nvSpPr>
        <p:spPr bwMode="auto">
          <a:xfrm>
            <a:off x="28956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[ 2 ]</a:t>
            </a:r>
          </a:p>
        </p:txBody>
      </p:sp>
      <p:sp>
        <p:nvSpPr>
          <p:cNvPr id="82958" name="Rectangle 1038"/>
          <p:cNvSpPr>
            <a:spLocks noChangeArrowheads="1"/>
          </p:cNvSpPr>
          <p:nvPr/>
        </p:nvSpPr>
        <p:spPr bwMode="auto">
          <a:xfrm>
            <a:off x="376555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[ 3 ]</a:t>
            </a:r>
          </a:p>
        </p:txBody>
      </p:sp>
      <p:sp>
        <p:nvSpPr>
          <p:cNvPr id="82959" name="Rectangle 1039"/>
          <p:cNvSpPr>
            <a:spLocks noChangeArrowheads="1"/>
          </p:cNvSpPr>
          <p:nvPr/>
        </p:nvSpPr>
        <p:spPr bwMode="auto">
          <a:xfrm>
            <a:off x="47244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[ 4 ]</a:t>
            </a:r>
          </a:p>
        </p:txBody>
      </p:sp>
      <p:sp>
        <p:nvSpPr>
          <p:cNvPr id="82960" name="Rectangle 1040"/>
          <p:cNvSpPr>
            <a:spLocks noChangeArrowheads="1"/>
          </p:cNvSpPr>
          <p:nvPr/>
        </p:nvSpPr>
        <p:spPr bwMode="auto">
          <a:xfrm>
            <a:off x="559435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[ 5 ]</a:t>
            </a:r>
          </a:p>
        </p:txBody>
      </p:sp>
      <p:sp>
        <p:nvSpPr>
          <p:cNvPr id="82961" name="Rectangle 1041"/>
          <p:cNvSpPr>
            <a:spLocks noChangeArrowheads="1"/>
          </p:cNvSpPr>
          <p:nvPr/>
        </p:nvSpPr>
        <p:spPr bwMode="auto">
          <a:xfrm>
            <a:off x="65532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[ 6 ]</a:t>
            </a:r>
          </a:p>
        </p:txBody>
      </p:sp>
      <p:sp>
        <p:nvSpPr>
          <p:cNvPr id="82962" name="Line 1042"/>
          <p:cNvSpPr>
            <a:spLocks noChangeShapeType="1"/>
          </p:cNvSpPr>
          <p:nvPr/>
        </p:nvSpPr>
        <p:spPr bwMode="auto">
          <a:xfrm>
            <a:off x="4267200" y="44958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63" name="Text Box 1043"/>
          <p:cNvSpPr txBox="1">
            <a:spLocks noChangeArrowheads="1"/>
          </p:cNvSpPr>
          <p:nvPr/>
        </p:nvSpPr>
        <p:spPr bwMode="auto">
          <a:xfrm>
            <a:off x="2708275" y="5756275"/>
            <a:ext cx="34353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Is 7 &lt; midpoint key? YES.</a:t>
            </a:r>
          </a:p>
          <a:p>
            <a:pPr algn="ctr"/>
            <a:endParaRPr lang="en-US"/>
          </a:p>
          <a:p>
            <a:pPr algn="ctr"/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</a:t>
            </a:r>
          </a:p>
        </p:txBody>
      </p:sp>
      <p:sp>
        <p:nvSpPr>
          <p:cNvPr id="84995" name="Rectangle 1027"/>
          <p:cNvSpPr>
            <a:spLocks noChangeArrowheads="1"/>
          </p:cNvSpPr>
          <p:nvPr/>
        </p:nvSpPr>
        <p:spPr bwMode="auto">
          <a:xfrm>
            <a:off x="1111250" y="2976563"/>
            <a:ext cx="722313" cy="452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[ 0 ]</a:t>
            </a:r>
          </a:p>
        </p:txBody>
      </p:sp>
      <p:sp>
        <p:nvSpPr>
          <p:cNvPr id="84996" name="Rectangle 1028"/>
          <p:cNvSpPr>
            <a:spLocks noChangeArrowheads="1"/>
          </p:cNvSpPr>
          <p:nvPr/>
        </p:nvSpPr>
        <p:spPr bwMode="auto">
          <a:xfrm>
            <a:off x="1981200" y="2976563"/>
            <a:ext cx="722313" cy="452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[ 1 ]</a:t>
            </a:r>
          </a:p>
        </p:txBody>
      </p:sp>
      <p:sp>
        <p:nvSpPr>
          <p:cNvPr id="84997" name="Text Box 1029"/>
          <p:cNvSpPr txBox="1">
            <a:spLocks noChangeArrowheads="1"/>
          </p:cNvSpPr>
          <p:nvPr/>
        </p:nvSpPr>
        <p:spPr bwMode="auto">
          <a:xfrm>
            <a:off x="685800" y="1981200"/>
            <a:ext cx="718185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Example: sorted array of integer keys.  Target=7.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84998" name="Rectangle 1030"/>
          <p:cNvSpPr>
            <a:spLocks noChangeArrowheads="1"/>
          </p:cNvSpPr>
          <p:nvPr/>
        </p:nvSpPr>
        <p:spPr bwMode="auto">
          <a:xfrm>
            <a:off x="9906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4999" name="Rectangle 1031"/>
          <p:cNvSpPr>
            <a:spLocks noChangeArrowheads="1"/>
          </p:cNvSpPr>
          <p:nvPr/>
        </p:nvSpPr>
        <p:spPr bwMode="auto">
          <a:xfrm>
            <a:off x="19050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85000" name="Rectangle 1032"/>
          <p:cNvSpPr>
            <a:spLocks noChangeArrowheads="1"/>
          </p:cNvSpPr>
          <p:nvPr/>
        </p:nvSpPr>
        <p:spPr bwMode="auto">
          <a:xfrm>
            <a:off x="28194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5001" name="Rectangle 1033"/>
          <p:cNvSpPr>
            <a:spLocks noChangeArrowheads="1"/>
          </p:cNvSpPr>
          <p:nvPr/>
        </p:nvSpPr>
        <p:spPr bwMode="auto">
          <a:xfrm>
            <a:off x="37338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85002" name="Rectangle 1034"/>
          <p:cNvSpPr>
            <a:spLocks noChangeArrowheads="1"/>
          </p:cNvSpPr>
          <p:nvPr/>
        </p:nvSpPr>
        <p:spPr bwMode="auto">
          <a:xfrm>
            <a:off x="46482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85003" name="Rectangle 1035"/>
          <p:cNvSpPr>
            <a:spLocks noChangeArrowheads="1"/>
          </p:cNvSpPr>
          <p:nvPr/>
        </p:nvSpPr>
        <p:spPr bwMode="auto">
          <a:xfrm>
            <a:off x="55626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85004" name="Rectangle 1036"/>
          <p:cNvSpPr>
            <a:spLocks noChangeArrowheads="1"/>
          </p:cNvSpPr>
          <p:nvPr/>
        </p:nvSpPr>
        <p:spPr bwMode="auto">
          <a:xfrm>
            <a:off x="64770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53</a:t>
            </a:r>
          </a:p>
        </p:txBody>
      </p:sp>
      <p:sp>
        <p:nvSpPr>
          <p:cNvPr id="85005" name="Rectangle 1037"/>
          <p:cNvSpPr>
            <a:spLocks noChangeArrowheads="1"/>
          </p:cNvSpPr>
          <p:nvPr/>
        </p:nvSpPr>
        <p:spPr bwMode="auto">
          <a:xfrm>
            <a:off x="28956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[ 2 ]</a:t>
            </a:r>
          </a:p>
        </p:txBody>
      </p:sp>
      <p:sp>
        <p:nvSpPr>
          <p:cNvPr id="85006" name="Rectangle 1038"/>
          <p:cNvSpPr>
            <a:spLocks noChangeArrowheads="1"/>
          </p:cNvSpPr>
          <p:nvPr/>
        </p:nvSpPr>
        <p:spPr bwMode="auto">
          <a:xfrm>
            <a:off x="376555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[ 3 ]</a:t>
            </a:r>
          </a:p>
        </p:txBody>
      </p:sp>
      <p:sp>
        <p:nvSpPr>
          <p:cNvPr id="85007" name="Rectangle 1039"/>
          <p:cNvSpPr>
            <a:spLocks noChangeArrowheads="1"/>
          </p:cNvSpPr>
          <p:nvPr/>
        </p:nvSpPr>
        <p:spPr bwMode="auto">
          <a:xfrm>
            <a:off x="47244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[ 4 ]</a:t>
            </a:r>
          </a:p>
        </p:txBody>
      </p:sp>
      <p:sp>
        <p:nvSpPr>
          <p:cNvPr id="85008" name="Rectangle 1040"/>
          <p:cNvSpPr>
            <a:spLocks noChangeArrowheads="1"/>
          </p:cNvSpPr>
          <p:nvPr/>
        </p:nvSpPr>
        <p:spPr bwMode="auto">
          <a:xfrm>
            <a:off x="559435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[ 5 ]</a:t>
            </a:r>
          </a:p>
        </p:txBody>
      </p:sp>
      <p:sp>
        <p:nvSpPr>
          <p:cNvPr id="85009" name="Rectangle 1041"/>
          <p:cNvSpPr>
            <a:spLocks noChangeArrowheads="1"/>
          </p:cNvSpPr>
          <p:nvPr/>
        </p:nvSpPr>
        <p:spPr bwMode="auto">
          <a:xfrm>
            <a:off x="65532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[ 6 ]</a:t>
            </a:r>
          </a:p>
        </p:txBody>
      </p:sp>
      <p:sp>
        <p:nvSpPr>
          <p:cNvPr id="85010" name="Text Box 1042"/>
          <p:cNvSpPr txBox="1">
            <a:spLocks noChangeArrowheads="1"/>
          </p:cNvSpPr>
          <p:nvPr/>
        </p:nvSpPr>
        <p:spPr bwMode="auto">
          <a:xfrm>
            <a:off x="1517650" y="5257800"/>
            <a:ext cx="61087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Search for the target in the area before midpoint.</a:t>
            </a:r>
          </a:p>
          <a:p>
            <a:pPr algn="ctr"/>
            <a:r>
              <a:rPr lang="en-US"/>
              <a:t> </a:t>
            </a:r>
          </a:p>
        </p:txBody>
      </p:sp>
      <p:sp>
        <p:nvSpPr>
          <p:cNvPr id="85011" name="AutoShape 1043"/>
          <p:cNvSpPr>
            <a:spLocks/>
          </p:cNvSpPr>
          <p:nvPr/>
        </p:nvSpPr>
        <p:spPr bwMode="auto">
          <a:xfrm rot="-5400000">
            <a:off x="2095500" y="3314700"/>
            <a:ext cx="533400" cy="2743200"/>
          </a:xfrm>
          <a:prstGeom prst="leftBrace">
            <a:avLst>
              <a:gd name="adj1" fmla="val 4285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</a:t>
            </a:r>
          </a:p>
        </p:txBody>
      </p:sp>
      <p:sp>
        <p:nvSpPr>
          <p:cNvPr id="86019" name="Rectangle 1027"/>
          <p:cNvSpPr>
            <a:spLocks noChangeArrowheads="1"/>
          </p:cNvSpPr>
          <p:nvPr/>
        </p:nvSpPr>
        <p:spPr bwMode="auto">
          <a:xfrm>
            <a:off x="1111250" y="2976563"/>
            <a:ext cx="722313" cy="452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[ 0 ]</a:t>
            </a:r>
          </a:p>
        </p:txBody>
      </p:sp>
      <p:sp>
        <p:nvSpPr>
          <p:cNvPr id="86020" name="Rectangle 1028"/>
          <p:cNvSpPr>
            <a:spLocks noChangeArrowheads="1"/>
          </p:cNvSpPr>
          <p:nvPr/>
        </p:nvSpPr>
        <p:spPr bwMode="auto">
          <a:xfrm>
            <a:off x="1981200" y="2976563"/>
            <a:ext cx="722313" cy="452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[ 1 ]</a:t>
            </a:r>
          </a:p>
        </p:txBody>
      </p:sp>
      <p:sp>
        <p:nvSpPr>
          <p:cNvPr id="86021" name="Text Box 1029"/>
          <p:cNvSpPr txBox="1">
            <a:spLocks noChangeArrowheads="1"/>
          </p:cNvSpPr>
          <p:nvPr/>
        </p:nvSpPr>
        <p:spPr bwMode="auto">
          <a:xfrm>
            <a:off x="685800" y="1981200"/>
            <a:ext cx="718185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Example: sorted array of integer keys.  Target=7.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86022" name="Rectangle 1030"/>
          <p:cNvSpPr>
            <a:spLocks noChangeArrowheads="1"/>
          </p:cNvSpPr>
          <p:nvPr/>
        </p:nvSpPr>
        <p:spPr bwMode="auto">
          <a:xfrm>
            <a:off x="9906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6023" name="Rectangle 1031"/>
          <p:cNvSpPr>
            <a:spLocks noChangeArrowheads="1"/>
          </p:cNvSpPr>
          <p:nvPr/>
        </p:nvSpPr>
        <p:spPr bwMode="auto">
          <a:xfrm>
            <a:off x="1905000" y="3429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86024" name="Rectangle 1032"/>
          <p:cNvSpPr>
            <a:spLocks noChangeArrowheads="1"/>
          </p:cNvSpPr>
          <p:nvPr/>
        </p:nvSpPr>
        <p:spPr bwMode="auto">
          <a:xfrm>
            <a:off x="28194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6025" name="Rectangle 1033"/>
          <p:cNvSpPr>
            <a:spLocks noChangeArrowheads="1"/>
          </p:cNvSpPr>
          <p:nvPr/>
        </p:nvSpPr>
        <p:spPr bwMode="auto">
          <a:xfrm>
            <a:off x="37338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86026" name="Rectangle 1034"/>
          <p:cNvSpPr>
            <a:spLocks noChangeArrowheads="1"/>
          </p:cNvSpPr>
          <p:nvPr/>
        </p:nvSpPr>
        <p:spPr bwMode="auto">
          <a:xfrm>
            <a:off x="46482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86027" name="Rectangle 1035"/>
          <p:cNvSpPr>
            <a:spLocks noChangeArrowheads="1"/>
          </p:cNvSpPr>
          <p:nvPr/>
        </p:nvSpPr>
        <p:spPr bwMode="auto">
          <a:xfrm>
            <a:off x="55626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86028" name="Rectangle 1036"/>
          <p:cNvSpPr>
            <a:spLocks noChangeArrowheads="1"/>
          </p:cNvSpPr>
          <p:nvPr/>
        </p:nvSpPr>
        <p:spPr bwMode="auto">
          <a:xfrm>
            <a:off x="64770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53</a:t>
            </a:r>
          </a:p>
        </p:txBody>
      </p:sp>
      <p:sp>
        <p:nvSpPr>
          <p:cNvPr id="86029" name="Rectangle 1037"/>
          <p:cNvSpPr>
            <a:spLocks noChangeArrowheads="1"/>
          </p:cNvSpPr>
          <p:nvPr/>
        </p:nvSpPr>
        <p:spPr bwMode="auto">
          <a:xfrm>
            <a:off x="28956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[ 2 ]</a:t>
            </a:r>
          </a:p>
        </p:txBody>
      </p:sp>
      <p:sp>
        <p:nvSpPr>
          <p:cNvPr id="86030" name="Rectangle 1038"/>
          <p:cNvSpPr>
            <a:spLocks noChangeArrowheads="1"/>
          </p:cNvSpPr>
          <p:nvPr/>
        </p:nvSpPr>
        <p:spPr bwMode="auto">
          <a:xfrm>
            <a:off x="376555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[ 3 ]</a:t>
            </a:r>
          </a:p>
        </p:txBody>
      </p:sp>
      <p:sp>
        <p:nvSpPr>
          <p:cNvPr id="86031" name="Rectangle 1039"/>
          <p:cNvSpPr>
            <a:spLocks noChangeArrowheads="1"/>
          </p:cNvSpPr>
          <p:nvPr/>
        </p:nvSpPr>
        <p:spPr bwMode="auto">
          <a:xfrm>
            <a:off x="47244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[ 4 ]</a:t>
            </a:r>
          </a:p>
        </p:txBody>
      </p:sp>
      <p:sp>
        <p:nvSpPr>
          <p:cNvPr id="86032" name="Rectangle 1040"/>
          <p:cNvSpPr>
            <a:spLocks noChangeArrowheads="1"/>
          </p:cNvSpPr>
          <p:nvPr/>
        </p:nvSpPr>
        <p:spPr bwMode="auto">
          <a:xfrm>
            <a:off x="559435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[ 5 ]</a:t>
            </a:r>
          </a:p>
        </p:txBody>
      </p:sp>
      <p:sp>
        <p:nvSpPr>
          <p:cNvPr id="86033" name="Rectangle 1041"/>
          <p:cNvSpPr>
            <a:spLocks noChangeArrowheads="1"/>
          </p:cNvSpPr>
          <p:nvPr/>
        </p:nvSpPr>
        <p:spPr bwMode="auto">
          <a:xfrm>
            <a:off x="65532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[ 6 ]</a:t>
            </a:r>
          </a:p>
        </p:txBody>
      </p:sp>
      <p:sp>
        <p:nvSpPr>
          <p:cNvPr id="86036" name="Line 1044"/>
          <p:cNvSpPr>
            <a:spLocks noChangeShapeType="1"/>
          </p:cNvSpPr>
          <p:nvPr/>
        </p:nvSpPr>
        <p:spPr bwMode="auto">
          <a:xfrm>
            <a:off x="2362200" y="44958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37" name="Text Box 1045"/>
          <p:cNvSpPr txBox="1">
            <a:spLocks noChangeArrowheads="1"/>
          </p:cNvSpPr>
          <p:nvPr/>
        </p:nvSpPr>
        <p:spPr bwMode="auto">
          <a:xfrm>
            <a:off x="685800" y="5756275"/>
            <a:ext cx="351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Find approximate midpoint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</a:t>
            </a:r>
          </a:p>
        </p:txBody>
      </p:sp>
      <p:sp>
        <p:nvSpPr>
          <p:cNvPr id="87043" name="Rectangle 1027"/>
          <p:cNvSpPr>
            <a:spLocks noChangeArrowheads="1"/>
          </p:cNvSpPr>
          <p:nvPr/>
        </p:nvSpPr>
        <p:spPr bwMode="auto">
          <a:xfrm>
            <a:off x="1111250" y="2976563"/>
            <a:ext cx="722313" cy="452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[ 0 ]</a:t>
            </a:r>
          </a:p>
        </p:txBody>
      </p:sp>
      <p:sp>
        <p:nvSpPr>
          <p:cNvPr id="87044" name="Rectangle 1028"/>
          <p:cNvSpPr>
            <a:spLocks noChangeArrowheads="1"/>
          </p:cNvSpPr>
          <p:nvPr/>
        </p:nvSpPr>
        <p:spPr bwMode="auto">
          <a:xfrm>
            <a:off x="1981200" y="2976563"/>
            <a:ext cx="722313" cy="452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[ 1 ]</a:t>
            </a:r>
          </a:p>
        </p:txBody>
      </p:sp>
      <p:sp>
        <p:nvSpPr>
          <p:cNvPr id="87045" name="Text Box 1029"/>
          <p:cNvSpPr txBox="1">
            <a:spLocks noChangeArrowheads="1"/>
          </p:cNvSpPr>
          <p:nvPr/>
        </p:nvSpPr>
        <p:spPr bwMode="auto">
          <a:xfrm>
            <a:off x="685800" y="1981200"/>
            <a:ext cx="718185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Example: sorted array of integer keys.  Target=7.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87046" name="Rectangle 1030"/>
          <p:cNvSpPr>
            <a:spLocks noChangeArrowheads="1"/>
          </p:cNvSpPr>
          <p:nvPr/>
        </p:nvSpPr>
        <p:spPr bwMode="auto">
          <a:xfrm>
            <a:off x="9906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7047" name="Rectangle 1031"/>
          <p:cNvSpPr>
            <a:spLocks noChangeArrowheads="1"/>
          </p:cNvSpPr>
          <p:nvPr/>
        </p:nvSpPr>
        <p:spPr bwMode="auto">
          <a:xfrm>
            <a:off x="1905000" y="3429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87048" name="Rectangle 1032"/>
          <p:cNvSpPr>
            <a:spLocks noChangeArrowheads="1"/>
          </p:cNvSpPr>
          <p:nvPr/>
        </p:nvSpPr>
        <p:spPr bwMode="auto">
          <a:xfrm>
            <a:off x="28194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7049" name="Rectangle 1033"/>
          <p:cNvSpPr>
            <a:spLocks noChangeArrowheads="1"/>
          </p:cNvSpPr>
          <p:nvPr/>
        </p:nvSpPr>
        <p:spPr bwMode="auto">
          <a:xfrm>
            <a:off x="37338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87050" name="Rectangle 1034"/>
          <p:cNvSpPr>
            <a:spLocks noChangeArrowheads="1"/>
          </p:cNvSpPr>
          <p:nvPr/>
        </p:nvSpPr>
        <p:spPr bwMode="auto">
          <a:xfrm>
            <a:off x="46482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87051" name="Rectangle 1035"/>
          <p:cNvSpPr>
            <a:spLocks noChangeArrowheads="1"/>
          </p:cNvSpPr>
          <p:nvPr/>
        </p:nvSpPr>
        <p:spPr bwMode="auto">
          <a:xfrm>
            <a:off x="55626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87052" name="Rectangle 1036"/>
          <p:cNvSpPr>
            <a:spLocks noChangeArrowheads="1"/>
          </p:cNvSpPr>
          <p:nvPr/>
        </p:nvSpPr>
        <p:spPr bwMode="auto">
          <a:xfrm>
            <a:off x="64770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53</a:t>
            </a:r>
          </a:p>
        </p:txBody>
      </p:sp>
      <p:sp>
        <p:nvSpPr>
          <p:cNvPr id="87053" name="Rectangle 1037"/>
          <p:cNvSpPr>
            <a:spLocks noChangeArrowheads="1"/>
          </p:cNvSpPr>
          <p:nvPr/>
        </p:nvSpPr>
        <p:spPr bwMode="auto">
          <a:xfrm>
            <a:off x="28956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[ 2 ]</a:t>
            </a:r>
          </a:p>
        </p:txBody>
      </p:sp>
      <p:sp>
        <p:nvSpPr>
          <p:cNvPr id="87054" name="Rectangle 1038"/>
          <p:cNvSpPr>
            <a:spLocks noChangeArrowheads="1"/>
          </p:cNvSpPr>
          <p:nvPr/>
        </p:nvSpPr>
        <p:spPr bwMode="auto">
          <a:xfrm>
            <a:off x="376555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[ 3 ]</a:t>
            </a:r>
          </a:p>
        </p:txBody>
      </p:sp>
      <p:sp>
        <p:nvSpPr>
          <p:cNvPr id="87055" name="Rectangle 1039"/>
          <p:cNvSpPr>
            <a:spLocks noChangeArrowheads="1"/>
          </p:cNvSpPr>
          <p:nvPr/>
        </p:nvSpPr>
        <p:spPr bwMode="auto">
          <a:xfrm>
            <a:off x="47244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[ 4 ]</a:t>
            </a:r>
          </a:p>
        </p:txBody>
      </p:sp>
      <p:sp>
        <p:nvSpPr>
          <p:cNvPr id="87056" name="Rectangle 1040"/>
          <p:cNvSpPr>
            <a:spLocks noChangeArrowheads="1"/>
          </p:cNvSpPr>
          <p:nvPr/>
        </p:nvSpPr>
        <p:spPr bwMode="auto">
          <a:xfrm>
            <a:off x="559435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[ 5 ]</a:t>
            </a:r>
          </a:p>
        </p:txBody>
      </p:sp>
      <p:sp>
        <p:nvSpPr>
          <p:cNvPr id="87057" name="Rectangle 1041"/>
          <p:cNvSpPr>
            <a:spLocks noChangeArrowheads="1"/>
          </p:cNvSpPr>
          <p:nvPr/>
        </p:nvSpPr>
        <p:spPr bwMode="auto">
          <a:xfrm>
            <a:off x="65532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[ 6 ]</a:t>
            </a:r>
          </a:p>
        </p:txBody>
      </p:sp>
      <p:sp>
        <p:nvSpPr>
          <p:cNvPr id="87058" name="Line 1042"/>
          <p:cNvSpPr>
            <a:spLocks noChangeShapeType="1"/>
          </p:cNvSpPr>
          <p:nvPr/>
        </p:nvSpPr>
        <p:spPr bwMode="auto">
          <a:xfrm>
            <a:off x="2362200" y="44958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059" name="Text Box 1043"/>
          <p:cNvSpPr txBox="1">
            <a:spLocks noChangeArrowheads="1"/>
          </p:cNvSpPr>
          <p:nvPr/>
        </p:nvSpPr>
        <p:spPr bwMode="auto">
          <a:xfrm>
            <a:off x="685800" y="5756275"/>
            <a:ext cx="397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Target = key of midpoint? NO.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</a:t>
            </a:r>
          </a:p>
        </p:txBody>
      </p:sp>
      <p:sp>
        <p:nvSpPr>
          <p:cNvPr id="89091" name="Rectangle 1027"/>
          <p:cNvSpPr>
            <a:spLocks noChangeArrowheads="1"/>
          </p:cNvSpPr>
          <p:nvPr/>
        </p:nvSpPr>
        <p:spPr bwMode="auto">
          <a:xfrm>
            <a:off x="1111250" y="2976563"/>
            <a:ext cx="722313" cy="452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[ 0 ]</a:t>
            </a:r>
          </a:p>
        </p:txBody>
      </p:sp>
      <p:sp>
        <p:nvSpPr>
          <p:cNvPr id="89092" name="Rectangle 1028"/>
          <p:cNvSpPr>
            <a:spLocks noChangeArrowheads="1"/>
          </p:cNvSpPr>
          <p:nvPr/>
        </p:nvSpPr>
        <p:spPr bwMode="auto">
          <a:xfrm>
            <a:off x="1981200" y="2976563"/>
            <a:ext cx="722313" cy="452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[ 1 ]</a:t>
            </a:r>
          </a:p>
        </p:txBody>
      </p:sp>
      <p:sp>
        <p:nvSpPr>
          <p:cNvPr id="89093" name="Text Box 1029"/>
          <p:cNvSpPr txBox="1">
            <a:spLocks noChangeArrowheads="1"/>
          </p:cNvSpPr>
          <p:nvPr/>
        </p:nvSpPr>
        <p:spPr bwMode="auto">
          <a:xfrm>
            <a:off x="685800" y="1981200"/>
            <a:ext cx="718185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Example: sorted array of integer keys.  Target=7.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89094" name="Rectangle 1030"/>
          <p:cNvSpPr>
            <a:spLocks noChangeArrowheads="1"/>
          </p:cNvSpPr>
          <p:nvPr/>
        </p:nvSpPr>
        <p:spPr bwMode="auto">
          <a:xfrm>
            <a:off x="9906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9095" name="Rectangle 1031"/>
          <p:cNvSpPr>
            <a:spLocks noChangeArrowheads="1"/>
          </p:cNvSpPr>
          <p:nvPr/>
        </p:nvSpPr>
        <p:spPr bwMode="auto">
          <a:xfrm>
            <a:off x="1905000" y="3429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89096" name="Rectangle 1032"/>
          <p:cNvSpPr>
            <a:spLocks noChangeArrowheads="1"/>
          </p:cNvSpPr>
          <p:nvPr/>
        </p:nvSpPr>
        <p:spPr bwMode="auto">
          <a:xfrm>
            <a:off x="28194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9097" name="Rectangle 1033"/>
          <p:cNvSpPr>
            <a:spLocks noChangeArrowheads="1"/>
          </p:cNvSpPr>
          <p:nvPr/>
        </p:nvSpPr>
        <p:spPr bwMode="auto">
          <a:xfrm>
            <a:off x="37338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89098" name="Rectangle 1034"/>
          <p:cNvSpPr>
            <a:spLocks noChangeArrowheads="1"/>
          </p:cNvSpPr>
          <p:nvPr/>
        </p:nvSpPr>
        <p:spPr bwMode="auto">
          <a:xfrm>
            <a:off x="46482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89099" name="Rectangle 1035"/>
          <p:cNvSpPr>
            <a:spLocks noChangeArrowheads="1"/>
          </p:cNvSpPr>
          <p:nvPr/>
        </p:nvSpPr>
        <p:spPr bwMode="auto">
          <a:xfrm>
            <a:off x="55626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89100" name="Rectangle 1036"/>
          <p:cNvSpPr>
            <a:spLocks noChangeArrowheads="1"/>
          </p:cNvSpPr>
          <p:nvPr/>
        </p:nvSpPr>
        <p:spPr bwMode="auto">
          <a:xfrm>
            <a:off x="64770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53</a:t>
            </a:r>
          </a:p>
        </p:txBody>
      </p:sp>
      <p:sp>
        <p:nvSpPr>
          <p:cNvPr id="89101" name="Rectangle 1037"/>
          <p:cNvSpPr>
            <a:spLocks noChangeArrowheads="1"/>
          </p:cNvSpPr>
          <p:nvPr/>
        </p:nvSpPr>
        <p:spPr bwMode="auto">
          <a:xfrm>
            <a:off x="28956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[ 2 ]</a:t>
            </a:r>
          </a:p>
        </p:txBody>
      </p:sp>
      <p:sp>
        <p:nvSpPr>
          <p:cNvPr id="89102" name="Rectangle 1038"/>
          <p:cNvSpPr>
            <a:spLocks noChangeArrowheads="1"/>
          </p:cNvSpPr>
          <p:nvPr/>
        </p:nvSpPr>
        <p:spPr bwMode="auto">
          <a:xfrm>
            <a:off x="376555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[ 3 ]</a:t>
            </a:r>
          </a:p>
        </p:txBody>
      </p:sp>
      <p:sp>
        <p:nvSpPr>
          <p:cNvPr id="89103" name="Rectangle 1039"/>
          <p:cNvSpPr>
            <a:spLocks noChangeArrowheads="1"/>
          </p:cNvSpPr>
          <p:nvPr/>
        </p:nvSpPr>
        <p:spPr bwMode="auto">
          <a:xfrm>
            <a:off x="47244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[ 4 ]</a:t>
            </a:r>
          </a:p>
        </p:txBody>
      </p:sp>
      <p:sp>
        <p:nvSpPr>
          <p:cNvPr id="89104" name="Rectangle 1040"/>
          <p:cNvSpPr>
            <a:spLocks noChangeArrowheads="1"/>
          </p:cNvSpPr>
          <p:nvPr/>
        </p:nvSpPr>
        <p:spPr bwMode="auto">
          <a:xfrm>
            <a:off x="559435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[ 5 ]</a:t>
            </a:r>
          </a:p>
        </p:txBody>
      </p:sp>
      <p:sp>
        <p:nvSpPr>
          <p:cNvPr id="89105" name="Rectangle 1041"/>
          <p:cNvSpPr>
            <a:spLocks noChangeArrowheads="1"/>
          </p:cNvSpPr>
          <p:nvPr/>
        </p:nvSpPr>
        <p:spPr bwMode="auto">
          <a:xfrm>
            <a:off x="65532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[ 6 ]</a:t>
            </a:r>
          </a:p>
        </p:txBody>
      </p:sp>
      <p:sp>
        <p:nvSpPr>
          <p:cNvPr id="89106" name="Line 1042"/>
          <p:cNvSpPr>
            <a:spLocks noChangeShapeType="1"/>
          </p:cNvSpPr>
          <p:nvPr/>
        </p:nvSpPr>
        <p:spPr bwMode="auto">
          <a:xfrm>
            <a:off x="2362200" y="44958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107" name="Text Box 1043"/>
          <p:cNvSpPr txBox="1">
            <a:spLocks noChangeArrowheads="1"/>
          </p:cNvSpPr>
          <p:nvPr/>
        </p:nvSpPr>
        <p:spPr bwMode="auto">
          <a:xfrm>
            <a:off x="685800" y="5756275"/>
            <a:ext cx="397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Target &lt; key of midpoint? NO.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Search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are given a list of records.  </a:t>
            </a:r>
          </a:p>
          <a:p>
            <a:r>
              <a:rPr lang="en-US"/>
              <a:t>Each record has an associated key.</a:t>
            </a:r>
          </a:p>
          <a:p>
            <a:r>
              <a:rPr lang="en-US"/>
              <a:t>Give efficient algorithm for searching for a record containing a particular key.</a:t>
            </a:r>
          </a:p>
          <a:p>
            <a:r>
              <a:rPr lang="en-US"/>
              <a:t>Efficiency is quantified in terms of average time analysis (number of comparisons) to retrieve an item.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</a:t>
            </a:r>
          </a:p>
        </p:txBody>
      </p:sp>
      <p:sp>
        <p:nvSpPr>
          <p:cNvPr id="88067" name="Rectangle 1027"/>
          <p:cNvSpPr>
            <a:spLocks noChangeArrowheads="1"/>
          </p:cNvSpPr>
          <p:nvPr/>
        </p:nvSpPr>
        <p:spPr bwMode="auto">
          <a:xfrm>
            <a:off x="1111250" y="2976563"/>
            <a:ext cx="722313" cy="452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[ 0 ]</a:t>
            </a:r>
          </a:p>
        </p:txBody>
      </p:sp>
      <p:sp>
        <p:nvSpPr>
          <p:cNvPr id="88068" name="Rectangle 1028"/>
          <p:cNvSpPr>
            <a:spLocks noChangeArrowheads="1"/>
          </p:cNvSpPr>
          <p:nvPr/>
        </p:nvSpPr>
        <p:spPr bwMode="auto">
          <a:xfrm>
            <a:off x="1981200" y="2976563"/>
            <a:ext cx="722313" cy="452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[ 1 ]</a:t>
            </a:r>
          </a:p>
        </p:txBody>
      </p:sp>
      <p:sp>
        <p:nvSpPr>
          <p:cNvPr id="88069" name="Text Box 1029"/>
          <p:cNvSpPr txBox="1">
            <a:spLocks noChangeArrowheads="1"/>
          </p:cNvSpPr>
          <p:nvPr/>
        </p:nvSpPr>
        <p:spPr bwMode="auto">
          <a:xfrm>
            <a:off x="685800" y="1981200"/>
            <a:ext cx="718185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Example: sorted array of integer keys.  Target=7.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88070" name="Rectangle 1030"/>
          <p:cNvSpPr>
            <a:spLocks noChangeArrowheads="1"/>
          </p:cNvSpPr>
          <p:nvPr/>
        </p:nvSpPr>
        <p:spPr bwMode="auto">
          <a:xfrm>
            <a:off x="9906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8071" name="Rectangle 1031"/>
          <p:cNvSpPr>
            <a:spLocks noChangeArrowheads="1"/>
          </p:cNvSpPr>
          <p:nvPr/>
        </p:nvSpPr>
        <p:spPr bwMode="auto">
          <a:xfrm>
            <a:off x="1905000" y="3429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88072" name="Rectangle 1032"/>
          <p:cNvSpPr>
            <a:spLocks noChangeArrowheads="1"/>
          </p:cNvSpPr>
          <p:nvPr/>
        </p:nvSpPr>
        <p:spPr bwMode="auto">
          <a:xfrm>
            <a:off x="28194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8073" name="Rectangle 1033"/>
          <p:cNvSpPr>
            <a:spLocks noChangeArrowheads="1"/>
          </p:cNvSpPr>
          <p:nvPr/>
        </p:nvSpPr>
        <p:spPr bwMode="auto">
          <a:xfrm>
            <a:off x="37338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88074" name="Rectangle 1034"/>
          <p:cNvSpPr>
            <a:spLocks noChangeArrowheads="1"/>
          </p:cNvSpPr>
          <p:nvPr/>
        </p:nvSpPr>
        <p:spPr bwMode="auto">
          <a:xfrm>
            <a:off x="46482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88075" name="Rectangle 1035"/>
          <p:cNvSpPr>
            <a:spLocks noChangeArrowheads="1"/>
          </p:cNvSpPr>
          <p:nvPr/>
        </p:nvSpPr>
        <p:spPr bwMode="auto">
          <a:xfrm>
            <a:off x="55626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88076" name="Rectangle 1036"/>
          <p:cNvSpPr>
            <a:spLocks noChangeArrowheads="1"/>
          </p:cNvSpPr>
          <p:nvPr/>
        </p:nvSpPr>
        <p:spPr bwMode="auto">
          <a:xfrm>
            <a:off x="64770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53</a:t>
            </a:r>
          </a:p>
        </p:txBody>
      </p:sp>
      <p:sp>
        <p:nvSpPr>
          <p:cNvPr id="88077" name="Rectangle 1037"/>
          <p:cNvSpPr>
            <a:spLocks noChangeArrowheads="1"/>
          </p:cNvSpPr>
          <p:nvPr/>
        </p:nvSpPr>
        <p:spPr bwMode="auto">
          <a:xfrm>
            <a:off x="28956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[ 2 ]</a:t>
            </a:r>
          </a:p>
        </p:txBody>
      </p:sp>
      <p:sp>
        <p:nvSpPr>
          <p:cNvPr id="88078" name="Rectangle 1038"/>
          <p:cNvSpPr>
            <a:spLocks noChangeArrowheads="1"/>
          </p:cNvSpPr>
          <p:nvPr/>
        </p:nvSpPr>
        <p:spPr bwMode="auto">
          <a:xfrm>
            <a:off x="376555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[ 3 ]</a:t>
            </a:r>
          </a:p>
        </p:txBody>
      </p:sp>
      <p:sp>
        <p:nvSpPr>
          <p:cNvPr id="88079" name="Rectangle 1039"/>
          <p:cNvSpPr>
            <a:spLocks noChangeArrowheads="1"/>
          </p:cNvSpPr>
          <p:nvPr/>
        </p:nvSpPr>
        <p:spPr bwMode="auto">
          <a:xfrm>
            <a:off x="47244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[ 4 ]</a:t>
            </a:r>
          </a:p>
        </p:txBody>
      </p:sp>
      <p:sp>
        <p:nvSpPr>
          <p:cNvPr id="88080" name="Rectangle 1040"/>
          <p:cNvSpPr>
            <a:spLocks noChangeArrowheads="1"/>
          </p:cNvSpPr>
          <p:nvPr/>
        </p:nvSpPr>
        <p:spPr bwMode="auto">
          <a:xfrm>
            <a:off x="559435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[ 5 ]</a:t>
            </a:r>
          </a:p>
        </p:txBody>
      </p:sp>
      <p:sp>
        <p:nvSpPr>
          <p:cNvPr id="88081" name="Rectangle 1041"/>
          <p:cNvSpPr>
            <a:spLocks noChangeArrowheads="1"/>
          </p:cNvSpPr>
          <p:nvPr/>
        </p:nvSpPr>
        <p:spPr bwMode="auto">
          <a:xfrm>
            <a:off x="65532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[ 6 ]</a:t>
            </a:r>
          </a:p>
        </p:txBody>
      </p:sp>
      <p:sp>
        <p:nvSpPr>
          <p:cNvPr id="88082" name="Line 1042"/>
          <p:cNvSpPr>
            <a:spLocks noChangeShapeType="1"/>
          </p:cNvSpPr>
          <p:nvPr/>
        </p:nvSpPr>
        <p:spPr bwMode="auto">
          <a:xfrm>
            <a:off x="2362200" y="44958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083" name="Text Box 1043"/>
          <p:cNvSpPr txBox="1">
            <a:spLocks noChangeArrowheads="1"/>
          </p:cNvSpPr>
          <p:nvPr/>
        </p:nvSpPr>
        <p:spPr bwMode="auto">
          <a:xfrm>
            <a:off x="685800" y="5756275"/>
            <a:ext cx="4110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Target &gt; key of midpoint? YES.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</a:t>
            </a:r>
          </a:p>
        </p:txBody>
      </p:sp>
      <p:sp>
        <p:nvSpPr>
          <p:cNvPr id="90115" name="Rectangle 1027"/>
          <p:cNvSpPr>
            <a:spLocks noChangeArrowheads="1"/>
          </p:cNvSpPr>
          <p:nvPr/>
        </p:nvSpPr>
        <p:spPr bwMode="auto">
          <a:xfrm>
            <a:off x="1111250" y="2976563"/>
            <a:ext cx="722313" cy="452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[ 0 ]</a:t>
            </a:r>
          </a:p>
        </p:txBody>
      </p:sp>
      <p:sp>
        <p:nvSpPr>
          <p:cNvPr id="90116" name="Rectangle 1028"/>
          <p:cNvSpPr>
            <a:spLocks noChangeArrowheads="1"/>
          </p:cNvSpPr>
          <p:nvPr/>
        </p:nvSpPr>
        <p:spPr bwMode="auto">
          <a:xfrm>
            <a:off x="1981200" y="2976563"/>
            <a:ext cx="722313" cy="452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[ 1 ]</a:t>
            </a:r>
          </a:p>
        </p:txBody>
      </p:sp>
      <p:sp>
        <p:nvSpPr>
          <p:cNvPr id="90117" name="Text Box 1029"/>
          <p:cNvSpPr txBox="1">
            <a:spLocks noChangeArrowheads="1"/>
          </p:cNvSpPr>
          <p:nvPr/>
        </p:nvSpPr>
        <p:spPr bwMode="auto">
          <a:xfrm>
            <a:off x="685800" y="1981200"/>
            <a:ext cx="718185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Example: sorted array of integer keys.  Target=7.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90118" name="Rectangle 1030"/>
          <p:cNvSpPr>
            <a:spLocks noChangeArrowheads="1"/>
          </p:cNvSpPr>
          <p:nvPr/>
        </p:nvSpPr>
        <p:spPr bwMode="auto">
          <a:xfrm>
            <a:off x="9906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90119" name="Rectangle 1031"/>
          <p:cNvSpPr>
            <a:spLocks noChangeArrowheads="1"/>
          </p:cNvSpPr>
          <p:nvPr/>
        </p:nvSpPr>
        <p:spPr bwMode="auto">
          <a:xfrm>
            <a:off x="19050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90120" name="Rectangle 1032"/>
          <p:cNvSpPr>
            <a:spLocks noChangeArrowheads="1"/>
          </p:cNvSpPr>
          <p:nvPr/>
        </p:nvSpPr>
        <p:spPr bwMode="auto">
          <a:xfrm>
            <a:off x="28194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90121" name="Rectangle 1033"/>
          <p:cNvSpPr>
            <a:spLocks noChangeArrowheads="1"/>
          </p:cNvSpPr>
          <p:nvPr/>
        </p:nvSpPr>
        <p:spPr bwMode="auto">
          <a:xfrm>
            <a:off x="37338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90122" name="Rectangle 1034"/>
          <p:cNvSpPr>
            <a:spLocks noChangeArrowheads="1"/>
          </p:cNvSpPr>
          <p:nvPr/>
        </p:nvSpPr>
        <p:spPr bwMode="auto">
          <a:xfrm>
            <a:off x="46482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90123" name="Rectangle 1035"/>
          <p:cNvSpPr>
            <a:spLocks noChangeArrowheads="1"/>
          </p:cNvSpPr>
          <p:nvPr/>
        </p:nvSpPr>
        <p:spPr bwMode="auto">
          <a:xfrm>
            <a:off x="55626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90124" name="Rectangle 1036"/>
          <p:cNvSpPr>
            <a:spLocks noChangeArrowheads="1"/>
          </p:cNvSpPr>
          <p:nvPr/>
        </p:nvSpPr>
        <p:spPr bwMode="auto">
          <a:xfrm>
            <a:off x="64770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53</a:t>
            </a:r>
          </a:p>
        </p:txBody>
      </p:sp>
      <p:sp>
        <p:nvSpPr>
          <p:cNvPr id="90125" name="Rectangle 1037"/>
          <p:cNvSpPr>
            <a:spLocks noChangeArrowheads="1"/>
          </p:cNvSpPr>
          <p:nvPr/>
        </p:nvSpPr>
        <p:spPr bwMode="auto">
          <a:xfrm>
            <a:off x="28956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[ 2 ]</a:t>
            </a:r>
          </a:p>
        </p:txBody>
      </p:sp>
      <p:sp>
        <p:nvSpPr>
          <p:cNvPr id="90126" name="Rectangle 1038"/>
          <p:cNvSpPr>
            <a:spLocks noChangeArrowheads="1"/>
          </p:cNvSpPr>
          <p:nvPr/>
        </p:nvSpPr>
        <p:spPr bwMode="auto">
          <a:xfrm>
            <a:off x="376555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[ 3 ]</a:t>
            </a:r>
          </a:p>
        </p:txBody>
      </p:sp>
      <p:sp>
        <p:nvSpPr>
          <p:cNvPr id="90127" name="Rectangle 1039"/>
          <p:cNvSpPr>
            <a:spLocks noChangeArrowheads="1"/>
          </p:cNvSpPr>
          <p:nvPr/>
        </p:nvSpPr>
        <p:spPr bwMode="auto">
          <a:xfrm>
            <a:off x="47244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[ 4 ]</a:t>
            </a:r>
          </a:p>
        </p:txBody>
      </p:sp>
      <p:sp>
        <p:nvSpPr>
          <p:cNvPr id="90128" name="Rectangle 1040"/>
          <p:cNvSpPr>
            <a:spLocks noChangeArrowheads="1"/>
          </p:cNvSpPr>
          <p:nvPr/>
        </p:nvSpPr>
        <p:spPr bwMode="auto">
          <a:xfrm>
            <a:off x="559435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[ 5 ]</a:t>
            </a:r>
          </a:p>
        </p:txBody>
      </p:sp>
      <p:sp>
        <p:nvSpPr>
          <p:cNvPr id="90129" name="Rectangle 1041"/>
          <p:cNvSpPr>
            <a:spLocks noChangeArrowheads="1"/>
          </p:cNvSpPr>
          <p:nvPr/>
        </p:nvSpPr>
        <p:spPr bwMode="auto">
          <a:xfrm>
            <a:off x="65532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[ 6 ]</a:t>
            </a:r>
          </a:p>
        </p:txBody>
      </p:sp>
      <p:sp>
        <p:nvSpPr>
          <p:cNvPr id="90132" name="Text Box 1044"/>
          <p:cNvSpPr txBox="1">
            <a:spLocks noChangeArrowheads="1"/>
          </p:cNvSpPr>
          <p:nvPr/>
        </p:nvSpPr>
        <p:spPr bwMode="auto">
          <a:xfrm>
            <a:off x="1628775" y="5257800"/>
            <a:ext cx="58880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Search for the target in the area after midpoint.</a:t>
            </a:r>
          </a:p>
          <a:p>
            <a:pPr algn="ctr"/>
            <a:r>
              <a:rPr lang="en-US"/>
              <a:t> </a:t>
            </a:r>
          </a:p>
        </p:txBody>
      </p:sp>
      <p:sp>
        <p:nvSpPr>
          <p:cNvPr id="90133" name="AutoShape 1045"/>
          <p:cNvSpPr>
            <a:spLocks/>
          </p:cNvSpPr>
          <p:nvPr/>
        </p:nvSpPr>
        <p:spPr bwMode="auto">
          <a:xfrm rot="-5400000">
            <a:off x="3009900" y="4229100"/>
            <a:ext cx="533400" cy="914400"/>
          </a:xfrm>
          <a:prstGeom prst="leftBrace">
            <a:avLst>
              <a:gd name="adj1" fmla="val 1428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</a:t>
            </a:r>
          </a:p>
        </p:txBody>
      </p:sp>
      <p:sp>
        <p:nvSpPr>
          <p:cNvPr id="91139" name="Rectangle 1027"/>
          <p:cNvSpPr>
            <a:spLocks noChangeArrowheads="1"/>
          </p:cNvSpPr>
          <p:nvPr/>
        </p:nvSpPr>
        <p:spPr bwMode="auto">
          <a:xfrm>
            <a:off x="1111250" y="2976563"/>
            <a:ext cx="722313" cy="452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[ 0 ]</a:t>
            </a:r>
          </a:p>
        </p:txBody>
      </p:sp>
      <p:sp>
        <p:nvSpPr>
          <p:cNvPr id="91140" name="Rectangle 1028"/>
          <p:cNvSpPr>
            <a:spLocks noChangeArrowheads="1"/>
          </p:cNvSpPr>
          <p:nvPr/>
        </p:nvSpPr>
        <p:spPr bwMode="auto">
          <a:xfrm>
            <a:off x="1981200" y="2976563"/>
            <a:ext cx="722313" cy="452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[ 1 ]</a:t>
            </a:r>
          </a:p>
        </p:txBody>
      </p:sp>
      <p:sp>
        <p:nvSpPr>
          <p:cNvPr id="91141" name="Text Box 1029"/>
          <p:cNvSpPr txBox="1">
            <a:spLocks noChangeArrowheads="1"/>
          </p:cNvSpPr>
          <p:nvPr/>
        </p:nvSpPr>
        <p:spPr bwMode="auto">
          <a:xfrm>
            <a:off x="685800" y="1981200"/>
            <a:ext cx="718185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Example: sorted array of integer keys.  Target=7.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91142" name="Rectangle 1030"/>
          <p:cNvSpPr>
            <a:spLocks noChangeArrowheads="1"/>
          </p:cNvSpPr>
          <p:nvPr/>
        </p:nvSpPr>
        <p:spPr bwMode="auto">
          <a:xfrm>
            <a:off x="9906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91143" name="Rectangle 1031"/>
          <p:cNvSpPr>
            <a:spLocks noChangeArrowheads="1"/>
          </p:cNvSpPr>
          <p:nvPr/>
        </p:nvSpPr>
        <p:spPr bwMode="auto">
          <a:xfrm>
            <a:off x="19050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91144" name="Rectangle 1032"/>
          <p:cNvSpPr>
            <a:spLocks noChangeArrowheads="1"/>
          </p:cNvSpPr>
          <p:nvPr/>
        </p:nvSpPr>
        <p:spPr bwMode="auto">
          <a:xfrm>
            <a:off x="2819400" y="3429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91145" name="Rectangle 1033"/>
          <p:cNvSpPr>
            <a:spLocks noChangeArrowheads="1"/>
          </p:cNvSpPr>
          <p:nvPr/>
        </p:nvSpPr>
        <p:spPr bwMode="auto">
          <a:xfrm>
            <a:off x="37338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91146" name="Rectangle 1034"/>
          <p:cNvSpPr>
            <a:spLocks noChangeArrowheads="1"/>
          </p:cNvSpPr>
          <p:nvPr/>
        </p:nvSpPr>
        <p:spPr bwMode="auto">
          <a:xfrm>
            <a:off x="46482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91147" name="Rectangle 1035"/>
          <p:cNvSpPr>
            <a:spLocks noChangeArrowheads="1"/>
          </p:cNvSpPr>
          <p:nvPr/>
        </p:nvSpPr>
        <p:spPr bwMode="auto">
          <a:xfrm>
            <a:off x="55626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91148" name="Rectangle 1036"/>
          <p:cNvSpPr>
            <a:spLocks noChangeArrowheads="1"/>
          </p:cNvSpPr>
          <p:nvPr/>
        </p:nvSpPr>
        <p:spPr bwMode="auto">
          <a:xfrm>
            <a:off x="64770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53</a:t>
            </a:r>
          </a:p>
        </p:txBody>
      </p:sp>
      <p:sp>
        <p:nvSpPr>
          <p:cNvPr id="91149" name="Rectangle 1037"/>
          <p:cNvSpPr>
            <a:spLocks noChangeArrowheads="1"/>
          </p:cNvSpPr>
          <p:nvPr/>
        </p:nvSpPr>
        <p:spPr bwMode="auto">
          <a:xfrm>
            <a:off x="28956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[ 2 ]</a:t>
            </a:r>
          </a:p>
        </p:txBody>
      </p:sp>
      <p:sp>
        <p:nvSpPr>
          <p:cNvPr id="91150" name="Rectangle 1038"/>
          <p:cNvSpPr>
            <a:spLocks noChangeArrowheads="1"/>
          </p:cNvSpPr>
          <p:nvPr/>
        </p:nvSpPr>
        <p:spPr bwMode="auto">
          <a:xfrm>
            <a:off x="376555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[ 3 ]</a:t>
            </a:r>
          </a:p>
        </p:txBody>
      </p:sp>
      <p:sp>
        <p:nvSpPr>
          <p:cNvPr id="91151" name="Rectangle 1039"/>
          <p:cNvSpPr>
            <a:spLocks noChangeArrowheads="1"/>
          </p:cNvSpPr>
          <p:nvPr/>
        </p:nvSpPr>
        <p:spPr bwMode="auto">
          <a:xfrm>
            <a:off x="47244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[ 4 ]</a:t>
            </a:r>
          </a:p>
        </p:txBody>
      </p:sp>
      <p:sp>
        <p:nvSpPr>
          <p:cNvPr id="91152" name="Rectangle 1040"/>
          <p:cNvSpPr>
            <a:spLocks noChangeArrowheads="1"/>
          </p:cNvSpPr>
          <p:nvPr/>
        </p:nvSpPr>
        <p:spPr bwMode="auto">
          <a:xfrm>
            <a:off x="559435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[ 5 ]</a:t>
            </a:r>
          </a:p>
        </p:txBody>
      </p:sp>
      <p:sp>
        <p:nvSpPr>
          <p:cNvPr id="91153" name="Rectangle 1041"/>
          <p:cNvSpPr>
            <a:spLocks noChangeArrowheads="1"/>
          </p:cNvSpPr>
          <p:nvPr/>
        </p:nvSpPr>
        <p:spPr bwMode="auto">
          <a:xfrm>
            <a:off x="65532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[ 6 ]</a:t>
            </a:r>
          </a:p>
        </p:txBody>
      </p:sp>
      <p:sp>
        <p:nvSpPr>
          <p:cNvPr id="91156" name="Line 1044"/>
          <p:cNvSpPr>
            <a:spLocks noChangeShapeType="1"/>
          </p:cNvSpPr>
          <p:nvPr/>
        </p:nvSpPr>
        <p:spPr bwMode="auto">
          <a:xfrm>
            <a:off x="3267075" y="44958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57" name="Text Box 1045"/>
          <p:cNvSpPr txBox="1">
            <a:spLocks noChangeArrowheads="1"/>
          </p:cNvSpPr>
          <p:nvPr/>
        </p:nvSpPr>
        <p:spPr bwMode="auto">
          <a:xfrm>
            <a:off x="1590675" y="5756275"/>
            <a:ext cx="40513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Find approximate midpoint.</a:t>
            </a:r>
          </a:p>
          <a:p>
            <a:r>
              <a:rPr lang="en-US"/>
              <a:t>Is target = midpoint key?  YES.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/>
              <a:t>Binary Search Implementation</a:t>
            </a:r>
          </a:p>
        </p:txBody>
      </p:sp>
      <p:sp>
        <p:nvSpPr>
          <p:cNvPr id="921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534400" cy="42291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void search(const int a[ ], size_t first, size_t size, int target, bool&amp; found, size_t&amp; location)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	size_t middle;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	if(size == 0) found = false;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	else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		middle = first + size/2;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		if(target == a[middle]){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		         location = middle;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		         found = true;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		else if (target &lt; a[middle])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		       // target is less than middle, so search subarray before middle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		        search(a, first, size/2, target, found, location);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		else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		      // target is greater than middle, so search subarray after middle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		        search(a, middle+1, (size-1)/2, target, found, location);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		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 to Binary Search Tree</a:t>
            </a:r>
          </a:p>
        </p:txBody>
      </p:sp>
      <p:sp>
        <p:nvSpPr>
          <p:cNvPr id="79916" name="Text Box 1068"/>
          <p:cNvSpPr txBox="1">
            <a:spLocks noChangeArrowheads="1"/>
          </p:cNvSpPr>
          <p:nvPr/>
        </p:nvSpPr>
        <p:spPr bwMode="auto">
          <a:xfrm>
            <a:off x="381000" y="3395663"/>
            <a:ext cx="6299200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Corresponding complete binary search tree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79921" name="Rectangle 1073"/>
          <p:cNvSpPr>
            <a:spLocks noChangeArrowheads="1"/>
          </p:cNvSpPr>
          <p:nvPr/>
        </p:nvSpPr>
        <p:spPr bwMode="auto">
          <a:xfrm>
            <a:off x="457200" y="2322513"/>
            <a:ext cx="685800" cy="5730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9922" name="Rectangle 1074"/>
          <p:cNvSpPr>
            <a:spLocks noChangeArrowheads="1"/>
          </p:cNvSpPr>
          <p:nvPr/>
        </p:nvSpPr>
        <p:spPr bwMode="auto">
          <a:xfrm>
            <a:off x="1143000" y="2322513"/>
            <a:ext cx="685800" cy="5730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79925" name="Rectangle 1077"/>
          <p:cNvSpPr>
            <a:spLocks noChangeArrowheads="1"/>
          </p:cNvSpPr>
          <p:nvPr/>
        </p:nvSpPr>
        <p:spPr bwMode="auto">
          <a:xfrm>
            <a:off x="1828800" y="2322513"/>
            <a:ext cx="685800" cy="5730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79926" name="Rectangle 1078"/>
          <p:cNvSpPr>
            <a:spLocks noChangeArrowheads="1"/>
          </p:cNvSpPr>
          <p:nvPr/>
        </p:nvSpPr>
        <p:spPr bwMode="auto">
          <a:xfrm>
            <a:off x="2514600" y="2322513"/>
            <a:ext cx="685800" cy="5730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79927" name="Rectangle 1079"/>
          <p:cNvSpPr>
            <a:spLocks noChangeArrowheads="1"/>
          </p:cNvSpPr>
          <p:nvPr/>
        </p:nvSpPr>
        <p:spPr bwMode="auto">
          <a:xfrm>
            <a:off x="3200400" y="2322513"/>
            <a:ext cx="685800" cy="5730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79928" name="Rectangle 1080"/>
          <p:cNvSpPr>
            <a:spLocks noChangeArrowheads="1"/>
          </p:cNvSpPr>
          <p:nvPr/>
        </p:nvSpPr>
        <p:spPr bwMode="auto">
          <a:xfrm>
            <a:off x="3886200" y="2322513"/>
            <a:ext cx="685800" cy="5730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79929" name="Rectangle 1081"/>
          <p:cNvSpPr>
            <a:spLocks noChangeArrowheads="1"/>
          </p:cNvSpPr>
          <p:nvPr/>
        </p:nvSpPr>
        <p:spPr bwMode="auto">
          <a:xfrm>
            <a:off x="4572000" y="2322513"/>
            <a:ext cx="685800" cy="5730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53</a:t>
            </a:r>
          </a:p>
        </p:txBody>
      </p:sp>
      <p:sp>
        <p:nvSpPr>
          <p:cNvPr id="79948" name="Line 1100"/>
          <p:cNvSpPr>
            <a:spLocks noChangeShapeType="1"/>
          </p:cNvSpPr>
          <p:nvPr/>
        </p:nvSpPr>
        <p:spPr bwMode="auto">
          <a:xfrm flipH="1">
            <a:off x="2166938" y="4519613"/>
            <a:ext cx="966787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949" name="Line 1101"/>
          <p:cNvSpPr>
            <a:spLocks noChangeShapeType="1"/>
          </p:cNvSpPr>
          <p:nvPr/>
        </p:nvSpPr>
        <p:spPr bwMode="auto">
          <a:xfrm>
            <a:off x="3419475" y="4519613"/>
            <a:ext cx="966788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950" name="Line 1102"/>
          <p:cNvSpPr>
            <a:spLocks noChangeShapeType="1"/>
          </p:cNvSpPr>
          <p:nvPr/>
        </p:nvSpPr>
        <p:spPr bwMode="auto">
          <a:xfrm flipH="1">
            <a:off x="1541463" y="5006975"/>
            <a:ext cx="398462" cy="608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951" name="Line 1103"/>
          <p:cNvSpPr>
            <a:spLocks noChangeShapeType="1"/>
          </p:cNvSpPr>
          <p:nvPr/>
        </p:nvSpPr>
        <p:spPr bwMode="auto">
          <a:xfrm>
            <a:off x="2109788" y="5006975"/>
            <a:ext cx="569912" cy="668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952" name="Line 1104"/>
          <p:cNvSpPr>
            <a:spLocks noChangeShapeType="1"/>
          </p:cNvSpPr>
          <p:nvPr/>
        </p:nvSpPr>
        <p:spPr bwMode="auto">
          <a:xfrm flipH="1">
            <a:off x="3873500" y="4824413"/>
            <a:ext cx="627063" cy="911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953" name="Line 1105"/>
          <p:cNvSpPr>
            <a:spLocks noChangeShapeType="1"/>
          </p:cNvSpPr>
          <p:nvPr/>
        </p:nvSpPr>
        <p:spPr bwMode="auto">
          <a:xfrm>
            <a:off x="4500563" y="4824413"/>
            <a:ext cx="625475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941" name="Rectangle 1093"/>
          <p:cNvSpPr>
            <a:spLocks noChangeArrowheads="1"/>
          </p:cNvSpPr>
          <p:nvPr/>
        </p:nvSpPr>
        <p:spPr bwMode="auto">
          <a:xfrm>
            <a:off x="1143000" y="5492750"/>
            <a:ext cx="609600" cy="527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9942" name="Rectangle 1094"/>
          <p:cNvSpPr>
            <a:spLocks noChangeArrowheads="1"/>
          </p:cNvSpPr>
          <p:nvPr/>
        </p:nvSpPr>
        <p:spPr bwMode="auto">
          <a:xfrm>
            <a:off x="1752600" y="4602163"/>
            <a:ext cx="609600" cy="5254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79943" name="Rectangle 1095"/>
          <p:cNvSpPr>
            <a:spLocks noChangeArrowheads="1"/>
          </p:cNvSpPr>
          <p:nvPr/>
        </p:nvSpPr>
        <p:spPr bwMode="auto">
          <a:xfrm>
            <a:off x="2362200" y="5492750"/>
            <a:ext cx="609600" cy="527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79944" name="Rectangle 1096"/>
          <p:cNvSpPr>
            <a:spLocks noChangeArrowheads="1"/>
          </p:cNvSpPr>
          <p:nvPr/>
        </p:nvSpPr>
        <p:spPr bwMode="auto">
          <a:xfrm>
            <a:off x="2971800" y="4216400"/>
            <a:ext cx="609600" cy="527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79945" name="Rectangle 1097"/>
          <p:cNvSpPr>
            <a:spLocks noChangeArrowheads="1"/>
          </p:cNvSpPr>
          <p:nvPr/>
        </p:nvSpPr>
        <p:spPr bwMode="auto">
          <a:xfrm>
            <a:off x="3581400" y="5453063"/>
            <a:ext cx="609600" cy="5254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79946" name="Rectangle 1098"/>
          <p:cNvSpPr>
            <a:spLocks noChangeArrowheads="1"/>
          </p:cNvSpPr>
          <p:nvPr/>
        </p:nvSpPr>
        <p:spPr bwMode="auto">
          <a:xfrm>
            <a:off x="4191000" y="4602163"/>
            <a:ext cx="609600" cy="5254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79947" name="Rectangle 1099"/>
          <p:cNvSpPr>
            <a:spLocks noChangeArrowheads="1"/>
          </p:cNvSpPr>
          <p:nvPr/>
        </p:nvSpPr>
        <p:spPr bwMode="auto">
          <a:xfrm>
            <a:off x="4800600" y="5453063"/>
            <a:ext cx="609600" cy="5254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53</a:t>
            </a:r>
          </a:p>
        </p:txBody>
      </p:sp>
      <p:sp>
        <p:nvSpPr>
          <p:cNvPr id="79959" name="Text Box 1111"/>
          <p:cNvSpPr txBox="1">
            <a:spLocks noChangeArrowheads="1"/>
          </p:cNvSpPr>
          <p:nvPr/>
        </p:nvSpPr>
        <p:spPr bwMode="auto">
          <a:xfrm>
            <a:off x="381000" y="1719263"/>
            <a:ext cx="6324600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/>
              <a:t>Array of previous example: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Search for target = 7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381000" y="3395663"/>
            <a:ext cx="1960563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Start at root: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94232" name="Text Box 24"/>
          <p:cNvSpPr txBox="1">
            <a:spLocks noChangeArrowheads="1"/>
          </p:cNvSpPr>
          <p:nvPr/>
        </p:nvSpPr>
        <p:spPr bwMode="auto">
          <a:xfrm>
            <a:off x="381000" y="1719263"/>
            <a:ext cx="6324600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/>
              <a:t>Find midpoint: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457200" y="2322513"/>
            <a:ext cx="685800" cy="5730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1143000" y="2322513"/>
            <a:ext cx="685800" cy="5730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1828800" y="2322513"/>
            <a:ext cx="685800" cy="5730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2514600" y="2322513"/>
            <a:ext cx="685800" cy="573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3200400" y="2322513"/>
            <a:ext cx="685800" cy="5730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94217" name="Rectangle 9"/>
          <p:cNvSpPr>
            <a:spLocks noChangeArrowheads="1"/>
          </p:cNvSpPr>
          <p:nvPr/>
        </p:nvSpPr>
        <p:spPr bwMode="auto">
          <a:xfrm>
            <a:off x="3886200" y="2322513"/>
            <a:ext cx="685800" cy="5730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94218" name="Rectangle 10"/>
          <p:cNvSpPr>
            <a:spLocks noChangeArrowheads="1"/>
          </p:cNvSpPr>
          <p:nvPr/>
        </p:nvSpPr>
        <p:spPr bwMode="auto">
          <a:xfrm>
            <a:off x="4572000" y="2322513"/>
            <a:ext cx="685800" cy="5730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53</a:t>
            </a:r>
          </a:p>
        </p:txBody>
      </p:sp>
      <p:sp>
        <p:nvSpPr>
          <p:cNvPr id="94219" name="Line 11"/>
          <p:cNvSpPr>
            <a:spLocks noChangeShapeType="1"/>
          </p:cNvSpPr>
          <p:nvPr/>
        </p:nvSpPr>
        <p:spPr bwMode="auto">
          <a:xfrm flipH="1">
            <a:off x="2166938" y="4519613"/>
            <a:ext cx="966787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20" name="Line 12"/>
          <p:cNvSpPr>
            <a:spLocks noChangeShapeType="1"/>
          </p:cNvSpPr>
          <p:nvPr/>
        </p:nvSpPr>
        <p:spPr bwMode="auto">
          <a:xfrm>
            <a:off x="3419475" y="4519613"/>
            <a:ext cx="966788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21" name="Line 13"/>
          <p:cNvSpPr>
            <a:spLocks noChangeShapeType="1"/>
          </p:cNvSpPr>
          <p:nvPr/>
        </p:nvSpPr>
        <p:spPr bwMode="auto">
          <a:xfrm flipH="1">
            <a:off x="1541463" y="5006975"/>
            <a:ext cx="398462" cy="608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22" name="Line 14"/>
          <p:cNvSpPr>
            <a:spLocks noChangeShapeType="1"/>
          </p:cNvSpPr>
          <p:nvPr/>
        </p:nvSpPr>
        <p:spPr bwMode="auto">
          <a:xfrm>
            <a:off x="2109788" y="5006975"/>
            <a:ext cx="569912" cy="668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23" name="Line 15"/>
          <p:cNvSpPr>
            <a:spLocks noChangeShapeType="1"/>
          </p:cNvSpPr>
          <p:nvPr/>
        </p:nvSpPr>
        <p:spPr bwMode="auto">
          <a:xfrm flipH="1">
            <a:off x="3873500" y="4824413"/>
            <a:ext cx="627063" cy="911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24" name="Line 16"/>
          <p:cNvSpPr>
            <a:spLocks noChangeShapeType="1"/>
          </p:cNvSpPr>
          <p:nvPr/>
        </p:nvSpPr>
        <p:spPr bwMode="auto">
          <a:xfrm>
            <a:off x="4500563" y="4824413"/>
            <a:ext cx="625475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25" name="Rectangle 17"/>
          <p:cNvSpPr>
            <a:spLocks noChangeArrowheads="1"/>
          </p:cNvSpPr>
          <p:nvPr/>
        </p:nvSpPr>
        <p:spPr bwMode="auto">
          <a:xfrm>
            <a:off x="1143000" y="5492750"/>
            <a:ext cx="609600" cy="527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94226" name="Rectangle 18"/>
          <p:cNvSpPr>
            <a:spLocks noChangeArrowheads="1"/>
          </p:cNvSpPr>
          <p:nvPr/>
        </p:nvSpPr>
        <p:spPr bwMode="auto">
          <a:xfrm>
            <a:off x="1752600" y="4602163"/>
            <a:ext cx="609600" cy="5254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94227" name="Rectangle 19"/>
          <p:cNvSpPr>
            <a:spLocks noChangeArrowheads="1"/>
          </p:cNvSpPr>
          <p:nvPr/>
        </p:nvSpPr>
        <p:spPr bwMode="auto">
          <a:xfrm>
            <a:off x="2362200" y="5492750"/>
            <a:ext cx="609600" cy="527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94228" name="Rectangle 20"/>
          <p:cNvSpPr>
            <a:spLocks noChangeArrowheads="1"/>
          </p:cNvSpPr>
          <p:nvPr/>
        </p:nvSpPr>
        <p:spPr bwMode="auto">
          <a:xfrm>
            <a:off x="2971800" y="4216400"/>
            <a:ext cx="609600" cy="527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94229" name="Rectangle 21"/>
          <p:cNvSpPr>
            <a:spLocks noChangeArrowheads="1"/>
          </p:cNvSpPr>
          <p:nvPr/>
        </p:nvSpPr>
        <p:spPr bwMode="auto">
          <a:xfrm>
            <a:off x="3581400" y="5453063"/>
            <a:ext cx="609600" cy="5254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94230" name="Rectangle 22"/>
          <p:cNvSpPr>
            <a:spLocks noChangeArrowheads="1"/>
          </p:cNvSpPr>
          <p:nvPr/>
        </p:nvSpPr>
        <p:spPr bwMode="auto">
          <a:xfrm>
            <a:off x="4191000" y="4602163"/>
            <a:ext cx="609600" cy="5254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94231" name="Rectangle 23"/>
          <p:cNvSpPr>
            <a:spLocks noChangeArrowheads="1"/>
          </p:cNvSpPr>
          <p:nvPr/>
        </p:nvSpPr>
        <p:spPr bwMode="auto">
          <a:xfrm>
            <a:off x="4800600" y="5453063"/>
            <a:ext cx="609600" cy="5254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53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381000" y="1719263"/>
            <a:ext cx="6324600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/>
              <a:t>Search left subarray: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Search for target = 7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381000" y="3700463"/>
            <a:ext cx="2925763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Search left subtree: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457200" y="2322513"/>
            <a:ext cx="685800" cy="5730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1143000" y="2322513"/>
            <a:ext cx="685800" cy="5730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1828800" y="2322513"/>
            <a:ext cx="685800" cy="5730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2514600" y="2322513"/>
            <a:ext cx="685800" cy="57308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3200400" y="2322513"/>
            <a:ext cx="685800" cy="57308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95242" name="Rectangle 10"/>
          <p:cNvSpPr>
            <a:spLocks noChangeArrowheads="1"/>
          </p:cNvSpPr>
          <p:nvPr/>
        </p:nvSpPr>
        <p:spPr bwMode="auto">
          <a:xfrm>
            <a:off x="3886200" y="2322513"/>
            <a:ext cx="685800" cy="57308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95243" name="Rectangle 11"/>
          <p:cNvSpPr>
            <a:spLocks noChangeArrowheads="1"/>
          </p:cNvSpPr>
          <p:nvPr/>
        </p:nvSpPr>
        <p:spPr bwMode="auto">
          <a:xfrm>
            <a:off x="4572000" y="2322513"/>
            <a:ext cx="685800" cy="57308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53</a:t>
            </a:r>
          </a:p>
        </p:txBody>
      </p:sp>
      <p:sp>
        <p:nvSpPr>
          <p:cNvPr id="95244" name="Line 12"/>
          <p:cNvSpPr>
            <a:spLocks noChangeShapeType="1"/>
          </p:cNvSpPr>
          <p:nvPr/>
        </p:nvSpPr>
        <p:spPr bwMode="auto">
          <a:xfrm flipH="1">
            <a:off x="2166938" y="4519613"/>
            <a:ext cx="966787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245" name="Line 13"/>
          <p:cNvSpPr>
            <a:spLocks noChangeShapeType="1"/>
          </p:cNvSpPr>
          <p:nvPr/>
        </p:nvSpPr>
        <p:spPr bwMode="auto">
          <a:xfrm>
            <a:off x="3419475" y="4519613"/>
            <a:ext cx="966788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246" name="Line 14"/>
          <p:cNvSpPr>
            <a:spLocks noChangeShapeType="1"/>
          </p:cNvSpPr>
          <p:nvPr/>
        </p:nvSpPr>
        <p:spPr bwMode="auto">
          <a:xfrm flipH="1">
            <a:off x="1541463" y="5006975"/>
            <a:ext cx="398462" cy="608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247" name="Line 15"/>
          <p:cNvSpPr>
            <a:spLocks noChangeShapeType="1"/>
          </p:cNvSpPr>
          <p:nvPr/>
        </p:nvSpPr>
        <p:spPr bwMode="auto">
          <a:xfrm>
            <a:off x="2109788" y="5006975"/>
            <a:ext cx="569912" cy="668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248" name="Line 16"/>
          <p:cNvSpPr>
            <a:spLocks noChangeShapeType="1"/>
          </p:cNvSpPr>
          <p:nvPr/>
        </p:nvSpPr>
        <p:spPr bwMode="auto">
          <a:xfrm flipH="1">
            <a:off x="3873500" y="4824413"/>
            <a:ext cx="627063" cy="911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249" name="Line 17"/>
          <p:cNvSpPr>
            <a:spLocks noChangeShapeType="1"/>
          </p:cNvSpPr>
          <p:nvPr/>
        </p:nvSpPr>
        <p:spPr bwMode="auto">
          <a:xfrm>
            <a:off x="4500563" y="4824413"/>
            <a:ext cx="625475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250" name="Rectangle 18"/>
          <p:cNvSpPr>
            <a:spLocks noChangeArrowheads="1"/>
          </p:cNvSpPr>
          <p:nvPr/>
        </p:nvSpPr>
        <p:spPr bwMode="auto">
          <a:xfrm>
            <a:off x="1143000" y="5492750"/>
            <a:ext cx="609600" cy="527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95251" name="Rectangle 19"/>
          <p:cNvSpPr>
            <a:spLocks noChangeArrowheads="1"/>
          </p:cNvSpPr>
          <p:nvPr/>
        </p:nvSpPr>
        <p:spPr bwMode="auto">
          <a:xfrm>
            <a:off x="1752600" y="4602163"/>
            <a:ext cx="609600" cy="5254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95252" name="Rectangle 20"/>
          <p:cNvSpPr>
            <a:spLocks noChangeArrowheads="1"/>
          </p:cNvSpPr>
          <p:nvPr/>
        </p:nvSpPr>
        <p:spPr bwMode="auto">
          <a:xfrm>
            <a:off x="2362200" y="5492750"/>
            <a:ext cx="609600" cy="527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95253" name="Rectangle 21"/>
          <p:cNvSpPr>
            <a:spLocks noChangeArrowheads="1"/>
          </p:cNvSpPr>
          <p:nvPr/>
        </p:nvSpPr>
        <p:spPr bwMode="auto">
          <a:xfrm>
            <a:off x="2971800" y="4216400"/>
            <a:ext cx="609600" cy="5270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95254" name="Rectangle 22"/>
          <p:cNvSpPr>
            <a:spLocks noChangeArrowheads="1"/>
          </p:cNvSpPr>
          <p:nvPr/>
        </p:nvSpPr>
        <p:spPr bwMode="auto">
          <a:xfrm>
            <a:off x="3581400" y="5453063"/>
            <a:ext cx="609600" cy="52546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95255" name="Rectangle 23"/>
          <p:cNvSpPr>
            <a:spLocks noChangeArrowheads="1"/>
          </p:cNvSpPr>
          <p:nvPr/>
        </p:nvSpPr>
        <p:spPr bwMode="auto">
          <a:xfrm>
            <a:off x="4191000" y="4602163"/>
            <a:ext cx="609600" cy="52546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95256" name="Rectangle 24"/>
          <p:cNvSpPr>
            <a:spLocks noChangeArrowheads="1"/>
          </p:cNvSpPr>
          <p:nvPr/>
        </p:nvSpPr>
        <p:spPr bwMode="auto">
          <a:xfrm>
            <a:off x="4800600" y="5453063"/>
            <a:ext cx="609600" cy="52546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53</a:t>
            </a:r>
          </a:p>
        </p:txBody>
      </p:sp>
      <p:sp>
        <p:nvSpPr>
          <p:cNvPr id="95257" name="AutoShape 25"/>
          <p:cNvSpPr>
            <a:spLocks/>
          </p:cNvSpPr>
          <p:nvPr/>
        </p:nvSpPr>
        <p:spPr bwMode="auto">
          <a:xfrm rot="-5400000">
            <a:off x="1219200" y="2209800"/>
            <a:ext cx="533400" cy="2057400"/>
          </a:xfrm>
          <a:prstGeom prst="leftBrace">
            <a:avLst>
              <a:gd name="adj1" fmla="val 3214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381000" y="1719263"/>
            <a:ext cx="6324600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/>
              <a:t>Find approximate midpoint of subarray: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Search for target = 7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381000" y="3657600"/>
            <a:ext cx="3135313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Visit root of subtree: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457200" y="2322513"/>
            <a:ext cx="685800" cy="5730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1143000" y="2322513"/>
            <a:ext cx="685800" cy="573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1828800" y="2322513"/>
            <a:ext cx="685800" cy="5730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2514600" y="2322513"/>
            <a:ext cx="685800" cy="57308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3200400" y="2322513"/>
            <a:ext cx="685800" cy="57308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3886200" y="2322513"/>
            <a:ext cx="685800" cy="57308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96267" name="Rectangle 11"/>
          <p:cNvSpPr>
            <a:spLocks noChangeArrowheads="1"/>
          </p:cNvSpPr>
          <p:nvPr/>
        </p:nvSpPr>
        <p:spPr bwMode="auto">
          <a:xfrm>
            <a:off x="4572000" y="2322513"/>
            <a:ext cx="685800" cy="57308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53</a:t>
            </a:r>
          </a:p>
        </p:txBody>
      </p:sp>
      <p:sp>
        <p:nvSpPr>
          <p:cNvPr id="96268" name="Line 12"/>
          <p:cNvSpPr>
            <a:spLocks noChangeShapeType="1"/>
          </p:cNvSpPr>
          <p:nvPr/>
        </p:nvSpPr>
        <p:spPr bwMode="auto">
          <a:xfrm flipH="1">
            <a:off x="2166938" y="4519613"/>
            <a:ext cx="966787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269" name="Line 13"/>
          <p:cNvSpPr>
            <a:spLocks noChangeShapeType="1"/>
          </p:cNvSpPr>
          <p:nvPr/>
        </p:nvSpPr>
        <p:spPr bwMode="auto">
          <a:xfrm>
            <a:off x="3419475" y="4519613"/>
            <a:ext cx="966788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270" name="Line 14"/>
          <p:cNvSpPr>
            <a:spLocks noChangeShapeType="1"/>
          </p:cNvSpPr>
          <p:nvPr/>
        </p:nvSpPr>
        <p:spPr bwMode="auto">
          <a:xfrm flipH="1">
            <a:off x="1541463" y="5006975"/>
            <a:ext cx="398462" cy="608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271" name="Line 15"/>
          <p:cNvSpPr>
            <a:spLocks noChangeShapeType="1"/>
          </p:cNvSpPr>
          <p:nvPr/>
        </p:nvSpPr>
        <p:spPr bwMode="auto">
          <a:xfrm>
            <a:off x="2109788" y="5006975"/>
            <a:ext cx="569912" cy="668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272" name="Line 16"/>
          <p:cNvSpPr>
            <a:spLocks noChangeShapeType="1"/>
          </p:cNvSpPr>
          <p:nvPr/>
        </p:nvSpPr>
        <p:spPr bwMode="auto">
          <a:xfrm flipH="1">
            <a:off x="3873500" y="4824413"/>
            <a:ext cx="627063" cy="911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273" name="Line 17"/>
          <p:cNvSpPr>
            <a:spLocks noChangeShapeType="1"/>
          </p:cNvSpPr>
          <p:nvPr/>
        </p:nvSpPr>
        <p:spPr bwMode="auto">
          <a:xfrm>
            <a:off x="4500563" y="4824413"/>
            <a:ext cx="625475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274" name="Rectangle 18"/>
          <p:cNvSpPr>
            <a:spLocks noChangeArrowheads="1"/>
          </p:cNvSpPr>
          <p:nvPr/>
        </p:nvSpPr>
        <p:spPr bwMode="auto">
          <a:xfrm>
            <a:off x="1143000" y="5492750"/>
            <a:ext cx="609600" cy="527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96275" name="Rectangle 19"/>
          <p:cNvSpPr>
            <a:spLocks noChangeArrowheads="1"/>
          </p:cNvSpPr>
          <p:nvPr/>
        </p:nvSpPr>
        <p:spPr bwMode="auto">
          <a:xfrm>
            <a:off x="1752600" y="4602163"/>
            <a:ext cx="609600" cy="525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96276" name="Rectangle 20"/>
          <p:cNvSpPr>
            <a:spLocks noChangeArrowheads="1"/>
          </p:cNvSpPr>
          <p:nvPr/>
        </p:nvSpPr>
        <p:spPr bwMode="auto">
          <a:xfrm>
            <a:off x="2362200" y="5492750"/>
            <a:ext cx="609600" cy="527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96277" name="Rectangle 21"/>
          <p:cNvSpPr>
            <a:spLocks noChangeArrowheads="1"/>
          </p:cNvSpPr>
          <p:nvPr/>
        </p:nvSpPr>
        <p:spPr bwMode="auto">
          <a:xfrm>
            <a:off x="2971800" y="4216400"/>
            <a:ext cx="609600" cy="5270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96278" name="Rectangle 22"/>
          <p:cNvSpPr>
            <a:spLocks noChangeArrowheads="1"/>
          </p:cNvSpPr>
          <p:nvPr/>
        </p:nvSpPr>
        <p:spPr bwMode="auto">
          <a:xfrm>
            <a:off x="3581400" y="5453063"/>
            <a:ext cx="609600" cy="52546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96279" name="Rectangle 23"/>
          <p:cNvSpPr>
            <a:spLocks noChangeArrowheads="1"/>
          </p:cNvSpPr>
          <p:nvPr/>
        </p:nvSpPr>
        <p:spPr bwMode="auto">
          <a:xfrm>
            <a:off x="4191000" y="4602163"/>
            <a:ext cx="609600" cy="52546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96280" name="Rectangle 24"/>
          <p:cNvSpPr>
            <a:spLocks noChangeArrowheads="1"/>
          </p:cNvSpPr>
          <p:nvPr/>
        </p:nvSpPr>
        <p:spPr bwMode="auto">
          <a:xfrm>
            <a:off x="4800600" y="5453063"/>
            <a:ext cx="609600" cy="52546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53</a:t>
            </a:r>
          </a:p>
        </p:txBody>
      </p:sp>
      <p:sp>
        <p:nvSpPr>
          <p:cNvPr id="96281" name="AutoShape 25"/>
          <p:cNvSpPr>
            <a:spLocks/>
          </p:cNvSpPr>
          <p:nvPr/>
        </p:nvSpPr>
        <p:spPr bwMode="auto">
          <a:xfrm rot="-5400000">
            <a:off x="1219200" y="2209800"/>
            <a:ext cx="533400" cy="2057400"/>
          </a:xfrm>
          <a:prstGeom prst="leftBrace">
            <a:avLst>
              <a:gd name="adj1" fmla="val 3214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381000" y="1719263"/>
            <a:ext cx="6324600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/>
              <a:t>Search right subarray: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Search for target = 7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381000" y="3657600"/>
            <a:ext cx="312420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Search right subtree: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457200" y="2322513"/>
            <a:ext cx="685800" cy="57308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1143000" y="2322513"/>
            <a:ext cx="685800" cy="57308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1828800" y="2322513"/>
            <a:ext cx="685800" cy="5730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2514600" y="2322513"/>
            <a:ext cx="685800" cy="57308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3200400" y="2322513"/>
            <a:ext cx="685800" cy="57308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3886200" y="2322513"/>
            <a:ext cx="685800" cy="57308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97291" name="Rectangle 11"/>
          <p:cNvSpPr>
            <a:spLocks noChangeArrowheads="1"/>
          </p:cNvSpPr>
          <p:nvPr/>
        </p:nvSpPr>
        <p:spPr bwMode="auto">
          <a:xfrm>
            <a:off x="4572000" y="2322513"/>
            <a:ext cx="685800" cy="57308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53</a:t>
            </a:r>
          </a:p>
        </p:txBody>
      </p:sp>
      <p:sp>
        <p:nvSpPr>
          <p:cNvPr id="97292" name="Line 12"/>
          <p:cNvSpPr>
            <a:spLocks noChangeShapeType="1"/>
          </p:cNvSpPr>
          <p:nvPr/>
        </p:nvSpPr>
        <p:spPr bwMode="auto">
          <a:xfrm flipH="1">
            <a:off x="2166938" y="4519613"/>
            <a:ext cx="966787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293" name="Line 13"/>
          <p:cNvSpPr>
            <a:spLocks noChangeShapeType="1"/>
          </p:cNvSpPr>
          <p:nvPr/>
        </p:nvSpPr>
        <p:spPr bwMode="auto">
          <a:xfrm>
            <a:off x="3419475" y="4519613"/>
            <a:ext cx="966788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294" name="Line 14"/>
          <p:cNvSpPr>
            <a:spLocks noChangeShapeType="1"/>
          </p:cNvSpPr>
          <p:nvPr/>
        </p:nvSpPr>
        <p:spPr bwMode="auto">
          <a:xfrm flipH="1">
            <a:off x="1541463" y="5006975"/>
            <a:ext cx="398462" cy="608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295" name="Line 15"/>
          <p:cNvSpPr>
            <a:spLocks noChangeShapeType="1"/>
          </p:cNvSpPr>
          <p:nvPr/>
        </p:nvSpPr>
        <p:spPr bwMode="auto">
          <a:xfrm>
            <a:off x="2109788" y="5006975"/>
            <a:ext cx="569912" cy="668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296" name="Line 16"/>
          <p:cNvSpPr>
            <a:spLocks noChangeShapeType="1"/>
          </p:cNvSpPr>
          <p:nvPr/>
        </p:nvSpPr>
        <p:spPr bwMode="auto">
          <a:xfrm flipH="1">
            <a:off x="3873500" y="4824413"/>
            <a:ext cx="627063" cy="911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297" name="Line 17"/>
          <p:cNvSpPr>
            <a:spLocks noChangeShapeType="1"/>
          </p:cNvSpPr>
          <p:nvPr/>
        </p:nvSpPr>
        <p:spPr bwMode="auto">
          <a:xfrm>
            <a:off x="4500563" y="4824413"/>
            <a:ext cx="625475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298" name="Rectangle 18"/>
          <p:cNvSpPr>
            <a:spLocks noChangeArrowheads="1"/>
          </p:cNvSpPr>
          <p:nvPr/>
        </p:nvSpPr>
        <p:spPr bwMode="auto">
          <a:xfrm>
            <a:off x="1143000" y="5492750"/>
            <a:ext cx="609600" cy="5270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97299" name="Rectangle 19"/>
          <p:cNvSpPr>
            <a:spLocks noChangeArrowheads="1"/>
          </p:cNvSpPr>
          <p:nvPr/>
        </p:nvSpPr>
        <p:spPr bwMode="auto">
          <a:xfrm>
            <a:off x="1752600" y="4602163"/>
            <a:ext cx="609600" cy="52546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97300" name="Rectangle 20"/>
          <p:cNvSpPr>
            <a:spLocks noChangeArrowheads="1"/>
          </p:cNvSpPr>
          <p:nvPr/>
        </p:nvSpPr>
        <p:spPr bwMode="auto">
          <a:xfrm>
            <a:off x="2362200" y="5492750"/>
            <a:ext cx="609600" cy="527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97301" name="Rectangle 21"/>
          <p:cNvSpPr>
            <a:spLocks noChangeArrowheads="1"/>
          </p:cNvSpPr>
          <p:nvPr/>
        </p:nvSpPr>
        <p:spPr bwMode="auto">
          <a:xfrm>
            <a:off x="2971800" y="4216400"/>
            <a:ext cx="609600" cy="5270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97302" name="Rectangle 22"/>
          <p:cNvSpPr>
            <a:spLocks noChangeArrowheads="1"/>
          </p:cNvSpPr>
          <p:nvPr/>
        </p:nvSpPr>
        <p:spPr bwMode="auto">
          <a:xfrm>
            <a:off x="3581400" y="5453063"/>
            <a:ext cx="609600" cy="52546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97303" name="Rectangle 23"/>
          <p:cNvSpPr>
            <a:spLocks noChangeArrowheads="1"/>
          </p:cNvSpPr>
          <p:nvPr/>
        </p:nvSpPr>
        <p:spPr bwMode="auto">
          <a:xfrm>
            <a:off x="4191000" y="4602163"/>
            <a:ext cx="609600" cy="52546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97304" name="Rectangle 24"/>
          <p:cNvSpPr>
            <a:spLocks noChangeArrowheads="1"/>
          </p:cNvSpPr>
          <p:nvPr/>
        </p:nvSpPr>
        <p:spPr bwMode="auto">
          <a:xfrm>
            <a:off x="4800600" y="5453063"/>
            <a:ext cx="609600" cy="52546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53</a:t>
            </a:r>
          </a:p>
        </p:txBody>
      </p:sp>
      <p:sp>
        <p:nvSpPr>
          <p:cNvPr id="97305" name="AutoShape 25"/>
          <p:cNvSpPr>
            <a:spLocks/>
          </p:cNvSpPr>
          <p:nvPr/>
        </p:nvSpPr>
        <p:spPr bwMode="auto">
          <a:xfrm rot="-5400000">
            <a:off x="1905000" y="2895600"/>
            <a:ext cx="533400" cy="685800"/>
          </a:xfrm>
          <a:prstGeom prst="leftBrace">
            <a:avLst>
              <a:gd name="adj1" fmla="val 1071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Search: Analysis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Worst case complexity? </a:t>
            </a:r>
          </a:p>
          <a:p>
            <a:pPr>
              <a:lnSpc>
                <a:spcPct val="90000"/>
              </a:lnSpc>
            </a:pPr>
            <a:r>
              <a:rPr lang="en-US"/>
              <a:t>What is the maximum depth of recursive calls in binary search as function of </a:t>
            </a:r>
            <a:r>
              <a:rPr lang="en-US" i="1"/>
              <a:t>n</a:t>
            </a:r>
            <a:r>
              <a:rPr lang="en-US"/>
              <a:t>?</a:t>
            </a:r>
          </a:p>
          <a:p>
            <a:pPr>
              <a:lnSpc>
                <a:spcPct val="90000"/>
              </a:lnSpc>
            </a:pPr>
            <a:r>
              <a:rPr lang="en-US"/>
              <a:t>Each level in the recursion, we split the array in half (divide by two). </a:t>
            </a:r>
          </a:p>
          <a:p>
            <a:pPr>
              <a:lnSpc>
                <a:spcPct val="90000"/>
              </a:lnSpc>
            </a:pPr>
            <a:r>
              <a:rPr lang="en-US"/>
              <a:t>Therefore maximum recursion depth is floor(log</a:t>
            </a:r>
            <a:r>
              <a:rPr lang="en-US" baseline="-25000"/>
              <a:t>2</a:t>
            </a:r>
            <a:r>
              <a:rPr lang="en-US" i="1"/>
              <a:t>n</a:t>
            </a:r>
            <a:r>
              <a:rPr lang="en-US"/>
              <a:t>) and worst case = O(log</a:t>
            </a:r>
            <a:r>
              <a:rPr lang="en-US" baseline="-25000"/>
              <a:t>2</a:t>
            </a:r>
            <a:r>
              <a:rPr lang="en-US" i="1"/>
              <a:t>n</a:t>
            </a:r>
            <a:r>
              <a:rPr lang="en-US"/>
              <a:t>).</a:t>
            </a:r>
          </a:p>
          <a:p>
            <a:pPr>
              <a:lnSpc>
                <a:spcPct val="90000"/>
              </a:lnSpc>
            </a:pPr>
            <a:r>
              <a:rPr lang="en-US"/>
              <a:t>Average case is also = O(log</a:t>
            </a:r>
            <a:r>
              <a:rPr lang="en-US" baseline="-25000"/>
              <a:t>2</a:t>
            </a:r>
            <a:r>
              <a:rPr lang="en-US" i="1"/>
              <a:t>n</a:t>
            </a:r>
            <a:r>
              <a:rPr lang="en-US"/>
              <a:t>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457200" y="2354263"/>
            <a:ext cx="5930900" cy="11795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1641475" y="2360613"/>
            <a:ext cx="0" cy="1177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2828925" y="2360613"/>
            <a:ext cx="0" cy="1177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4013200" y="2360613"/>
            <a:ext cx="1588" cy="1177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5200650" y="2365375"/>
            <a:ext cx="0" cy="1166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6388100" y="2365375"/>
            <a:ext cx="0" cy="1166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615950" y="1828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[ 0 ]</a:t>
            </a: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1839913" y="1828800"/>
            <a:ext cx="722312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[ 1 ]</a:t>
            </a: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3024188" y="1828800"/>
            <a:ext cx="722312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[ 2 ]</a:t>
            </a: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4171950" y="1828800"/>
            <a:ext cx="720725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[ 3 ]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5353050" y="1828800"/>
            <a:ext cx="723900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[ 4 ]</a:t>
            </a:r>
          </a:p>
        </p:txBody>
      </p:sp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7288213" y="2365375"/>
            <a:ext cx="1169987" cy="1168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7315200" y="1833563"/>
            <a:ext cx="10620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[ 700 ]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335588" y="2563813"/>
            <a:ext cx="671512" cy="771525"/>
            <a:chOff x="2897" y="3449"/>
            <a:chExt cx="326" cy="327"/>
          </a:xfrm>
        </p:grpSpPr>
        <p:sp>
          <p:nvSpPr>
            <p:cNvPr id="4115" name="Rectangle 19"/>
            <p:cNvSpPr>
              <a:spLocks noChangeArrowheads="1"/>
            </p:cNvSpPr>
            <p:nvPr/>
          </p:nvSpPr>
          <p:spPr bwMode="auto">
            <a:xfrm>
              <a:off x="2897" y="3449"/>
              <a:ext cx="32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23813" tIns="11113" rIns="23813" bIns="11113">
              <a:spAutoFit/>
            </a:bodyPr>
            <a:lstStyle/>
            <a:p>
              <a:pPr defTabSz="57150" eaLnBrk="0" hangingPunct="0"/>
              <a:r>
                <a:rPr lang="en-US" sz="500" b="1">
                  <a:latin typeface="Arial" charset="0"/>
                </a:rPr>
                <a:t>Number    506643548</a:t>
              </a:r>
            </a:p>
          </p:txBody>
        </p:sp>
        <p:pic>
          <p:nvPicPr>
            <p:cNvPr id="4116" name="Picture 20"/>
            <p:cNvPicPr>
              <a:picLocks noChangeArrowheads="1"/>
            </p:cNvPicPr>
            <p:nvPr/>
          </p:nvPicPr>
          <p:blipFill>
            <a:blip r:embed="rId2" cstate="print"/>
            <a:srcRect r="35910" b="42465"/>
            <a:stretch>
              <a:fillRect/>
            </a:stretch>
          </p:blipFill>
          <p:spPr bwMode="auto">
            <a:xfrm>
              <a:off x="2945" y="3524"/>
              <a:ext cx="257" cy="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030538" y="2525713"/>
            <a:ext cx="730250" cy="847725"/>
            <a:chOff x="1778" y="3433"/>
            <a:chExt cx="355" cy="359"/>
          </a:xfrm>
        </p:grpSpPr>
        <p:sp>
          <p:nvSpPr>
            <p:cNvPr id="4118" name="Rectangle 22"/>
            <p:cNvSpPr>
              <a:spLocks noChangeArrowheads="1"/>
            </p:cNvSpPr>
            <p:nvPr/>
          </p:nvSpPr>
          <p:spPr bwMode="auto">
            <a:xfrm>
              <a:off x="1778" y="3433"/>
              <a:ext cx="32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23813" tIns="11113" rIns="23813" bIns="11113">
              <a:spAutoFit/>
            </a:bodyPr>
            <a:lstStyle/>
            <a:p>
              <a:pPr defTabSz="57150" eaLnBrk="0" hangingPunct="0"/>
              <a:r>
                <a:rPr lang="en-US" sz="500" b="1">
                  <a:latin typeface="Arial" charset="0"/>
                </a:rPr>
                <a:t>Number    233667136</a:t>
              </a:r>
            </a:p>
          </p:txBody>
        </p:sp>
        <p:pic>
          <p:nvPicPr>
            <p:cNvPr id="4119" name="Picture 23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06" y="3488"/>
              <a:ext cx="327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841500" y="2519363"/>
            <a:ext cx="727075" cy="858837"/>
            <a:chOff x="1201" y="3430"/>
            <a:chExt cx="353" cy="364"/>
          </a:xfrm>
        </p:grpSpPr>
        <p:sp>
          <p:nvSpPr>
            <p:cNvPr id="4121" name="Rectangle 25"/>
            <p:cNvSpPr>
              <a:spLocks noChangeArrowheads="1"/>
            </p:cNvSpPr>
            <p:nvPr/>
          </p:nvSpPr>
          <p:spPr bwMode="auto">
            <a:xfrm>
              <a:off x="1201" y="3430"/>
              <a:ext cx="301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23813" tIns="11113" rIns="23813" bIns="11113">
              <a:spAutoFit/>
            </a:bodyPr>
            <a:lstStyle/>
            <a:p>
              <a:pPr defTabSz="57150" eaLnBrk="0" hangingPunct="0"/>
              <a:r>
                <a:rPr lang="en-US" sz="500" b="1">
                  <a:latin typeface="Arial" charset="0"/>
                </a:rPr>
                <a:t>Number 281942902</a:t>
              </a:r>
            </a:p>
          </p:txBody>
        </p:sp>
        <p:pic>
          <p:nvPicPr>
            <p:cNvPr id="4122" name="Picture 26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9" y="3493"/>
              <a:ext cx="335" cy="3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7412038" y="2570163"/>
            <a:ext cx="942975" cy="755650"/>
            <a:chOff x="4891" y="3452"/>
            <a:chExt cx="458" cy="320"/>
          </a:xfrm>
        </p:grpSpPr>
        <p:sp>
          <p:nvSpPr>
            <p:cNvPr id="4124" name="Rectangle 28"/>
            <p:cNvSpPr>
              <a:spLocks noChangeArrowheads="1"/>
            </p:cNvSpPr>
            <p:nvPr/>
          </p:nvSpPr>
          <p:spPr bwMode="auto">
            <a:xfrm>
              <a:off x="4927" y="3452"/>
              <a:ext cx="301" cy="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23813" tIns="11113" rIns="23813" bIns="11113">
              <a:spAutoFit/>
            </a:bodyPr>
            <a:lstStyle/>
            <a:p>
              <a:pPr defTabSz="57150" eaLnBrk="0" hangingPunct="0"/>
              <a:r>
                <a:rPr lang="en-US" sz="500" b="1">
                  <a:latin typeface="Arial" charset="0"/>
                </a:rPr>
                <a:t>Number 155778322</a:t>
              </a:r>
            </a:p>
          </p:txBody>
        </p:sp>
        <p:pic>
          <p:nvPicPr>
            <p:cNvPr id="4125" name="Picture 29"/>
            <p:cNvPicPr>
              <a:picLocks noChangeArrowheads="1"/>
            </p:cNvPicPr>
            <p:nvPr/>
          </p:nvPicPr>
          <p:blipFill>
            <a:blip r:embed="rId5" cstate="print"/>
            <a:srcRect b="53265"/>
            <a:stretch>
              <a:fillRect/>
            </a:stretch>
          </p:blipFill>
          <p:spPr bwMode="auto">
            <a:xfrm>
              <a:off x="4891" y="3500"/>
              <a:ext cx="458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4186238" y="2549525"/>
            <a:ext cx="749300" cy="830263"/>
            <a:chOff x="2339" y="3443"/>
            <a:chExt cx="364" cy="352"/>
          </a:xfrm>
        </p:grpSpPr>
        <p:pic>
          <p:nvPicPr>
            <p:cNvPr id="4127" name="Picture 31"/>
            <p:cNvPicPr>
              <a:picLocks noChangeArrowheads="1"/>
            </p:cNvPicPr>
            <p:nvPr/>
          </p:nvPicPr>
          <p:blipFill>
            <a:blip r:embed="rId6" cstate="print"/>
            <a:srcRect l="51312" b="42639"/>
            <a:stretch>
              <a:fillRect/>
            </a:stretch>
          </p:blipFill>
          <p:spPr bwMode="auto">
            <a:xfrm>
              <a:off x="2369" y="3495"/>
              <a:ext cx="334" cy="3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4128" name="Rectangle 32"/>
            <p:cNvSpPr>
              <a:spLocks noChangeArrowheads="1"/>
            </p:cNvSpPr>
            <p:nvPr/>
          </p:nvSpPr>
          <p:spPr bwMode="auto">
            <a:xfrm>
              <a:off x="2339" y="3443"/>
              <a:ext cx="301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23813" tIns="11113" rIns="23813" bIns="11113">
              <a:spAutoFit/>
            </a:bodyPr>
            <a:lstStyle/>
            <a:p>
              <a:pPr defTabSz="57150" eaLnBrk="0" hangingPunct="0"/>
              <a:r>
                <a:rPr lang="en-US" sz="500" b="1">
                  <a:latin typeface="Arial" charset="0"/>
                </a:rPr>
                <a:t>Number 580625685</a:t>
              </a: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652463" y="2554288"/>
            <a:ext cx="679450" cy="819150"/>
            <a:chOff x="3495" y="3436"/>
            <a:chExt cx="330" cy="347"/>
          </a:xfrm>
        </p:grpSpPr>
        <p:pic>
          <p:nvPicPr>
            <p:cNvPr id="4130" name="Picture 34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30" y="3511"/>
              <a:ext cx="295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4131" name="Rectangle 35"/>
            <p:cNvSpPr>
              <a:spLocks noChangeArrowheads="1"/>
            </p:cNvSpPr>
            <p:nvPr/>
          </p:nvSpPr>
          <p:spPr bwMode="auto">
            <a:xfrm>
              <a:off x="3495" y="3436"/>
              <a:ext cx="300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23813" tIns="11113" rIns="23813" bIns="11113">
              <a:spAutoFit/>
            </a:bodyPr>
            <a:lstStyle/>
            <a:p>
              <a:pPr defTabSz="57150" eaLnBrk="0" hangingPunct="0"/>
              <a:r>
                <a:rPr lang="en-US" sz="500" b="1">
                  <a:latin typeface="Arial" charset="0"/>
                </a:rPr>
                <a:t>Number 701466868</a:t>
              </a:r>
            </a:p>
          </p:txBody>
        </p:sp>
      </p:grpSp>
      <p:sp>
        <p:nvSpPr>
          <p:cNvPr id="4132" name="Text Box 36"/>
          <p:cNvSpPr txBox="1">
            <a:spLocks noChangeArrowheads="1"/>
          </p:cNvSpPr>
          <p:nvPr/>
        </p:nvSpPr>
        <p:spPr bwMode="auto">
          <a:xfrm>
            <a:off x="6494463" y="2276475"/>
            <a:ext cx="7445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/>
              <a:t>…</a:t>
            </a:r>
          </a:p>
        </p:txBody>
      </p:sp>
      <p:sp>
        <p:nvSpPr>
          <p:cNvPr id="4133" name="Rectangle 37"/>
          <p:cNvSpPr>
            <a:spLocks noChangeArrowheads="1"/>
          </p:cNvSpPr>
          <p:nvPr/>
        </p:nvSpPr>
        <p:spPr bwMode="auto">
          <a:xfrm>
            <a:off x="6029325" y="4306888"/>
            <a:ext cx="2589213" cy="24749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134" name="Picture 38"/>
          <p:cNvPicPr>
            <a:picLocks noChangeArrowheads="1"/>
          </p:cNvPicPr>
          <p:nvPr/>
        </p:nvPicPr>
        <p:blipFill>
          <a:blip r:embed="rId6" cstate="print"/>
          <a:srcRect l="50790" b="42133"/>
          <a:stretch>
            <a:fillRect/>
          </a:stretch>
        </p:blipFill>
        <p:spPr bwMode="auto">
          <a:xfrm>
            <a:off x="6342063" y="4810125"/>
            <a:ext cx="2119312" cy="1903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135" name="Oval 39"/>
          <p:cNvSpPr>
            <a:spLocks noChangeArrowheads="1"/>
          </p:cNvSpPr>
          <p:nvPr/>
        </p:nvSpPr>
        <p:spPr bwMode="auto">
          <a:xfrm>
            <a:off x="6864350" y="4289425"/>
            <a:ext cx="1874838" cy="8588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6" name="Rectangle 40"/>
          <p:cNvSpPr>
            <a:spLocks noChangeArrowheads="1"/>
          </p:cNvSpPr>
          <p:nvPr/>
        </p:nvSpPr>
        <p:spPr bwMode="auto">
          <a:xfrm>
            <a:off x="6157913" y="4498975"/>
            <a:ext cx="22510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Arial" charset="0"/>
              </a:rPr>
              <a:t>Number 580625685</a:t>
            </a:r>
          </a:p>
        </p:txBody>
      </p:sp>
      <p:sp>
        <p:nvSpPr>
          <p:cNvPr id="4137" name="Text Box 41"/>
          <p:cNvSpPr txBox="1">
            <a:spLocks noChangeArrowheads="1"/>
          </p:cNvSpPr>
          <p:nvPr/>
        </p:nvSpPr>
        <p:spPr bwMode="auto">
          <a:xfrm>
            <a:off x="381000" y="4483100"/>
            <a:ext cx="54864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Each record in list has an associated key.</a:t>
            </a:r>
          </a:p>
          <a:p>
            <a:r>
              <a:rPr lang="en-US"/>
              <a:t>In this example, the keys are ID numbers.</a:t>
            </a:r>
          </a:p>
          <a:p>
            <a:endParaRPr lang="en-US"/>
          </a:p>
          <a:p>
            <a:r>
              <a:rPr lang="en-US"/>
              <a:t>Given a particular key, how can we efficiently retrieve the record from the list?</a:t>
            </a:r>
          </a:p>
        </p:txBody>
      </p:sp>
      <p:sp>
        <p:nvSpPr>
          <p:cNvPr id="4141" name="Line 45"/>
          <p:cNvSpPr>
            <a:spLocks noChangeShapeType="1"/>
          </p:cNvSpPr>
          <p:nvPr/>
        </p:nvSpPr>
        <p:spPr bwMode="auto">
          <a:xfrm>
            <a:off x="4038600" y="3505200"/>
            <a:ext cx="1981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43" name="Line 47"/>
          <p:cNvSpPr>
            <a:spLocks noChangeShapeType="1"/>
          </p:cNvSpPr>
          <p:nvPr/>
        </p:nvSpPr>
        <p:spPr bwMode="auto">
          <a:xfrm>
            <a:off x="5181600" y="3505200"/>
            <a:ext cx="3429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 we do better than O(log</a:t>
            </a:r>
            <a:r>
              <a:rPr lang="en-US" baseline="-25000"/>
              <a:t>2</a:t>
            </a:r>
            <a:r>
              <a:rPr lang="en-US"/>
              <a:t>n)?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153400" cy="4114800"/>
          </a:xfrm>
        </p:spPr>
        <p:txBody>
          <a:bodyPr/>
          <a:lstStyle/>
          <a:p>
            <a:r>
              <a:rPr lang="en-US" sz="2800" dirty="0"/>
              <a:t>Average and worst case of serial search = O(n)</a:t>
            </a:r>
          </a:p>
          <a:p>
            <a:r>
              <a:rPr lang="en-US" sz="2800" dirty="0"/>
              <a:t>Average and worst case of binary search = O(log</a:t>
            </a:r>
            <a:r>
              <a:rPr lang="en-US" sz="2800" baseline="-25000" dirty="0"/>
              <a:t>2</a:t>
            </a:r>
            <a:r>
              <a:rPr lang="en-US" sz="2800" dirty="0"/>
              <a:t>n)</a:t>
            </a:r>
          </a:p>
          <a:p>
            <a:pPr marL="0" indent="0">
              <a:buNone/>
            </a:pPr>
            <a:endParaRPr lang="en-US" sz="2800" dirty="0"/>
          </a:p>
          <a:p>
            <a:pPr lvl="1">
              <a:buFontTx/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Serial Search</a:t>
            </a:r>
          </a:p>
        </p:txBody>
      </p:sp>
      <p:sp>
        <p:nvSpPr>
          <p:cNvPr id="716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Step through array of records, one at a time.</a:t>
            </a:r>
          </a:p>
          <a:p>
            <a:r>
              <a:rPr lang="en-US"/>
              <a:t>Look for record with matching key.</a:t>
            </a:r>
          </a:p>
          <a:p>
            <a:r>
              <a:rPr lang="en-US"/>
              <a:t>Search stops when </a:t>
            </a:r>
          </a:p>
          <a:p>
            <a:pPr lvl="1"/>
            <a:r>
              <a:rPr lang="en-US"/>
              <a:t>record with matching key is found</a:t>
            </a:r>
          </a:p>
          <a:p>
            <a:pPr lvl="1"/>
            <a:r>
              <a:rPr lang="en-US"/>
              <a:t>or when search has examined all records without success.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Pseudocode for Serial Search </a:t>
            </a:r>
          </a:p>
        </p:txBody>
      </p:sp>
      <p:sp>
        <p:nvSpPr>
          <p:cNvPr id="72708" name="Text Box 1028"/>
          <p:cNvSpPr txBox="1">
            <a:spLocks noChangeArrowheads="1"/>
          </p:cNvSpPr>
          <p:nvPr/>
        </p:nvSpPr>
        <p:spPr bwMode="auto">
          <a:xfrm>
            <a:off x="669925" y="1981200"/>
            <a:ext cx="627877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// Search for a desired item in the n array elements </a:t>
            </a:r>
          </a:p>
          <a:p>
            <a:r>
              <a:rPr lang="en-US" dirty="0"/>
              <a:t>// starting at a[first].  //first is initialized with 0</a:t>
            </a:r>
          </a:p>
          <a:p>
            <a:r>
              <a:rPr lang="en-US" dirty="0"/>
              <a:t>// Returns pointer to desired record if found.</a:t>
            </a:r>
          </a:p>
          <a:p>
            <a:r>
              <a:rPr lang="en-US" dirty="0"/>
              <a:t>// Otherwise, return NULL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 = first; </a:t>
            </a:r>
            <a:r>
              <a:rPr lang="en-US" dirty="0" err="1"/>
              <a:t>i</a:t>
            </a:r>
            <a:r>
              <a:rPr lang="en-US" dirty="0"/>
              <a:t> &lt; n; ++</a:t>
            </a:r>
            <a:r>
              <a:rPr lang="en-US" dirty="0" err="1"/>
              <a:t>i</a:t>
            </a:r>
            <a:r>
              <a:rPr lang="en-US" dirty="0"/>
              <a:t> )</a:t>
            </a:r>
          </a:p>
          <a:p>
            <a:r>
              <a:rPr lang="en-US" dirty="0"/>
              <a:t>	if(a[</a:t>
            </a:r>
            <a:r>
              <a:rPr lang="en-US" dirty="0" err="1"/>
              <a:t>first+i</a:t>
            </a:r>
            <a:r>
              <a:rPr lang="en-US" dirty="0"/>
              <a:t>] is desired item)</a:t>
            </a:r>
          </a:p>
          <a:p>
            <a:r>
              <a:rPr lang="en-US" dirty="0"/>
              <a:t>		return &amp;a[</a:t>
            </a:r>
            <a:r>
              <a:rPr lang="en-US" dirty="0" err="1"/>
              <a:t>first+i</a:t>
            </a:r>
            <a:r>
              <a:rPr lang="en-US" dirty="0"/>
              <a:t>];</a:t>
            </a:r>
          </a:p>
          <a:p>
            <a:endParaRPr lang="en-US" dirty="0"/>
          </a:p>
          <a:p>
            <a:r>
              <a:rPr lang="en-US" dirty="0"/>
              <a:t>// if we drop through loop, then desired item was not found</a:t>
            </a:r>
          </a:p>
          <a:p>
            <a:r>
              <a:rPr lang="en-US" dirty="0"/>
              <a:t>return NULL;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Serial Search Analysis</a:t>
            </a:r>
          </a:p>
        </p:txBody>
      </p:sp>
      <p:sp>
        <p:nvSpPr>
          <p:cNvPr id="737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are the worst and average case running times for serial search? </a:t>
            </a:r>
          </a:p>
          <a:p>
            <a:r>
              <a:rPr lang="en-US"/>
              <a:t>We must determine the O-notation for the number of operations required in search.</a:t>
            </a:r>
          </a:p>
          <a:p>
            <a:r>
              <a:rPr lang="en-US"/>
              <a:t>Number of operations depends on </a:t>
            </a:r>
            <a:r>
              <a:rPr lang="en-US" i="1"/>
              <a:t>n</a:t>
            </a:r>
            <a:r>
              <a:rPr lang="en-US"/>
              <a:t>, the number of entries in the list.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077200" cy="1143000"/>
          </a:xfrm>
        </p:spPr>
        <p:txBody>
          <a:bodyPr/>
          <a:lstStyle/>
          <a:p>
            <a:r>
              <a:rPr lang="en-US"/>
              <a:t>Worst Case Time for Serial Search</a:t>
            </a:r>
          </a:p>
        </p:txBody>
      </p:sp>
      <p:sp>
        <p:nvSpPr>
          <p:cNvPr id="747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20000" cy="4114800"/>
          </a:xfrm>
        </p:spPr>
        <p:txBody>
          <a:bodyPr/>
          <a:lstStyle/>
          <a:p>
            <a:r>
              <a:rPr lang="en-US" sz="2800"/>
              <a:t>For an array of </a:t>
            </a:r>
            <a:r>
              <a:rPr lang="en-US" sz="2800" i="1"/>
              <a:t>n</a:t>
            </a:r>
            <a:r>
              <a:rPr lang="en-US" sz="2800"/>
              <a:t> elements, the worst case time for serial search requires </a:t>
            </a:r>
            <a:r>
              <a:rPr lang="en-US" sz="2800" i="1"/>
              <a:t>n</a:t>
            </a:r>
            <a:r>
              <a:rPr lang="en-US" sz="2800"/>
              <a:t> array accesses: O(</a:t>
            </a:r>
            <a:r>
              <a:rPr lang="en-US" sz="2800" i="1"/>
              <a:t>n</a:t>
            </a:r>
            <a:r>
              <a:rPr lang="en-US" sz="2800"/>
              <a:t>).</a:t>
            </a:r>
          </a:p>
          <a:p>
            <a:r>
              <a:rPr lang="en-US" sz="2800"/>
              <a:t>Consider cases where we must loop over all </a:t>
            </a:r>
            <a:r>
              <a:rPr lang="en-US" sz="2800" i="1"/>
              <a:t>n</a:t>
            </a:r>
            <a:r>
              <a:rPr lang="en-US" sz="2800"/>
              <a:t> records:</a:t>
            </a:r>
          </a:p>
          <a:p>
            <a:pPr lvl="1"/>
            <a:r>
              <a:rPr lang="en-US"/>
              <a:t>desired record appears in the last position of the array</a:t>
            </a:r>
          </a:p>
          <a:p>
            <a:pPr lvl="1"/>
            <a:r>
              <a:rPr lang="en-US"/>
              <a:t>desired record does not appear in the array at all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Average Case for Serial Search</a:t>
            </a:r>
          </a:p>
        </p:txBody>
      </p:sp>
      <p:sp>
        <p:nvSpPr>
          <p:cNvPr id="757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153400" cy="4114800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/>
              <a:t>Assumptions: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2400"/>
              <a:t>All keys are equally likely in a search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2400"/>
              <a:t>We always search for a key that is in the array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/>
              <a:t>Example: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/>
              <a:t>We have an array of 10 records.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/>
              <a:t>If search for the first record, then it requires 1 array access; if the second, then 2 array accesses. </a:t>
            </a:r>
            <a:r>
              <a:rPr lang="en-US" sz="2800" i="1"/>
              <a:t>etc.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/>
              <a:t>The average of all these searches is: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2400" i="1"/>
              <a:t>(1+2+3+4+5+6+7+8+9+10)/10 = 5.5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915400" cy="1143000"/>
          </a:xfrm>
        </p:spPr>
        <p:txBody>
          <a:bodyPr/>
          <a:lstStyle/>
          <a:p>
            <a:r>
              <a:rPr lang="en-US"/>
              <a:t>Average Case Time for Serial Search</a:t>
            </a:r>
          </a:p>
        </p:txBody>
      </p:sp>
      <p:sp>
        <p:nvSpPr>
          <p:cNvPr id="768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Generalize for array size </a:t>
            </a:r>
            <a:r>
              <a:rPr lang="en-US" sz="2800" i="1"/>
              <a:t>n.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i="1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Expression for average-case running time: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(1+2+…+n)/n = n(n+1)/2n = (n+1)/2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Therefore, average case time complexity for serial search is O(n).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i="1"/>
              <a:t>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0069045">
  <a:themeElements>
    <a:clrScheme name="10069045 13">
      <a:dk1>
        <a:srgbClr val="003300"/>
      </a:dk1>
      <a:lt1>
        <a:srgbClr val="FFFFFF"/>
      </a:lt1>
      <a:dk2>
        <a:srgbClr val="3A566E"/>
      </a:dk2>
      <a:lt2>
        <a:srgbClr val="808080"/>
      </a:lt2>
      <a:accent1>
        <a:srgbClr val="A6BF73"/>
      </a:accent1>
      <a:accent2>
        <a:srgbClr val="FFFFCC"/>
      </a:accent2>
      <a:accent3>
        <a:srgbClr val="FFFFFF"/>
      </a:accent3>
      <a:accent4>
        <a:srgbClr val="002A00"/>
      </a:accent4>
      <a:accent5>
        <a:srgbClr val="D0DCBC"/>
      </a:accent5>
      <a:accent6>
        <a:srgbClr val="E7E7B9"/>
      </a:accent6>
      <a:hlink>
        <a:srgbClr val="7EA0BC"/>
      </a:hlink>
      <a:folHlink>
        <a:srgbClr val="BF848A"/>
      </a:folHlink>
    </a:clrScheme>
    <a:fontScheme name="1006904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06904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3">
        <a:dk1>
          <a:srgbClr val="003300"/>
        </a:dk1>
        <a:lt1>
          <a:srgbClr val="FFFFFF"/>
        </a:lt1>
        <a:dk2>
          <a:srgbClr val="3A566E"/>
        </a:dk2>
        <a:lt2>
          <a:srgbClr val="808080"/>
        </a:lt2>
        <a:accent1>
          <a:srgbClr val="A6BF73"/>
        </a:accent1>
        <a:accent2>
          <a:srgbClr val="FFFFCC"/>
        </a:accent2>
        <a:accent3>
          <a:srgbClr val="FFFFFF"/>
        </a:accent3>
        <a:accent4>
          <a:srgbClr val="002A00"/>
        </a:accent4>
        <a:accent5>
          <a:srgbClr val="D0DCBC"/>
        </a:accent5>
        <a:accent6>
          <a:srgbClr val="E7E7B9"/>
        </a:accent6>
        <a:hlink>
          <a:srgbClr val="7EA0BC"/>
        </a:hlink>
        <a:folHlink>
          <a:srgbClr val="BF84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10069045</Template>
  <TotalTime>504</TotalTime>
  <Words>1633</Words>
  <Application>Microsoft Office PowerPoint</Application>
  <PresentationFormat>On-screen Show (4:3)</PresentationFormat>
  <Paragraphs>480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Tahoma</vt:lpstr>
      <vt:lpstr>10069045</vt:lpstr>
      <vt:lpstr>Design and Analysis of Algorithm (KCS503)   Analysis of a given algorithm, Like Linear Search, Binary Search   Lecture - 2</vt:lpstr>
      <vt:lpstr>Problem: Search</vt:lpstr>
      <vt:lpstr>Search</vt:lpstr>
      <vt:lpstr>Serial Search</vt:lpstr>
      <vt:lpstr>Pseudocode for Serial Search </vt:lpstr>
      <vt:lpstr>Serial Search Analysis</vt:lpstr>
      <vt:lpstr>Worst Case Time for Serial Search</vt:lpstr>
      <vt:lpstr>Average Case for Serial Search</vt:lpstr>
      <vt:lpstr>Average Case Time for Serial Search</vt:lpstr>
      <vt:lpstr>Binary Search</vt:lpstr>
      <vt:lpstr>Binary Search Pseudocode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 Implementation</vt:lpstr>
      <vt:lpstr>Relation to Binary Search Tree</vt:lpstr>
      <vt:lpstr>Search for target = 7</vt:lpstr>
      <vt:lpstr>Search for target = 7</vt:lpstr>
      <vt:lpstr>Search for target = 7</vt:lpstr>
      <vt:lpstr>Search for target = 7</vt:lpstr>
      <vt:lpstr>Binary Search: Analysis</vt:lpstr>
      <vt:lpstr>Can we do better than O(log2n)?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Ravendra singh</cp:lastModifiedBy>
  <cp:revision>51</cp:revision>
  <dcterms:created xsi:type="dcterms:W3CDTF">2008-04-22T09:26:06Z</dcterms:created>
  <dcterms:modified xsi:type="dcterms:W3CDTF">2020-08-18T06:13:33Z</dcterms:modified>
</cp:coreProperties>
</file>