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56" r:id="rId2"/>
    <p:sldId id="286" r:id="rId3"/>
    <p:sldId id="287" r:id="rId4"/>
    <p:sldId id="288" r:id="rId5"/>
    <p:sldId id="304" r:id="rId6"/>
    <p:sldId id="315" r:id="rId7"/>
    <p:sldId id="305" r:id="rId8"/>
    <p:sldId id="316" r:id="rId9"/>
    <p:sldId id="314" r:id="rId10"/>
    <p:sldId id="317" r:id="rId11"/>
    <p:sldId id="289" r:id="rId12"/>
    <p:sldId id="290" r:id="rId13"/>
    <p:sldId id="307" r:id="rId14"/>
    <p:sldId id="318" r:id="rId15"/>
    <p:sldId id="308" r:id="rId16"/>
    <p:sldId id="319" r:id="rId17"/>
    <p:sldId id="309" r:id="rId18"/>
    <p:sldId id="320" r:id="rId19"/>
    <p:sldId id="291" r:id="rId20"/>
    <p:sldId id="310" r:id="rId21"/>
    <p:sldId id="321" r:id="rId22"/>
    <p:sldId id="311" r:id="rId23"/>
    <p:sldId id="322" r:id="rId24"/>
    <p:sldId id="292" r:id="rId25"/>
    <p:sldId id="312" r:id="rId26"/>
    <p:sldId id="323" r:id="rId27"/>
    <p:sldId id="313" r:id="rId28"/>
    <p:sldId id="324" r:id="rId29"/>
    <p:sldId id="293" r:id="rId30"/>
    <p:sldId id="301" r:id="rId31"/>
    <p:sldId id="325" r:id="rId32"/>
    <p:sldId id="302" r:id="rId33"/>
    <p:sldId id="326" r:id="rId34"/>
    <p:sldId id="294" r:id="rId35"/>
    <p:sldId id="295" r:id="rId36"/>
    <p:sldId id="296" r:id="rId37"/>
    <p:sldId id="297" r:id="rId38"/>
    <p:sldId id="298" r:id="rId39"/>
    <p:sldId id="299" r:id="rId40"/>
    <p:sldId id="300" r:id="rId41"/>
    <p:sldId id="284" r:id="rId42"/>
  </p:sldIdLst>
  <p:sldSz cx="9144000" cy="6858000" type="screen4x3"/>
  <p:notesSz cx="6858000" cy="9144000"/>
  <p:defaultTextStyle>
    <a:defPPr>
      <a:defRPr lang="en-I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60"/>
  </p:normalViewPr>
  <p:slideViewPr>
    <p:cSldViewPr>
      <p:cViewPr varScale="1">
        <p:scale>
          <a:sx n="82" d="100"/>
          <a:sy n="82" d="100"/>
        </p:scale>
        <p:origin x="1411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E0421DFD-3B22-4A5F-A204-E6203894F8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IN" altLang="en-US" noProof="0"/>
              <a:t>Click to edit Master title style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IN" altLang="en-US" noProof="0"/>
              <a:t>Click to edit Master subtitle style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AAFB70F-88CB-4FD7-B635-2FA86513204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FA23B7E-EE85-4F5E-A66F-7AA9A8BE276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0EF1BF86-6145-40D2-8348-5F357006B32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FA8569-780B-42EE-BD8D-EFB17A23F5DF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3788550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5A268190-6558-49C7-962C-281854F8078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E3FEF109-7A15-4EB4-A13B-1DD7809FCEA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3A7DF486-0CA5-48EB-8D22-F72E1F91D47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0BAA3B-17D7-4038-8EE5-4BE20C43012B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2539529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79438"/>
            <a:ext cx="2057400" cy="52117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79438"/>
            <a:ext cx="6019800" cy="52117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696AA9F9-8414-495F-98AF-26011CAA7CF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B8D2361F-B9FB-497A-9A47-A5D8CED1774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049FFA13-0A9A-43E7-A43A-C5A1FF0BFC0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DF4C8E-569B-4D56-A0B8-971BD0A4C765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334864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1DCE71E3-5505-44B3-9901-F723BED2B51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08FDE74A-74D1-46C3-94EF-9936E307054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5DB37356-C2A3-4CC2-A653-FACFC3CF34F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1FA50A-00FE-46CF-A750-83E150F1090F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490666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2F74FC2E-ABA1-414C-B981-4C17559D630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B824380F-8C15-4A93-850C-A58F1D75DAB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82E0F14F-27E6-4C94-99DA-AAB2F202234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FD86E0-8762-4F18-8299-081B3B609FCE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1946600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05000"/>
            <a:ext cx="40386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05000"/>
            <a:ext cx="40386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F2A939F-2794-417F-8903-AA81A36DA7B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9B774A0-D50B-4012-B52C-48D62C04B1A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6DBF9EE6-0D8F-473C-A86E-B923BB62F59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A12FA2-4F23-4B9A-9530-E8886FE23EAE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167401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81218CDA-7BFC-4582-8D6E-45ED6F4D5DD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DED461CD-D1D2-485E-B831-594B0D208C7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566B106A-1B91-4063-8BCB-5E218BB045A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9C1E30-D31B-46C8-892E-FFE19B3FBA93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3890639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C98889F5-4C70-4105-9410-724A35AE209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E2DE1A80-D532-4789-8C47-2A3B772A063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D2FDCB8F-0D57-47D9-A4F4-086B01B09EE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007D32-02E6-42A1-A0C9-24DF424F3B9A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240167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68F4481B-E686-4DA3-A8C8-AE913CC3084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04B3071F-BC4D-4B14-8B8D-4BA47DEC647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9B199A5E-676A-4591-9F10-734D6D6B808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76FECE-30C5-47F6-8C82-99D0E477001E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1531814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5BEE291-B3D2-48A8-A14A-598A0A3A62A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9ED381B-E1DD-4BC7-B109-78842269A2E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4B5E79B9-AE84-4367-992F-9B023E07C8F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E52AA5-6207-4AFE-88B8-3F1BD1437F3A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3072483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N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2114FC7-66C1-43FE-91B1-B8D3AF3BB89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1753825-C2F9-4AC9-AEB9-AD65A3DBDB2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9063A009-795A-430E-9418-C5E28D20EE4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5A7BCC-2BC4-48E1-839A-8B39406A1B3C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1566374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03F9CF76-ADD3-4302-9E35-07C5A57E79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>
            <a:extLst>
              <a:ext uri="{FF2B5EF4-FFF2-40B4-BE49-F238E27FC236}">
                <a16:creationId xmlns:a16="http://schemas.microsoft.com/office/drawing/2014/main" id="{E1E4CB70-9806-417D-BB7A-02943DA448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5794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IN" altLang="en-US"/>
              <a:t>Click to edit Master title style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D23C82D8-9BD1-4C8D-97A2-C69D6BC67A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05000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IN" altLang="en-US"/>
              <a:t>Click to edit Master text styles</a:t>
            </a:r>
          </a:p>
          <a:p>
            <a:pPr lvl="1"/>
            <a:r>
              <a:rPr lang="en-IN" altLang="en-US"/>
              <a:t>Second level</a:t>
            </a:r>
          </a:p>
          <a:p>
            <a:pPr lvl="2"/>
            <a:r>
              <a:rPr lang="en-IN" altLang="en-US"/>
              <a:t>Third level</a:t>
            </a:r>
          </a:p>
          <a:p>
            <a:pPr lvl="3"/>
            <a:r>
              <a:rPr lang="en-IN" altLang="en-US"/>
              <a:t>Fourth level</a:t>
            </a:r>
          </a:p>
          <a:p>
            <a:pPr lvl="4"/>
            <a:r>
              <a:rPr lang="en-IN" altLang="en-US"/>
              <a:t>Fifth level</a:t>
            </a:r>
          </a:p>
        </p:txBody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C4C280F1-963D-46C8-BD2E-E1A57E25181F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id="{C00C7EE3-A097-423B-8967-35BE6CAE1225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4103" name="Rectangle 7">
            <a:extLst>
              <a:ext uri="{FF2B5EF4-FFF2-40B4-BE49-F238E27FC236}">
                <a16:creationId xmlns:a16="http://schemas.microsoft.com/office/drawing/2014/main" id="{8A08DC7E-7B7F-49A6-81A4-E7DDE4B66EB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7489A78C-755C-4A9B-9028-39406F5C39EC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8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anose="020B060403050404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anose="020B060403050404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anose="020B060403050404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anose="020B060403050404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anose="020B060403050404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anose="020B060403050404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anose="020B060403050404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anose="020B060403050404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0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wmf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wm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wm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wm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5">
            <a:extLst>
              <a:ext uri="{FF2B5EF4-FFF2-40B4-BE49-F238E27FC236}">
                <a16:creationId xmlns:a16="http://schemas.microsoft.com/office/drawing/2014/main" id="{93DFB8B8-E46F-4829-970A-5261F71E62D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49288" y="2179638"/>
            <a:ext cx="7843837" cy="1584325"/>
          </a:xfrm>
        </p:spPr>
        <p:txBody>
          <a:bodyPr/>
          <a:lstStyle/>
          <a:p>
            <a:pPr eaLnBrk="1" hangingPunct="1"/>
            <a:r>
              <a:rPr lang="en-IN" altLang="en-US" sz="3200" b="1" dirty="0">
                <a:solidFill>
                  <a:srgbClr val="000000"/>
                </a:solidFill>
              </a:rPr>
              <a:t>Algorithm Analysis and Design</a:t>
            </a:r>
            <a:br>
              <a:rPr lang="en-IN" altLang="en-US" sz="3200" b="1" dirty="0">
                <a:solidFill>
                  <a:srgbClr val="000000"/>
                </a:solidFill>
              </a:rPr>
            </a:br>
            <a:br>
              <a:rPr lang="en-IN" altLang="en-US" sz="3200" b="1" dirty="0">
                <a:solidFill>
                  <a:srgbClr val="000000"/>
                </a:solidFill>
              </a:rPr>
            </a:br>
            <a:r>
              <a:rPr lang="en-IN" altLang="en-US" b="1" dirty="0">
                <a:solidFill>
                  <a:srgbClr val="000000"/>
                </a:solidFill>
              </a:rPr>
              <a:t>Growth of Functions</a:t>
            </a:r>
            <a:br>
              <a:rPr lang="en-IN" altLang="en-US" dirty="0"/>
            </a:br>
            <a:br>
              <a:rPr lang="en-IN" altLang="en-US" sz="3400" dirty="0">
                <a:solidFill>
                  <a:srgbClr val="000000"/>
                </a:solidFill>
              </a:rPr>
            </a:br>
            <a:r>
              <a:rPr lang="en-IN" altLang="en-US" sz="3400" b="1" dirty="0">
                <a:solidFill>
                  <a:srgbClr val="000000"/>
                </a:solidFill>
              </a:rPr>
              <a:t>Week 2</a:t>
            </a:r>
            <a:br>
              <a:rPr lang="en-IN" altLang="en-US" sz="3400" dirty="0">
                <a:solidFill>
                  <a:srgbClr val="000000"/>
                </a:solidFill>
              </a:rPr>
            </a:br>
            <a:r>
              <a:rPr lang="en-IN" altLang="en-US" sz="3200" b="1" dirty="0">
                <a:solidFill>
                  <a:srgbClr val="000000"/>
                </a:solidFill>
              </a:rPr>
              <a:t>Lecture – 4,5, and 6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02B4C-2AB2-45C4-BD02-0BA0BDCAE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z="3600" b="1" dirty="0">
                <a:solidFill>
                  <a:srgbClr val="000000"/>
                </a:solidFill>
              </a:rPr>
              <a:t>Asymptotic notation (Big Oh )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D4DEF19-29DC-419F-8E46-85EEAEF5423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43608" y="1905000"/>
                <a:ext cx="7643192" cy="3886200"/>
              </a:xfrm>
            </p:spPr>
            <p:txBody>
              <a:bodyPr/>
              <a:lstStyle/>
              <a:p>
                <a:pPr marL="0" indent="0">
                  <a:spcAft>
                    <a:spcPts val="800"/>
                  </a:spcAft>
                  <a:buNone/>
                </a:pPr>
                <a:r>
                  <a:rPr lang="en-US" sz="2000" dirty="0">
                    <a:solidFill>
                      <a:srgbClr val="000000"/>
                    </a:solidFill>
                    <a:effectLst/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Example 3 </a:t>
                </a:r>
                <a:endParaRPr lang="en-IN" sz="20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spcAft>
                    <a:spcPts val="800"/>
                  </a:spcAft>
                  <a:buNone/>
                </a:pP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𝐼𝑓</m:t>
                    </m:r>
                    <m:r>
                      <a:rPr lang="en-US" sz="20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0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IN" sz="2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d>
                    <m:r>
                      <a:rPr lang="en-US" sz="20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IN" sz="2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sz="2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</m:sup>
                    </m:sSup>
                    <m:r>
                      <a:rPr lang="en-US" sz="20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0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𝑎𝑛𝑑</m:t>
                    </m:r>
                    <m:r>
                      <a:rPr lang="en-US" sz="20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0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𝑔</m:t>
                    </m:r>
                    <m:d>
                      <m:dPr>
                        <m:ctrlPr>
                          <a:rPr lang="en-IN" sz="2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d>
                    <m:r>
                      <a:rPr lang="en-US" sz="20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 </m:t>
                    </m:r>
                    <m:sSup>
                      <m:sSupPr>
                        <m:ctrlPr>
                          <a:rPr lang="en-IN" sz="2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p>
                    <m:r>
                      <a:rPr lang="en-US" sz="20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0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𝑡h𝑒</m:t>
                    </m:r>
                    <m:r>
                      <a:rPr lang="en-US" sz="20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0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𝑝𝑟𝑜𝑣𝑒</m:t>
                    </m:r>
                    <m:r>
                      <a:rPr lang="en-US" sz="20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0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𝑡h𝑎𝑡</m:t>
                    </m:r>
                    <m:r>
                      <a:rPr lang="en-US" sz="20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0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IN" sz="2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d>
                    <m:r>
                      <a:rPr lang="en-US" sz="20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∈ </m:t>
                    </m:r>
                    <m:r>
                      <m:rPr>
                        <m:sty m:val="p"/>
                      </m:rPr>
                      <a:rPr lang="en-US" sz="20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Ο</m:t>
                    </m:r>
                    <m:r>
                      <a:rPr lang="en-US" sz="20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0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𝑔</m:t>
                    </m:r>
                    <m:d>
                      <m:dPr>
                        <m:ctrlPr>
                          <a:rPr lang="en-IN" sz="2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d>
                    <m:r>
                      <a:rPr lang="en-US" sz="20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rgbClr val="000000"/>
                    </a:solidFill>
                    <a:effectLst/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IN" sz="20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sz="20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⟹</m:t>
                      </m:r>
                      <m:sSup>
                        <m:sSup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+1</m:t>
                          </m:r>
                        </m:sup>
                      </m:sSup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</m:sup>
                      </m:sSup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.2</m:t>
                      </m:r>
                    </m:oMath>
                  </m:oMathPara>
                </a14:m>
                <a:endParaRPr lang="en-IN" sz="20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spcAft>
                    <a:spcPts val="0"/>
                  </a:spcAft>
                  <a:buNone/>
                </a:pPr>
                <a:r>
                  <a:rPr lang="en-US" sz="2000" dirty="0">
                    <a:solidFill>
                      <a:srgbClr val="000000"/>
                    </a:solidFill>
                    <a:effectLst/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So, as per the definition of Big Oh </a:t>
                </a:r>
                <a:endParaRPr lang="en-IN" sz="20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≤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𝑐𝑔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IN" sz="20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spcAft>
                    <a:spcPts val="0"/>
                  </a:spcAft>
                  <a:buNone/>
                </a:pPr>
                <a:r>
                  <a:rPr lang="en-US" sz="2000" dirty="0">
                    <a:solidFill>
                      <a:srgbClr val="000000"/>
                    </a:solidFill>
                    <a:effectLst/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Hence</a:t>
                </a:r>
                <a:endParaRPr lang="en-IN" sz="20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IN" sz="200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⟹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+1</m:t>
                          </m:r>
                        </m:sup>
                      </m:sSup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</m:sup>
                      </m:sSup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.2</m:t>
                      </m:r>
                    </m:oMath>
                  </m:oMathPara>
                </a14:m>
                <a:endParaRPr lang="en-IN" sz="20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IN" sz="200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⟹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+1</m:t>
                          </m:r>
                        </m:sup>
                      </m:sSup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2. 2</m:t>
                          </m:r>
                        </m:e>
                        <m: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</m:sup>
                      </m:sSup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𝑓𝑜𝑟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𝑎𝑙𝑙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≥1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𝑎𝑛𝑑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𝑐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&gt;0</m:t>
                      </m:r>
                    </m:oMath>
                  </m:oMathPara>
                </a14:m>
                <a:endParaRPr lang="en-IN" sz="20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spcAft>
                    <a:spcPts val="0"/>
                  </a:spcAft>
                  <a:buNone/>
                </a:pP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𝐻𝑒𝑛𝑐𝑒</m:t>
                    </m:r>
                    <m:r>
                      <a:rPr lang="en-US" sz="20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  </m:t>
                    </m:r>
                    <m:r>
                      <a:rPr lang="en-US" sz="20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IN" sz="2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d>
                    <m:r>
                      <a:rPr lang="en-US" sz="20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∈ </m:t>
                    </m:r>
                    <m:r>
                      <m:rPr>
                        <m:sty m:val="p"/>
                      </m:rPr>
                      <a:rPr lang="en-US" sz="20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Ο</m:t>
                    </m:r>
                    <m:r>
                      <a:rPr lang="en-US" sz="20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0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𝑔</m:t>
                    </m:r>
                    <m:d>
                      <m:dPr>
                        <m:ctrlPr>
                          <a:rPr lang="en-IN" sz="2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d>
                    <m:r>
                      <a:rPr lang="en-US" sz="20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rgbClr val="000000"/>
                    </a:solidFill>
                    <a:effectLst/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IN" sz="20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D4DEF19-29DC-419F-8E46-85EEAEF5423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43608" y="1905000"/>
                <a:ext cx="7643192" cy="3886200"/>
              </a:xfrm>
              <a:blipFill>
                <a:blip r:embed="rId2"/>
                <a:stretch>
                  <a:fillRect l="-797" t="-94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87034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026BC49D-4CBF-4BC2-99CD-8E1686F33BCB}"/>
              </a:ext>
            </a:extLst>
          </p:cNvPr>
          <p:cNvGrpSpPr/>
          <p:nvPr/>
        </p:nvGrpSpPr>
        <p:grpSpPr>
          <a:xfrm>
            <a:off x="949700" y="1124744"/>
            <a:ext cx="7244600" cy="4661123"/>
            <a:chOff x="734219" y="908050"/>
            <a:chExt cx="7905725" cy="4857750"/>
          </a:xfrm>
        </p:grpSpPr>
        <p:pic>
          <p:nvPicPr>
            <p:cNvPr id="9218" name="Picture 4">
              <a:extLst>
                <a:ext uri="{FF2B5EF4-FFF2-40B4-BE49-F238E27FC236}">
                  <a16:creationId xmlns:a16="http://schemas.microsoft.com/office/drawing/2014/main" id="{10066D1A-7F61-44BC-880F-8E23D2D74F9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4219" y="908050"/>
              <a:ext cx="7840662" cy="4857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03E83CE-D28B-42B9-8050-7B413F375EF8}"/>
                </a:ext>
              </a:extLst>
            </p:cNvPr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4067944" y="2150831"/>
              <a:ext cx="4572000" cy="1186094"/>
            </a:xfrm>
            <a:prstGeom prst="rect">
              <a:avLst/>
            </a:prstGeom>
            <a:blipFill>
              <a:blip r:embed="rId3"/>
              <a:stretch>
                <a:fillRect l="-800" t="-3093"/>
              </a:stretch>
            </a:blipFill>
          </p:spPr>
          <p:txBody>
            <a:bodyPr/>
            <a:lstStyle/>
            <a:p>
              <a:pPr>
                <a:defRPr/>
              </a:pPr>
              <a:r>
                <a:rPr lang="en-IN">
                  <a:noFill/>
                </a:rPr>
                <a:t> </a:t>
              </a:r>
            </a:p>
          </p:txBody>
        </p:sp>
      </p:grpSp>
      <p:sp>
        <p:nvSpPr>
          <p:cNvPr id="4" name="Rectangle 2">
            <a:extLst>
              <a:ext uri="{FF2B5EF4-FFF2-40B4-BE49-F238E27FC236}">
                <a16:creationId xmlns:a16="http://schemas.microsoft.com/office/drawing/2014/main" id="{E4CE02B0-4BAF-4DD1-881E-9DCC432638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9750" y="363538"/>
            <a:ext cx="8229600" cy="762000"/>
          </a:xfrm>
        </p:spPr>
        <p:txBody>
          <a:bodyPr/>
          <a:lstStyle/>
          <a:p>
            <a:pPr eaLnBrk="1" hangingPunct="1"/>
            <a:r>
              <a:rPr lang="en-IN" altLang="en-US" sz="2800" b="1" dirty="0">
                <a:solidFill>
                  <a:srgbClr val="000000"/>
                </a:solidFill>
              </a:rPr>
              <a:t>Asymptotic notation (Omega )</a:t>
            </a:r>
            <a:endParaRPr lang="en-IN" altLang="en-US" sz="28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4">
            <a:extLst>
              <a:ext uri="{FF2B5EF4-FFF2-40B4-BE49-F238E27FC236}">
                <a16:creationId xmlns:a16="http://schemas.microsoft.com/office/drawing/2014/main" id="{625C0E5F-3492-4287-94EB-2DE84F4175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412776"/>
            <a:ext cx="5880100" cy="447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7ED296C-0C86-48BE-9BF2-3847FD3333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27584" y="404664"/>
            <a:ext cx="8229600" cy="762000"/>
          </a:xfrm>
        </p:spPr>
        <p:txBody>
          <a:bodyPr/>
          <a:lstStyle/>
          <a:p>
            <a:pPr eaLnBrk="1" hangingPunct="1"/>
            <a:r>
              <a:rPr lang="en-IN" altLang="en-US" sz="2800" b="1" dirty="0">
                <a:solidFill>
                  <a:srgbClr val="000000"/>
                </a:solidFill>
              </a:rPr>
              <a:t>Asymptotic notation ( Omega )</a:t>
            </a:r>
            <a:endParaRPr lang="en-IN" altLang="en-US" sz="28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267" name="Content Placeholder 2">
                <a:extLst>
                  <a:ext uri="{FF2B5EF4-FFF2-40B4-BE49-F238E27FC236}">
                    <a16:creationId xmlns:a16="http://schemas.microsoft.com/office/drawing/2014/main" id="{9D8C21EC-DFC1-4936-A4E3-F7D4568E18AF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899592" y="1905000"/>
                <a:ext cx="7787208" cy="3886200"/>
              </a:xfrm>
            </p:spPr>
            <p:txBody>
              <a:bodyPr/>
              <a:lstStyle/>
              <a:p>
                <a:pPr marL="0" indent="0">
                  <a:lnSpc>
                    <a:spcPct val="150000"/>
                  </a:lnSpc>
                  <a:spcAft>
                    <a:spcPts val="0"/>
                  </a:spcAft>
                  <a:buNone/>
                </a:pPr>
                <a:r>
                  <a:rPr lang="en-IN" sz="2000" dirty="0">
                    <a:solidFill>
                      <a:srgbClr val="000000"/>
                    </a:solidFill>
                    <a:effectLst/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Example 4</a:t>
                </a:r>
              </a:p>
              <a:p>
                <a:pPr marL="0" indent="0">
                  <a:lnSpc>
                    <a:spcPct val="150000"/>
                  </a:lnSpc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𝑃𝑟𝑜𝑣𝑒</m:t>
                      </m:r>
                      <m:r>
                        <a:rPr lang="en-US" sz="20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0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𝑡h𝑎𝑡</m:t>
                      </m:r>
                      <m:r>
                        <a:rPr lang="en-US" sz="20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 </m:t>
                      </m:r>
                      <m:r>
                        <a:rPr lang="en-US" sz="20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=2</m:t>
                      </m:r>
                      <m:sSup>
                        <m:sSup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+3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+4 ∈ </m:t>
                      </m:r>
                      <m:r>
                        <m:rPr>
                          <m:sty m:val="p"/>
                        </m:rP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Ω</m:t>
                      </m:r>
                      <m:d>
                        <m:d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IN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IN" sz="20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197485" indent="0">
                  <a:lnSpc>
                    <a:spcPct val="150000"/>
                  </a:lnSpc>
                  <a:spcAft>
                    <a:spcPts val="0"/>
                  </a:spcAft>
                  <a:buNone/>
                </a:pPr>
                <a:endParaRPr lang="en-IN" sz="20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en-US" altLang="en-US" dirty="0"/>
              </a:p>
            </p:txBody>
          </p:sp>
        </mc:Choice>
        <mc:Fallback xmlns="">
          <p:sp>
            <p:nvSpPr>
              <p:cNvPr id="11267" name="Content Placeholder 2">
                <a:extLst>
                  <a:ext uri="{FF2B5EF4-FFF2-40B4-BE49-F238E27FC236}">
                    <a16:creationId xmlns:a16="http://schemas.microsoft.com/office/drawing/2014/main" id="{9D8C21EC-DFC1-4936-A4E3-F7D4568E18A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99592" y="1905000"/>
                <a:ext cx="7787208" cy="3886200"/>
              </a:xfrm>
              <a:blipFill>
                <a:blip r:embed="rId2"/>
                <a:stretch>
                  <a:fillRect l="-86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2">
            <a:extLst>
              <a:ext uri="{FF2B5EF4-FFF2-40B4-BE49-F238E27FC236}">
                <a16:creationId xmlns:a16="http://schemas.microsoft.com/office/drawing/2014/main" id="{653D05F1-AA5E-4213-A82D-D8AD121BF1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579438"/>
            <a:ext cx="8229600" cy="1143000"/>
          </a:xfrm>
        </p:spPr>
        <p:txBody>
          <a:bodyPr/>
          <a:lstStyle/>
          <a:p>
            <a:pPr eaLnBrk="1" hangingPunct="1"/>
            <a:r>
              <a:rPr lang="en-IN" altLang="en-US" sz="2800" b="1" dirty="0">
                <a:solidFill>
                  <a:srgbClr val="000000"/>
                </a:solidFill>
              </a:rPr>
              <a:t>Asymptotic notation ( Omega )</a:t>
            </a:r>
            <a:endParaRPr lang="en-IN" altLang="en-US" sz="28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267" name="Content Placeholder 2">
                <a:extLst>
                  <a:ext uri="{FF2B5EF4-FFF2-40B4-BE49-F238E27FC236}">
                    <a16:creationId xmlns:a16="http://schemas.microsoft.com/office/drawing/2014/main" id="{9D8C21EC-DFC1-4936-A4E3-F7D4568E18AF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899592" y="1905000"/>
                <a:ext cx="7787208" cy="3886200"/>
              </a:xfrm>
            </p:spPr>
            <p:txBody>
              <a:bodyPr/>
              <a:lstStyle/>
              <a:p>
                <a:pPr marL="0" indent="0">
                  <a:lnSpc>
                    <a:spcPct val="150000"/>
                  </a:lnSpc>
                  <a:spcAft>
                    <a:spcPts val="0"/>
                  </a:spcAft>
                  <a:buNone/>
                </a:pPr>
                <a:r>
                  <a:rPr lang="en-IN" sz="2000" dirty="0">
                    <a:solidFill>
                      <a:srgbClr val="000000"/>
                    </a:solidFill>
                    <a:effectLst/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Example 4</a:t>
                </a:r>
              </a:p>
              <a:p>
                <a:pPr marL="0" indent="0">
                  <a:lnSpc>
                    <a:spcPct val="150000"/>
                  </a:lnSpc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𝑃𝑟𝑜𝑣𝑒</m:t>
                      </m:r>
                      <m:r>
                        <a:rPr lang="en-US" sz="20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0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𝑡h𝑎𝑡</m:t>
                      </m:r>
                      <m:r>
                        <a:rPr lang="en-US" sz="20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 </m:t>
                      </m:r>
                      <m:r>
                        <a:rPr lang="en-US" sz="20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=2</m:t>
                      </m:r>
                      <m:sSup>
                        <m:sSup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+3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+4 ∈ </m:t>
                      </m:r>
                      <m:r>
                        <m:rPr>
                          <m:sty m:val="p"/>
                        </m:rP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Ω</m:t>
                      </m:r>
                      <m:d>
                        <m:d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IN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IN" sz="20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197485" indent="0">
                  <a:lnSpc>
                    <a:spcPct val="150000"/>
                  </a:lnSpc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⟹2</m:t>
                      </m:r>
                      <m:sSup>
                        <m:sSup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+3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+4≥1∗</m:t>
                      </m:r>
                      <m:sSup>
                        <m:sSup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IN" sz="20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197485" indent="0">
                  <a:lnSpc>
                    <a:spcPct val="150000"/>
                  </a:lnSpc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𝐻𝑒𝑛𝑐𝑒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𝛺</m:t>
                      </m:r>
                      <m:d>
                        <m:d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IN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 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𝑤h𝑒𝑟𝑒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𝑐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=1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𝑎𝑛𝑑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 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≥1</m:t>
                      </m:r>
                    </m:oMath>
                  </m:oMathPara>
                </a14:m>
                <a:endParaRPr lang="en-IN" sz="2000" dirty="0">
                  <a:solidFill>
                    <a:srgbClr val="000000"/>
                  </a:solidFill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197485" indent="0">
                  <a:lnSpc>
                    <a:spcPct val="150000"/>
                  </a:lnSpc>
                  <a:spcAft>
                    <a:spcPts val="0"/>
                  </a:spcAft>
                  <a:buNone/>
                </a:pPr>
                <a:endParaRPr lang="en-IN" sz="20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en-US" altLang="en-US" dirty="0"/>
              </a:p>
            </p:txBody>
          </p:sp>
        </mc:Choice>
        <mc:Fallback xmlns="">
          <p:sp>
            <p:nvSpPr>
              <p:cNvPr id="11267" name="Content Placeholder 2">
                <a:extLst>
                  <a:ext uri="{FF2B5EF4-FFF2-40B4-BE49-F238E27FC236}">
                    <a16:creationId xmlns:a16="http://schemas.microsoft.com/office/drawing/2014/main" id="{9D8C21EC-DFC1-4936-A4E3-F7D4568E18A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99592" y="1905000"/>
                <a:ext cx="7787208" cy="3886200"/>
              </a:xfrm>
              <a:blipFill>
                <a:blip r:embed="rId2"/>
                <a:stretch>
                  <a:fillRect l="-86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2">
            <a:extLst>
              <a:ext uri="{FF2B5EF4-FFF2-40B4-BE49-F238E27FC236}">
                <a16:creationId xmlns:a16="http://schemas.microsoft.com/office/drawing/2014/main" id="{653D05F1-AA5E-4213-A82D-D8AD121BF1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579438"/>
            <a:ext cx="8229600" cy="1143000"/>
          </a:xfrm>
        </p:spPr>
        <p:txBody>
          <a:bodyPr/>
          <a:lstStyle/>
          <a:p>
            <a:pPr eaLnBrk="1" hangingPunct="1"/>
            <a:r>
              <a:rPr lang="en-IN" altLang="en-US" sz="2800" b="1" dirty="0">
                <a:solidFill>
                  <a:srgbClr val="000000"/>
                </a:solidFill>
              </a:rPr>
              <a:t>Asymptotic notation (Omega )</a:t>
            </a:r>
            <a:endParaRPr lang="en-IN" altLang="en-US" sz="2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42202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2291" name="Content Placeholder 2">
                <a:extLst>
                  <a:ext uri="{FF2B5EF4-FFF2-40B4-BE49-F238E27FC236}">
                    <a16:creationId xmlns:a16="http://schemas.microsoft.com/office/drawing/2014/main" id="{20557B2D-A4B7-4E10-BA6D-7893E58E868E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971600" y="1722438"/>
                <a:ext cx="7715200" cy="3886200"/>
              </a:xfrm>
            </p:spPr>
            <p:txBody>
              <a:bodyPr/>
              <a:lstStyle/>
              <a:p>
                <a:pPr marL="0" indent="0">
                  <a:spcAft>
                    <a:spcPts val="800"/>
                  </a:spcAft>
                  <a:buNone/>
                </a:pPr>
                <a:r>
                  <a:rPr lang="en-US" sz="2000" dirty="0">
                    <a:solidFill>
                      <a:srgbClr val="000000"/>
                    </a:solidFill>
                    <a:effectLst/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Example 5</a:t>
                </a:r>
                <a:endParaRPr lang="en-IN" sz="20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𝐼𝑓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=3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+2,  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𝑔</m:t>
                      </m:r>
                      <m:d>
                        <m:d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𝑠h𝑜𝑤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𝑡h𝑎𝑡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IN" sz="20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m:t>∉</m:t>
                      </m:r>
                      <m:r>
                        <m:rPr>
                          <m:sty m:val="p"/>
                        </m:rPr>
                        <a:rPr lang="en-IN" sz="20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m:t>Ω</m:t>
                      </m:r>
                      <m:r>
                        <a:rPr lang="en-IN" sz="20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𝑔</m:t>
                      </m:r>
                      <m:d>
                        <m:d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IN" sz="20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en-US" alt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12291" name="Content Placeholder 2">
                <a:extLst>
                  <a:ext uri="{FF2B5EF4-FFF2-40B4-BE49-F238E27FC236}">
                    <a16:creationId xmlns:a16="http://schemas.microsoft.com/office/drawing/2014/main" id="{20557B2D-A4B7-4E10-BA6D-7893E58E86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71600" y="1722438"/>
                <a:ext cx="7715200" cy="3886200"/>
              </a:xfrm>
              <a:blipFill>
                <a:blip r:embed="rId2"/>
                <a:stretch>
                  <a:fillRect l="-790" t="-94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2">
            <a:extLst>
              <a:ext uri="{FF2B5EF4-FFF2-40B4-BE49-F238E27FC236}">
                <a16:creationId xmlns:a16="http://schemas.microsoft.com/office/drawing/2014/main" id="{11E458C3-8ABA-4AF7-8CD3-B9E2A37A0D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579438"/>
            <a:ext cx="8229600" cy="1143000"/>
          </a:xfrm>
        </p:spPr>
        <p:txBody>
          <a:bodyPr/>
          <a:lstStyle/>
          <a:p>
            <a:pPr eaLnBrk="1" hangingPunct="1"/>
            <a:r>
              <a:rPr lang="en-IN" altLang="en-US" sz="2800" b="1" dirty="0">
                <a:solidFill>
                  <a:srgbClr val="000000"/>
                </a:solidFill>
              </a:rPr>
              <a:t>Asymptotic notation ( Omega )</a:t>
            </a:r>
            <a:endParaRPr lang="en-IN" altLang="en-US" sz="28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2291" name="Content Placeholder 2">
                <a:extLst>
                  <a:ext uri="{FF2B5EF4-FFF2-40B4-BE49-F238E27FC236}">
                    <a16:creationId xmlns:a16="http://schemas.microsoft.com/office/drawing/2014/main" id="{20557B2D-A4B7-4E10-BA6D-7893E58E868E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971600" y="1722438"/>
                <a:ext cx="7715200" cy="3886200"/>
              </a:xfrm>
            </p:spPr>
            <p:txBody>
              <a:bodyPr/>
              <a:lstStyle/>
              <a:p>
                <a:pPr marL="0" indent="0">
                  <a:spcAft>
                    <a:spcPts val="800"/>
                  </a:spcAft>
                  <a:buNone/>
                </a:pPr>
                <a:r>
                  <a:rPr lang="en-US" sz="2000" dirty="0">
                    <a:solidFill>
                      <a:srgbClr val="000000"/>
                    </a:solidFill>
                    <a:effectLst/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Example 5</a:t>
                </a:r>
                <a:endParaRPr lang="en-IN" sz="20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𝐼𝑓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=3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+2,  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𝑔</m:t>
                      </m:r>
                      <m:d>
                        <m:d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𝑠h𝑜𝑤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𝑡h𝑎𝑡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IN" sz="20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m:t>∉</m:t>
                      </m:r>
                      <m:r>
                        <m:rPr>
                          <m:sty m:val="p"/>
                        </m:rPr>
                        <a:rPr lang="en-IN" sz="20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m:t>Ω</m:t>
                      </m:r>
                      <m:r>
                        <a:rPr lang="en-IN" sz="20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𝑔</m:t>
                      </m:r>
                      <m:d>
                        <m:d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IN" sz="20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⟹  </m:t>
                      </m:r>
                      <m:limLow>
                        <m:limLow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limLow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𝑙𝑖𝑚</m:t>
                          </m:r>
                        </m:e>
                        <m:lim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→∞</m:t>
                          </m:r>
                        </m:lim>
                      </m:limLow>
                      <m:f>
                        <m:f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IN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</m:d>
                        </m:num>
                        <m:den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IN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</m:d>
                        </m:den>
                      </m:f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&gt;0</m:t>
                      </m:r>
                    </m:oMath>
                  </m:oMathPara>
                </a14:m>
                <a:endParaRPr lang="en-IN" sz="20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⟹  </m:t>
                      </m:r>
                      <m:limLow>
                        <m:limLow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limLow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𝑙𝑖𝑚</m:t>
                          </m:r>
                        </m:e>
                        <m:lim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→∞</m:t>
                          </m:r>
                        </m:lim>
                      </m:limLow>
                      <m:f>
                        <m:f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+2</m:t>
                          </m:r>
                        </m:num>
                        <m:den>
                          <m:sSup>
                            <m:sSupPr>
                              <m:ctrlPr>
                                <a:rPr lang="en-IN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&gt;0</m:t>
                      </m:r>
                    </m:oMath>
                  </m:oMathPara>
                </a14:m>
                <a:endParaRPr lang="en-IN" sz="20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⟹  </m:t>
                      </m:r>
                      <m:limLow>
                        <m:limLow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limLow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𝑙𝑖𝑚</m:t>
                          </m:r>
                        </m:e>
                        <m:lim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→∞</m:t>
                          </m:r>
                        </m:lim>
                      </m:limLow>
                      <m:f>
                        <m:f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d>
                            <m:dPr>
                              <m:ctrlPr>
                                <a:rPr lang="en-IN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3+</m:t>
                              </m:r>
                              <m:f>
                                <m:fPr>
                                  <m:ctrlPr>
                                    <a:rPr lang="en-IN" sz="20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IN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&gt;0</m:t>
                      </m:r>
                    </m:oMath>
                  </m:oMathPara>
                </a14:m>
                <a:endParaRPr lang="en-IN" sz="20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⟹  </m:t>
                      </m:r>
                      <m:limLow>
                        <m:limLow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limLow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𝑙𝑖𝑚</m:t>
                          </m:r>
                        </m:e>
                        <m:lim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→∞</m:t>
                          </m:r>
                        </m:lim>
                      </m:limLow>
                      <m:f>
                        <m:f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IN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3+</m:t>
                              </m:r>
                              <m:f>
                                <m:fPr>
                                  <m:ctrlPr>
                                    <a:rPr lang="en-IN" sz="20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d>
                        </m:num>
                        <m:den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&gt;0</m:t>
                      </m:r>
                    </m:oMath>
                  </m:oMathPara>
                </a14:m>
                <a:endParaRPr lang="en-IN" sz="20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⟹  0&gt;0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𝑖𝑠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𝑓𝑎𝑙𝑠𝑒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,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𝐻𝑒𝑛𝑐𝑒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IN" sz="20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m:t>∉</m:t>
                      </m:r>
                      <m:r>
                        <m:rPr>
                          <m:sty m:val="p"/>
                        </m:rPr>
                        <a:rPr lang="en-IN" sz="20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m:t>Ω</m:t>
                      </m:r>
                      <m:r>
                        <a:rPr lang="en-IN" sz="20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𝑔</m:t>
                      </m:r>
                      <m:d>
                        <m:d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) </m:t>
                      </m:r>
                    </m:oMath>
                  </m:oMathPara>
                </a14:m>
                <a:endParaRPr lang="en-IN" sz="20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en-US" alt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12291" name="Content Placeholder 2">
                <a:extLst>
                  <a:ext uri="{FF2B5EF4-FFF2-40B4-BE49-F238E27FC236}">
                    <a16:creationId xmlns:a16="http://schemas.microsoft.com/office/drawing/2014/main" id="{20557B2D-A4B7-4E10-BA6D-7893E58E86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71600" y="1722438"/>
                <a:ext cx="7715200" cy="3886200"/>
              </a:xfrm>
              <a:blipFill>
                <a:blip r:embed="rId2"/>
                <a:stretch>
                  <a:fillRect l="-790" t="-942" b="-392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2">
            <a:extLst>
              <a:ext uri="{FF2B5EF4-FFF2-40B4-BE49-F238E27FC236}">
                <a16:creationId xmlns:a16="http://schemas.microsoft.com/office/drawing/2014/main" id="{11E458C3-8ABA-4AF7-8CD3-B9E2A37A0D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579438"/>
            <a:ext cx="8229600" cy="1143000"/>
          </a:xfrm>
        </p:spPr>
        <p:txBody>
          <a:bodyPr/>
          <a:lstStyle/>
          <a:p>
            <a:pPr eaLnBrk="1" hangingPunct="1"/>
            <a:r>
              <a:rPr lang="en-IN" altLang="en-US" sz="2800" b="1" dirty="0">
                <a:solidFill>
                  <a:srgbClr val="000000"/>
                </a:solidFill>
              </a:rPr>
              <a:t>Asymptotic notation ( Omega )</a:t>
            </a:r>
            <a:endParaRPr lang="en-IN" altLang="en-US" sz="2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14124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3315" name="Content Placeholder 2">
                <a:extLst>
                  <a:ext uri="{FF2B5EF4-FFF2-40B4-BE49-F238E27FC236}">
                    <a16:creationId xmlns:a16="http://schemas.microsoft.com/office/drawing/2014/main" id="{5A4C1C6E-286E-42C8-9F03-7A465BB30F90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1187624" y="1905000"/>
                <a:ext cx="7499176" cy="3886200"/>
              </a:xfrm>
            </p:spPr>
            <p:txBody>
              <a:bodyPr/>
              <a:lstStyle/>
              <a:p>
                <a:pPr marL="0" indent="0">
                  <a:lnSpc>
                    <a:spcPct val="150000"/>
                  </a:lnSpc>
                  <a:spcAft>
                    <a:spcPts val="800"/>
                  </a:spcAft>
                  <a:buNone/>
                </a:pPr>
                <a:r>
                  <a:rPr lang="en-US" sz="2000" dirty="0">
                    <a:solidFill>
                      <a:srgbClr val="000000"/>
                    </a:solidFill>
                    <a:effectLst/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Example 6</a:t>
                </a:r>
                <a:endParaRPr lang="en-IN" sz="20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𝐼𝑓</m:t>
                      </m:r>
                      <m:r>
                        <a:rPr lang="en-US" sz="20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0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𝑎𝑛𝑑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 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𝑔</m:t>
                      </m:r>
                      <m:d>
                        <m:d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𝑠h𝑜𝑤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𝑡h𝑎𝑡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IN" sz="20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n-IN" sz="20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m:t>Ω</m:t>
                      </m:r>
                      <m:r>
                        <a:rPr lang="en-IN" sz="20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𝑔</m:t>
                      </m:r>
                      <m:d>
                        <m:d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IN" sz="20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en-US" altLang="en-US" dirty="0"/>
              </a:p>
            </p:txBody>
          </p:sp>
        </mc:Choice>
        <mc:Fallback xmlns="">
          <p:sp>
            <p:nvSpPr>
              <p:cNvPr id="13315" name="Content Placeholder 2">
                <a:extLst>
                  <a:ext uri="{FF2B5EF4-FFF2-40B4-BE49-F238E27FC236}">
                    <a16:creationId xmlns:a16="http://schemas.microsoft.com/office/drawing/2014/main" id="{5A4C1C6E-286E-42C8-9F03-7A465BB30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87624" y="1905000"/>
                <a:ext cx="7499176" cy="3886200"/>
              </a:xfrm>
              <a:blipFill>
                <a:blip r:embed="rId2"/>
                <a:stretch>
                  <a:fillRect l="-89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2">
            <a:extLst>
              <a:ext uri="{FF2B5EF4-FFF2-40B4-BE49-F238E27FC236}">
                <a16:creationId xmlns:a16="http://schemas.microsoft.com/office/drawing/2014/main" id="{D6513EC4-8840-4629-9648-B43CB23143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579438"/>
            <a:ext cx="8229600" cy="1143000"/>
          </a:xfrm>
        </p:spPr>
        <p:txBody>
          <a:bodyPr/>
          <a:lstStyle/>
          <a:p>
            <a:pPr eaLnBrk="1" hangingPunct="1"/>
            <a:r>
              <a:rPr lang="en-IN" altLang="en-US" sz="2800" b="1" dirty="0">
                <a:solidFill>
                  <a:srgbClr val="000000"/>
                </a:solidFill>
              </a:rPr>
              <a:t>Asymptotic notation ( Omega )</a:t>
            </a:r>
            <a:endParaRPr lang="en-IN" altLang="en-US" sz="28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3315" name="Content Placeholder 2">
                <a:extLst>
                  <a:ext uri="{FF2B5EF4-FFF2-40B4-BE49-F238E27FC236}">
                    <a16:creationId xmlns:a16="http://schemas.microsoft.com/office/drawing/2014/main" id="{5A4C1C6E-286E-42C8-9F03-7A465BB30F90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1187624" y="1905000"/>
                <a:ext cx="7499176" cy="3886200"/>
              </a:xfrm>
            </p:spPr>
            <p:txBody>
              <a:bodyPr/>
              <a:lstStyle/>
              <a:p>
                <a:pPr marL="0" indent="0">
                  <a:lnSpc>
                    <a:spcPct val="150000"/>
                  </a:lnSpc>
                  <a:spcAft>
                    <a:spcPts val="800"/>
                  </a:spcAft>
                  <a:buNone/>
                </a:pPr>
                <a:r>
                  <a:rPr lang="en-US" sz="2000" dirty="0">
                    <a:solidFill>
                      <a:srgbClr val="000000"/>
                    </a:solidFill>
                    <a:effectLst/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Example 6</a:t>
                </a:r>
                <a:endParaRPr lang="en-IN" sz="20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𝐼𝑓</m:t>
                      </m:r>
                      <m:r>
                        <a:rPr lang="en-US" sz="20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0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𝑎𝑛𝑑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 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𝑔</m:t>
                      </m:r>
                      <m:d>
                        <m:d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𝑠h𝑜𝑤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𝑡h𝑎𝑡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IN" sz="20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n-IN" sz="20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m:t>Ω</m:t>
                      </m:r>
                      <m:r>
                        <a:rPr lang="en-IN" sz="20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𝑔</m:t>
                      </m:r>
                      <m:d>
                        <m:d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IN" sz="20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⟹ </m:t>
                      </m:r>
                      <m:sSup>
                        <m:sSup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&gt; </m:t>
                      </m:r>
                      <m:sSup>
                        <m:sSup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𝑓𝑜𝑟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𝑎𝑙𝑙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≥1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𝑎𝑛𝑑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𝑐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=1 </m:t>
                      </m:r>
                    </m:oMath>
                  </m:oMathPara>
                </a14:m>
                <a:endParaRPr lang="en-IN" sz="20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𝐻𝑒𝑛𝑐𝑒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,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IN" sz="20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n-IN" sz="20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m:t>Ω</m:t>
                      </m:r>
                      <m:d>
                        <m:d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IN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𝑖𝑠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𝑡𝑟𝑢𝑒</m:t>
                      </m:r>
                    </m:oMath>
                  </m:oMathPara>
                </a14:m>
                <a:endParaRPr lang="en-IN" sz="20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en-US" altLang="en-US" dirty="0"/>
              </a:p>
            </p:txBody>
          </p:sp>
        </mc:Choice>
        <mc:Fallback xmlns="">
          <p:sp>
            <p:nvSpPr>
              <p:cNvPr id="13315" name="Content Placeholder 2">
                <a:extLst>
                  <a:ext uri="{FF2B5EF4-FFF2-40B4-BE49-F238E27FC236}">
                    <a16:creationId xmlns:a16="http://schemas.microsoft.com/office/drawing/2014/main" id="{5A4C1C6E-286E-42C8-9F03-7A465BB30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87624" y="1905000"/>
                <a:ext cx="7499176" cy="3886200"/>
              </a:xfrm>
              <a:blipFill>
                <a:blip r:embed="rId2"/>
                <a:stretch>
                  <a:fillRect l="-89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2">
            <a:extLst>
              <a:ext uri="{FF2B5EF4-FFF2-40B4-BE49-F238E27FC236}">
                <a16:creationId xmlns:a16="http://schemas.microsoft.com/office/drawing/2014/main" id="{D6513EC4-8840-4629-9648-B43CB23143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579438"/>
            <a:ext cx="8229600" cy="1143000"/>
          </a:xfrm>
        </p:spPr>
        <p:txBody>
          <a:bodyPr/>
          <a:lstStyle/>
          <a:p>
            <a:pPr eaLnBrk="1" hangingPunct="1"/>
            <a:r>
              <a:rPr lang="en-IN" altLang="en-US" sz="2800" b="1" dirty="0">
                <a:solidFill>
                  <a:srgbClr val="000000"/>
                </a:solidFill>
              </a:rPr>
              <a:t>Asymptotic </a:t>
            </a:r>
            <a:r>
              <a:rPr lang="en-IN" altLang="en-US" sz="2800" b="1">
                <a:solidFill>
                  <a:srgbClr val="000000"/>
                </a:solidFill>
              </a:rPr>
              <a:t>notation (Omega </a:t>
            </a:r>
            <a:r>
              <a:rPr lang="en-IN" altLang="en-US" sz="2800" b="1" dirty="0">
                <a:solidFill>
                  <a:srgbClr val="000000"/>
                </a:solidFill>
              </a:rPr>
              <a:t>)</a:t>
            </a:r>
            <a:endParaRPr lang="en-IN" altLang="en-US" sz="2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11540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2A10FD1C-F518-4EA9-A598-14ACA4E6E970}"/>
              </a:ext>
            </a:extLst>
          </p:cNvPr>
          <p:cNvGrpSpPr/>
          <p:nvPr/>
        </p:nvGrpSpPr>
        <p:grpSpPr>
          <a:xfrm>
            <a:off x="929308" y="1268760"/>
            <a:ext cx="7285384" cy="4464496"/>
            <a:chOff x="683568" y="711913"/>
            <a:chExt cx="7956376" cy="4879633"/>
          </a:xfrm>
        </p:grpSpPr>
        <p:pic>
          <p:nvPicPr>
            <p:cNvPr id="14338" name="Picture 4">
              <a:extLst>
                <a:ext uri="{FF2B5EF4-FFF2-40B4-BE49-F238E27FC236}">
                  <a16:creationId xmlns:a16="http://schemas.microsoft.com/office/drawing/2014/main" id="{6572EB54-FBD1-4F33-A970-63B7C5CE442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3568" y="711913"/>
              <a:ext cx="7432675" cy="1638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339" name="Picture 6">
              <a:extLst>
                <a:ext uri="{FF2B5EF4-FFF2-40B4-BE49-F238E27FC236}">
                  <a16:creationId xmlns:a16="http://schemas.microsoft.com/office/drawing/2014/main" id="{19BBA682-1E08-40E4-9B03-559A04403E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9592" y="1833933"/>
              <a:ext cx="6670675" cy="37576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577A807-2942-4E88-821B-9DE30320E261}"/>
                </a:ext>
              </a:extLst>
            </p:cNvPr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4067944" y="2065981"/>
              <a:ext cx="4572000" cy="1186094"/>
            </a:xfrm>
            <a:prstGeom prst="rect">
              <a:avLst/>
            </a:prstGeom>
            <a:blipFill>
              <a:blip r:embed="rId4"/>
              <a:stretch>
                <a:fillRect l="-800" t="-3093"/>
              </a:stretch>
            </a:blipFill>
          </p:spPr>
          <p:txBody>
            <a:bodyPr/>
            <a:lstStyle/>
            <a:p>
              <a:pPr>
                <a:defRPr/>
              </a:pPr>
              <a:r>
                <a:rPr lang="en-IN" dirty="0">
                  <a:solidFill>
                    <a:srgbClr val="000000"/>
                  </a:solidFill>
                </a:rPr>
                <a:t> </a:t>
              </a:r>
            </a:p>
          </p:txBody>
        </p:sp>
      </p:grpSp>
      <p:sp>
        <p:nvSpPr>
          <p:cNvPr id="7" name="Rectangle 2">
            <a:extLst>
              <a:ext uri="{FF2B5EF4-FFF2-40B4-BE49-F238E27FC236}">
                <a16:creationId xmlns:a16="http://schemas.microsoft.com/office/drawing/2014/main" id="{B34B8E50-AE96-42C7-B477-B2057F634B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5576" y="271635"/>
            <a:ext cx="8229600" cy="1143000"/>
          </a:xfrm>
        </p:spPr>
        <p:txBody>
          <a:bodyPr/>
          <a:lstStyle/>
          <a:p>
            <a:pPr eaLnBrk="1" hangingPunct="1"/>
            <a:r>
              <a:rPr lang="en-IN" altLang="en-US" sz="2800" b="1" dirty="0">
                <a:solidFill>
                  <a:srgbClr val="000000"/>
                </a:solidFill>
              </a:rPr>
              <a:t>Asymptotic notation (Theta)</a:t>
            </a:r>
            <a:endParaRPr lang="en-IN" altLang="en-US" sz="28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BBE1AD70-D24B-4DD0-839C-27E2C98B1C3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611188" y="1484313"/>
            <a:ext cx="7921625" cy="4824412"/>
          </a:xfrm>
        </p:spPr>
        <p:txBody>
          <a:bodyPr/>
          <a:lstStyle/>
          <a:p>
            <a:pPr algn="l" eaLnBrk="1" hangingPunct="1">
              <a:buFontTx/>
              <a:buChar char="•"/>
            </a:pPr>
            <a:r>
              <a:rPr lang="en-IN" altLang="en-US" sz="2000"/>
              <a:t> 	</a:t>
            </a:r>
            <a:r>
              <a:rPr lang="en-IN" altLang="en-US" sz="2000">
                <a:solidFill>
                  <a:srgbClr val="000000"/>
                </a:solidFill>
              </a:rPr>
              <a:t>A way to describe behavior of functions </a:t>
            </a:r>
            <a:r>
              <a:rPr lang="en-IN" altLang="en-US" sz="2000" i="1">
                <a:solidFill>
                  <a:srgbClr val="000000"/>
                </a:solidFill>
              </a:rPr>
              <a:t>in the limit</a:t>
            </a:r>
            <a:r>
              <a:rPr lang="en-IN" altLang="en-US" sz="2000">
                <a:solidFill>
                  <a:srgbClr val="000000"/>
                </a:solidFill>
              </a:rPr>
              <a:t>. We’re 	studying </a:t>
            </a:r>
            <a:r>
              <a:rPr lang="en-IN" altLang="en-US" sz="2000" b="1" i="1">
                <a:solidFill>
                  <a:srgbClr val="000000"/>
                </a:solidFill>
              </a:rPr>
              <a:t>asymptotic </a:t>
            </a:r>
            <a:r>
              <a:rPr lang="en-IN" altLang="en-US" sz="2000">
                <a:solidFill>
                  <a:srgbClr val="000000"/>
                </a:solidFill>
              </a:rPr>
              <a:t>efficiency.</a:t>
            </a:r>
          </a:p>
          <a:p>
            <a:pPr algn="l" eaLnBrk="1" hangingPunct="1"/>
            <a:r>
              <a:rPr lang="en-IN" altLang="en-US" sz="2000">
                <a:solidFill>
                  <a:srgbClr val="000000"/>
                </a:solidFill>
              </a:rPr>
              <a:t>• 	Describe </a:t>
            </a:r>
            <a:r>
              <a:rPr lang="en-IN" altLang="en-US" sz="2000" i="1">
                <a:solidFill>
                  <a:srgbClr val="000000"/>
                </a:solidFill>
              </a:rPr>
              <a:t>growth </a:t>
            </a:r>
            <a:r>
              <a:rPr lang="en-IN" altLang="en-US" sz="2000">
                <a:solidFill>
                  <a:srgbClr val="000000"/>
                </a:solidFill>
              </a:rPr>
              <a:t>of functions.</a:t>
            </a:r>
          </a:p>
          <a:p>
            <a:pPr algn="l" eaLnBrk="1" hangingPunct="1"/>
            <a:r>
              <a:rPr lang="en-IN" altLang="en-US" sz="2000">
                <a:solidFill>
                  <a:srgbClr val="000000"/>
                </a:solidFill>
              </a:rPr>
              <a:t>• 	Focus on what’s important by abstracting away low-order 	terms and constant factors.</a:t>
            </a:r>
          </a:p>
          <a:p>
            <a:pPr algn="l" eaLnBrk="1" hangingPunct="1"/>
            <a:r>
              <a:rPr lang="en-IN" altLang="en-US" sz="2000">
                <a:solidFill>
                  <a:srgbClr val="000000"/>
                </a:solidFill>
              </a:rPr>
              <a:t>• 	How we indicate running times of algorithms.</a:t>
            </a:r>
          </a:p>
          <a:p>
            <a:pPr algn="l" eaLnBrk="1" hangingPunct="1"/>
            <a:r>
              <a:rPr lang="en-IN" altLang="en-US" sz="2000">
                <a:solidFill>
                  <a:srgbClr val="000000"/>
                </a:solidFill>
              </a:rPr>
              <a:t>• 	A way to compare “sizes” of functions:</a:t>
            </a:r>
          </a:p>
          <a:p>
            <a:pPr algn="l" eaLnBrk="1" hangingPunct="1"/>
            <a:endParaRPr lang="en-IN" altLang="en-US" sz="2000">
              <a:solidFill>
                <a:srgbClr val="000000"/>
              </a:solidFill>
            </a:endParaRP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AC88D38F-75C4-43D5-A4D2-B82C2FD39E6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11188" y="260350"/>
            <a:ext cx="7772400" cy="1081088"/>
          </a:xfrm>
        </p:spPr>
        <p:txBody>
          <a:bodyPr/>
          <a:lstStyle/>
          <a:p>
            <a:pPr eaLnBrk="1" hangingPunct="1"/>
            <a:r>
              <a:rPr lang="en-IN" altLang="en-US" sz="4000" b="1"/>
              <a:t>Overview</a:t>
            </a:r>
            <a:endParaRPr lang="en-IN" altLang="en-US" sz="4000"/>
          </a:p>
        </p:txBody>
      </p:sp>
      <p:graphicFrame>
        <p:nvGraphicFramePr>
          <p:cNvPr id="4100" name="Object 5">
            <a:extLst>
              <a:ext uri="{FF2B5EF4-FFF2-40B4-BE49-F238E27FC236}">
                <a16:creationId xmlns:a16="http://schemas.microsoft.com/office/drawing/2014/main" id="{E6AFDE84-4005-4258-8AD7-8CD4E2A9951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8" name="Equation" r:id="rId3" imgW="114151" imgH="215619" progId="Equation.3">
                  <p:embed/>
                </p:oleObj>
              </mc:Choice>
              <mc:Fallback>
                <p:oleObj name="Equation" r:id="rId3" imgW="114151" imgH="215619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1" name="Object 8">
            <a:extLst>
              <a:ext uri="{FF2B5EF4-FFF2-40B4-BE49-F238E27FC236}">
                <a16:creationId xmlns:a16="http://schemas.microsoft.com/office/drawing/2014/main" id="{AAB5988E-645E-4468-9BFC-DB8FCC22FBA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55875" y="4149725"/>
          <a:ext cx="1368425" cy="1501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9" name="Equation" r:id="rId5" imgW="1117115" imgH="1091726" progId="Equation.3">
                  <p:embed/>
                </p:oleObj>
              </mc:Choice>
              <mc:Fallback>
                <p:oleObj name="Equation" r:id="rId5" imgW="1117115" imgH="1091726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4149725"/>
                        <a:ext cx="1368425" cy="1501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id="{B3B4FE25-A4B7-4AAA-B7FE-A34D5836C9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z="4000" b="1" dirty="0">
                <a:solidFill>
                  <a:srgbClr val="000000"/>
                </a:solidFill>
              </a:rPr>
              <a:t>Asymptotic notation (Theta)</a:t>
            </a:r>
            <a:endParaRPr lang="en-US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363" name="Content Placeholder 2">
                <a:extLst>
                  <a:ext uri="{FF2B5EF4-FFF2-40B4-BE49-F238E27FC236}">
                    <a16:creationId xmlns:a16="http://schemas.microsoft.com/office/drawing/2014/main" id="{3F99F63B-E5CA-402D-8E57-AFE74F8C61A4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899592" y="1905000"/>
                <a:ext cx="7787208" cy="3886200"/>
              </a:xfrm>
            </p:spPr>
            <p:txBody>
              <a:bodyPr/>
              <a:lstStyle/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r>
                  <a:rPr lang="en-US" sz="2000" dirty="0">
                    <a:solidFill>
                      <a:srgbClr val="000000"/>
                    </a:solidFill>
                    <a:effectLst/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Example 7</a:t>
                </a:r>
                <a:endParaRPr lang="en-IN" sz="20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𝑆h𝑜𝑤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𝑡h𝑎𝑡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=10</m:t>
                      </m:r>
                      <m:sSup>
                        <m:sSup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+5</m:t>
                      </m:r>
                      <m:sSup>
                        <m:sSup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+17∈</m:t>
                      </m:r>
                      <m:r>
                        <m:rPr>
                          <m:sty m:val="p"/>
                        </m:rPr>
                        <a:rPr lang="el-GR" sz="20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Θ</m:t>
                      </m:r>
                      <m:d>
                        <m:dPr>
                          <m:ctrlPr>
                            <a:rPr lang="en-IN" sz="200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IN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IN" sz="20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en-US" altLang="en-US" dirty="0"/>
              </a:p>
            </p:txBody>
          </p:sp>
        </mc:Choice>
        <mc:Fallback xmlns="">
          <p:sp>
            <p:nvSpPr>
              <p:cNvPr id="15363" name="Content Placeholder 2">
                <a:extLst>
                  <a:ext uri="{FF2B5EF4-FFF2-40B4-BE49-F238E27FC236}">
                    <a16:creationId xmlns:a16="http://schemas.microsoft.com/office/drawing/2014/main" id="{3F99F63B-E5CA-402D-8E57-AFE74F8C61A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99592" y="1905000"/>
                <a:ext cx="7787208" cy="3886200"/>
              </a:xfrm>
              <a:blipFill>
                <a:blip r:embed="rId2"/>
                <a:stretch>
                  <a:fillRect l="-861" t="-109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id="{B3B4FE25-A4B7-4AAA-B7FE-A34D5836C9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z="4000" b="1" dirty="0">
                <a:solidFill>
                  <a:srgbClr val="000000"/>
                </a:solidFill>
              </a:rPr>
              <a:t>Asymptotic notation (Theta)</a:t>
            </a:r>
            <a:endParaRPr lang="en-US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363" name="Content Placeholder 2">
                <a:extLst>
                  <a:ext uri="{FF2B5EF4-FFF2-40B4-BE49-F238E27FC236}">
                    <a16:creationId xmlns:a16="http://schemas.microsoft.com/office/drawing/2014/main" id="{3F99F63B-E5CA-402D-8E57-AFE74F8C61A4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899592" y="1905000"/>
                <a:ext cx="7787208" cy="3886200"/>
              </a:xfrm>
            </p:spPr>
            <p:txBody>
              <a:bodyPr/>
              <a:lstStyle/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r>
                  <a:rPr lang="en-US" sz="2000" dirty="0">
                    <a:solidFill>
                      <a:srgbClr val="000000"/>
                    </a:solidFill>
                    <a:effectLst/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Example 7</a:t>
                </a:r>
                <a:endParaRPr lang="en-IN" sz="20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𝑆h𝑜𝑤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𝑡h𝑎𝑡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=10</m:t>
                      </m:r>
                      <m:sSup>
                        <m:sSup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+5</m:t>
                      </m:r>
                      <m:sSup>
                        <m:sSup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+17∈</m:t>
                      </m:r>
                      <m:r>
                        <m:rPr>
                          <m:sty m:val="p"/>
                        </m:rPr>
                        <a:rPr lang="el-GR" sz="20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Θ</m:t>
                      </m:r>
                      <m:d>
                        <m:d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IN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IN" sz="20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r>
                  <a:rPr lang="en-US" sz="2000" dirty="0">
                    <a:solidFill>
                      <a:srgbClr val="000000"/>
                    </a:solidFill>
                    <a:effectLst/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As per the definition of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𝜃</m:t>
                    </m:r>
                  </m:oMath>
                </a14:m>
                <a:r>
                  <a:rPr lang="en-US" sz="2000" dirty="0">
                    <a:solidFill>
                      <a:srgbClr val="000000"/>
                    </a:solidFill>
                    <a:effectLst/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notation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𝑔</m:t>
                    </m:r>
                    <m:d>
                      <m:dPr>
                        <m:ctrlPr>
                          <a:rPr lang="en-IN" sz="2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d>
                    <m:r>
                      <a:rPr lang="en-US" sz="20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≤</m:t>
                    </m:r>
                    <m:r>
                      <a:rPr lang="en-US" sz="20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IN" sz="2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d>
                    <m:r>
                      <a:rPr lang="en-US" sz="20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≤</m:t>
                    </m:r>
                    <m:sSub>
                      <m:sSubPr>
                        <m:ctrlPr>
                          <a:rPr lang="en-IN" sz="2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𝑔</m:t>
                    </m:r>
                    <m:d>
                      <m:dPr>
                        <m:ctrlPr>
                          <a:rPr lang="en-IN" sz="2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IN" sz="20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⟹10</m:t>
                      </m:r>
                      <m:sSup>
                        <m:sSup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≤10</m:t>
                      </m:r>
                      <m:sSup>
                        <m:sSup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+5</m:t>
                      </m:r>
                      <m:sSup>
                        <m:sSup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+171&lt;10</m:t>
                      </m:r>
                      <m:sSup>
                        <m:sSup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+5</m:t>
                      </m:r>
                      <m:sSup>
                        <m:sSup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+17</m:t>
                      </m:r>
                      <m:sSup>
                        <m:sSup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IN" sz="20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⟹10</m:t>
                      </m:r>
                      <m:sSup>
                        <m:sSup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≤10</m:t>
                      </m:r>
                      <m:sSup>
                        <m:sSup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+5</m:t>
                      </m:r>
                      <m:sSup>
                        <m:sSup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+171&lt;32</m:t>
                      </m:r>
                      <m:sSup>
                        <m:sSup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IN" sz="20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𝑆𝑜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,  </m:t>
                      </m:r>
                      <m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=10 </m:t>
                      </m:r>
                      <m:r>
                        <m:rPr>
                          <m:sty m:val="p"/>
                        </m:rP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and</m:t>
                      </m:r>
                      <m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=32 </m:t>
                      </m:r>
                      <m:r>
                        <m:rPr>
                          <m:sty m:val="p"/>
                        </m:rP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for</m:t>
                      </m:r>
                      <m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all</m:t>
                      </m:r>
                      <m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n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≥1</m:t>
                      </m:r>
                    </m:oMath>
                  </m:oMathPara>
                </a14:m>
                <a:endParaRPr lang="en-IN" sz="20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𝐻𝑒𝑛𝑐𝑒</m:t>
                      </m:r>
                      <m:r>
                        <a:rPr lang="en-US" sz="2000" i="1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, </m:t>
                      </m:r>
                      <m:r>
                        <a:rPr lang="en-US" sz="2000" i="1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𝑃𝑟𝑜𝑣𝑒𝑑</m:t>
                      </m:r>
                    </m:oMath>
                  </m:oMathPara>
                </a14:m>
                <a:endParaRPr lang="en-IN" sz="20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en-US" altLang="en-US" dirty="0"/>
              </a:p>
            </p:txBody>
          </p:sp>
        </mc:Choice>
        <mc:Fallback xmlns="">
          <p:sp>
            <p:nvSpPr>
              <p:cNvPr id="15363" name="Content Placeholder 2">
                <a:extLst>
                  <a:ext uri="{FF2B5EF4-FFF2-40B4-BE49-F238E27FC236}">
                    <a16:creationId xmlns:a16="http://schemas.microsoft.com/office/drawing/2014/main" id="{3F99F63B-E5CA-402D-8E57-AFE74F8C61A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99592" y="1905000"/>
                <a:ext cx="7787208" cy="3886200"/>
              </a:xfrm>
              <a:blipFill>
                <a:blip r:embed="rId2"/>
                <a:stretch>
                  <a:fillRect l="-861" t="-109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3618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6387" name="Content Placeholder 2">
                <a:extLst>
                  <a:ext uri="{FF2B5EF4-FFF2-40B4-BE49-F238E27FC236}">
                    <a16:creationId xmlns:a16="http://schemas.microsoft.com/office/drawing/2014/main" id="{099160BD-CD7D-4ED5-9B7A-85975748CA82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683568" y="1628800"/>
                <a:ext cx="8229600" cy="3886200"/>
              </a:xfrm>
            </p:spPr>
            <p:txBody>
              <a:bodyPr/>
              <a:lstStyle/>
              <a:p>
                <a:pPr marL="0" indent="0">
                  <a:spcAft>
                    <a:spcPts val="800"/>
                  </a:spcAft>
                  <a:buNone/>
                </a:pPr>
                <a:r>
                  <a:rPr lang="en-US" sz="1800" dirty="0">
                    <a:solidFill>
                      <a:srgbClr val="000000"/>
                    </a:solidFill>
                    <a:effectLst/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Example 8</a:t>
                </a:r>
                <a:endParaRPr lang="en-IN" sz="18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𝑆h𝑜𝑤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𝑡h𝑎𝑡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sup>
                      </m:sSup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l-GR" sz="1800" i="1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Θ</m:t>
                      </m:r>
                      <m:d>
                        <m:d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IN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IN" sz="18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en-US" altLang="en-US" dirty="0"/>
              </a:p>
            </p:txBody>
          </p:sp>
        </mc:Choice>
        <mc:Fallback xmlns="">
          <p:sp>
            <p:nvSpPr>
              <p:cNvPr id="16387" name="Content Placeholder 2">
                <a:extLst>
                  <a:ext uri="{FF2B5EF4-FFF2-40B4-BE49-F238E27FC236}">
                    <a16:creationId xmlns:a16="http://schemas.microsoft.com/office/drawing/2014/main" id="{099160BD-CD7D-4ED5-9B7A-85975748CA8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3568" y="1628800"/>
                <a:ext cx="8229600" cy="3886200"/>
              </a:xfrm>
              <a:blipFill>
                <a:blip r:embed="rId2"/>
                <a:stretch>
                  <a:fillRect l="-593" t="-78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B7797872-1F79-4FD9-8C84-4A284A245C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579438"/>
            <a:ext cx="8229600" cy="1143000"/>
          </a:xfrm>
        </p:spPr>
        <p:txBody>
          <a:bodyPr/>
          <a:lstStyle/>
          <a:p>
            <a:r>
              <a:rPr lang="en-IN" altLang="en-US" sz="4000" b="1" dirty="0">
                <a:solidFill>
                  <a:srgbClr val="000000"/>
                </a:solidFill>
              </a:rPr>
              <a:t>Asymptotic notation (Theta)</a:t>
            </a:r>
            <a:endParaRPr lang="en-US" alt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6387" name="Content Placeholder 2">
                <a:extLst>
                  <a:ext uri="{FF2B5EF4-FFF2-40B4-BE49-F238E27FC236}">
                    <a16:creationId xmlns:a16="http://schemas.microsoft.com/office/drawing/2014/main" id="{099160BD-CD7D-4ED5-9B7A-85975748CA82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683568" y="1628800"/>
                <a:ext cx="8229600" cy="3886200"/>
              </a:xfrm>
            </p:spPr>
            <p:txBody>
              <a:bodyPr/>
              <a:lstStyle/>
              <a:p>
                <a:pPr marL="0" indent="0">
                  <a:spcAft>
                    <a:spcPts val="800"/>
                  </a:spcAft>
                  <a:buNone/>
                </a:pPr>
                <a:r>
                  <a:rPr lang="en-US" sz="1800" dirty="0">
                    <a:solidFill>
                      <a:srgbClr val="000000"/>
                    </a:solidFill>
                    <a:effectLst/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Example 8</a:t>
                </a:r>
                <a:endParaRPr lang="en-IN" sz="18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𝑆h𝑜𝑤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𝑡h𝑎𝑡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sup>
                      </m:sSup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l-GR" sz="1800" i="1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Θ</m:t>
                      </m:r>
                      <m:d>
                        <m:d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IN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IN" sz="18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spcAft>
                    <a:spcPts val="0"/>
                  </a:spcAft>
                  <a:buNone/>
                </a:pPr>
                <a:r>
                  <a:rPr lang="en-US" sz="1800" dirty="0">
                    <a:solidFill>
                      <a:srgbClr val="000000"/>
                    </a:solidFill>
                    <a:effectLst/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As per the definition of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𝜃</m:t>
                    </m:r>
                  </m:oMath>
                </a14:m>
                <a:r>
                  <a:rPr lang="en-US" sz="1800" dirty="0">
                    <a:solidFill>
                      <a:srgbClr val="000000"/>
                    </a:solidFill>
                    <a:effectLst/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notation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⟹  </m:t>
                    </m:r>
                    <m:limLow>
                      <m:limLowPr>
                        <m:ctrlPr>
                          <a:rPr lang="en-IN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limLowPr>
                      <m:e>
                        <m:r>
                          <a:rPr lang="en-US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𝑙𝑖𝑚</m:t>
                        </m:r>
                      </m:e>
                      <m:lim>
                        <m:r>
                          <a:rPr lang="en-US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→∞</m:t>
                        </m:r>
                      </m:lim>
                    </m:limLow>
                    <m:f>
                      <m:fPr>
                        <m:ctrlPr>
                          <a:rPr lang="en-IN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IN" sz="1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</m:d>
                      </m:num>
                      <m:den>
                        <m:r>
                          <a:rPr lang="en-US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IN" sz="1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</m:d>
                      </m:den>
                    </m:f>
                    <m:r>
                      <a:rPr lang="en-US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𝑐</m:t>
                    </m:r>
                    <m:r>
                      <a:rPr lang="en-US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𝑓𝑜𝑟</m:t>
                    </m:r>
                    <m:r>
                      <a:rPr lang="en-US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𝑎𝑙𝑙</m:t>
                    </m:r>
                    <m:r>
                      <a:rPr lang="en-US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≥1 </m:t>
                    </m:r>
                    <m:r>
                      <a:rPr lang="en-US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𝑎𝑛𝑑</m:t>
                    </m:r>
                    <m:r>
                      <a:rPr lang="en-US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𝑐</m:t>
                    </m:r>
                    <m:r>
                      <a:rPr lang="en-US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&gt;0 </m:t>
                    </m:r>
                  </m:oMath>
                </a14:m>
                <a:endParaRPr lang="en-IN" sz="18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spcAft>
                    <a:spcPts val="800"/>
                  </a:spcAft>
                  <a:buNone/>
                </a:pP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⟹  </m:t>
                    </m:r>
                    <m:limLow>
                      <m:limLowPr>
                        <m:ctrlPr>
                          <a:rPr lang="en-IN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limLowPr>
                      <m:e>
                        <m:r>
                          <a:rPr lang="en-US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𝑙𝑖𝑚</m:t>
                        </m:r>
                      </m:e>
                      <m:lim>
                        <m:r>
                          <a:rPr lang="en-US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→∞</m:t>
                        </m:r>
                      </m:lim>
                    </m:limLow>
                    <m:f>
                      <m:fPr>
                        <m:ctrlPr>
                          <a:rPr lang="en-IN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IN" sz="1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sz="1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r>
                              <a:rPr lang="en-US" sz="1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en-US" sz="1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  <m:r>
                              <a:rPr lang="en-US" sz="1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1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𝑏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IN" sz="1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1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𝑏</m:t>
                            </m:r>
                          </m:sup>
                        </m:sSup>
                      </m:den>
                    </m:f>
                    <m:r>
                      <a:rPr lang="en-US" sz="180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IN" sz="1800" dirty="0">
                    <a:solidFill>
                      <a:srgbClr val="000000"/>
                    </a:solidFill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I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limLowPr>
                      <m:e>
                        <m:r>
                          <a:rPr lang="en-U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𝑙𝑖𝑚</m:t>
                        </m:r>
                      </m:e>
                      <m:lim>
                        <m:r>
                          <a:rPr lang="en-U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→∞</m:t>
                        </m:r>
                      </m:lim>
                    </m:limLow>
                    <m:f>
                      <m:fPr>
                        <m:ctrlPr>
                          <a:rPr lang="en-I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IN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IN" sz="1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d>
                              <m:dPr>
                                <m:ctrlPr>
                                  <a:rPr lang="en-IN" sz="18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sz="18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  <m:r>
                                  <a:rPr lang="en-US" sz="1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IN" sz="18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num>
                                  <m:den>
                                    <m:r>
                                      <a:rPr lang="en-IN" sz="18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den>
                                </m:f>
                              </m:e>
                            </m:d>
                            <m:r>
                              <a:rPr lang="en-IN" sz="1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𝑏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IN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𝑏</m:t>
                            </m:r>
                          </m:sup>
                        </m:sSup>
                      </m:den>
                    </m:f>
                  </m:oMath>
                </a14:m>
                <a:endParaRPr lang="en-IN" sz="18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⟹  </m:t>
                      </m:r>
                      <m:limLow>
                        <m:limLow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limLow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𝑙𝑖𝑚</m:t>
                          </m:r>
                        </m:e>
                        <m:lim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→∞</m:t>
                          </m:r>
                        </m:lim>
                      </m:limLow>
                      <m:f>
                        <m:f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IN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IN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𝑏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IN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1+</m:t>
                                  </m:r>
                                  <m:f>
                                    <m:fPr>
                                      <m:ctrlPr>
                                        <a:rPr lang="en-IN" sz="18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8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𝑎</m:t>
                                      </m:r>
                                    </m:num>
                                    <m:den>
                                      <m:r>
                                        <a:rPr lang="en-US" sz="18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𝑛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IN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IN" sz="18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⟹  </m:t>
                      </m:r>
                      <m:limLow>
                        <m:limLow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limLow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𝑙𝑖𝑚</m:t>
                          </m:r>
                        </m:e>
                        <m:lim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→∞</m:t>
                          </m:r>
                        </m:lim>
                      </m:limLow>
                      <m:sSup>
                        <m:sSup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IN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en-IN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num>
                                <m:den>
                                  <m: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sup>
                      </m:sSup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                  ∴ </m:t>
                      </m:r>
                      <m:f>
                        <m:f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den>
                      </m:f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=0</m:t>
                      </m:r>
                    </m:oMath>
                  </m:oMathPara>
                </a14:m>
                <a:endParaRPr lang="en-IN" sz="18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⟹1 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𝑤h𝑖𝑐h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𝑖𝑠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𝑎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𝑐𝑜𝑛𝑠𝑡𝑎𝑛𝑡</m:t>
                      </m:r>
                    </m:oMath>
                  </m:oMathPara>
                </a14:m>
                <a:endParaRPr lang="en-IN" sz="18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spcAft>
                    <a:spcPts val="800"/>
                  </a:spcAft>
                  <a:buNone/>
                </a:pP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𝐻𝑒𝑛𝑐𝑒</m:t>
                    </m:r>
                    <m:r>
                      <a:rPr lang="en-US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lit/>
                      </m:rPr>
                      <a:rPr lang="en-US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IN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d>
                    <m:r>
                      <a:rPr lang="en-US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IN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  <m:r>
                          <a:rPr lang="en-US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  <m:sup>
                        <m:r>
                          <a:rPr lang="en-US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sup>
                    </m:sSup>
                    <m:r>
                      <a:rPr lang="en-US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l-GR" sz="180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Θ</m:t>
                    </m:r>
                    <m:d>
                      <m:dPr>
                        <m:ctrlPr>
                          <a:rPr lang="en-IN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sz="1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1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𝑏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1800" dirty="0">
                    <a:solidFill>
                      <a:srgbClr val="000000"/>
                    </a:solidFill>
                    <a:effectLst/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is true</a:t>
                </a:r>
                <a:endParaRPr lang="en-IN" sz="18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en-US" altLang="en-US" dirty="0"/>
              </a:p>
            </p:txBody>
          </p:sp>
        </mc:Choice>
        <mc:Fallback xmlns="">
          <p:sp>
            <p:nvSpPr>
              <p:cNvPr id="16387" name="Content Placeholder 2">
                <a:extLst>
                  <a:ext uri="{FF2B5EF4-FFF2-40B4-BE49-F238E27FC236}">
                    <a16:creationId xmlns:a16="http://schemas.microsoft.com/office/drawing/2014/main" id="{099160BD-CD7D-4ED5-9B7A-85975748CA8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3568" y="1628800"/>
                <a:ext cx="8229600" cy="3886200"/>
              </a:xfrm>
              <a:blipFill>
                <a:blip r:embed="rId2"/>
                <a:stretch>
                  <a:fillRect l="-593" t="-784" b="-1442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B7797872-1F79-4FD9-8C84-4A284A245C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579438"/>
            <a:ext cx="8229600" cy="1143000"/>
          </a:xfrm>
        </p:spPr>
        <p:txBody>
          <a:bodyPr/>
          <a:lstStyle/>
          <a:p>
            <a:r>
              <a:rPr lang="en-IN" altLang="en-US" sz="4000" b="1" dirty="0">
                <a:solidFill>
                  <a:srgbClr val="000000"/>
                </a:solidFill>
              </a:rPr>
              <a:t>Asymptotic notation (Theta)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474268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4">
            <a:extLst>
              <a:ext uri="{FF2B5EF4-FFF2-40B4-BE49-F238E27FC236}">
                <a16:creationId xmlns:a16="http://schemas.microsoft.com/office/drawing/2014/main" id="{3310F4EA-347E-4519-B9C4-41197006E2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100" y="1340768"/>
            <a:ext cx="7962900" cy="3879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00DBA92-289C-4973-90DD-DBA4D7546D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9750" y="363538"/>
            <a:ext cx="8229600" cy="762000"/>
          </a:xfrm>
        </p:spPr>
        <p:txBody>
          <a:bodyPr/>
          <a:lstStyle/>
          <a:p>
            <a:pPr eaLnBrk="1" hangingPunct="1"/>
            <a:r>
              <a:rPr lang="en-IN" altLang="en-US" sz="2800" b="1" dirty="0">
                <a:solidFill>
                  <a:srgbClr val="000000"/>
                </a:solidFill>
              </a:rPr>
              <a:t>Asymptotic notation (Little Oh )</a:t>
            </a:r>
            <a:endParaRPr lang="en-IN" altLang="en-US" sz="28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8435" name="Content Placeholder 2">
                <a:extLst>
                  <a:ext uri="{FF2B5EF4-FFF2-40B4-BE49-F238E27FC236}">
                    <a16:creationId xmlns:a16="http://schemas.microsoft.com/office/drawing/2014/main" id="{BEAA26C0-82B1-4C3A-BDBA-3EA8B37C43F6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971600" y="1722438"/>
                <a:ext cx="7499176" cy="3886200"/>
              </a:xfrm>
            </p:spPr>
            <p:txBody>
              <a:bodyPr/>
              <a:lstStyle/>
              <a:p>
                <a:pPr marL="0" indent="0">
                  <a:spcAft>
                    <a:spcPts val="800"/>
                  </a:spcAft>
                  <a:buNone/>
                </a:pPr>
                <a:r>
                  <a:rPr lang="en-US" sz="2000" dirty="0">
                    <a:solidFill>
                      <a:srgbClr val="000000"/>
                    </a:solidFill>
                    <a:effectLst/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Example 9</a:t>
                </a:r>
                <a:endParaRPr lang="en-IN" sz="20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𝐼𝑓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=2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, 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𝑔</m:t>
                      </m:r>
                      <m:d>
                        <m:d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𝑃𝑟𝑜𝑣𝑒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𝑡h𝑎𝑡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0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≠</m:t>
                      </m:r>
                      <m:r>
                        <a:rPr lang="en-US" sz="20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𝜊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𝑔</m:t>
                      </m:r>
                      <m:d>
                        <m:d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IN" sz="20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en-US" altLang="en-US" dirty="0"/>
              </a:p>
            </p:txBody>
          </p:sp>
        </mc:Choice>
        <mc:Fallback xmlns="">
          <p:sp>
            <p:nvSpPr>
              <p:cNvPr id="18435" name="Content Placeholder 2">
                <a:extLst>
                  <a:ext uri="{FF2B5EF4-FFF2-40B4-BE49-F238E27FC236}">
                    <a16:creationId xmlns:a16="http://schemas.microsoft.com/office/drawing/2014/main" id="{BEAA26C0-82B1-4C3A-BDBA-3EA8B37C43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71600" y="1722438"/>
                <a:ext cx="7499176" cy="3886200"/>
              </a:xfrm>
              <a:blipFill>
                <a:blip r:embed="rId2"/>
                <a:stretch>
                  <a:fillRect l="-812" t="-94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2">
            <a:extLst>
              <a:ext uri="{FF2B5EF4-FFF2-40B4-BE49-F238E27FC236}">
                <a16:creationId xmlns:a16="http://schemas.microsoft.com/office/drawing/2014/main" id="{154E57B4-A89C-4ADD-B212-28A1ECC6C9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/>
          <a:lstStyle/>
          <a:p>
            <a:pPr eaLnBrk="1" hangingPunct="1"/>
            <a:r>
              <a:rPr lang="en-IN" altLang="en-US" sz="2800" b="1" dirty="0">
                <a:solidFill>
                  <a:srgbClr val="000000"/>
                </a:solidFill>
              </a:rPr>
              <a:t>Asymptotic notation (Little Oh )</a:t>
            </a:r>
            <a:endParaRPr lang="en-IN" altLang="en-US" sz="28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8435" name="Content Placeholder 2">
                <a:extLst>
                  <a:ext uri="{FF2B5EF4-FFF2-40B4-BE49-F238E27FC236}">
                    <a16:creationId xmlns:a16="http://schemas.microsoft.com/office/drawing/2014/main" id="{BEAA26C0-82B1-4C3A-BDBA-3EA8B37C43F6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971600" y="1722438"/>
                <a:ext cx="7499176" cy="3886200"/>
              </a:xfrm>
            </p:spPr>
            <p:txBody>
              <a:bodyPr/>
              <a:lstStyle/>
              <a:p>
                <a:pPr marL="0" indent="0">
                  <a:spcAft>
                    <a:spcPts val="800"/>
                  </a:spcAft>
                  <a:buNone/>
                </a:pPr>
                <a:r>
                  <a:rPr lang="en-US" sz="2000" dirty="0">
                    <a:solidFill>
                      <a:srgbClr val="000000"/>
                    </a:solidFill>
                    <a:effectLst/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Example 9</a:t>
                </a:r>
                <a:endParaRPr lang="en-IN" sz="20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𝐼𝑓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=2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, 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𝑔</m:t>
                      </m:r>
                      <m:d>
                        <m:d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𝑃𝑟𝑜𝑣𝑒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𝑡h𝑎𝑡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0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≠</m:t>
                      </m:r>
                      <m:r>
                        <a:rPr lang="en-US" sz="20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𝜊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𝑔</m:t>
                      </m:r>
                      <m:d>
                        <m:d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IN" sz="20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⟹  </m:t>
                      </m:r>
                      <m:limLow>
                        <m:limLow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limLow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𝑙𝑖𝑚</m:t>
                          </m:r>
                        </m:e>
                        <m:lim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→∞</m:t>
                          </m:r>
                        </m:lim>
                      </m:limLow>
                      <m:f>
                        <m:f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IN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</m:d>
                        </m:num>
                        <m:den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IN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</m:d>
                        </m:den>
                      </m:f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=0</m:t>
                      </m:r>
                    </m:oMath>
                  </m:oMathPara>
                </a14:m>
                <a:endParaRPr lang="en-IN" sz="20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⟹  </m:t>
                      </m:r>
                      <m:limLow>
                        <m:limLow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limLow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𝑙𝑖𝑚</m:t>
                          </m:r>
                        </m:e>
                        <m:lim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→∞</m:t>
                          </m:r>
                        </m:lim>
                      </m:limLow>
                      <m:f>
                        <m:f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IN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en-IN" sz="20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⟹  </m:t>
                      </m:r>
                      <m:limLow>
                        <m:limLow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limLow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𝑙𝑖𝑚</m:t>
                          </m:r>
                        </m:e>
                        <m:lim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→∞</m:t>
                          </m:r>
                        </m:lim>
                      </m:limLow>
                      <m:f>
                        <m:f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en-IN" sz="20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spcAft>
                    <a:spcPts val="800"/>
                  </a:spcAft>
                  <a:buNone/>
                </a:pP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⟹</m:t>
                    </m:r>
                    <m:r>
                      <a:rPr lang="en-US" sz="20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  </m:t>
                    </m:r>
                    <m:r>
                      <a:rPr lang="en-IN" sz="20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≠</m:t>
                    </m:r>
                    <m:r>
                      <a:rPr lang="en-IN" sz="20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0</m:t>
                    </m:r>
                  </m:oMath>
                </a14:m>
                <a:r>
                  <a:rPr lang="en-IN" sz="2000" dirty="0">
                    <a:solidFill>
                      <a:srgbClr val="000000"/>
                    </a:solidFill>
                    <a:effectLst/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0" indent="0"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𝑊h𝑖𝑐h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𝑖𝑠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𝐹𝑎𝑙𝑠𝑒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,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𝐻𝑒𝑛𝑐𝑒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0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𝜊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𝑔</m:t>
                      </m:r>
                      <m:d>
                        <m:d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IN" sz="20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en-US" altLang="en-US" dirty="0"/>
              </a:p>
            </p:txBody>
          </p:sp>
        </mc:Choice>
        <mc:Fallback xmlns="">
          <p:sp>
            <p:nvSpPr>
              <p:cNvPr id="18435" name="Content Placeholder 2">
                <a:extLst>
                  <a:ext uri="{FF2B5EF4-FFF2-40B4-BE49-F238E27FC236}">
                    <a16:creationId xmlns:a16="http://schemas.microsoft.com/office/drawing/2014/main" id="{BEAA26C0-82B1-4C3A-BDBA-3EA8B37C43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71600" y="1722438"/>
                <a:ext cx="7499176" cy="3886200"/>
              </a:xfrm>
              <a:blipFill>
                <a:blip r:embed="rId2"/>
                <a:stretch>
                  <a:fillRect l="-812" t="-94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2">
            <a:extLst>
              <a:ext uri="{FF2B5EF4-FFF2-40B4-BE49-F238E27FC236}">
                <a16:creationId xmlns:a16="http://schemas.microsoft.com/office/drawing/2014/main" id="{154E57B4-A89C-4ADD-B212-28A1ECC6C9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/>
          <a:lstStyle/>
          <a:p>
            <a:pPr eaLnBrk="1" hangingPunct="1"/>
            <a:r>
              <a:rPr lang="en-IN" altLang="en-US" sz="2800" b="1" dirty="0">
                <a:solidFill>
                  <a:srgbClr val="000000"/>
                </a:solidFill>
              </a:rPr>
              <a:t>Asymptotic notation (Little Oh )</a:t>
            </a:r>
            <a:endParaRPr lang="en-IN" altLang="en-US" sz="2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65803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9459" name="Content Placeholder 2">
                <a:extLst>
                  <a:ext uri="{FF2B5EF4-FFF2-40B4-BE49-F238E27FC236}">
                    <a16:creationId xmlns:a16="http://schemas.microsoft.com/office/drawing/2014/main" id="{77E5FBC4-B992-431A-A199-29E9249A496E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1187624" y="1905000"/>
                <a:ext cx="7499176" cy="3886200"/>
              </a:xfrm>
            </p:spPr>
            <p:txBody>
              <a:bodyPr/>
              <a:lstStyle/>
              <a:p>
                <a:pPr marL="0" indent="0">
                  <a:spcAft>
                    <a:spcPts val="800"/>
                  </a:spcAft>
                  <a:buNone/>
                </a:pPr>
                <a:r>
                  <a:rPr lang="en-US" sz="2000" dirty="0">
                    <a:solidFill>
                      <a:srgbClr val="000000"/>
                    </a:solidFill>
                    <a:effectLst/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Example 10</a:t>
                </a:r>
                <a:endParaRPr lang="en-IN" sz="20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𝐼𝑓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=2</m:t>
                      </m:r>
                      <m:sSup>
                        <m:sSup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, 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𝑔</m:t>
                      </m:r>
                      <m:d>
                        <m:d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𝑃𝑟𝑜𝑣𝑒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𝑡h𝑎𝑡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𝜊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𝑔</m:t>
                      </m:r>
                      <m:d>
                        <m:d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IN" sz="20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en-US" altLang="en-US" dirty="0"/>
              </a:p>
            </p:txBody>
          </p:sp>
        </mc:Choice>
        <mc:Fallback xmlns="">
          <p:sp>
            <p:nvSpPr>
              <p:cNvPr id="19459" name="Content Placeholder 2">
                <a:extLst>
                  <a:ext uri="{FF2B5EF4-FFF2-40B4-BE49-F238E27FC236}">
                    <a16:creationId xmlns:a16="http://schemas.microsoft.com/office/drawing/2014/main" id="{77E5FBC4-B992-431A-A199-29E9249A49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87624" y="1905000"/>
                <a:ext cx="7499176" cy="3886200"/>
              </a:xfrm>
              <a:blipFill>
                <a:blip r:embed="rId2"/>
                <a:stretch>
                  <a:fillRect l="-894" t="-94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2">
            <a:extLst>
              <a:ext uri="{FF2B5EF4-FFF2-40B4-BE49-F238E27FC236}">
                <a16:creationId xmlns:a16="http://schemas.microsoft.com/office/drawing/2014/main" id="{367D3F7C-68A1-4886-97B4-41186FF52F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579438"/>
            <a:ext cx="8229600" cy="1143000"/>
          </a:xfrm>
        </p:spPr>
        <p:txBody>
          <a:bodyPr/>
          <a:lstStyle/>
          <a:p>
            <a:pPr eaLnBrk="1" hangingPunct="1"/>
            <a:r>
              <a:rPr lang="en-IN" altLang="en-US" sz="2800" b="1" dirty="0">
                <a:solidFill>
                  <a:srgbClr val="000000"/>
                </a:solidFill>
              </a:rPr>
              <a:t>Asymptotic notation (Little Oh )</a:t>
            </a:r>
            <a:endParaRPr lang="en-IN" altLang="en-US" sz="28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9459" name="Content Placeholder 2">
                <a:extLst>
                  <a:ext uri="{FF2B5EF4-FFF2-40B4-BE49-F238E27FC236}">
                    <a16:creationId xmlns:a16="http://schemas.microsoft.com/office/drawing/2014/main" id="{77E5FBC4-B992-431A-A199-29E9249A496E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1187624" y="1905000"/>
                <a:ext cx="7499176" cy="3886200"/>
              </a:xfrm>
            </p:spPr>
            <p:txBody>
              <a:bodyPr/>
              <a:lstStyle/>
              <a:p>
                <a:pPr marL="0" indent="0">
                  <a:spcAft>
                    <a:spcPts val="800"/>
                  </a:spcAft>
                  <a:buNone/>
                </a:pPr>
                <a:r>
                  <a:rPr lang="en-US" sz="2000" dirty="0">
                    <a:solidFill>
                      <a:srgbClr val="000000"/>
                    </a:solidFill>
                    <a:effectLst/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Example 10</a:t>
                </a:r>
                <a:endParaRPr lang="en-IN" sz="20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𝐼𝑓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=2</m:t>
                      </m:r>
                      <m:sSup>
                        <m:sSup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, 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𝑔</m:t>
                      </m:r>
                      <m:d>
                        <m:d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𝑃𝑟𝑜𝑣𝑒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𝑡h𝑎𝑡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𝜊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𝑔</m:t>
                      </m:r>
                      <m:d>
                        <m:d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IN" sz="20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⟹  </m:t>
                      </m:r>
                      <m:limLow>
                        <m:limLow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limLow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𝑙𝑖𝑚</m:t>
                          </m:r>
                        </m:e>
                        <m:lim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→∞</m:t>
                          </m:r>
                        </m:lim>
                      </m:limLow>
                      <m:f>
                        <m:f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IN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</m:d>
                        </m:num>
                        <m:den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IN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</m:d>
                        </m:den>
                      </m:f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=0</m:t>
                      </m:r>
                    </m:oMath>
                  </m:oMathPara>
                </a14:m>
                <a:endParaRPr lang="en-IN" sz="20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⟹  </m:t>
                      </m:r>
                      <m:limLow>
                        <m:limLow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limLow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𝑙𝑖𝑚</m:t>
                          </m:r>
                        </m:e>
                        <m:lim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→∞</m:t>
                          </m:r>
                        </m:lim>
                      </m:limLow>
                      <m:f>
                        <m:f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I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IN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en-IN" sz="20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⟹  </m:t>
                      </m:r>
                      <m:limLow>
                        <m:limLow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limLow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𝑙𝑖𝑚</m:t>
                          </m:r>
                        </m:e>
                        <m:lim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→∞</m:t>
                          </m:r>
                        </m:lim>
                      </m:limLow>
                      <m:r>
                        <a:rPr lang="en-US" sz="2000" b="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 2</m:t>
                      </m:r>
                    </m:oMath>
                  </m:oMathPara>
                </a14:m>
                <a:endParaRPr lang="en-IN" sz="20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spcAft>
                    <a:spcPts val="800"/>
                  </a:spcAft>
                  <a:buNone/>
                </a:pP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⟹</m:t>
                    </m:r>
                    <m:r>
                      <a:rPr lang="en-IN" sz="20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0</m:t>
                    </m:r>
                  </m:oMath>
                </a14:m>
                <a:r>
                  <a:rPr lang="en-IN" sz="2000" dirty="0">
                    <a:solidFill>
                      <a:srgbClr val="000000"/>
                    </a:solidFill>
                    <a:effectLst/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0" indent="0"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𝑊h𝑖𝑐h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𝑖𝑠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𝑇𝑟𝑢𝑒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,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𝐻𝑒𝑛𝑐𝑒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𝜊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𝑔</m:t>
                      </m:r>
                      <m:d>
                        <m:d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IN" sz="20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en-US" altLang="en-US" dirty="0"/>
              </a:p>
            </p:txBody>
          </p:sp>
        </mc:Choice>
        <mc:Fallback xmlns="">
          <p:sp>
            <p:nvSpPr>
              <p:cNvPr id="19459" name="Content Placeholder 2">
                <a:extLst>
                  <a:ext uri="{FF2B5EF4-FFF2-40B4-BE49-F238E27FC236}">
                    <a16:creationId xmlns:a16="http://schemas.microsoft.com/office/drawing/2014/main" id="{77E5FBC4-B992-431A-A199-29E9249A49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87624" y="1905000"/>
                <a:ext cx="7499176" cy="3886200"/>
              </a:xfrm>
              <a:blipFill>
                <a:blip r:embed="rId2"/>
                <a:stretch>
                  <a:fillRect l="-894" t="-94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2">
            <a:extLst>
              <a:ext uri="{FF2B5EF4-FFF2-40B4-BE49-F238E27FC236}">
                <a16:creationId xmlns:a16="http://schemas.microsoft.com/office/drawing/2014/main" id="{367D3F7C-68A1-4886-97B4-41186FF52F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579438"/>
            <a:ext cx="8229600" cy="1143000"/>
          </a:xfrm>
        </p:spPr>
        <p:txBody>
          <a:bodyPr/>
          <a:lstStyle/>
          <a:p>
            <a:pPr eaLnBrk="1" hangingPunct="1"/>
            <a:r>
              <a:rPr lang="en-IN" altLang="en-US" sz="2800" b="1" dirty="0">
                <a:solidFill>
                  <a:srgbClr val="000000"/>
                </a:solidFill>
              </a:rPr>
              <a:t>Asymptotic notation (Little Oh )</a:t>
            </a:r>
            <a:endParaRPr lang="en-IN" altLang="en-US" sz="2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41458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4">
            <a:extLst>
              <a:ext uri="{FF2B5EF4-FFF2-40B4-BE49-F238E27FC236}">
                <a16:creationId xmlns:a16="http://schemas.microsoft.com/office/drawing/2014/main" id="{93809769-90D3-469C-92AE-BA30ECF3B7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" y="1817687"/>
            <a:ext cx="7848600" cy="3222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AE73964-2BA8-42DF-B65D-4A69A3BB3E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579438"/>
            <a:ext cx="8229600" cy="1143000"/>
          </a:xfrm>
        </p:spPr>
        <p:txBody>
          <a:bodyPr/>
          <a:lstStyle/>
          <a:p>
            <a:pPr eaLnBrk="1" hangingPunct="1"/>
            <a:r>
              <a:rPr lang="en-IN" altLang="en-US" sz="2800" b="1" dirty="0">
                <a:solidFill>
                  <a:srgbClr val="000000"/>
                </a:solidFill>
              </a:rPr>
              <a:t>Asymptotic notation (Little omega )</a:t>
            </a:r>
            <a:endParaRPr lang="en-IN" altLang="en-US" sz="28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291B945F-D330-4D37-8488-1E237CFE43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579438"/>
            <a:ext cx="8229600" cy="762000"/>
          </a:xfrm>
        </p:spPr>
        <p:txBody>
          <a:bodyPr/>
          <a:lstStyle/>
          <a:p>
            <a:pPr eaLnBrk="1" hangingPunct="1"/>
            <a:r>
              <a:rPr lang="en-IN" altLang="en-US" sz="2800" b="1">
                <a:solidFill>
                  <a:srgbClr val="000000"/>
                </a:solidFill>
              </a:rPr>
              <a:t>Asymptotic notation (Big Oh )</a:t>
            </a:r>
            <a:endParaRPr lang="en-IN" altLang="en-US" sz="2800">
              <a:solidFill>
                <a:srgbClr val="000000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DDDEBD9-1CBD-42BC-8E73-5BBE961D5857}"/>
              </a:ext>
            </a:extLst>
          </p:cNvPr>
          <p:cNvGrpSpPr/>
          <p:nvPr/>
        </p:nvGrpSpPr>
        <p:grpSpPr>
          <a:xfrm>
            <a:off x="683568" y="1484784"/>
            <a:ext cx="7896471" cy="4549775"/>
            <a:chOff x="755650" y="1341438"/>
            <a:chExt cx="7896471" cy="4549775"/>
          </a:xfrm>
        </p:grpSpPr>
        <p:pic>
          <p:nvPicPr>
            <p:cNvPr id="5123" name="Picture 4">
              <a:extLst>
                <a:ext uri="{FF2B5EF4-FFF2-40B4-BE49-F238E27FC236}">
                  <a16:creationId xmlns:a16="http://schemas.microsoft.com/office/drawing/2014/main" id="{FE4C3910-D041-47B3-A454-2DB6B2F0A0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5650" y="1341438"/>
              <a:ext cx="7670800" cy="4549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F74A21B4-EEEE-4AA9-9243-C3ED5FB919EA}"/>
                </a:ext>
              </a:extLst>
            </p:cNvPr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4080121" y="2492896"/>
              <a:ext cx="4572000" cy="1186094"/>
            </a:xfrm>
            <a:prstGeom prst="rect">
              <a:avLst/>
            </a:prstGeom>
            <a:blipFill>
              <a:blip r:embed="rId3"/>
              <a:stretch>
                <a:fillRect l="-800" t="-3077"/>
              </a:stretch>
            </a:blipFill>
          </p:spPr>
          <p:txBody>
            <a:bodyPr/>
            <a:lstStyle/>
            <a:p>
              <a:pPr>
                <a:defRPr/>
              </a:pPr>
              <a:r>
                <a:rPr lang="en-IN">
                  <a:noFill/>
                </a:rPr>
                <a:t> </a:t>
              </a:r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1507" name="Content Placeholder 2">
                <a:extLst>
                  <a:ext uri="{FF2B5EF4-FFF2-40B4-BE49-F238E27FC236}">
                    <a16:creationId xmlns:a16="http://schemas.microsoft.com/office/drawing/2014/main" id="{F94C4F40-D48B-445B-B225-63B06BB35A5A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822412" y="1731812"/>
                <a:ext cx="7499176" cy="3886200"/>
              </a:xfrm>
            </p:spPr>
            <p:txBody>
              <a:bodyPr/>
              <a:lstStyle/>
              <a:p>
                <a:pPr marL="0" indent="0">
                  <a:spcAft>
                    <a:spcPts val="800"/>
                  </a:spcAft>
                  <a:buNone/>
                </a:pPr>
                <a:r>
                  <a:rPr lang="en-US" sz="1800" dirty="0">
                    <a:solidFill>
                      <a:srgbClr val="000000"/>
                    </a:solidFill>
                    <a:effectLst/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Example 11</a:t>
                </a:r>
                <a:endParaRPr lang="en-IN" sz="18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𝐼𝑓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=2</m:t>
                      </m:r>
                      <m:sSup>
                        <m:sSup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+16 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𝑎𝑛𝑑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𝑔</m:t>
                      </m:r>
                      <m:d>
                        <m:d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𝑠h𝑜𝑤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𝑡h𝑎𝑡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≠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𝜔</m:t>
                      </m:r>
                      <m:d>
                        <m:d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IN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IN" sz="18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en-US" altLang="en-US" dirty="0"/>
              </a:p>
            </p:txBody>
          </p:sp>
        </mc:Choice>
        <mc:Fallback xmlns="">
          <p:sp>
            <p:nvSpPr>
              <p:cNvPr id="21507" name="Content Placeholder 2">
                <a:extLst>
                  <a:ext uri="{FF2B5EF4-FFF2-40B4-BE49-F238E27FC236}">
                    <a16:creationId xmlns:a16="http://schemas.microsoft.com/office/drawing/2014/main" id="{F94C4F40-D48B-445B-B225-63B06BB35A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2412" y="1731812"/>
                <a:ext cx="7499176" cy="3886200"/>
              </a:xfrm>
              <a:blipFill>
                <a:blip r:embed="rId2"/>
                <a:stretch>
                  <a:fillRect l="-732" t="-78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2">
            <a:extLst>
              <a:ext uri="{FF2B5EF4-FFF2-40B4-BE49-F238E27FC236}">
                <a16:creationId xmlns:a16="http://schemas.microsoft.com/office/drawing/2014/main" id="{33A5D835-519A-4CD3-B00D-6194B2E0A4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579438"/>
            <a:ext cx="8229600" cy="1143000"/>
          </a:xfrm>
        </p:spPr>
        <p:txBody>
          <a:bodyPr/>
          <a:lstStyle/>
          <a:p>
            <a:pPr eaLnBrk="1" hangingPunct="1"/>
            <a:r>
              <a:rPr lang="en-IN" altLang="en-US" sz="2800" b="1" dirty="0">
                <a:solidFill>
                  <a:srgbClr val="000000"/>
                </a:solidFill>
              </a:rPr>
              <a:t>Asymptotic notation (Little omega )</a:t>
            </a:r>
            <a:endParaRPr lang="en-IN" altLang="en-US" sz="28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1507" name="Content Placeholder 2">
                <a:extLst>
                  <a:ext uri="{FF2B5EF4-FFF2-40B4-BE49-F238E27FC236}">
                    <a16:creationId xmlns:a16="http://schemas.microsoft.com/office/drawing/2014/main" id="{F94C4F40-D48B-445B-B225-63B06BB35A5A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822412" y="1731812"/>
                <a:ext cx="7499176" cy="3886200"/>
              </a:xfrm>
            </p:spPr>
            <p:txBody>
              <a:bodyPr/>
              <a:lstStyle/>
              <a:p>
                <a:pPr marL="0" indent="0">
                  <a:spcAft>
                    <a:spcPts val="800"/>
                  </a:spcAft>
                  <a:buNone/>
                </a:pPr>
                <a:r>
                  <a:rPr lang="en-US" sz="1800" dirty="0">
                    <a:solidFill>
                      <a:srgbClr val="000000"/>
                    </a:solidFill>
                    <a:effectLst/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Example 11</a:t>
                </a:r>
                <a:endParaRPr lang="en-IN" sz="18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𝐼𝑓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=2</m:t>
                      </m:r>
                      <m:sSup>
                        <m:sSup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+16 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𝑎𝑛𝑑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𝑔</m:t>
                      </m:r>
                      <m:d>
                        <m:d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𝑠h𝑜𝑤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𝑡h𝑎𝑡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IN" sz="1800" b="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𝜔</m:t>
                      </m:r>
                      <m:d>
                        <m:d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IN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IN" sz="18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⟹  </m:t>
                      </m:r>
                      <m:limLow>
                        <m:limLow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limLow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𝑙𝑖𝑚</m:t>
                          </m:r>
                        </m:e>
                        <m:lim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→∞</m:t>
                          </m:r>
                        </m:lim>
                      </m:limLow>
                      <m:f>
                        <m:f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IN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</m:d>
                        </m:num>
                        <m:den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IN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</m:d>
                        </m:den>
                      </m:f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=∞</m:t>
                      </m:r>
                    </m:oMath>
                  </m:oMathPara>
                </a14:m>
                <a:endParaRPr lang="en-IN" sz="18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⟹  </m:t>
                      </m:r>
                      <m:limLow>
                        <m:limLow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limLow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𝑙𝑖𝑚</m:t>
                          </m:r>
                        </m:e>
                        <m:lim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→∞</m:t>
                          </m:r>
                        </m:lim>
                      </m:limLow>
                      <m:f>
                        <m:f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IN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en-IN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2+</m:t>
                              </m:r>
                              <m:f>
                                <m:fPr>
                                  <m:ctrlPr>
                                    <a:rPr lang="en-IN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16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IN" sz="18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8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𝑛</m:t>
                                      </m:r>
                                    </m:e>
                                    <m:sup>
                                      <m:r>
                                        <a:rPr lang="en-US" sz="18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</m:num>
                        <m:den>
                          <m:sSup>
                            <m:sSupPr>
                              <m:ctrlPr>
                                <a:rPr lang="en-IN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IN" sz="18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⟹  </m:t>
                      </m:r>
                      <m:limLow>
                        <m:limLow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limLow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𝑙𝑖𝑚</m:t>
                          </m:r>
                        </m:e>
                        <m:lim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→∞</m:t>
                          </m:r>
                        </m:lim>
                      </m:limLow>
                      <m:d>
                        <m:d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2+</m:t>
                          </m:r>
                          <m:f>
                            <m:fPr>
                              <m:ctrlPr>
                                <a:rPr lang="en-IN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16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IN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</m:oMath>
                  </m:oMathPara>
                </a14:m>
                <a:endParaRPr lang="en-IN" sz="18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⟹  </m:t>
                      </m:r>
                      <m:limLow>
                        <m:limLow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limLow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𝑙𝑖𝑚</m:t>
                          </m:r>
                        </m:e>
                        <m:lim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→∞</m:t>
                          </m:r>
                        </m:lim>
                      </m:limLow>
                      <m:d>
                        <m:d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2+0</m:t>
                          </m:r>
                        </m:e>
                      </m:d>
                    </m:oMath>
                  </m:oMathPara>
                </a14:m>
                <a:endParaRPr lang="en-IN" sz="18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⟹  </m:t>
                      </m:r>
                      <m:limLow>
                        <m:limLow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limLow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𝑙𝑖𝑚</m:t>
                          </m:r>
                        </m:e>
                        <m:lim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→∞</m:t>
                          </m:r>
                        </m:lim>
                      </m:limLow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 2</m:t>
                      </m:r>
                    </m:oMath>
                  </m:oMathPara>
                </a14:m>
                <a:endParaRPr lang="en-IN" sz="18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spcAft>
                    <a:spcPts val="0"/>
                  </a:spcAft>
                  <a:buNone/>
                </a:pPr>
                <a:r>
                  <a:rPr lang="en-IN" sz="1800" dirty="0">
                    <a:solidFill>
                      <a:srgbClr val="000000"/>
                    </a:solidFill>
                    <a:effectLst/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𝑆𝑜</m:t>
                    </m:r>
                    <m:r>
                      <a:rPr lang="en-US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2≠∞ </m:t>
                    </m:r>
                    <m:r>
                      <a:rPr lang="en-US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𝑖𝑠</m:t>
                    </m:r>
                    <m:r>
                      <a:rPr lang="en-US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𝑓𝑎𝑙𝑠𝑒</m:t>
                    </m:r>
                    <m:r>
                      <a:rPr lang="en-US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𝐻𝑒𝑛𝑐𝑒</m:t>
                    </m:r>
                    <m:r>
                      <a:rPr lang="en-US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IN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d>
                    <m:r>
                      <a:rPr lang="en-US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≠</m:t>
                    </m:r>
                    <m:r>
                      <a:rPr lang="en-US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𝜔</m:t>
                    </m:r>
                    <m:d>
                      <m:dPr>
                        <m:ctrlPr>
                          <a:rPr lang="en-IN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IN" sz="1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endParaRPr lang="en-IN" sz="18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en-US" altLang="en-US" dirty="0"/>
              </a:p>
            </p:txBody>
          </p:sp>
        </mc:Choice>
        <mc:Fallback>
          <p:sp>
            <p:nvSpPr>
              <p:cNvPr id="21507" name="Content Placeholder 2">
                <a:extLst>
                  <a:ext uri="{FF2B5EF4-FFF2-40B4-BE49-F238E27FC236}">
                    <a16:creationId xmlns:a16="http://schemas.microsoft.com/office/drawing/2014/main" id="{F94C4F40-D48B-445B-B225-63B06BB35A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2412" y="1731812"/>
                <a:ext cx="7499176" cy="3886200"/>
              </a:xfrm>
              <a:blipFill>
                <a:blip r:embed="rId2"/>
                <a:stretch>
                  <a:fillRect l="-732" t="-784" b="-15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2">
            <a:extLst>
              <a:ext uri="{FF2B5EF4-FFF2-40B4-BE49-F238E27FC236}">
                <a16:creationId xmlns:a16="http://schemas.microsoft.com/office/drawing/2014/main" id="{33A5D835-519A-4CD3-B00D-6194B2E0A4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579438"/>
            <a:ext cx="8229600" cy="1143000"/>
          </a:xfrm>
        </p:spPr>
        <p:txBody>
          <a:bodyPr/>
          <a:lstStyle/>
          <a:p>
            <a:pPr eaLnBrk="1" hangingPunct="1"/>
            <a:r>
              <a:rPr lang="en-IN" altLang="en-US" sz="2800" b="1" dirty="0">
                <a:solidFill>
                  <a:srgbClr val="000000"/>
                </a:solidFill>
              </a:rPr>
              <a:t>Asymptotic notation (Little omega )</a:t>
            </a:r>
            <a:endParaRPr lang="en-IN" altLang="en-US" sz="2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20035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2531" name="Content Placeholder 2">
                <a:extLst>
                  <a:ext uri="{FF2B5EF4-FFF2-40B4-BE49-F238E27FC236}">
                    <a16:creationId xmlns:a16="http://schemas.microsoft.com/office/drawing/2014/main" id="{36B17E44-35B2-45AF-818B-532E88B2ECEE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906996" y="1722438"/>
                <a:ext cx="7330008" cy="3886200"/>
              </a:xfrm>
            </p:spPr>
            <p:txBody>
              <a:bodyPr/>
              <a:lstStyle/>
              <a:p>
                <a:pPr marL="0" indent="0">
                  <a:spcAft>
                    <a:spcPts val="800"/>
                  </a:spcAft>
                  <a:buNone/>
                </a:pPr>
                <a:r>
                  <a:rPr lang="en-US" sz="1800" dirty="0">
                    <a:solidFill>
                      <a:srgbClr val="000000"/>
                    </a:solidFill>
                    <a:effectLst/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Example 12</a:t>
                </a:r>
                <a:endParaRPr lang="en-IN" sz="18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𝐼𝑓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𝑎𝑛𝑑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𝑔</m:t>
                      </m:r>
                      <m:d>
                        <m:d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func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𝑠h𝑜𝑤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𝑡h𝑎𝑡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∈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𝜔</m:t>
                      </m:r>
                      <m:d>
                        <m:d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IN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IN" sz="18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en-US" altLang="en-US" dirty="0"/>
              </a:p>
            </p:txBody>
          </p:sp>
        </mc:Choice>
        <mc:Fallback xmlns="">
          <p:sp>
            <p:nvSpPr>
              <p:cNvPr id="22531" name="Content Placeholder 2">
                <a:extLst>
                  <a:ext uri="{FF2B5EF4-FFF2-40B4-BE49-F238E27FC236}">
                    <a16:creationId xmlns:a16="http://schemas.microsoft.com/office/drawing/2014/main" id="{36B17E44-35B2-45AF-818B-532E88B2EC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06996" y="1722438"/>
                <a:ext cx="7330008" cy="3886200"/>
              </a:xfrm>
              <a:blipFill>
                <a:blip r:embed="rId2"/>
                <a:stretch>
                  <a:fillRect l="-749" t="-94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2">
            <a:extLst>
              <a:ext uri="{FF2B5EF4-FFF2-40B4-BE49-F238E27FC236}">
                <a16:creationId xmlns:a16="http://schemas.microsoft.com/office/drawing/2014/main" id="{9A658F0B-0ABB-4D24-896A-346A0C4F6B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579438"/>
            <a:ext cx="8229600" cy="1143000"/>
          </a:xfrm>
        </p:spPr>
        <p:txBody>
          <a:bodyPr/>
          <a:lstStyle/>
          <a:p>
            <a:pPr eaLnBrk="1" hangingPunct="1"/>
            <a:r>
              <a:rPr lang="en-IN" altLang="en-US" sz="2800" b="1" dirty="0">
                <a:solidFill>
                  <a:srgbClr val="000000"/>
                </a:solidFill>
              </a:rPr>
              <a:t>Asymptotic notation (Little Oh omega )</a:t>
            </a:r>
            <a:endParaRPr lang="en-IN" altLang="en-US" sz="28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2531" name="Content Placeholder 2">
                <a:extLst>
                  <a:ext uri="{FF2B5EF4-FFF2-40B4-BE49-F238E27FC236}">
                    <a16:creationId xmlns:a16="http://schemas.microsoft.com/office/drawing/2014/main" id="{36B17E44-35B2-45AF-818B-532E88B2ECEE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906996" y="1722438"/>
                <a:ext cx="7330008" cy="3886200"/>
              </a:xfrm>
            </p:spPr>
            <p:txBody>
              <a:bodyPr/>
              <a:lstStyle/>
              <a:p>
                <a:pPr marL="0" indent="0">
                  <a:spcAft>
                    <a:spcPts val="800"/>
                  </a:spcAft>
                  <a:buNone/>
                </a:pPr>
                <a:r>
                  <a:rPr lang="en-US" sz="1800" dirty="0">
                    <a:solidFill>
                      <a:srgbClr val="000000"/>
                    </a:solidFill>
                    <a:effectLst/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Example 12</a:t>
                </a:r>
                <a:endParaRPr lang="en-IN" sz="18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𝐼𝑓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𝑎𝑛𝑑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𝑔</m:t>
                      </m:r>
                      <m:d>
                        <m:d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func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𝑠h𝑜𝑤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𝑡h𝑎𝑡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∈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𝜔</m:t>
                      </m:r>
                      <m:d>
                        <m:d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IN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IN" sz="18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⟹  </m:t>
                      </m:r>
                      <m:limLow>
                        <m:limLow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limLow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𝑙𝑖𝑚</m:t>
                          </m:r>
                        </m:e>
                        <m:lim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→∞</m:t>
                          </m:r>
                        </m:lim>
                      </m:limLow>
                      <m:f>
                        <m:f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IN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</m:d>
                        </m:num>
                        <m:den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IN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</m:d>
                        </m:den>
                      </m:f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=∞</m:t>
                      </m:r>
                    </m:oMath>
                  </m:oMathPara>
                </a14:m>
                <a:endParaRPr lang="en-IN" sz="18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⟹  </m:t>
                      </m:r>
                      <m:limLow>
                        <m:limLow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limLow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𝑙𝑖𝑚</m:t>
                          </m:r>
                        </m:e>
                        <m:lim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→∞</m:t>
                          </m:r>
                        </m:lim>
                      </m:limLow>
                      <m:f>
                        <m:f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IN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</m:num>
                        <m:den>
                          <m:func>
                            <m:funcPr>
                              <m:ctrlPr>
                                <a:rPr lang="en-IN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8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en-IN" sz="18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spcAft>
                    <a:spcPts val="0"/>
                  </a:spcAft>
                  <a:buNone/>
                </a:pPr>
                <a:r>
                  <a:rPr lang="en-US" sz="1800" dirty="0">
                    <a:solidFill>
                      <a:srgbClr val="000000"/>
                    </a:solidFill>
                    <a:effectLst/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Apply L Hospital Rule </a:t>
                </a:r>
                <a:endParaRPr lang="en-IN" sz="18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⟹  </m:t>
                      </m:r>
                      <m:limLow>
                        <m:limLow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limLow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𝑙𝑖𝑚</m:t>
                          </m:r>
                        </m:e>
                        <m:lim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→∞</m:t>
                          </m:r>
                        </m:lim>
                      </m:limLow>
                      <m:f>
                        <m:f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num>
                        <m:den>
                          <m:f>
                            <m:fPr>
                              <m:type m:val="skw"/>
                              <m:ctrlPr>
                                <a:rPr lang="en-IN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en-IN" sz="18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⟹  </m:t>
                      </m:r>
                      <m:limLow>
                        <m:limLow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limLow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𝑙𝑖𝑚</m:t>
                          </m:r>
                        </m:e>
                        <m:lim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→∞</m:t>
                          </m:r>
                        </m:lim>
                      </m:limLow>
                      <m:sSup>
                        <m:sSup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IN" sz="18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⟹  </m:t>
                      </m:r>
                      <m:limLow>
                        <m:limLow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limLow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𝑙𝑖𝑚</m:t>
                          </m:r>
                        </m:e>
                        <m:lim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→∞</m:t>
                          </m:r>
                        </m:lim>
                      </m:limLow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 ∞</m:t>
                      </m:r>
                    </m:oMath>
                  </m:oMathPara>
                </a14:m>
                <a:endParaRPr lang="en-IN" sz="18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spcAft>
                    <a:spcPts val="0"/>
                  </a:spcAft>
                  <a:buNone/>
                </a:pPr>
                <a:r>
                  <a:rPr lang="en-IN" sz="1800" dirty="0">
                    <a:solidFill>
                      <a:srgbClr val="000000"/>
                    </a:solidFill>
                    <a:effectLst/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𝑊h𝑖𝑐h</m:t>
                    </m:r>
                    <m:r>
                      <a:rPr lang="en-US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𝑖𝑠</m:t>
                    </m:r>
                    <m:r>
                      <a:rPr lang="en-US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𝑡𝑟𝑢𝑒</m:t>
                    </m:r>
                    <m:r>
                      <a:rPr lang="en-US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𝑎𝑠</m:t>
                    </m:r>
                    <m:r>
                      <a:rPr lang="en-US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𝑝𝑒𝑟</m:t>
                    </m:r>
                    <m:r>
                      <a:rPr lang="en-US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𝜔</m:t>
                    </m:r>
                    <m:r>
                      <a:rPr lang="en-US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𝑛𝑜𝑡𝑎𝑡𝑖𝑜𝑛</m:t>
                    </m:r>
                    <m:r>
                      <a:rPr lang="en-US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𝐻𝑒𝑛𝑐𝑒</m:t>
                    </m:r>
                    <m:r>
                      <a:rPr lang="en-US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IN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d>
                    <m:r>
                      <a:rPr lang="en-US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𝜔</m:t>
                    </m:r>
                    <m:d>
                      <m:dPr>
                        <m:ctrlPr>
                          <a:rPr lang="en-IN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IN" sz="1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endParaRPr lang="en-IN" sz="18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en-US" altLang="en-US" dirty="0"/>
              </a:p>
            </p:txBody>
          </p:sp>
        </mc:Choice>
        <mc:Fallback xmlns="">
          <p:sp>
            <p:nvSpPr>
              <p:cNvPr id="22531" name="Content Placeholder 2">
                <a:extLst>
                  <a:ext uri="{FF2B5EF4-FFF2-40B4-BE49-F238E27FC236}">
                    <a16:creationId xmlns:a16="http://schemas.microsoft.com/office/drawing/2014/main" id="{36B17E44-35B2-45AF-818B-532E88B2EC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06996" y="1722438"/>
                <a:ext cx="7330008" cy="3886200"/>
              </a:xfrm>
              <a:blipFill>
                <a:blip r:embed="rId2"/>
                <a:stretch>
                  <a:fillRect l="-749" t="-942" b="-675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2">
            <a:extLst>
              <a:ext uri="{FF2B5EF4-FFF2-40B4-BE49-F238E27FC236}">
                <a16:creationId xmlns:a16="http://schemas.microsoft.com/office/drawing/2014/main" id="{9A658F0B-0ABB-4D24-896A-346A0C4F6B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579438"/>
            <a:ext cx="8229600" cy="1143000"/>
          </a:xfrm>
        </p:spPr>
        <p:txBody>
          <a:bodyPr/>
          <a:lstStyle/>
          <a:p>
            <a:pPr eaLnBrk="1" hangingPunct="1"/>
            <a:r>
              <a:rPr lang="en-IN" altLang="en-US" sz="2800" b="1" dirty="0">
                <a:solidFill>
                  <a:srgbClr val="000000"/>
                </a:solidFill>
              </a:rPr>
              <a:t>Asymptotic notation (Little Oh omega )</a:t>
            </a:r>
            <a:endParaRPr lang="en-IN" altLang="en-US" sz="2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25703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247310E5-4F90-4487-A5F0-30F026987C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579438"/>
            <a:ext cx="8229600" cy="833437"/>
          </a:xfrm>
        </p:spPr>
        <p:txBody>
          <a:bodyPr/>
          <a:lstStyle/>
          <a:p>
            <a:pPr eaLnBrk="1" hangingPunct="1"/>
            <a:r>
              <a:rPr lang="en-IN" altLang="en-US" sz="2800" b="1">
                <a:solidFill>
                  <a:srgbClr val="000000"/>
                </a:solidFill>
              </a:rPr>
              <a:t>Comparisons of functions</a:t>
            </a:r>
            <a:endParaRPr lang="en-IN" altLang="en-US" sz="2800">
              <a:solidFill>
                <a:srgbClr val="000000"/>
              </a:solidFill>
            </a:endParaRPr>
          </a:p>
        </p:txBody>
      </p:sp>
      <p:pic>
        <p:nvPicPr>
          <p:cNvPr id="24579" name="Picture 4">
            <a:extLst>
              <a:ext uri="{FF2B5EF4-FFF2-40B4-BE49-F238E27FC236}">
                <a16:creationId xmlns:a16="http://schemas.microsoft.com/office/drawing/2014/main" id="{9F6C2993-CFD7-4CD5-9D80-F532448F8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950" y="1458913"/>
            <a:ext cx="7404100" cy="3943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4">
            <a:extLst>
              <a:ext uri="{FF2B5EF4-FFF2-40B4-BE49-F238E27FC236}">
                <a16:creationId xmlns:a16="http://schemas.microsoft.com/office/drawing/2014/main" id="{FF21A992-F160-4D10-99A2-2EE5AAF751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1341438"/>
            <a:ext cx="7831137" cy="2976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1003EF57-981B-4A0B-8E4D-41C77CDA9F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579438"/>
            <a:ext cx="8229600" cy="688975"/>
          </a:xfrm>
        </p:spPr>
        <p:txBody>
          <a:bodyPr/>
          <a:lstStyle/>
          <a:p>
            <a:pPr eaLnBrk="1" hangingPunct="1"/>
            <a:r>
              <a:rPr lang="en-IN" altLang="en-US" sz="2400" b="1">
                <a:solidFill>
                  <a:srgbClr val="000000"/>
                </a:solidFill>
              </a:rPr>
              <a:t>Standard notations and common functions</a:t>
            </a:r>
            <a:endParaRPr lang="en-IN" altLang="en-US" sz="2400">
              <a:solidFill>
                <a:srgbClr val="000000"/>
              </a:solidFill>
            </a:endParaRPr>
          </a:p>
        </p:txBody>
      </p:sp>
      <p:pic>
        <p:nvPicPr>
          <p:cNvPr id="26627" name="Picture 4">
            <a:extLst>
              <a:ext uri="{FF2B5EF4-FFF2-40B4-BE49-F238E27FC236}">
                <a16:creationId xmlns:a16="http://schemas.microsoft.com/office/drawing/2014/main" id="{4944676D-A8E2-475B-86A0-C6BFEA8C5463}"/>
              </a:ext>
            </a:extLst>
          </p:cNvPr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4213" y="1773238"/>
            <a:ext cx="7912100" cy="2608262"/>
          </a:xfrm>
          <a:noFill/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4">
            <a:extLst>
              <a:ext uri="{FF2B5EF4-FFF2-40B4-BE49-F238E27FC236}">
                <a16:creationId xmlns:a16="http://schemas.microsoft.com/office/drawing/2014/main" id="{AECA523B-405E-42C2-ABA9-188DA543E8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836613"/>
            <a:ext cx="7785100" cy="490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4">
            <a:extLst>
              <a:ext uri="{FF2B5EF4-FFF2-40B4-BE49-F238E27FC236}">
                <a16:creationId xmlns:a16="http://schemas.microsoft.com/office/drawing/2014/main" id="{C0A52F62-0474-450B-925E-2ADAF37105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1341438"/>
            <a:ext cx="7572375" cy="3519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675" name="Picture 5">
            <a:extLst>
              <a:ext uri="{FF2B5EF4-FFF2-40B4-BE49-F238E27FC236}">
                <a16:creationId xmlns:a16="http://schemas.microsoft.com/office/drawing/2014/main" id="{E0643A8E-350F-4DC2-BA70-40AC1C4141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4941888"/>
            <a:ext cx="7440613" cy="433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4">
            <a:extLst>
              <a:ext uri="{FF2B5EF4-FFF2-40B4-BE49-F238E27FC236}">
                <a16:creationId xmlns:a16="http://schemas.microsoft.com/office/drawing/2014/main" id="{2DD1BEFB-DDC6-4487-BC3E-45B8C79EC5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1557338"/>
            <a:ext cx="7418388" cy="337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4">
            <a:extLst>
              <a:ext uri="{FF2B5EF4-FFF2-40B4-BE49-F238E27FC236}">
                <a16:creationId xmlns:a16="http://schemas.microsoft.com/office/drawing/2014/main" id="{5A8E5BF2-2EE9-4CD0-A433-60C43BEC62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750" y="1414463"/>
            <a:ext cx="7302500" cy="4032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5">
            <a:extLst>
              <a:ext uri="{FF2B5EF4-FFF2-40B4-BE49-F238E27FC236}">
                <a16:creationId xmlns:a16="http://schemas.microsoft.com/office/drawing/2014/main" id="{1C2CEC80-D2CB-4780-A465-834B13D0D8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1125538"/>
            <a:ext cx="7302500" cy="4032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49" name="Rectangle 2">
            <a:extLst>
              <a:ext uri="{FF2B5EF4-FFF2-40B4-BE49-F238E27FC236}">
                <a16:creationId xmlns:a16="http://schemas.microsoft.com/office/drawing/2014/main" id="{786014BC-3512-4F0D-BD38-18FC57B5B9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9750" y="363538"/>
            <a:ext cx="8229600" cy="762000"/>
          </a:xfrm>
        </p:spPr>
        <p:txBody>
          <a:bodyPr/>
          <a:lstStyle/>
          <a:p>
            <a:pPr eaLnBrk="1" hangingPunct="1"/>
            <a:r>
              <a:rPr lang="en-IN" altLang="en-US" sz="2800" b="1" dirty="0">
                <a:solidFill>
                  <a:srgbClr val="000000"/>
                </a:solidFill>
              </a:rPr>
              <a:t>Asymptotic notation (Big Oh )</a:t>
            </a:r>
            <a:endParaRPr lang="en-IN" altLang="en-US" sz="28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4">
            <a:extLst>
              <a:ext uri="{FF2B5EF4-FFF2-40B4-BE49-F238E27FC236}">
                <a16:creationId xmlns:a16="http://schemas.microsoft.com/office/drawing/2014/main" id="{AB908EC7-5E40-4135-9DC2-0DB7193F30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1628775"/>
            <a:ext cx="4610100" cy="290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WordArt 4">
            <a:extLst>
              <a:ext uri="{FF2B5EF4-FFF2-40B4-BE49-F238E27FC236}">
                <a16:creationId xmlns:a16="http://schemas.microsoft.com/office/drawing/2014/main" id="{9B6D1C1C-DA97-406C-97AA-F8C82344CCEA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1331913" y="1341438"/>
            <a:ext cx="6264275" cy="3240087"/>
          </a:xfrm>
          <a:prstGeom prst="rect">
            <a:avLst/>
          </a:prstGeom>
        </p:spPr>
        <p:txBody>
          <a:bodyPr wrap="none" fromWordArt="1">
            <a:prstTxWarp prst="textCurveDown">
              <a:avLst>
                <a:gd name="adj" fmla="val 43477"/>
              </a:avLst>
            </a:prstTxWarp>
            <a:scene3d>
              <a:camera prst="legacyObliqueRight"/>
              <a:lightRig rig="legacyHarsh3" dir="t"/>
            </a:scene3d>
            <a:sp3d extrusionH="100000" prstMaterial="legacyMatte">
              <a:extrusionClr>
                <a:srgbClr val="663300"/>
              </a:extrusionClr>
              <a:contourClr>
                <a:srgbClr val="FFFFFF"/>
              </a:contourClr>
            </a:sp3d>
          </a:bodyPr>
          <a:lstStyle/>
          <a:p>
            <a:pPr algn="ctr"/>
            <a:r>
              <a:rPr lang="en-IN" sz="3600" kern="10">
                <a:ln w="9525">
                  <a:round/>
                  <a:headEnd/>
                  <a:tailEnd/>
                </a:ln>
                <a:blipFill dpi="0" rotWithShape="0">
                  <a:blip r:embed="rId2"/>
                  <a:srcRect/>
                  <a:tile tx="0" ty="0" sx="100000" sy="100000" flip="none" algn="tl"/>
                </a:blipFill>
                <a:latin typeface="Arial Black" panose="020B0A04020102020204" pitchFamily="34" charset="0"/>
              </a:rPr>
              <a:t>Thank U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FB77587F-D44C-4067-AF7F-1F2ED3822D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z="4000" b="1" dirty="0">
                <a:solidFill>
                  <a:srgbClr val="000000"/>
                </a:solidFill>
              </a:rPr>
              <a:t>Asymptotic notation (Big Oh )</a:t>
            </a:r>
            <a:endParaRPr lang="en-I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89712ED-22B6-4D22-B4DE-8E781172CB6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71600" y="1708965"/>
                <a:ext cx="7581528" cy="3886200"/>
              </a:xfrm>
            </p:spPr>
            <p:txBody>
              <a:bodyPr/>
              <a:lstStyle/>
              <a:p>
                <a:pPr marL="0" indent="0">
                  <a:spcAft>
                    <a:spcPts val="0"/>
                  </a:spcAft>
                  <a:buNone/>
                </a:pPr>
                <a:r>
                  <a:rPr lang="en-US" sz="2000" dirty="0">
                    <a:solidFill>
                      <a:srgbClr val="000000"/>
                    </a:solidFill>
                    <a:effectLst/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Example 1</a:t>
                </a:r>
                <a:endParaRPr lang="en-IN" sz="20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𝑃𝑟𝑜𝑣𝑒</m:t>
                      </m:r>
                      <m:r>
                        <a:rPr lang="en-US" sz="20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0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𝑡h𝑎𝑡</m:t>
                      </m:r>
                      <m:r>
                        <a:rPr lang="en-US" sz="20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   </m:t>
                      </m:r>
                      <m:r>
                        <a:rPr lang="en-US" sz="20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=2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+3 ∈ 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𝑂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IN" sz="20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spcAft>
                    <a:spcPts val="0"/>
                  </a:spcAft>
                  <a:buNone/>
                </a:pPr>
                <a:endParaRPr lang="en-IN" sz="20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89712ED-22B6-4D22-B4DE-8E781172CB6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71600" y="1708965"/>
                <a:ext cx="7581528" cy="3886200"/>
              </a:xfrm>
              <a:blipFill>
                <a:blip r:embed="rId2"/>
                <a:stretch>
                  <a:fillRect l="-804" t="-78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FB77587F-D44C-4067-AF7F-1F2ED3822D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z="4000" b="1" dirty="0">
                <a:solidFill>
                  <a:srgbClr val="000000"/>
                </a:solidFill>
              </a:rPr>
              <a:t>Asymptotic notation (Big Oh )</a:t>
            </a:r>
            <a:endParaRPr lang="en-I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89712ED-22B6-4D22-B4DE-8E781172CB6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71600" y="1708965"/>
                <a:ext cx="7581528" cy="3886200"/>
              </a:xfrm>
            </p:spPr>
            <p:txBody>
              <a:bodyPr/>
              <a:lstStyle/>
              <a:p>
                <a:pPr marL="0" indent="0">
                  <a:spcAft>
                    <a:spcPts val="0"/>
                  </a:spcAft>
                  <a:buNone/>
                </a:pPr>
                <a:r>
                  <a:rPr lang="en-US" sz="2000" dirty="0">
                    <a:solidFill>
                      <a:srgbClr val="000000"/>
                    </a:solidFill>
                    <a:effectLst/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Example 1</a:t>
                </a:r>
                <a:endParaRPr lang="en-IN" sz="20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𝑃𝑟𝑜𝑣𝑒</m:t>
                      </m:r>
                      <m:r>
                        <a:rPr lang="en-US" sz="20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0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𝑡h𝑎𝑡</m:t>
                      </m:r>
                      <m:r>
                        <a:rPr lang="en-US" sz="20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   </m:t>
                      </m:r>
                      <m:r>
                        <a:rPr lang="en-US" sz="20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=2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+3 ∈ 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𝑂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IN" sz="20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⟹2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+3≤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𝑐𝑔</m:t>
                      </m:r>
                      <m:d>
                        <m:d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IN" sz="20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⟹2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+3≤2</m:t>
                      </m:r>
                      <m:r>
                        <a:rPr lang="en-IN" sz="2000" b="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en-IN" sz="2000" b="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+3</m:t>
                      </m:r>
                      <m:r>
                        <a:rPr lang="en-IN" sz="2000" b="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𝑛</m:t>
                      </m:r>
                    </m:oMath>
                  </m:oMathPara>
                </a14:m>
                <a:endParaRPr lang="en-IN" sz="20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⟹2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+3≤5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, 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≥1</m:t>
                      </m:r>
                    </m:oMath>
                  </m:oMathPara>
                </a14:m>
                <a:endParaRPr lang="en-IN" sz="20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𝐻𝑒𝑛𝑐𝑒𝑓</m:t>
                      </m:r>
                      <m:d>
                        <m:d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𝑂</m:t>
                      </m:r>
                      <m:d>
                        <m:d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IN" sz="20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spcAft>
                    <a:spcPts val="0"/>
                  </a:spcAft>
                  <a:buNone/>
                </a:pPr>
                <a:r>
                  <a:rPr lang="en-US" sz="2000" dirty="0">
                    <a:solidFill>
                      <a:srgbClr val="000000"/>
                    </a:solidFill>
                    <a:effectLst/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IN" sz="20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𝐹𝑜𝑟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,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𝑂</m:t>
                      </m:r>
                      <m:d>
                        <m:d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IN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𝑖𝑠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𝑎𝑙𝑠𝑜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𝑡𝑟𝑢𝑒</m:t>
                      </m:r>
                    </m:oMath>
                  </m:oMathPara>
                </a14:m>
                <a:endParaRPr lang="en-IN" sz="20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𝐹𝑜𝑟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,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𝑂</m:t>
                      </m:r>
                      <m:d>
                        <m:d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IN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𝑖𝑠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𝑎𝑙𝑠𝑜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𝑡𝑟𝑢𝑒</m:t>
                      </m:r>
                    </m:oMath>
                  </m:oMathPara>
                </a14:m>
                <a:endParaRPr lang="en-IN" sz="20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𝐵𝑢𝑡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𝑓𝑜𝑟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,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𝑂</m:t>
                      </m:r>
                      <m:d>
                        <m:d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IN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lg</m:t>
                              </m:r>
                            </m:fName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</m:func>
                        </m:e>
                      </m:d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𝑖𝑠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𝑛𝑜𝑡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𝑡𝑟𝑢𝑒</m:t>
                      </m:r>
                    </m:oMath>
                  </m:oMathPara>
                </a14:m>
                <a:endParaRPr lang="en-IN" sz="20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spcAft>
                    <a:spcPts val="0"/>
                  </a:spcAft>
                  <a:buNone/>
                </a:pPr>
                <a:r>
                  <a:rPr lang="en-US" sz="2000" dirty="0">
                    <a:solidFill>
                      <a:srgbClr val="000000"/>
                    </a:solidFill>
                    <a:effectLst/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Because</a:t>
                </a:r>
                <a:endParaRPr lang="en-IN" sz="20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1&lt;</m:t>
                      </m:r>
                      <m:func>
                        <m:func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lg</m:t>
                          </m:r>
                        </m:fName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func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&lt;</m:t>
                      </m:r>
                      <m:rad>
                        <m:radPr>
                          <m:degHide m:val="on"/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rad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&lt;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&lt;</m:t>
                      </m:r>
                      <m:sSup>
                        <m:sSup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&lt;</m:t>
                      </m:r>
                      <m:sSup>
                        <m:sSup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&lt;…&lt;</m:t>
                      </m:r>
                      <m:sSup>
                        <m:sSup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&lt;</m:t>
                      </m:r>
                      <m:sSup>
                        <m:sSup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e>
                        <m: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&lt;…&lt;</m:t>
                      </m:r>
                      <m:sSup>
                        <m:sSup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IN" sz="20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89712ED-22B6-4D22-B4DE-8E781172CB6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71600" y="1708965"/>
                <a:ext cx="7581528" cy="3886200"/>
              </a:xfrm>
              <a:blipFill>
                <a:blip r:embed="rId2"/>
                <a:stretch>
                  <a:fillRect l="-804" t="-784" b="-141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97665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30AE1BAC-40E9-4E06-BABD-8F72FCC34E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z="4000" b="1" dirty="0">
                <a:solidFill>
                  <a:srgbClr val="000000"/>
                </a:solidFill>
              </a:rPr>
              <a:t>Asymptotic notation (Big Oh )</a:t>
            </a:r>
            <a:endParaRPr lang="en-I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A036A74-DE6E-4D26-AA62-4ACB2C618E6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15616" y="1905000"/>
                <a:ext cx="7571184" cy="3886200"/>
              </a:xfrm>
            </p:spPr>
            <p:txBody>
              <a:bodyPr/>
              <a:lstStyle/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r>
                  <a:rPr lang="en-US" sz="2000" dirty="0">
                    <a:solidFill>
                      <a:srgbClr val="000000"/>
                    </a:solidFill>
                    <a:effectLst/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Example 2</a:t>
                </a:r>
                <a:endParaRPr lang="en-IN" sz="20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𝑃𝑟𝑜𝑣𝑒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𝑡h𝑎𝑡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=2</m:t>
                      </m:r>
                      <m:sSup>
                        <m:sSup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+3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+4 ∈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𝑂</m:t>
                      </m:r>
                      <m:d>
                        <m:d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IN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IN" sz="20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A036A74-DE6E-4D26-AA62-4ACB2C618E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15616" y="1905000"/>
                <a:ext cx="7571184" cy="3886200"/>
              </a:xfrm>
              <a:blipFill>
                <a:blip r:embed="rId2"/>
                <a:stretch>
                  <a:fillRect l="-805" t="-109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30AE1BAC-40E9-4E06-BABD-8F72FCC34E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z="4000" b="1" dirty="0">
                <a:solidFill>
                  <a:srgbClr val="000000"/>
                </a:solidFill>
              </a:rPr>
              <a:t>Asymptotic notation (Big Oh )</a:t>
            </a:r>
            <a:endParaRPr lang="en-I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A036A74-DE6E-4D26-AA62-4ACB2C618E6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15616" y="1905000"/>
                <a:ext cx="7571184" cy="3886200"/>
              </a:xfrm>
            </p:spPr>
            <p:txBody>
              <a:bodyPr/>
              <a:lstStyle/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r>
                  <a:rPr lang="en-US" sz="2000" dirty="0">
                    <a:solidFill>
                      <a:srgbClr val="000000"/>
                    </a:solidFill>
                    <a:effectLst/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Example 2</a:t>
                </a:r>
                <a:endParaRPr lang="en-IN" sz="20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𝑃𝑟𝑜𝑣𝑒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𝑡h𝑎𝑡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=2</m:t>
                      </m:r>
                      <m:sSup>
                        <m:sSup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+3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+4 ∈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𝑂</m:t>
                      </m:r>
                      <m:d>
                        <m:d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IN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IN" sz="20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⟹2</m:t>
                      </m:r>
                      <m:sSup>
                        <m:sSup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+3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+4≤2</m:t>
                      </m:r>
                      <m:sSup>
                        <m:sSup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+3</m:t>
                      </m:r>
                      <m:sSup>
                        <m:sSup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+4</m:t>
                      </m:r>
                      <m:sSup>
                        <m:sSup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IN" sz="20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⟹2</m:t>
                      </m:r>
                      <m:sSup>
                        <m:sSup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+3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+4≤9</m:t>
                      </m:r>
                      <m:sSup>
                        <m:sSup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  ,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𝑤h𝑒𝑟𝑒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𝑐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=9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𝑎𝑛𝑑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 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≥1</m:t>
                      </m:r>
                    </m:oMath>
                  </m:oMathPara>
                </a14:m>
                <a:endParaRPr lang="en-IN" sz="20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𝐻𝑒𝑛𝑐𝑒𝑓</m:t>
                      </m:r>
                      <m:d>
                        <m:d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𝑂</m:t>
                      </m:r>
                      <m:d>
                        <m:d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IN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IN" sz="2000" dirty="0"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A036A74-DE6E-4D26-AA62-4ACB2C618E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15616" y="1905000"/>
                <a:ext cx="7571184" cy="3886200"/>
              </a:xfrm>
              <a:blipFill>
                <a:blip r:embed="rId2"/>
                <a:stretch>
                  <a:fillRect l="-805" t="-109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28177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02B4C-2AB2-45C4-BD02-0BA0BDCAE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z="3600" b="1" dirty="0">
                <a:solidFill>
                  <a:srgbClr val="000000"/>
                </a:solidFill>
              </a:rPr>
              <a:t>Asymptotic notation (Big Oh )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D4DEF19-29DC-419F-8E46-85EEAEF5423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43608" y="1905000"/>
                <a:ext cx="7643192" cy="3886200"/>
              </a:xfrm>
            </p:spPr>
            <p:txBody>
              <a:bodyPr/>
              <a:lstStyle/>
              <a:p>
                <a:pPr marL="0" indent="0">
                  <a:spcAft>
                    <a:spcPts val="800"/>
                  </a:spcAft>
                  <a:buNone/>
                </a:pPr>
                <a:r>
                  <a:rPr lang="en-US" sz="2000" dirty="0">
                    <a:solidFill>
                      <a:srgbClr val="000000"/>
                    </a:solidFill>
                    <a:effectLst/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Example 3 </a:t>
                </a:r>
                <a:endParaRPr lang="en-IN" sz="20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spcAft>
                    <a:spcPts val="800"/>
                  </a:spcAft>
                  <a:buNone/>
                </a:pP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𝐼𝑓</m:t>
                    </m:r>
                    <m:r>
                      <a:rPr lang="en-US" sz="20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0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IN" sz="2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d>
                    <m:r>
                      <a:rPr lang="en-US" sz="20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IN" sz="2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sz="2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</m:sup>
                    </m:sSup>
                    <m:r>
                      <a:rPr lang="en-US" sz="20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0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𝑎𝑛𝑑</m:t>
                    </m:r>
                    <m:r>
                      <a:rPr lang="en-US" sz="20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0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𝑔</m:t>
                    </m:r>
                    <m:d>
                      <m:dPr>
                        <m:ctrlPr>
                          <a:rPr lang="en-IN" sz="2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d>
                    <m:r>
                      <a:rPr lang="en-US" sz="20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 </m:t>
                    </m:r>
                    <m:sSup>
                      <m:sSupPr>
                        <m:ctrlPr>
                          <a:rPr lang="en-IN" sz="2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p>
                    <m:r>
                      <a:rPr lang="en-US" sz="20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0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𝑡h𝑒</m:t>
                    </m:r>
                    <m:r>
                      <a:rPr lang="en-US" sz="20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0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𝑝𝑟𝑜𝑣𝑒</m:t>
                    </m:r>
                    <m:r>
                      <a:rPr lang="en-US" sz="20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0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𝑡h𝑎𝑡</m:t>
                    </m:r>
                    <m:r>
                      <a:rPr lang="en-US" sz="20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0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IN" sz="2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d>
                    <m:r>
                      <a:rPr lang="en-US" sz="20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∈ </m:t>
                    </m:r>
                    <m:r>
                      <m:rPr>
                        <m:sty m:val="p"/>
                      </m:rPr>
                      <a:rPr lang="en-US" sz="20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Ο</m:t>
                    </m:r>
                    <m:r>
                      <a:rPr lang="en-US" sz="20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0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𝑔</m:t>
                    </m:r>
                    <m:d>
                      <m:dPr>
                        <m:ctrlPr>
                          <a:rPr lang="en-IN" sz="2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d>
                    <m:r>
                      <a:rPr lang="en-US" sz="20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rgbClr val="000000"/>
                    </a:solidFill>
                    <a:effectLst/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IN" sz="20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D4DEF19-29DC-419F-8E46-85EEAEF5423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43608" y="1905000"/>
                <a:ext cx="7643192" cy="3886200"/>
              </a:xfrm>
              <a:blipFill>
                <a:blip r:embed="rId2"/>
                <a:stretch>
                  <a:fillRect l="-797" t="-94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3907718"/>
      </p:ext>
    </p:extLst>
  </p:cSld>
  <p:clrMapOvr>
    <a:masterClrMapping/>
  </p:clrMapOvr>
</p:sld>
</file>

<file path=ppt/theme/theme1.xml><?xml version="1.0" encoding="utf-8"?>
<a:theme xmlns:a="http://schemas.openxmlformats.org/drawingml/2006/main" name="10069045">
  <a:themeElements>
    <a:clrScheme name="10069045 13">
      <a:dk1>
        <a:srgbClr val="003300"/>
      </a:dk1>
      <a:lt1>
        <a:srgbClr val="FFFFFF"/>
      </a:lt1>
      <a:dk2>
        <a:srgbClr val="3A566E"/>
      </a:dk2>
      <a:lt2>
        <a:srgbClr val="808080"/>
      </a:lt2>
      <a:accent1>
        <a:srgbClr val="A6BF73"/>
      </a:accent1>
      <a:accent2>
        <a:srgbClr val="FFFFCC"/>
      </a:accent2>
      <a:accent3>
        <a:srgbClr val="FFFFFF"/>
      </a:accent3>
      <a:accent4>
        <a:srgbClr val="002A00"/>
      </a:accent4>
      <a:accent5>
        <a:srgbClr val="D0DCBC"/>
      </a:accent5>
      <a:accent6>
        <a:srgbClr val="E7E7B9"/>
      </a:accent6>
      <a:hlink>
        <a:srgbClr val="7EA0BC"/>
      </a:hlink>
      <a:folHlink>
        <a:srgbClr val="BF848A"/>
      </a:folHlink>
    </a:clrScheme>
    <a:fontScheme name="10069045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10069045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069045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069045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069045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069045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069045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069045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069045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069045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069045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069045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069045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069045 13">
        <a:dk1>
          <a:srgbClr val="003300"/>
        </a:dk1>
        <a:lt1>
          <a:srgbClr val="FFFFFF"/>
        </a:lt1>
        <a:dk2>
          <a:srgbClr val="3A566E"/>
        </a:dk2>
        <a:lt2>
          <a:srgbClr val="808080"/>
        </a:lt2>
        <a:accent1>
          <a:srgbClr val="A6BF73"/>
        </a:accent1>
        <a:accent2>
          <a:srgbClr val="FFFFCC"/>
        </a:accent2>
        <a:accent3>
          <a:srgbClr val="FFFFFF"/>
        </a:accent3>
        <a:accent4>
          <a:srgbClr val="002A00"/>
        </a:accent4>
        <a:accent5>
          <a:srgbClr val="D0DCBC"/>
        </a:accent5>
        <a:accent6>
          <a:srgbClr val="E7E7B9"/>
        </a:accent6>
        <a:hlink>
          <a:srgbClr val="7EA0BC"/>
        </a:hlink>
        <a:folHlink>
          <a:srgbClr val="BF848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10069045</Template>
  <TotalTime>926</TotalTime>
  <Words>1339</Words>
  <Application>Microsoft Office PowerPoint</Application>
  <PresentationFormat>On-screen Show (4:3)</PresentationFormat>
  <Paragraphs>155</Paragraphs>
  <Slides>41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7" baseType="lpstr">
      <vt:lpstr>Arial</vt:lpstr>
      <vt:lpstr>Arial Black</vt:lpstr>
      <vt:lpstr>Cambria Math</vt:lpstr>
      <vt:lpstr>Tahoma</vt:lpstr>
      <vt:lpstr>10069045</vt:lpstr>
      <vt:lpstr>Equation</vt:lpstr>
      <vt:lpstr>Algorithm Analysis and Design  Growth of Functions  Week 2 Lecture – 4,5, and 6</vt:lpstr>
      <vt:lpstr>Overview</vt:lpstr>
      <vt:lpstr>Asymptotic notation (Big Oh )</vt:lpstr>
      <vt:lpstr>Asymptotic notation (Big Oh )</vt:lpstr>
      <vt:lpstr>Asymptotic notation (Big Oh )</vt:lpstr>
      <vt:lpstr>Asymptotic notation (Big Oh )</vt:lpstr>
      <vt:lpstr>Asymptotic notation (Big Oh )</vt:lpstr>
      <vt:lpstr>Asymptotic notation (Big Oh )</vt:lpstr>
      <vt:lpstr>Asymptotic notation (Big Oh )</vt:lpstr>
      <vt:lpstr>Asymptotic notation (Big Oh )</vt:lpstr>
      <vt:lpstr>Asymptotic notation (Omega )</vt:lpstr>
      <vt:lpstr>Asymptotic notation ( Omega )</vt:lpstr>
      <vt:lpstr>Asymptotic notation ( Omega )</vt:lpstr>
      <vt:lpstr>Asymptotic notation (Omega )</vt:lpstr>
      <vt:lpstr>Asymptotic notation ( Omega )</vt:lpstr>
      <vt:lpstr>Asymptotic notation ( Omega )</vt:lpstr>
      <vt:lpstr>Asymptotic notation ( Omega )</vt:lpstr>
      <vt:lpstr>Asymptotic notation (Omega )</vt:lpstr>
      <vt:lpstr>Asymptotic notation (Theta)</vt:lpstr>
      <vt:lpstr>Asymptotic notation (Theta)</vt:lpstr>
      <vt:lpstr>Asymptotic notation (Theta)</vt:lpstr>
      <vt:lpstr>Asymptotic notation (Theta)</vt:lpstr>
      <vt:lpstr>Asymptotic notation (Theta)</vt:lpstr>
      <vt:lpstr>Asymptotic notation (Little Oh )</vt:lpstr>
      <vt:lpstr>Asymptotic notation (Little Oh )</vt:lpstr>
      <vt:lpstr>Asymptotic notation (Little Oh )</vt:lpstr>
      <vt:lpstr>Asymptotic notation (Little Oh )</vt:lpstr>
      <vt:lpstr>Asymptotic notation (Little Oh )</vt:lpstr>
      <vt:lpstr>Asymptotic notation (Little omega )</vt:lpstr>
      <vt:lpstr>Asymptotic notation (Little omega )</vt:lpstr>
      <vt:lpstr>Asymptotic notation (Little omega )</vt:lpstr>
      <vt:lpstr>Asymptotic notation (Little Oh omega )</vt:lpstr>
      <vt:lpstr>Asymptotic notation (Little Oh omega )</vt:lpstr>
      <vt:lpstr>Comparisons of functions</vt:lpstr>
      <vt:lpstr>PowerPoint Presentation</vt:lpstr>
      <vt:lpstr>Standard notations and common functions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dell</dc:creator>
  <cp:lastModifiedBy>Ravendra singh</cp:lastModifiedBy>
  <cp:revision>42</cp:revision>
  <dcterms:created xsi:type="dcterms:W3CDTF">2008-04-22T09:26:06Z</dcterms:created>
  <dcterms:modified xsi:type="dcterms:W3CDTF">2020-08-27T05:05:25Z</dcterms:modified>
</cp:coreProperties>
</file>