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7" r:id="rId7"/>
    <p:sldId id="268" r:id="rId8"/>
    <p:sldId id="269" r:id="rId9"/>
    <p:sldId id="270" r:id="rId10"/>
    <p:sldId id="272" r:id="rId11"/>
    <p:sldId id="257" r:id="rId12"/>
    <p:sldId id="258" r:id="rId13"/>
    <p:sldId id="259" r:id="rId14"/>
    <p:sldId id="260" r:id="rId15"/>
    <p:sldId id="26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038600"/>
            <a:ext cx="7772400" cy="1470025"/>
          </a:xfrm>
        </p:spPr>
        <p:txBody>
          <a:bodyPr/>
          <a:lstStyle/>
          <a:p>
            <a:r>
              <a:rPr lang="en-US" dirty="0" smtClean="0"/>
              <a:t>Design and Analysis of Algorithm (KCS-503)</a:t>
            </a:r>
            <a:endParaRPr lang="en-US" dirty="0"/>
          </a:p>
        </p:txBody>
      </p:sp>
      <p:sp>
        <p:nvSpPr>
          <p:cNvPr id="3" name="Subtitle 2"/>
          <p:cNvSpPr>
            <a:spLocks noGrp="1"/>
          </p:cNvSpPr>
          <p:nvPr>
            <p:ph type="subTitle" idx="1"/>
          </p:nvPr>
        </p:nvSpPr>
        <p:spPr>
          <a:xfrm>
            <a:off x="304800" y="914400"/>
            <a:ext cx="8839200" cy="609600"/>
          </a:xfrm>
        </p:spPr>
        <p:txBody>
          <a:bodyPr>
            <a:noAutofit/>
          </a:bodyPr>
          <a:lstStyle/>
          <a:p>
            <a:r>
              <a:rPr lang="en-US" sz="4400" b="1" dirty="0" smtClean="0"/>
              <a:t>PRANVEER SINGH INSTITUTE OF TECHNOLOGY, Kanpur</a:t>
            </a:r>
            <a:endParaRPr lang="en-US" sz="4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EA292CDB-ACFD-4EA4-B3CF-1A2202E3E50B}"/>
              </a:ext>
            </a:extLst>
          </p:cNvPr>
          <p:cNvSpPr>
            <a:spLocks noGrp="1" noChangeArrowheads="1"/>
          </p:cNvSpPr>
          <p:nvPr>
            <p:ph type="subTitle" idx="1"/>
          </p:nvPr>
        </p:nvSpPr>
        <p:spPr>
          <a:xfrm>
            <a:off x="611188" y="1484313"/>
            <a:ext cx="7921625" cy="4824412"/>
          </a:xfrm>
        </p:spPr>
        <p:txBody>
          <a:bodyPr/>
          <a:lstStyle/>
          <a:p>
            <a:pPr marL="342900" indent="-342900" algn="just">
              <a:buFont typeface="Arial" panose="020B0604020202020204" pitchFamily="34" charset="0"/>
              <a:buChar char="•"/>
              <a:defRPr/>
            </a:pPr>
            <a:r>
              <a:rPr lang="en-US" sz="2400" dirty="0">
                <a:solidFill>
                  <a:srgbClr val="000000"/>
                </a:solidFill>
                <a:latin typeface="Times New Roman" panose="02020603050405020304" pitchFamily="18" charset="0"/>
              </a:rPr>
              <a:t>KCS-503.1 (CO1) Ability to Define [L1: Knowledge] Algorithms, Asymptotic Notations, Advanced Data Structures.</a:t>
            </a:r>
          </a:p>
          <a:p>
            <a:pPr marL="342900" indent="-342900" algn="just">
              <a:buFont typeface="Arial" panose="020B0604020202020204" pitchFamily="34" charset="0"/>
              <a:buChar char="•"/>
              <a:defRPr/>
            </a:pPr>
            <a:r>
              <a:rPr lang="en-US" sz="2400" dirty="0">
                <a:solidFill>
                  <a:srgbClr val="000000"/>
                </a:solidFill>
                <a:latin typeface="Times New Roman" panose="02020603050405020304" pitchFamily="18" charset="0"/>
              </a:rPr>
              <a:t>KCS-503.2 (CO2) Ability to Explain [L2: Comprehension] Various Algorithms, design approaches, advanced data structures and NP Completeness.</a:t>
            </a:r>
          </a:p>
          <a:p>
            <a:pPr marL="342900" indent="-342900" algn="just">
              <a:buFont typeface="Arial" panose="020B0604020202020204" pitchFamily="34" charset="0"/>
              <a:buChar char="•"/>
              <a:defRPr/>
            </a:pPr>
            <a:r>
              <a:rPr lang="en-US" sz="2400" dirty="0">
                <a:solidFill>
                  <a:srgbClr val="000000"/>
                </a:solidFill>
                <a:latin typeface="Times New Roman" panose="02020603050405020304" pitchFamily="18" charset="0"/>
              </a:rPr>
              <a:t>RCS-503.3 (CO3) Ability to Apply [L3: Application] appropriate design approach to solve a computational problem and appropriate method to solve recurrences.</a:t>
            </a:r>
          </a:p>
          <a:p>
            <a:pPr marL="342900" indent="-342900" algn="just">
              <a:buFont typeface="Arial" panose="020B0604020202020204" pitchFamily="34" charset="0"/>
              <a:buChar char="•"/>
              <a:defRPr/>
            </a:pPr>
            <a:r>
              <a:rPr lang="en-US" sz="2400" dirty="0">
                <a:solidFill>
                  <a:srgbClr val="000000"/>
                </a:solidFill>
                <a:latin typeface="Times New Roman" panose="02020603050405020304" pitchFamily="18" charset="0"/>
              </a:rPr>
              <a:t>RCS-503.4 (CO4) Ability to Analyze [L4: Analysis] various algorithms to solve computational problems.</a:t>
            </a:r>
            <a:r>
              <a:rPr lang="en-IN" sz="1800" dirty="0">
                <a:solidFill>
                  <a:srgbClr val="000000"/>
                </a:solidFill>
                <a:latin typeface="Times New Roman" panose="02020603050405020304" pitchFamily="18" charset="0"/>
              </a:rPr>
              <a:t>	</a:t>
            </a:r>
          </a:p>
          <a:p>
            <a:pPr lvl="1" indent="0" eaLnBrk="1" hangingPunct="1">
              <a:buFontTx/>
              <a:buNone/>
              <a:defRPr/>
            </a:pPr>
            <a:r>
              <a:rPr lang="en-US" sz="2400" dirty="0">
                <a:solidFill>
                  <a:srgbClr val="000000"/>
                </a:solidFill>
                <a:latin typeface="Times New Roman" panose="02020603050405020304" pitchFamily="18" charset="0"/>
              </a:rPr>
              <a:t>	</a:t>
            </a:r>
          </a:p>
          <a:p>
            <a:pPr lvl="1" indent="0" eaLnBrk="1" hangingPunct="1">
              <a:buFontTx/>
              <a:buNone/>
              <a:defRPr/>
            </a:pPr>
            <a:endParaRPr lang="en-IN" altLang="en-US" sz="2400" dirty="0">
              <a:solidFill>
                <a:srgbClr val="000000"/>
              </a:solidFill>
            </a:endParaRPr>
          </a:p>
          <a:p>
            <a:pPr algn="l" eaLnBrk="1" hangingPunct="1">
              <a:buFontTx/>
              <a:buChar char="•"/>
              <a:defRPr/>
            </a:pPr>
            <a:endParaRPr lang="en-IN" altLang="en-US" sz="2600" dirty="0">
              <a:solidFill>
                <a:srgbClr val="000000"/>
              </a:solidFill>
            </a:endParaRPr>
          </a:p>
        </p:txBody>
      </p:sp>
      <p:sp>
        <p:nvSpPr>
          <p:cNvPr id="10243" name="Rectangle 3">
            <a:extLst>
              <a:ext uri="{FF2B5EF4-FFF2-40B4-BE49-F238E27FC236}">
                <a16:creationId xmlns:a16="http://schemas.microsoft.com/office/drawing/2014/main" xmlns="" id="{B7902103-D6F7-425D-90B8-0F5386FC1794}"/>
              </a:ext>
            </a:extLst>
          </p:cNvPr>
          <p:cNvSpPr>
            <a:spLocks noGrp="1" noChangeArrowheads="1"/>
          </p:cNvSpPr>
          <p:nvPr>
            <p:ph type="ctrTitle"/>
          </p:nvPr>
        </p:nvSpPr>
        <p:spPr>
          <a:xfrm>
            <a:off x="611188" y="260350"/>
            <a:ext cx="7772400" cy="1081088"/>
          </a:xfrm>
        </p:spPr>
        <p:txBody>
          <a:bodyPr/>
          <a:lstStyle/>
          <a:p>
            <a:pPr eaLnBrk="1" hangingPunct="1"/>
            <a:r>
              <a:rPr lang="en-US" altLang="en-US" sz="4000" b="1">
                <a:solidFill>
                  <a:srgbClr val="000000"/>
                </a:solidFill>
              </a:rPr>
              <a:t>Course Outcomes (Cos)</a:t>
            </a:r>
            <a:endParaRPr lang="en-IN" altLang="en-US" sz="40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912DF254-BA75-4D03-A539-DF596DA67BFC}"/>
              </a:ext>
            </a:extLst>
          </p:cNvPr>
          <p:cNvSpPr>
            <a:spLocks noGrp="1" noChangeArrowheads="1"/>
          </p:cNvSpPr>
          <p:nvPr>
            <p:ph type="subTitle" idx="1"/>
          </p:nvPr>
        </p:nvSpPr>
        <p:spPr>
          <a:xfrm>
            <a:off x="611188" y="1484313"/>
            <a:ext cx="7921625" cy="4824412"/>
          </a:xfrm>
        </p:spPr>
        <p:txBody>
          <a:bodyPr/>
          <a:lstStyle/>
          <a:p>
            <a:pPr marL="457200" indent="-457200" algn="l" eaLnBrk="1" hangingPunct="1">
              <a:buFont typeface="Arial" panose="020B0604020202020204" pitchFamily="34" charset="0"/>
              <a:buChar char="•"/>
              <a:defRPr/>
            </a:pPr>
            <a:r>
              <a:rPr lang="en-IN" altLang="en-US" sz="2600" b="1" dirty="0">
                <a:solidFill>
                  <a:srgbClr val="000000"/>
                </a:solidFill>
              </a:rPr>
              <a:t>Unit 1:</a:t>
            </a:r>
          </a:p>
          <a:p>
            <a:pPr marL="1258888" lvl="1" indent="-541338" algn="just" eaLnBrk="1" hangingPunct="1">
              <a:buFontTx/>
              <a:buChar char="•"/>
              <a:defRPr/>
            </a:pPr>
            <a:r>
              <a:rPr lang="en-IN" sz="2400" b="1" dirty="0">
                <a:solidFill>
                  <a:srgbClr val="000000"/>
                </a:solidFill>
                <a:latin typeface="Times New Roman" panose="02020603050405020304" pitchFamily="18" charset="0"/>
              </a:rPr>
              <a:t>Introduction: </a:t>
            </a:r>
            <a:r>
              <a:rPr lang="en-IN" sz="2400" dirty="0">
                <a:solidFill>
                  <a:srgbClr val="000000"/>
                </a:solidFill>
                <a:latin typeface="Times New Roman" panose="02020603050405020304" pitchFamily="18" charset="0"/>
              </a:rPr>
              <a:t>Algorithms, </a:t>
            </a:r>
            <a:r>
              <a:rPr lang="en-IN" sz="2400" dirty="0" err="1">
                <a:solidFill>
                  <a:srgbClr val="000000"/>
                </a:solidFill>
                <a:latin typeface="Times New Roman" panose="02020603050405020304" pitchFamily="18" charset="0"/>
              </a:rPr>
              <a:t>Analyzing</a:t>
            </a:r>
            <a:r>
              <a:rPr lang="en-IN" sz="2400" dirty="0">
                <a:solidFill>
                  <a:srgbClr val="000000"/>
                </a:solidFill>
                <a:latin typeface="Times New Roman" panose="02020603050405020304" pitchFamily="18" charset="0"/>
              </a:rPr>
              <a:t> Algorithms, Complexity of Algorithms, Growth of Functions, Performance Measurements, Sorting and Order Statistics - Shell Sort, Quick Sort, Merge Sort, Heap Sort, Comparison of Sorting Algorithms, Sorting in Linear Time. 	</a:t>
            </a:r>
          </a:p>
          <a:p>
            <a:pPr marL="457200" indent="-457200" algn="l" eaLnBrk="1" hangingPunct="1">
              <a:buFont typeface="Arial" panose="020B0604020202020204" pitchFamily="34" charset="0"/>
              <a:buChar char="•"/>
              <a:defRPr/>
            </a:pPr>
            <a:r>
              <a:rPr lang="en-IN" altLang="en-US" sz="2600" b="1" dirty="0">
                <a:solidFill>
                  <a:srgbClr val="000000"/>
                </a:solidFill>
              </a:rPr>
              <a:t>Unit 2:</a:t>
            </a:r>
          </a:p>
          <a:p>
            <a:pPr marL="1200150" lvl="1" indent="-457200" eaLnBrk="1" hangingPunct="1">
              <a:buFont typeface="Arial" panose="020B0604020202020204" pitchFamily="34" charset="0"/>
              <a:buChar char="•"/>
              <a:defRPr/>
            </a:pPr>
            <a:r>
              <a:rPr lang="en-US" sz="2400" b="1" dirty="0">
                <a:solidFill>
                  <a:srgbClr val="000000"/>
                </a:solidFill>
                <a:latin typeface="Times New Roman" panose="02020603050405020304" pitchFamily="18" charset="0"/>
              </a:rPr>
              <a:t>Advanced Data Structures: </a:t>
            </a:r>
            <a:r>
              <a:rPr lang="en-US" sz="2400" dirty="0">
                <a:solidFill>
                  <a:srgbClr val="000000"/>
                </a:solidFill>
                <a:latin typeface="Times New Roman" panose="02020603050405020304" pitchFamily="18" charset="0"/>
              </a:rPr>
              <a:t>Red-Black Trees, B – Trees, Binomial Heaps, Fibonacci Heaps, Tries, Skip List 	</a:t>
            </a:r>
          </a:p>
          <a:p>
            <a:pPr lvl="1" indent="0" eaLnBrk="1" hangingPunct="1">
              <a:buFontTx/>
              <a:buNone/>
              <a:defRPr/>
            </a:pPr>
            <a:endParaRPr lang="en-IN" altLang="en-US" sz="2400" dirty="0">
              <a:solidFill>
                <a:srgbClr val="000000"/>
              </a:solidFill>
            </a:endParaRPr>
          </a:p>
          <a:p>
            <a:pPr algn="l" eaLnBrk="1" hangingPunct="1">
              <a:buFontTx/>
              <a:buChar char="•"/>
              <a:defRPr/>
            </a:pPr>
            <a:endParaRPr lang="en-IN" altLang="en-US" sz="2600" dirty="0">
              <a:solidFill>
                <a:srgbClr val="000000"/>
              </a:solidFill>
            </a:endParaRPr>
          </a:p>
        </p:txBody>
      </p:sp>
      <p:sp>
        <p:nvSpPr>
          <p:cNvPr id="5123" name="Rectangle 3">
            <a:extLst>
              <a:ext uri="{FF2B5EF4-FFF2-40B4-BE49-F238E27FC236}">
                <a16:creationId xmlns="" xmlns:a16="http://schemas.microsoft.com/office/drawing/2014/main" id="{CA1F324F-FA9D-46E1-AB74-B367FEE7A4A5}"/>
              </a:ext>
            </a:extLst>
          </p:cNvPr>
          <p:cNvSpPr>
            <a:spLocks noGrp="1" noChangeArrowheads="1"/>
          </p:cNvSpPr>
          <p:nvPr>
            <p:ph type="ctrTitle"/>
          </p:nvPr>
        </p:nvSpPr>
        <p:spPr>
          <a:xfrm>
            <a:off x="611188" y="260350"/>
            <a:ext cx="7772400" cy="1081088"/>
          </a:xfrm>
        </p:spPr>
        <p:txBody>
          <a:bodyPr/>
          <a:lstStyle/>
          <a:p>
            <a:pPr eaLnBrk="1" hangingPunct="1"/>
            <a:r>
              <a:rPr lang="en-IN" altLang="en-US" sz="4000" b="1">
                <a:solidFill>
                  <a:srgbClr val="000000"/>
                </a:solidFill>
              </a:rPr>
              <a:t>Syllabus</a:t>
            </a:r>
            <a:endParaRPr lang="en-IN" altLang="en-US" sz="40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8C1175FF-4AC4-48B7-85B0-8D6C8DBEB781}"/>
              </a:ext>
            </a:extLst>
          </p:cNvPr>
          <p:cNvSpPr>
            <a:spLocks noGrp="1" noChangeArrowheads="1"/>
          </p:cNvSpPr>
          <p:nvPr>
            <p:ph type="subTitle" idx="1"/>
          </p:nvPr>
        </p:nvSpPr>
        <p:spPr>
          <a:xfrm>
            <a:off x="611188" y="1484313"/>
            <a:ext cx="7921625" cy="4824412"/>
          </a:xfrm>
        </p:spPr>
        <p:txBody>
          <a:bodyPr/>
          <a:lstStyle/>
          <a:p>
            <a:pPr marL="457200" indent="-457200" algn="l" eaLnBrk="1" hangingPunct="1">
              <a:buFont typeface="Arial" panose="020B0604020202020204" pitchFamily="34" charset="0"/>
              <a:buChar char="•"/>
              <a:defRPr/>
            </a:pPr>
            <a:r>
              <a:rPr lang="en-IN" altLang="en-US" sz="2600" b="1" dirty="0">
                <a:solidFill>
                  <a:srgbClr val="000000"/>
                </a:solidFill>
              </a:rPr>
              <a:t>Unit 3:</a:t>
            </a:r>
          </a:p>
          <a:p>
            <a:pPr marL="1200150" lvl="1" indent="-457200" algn="just" eaLnBrk="1" hangingPunct="1">
              <a:buFont typeface="Arial" panose="020B0604020202020204" pitchFamily="34" charset="0"/>
              <a:buChar char="•"/>
              <a:defRPr/>
            </a:pPr>
            <a:r>
              <a:rPr lang="en-US" sz="2400" b="1" dirty="0">
                <a:solidFill>
                  <a:srgbClr val="000000"/>
                </a:solidFill>
                <a:latin typeface="Times New Roman" panose="02020603050405020304" pitchFamily="18" charset="0"/>
              </a:rPr>
              <a:t>Divide and Conquer </a:t>
            </a:r>
            <a:r>
              <a:rPr lang="en-US" sz="2400" dirty="0">
                <a:solidFill>
                  <a:srgbClr val="000000"/>
                </a:solidFill>
                <a:latin typeface="Times New Roman" panose="02020603050405020304" pitchFamily="18" charset="0"/>
              </a:rPr>
              <a:t>with Examples Such as Sorting, Matrix Multiplication, Convex Hull and Searching.</a:t>
            </a:r>
          </a:p>
          <a:p>
            <a:pPr marL="1200150" lvl="1" indent="-457200" algn="just" eaLnBrk="1" hangingPunct="1">
              <a:buFont typeface="Arial" panose="020B0604020202020204" pitchFamily="34" charset="0"/>
              <a:buChar char="•"/>
              <a:defRPr/>
            </a:pPr>
            <a:r>
              <a:rPr lang="en-IN" sz="2400" b="1" dirty="0">
                <a:solidFill>
                  <a:srgbClr val="000000"/>
                </a:solidFill>
                <a:latin typeface="Times New Roman" panose="02020603050405020304" pitchFamily="18" charset="0"/>
              </a:rPr>
              <a:t>Greedy Methods </a:t>
            </a:r>
            <a:r>
              <a:rPr lang="en-IN" sz="2400" dirty="0">
                <a:solidFill>
                  <a:srgbClr val="000000"/>
                </a:solidFill>
                <a:latin typeface="Times New Roman" panose="02020603050405020304" pitchFamily="18" charset="0"/>
              </a:rPr>
              <a:t>with Examples Such as Optimal Reliability Allocation, Knapsack, Minimum Spanning Trees – Prim’s and Kruskal’s Algorithms, Single Source Shortest Paths - Dijkstra’s and Bellman Ford Algorithms. </a:t>
            </a:r>
          </a:p>
          <a:p>
            <a:pPr lvl="1" indent="0" eaLnBrk="1" hangingPunct="1">
              <a:buFontTx/>
              <a:buNone/>
              <a:defRPr/>
            </a:pPr>
            <a:endParaRPr lang="en-IN" altLang="en-US" sz="2400" dirty="0">
              <a:solidFill>
                <a:srgbClr val="000000"/>
              </a:solidFill>
            </a:endParaRPr>
          </a:p>
          <a:p>
            <a:pPr algn="l" eaLnBrk="1" hangingPunct="1">
              <a:buFontTx/>
              <a:buChar char="•"/>
              <a:defRPr/>
            </a:pPr>
            <a:endParaRPr lang="en-IN" altLang="en-US" sz="2600" dirty="0">
              <a:solidFill>
                <a:srgbClr val="000000"/>
              </a:solidFill>
            </a:endParaRPr>
          </a:p>
        </p:txBody>
      </p:sp>
      <p:sp>
        <p:nvSpPr>
          <p:cNvPr id="6147" name="Rectangle 3">
            <a:extLst>
              <a:ext uri="{FF2B5EF4-FFF2-40B4-BE49-F238E27FC236}">
                <a16:creationId xmlns="" xmlns:a16="http://schemas.microsoft.com/office/drawing/2014/main" id="{6034C692-4D13-4A6B-B198-50E079256FC8}"/>
              </a:ext>
            </a:extLst>
          </p:cNvPr>
          <p:cNvSpPr>
            <a:spLocks noGrp="1" noChangeArrowheads="1"/>
          </p:cNvSpPr>
          <p:nvPr>
            <p:ph type="ctrTitle"/>
          </p:nvPr>
        </p:nvSpPr>
        <p:spPr>
          <a:xfrm>
            <a:off x="611188" y="260350"/>
            <a:ext cx="7772400" cy="1081088"/>
          </a:xfrm>
        </p:spPr>
        <p:txBody>
          <a:bodyPr/>
          <a:lstStyle/>
          <a:p>
            <a:pPr eaLnBrk="1" hangingPunct="1"/>
            <a:r>
              <a:rPr lang="en-IN" altLang="en-US" sz="4000" b="1">
                <a:solidFill>
                  <a:srgbClr val="000000"/>
                </a:solidFill>
              </a:rPr>
              <a:t>Syllabus</a:t>
            </a:r>
            <a:endParaRPr lang="en-IN" altLang="en-US" sz="40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29E48775-EE11-46F9-8270-C84E9C0F0CE0}"/>
              </a:ext>
            </a:extLst>
          </p:cNvPr>
          <p:cNvSpPr>
            <a:spLocks noGrp="1" noChangeArrowheads="1"/>
          </p:cNvSpPr>
          <p:nvPr>
            <p:ph type="subTitle" idx="1"/>
          </p:nvPr>
        </p:nvSpPr>
        <p:spPr>
          <a:xfrm>
            <a:off x="611188" y="1484313"/>
            <a:ext cx="7921625" cy="4824412"/>
          </a:xfrm>
        </p:spPr>
        <p:txBody>
          <a:bodyPr>
            <a:normAutofit fontScale="92500"/>
          </a:bodyPr>
          <a:lstStyle/>
          <a:p>
            <a:pPr marL="457200" indent="-457200" algn="l" eaLnBrk="1" hangingPunct="1">
              <a:buFont typeface="Arial" panose="020B0604020202020204" pitchFamily="34" charset="0"/>
              <a:buChar char="•"/>
              <a:defRPr/>
            </a:pPr>
            <a:r>
              <a:rPr lang="en-IN" altLang="en-US" sz="2600" b="1" dirty="0">
                <a:solidFill>
                  <a:srgbClr val="000000"/>
                </a:solidFill>
              </a:rPr>
              <a:t>Unit 4:</a:t>
            </a:r>
          </a:p>
          <a:p>
            <a:pPr marL="1258888" lvl="1" indent="-541338" algn="just" eaLnBrk="1" hangingPunct="1">
              <a:buFontTx/>
              <a:buChar char="•"/>
              <a:defRPr/>
            </a:pPr>
            <a:r>
              <a:rPr lang="en-IN" sz="2400" b="1" dirty="0">
                <a:solidFill>
                  <a:srgbClr val="000000"/>
                </a:solidFill>
                <a:latin typeface="Times New Roman" panose="02020603050405020304" pitchFamily="18" charset="0"/>
              </a:rPr>
              <a:t>Dynamic Programming </a:t>
            </a:r>
            <a:r>
              <a:rPr lang="en-IN" sz="2400" dirty="0">
                <a:solidFill>
                  <a:srgbClr val="000000"/>
                </a:solidFill>
                <a:latin typeface="Times New Roman" panose="02020603050405020304" pitchFamily="18" charset="0"/>
              </a:rPr>
              <a:t>with Examples Such as Knapsack. All Pair Shortest Paths – </a:t>
            </a:r>
            <a:r>
              <a:rPr lang="en-IN" sz="2400" dirty="0" err="1">
                <a:solidFill>
                  <a:srgbClr val="000000"/>
                </a:solidFill>
                <a:latin typeface="Times New Roman" panose="02020603050405020304" pitchFamily="18" charset="0"/>
              </a:rPr>
              <a:t>Warshal’s</a:t>
            </a:r>
            <a:r>
              <a:rPr lang="en-IN" sz="2400" dirty="0">
                <a:solidFill>
                  <a:srgbClr val="000000"/>
                </a:solidFill>
                <a:latin typeface="Times New Roman" panose="02020603050405020304" pitchFamily="18" charset="0"/>
              </a:rPr>
              <a:t> and Floyd’s Algorithms, Resource Allocation Problem. Backtracking, Branch and Bound with Examples Such as Travelling Salesman Problem, Graph </a:t>
            </a:r>
            <a:r>
              <a:rPr lang="en-IN" sz="2400" dirty="0" err="1">
                <a:solidFill>
                  <a:srgbClr val="000000"/>
                </a:solidFill>
                <a:latin typeface="Times New Roman" panose="02020603050405020304" pitchFamily="18" charset="0"/>
              </a:rPr>
              <a:t>Coloring</a:t>
            </a:r>
            <a:r>
              <a:rPr lang="en-IN" sz="2400" dirty="0">
                <a:solidFill>
                  <a:srgbClr val="000000"/>
                </a:solidFill>
                <a:latin typeface="Times New Roman" panose="02020603050405020304" pitchFamily="18" charset="0"/>
              </a:rPr>
              <a:t>, n-Queen Problem, Hamiltonian Cycles and Sum of Subsets. </a:t>
            </a:r>
            <a:r>
              <a:rPr lang="en-IN" sz="1800" dirty="0">
                <a:solidFill>
                  <a:srgbClr val="000000"/>
                </a:solidFill>
                <a:latin typeface="Times New Roman" panose="02020603050405020304" pitchFamily="18" charset="0"/>
              </a:rPr>
              <a:t>	</a:t>
            </a:r>
          </a:p>
          <a:p>
            <a:pPr marL="457200" indent="-457200" algn="l" eaLnBrk="1" hangingPunct="1">
              <a:buFont typeface="Arial" panose="020B0604020202020204" pitchFamily="34" charset="0"/>
              <a:buChar char="•"/>
              <a:defRPr/>
            </a:pPr>
            <a:r>
              <a:rPr lang="en-IN" altLang="en-US" sz="2600" b="1" dirty="0">
                <a:solidFill>
                  <a:srgbClr val="000000"/>
                </a:solidFill>
              </a:rPr>
              <a:t>Unit 5:</a:t>
            </a:r>
          </a:p>
          <a:p>
            <a:pPr marL="1200150" lvl="1" indent="-457200" algn="just" eaLnBrk="1" hangingPunct="1">
              <a:buFont typeface="Arial" panose="020B0604020202020204" pitchFamily="34" charset="0"/>
              <a:buChar char="•"/>
              <a:defRPr/>
            </a:pPr>
            <a:r>
              <a:rPr lang="en-US" sz="2400" b="1" dirty="0">
                <a:solidFill>
                  <a:srgbClr val="000000"/>
                </a:solidFill>
                <a:latin typeface="Times New Roman" panose="02020603050405020304" pitchFamily="18" charset="0"/>
              </a:rPr>
              <a:t>Selected Topics: </a:t>
            </a:r>
            <a:r>
              <a:rPr lang="en-US" sz="2400" dirty="0">
                <a:solidFill>
                  <a:srgbClr val="000000"/>
                </a:solidFill>
                <a:latin typeface="Times New Roman" panose="02020603050405020304" pitchFamily="18" charset="0"/>
              </a:rPr>
              <a:t>Algebraic Computation, Fast Fourier Transform, String Matching, Theory of NP-Completeness, Approximation Algorithms and Randomized Algorithms </a:t>
            </a:r>
            <a:r>
              <a:rPr lang="en-US" sz="1800" dirty="0">
                <a:solidFill>
                  <a:srgbClr val="000000"/>
                </a:solidFill>
                <a:latin typeface="Times New Roman" panose="02020603050405020304" pitchFamily="18" charset="0"/>
              </a:rPr>
              <a:t>	</a:t>
            </a:r>
          </a:p>
          <a:p>
            <a:pPr lvl="1" indent="0" eaLnBrk="1" hangingPunct="1">
              <a:buFontTx/>
              <a:buNone/>
              <a:defRPr/>
            </a:pPr>
            <a:r>
              <a:rPr lang="en-US" sz="2400" dirty="0">
                <a:solidFill>
                  <a:srgbClr val="000000"/>
                </a:solidFill>
                <a:latin typeface="Times New Roman" panose="02020603050405020304" pitchFamily="18" charset="0"/>
              </a:rPr>
              <a:t>	</a:t>
            </a:r>
          </a:p>
          <a:p>
            <a:pPr lvl="1" indent="0" eaLnBrk="1" hangingPunct="1">
              <a:buFontTx/>
              <a:buNone/>
              <a:defRPr/>
            </a:pPr>
            <a:endParaRPr lang="en-IN" altLang="en-US" sz="2400" dirty="0">
              <a:solidFill>
                <a:srgbClr val="000000"/>
              </a:solidFill>
            </a:endParaRPr>
          </a:p>
          <a:p>
            <a:pPr algn="l" eaLnBrk="1" hangingPunct="1">
              <a:buFontTx/>
              <a:buChar char="•"/>
              <a:defRPr/>
            </a:pPr>
            <a:endParaRPr lang="en-IN" altLang="en-US" sz="2600" dirty="0">
              <a:solidFill>
                <a:srgbClr val="000000"/>
              </a:solidFill>
            </a:endParaRPr>
          </a:p>
        </p:txBody>
      </p:sp>
      <p:sp>
        <p:nvSpPr>
          <p:cNvPr id="7171" name="Rectangle 3">
            <a:extLst>
              <a:ext uri="{FF2B5EF4-FFF2-40B4-BE49-F238E27FC236}">
                <a16:creationId xmlns="" xmlns:a16="http://schemas.microsoft.com/office/drawing/2014/main" id="{68E60493-056F-48E8-A7A3-1B1488405823}"/>
              </a:ext>
            </a:extLst>
          </p:cNvPr>
          <p:cNvSpPr>
            <a:spLocks noGrp="1" noChangeArrowheads="1"/>
          </p:cNvSpPr>
          <p:nvPr>
            <p:ph type="ctrTitle"/>
          </p:nvPr>
        </p:nvSpPr>
        <p:spPr>
          <a:xfrm>
            <a:off x="611188" y="260350"/>
            <a:ext cx="7772400" cy="1081088"/>
          </a:xfrm>
        </p:spPr>
        <p:txBody>
          <a:bodyPr/>
          <a:lstStyle/>
          <a:p>
            <a:pPr eaLnBrk="1" hangingPunct="1"/>
            <a:r>
              <a:rPr lang="en-IN" altLang="en-US" sz="4000" b="1">
                <a:solidFill>
                  <a:srgbClr val="000000"/>
                </a:solidFill>
              </a:rPr>
              <a:t>Syllabus</a:t>
            </a:r>
            <a:endParaRPr lang="en-IN" altLang="en-US" sz="40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ACE6241C-0D22-458B-8582-51D3E48D8B39}"/>
              </a:ext>
            </a:extLst>
          </p:cNvPr>
          <p:cNvSpPr>
            <a:spLocks noGrp="1" noChangeArrowheads="1"/>
          </p:cNvSpPr>
          <p:nvPr>
            <p:ph type="subTitle" idx="1"/>
          </p:nvPr>
        </p:nvSpPr>
        <p:spPr>
          <a:xfrm>
            <a:off x="611188" y="1484313"/>
            <a:ext cx="7921625" cy="4824412"/>
          </a:xfrm>
        </p:spPr>
        <p:txBody>
          <a:bodyPr>
            <a:normAutofit fontScale="92500" lnSpcReduction="10000"/>
          </a:bodyPr>
          <a:lstStyle/>
          <a:p>
            <a:pPr marL="342900" indent="-342900" algn="just">
              <a:buFont typeface="Arial" panose="020B0604020202020204" pitchFamily="34" charset="0"/>
              <a:buChar char="•"/>
              <a:defRPr/>
            </a:pPr>
            <a:r>
              <a:rPr lang="en-US" sz="2400" b="1" dirty="0">
                <a:solidFill>
                  <a:srgbClr val="000000"/>
                </a:solidFill>
                <a:latin typeface="Times New Roman" panose="02020603050405020304" pitchFamily="18" charset="0"/>
              </a:rPr>
              <a:t>Thomas H. </a:t>
            </a:r>
            <a:r>
              <a:rPr lang="en-US" sz="2400" b="1" dirty="0" err="1">
                <a:solidFill>
                  <a:srgbClr val="000000"/>
                </a:solidFill>
                <a:latin typeface="Times New Roman" panose="02020603050405020304" pitchFamily="18" charset="0"/>
              </a:rPr>
              <a:t>Coreman</a:t>
            </a:r>
            <a:r>
              <a:rPr lang="en-US" sz="2400" b="1" dirty="0">
                <a:solidFill>
                  <a:srgbClr val="000000"/>
                </a:solidFill>
                <a:latin typeface="Times New Roman" panose="02020603050405020304" pitchFamily="18" charset="0"/>
              </a:rPr>
              <a:t>, Charles E. </a:t>
            </a:r>
            <a:r>
              <a:rPr lang="en-US" sz="2400" b="1" dirty="0" err="1">
                <a:solidFill>
                  <a:srgbClr val="000000"/>
                </a:solidFill>
                <a:latin typeface="Times New Roman" panose="02020603050405020304" pitchFamily="18" charset="0"/>
              </a:rPr>
              <a:t>Leiserson</a:t>
            </a:r>
            <a:r>
              <a:rPr lang="en-US" sz="2400" b="1" dirty="0">
                <a:solidFill>
                  <a:srgbClr val="000000"/>
                </a:solidFill>
                <a:latin typeface="Times New Roman" panose="02020603050405020304" pitchFamily="18" charset="0"/>
              </a:rPr>
              <a:t> and Ronald L. </a:t>
            </a:r>
            <a:r>
              <a:rPr lang="en-US" sz="2400" b="1" dirty="0" err="1">
                <a:solidFill>
                  <a:srgbClr val="000000"/>
                </a:solidFill>
                <a:latin typeface="Times New Roman" panose="02020603050405020304" pitchFamily="18" charset="0"/>
              </a:rPr>
              <a:t>Rivest</a:t>
            </a:r>
            <a:r>
              <a:rPr lang="en-US" sz="2400" b="1" dirty="0">
                <a:solidFill>
                  <a:srgbClr val="000000"/>
                </a:solidFill>
                <a:latin typeface="Times New Roman" panose="02020603050405020304" pitchFamily="18" charset="0"/>
              </a:rPr>
              <a:t>, “Introduction to Algorithms”, </a:t>
            </a:r>
            <a:r>
              <a:rPr lang="en-US" sz="2400" b="1" dirty="0" err="1">
                <a:solidFill>
                  <a:srgbClr val="000000"/>
                </a:solidFill>
                <a:latin typeface="Times New Roman" panose="02020603050405020304" pitchFamily="18" charset="0"/>
              </a:rPr>
              <a:t>Printice</a:t>
            </a:r>
            <a:r>
              <a:rPr lang="en-US" sz="2400" b="1" dirty="0">
                <a:solidFill>
                  <a:srgbClr val="000000"/>
                </a:solidFill>
                <a:latin typeface="Times New Roman" panose="02020603050405020304" pitchFamily="18" charset="0"/>
              </a:rPr>
              <a:t> Hall of India. </a:t>
            </a:r>
          </a:p>
          <a:p>
            <a:pPr marL="342900" indent="-342900" algn="just">
              <a:buFont typeface="Arial" panose="020B0604020202020204" pitchFamily="34" charset="0"/>
              <a:buChar char="•"/>
              <a:defRPr/>
            </a:pPr>
            <a:r>
              <a:rPr lang="en-US" sz="2400" b="1" dirty="0">
                <a:solidFill>
                  <a:srgbClr val="000000"/>
                </a:solidFill>
                <a:latin typeface="Times New Roman" panose="02020603050405020304" pitchFamily="18" charset="0"/>
              </a:rPr>
              <a:t>E. Horowitz &amp; S </a:t>
            </a:r>
            <a:r>
              <a:rPr lang="en-US" sz="2400" b="1" dirty="0" err="1">
                <a:solidFill>
                  <a:srgbClr val="000000"/>
                </a:solidFill>
                <a:latin typeface="Times New Roman" panose="02020603050405020304" pitchFamily="18" charset="0"/>
              </a:rPr>
              <a:t>Sahni</a:t>
            </a:r>
            <a:r>
              <a:rPr lang="en-US" sz="2400" b="1" dirty="0">
                <a:solidFill>
                  <a:srgbClr val="000000"/>
                </a:solidFill>
                <a:latin typeface="Times New Roman" panose="02020603050405020304" pitchFamily="18" charset="0"/>
              </a:rPr>
              <a:t>, "Fundamentals of Computer Algorithms", </a:t>
            </a:r>
          </a:p>
          <a:p>
            <a:pPr marL="342900" indent="-342900" algn="just">
              <a:buFont typeface="Arial" panose="020B0604020202020204" pitchFamily="34" charset="0"/>
              <a:buChar char="•"/>
              <a:defRPr/>
            </a:pPr>
            <a:r>
              <a:rPr lang="en-US" sz="2400" dirty="0" err="1">
                <a:solidFill>
                  <a:srgbClr val="000000"/>
                </a:solidFill>
                <a:latin typeface="Times New Roman" panose="02020603050405020304" pitchFamily="18" charset="0"/>
              </a:rPr>
              <a:t>Aho</a:t>
            </a:r>
            <a:r>
              <a:rPr lang="en-US" sz="2400" dirty="0">
                <a:solidFill>
                  <a:srgbClr val="000000"/>
                </a:solidFill>
                <a:latin typeface="Times New Roman" panose="02020603050405020304" pitchFamily="18" charset="0"/>
              </a:rPr>
              <a:t>, </a:t>
            </a:r>
            <a:r>
              <a:rPr lang="en-US" sz="2400" dirty="0" err="1">
                <a:solidFill>
                  <a:srgbClr val="000000"/>
                </a:solidFill>
                <a:latin typeface="Times New Roman" panose="02020603050405020304" pitchFamily="18" charset="0"/>
              </a:rPr>
              <a:t>Hopcraft</a:t>
            </a:r>
            <a:r>
              <a:rPr lang="en-US" sz="2400" dirty="0">
                <a:solidFill>
                  <a:srgbClr val="000000"/>
                </a:solidFill>
                <a:latin typeface="Times New Roman" panose="02020603050405020304" pitchFamily="18" charset="0"/>
              </a:rPr>
              <a:t>, Ullman, “The Design and Analysis of Computer Algorithms” Pearson Education, 2008. </a:t>
            </a:r>
          </a:p>
          <a:p>
            <a:pPr marL="342900" indent="-342900" algn="just">
              <a:buFont typeface="Arial" panose="020B0604020202020204" pitchFamily="34" charset="0"/>
              <a:buChar char="•"/>
              <a:defRPr/>
            </a:pPr>
            <a:r>
              <a:rPr lang="en-US" sz="2400" dirty="0">
                <a:solidFill>
                  <a:srgbClr val="000000"/>
                </a:solidFill>
                <a:latin typeface="Times New Roman" panose="02020603050405020304" pitchFamily="18" charset="0"/>
              </a:rPr>
              <a:t>LEE "Design &amp; Analysis of Algorithms (POD)",McGraw Hill </a:t>
            </a:r>
          </a:p>
          <a:p>
            <a:pPr marL="342900" indent="-342900" algn="just">
              <a:buFont typeface="Arial" panose="020B0604020202020204" pitchFamily="34" charset="0"/>
              <a:buChar char="•"/>
              <a:defRPr/>
            </a:pPr>
            <a:r>
              <a:rPr lang="en-US" sz="2400" dirty="0">
                <a:solidFill>
                  <a:srgbClr val="000000"/>
                </a:solidFill>
                <a:latin typeface="Times New Roman" panose="02020603050405020304" pitchFamily="18" charset="0"/>
              </a:rPr>
              <a:t>Richard </a:t>
            </a:r>
            <a:r>
              <a:rPr lang="en-US" sz="2400" dirty="0" err="1">
                <a:solidFill>
                  <a:srgbClr val="000000"/>
                </a:solidFill>
                <a:latin typeface="Times New Roman" panose="02020603050405020304" pitchFamily="18" charset="0"/>
              </a:rPr>
              <a:t>E.Neapolitan</a:t>
            </a:r>
            <a:r>
              <a:rPr lang="en-US" sz="2400" dirty="0">
                <a:solidFill>
                  <a:srgbClr val="000000"/>
                </a:solidFill>
                <a:latin typeface="Times New Roman" panose="02020603050405020304" pitchFamily="18" charset="0"/>
              </a:rPr>
              <a:t> "Foundations of Algorithms" Jones &amp; Bartlett Learning </a:t>
            </a:r>
          </a:p>
          <a:p>
            <a:pPr marL="342900" indent="-342900" algn="just">
              <a:buFont typeface="Arial" panose="020B0604020202020204" pitchFamily="34" charset="0"/>
              <a:buChar char="•"/>
              <a:defRPr/>
            </a:pPr>
            <a:r>
              <a:rPr lang="en-IN" sz="2400" dirty="0">
                <a:solidFill>
                  <a:srgbClr val="000000"/>
                </a:solidFill>
                <a:latin typeface="Times New Roman" panose="02020603050405020304" pitchFamily="18" charset="0"/>
              </a:rPr>
              <a:t>Jon Kleinberg and </a:t>
            </a:r>
            <a:r>
              <a:rPr lang="en-IN" sz="2400" dirty="0" err="1">
                <a:solidFill>
                  <a:srgbClr val="000000"/>
                </a:solidFill>
                <a:latin typeface="Times New Roman" panose="02020603050405020304" pitchFamily="18" charset="0"/>
              </a:rPr>
              <a:t>Éva</a:t>
            </a:r>
            <a:r>
              <a:rPr lang="en-IN" sz="2400" dirty="0">
                <a:solidFill>
                  <a:srgbClr val="000000"/>
                </a:solidFill>
                <a:latin typeface="Times New Roman" panose="02020603050405020304" pitchFamily="18" charset="0"/>
              </a:rPr>
              <a:t> </a:t>
            </a:r>
            <a:r>
              <a:rPr lang="en-IN" sz="2400" dirty="0" err="1">
                <a:solidFill>
                  <a:srgbClr val="000000"/>
                </a:solidFill>
                <a:latin typeface="Times New Roman" panose="02020603050405020304" pitchFamily="18" charset="0"/>
              </a:rPr>
              <a:t>Tardos</a:t>
            </a:r>
            <a:r>
              <a:rPr lang="en-IN" sz="2400" dirty="0">
                <a:solidFill>
                  <a:srgbClr val="000000"/>
                </a:solidFill>
                <a:latin typeface="Times New Roman" panose="02020603050405020304" pitchFamily="18" charset="0"/>
              </a:rPr>
              <a:t>, Algorithm Design, Pearson, 2005. </a:t>
            </a:r>
          </a:p>
          <a:p>
            <a:pPr algn="just">
              <a:defRPr/>
            </a:pPr>
            <a:endParaRPr lang="en-US" sz="2400" dirty="0">
              <a:solidFill>
                <a:srgbClr val="000000"/>
              </a:solidFill>
              <a:latin typeface="Times New Roman" panose="02020603050405020304" pitchFamily="18" charset="0"/>
            </a:endParaRPr>
          </a:p>
          <a:p>
            <a:pPr>
              <a:defRPr/>
            </a:pPr>
            <a:r>
              <a:rPr lang="en-IN" sz="1800" dirty="0">
                <a:solidFill>
                  <a:srgbClr val="000000"/>
                </a:solidFill>
                <a:latin typeface="Times New Roman" panose="02020603050405020304" pitchFamily="18" charset="0"/>
              </a:rPr>
              <a:t>	</a:t>
            </a:r>
          </a:p>
          <a:p>
            <a:pPr lvl="1" indent="0" eaLnBrk="1" hangingPunct="1">
              <a:buFontTx/>
              <a:buNone/>
              <a:defRPr/>
            </a:pPr>
            <a:r>
              <a:rPr lang="en-US" sz="2400" dirty="0">
                <a:solidFill>
                  <a:srgbClr val="000000"/>
                </a:solidFill>
                <a:latin typeface="Times New Roman" panose="02020603050405020304" pitchFamily="18" charset="0"/>
              </a:rPr>
              <a:t>	</a:t>
            </a:r>
          </a:p>
          <a:p>
            <a:pPr lvl="1" indent="0" eaLnBrk="1" hangingPunct="1">
              <a:buFontTx/>
              <a:buNone/>
              <a:defRPr/>
            </a:pPr>
            <a:endParaRPr lang="en-IN" altLang="en-US" sz="2400" dirty="0">
              <a:solidFill>
                <a:srgbClr val="000000"/>
              </a:solidFill>
            </a:endParaRPr>
          </a:p>
          <a:p>
            <a:pPr algn="l" eaLnBrk="1" hangingPunct="1">
              <a:buFontTx/>
              <a:buChar char="•"/>
              <a:defRPr/>
            </a:pPr>
            <a:endParaRPr lang="en-IN" altLang="en-US" sz="2600" dirty="0">
              <a:solidFill>
                <a:srgbClr val="000000"/>
              </a:solidFill>
            </a:endParaRPr>
          </a:p>
        </p:txBody>
      </p:sp>
      <p:sp>
        <p:nvSpPr>
          <p:cNvPr id="8195" name="Rectangle 3">
            <a:extLst>
              <a:ext uri="{FF2B5EF4-FFF2-40B4-BE49-F238E27FC236}">
                <a16:creationId xmlns="" xmlns:a16="http://schemas.microsoft.com/office/drawing/2014/main" id="{9927647B-2C92-415A-8D16-391E9E845DA5}"/>
              </a:ext>
            </a:extLst>
          </p:cNvPr>
          <p:cNvSpPr>
            <a:spLocks noGrp="1" noChangeArrowheads="1"/>
          </p:cNvSpPr>
          <p:nvPr>
            <p:ph type="ctrTitle"/>
          </p:nvPr>
        </p:nvSpPr>
        <p:spPr>
          <a:xfrm>
            <a:off x="611188" y="260350"/>
            <a:ext cx="7772400" cy="1081088"/>
          </a:xfrm>
        </p:spPr>
        <p:txBody>
          <a:bodyPr/>
          <a:lstStyle/>
          <a:p>
            <a:pPr eaLnBrk="1" hangingPunct="1"/>
            <a:r>
              <a:rPr lang="en-US" altLang="en-US" sz="4000" b="1">
                <a:solidFill>
                  <a:srgbClr val="000000"/>
                </a:solidFill>
              </a:rPr>
              <a:t>Text b</a:t>
            </a:r>
            <a:r>
              <a:rPr lang="en-IN" altLang="en-US" sz="4000" b="1">
                <a:solidFill>
                  <a:srgbClr val="000000"/>
                </a:solidFill>
              </a:rPr>
              <a:t>ooks for Reference</a:t>
            </a:r>
            <a:endParaRPr lang="en-IN" altLang="en-US" sz="40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69C574C8-662D-43BE-8D8A-3BB488F58363}"/>
              </a:ext>
            </a:extLst>
          </p:cNvPr>
          <p:cNvSpPr>
            <a:spLocks noGrp="1" noChangeArrowheads="1"/>
          </p:cNvSpPr>
          <p:nvPr>
            <p:ph type="subTitle" idx="1"/>
          </p:nvPr>
        </p:nvSpPr>
        <p:spPr>
          <a:xfrm>
            <a:off x="611188" y="1484313"/>
            <a:ext cx="7921625" cy="4824412"/>
          </a:xfrm>
        </p:spPr>
        <p:txBody>
          <a:bodyPr>
            <a:normAutofit lnSpcReduction="10000"/>
          </a:bodyPr>
          <a:lstStyle/>
          <a:p>
            <a:pPr marL="342900" indent="-342900" algn="just">
              <a:buFont typeface="Arial" panose="020B0604020202020204" pitchFamily="34" charset="0"/>
              <a:buChar char="•"/>
              <a:defRPr/>
            </a:pPr>
            <a:r>
              <a:rPr lang="en-US" sz="2400" dirty="0">
                <a:solidFill>
                  <a:srgbClr val="000000"/>
                </a:solidFill>
                <a:latin typeface="Times New Roman" panose="02020603050405020304" pitchFamily="18" charset="0"/>
              </a:rPr>
              <a:t>Michael T Goodrich and Roberto </a:t>
            </a:r>
            <a:r>
              <a:rPr lang="en-US" sz="2400" dirty="0" err="1">
                <a:solidFill>
                  <a:srgbClr val="000000"/>
                </a:solidFill>
                <a:latin typeface="Times New Roman" panose="02020603050405020304" pitchFamily="18" charset="0"/>
              </a:rPr>
              <a:t>Tamassia</a:t>
            </a:r>
            <a:r>
              <a:rPr lang="en-US" sz="2400" dirty="0">
                <a:solidFill>
                  <a:srgbClr val="000000"/>
                </a:solidFill>
                <a:latin typeface="Times New Roman" panose="02020603050405020304" pitchFamily="18" charset="0"/>
              </a:rPr>
              <a:t>, Algorithm Design: Foundations, Analysis, and Internet Examples, Second Edition, Wiley, 2006. </a:t>
            </a:r>
          </a:p>
          <a:p>
            <a:pPr marL="342900" indent="-342900" algn="just">
              <a:buFont typeface="Arial" panose="020B0604020202020204" pitchFamily="34" charset="0"/>
              <a:buChar char="•"/>
              <a:defRPr/>
            </a:pPr>
            <a:r>
              <a:rPr lang="en-US" sz="2400" dirty="0">
                <a:solidFill>
                  <a:srgbClr val="000000"/>
                </a:solidFill>
                <a:latin typeface="Times New Roman" panose="02020603050405020304" pitchFamily="18" charset="0"/>
              </a:rPr>
              <a:t>Harry R. Lewis and Larry </a:t>
            </a:r>
            <a:r>
              <a:rPr lang="en-US" sz="2400" dirty="0" err="1">
                <a:solidFill>
                  <a:srgbClr val="000000"/>
                </a:solidFill>
                <a:latin typeface="Times New Roman" panose="02020603050405020304" pitchFamily="18" charset="0"/>
              </a:rPr>
              <a:t>Denenberg</a:t>
            </a:r>
            <a:r>
              <a:rPr lang="en-US" sz="2400" dirty="0">
                <a:solidFill>
                  <a:srgbClr val="000000"/>
                </a:solidFill>
                <a:latin typeface="Times New Roman" panose="02020603050405020304" pitchFamily="18" charset="0"/>
              </a:rPr>
              <a:t>, Data Structures and Their Algorithms, Harper Collins, 1997 </a:t>
            </a:r>
          </a:p>
          <a:p>
            <a:pPr marL="342900" indent="-342900" algn="just">
              <a:buFont typeface="Arial" panose="020B0604020202020204" pitchFamily="34" charset="0"/>
              <a:buChar char="•"/>
              <a:defRPr/>
            </a:pPr>
            <a:r>
              <a:rPr lang="en-US" sz="2400" dirty="0">
                <a:solidFill>
                  <a:srgbClr val="000000"/>
                </a:solidFill>
                <a:latin typeface="Times New Roman" panose="02020603050405020304" pitchFamily="18" charset="0"/>
              </a:rPr>
              <a:t>Robert Sedgewick and Kevin Wayne, Algorithms, fourth edition, Addison Wesley, 2011. </a:t>
            </a:r>
          </a:p>
          <a:p>
            <a:pPr marL="342900" indent="-342900" algn="just">
              <a:buFont typeface="Arial" panose="020B0604020202020204" pitchFamily="34" charset="0"/>
              <a:buChar char="•"/>
              <a:defRPr/>
            </a:pPr>
            <a:r>
              <a:rPr lang="en-US" sz="2400" dirty="0">
                <a:solidFill>
                  <a:srgbClr val="000000"/>
                </a:solidFill>
                <a:latin typeface="Times New Roman" panose="02020603050405020304" pitchFamily="18" charset="0"/>
              </a:rPr>
              <a:t>Harsh </a:t>
            </a:r>
            <a:r>
              <a:rPr lang="en-US" sz="2400" dirty="0" err="1">
                <a:solidFill>
                  <a:srgbClr val="000000"/>
                </a:solidFill>
                <a:latin typeface="Times New Roman" panose="02020603050405020304" pitchFamily="18" charset="0"/>
              </a:rPr>
              <a:t>Bhasin,”Algorithm</a:t>
            </a:r>
            <a:r>
              <a:rPr lang="en-US" sz="2400" dirty="0">
                <a:solidFill>
                  <a:srgbClr val="000000"/>
                </a:solidFill>
                <a:latin typeface="Times New Roman" panose="02020603050405020304" pitchFamily="18" charset="0"/>
              </a:rPr>
              <a:t> Design and </a:t>
            </a:r>
            <a:r>
              <a:rPr lang="en-US" sz="2400" dirty="0" err="1">
                <a:solidFill>
                  <a:srgbClr val="000000"/>
                </a:solidFill>
                <a:latin typeface="Times New Roman" panose="02020603050405020304" pitchFamily="18" charset="0"/>
              </a:rPr>
              <a:t>Analysis”,First</a:t>
            </a:r>
            <a:r>
              <a:rPr lang="en-US" sz="2400" dirty="0">
                <a:solidFill>
                  <a:srgbClr val="000000"/>
                </a:solidFill>
                <a:latin typeface="Times New Roman" panose="02020603050405020304" pitchFamily="18" charset="0"/>
              </a:rPr>
              <a:t> </a:t>
            </a:r>
            <a:r>
              <a:rPr lang="en-US" sz="2400" dirty="0" err="1">
                <a:solidFill>
                  <a:srgbClr val="000000"/>
                </a:solidFill>
                <a:latin typeface="Times New Roman" panose="02020603050405020304" pitchFamily="18" charset="0"/>
              </a:rPr>
              <a:t>Edition,Oxford</a:t>
            </a:r>
            <a:r>
              <a:rPr lang="en-US" sz="2400" dirty="0">
                <a:solidFill>
                  <a:srgbClr val="000000"/>
                </a:solidFill>
                <a:latin typeface="Times New Roman" panose="02020603050405020304" pitchFamily="18" charset="0"/>
              </a:rPr>
              <a:t> University Press. </a:t>
            </a:r>
          </a:p>
          <a:p>
            <a:pPr marL="342900" indent="-342900" algn="just">
              <a:buFont typeface="Arial" panose="020B0604020202020204" pitchFamily="34" charset="0"/>
              <a:buChar char="•"/>
              <a:defRPr/>
            </a:pPr>
            <a:r>
              <a:rPr lang="en-US" sz="2400" dirty="0">
                <a:solidFill>
                  <a:srgbClr val="000000"/>
                </a:solidFill>
                <a:latin typeface="Times New Roman" panose="02020603050405020304" pitchFamily="18" charset="0"/>
              </a:rPr>
              <a:t>Gilles Brassard and Paul </a:t>
            </a:r>
            <a:r>
              <a:rPr lang="en-US" sz="2400" dirty="0" err="1">
                <a:solidFill>
                  <a:srgbClr val="000000"/>
                </a:solidFill>
                <a:latin typeface="Times New Roman" panose="02020603050405020304" pitchFamily="18" charset="0"/>
              </a:rPr>
              <a:t>Bratley,Algorithmics:Theory</a:t>
            </a:r>
            <a:r>
              <a:rPr lang="en-US" sz="2400" dirty="0">
                <a:solidFill>
                  <a:srgbClr val="000000"/>
                </a:solidFill>
                <a:latin typeface="Times New Roman" panose="02020603050405020304" pitchFamily="18" charset="0"/>
              </a:rPr>
              <a:t> and </a:t>
            </a:r>
            <a:r>
              <a:rPr lang="en-US" sz="2400" dirty="0" err="1">
                <a:solidFill>
                  <a:srgbClr val="000000"/>
                </a:solidFill>
                <a:latin typeface="Times New Roman" panose="02020603050405020304" pitchFamily="18" charset="0"/>
              </a:rPr>
              <a:t>Practice,Prentice</a:t>
            </a:r>
            <a:r>
              <a:rPr lang="en-US" sz="2400" dirty="0">
                <a:solidFill>
                  <a:srgbClr val="000000"/>
                </a:solidFill>
                <a:latin typeface="Times New Roman" panose="02020603050405020304" pitchFamily="18" charset="0"/>
              </a:rPr>
              <a:t> Hall,1995. </a:t>
            </a:r>
          </a:p>
          <a:p>
            <a:pPr>
              <a:defRPr/>
            </a:pPr>
            <a:r>
              <a:rPr lang="en-IN" sz="1800" dirty="0">
                <a:solidFill>
                  <a:srgbClr val="000000"/>
                </a:solidFill>
                <a:latin typeface="Times New Roman" panose="02020603050405020304" pitchFamily="18" charset="0"/>
              </a:rPr>
              <a:t>	</a:t>
            </a:r>
          </a:p>
          <a:p>
            <a:pPr lvl="1" indent="0" eaLnBrk="1" hangingPunct="1">
              <a:buFontTx/>
              <a:buNone/>
              <a:defRPr/>
            </a:pPr>
            <a:r>
              <a:rPr lang="en-US" sz="2400" dirty="0">
                <a:solidFill>
                  <a:srgbClr val="000000"/>
                </a:solidFill>
                <a:latin typeface="Times New Roman" panose="02020603050405020304" pitchFamily="18" charset="0"/>
              </a:rPr>
              <a:t>	</a:t>
            </a:r>
          </a:p>
          <a:p>
            <a:pPr lvl="1" indent="0" eaLnBrk="1" hangingPunct="1">
              <a:buFontTx/>
              <a:buNone/>
              <a:defRPr/>
            </a:pPr>
            <a:endParaRPr lang="en-IN" altLang="en-US" sz="2400" dirty="0">
              <a:solidFill>
                <a:srgbClr val="000000"/>
              </a:solidFill>
            </a:endParaRPr>
          </a:p>
          <a:p>
            <a:pPr algn="l" eaLnBrk="1" hangingPunct="1">
              <a:buFontTx/>
              <a:buChar char="•"/>
              <a:defRPr/>
            </a:pPr>
            <a:endParaRPr lang="en-IN" altLang="en-US" sz="2600" dirty="0">
              <a:solidFill>
                <a:srgbClr val="000000"/>
              </a:solidFill>
            </a:endParaRPr>
          </a:p>
        </p:txBody>
      </p:sp>
      <p:sp>
        <p:nvSpPr>
          <p:cNvPr id="9219" name="Rectangle 3">
            <a:extLst>
              <a:ext uri="{FF2B5EF4-FFF2-40B4-BE49-F238E27FC236}">
                <a16:creationId xmlns="" xmlns:a16="http://schemas.microsoft.com/office/drawing/2014/main" id="{775F471D-110A-4278-A024-A9108F413F41}"/>
              </a:ext>
            </a:extLst>
          </p:cNvPr>
          <p:cNvSpPr>
            <a:spLocks noGrp="1" noChangeArrowheads="1"/>
          </p:cNvSpPr>
          <p:nvPr>
            <p:ph type="ctrTitle"/>
          </p:nvPr>
        </p:nvSpPr>
        <p:spPr>
          <a:xfrm>
            <a:off x="611188" y="260350"/>
            <a:ext cx="7772400" cy="1081088"/>
          </a:xfrm>
        </p:spPr>
        <p:txBody>
          <a:bodyPr/>
          <a:lstStyle/>
          <a:p>
            <a:pPr eaLnBrk="1" hangingPunct="1"/>
            <a:r>
              <a:rPr lang="en-US" altLang="en-US" sz="4000" b="1">
                <a:solidFill>
                  <a:srgbClr val="000000"/>
                </a:solidFill>
              </a:rPr>
              <a:t>Text </a:t>
            </a:r>
            <a:r>
              <a:rPr lang="en-IN" altLang="en-US" sz="4000" b="1">
                <a:solidFill>
                  <a:srgbClr val="000000"/>
                </a:solidFill>
              </a:rPr>
              <a:t>books for Reference</a:t>
            </a:r>
            <a:endParaRPr lang="en-IN" altLang="en-US" sz="4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Vision &amp; Mission Statements of the Institute</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smtClean="0"/>
              <a:t>Vision Statement of the Institute:</a:t>
            </a:r>
            <a:endParaRPr lang="en-US" dirty="0" smtClean="0"/>
          </a:p>
          <a:p>
            <a:pPr>
              <a:buNone/>
            </a:pPr>
            <a:r>
              <a:rPr lang="en-US" dirty="0" smtClean="0"/>
              <a:t>	To achieve excellence in professional education and create an ecosystem for the holistic development of all stakeholders.</a:t>
            </a:r>
          </a:p>
          <a:p>
            <a:r>
              <a:rPr lang="en-US" b="1" dirty="0" smtClean="0"/>
              <a:t>Mission Statement of the Institute:</a:t>
            </a:r>
            <a:endParaRPr lang="en-US" dirty="0" smtClean="0"/>
          </a:p>
          <a:p>
            <a:pPr>
              <a:buNone/>
            </a:pPr>
            <a:r>
              <a:rPr lang="en-US" dirty="0" smtClean="0"/>
              <a:t>	To provide an environment of effective learning and innovation transforming students into dynamic, responsible and productive professionals in their respective fields, who are capable of adapting to the changing needs of the industry and society.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Vision &amp; Mission Statements of the Department</a:t>
            </a:r>
            <a:endParaRPr lang="en-US" dirty="0"/>
          </a:p>
        </p:txBody>
      </p:sp>
      <p:sp>
        <p:nvSpPr>
          <p:cNvPr id="3" name="Content Placeholder 2"/>
          <p:cNvSpPr>
            <a:spLocks noGrp="1"/>
          </p:cNvSpPr>
          <p:nvPr>
            <p:ph idx="1"/>
          </p:nvPr>
        </p:nvSpPr>
        <p:spPr/>
        <p:txBody>
          <a:bodyPr/>
          <a:lstStyle/>
          <a:p>
            <a:r>
              <a:rPr lang="en-US" b="1" dirty="0" smtClean="0"/>
              <a:t>Vision Statement of the Department:</a:t>
            </a:r>
            <a:endParaRPr lang="en-US" dirty="0" smtClean="0"/>
          </a:p>
          <a:p>
            <a:pPr>
              <a:buNone/>
            </a:pPr>
            <a:endParaRPr lang="en-US" dirty="0" smtClean="0"/>
          </a:p>
          <a:p>
            <a:pPr>
              <a:buNone/>
            </a:pPr>
            <a:r>
              <a:rPr lang="en-US" dirty="0" smtClean="0"/>
              <a:t>	To be a recognized department of Computer Science &amp; Engineering that produces versatile computer engineers, capable of adapting to the changing needs of computer and related industry.</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Vision &amp; Mission Statements of the Department (</a:t>
            </a:r>
            <a:r>
              <a:rPr lang="en-US" b="1" dirty="0" err="1" smtClean="0"/>
              <a:t>contd</a:t>
            </a:r>
            <a:r>
              <a:rPr lang="en-US" b="1" dirty="0" smtClean="0"/>
              <a:t>….)</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Mission Statement of the Department:</a:t>
            </a:r>
            <a:endParaRPr lang="en-US" dirty="0" smtClean="0"/>
          </a:p>
          <a:p>
            <a:pPr>
              <a:buNone/>
            </a:pPr>
            <a:r>
              <a:rPr lang="en-US" b="1" dirty="0" smtClean="0"/>
              <a:t> </a:t>
            </a:r>
            <a:endParaRPr lang="en-US" dirty="0" smtClean="0"/>
          </a:p>
          <a:p>
            <a:pPr lvl="0"/>
            <a:r>
              <a:rPr lang="en-US" dirty="0" smtClean="0"/>
              <a:t>To provide broad based quality education with knowledge and attitude to succeed in Computer Science &amp; Engineering careers.</a:t>
            </a:r>
          </a:p>
          <a:p>
            <a:pPr lvl="0"/>
            <a:r>
              <a:rPr lang="en-US" dirty="0" smtClean="0"/>
              <a:t>To prepare students for emerging trends in computer and related industry.</a:t>
            </a:r>
          </a:p>
          <a:p>
            <a:pPr lvl="0"/>
            <a:r>
              <a:rPr lang="en-US" dirty="0" smtClean="0"/>
              <a:t>To develop competence in students by providing them skills and aptitude to foster culture of continuous and life-long learning.</a:t>
            </a:r>
          </a:p>
          <a:p>
            <a:pPr lvl="0"/>
            <a:r>
              <a:rPr lang="en-US" dirty="0" smtClean="0"/>
              <a:t>To develop practicing engineers who investigate research, design and find workable solutions to complex engineering problems with awareness &amp; concern for society as well as environment.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PEOs, POs, PSOs of the Department</a:t>
            </a:r>
            <a:endParaRPr lang="en-US" b="1"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Program Educational Objectives (PEOs)</a:t>
            </a:r>
            <a:endParaRPr lang="en-US" dirty="0" smtClean="0"/>
          </a:p>
          <a:p>
            <a:pPr lvl="0"/>
            <a:r>
              <a:rPr lang="en-US" dirty="0" smtClean="0"/>
              <a:t>The graduates will be efficient leading professionals with the knowledge of Computer Science &amp; Engineering discipline that enables them to pursue higher education and/or successful careers in various domains.</a:t>
            </a:r>
          </a:p>
          <a:p>
            <a:pPr lvl="0"/>
            <a:r>
              <a:rPr lang="en-US" dirty="0" smtClean="0"/>
              <a:t>Graduates will possess capability of designing successful innovative solutions to real life problems that are technically sound, economically viable and socially acceptable.</a:t>
            </a:r>
          </a:p>
          <a:p>
            <a:pPr lvl="0"/>
            <a:r>
              <a:rPr lang="en-US" dirty="0" smtClean="0"/>
              <a:t>Graduates will be competent team leaders, effective communicators and capable of working in multidisciplinary teams following ethical values.</a:t>
            </a:r>
          </a:p>
          <a:p>
            <a:pPr lvl="0"/>
            <a:r>
              <a:rPr lang="en-US" dirty="0" smtClean="0"/>
              <a:t>The graduates will be capable of adapting to new technologies/tools, constantly upgrading their knowledge and skills with an attitude for lifelong learning.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PEOs, POs, PSOs of the Department</a:t>
            </a:r>
            <a:endParaRPr lang="en-US" b="1"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Program Outcomes (POs)</a:t>
            </a:r>
            <a:endParaRPr lang="en-US" dirty="0" smtClean="0"/>
          </a:p>
          <a:p>
            <a:pPr lvl="0"/>
            <a:r>
              <a:rPr lang="en-US" b="1" dirty="0" smtClean="0"/>
              <a:t>Engineering Knowledge: </a:t>
            </a:r>
            <a:r>
              <a:rPr lang="en-US" dirty="0" smtClean="0"/>
              <a:t>Apply the knowledge of mathematics, science and Computer Science &amp; Engineering fundamentals to the solution of complex engineering problems. </a:t>
            </a:r>
          </a:p>
          <a:p>
            <a:pPr lvl="0"/>
            <a:r>
              <a:rPr lang="en-US" b="1" dirty="0" smtClean="0"/>
              <a:t>Problem Analysis: </a:t>
            </a:r>
            <a:r>
              <a:rPr lang="en-US" dirty="0" smtClean="0"/>
              <a:t>Identify, formulate, review research literature, and analyze complex Computer Science &amp; Engineering problems reaching substantiated conclusions using principles of mathematics, natural sciences, and engineering.</a:t>
            </a:r>
          </a:p>
          <a:p>
            <a:pPr lvl="0"/>
            <a:r>
              <a:rPr lang="en-US" b="1" dirty="0" smtClean="0"/>
              <a:t>Design/Development of Solutions: </a:t>
            </a:r>
            <a:r>
              <a:rPr lang="en-US" dirty="0" smtClean="0"/>
              <a:t>Design solutions for Computer Science &amp; Engineering and allied fields related complex engineering problems and design system components or processes that meet the specified needs with appropriate consideration for the public health and safety, and the cultural, societal, and environmental considerations</a:t>
            </a:r>
          </a:p>
          <a:p>
            <a:pPr lvl="0"/>
            <a:r>
              <a:rPr lang="en-US" b="1" dirty="0" smtClean="0"/>
              <a:t>Investigation: </a:t>
            </a:r>
            <a:r>
              <a:rPr lang="en-US" dirty="0" smtClean="0"/>
              <a:t>Use research-based knowledge of Computer Science &amp; Engineering and research methods including design of experiments, analysis and interpretation of data, and synthesis of the information to provide valid conclusions.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PEOs, POs, PSOs of the Department</a:t>
            </a:r>
            <a:endParaRPr lang="en-US" b="1" dirty="0"/>
          </a:p>
        </p:txBody>
      </p:sp>
      <p:sp>
        <p:nvSpPr>
          <p:cNvPr id="3" name="Content Placeholder 2"/>
          <p:cNvSpPr>
            <a:spLocks noGrp="1"/>
          </p:cNvSpPr>
          <p:nvPr>
            <p:ph idx="1"/>
          </p:nvPr>
        </p:nvSpPr>
        <p:spPr/>
        <p:txBody>
          <a:bodyPr>
            <a:normAutofit fontScale="62500" lnSpcReduction="20000"/>
          </a:bodyPr>
          <a:lstStyle/>
          <a:p>
            <a:pPr lvl="0"/>
            <a:r>
              <a:rPr lang="en-US" b="1" dirty="0" smtClean="0"/>
              <a:t>Modern Tool Usage: </a:t>
            </a:r>
            <a:r>
              <a:rPr lang="en-US" dirty="0" smtClean="0"/>
              <a:t>Create, select, and apply appropriate techniques, resources, and modern engineering and IT tools including prediction and modeling to complex Computer Science &amp; Engineering activities with an understanding of the limitations. </a:t>
            </a:r>
          </a:p>
          <a:p>
            <a:pPr lvl="0"/>
            <a:r>
              <a:rPr lang="en-US" b="1" dirty="0" smtClean="0"/>
              <a:t>The Engineering &amp; Society:</a:t>
            </a:r>
            <a:r>
              <a:rPr lang="en-US" dirty="0" smtClean="0"/>
              <a:t> Apply reasoning informed by the contextual knowledge to assess societal, health, safety, legal and cultural issues and the consequent responsibilities relevant to the professional engineering practice in the field of Computer Science &amp; Engineering. </a:t>
            </a:r>
          </a:p>
          <a:p>
            <a:pPr lvl="0"/>
            <a:r>
              <a:rPr lang="en-US" b="1" dirty="0" smtClean="0"/>
              <a:t>Environment &amp; Sustainability: </a:t>
            </a:r>
            <a:r>
              <a:rPr lang="en-US" dirty="0" smtClean="0"/>
              <a:t>Understand the impact of the professional Computer Science &amp; Engineering solutions in societal and environmental contexts, and demonstrate the knowledge of, and need for sustainable development.</a:t>
            </a:r>
          </a:p>
          <a:p>
            <a:pPr lvl="0"/>
            <a:r>
              <a:rPr lang="en-US" b="1" dirty="0" smtClean="0"/>
              <a:t>Ethics:</a:t>
            </a:r>
            <a:r>
              <a:rPr lang="en-US" dirty="0" smtClean="0"/>
              <a:t> Apply ethical principles and commit to professional ethics and responsibilities and norms of the Computer Science &amp; Engineering practice.</a:t>
            </a:r>
          </a:p>
          <a:p>
            <a:pPr lvl="0"/>
            <a:r>
              <a:rPr lang="en-US" b="1" dirty="0" smtClean="0"/>
              <a:t>Individual &amp;Team Work:</a:t>
            </a:r>
            <a:r>
              <a:rPr lang="en-US" dirty="0" smtClean="0"/>
              <a:t> Function effectively as an individual, and as a member or leader in diverse teams, and in multidisciplinary settings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PEOs, POs, PSOs of the Department (</a:t>
            </a:r>
            <a:r>
              <a:rPr lang="en-US" b="1" dirty="0" err="1" smtClean="0"/>
              <a:t>contd</a:t>
            </a:r>
            <a:r>
              <a:rPr lang="en-US" b="1" dirty="0" smtClean="0"/>
              <a:t>…)</a:t>
            </a:r>
            <a:endParaRPr lang="en-US" dirty="0"/>
          </a:p>
        </p:txBody>
      </p:sp>
      <p:sp>
        <p:nvSpPr>
          <p:cNvPr id="3" name="Content Placeholder 2"/>
          <p:cNvSpPr>
            <a:spLocks noGrp="1"/>
          </p:cNvSpPr>
          <p:nvPr>
            <p:ph idx="1"/>
          </p:nvPr>
        </p:nvSpPr>
        <p:spPr/>
        <p:txBody>
          <a:bodyPr>
            <a:normAutofit fontScale="70000" lnSpcReduction="20000"/>
          </a:bodyPr>
          <a:lstStyle/>
          <a:p>
            <a:pPr lvl="0"/>
            <a:r>
              <a:rPr lang="en-US" b="1" dirty="0" smtClean="0"/>
              <a:t>Communication: </a:t>
            </a:r>
            <a:r>
              <a:rPr lang="en-US" dirty="0" smtClean="0"/>
              <a:t>Communicate effectively on complex Computer Science &amp; Engineering activities with the engineering community and with society at large, such as, being able to comprehend and write effective reports and design documentation, make effective presentations, and give and receive clear instructions.</a:t>
            </a:r>
          </a:p>
          <a:p>
            <a:pPr lvl="0"/>
            <a:r>
              <a:rPr lang="en-US" b="1" dirty="0" smtClean="0"/>
              <a:t>Project Management &amp; Finance: </a:t>
            </a:r>
            <a:r>
              <a:rPr lang="en-US" dirty="0" smtClean="0"/>
              <a:t>Demonstrate knowledge and understanding of the Computer Science &amp; Engineering and management principles and apply these to one’s own work, as a member and leader in a team, to manage projects and in multidisciplinary environments.</a:t>
            </a:r>
          </a:p>
          <a:p>
            <a:pPr lvl="0"/>
            <a:r>
              <a:rPr lang="en-US" b="1" dirty="0" smtClean="0"/>
              <a:t>Life-Long Learning: </a:t>
            </a:r>
            <a:r>
              <a:rPr lang="en-US" dirty="0" smtClean="0"/>
              <a:t>Recognize the need for and have the preparation and ability to engage in independent and life-long learning in the broadest context of technological change.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PEOs, POs, PSOs of the Department (</a:t>
            </a:r>
            <a:r>
              <a:rPr lang="en-US" b="1" dirty="0" err="1" smtClean="0"/>
              <a:t>contd</a:t>
            </a:r>
            <a:r>
              <a:rPr lang="en-US" b="1" dirty="0" smtClean="0"/>
              <a: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Program Specific Outcomes (PSOs)</a:t>
            </a:r>
            <a:endParaRPr lang="en-US" dirty="0" smtClean="0"/>
          </a:p>
          <a:p>
            <a:pPr>
              <a:buNone/>
            </a:pPr>
            <a:r>
              <a:rPr lang="en-US" b="1" dirty="0" smtClean="0"/>
              <a:t> </a:t>
            </a:r>
            <a:endParaRPr lang="en-US" dirty="0" smtClean="0"/>
          </a:p>
          <a:p>
            <a:pPr lvl="0"/>
            <a:r>
              <a:rPr lang="en-US" dirty="0" smtClean="0"/>
              <a:t>Use algorithms, data structures/management, software design, concepts of programming languages and computer organization and architecture.</a:t>
            </a:r>
          </a:p>
          <a:p>
            <a:pPr>
              <a:buNone/>
            </a:pPr>
            <a:r>
              <a:rPr lang="en-US" dirty="0" smtClean="0"/>
              <a:t> </a:t>
            </a:r>
          </a:p>
          <a:p>
            <a:pPr lvl="0"/>
            <a:r>
              <a:rPr lang="en-US" dirty="0" smtClean="0"/>
              <a:t>Understand the processes that support the delivery and management of information systems within a specific application environment.</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1072</Words>
  <Application>Microsoft Office PowerPoint</Application>
  <PresentationFormat>On-screen Show (4:3)</PresentationFormat>
  <Paragraphs>85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Design and Analysis of Algorithm (KCS-503)</vt:lpstr>
      <vt:lpstr>Vision &amp; Mission Statements of the Institute</vt:lpstr>
      <vt:lpstr>Vision &amp; Mission Statements of the Department</vt:lpstr>
      <vt:lpstr>Vision &amp; Mission Statements of the Department (contd….)</vt:lpstr>
      <vt:lpstr>PEOs, POs, PSOs of the Department</vt:lpstr>
      <vt:lpstr>PEOs, POs, PSOs of the Department</vt:lpstr>
      <vt:lpstr>PEOs, POs, PSOs of the Department</vt:lpstr>
      <vt:lpstr>PEOs, POs, PSOs of the Department (contd…)</vt:lpstr>
      <vt:lpstr>PEOs, POs, PSOs of the Department (contd…)</vt:lpstr>
      <vt:lpstr>Course Outcomes (Cos)</vt:lpstr>
      <vt:lpstr>Syllabus</vt:lpstr>
      <vt:lpstr>Syllabus</vt:lpstr>
      <vt:lpstr>Syllabus</vt:lpstr>
      <vt:lpstr>Text books for Reference</vt:lpstr>
      <vt:lpstr>Text books for Reference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Gyanendra Tiwary</dc:creator>
  <cp:lastModifiedBy>Gyanendra Tiwary</cp:lastModifiedBy>
  <cp:revision>3</cp:revision>
  <dcterms:created xsi:type="dcterms:W3CDTF">2006-08-16T00:00:00Z</dcterms:created>
  <dcterms:modified xsi:type="dcterms:W3CDTF">2020-08-16T09:19:02Z</dcterms:modified>
</cp:coreProperties>
</file>