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1" r:id="rId7"/>
    <p:sldId id="262" r:id="rId8"/>
    <p:sldId id="264" r:id="rId9"/>
    <p:sldId id="263" r:id="rId10"/>
    <p:sldId id="267" r:id="rId11"/>
    <p:sldId id="266" r:id="rId12"/>
    <p:sldId id="265"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D67262-0AB0-4F56-BF18-EC5F891D3091}"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D67262-0AB0-4F56-BF18-EC5F891D3091}"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D67262-0AB0-4F56-BF18-EC5F891D3091}"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D67262-0AB0-4F56-BF18-EC5F891D3091}"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D67262-0AB0-4F56-BF18-EC5F891D3091}"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D67262-0AB0-4F56-BF18-EC5F891D3091}"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D67262-0AB0-4F56-BF18-EC5F891D3091}" type="datetimeFigureOut">
              <a:rPr lang="en-US" smtClean="0"/>
              <a:pPr/>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D67262-0AB0-4F56-BF18-EC5F891D3091}" type="datetimeFigureOut">
              <a:rPr lang="en-US" smtClean="0"/>
              <a:pPr/>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67262-0AB0-4F56-BF18-EC5F891D3091}" type="datetimeFigureOut">
              <a:rPr lang="en-US" smtClean="0"/>
              <a:pPr/>
              <a:t>9/6/2020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D67262-0AB0-4F56-BF18-EC5F891D3091}"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D67262-0AB0-4F56-BF18-EC5F891D3091}"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67262-0AB0-4F56-BF18-EC5F891D3091}" type="datetimeFigureOut">
              <a:rPr lang="en-US" smtClean="0"/>
              <a:pPr/>
              <a:t>9/6/2020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7D09E-A1A4-4128-A1B7-16143AD17E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81250"/>
          </a:xfrm>
        </p:spPr>
        <p:txBody>
          <a:bodyPr>
            <a:normAutofit/>
          </a:bodyPr>
          <a:lstStyle/>
          <a:p>
            <a:r>
              <a:rPr lang="en-US" dirty="0" smtClean="0"/>
              <a:t>Lecture- Zero</a:t>
            </a:r>
            <a:br>
              <a:rPr lang="en-US" dirty="0" smtClean="0"/>
            </a:br>
            <a:r>
              <a:rPr lang="en-US" dirty="0" smtClean="0"/>
              <a:t> </a:t>
            </a:r>
            <a:r>
              <a:rPr lang="en-US" dirty="0"/>
              <a:t>Data </a:t>
            </a:r>
            <a:r>
              <a:rPr lang="en-US" dirty="0" smtClean="0"/>
              <a:t>Analytics</a:t>
            </a:r>
            <a:r>
              <a:rPr lang="en-US" sz="3200" dirty="0" smtClean="0"/>
              <a:t/>
            </a:r>
            <a:br>
              <a:rPr lang="en-US" sz="3200" dirty="0" smtClean="0"/>
            </a:br>
            <a:r>
              <a:rPr lang="en-US" b="1" dirty="0" smtClean="0"/>
              <a:t>KCS-051 </a:t>
            </a:r>
            <a:endParaRPr lang="en-US" dirty="0"/>
          </a:p>
        </p:txBody>
      </p:sp>
      <p:sp>
        <p:nvSpPr>
          <p:cNvPr id="3" name="Subtitle 2"/>
          <p:cNvSpPr>
            <a:spLocks noGrp="1"/>
          </p:cNvSpPr>
          <p:nvPr>
            <p:ph type="subTitle" idx="1"/>
          </p:nvPr>
        </p:nvSpPr>
        <p:spPr/>
        <p:txBody>
          <a:bodyPr/>
          <a:lstStyle/>
          <a:p>
            <a:r>
              <a:rPr lang="en-US" dirty="0" err="1" smtClean="0"/>
              <a:t>Ashutosh</a:t>
            </a:r>
            <a:r>
              <a:rPr lang="en-US" dirty="0" smtClean="0"/>
              <a:t> </a:t>
            </a:r>
            <a:r>
              <a:rPr lang="en-US" dirty="0" err="1" smtClean="0"/>
              <a:t>Pandey</a:t>
            </a:r>
            <a:endParaRPr lang="en-US" dirty="0" smtClean="0"/>
          </a:p>
          <a:p>
            <a:r>
              <a:rPr lang="en-US" dirty="0" smtClean="0"/>
              <a:t>PSIT, Kanpur</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Unit-4</a:t>
            </a:r>
            <a:endParaRPr lang="en-US" dirty="0"/>
          </a:p>
        </p:txBody>
      </p:sp>
      <p:sp>
        <p:nvSpPr>
          <p:cNvPr id="3" name="Content Placeholder 2"/>
          <p:cNvSpPr>
            <a:spLocks noGrp="1"/>
          </p:cNvSpPr>
          <p:nvPr>
            <p:ph idx="1"/>
          </p:nvPr>
        </p:nvSpPr>
        <p:spPr>
          <a:xfrm>
            <a:off x="461913" y="1600200"/>
            <a:ext cx="8229600" cy="4525963"/>
          </a:xfrm>
        </p:spPr>
        <p:txBody>
          <a:bodyPr>
            <a:normAutofit/>
          </a:bodyPr>
          <a:lstStyle/>
          <a:p>
            <a:pPr algn="just">
              <a:buNone/>
            </a:pPr>
            <a:r>
              <a:rPr lang="en-US" b="1" dirty="0" smtClean="0"/>
              <a:t>	</a:t>
            </a:r>
            <a:r>
              <a:rPr lang="en-US" sz="2500" b="1" dirty="0"/>
              <a:t>Frequent </a:t>
            </a:r>
            <a:r>
              <a:rPr lang="en-US" sz="2500" b="1" dirty="0" err="1"/>
              <a:t>Itemsets</a:t>
            </a:r>
            <a:r>
              <a:rPr lang="en-US" sz="2500" b="1" dirty="0"/>
              <a:t> and Clustering: </a:t>
            </a:r>
            <a:r>
              <a:rPr lang="en-US" sz="2500" dirty="0"/>
              <a:t>Mining frequent </a:t>
            </a:r>
            <a:r>
              <a:rPr lang="en-US" sz="2500" dirty="0" err="1"/>
              <a:t>itemsets</a:t>
            </a:r>
            <a:r>
              <a:rPr lang="en-US" sz="2500" dirty="0"/>
              <a:t>, market based modelling</a:t>
            </a:r>
            <a:r>
              <a:rPr lang="en-US" sz="2500" dirty="0" smtClean="0"/>
              <a:t>, </a:t>
            </a:r>
            <a:r>
              <a:rPr lang="en-US" sz="2500" dirty="0" err="1" smtClean="0"/>
              <a:t>Apriori</a:t>
            </a:r>
            <a:r>
              <a:rPr lang="en-US" sz="2500" dirty="0" smtClean="0"/>
              <a:t> </a:t>
            </a:r>
            <a:r>
              <a:rPr lang="en-US" sz="2500" dirty="0"/>
              <a:t>algorithm, handling large data sets in main memory, limited pass algorithm</a:t>
            </a:r>
            <a:r>
              <a:rPr lang="en-US" sz="2500" dirty="0" smtClean="0"/>
              <a:t>, counting </a:t>
            </a:r>
            <a:r>
              <a:rPr lang="en-US" sz="2500" dirty="0"/>
              <a:t>frequent </a:t>
            </a:r>
            <a:r>
              <a:rPr lang="en-US" sz="2500" dirty="0" err="1"/>
              <a:t>itemsets</a:t>
            </a:r>
            <a:r>
              <a:rPr lang="en-US" sz="2500" dirty="0"/>
              <a:t> in a stream, clustering techniques: hierarchical, </a:t>
            </a:r>
            <a:r>
              <a:rPr lang="en-US" sz="2500" dirty="0" smtClean="0"/>
              <a:t>K-means, clustering </a:t>
            </a:r>
            <a:r>
              <a:rPr lang="en-US" sz="2500" dirty="0"/>
              <a:t>high dimensional data, CLIQUE and </a:t>
            </a:r>
            <a:r>
              <a:rPr lang="en-US" sz="2500" dirty="0" err="1"/>
              <a:t>ProCLUS</a:t>
            </a:r>
            <a:r>
              <a:rPr lang="en-US" sz="2500" dirty="0"/>
              <a:t>, frequent pattern based </a:t>
            </a:r>
            <a:r>
              <a:rPr lang="en-US" sz="2500" dirty="0" smtClean="0"/>
              <a:t>clustering methods</a:t>
            </a:r>
            <a:r>
              <a:rPr lang="en-US" sz="2500" dirty="0"/>
              <a:t>, clustering in </a:t>
            </a:r>
            <a:r>
              <a:rPr lang="en-US" sz="2500" dirty="0" err="1"/>
              <a:t>non-euclidean</a:t>
            </a:r>
            <a:r>
              <a:rPr lang="en-US" sz="2500" dirty="0"/>
              <a:t> space, clustering for streams and parallelism.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Unit-5</a:t>
            </a:r>
            <a:endParaRPr lang="en-US" dirty="0"/>
          </a:p>
        </p:txBody>
      </p:sp>
      <p:sp>
        <p:nvSpPr>
          <p:cNvPr id="3" name="Content Placeholder 2"/>
          <p:cNvSpPr>
            <a:spLocks noGrp="1"/>
          </p:cNvSpPr>
          <p:nvPr>
            <p:ph idx="1"/>
          </p:nvPr>
        </p:nvSpPr>
        <p:spPr/>
        <p:txBody>
          <a:bodyPr>
            <a:noAutofit/>
          </a:bodyPr>
          <a:lstStyle/>
          <a:p>
            <a:pPr algn="just">
              <a:buNone/>
            </a:pPr>
            <a:r>
              <a:rPr lang="en-US" sz="2500" b="1" dirty="0"/>
              <a:t>Frame Works and Visualization: </a:t>
            </a:r>
            <a:r>
              <a:rPr lang="en-US" sz="2500" dirty="0" err="1"/>
              <a:t>MapReduce</a:t>
            </a:r>
            <a:r>
              <a:rPr lang="en-US" sz="2500" dirty="0"/>
              <a:t>, Hadoop, Pig, Hive, </a:t>
            </a:r>
            <a:r>
              <a:rPr lang="en-US" sz="2500" dirty="0" err="1"/>
              <a:t>HBase</a:t>
            </a:r>
            <a:r>
              <a:rPr lang="en-US" sz="2500" dirty="0"/>
              <a:t>, </a:t>
            </a:r>
            <a:r>
              <a:rPr lang="en-US" sz="2500" dirty="0" err="1" smtClean="0"/>
              <a:t>MapR</a:t>
            </a:r>
            <a:r>
              <a:rPr lang="en-US" sz="2500" dirty="0" smtClean="0"/>
              <a:t>, </a:t>
            </a:r>
            <a:r>
              <a:rPr lang="en-US" sz="2500" dirty="0" err="1" smtClean="0"/>
              <a:t>Sharding</a:t>
            </a:r>
            <a:r>
              <a:rPr lang="en-US" sz="2500" dirty="0"/>
              <a:t>, NoSQL Databases, S3, Hadoop Distributed File Systems, Visualization: visual</a:t>
            </a:r>
          </a:p>
          <a:p>
            <a:pPr algn="just">
              <a:buNone/>
            </a:pPr>
            <a:r>
              <a:rPr lang="en-US" sz="2500" dirty="0" smtClean="0"/>
              <a:t>	data </a:t>
            </a:r>
            <a:r>
              <a:rPr lang="en-US" sz="2500" dirty="0"/>
              <a:t>analysis techniques, interaction techniques, systems and applications.</a:t>
            </a:r>
          </a:p>
          <a:p>
            <a:pPr algn="just">
              <a:buNone/>
            </a:pPr>
            <a:r>
              <a:rPr lang="en-US" sz="2500" b="1" dirty="0"/>
              <a:t>Introduction to R</a:t>
            </a:r>
            <a:r>
              <a:rPr lang="en-US" sz="2500" dirty="0"/>
              <a:t> - R graphical user interfaces, data import and export, attribute and </a:t>
            </a:r>
            <a:r>
              <a:rPr lang="en-US" sz="2500" dirty="0" smtClean="0"/>
              <a:t>data types</a:t>
            </a:r>
            <a:r>
              <a:rPr lang="en-US" sz="2500" dirty="0"/>
              <a:t>, descriptive statistics, exploratory data analysis, visualization before analysis,</a:t>
            </a:r>
          </a:p>
          <a:p>
            <a:pPr algn="just">
              <a:buNone/>
            </a:pPr>
            <a:r>
              <a:rPr lang="en-US" sz="2500" dirty="0" smtClean="0"/>
              <a:t>	analytics </a:t>
            </a:r>
            <a:r>
              <a:rPr lang="en-US" sz="2500" dirty="0"/>
              <a:t>for unstructured data.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REFRENCES: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smtClean="0"/>
          </a:p>
          <a:p>
            <a:pPr>
              <a:buNone/>
            </a:pPr>
            <a:r>
              <a:rPr lang="en-US" sz="5600" dirty="0"/>
              <a:t>1. Michael Berthold, David J. Hand, Intelligent Data Analysis, </a:t>
            </a:r>
            <a:r>
              <a:rPr lang="en-US" sz="5600" dirty="0" smtClean="0"/>
              <a:t>Springer.</a:t>
            </a:r>
            <a:endParaRPr lang="en-US" sz="5600" dirty="0"/>
          </a:p>
          <a:p>
            <a:pPr>
              <a:buNone/>
            </a:pPr>
            <a:r>
              <a:rPr lang="en-US" sz="5600" dirty="0"/>
              <a:t>2. </a:t>
            </a:r>
            <a:r>
              <a:rPr lang="en-US" sz="5600" dirty="0" err="1"/>
              <a:t>Anand</a:t>
            </a:r>
            <a:r>
              <a:rPr lang="en-US" sz="5600" dirty="0"/>
              <a:t> </a:t>
            </a:r>
            <a:r>
              <a:rPr lang="en-US" sz="5600" dirty="0" err="1"/>
              <a:t>Rajaraman</a:t>
            </a:r>
            <a:r>
              <a:rPr lang="en-US" sz="5600" dirty="0"/>
              <a:t> and Jeffrey David Ullman, Mining of Massive Datasets, Cambridge University Press.</a:t>
            </a:r>
          </a:p>
          <a:p>
            <a:pPr>
              <a:buNone/>
            </a:pPr>
            <a:r>
              <a:rPr lang="en-US" sz="5600" dirty="0"/>
              <a:t>3. Bill Franks, Taming the Big Data Tidal wave: Finding Opportunities in Huge Data Streams with </a:t>
            </a:r>
            <a:r>
              <a:rPr lang="en-US" sz="5600" dirty="0" err="1"/>
              <a:t>AdvancedAnalytics</a:t>
            </a:r>
            <a:r>
              <a:rPr lang="en-US" sz="5600" dirty="0"/>
              <a:t>, John Wiley &amp; Sons</a:t>
            </a:r>
            <a:r>
              <a:rPr lang="en-US" sz="5600" dirty="0" smtClean="0"/>
              <a:t>.</a:t>
            </a:r>
            <a:endParaRPr lang="en-US" sz="5600" dirty="0"/>
          </a:p>
          <a:p>
            <a:pPr>
              <a:buNone/>
            </a:pPr>
            <a:r>
              <a:rPr lang="en-US" sz="5600" dirty="0"/>
              <a:t>4. Michael Minelli, Michelle Chambers, and </a:t>
            </a:r>
            <a:r>
              <a:rPr lang="en-US" sz="5600" dirty="0" err="1"/>
              <a:t>Ambiga</a:t>
            </a:r>
            <a:r>
              <a:rPr lang="en-US" sz="5600" dirty="0"/>
              <a:t> </a:t>
            </a:r>
            <a:r>
              <a:rPr lang="en-US" sz="5600" dirty="0" err="1"/>
              <a:t>Dhiraj</a:t>
            </a:r>
            <a:r>
              <a:rPr lang="en-US" sz="5600" dirty="0"/>
              <a:t>, ""Big Data, Big Analytics: Emerging </a:t>
            </a:r>
            <a:r>
              <a:rPr lang="en-US" sz="5600" dirty="0" err="1"/>
              <a:t>BusinessIntelligence</a:t>
            </a:r>
            <a:r>
              <a:rPr lang="en-US" sz="5600" dirty="0"/>
              <a:t> and Analytic Trends for Today's Businesses"", </a:t>
            </a:r>
            <a:r>
              <a:rPr lang="en-US" sz="5600" dirty="0" smtClean="0"/>
              <a:t>Wiley.</a:t>
            </a:r>
            <a:endParaRPr lang="en-US" sz="5600" dirty="0"/>
          </a:p>
          <a:p>
            <a:pPr>
              <a:buNone/>
            </a:pPr>
            <a:r>
              <a:rPr lang="en-US" sz="5600" dirty="0"/>
              <a:t>5. David Dietrich, Barry Heller, </a:t>
            </a:r>
            <a:r>
              <a:rPr lang="en-US" sz="5600" dirty="0" err="1"/>
              <a:t>Beibei</a:t>
            </a:r>
            <a:r>
              <a:rPr lang="en-US" sz="5600" dirty="0"/>
              <a:t> Yang, “Data Science and Big Data Analytics”, EMC Education </a:t>
            </a:r>
            <a:r>
              <a:rPr lang="en-US" sz="5600" dirty="0" err="1"/>
              <a:t>Series,John</a:t>
            </a:r>
            <a:r>
              <a:rPr lang="en-US" sz="5600" dirty="0"/>
              <a:t> </a:t>
            </a:r>
            <a:r>
              <a:rPr lang="en-US" sz="5600" dirty="0" smtClean="0"/>
              <a:t>Wiley.</a:t>
            </a:r>
            <a:endParaRPr lang="en-US" sz="5600" dirty="0"/>
          </a:p>
          <a:p>
            <a:pPr>
              <a:buNone/>
            </a:pPr>
            <a:r>
              <a:rPr lang="en-US" sz="5600" dirty="0"/>
              <a:t>6. Frank J </a:t>
            </a:r>
            <a:r>
              <a:rPr lang="en-US" sz="5600" dirty="0" err="1"/>
              <a:t>Ohlhorst</a:t>
            </a:r>
            <a:r>
              <a:rPr lang="en-US" sz="5600" dirty="0"/>
              <a:t>, “Big Data Analytics: Turning Big Data into Big Money”, Wiley and SAS Business </a:t>
            </a:r>
            <a:r>
              <a:rPr lang="en-US" sz="5600" dirty="0" smtClean="0"/>
              <a:t>Series.</a:t>
            </a:r>
            <a:endParaRPr lang="en-US" sz="5600" dirty="0"/>
          </a:p>
          <a:p>
            <a:pPr>
              <a:buNone/>
            </a:pPr>
            <a:r>
              <a:rPr lang="en-US" sz="5600" dirty="0"/>
              <a:t>7. Colleen </a:t>
            </a:r>
            <a:r>
              <a:rPr lang="en-US" sz="5600" dirty="0" err="1"/>
              <a:t>Mccue</a:t>
            </a:r>
            <a:r>
              <a:rPr lang="en-US" sz="5600" dirty="0"/>
              <a:t>, “Data Mining and Predictive Analysis: Intelligence Gathering and Crime </a:t>
            </a:r>
            <a:r>
              <a:rPr lang="en-US" sz="5600" dirty="0" err="1"/>
              <a:t>Analysis”,</a:t>
            </a:r>
            <a:r>
              <a:rPr lang="en-US" sz="5600" dirty="0" err="1" smtClean="0"/>
              <a:t>Elsevier</a:t>
            </a:r>
            <a:r>
              <a:rPr lang="en-US" sz="5600" dirty="0" smtClean="0"/>
              <a:t>.</a:t>
            </a:r>
            <a:endParaRPr lang="en-US" sz="5600" dirty="0"/>
          </a:p>
          <a:p>
            <a:pPr>
              <a:buNone/>
            </a:pPr>
            <a:r>
              <a:rPr lang="en-US" sz="5600" dirty="0"/>
              <a:t>8. Paul </a:t>
            </a:r>
            <a:r>
              <a:rPr lang="en-US" sz="5600" dirty="0" err="1"/>
              <a:t>Zikopoulos</a:t>
            </a:r>
            <a:r>
              <a:rPr lang="en-US" sz="5600" dirty="0"/>
              <a:t>, Chris Eaton, Paul </a:t>
            </a:r>
            <a:r>
              <a:rPr lang="en-US" sz="5600" dirty="0" err="1"/>
              <a:t>Zikopoulos</a:t>
            </a:r>
            <a:r>
              <a:rPr lang="en-US" sz="5600" dirty="0"/>
              <a:t>, “Understanding Big Data: Analytics for Enterprise </a:t>
            </a:r>
            <a:r>
              <a:rPr lang="en-US" sz="5600" dirty="0" err="1"/>
              <a:t>ClassHadoop</a:t>
            </a:r>
            <a:r>
              <a:rPr lang="en-US" sz="5600" dirty="0"/>
              <a:t> and Streaming Data”, McGraw </a:t>
            </a:r>
            <a:r>
              <a:rPr lang="en-US" sz="5600" dirty="0" smtClean="0"/>
              <a:t>Hill.</a:t>
            </a:r>
            <a:endParaRPr lang="en-US" sz="5600" dirty="0"/>
          </a:p>
          <a:p>
            <a:pPr>
              <a:buNone/>
            </a:pPr>
            <a:r>
              <a:rPr lang="en-US" sz="5600" dirty="0"/>
              <a:t>9. Trevor Hastie, Robert </a:t>
            </a:r>
            <a:r>
              <a:rPr lang="en-US" sz="5600" dirty="0" err="1"/>
              <a:t>Tibshirani</a:t>
            </a:r>
            <a:r>
              <a:rPr lang="en-US" sz="5600" dirty="0"/>
              <a:t>, Jerome Friedman, ""The Elements of Statistical Learning"", </a:t>
            </a:r>
            <a:r>
              <a:rPr lang="en-US" sz="5600" dirty="0" smtClean="0"/>
              <a:t>Springer.</a:t>
            </a:r>
            <a:endParaRPr lang="en-US" sz="5600" dirty="0"/>
          </a:p>
          <a:p>
            <a:pPr>
              <a:buNone/>
            </a:pPr>
            <a:r>
              <a:rPr lang="en-US" sz="5600" dirty="0"/>
              <a:t>10. Mark Gardner, “Beginning R: The Statistical Programming Language”, </a:t>
            </a:r>
            <a:r>
              <a:rPr lang="en-US" sz="5600" dirty="0" err="1"/>
              <a:t>Wrox</a:t>
            </a:r>
            <a:r>
              <a:rPr lang="en-US" sz="5600" dirty="0"/>
              <a:t> </a:t>
            </a:r>
            <a:r>
              <a:rPr lang="en-US" sz="5600" dirty="0" smtClean="0"/>
              <a:t>Publication.</a:t>
            </a:r>
            <a:endParaRPr lang="en-US" sz="5600" dirty="0"/>
          </a:p>
          <a:p>
            <a:pPr>
              <a:buNone/>
            </a:pPr>
            <a:r>
              <a:rPr lang="en-US" sz="5600" dirty="0"/>
              <a:t>11. Pete Warden, Big Data Glossary, </a:t>
            </a:r>
            <a:r>
              <a:rPr lang="en-US" sz="5600" dirty="0" smtClean="0"/>
              <a:t>O’Reilly.</a:t>
            </a:r>
            <a:endParaRPr lang="en-US" sz="5600" dirty="0"/>
          </a:p>
          <a:p>
            <a:pPr>
              <a:buNone/>
            </a:pPr>
            <a:r>
              <a:rPr lang="en-US" sz="5600" dirty="0"/>
              <a:t>12. Glenn J. Myatt, Making Sense of Data, John Wiley &amp; </a:t>
            </a:r>
            <a:r>
              <a:rPr lang="en-US" sz="5600" dirty="0" smtClean="0"/>
              <a:t>Sons.</a:t>
            </a:r>
            <a:endParaRPr lang="en-US" sz="5600" dirty="0"/>
          </a:p>
          <a:p>
            <a:pPr>
              <a:buNone/>
            </a:pPr>
            <a:r>
              <a:rPr lang="en-US" sz="5600" dirty="0"/>
              <a:t>13. Peter </a:t>
            </a:r>
            <a:r>
              <a:rPr lang="en-US" sz="5600" dirty="0" err="1"/>
              <a:t>Bühlmann</a:t>
            </a:r>
            <a:r>
              <a:rPr lang="en-US" sz="5600" dirty="0"/>
              <a:t>, </a:t>
            </a:r>
            <a:r>
              <a:rPr lang="en-US" sz="5600" dirty="0" err="1"/>
              <a:t>Petros</a:t>
            </a:r>
            <a:r>
              <a:rPr lang="en-US" sz="5600" dirty="0"/>
              <a:t> </a:t>
            </a:r>
            <a:r>
              <a:rPr lang="en-US" sz="5600" dirty="0" err="1"/>
              <a:t>Drineas</a:t>
            </a:r>
            <a:r>
              <a:rPr lang="en-US" sz="5600" dirty="0"/>
              <a:t>, Michael Kane, Mark van der </a:t>
            </a:r>
            <a:r>
              <a:rPr lang="en-US" sz="5600" dirty="0" err="1"/>
              <a:t>Laan</a:t>
            </a:r>
            <a:r>
              <a:rPr lang="en-US" sz="5600" dirty="0"/>
              <a:t>, ""Handbook of Big Data"", CRC </a:t>
            </a:r>
            <a:r>
              <a:rPr lang="en-US" sz="5600" dirty="0" smtClean="0"/>
              <a:t>Press.</a:t>
            </a:r>
            <a:endParaRPr lang="en-US" sz="5600" dirty="0"/>
          </a:p>
          <a:p>
            <a:pPr>
              <a:buNone/>
            </a:pPr>
            <a:r>
              <a:rPr lang="en-US" sz="5600" dirty="0"/>
              <a:t>14. </a:t>
            </a:r>
            <a:r>
              <a:rPr lang="en-US" sz="5600" dirty="0" err="1"/>
              <a:t>Jiawei</a:t>
            </a:r>
            <a:r>
              <a:rPr lang="en-US" sz="5600" dirty="0"/>
              <a:t> Han, </a:t>
            </a:r>
            <a:r>
              <a:rPr lang="en-US" sz="5600" dirty="0" err="1"/>
              <a:t>Micheline</a:t>
            </a:r>
            <a:r>
              <a:rPr lang="en-US" sz="5600" dirty="0"/>
              <a:t> </a:t>
            </a:r>
            <a:r>
              <a:rPr lang="en-US" sz="5600" dirty="0" err="1"/>
              <a:t>Kamber</a:t>
            </a:r>
            <a:r>
              <a:rPr lang="en-US" sz="5600" dirty="0"/>
              <a:t> “Data Mining Concepts and Techniques”, Second Edition, Elsevier" </a:t>
            </a:r>
            <a:r>
              <a:rPr lang="en-US" sz="5600" dirty="0" smtClean="0"/>
              <a:t>.</a:t>
            </a:r>
            <a:r>
              <a:rPr lang="en-US" dirty="0" smtClean="0"/>
              <a:t>	</a:t>
            </a:r>
          </a:p>
          <a:p>
            <a:pPr marL="514350" indent="-514350">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Data Analytics</a:t>
            </a:r>
            <a:r>
              <a:rPr lang="en-US" b="1" dirty="0" smtClean="0"/>
              <a:t>?</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There </a:t>
            </a:r>
            <a:r>
              <a:rPr lang="en-US" dirty="0" smtClean="0"/>
              <a:t>is a lot of raw data that is collected and can be analyzed in a proper way to get business benefits. Such an analysis of data to fetch information and get meaningful insights to solve a business problem is called data analytics.</a:t>
            </a:r>
          </a:p>
          <a:p>
            <a:pPr algn="just"/>
            <a:r>
              <a:rPr lang="en-US" dirty="0" smtClean="0"/>
              <a:t>Data analytics uses several tools and techniques to analyze the humongous big data as opposed to pure human intervention and manual organization of data.</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dirty="0" smtClean="0"/>
              <a:t>Determining the data requirements and grouping. This could be based on the target group or the business problem. Data can be grouped in any manner which is most appropriate, for example, age, location, gender, interests, lifestyle, etc…</a:t>
            </a:r>
          </a:p>
          <a:p>
            <a:pPr algn="just"/>
            <a:r>
              <a:rPr lang="en-US" dirty="0" smtClean="0"/>
              <a:t>Collecting data from various sources online and offline – computers, physical surveys, social media, etc…</a:t>
            </a:r>
          </a:p>
          <a:p>
            <a:pPr algn="just"/>
            <a:r>
              <a:rPr lang="en-US" dirty="0" smtClean="0"/>
              <a:t>Organizing the data for analysis. The most common method to organize data is in spreadsheet although frameworks like Apache </a:t>
            </a:r>
            <a:r>
              <a:rPr lang="en-US" dirty="0" err="1" smtClean="0"/>
              <a:t>Hadoop</a:t>
            </a:r>
            <a:r>
              <a:rPr lang="en-US" dirty="0" smtClean="0"/>
              <a:t> and Spark are picking up the pace to replace spreadsheets.</a:t>
            </a:r>
          </a:p>
          <a:p>
            <a:pPr algn="just"/>
            <a:r>
              <a:rPr lang="en-US" dirty="0" smtClean="0"/>
              <a:t>Incomplete, inconsistent and duplicate data sets are removed and data is cleaned before analysis. In this step, any errors in the data are corrected and data becomes ready to be analyzed</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In data analytics, the data analyst already has information in hand – for example, a business problem, and works on a known set of data to provide descriptive, predictive, diagnostic or prescriptive analysis</a:t>
            </a:r>
            <a:r>
              <a:rPr lang="en-US" dirty="0" smtClean="0"/>
              <a:t>.</a:t>
            </a:r>
          </a:p>
          <a:p>
            <a:pPr algn="just"/>
            <a:r>
              <a:rPr lang="en-US" dirty="0" smtClean="0"/>
              <a:t>Data analytics is becoming increasingly important in all the major domains like healthcare, finance, retail, tourism, and hospitality industries.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about data science</a:t>
            </a:r>
            <a:r>
              <a:rPr lang="en-US" b="1" dirty="0" smtClean="0"/>
              <a:t>?</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Data science has a wider scope compared to data analytics. We can say that data analytics is contained in data science and is one of the phases of the data science lifecycle. What happens before and after analyzing the data is all part of data science.</a:t>
            </a:r>
          </a:p>
          <a:p>
            <a:pPr algn="just"/>
            <a:r>
              <a:rPr lang="en-US" dirty="0" smtClean="0"/>
              <a:t>In addition to the knowledge of programming languages like Python, SQL, etc like a data analyst, data science combines statistical knowledge and domain knowledge to produce insights from data that can drastically improve business. Data science experts use machine learning algorithms to any type of data – text, image, video, audio, etc… to produce AI systems capable of thinking like a human.</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science has the following main components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smtClean="0"/>
              <a:t>Statistics –</a:t>
            </a:r>
            <a:r>
              <a:rPr lang="en-US" dirty="0" smtClean="0"/>
              <a:t> Statistics deals with the collection, analysis, interpretation, and presentation of data through mathematical methods.</a:t>
            </a:r>
          </a:p>
          <a:p>
            <a:pPr algn="just"/>
            <a:r>
              <a:rPr lang="en-US" b="1" dirty="0" smtClean="0"/>
              <a:t>Data visualization –</a:t>
            </a:r>
            <a:r>
              <a:rPr lang="en-US" dirty="0" smtClean="0"/>
              <a:t> Results of data science are displayed in the form of visually appealing diagrams, charts, and graphs which makes it simple to view and understand. This also helps in quicker decision making by highlighting the key takeaways.</a:t>
            </a:r>
          </a:p>
          <a:p>
            <a:pPr algn="just"/>
            <a:r>
              <a:rPr lang="en-US" b="1" dirty="0" smtClean="0"/>
              <a:t>Machine learning –</a:t>
            </a:r>
            <a:r>
              <a:rPr lang="en-US" dirty="0" smtClean="0"/>
              <a:t> this is an essential component where we use intelligent algorithms that learn on their own and predict human behavior as accurately as possible.</a:t>
            </a:r>
          </a:p>
          <a:p>
            <a:pPr algn="just"/>
            <a:r>
              <a:rPr lang="en-US" dirty="0" smtClean="0"/>
              <a:t>A data science expert identifies and defines potential business problems from various unrelated sources and gets data from these sources. Once data is analyzed through data analytics, a model is formed and tested for accuracy iteratively.</a:t>
            </a:r>
          </a:p>
          <a:p>
            <a:pPr algn="just">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28600"/>
          <a:ext cx="8229600" cy="6176010"/>
        </p:xfrm>
        <a:graphic>
          <a:graphicData uri="http://schemas.openxmlformats.org/drawingml/2006/table">
            <a:tbl>
              <a:tblPr firstRow="1" bandRow="1">
                <a:tableStyleId>{68D230F3-CF80-4859-8CE7-A43EE81993B5}</a:tableStyleId>
              </a:tblPr>
              <a:tblGrid>
                <a:gridCol w="4114800"/>
                <a:gridCol w="4114800"/>
              </a:tblGrid>
              <a:tr h="736600">
                <a:tc>
                  <a:txBody>
                    <a:bodyPr/>
                    <a:lstStyle/>
                    <a:p>
                      <a:pPr algn="ctr" latinLnBrk="0"/>
                      <a:r>
                        <a:rPr lang="en-US" b="1" dirty="0"/>
                        <a:t>Data Science</a:t>
                      </a:r>
                      <a:endParaRPr lang="en-US" dirty="0"/>
                    </a:p>
                  </a:txBody>
                  <a:tcPr marL="66675" marR="66675" marT="66675" marB="66675" anchor="ctr"/>
                </a:tc>
                <a:tc>
                  <a:txBody>
                    <a:bodyPr/>
                    <a:lstStyle/>
                    <a:p>
                      <a:pPr algn="ctr" latinLnBrk="0"/>
                      <a:r>
                        <a:rPr lang="en-US" b="1" dirty="0"/>
                        <a:t>Data Analytics</a:t>
                      </a:r>
                      <a:endParaRPr lang="en-US" dirty="0"/>
                    </a:p>
                  </a:txBody>
                  <a:tcPr marL="66675" marR="66675" marT="66675" marB="66675" anchor="ctr"/>
                </a:tc>
              </a:tr>
              <a:tr h="736600">
                <a:tc>
                  <a:txBody>
                    <a:bodyPr/>
                    <a:lstStyle/>
                    <a:p>
                      <a:pPr latinLnBrk="0"/>
                      <a:r>
                        <a:rPr lang="en-US" b="0" dirty="0"/>
                        <a:t>Data Science is the whole multidisciplinary field that includes domain expertise, machine learning, statistical research, data analytics, mathematics, and computer science.</a:t>
                      </a:r>
                      <a:endParaRPr lang="en-US" dirty="0"/>
                    </a:p>
                  </a:txBody>
                  <a:tcPr marL="66675" marR="66675" marT="66675" marB="66675" anchor="ctr"/>
                </a:tc>
                <a:tc>
                  <a:txBody>
                    <a:bodyPr/>
                    <a:lstStyle/>
                    <a:p>
                      <a:pPr latinLnBrk="0"/>
                      <a:r>
                        <a:rPr lang="en-US" b="0" dirty="0"/>
                        <a:t>It is a significant part of data science where data is organized, processed and analyzed to solve business problems.</a:t>
                      </a:r>
                      <a:endParaRPr lang="en-US" dirty="0"/>
                    </a:p>
                  </a:txBody>
                  <a:tcPr marL="66675" marR="66675" marT="66675" marB="66675" anchor="ctr"/>
                </a:tc>
              </a:tr>
              <a:tr h="736600">
                <a:tc>
                  <a:txBody>
                    <a:bodyPr/>
                    <a:lstStyle/>
                    <a:p>
                      <a:pPr latinLnBrk="0"/>
                      <a:r>
                        <a:rPr lang="en-US" b="0" dirty="0"/>
                        <a:t>The scope of data science is said to be macro.</a:t>
                      </a:r>
                      <a:endParaRPr lang="en-US" dirty="0"/>
                    </a:p>
                  </a:txBody>
                  <a:tcPr marL="66675" marR="66675" marT="66675" marB="66675" anchor="ctr"/>
                </a:tc>
                <a:tc>
                  <a:txBody>
                    <a:bodyPr/>
                    <a:lstStyle/>
                    <a:p>
                      <a:pPr latinLnBrk="0"/>
                      <a:r>
                        <a:rPr lang="en-US" b="0" dirty="0"/>
                        <a:t>The scope of data analytics is micro.</a:t>
                      </a:r>
                      <a:endParaRPr lang="en-US" dirty="0"/>
                    </a:p>
                  </a:txBody>
                  <a:tcPr marL="66675" marR="66675" marT="66675" marB="66675" anchor="ctr"/>
                </a:tc>
              </a:tr>
              <a:tr h="736600">
                <a:tc>
                  <a:txBody>
                    <a:bodyPr/>
                    <a:lstStyle/>
                    <a:p>
                      <a:pPr latinLnBrk="0"/>
                      <a:r>
                        <a:rPr lang="en-US" b="0" dirty="0"/>
                        <a:t>One of the highest-paid fields in computer science.</a:t>
                      </a:r>
                      <a:endParaRPr lang="en-US" dirty="0"/>
                    </a:p>
                  </a:txBody>
                  <a:tcPr marL="66675" marR="66675" marT="66675" marB="66675" anchor="ctr"/>
                </a:tc>
                <a:tc>
                  <a:txBody>
                    <a:bodyPr/>
                    <a:lstStyle/>
                    <a:p>
                      <a:pPr latinLnBrk="0"/>
                      <a:r>
                        <a:rPr lang="en-US" b="0" dirty="0"/>
                        <a:t>It is a well-paid job, but less than that of a data scientist.</a:t>
                      </a:r>
                      <a:endParaRPr lang="en-US" dirty="0"/>
                    </a:p>
                  </a:txBody>
                  <a:tcPr marL="66675" marR="66675" marT="66675" marB="66675" anchor="ctr"/>
                </a:tc>
              </a:tr>
              <a:tr h="736600">
                <a:tc>
                  <a:txBody>
                    <a:bodyPr/>
                    <a:lstStyle/>
                    <a:p>
                      <a:pPr latinLnBrk="0"/>
                      <a:r>
                        <a:rPr lang="en-US" b="0" dirty="0"/>
                        <a:t>Requires knowledge of data modeling, advanced statistics, machine learning and basic knowledge of programming languages like SQL, Python/R, SAS.</a:t>
                      </a:r>
                      <a:endParaRPr lang="en-US" dirty="0"/>
                    </a:p>
                  </a:txBody>
                  <a:tcPr marL="66675" marR="66675" marT="66675" marB="66675" anchor="ctr"/>
                </a:tc>
                <a:tc>
                  <a:txBody>
                    <a:bodyPr/>
                    <a:lstStyle/>
                    <a:p>
                      <a:pPr latinLnBrk="0"/>
                      <a:r>
                        <a:rPr lang="en-US" b="0" dirty="0"/>
                        <a:t>Requires solid knowledge of database like SQL, programming skills like Python/R, </a:t>
                      </a:r>
                      <a:r>
                        <a:rPr lang="en-US" b="0" dirty="0" err="1"/>
                        <a:t>Hadoop</a:t>
                      </a:r>
                      <a:r>
                        <a:rPr lang="en-US" b="0" dirty="0"/>
                        <a:t>/Spark. Also requires knowledge of BI tools and medium level understanding of statistics.</a:t>
                      </a:r>
                      <a:endParaRPr lang="en-US" dirty="0"/>
                    </a:p>
                  </a:txBody>
                  <a:tcPr marL="66675" marR="66675" marT="66675" marB="66675" anchor="ctr"/>
                </a:tc>
              </a:tr>
              <a:tr h="736600">
                <a:tc>
                  <a:txBody>
                    <a:bodyPr/>
                    <a:lstStyle/>
                    <a:p>
                      <a:pPr latinLnBrk="0"/>
                      <a:r>
                        <a:rPr lang="en-US" b="0" dirty="0"/>
                        <a:t>The input is raw or unstructured data which is then cleaned and organized to be sent for analytics.</a:t>
                      </a:r>
                      <a:endParaRPr lang="en-US" dirty="0"/>
                    </a:p>
                  </a:txBody>
                  <a:tcPr marL="66675" marR="66675" marT="66675" marB="66675" anchor="ctr"/>
                </a:tc>
                <a:tc>
                  <a:txBody>
                    <a:bodyPr/>
                    <a:lstStyle/>
                    <a:p>
                      <a:pPr latinLnBrk="0"/>
                      <a:r>
                        <a:rPr lang="en-US" b="0" dirty="0"/>
                        <a:t>The input is mostly structured data on which design principles and data visualization techniques are applied.</a:t>
                      </a:r>
                      <a:endParaRPr lang="en-US" dirty="0"/>
                    </a:p>
                  </a:txBody>
                  <a:tcPr marL="66675" marR="66675" marT="66675" marB="66675"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28600"/>
          <a:ext cx="8229600" cy="4836160"/>
        </p:xfrm>
        <a:graphic>
          <a:graphicData uri="http://schemas.openxmlformats.org/drawingml/2006/table">
            <a:tbl>
              <a:tblPr firstRow="1" bandRow="1">
                <a:tableStyleId>{68D230F3-CF80-4859-8CE7-A43EE81993B5}</a:tableStyleId>
              </a:tblPr>
              <a:tblGrid>
                <a:gridCol w="4114800"/>
                <a:gridCol w="4114800"/>
              </a:tblGrid>
              <a:tr h="736600">
                <a:tc>
                  <a:txBody>
                    <a:bodyPr/>
                    <a:lstStyle/>
                    <a:p>
                      <a:pPr algn="ctr" latinLnBrk="0"/>
                      <a:r>
                        <a:rPr lang="en-US" b="1" dirty="0"/>
                        <a:t>Data Science</a:t>
                      </a:r>
                      <a:endParaRPr lang="en-US" dirty="0"/>
                    </a:p>
                  </a:txBody>
                  <a:tcPr marL="66675" marR="66675" marT="66675" marB="66675" anchor="ctr"/>
                </a:tc>
                <a:tc>
                  <a:txBody>
                    <a:bodyPr/>
                    <a:lstStyle/>
                    <a:p>
                      <a:pPr algn="ctr" latinLnBrk="0"/>
                      <a:r>
                        <a:rPr lang="en-US" b="1" dirty="0"/>
                        <a:t>Data Analytics</a:t>
                      </a:r>
                      <a:endParaRPr lang="en-US" dirty="0"/>
                    </a:p>
                  </a:txBody>
                  <a:tcPr marL="66675" marR="66675" marT="66675" marB="66675" anchor="ctr"/>
                </a:tc>
              </a:tr>
              <a:tr h="736600">
                <a:tc>
                  <a:txBody>
                    <a:bodyPr/>
                    <a:lstStyle/>
                    <a:p>
                      <a:pPr latinLnBrk="0"/>
                      <a:r>
                        <a:rPr lang="en-US" b="0" dirty="0"/>
                        <a:t>Involves search engine exploration, artificial intelligence, and machine learning.</a:t>
                      </a:r>
                      <a:endParaRPr lang="en-US" dirty="0"/>
                    </a:p>
                  </a:txBody>
                  <a:tcPr marL="66675" marR="66675" marT="66675" marB="66675" anchor="ctr"/>
                </a:tc>
                <a:tc>
                  <a:txBody>
                    <a:bodyPr/>
                    <a:lstStyle/>
                    <a:p>
                      <a:pPr latinLnBrk="0"/>
                      <a:r>
                        <a:rPr lang="en-US" b="0" dirty="0"/>
                        <a:t>The scope is limited to analytical techniques mostly using statistical tools and techniques.</a:t>
                      </a:r>
                      <a:endParaRPr lang="en-US" dirty="0"/>
                    </a:p>
                  </a:txBody>
                  <a:tcPr marL="66675" marR="66675" marT="66675" marB="66675" anchor="ctr"/>
                </a:tc>
              </a:tr>
              <a:tr h="736600">
                <a:tc>
                  <a:txBody>
                    <a:bodyPr/>
                    <a:lstStyle/>
                    <a:p>
                      <a:pPr latinLnBrk="0"/>
                      <a:r>
                        <a:rPr lang="en-US" b="0" dirty="0"/>
                        <a:t>The aim of data science is to find and define new business problems that lead to innovation.</a:t>
                      </a:r>
                      <a:endParaRPr lang="en-US" dirty="0"/>
                    </a:p>
                  </a:txBody>
                  <a:tcPr marL="66675" marR="66675" marT="66675" marB="66675" anchor="ctr"/>
                </a:tc>
                <a:tc>
                  <a:txBody>
                    <a:bodyPr/>
                    <a:lstStyle/>
                    <a:p>
                      <a:pPr latinLnBrk="0"/>
                      <a:r>
                        <a:rPr lang="en-US" b="0" dirty="0"/>
                        <a:t>The problem is already known and with analytics, the analyst tries to find the best solutions to the problem.</a:t>
                      </a:r>
                      <a:endParaRPr lang="en-US" dirty="0"/>
                    </a:p>
                  </a:txBody>
                  <a:tcPr marL="66675" marR="66675" marT="66675" marB="66675" anchor="ctr"/>
                </a:tc>
              </a:tr>
              <a:tr h="736600">
                <a:tc>
                  <a:txBody>
                    <a:bodyPr/>
                    <a:lstStyle/>
                    <a:p>
                      <a:pPr latinLnBrk="0"/>
                      <a:r>
                        <a:rPr lang="en-US" b="0" dirty="0"/>
                        <a:t>Used for recommender systems, internet research, image recognition, speech recognition, and digital marketing.</a:t>
                      </a:r>
                      <a:endParaRPr lang="en-US" dirty="0"/>
                    </a:p>
                  </a:txBody>
                  <a:tcPr marL="66675" marR="66675" marT="66675" marB="66675" anchor="ctr"/>
                </a:tc>
                <a:tc>
                  <a:txBody>
                    <a:bodyPr/>
                    <a:lstStyle/>
                    <a:p>
                      <a:pPr latinLnBrk="0"/>
                      <a:r>
                        <a:rPr lang="en-US" b="0" dirty="0"/>
                        <a:t>Used in domain areas like healthcare, travel and tourism, gaming, finance and so on.</a:t>
                      </a:r>
                      <a:endParaRPr lang="en-US" dirty="0"/>
                    </a:p>
                  </a:txBody>
                  <a:tcPr marL="66675" marR="66675" marT="66675" marB="66675" anchor="ctr"/>
                </a:tc>
              </a:tr>
              <a:tr h="736600">
                <a:tc>
                  <a:txBody>
                    <a:bodyPr/>
                    <a:lstStyle/>
                    <a:p>
                      <a:pPr latinLnBrk="0"/>
                      <a:r>
                        <a:rPr lang="en-US" b="0" dirty="0"/>
                        <a:t>Involves finding solutions to new and unknown problems by discovering them and converting data into business stories and use cases.</a:t>
                      </a:r>
                      <a:endParaRPr lang="en-US" dirty="0"/>
                    </a:p>
                  </a:txBody>
                  <a:tcPr marL="66675" marR="66675" marT="66675" marB="66675" anchor="ctr"/>
                </a:tc>
                <a:tc>
                  <a:txBody>
                    <a:bodyPr/>
                    <a:lstStyle/>
                    <a:p>
                      <a:pPr latinLnBrk="0"/>
                      <a:r>
                        <a:rPr lang="en-US" b="0" dirty="0"/>
                        <a:t>The data only goes through thorough analysis and interpretation, however, there is no roadmap created.</a:t>
                      </a:r>
                      <a:endParaRPr lang="en-US" dirty="0"/>
                    </a:p>
                  </a:txBody>
                  <a:tcPr marL="66675" marR="66675" marT="66675" marB="66675"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PSIT Vision Mission</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Vision :</a:t>
            </a:r>
            <a:r>
              <a:rPr lang="en-US" dirty="0" smtClean="0"/>
              <a:t> To achieve excellence in professional education and create an ecosystem for the holistic development of all stakeholders</a:t>
            </a:r>
          </a:p>
          <a:p>
            <a:pPr algn="just"/>
            <a:r>
              <a:rPr lang="en-US" b="1" dirty="0" smtClean="0"/>
              <a:t>Mission :</a:t>
            </a:r>
            <a:r>
              <a:rPr lang="en-US" dirty="0" smtClean="0"/>
              <a:t> To provide an environment of effective learning and innovation transforming students into dynamic, responsible and productive professionals in their respective fields, who are capable of adapting to the changing needs of the industry and society.</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CSE Department VISION</a:t>
            </a:r>
            <a:endParaRPr lang="en-US" dirty="0"/>
          </a:p>
        </p:txBody>
      </p:sp>
      <p:sp>
        <p:nvSpPr>
          <p:cNvPr id="3" name="Content Placeholder 2"/>
          <p:cNvSpPr>
            <a:spLocks noGrp="1"/>
          </p:cNvSpPr>
          <p:nvPr>
            <p:ph idx="1"/>
          </p:nvPr>
        </p:nvSpPr>
        <p:spPr/>
        <p:txBody>
          <a:bodyPr>
            <a:normAutofit/>
          </a:bodyPr>
          <a:lstStyle/>
          <a:p>
            <a:endParaRPr lang="en-US" sz="3600" dirty="0" smtClean="0"/>
          </a:p>
          <a:p>
            <a:pPr algn="just"/>
            <a:r>
              <a:rPr lang="en-US" sz="3600" b="1" dirty="0" smtClean="0"/>
              <a:t>To be a recognized department of Computer Science &amp; Engineering that produces versatile computer engineers, capable of adapting to the changing needs of computer and related industry.</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CSE Department MISSION</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smtClean="0"/>
          </a:p>
          <a:p>
            <a:pPr algn="just">
              <a:buNone/>
            </a:pPr>
            <a:r>
              <a:rPr lang="en-US" sz="3400" b="1" dirty="0" smtClean="0"/>
              <a:t>M1.</a:t>
            </a:r>
            <a:r>
              <a:rPr lang="en-US" sz="3400" dirty="0" smtClean="0"/>
              <a:t>To provide broad based quality education with knowledge and attitude to succeed in Computer Science &amp; Engineering careers.</a:t>
            </a:r>
          </a:p>
          <a:p>
            <a:pPr algn="just">
              <a:buNone/>
            </a:pPr>
            <a:r>
              <a:rPr lang="en-US" sz="3400" b="1" dirty="0" smtClean="0"/>
              <a:t>M2</a:t>
            </a:r>
            <a:r>
              <a:rPr lang="en-US" sz="3400" dirty="0" smtClean="0"/>
              <a:t>.To prepare students for emerging trends in computer and related industry.</a:t>
            </a:r>
          </a:p>
          <a:p>
            <a:pPr algn="just">
              <a:buNone/>
            </a:pPr>
            <a:r>
              <a:rPr lang="en-US" sz="3400" b="1" dirty="0" smtClean="0"/>
              <a:t>M3</a:t>
            </a:r>
            <a:r>
              <a:rPr lang="en-US" sz="3400" dirty="0" smtClean="0"/>
              <a:t>.To develop competence in students by providing them skills and aptitude to foster culture of continuous and life-long learning.</a:t>
            </a:r>
          </a:p>
          <a:p>
            <a:pPr algn="just">
              <a:buNone/>
            </a:pPr>
            <a:r>
              <a:rPr lang="en-US" sz="3400" b="1" dirty="0" smtClean="0"/>
              <a:t>M4</a:t>
            </a:r>
            <a:r>
              <a:rPr lang="en-US" sz="3400" dirty="0" smtClean="0"/>
              <a:t>.The department is committed to develop practicing engineers who investigate research, design and find workable solutions to complex engineering problems with awareness &amp; concern for society as well as environment.</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a:t>
            </a:r>
            <a:endParaRPr lang="en-US" dirty="0"/>
          </a:p>
        </p:txBody>
      </p:sp>
      <p:sp>
        <p:nvSpPr>
          <p:cNvPr id="3" name="Content Placeholder 2"/>
          <p:cNvSpPr>
            <a:spLocks noGrp="1"/>
          </p:cNvSpPr>
          <p:nvPr>
            <p:ph idx="1"/>
          </p:nvPr>
        </p:nvSpPr>
        <p:spPr/>
        <p:txBody>
          <a:bodyPr>
            <a:noAutofit/>
          </a:bodyPr>
          <a:lstStyle/>
          <a:p>
            <a:pPr marL="0" indent="0" algn="just">
              <a:buNone/>
            </a:pPr>
            <a:r>
              <a:rPr lang="en-IN" dirty="0"/>
              <a:t>The main objectives of this course is to enable </a:t>
            </a:r>
            <a:r>
              <a:rPr lang="en-IN" dirty="0" smtClean="0"/>
              <a:t>the students </a:t>
            </a:r>
            <a:r>
              <a:rPr lang="en-IN" dirty="0"/>
              <a:t>with basic data analytic skills like regression analysis, classification </a:t>
            </a:r>
            <a:r>
              <a:rPr lang="en-IN" dirty="0" smtClean="0"/>
              <a:t>techniques, clustering </a:t>
            </a:r>
            <a:r>
              <a:rPr lang="en-IN" dirty="0"/>
              <a:t>techniques, association rule </a:t>
            </a:r>
            <a:r>
              <a:rPr lang="en-IN" dirty="0" smtClean="0"/>
              <a:t>mining.</a:t>
            </a:r>
          </a:p>
          <a:p>
            <a:pPr marL="0" indent="0" algn="just">
              <a:buNone/>
            </a:pPr>
            <a:r>
              <a:rPr lang="en-IN" dirty="0" smtClean="0"/>
              <a:t>Further</a:t>
            </a:r>
            <a:r>
              <a:rPr lang="en-IN" dirty="0"/>
              <a:t>, this course also enables </a:t>
            </a:r>
            <a:r>
              <a:rPr lang="en-IN" dirty="0" smtClean="0"/>
              <a:t>the students </a:t>
            </a:r>
            <a:r>
              <a:rPr lang="en-IN" dirty="0"/>
              <a:t>how to scale the above algorithms with different data environments like </a:t>
            </a:r>
            <a:r>
              <a:rPr lang="en-IN" dirty="0" smtClean="0"/>
              <a:t>massive amounts </a:t>
            </a:r>
            <a:r>
              <a:rPr lang="en-IN" dirty="0"/>
              <a:t>of data, streaming data, distributed data.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371519188"/>
              </p:ext>
            </p:extLst>
          </p:nvPr>
        </p:nvGraphicFramePr>
        <p:xfrm>
          <a:off x="533400" y="1206646"/>
          <a:ext cx="8229600" cy="5194154"/>
        </p:xfrm>
        <a:graphic>
          <a:graphicData uri="http://schemas.openxmlformats.org/drawingml/2006/table">
            <a:tbl>
              <a:tblPr/>
              <a:tblGrid>
                <a:gridCol w="1407695">
                  <a:extLst>
                    <a:ext uri="{9D8B030D-6E8A-4147-A177-3AD203B41FA5}">
                      <a16:colId xmlns:a16="http://schemas.microsoft.com/office/drawing/2014/main" xmlns="" val="20000"/>
                    </a:ext>
                  </a:extLst>
                </a:gridCol>
                <a:gridCol w="6821905">
                  <a:extLst>
                    <a:ext uri="{9D8B030D-6E8A-4147-A177-3AD203B41FA5}">
                      <a16:colId xmlns:a16="http://schemas.microsoft.com/office/drawing/2014/main" xmlns="" val="20001"/>
                    </a:ext>
                  </a:extLst>
                </a:gridCol>
              </a:tblGrid>
              <a:tr h="1082594">
                <a:tc>
                  <a:txBody>
                    <a:bodyPr/>
                    <a:lstStyle/>
                    <a:p>
                      <a:pPr marL="0" marR="0" algn="ctr">
                        <a:lnSpc>
                          <a:spcPct val="115000"/>
                        </a:lnSpc>
                        <a:spcBef>
                          <a:spcPts val="0"/>
                        </a:spcBef>
                        <a:spcAft>
                          <a:spcPts val="0"/>
                        </a:spcAft>
                      </a:pPr>
                      <a:r>
                        <a:rPr lang="en-US" sz="2000" b="1" dirty="0">
                          <a:latin typeface="Times New Roman"/>
                          <a:ea typeface="Times New Roman"/>
                          <a:cs typeface="Times New Roman"/>
                        </a:rPr>
                        <a:t>CO</a:t>
                      </a:r>
                      <a:endParaRPr lang="en-US" sz="2800" dirty="0">
                        <a:latin typeface="Calibri"/>
                        <a:ea typeface="Times New Roman"/>
                        <a:cs typeface="Times New Roman"/>
                      </a:endParaRPr>
                    </a:p>
                    <a:p>
                      <a:pPr marL="0" marR="0" algn="ctr">
                        <a:lnSpc>
                          <a:spcPct val="115000"/>
                        </a:lnSpc>
                        <a:spcBef>
                          <a:spcPts val="0"/>
                        </a:spcBef>
                        <a:spcAft>
                          <a:spcPts val="0"/>
                        </a:spcAft>
                      </a:pPr>
                      <a:r>
                        <a:rPr lang="en-US" sz="2000" b="1" dirty="0">
                          <a:latin typeface="Times New Roman"/>
                          <a:ea typeface="Times New Roman"/>
                          <a:cs typeface="Times New Roman"/>
                        </a:rPr>
                        <a:t>Number</a:t>
                      </a:r>
                      <a:endParaRPr lang="en-US"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Times New Roman"/>
                          <a:ea typeface="Times New Roman"/>
                          <a:cs typeface="Times New Roman"/>
                        </a:rPr>
                        <a:t>Course Outcomes According to Bloom's Cognitive Level</a:t>
                      </a:r>
                      <a:endParaRPr lang="en-US" sz="2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974807">
                <a:tc>
                  <a:txBody>
                    <a:bodyPr/>
                    <a:lstStyle/>
                    <a:p>
                      <a:pPr marL="0" marR="0" algn="ctr">
                        <a:spcBef>
                          <a:spcPts val="0"/>
                        </a:spcBef>
                        <a:spcAft>
                          <a:spcPts val="0"/>
                        </a:spcAft>
                      </a:pPr>
                      <a:r>
                        <a:rPr lang="en-US" sz="2000" b="1" dirty="0" smtClean="0">
                          <a:solidFill>
                            <a:srgbClr val="000000"/>
                          </a:solidFill>
                          <a:latin typeface="Times New Roman"/>
                          <a:ea typeface="Calibri"/>
                          <a:cs typeface="Times New Roman"/>
                        </a:rPr>
                        <a:t>KCS-051.1</a:t>
                      </a:r>
                      <a:endParaRPr lang="en-US" sz="1800" dirty="0">
                        <a:latin typeface="Calibri"/>
                        <a:ea typeface="Calibri"/>
                        <a:cs typeface="Times New Roman"/>
                      </a:endParaRPr>
                    </a:p>
                    <a:p>
                      <a:pPr marL="0" marR="0" algn="ctr">
                        <a:spcBef>
                          <a:spcPts val="0"/>
                        </a:spcBef>
                        <a:spcAft>
                          <a:spcPts val="0"/>
                        </a:spcAft>
                      </a:pPr>
                      <a:r>
                        <a:rPr lang="en-US" sz="2000" b="1" dirty="0">
                          <a:solidFill>
                            <a:srgbClr val="000000"/>
                          </a:solidFill>
                          <a:latin typeface="Times New Roman"/>
                          <a:ea typeface="Calibri"/>
                          <a:cs typeface="Times New Roman"/>
                        </a:rPr>
                        <a:t>(CO1)</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fontAlgn="b" latinLnBrk="0" hangingPunct="1">
                        <a:spcBef>
                          <a:spcPts val="0"/>
                        </a:spcBef>
                        <a:spcAft>
                          <a:spcPts val="0"/>
                        </a:spcAft>
                      </a:pPr>
                      <a:r>
                        <a:rPr lang="en-US" sz="2000" b="1" kern="1200" dirty="0" smtClean="0">
                          <a:solidFill>
                            <a:srgbClr val="000000"/>
                          </a:solidFill>
                          <a:latin typeface="Times New Roman"/>
                          <a:ea typeface="Calibri"/>
                          <a:cs typeface="Times New Roman"/>
                        </a:rPr>
                        <a:t>Underline [L1.Knowledge] the life cycle phases of Data Analytics through discovery, planning and building.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996545">
                <a:tc>
                  <a:txBody>
                    <a:bodyPr/>
                    <a:lstStyle/>
                    <a:p>
                      <a:pPr marL="0" marR="0" algn="ctr">
                        <a:spcBef>
                          <a:spcPts val="0"/>
                        </a:spcBef>
                        <a:spcAft>
                          <a:spcPts val="0"/>
                        </a:spcAft>
                      </a:pPr>
                      <a:r>
                        <a:rPr lang="en-US" sz="2000" b="1" dirty="0" smtClean="0">
                          <a:solidFill>
                            <a:srgbClr val="000000"/>
                          </a:solidFill>
                          <a:latin typeface="Times New Roman"/>
                          <a:ea typeface="Calibri"/>
                          <a:cs typeface="Times New Roman"/>
                        </a:rPr>
                        <a:t>KCS-051.2 </a:t>
                      </a:r>
                      <a:r>
                        <a:rPr lang="en-US" sz="2000" b="1" dirty="0">
                          <a:solidFill>
                            <a:srgbClr val="000000"/>
                          </a:solidFill>
                          <a:latin typeface="Times New Roman"/>
                          <a:ea typeface="Calibri"/>
                          <a:cs typeface="Times New Roman"/>
                        </a:rPr>
                        <a:t>(CO2)</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fontAlgn="b" latinLnBrk="0" hangingPunct="1">
                        <a:spcBef>
                          <a:spcPts val="0"/>
                        </a:spcBef>
                        <a:spcAft>
                          <a:spcPts val="0"/>
                        </a:spcAft>
                      </a:pPr>
                      <a:r>
                        <a:rPr lang="en-US" sz="2000" b="1" kern="1200" dirty="0" smtClean="0">
                          <a:solidFill>
                            <a:srgbClr val="000000"/>
                          </a:solidFill>
                          <a:latin typeface="Times New Roman"/>
                          <a:ea typeface="Calibri"/>
                          <a:cs typeface="Times New Roman"/>
                        </a:rPr>
                        <a:t>Describe [L2. Comprehension] Data Analysis Techniques,  item sets, Clustering, frame works &amp; Visualizations.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949353">
                <a:tc>
                  <a:txBody>
                    <a:bodyPr/>
                    <a:lstStyle/>
                    <a:p>
                      <a:pPr marL="0" marR="0" algn="ctr">
                        <a:spcBef>
                          <a:spcPts val="0"/>
                        </a:spcBef>
                        <a:spcAft>
                          <a:spcPts val="0"/>
                        </a:spcAft>
                      </a:pPr>
                      <a:r>
                        <a:rPr lang="en-US" sz="2000" b="1" dirty="0" smtClean="0">
                          <a:solidFill>
                            <a:srgbClr val="000000"/>
                          </a:solidFill>
                          <a:latin typeface="Times New Roman"/>
                          <a:ea typeface="Calibri"/>
                          <a:cs typeface="Times New Roman"/>
                        </a:rPr>
                        <a:t>KCS-051.3 </a:t>
                      </a:r>
                      <a:r>
                        <a:rPr lang="en-US" sz="2000" b="1" dirty="0">
                          <a:solidFill>
                            <a:srgbClr val="000000"/>
                          </a:solidFill>
                          <a:latin typeface="Times New Roman"/>
                          <a:ea typeface="Calibri"/>
                          <a:cs typeface="Times New Roman"/>
                        </a:rPr>
                        <a:t>(CO3)</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fontAlgn="b" latinLnBrk="0" hangingPunct="1">
                        <a:spcBef>
                          <a:spcPts val="0"/>
                        </a:spcBef>
                        <a:spcAft>
                          <a:spcPts val="0"/>
                        </a:spcAft>
                      </a:pPr>
                      <a:r>
                        <a:rPr lang="en-US" sz="2000" b="1" kern="1200" dirty="0" smtClean="0">
                          <a:solidFill>
                            <a:srgbClr val="000000"/>
                          </a:solidFill>
                          <a:latin typeface="Times New Roman"/>
                          <a:ea typeface="Calibri"/>
                          <a:cs typeface="Times New Roman"/>
                        </a:rPr>
                        <a:t>Illustrate [L3.Application] various Data streams and Frequent Item sets.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190855">
                <a:tc>
                  <a:txBody>
                    <a:bodyPr/>
                    <a:lstStyle/>
                    <a:p>
                      <a:pPr marL="0" marR="0" algn="ctr">
                        <a:spcBef>
                          <a:spcPts val="0"/>
                        </a:spcBef>
                        <a:spcAft>
                          <a:spcPts val="0"/>
                        </a:spcAft>
                      </a:pPr>
                      <a:r>
                        <a:rPr lang="en-US" sz="2000" b="1" dirty="0" smtClean="0">
                          <a:solidFill>
                            <a:srgbClr val="000000"/>
                          </a:solidFill>
                          <a:latin typeface="Times New Roman"/>
                          <a:ea typeface="Calibri"/>
                          <a:cs typeface="Times New Roman"/>
                        </a:rPr>
                        <a:t>KCS-051.4 </a:t>
                      </a:r>
                      <a:r>
                        <a:rPr lang="en-US" sz="2000" b="1" dirty="0">
                          <a:solidFill>
                            <a:srgbClr val="000000"/>
                          </a:solidFill>
                          <a:latin typeface="Times New Roman"/>
                          <a:ea typeface="Calibri"/>
                          <a:cs typeface="Times New Roman"/>
                        </a:rPr>
                        <a:t>(CO4)</a:t>
                      </a:r>
                      <a:endParaRPr lang="en-US" sz="18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fontAlgn="b" latinLnBrk="0" hangingPunct="1">
                        <a:spcBef>
                          <a:spcPts val="0"/>
                        </a:spcBef>
                        <a:spcAft>
                          <a:spcPts val="0"/>
                        </a:spcAft>
                      </a:pPr>
                      <a:r>
                        <a:rPr lang="en-US" sz="2000" b="1" kern="1200" dirty="0" smtClean="0">
                          <a:solidFill>
                            <a:srgbClr val="000000"/>
                          </a:solidFill>
                          <a:latin typeface="Times New Roman"/>
                          <a:ea typeface="Calibri"/>
                          <a:cs typeface="Times New Roman"/>
                        </a:rPr>
                        <a:t>Analyze [L4.Analysis] real time applications through </a:t>
                      </a:r>
                      <a:r>
                        <a:rPr lang="en-US" sz="2000" b="1" kern="1200" dirty="0" smtClean="0">
                          <a:solidFill>
                            <a:srgbClr val="000000"/>
                          </a:solidFill>
                          <a:latin typeface="Times New Roman"/>
                          <a:ea typeface="Calibri"/>
                          <a:cs typeface="Times New Roman"/>
                        </a:rPr>
                        <a:t>Visualizations </a:t>
                      </a:r>
                      <a:r>
                        <a:rPr lang="en-US" sz="2000" b="1" kern="1200" dirty="0" smtClean="0">
                          <a:solidFill>
                            <a:srgbClr val="000000"/>
                          </a:solidFill>
                          <a:latin typeface="Times New Roman"/>
                          <a:ea typeface="Calibri"/>
                          <a:cs typeface="Times New Roman"/>
                        </a:rPr>
                        <a:t>and R tool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5" name="TextBox 4"/>
          <p:cNvSpPr txBox="1"/>
          <p:nvPr/>
        </p:nvSpPr>
        <p:spPr>
          <a:xfrm>
            <a:off x="1371600" y="304800"/>
            <a:ext cx="6186758" cy="707886"/>
          </a:xfrm>
          <a:prstGeom prst="rect">
            <a:avLst/>
          </a:prstGeom>
          <a:noFill/>
        </p:spPr>
        <p:txBody>
          <a:bodyPr wrap="square" rtlCol="0">
            <a:spAutoFit/>
          </a:bodyPr>
          <a:lstStyle/>
          <a:p>
            <a:pPr algn="ctr"/>
            <a:r>
              <a:rPr lang="en-US" sz="2000" dirty="0"/>
              <a:t>Data Analytics </a:t>
            </a:r>
            <a:r>
              <a:rPr lang="en-US" sz="2000" dirty="0" smtClean="0"/>
              <a:t>KCS-051</a:t>
            </a:r>
          </a:p>
          <a:p>
            <a:pPr algn="ctr"/>
            <a:r>
              <a:rPr lang="en-US" sz="2000" b="1" dirty="0" smtClean="0"/>
              <a:t>Course Outcomes</a:t>
            </a:r>
            <a:endParaRPr lang="en-US"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Unit-1</a:t>
            </a:r>
            <a:endParaRPr lang="en-US" dirty="0"/>
          </a:p>
        </p:txBody>
      </p:sp>
      <p:sp>
        <p:nvSpPr>
          <p:cNvPr id="3" name="Content Placeholder 2"/>
          <p:cNvSpPr>
            <a:spLocks noGrp="1"/>
          </p:cNvSpPr>
          <p:nvPr>
            <p:ph idx="1"/>
          </p:nvPr>
        </p:nvSpPr>
        <p:spPr/>
        <p:txBody>
          <a:bodyPr>
            <a:normAutofit fontScale="77500" lnSpcReduction="20000"/>
          </a:bodyPr>
          <a:lstStyle/>
          <a:p>
            <a:pPr algn="just">
              <a:buNone/>
            </a:pPr>
            <a:r>
              <a:rPr lang="en-IN" b="1" dirty="0"/>
              <a:t>Introduction to Data Analytics: </a:t>
            </a:r>
            <a:endParaRPr lang="en-IN" b="1" dirty="0" smtClean="0"/>
          </a:p>
          <a:p>
            <a:pPr algn="just">
              <a:buNone/>
            </a:pPr>
            <a:r>
              <a:rPr lang="en-IN" dirty="0" smtClean="0"/>
              <a:t>Sources </a:t>
            </a:r>
            <a:r>
              <a:rPr lang="en-IN" dirty="0"/>
              <a:t>and nature of data, classification of </a:t>
            </a:r>
            <a:r>
              <a:rPr lang="en-IN" dirty="0" smtClean="0"/>
              <a:t>data (structured</a:t>
            </a:r>
            <a:r>
              <a:rPr lang="en-IN" dirty="0"/>
              <a:t>, semi-structured, unstructured), characteristics of data, introduction to Big </a:t>
            </a:r>
            <a:r>
              <a:rPr lang="en-IN" dirty="0" smtClean="0"/>
              <a:t>Data platform</a:t>
            </a:r>
            <a:r>
              <a:rPr lang="en-IN" dirty="0"/>
              <a:t>, need of data analytics, evolution of analytic scalability, analytic process </a:t>
            </a:r>
            <a:r>
              <a:rPr lang="en-IN" dirty="0" smtClean="0"/>
              <a:t>and tools</a:t>
            </a:r>
            <a:r>
              <a:rPr lang="en-IN" dirty="0"/>
              <a:t>, analysis vs reporting, modern data analytic tools, applications of data analytics.</a:t>
            </a:r>
          </a:p>
          <a:p>
            <a:pPr algn="just">
              <a:buNone/>
            </a:pPr>
            <a:r>
              <a:rPr lang="en-IN" b="1" dirty="0"/>
              <a:t>Data Analytics Lifecycle</a:t>
            </a:r>
            <a:r>
              <a:rPr lang="en-IN" dirty="0"/>
              <a:t>: Need, key roles for successful analytic projects, various </a:t>
            </a:r>
            <a:r>
              <a:rPr lang="en-IN" dirty="0" smtClean="0"/>
              <a:t>phases of </a:t>
            </a:r>
            <a:r>
              <a:rPr lang="en-IN" dirty="0"/>
              <a:t>data analytics lifecycle – discovery, data preparation, model planning, model building</a:t>
            </a:r>
            <a:r>
              <a:rPr lang="en-IN" dirty="0" smtClean="0"/>
              <a:t>, communicating </a:t>
            </a:r>
            <a:r>
              <a:rPr lang="en-IN" dirty="0"/>
              <a:t>results, operationalization.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Unit-2</a:t>
            </a:r>
            <a:endParaRPr lang="en-US" dirty="0"/>
          </a:p>
        </p:txBody>
      </p:sp>
      <p:sp>
        <p:nvSpPr>
          <p:cNvPr id="3" name="Content Placeholder 2"/>
          <p:cNvSpPr>
            <a:spLocks noGrp="1"/>
          </p:cNvSpPr>
          <p:nvPr>
            <p:ph idx="1"/>
          </p:nvPr>
        </p:nvSpPr>
        <p:spPr/>
        <p:txBody>
          <a:bodyPr>
            <a:normAutofit/>
          </a:bodyPr>
          <a:lstStyle/>
          <a:p>
            <a:pPr algn="just">
              <a:buNone/>
            </a:pPr>
            <a:r>
              <a:rPr lang="en-US" sz="2500" b="1" dirty="0"/>
              <a:t>Data Analysis</a:t>
            </a:r>
            <a:r>
              <a:rPr lang="en-US" sz="2800" b="1" dirty="0"/>
              <a:t>: </a:t>
            </a:r>
            <a:r>
              <a:rPr lang="en-US" sz="2500" dirty="0" smtClean="0"/>
              <a:t>Regression modeling, multivariate analysis, Bayesian modeling, inference and Bayesian networks, support vector and kernel methods, analysis of time series: linear systems analysis &amp; nonlinear dynamics, rule induction, neural networks: learning and generalisation, competitive learning, principal component analysis and neural networks, fuzzy logic: extracting fuzzy models from data, fuzzy decision trees, stochastic search methods.</a:t>
            </a:r>
            <a:endParaRPr lang="en-US" sz="25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Unit-3</a:t>
            </a:r>
            <a:endParaRPr lang="en-US" dirty="0"/>
          </a:p>
        </p:txBody>
      </p:sp>
      <p:sp>
        <p:nvSpPr>
          <p:cNvPr id="3" name="Content Placeholder 2"/>
          <p:cNvSpPr>
            <a:spLocks noGrp="1"/>
          </p:cNvSpPr>
          <p:nvPr>
            <p:ph idx="1"/>
          </p:nvPr>
        </p:nvSpPr>
        <p:spPr/>
        <p:txBody>
          <a:bodyPr>
            <a:normAutofit/>
          </a:bodyPr>
          <a:lstStyle/>
          <a:p>
            <a:pPr algn="just">
              <a:buNone/>
            </a:pPr>
            <a:r>
              <a:rPr lang="en-IN" sz="2500" b="1" dirty="0"/>
              <a:t>Mining Data Streams: </a:t>
            </a:r>
            <a:r>
              <a:rPr lang="en-IN" sz="2700" dirty="0"/>
              <a:t>Introduction to streams concepts, stream data model </a:t>
            </a:r>
            <a:r>
              <a:rPr lang="en-IN" sz="2700" dirty="0" smtClean="0"/>
              <a:t>and architecture</a:t>
            </a:r>
            <a:r>
              <a:rPr lang="en-IN" sz="2700" dirty="0"/>
              <a:t>, stream computing, sampling data in a stream, filtering streams, </a:t>
            </a:r>
            <a:r>
              <a:rPr lang="en-IN" sz="2700" dirty="0" smtClean="0"/>
              <a:t>counting distinct </a:t>
            </a:r>
            <a:r>
              <a:rPr lang="en-IN" sz="2700" dirty="0"/>
              <a:t>elements in a stream, estimating moments, counting oneness in a window,</a:t>
            </a:r>
          </a:p>
          <a:p>
            <a:pPr algn="just">
              <a:buNone/>
            </a:pPr>
            <a:r>
              <a:rPr lang="en-IN" sz="2700" dirty="0" smtClean="0"/>
              <a:t>    decaying </a:t>
            </a:r>
            <a:r>
              <a:rPr lang="en-IN" sz="2700" dirty="0"/>
              <a:t>window, Real-time Analytics Platform ( RTAP) applications, Case studies – </a:t>
            </a:r>
            <a:r>
              <a:rPr lang="en-IN" sz="2700" dirty="0" smtClean="0"/>
              <a:t>real time </a:t>
            </a:r>
            <a:r>
              <a:rPr lang="en-IN" sz="2700" dirty="0"/>
              <a:t>sentiment analysis, stock market predictions</a:t>
            </a:r>
            <a:r>
              <a:rPr lang="en-IN" b="1" dirty="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1587</Words>
  <Application>Microsoft Office PowerPoint</Application>
  <PresentationFormat>On-screen Show (4:3)</PresentationFormat>
  <Paragraphs>104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Lecture- Zero  Data Analytics KCS-051 </vt:lpstr>
      <vt:lpstr>PSIT Vision Mission</vt:lpstr>
      <vt:lpstr>CSE Department VISION</vt:lpstr>
      <vt:lpstr>CSE Department MISSION</vt:lpstr>
      <vt:lpstr>Course Objective</vt:lpstr>
      <vt:lpstr>Slide 6</vt:lpstr>
      <vt:lpstr>Unit-1</vt:lpstr>
      <vt:lpstr>Unit-2</vt:lpstr>
      <vt:lpstr>Unit-3</vt:lpstr>
      <vt:lpstr>Unit-4</vt:lpstr>
      <vt:lpstr>Unit-5</vt:lpstr>
      <vt:lpstr>REFRENCES:</vt:lpstr>
      <vt:lpstr>What is Data Analytics?</vt:lpstr>
      <vt:lpstr>Slide 14</vt:lpstr>
      <vt:lpstr>Slide 15</vt:lpstr>
      <vt:lpstr>What about data science?</vt:lpstr>
      <vt:lpstr>Data science has the following main components –</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Ashu</dc:creator>
  <cp:lastModifiedBy>Ashu</cp:lastModifiedBy>
  <cp:revision>21</cp:revision>
  <dcterms:created xsi:type="dcterms:W3CDTF">2018-07-23T04:28:35Z</dcterms:created>
  <dcterms:modified xsi:type="dcterms:W3CDTF">2020-09-06T10:02:10Z</dcterms:modified>
</cp:coreProperties>
</file>