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sldIdLst>
    <p:sldId id="256" r:id="rId2"/>
    <p:sldId id="277" r:id="rId3"/>
    <p:sldId id="285" r:id="rId4"/>
    <p:sldId id="418" r:id="rId5"/>
    <p:sldId id="278" r:id="rId6"/>
    <p:sldId id="279" r:id="rId7"/>
    <p:sldId id="280" r:id="rId8"/>
    <p:sldId id="281" r:id="rId9"/>
    <p:sldId id="421" r:id="rId10"/>
    <p:sldId id="282" r:id="rId11"/>
    <p:sldId id="422" r:id="rId12"/>
    <p:sldId id="283" r:id="rId13"/>
    <p:sldId id="423" r:id="rId14"/>
    <p:sldId id="28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419" r:id="rId33"/>
    <p:sldId id="420" r:id="rId34"/>
    <p:sldId id="287" r:id="rId35"/>
    <p:sldId id="288" r:id="rId36"/>
    <p:sldId id="290" r:id="rId37"/>
    <p:sldId id="291" r:id="rId38"/>
    <p:sldId id="289"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274" r:id="rId162"/>
    <p:sldId id="275" r:id="rId163"/>
    <p:sldId id="414" r:id="rId164"/>
    <p:sldId id="415" r:id="rId165"/>
    <p:sldId id="416" r:id="rId166"/>
    <p:sldId id="417" r:id="rId167"/>
    <p:sldId id="276" r:id="rId168"/>
  </p:sldIdLst>
  <p:sldSz cx="9118600" cy="6845300"/>
  <p:notesSz cx="9118600" cy="684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22" autoAdjust="0"/>
    <p:restoredTop sz="94660"/>
  </p:normalViewPr>
  <p:slideViewPr>
    <p:cSldViewPr>
      <p:cViewPr varScale="1">
        <p:scale>
          <a:sx n="83" d="100"/>
          <a:sy n="83" d="100"/>
        </p:scale>
        <p:origin x="47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51288"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65725" y="0"/>
            <a:ext cx="3951288" cy="342900"/>
          </a:xfrm>
          <a:prstGeom prst="rect">
            <a:avLst/>
          </a:prstGeom>
        </p:spPr>
        <p:txBody>
          <a:bodyPr vert="horz" lIns="91440" tIns="45720" rIns="91440" bIns="45720" rtlCol="0"/>
          <a:lstStyle>
            <a:lvl1pPr algn="r">
              <a:defRPr sz="1200"/>
            </a:lvl1pPr>
          </a:lstStyle>
          <a:p>
            <a:fld id="{F8F03D00-5AC6-4FB3-9B0A-DEAF6B2172B5}" type="datetimeFigureOut">
              <a:rPr lang="en-US" smtClean="0"/>
              <a:t>8/8/2020</a:t>
            </a:fld>
            <a:endParaRPr lang="en-US"/>
          </a:p>
        </p:txBody>
      </p:sp>
      <p:sp>
        <p:nvSpPr>
          <p:cNvPr id="4" name="Slide Image Placeholder 3"/>
          <p:cNvSpPr>
            <a:spLocks noGrp="1" noRot="1" noChangeAspect="1"/>
          </p:cNvSpPr>
          <p:nvPr>
            <p:ph type="sldImg" idx="2"/>
          </p:nvPr>
        </p:nvSpPr>
        <p:spPr>
          <a:xfrm>
            <a:off x="3021013" y="855663"/>
            <a:ext cx="3076575" cy="2309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1225" y="3294063"/>
            <a:ext cx="7296150" cy="2695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02400"/>
            <a:ext cx="3951288"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65725" y="6502400"/>
            <a:ext cx="3951288" cy="342900"/>
          </a:xfrm>
          <a:prstGeom prst="rect">
            <a:avLst/>
          </a:prstGeom>
        </p:spPr>
        <p:txBody>
          <a:bodyPr vert="horz" lIns="91440" tIns="45720" rIns="91440" bIns="45720" rtlCol="0" anchor="b"/>
          <a:lstStyle>
            <a:lvl1pPr algn="r">
              <a:defRPr sz="1200"/>
            </a:lvl1pPr>
          </a:lstStyle>
          <a:p>
            <a:fld id="{CDB4AF8A-F616-4FE8-8BEB-CAA1FF6861AC}" type="slidenum">
              <a:rPr lang="en-US" smtClean="0"/>
              <a:t>‹#›</a:t>
            </a:fld>
            <a:endParaRPr lang="en-US"/>
          </a:p>
        </p:txBody>
      </p:sp>
    </p:spTree>
    <p:extLst>
      <p:ext uri="{BB962C8B-B14F-4D97-AF65-F5344CB8AC3E}">
        <p14:creationId xmlns:p14="http://schemas.microsoft.com/office/powerpoint/2010/main" val="385419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4AF8A-F616-4FE8-8BEB-CAA1FF6861AC}" type="slidenum">
              <a:rPr lang="en-US" smtClean="0"/>
              <a:t>66</a:t>
            </a:fld>
            <a:endParaRPr lang="en-US"/>
          </a:p>
        </p:txBody>
      </p:sp>
    </p:spTree>
    <p:extLst>
      <p:ext uri="{BB962C8B-B14F-4D97-AF65-F5344CB8AC3E}">
        <p14:creationId xmlns:p14="http://schemas.microsoft.com/office/powerpoint/2010/main" val="368782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4AF8A-F616-4FE8-8BEB-CAA1FF6861AC}" type="slidenum">
              <a:rPr lang="en-US" smtClean="0"/>
              <a:t>100</a:t>
            </a:fld>
            <a:endParaRPr lang="en-US"/>
          </a:p>
        </p:txBody>
      </p:sp>
    </p:spTree>
    <p:extLst>
      <p:ext uri="{BB962C8B-B14F-4D97-AF65-F5344CB8AC3E}">
        <p14:creationId xmlns:p14="http://schemas.microsoft.com/office/powerpoint/2010/main" val="417764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DF29B0-2EF6-4F4D-A325-0395532F96C7}" type="slidenum">
              <a:rPr lang="en-US" smtClean="0"/>
              <a:t>144</a:t>
            </a:fld>
            <a:endParaRPr lang="en-US"/>
          </a:p>
        </p:txBody>
      </p:sp>
    </p:spTree>
    <p:extLst>
      <p:ext uri="{BB962C8B-B14F-4D97-AF65-F5344CB8AC3E}">
        <p14:creationId xmlns:p14="http://schemas.microsoft.com/office/powerpoint/2010/main" val="651420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4AF8A-F616-4FE8-8BEB-CAA1FF6861AC}" type="slidenum">
              <a:rPr lang="en-US" smtClean="0"/>
              <a:t>162</a:t>
            </a:fld>
            <a:endParaRPr lang="en-US"/>
          </a:p>
        </p:txBody>
      </p:sp>
    </p:spTree>
    <p:extLst>
      <p:ext uri="{BB962C8B-B14F-4D97-AF65-F5344CB8AC3E}">
        <p14:creationId xmlns:p14="http://schemas.microsoft.com/office/powerpoint/2010/main" val="36187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3895" y="2122043"/>
            <a:ext cx="7750810" cy="1437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67790" y="3833368"/>
            <a:ext cx="6383020" cy="17113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A143C64-F095-41F0-A7C5-7582FD7E6821}" type="datetime1">
              <a:rPr lang="en-US" smtClean="0"/>
              <a:t>8/8/2020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15B9D64-6372-41D9-9CC0-8BD4B0099FAC}" type="datetime1">
              <a:rPr lang="en-US" smtClean="0"/>
              <a:t>8/8/2020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5930" y="1574419"/>
            <a:ext cx="3966591" cy="45178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6079" y="1574419"/>
            <a:ext cx="3966591" cy="45178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894A7C8-9F10-470E-9BD0-9817A38096EF}" type="datetime1">
              <a:rPr lang="en-US" smtClean="0"/>
              <a:t>8/8/2020</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8276FF9-F1D6-4DAE-85BD-60E20EBBFAC6}" type="datetime1">
              <a:rPr lang="en-US" smtClean="0"/>
              <a:t>8/8/2020</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0B404C0-605B-4EEE-BDE5-5DD3AE67CBFC}" type="datetime1">
              <a:rPr lang="en-US" smtClean="0"/>
              <a:t>8/8/2020</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18600" cy="68453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9335" y="12700"/>
            <a:ext cx="8679929" cy="1000760"/>
          </a:xfrm>
          <a:prstGeom prst="rect">
            <a:avLst/>
          </a:prstGeom>
        </p:spPr>
        <p:txBody>
          <a:bodyPr wrap="square" lIns="0" tIns="0" rIns="0" bIns="0">
            <a:spAutoFit/>
          </a:bodyPr>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44214" y="1428496"/>
            <a:ext cx="8630170" cy="272732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832739" y="6349011"/>
            <a:ext cx="1452245" cy="22225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5" name="Holder 5"/>
          <p:cNvSpPr>
            <a:spLocks noGrp="1"/>
          </p:cNvSpPr>
          <p:nvPr>
            <p:ph type="dt" sz="half" idx="6"/>
          </p:nvPr>
        </p:nvSpPr>
        <p:spPr>
          <a:xfrm>
            <a:off x="455930" y="6366129"/>
            <a:ext cx="2097278" cy="342265"/>
          </a:xfrm>
          <a:prstGeom prst="rect">
            <a:avLst/>
          </a:prstGeom>
        </p:spPr>
        <p:txBody>
          <a:bodyPr wrap="square" lIns="0" tIns="0" rIns="0" bIns="0">
            <a:spAutoFit/>
          </a:bodyPr>
          <a:lstStyle>
            <a:lvl1pPr algn="l">
              <a:defRPr>
                <a:solidFill>
                  <a:schemeClr val="tx1">
                    <a:tint val="75000"/>
                  </a:schemeClr>
                </a:solidFill>
              </a:defRPr>
            </a:lvl1pPr>
          </a:lstStyle>
          <a:p>
            <a:fld id="{028FCFE5-F50B-4178-B616-5BDFF39B659F}" type="datetime1">
              <a:rPr lang="en-US" smtClean="0"/>
              <a:t>8/8/2020</a:t>
            </a:fld>
            <a:endParaRPr lang="en-US"/>
          </a:p>
        </p:txBody>
      </p:sp>
      <p:sp>
        <p:nvSpPr>
          <p:cNvPr id="6" name="Holder 6"/>
          <p:cNvSpPr>
            <a:spLocks noGrp="1"/>
          </p:cNvSpPr>
          <p:nvPr>
            <p:ph type="sldNum" sz="quarter" idx="7"/>
          </p:nvPr>
        </p:nvSpPr>
        <p:spPr>
          <a:xfrm>
            <a:off x="8378166" y="6349011"/>
            <a:ext cx="229234" cy="22225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hyperlink" Target="https://www.norsys.com/tutorials/netica/tut_refs.htm#Lauritzen_Spiegelhalter8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hyperlink" Target="https://en.wikipedia.org/wiki/Knowledge" TargetMode="External"/><Relationship Id="rId7" Type="http://schemas.openxmlformats.org/officeDocument/2006/relationships/hyperlink" Target="https://en.wikipedia.org/wiki/Big_data" TargetMode="External"/><Relationship Id="rId2" Type="http://schemas.openxmlformats.org/officeDocument/2006/relationships/hyperlink" Target="https://en.wikipedia.org/wiki/Inter-disciplinary" TargetMode="External"/><Relationship Id="rId1" Type="http://schemas.openxmlformats.org/officeDocument/2006/relationships/slideLayout" Target="../slideLayouts/slideLayout2.xml"/><Relationship Id="rId6" Type="http://schemas.openxmlformats.org/officeDocument/2006/relationships/hyperlink" Target="https://en.wikipedia.org/wiki/Machine_learning" TargetMode="External"/><Relationship Id="rId5" Type="http://schemas.openxmlformats.org/officeDocument/2006/relationships/hyperlink" Target="https://en.wikipedia.org/wiki/Data_mining" TargetMode="External"/><Relationship Id="rId4" Type="http://schemas.openxmlformats.org/officeDocument/2006/relationships/hyperlink" Target="https://en.wikipedia.org/wiki/Unstructured_data" TargetMode="External"/></Relationships>
</file>

<file path=ppt/slides/_rels/slide16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xBXHtz4Gbdo" TargetMode="External"/><Relationship Id="rId2" Type="http://schemas.openxmlformats.org/officeDocument/2006/relationships/hyperlink" Target="http://www.incompleteideas.net/book/ebook/node109.html" TargetMode="External"/><Relationship Id="rId1" Type="http://schemas.openxmlformats.org/officeDocument/2006/relationships/slideLayout" Target="../slideLayouts/slideLayout2.xml"/><Relationship Id="rId4" Type="http://schemas.openxmlformats.org/officeDocument/2006/relationships/hyperlink" Target="http://theconversation.com/computers-to-humans-shall-we-play-a-game-77383"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blog.knoldus.com/introduction-to-perceptron-neural-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neuralnetworksanddeeplearning.com/chap2.html" TargetMode="External"/><Relationship Id="rId2" Type="http://schemas.openxmlformats.org/officeDocument/2006/relationships/hyperlink" Target="https://ujjwalkarn.me/2016/08/09/quick-intro-neural-networks/" TargetMode="External"/><Relationship Id="rId1" Type="http://schemas.openxmlformats.org/officeDocument/2006/relationships/slideLayout" Target="../slideLayouts/slideLayout2.xml"/><Relationship Id="rId4" Type="http://schemas.openxmlformats.org/officeDocument/2006/relationships/hyperlink" Target="http://www.dataversity.net/brief-history-deep-learning/"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www.dataversity.net/artificial-neural-networks-overview/"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andreykurenkov/a-brief-history-of-neural-nets-and-deep-learning-part-4-61be90639182" TargetMode="External"/><Relationship Id="rId2" Type="http://schemas.openxmlformats.org/officeDocument/2006/relationships/hyperlink" Target="http://www.dataversity.net/artificial-intelligence-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analyticsvidhya.com/blog/2015/11/quick-introduction-boosting-algorithms-machine-learn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machinelearningmastery.com/boosting-and-adaboost-for-machine-learn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9to5mac.com/2018/12/03/homepod-machine-learning-siri-speech-recogniti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nist.gov/programs-projects/face-recognition-grand-challenge-frg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dataversity.net/brief-history-internet-things/" TargetMode="External"/><Relationship Id="rId2" Type="http://schemas.openxmlformats.org/officeDocument/2006/relationships/hyperlink" Target="https://www.dataversity.net/machine-learning-and-artificial-intelligence-trends-in-2019/"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readwrite.com/2018/04/06/7-ways-your-business-should-be-using-machine-learning-today/"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mc.ai/introduction-to-neural-networks%E2%80%8A-%E2%80%8Apart-2/" TargetMode="External"/><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slideplayer.com/slide/9512468/"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eeksforgeeks.org/k-means-clustering-introductio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hyperlink" Target="https://en.wikipedia.org/wiki/Logical_conjunction" TargetMode="External"/><Relationship Id="rId3" Type="http://schemas.openxmlformats.org/officeDocument/2006/relationships/hyperlink" Target="https://en.wikipedia.org/wiki/Data_mining" TargetMode="External"/><Relationship Id="rId7" Type="http://schemas.openxmlformats.org/officeDocument/2006/relationships/hyperlink" Target="https://en.wikipedia.org/wiki/Leaf_node"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Predictive_modelling" TargetMode="External"/><Relationship Id="rId5" Type="http://schemas.openxmlformats.org/officeDocument/2006/relationships/hyperlink" Target="https://en.wikipedia.org/wiki/Decision_tree"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Real_numbers"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en.wikipedia.org/wiki/Decision_making"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en.wikipedia.org/wiki/Titanic"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87500" y="3567134"/>
            <a:ext cx="5302250" cy="289823"/>
          </a:xfrm>
          <a:prstGeom prst="rect">
            <a:avLst/>
          </a:prstGeom>
        </p:spPr>
        <p:txBody>
          <a:bodyPr vert="horz" wrap="square" lIns="0" tIns="12700" rIns="0" bIns="0" rtlCol="0">
            <a:spAutoFit/>
          </a:bodyPr>
          <a:lstStyle/>
          <a:p>
            <a:pPr marL="12065" marR="5080" algn="ctr">
              <a:spcBef>
                <a:spcPts val="100"/>
              </a:spcBef>
            </a:pPr>
            <a:r>
              <a:rPr lang="en-US" dirty="0" smtClean="0"/>
              <a:t>Module- 1</a:t>
            </a:r>
            <a:endParaRPr sz="1800" dirty="0">
              <a:latin typeface="Times New Roman"/>
              <a:cs typeface="Times New Roman"/>
            </a:endParaRPr>
          </a:p>
        </p:txBody>
      </p:sp>
      <p:sp>
        <p:nvSpPr>
          <p:cNvPr id="4" name="object 4"/>
          <p:cNvSpPr txBox="1">
            <a:spLocks noGrp="1"/>
          </p:cNvSpPr>
          <p:nvPr>
            <p:ph type="title"/>
          </p:nvPr>
        </p:nvSpPr>
        <p:spPr>
          <a:xfrm>
            <a:off x="962025" y="1917124"/>
            <a:ext cx="6553199" cy="1366400"/>
          </a:xfrm>
          <a:prstGeom prst="rect">
            <a:avLst/>
          </a:prstGeom>
        </p:spPr>
        <p:txBody>
          <a:bodyPr vert="horz" wrap="square" lIns="0" tIns="12065" rIns="0" bIns="0" rtlCol="0">
            <a:spAutoFit/>
          </a:bodyPr>
          <a:lstStyle/>
          <a:p>
            <a:pPr marL="12700" algn="ctr">
              <a:spcBef>
                <a:spcPts val="95"/>
              </a:spcBef>
            </a:pPr>
            <a:r>
              <a:rPr lang="en-US" sz="4400" dirty="0">
                <a:solidFill>
                  <a:schemeClr val="tx1"/>
                </a:solidFill>
              </a:rPr>
              <a:t>Machine Learning Techniques [</a:t>
            </a:r>
            <a:r>
              <a:rPr lang="en-US" sz="4400" dirty="0" smtClean="0">
                <a:solidFill>
                  <a:schemeClr val="tx1"/>
                </a:solidFill>
              </a:rPr>
              <a:t>KCS-055</a:t>
            </a:r>
            <a:r>
              <a:rPr lang="en-US" sz="4400" dirty="0">
                <a:solidFill>
                  <a:schemeClr val="tx1"/>
                </a:solidFill>
              </a:rPr>
              <a:t>] </a:t>
            </a:r>
            <a:endParaRPr sz="44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00" y="163520"/>
            <a:ext cx="1255440" cy="13590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5224" y="163520"/>
            <a:ext cx="1295400" cy="13590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298450"/>
            <a:ext cx="8679929" cy="715010"/>
          </a:xfrm>
        </p:spPr>
        <p:txBody>
          <a:bodyPr/>
          <a:lstStyle/>
          <a:p>
            <a:r>
              <a:rPr lang="en-US" b="0" dirty="0"/>
              <a:t>What is Unsupervised Learning?</a:t>
            </a:r>
            <a:br>
              <a:rPr lang="en-US" b="0" dirty="0"/>
            </a:br>
            <a:endParaRPr lang="en-US" dirty="0"/>
          </a:p>
        </p:txBody>
      </p:sp>
      <p:sp>
        <p:nvSpPr>
          <p:cNvPr id="3" name="Text Placeholder 2"/>
          <p:cNvSpPr>
            <a:spLocks noGrp="1"/>
          </p:cNvSpPr>
          <p:nvPr>
            <p:ph type="body" idx="1"/>
          </p:nvPr>
        </p:nvSpPr>
        <p:spPr>
          <a:xfrm>
            <a:off x="244214" y="1428496"/>
            <a:ext cx="8630170" cy="4062651"/>
          </a:xfrm>
        </p:spPr>
        <p:txBody>
          <a:bodyPr/>
          <a:lstStyle/>
          <a:p>
            <a:pPr algn="just"/>
            <a:r>
              <a:rPr lang="en-US" dirty="0"/>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r>
              <a:rPr lang="en-US" dirty="0" smtClean="0"/>
              <a:t>.</a:t>
            </a:r>
          </a:p>
          <a:p>
            <a:pPr algn="just"/>
            <a:endParaRPr lang="en-US" dirty="0"/>
          </a:p>
          <a:p>
            <a:pPr algn="just"/>
            <a:r>
              <a:rPr lang="en-US" dirty="0"/>
              <a:t>Suppose we presented images of apples, bananas and mangoes to the model, so what it does, based on some patterns and relationships it creates clusters and divides the dataset into those clusters. Now if a new data is fed to the model, it adds it to one of the created clusters.</a:t>
            </a:r>
          </a:p>
          <a:p>
            <a:pPr algn="just"/>
            <a:endParaRPr lang="en-US" dirty="0"/>
          </a:p>
        </p:txBody>
      </p:sp>
    </p:spTree>
    <p:extLst>
      <p:ext uri="{BB962C8B-B14F-4D97-AF65-F5344CB8AC3E}">
        <p14:creationId xmlns:p14="http://schemas.microsoft.com/office/powerpoint/2010/main" val="35964478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1" y="580288"/>
            <a:ext cx="6828004" cy="503925"/>
          </a:xfrm>
          <a:prstGeom prst="rect">
            <a:avLst/>
          </a:prstGeom>
        </p:spPr>
        <p:txBody>
          <a:bodyPr vert="horz" wrap="square" lIns="0" tIns="11371" rIns="0" bIns="0" rtlCol="0">
            <a:spAutoFit/>
          </a:bodyPr>
          <a:lstStyle/>
          <a:p>
            <a:pPr marL="10829">
              <a:spcBef>
                <a:spcPts val="90"/>
              </a:spcBef>
            </a:pPr>
            <a:r>
              <a:rPr dirty="0"/>
              <a:t>When to </a:t>
            </a:r>
            <a:r>
              <a:rPr spc="-4" dirty="0"/>
              <a:t>Consider Decision</a:t>
            </a:r>
            <a:r>
              <a:rPr spc="-9" dirty="0"/>
              <a:t> </a:t>
            </a:r>
            <a:r>
              <a:rPr dirty="0"/>
              <a:t>Trees</a:t>
            </a:r>
          </a:p>
        </p:txBody>
      </p:sp>
      <p:sp>
        <p:nvSpPr>
          <p:cNvPr id="3" name="object 3"/>
          <p:cNvSpPr txBox="1"/>
          <p:nvPr/>
        </p:nvSpPr>
        <p:spPr>
          <a:xfrm>
            <a:off x="423224" y="1213177"/>
            <a:ext cx="7954408" cy="4696321"/>
          </a:xfrm>
          <a:prstGeom prst="rect">
            <a:avLst/>
          </a:prstGeom>
        </p:spPr>
        <p:txBody>
          <a:bodyPr vert="horz" wrap="square" lIns="0" tIns="70393" rIns="0" bIns="0" rtlCol="0">
            <a:spAutoFit/>
          </a:bodyPr>
          <a:lstStyle/>
          <a:p>
            <a:pPr marL="327586" indent="-317298">
              <a:spcBef>
                <a:spcPts val="554"/>
              </a:spcBef>
              <a:buChar char="•"/>
              <a:tabLst>
                <a:tab pos="327586" algn="l"/>
                <a:tab pos="328127" algn="l"/>
              </a:tabLst>
            </a:pPr>
            <a:r>
              <a:rPr sz="1833" spc="-4" dirty="0">
                <a:latin typeface="Times New Roman"/>
                <a:cs typeface="Times New Roman"/>
              </a:rPr>
              <a:t>Instances </a:t>
            </a:r>
            <a:r>
              <a:rPr sz="1833" dirty="0">
                <a:latin typeface="Times New Roman"/>
                <a:cs typeface="Times New Roman"/>
              </a:rPr>
              <a:t>are represented </a:t>
            </a:r>
            <a:r>
              <a:rPr sz="1833" spc="4" dirty="0">
                <a:latin typeface="Times New Roman"/>
                <a:cs typeface="Times New Roman"/>
              </a:rPr>
              <a:t>by </a:t>
            </a:r>
            <a:r>
              <a:rPr sz="1833" dirty="0">
                <a:latin typeface="Times New Roman"/>
                <a:cs typeface="Times New Roman"/>
              </a:rPr>
              <a:t>attribute-value</a:t>
            </a:r>
            <a:r>
              <a:rPr sz="1833" spc="-9" dirty="0">
                <a:latin typeface="Times New Roman"/>
                <a:cs typeface="Times New Roman"/>
              </a:rPr>
              <a:t> </a:t>
            </a:r>
            <a:r>
              <a:rPr sz="1833" dirty="0">
                <a:latin typeface="Times New Roman"/>
                <a:cs typeface="Times New Roman"/>
              </a:rPr>
              <a:t>pairs.</a:t>
            </a:r>
          </a:p>
          <a:p>
            <a:pPr marL="694157" lvl="1" indent="-263152">
              <a:spcBef>
                <a:spcPts val="391"/>
              </a:spcBef>
              <a:buChar char="–"/>
              <a:tabLst>
                <a:tab pos="694157" algn="l"/>
                <a:tab pos="694699" algn="l"/>
              </a:tabLst>
            </a:pPr>
            <a:r>
              <a:rPr sz="1450" dirty="0">
                <a:latin typeface="Times New Roman"/>
                <a:cs typeface="Times New Roman"/>
              </a:rPr>
              <a:t>Fixed set </a:t>
            </a:r>
            <a:r>
              <a:rPr sz="1450" spc="-4" dirty="0">
                <a:latin typeface="Times New Roman"/>
                <a:cs typeface="Times New Roman"/>
              </a:rPr>
              <a:t>of </a:t>
            </a:r>
            <a:r>
              <a:rPr sz="1450" spc="4" dirty="0">
                <a:latin typeface="Times New Roman"/>
                <a:cs typeface="Times New Roman"/>
              </a:rPr>
              <a:t>attributes, </a:t>
            </a:r>
            <a:r>
              <a:rPr sz="1450" spc="9" dirty="0">
                <a:latin typeface="Times New Roman"/>
                <a:cs typeface="Times New Roman"/>
              </a:rPr>
              <a:t>and the </a:t>
            </a:r>
            <a:r>
              <a:rPr sz="1450" spc="4" dirty="0">
                <a:latin typeface="Times New Roman"/>
                <a:cs typeface="Times New Roman"/>
              </a:rPr>
              <a:t>attributes </a:t>
            </a:r>
            <a:r>
              <a:rPr sz="1450" spc="9" dirty="0">
                <a:latin typeface="Times New Roman"/>
                <a:cs typeface="Times New Roman"/>
              </a:rPr>
              <a:t>take a </a:t>
            </a:r>
            <a:r>
              <a:rPr sz="1450" spc="4" dirty="0">
                <a:latin typeface="Times New Roman"/>
                <a:cs typeface="Times New Roman"/>
              </a:rPr>
              <a:t>small number </a:t>
            </a:r>
            <a:r>
              <a:rPr sz="1450" spc="-4" dirty="0">
                <a:latin typeface="Times New Roman"/>
                <a:cs typeface="Times New Roman"/>
              </a:rPr>
              <a:t>of </a:t>
            </a:r>
            <a:r>
              <a:rPr sz="1450" spc="4" dirty="0">
                <a:latin typeface="Times New Roman"/>
                <a:cs typeface="Times New Roman"/>
              </a:rPr>
              <a:t>disjoint possible</a:t>
            </a:r>
            <a:r>
              <a:rPr sz="1450" spc="47" dirty="0">
                <a:latin typeface="Times New Roman"/>
                <a:cs typeface="Times New Roman"/>
              </a:rPr>
              <a:t> </a:t>
            </a:r>
            <a:r>
              <a:rPr sz="1450" dirty="0">
                <a:latin typeface="Times New Roman"/>
                <a:cs typeface="Times New Roman"/>
              </a:rPr>
              <a:t>values.</a:t>
            </a:r>
          </a:p>
          <a:p>
            <a:pPr marL="327586" indent="-317298">
              <a:spcBef>
                <a:spcPts val="434"/>
              </a:spcBef>
              <a:buChar char="•"/>
              <a:tabLst>
                <a:tab pos="327586" algn="l"/>
                <a:tab pos="328127" algn="l"/>
              </a:tabLst>
            </a:pPr>
            <a:r>
              <a:rPr sz="1833" spc="4" dirty="0">
                <a:latin typeface="Times New Roman"/>
                <a:cs typeface="Times New Roman"/>
              </a:rPr>
              <a:t>The </a:t>
            </a:r>
            <a:r>
              <a:rPr sz="1833" spc="-4" dirty="0">
                <a:latin typeface="Times New Roman"/>
                <a:cs typeface="Times New Roman"/>
              </a:rPr>
              <a:t>target </a:t>
            </a:r>
            <a:r>
              <a:rPr sz="1833" dirty="0">
                <a:latin typeface="Times New Roman"/>
                <a:cs typeface="Times New Roman"/>
              </a:rPr>
              <a:t>function has discrete output</a:t>
            </a:r>
            <a:r>
              <a:rPr sz="1833" spc="-17" dirty="0">
                <a:latin typeface="Times New Roman"/>
                <a:cs typeface="Times New Roman"/>
              </a:rPr>
              <a:t> </a:t>
            </a:r>
            <a:r>
              <a:rPr sz="1833" dirty="0">
                <a:latin typeface="Times New Roman"/>
                <a:cs typeface="Times New Roman"/>
              </a:rPr>
              <a:t>values.</a:t>
            </a:r>
          </a:p>
          <a:p>
            <a:pPr marL="694157" marR="4332" lvl="1" indent="-262610">
              <a:lnSpc>
                <a:spcPct val="101200"/>
              </a:lnSpc>
              <a:spcBef>
                <a:spcPts val="374"/>
              </a:spcBef>
              <a:buChar char="–"/>
              <a:tabLst>
                <a:tab pos="694157" algn="l"/>
                <a:tab pos="694699" algn="l"/>
              </a:tabLst>
            </a:pPr>
            <a:r>
              <a:rPr sz="1450" spc="4" dirty="0">
                <a:latin typeface="Times New Roman"/>
                <a:cs typeface="Times New Roman"/>
              </a:rPr>
              <a:t>Decision </a:t>
            </a:r>
            <a:r>
              <a:rPr sz="1450" dirty="0">
                <a:latin typeface="Times New Roman"/>
                <a:cs typeface="Times New Roman"/>
              </a:rPr>
              <a:t>tree </a:t>
            </a:r>
            <a:r>
              <a:rPr sz="1450" spc="4" dirty="0">
                <a:latin typeface="Times New Roman"/>
                <a:cs typeface="Times New Roman"/>
              </a:rPr>
              <a:t>learning is appropriate </a:t>
            </a:r>
            <a:r>
              <a:rPr sz="1450" dirty="0">
                <a:latin typeface="Times New Roman"/>
                <a:cs typeface="Times New Roman"/>
              </a:rPr>
              <a:t>for </a:t>
            </a:r>
            <a:r>
              <a:rPr sz="1450" spc="9" dirty="0">
                <a:latin typeface="Times New Roman"/>
                <a:cs typeface="Times New Roman"/>
              </a:rPr>
              <a:t>a </a:t>
            </a:r>
            <a:r>
              <a:rPr sz="1450" dirty="0">
                <a:latin typeface="Times New Roman"/>
                <a:cs typeface="Times New Roman"/>
              </a:rPr>
              <a:t>boolean </a:t>
            </a:r>
            <a:r>
              <a:rPr sz="1450" spc="4" dirty="0">
                <a:latin typeface="Times New Roman"/>
                <a:cs typeface="Times New Roman"/>
              </a:rPr>
              <a:t>classification, </a:t>
            </a:r>
            <a:r>
              <a:rPr sz="1450" spc="9" dirty="0">
                <a:latin typeface="Times New Roman"/>
                <a:cs typeface="Times New Roman"/>
              </a:rPr>
              <a:t>but </a:t>
            </a:r>
            <a:r>
              <a:rPr sz="1450" spc="4" dirty="0">
                <a:latin typeface="Times New Roman"/>
                <a:cs typeface="Times New Roman"/>
              </a:rPr>
              <a:t>it easily </a:t>
            </a:r>
            <a:r>
              <a:rPr sz="1450" dirty="0">
                <a:latin typeface="Times New Roman"/>
                <a:cs typeface="Times New Roman"/>
              </a:rPr>
              <a:t>extends </a:t>
            </a:r>
            <a:r>
              <a:rPr sz="1450" spc="9" dirty="0">
                <a:latin typeface="Times New Roman"/>
                <a:cs typeface="Times New Roman"/>
              </a:rPr>
              <a:t>to </a:t>
            </a:r>
            <a:r>
              <a:rPr sz="1450" spc="4" dirty="0">
                <a:latin typeface="Times New Roman"/>
                <a:cs typeface="Times New Roman"/>
              </a:rPr>
              <a:t>learning  functions with </a:t>
            </a:r>
            <a:r>
              <a:rPr sz="1450" dirty="0">
                <a:latin typeface="Times New Roman"/>
                <a:cs typeface="Times New Roman"/>
              </a:rPr>
              <a:t>more </a:t>
            </a:r>
            <a:r>
              <a:rPr sz="1450" spc="9" dirty="0">
                <a:latin typeface="Times New Roman"/>
                <a:cs typeface="Times New Roman"/>
              </a:rPr>
              <a:t>than two </a:t>
            </a:r>
            <a:r>
              <a:rPr sz="1450" spc="4" dirty="0">
                <a:latin typeface="Times New Roman"/>
                <a:cs typeface="Times New Roman"/>
              </a:rPr>
              <a:t>possible output</a:t>
            </a:r>
            <a:r>
              <a:rPr sz="1450" spc="153" dirty="0">
                <a:latin typeface="Times New Roman"/>
                <a:cs typeface="Times New Roman"/>
              </a:rPr>
              <a:t> </a:t>
            </a:r>
            <a:r>
              <a:rPr sz="1450" dirty="0">
                <a:latin typeface="Times New Roman"/>
                <a:cs typeface="Times New Roman"/>
              </a:rPr>
              <a:t>values.</a:t>
            </a:r>
          </a:p>
          <a:p>
            <a:pPr marL="327586" indent="-317298">
              <a:spcBef>
                <a:spcPts val="452"/>
              </a:spcBef>
              <a:buChar char="•"/>
              <a:tabLst>
                <a:tab pos="327586" algn="l"/>
                <a:tab pos="328127" algn="l"/>
              </a:tabLst>
            </a:pPr>
            <a:r>
              <a:rPr sz="1833" spc="-4" dirty="0">
                <a:latin typeface="Times New Roman"/>
                <a:cs typeface="Times New Roman"/>
              </a:rPr>
              <a:t>Disjunctive </a:t>
            </a:r>
            <a:r>
              <a:rPr sz="1833" dirty="0">
                <a:latin typeface="Times New Roman"/>
                <a:cs typeface="Times New Roman"/>
              </a:rPr>
              <a:t>descriptions </a:t>
            </a:r>
            <a:r>
              <a:rPr sz="1833" spc="-4" dirty="0">
                <a:latin typeface="Times New Roman"/>
                <a:cs typeface="Times New Roman"/>
              </a:rPr>
              <a:t>may </a:t>
            </a:r>
            <a:r>
              <a:rPr sz="1833" dirty="0">
                <a:latin typeface="Times New Roman"/>
                <a:cs typeface="Times New Roman"/>
              </a:rPr>
              <a:t>be</a:t>
            </a:r>
            <a:r>
              <a:rPr sz="1833" spc="-17" dirty="0">
                <a:latin typeface="Times New Roman"/>
                <a:cs typeface="Times New Roman"/>
              </a:rPr>
              <a:t> </a:t>
            </a:r>
            <a:r>
              <a:rPr sz="1833" spc="4" dirty="0">
                <a:latin typeface="Times New Roman"/>
                <a:cs typeface="Times New Roman"/>
              </a:rPr>
              <a:t>required.</a:t>
            </a:r>
            <a:endParaRPr sz="1833" dirty="0">
              <a:latin typeface="Times New Roman"/>
              <a:cs typeface="Times New Roman"/>
            </a:endParaRPr>
          </a:p>
          <a:p>
            <a:pPr marL="694157" lvl="1" indent="-263152">
              <a:spcBef>
                <a:spcPts val="397"/>
              </a:spcBef>
              <a:buChar char="–"/>
              <a:tabLst>
                <a:tab pos="694157" algn="l"/>
                <a:tab pos="694699" algn="l"/>
              </a:tabLst>
            </a:pPr>
            <a:r>
              <a:rPr sz="1450" spc="4" dirty="0">
                <a:latin typeface="Times New Roman"/>
                <a:cs typeface="Times New Roman"/>
              </a:rPr>
              <a:t>decision </a:t>
            </a:r>
            <a:r>
              <a:rPr sz="1450" dirty="0">
                <a:latin typeface="Times New Roman"/>
                <a:cs typeface="Times New Roman"/>
              </a:rPr>
              <a:t>trees </a:t>
            </a:r>
            <a:r>
              <a:rPr sz="1450" spc="9" dirty="0">
                <a:latin typeface="Times New Roman"/>
                <a:cs typeface="Times New Roman"/>
              </a:rPr>
              <a:t>naturally </a:t>
            </a:r>
            <a:r>
              <a:rPr sz="1450" dirty="0">
                <a:latin typeface="Times New Roman"/>
                <a:cs typeface="Times New Roman"/>
              </a:rPr>
              <a:t>represent </a:t>
            </a:r>
            <a:r>
              <a:rPr sz="1450" spc="9" dirty="0">
                <a:latin typeface="Times New Roman"/>
                <a:cs typeface="Times New Roman"/>
              </a:rPr>
              <a:t>disjunctive</a:t>
            </a:r>
            <a:r>
              <a:rPr sz="1450" spc="247" dirty="0">
                <a:latin typeface="Times New Roman"/>
                <a:cs typeface="Times New Roman"/>
              </a:rPr>
              <a:t> </a:t>
            </a:r>
            <a:r>
              <a:rPr sz="1450" dirty="0">
                <a:latin typeface="Times New Roman"/>
                <a:cs typeface="Times New Roman"/>
              </a:rPr>
              <a:t>expressions.</a:t>
            </a:r>
          </a:p>
          <a:p>
            <a:pPr marL="327586" indent="-317298">
              <a:spcBef>
                <a:spcPts val="434"/>
              </a:spcBef>
              <a:buChar char="•"/>
              <a:tabLst>
                <a:tab pos="327586" algn="l"/>
                <a:tab pos="328127" algn="l"/>
              </a:tabLst>
            </a:pPr>
            <a:r>
              <a:rPr sz="1833" spc="4" dirty="0">
                <a:latin typeface="Times New Roman"/>
                <a:cs typeface="Times New Roman"/>
              </a:rPr>
              <a:t>The </a:t>
            </a:r>
            <a:r>
              <a:rPr sz="1833" dirty="0">
                <a:latin typeface="Times New Roman"/>
                <a:cs typeface="Times New Roman"/>
              </a:rPr>
              <a:t>training data </a:t>
            </a:r>
            <a:r>
              <a:rPr sz="1833" spc="-4" dirty="0">
                <a:latin typeface="Times New Roman"/>
                <a:cs typeface="Times New Roman"/>
              </a:rPr>
              <a:t>may </a:t>
            </a:r>
            <a:r>
              <a:rPr sz="1833" dirty="0">
                <a:latin typeface="Times New Roman"/>
                <a:cs typeface="Times New Roman"/>
              </a:rPr>
              <a:t>contain</a:t>
            </a:r>
            <a:r>
              <a:rPr sz="1833" spc="-30" dirty="0">
                <a:latin typeface="Times New Roman"/>
                <a:cs typeface="Times New Roman"/>
              </a:rPr>
              <a:t> </a:t>
            </a:r>
            <a:r>
              <a:rPr sz="1833" dirty="0">
                <a:latin typeface="Times New Roman"/>
                <a:cs typeface="Times New Roman"/>
              </a:rPr>
              <a:t>errors.</a:t>
            </a:r>
          </a:p>
          <a:p>
            <a:pPr marL="694157" marR="115873" lvl="1" indent="-262610">
              <a:lnSpc>
                <a:spcPct val="101200"/>
              </a:lnSpc>
              <a:spcBef>
                <a:spcPts val="370"/>
              </a:spcBef>
              <a:buChar char="–"/>
              <a:tabLst>
                <a:tab pos="694157" algn="l"/>
                <a:tab pos="694699" algn="l"/>
              </a:tabLst>
            </a:pPr>
            <a:r>
              <a:rPr sz="1450" spc="4" dirty="0">
                <a:latin typeface="Times New Roman"/>
                <a:cs typeface="Times New Roman"/>
              </a:rPr>
              <a:t>Decision </a:t>
            </a:r>
            <a:r>
              <a:rPr sz="1450" dirty="0">
                <a:latin typeface="Times New Roman"/>
                <a:cs typeface="Times New Roman"/>
              </a:rPr>
              <a:t>tree </a:t>
            </a:r>
            <a:r>
              <a:rPr sz="1450" spc="4" dirty="0">
                <a:latin typeface="Times New Roman"/>
                <a:cs typeface="Times New Roman"/>
              </a:rPr>
              <a:t>learning </a:t>
            </a:r>
            <a:r>
              <a:rPr sz="1450" dirty="0">
                <a:latin typeface="Times New Roman"/>
                <a:cs typeface="Times New Roman"/>
              </a:rPr>
              <a:t>methods </a:t>
            </a:r>
            <a:r>
              <a:rPr sz="1450" spc="9" dirty="0">
                <a:latin typeface="Times New Roman"/>
                <a:cs typeface="Times New Roman"/>
              </a:rPr>
              <a:t>are </a:t>
            </a:r>
            <a:r>
              <a:rPr sz="1450" spc="4" dirty="0">
                <a:latin typeface="Times New Roman"/>
                <a:cs typeface="Times New Roman"/>
              </a:rPr>
              <a:t>robust </a:t>
            </a:r>
            <a:r>
              <a:rPr sz="1450" spc="9" dirty="0">
                <a:latin typeface="Times New Roman"/>
                <a:cs typeface="Times New Roman"/>
              </a:rPr>
              <a:t>to </a:t>
            </a:r>
            <a:r>
              <a:rPr sz="1450" dirty="0">
                <a:latin typeface="Times New Roman"/>
                <a:cs typeface="Times New Roman"/>
              </a:rPr>
              <a:t>errors, </a:t>
            </a:r>
            <a:r>
              <a:rPr sz="1450" spc="4" dirty="0">
                <a:latin typeface="Times New Roman"/>
                <a:cs typeface="Times New Roman"/>
              </a:rPr>
              <a:t>both </a:t>
            </a:r>
            <a:r>
              <a:rPr sz="1450" dirty="0">
                <a:latin typeface="Times New Roman"/>
                <a:cs typeface="Times New Roman"/>
              </a:rPr>
              <a:t>errors </a:t>
            </a:r>
            <a:r>
              <a:rPr sz="1450" spc="9" dirty="0">
                <a:latin typeface="Times New Roman"/>
                <a:cs typeface="Times New Roman"/>
              </a:rPr>
              <a:t>in </a:t>
            </a:r>
            <a:r>
              <a:rPr sz="1450" spc="4" dirty="0">
                <a:latin typeface="Times New Roman"/>
                <a:cs typeface="Times New Roman"/>
              </a:rPr>
              <a:t>classifications </a:t>
            </a:r>
            <a:r>
              <a:rPr sz="1450" spc="-4" dirty="0">
                <a:latin typeface="Times New Roman"/>
                <a:cs typeface="Times New Roman"/>
              </a:rPr>
              <a:t>of </a:t>
            </a:r>
            <a:r>
              <a:rPr sz="1450" spc="9" dirty="0">
                <a:latin typeface="Times New Roman"/>
                <a:cs typeface="Times New Roman"/>
              </a:rPr>
              <a:t>the training  </a:t>
            </a:r>
            <a:r>
              <a:rPr sz="1450" dirty="0">
                <a:latin typeface="Times New Roman"/>
                <a:cs typeface="Times New Roman"/>
              </a:rPr>
              <a:t>examples </a:t>
            </a:r>
            <a:r>
              <a:rPr sz="1450" spc="9" dirty="0">
                <a:latin typeface="Times New Roman"/>
                <a:cs typeface="Times New Roman"/>
              </a:rPr>
              <a:t>and </a:t>
            </a:r>
            <a:r>
              <a:rPr sz="1450" dirty="0">
                <a:latin typeface="Times New Roman"/>
                <a:cs typeface="Times New Roman"/>
              </a:rPr>
              <a:t>errors </a:t>
            </a:r>
            <a:r>
              <a:rPr sz="1450" spc="9" dirty="0">
                <a:latin typeface="Times New Roman"/>
                <a:cs typeface="Times New Roman"/>
              </a:rPr>
              <a:t>in the attribute </a:t>
            </a:r>
            <a:r>
              <a:rPr sz="1450" dirty="0">
                <a:latin typeface="Times New Roman"/>
                <a:cs typeface="Times New Roman"/>
              </a:rPr>
              <a:t>values </a:t>
            </a:r>
            <a:r>
              <a:rPr sz="1450" spc="9" dirty="0">
                <a:latin typeface="Times New Roman"/>
                <a:cs typeface="Times New Roman"/>
              </a:rPr>
              <a:t>that </a:t>
            </a:r>
            <a:r>
              <a:rPr sz="1450" spc="4" dirty="0">
                <a:latin typeface="Times New Roman"/>
                <a:cs typeface="Times New Roman"/>
              </a:rPr>
              <a:t>describe these</a:t>
            </a:r>
            <a:r>
              <a:rPr sz="1450" spc="315" dirty="0">
                <a:latin typeface="Times New Roman"/>
                <a:cs typeface="Times New Roman"/>
              </a:rPr>
              <a:t> </a:t>
            </a:r>
            <a:r>
              <a:rPr sz="1450" dirty="0">
                <a:latin typeface="Times New Roman"/>
                <a:cs typeface="Times New Roman"/>
              </a:rPr>
              <a:t>examples.</a:t>
            </a:r>
          </a:p>
          <a:p>
            <a:pPr marL="327586" indent="-317298">
              <a:spcBef>
                <a:spcPts val="456"/>
              </a:spcBef>
              <a:buChar char="•"/>
              <a:tabLst>
                <a:tab pos="327586" algn="l"/>
                <a:tab pos="328127" algn="l"/>
              </a:tabLst>
            </a:pPr>
            <a:r>
              <a:rPr sz="1833" spc="4" dirty="0">
                <a:latin typeface="Times New Roman"/>
                <a:cs typeface="Times New Roman"/>
              </a:rPr>
              <a:t>The </a:t>
            </a:r>
            <a:r>
              <a:rPr sz="1833" dirty="0">
                <a:latin typeface="Times New Roman"/>
                <a:cs typeface="Times New Roman"/>
              </a:rPr>
              <a:t>training data </a:t>
            </a:r>
            <a:r>
              <a:rPr sz="1833" spc="-4" dirty="0">
                <a:latin typeface="Times New Roman"/>
                <a:cs typeface="Times New Roman"/>
              </a:rPr>
              <a:t>may </a:t>
            </a:r>
            <a:r>
              <a:rPr sz="1833" dirty="0">
                <a:latin typeface="Times New Roman"/>
                <a:cs typeface="Times New Roman"/>
              </a:rPr>
              <a:t>contain missing attribute</a:t>
            </a:r>
            <a:r>
              <a:rPr sz="1833" spc="-51" dirty="0">
                <a:latin typeface="Times New Roman"/>
                <a:cs typeface="Times New Roman"/>
              </a:rPr>
              <a:t> </a:t>
            </a:r>
            <a:r>
              <a:rPr sz="1833" dirty="0">
                <a:latin typeface="Times New Roman"/>
                <a:cs typeface="Times New Roman"/>
              </a:rPr>
              <a:t>values.</a:t>
            </a:r>
          </a:p>
          <a:p>
            <a:pPr marL="694157" lvl="1" indent="-263152">
              <a:spcBef>
                <a:spcPts val="396"/>
              </a:spcBef>
              <a:buChar char="–"/>
              <a:tabLst>
                <a:tab pos="694157" algn="l"/>
                <a:tab pos="694699" algn="l"/>
              </a:tabLst>
            </a:pPr>
            <a:r>
              <a:rPr sz="1450" spc="4" dirty="0">
                <a:latin typeface="Times New Roman"/>
                <a:cs typeface="Times New Roman"/>
              </a:rPr>
              <a:t>Decision </a:t>
            </a:r>
            <a:r>
              <a:rPr sz="1450" dirty="0">
                <a:latin typeface="Times New Roman"/>
                <a:cs typeface="Times New Roman"/>
              </a:rPr>
              <a:t>tree methods </a:t>
            </a:r>
            <a:r>
              <a:rPr sz="1450" spc="9" dirty="0">
                <a:latin typeface="Times New Roman"/>
                <a:cs typeface="Times New Roman"/>
              </a:rPr>
              <a:t>can be </a:t>
            </a:r>
            <a:r>
              <a:rPr sz="1450" spc="4" dirty="0">
                <a:latin typeface="Times New Roman"/>
                <a:cs typeface="Times New Roman"/>
              </a:rPr>
              <a:t>used </a:t>
            </a:r>
            <a:r>
              <a:rPr sz="1450" spc="-9" dirty="0">
                <a:latin typeface="Times New Roman"/>
                <a:cs typeface="Times New Roman"/>
              </a:rPr>
              <a:t>even </a:t>
            </a:r>
            <a:r>
              <a:rPr sz="1450" spc="4" dirty="0">
                <a:latin typeface="Times New Roman"/>
                <a:cs typeface="Times New Roman"/>
              </a:rPr>
              <a:t>when </a:t>
            </a:r>
            <a:r>
              <a:rPr sz="1450" dirty="0">
                <a:latin typeface="Times New Roman"/>
                <a:cs typeface="Times New Roman"/>
              </a:rPr>
              <a:t>some </a:t>
            </a:r>
            <a:r>
              <a:rPr sz="1450" spc="9" dirty="0">
                <a:latin typeface="Times New Roman"/>
                <a:cs typeface="Times New Roman"/>
              </a:rPr>
              <a:t>training </a:t>
            </a:r>
            <a:r>
              <a:rPr sz="1450" dirty="0">
                <a:latin typeface="Times New Roman"/>
                <a:cs typeface="Times New Roman"/>
              </a:rPr>
              <a:t>examples</a:t>
            </a:r>
            <a:r>
              <a:rPr sz="1450" spc="124" dirty="0">
                <a:latin typeface="Times New Roman"/>
                <a:cs typeface="Times New Roman"/>
              </a:rPr>
              <a:t> </a:t>
            </a:r>
            <a:r>
              <a:rPr sz="1450" spc="4" dirty="0">
                <a:latin typeface="Times New Roman"/>
                <a:cs typeface="Times New Roman"/>
              </a:rPr>
              <a:t>have </a:t>
            </a:r>
            <a:r>
              <a:rPr sz="1450" spc="9" dirty="0">
                <a:latin typeface="Times New Roman"/>
                <a:cs typeface="Times New Roman"/>
              </a:rPr>
              <a:t>unknown </a:t>
            </a:r>
            <a:r>
              <a:rPr sz="1450" dirty="0">
                <a:latin typeface="Times New Roman"/>
                <a:cs typeface="Times New Roman"/>
              </a:rPr>
              <a:t>values.</a:t>
            </a:r>
          </a:p>
          <a:p>
            <a:pPr marL="327586" indent="-317298">
              <a:spcBef>
                <a:spcPts val="434"/>
              </a:spcBef>
              <a:buChar char="•"/>
              <a:tabLst>
                <a:tab pos="327586" algn="l"/>
                <a:tab pos="328127" algn="l"/>
              </a:tabLst>
            </a:pPr>
            <a:r>
              <a:rPr sz="1833" dirty="0">
                <a:latin typeface="Times New Roman"/>
                <a:cs typeface="Times New Roman"/>
              </a:rPr>
              <a:t>Decision tree learning has been applied to problems such as learning to</a:t>
            </a:r>
            <a:r>
              <a:rPr sz="1833" spc="-21" dirty="0">
                <a:latin typeface="Times New Roman"/>
                <a:cs typeface="Times New Roman"/>
              </a:rPr>
              <a:t> </a:t>
            </a:r>
            <a:r>
              <a:rPr sz="1833" dirty="0">
                <a:latin typeface="Times New Roman"/>
                <a:cs typeface="Times New Roman"/>
              </a:rPr>
              <a:t>classify</a:t>
            </a:r>
          </a:p>
          <a:p>
            <a:pPr marL="740723" lvl="1" indent="-309718">
              <a:spcBef>
                <a:spcPts val="391"/>
              </a:spcBef>
              <a:buChar char="–"/>
              <a:tabLst>
                <a:tab pos="740723" algn="l"/>
                <a:tab pos="741265" algn="l"/>
              </a:tabLst>
            </a:pPr>
            <a:r>
              <a:rPr sz="1450" spc="4" dirty="0">
                <a:latin typeface="Times New Roman"/>
                <a:cs typeface="Times New Roman"/>
              </a:rPr>
              <a:t>medical patients </a:t>
            </a:r>
            <a:r>
              <a:rPr sz="1450" spc="9" dirty="0">
                <a:latin typeface="Times New Roman"/>
                <a:cs typeface="Times New Roman"/>
              </a:rPr>
              <a:t>by </a:t>
            </a:r>
            <a:r>
              <a:rPr sz="1450" spc="4" dirty="0">
                <a:latin typeface="Times New Roman"/>
                <a:cs typeface="Times New Roman"/>
              </a:rPr>
              <a:t>their</a:t>
            </a:r>
            <a:r>
              <a:rPr sz="1450" spc="132" dirty="0">
                <a:latin typeface="Times New Roman"/>
                <a:cs typeface="Times New Roman"/>
              </a:rPr>
              <a:t> </a:t>
            </a:r>
            <a:r>
              <a:rPr sz="1450" dirty="0">
                <a:latin typeface="Times New Roman"/>
                <a:cs typeface="Times New Roman"/>
              </a:rPr>
              <a:t>disease,</a:t>
            </a:r>
          </a:p>
          <a:p>
            <a:pPr marL="694157" lvl="1" indent="-263152">
              <a:spcBef>
                <a:spcPts val="388"/>
              </a:spcBef>
              <a:buChar char="–"/>
              <a:tabLst>
                <a:tab pos="694157" algn="l"/>
                <a:tab pos="694699" algn="l"/>
              </a:tabLst>
            </a:pPr>
            <a:r>
              <a:rPr sz="1450" dirty="0">
                <a:latin typeface="Times New Roman"/>
                <a:cs typeface="Times New Roman"/>
              </a:rPr>
              <a:t>equipment </a:t>
            </a:r>
            <a:r>
              <a:rPr sz="1450" spc="4" dirty="0">
                <a:latin typeface="Times New Roman"/>
                <a:cs typeface="Times New Roman"/>
              </a:rPr>
              <a:t>malfunctions </a:t>
            </a:r>
            <a:r>
              <a:rPr sz="1450" spc="9" dirty="0">
                <a:latin typeface="Times New Roman"/>
                <a:cs typeface="Times New Roman"/>
              </a:rPr>
              <a:t>by </a:t>
            </a:r>
            <a:r>
              <a:rPr sz="1450" spc="4" dirty="0">
                <a:latin typeface="Times New Roman"/>
                <a:cs typeface="Times New Roman"/>
              </a:rPr>
              <a:t>their cause,</a:t>
            </a:r>
            <a:r>
              <a:rPr sz="1450" spc="200" dirty="0">
                <a:latin typeface="Times New Roman"/>
                <a:cs typeface="Times New Roman"/>
              </a:rPr>
              <a:t> </a:t>
            </a:r>
            <a:r>
              <a:rPr sz="1450" spc="9" dirty="0">
                <a:latin typeface="Times New Roman"/>
                <a:cs typeface="Times New Roman"/>
              </a:rPr>
              <a:t>and</a:t>
            </a:r>
            <a:endParaRPr sz="1450" dirty="0">
              <a:latin typeface="Times New Roman"/>
              <a:cs typeface="Times New Roman"/>
            </a:endParaRPr>
          </a:p>
          <a:p>
            <a:pPr marL="694157" lvl="1" indent="-263152">
              <a:spcBef>
                <a:spcPts val="370"/>
              </a:spcBef>
              <a:buChar char="–"/>
              <a:tabLst>
                <a:tab pos="694157" algn="l"/>
                <a:tab pos="694699" algn="l"/>
              </a:tabLst>
            </a:pPr>
            <a:r>
              <a:rPr sz="1450" spc="4" dirty="0">
                <a:latin typeface="Times New Roman"/>
                <a:cs typeface="Times New Roman"/>
              </a:rPr>
              <a:t>loan </a:t>
            </a:r>
            <a:r>
              <a:rPr sz="1450" spc="9" dirty="0">
                <a:latin typeface="Times New Roman"/>
                <a:cs typeface="Times New Roman"/>
              </a:rPr>
              <a:t>applicants by </a:t>
            </a:r>
            <a:r>
              <a:rPr sz="1450" spc="4" dirty="0">
                <a:latin typeface="Times New Roman"/>
                <a:cs typeface="Times New Roman"/>
              </a:rPr>
              <a:t>their </a:t>
            </a:r>
            <a:r>
              <a:rPr sz="1450" dirty="0">
                <a:latin typeface="Times New Roman"/>
                <a:cs typeface="Times New Roman"/>
              </a:rPr>
              <a:t>likelihood </a:t>
            </a:r>
            <a:r>
              <a:rPr sz="1450" spc="-4" dirty="0">
                <a:latin typeface="Times New Roman"/>
                <a:cs typeface="Times New Roman"/>
              </a:rPr>
              <a:t>of </a:t>
            </a:r>
            <a:r>
              <a:rPr sz="1450" spc="4" dirty="0">
                <a:latin typeface="Times New Roman"/>
                <a:cs typeface="Times New Roman"/>
              </a:rPr>
              <a:t>defaulting </a:t>
            </a:r>
            <a:r>
              <a:rPr sz="1450" dirty="0">
                <a:latin typeface="Times New Roman"/>
                <a:cs typeface="Times New Roman"/>
              </a:rPr>
              <a:t>on</a:t>
            </a:r>
            <a:r>
              <a:rPr sz="1450" spc="247" dirty="0">
                <a:latin typeface="Times New Roman"/>
                <a:cs typeface="Times New Roman"/>
              </a:rPr>
              <a:t> </a:t>
            </a:r>
            <a:r>
              <a:rPr sz="1450" dirty="0">
                <a:latin typeface="Times New Roman"/>
                <a:cs typeface="Times New Roman"/>
              </a:rPr>
              <a:t>payments.</a:t>
            </a:r>
          </a:p>
        </p:txBody>
      </p:sp>
    </p:spTree>
    <p:extLst>
      <p:ext uri="{BB962C8B-B14F-4D97-AF65-F5344CB8AC3E}">
        <p14:creationId xmlns:p14="http://schemas.microsoft.com/office/powerpoint/2010/main" val="2525167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1" y="580288"/>
            <a:ext cx="8157574" cy="503925"/>
          </a:xfrm>
          <a:prstGeom prst="rect">
            <a:avLst/>
          </a:prstGeom>
        </p:spPr>
        <p:txBody>
          <a:bodyPr vert="horz" wrap="square" lIns="0" tIns="11371" rIns="0" bIns="0" rtlCol="0">
            <a:spAutoFit/>
          </a:bodyPr>
          <a:lstStyle/>
          <a:p>
            <a:pPr marL="10829">
              <a:spcBef>
                <a:spcPts val="90"/>
              </a:spcBef>
            </a:pPr>
            <a:r>
              <a:rPr spc="4" dirty="0"/>
              <a:t>Top-Down </a:t>
            </a:r>
            <a:r>
              <a:rPr spc="-4" dirty="0"/>
              <a:t>Induction </a:t>
            </a:r>
            <a:r>
              <a:rPr dirty="0"/>
              <a:t>of </a:t>
            </a:r>
            <a:r>
              <a:rPr spc="-4" dirty="0"/>
              <a:t>Decision </a:t>
            </a:r>
            <a:r>
              <a:rPr dirty="0"/>
              <a:t>Trees --</a:t>
            </a:r>
            <a:r>
              <a:rPr spc="-17" dirty="0"/>
              <a:t> </a:t>
            </a:r>
            <a:r>
              <a:rPr spc="-4" dirty="0"/>
              <a:t>ID3</a:t>
            </a:r>
          </a:p>
        </p:txBody>
      </p:sp>
      <p:sp>
        <p:nvSpPr>
          <p:cNvPr id="3" name="object 3"/>
          <p:cNvSpPr txBox="1"/>
          <p:nvPr/>
        </p:nvSpPr>
        <p:spPr>
          <a:xfrm>
            <a:off x="423224" y="1345992"/>
            <a:ext cx="8235980" cy="3111097"/>
          </a:xfrm>
          <a:prstGeom prst="rect">
            <a:avLst/>
          </a:prstGeom>
        </p:spPr>
        <p:txBody>
          <a:bodyPr vert="horz" wrap="square" lIns="0" tIns="75808" rIns="0" bIns="0" rtlCol="0">
            <a:spAutoFit/>
          </a:bodyPr>
          <a:lstStyle/>
          <a:p>
            <a:pPr marL="431547" indent="-421259">
              <a:spcBef>
                <a:spcPts val="597"/>
              </a:spcBef>
              <a:buAutoNum type="arabicPeriod"/>
              <a:tabLst>
                <a:tab pos="431547" algn="l"/>
                <a:tab pos="432089" algn="l"/>
              </a:tabLst>
            </a:pPr>
            <a:r>
              <a:rPr sz="2217" spc="-9" dirty="0">
                <a:latin typeface="Times New Roman"/>
                <a:cs typeface="Times New Roman"/>
              </a:rPr>
              <a:t>A </a:t>
            </a:r>
            <a:r>
              <a:rPr sz="2217" spc="-9" dirty="0">
                <a:latin typeface="Symbol"/>
                <a:cs typeface="Symbol"/>
              </a:rPr>
              <a:t></a:t>
            </a:r>
            <a:r>
              <a:rPr sz="2217" spc="-9" dirty="0">
                <a:latin typeface="Times New Roman"/>
                <a:cs typeface="Times New Roman"/>
              </a:rPr>
              <a:t> </a:t>
            </a:r>
            <a:r>
              <a:rPr sz="2217" spc="-4" dirty="0">
                <a:latin typeface="Times New Roman"/>
                <a:cs typeface="Times New Roman"/>
              </a:rPr>
              <a:t>the </a:t>
            </a:r>
            <a:r>
              <a:rPr sz="2217" b="1" spc="-4" dirty="0">
                <a:latin typeface="Times New Roman"/>
                <a:cs typeface="Times New Roman"/>
              </a:rPr>
              <a:t>“best” </a:t>
            </a:r>
            <a:r>
              <a:rPr sz="2217" spc="-4" dirty="0">
                <a:latin typeface="Times New Roman"/>
                <a:cs typeface="Times New Roman"/>
              </a:rPr>
              <a:t>decision attribute </a:t>
            </a:r>
            <a:r>
              <a:rPr sz="2217" dirty="0">
                <a:latin typeface="Times New Roman"/>
                <a:cs typeface="Times New Roman"/>
              </a:rPr>
              <a:t>for </a:t>
            </a:r>
            <a:r>
              <a:rPr sz="2217" spc="-4" dirty="0">
                <a:latin typeface="Times New Roman"/>
                <a:cs typeface="Times New Roman"/>
              </a:rPr>
              <a:t>next</a:t>
            </a:r>
            <a:r>
              <a:rPr sz="2217" spc="-77" dirty="0">
                <a:latin typeface="Times New Roman"/>
                <a:cs typeface="Times New Roman"/>
              </a:rPr>
              <a:t> </a:t>
            </a:r>
            <a:r>
              <a:rPr sz="2217" i="1" spc="-4" dirty="0">
                <a:latin typeface="Times New Roman"/>
                <a:cs typeface="Times New Roman"/>
              </a:rPr>
              <a:t>node</a:t>
            </a:r>
            <a:endParaRPr sz="2217">
              <a:latin typeface="Times New Roman"/>
              <a:cs typeface="Times New Roman"/>
            </a:endParaRPr>
          </a:p>
          <a:p>
            <a:pPr marL="431547" indent="-421259">
              <a:spcBef>
                <a:spcPts val="512"/>
              </a:spcBef>
              <a:buAutoNum type="arabicPeriod"/>
              <a:tabLst>
                <a:tab pos="431547" algn="l"/>
                <a:tab pos="432089" algn="l"/>
              </a:tabLst>
            </a:pPr>
            <a:r>
              <a:rPr sz="2217" spc="-9" dirty="0">
                <a:latin typeface="Times New Roman"/>
                <a:cs typeface="Times New Roman"/>
              </a:rPr>
              <a:t>Assign A </a:t>
            </a:r>
            <a:r>
              <a:rPr sz="2217" spc="-4" dirty="0">
                <a:latin typeface="Times New Roman"/>
                <a:cs typeface="Times New Roman"/>
              </a:rPr>
              <a:t>as decision attribute </a:t>
            </a:r>
            <a:r>
              <a:rPr sz="2217" dirty="0">
                <a:latin typeface="Times New Roman"/>
                <a:cs typeface="Times New Roman"/>
              </a:rPr>
              <a:t>for</a:t>
            </a:r>
            <a:r>
              <a:rPr sz="2217" spc="-34" dirty="0">
                <a:latin typeface="Times New Roman"/>
                <a:cs typeface="Times New Roman"/>
              </a:rPr>
              <a:t> </a:t>
            </a:r>
            <a:r>
              <a:rPr sz="2217" i="1" spc="-4" dirty="0">
                <a:latin typeface="Times New Roman"/>
                <a:cs typeface="Times New Roman"/>
              </a:rPr>
              <a:t>node</a:t>
            </a:r>
            <a:endParaRPr sz="2217">
              <a:latin typeface="Times New Roman"/>
              <a:cs typeface="Times New Roman"/>
            </a:endParaRPr>
          </a:p>
          <a:p>
            <a:pPr marL="431547" indent="-421259">
              <a:spcBef>
                <a:spcPts val="512"/>
              </a:spcBef>
              <a:buAutoNum type="arabicPeriod"/>
              <a:tabLst>
                <a:tab pos="431547" algn="l"/>
                <a:tab pos="432089" algn="l"/>
              </a:tabLst>
            </a:pPr>
            <a:r>
              <a:rPr sz="2217" spc="-9" dirty="0">
                <a:latin typeface="Times New Roman"/>
                <a:cs typeface="Times New Roman"/>
              </a:rPr>
              <a:t>For </a:t>
            </a:r>
            <a:r>
              <a:rPr sz="2217" spc="-4" dirty="0">
                <a:latin typeface="Times New Roman"/>
                <a:cs typeface="Times New Roman"/>
              </a:rPr>
              <a:t>each value of </a:t>
            </a:r>
            <a:r>
              <a:rPr sz="2217" spc="-9" dirty="0">
                <a:latin typeface="Times New Roman"/>
                <a:cs typeface="Times New Roman"/>
              </a:rPr>
              <a:t>A </a:t>
            </a:r>
            <a:r>
              <a:rPr sz="2217" spc="-4" dirty="0">
                <a:latin typeface="Times New Roman"/>
                <a:cs typeface="Times New Roman"/>
              </a:rPr>
              <a:t>create new descendant</a:t>
            </a:r>
            <a:r>
              <a:rPr sz="2217" spc="-30" dirty="0">
                <a:latin typeface="Times New Roman"/>
                <a:cs typeface="Times New Roman"/>
              </a:rPr>
              <a:t> </a:t>
            </a:r>
            <a:r>
              <a:rPr sz="2217" i="1" spc="-4" dirty="0">
                <a:latin typeface="Times New Roman"/>
                <a:cs typeface="Times New Roman"/>
              </a:rPr>
              <a:t>node</a:t>
            </a:r>
            <a:endParaRPr sz="2217">
              <a:latin typeface="Times New Roman"/>
              <a:cs typeface="Times New Roman"/>
            </a:endParaRPr>
          </a:p>
          <a:p>
            <a:pPr marL="431547" marR="4332" indent="-421259">
              <a:lnSpc>
                <a:spcPts val="2643"/>
              </a:lnSpc>
              <a:spcBef>
                <a:spcPts val="635"/>
              </a:spcBef>
              <a:buAutoNum type="arabicPeriod"/>
              <a:tabLst>
                <a:tab pos="431547" algn="l"/>
                <a:tab pos="432089" algn="l"/>
              </a:tabLst>
            </a:pPr>
            <a:r>
              <a:rPr sz="2217" spc="-9" dirty="0">
                <a:latin typeface="Times New Roman"/>
                <a:cs typeface="Times New Roman"/>
              </a:rPr>
              <a:t>Sort </a:t>
            </a:r>
            <a:r>
              <a:rPr sz="2217" spc="-4" dirty="0">
                <a:latin typeface="Times New Roman"/>
                <a:cs typeface="Times New Roman"/>
              </a:rPr>
              <a:t>training </a:t>
            </a:r>
            <a:r>
              <a:rPr sz="2217" spc="-9" dirty="0">
                <a:latin typeface="Times New Roman"/>
                <a:cs typeface="Times New Roman"/>
              </a:rPr>
              <a:t>examples </a:t>
            </a:r>
            <a:r>
              <a:rPr sz="2217" spc="-4" dirty="0">
                <a:latin typeface="Times New Roman"/>
                <a:cs typeface="Times New Roman"/>
              </a:rPr>
              <a:t>to leaf node according to the attribute value of  the</a:t>
            </a:r>
            <a:r>
              <a:rPr sz="2217" spc="-9" dirty="0">
                <a:latin typeface="Times New Roman"/>
                <a:cs typeface="Times New Roman"/>
              </a:rPr>
              <a:t> </a:t>
            </a:r>
            <a:r>
              <a:rPr sz="2217" spc="-4" dirty="0">
                <a:latin typeface="Times New Roman"/>
                <a:cs typeface="Times New Roman"/>
              </a:rPr>
              <a:t>branch</a:t>
            </a:r>
            <a:endParaRPr sz="2217">
              <a:latin typeface="Times New Roman"/>
              <a:cs typeface="Times New Roman"/>
            </a:endParaRPr>
          </a:p>
          <a:p>
            <a:pPr marL="431547" marR="153234" indent="-421259">
              <a:spcBef>
                <a:spcPts val="443"/>
              </a:spcBef>
              <a:buAutoNum type="arabicPeriod"/>
              <a:tabLst>
                <a:tab pos="431547" algn="l"/>
                <a:tab pos="432089" algn="l"/>
              </a:tabLst>
            </a:pPr>
            <a:r>
              <a:rPr sz="2217" spc="-4" dirty="0">
                <a:latin typeface="Times New Roman"/>
                <a:cs typeface="Times New Roman"/>
              </a:rPr>
              <a:t>If all training </a:t>
            </a:r>
            <a:r>
              <a:rPr sz="2217" spc="-9" dirty="0">
                <a:latin typeface="Times New Roman"/>
                <a:cs typeface="Times New Roman"/>
              </a:rPr>
              <a:t>examples </a:t>
            </a:r>
            <a:r>
              <a:rPr sz="2217" spc="-4" dirty="0">
                <a:latin typeface="Times New Roman"/>
                <a:cs typeface="Times New Roman"/>
              </a:rPr>
              <a:t>are perfectly classified </a:t>
            </a:r>
            <a:r>
              <a:rPr sz="2217" spc="-9" dirty="0">
                <a:latin typeface="Times New Roman"/>
                <a:cs typeface="Times New Roman"/>
              </a:rPr>
              <a:t>(same </a:t>
            </a:r>
            <a:r>
              <a:rPr sz="2217" spc="-4" dirty="0">
                <a:latin typeface="Times New Roman"/>
                <a:cs typeface="Times New Roman"/>
              </a:rPr>
              <a:t>value of target  attribute)</a:t>
            </a:r>
            <a:r>
              <a:rPr sz="2217" spc="-30" dirty="0">
                <a:latin typeface="Times New Roman"/>
                <a:cs typeface="Times New Roman"/>
              </a:rPr>
              <a:t> </a:t>
            </a:r>
            <a:r>
              <a:rPr sz="2217" spc="-9" dirty="0">
                <a:latin typeface="Times New Roman"/>
                <a:cs typeface="Times New Roman"/>
              </a:rPr>
              <a:t>STOP,</a:t>
            </a:r>
            <a:endParaRPr sz="2217">
              <a:latin typeface="Times New Roman"/>
              <a:cs typeface="Times New Roman"/>
            </a:endParaRPr>
          </a:p>
          <a:p>
            <a:pPr marL="431547">
              <a:spcBef>
                <a:spcPts val="512"/>
              </a:spcBef>
            </a:pPr>
            <a:r>
              <a:rPr sz="2217" spc="-4" dirty="0">
                <a:latin typeface="Times New Roman"/>
                <a:cs typeface="Times New Roman"/>
              </a:rPr>
              <a:t>else iterate over new leaf</a:t>
            </a:r>
            <a:r>
              <a:rPr sz="2217" spc="-47" dirty="0">
                <a:latin typeface="Times New Roman"/>
                <a:cs typeface="Times New Roman"/>
              </a:rPr>
              <a:t> </a:t>
            </a:r>
            <a:r>
              <a:rPr sz="2217" spc="-4" dirty="0">
                <a:latin typeface="Times New Roman"/>
                <a:cs typeface="Times New Roman"/>
              </a:rPr>
              <a:t>nodes.</a:t>
            </a:r>
            <a:endParaRPr sz="2217">
              <a:latin typeface="Times New Roman"/>
              <a:cs typeface="Times New Roman"/>
            </a:endParaRPr>
          </a:p>
        </p:txBody>
      </p:sp>
    </p:spTree>
    <p:extLst>
      <p:ext uri="{BB962C8B-B14F-4D97-AF65-F5344CB8AC3E}">
        <p14:creationId xmlns:p14="http://schemas.microsoft.com/office/powerpoint/2010/main" val="34979122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100" y="580288"/>
            <a:ext cx="5387605" cy="503925"/>
          </a:xfrm>
          <a:prstGeom prst="rect">
            <a:avLst/>
          </a:prstGeom>
        </p:spPr>
        <p:txBody>
          <a:bodyPr vert="horz" wrap="square" lIns="0" tIns="11371" rIns="0" bIns="0" rtlCol="0">
            <a:spAutoFit/>
          </a:bodyPr>
          <a:lstStyle/>
          <a:p>
            <a:pPr marL="10829">
              <a:spcBef>
                <a:spcPts val="90"/>
              </a:spcBef>
            </a:pPr>
            <a:r>
              <a:rPr dirty="0"/>
              <a:t>Which </a:t>
            </a:r>
            <a:r>
              <a:rPr spc="-4" dirty="0"/>
              <a:t>Attribute </a:t>
            </a:r>
            <a:r>
              <a:rPr dirty="0"/>
              <a:t>is</a:t>
            </a:r>
            <a:r>
              <a:rPr spc="-43" dirty="0"/>
              <a:t> </a:t>
            </a:r>
            <a:r>
              <a:rPr dirty="0"/>
              <a:t>”best”?</a:t>
            </a:r>
          </a:p>
        </p:txBody>
      </p:sp>
      <p:sp>
        <p:nvSpPr>
          <p:cNvPr id="3" name="object 3"/>
          <p:cNvSpPr txBox="1"/>
          <p:nvPr/>
        </p:nvSpPr>
        <p:spPr>
          <a:xfrm>
            <a:off x="423224" y="1409410"/>
            <a:ext cx="8199159" cy="3644427"/>
          </a:xfrm>
          <a:prstGeom prst="rect">
            <a:avLst/>
          </a:prstGeom>
        </p:spPr>
        <p:txBody>
          <a:bodyPr vert="horz" wrap="square" lIns="0" tIns="9747" rIns="0" bIns="0" rtlCol="0">
            <a:spAutoFit/>
          </a:bodyPr>
          <a:lstStyle/>
          <a:p>
            <a:pPr marL="327586" marR="4332" indent="-317298">
              <a:spcBef>
                <a:spcPts val="77"/>
              </a:spcBef>
              <a:buChar char="•"/>
              <a:tabLst>
                <a:tab pos="327586" algn="l"/>
                <a:tab pos="328127" algn="l"/>
              </a:tabLst>
            </a:pPr>
            <a:r>
              <a:rPr sz="2217" spc="-17" dirty="0">
                <a:latin typeface="Times New Roman"/>
                <a:cs typeface="Times New Roman"/>
              </a:rPr>
              <a:t>We </a:t>
            </a:r>
            <a:r>
              <a:rPr sz="2217" spc="-9" dirty="0">
                <a:latin typeface="Times New Roman"/>
                <a:cs typeface="Times New Roman"/>
              </a:rPr>
              <a:t>would </a:t>
            </a:r>
            <a:r>
              <a:rPr sz="2217" spc="-4" dirty="0">
                <a:latin typeface="Times New Roman"/>
                <a:cs typeface="Times New Roman"/>
              </a:rPr>
              <a:t>like to </a:t>
            </a:r>
            <a:r>
              <a:rPr sz="2217" spc="-9" dirty="0">
                <a:latin typeface="Times New Roman"/>
                <a:cs typeface="Times New Roman"/>
              </a:rPr>
              <a:t>select </a:t>
            </a:r>
            <a:r>
              <a:rPr sz="2217" spc="-4" dirty="0">
                <a:latin typeface="Times New Roman"/>
                <a:cs typeface="Times New Roman"/>
              </a:rPr>
              <a:t>the attribute that is </a:t>
            </a:r>
            <a:r>
              <a:rPr sz="2217" spc="-13" dirty="0">
                <a:latin typeface="Times New Roman"/>
                <a:cs typeface="Times New Roman"/>
              </a:rPr>
              <a:t>most </a:t>
            </a:r>
            <a:r>
              <a:rPr sz="2217" dirty="0">
                <a:latin typeface="Times New Roman"/>
                <a:cs typeface="Times New Roman"/>
              </a:rPr>
              <a:t>useful for </a:t>
            </a:r>
            <a:r>
              <a:rPr sz="2217" spc="-9" dirty="0">
                <a:latin typeface="Times New Roman"/>
                <a:cs typeface="Times New Roman"/>
              </a:rPr>
              <a:t>classifying  examples.</a:t>
            </a:r>
            <a:endParaRPr sz="2217">
              <a:latin typeface="Times New Roman"/>
              <a:cs typeface="Times New Roman"/>
            </a:endParaRPr>
          </a:p>
          <a:p>
            <a:pPr marL="327586" marR="221459" indent="-317298">
              <a:spcBef>
                <a:spcPts val="512"/>
              </a:spcBef>
              <a:buFont typeface="Times New Roman"/>
              <a:buChar char="•"/>
              <a:tabLst>
                <a:tab pos="327586" algn="l"/>
                <a:tab pos="328127" algn="l"/>
              </a:tabLst>
            </a:pPr>
            <a:r>
              <a:rPr sz="2217" b="1" i="1" spc="-4" dirty="0">
                <a:latin typeface="Times New Roman"/>
                <a:cs typeface="Times New Roman"/>
              </a:rPr>
              <a:t>Informution gain </a:t>
            </a:r>
            <a:r>
              <a:rPr sz="2217" spc="-9" dirty="0">
                <a:latin typeface="Times New Roman"/>
                <a:cs typeface="Times New Roman"/>
              </a:rPr>
              <a:t>measures </a:t>
            </a:r>
            <a:r>
              <a:rPr sz="2217" spc="-4" dirty="0">
                <a:latin typeface="Times New Roman"/>
                <a:cs typeface="Times New Roman"/>
              </a:rPr>
              <a:t>how </a:t>
            </a:r>
            <a:r>
              <a:rPr sz="2217" spc="-9" dirty="0">
                <a:latin typeface="Times New Roman"/>
                <a:cs typeface="Times New Roman"/>
              </a:rPr>
              <a:t>well </a:t>
            </a:r>
            <a:r>
              <a:rPr sz="2217" spc="-4" dirty="0">
                <a:latin typeface="Times New Roman"/>
                <a:cs typeface="Times New Roman"/>
              </a:rPr>
              <a:t>a given attribute </a:t>
            </a:r>
            <a:r>
              <a:rPr sz="2217" spc="-9" dirty="0">
                <a:latin typeface="Times New Roman"/>
                <a:cs typeface="Times New Roman"/>
              </a:rPr>
              <a:t>separates </a:t>
            </a:r>
            <a:r>
              <a:rPr sz="2217" spc="-4" dirty="0">
                <a:latin typeface="Times New Roman"/>
                <a:cs typeface="Times New Roman"/>
              </a:rPr>
              <a:t>the  training </a:t>
            </a:r>
            <a:r>
              <a:rPr sz="2217" spc="-9" dirty="0">
                <a:latin typeface="Times New Roman"/>
                <a:cs typeface="Times New Roman"/>
              </a:rPr>
              <a:t>examples </a:t>
            </a:r>
            <a:r>
              <a:rPr sz="2217" spc="-4" dirty="0">
                <a:latin typeface="Times New Roman"/>
                <a:cs typeface="Times New Roman"/>
              </a:rPr>
              <a:t>according to their target</a:t>
            </a:r>
            <a:r>
              <a:rPr sz="2217" spc="-47" dirty="0">
                <a:latin typeface="Times New Roman"/>
                <a:cs typeface="Times New Roman"/>
              </a:rPr>
              <a:t> </a:t>
            </a:r>
            <a:r>
              <a:rPr sz="2217" spc="-4" dirty="0">
                <a:latin typeface="Times New Roman"/>
                <a:cs typeface="Times New Roman"/>
              </a:rPr>
              <a:t>classification.</a:t>
            </a:r>
            <a:endParaRPr sz="2217">
              <a:latin typeface="Times New Roman"/>
              <a:cs typeface="Times New Roman"/>
            </a:endParaRPr>
          </a:p>
          <a:p>
            <a:pPr marL="327586" marR="42776" indent="-317298">
              <a:lnSpc>
                <a:spcPts val="2643"/>
              </a:lnSpc>
              <a:spcBef>
                <a:spcPts val="635"/>
              </a:spcBef>
              <a:buChar char="•"/>
              <a:tabLst>
                <a:tab pos="327586" algn="l"/>
                <a:tab pos="328127" algn="l"/>
              </a:tabLst>
            </a:pPr>
            <a:r>
              <a:rPr sz="2217" spc="-4" dirty="0">
                <a:latin typeface="Times New Roman"/>
                <a:cs typeface="Times New Roman"/>
              </a:rPr>
              <a:t>ID3 uses this </a:t>
            </a:r>
            <a:r>
              <a:rPr sz="2217" i="1" spc="-4" dirty="0">
                <a:latin typeface="Times New Roman"/>
                <a:cs typeface="Times New Roman"/>
              </a:rPr>
              <a:t>information gain </a:t>
            </a:r>
            <a:r>
              <a:rPr sz="2217" spc="-9" dirty="0">
                <a:latin typeface="Times New Roman"/>
                <a:cs typeface="Times New Roman"/>
              </a:rPr>
              <a:t>measure </a:t>
            </a:r>
            <a:r>
              <a:rPr sz="2217" spc="-4" dirty="0">
                <a:latin typeface="Times New Roman"/>
                <a:cs typeface="Times New Roman"/>
              </a:rPr>
              <a:t>to </a:t>
            </a:r>
            <a:r>
              <a:rPr sz="2217" spc="-9" dirty="0">
                <a:latin typeface="Times New Roman"/>
                <a:cs typeface="Times New Roman"/>
              </a:rPr>
              <a:t>select among </a:t>
            </a:r>
            <a:r>
              <a:rPr sz="2217" spc="-4" dirty="0">
                <a:latin typeface="Times New Roman"/>
                <a:cs typeface="Times New Roman"/>
              </a:rPr>
              <a:t>the candidate  attributes at each </a:t>
            </a:r>
            <a:r>
              <a:rPr sz="2217" spc="-9" dirty="0">
                <a:latin typeface="Times New Roman"/>
                <a:cs typeface="Times New Roman"/>
              </a:rPr>
              <a:t>step while </a:t>
            </a:r>
            <a:r>
              <a:rPr sz="2217" spc="-4" dirty="0">
                <a:latin typeface="Times New Roman"/>
                <a:cs typeface="Times New Roman"/>
              </a:rPr>
              <a:t>growing the</a:t>
            </a:r>
            <a:r>
              <a:rPr sz="2217" spc="-51" dirty="0">
                <a:latin typeface="Times New Roman"/>
                <a:cs typeface="Times New Roman"/>
              </a:rPr>
              <a:t> </a:t>
            </a:r>
            <a:r>
              <a:rPr sz="2217" spc="-4" dirty="0">
                <a:latin typeface="Times New Roman"/>
                <a:cs typeface="Times New Roman"/>
              </a:rPr>
              <a:t>tree.</a:t>
            </a:r>
            <a:endParaRPr sz="2217">
              <a:latin typeface="Times New Roman"/>
              <a:cs typeface="Times New Roman"/>
            </a:endParaRPr>
          </a:p>
          <a:p>
            <a:pPr marL="327586" marR="771045" indent="-317298">
              <a:lnSpc>
                <a:spcPts val="2643"/>
              </a:lnSpc>
              <a:spcBef>
                <a:spcPts val="546"/>
              </a:spcBef>
              <a:buChar char="•"/>
              <a:tabLst>
                <a:tab pos="327586" algn="l"/>
                <a:tab pos="328127" algn="l"/>
              </a:tabLst>
            </a:pPr>
            <a:r>
              <a:rPr sz="2217" spc="-4" dirty="0">
                <a:latin typeface="Times New Roman"/>
                <a:cs typeface="Times New Roman"/>
              </a:rPr>
              <a:t>In order to </a:t>
            </a:r>
            <a:r>
              <a:rPr sz="2217" dirty="0">
                <a:latin typeface="Times New Roman"/>
                <a:cs typeface="Times New Roman"/>
              </a:rPr>
              <a:t>define </a:t>
            </a:r>
            <a:r>
              <a:rPr sz="2217" spc="-4" dirty="0">
                <a:latin typeface="Times New Roman"/>
                <a:cs typeface="Times New Roman"/>
              </a:rPr>
              <a:t>information gain </a:t>
            </a:r>
            <a:r>
              <a:rPr sz="2217" spc="-13" dirty="0">
                <a:latin typeface="Times New Roman"/>
                <a:cs typeface="Times New Roman"/>
              </a:rPr>
              <a:t>precisely, </a:t>
            </a:r>
            <a:r>
              <a:rPr sz="2217" spc="-9" dirty="0">
                <a:latin typeface="Times New Roman"/>
                <a:cs typeface="Times New Roman"/>
              </a:rPr>
              <a:t>we </a:t>
            </a:r>
            <a:r>
              <a:rPr sz="2217" spc="-4" dirty="0">
                <a:latin typeface="Times New Roman"/>
                <a:cs typeface="Times New Roman"/>
              </a:rPr>
              <a:t>use a </a:t>
            </a:r>
            <a:r>
              <a:rPr sz="2217" spc="-9" dirty="0">
                <a:latin typeface="Times New Roman"/>
                <a:cs typeface="Times New Roman"/>
              </a:rPr>
              <a:t>measure  </a:t>
            </a:r>
            <a:r>
              <a:rPr sz="2217" spc="-13" dirty="0">
                <a:latin typeface="Times New Roman"/>
                <a:cs typeface="Times New Roman"/>
              </a:rPr>
              <a:t>commonly </a:t>
            </a:r>
            <a:r>
              <a:rPr sz="2217" spc="-4" dirty="0">
                <a:latin typeface="Times New Roman"/>
                <a:cs typeface="Times New Roman"/>
              </a:rPr>
              <a:t>used in information </a:t>
            </a:r>
            <a:r>
              <a:rPr sz="2217" spc="-13" dirty="0">
                <a:latin typeface="Times New Roman"/>
                <a:cs typeface="Times New Roman"/>
              </a:rPr>
              <a:t>theory, </a:t>
            </a:r>
            <a:r>
              <a:rPr sz="2217" spc="-4" dirty="0">
                <a:latin typeface="Times New Roman"/>
                <a:cs typeface="Times New Roman"/>
              </a:rPr>
              <a:t>called</a:t>
            </a:r>
            <a:r>
              <a:rPr sz="2217" spc="107" dirty="0">
                <a:latin typeface="Times New Roman"/>
                <a:cs typeface="Times New Roman"/>
              </a:rPr>
              <a:t> </a:t>
            </a:r>
            <a:r>
              <a:rPr sz="2217" b="1" i="1" spc="-4" dirty="0">
                <a:latin typeface="Times New Roman"/>
                <a:cs typeface="Times New Roman"/>
              </a:rPr>
              <a:t>entropy</a:t>
            </a:r>
            <a:endParaRPr sz="2217">
              <a:latin typeface="Times New Roman"/>
              <a:cs typeface="Times New Roman"/>
            </a:endParaRPr>
          </a:p>
          <a:p>
            <a:pPr marL="327586" marR="602109" indent="-317298">
              <a:lnSpc>
                <a:spcPts val="2643"/>
              </a:lnSpc>
              <a:spcBef>
                <a:spcPts val="546"/>
              </a:spcBef>
              <a:buFont typeface="Arial"/>
              <a:buChar char="•"/>
              <a:tabLst>
                <a:tab pos="327586" algn="l"/>
                <a:tab pos="328127" algn="l"/>
              </a:tabLst>
            </a:pPr>
            <a:r>
              <a:rPr sz="2217" b="1" i="1" spc="-9" dirty="0">
                <a:latin typeface="Arial"/>
                <a:cs typeface="Arial"/>
              </a:rPr>
              <a:t>E</a:t>
            </a:r>
            <a:r>
              <a:rPr sz="2217" b="1" i="1" spc="-9" dirty="0">
                <a:latin typeface="Times New Roman"/>
                <a:cs typeface="Times New Roman"/>
              </a:rPr>
              <a:t>ntropy </a:t>
            </a:r>
            <a:r>
              <a:rPr sz="2217" spc="-4" dirty="0">
                <a:latin typeface="Times New Roman"/>
                <a:cs typeface="Times New Roman"/>
              </a:rPr>
              <a:t>characterizes the </a:t>
            </a:r>
            <a:r>
              <a:rPr sz="2217" spc="-9" dirty="0">
                <a:latin typeface="Times New Roman"/>
                <a:cs typeface="Times New Roman"/>
              </a:rPr>
              <a:t>(im)purity </a:t>
            </a:r>
            <a:r>
              <a:rPr sz="2217" spc="-4" dirty="0">
                <a:latin typeface="Times New Roman"/>
                <a:cs typeface="Times New Roman"/>
              </a:rPr>
              <a:t>of an arbitrary collection of  </a:t>
            </a:r>
            <a:r>
              <a:rPr sz="2217" spc="-9" dirty="0">
                <a:latin typeface="Times New Roman"/>
                <a:cs typeface="Times New Roman"/>
              </a:rPr>
              <a:t>examples.</a:t>
            </a:r>
            <a:endParaRPr sz="2217">
              <a:latin typeface="Times New Roman"/>
              <a:cs typeface="Times New Roman"/>
            </a:endParaRPr>
          </a:p>
        </p:txBody>
      </p:sp>
    </p:spTree>
    <p:extLst>
      <p:ext uri="{BB962C8B-B14F-4D97-AF65-F5344CB8AC3E}">
        <p14:creationId xmlns:p14="http://schemas.microsoft.com/office/powerpoint/2010/main" val="23443566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986" y="580288"/>
            <a:ext cx="5590719" cy="503925"/>
          </a:xfrm>
          <a:prstGeom prst="rect">
            <a:avLst/>
          </a:prstGeom>
        </p:spPr>
        <p:txBody>
          <a:bodyPr vert="horz" wrap="square" lIns="0" tIns="11371" rIns="0" bIns="0" rtlCol="0">
            <a:spAutoFit/>
          </a:bodyPr>
          <a:lstStyle/>
          <a:p>
            <a:pPr marL="10829">
              <a:spcBef>
                <a:spcPts val="90"/>
              </a:spcBef>
            </a:pPr>
            <a:r>
              <a:rPr dirty="0"/>
              <a:t>Which </a:t>
            </a:r>
            <a:r>
              <a:rPr spc="-4" dirty="0"/>
              <a:t>Attribute </a:t>
            </a:r>
            <a:r>
              <a:rPr dirty="0"/>
              <a:t>is</a:t>
            </a:r>
            <a:r>
              <a:rPr spc="-43" dirty="0"/>
              <a:t> </a:t>
            </a:r>
            <a:r>
              <a:rPr dirty="0"/>
              <a:t>”best”?</a:t>
            </a:r>
          </a:p>
        </p:txBody>
      </p:sp>
      <p:sp>
        <p:nvSpPr>
          <p:cNvPr id="3" name="object 3"/>
          <p:cNvSpPr/>
          <p:nvPr/>
        </p:nvSpPr>
        <p:spPr>
          <a:xfrm>
            <a:off x="1348946" y="2740596"/>
            <a:ext cx="727755" cy="1858375"/>
          </a:xfrm>
          <a:custGeom>
            <a:avLst/>
            <a:gdLst/>
            <a:ahLst/>
            <a:cxnLst/>
            <a:rect l="l" t="t" r="r" b="b"/>
            <a:pathLst>
              <a:path w="853439" h="2179320">
                <a:moveTo>
                  <a:pt x="813815" y="0"/>
                </a:moveTo>
                <a:lnTo>
                  <a:pt x="0" y="2164080"/>
                </a:lnTo>
                <a:lnTo>
                  <a:pt x="39624" y="2179320"/>
                </a:lnTo>
                <a:lnTo>
                  <a:pt x="853439" y="12192"/>
                </a:lnTo>
                <a:lnTo>
                  <a:pt x="813815" y="0"/>
                </a:lnTo>
                <a:close/>
              </a:path>
            </a:pathLst>
          </a:custGeom>
          <a:solidFill>
            <a:srgbClr val="000000"/>
          </a:solidFill>
        </p:spPr>
        <p:txBody>
          <a:bodyPr wrap="square" lIns="0" tIns="0" rIns="0" bIns="0" rtlCol="0"/>
          <a:lstStyle/>
          <a:p>
            <a:endParaRPr sz="1535"/>
          </a:p>
        </p:txBody>
      </p:sp>
      <p:sp>
        <p:nvSpPr>
          <p:cNvPr id="4" name="object 4"/>
          <p:cNvSpPr/>
          <p:nvPr/>
        </p:nvSpPr>
        <p:spPr>
          <a:xfrm>
            <a:off x="2274235" y="2740596"/>
            <a:ext cx="668192" cy="1858375"/>
          </a:xfrm>
          <a:custGeom>
            <a:avLst/>
            <a:gdLst/>
            <a:ahLst/>
            <a:cxnLst/>
            <a:rect l="l" t="t" r="r" b="b"/>
            <a:pathLst>
              <a:path w="783589" h="2179320">
                <a:moveTo>
                  <a:pt x="39624" y="0"/>
                </a:moveTo>
                <a:lnTo>
                  <a:pt x="0" y="12192"/>
                </a:lnTo>
                <a:lnTo>
                  <a:pt x="746760" y="2179320"/>
                </a:lnTo>
                <a:lnTo>
                  <a:pt x="783336" y="2164080"/>
                </a:lnTo>
                <a:lnTo>
                  <a:pt x="39624" y="0"/>
                </a:lnTo>
                <a:close/>
              </a:path>
            </a:pathLst>
          </a:custGeom>
          <a:solidFill>
            <a:srgbClr val="000000"/>
          </a:solidFill>
        </p:spPr>
        <p:txBody>
          <a:bodyPr wrap="square" lIns="0" tIns="0" rIns="0" bIns="0" rtlCol="0"/>
          <a:lstStyle/>
          <a:p>
            <a:endParaRPr sz="1535"/>
          </a:p>
        </p:txBody>
      </p:sp>
      <p:sp>
        <p:nvSpPr>
          <p:cNvPr id="5" name="object 5"/>
          <p:cNvSpPr/>
          <p:nvPr/>
        </p:nvSpPr>
        <p:spPr>
          <a:xfrm>
            <a:off x="1811590" y="2142797"/>
            <a:ext cx="847423" cy="493834"/>
          </a:xfrm>
          <a:custGeom>
            <a:avLst/>
            <a:gdLst/>
            <a:ahLst/>
            <a:cxnLst/>
            <a:rect l="l" t="t" r="r" b="b"/>
            <a:pathLst>
              <a:path w="993775" h="579119">
                <a:moveTo>
                  <a:pt x="993648" y="0"/>
                </a:moveTo>
                <a:lnTo>
                  <a:pt x="0" y="0"/>
                </a:lnTo>
                <a:lnTo>
                  <a:pt x="0" y="579120"/>
                </a:lnTo>
                <a:lnTo>
                  <a:pt x="993648" y="579120"/>
                </a:lnTo>
                <a:lnTo>
                  <a:pt x="993648" y="557784"/>
                </a:lnTo>
                <a:lnTo>
                  <a:pt x="39624" y="557784"/>
                </a:lnTo>
                <a:lnTo>
                  <a:pt x="21336" y="536448"/>
                </a:lnTo>
                <a:lnTo>
                  <a:pt x="39624" y="536448"/>
                </a:lnTo>
                <a:lnTo>
                  <a:pt x="39624" y="42672"/>
                </a:lnTo>
                <a:lnTo>
                  <a:pt x="21336" y="42672"/>
                </a:lnTo>
                <a:lnTo>
                  <a:pt x="39624" y="21336"/>
                </a:lnTo>
                <a:lnTo>
                  <a:pt x="993648" y="21336"/>
                </a:lnTo>
                <a:lnTo>
                  <a:pt x="993648" y="0"/>
                </a:lnTo>
                <a:close/>
              </a:path>
              <a:path w="993775" h="579119">
                <a:moveTo>
                  <a:pt x="39624" y="536448"/>
                </a:moveTo>
                <a:lnTo>
                  <a:pt x="21336" y="536448"/>
                </a:lnTo>
                <a:lnTo>
                  <a:pt x="39624" y="557784"/>
                </a:lnTo>
                <a:lnTo>
                  <a:pt x="39624" y="536448"/>
                </a:lnTo>
                <a:close/>
              </a:path>
              <a:path w="993775" h="579119">
                <a:moveTo>
                  <a:pt x="954024" y="536448"/>
                </a:moveTo>
                <a:lnTo>
                  <a:pt x="39624" y="536448"/>
                </a:lnTo>
                <a:lnTo>
                  <a:pt x="39624" y="557784"/>
                </a:lnTo>
                <a:lnTo>
                  <a:pt x="954024" y="557784"/>
                </a:lnTo>
                <a:lnTo>
                  <a:pt x="954024" y="536448"/>
                </a:lnTo>
                <a:close/>
              </a:path>
              <a:path w="993775" h="579119">
                <a:moveTo>
                  <a:pt x="954024" y="21336"/>
                </a:moveTo>
                <a:lnTo>
                  <a:pt x="954024" y="557784"/>
                </a:lnTo>
                <a:lnTo>
                  <a:pt x="972312" y="536448"/>
                </a:lnTo>
                <a:lnTo>
                  <a:pt x="993648" y="536448"/>
                </a:lnTo>
                <a:lnTo>
                  <a:pt x="993648" y="42672"/>
                </a:lnTo>
                <a:lnTo>
                  <a:pt x="972312" y="42672"/>
                </a:lnTo>
                <a:lnTo>
                  <a:pt x="954024" y="21336"/>
                </a:lnTo>
                <a:close/>
              </a:path>
              <a:path w="993775" h="579119">
                <a:moveTo>
                  <a:pt x="993648" y="536448"/>
                </a:moveTo>
                <a:lnTo>
                  <a:pt x="972312" y="536448"/>
                </a:lnTo>
                <a:lnTo>
                  <a:pt x="954024" y="557784"/>
                </a:lnTo>
                <a:lnTo>
                  <a:pt x="993648" y="557784"/>
                </a:lnTo>
                <a:lnTo>
                  <a:pt x="993648" y="536448"/>
                </a:lnTo>
                <a:close/>
              </a:path>
              <a:path w="993775" h="579119">
                <a:moveTo>
                  <a:pt x="39624" y="21336"/>
                </a:moveTo>
                <a:lnTo>
                  <a:pt x="21336" y="42672"/>
                </a:lnTo>
                <a:lnTo>
                  <a:pt x="39624" y="42672"/>
                </a:lnTo>
                <a:lnTo>
                  <a:pt x="39624" y="21336"/>
                </a:lnTo>
                <a:close/>
              </a:path>
              <a:path w="993775" h="579119">
                <a:moveTo>
                  <a:pt x="954024" y="21336"/>
                </a:moveTo>
                <a:lnTo>
                  <a:pt x="39624" y="21336"/>
                </a:lnTo>
                <a:lnTo>
                  <a:pt x="39624" y="42672"/>
                </a:lnTo>
                <a:lnTo>
                  <a:pt x="954024" y="42672"/>
                </a:lnTo>
                <a:lnTo>
                  <a:pt x="954024" y="21336"/>
                </a:lnTo>
                <a:close/>
              </a:path>
              <a:path w="993775" h="579119">
                <a:moveTo>
                  <a:pt x="993648" y="21336"/>
                </a:moveTo>
                <a:lnTo>
                  <a:pt x="954024" y="21336"/>
                </a:lnTo>
                <a:lnTo>
                  <a:pt x="972312" y="42672"/>
                </a:lnTo>
                <a:lnTo>
                  <a:pt x="993648" y="42672"/>
                </a:lnTo>
                <a:lnTo>
                  <a:pt x="993648" y="21336"/>
                </a:lnTo>
                <a:close/>
              </a:path>
            </a:pathLst>
          </a:custGeom>
          <a:solidFill>
            <a:srgbClr val="FF0000"/>
          </a:solidFill>
        </p:spPr>
        <p:txBody>
          <a:bodyPr wrap="square" lIns="0" tIns="0" rIns="0" bIns="0" rtlCol="0"/>
          <a:lstStyle/>
          <a:p>
            <a:endParaRPr sz="1535"/>
          </a:p>
        </p:txBody>
      </p:sp>
      <p:sp>
        <p:nvSpPr>
          <p:cNvPr id="6" name="object 6"/>
          <p:cNvSpPr txBox="1"/>
          <p:nvPr/>
        </p:nvSpPr>
        <p:spPr>
          <a:xfrm>
            <a:off x="1880467" y="2189148"/>
            <a:ext cx="673607" cy="351026"/>
          </a:xfrm>
          <a:prstGeom prst="rect">
            <a:avLst/>
          </a:prstGeom>
        </p:spPr>
        <p:txBody>
          <a:bodyPr vert="horz" wrap="square" lIns="0" tIns="9747" rIns="0" bIns="0" rtlCol="0">
            <a:spAutoFit/>
          </a:bodyPr>
          <a:lstStyle/>
          <a:p>
            <a:pPr marL="32488">
              <a:spcBef>
                <a:spcPts val="77"/>
              </a:spcBef>
            </a:pPr>
            <a:r>
              <a:rPr sz="2217" dirty="0">
                <a:latin typeface="Tahoma"/>
                <a:cs typeface="Tahoma"/>
              </a:rPr>
              <a:t>A</a:t>
            </a:r>
            <a:r>
              <a:rPr sz="2174" baseline="-19607" dirty="0">
                <a:latin typeface="Tahoma"/>
                <a:cs typeface="Tahoma"/>
              </a:rPr>
              <a:t>1</a:t>
            </a:r>
            <a:r>
              <a:rPr sz="2217" dirty="0">
                <a:latin typeface="Tahoma"/>
                <a:cs typeface="Tahoma"/>
              </a:rPr>
              <a:t>=?</a:t>
            </a:r>
            <a:endParaRPr sz="2217">
              <a:latin typeface="Tahoma"/>
              <a:cs typeface="Tahoma"/>
            </a:endParaRPr>
          </a:p>
        </p:txBody>
      </p:sp>
      <p:sp>
        <p:nvSpPr>
          <p:cNvPr id="7" name="object 7"/>
          <p:cNvSpPr/>
          <p:nvPr/>
        </p:nvSpPr>
        <p:spPr>
          <a:xfrm>
            <a:off x="1250180" y="3525532"/>
            <a:ext cx="772157" cy="454847"/>
          </a:xfrm>
          <a:custGeom>
            <a:avLst/>
            <a:gdLst/>
            <a:ahLst/>
            <a:cxnLst/>
            <a:rect l="l" t="t" r="r" b="b"/>
            <a:pathLst>
              <a:path w="905510" h="533400">
                <a:moveTo>
                  <a:pt x="0" y="533400"/>
                </a:moveTo>
                <a:lnTo>
                  <a:pt x="905256" y="533400"/>
                </a:lnTo>
                <a:lnTo>
                  <a:pt x="905256" y="0"/>
                </a:lnTo>
                <a:lnTo>
                  <a:pt x="0" y="0"/>
                </a:lnTo>
                <a:lnTo>
                  <a:pt x="0" y="533400"/>
                </a:lnTo>
                <a:close/>
              </a:path>
            </a:pathLst>
          </a:custGeom>
          <a:solidFill>
            <a:srgbClr val="FFFFFF"/>
          </a:solidFill>
        </p:spPr>
        <p:txBody>
          <a:bodyPr wrap="square" lIns="0" tIns="0" rIns="0" bIns="0" rtlCol="0"/>
          <a:lstStyle/>
          <a:p>
            <a:endParaRPr sz="1535"/>
          </a:p>
        </p:txBody>
      </p:sp>
      <p:sp>
        <p:nvSpPr>
          <p:cNvPr id="8" name="object 8"/>
          <p:cNvSpPr/>
          <p:nvPr/>
        </p:nvSpPr>
        <p:spPr>
          <a:xfrm>
            <a:off x="1231986" y="3507338"/>
            <a:ext cx="808436" cy="491668"/>
          </a:xfrm>
          <a:custGeom>
            <a:avLst/>
            <a:gdLst/>
            <a:ahLst/>
            <a:cxnLst/>
            <a:rect l="l" t="t" r="r" b="b"/>
            <a:pathLst>
              <a:path w="948055" h="576579">
                <a:moveTo>
                  <a:pt x="947928" y="0"/>
                </a:moveTo>
                <a:lnTo>
                  <a:pt x="0" y="0"/>
                </a:lnTo>
                <a:lnTo>
                  <a:pt x="0" y="576072"/>
                </a:lnTo>
                <a:lnTo>
                  <a:pt x="947928" y="576072"/>
                </a:lnTo>
                <a:lnTo>
                  <a:pt x="947928" y="554736"/>
                </a:lnTo>
                <a:lnTo>
                  <a:pt x="42671" y="554736"/>
                </a:lnTo>
                <a:lnTo>
                  <a:pt x="21335" y="533400"/>
                </a:lnTo>
                <a:lnTo>
                  <a:pt x="42671" y="533400"/>
                </a:lnTo>
                <a:lnTo>
                  <a:pt x="42671" y="39624"/>
                </a:lnTo>
                <a:lnTo>
                  <a:pt x="21335" y="39624"/>
                </a:lnTo>
                <a:lnTo>
                  <a:pt x="42671" y="21336"/>
                </a:lnTo>
                <a:lnTo>
                  <a:pt x="947928" y="21336"/>
                </a:lnTo>
                <a:lnTo>
                  <a:pt x="947928" y="0"/>
                </a:lnTo>
                <a:close/>
              </a:path>
              <a:path w="948055" h="576579">
                <a:moveTo>
                  <a:pt x="42671" y="533400"/>
                </a:moveTo>
                <a:lnTo>
                  <a:pt x="21335" y="533400"/>
                </a:lnTo>
                <a:lnTo>
                  <a:pt x="42671" y="554736"/>
                </a:lnTo>
                <a:lnTo>
                  <a:pt x="42671" y="533400"/>
                </a:lnTo>
                <a:close/>
              </a:path>
              <a:path w="948055" h="576579">
                <a:moveTo>
                  <a:pt x="908304" y="533400"/>
                </a:moveTo>
                <a:lnTo>
                  <a:pt x="42671" y="533400"/>
                </a:lnTo>
                <a:lnTo>
                  <a:pt x="42671" y="554736"/>
                </a:lnTo>
                <a:lnTo>
                  <a:pt x="908304" y="554736"/>
                </a:lnTo>
                <a:lnTo>
                  <a:pt x="908304" y="533400"/>
                </a:lnTo>
                <a:close/>
              </a:path>
              <a:path w="948055" h="576579">
                <a:moveTo>
                  <a:pt x="908304" y="21336"/>
                </a:moveTo>
                <a:lnTo>
                  <a:pt x="908304" y="554736"/>
                </a:lnTo>
                <a:lnTo>
                  <a:pt x="926591" y="533400"/>
                </a:lnTo>
                <a:lnTo>
                  <a:pt x="947928" y="533400"/>
                </a:lnTo>
                <a:lnTo>
                  <a:pt x="947928" y="39624"/>
                </a:lnTo>
                <a:lnTo>
                  <a:pt x="926591" y="39624"/>
                </a:lnTo>
                <a:lnTo>
                  <a:pt x="908304" y="21336"/>
                </a:lnTo>
                <a:close/>
              </a:path>
              <a:path w="948055" h="576579">
                <a:moveTo>
                  <a:pt x="947928" y="533400"/>
                </a:moveTo>
                <a:lnTo>
                  <a:pt x="926591" y="533400"/>
                </a:lnTo>
                <a:lnTo>
                  <a:pt x="908304" y="554736"/>
                </a:lnTo>
                <a:lnTo>
                  <a:pt x="947928" y="554736"/>
                </a:lnTo>
                <a:lnTo>
                  <a:pt x="947928" y="533400"/>
                </a:lnTo>
                <a:close/>
              </a:path>
              <a:path w="948055" h="576579">
                <a:moveTo>
                  <a:pt x="42671" y="21336"/>
                </a:moveTo>
                <a:lnTo>
                  <a:pt x="21335" y="39624"/>
                </a:lnTo>
                <a:lnTo>
                  <a:pt x="42671" y="39624"/>
                </a:lnTo>
                <a:lnTo>
                  <a:pt x="42671" y="21336"/>
                </a:lnTo>
                <a:close/>
              </a:path>
              <a:path w="948055" h="576579">
                <a:moveTo>
                  <a:pt x="908304" y="21336"/>
                </a:moveTo>
                <a:lnTo>
                  <a:pt x="42671" y="21336"/>
                </a:lnTo>
                <a:lnTo>
                  <a:pt x="42671" y="39624"/>
                </a:lnTo>
                <a:lnTo>
                  <a:pt x="908304" y="39624"/>
                </a:lnTo>
                <a:lnTo>
                  <a:pt x="908304" y="21336"/>
                </a:lnTo>
                <a:close/>
              </a:path>
              <a:path w="948055" h="576579">
                <a:moveTo>
                  <a:pt x="947928" y="21336"/>
                </a:moveTo>
                <a:lnTo>
                  <a:pt x="908304" y="21336"/>
                </a:lnTo>
                <a:lnTo>
                  <a:pt x="926591" y="39624"/>
                </a:lnTo>
                <a:lnTo>
                  <a:pt x="947928" y="39624"/>
                </a:lnTo>
                <a:lnTo>
                  <a:pt x="947928" y="21336"/>
                </a:lnTo>
                <a:close/>
              </a:path>
            </a:pathLst>
          </a:custGeom>
          <a:solidFill>
            <a:srgbClr val="000000"/>
          </a:solidFill>
        </p:spPr>
        <p:txBody>
          <a:bodyPr wrap="square" lIns="0" tIns="0" rIns="0" bIns="0" rtlCol="0"/>
          <a:lstStyle/>
          <a:p>
            <a:endParaRPr sz="1535"/>
          </a:p>
        </p:txBody>
      </p:sp>
      <p:sp>
        <p:nvSpPr>
          <p:cNvPr id="9" name="object 9"/>
          <p:cNvSpPr txBox="1"/>
          <p:nvPr/>
        </p:nvSpPr>
        <p:spPr>
          <a:xfrm>
            <a:off x="1322523" y="3551090"/>
            <a:ext cx="564768" cy="351026"/>
          </a:xfrm>
          <a:prstGeom prst="rect">
            <a:avLst/>
          </a:prstGeom>
        </p:spPr>
        <p:txBody>
          <a:bodyPr vert="horz" wrap="square" lIns="0" tIns="9747" rIns="0" bIns="0" rtlCol="0">
            <a:spAutoFit/>
          </a:bodyPr>
          <a:lstStyle/>
          <a:p>
            <a:pPr marL="10829">
              <a:spcBef>
                <a:spcPts val="77"/>
              </a:spcBef>
            </a:pPr>
            <a:r>
              <a:rPr sz="2217" spc="-213" dirty="0">
                <a:latin typeface="Tahoma"/>
                <a:cs typeface="Tahoma"/>
              </a:rPr>
              <a:t>T</a:t>
            </a:r>
            <a:r>
              <a:rPr sz="2217" spc="-4" dirty="0">
                <a:latin typeface="Tahoma"/>
                <a:cs typeface="Tahoma"/>
              </a:rPr>
              <a:t>r</a:t>
            </a:r>
            <a:r>
              <a:rPr sz="2217" spc="-9" dirty="0">
                <a:latin typeface="Tahoma"/>
                <a:cs typeface="Tahoma"/>
              </a:rPr>
              <a:t>u</a:t>
            </a:r>
            <a:r>
              <a:rPr sz="2217" spc="-4" dirty="0">
                <a:latin typeface="Tahoma"/>
                <a:cs typeface="Tahoma"/>
              </a:rPr>
              <a:t>e</a:t>
            </a:r>
            <a:endParaRPr sz="2217">
              <a:latin typeface="Tahoma"/>
              <a:cs typeface="Tahoma"/>
            </a:endParaRPr>
          </a:p>
        </p:txBody>
      </p:sp>
      <p:sp>
        <p:nvSpPr>
          <p:cNvPr id="10" name="object 10"/>
          <p:cNvSpPr/>
          <p:nvPr/>
        </p:nvSpPr>
        <p:spPr>
          <a:xfrm>
            <a:off x="2406791" y="3525532"/>
            <a:ext cx="834428" cy="454847"/>
          </a:xfrm>
          <a:custGeom>
            <a:avLst/>
            <a:gdLst/>
            <a:ahLst/>
            <a:cxnLst/>
            <a:rect l="l" t="t" r="r" b="b"/>
            <a:pathLst>
              <a:path w="978535" h="533400">
                <a:moveTo>
                  <a:pt x="0" y="533400"/>
                </a:moveTo>
                <a:lnTo>
                  <a:pt x="978408" y="533400"/>
                </a:lnTo>
                <a:lnTo>
                  <a:pt x="978408" y="0"/>
                </a:lnTo>
                <a:lnTo>
                  <a:pt x="0" y="0"/>
                </a:lnTo>
                <a:lnTo>
                  <a:pt x="0" y="533400"/>
                </a:lnTo>
                <a:close/>
              </a:path>
            </a:pathLst>
          </a:custGeom>
          <a:solidFill>
            <a:srgbClr val="FFFFFF"/>
          </a:solidFill>
        </p:spPr>
        <p:txBody>
          <a:bodyPr wrap="square" lIns="0" tIns="0" rIns="0" bIns="0" rtlCol="0"/>
          <a:lstStyle/>
          <a:p>
            <a:endParaRPr sz="1535"/>
          </a:p>
        </p:txBody>
      </p:sp>
      <p:sp>
        <p:nvSpPr>
          <p:cNvPr id="11" name="object 11"/>
          <p:cNvSpPr/>
          <p:nvPr/>
        </p:nvSpPr>
        <p:spPr>
          <a:xfrm>
            <a:off x="2388596" y="3507338"/>
            <a:ext cx="870707" cy="491668"/>
          </a:xfrm>
          <a:custGeom>
            <a:avLst/>
            <a:gdLst/>
            <a:ahLst/>
            <a:cxnLst/>
            <a:rect l="l" t="t" r="r" b="b"/>
            <a:pathLst>
              <a:path w="1021079" h="576579">
                <a:moveTo>
                  <a:pt x="1021079" y="0"/>
                </a:moveTo>
                <a:lnTo>
                  <a:pt x="0" y="0"/>
                </a:lnTo>
                <a:lnTo>
                  <a:pt x="0" y="576072"/>
                </a:lnTo>
                <a:lnTo>
                  <a:pt x="1021079" y="576072"/>
                </a:lnTo>
                <a:lnTo>
                  <a:pt x="1021079" y="554736"/>
                </a:lnTo>
                <a:lnTo>
                  <a:pt x="42671" y="554736"/>
                </a:lnTo>
                <a:lnTo>
                  <a:pt x="21336" y="533400"/>
                </a:lnTo>
                <a:lnTo>
                  <a:pt x="42671" y="533400"/>
                </a:lnTo>
                <a:lnTo>
                  <a:pt x="42671" y="39624"/>
                </a:lnTo>
                <a:lnTo>
                  <a:pt x="21336" y="39624"/>
                </a:lnTo>
                <a:lnTo>
                  <a:pt x="42671" y="21336"/>
                </a:lnTo>
                <a:lnTo>
                  <a:pt x="1021079" y="21336"/>
                </a:lnTo>
                <a:lnTo>
                  <a:pt x="1021079" y="0"/>
                </a:lnTo>
                <a:close/>
              </a:path>
              <a:path w="1021079" h="576579">
                <a:moveTo>
                  <a:pt x="42671" y="533400"/>
                </a:moveTo>
                <a:lnTo>
                  <a:pt x="21336" y="533400"/>
                </a:lnTo>
                <a:lnTo>
                  <a:pt x="42671" y="554736"/>
                </a:lnTo>
                <a:lnTo>
                  <a:pt x="42671" y="533400"/>
                </a:lnTo>
                <a:close/>
              </a:path>
              <a:path w="1021079" h="576579">
                <a:moveTo>
                  <a:pt x="981455" y="533400"/>
                </a:moveTo>
                <a:lnTo>
                  <a:pt x="42671" y="533400"/>
                </a:lnTo>
                <a:lnTo>
                  <a:pt x="42671" y="554736"/>
                </a:lnTo>
                <a:lnTo>
                  <a:pt x="981455" y="554736"/>
                </a:lnTo>
                <a:lnTo>
                  <a:pt x="981455" y="533400"/>
                </a:lnTo>
                <a:close/>
              </a:path>
              <a:path w="1021079" h="576579">
                <a:moveTo>
                  <a:pt x="981455" y="21336"/>
                </a:moveTo>
                <a:lnTo>
                  <a:pt x="981455" y="554736"/>
                </a:lnTo>
                <a:lnTo>
                  <a:pt x="999743" y="533400"/>
                </a:lnTo>
                <a:lnTo>
                  <a:pt x="1021079" y="533400"/>
                </a:lnTo>
                <a:lnTo>
                  <a:pt x="1021079" y="39624"/>
                </a:lnTo>
                <a:lnTo>
                  <a:pt x="999743" y="39624"/>
                </a:lnTo>
                <a:lnTo>
                  <a:pt x="981455" y="21336"/>
                </a:lnTo>
                <a:close/>
              </a:path>
              <a:path w="1021079" h="576579">
                <a:moveTo>
                  <a:pt x="1021079" y="533400"/>
                </a:moveTo>
                <a:lnTo>
                  <a:pt x="999743" y="533400"/>
                </a:lnTo>
                <a:lnTo>
                  <a:pt x="981455" y="554736"/>
                </a:lnTo>
                <a:lnTo>
                  <a:pt x="1021079" y="554736"/>
                </a:lnTo>
                <a:lnTo>
                  <a:pt x="1021079" y="533400"/>
                </a:lnTo>
                <a:close/>
              </a:path>
              <a:path w="1021079" h="576579">
                <a:moveTo>
                  <a:pt x="42671" y="21336"/>
                </a:moveTo>
                <a:lnTo>
                  <a:pt x="21336" y="39624"/>
                </a:lnTo>
                <a:lnTo>
                  <a:pt x="42671" y="39624"/>
                </a:lnTo>
                <a:lnTo>
                  <a:pt x="42671" y="21336"/>
                </a:lnTo>
                <a:close/>
              </a:path>
              <a:path w="1021079" h="576579">
                <a:moveTo>
                  <a:pt x="981455" y="21336"/>
                </a:moveTo>
                <a:lnTo>
                  <a:pt x="42671" y="21336"/>
                </a:lnTo>
                <a:lnTo>
                  <a:pt x="42671" y="39624"/>
                </a:lnTo>
                <a:lnTo>
                  <a:pt x="981455" y="39624"/>
                </a:lnTo>
                <a:lnTo>
                  <a:pt x="981455" y="21336"/>
                </a:lnTo>
                <a:close/>
              </a:path>
              <a:path w="1021079" h="576579">
                <a:moveTo>
                  <a:pt x="1021079" y="21336"/>
                </a:moveTo>
                <a:lnTo>
                  <a:pt x="981455" y="21336"/>
                </a:lnTo>
                <a:lnTo>
                  <a:pt x="999743" y="39624"/>
                </a:lnTo>
                <a:lnTo>
                  <a:pt x="1021079" y="39624"/>
                </a:lnTo>
                <a:lnTo>
                  <a:pt x="1021079" y="21336"/>
                </a:lnTo>
                <a:close/>
              </a:path>
            </a:pathLst>
          </a:custGeom>
          <a:solidFill>
            <a:srgbClr val="000000"/>
          </a:solidFill>
        </p:spPr>
        <p:txBody>
          <a:bodyPr wrap="square" lIns="0" tIns="0" rIns="0" bIns="0" rtlCol="0"/>
          <a:lstStyle/>
          <a:p>
            <a:endParaRPr sz="1535"/>
          </a:p>
        </p:txBody>
      </p:sp>
      <p:sp>
        <p:nvSpPr>
          <p:cNvPr id="12" name="object 12"/>
          <p:cNvSpPr txBox="1"/>
          <p:nvPr/>
        </p:nvSpPr>
        <p:spPr>
          <a:xfrm>
            <a:off x="2479132" y="3551090"/>
            <a:ext cx="640035" cy="351026"/>
          </a:xfrm>
          <a:prstGeom prst="rect">
            <a:avLst/>
          </a:prstGeom>
        </p:spPr>
        <p:txBody>
          <a:bodyPr vert="horz" wrap="square" lIns="0" tIns="9747" rIns="0" bIns="0" rtlCol="0">
            <a:spAutoFit/>
          </a:bodyPr>
          <a:lstStyle/>
          <a:p>
            <a:pPr marL="10829">
              <a:spcBef>
                <a:spcPts val="77"/>
              </a:spcBef>
            </a:pPr>
            <a:r>
              <a:rPr sz="2217" spc="-115" dirty="0">
                <a:latin typeface="Tahoma"/>
                <a:cs typeface="Tahoma"/>
              </a:rPr>
              <a:t>F</a:t>
            </a:r>
            <a:r>
              <a:rPr sz="2217" dirty="0">
                <a:latin typeface="Tahoma"/>
                <a:cs typeface="Tahoma"/>
              </a:rPr>
              <a:t>al</a:t>
            </a:r>
            <a:r>
              <a:rPr sz="2217" spc="-9" dirty="0">
                <a:latin typeface="Tahoma"/>
                <a:cs typeface="Tahoma"/>
              </a:rPr>
              <a:t>s</a:t>
            </a:r>
            <a:r>
              <a:rPr sz="2217" spc="-4" dirty="0">
                <a:latin typeface="Tahoma"/>
                <a:cs typeface="Tahoma"/>
              </a:rPr>
              <a:t>e</a:t>
            </a:r>
            <a:endParaRPr sz="2217">
              <a:latin typeface="Tahoma"/>
              <a:cs typeface="Tahoma"/>
            </a:endParaRPr>
          </a:p>
        </p:txBody>
      </p:sp>
      <p:sp>
        <p:nvSpPr>
          <p:cNvPr id="13" name="object 13"/>
          <p:cNvSpPr txBox="1"/>
          <p:nvPr/>
        </p:nvSpPr>
        <p:spPr>
          <a:xfrm>
            <a:off x="857279" y="4619331"/>
            <a:ext cx="1176646" cy="351026"/>
          </a:xfrm>
          <a:prstGeom prst="rect">
            <a:avLst/>
          </a:prstGeom>
        </p:spPr>
        <p:txBody>
          <a:bodyPr vert="horz" wrap="square" lIns="0" tIns="9747" rIns="0" bIns="0" rtlCol="0">
            <a:spAutoFit/>
          </a:bodyPr>
          <a:lstStyle/>
          <a:p>
            <a:pPr marL="10829">
              <a:spcBef>
                <a:spcPts val="77"/>
              </a:spcBef>
            </a:pPr>
            <a:r>
              <a:rPr sz="2217" spc="-4" dirty="0">
                <a:latin typeface="Tahoma"/>
                <a:cs typeface="Tahoma"/>
              </a:rPr>
              <a:t>[21+,</a:t>
            </a:r>
            <a:r>
              <a:rPr sz="2217" spc="-60" dirty="0">
                <a:latin typeface="Tahoma"/>
                <a:cs typeface="Tahoma"/>
              </a:rPr>
              <a:t> </a:t>
            </a:r>
            <a:r>
              <a:rPr sz="2217" spc="-9" dirty="0">
                <a:latin typeface="Tahoma"/>
                <a:cs typeface="Tahoma"/>
              </a:rPr>
              <a:t>5-]</a:t>
            </a:r>
            <a:endParaRPr sz="2217">
              <a:latin typeface="Tahoma"/>
              <a:cs typeface="Tahoma"/>
            </a:endParaRPr>
          </a:p>
        </p:txBody>
      </p:sp>
      <p:sp>
        <p:nvSpPr>
          <p:cNvPr id="14" name="object 14"/>
          <p:cNvSpPr txBox="1"/>
          <p:nvPr/>
        </p:nvSpPr>
        <p:spPr>
          <a:xfrm>
            <a:off x="2765037" y="4619331"/>
            <a:ext cx="1176646" cy="351026"/>
          </a:xfrm>
          <a:prstGeom prst="rect">
            <a:avLst/>
          </a:prstGeom>
        </p:spPr>
        <p:txBody>
          <a:bodyPr vert="horz" wrap="square" lIns="0" tIns="9747" rIns="0" bIns="0" rtlCol="0">
            <a:spAutoFit/>
          </a:bodyPr>
          <a:lstStyle/>
          <a:p>
            <a:pPr marL="10829">
              <a:spcBef>
                <a:spcPts val="77"/>
              </a:spcBef>
            </a:pPr>
            <a:r>
              <a:rPr sz="2217" spc="-9" dirty="0">
                <a:latin typeface="Tahoma"/>
                <a:cs typeface="Tahoma"/>
              </a:rPr>
              <a:t>[8+,</a:t>
            </a:r>
            <a:r>
              <a:rPr sz="2217" spc="-60" dirty="0">
                <a:latin typeface="Tahoma"/>
                <a:cs typeface="Tahoma"/>
              </a:rPr>
              <a:t> </a:t>
            </a:r>
            <a:r>
              <a:rPr sz="2217" spc="-4" dirty="0">
                <a:latin typeface="Tahoma"/>
                <a:cs typeface="Tahoma"/>
              </a:rPr>
              <a:t>30-]</a:t>
            </a:r>
            <a:endParaRPr sz="2217">
              <a:latin typeface="Tahoma"/>
              <a:cs typeface="Tahoma"/>
            </a:endParaRPr>
          </a:p>
        </p:txBody>
      </p:sp>
      <p:sp>
        <p:nvSpPr>
          <p:cNvPr id="15" name="object 15"/>
          <p:cNvSpPr txBox="1"/>
          <p:nvPr/>
        </p:nvSpPr>
        <p:spPr>
          <a:xfrm>
            <a:off x="436220" y="2189148"/>
            <a:ext cx="1241624" cy="351026"/>
          </a:xfrm>
          <a:prstGeom prst="rect">
            <a:avLst/>
          </a:prstGeom>
        </p:spPr>
        <p:txBody>
          <a:bodyPr vert="horz" wrap="square" lIns="0" tIns="9747" rIns="0" bIns="0" rtlCol="0">
            <a:spAutoFit/>
          </a:bodyPr>
          <a:lstStyle/>
          <a:p>
            <a:pPr marL="10829">
              <a:spcBef>
                <a:spcPts val="77"/>
              </a:spcBef>
            </a:pPr>
            <a:r>
              <a:rPr sz="2217" spc="-13" dirty="0">
                <a:latin typeface="Tahoma"/>
                <a:cs typeface="Tahoma"/>
              </a:rPr>
              <a:t>[</a:t>
            </a:r>
            <a:r>
              <a:rPr sz="2217" spc="-4" dirty="0">
                <a:latin typeface="Tahoma"/>
                <a:cs typeface="Tahoma"/>
              </a:rPr>
              <a:t>29</a:t>
            </a:r>
            <a:r>
              <a:rPr sz="2217" dirty="0">
                <a:latin typeface="Tahoma"/>
                <a:cs typeface="Tahoma"/>
              </a:rPr>
              <a:t>+,</a:t>
            </a:r>
            <a:r>
              <a:rPr sz="2217" spc="-4" dirty="0">
                <a:latin typeface="Tahoma"/>
                <a:cs typeface="Tahoma"/>
              </a:rPr>
              <a:t>3</a:t>
            </a:r>
            <a:r>
              <a:rPr sz="2217" dirty="0">
                <a:latin typeface="Tahoma"/>
                <a:cs typeface="Tahoma"/>
              </a:rPr>
              <a:t>5</a:t>
            </a:r>
            <a:r>
              <a:rPr sz="2217" spc="-13" dirty="0">
                <a:latin typeface="Tahoma"/>
                <a:cs typeface="Tahoma"/>
              </a:rPr>
              <a:t>-</a:t>
            </a:r>
            <a:r>
              <a:rPr sz="2217" spc="-4" dirty="0">
                <a:latin typeface="Tahoma"/>
                <a:cs typeface="Tahoma"/>
              </a:rPr>
              <a:t>]</a:t>
            </a:r>
            <a:endParaRPr sz="2217">
              <a:latin typeface="Tahoma"/>
              <a:cs typeface="Tahoma"/>
            </a:endParaRPr>
          </a:p>
        </p:txBody>
      </p:sp>
      <p:sp>
        <p:nvSpPr>
          <p:cNvPr id="16" name="object 16"/>
          <p:cNvSpPr/>
          <p:nvPr/>
        </p:nvSpPr>
        <p:spPr>
          <a:xfrm>
            <a:off x="5125476" y="2795177"/>
            <a:ext cx="725589" cy="1819388"/>
          </a:xfrm>
          <a:custGeom>
            <a:avLst/>
            <a:gdLst/>
            <a:ahLst/>
            <a:cxnLst/>
            <a:rect l="l" t="t" r="r" b="b"/>
            <a:pathLst>
              <a:path w="850900" h="2133600">
                <a:moveTo>
                  <a:pt x="813816" y="0"/>
                </a:moveTo>
                <a:lnTo>
                  <a:pt x="0" y="2118360"/>
                </a:lnTo>
                <a:lnTo>
                  <a:pt x="36576" y="2133600"/>
                </a:lnTo>
                <a:lnTo>
                  <a:pt x="850392" y="15239"/>
                </a:lnTo>
                <a:lnTo>
                  <a:pt x="813816" y="0"/>
                </a:lnTo>
                <a:close/>
              </a:path>
            </a:pathLst>
          </a:custGeom>
          <a:solidFill>
            <a:srgbClr val="000000"/>
          </a:solidFill>
        </p:spPr>
        <p:txBody>
          <a:bodyPr wrap="square" lIns="0" tIns="0" rIns="0" bIns="0" rtlCol="0"/>
          <a:lstStyle/>
          <a:p>
            <a:endParaRPr sz="1535"/>
          </a:p>
        </p:txBody>
      </p:sp>
      <p:sp>
        <p:nvSpPr>
          <p:cNvPr id="17" name="object 17"/>
          <p:cNvSpPr/>
          <p:nvPr/>
        </p:nvSpPr>
        <p:spPr>
          <a:xfrm>
            <a:off x="6050764" y="2797777"/>
            <a:ext cx="668192" cy="1817222"/>
          </a:xfrm>
          <a:custGeom>
            <a:avLst/>
            <a:gdLst/>
            <a:ahLst/>
            <a:cxnLst/>
            <a:rect l="l" t="t" r="r" b="b"/>
            <a:pathLst>
              <a:path w="783590" h="2131060">
                <a:moveTo>
                  <a:pt x="36575" y="0"/>
                </a:moveTo>
                <a:lnTo>
                  <a:pt x="0" y="12191"/>
                </a:lnTo>
                <a:lnTo>
                  <a:pt x="743711" y="2130552"/>
                </a:lnTo>
                <a:lnTo>
                  <a:pt x="783335" y="2115312"/>
                </a:lnTo>
                <a:lnTo>
                  <a:pt x="36575" y="0"/>
                </a:lnTo>
                <a:close/>
              </a:path>
            </a:pathLst>
          </a:custGeom>
          <a:solidFill>
            <a:srgbClr val="000000"/>
          </a:solidFill>
        </p:spPr>
        <p:txBody>
          <a:bodyPr wrap="square" lIns="0" tIns="0" rIns="0" bIns="0" rtlCol="0"/>
          <a:lstStyle/>
          <a:p>
            <a:endParaRPr sz="1535"/>
          </a:p>
        </p:txBody>
      </p:sp>
      <p:sp>
        <p:nvSpPr>
          <p:cNvPr id="18" name="object 18"/>
          <p:cNvSpPr/>
          <p:nvPr/>
        </p:nvSpPr>
        <p:spPr>
          <a:xfrm>
            <a:off x="5588121" y="2212973"/>
            <a:ext cx="847423" cy="491668"/>
          </a:xfrm>
          <a:custGeom>
            <a:avLst/>
            <a:gdLst/>
            <a:ahLst/>
            <a:cxnLst/>
            <a:rect l="l" t="t" r="r" b="b"/>
            <a:pathLst>
              <a:path w="993775" h="576580">
                <a:moveTo>
                  <a:pt x="993648" y="0"/>
                </a:moveTo>
                <a:lnTo>
                  <a:pt x="0" y="0"/>
                </a:lnTo>
                <a:lnTo>
                  <a:pt x="0" y="576072"/>
                </a:lnTo>
                <a:lnTo>
                  <a:pt x="993648" y="576072"/>
                </a:lnTo>
                <a:lnTo>
                  <a:pt x="993648" y="554736"/>
                </a:lnTo>
                <a:lnTo>
                  <a:pt x="39624" y="554736"/>
                </a:lnTo>
                <a:lnTo>
                  <a:pt x="18288" y="533400"/>
                </a:lnTo>
                <a:lnTo>
                  <a:pt x="39624" y="533400"/>
                </a:lnTo>
                <a:lnTo>
                  <a:pt x="39624" y="42672"/>
                </a:lnTo>
                <a:lnTo>
                  <a:pt x="18288" y="42672"/>
                </a:lnTo>
                <a:lnTo>
                  <a:pt x="39624" y="21336"/>
                </a:lnTo>
                <a:lnTo>
                  <a:pt x="993648" y="21336"/>
                </a:lnTo>
                <a:lnTo>
                  <a:pt x="993648" y="0"/>
                </a:lnTo>
                <a:close/>
              </a:path>
              <a:path w="993775" h="576580">
                <a:moveTo>
                  <a:pt x="39624" y="533400"/>
                </a:moveTo>
                <a:lnTo>
                  <a:pt x="18288" y="533400"/>
                </a:lnTo>
                <a:lnTo>
                  <a:pt x="39624" y="554736"/>
                </a:lnTo>
                <a:lnTo>
                  <a:pt x="39624" y="533400"/>
                </a:lnTo>
                <a:close/>
              </a:path>
              <a:path w="993775" h="576580">
                <a:moveTo>
                  <a:pt x="950976" y="533400"/>
                </a:moveTo>
                <a:lnTo>
                  <a:pt x="39624" y="533400"/>
                </a:lnTo>
                <a:lnTo>
                  <a:pt x="39624" y="554736"/>
                </a:lnTo>
                <a:lnTo>
                  <a:pt x="950976" y="554736"/>
                </a:lnTo>
                <a:lnTo>
                  <a:pt x="950976" y="533400"/>
                </a:lnTo>
                <a:close/>
              </a:path>
              <a:path w="993775" h="576580">
                <a:moveTo>
                  <a:pt x="950976" y="21336"/>
                </a:moveTo>
                <a:lnTo>
                  <a:pt x="950976" y="554736"/>
                </a:lnTo>
                <a:lnTo>
                  <a:pt x="972311" y="533400"/>
                </a:lnTo>
                <a:lnTo>
                  <a:pt x="993648" y="533400"/>
                </a:lnTo>
                <a:lnTo>
                  <a:pt x="993648" y="42672"/>
                </a:lnTo>
                <a:lnTo>
                  <a:pt x="972311" y="42672"/>
                </a:lnTo>
                <a:lnTo>
                  <a:pt x="950976" y="21336"/>
                </a:lnTo>
                <a:close/>
              </a:path>
              <a:path w="993775" h="576580">
                <a:moveTo>
                  <a:pt x="993648" y="533400"/>
                </a:moveTo>
                <a:lnTo>
                  <a:pt x="972311" y="533400"/>
                </a:lnTo>
                <a:lnTo>
                  <a:pt x="950976" y="554736"/>
                </a:lnTo>
                <a:lnTo>
                  <a:pt x="993648" y="554736"/>
                </a:lnTo>
                <a:lnTo>
                  <a:pt x="993648" y="533400"/>
                </a:lnTo>
                <a:close/>
              </a:path>
              <a:path w="993775" h="576580">
                <a:moveTo>
                  <a:pt x="39624" y="21336"/>
                </a:moveTo>
                <a:lnTo>
                  <a:pt x="18288" y="42672"/>
                </a:lnTo>
                <a:lnTo>
                  <a:pt x="39624" y="42672"/>
                </a:lnTo>
                <a:lnTo>
                  <a:pt x="39624" y="21336"/>
                </a:lnTo>
                <a:close/>
              </a:path>
              <a:path w="993775" h="576580">
                <a:moveTo>
                  <a:pt x="950976" y="21336"/>
                </a:moveTo>
                <a:lnTo>
                  <a:pt x="39624" y="21336"/>
                </a:lnTo>
                <a:lnTo>
                  <a:pt x="39624" y="42672"/>
                </a:lnTo>
                <a:lnTo>
                  <a:pt x="950976" y="42672"/>
                </a:lnTo>
                <a:lnTo>
                  <a:pt x="950976" y="21336"/>
                </a:lnTo>
                <a:close/>
              </a:path>
              <a:path w="993775" h="576580">
                <a:moveTo>
                  <a:pt x="993648" y="21336"/>
                </a:moveTo>
                <a:lnTo>
                  <a:pt x="950976" y="21336"/>
                </a:lnTo>
                <a:lnTo>
                  <a:pt x="972311" y="42672"/>
                </a:lnTo>
                <a:lnTo>
                  <a:pt x="993648" y="42672"/>
                </a:lnTo>
                <a:lnTo>
                  <a:pt x="993648" y="21336"/>
                </a:lnTo>
                <a:close/>
              </a:path>
            </a:pathLst>
          </a:custGeom>
          <a:solidFill>
            <a:srgbClr val="FF0000"/>
          </a:solidFill>
        </p:spPr>
        <p:txBody>
          <a:bodyPr wrap="square" lIns="0" tIns="0" rIns="0" bIns="0" rtlCol="0"/>
          <a:lstStyle/>
          <a:p>
            <a:endParaRPr sz="1535"/>
          </a:p>
        </p:txBody>
      </p:sp>
      <p:sp>
        <p:nvSpPr>
          <p:cNvPr id="19" name="object 19"/>
          <p:cNvSpPr txBox="1"/>
          <p:nvPr/>
        </p:nvSpPr>
        <p:spPr>
          <a:xfrm>
            <a:off x="5654397" y="2259325"/>
            <a:ext cx="673607" cy="351026"/>
          </a:xfrm>
          <a:prstGeom prst="rect">
            <a:avLst/>
          </a:prstGeom>
        </p:spPr>
        <p:txBody>
          <a:bodyPr vert="horz" wrap="square" lIns="0" tIns="9747" rIns="0" bIns="0" rtlCol="0">
            <a:spAutoFit/>
          </a:bodyPr>
          <a:lstStyle/>
          <a:p>
            <a:pPr marL="32488">
              <a:spcBef>
                <a:spcPts val="77"/>
              </a:spcBef>
            </a:pPr>
            <a:r>
              <a:rPr sz="2217" dirty="0">
                <a:latin typeface="Tahoma"/>
                <a:cs typeface="Tahoma"/>
              </a:rPr>
              <a:t>A</a:t>
            </a:r>
            <a:r>
              <a:rPr sz="2174" baseline="-19607" dirty="0">
                <a:latin typeface="Tahoma"/>
                <a:cs typeface="Tahoma"/>
              </a:rPr>
              <a:t>2</a:t>
            </a:r>
            <a:r>
              <a:rPr sz="2217" dirty="0">
                <a:latin typeface="Tahoma"/>
                <a:cs typeface="Tahoma"/>
              </a:rPr>
              <a:t>=?</a:t>
            </a:r>
            <a:endParaRPr sz="2217">
              <a:latin typeface="Tahoma"/>
              <a:cs typeface="Tahoma"/>
            </a:endParaRPr>
          </a:p>
        </p:txBody>
      </p:sp>
      <p:sp>
        <p:nvSpPr>
          <p:cNvPr id="20" name="object 20"/>
          <p:cNvSpPr/>
          <p:nvPr/>
        </p:nvSpPr>
        <p:spPr>
          <a:xfrm>
            <a:off x="5026709" y="3564520"/>
            <a:ext cx="772157" cy="457554"/>
          </a:xfrm>
          <a:custGeom>
            <a:avLst/>
            <a:gdLst/>
            <a:ahLst/>
            <a:cxnLst/>
            <a:rect l="l" t="t" r="r" b="b"/>
            <a:pathLst>
              <a:path w="905509" h="536575">
                <a:moveTo>
                  <a:pt x="0" y="536447"/>
                </a:moveTo>
                <a:lnTo>
                  <a:pt x="905256" y="536447"/>
                </a:lnTo>
                <a:lnTo>
                  <a:pt x="905256" y="0"/>
                </a:lnTo>
                <a:lnTo>
                  <a:pt x="0" y="0"/>
                </a:lnTo>
                <a:lnTo>
                  <a:pt x="0" y="536447"/>
                </a:lnTo>
                <a:close/>
              </a:path>
            </a:pathLst>
          </a:custGeom>
          <a:solidFill>
            <a:srgbClr val="FFFFFF"/>
          </a:solidFill>
        </p:spPr>
        <p:txBody>
          <a:bodyPr wrap="square" lIns="0" tIns="0" rIns="0" bIns="0" rtlCol="0"/>
          <a:lstStyle/>
          <a:p>
            <a:endParaRPr sz="1535"/>
          </a:p>
        </p:txBody>
      </p:sp>
      <p:sp>
        <p:nvSpPr>
          <p:cNvPr id="21" name="object 21"/>
          <p:cNvSpPr/>
          <p:nvPr/>
        </p:nvSpPr>
        <p:spPr>
          <a:xfrm>
            <a:off x="5008516" y="3546325"/>
            <a:ext cx="808436" cy="491668"/>
          </a:xfrm>
          <a:custGeom>
            <a:avLst/>
            <a:gdLst/>
            <a:ahLst/>
            <a:cxnLst/>
            <a:rect l="l" t="t" r="r" b="b"/>
            <a:pathLst>
              <a:path w="948054" h="576579">
                <a:moveTo>
                  <a:pt x="947927" y="0"/>
                </a:moveTo>
                <a:lnTo>
                  <a:pt x="0" y="0"/>
                </a:lnTo>
                <a:lnTo>
                  <a:pt x="0" y="576071"/>
                </a:lnTo>
                <a:lnTo>
                  <a:pt x="947927" y="576071"/>
                </a:lnTo>
                <a:lnTo>
                  <a:pt x="947927" y="557783"/>
                </a:lnTo>
                <a:lnTo>
                  <a:pt x="39624" y="557783"/>
                </a:lnTo>
                <a:lnTo>
                  <a:pt x="21336" y="536447"/>
                </a:lnTo>
                <a:lnTo>
                  <a:pt x="39624" y="536447"/>
                </a:lnTo>
                <a:lnTo>
                  <a:pt x="39624" y="39624"/>
                </a:lnTo>
                <a:lnTo>
                  <a:pt x="21336" y="39624"/>
                </a:lnTo>
                <a:lnTo>
                  <a:pt x="39624" y="21336"/>
                </a:lnTo>
                <a:lnTo>
                  <a:pt x="947927" y="21336"/>
                </a:lnTo>
                <a:lnTo>
                  <a:pt x="947927" y="0"/>
                </a:lnTo>
                <a:close/>
              </a:path>
              <a:path w="948054" h="576579">
                <a:moveTo>
                  <a:pt x="39624" y="536447"/>
                </a:moveTo>
                <a:lnTo>
                  <a:pt x="21336" y="536447"/>
                </a:lnTo>
                <a:lnTo>
                  <a:pt x="39624" y="557783"/>
                </a:lnTo>
                <a:lnTo>
                  <a:pt x="39624" y="536447"/>
                </a:lnTo>
                <a:close/>
              </a:path>
              <a:path w="948054" h="576579">
                <a:moveTo>
                  <a:pt x="905255" y="536447"/>
                </a:moveTo>
                <a:lnTo>
                  <a:pt x="39624" y="536447"/>
                </a:lnTo>
                <a:lnTo>
                  <a:pt x="39624" y="557783"/>
                </a:lnTo>
                <a:lnTo>
                  <a:pt x="905255" y="557783"/>
                </a:lnTo>
                <a:lnTo>
                  <a:pt x="905255" y="536447"/>
                </a:lnTo>
                <a:close/>
              </a:path>
              <a:path w="948054" h="576579">
                <a:moveTo>
                  <a:pt x="905255" y="21336"/>
                </a:moveTo>
                <a:lnTo>
                  <a:pt x="905255" y="557783"/>
                </a:lnTo>
                <a:lnTo>
                  <a:pt x="926592" y="536447"/>
                </a:lnTo>
                <a:lnTo>
                  <a:pt x="947927" y="536447"/>
                </a:lnTo>
                <a:lnTo>
                  <a:pt x="947927" y="39624"/>
                </a:lnTo>
                <a:lnTo>
                  <a:pt x="926592" y="39624"/>
                </a:lnTo>
                <a:lnTo>
                  <a:pt x="905255" y="21336"/>
                </a:lnTo>
                <a:close/>
              </a:path>
              <a:path w="948054" h="576579">
                <a:moveTo>
                  <a:pt x="947927" y="536447"/>
                </a:moveTo>
                <a:lnTo>
                  <a:pt x="926592" y="536447"/>
                </a:lnTo>
                <a:lnTo>
                  <a:pt x="905255" y="557783"/>
                </a:lnTo>
                <a:lnTo>
                  <a:pt x="947927" y="557783"/>
                </a:lnTo>
                <a:lnTo>
                  <a:pt x="947927" y="536447"/>
                </a:lnTo>
                <a:close/>
              </a:path>
              <a:path w="948054" h="576579">
                <a:moveTo>
                  <a:pt x="39624" y="21336"/>
                </a:moveTo>
                <a:lnTo>
                  <a:pt x="21336" y="39624"/>
                </a:lnTo>
                <a:lnTo>
                  <a:pt x="39624" y="39624"/>
                </a:lnTo>
                <a:lnTo>
                  <a:pt x="39624" y="21336"/>
                </a:lnTo>
                <a:close/>
              </a:path>
              <a:path w="948054" h="576579">
                <a:moveTo>
                  <a:pt x="905255" y="21336"/>
                </a:moveTo>
                <a:lnTo>
                  <a:pt x="39624" y="21336"/>
                </a:lnTo>
                <a:lnTo>
                  <a:pt x="39624" y="39624"/>
                </a:lnTo>
                <a:lnTo>
                  <a:pt x="905255" y="39624"/>
                </a:lnTo>
                <a:lnTo>
                  <a:pt x="905255" y="21336"/>
                </a:lnTo>
                <a:close/>
              </a:path>
              <a:path w="948054" h="576579">
                <a:moveTo>
                  <a:pt x="947927" y="21336"/>
                </a:moveTo>
                <a:lnTo>
                  <a:pt x="905255" y="21336"/>
                </a:lnTo>
                <a:lnTo>
                  <a:pt x="926592" y="39624"/>
                </a:lnTo>
                <a:lnTo>
                  <a:pt x="947927" y="39624"/>
                </a:lnTo>
                <a:lnTo>
                  <a:pt x="947927" y="21336"/>
                </a:lnTo>
                <a:close/>
              </a:path>
            </a:pathLst>
          </a:custGeom>
          <a:solidFill>
            <a:srgbClr val="000000"/>
          </a:solidFill>
        </p:spPr>
        <p:txBody>
          <a:bodyPr wrap="square" lIns="0" tIns="0" rIns="0" bIns="0" rtlCol="0"/>
          <a:lstStyle/>
          <a:p>
            <a:endParaRPr sz="1535"/>
          </a:p>
        </p:txBody>
      </p:sp>
      <p:sp>
        <p:nvSpPr>
          <p:cNvPr id="22" name="object 22"/>
          <p:cNvSpPr txBox="1"/>
          <p:nvPr/>
        </p:nvSpPr>
        <p:spPr>
          <a:xfrm>
            <a:off x="5099052" y="3590076"/>
            <a:ext cx="564768" cy="351026"/>
          </a:xfrm>
          <a:prstGeom prst="rect">
            <a:avLst/>
          </a:prstGeom>
        </p:spPr>
        <p:txBody>
          <a:bodyPr vert="horz" wrap="square" lIns="0" tIns="9747" rIns="0" bIns="0" rtlCol="0">
            <a:spAutoFit/>
          </a:bodyPr>
          <a:lstStyle/>
          <a:p>
            <a:pPr marL="10829">
              <a:spcBef>
                <a:spcPts val="77"/>
              </a:spcBef>
            </a:pPr>
            <a:r>
              <a:rPr sz="2217" spc="-213" dirty="0">
                <a:latin typeface="Tahoma"/>
                <a:cs typeface="Tahoma"/>
              </a:rPr>
              <a:t>T</a:t>
            </a:r>
            <a:r>
              <a:rPr sz="2217" spc="-4" dirty="0">
                <a:latin typeface="Tahoma"/>
                <a:cs typeface="Tahoma"/>
              </a:rPr>
              <a:t>r</a:t>
            </a:r>
            <a:r>
              <a:rPr sz="2217" spc="-9" dirty="0">
                <a:latin typeface="Tahoma"/>
                <a:cs typeface="Tahoma"/>
              </a:rPr>
              <a:t>u</a:t>
            </a:r>
            <a:r>
              <a:rPr sz="2217" spc="-4" dirty="0">
                <a:latin typeface="Tahoma"/>
                <a:cs typeface="Tahoma"/>
              </a:rPr>
              <a:t>e</a:t>
            </a:r>
            <a:endParaRPr sz="2217">
              <a:latin typeface="Tahoma"/>
              <a:cs typeface="Tahoma"/>
            </a:endParaRPr>
          </a:p>
        </p:txBody>
      </p:sp>
      <p:sp>
        <p:nvSpPr>
          <p:cNvPr id="23" name="object 23"/>
          <p:cNvSpPr/>
          <p:nvPr/>
        </p:nvSpPr>
        <p:spPr>
          <a:xfrm>
            <a:off x="6180721" y="3564520"/>
            <a:ext cx="837135" cy="457554"/>
          </a:xfrm>
          <a:custGeom>
            <a:avLst/>
            <a:gdLst/>
            <a:ahLst/>
            <a:cxnLst/>
            <a:rect l="l" t="t" r="r" b="b"/>
            <a:pathLst>
              <a:path w="981709" h="536575">
                <a:moveTo>
                  <a:pt x="0" y="536447"/>
                </a:moveTo>
                <a:lnTo>
                  <a:pt x="981455" y="536447"/>
                </a:lnTo>
                <a:lnTo>
                  <a:pt x="981455" y="0"/>
                </a:lnTo>
                <a:lnTo>
                  <a:pt x="0" y="0"/>
                </a:lnTo>
                <a:lnTo>
                  <a:pt x="0" y="536447"/>
                </a:lnTo>
                <a:close/>
              </a:path>
            </a:pathLst>
          </a:custGeom>
          <a:solidFill>
            <a:srgbClr val="FFFFFF"/>
          </a:solidFill>
        </p:spPr>
        <p:txBody>
          <a:bodyPr wrap="square" lIns="0" tIns="0" rIns="0" bIns="0" rtlCol="0"/>
          <a:lstStyle/>
          <a:p>
            <a:endParaRPr sz="1535"/>
          </a:p>
        </p:txBody>
      </p:sp>
      <p:sp>
        <p:nvSpPr>
          <p:cNvPr id="24" name="object 24"/>
          <p:cNvSpPr/>
          <p:nvPr/>
        </p:nvSpPr>
        <p:spPr>
          <a:xfrm>
            <a:off x="6165127" y="3546325"/>
            <a:ext cx="870707" cy="491668"/>
          </a:xfrm>
          <a:custGeom>
            <a:avLst/>
            <a:gdLst/>
            <a:ahLst/>
            <a:cxnLst/>
            <a:rect l="l" t="t" r="r" b="b"/>
            <a:pathLst>
              <a:path w="1021079" h="576579">
                <a:moveTo>
                  <a:pt x="1021079" y="0"/>
                </a:moveTo>
                <a:lnTo>
                  <a:pt x="0" y="0"/>
                </a:lnTo>
                <a:lnTo>
                  <a:pt x="0" y="576071"/>
                </a:lnTo>
                <a:lnTo>
                  <a:pt x="1021079" y="576071"/>
                </a:lnTo>
                <a:lnTo>
                  <a:pt x="1021079" y="557783"/>
                </a:lnTo>
                <a:lnTo>
                  <a:pt x="39624" y="557783"/>
                </a:lnTo>
                <a:lnTo>
                  <a:pt x="18288" y="536447"/>
                </a:lnTo>
                <a:lnTo>
                  <a:pt x="39624" y="536447"/>
                </a:lnTo>
                <a:lnTo>
                  <a:pt x="39624" y="39624"/>
                </a:lnTo>
                <a:lnTo>
                  <a:pt x="18288" y="39624"/>
                </a:lnTo>
                <a:lnTo>
                  <a:pt x="39624" y="21336"/>
                </a:lnTo>
                <a:lnTo>
                  <a:pt x="1021079" y="21336"/>
                </a:lnTo>
                <a:lnTo>
                  <a:pt x="1021079" y="0"/>
                </a:lnTo>
                <a:close/>
              </a:path>
              <a:path w="1021079" h="576579">
                <a:moveTo>
                  <a:pt x="39624" y="536447"/>
                </a:moveTo>
                <a:lnTo>
                  <a:pt x="18288" y="536447"/>
                </a:lnTo>
                <a:lnTo>
                  <a:pt x="39624" y="557783"/>
                </a:lnTo>
                <a:lnTo>
                  <a:pt x="39624" y="536447"/>
                </a:lnTo>
                <a:close/>
              </a:path>
              <a:path w="1021079" h="576579">
                <a:moveTo>
                  <a:pt x="978408" y="536447"/>
                </a:moveTo>
                <a:lnTo>
                  <a:pt x="39624" y="536447"/>
                </a:lnTo>
                <a:lnTo>
                  <a:pt x="39624" y="557783"/>
                </a:lnTo>
                <a:lnTo>
                  <a:pt x="978408" y="557783"/>
                </a:lnTo>
                <a:lnTo>
                  <a:pt x="978408" y="536447"/>
                </a:lnTo>
                <a:close/>
              </a:path>
              <a:path w="1021079" h="576579">
                <a:moveTo>
                  <a:pt x="978408" y="21336"/>
                </a:moveTo>
                <a:lnTo>
                  <a:pt x="978408" y="557783"/>
                </a:lnTo>
                <a:lnTo>
                  <a:pt x="999744" y="536447"/>
                </a:lnTo>
                <a:lnTo>
                  <a:pt x="1021079" y="536447"/>
                </a:lnTo>
                <a:lnTo>
                  <a:pt x="1021079" y="39624"/>
                </a:lnTo>
                <a:lnTo>
                  <a:pt x="999744" y="39624"/>
                </a:lnTo>
                <a:lnTo>
                  <a:pt x="978408" y="21336"/>
                </a:lnTo>
                <a:close/>
              </a:path>
              <a:path w="1021079" h="576579">
                <a:moveTo>
                  <a:pt x="1021079" y="536447"/>
                </a:moveTo>
                <a:lnTo>
                  <a:pt x="999744" y="536447"/>
                </a:lnTo>
                <a:lnTo>
                  <a:pt x="978408" y="557783"/>
                </a:lnTo>
                <a:lnTo>
                  <a:pt x="1021079" y="557783"/>
                </a:lnTo>
                <a:lnTo>
                  <a:pt x="1021079" y="536447"/>
                </a:lnTo>
                <a:close/>
              </a:path>
              <a:path w="1021079" h="576579">
                <a:moveTo>
                  <a:pt x="39624" y="21336"/>
                </a:moveTo>
                <a:lnTo>
                  <a:pt x="18288" y="39624"/>
                </a:lnTo>
                <a:lnTo>
                  <a:pt x="39624" y="39624"/>
                </a:lnTo>
                <a:lnTo>
                  <a:pt x="39624" y="21336"/>
                </a:lnTo>
                <a:close/>
              </a:path>
              <a:path w="1021079" h="576579">
                <a:moveTo>
                  <a:pt x="978408" y="21336"/>
                </a:moveTo>
                <a:lnTo>
                  <a:pt x="39624" y="21336"/>
                </a:lnTo>
                <a:lnTo>
                  <a:pt x="39624" y="39624"/>
                </a:lnTo>
                <a:lnTo>
                  <a:pt x="978408" y="39624"/>
                </a:lnTo>
                <a:lnTo>
                  <a:pt x="978408" y="21336"/>
                </a:lnTo>
                <a:close/>
              </a:path>
              <a:path w="1021079" h="576579">
                <a:moveTo>
                  <a:pt x="1021079" y="21336"/>
                </a:moveTo>
                <a:lnTo>
                  <a:pt x="978408" y="21336"/>
                </a:lnTo>
                <a:lnTo>
                  <a:pt x="999744" y="39624"/>
                </a:lnTo>
                <a:lnTo>
                  <a:pt x="1021079" y="39624"/>
                </a:lnTo>
                <a:lnTo>
                  <a:pt x="1021079" y="21336"/>
                </a:lnTo>
                <a:close/>
              </a:path>
            </a:pathLst>
          </a:custGeom>
          <a:solidFill>
            <a:srgbClr val="000000"/>
          </a:solidFill>
        </p:spPr>
        <p:txBody>
          <a:bodyPr wrap="square" lIns="0" tIns="0" rIns="0" bIns="0" rtlCol="0"/>
          <a:lstStyle/>
          <a:p>
            <a:endParaRPr sz="1535"/>
          </a:p>
        </p:txBody>
      </p:sp>
      <p:sp>
        <p:nvSpPr>
          <p:cNvPr id="25" name="object 25"/>
          <p:cNvSpPr txBox="1"/>
          <p:nvPr/>
        </p:nvSpPr>
        <p:spPr>
          <a:xfrm>
            <a:off x="6253064" y="3590076"/>
            <a:ext cx="640035" cy="351026"/>
          </a:xfrm>
          <a:prstGeom prst="rect">
            <a:avLst/>
          </a:prstGeom>
        </p:spPr>
        <p:txBody>
          <a:bodyPr vert="horz" wrap="square" lIns="0" tIns="9747" rIns="0" bIns="0" rtlCol="0">
            <a:spAutoFit/>
          </a:bodyPr>
          <a:lstStyle/>
          <a:p>
            <a:pPr marL="10829">
              <a:spcBef>
                <a:spcPts val="77"/>
              </a:spcBef>
            </a:pPr>
            <a:r>
              <a:rPr sz="2217" spc="-115" dirty="0">
                <a:latin typeface="Tahoma"/>
                <a:cs typeface="Tahoma"/>
              </a:rPr>
              <a:t>F</a:t>
            </a:r>
            <a:r>
              <a:rPr sz="2217" dirty="0">
                <a:latin typeface="Tahoma"/>
                <a:cs typeface="Tahoma"/>
              </a:rPr>
              <a:t>al</a:t>
            </a:r>
            <a:r>
              <a:rPr sz="2217" spc="-9" dirty="0">
                <a:latin typeface="Tahoma"/>
                <a:cs typeface="Tahoma"/>
              </a:rPr>
              <a:t>s</a:t>
            </a:r>
            <a:r>
              <a:rPr sz="2217" spc="-4" dirty="0">
                <a:latin typeface="Tahoma"/>
                <a:cs typeface="Tahoma"/>
              </a:rPr>
              <a:t>e</a:t>
            </a:r>
            <a:endParaRPr sz="2217">
              <a:latin typeface="Tahoma"/>
              <a:cs typeface="Tahoma"/>
            </a:endParaRPr>
          </a:p>
        </p:txBody>
      </p:sp>
      <p:sp>
        <p:nvSpPr>
          <p:cNvPr id="26" name="object 26"/>
          <p:cNvSpPr/>
          <p:nvPr/>
        </p:nvSpPr>
        <p:spPr>
          <a:xfrm>
            <a:off x="4558866" y="4570381"/>
            <a:ext cx="1479336" cy="421275"/>
          </a:xfrm>
          <a:custGeom>
            <a:avLst/>
            <a:gdLst/>
            <a:ahLst/>
            <a:cxnLst/>
            <a:rect l="l" t="t" r="r" b="b"/>
            <a:pathLst>
              <a:path w="1734820" h="494029">
                <a:moveTo>
                  <a:pt x="0" y="493775"/>
                </a:moveTo>
                <a:lnTo>
                  <a:pt x="1734312" y="493775"/>
                </a:lnTo>
                <a:lnTo>
                  <a:pt x="1734312" y="0"/>
                </a:lnTo>
                <a:lnTo>
                  <a:pt x="0" y="0"/>
                </a:lnTo>
                <a:lnTo>
                  <a:pt x="0" y="493775"/>
                </a:lnTo>
                <a:close/>
              </a:path>
            </a:pathLst>
          </a:custGeom>
          <a:solidFill>
            <a:srgbClr val="FFFFFF"/>
          </a:solidFill>
        </p:spPr>
        <p:txBody>
          <a:bodyPr wrap="square" lIns="0" tIns="0" rIns="0" bIns="0" rtlCol="0"/>
          <a:lstStyle/>
          <a:p>
            <a:endParaRPr sz="1535"/>
          </a:p>
        </p:txBody>
      </p:sp>
      <p:sp>
        <p:nvSpPr>
          <p:cNvPr id="27" name="object 27"/>
          <p:cNvSpPr txBox="1"/>
          <p:nvPr/>
        </p:nvSpPr>
        <p:spPr>
          <a:xfrm>
            <a:off x="4631209" y="4598537"/>
            <a:ext cx="1330428" cy="351026"/>
          </a:xfrm>
          <a:prstGeom prst="rect">
            <a:avLst/>
          </a:prstGeom>
        </p:spPr>
        <p:txBody>
          <a:bodyPr vert="horz" wrap="square" lIns="0" tIns="9747" rIns="0" bIns="0" rtlCol="0">
            <a:spAutoFit/>
          </a:bodyPr>
          <a:lstStyle/>
          <a:p>
            <a:pPr marL="10829">
              <a:spcBef>
                <a:spcPts val="77"/>
              </a:spcBef>
            </a:pPr>
            <a:r>
              <a:rPr sz="2217" spc="-4" dirty="0">
                <a:latin typeface="Tahoma"/>
                <a:cs typeface="Tahoma"/>
              </a:rPr>
              <a:t>[18+,</a:t>
            </a:r>
            <a:r>
              <a:rPr sz="2217" spc="-72" dirty="0">
                <a:latin typeface="Tahoma"/>
                <a:cs typeface="Tahoma"/>
              </a:rPr>
              <a:t> </a:t>
            </a:r>
            <a:r>
              <a:rPr sz="2217" spc="-4" dirty="0">
                <a:latin typeface="Tahoma"/>
                <a:cs typeface="Tahoma"/>
              </a:rPr>
              <a:t>33-]</a:t>
            </a:r>
            <a:endParaRPr sz="2217">
              <a:latin typeface="Tahoma"/>
              <a:cs typeface="Tahoma"/>
            </a:endParaRPr>
          </a:p>
        </p:txBody>
      </p:sp>
      <p:sp>
        <p:nvSpPr>
          <p:cNvPr id="28" name="object 28"/>
          <p:cNvSpPr txBox="1"/>
          <p:nvPr/>
        </p:nvSpPr>
        <p:spPr>
          <a:xfrm>
            <a:off x="6538967" y="4634926"/>
            <a:ext cx="1176646" cy="351026"/>
          </a:xfrm>
          <a:prstGeom prst="rect">
            <a:avLst/>
          </a:prstGeom>
        </p:spPr>
        <p:txBody>
          <a:bodyPr vert="horz" wrap="square" lIns="0" tIns="9747" rIns="0" bIns="0" rtlCol="0">
            <a:spAutoFit/>
          </a:bodyPr>
          <a:lstStyle/>
          <a:p>
            <a:pPr marL="10829">
              <a:spcBef>
                <a:spcPts val="77"/>
              </a:spcBef>
            </a:pPr>
            <a:r>
              <a:rPr sz="2217" spc="-4" dirty="0">
                <a:latin typeface="Tahoma"/>
                <a:cs typeface="Tahoma"/>
              </a:rPr>
              <a:t>[11+,</a:t>
            </a:r>
            <a:r>
              <a:rPr sz="2217" spc="-60" dirty="0">
                <a:latin typeface="Tahoma"/>
                <a:cs typeface="Tahoma"/>
              </a:rPr>
              <a:t> </a:t>
            </a:r>
            <a:r>
              <a:rPr sz="2217" spc="-9" dirty="0">
                <a:latin typeface="Tahoma"/>
                <a:cs typeface="Tahoma"/>
              </a:rPr>
              <a:t>2-]</a:t>
            </a:r>
            <a:endParaRPr sz="2217">
              <a:latin typeface="Tahoma"/>
              <a:cs typeface="Tahoma"/>
            </a:endParaRPr>
          </a:p>
        </p:txBody>
      </p:sp>
      <p:sp>
        <p:nvSpPr>
          <p:cNvPr id="29" name="object 29"/>
          <p:cNvSpPr txBox="1"/>
          <p:nvPr/>
        </p:nvSpPr>
        <p:spPr>
          <a:xfrm>
            <a:off x="6525972" y="2259325"/>
            <a:ext cx="1241624" cy="351026"/>
          </a:xfrm>
          <a:prstGeom prst="rect">
            <a:avLst/>
          </a:prstGeom>
        </p:spPr>
        <p:txBody>
          <a:bodyPr vert="horz" wrap="square" lIns="0" tIns="9747" rIns="0" bIns="0" rtlCol="0">
            <a:spAutoFit/>
          </a:bodyPr>
          <a:lstStyle/>
          <a:p>
            <a:pPr marL="10829">
              <a:spcBef>
                <a:spcPts val="77"/>
              </a:spcBef>
            </a:pPr>
            <a:r>
              <a:rPr sz="2217" spc="-13" dirty="0">
                <a:latin typeface="Tahoma"/>
                <a:cs typeface="Tahoma"/>
              </a:rPr>
              <a:t>[</a:t>
            </a:r>
            <a:r>
              <a:rPr sz="2217" spc="-4" dirty="0">
                <a:latin typeface="Tahoma"/>
                <a:cs typeface="Tahoma"/>
              </a:rPr>
              <a:t>29</a:t>
            </a:r>
            <a:r>
              <a:rPr sz="2217" dirty="0">
                <a:latin typeface="Tahoma"/>
                <a:cs typeface="Tahoma"/>
              </a:rPr>
              <a:t>+,</a:t>
            </a:r>
            <a:r>
              <a:rPr sz="2217" spc="-4" dirty="0">
                <a:latin typeface="Tahoma"/>
                <a:cs typeface="Tahoma"/>
              </a:rPr>
              <a:t>3</a:t>
            </a:r>
            <a:r>
              <a:rPr sz="2217" dirty="0">
                <a:latin typeface="Tahoma"/>
                <a:cs typeface="Tahoma"/>
              </a:rPr>
              <a:t>5</a:t>
            </a:r>
            <a:r>
              <a:rPr sz="2217" spc="-13" dirty="0">
                <a:latin typeface="Tahoma"/>
                <a:cs typeface="Tahoma"/>
              </a:rPr>
              <a:t>-</a:t>
            </a:r>
            <a:r>
              <a:rPr sz="2217" spc="-4" dirty="0">
                <a:latin typeface="Tahoma"/>
                <a:cs typeface="Tahoma"/>
              </a:rPr>
              <a:t>]</a:t>
            </a:r>
            <a:endParaRPr sz="2217">
              <a:latin typeface="Tahoma"/>
              <a:cs typeface="Tahoma"/>
            </a:endParaRPr>
          </a:p>
        </p:txBody>
      </p:sp>
    </p:spTree>
    <p:extLst>
      <p:ext uri="{BB962C8B-B14F-4D97-AF65-F5344CB8AC3E}">
        <p14:creationId xmlns:p14="http://schemas.microsoft.com/office/powerpoint/2010/main" val="32399851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700" y="580288"/>
            <a:ext cx="2916695" cy="503925"/>
          </a:xfrm>
          <a:prstGeom prst="rect">
            <a:avLst/>
          </a:prstGeom>
        </p:spPr>
        <p:txBody>
          <a:bodyPr vert="horz" wrap="square" lIns="0" tIns="11371" rIns="0" bIns="0" rtlCol="0">
            <a:spAutoFit/>
          </a:bodyPr>
          <a:lstStyle/>
          <a:p>
            <a:pPr marL="10829">
              <a:spcBef>
                <a:spcPts val="90"/>
              </a:spcBef>
            </a:pPr>
            <a:r>
              <a:rPr dirty="0"/>
              <a:t>Entropy</a:t>
            </a:r>
          </a:p>
        </p:txBody>
      </p:sp>
      <p:sp>
        <p:nvSpPr>
          <p:cNvPr id="3" name="object 3"/>
          <p:cNvSpPr txBox="1"/>
          <p:nvPr/>
        </p:nvSpPr>
        <p:spPr>
          <a:xfrm>
            <a:off x="423224" y="1409410"/>
            <a:ext cx="7834199" cy="1033392"/>
          </a:xfrm>
          <a:prstGeom prst="rect">
            <a:avLst/>
          </a:prstGeom>
        </p:spPr>
        <p:txBody>
          <a:bodyPr vert="horz" wrap="square" lIns="0" tIns="9747" rIns="0" bIns="0" rtlCol="0">
            <a:spAutoFit/>
          </a:bodyPr>
          <a:lstStyle/>
          <a:p>
            <a:pPr marL="327586" marR="4332" indent="-317298">
              <a:spcBef>
                <a:spcPts val="77"/>
              </a:spcBef>
              <a:buChar char="•"/>
              <a:tabLst>
                <a:tab pos="327586" algn="l"/>
                <a:tab pos="328127" algn="l"/>
              </a:tabLst>
            </a:pPr>
            <a:r>
              <a:rPr sz="2217" spc="-9" dirty="0">
                <a:latin typeface="Times New Roman"/>
                <a:cs typeface="Times New Roman"/>
              </a:rPr>
              <a:t>Given </a:t>
            </a:r>
            <a:r>
              <a:rPr sz="2217" spc="-4" dirty="0">
                <a:latin typeface="Times New Roman"/>
                <a:cs typeface="Times New Roman"/>
              </a:rPr>
              <a:t>a collection </a:t>
            </a:r>
            <a:r>
              <a:rPr sz="2217" spc="-9" dirty="0">
                <a:latin typeface="Times New Roman"/>
                <a:cs typeface="Times New Roman"/>
              </a:rPr>
              <a:t>S, </a:t>
            </a:r>
            <a:r>
              <a:rPr sz="2217" spc="-4" dirty="0">
                <a:latin typeface="Times New Roman"/>
                <a:cs typeface="Times New Roman"/>
              </a:rPr>
              <a:t>containing positive and negative </a:t>
            </a:r>
            <a:r>
              <a:rPr sz="2217" spc="-9" dirty="0">
                <a:latin typeface="Times New Roman"/>
                <a:cs typeface="Times New Roman"/>
              </a:rPr>
              <a:t>examples </a:t>
            </a:r>
            <a:r>
              <a:rPr sz="2217" spc="-4" dirty="0">
                <a:latin typeface="Times New Roman"/>
                <a:cs typeface="Times New Roman"/>
              </a:rPr>
              <a:t>of  </a:t>
            </a:r>
            <a:r>
              <a:rPr sz="2217" spc="-13" dirty="0">
                <a:latin typeface="Times New Roman"/>
                <a:cs typeface="Times New Roman"/>
              </a:rPr>
              <a:t>some </a:t>
            </a:r>
            <a:r>
              <a:rPr sz="2217" spc="-4" dirty="0">
                <a:latin typeface="Times New Roman"/>
                <a:cs typeface="Times New Roman"/>
              </a:rPr>
              <a:t>target concept, the </a:t>
            </a:r>
            <a:r>
              <a:rPr sz="2217" b="1" i="1" spc="-4" dirty="0">
                <a:latin typeface="Times New Roman"/>
                <a:cs typeface="Times New Roman"/>
              </a:rPr>
              <a:t>entropy of S </a:t>
            </a:r>
            <a:r>
              <a:rPr sz="2217" spc="-4" dirty="0">
                <a:latin typeface="Times New Roman"/>
                <a:cs typeface="Times New Roman"/>
              </a:rPr>
              <a:t>relative to this boolean  classification</a:t>
            </a:r>
            <a:r>
              <a:rPr sz="2217" spc="-47" dirty="0">
                <a:latin typeface="Times New Roman"/>
                <a:cs typeface="Times New Roman"/>
              </a:rPr>
              <a:t> </a:t>
            </a:r>
            <a:r>
              <a:rPr sz="2217" spc="-9" dirty="0">
                <a:latin typeface="Times New Roman"/>
                <a:cs typeface="Times New Roman"/>
              </a:rPr>
              <a:t>is</a:t>
            </a:r>
            <a:r>
              <a:rPr sz="2217" spc="-9" dirty="0">
                <a:latin typeface="Arial"/>
                <a:cs typeface="Arial"/>
              </a:rPr>
              <a:t>:</a:t>
            </a:r>
            <a:endParaRPr sz="2217">
              <a:latin typeface="Arial"/>
              <a:cs typeface="Arial"/>
            </a:endParaRPr>
          </a:p>
        </p:txBody>
      </p:sp>
      <p:sp>
        <p:nvSpPr>
          <p:cNvPr id="4" name="object 4"/>
          <p:cNvSpPr txBox="1"/>
          <p:nvPr/>
        </p:nvSpPr>
        <p:spPr>
          <a:xfrm>
            <a:off x="6616074" y="2875318"/>
            <a:ext cx="1116541" cy="407303"/>
          </a:xfrm>
          <a:prstGeom prst="rect">
            <a:avLst/>
          </a:prstGeom>
        </p:spPr>
        <p:txBody>
          <a:bodyPr vert="horz" wrap="square" lIns="0" tIns="13537" rIns="0" bIns="0" rtlCol="0">
            <a:spAutoFit/>
          </a:bodyPr>
          <a:lstStyle/>
          <a:p>
            <a:pPr marL="32488">
              <a:spcBef>
                <a:spcPts val="107"/>
              </a:spcBef>
            </a:pPr>
            <a:r>
              <a:rPr sz="2558" b="1" spc="13" dirty="0">
                <a:latin typeface="Courier New"/>
                <a:cs typeface="Courier New"/>
              </a:rPr>
              <a:t>log</a:t>
            </a:r>
            <a:r>
              <a:rPr sz="2558" b="1" spc="19" baseline="-19444" dirty="0">
                <a:latin typeface="Courier New"/>
                <a:cs typeface="Courier New"/>
              </a:rPr>
              <a:t>2</a:t>
            </a:r>
            <a:r>
              <a:rPr sz="2558" b="1" spc="13" dirty="0">
                <a:latin typeface="Courier New"/>
                <a:cs typeface="Courier New"/>
              </a:rPr>
              <a:t>p</a:t>
            </a:r>
            <a:r>
              <a:rPr sz="2558" b="1" spc="19" baseline="-19444" dirty="0">
                <a:latin typeface="Courier New"/>
                <a:cs typeface="Courier New"/>
              </a:rPr>
              <a:t>-</a:t>
            </a:r>
            <a:endParaRPr sz="2558" baseline="-19444">
              <a:latin typeface="Courier New"/>
              <a:cs typeface="Courier New"/>
            </a:endParaRPr>
          </a:p>
        </p:txBody>
      </p:sp>
      <p:sp>
        <p:nvSpPr>
          <p:cNvPr id="5" name="object 5"/>
          <p:cNvSpPr txBox="1"/>
          <p:nvPr/>
        </p:nvSpPr>
        <p:spPr>
          <a:xfrm>
            <a:off x="401565" y="2875317"/>
            <a:ext cx="6126356" cy="2149575"/>
          </a:xfrm>
          <a:prstGeom prst="rect">
            <a:avLst/>
          </a:prstGeom>
        </p:spPr>
        <p:txBody>
          <a:bodyPr vert="horz" wrap="square" lIns="0" tIns="13537" rIns="0" bIns="0" rtlCol="0">
            <a:spAutoFit/>
          </a:bodyPr>
          <a:lstStyle/>
          <a:p>
            <a:pPr marL="957309">
              <a:spcBef>
                <a:spcPts val="107"/>
              </a:spcBef>
            </a:pPr>
            <a:r>
              <a:rPr sz="2558" b="1" spc="9" dirty="0">
                <a:latin typeface="Courier New"/>
                <a:cs typeface="Courier New"/>
              </a:rPr>
              <a:t>Entropy(S) = </a:t>
            </a:r>
            <a:r>
              <a:rPr sz="2558" b="1" spc="13" dirty="0">
                <a:latin typeface="Courier New"/>
                <a:cs typeface="Courier New"/>
              </a:rPr>
              <a:t>-p</a:t>
            </a:r>
            <a:r>
              <a:rPr sz="2558" b="1" spc="19" baseline="-19444" dirty="0">
                <a:latin typeface="Courier New"/>
                <a:cs typeface="Courier New"/>
              </a:rPr>
              <a:t>+ </a:t>
            </a:r>
            <a:r>
              <a:rPr sz="2558" b="1" spc="13" dirty="0">
                <a:latin typeface="Courier New"/>
                <a:cs typeface="Courier New"/>
              </a:rPr>
              <a:t>log</a:t>
            </a:r>
            <a:r>
              <a:rPr sz="2558" b="1" spc="19" baseline="-19444" dirty="0">
                <a:latin typeface="Courier New"/>
                <a:cs typeface="Courier New"/>
              </a:rPr>
              <a:t>2</a:t>
            </a:r>
            <a:r>
              <a:rPr sz="2558" b="1" spc="13" dirty="0">
                <a:latin typeface="Courier New"/>
                <a:cs typeface="Courier New"/>
              </a:rPr>
              <a:t>p</a:t>
            </a:r>
            <a:r>
              <a:rPr sz="2558" b="1" spc="19" baseline="-19444" dirty="0">
                <a:latin typeface="Courier New"/>
                <a:cs typeface="Courier New"/>
              </a:rPr>
              <a:t>+ </a:t>
            </a:r>
            <a:r>
              <a:rPr sz="2558" b="1" spc="9" dirty="0">
                <a:latin typeface="Courier New"/>
                <a:cs typeface="Courier New"/>
              </a:rPr>
              <a:t>-</a:t>
            </a:r>
            <a:r>
              <a:rPr sz="2558" b="1" spc="-230" dirty="0">
                <a:latin typeface="Courier New"/>
                <a:cs typeface="Courier New"/>
              </a:rPr>
              <a:t> </a:t>
            </a:r>
            <a:r>
              <a:rPr sz="2558" b="1" spc="9" dirty="0">
                <a:latin typeface="Courier New"/>
                <a:cs typeface="Courier New"/>
              </a:rPr>
              <a:t>p</a:t>
            </a:r>
            <a:r>
              <a:rPr sz="2558" b="1" spc="13" baseline="-19444" dirty="0">
                <a:latin typeface="Courier New"/>
                <a:cs typeface="Courier New"/>
              </a:rPr>
              <a:t>-</a:t>
            </a:r>
            <a:endParaRPr sz="2558" baseline="-19444">
              <a:latin typeface="Courier New"/>
              <a:cs typeface="Courier New"/>
            </a:endParaRPr>
          </a:p>
          <a:p>
            <a:pPr>
              <a:spcBef>
                <a:spcPts val="38"/>
              </a:spcBef>
            </a:pPr>
            <a:endParaRPr sz="3837">
              <a:latin typeface="Times New Roman"/>
              <a:cs typeface="Times New Roman"/>
            </a:endParaRPr>
          </a:p>
          <a:p>
            <a:pPr marL="349245" indent="-317298">
              <a:buFont typeface="Times New Roman"/>
              <a:buChar char="•"/>
              <a:tabLst>
                <a:tab pos="349245" algn="l"/>
                <a:tab pos="349785" algn="l"/>
                <a:tab pos="645426" algn="l"/>
              </a:tabLst>
            </a:pPr>
            <a:r>
              <a:rPr sz="2217" b="1" spc="-4" dirty="0">
                <a:latin typeface="Times New Roman"/>
                <a:cs typeface="Times New Roman"/>
              </a:rPr>
              <a:t>S	</a:t>
            </a:r>
            <a:r>
              <a:rPr sz="2217" spc="-4" dirty="0">
                <a:latin typeface="Times New Roman"/>
                <a:cs typeface="Times New Roman"/>
              </a:rPr>
              <a:t>is a </a:t>
            </a:r>
            <a:r>
              <a:rPr sz="2217" spc="-9" dirty="0">
                <a:latin typeface="Times New Roman"/>
                <a:cs typeface="Times New Roman"/>
              </a:rPr>
              <a:t>sample </a:t>
            </a:r>
            <a:r>
              <a:rPr sz="2217" spc="-4" dirty="0">
                <a:latin typeface="Times New Roman"/>
                <a:cs typeface="Times New Roman"/>
              </a:rPr>
              <a:t>of training</a:t>
            </a:r>
            <a:r>
              <a:rPr sz="2217" spc="-9" dirty="0">
                <a:latin typeface="Times New Roman"/>
                <a:cs typeface="Times New Roman"/>
              </a:rPr>
              <a:t> examples</a:t>
            </a:r>
            <a:endParaRPr sz="2217">
              <a:latin typeface="Times New Roman"/>
              <a:cs typeface="Times New Roman"/>
            </a:endParaRPr>
          </a:p>
          <a:p>
            <a:pPr marL="349245" indent="-317298">
              <a:spcBef>
                <a:spcPts val="533"/>
              </a:spcBef>
              <a:buFont typeface="Times New Roman"/>
              <a:buChar char="•"/>
              <a:tabLst>
                <a:tab pos="349245" algn="l"/>
                <a:tab pos="349785" algn="l"/>
                <a:tab pos="752094" algn="l"/>
              </a:tabLst>
            </a:pPr>
            <a:r>
              <a:rPr sz="2217" b="1" dirty="0">
                <a:latin typeface="Times New Roman"/>
                <a:cs typeface="Times New Roman"/>
              </a:rPr>
              <a:t>p</a:t>
            </a:r>
            <a:r>
              <a:rPr sz="2174" b="1" baseline="-19607" dirty="0">
                <a:latin typeface="Times New Roman"/>
                <a:cs typeface="Times New Roman"/>
              </a:rPr>
              <a:t>+	</a:t>
            </a:r>
            <a:r>
              <a:rPr sz="2217" spc="-4" dirty="0">
                <a:latin typeface="Times New Roman"/>
                <a:cs typeface="Times New Roman"/>
              </a:rPr>
              <a:t>is the proportion of positive</a:t>
            </a:r>
            <a:r>
              <a:rPr sz="2217" spc="-34" dirty="0">
                <a:latin typeface="Times New Roman"/>
                <a:cs typeface="Times New Roman"/>
              </a:rPr>
              <a:t> </a:t>
            </a:r>
            <a:r>
              <a:rPr sz="2217" spc="-9" dirty="0">
                <a:latin typeface="Times New Roman"/>
                <a:cs typeface="Times New Roman"/>
              </a:rPr>
              <a:t>examples</a:t>
            </a:r>
            <a:endParaRPr sz="2217">
              <a:latin typeface="Times New Roman"/>
              <a:cs typeface="Times New Roman"/>
            </a:endParaRPr>
          </a:p>
          <a:p>
            <a:pPr marL="349245" indent="-317298">
              <a:spcBef>
                <a:spcPts val="512"/>
              </a:spcBef>
              <a:buFont typeface="Times New Roman"/>
              <a:buChar char="•"/>
              <a:tabLst>
                <a:tab pos="349245" algn="l"/>
                <a:tab pos="349785" algn="l"/>
                <a:tab pos="707693" algn="l"/>
              </a:tabLst>
            </a:pPr>
            <a:r>
              <a:rPr sz="2217" b="1" spc="-4" dirty="0">
                <a:latin typeface="Times New Roman"/>
                <a:cs typeface="Times New Roman"/>
              </a:rPr>
              <a:t>p</a:t>
            </a:r>
            <a:r>
              <a:rPr sz="2174" b="1" spc="-6" baseline="-19607" dirty="0">
                <a:latin typeface="Times New Roman"/>
                <a:cs typeface="Times New Roman"/>
              </a:rPr>
              <a:t>-	</a:t>
            </a:r>
            <a:r>
              <a:rPr sz="2217" spc="-4" dirty="0">
                <a:latin typeface="Times New Roman"/>
                <a:cs typeface="Times New Roman"/>
              </a:rPr>
              <a:t>is the proportion of negative</a:t>
            </a:r>
            <a:r>
              <a:rPr sz="2217" spc="-34" dirty="0">
                <a:latin typeface="Times New Roman"/>
                <a:cs typeface="Times New Roman"/>
              </a:rPr>
              <a:t> </a:t>
            </a:r>
            <a:r>
              <a:rPr sz="2217" spc="-9" dirty="0">
                <a:latin typeface="Times New Roman"/>
                <a:cs typeface="Times New Roman"/>
              </a:rPr>
              <a:t>examples</a:t>
            </a:r>
            <a:endParaRPr sz="2217">
              <a:latin typeface="Times New Roman"/>
              <a:cs typeface="Times New Roman"/>
            </a:endParaRPr>
          </a:p>
        </p:txBody>
      </p:sp>
    </p:spTree>
    <p:extLst>
      <p:ext uri="{BB962C8B-B14F-4D97-AF65-F5344CB8AC3E}">
        <p14:creationId xmlns:p14="http://schemas.microsoft.com/office/powerpoint/2010/main" val="1810670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146050"/>
            <a:ext cx="1676400" cy="503925"/>
          </a:xfrm>
          <a:prstGeom prst="rect">
            <a:avLst/>
          </a:prstGeom>
        </p:spPr>
        <p:txBody>
          <a:bodyPr vert="horz" wrap="square" lIns="0" tIns="11371" rIns="0" bIns="0" rtlCol="0">
            <a:spAutoFit/>
          </a:bodyPr>
          <a:lstStyle/>
          <a:p>
            <a:pPr marL="10829">
              <a:spcBef>
                <a:spcPts val="90"/>
              </a:spcBef>
            </a:pPr>
            <a:r>
              <a:rPr dirty="0"/>
              <a:t>Entropy</a:t>
            </a:r>
          </a:p>
        </p:txBody>
      </p:sp>
      <p:sp>
        <p:nvSpPr>
          <p:cNvPr id="3" name="object 3"/>
          <p:cNvSpPr/>
          <p:nvPr/>
        </p:nvSpPr>
        <p:spPr>
          <a:xfrm>
            <a:off x="626390" y="1451430"/>
            <a:ext cx="6809709" cy="4558867"/>
          </a:xfrm>
          <a:prstGeom prst="rect">
            <a:avLst/>
          </a:prstGeom>
          <a:blipFill>
            <a:blip r:embed="rId2" cstate="print"/>
            <a:stretch>
              <a:fillRect/>
            </a:stretch>
          </a:blipFill>
        </p:spPr>
        <p:txBody>
          <a:bodyPr wrap="square" lIns="0" tIns="0" rIns="0" bIns="0" rtlCol="0"/>
          <a:lstStyle/>
          <a:p>
            <a:endParaRPr sz="1535"/>
          </a:p>
        </p:txBody>
      </p:sp>
    </p:spTree>
    <p:extLst>
      <p:ext uri="{BB962C8B-B14F-4D97-AF65-F5344CB8AC3E}">
        <p14:creationId xmlns:p14="http://schemas.microsoft.com/office/powerpoint/2010/main" val="21997347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066" y="321901"/>
            <a:ext cx="3678695" cy="503925"/>
          </a:xfrm>
          <a:prstGeom prst="rect">
            <a:avLst/>
          </a:prstGeom>
        </p:spPr>
        <p:txBody>
          <a:bodyPr vert="horz" wrap="square" lIns="0" tIns="11371" rIns="0" bIns="0" rtlCol="0">
            <a:spAutoFit/>
          </a:bodyPr>
          <a:lstStyle/>
          <a:p>
            <a:pPr marL="10829">
              <a:spcBef>
                <a:spcPts val="90"/>
              </a:spcBef>
            </a:pPr>
            <a:r>
              <a:rPr dirty="0"/>
              <a:t>Entropy</a:t>
            </a:r>
          </a:p>
        </p:txBody>
      </p:sp>
      <p:sp>
        <p:nvSpPr>
          <p:cNvPr id="3" name="object 3"/>
          <p:cNvSpPr txBox="1"/>
          <p:nvPr/>
        </p:nvSpPr>
        <p:spPr>
          <a:xfrm>
            <a:off x="401565" y="1409410"/>
            <a:ext cx="7568330" cy="351026"/>
          </a:xfrm>
          <a:prstGeom prst="rect">
            <a:avLst/>
          </a:prstGeom>
        </p:spPr>
        <p:txBody>
          <a:bodyPr vert="horz" wrap="square" lIns="0" tIns="9747" rIns="0" bIns="0" rtlCol="0">
            <a:spAutoFit/>
          </a:bodyPr>
          <a:lstStyle/>
          <a:p>
            <a:pPr marL="32488">
              <a:spcBef>
                <a:spcPts val="77"/>
              </a:spcBef>
              <a:tabLst>
                <a:tab pos="2186975" algn="l"/>
                <a:tab pos="6604784" algn="l"/>
                <a:tab pos="6903672" algn="l"/>
              </a:tabLst>
            </a:pPr>
            <a:r>
              <a:rPr sz="2217" spc="-9" dirty="0">
                <a:latin typeface="Times New Roman"/>
                <a:cs typeface="Times New Roman"/>
              </a:rPr>
              <a:t>Entropy([9+,5-]</a:t>
            </a:r>
            <a:r>
              <a:rPr sz="2217" spc="30" dirty="0">
                <a:latin typeface="Times New Roman"/>
                <a:cs typeface="Times New Roman"/>
              </a:rPr>
              <a:t> </a:t>
            </a:r>
            <a:r>
              <a:rPr sz="2217" spc="-4" dirty="0">
                <a:latin typeface="Times New Roman"/>
                <a:cs typeface="Times New Roman"/>
              </a:rPr>
              <a:t>=	– (9/14) log</a:t>
            </a:r>
            <a:r>
              <a:rPr sz="2174" spc="-6" baseline="-19607" dirty="0">
                <a:latin typeface="Times New Roman"/>
                <a:cs typeface="Times New Roman"/>
              </a:rPr>
              <a:t>2</a:t>
            </a:r>
            <a:r>
              <a:rPr sz="2217" spc="-4" dirty="0">
                <a:latin typeface="Times New Roman"/>
                <a:cs typeface="Times New Roman"/>
              </a:rPr>
              <a:t>(9/14) –</a:t>
            </a:r>
            <a:r>
              <a:rPr sz="2217" spc="38" dirty="0">
                <a:latin typeface="Times New Roman"/>
                <a:cs typeface="Times New Roman"/>
              </a:rPr>
              <a:t> </a:t>
            </a:r>
            <a:r>
              <a:rPr sz="2217" spc="-4" dirty="0">
                <a:latin typeface="Times New Roman"/>
                <a:cs typeface="Times New Roman"/>
              </a:rPr>
              <a:t>(5/14)</a:t>
            </a:r>
            <a:r>
              <a:rPr sz="2217" spc="-13"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217" spc="-4" dirty="0">
                <a:latin typeface="Times New Roman"/>
                <a:cs typeface="Times New Roman"/>
              </a:rPr>
              <a:t>(5/14)	=	0.940</a:t>
            </a:r>
            <a:endParaRPr sz="2217">
              <a:latin typeface="Times New Roman"/>
              <a:cs typeface="Times New Roman"/>
            </a:endParaRPr>
          </a:p>
        </p:txBody>
      </p:sp>
      <p:graphicFrame>
        <p:nvGraphicFramePr>
          <p:cNvPr id="4" name="object 4"/>
          <p:cNvGraphicFramePr>
            <a:graphicFrameLocks noGrp="1"/>
          </p:cNvGraphicFramePr>
          <p:nvPr/>
        </p:nvGraphicFramePr>
        <p:xfrm>
          <a:off x="406980" y="2259133"/>
          <a:ext cx="7977150" cy="775530"/>
        </p:xfrm>
        <a:graphic>
          <a:graphicData uri="http://schemas.openxmlformats.org/drawingml/2006/table">
            <a:tbl>
              <a:tblPr firstRow="1" bandRow="1">
                <a:tableStyleId>{2D5ABB26-0587-4C30-8999-92F81FD0307C}</a:tableStyleId>
              </a:tblPr>
              <a:tblGrid>
                <a:gridCol w="2251493"/>
                <a:gridCol w="4699003"/>
                <a:gridCol w="298357"/>
                <a:gridCol w="728297"/>
              </a:tblGrid>
              <a:tr h="381830">
                <a:tc>
                  <a:txBody>
                    <a:bodyPr/>
                    <a:lstStyle/>
                    <a:p>
                      <a:pPr marR="42545" algn="ctr">
                        <a:lnSpc>
                          <a:spcPts val="2830"/>
                        </a:lnSpc>
                      </a:pPr>
                      <a:r>
                        <a:rPr sz="2200" spc="-10" dirty="0">
                          <a:latin typeface="Times New Roman"/>
                          <a:cs typeface="Times New Roman"/>
                        </a:rPr>
                        <a:t>Entropy([12+,4-]</a:t>
                      </a:r>
                      <a:r>
                        <a:rPr sz="2200" spc="-15" dirty="0">
                          <a:latin typeface="Times New Roman"/>
                          <a:cs typeface="Times New Roman"/>
                        </a:rPr>
                        <a:t> </a:t>
                      </a:r>
                      <a:r>
                        <a:rPr sz="2200" spc="-5" dirty="0">
                          <a:latin typeface="Times New Roman"/>
                          <a:cs typeface="Times New Roman"/>
                        </a:rPr>
                        <a:t>=</a:t>
                      </a:r>
                      <a:endParaRPr sz="2200">
                        <a:latin typeface="Times New Roman"/>
                        <a:cs typeface="Times New Roman"/>
                      </a:endParaRPr>
                    </a:p>
                  </a:txBody>
                  <a:tcPr marL="0" marR="0" marT="0" marB="0"/>
                </a:tc>
                <a:tc>
                  <a:txBody>
                    <a:bodyPr/>
                    <a:lstStyle/>
                    <a:p>
                      <a:pPr algn="ctr">
                        <a:lnSpc>
                          <a:spcPts val="2830"/>
                        </a:lnSpc>
                      </a:pPr>
                      <a:r>
                        <a:rPr sz="2200" spc="-5" dirty="0">
                          <a:latin typeface="Times New Roman"/>
                          <a:cs typeface="Times New Roman"/>
                        </a:rPr>
                        <a:t>– (12/16) log</a:t>
                      </a:r>
                      <a:r>
                        <a:rPr sz="2200" spc="-7" baseline="-19607" dirty="0">
                          <a:latin typeface="Times New Roman"/>
                          <a:cs typeface="Times New Roman"/>
                        </a:rPr>
                        <a:t>2</a:t>
                      </a:r>
                      <a:r>
                        <a:rPr sz="2200" spc="-5" dirty="0">
                          <a:latin typeface="Times New Roman"/>
                          <a:cs typeface="Times New Roman"/>
                        </a:rPr>
                        <a:t>(12/16) – (4/16)</a:t>
                      </a:r>
                      <a:r>
                        <a:rPr sz="2200" spc="-40" dirty="0">
                          <a:latin typeface="Times New Roman"/>
                          <a:cs typeface="Times New Roman"/>
                        </a:rPr>
                        <a:t> </a:t>
                      </a:r>
                      <a:r>
                        <a:rPr sz="2200" spc="-5" dirty="0">
                          <a:latin typeface="Times New Roman"/>
                          <a:cs typeface="Times New Roman"/>
                        </a:rPr>
                        <a:t>log</a:t>
                      </a:r>
                      <a:r>
                        <a:rPr sz="2200" spc="-7" baseline="-19607" dirty="0">
                          <a:latin typeface="Times New Roman"/>
                          <a:cs typeface="Times New Roman"/>
                        </a:rPr>
                        <a:t>2</a:t>
                      </a:r>
                      <a:r>
                        <a:rPr sz="2200" spc="-5" dirty="0">
                          <a:latin typeface="Times New Roman"/>
                          <a:cs typeface="Times New Roman"/>
                        </a:rPr>
                        <a:t>(4/16)</a:t>
                      </a:r>
                      <a:endParaRPr sz="2200">
                        <a:latin typeface="Times New Roman"/>
                        <a:cs typeface="Times New Roman"/>
                      </a:endParaRPr>
                    </a:p>
                  </a:txBody>
                  <a:tcPr marL="0" marR="0" marT="0" marB="0"/>
                </a:tc>
                <a:tc>
                  <a:txBody>
                    <a:bodyPr/>
                    <a:lstStyle/>
                    <a:p>
                      <a:pPr marL="81915">
                        <a:lnSpc>
                          <a:spcPts val="2830"/>
                        </a:lnSpc>
                      </a:pPr>
                      <a:r>
                        <a:rPr sz="2200" dirty="0">
                          <a:latin typeface="Times New Roman"/>
                          <a:cs typeface="Times New Roman"/>
                        </a:rPr>
                        <a:t>=</a:t>
                      </a:r>
                      <a:endParaRPr sz="2200">
                        <a:latin typeface="Times New Roman"/>
                        <a:cs typeface="Times New Roman"/>
                      </a:endParaRPr>
                    </a:p>
                  </a:txBody>
                  <a:tcPr marL="0" marR="0" marT="0" marB="0"/>
                </a:tc>
                <a:tc>
                  <a:txBody>
                    <a:bodyPr/>
                    <a:lstStyle/>
                    <a:p>
                      <a:pPr marL="50165" algn="ctr">
                        <a:lnSpc>
                          <a:spcPts val="2830"/>
                        </a:lnSpc>
                      </a:pPr>
                      <a:r>
                        <a:rPr sz="2200" spc="-5" dirty="0">
                          <a:latin typeface="Times New Roman"/>
                          <a:cs typeface="Times New Roman"/>
                        </a:rPr>
                        <a:t>0.811</a:t>
                      </a:r>
                      <a:endParaRPr sz="2200">
                        <a:latin typeface="Times New Roman"/>
                        <a:cs typeface="Times New Roman"/>
                      </a:endParaRPr>
                    </a:p>
                  </a:txBody>
                  <a:tcPr marL="0" marR="0" marT="0" marB="0"/>
                </a:tc>
              </a:tr>
              <a:tr h="381830">
                <a:tc>
                  <a:txBody>
                    <a:bodyPr/>
                    <a:lstStyle/>
                    <a:p>
                      <a:pPr marR="42545" algn="ctr">
                        <a:lnSpc>
                          <a:spcPts val="3050"/>
                        </a:lnSpc>
                      </a:pPr>
                      <a:r>
                        <a:rPr sz="2200" spc="-10" dirty="0">
                          <a:latin typeface="Times New Roman"/>
                          <a:cs typeface="Times New Roman"/>
                        </a:rPr>
                        <a:t>Entropy([12+,5-]</a:t>
                      </a:r>
                      <a:r>
                        <a:rPr sz="2200" spc="-15" dirty="0">
                          <a:latin typeface="Times New Roman"/>
                          <a:cs typeface="Times New Roman"/>
                        </a:rPr>
                        <a:t> </a:t>
                      </a:r>
                      <a:r>
                        <a:rPr sz="2200" spc="-5" dirty="0">
                          <a:latin typeface="Times New Roman"/>
                          <a:cs typeface="Times New Roman"/>
                        </a:rPr>
                        <a:t>=</a:t>
                      </a:r>
                      <a:endParaRPr sz="2200">
                        <a:latin typeface="Times New Roman"/>
                        <a:cs typeface="Times New Roman"/>
                      </a:endParaRPr>
                    </a:p>
                  </a:txBody>
                  <a:tcPr marL="0" marR="0" marT="0" marB="0"/>
                </a:tc>
                <a:tc>
                  <a:txBody>
                    <a:bodyPr/>
                    <a:lstStyle/>
                    <a:p>
                      <a:pPr algn="ctr">
                        <a:lnSpc>
                          <a:spcPts val="3050"/>
                        </a:lnSpc>
                      </a:pPr>
                      <a:r>
                        <a:rPr sz="2200" spc="-5" dirty="0">
                          <a:latin typeface="Times New Roman"/>
                          <a:cs typeface="Times New Roman"/>
                        </a:rPr>
                        <a:t>– (12/17) log</a:t>
                      </a:r>
                      <a:r>
                        <a:rPr sz="2200" spc="-7" baseline="-19607" dirty="0">
                          <a:latin typeface="Times New Roman"/>
                          <a:cs typeface="Times New Roman"/>
                        </a:rPr>
                        <a:t>2</a:t>
                      </a:r>
                      <a:r>
                        <a:rPr sz="2200" spc="-5" dirty="0">
                          <a:latin typeface="Times New Roman"/>
                          <a:cs typeface="Times New Roman"/>
                        </a:rPr>
                        <a:t>(12/17) – (5/17)</a:t>
                      </a:r>
                      <a:r>
                        <a:rPr sz="2200" spc="-40" dirty="0">
                          <a:latin typeface="Times New Roman"/>
                          <a:cs typeface="Times New Roman"/>
                        </a:rPr>
                        <a:t> </a:t>
                      </a:r>
                      <a:r>
                        <a:rPr sz="2200" spc="-5" dirty="0">
                          <a:latin typeface="Times New Roman"/>
                          <a:cs typeface="Times New Roman"/>
                        </a:rPr>
                        <a:t>log</a:t>
                      </a:r>
                      <a:r>
                        <a:rPr sz="2200" spc="-7" baseline="-19607" dirty="0">
                          <a:latin typeface="Times New Roman"/>
                          <a:cs typeface="Times New Roman"/>
                        </a:rPr>
                        <a:t>2</a:t>
                      </a:r>
                      <a:r>
                        <a:rPr sz="2200" spc="-5" dirty="0">
                          <a:latin typeface="Times New Roman"/>
                          <a:cs typeface="Times New Roman"/>
                        </a:rPr>
                        <a:t>(5/17)</a:t>
                      </a:r>
                      <a:endParaRPr sz="2200">
                        <a:latin typeface="Times New Roman"/>
                        <a:cs typeface="Times New Roman"/>
                      </a:endParaRPr>
                    </a:p>
                  </a:txBody>
                  <a:tcPr marL="0" marR="0" marT="0" marB="0"/>
                </a:tc>
                <a:tc>
                  <a:txBody>
                    <a:bodyPr/>
                    <a:lstStyle/>
                    <a:p>
                      <a:pPr marL="81915">
                        <a:lnSpc>
                          <a:spcPts val="3050"/>
                        </a:lnSpc>
                      </a:pPr>
                      <a:r>
                        <a:rPr sz="2200" dirty="0">
                          <a:latin typeface="Times New Roman"/>
                          <a:cs typeface="Times New Roman"/>
                        </a:rPr>
                        <a:t>=</a:t>
                      </a:r>
                      <a:endParaRPr sz="2200">
                        <a:latin typeface="Times New Roman"/>
                        <a:cs typeface="Times New Roman"/>
                      </a:endParaRPr>
                    </a:p>
                  </a:txBody>
                  <a:tcPr marL="0" marR="0" marT="0" marB="0"/>
                </a:tc>
                <a:tc>
                  <a:txBody>
                    <a:bodyPr/>
                    <a:lstStyle/>
                    <a:p>
                      <a:pPr marL="50165" algn="ctr">
                        <a:lnSpc>
                          <a:spcPts val="3050"/>
                        </a:lnSpc>
                      </a:pPr>
                      <a:r>
                        <a:rPr sz="2200" spc="-5" dirty="0">
                          <a:latin typeface="Times New Roman"/>
                          <a:cs typeface="Times New Roman"/>
                        </a:rPr>
                        <a:t>0.874</a:t>
                      </a:r>
                      <a:endParaRPr sz="2200">
                        <a:latin typeface="Times New Roman"/>
                        <a:cs typeface="Times New Roman"/>
                      </a:endParaRPr>
                    </a:p>
                  </a:txBody>
                  <a:tcPr marL="0" marR="0" marT="0" marB="0"/>
                </a:tc>
              </a:tr>
            </a:tbl>
          </a:graphicData>
        </a:graphic>
      </p:graphicFrame>
      <p:sp>
        <p:nvSpPr>
          <p:cNvPr id="5" name="object 5"/>
          <p:cNvSpPr txBox="1"/>
          <p:nvPr/>
        </p:nvSpPr>
        <p:spPr>
          <a:xfrm>
            <a:off x="379906" y="3431530"/>
            <a:ext cx="7320330" cy="1994937"/>
          </a:xfrm>
          <a:prstGeom prst="rect">
            <a:avLst/>
          </a:prstGeom>
        </p:spPr>
        <p:txBody>
          <a:bodyPr vert="horz" wrap="square" lIns="0" tIns="9747" rIns="0" bIns="0" rtlCol="0">
            <a:spAutoFit/>
          </a:bodyPr>
          <a:lstStyle/>
          <a:p>
            <a:pPr marL="54146">
              <a:spcBef>
                <a:spcPts val="77"/>
              </a:spcBef>
              <a:tabLst>
                <a:tab pos="2208634" algn="l"/>
                <a:tab pos="6626443" algn="l"/>
                <a:tab pos="6925331" algn="l"/>
              </a:tabLst>
            </a:pPr>
            <a:r>
              <a:rPr sz="2217" spc="-9" dirty="0">
                <a:latin typeface="Times New Roman"/>
                <a:cs typeface="Times New Roman"/>
              </a:rPr>
              <a:t>Entropy([8+,8-]</a:t>
            </a:r>
            <a:r>
              <a:rPr sz="2217" spc="30" dirty="0">
                <a:latin typeface="Times New Roman"/>
                <a:cs typeface="Times New Roman"/>
              </a:rPr>
              <a:t> </a:t>
            </a:r>
            <a:r>
              <a:rPr sz="2217" spc="-4" dirty="0">
                <a:latin typeface="Times New Roman"/>
                <a:cs typeface="Times New Roman"/>
              </a:rPr>
              <a:t>=	– (8/16) log</a:t>
            </a:r>
            <a:r>
              <a:rPr sz="2174" spc="-6" baseline="-19607" dirty="0">
                <a:latin typeface="Times New Roman"/>
                <a:cs typeface="Times New Roman"/>
              </a:rPr>
              <a:t>2</a:t>
            </a:r>
            <a:r>
              <a:rPr sz="2217" spc="-4" dirty="0">
                <a:latin typeface="Times New Roman"/>
                <a:cs typeface="Times New Roman"/>
              </a:rPr>
              <a:t>(8/16) –</a:t>
            </a:r>
            <a:r>
              <a:rPr sz="2217" spc="38" dirty="0">
                <a:latin typeface="Times New Roman"/>
                <a:cs typeface="Times New Roman"/>
              </a:rPr>
              <a:t> </a:t>
            </a:r>
            <a:r>
              <a:rPr sz="2217" spc="-4" dirty="0">
                <a:latin typeface="Times New Roman"/>
                <a:cs typeface="Times New Roman"/>
              </a:rPr>
              <a:t>(8/16)</a:t>
            </a:r>
            <a:r>
              <a:rPr sz="2217" spc="-13"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217" spc="-4" dirty="0">
                <a:latin typeface="Times New Roman"/>
                <a:cs typeface="Times New Roman"/>
              </a:rPr>
              <a:t>(8/16)	=	1.0</a:t>
            </a:r>
            <a:endParaRPr sz="2217">
              <a:latin typeface="Times New Roman"/>
              <a:cs typeface="Times New Roman"/>
            </a:endParaRPr>
          </a:p>
          <a:p>
            <a:pPr>
              <a:spcBef>
                <a:spcPts val="26"/>
              </a:spcBef>
            </a:pPr>
            <a:endParaRPr sz="3198">
              <a:latin typeface="Times New Roman"/>
              <a:cs typeface="Times New Roman"/>
            </a:endParaRPr>
          </a:p>
          <a:p>
            <a:pPr marL="54146">
              <a:tabLst>
                <a:tab pos="2208634" algn="l"/>
                <a:tab pos="6064943" algn="l"/>
                <a:tab pos="6363832" algn="l"/>
              </a:tabLst>
            </a:pPr>
            <a:r>
              <a:rPr sz="2217" spc="-9" dirty="0">
                <a:latin typeface="Times New Roman"/>
                <a:cs typeface="Times New Roman"/>
              </a:rPr>
              <a:t>Entropy([8+,0-]</a:t>
            </a:r>
            <a:r>
              <a:rPr sz="2217" spc="30" dirty="0">
                <a:latin typeface="Times New Roman"/>
                <a:cs typeface="Times New Roman"/>
              </a:rPr>
              <a:t> </a:t>
            </a:r>
            <a:r>
              <a:rPr sz="2217" spc="-4" dirty="0">
                <a:latin typeface="Times New Roman"/>
                <a:cs typeface="Times New Roman"/>
              </a:rPr>
              <a:t>=	– (8/8) log</a:t>
            </a:r>
            <a:r>
              <a:rPr sz="2174" spc="-6" baseline="-19607" dirty="0">
                <a:latin typeface="Times New Roman"/>
                <a:cs typeface="Times New Roman"/>
              </a:rPr>
              <a:t>2</a:t>
            </a:r>
            <a:r>
              <a:rPr sz="2217" spc="-4" dirty="0">
                <a:latin typeface="Times New Roman"/>
                <a:cs typeface="Times New Roman"/>
              </a:rPr>
              <a:t>(8/8) –</a:t>
            </a:r>
            <a:r>
              <a:rPr sz="2217" spc="38" dirty="0">
                <a:latin typeface="Times New Roman"/>
                <a:cs typeface="Times New Roman"/>
              </a:rPr>
              <a:t> </a:t>
            </a:r>
            <a:r>
              <a:rPr sz="2217" spc="-4" dirty="0">
                <a:latin typeface="Times New Roman"/>
                <a:cs typeface="Times New Roman"/>
              </a:rPr>
              <a:t>(0/8)</a:t>
            </a:r>
            <a:r>
              <a:rPr sz="2217" spc="-17"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217" spc="-4" dirty="0">
                <a:latin typeface="Times New Roman"/>
                <a:cs typeface="Times New Roman"/>
              </a:rPr>
              <a:t>(0/8)	=	0.0</a:t>
            </a:r>
            <a:endParaRPr sz="2217">
              <a:latin typeface="Times New Roman"/>
              <a:cs typeface="Times New Roman"/>
            </a:endParaRPr>
          </a:p>
          <a:p>
            <a:pPr marL="54146">
              <a:spcBef>
                <a:spcPts val="512"/>
              </a:spcBef>
              <a:tabLst>
                <a:tab pos="2208634" algn="l"/>
                <a:tab pos="6018378" algn="l"/>
                <a:tab pos="6317266" algn="l"/>
              </a:tabLst>
            </a:pPr>
            <a:r>
              <a:rPr sz="2217" spc="-9" dirty="0">
                <a:latin typeface="Times New Roman"/>
                <a:cs typeface="Times New Roman"/>
              </a:rPr>
              <a:t>Entropy([0+,8-]</a:t>
            </a:r>
            <a:r>
              <a:rPr sz="2217" spc="30" dirty="0">
                <a:latin typeface="Times New Roman"/>
                <a:cs typeface="Times New Roman"/>
              </a:rPr>
              <a:t> </a:t>
            </a:r>
            <a:r>
              <a:rPr sz="2217" spc="-4" dirty="0">
                <a:latin typeface="Times New Roman"/>
                <a:cs typeface="Times New Roman"/>
              </a:rPr>
              <a:t>=	– (0/8) log</a:t>
            </a:r>
            <a:r>
              <a:rPr sz="2174" spc="-6" baseline="-19607" dirty="0">
                <a:latin typeface="Times New Roman"/>
                <a:cs typeface="Times New Roman"/>
              </a:rPr>
              <a:t>2</a:t>
            </a:r>
            <a:r>
              <a:rPr sz="2217" spc="-4" dirty="0">
                <a:latin typeface="Times New Roman"/>
                <a:cs typeface="Times New Roman"/>
              </a:rPr>
              <a:t>(0/8) -</a:t>
            </a:r>
            <a:r>
              <a:rPr sz="2217" spc="38" dirty="0">
                <a:latin typeface="Times New Roman"/>
                <a:cs typeface="Times New Roman"/>
              </a:rPr>
              <a:t> </a:t>
            </a:r>
            <a:r>
              <a:rPr sz="2217" spc="-4" dirty="0">
                <a:latin typeface="Times New Roman"/>
                <a:cs typeface="Times New Roman"/>
              </a:rPr>
              <a:t>(8/8)</a:t>
            </a:r>
            <a:r>
              <a:rPr sz="2217" spc="-17"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217" spc="-4" dirty="0">
                <a:latin typeface="Times New Roman"/>
                <a:cs typeface="Times New Roman"/>
              </a:rPr>
              <a:t>(8/8)	=	0.0</a:t>
            </a:r>
            <a:endParaRPr sz="2217">
              <a:latin typeface="Times New Roman"/>
              <a:cs typeface="Times New Roman"/>
            </a:endParaRPr>
          </a:p>
          <a:p>
            <a:pPr marL="370903" indent="-317298">
              <a:spcBef>
                <a:spcPts val="533"/>
              </a:spcBef>
              <a:buChar char="•"/>
              <a:tabLst>
                <a:tab pos="370903" algn="l"/>
                <a:tab pos="371444" algn="l"/>
              </a:tabLst>
            </a:pPr>
            <a:r>
              <a:rPr sz="2217" spc="-4" dirty="0">
                <a:latin typeface="Times New Roman"/>
                <a:cs typeface="Times New Roman"/>
              </a:rPr>
              <a:t>It is </a:t>
            </a:r>
            <a:r>
              <a:rPr sz="2217" spc="-9" dirty="0">
                <a:latin typeface="Times New Roman"/>
                <a:cs typeface="Times New Roman"/>
              </a:rPr>
              <a:t>assumed </a:t>
            </a:r>
            <a:r>
              <a:rPr sz="2217" spc="-4" dirty="0">
                <a:latin typeface="Times New Roman"/>
                <a:cs typeface="Times New Roman"/>
              </a:rPr>
              <a:t>that log</a:t>
            </a:r>
            <a:r>
              <a:rPr sz="2174" spc="-6" baseline="-19607" dirty="0">
                <a:latin typeface="Times New Roman"/>
                <a:cs typeface="Times New Roman"/>
              </a:rPr>
              <a:t>2</a:t>
            </a:r>
            <a:r>
              <a:rPr sz="2217" spc="-4" dirty="0">
                <a:latin typeface="Times New Roman"/>
                <a:cs typeface="Times New Roman"/>
              </a:rPr>
              <a:t>(0) is</a:t>
            </a:r>
            <a:r>
              <a:rPr sz="2217" dirty="0">
                <a:latin typeface="Times New Roman"/>
                <a:cs typeface="Times New Roman"/>
              </a:rPr>
              <a:t> </a:t>
            </a:r>
            <a:r>
              <a:rPr sz="2217" spc="-4" dirty="0">
                <a:latin typeface="Times New Roman"/>
                <a:cs typeface="Times New Roman"/>
              </a:rPr>
              <a:t>0</a:t>
            </a:r>
            <a:endParaRPr sz="2217">
              <a:latin typeface="Times New Roman"/>
              <a:cs typeface="Times New Roman"/>
            </a:endParaRPr>
          </a:p>
        </p:txBody>
      </p:sp>
    </p:spTree>
    <p:extLst>
      <p:ext uri="{BB962C8B-B14F-4D97-AF65-F5344CB8AC3E}">
        <p14:creationId xmlns:p14="http://schemas.microsoft.com/office/powerpoint/2010/main" val="4218313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580288"/>
            <a:ext cx="6410060" cy="503925"/>
          </a:xfrm>
          <a:prstGeom prst="rect">
            <a:avLst/>
          </a:prstGeom>
        </p:spPr>
        <p:txBody>
          <a:bodyPr vert="horz" wrap="square" lIns="0" tIns="11371" rIns="0" bIns="0" rtlCol="0">
            <a:spAutoFit/>
          </a:bodyPr>
          <a:lstStyle/>
          <a:p>
            <a:pPr marL="10829">
              <a:spcBef>
                <a:spcPts val="90"/>
              </a:spcBef>
            </a:pPr>
            <a:r>
              <a:rPr dirty="0"/>
              <a:t>Entropy – </a:t>
            </a:r>
            <a:r>
              <a:rPr dirty="0" smtClean="0"/>
              <a:t>Informat</a:t>
            </a:r>
            <a:r>
              <a:rPr lang="en-US" dirty="0" smtClean="0"/>
              <a:t>i</a:t>
            </a:r>
            <a:r>
              <a:rPr dirty="0" smtClean="0"/>
              <a:t>on</a:t>
            </a:r>
            <a:r>
              <a:rPr spc="-60" dirty="0" smtClean="0"/>
              <a:t> </a:t>
            </a:r>
            <a:r>
              <a:rPr dirty="0"/>
              <a:t>Theory</a:t>
            </a:r>
          </a:p>
        </p:txBody>
      </p:sp>
      <p:sp>
        <p:nvSpPr>
          <p:cNvPr id="3" name="object 3"/>
          <p:cNvSpPr txBox="1"/>
          <p:nvPr/>
        </p:nvSpPr>
        <p:spPr>
          <a:xfrm>
            <a:off x="379905" y="1409410"/>
            <a:ext cx="8533797" cy="4539737"/>
          </a:xfrm>
          <a:prstGeom prst="rect">
            <a:avLst/>
          </a:prstGeom>
        </p:spPr>
        <p:txBody>
          <a:bodyPr vert="horz" wrap="square" lIns="0" tIns="9747" rIns="0" bIns="0" rtlCol="0">
            <a:spAutoFit/>
          </a:bodyPr>
          <a:lstStyle/>
          <a:p>
            <a:pPr marL="370903" marR="38444" indent="-317298">
              <a:spcBef>
                <a:spcPts val="77"/>
              </a:spcBef>
              <a:buChar char="•"/>
              <a:tabLst>
                <a:tab pos="370903" algn="l"/>
                <a:tab pos="371444" algn="l"/>
              </a:tabLst>
            </a:pPr>
            <a:r>
              <a:rPr sz="2217" spc="-9" dirty="0">
                <a:latin typeface="Times New Roman"/>
                <a:cs typeface="Times New Roman"/>
              </a:rPr>
              <a:t>Entropy(S)= </a:t>
            </a:r>
            <a:r>
              <a:rPr sz="2217" spc="-4" dirty="0">
                <a:latin typeface="Times New Roman"/>
                <a:cs typeface="Times New Roman"/>
              </a:rPr>
              <a:t>expected </a:t>
            </a:r>
            <a:r>
              <a:rPr sz="2217" spc="-9" dirty="0">
                <a:latin typeface="Times New Roman"/>
                <a:cs typeface="Times New Roman"/>
              </a:rPr>
              <a:t>number </a:t>
            </a:r>
            <a:r>
              <a:rPr sz="2217" spc="-4" dirty="0">
                <a:latin typeface="Times New Roman"/>
                <a:cs typeface="Times New Roman"/>
              </a:rPr>
              <a:t>of bits needed to encode class (+ or -) of  </a:t>
            </a:r>
            <a:r>
              <a:rPr sz="2217" spc="-9" dirty="0">
                <a:latin typeface="Times New Roman"/>
                <a:cs typeface="Times New Roman"/>
              </a:rPr>
              <a:t>randomly </a:t>
            </a:r>
            <a:r>
              <a:rPr sz="2217" spc="-4" dirty="0">
                <a:latin typeface="Times New Roman"/>
                <a:cs typeface="Times New Roman"/>
              </a:rPr>
              <a:t>drawn </a:t>
            </a:r>
            <a:r>
              <a:rPr sz="2217" spc="-13" dirty="0">
                <a:latin typeface="Times New Roman"/>
                <a:cs typeface="Times New Roman"/>
              </a:rPr>
              <a:t>members </a:t>
            </a:r>
            <a:r>
              <a:rPr sz="2217" spc="-4" dirty="0">
                <a:latin typeface="Times New Roman"/>
                <a:cs typeface="Times New Roman"/>
              </a:rPr>
              <a:t>of S (under the </a:t>
            </a:r>
            <a:r>
              <a:rPr sz="2217" spc="-9" dirty="0">
                <a:latin typeface="Times New Roman"/>
                <a:cs typeface="Times New Roman"/>
              </a:rPr>
              <a:t>optimal, shortest</a:t>
            </a:r>
            <a:r>
              <a:rPr sz="2217" spc="72" dirty="0">
                <a:latin typeface="Times New Roman"/>
                <a:cs typeface="Times New Roman"/>
              </a:rPr>
              <a:t> </a:t>
            </a:r>
            <a:r>
              <a:rPr sz="2217" spc="-4" dirty="0">
                <a:latin typeface="Times New Roman"/>
                <a:cs typeface="Times New Roman"/>
              </a:rPr>
              <a:t>length-code)</a:t>
            </a:r>
            <a:endParaRPr sz="2217">
              <a:latin typeface="Times New Roman"/>
              <a:cs typeface="Times New Roman"/>
            </a:endParaRPr>
          </a:p>
          <a:p>
            <a:pPr marL="737474" marR="307010" lvl="1" indent="-262610">
              <a:lnSpc>
                <a:spcPts val="1987"/>
              </a:lnSpc>
              <a:spcBef>
                <a:spcPts val="486"/>
              </a:spcBef>
              <a:buChar char="–"/>
              <a:tabLst>
                <a:tab pos="737474" algn="l"/>
                <a:tab pos="738016" algn="l"/>
              </a:tabLst>
            </a:pPr>
            <a:r>
              <a:rPr sz="1663" dirty="0">
                <a:latin typeface="Times New Roman"/>
                <a:cs typeface="Times New Roman"/>
              </a:rPr>
              <a:t>if p+ is 1, the </a:t>
            </a:r>
            <a:r>
              <a:rPr sz="1663" spc="-4" dirty="0">
                <a:latin typeface="Times New Roman"/>
                <a:cs typeface="Times New Roman"/>
              </a:rPr>
              <a:t>receiver knows </a:t>
            </a:r>
            <a:r>
              <a:rPr sz="1663" dirty="0">
                <a:latin typeface="Times New Roman"/>
                <a:cs typeface="Times New Roman"/>
              </a:rPr>
              <a:t>the </a:t>
            </a:r>
            <a:r>
              <a:rPr sz="1663" spc="-4" dirty="0">
                <a:latin typeface="Times New Roman"/>
                <a:cs typeface="Times New Roman"/>
              </a:rPr>
              <a:t>drawn example </a:t>
            </a:r>
            <a:r>
              <a:rPr sz="1663" dirty="0">
                <a:latin typeface="Times New Roman"/>
                <a:cs typeface="Times New Roman"/>
              </a:rPr>
              <a:t>will be positive, so no </a:t>
            </a:r>
            <a:r>
              <a:rPr sz="1663" spc="-4" dirty="0">
                <a:latin typeface="Times New Roman"/>
                <a:cs typeface="Times New Roman"/>
              </a:rPr>
              <a:t>message need</a:t>
            </a:r>
            <a:r>
              <a:rPr sz="1663" spc="-166" dirty="0">
                <a:latin typeface="Times New Roman"/>
                <a:cs typeface="Times New Roman"/>
              </a:rPr>
              <a:t> </a:t>
            </a:r>
            <a:r>
              <a:rPr sz="1663" dirty="0">
                <a:latin typeface="Times New Roman"/>
                <a:cs typeface="Times New Roman"/>
              </a:rPr>
              <a:t>be  sent, and the entropy is</a:t>
            </a:r>
            <a:r>
              <a:rPr sz="1663" spc="-124" dirty="0">
                <a:latin typeface="Times New Roman"/>
                <a:cs typeface="Times New Roman"/>
              </a:rPr>
              <a:t> </a:t>
            </a:r>
            <a:r>
              <a:rPr sz="1663" spc="-4" dirty="0">
                <a:latin typeface="Times New Roman"/>
                <a:cs typeface="Times New Roman"/>
              </a:rPr>
              <a:t>zero.</a:t>
            </a:r>
            <a:endParaRPr sz="1663">
              <a:latin typeface="Times New Roman"/>
              <a:cs typeface="Times New Roman"/>
            </a:endParaRPr>
          </a:p>
          <a:p>
            <a:pPr marL="737474" marR="779167" lvl="1" indent="-262610">
              <a:lnSpc>
                <a:spcPts val="1987"/>
              </a:lnSpc>
              <a:spcBef>
                <a:spcPts val="405"/>
              </a:spcBef>
              <a:buChar char="–"/>
              <a:tabLst>
                <a:tab pos="737474" algn="l"/>
                <a:tab pos="738016" algn="l"/>
              </a:tabLst>
            </a:pPr>
            <a:r>
              <a:rPr sz="1663" dirty="0">
                <a:latin typeface="Times New Roman"/>
                <a:cs typeface="Times New Roman"/>
              </a:rPr>
              <a:t>if p+ is 0.5, one bit is required to indicate whether the </a:t>
            </a:r>
            <a:r>
              <a:rPr sz="1663" spc="-4" dirty="0">
                <a:latin typeface="Times New Roman"/>
                <a:cs typeface="Times New Roman"/>
              </a:rPr>
              <a:t>drawn example </a:t>
            </a:r>
            <a:r>
              <a:rPr sz="1663" dirty="0">
                <a:latin typeface="Times New Roman"/>
                <a:cs typeface="Times New Roman"/>
              </a:rPr>
              <a:t>is positive</a:t>
            </a:r>
            <a:r>
              <a:rPr sz="1663" spc="-247" dirty="0">
                <a:latin typeface="Times New Roman"/>
                <a:cs typeface="Times New Roman"/>
              </a:rPr>
              <a:t> </a:t>
            </a:r>
            <a:r>
              <a:rPr sz="1663" dirty="0">
                <a:latin typeface="Times New Roman"/>
                <a:cs typeface="Times New Roman"/>
              </a:rPr>
              <a:t>or  </a:t>
            </a:r>
            <a:r>
              <a:rPr sz="1663" spc="-4" dirty="0">
                <a:latin typeface="Times New Roman"/>
                <a:cs typeface="Times New Roman"/>
              </a:rPr>
              <a:t>negative.</a:t>
            </a:r>
            <a:endParaRPr sz="1663">
              <a:latin typeface="Times New Roman"/>
              <a:cs typeface="Times New Roman"/>
            </a:endParaRPr>
          </a:p>
          <a:p>
            <a:pPr marL="737474" marR="15161" lvl="1" indent="-262610">
              <a:lnSpc>
                <a:spcPts val="1987"/>
              </a:lnSpc>
              <a:spcBef>
                <a:spcPts val="405"/>
              </a:spcBef>
              <a:buChar char="–"/>
              <a:tabLst>
                <a:tab pos="737474" algn="l"/>
                <a:tab pos="738016" algn="l"/>
              </a:tabLst>
            </a:pPr>
            <a:r>
              <a:rPr sz="1663" dirty="0">
                <a:latin typeface="Times New Roman"/>
                <a:cs typeface="Times New Roman"/>
              </a:rPr>
              <a:t>if p+ is 0.8, then </a:t>
            </a:r>
            <a:r>
              <a:rPr sz="1663" spc="-4" dirty="0">
                <a:latin typeface="Times New Roman"/>
                <a:cs typeface="Times New Roman"/>
              </a:rPr>
              <a:t>a </a:t>
            </a:r>
            <a:r>
              <a:rPr sz="1663" dirty="0">
                <a:latin typeface="Times New Roman"/>
                <a:cs typeface="Times New Roman"/>
              </a:rPr>
              <a:t>collection of </a:t>
            </a:r>
            <a:r>
              <a:rPr sz="1663" spc="-4" dirty="0">
                <a:latin typeface="Times New Roman"/>
                <a:cs typeface="Times New Roman"/>
              </a:rPr>
              <a:t>messages can </a:t>
            </a:r>
            <a:r>
              <a:rPr sz="1663" dirty="0">
                <a:latin typeface="Times New Roman"/>
                <a:cs typeface="Times New Roman"/>
              </a:rPr>
              <a:t>be encoded </a:t>
            </a:r>
            <a:r>
              <a:rPr sz="1663" spc="4" dirty="0">
                <a:latin typeface="Times New Roman"/>
                <a:cs typeface="Times New Roman"/>
              </a:rPr>
              <a:t>using </a:t>
            </a:r>
            <a:r>
              <a:rPr sz="1663" dirty="0">
                <a:latin typeface="Times New Roman"/>
                <a:cs typeface="Times New Roman"/>
              </a:rPr>
              <a:t>on </a:t>
            </a:r>
            <a:r>
              <a:rPr sz="1663" spc="-9" dirty="0">
                <a:latin typeface="Times New Roman"/>
                <a:cs typeface="Times New Roman"/>
              </a:rPr>
              <a:t>average </a:t>
            </a:r>
            <a:r>
              <a:rPr sz="1663" dirty="0">
                <a:latin typeface="Times New Roman"/>
                <a:cs typeface="Times New Roman"/>
              </a:rPr>
              <a:t>less than </a:t>
            </a:r>
            <a:r>
              <a:rPr sz="1663" spc="-4" dirty="0">
                <a:latin typeface="Times New Roman"/>
                <a:cs typeface="Times New Roman"/>
              </a:rPr>
              <a:t>1 </a:t>
            </a:r>
            <a:r>
              <a:rPr sz="1663" dirty="0">
                <a:latin typeface="Times New Roman"/>
                <a:cs typeface="Times New Roman"/>
              </a:rPr>
              <a:t>bit  per </a:t>
            </a:r>
            <a:r>
              <a:rPr sz="1663" spc="-4" dirty="0">
                <a:latin typeface="Times New Roman"/>
                <a:cs typeface="Times New Roman"/>
              </a:rPr>
              <a:t>message </a:t>
            </a:r>
            <a:r>
              <a:rPr sz="1663" dirty="0">
                <a:latin typeface="Times New Roman"/>
                <a:cs typeface="Times New Roman"/>
              </a:rPr>
              <a:t>by assigning shorter codes to collections of positive </a:t>
            </a:r>
            <a:r>
              <a:rPr sz="1663" spc="-4" dirty="0">
                <a:latin typeface="Times New Roman"/>
                <a:cs typeface="Times New Roman"/>
              </a:rPr>
              <a:t>examples </a:t>
            </a:r>
            <a:r>
              <a:rPr sz="1663" dirty="0">
                <a:latin typeface="Times New Roman"/>
                <a:cs typeface="Times New Roman"/>
              </a:rPr>
              <a:t>and </a:t>
            </a:r>
            <a:r>
              <a:rPr sz="1663" spc="-4" dirty="0">
                <a:latin typeface="Times New Roman"/>
                <a:cs typeface="Times New Roman"/>
              </a:rPr>
              <a:t>longer</a:t>
            </a:r>
            <a:r>
              <a:rPr sz="1663" spc="-234" dirty="0">
                <a:latin typeface="Times New Roman"/>
                <a:cs typeface="Times New Roman"/>
              </a:rPr>
              <a:t> </a:t>
            </a:r>
            <a:r>
              <a:rPr sz="1663" dirty="0">
                <a:latin typeface="Times New Roman"/>
                <a:cs typeface="Times New Roman"/>
              </a:rPr>
              <a:t>codes  to less likely </a:t>
            </a:r>
            <a:r>
              <a:rPr sz="1663" spc="-4" dirty="0">
                <a:latin typeface="Times New Roman"/>
                <a:cs typeface="Times New Roman"/>
              </a:rPr>
              <a:t>negative</a:t>
            </a:r>
            <a:r>
              <a:rPr sz="1663" spc="-64" dirty="0">
                <a:latin typeface="Times New Roman"/>
                <a:cs typeface="Times New Roman"/>
              </a:rPr>
              <a:t> </a:t>
            </a:r>
            <a:r>
              <a:rPr sz="1663" spc="-4" dirty="0">
                <a:latin typeface="Times New Roman"/>
                <a:cs typeface="Times New Roman"/>
              </a:rPr>
              <a:t>examples.</a:t>
            </a:r>
            <a:endParaRPr sz="1663">
              <a:latin typeface="Times New Roman"/>
              <a:cs typeface="Times New Roman"/>
            </a:endParaRPr>
          </a:p>
          <a:p>
            <a:pPr marL="370903" marR="250698" indent="-317298">
              <a:spcBef>
                <a:spcPts val="431"/>
              </a:spcBef>
              <a:buChar char="•"/>
              <a:tabLst>
                <a:tab pos="370903" algn="l"/>
                <a:tab pos="371444" algn="l"/>
              </a:tabLst>
            </a:pPr>
            <a:r>
              <a:rPr sz="2217" spc="-4" dirty="0">
                <a:latin typeface="Times New Roman"/>
                <a:cs typeface="Times New Roman"/>
              </a:rPr>
              <a:t>Information theory </a:t>
            </a:r>
            <a:r>
              <a:rPr sz="2217" spc="-9" dirty="0">
                <a:latin typeface="Times New Roman"/>
                <a:cs typeface="Times New Roman"/>
              </a:rPr>
              <a:t>optimal </a:t>
            </a:r>
            <a:r>
              <a:rPr sz="2217" spc="-4" dirty="0">
                <a:latin typeface="Times New Roman"/>
                <a:cs typeface="Times New Roman"/>
              </a:rPr>
              <a:t>length code assign </a:t>
            </a:r>
            <a:r>
              <a:rPr sz="2217" b="1" spc="-4" dirty="0">
                <a:latin typeface="Times New Roman"/>
                <a:cs typeface="Times New Roman"/>
              </a:rPr>
              <a:t>–log</a:t>
            </a:r>
            <a:r>
              <a:rPr sz="2174" b="1" spc="-6" baseline="-19607" dirty="0">
                <a:latin typeface="Times New Roman"/>
                <a:cs typeface="Times New Roman"/>
              </a:rPr>
              <a:t>2</a:t>
            </a:r>
            <a:r>
              <a:rPr sz="2217" b="1" spc="-4" dirty="0">
                <a:latin typeface="Times New Roman"/>
                <a:cs typeface="Times New Roman"/>
              </a:rPr>
              <a:t>p </a:t>
            </a:r>
            <a:r>
              <a:rPr sz="2217" spc="-4" dirty="0">
                <a:latin typeface="Times New Roman"/>
                <a:cs typeface="Times New Roman"/>
              </a:rPr>
              <a:t>bits to </a:t>
            </a:r>
            <a:r>
              <a:rPr sz="2217" spc="-9" dirty="0">
                <a:latin typeface="Times New Roman"/>
                <a:cs typeface="Times New Roman"/>
              </a:rPr>
              <a:t>messages  </a:t>
            </a:r>
            <a:r>
              <a:rPr sz="2217" spc="-4" dirty="0">
                <a:latin typeface="Times New Roman"/>
                <a:cs typeface="Times New Roman"/>
              </a:rPr>
              <a:t>having probability</a:t>
            </a:r>
            <a:r>
              <a:rPr sz="2217" spc="-30" dirty="0">
                <a:latin typeface="Times New Roman"/>
                <a:cs typeface="Times New Roman"/>
              </a:rPr>
              <a:t> </a:t>
            </a:r>
            <a:r>
              <a:rPr sz="2217" spc="-4" dirty="0">
                <a:latin typeface="Times New Roman"/>
                <a:cs typeface="Times New Roman"/>
              </a:rPr>
              <a:t>p.</a:t>
            </a:r>
            <a:endParaRPr sz="2217">
              <a:latin typeface="Times New Roman"/>
              <a:cs typeface="Times New Roman"/>
            </a:endParaRPr>
          </a:p>
          <a:p>
            <a:pPr marL="370903" marR="275605" indent="-317298">
              <a:spcBef>
                <a:spcPts val="512"/>
              </a:spcBef>
              <a:buFont typeface="Times New Roman"/>
              <a:buChar char="•"/>
              <a:tabLst>
                <a:tab pos="441294" algn="l"/>
                <a:tab pos="441834" algn="l"/>
                <a:tab pos="5220801" algn="l"/>
              </a:tabLst>
            </a:pPr>
            <a:r>
              <a:rPr sz="1535" dirty="0"/>
              <a:t>	</a:t>
            </a:r>
            <a:r>
              <a:rPr sz="2217" spc="-9" dirty="0">
                <a:latin typeface="Times New Roman"/>
                <a:cs typeface="Times New Roman"/>
              </a:rPr>
              <a:t>So </a:t>
            </a:r>
            <a:r>
              <a:rPr sz="2217" spc="-4" dirty="0">
                <a:latin typeface="Times New Roman"/>
                <a:cs typeface="Times New Roman"/>
              </a:rPr>
              <a:t>the expected </a:t>
            </a:r>
            <a:r>
              <a:rPr sz="2217" spc="-9" dirty="0">
                <a:latin typeface="Times New Roman"/>
                <a:cs typeface="Times New Roman"/>
              </a:rPr>
              <a:t>number </a:t>
            </a:r>
            <a:r>
              <a:rPr sz="2217" spc="-4" dirty="0">
                <a:latin typeface="Times New Roman"/>
                <a:cs typeface="Times New Roman"/>
              </a:rPr>
              <a:t>of bits</a:t>
            </a:r>
            <a:r>
              <a:rPr sz="2217" spc="17" dirty="0">
                <a:latin typeface="Times New Roman"/>
                <a:cs typeface="Times New Roman"/>
              </a:rPr>
              <a:t> </a:t>
            </a:r>
            <a:r>
              <a:rPr sz="2217" spc="-4" dirty="0">
                <a:latin typeface="Times New Roman"/>
                <a:cs typeface="Times New Roman"/>
              </a:rPr>
              <a:t>to</a:t>
            </a:r>
            <a:r>
              <a:rPr sz="2217" dirty="0">
                <a:latin typeface="Times New Roman"/>
                <a:cs typeface="Times New Roman"/>
              </a:rPr>
              <a:t> </a:t>
            </a:r>
            <a:r>
              <a:rPr sz="2217" spc="-4" dirty="0">
                <a:latin typeface="Times New Roman"/>
                <a:cs typeface="Times New Roman"/>
              </a:rPr>
              <a:t>encode	(+ or -) of random</a:t>
            </a:r>
            <a:r>
              <a:rPr sz="2217" spc="-55" dirty="0">
                <a:latin typeface="Times New Roman"/>
                <a:cs typeface="Times New Roman"/>
              </a:rPr>
              <a:t> </a:t>
            </a:r>
            <a:r>
              <a:rPr sz="2217" spc="-13" dirty="0">
                <a:latin typeface="Times New Roman"/>
                <a:cs typeface="Times New Roman"/>
              </a:rPr>
              <a:t>member  </a:t>
            </a:r>
            <a:r>
              <a:rPr sz="2217" spc="-4" dirty="0">
                <a:latin typeface="Times New Roman"/>
                <a:cs typeface="Times New Roman"/>
              </a:rPr>
              <a:t>of</a:t>
            </a:r>
            <a:r>
              <a:rPr sz="2217" spc="-9" dirty="0">
                <a:latin typeface="Times New Roman"/>
                <a:cs typeface="Times New Roman"/>
              </a:rPr>
              <a:t> S:</a:t>
            </a:r>
            <a:endParaRPr sz="2217">
              <a:latin typeface="Times New Roman"/>
              <a:cs typeface="Times New Roman"/>
            </a:endParaRPr>
          </a:p>
          <a:p>
            <a:pPr marL="615104">
              <a:spcBef>
                <a:spcPts val="512"/>
              </a:spcBef>
              <a:tabLst>
                <a:tab pos="1979594" algn="l"/>
                <a:tab pos="2213507" algn="l"/>
              </a:tabLst>
            </a:pPr>
            <a:r>
              <a:rPr sz="2217" spc="-4" dirty="0">
                <a:latin typeface="Times New Roman"/>
                <a:cs typeface="Times New Roman"/>
              </a:rPr>
              <a:t>- </a:t>
            </a:r>
            <a:r>
              <a:rPr sz="2217" spc="4" dirty="0">
                <a:latin typeface="Times New Roman"/>
                <a:cs typeface="Times New Roman"/>
              </a:rPr>
              <a:t>p</a:t>
            </a:r>
            <a:r>
              <a:rPr sz="2174" spc="6" baseline="-19607" dirty="0">
                <a:latin typeface="Times New Roman"/>
                <a:cs typeface="Times New Roman"/>
              </a:rPr>
              <a:t>+</a:t>
            </a:r>
            <a:r>
              <a:rPr sz="2174" spc="306" baseline="-19607"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174" spc="256" baseline="-19607" dirty="0">
                <a:latin typeface="Times New Roman"/>
                <a:cs typeface="Times New Roman"/>
              </a:rPr>
              <a:t> </a:t>
            </a:r>
            <a:r>
              <a:rPr sz="2217" spc="4" dirty="0">
                <a:latin typeface="Times New Roman"/>
                <a:cs typeface="Times New Roman"/>
              </a:rPr>
              <a:t>p</a:t>
            </a:r>
            <a:r>
              <a:rPr sz="2174" spc="6" baseline="-19607" dirty="0">
                <a:latin typeface="Times New Roman"/>
                <a:cs typeface="Times New Roman"/>
              </a:rPr>
              <a:t>+	</a:t>
            </a:r>
            <a:r>
              <a:rPr sz="2217" spc="-4" dirty="0">
                <a:latin typeface="Times New Roman"/>
                <a:cs typeface="Times New Roman"/>
              </a:rPr>
              <a:t>-	</a:t>
            </a:r>
            <a:r>
              <a:rPr sz="2217" dirty="0">
                <a:latin typeface="Times New Roman"/>
                <a:cs typeface="Times New Roman"/>
              </a:rPr>
              <a:t>p</a:t>
            </a:r>
            <a:r>
              <a:rPr sz="2174" baseline="-19607" dirty="0">
                <a:latin typeface="Times New Roman"/>
                <a:cs typeface="Times New Roman"/>
              </a:rPr>
              <a:t>-</a:t>
            </a:r>
            <a:r>
              <a:rPr sz="2174" spc="275" baseline="-19607" dirty="0">
                <a:latin typeface="Times New Roman"/>
                <a:cs typeface="Times New Roman"/>
              </a:rPr>
              <a:t> </a:t>
            </a:r>
            <a:r>
              <a:rPr sz="2217" dirty="0">
                <a:latin typeface="Times New Roman"/>
                <a:cs typeface="Times New Roman"/>
              </a:rPr>
              <a:t>log</a:t>
            </a:r>
            <a:r>
              <a:rPr sz="2174" baseline="-19607" dirty="0">
                <a:latin typeface="Times New Roman"/>
                <a:cs typeface="Times New Roman"/>
              </a:rPr>
              <a:t>2</a:t>
            </a:r>
            <a:r>
              <a:rPr sz="2217" dirty="0">
                <a:latin typeface="Times New Roman"/>
                <a:cs typeface="Times New Roman"/>
              </a:rPr>
              <a:t>p</a:t>
            </a:r>
            <a:r>
              <a:rPr sz="2174" baseline="-19607" dirty="0">
                <a:latin typeface="Times New Roman"/>
                <a:cs typeface="Times New Roman"/>
              </a:rPr>
              <a:t>-</a:t>
            </a:r>
            <a:endParaRPr sz="2174" baseline="-19607">
              <a:latin typeface="Times New Roman"/>
              <a:cs typeface="Times New Roman"/>
            </a:endParaRPr>
          </a:p>
        </p:txBody>
      </p:sp>
    </p:spTree>
    <p:extLst>
      <p:ext uri="{BB962C8B-B14F-4D97-AF65-F5344CB8AC3E}">
        <p14:creationId xmlns:p14="http://schemas.microsoft.com/office/powerpoint/2010/main" val="65140794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580288"/>
            <a:ext cx="8610600" cy="503925"/>
          </a:xfrm>
          <a:prstGeom prst="rect">
            <a:avLst/>
          </a:prstGeom>
        </p:spPr>
        <p:txBody>
          <a:bodyPr vert="horz" wrap="square" lIns="0" tIns="11371" rIns="0" bIns="0" rtlCol="0">
            <a:spAutoFit/>
          </a:bodyPr>
          <a:lstStyle/>
          <a:p>
            <a:pPr marL="10829">
              <a:spcBef>
                <a:spcPts val="90"/>
              </a:spcBef>
            </a:pPr>
            <a:r>
              <a:rPr dirty="0"/>
              <a:t>Entropy – Non-Boolean Target</a:t>
            </a:r>
            <a:r>
              <a:rPr spc="-17" dirty="0"/>
              <a:t> </a:t>
            </a:r>
            <a:r>
              <a:rPr dirty="0"/>
              <a:t>Classification</a:t>
            </a:r>
          </a:p>
        </p:txBody>
      </p:sp>
      <p:sp>
        <p:nvSpPr>
          <p:cNvPr id="3" name="object 3"/>
          <p:cNvSpPr txBox="1"/>
          <p:nvPr/>
        </p:nvSpPr>
        <p:spPr>
          <a:xfrm>
            <a:off x="353047" y="1339234"/>
            <a:ext cx="8277133" cy="692208"/>
          </a:xfrm>
          <a:prstGeom prst="rect">
            <a:avLst/>
          </a:prstGeom>
        </p:spPr>
        <p:txBody>
          <a:bodyPr vert="horz" wrap="square" lIns="0" tIns="9747" rIns="0" bIns="0" rtlCol="0">
            <a:spAutoFit/>
          </a:bodyPr>
          <a:lstStyle/>
          <a:p>
            <a:pPr marL="327586" marR="4332" indent="-317298">
              <a:spcBef>
                <a:spcPts val="77"/>
              </a:spcBef>
              <a:buChar char="•"/>
              <a:tabLst>
                <a:tab pos="327586" algn="l"/>
                <a:tab pos="328127" algn="l"/>
              </a:tabLst>
            </a:pPr>
            <a:r>
              <a:rPr sz="2217" spc="-4" dirty="0">
                <a:latin typeface="Times New Roman"/>
                <a:cs typeface="Times New Roman"/>
              </a:rPr>
              <a:t>If the target attribute can take on c </a:t>
            </a:r>
            <a:r>
              <a:rPr sz="2217" dirty="0">
                <a:latin typeface="Times New Roman"/>
                <a:cs typeface="Times New Roman"/>
              </a:rPr>
              <a:t>different </a:t>
            </a:r>
            <a:r>
              <a:rPr sz="2217" spc="-4" dirty="0">
                <a:latin typeface="Times New Roman"/>
                <a:cs typeface="Times New Roman"/>
              </a:rPr>
              <a:t>values, then the entropy</a:t>
            </a:r>
            <a:r>
              <a:rPr sz="2217" spc="-158" dirty="0">
                <a:latin typeface="Times New Roman"/>
                <a:cs typeface="Times New Roman"/>
              </a:rPr>
              <a:t> </a:t>
            </a:r>
            <a:r>
              <a:rPr sz="2217" spc="-4" dirty="0">
                <a:latin typeface="Times New Roman"/>
                <a:cs typeface="Times New Roman"/>
              </a:rPr>
              <a:t>of  S relative to this </a:t>
            </a:r>
            <a:r>
              <a:rPr sz="2217" spc="-9" dirty="0">
                <a:latin typeface="Times New Roman"/>
                <a:cs typeface="Times New Roman"/>
              </a:rPr>
              <a:t>c-wise </a:t>
            </a:r>
            <a:r>
              <a:rPr sz="2217" spc="-4" dirty="0">
                <a:latin typeface="Times New Roman"/>
                <a:cs typeface="Times New Roman"/>
              </a:rPr>
              <a:t>classification is defined</a:t>
            </a:r>
            <a:r>
              <a:rPr sz="2217" spc="-94" dirty="0">
                <a:latin typeface="Times New Roman"/>
                <a:cs typeface="Times New Roman"/>
              </a:rPr>
              <a:t> </a:t>
            </a:r>
            <a:r>
              <a:rPr sz="2217" spc="-4" dirty="0">
                <a:latin typeface="Times New Roman"/>
                <a:cs typeface="Times New Roman"/>
              </a:rPr>
              <a:t>as</a:t>
            </a:r>
            <a:endParaRPr sz="2217">
              <a:latin typeface="Times New Roman"/>
              <a:cs typeface="Times New Roman"/>
            </a:endParaRPr>
          </a:p>
        </p:txBody>
      </p:sp>
      <p:sp>
        <p:nvSpPr>
          <p:cNvPr id="4" name="object 4"/>
          <p:cNvSpPr txBox="1"/>
          <p:nvPr/>
        </p:nvSpPr>
        <p:spPr>
          <a:xfrm>
            <a:off x="3338576" y="2462057"/>
            <a:ext cx="1526444" cy="351026"/>
          </a:xfrm>
          <a:prstGeom prst="rect">
            <a:avLst/>
          </a:prstGeom>
        </p:spPr>
        <p:txBody>
          <a:bodyPr vert="horz" wrap="square" lIns="0" tIns="9747" rIns="0" bIns="0" rtlCol="0">
            <a:spAutoFit/>
          </a:bodyPr>
          <a:lstStyle/>
          <a:p>
            <a:pPr marL="32488">
              <a:spcBef>
                <a:spcPts val="77"/>
              </a:spcBef>
            </a:pPr>
            <a:r>
              <a:rPr sz="2217" b="1" dirty="0">
                <a:latin typeface="Courier New"/>
                <a:cs typeface="Courier New"/>
              </a:rPr>
              <a:t>-p</a:t>
            </a:r>
            <a:r>
              <a:rPr sz="2174" b="1" baseline="-19607" dirty="0">
                <a:latin typeface="Courier New"/>
                <a:cs typeface="Courier New"/>
              </a:rPr>
              <a:t>i</a:t>
            </a:r>
            <a:r>
              <a:rPr sz="2174" b="1" spc="-70" baseline="-19607" dirty="0">
                <a:latin typeface="Courier New"/>
                <a:cs typeface="Courier New"/>
              </a:rPr>
              <a:t> </a:t>
            </a:r>
            <a:r>
              <a:rPr sz="2217" b="1" dirty="0">
                <a:latin typeface="Courier New"/>
                <a:cs typeface="Courier New"/>
              </a:rPr>
              <a:t>log</a:t>
            </a:r>
            <a:r>
              <a:rPr sz="2174" b="1" baseline="-19607" dirty="0">
                <a:latin typeface="Courier New"/>
                <a:cs typeface="Courier New"/>
              </a:rPr>
              <a:t>2</a:t>
            </a:r>
            <a:r>
              <a:rPr sz="2217" b="1" dirty="0">
                <a:latin typeface="Courier New"/>
                <a:cs typeface="Courier New"/>
              </a:rPr>
              <a:t>p</a:t>
            </a:r>
            <a:r>
              <a:rPr sz="2174" b="1" baseline="-19607" dirty="0">
                <a:latin typeface="Courier New"/>
                <a:cs typeface="Courier New"/>
              </a:rPr>
              <a:t>i</a:t>
            </a:r>
            <a:endParaRPr sz="2174" baseline="-19607">
              <a:latin typeface="Courier New"/>
              <a:cs typeface="Courier New"/>
            </a:endParaRPr>
          </a:p>
        </p:txBody>
      </p:sp>
      <p:sp>
        <p:nvSpPr>
          <p:cNvPr id="5" name="object 5"/>
          <p:cNvSpPr txBox="1"/>
          <p:nvPr/>
        </p:nvSpPr>
        <p:spPr>
          <a:xfrm>
            <a:off x="648482" y="2274920"/>
            <a:ext cx="2558515" cy="577380"/>
          </a:xfrm>
          <a:prstGeom prst="rect">
            <a:avLst/>
          </a:prstGeom>
        </p:spPr>
        <p:txBody>
          <a:bodyPr vert="horz" wrap="square" lIns="0" tIns="12996" rIns="0" bIns="0" rtlCol="0">
            <a:spAutoFit/>
          </a:bodyPr>
          <a:lstStyle/>
          <a:p>
            <a:pPr marL="32488">
              <a:spcBef>
                <a:spcPts val="102"/>
              </a:spcBef>
            </a:pPr>
            <a:r>
              <a:rPr sz="2217" b="1" spc="-9" dirty="0">
                <a:latin typeface="Courier New"/>
                <a:cs typeface="Courier New"/>
              </a:rPr>
              <a:t>Entropy(S) </a:t>
            </a:r>
            <a:r>
              <a:rPr sz="2217" b="1" spc="-4" dirty="0">
                <a:latin typeface="Courier New"/>
                <a:cs typeface="Courier New"/>
              </a:rPr>
              <a:t>=</a:t>
            </a:r>
            <a:r>
              <a:rPr sz="2217" b="1" spc="-290" dirty="0">
                <a:latin typeface="Courier New"/>
                <a:cs typeface="Courier New"/>
              </a:rPr>
              <a:t> </a:t>
            </a:r>
            <a:r>
              <a:rPr sz="5500" spc="13" baseline="-6459" dirty="0">
                <a:latin typeface="Symbol"/>
                <a:cs typeface="Symbol"/>
              </a:rPr>
              <a:t></a:t>
            </a:r>
            <a:endParaRPr sz="5500" baseline="-6459">
              <a:latin typeface="Symbol"/>
              <a:cs typeface="Symbol"/>
            </a:endParaRPr>
          </a:p>
        </p:txBody>
      </p:sp>
      <p:sp>
        <p:nvSpPr>
          <p:cNvPr id="6" name="object 6"/>
          <p:cNvSpPr txBox="1"/>
          <p:nvPr/>
        </p:nvSpPr>
        <p:spPr>
          <a:xfrm>
            <a:off x="309729" y="2710012"/>
            <a:ext cx="8571701" cy="2433370"/>
          </a:xfrm>
          <a:prstGeom prst="rect">
            <a:avLst/>
          </a:prstGeom>
        </p:spPr>
        <p:txBody>
          <a:bodyPr vert="horz" wrap="square" lIns="0" tIns="152157" rIns="0" bIns="0" rtlCol="0">
            <a:spAutoFit/>
          </a:bodyPr>
          <a:lstStyle/>
          <a:p>
            <a:pPr marL="2582786">
              <a:spcBef>
                <a:spcPts val="1198"/>
              </a:spcBef>
            </a:pPr>
            <a:r>
              <a:rPr sz="1663" dirty="0">
                <a:latin typeface="Times New Roman"/>
                <a:cs typeface="Times New Roman"/>
              </a:rPr>
              <a:t>i=1</a:t>
            </a:r>
            <a:endParaRPr sz="1663">
              <a:latin typeface="Times New Roman"/>
              <a:cs typeface="Times New Roman"/>
            </a:endParaRPr>
          </a:p>
          <a:p>
            <a:pPr marL="370903" indent="-317298">
              <a:spcBef>
                <a:spcPts val="1479"/>
              </a:spcBef>
              <a:buChar char="•"/>
              <a:tabLst>
                <a:tab pos="370903" algn="l"/>
                <a:tab pos="371444" algn="l"/>
              </a:tabLst>
            </a:pPr>
            <a:r>
              <a:rPr sz="2217" dirty="0">
                <a:latin typeface="Times New Roman"/>
                <a:cs typeface="Times New Roman"/>
              </a:rPr>
              <a:t>p</a:t>
            </a:r>
            <a:r>
              <a:rPr sz="2174" baseline="-19607" dirty="0">
                <a:latin typeface="Times New Roman"/>
                <a:cs typeface="Times New Roman"/>
              </a:rPr>
              <a:t>i </a:t>
            </a:r>
            <a:r>
              <a:rPr sz="2217" spc="-4" dirty="0">
                <a:latin typeface="Times New Roman"/>
                <a:cs typeface="Times New Roman"/>
              </a:rPr>
              <a:t>is the proportion of S belonging to class</a:t>
            </a:r>
            <a:r>
              <a:rPr sz="2217" spc="-209" dirty="0">
                <a:latin typeface="Times New Roman"/>
                <a:cs typeface="Times New Roman"/>
              </a:rPr>
              <a:t> </a:t>
            </a:r>
            <a:r>
              <a:rPr sz="2217" spc="-4" dirty="0">
                <a:latin typeface="Times New Roman"/>
                <a:cs typeface="Times New Roman"/>
              </a:rPr>
              <a:t>i.</a:t>
            </a:r>
            <a:endParaRPr sz="2217">
              <a:latin typeface="Times New Roman"/>
              <a:cs typeface="Times New Roman"/>
            </a:endParaRPr>
          </a:p>
          <a:p>
            <a:pPr marL="370903" marR="1014704" indent="-317298">
              <a:spcBef>
                <a:spcPts val="512"/>
              </a:spcBef>
              <a:buChar char="•"/>
              <a:tabLst>
                <a:tab pos="370903" algn="l"/>
                <a:tab pos="371444" algn="l"/>
              </a:tabLst>
            </a:pPr>
            <a:r>
              <a:rPr sz="2217" spc="-4" dirty="0">
                <a:latin typeface="Times New Roman"/>
                <a:cs typeface="Times New Roman"/>
              </a:rPr>
              <a:t>The logarithm is </a:t>
            </a:r>
            <a:r>
              <a:rPr sz="2217" spc="-9" dirty="0">
                <a:latin typeface="Times New Roman"/>
                <a:cs typeface="Times New Roman"/>
              </a:rPr>
              <a:t>still </a:t>
            </a:r>
            <a:r>
              <a:rPr sz="2217" spc="-4" dirty="0">
                <a:latin typeface="Times New Roman"/>
                <a:cs typeface="Times New Roman"/>
              </a:rPr>
              <a:t>base 2 because entropy is a </a:t>
            </a:r>
            <a:r>
              <a:rPr sz="2217" spc="-9" dirty="0">
                <a:latin typeface="Times New Roman"/>
                <a:cs typeface="Times New Roman"/>
              </a:rPr>
              <a:t>measure </a:t>
            </a:r>
            <a:r>
              <a:rPr sz="2217" spc="-4" dirty="0">
                <a:latin typeface="Times New Roman"/>
                <a:cs typeface="Times New Roman"/>
              </a:rPr>
              <a:t>of the  expected encoding length </a:t>
            </a:r>
            <a:r>
              <a:rPr sz="2217" spc="-9" dirty="0">
                <a:latin typeface="Times New Roman"/>
                <a:cs typeface="Times New Roman"/>
              </a:rPr>
              <a:t>measured </a:t>
            </a:r>
            <a:r>
              <a:rPr sz="2217" spc="-4" dirty="0">
                <a:latin typeface="Times New Roman"/>
                <a:cs typeface="Times New Roman"/>
              </a:rPr>
              <a:t>in</a:t>
            </a:r>
            <a:r>
              <a:rPr sz="2217" spc="-43" dirty="0">
                <a:latin typeface="Times New Roman"/>
                <a:cs typeface="Times New Roman"/>
              </a:rPr>
              <a:t> </a:t>
            </a:r>
            <a:r>
              <a:rPr sz="2217" spc="-4" dirty="0">
                <a:latin typeface="Times New Roman"/>
                <a:cs typeface="Times New Roman"/>
              </a:rPr>
              <a:t>bits.</a:t>
            </a:r>
            <a:endParaRPr sz="2217">
              <a:latin typeface="Times New Roman"/>
              <a:cs typeface="Times New Roman"/>
            </a:endParaRPr>
          </a:p>
          <a:p>
            <a:pPr marL="370903" marR="58478" indent="-317298">
              <a:lnSpc>
                <a:spcPts val="2643"/>
              </a:lnSpc>
              <a:spcBef>
                <a:spcPts val="635"/>
              </a:spcBef>
              <a:buChar char="•"/>
              <a:tabLst>
                <a:tab pos="370903" algn="l"/>
                <a:tab pos="371444" algn="l"/>
              </a:tabLst>
            </a:pPr>
            <a:r>
              <a:rPr sz="2217" spc="-4" dirty="0">
                <a:latin typeface="Times New Roman"/>
                <a:cs typeface="Times New Roman"/>
              </a:rPr>
              <a:t>If the target attribute can take on c possible values, the entropy can be</a:t>
            </a:r>
            <a:r>
              <a:rPr sz="2217" spc="-94" dirty="0">
                <a:latin typeface="Times New Roman"/>
                <a:cs typeface="Times New Roman"/>
              </a:rPr>
              <a:t> </a:t>
            </a:r>
            <a:r>
              <a:rPr sz="2217" spc="-4" dirty="0">
                <a:latin typeface="Times New Roman"/>
                <a:cs typeface="Times New Roman"/>
              </a:rPr>
              <a:t>as  large as</a:t>
            </a:r>
            <a:r>
              <a:rPr sz="2217" spc="-26"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217" spc="-4" dirty="0">
                <a:latin typeface="Times New Roman"/>
                <a:cs typeface="Times New Roman"/>
              </a:rPr>
              <a:t>c.</a:t>
            </a:r>
            <a:endParaRPr sz="2217">
              <a:latin typeface="Times New Roman"/>
              <a:cs typeface="Times New Roman"/>
            </a:endParaRPr>
          </a:p>
        </p:txBody>
      </p:sp>
      <p:sp>
        <p:nvSpPr>
          <p:cNvPr id="7" name="object 7"/>
          <p:cNvSpPr txBox="1"/>
          <p:nvPr/>
        </p:nvSpPr>
        <p:spPr>
          <a:xfrm>
            <a:off x="2931380" y="2220338"/>
            <a:ext cx="115336" cy="265746"/>
          </a:xfrm>
          <a:prstGeom prst="rect">
            <a:avLst/>
          </a:prstGeom>
        </p:spPr>
        <p:txBody>
          <a:bodyPr vert="horz" wrap="square" lIns="0" tIns="9747" rIns="0" bIns="0" rtlCol="0">
            <a:spAutoFit/>
          </a:bodyPr>
          <a:lstStyle/>
          <a:p>
            <a:pPr marL="10829">
              <a:spcBef>
                <a:spcPts val="77"/>
              </a:spcBef>
            </a:pPr>
            <a:r>
              <a:rPr sz="1663" spc="-4" dirty="0">
                <a:latin typeface="Times New Roman"/>
                <a:cs typeface="Times New Roman"/>
              </a:rPr>
              <a:t>c</a:t>
            </a:r>
            <a:endParaRPr sz="1663">
              <a:latin typeface="Times New Roman"/>
              <a:cs typeface="Times New Roman"/>
            </a:endParaRPr>
          </a:p>
        </p:txBody>
      </p:sp>
    </p:spTree>
    <p:extLst>
      <p:ext uri="{BB962C8B-B14F-4D97-AF65-F5344CB8AC3E}">
        <p14:creationId xmlns:p14="http://schemas.microsoft.com/office/powerpoint/2010/main" val="360865655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900" y="580288"/>
            <a:ext cx="4358840" cy="503925"/>
          </a:xfrm>
          <a:prstGeom prst="rect">
            <a:avLst/>
          </a:prstGeom>
        </p:spPr>
        <p:txBody>
          <a:bodyPr vert="horz" wrap="square" lIns="0" tIns="11371" rIns="0" bIns="0" rtlCol="0">
            <a:spAutoFit/>
          </a:bodyPr>
          <a:lstStyle/>
          <a:p>
            <a:pPr marL="10829">
              <a:spcBef>
                <a:spcPts val="90"/>
              </a:spcBef>
            </a:pPr>
            <a:r>
              <a:rPr dirty="0"/>
              <a:t>Information</a:t>
            </a:r>
            <a:r>
              <a:rPr spc="-55" dirty="0"/>
              <a:t> </a:t>
            </a:r>
            <a:r>
              <a:rPr dirty="0"/>
              <a:t>Gain</a:t>
            </a:r>
          </a:p>
        </p:txBody>
      </p:sp>
      <p:sp>
        <p:nvSpPr>
          <p:cNvPr id="3" name="object 3"/>
          <p:cNvSpPr txBox="1"/>
          <p:nvPr/>
        </p:nvSpPr>
        <p:spPr>
          <a:xfrm>
            <a:off x="423225" y="1340793"/>
            <a:ext cx="8452033" cy="1897921"/>
          </a:xfrm>
          <a:prstGeom prst="rect">
            <a:avLst/>
          </a:prstGeom>
        </p:spPr>
        <p:txBody>
          <a:bodyPr vert="horz" wrap="square" lIns="0" tIns="78515" rIns="0" bIns="0" rtlCol="0">
            <a:spAutoFit/>
          </a:bodyPr>
          <a:lstStyle/>
          <a:p>
            <a:pPr marL="327586" indent="-317298">
              <a:spcBef>
                <a:spcPts val="618"/>
              </a:spcBef>
              <a:buFont typeface="Times New Roman"/>
              <a:buChar char="•"/>
              <a:tabLst>
                <a:tab pos="327586" algn="l"/>
                <a:tab pos="328127" algn="l"/>
              </a:tabLst>
            </a:pPr>
            <a:r>
              <a:rPr sz="2217" b="1" i="1" spc="-4" dirty="0">
                <a:latin typeface="Times New Roman"/>
                <a:cs typeface="Times New Roman"/>
              </a:rPr>
              <a:t>entropy </a:t>
            </a:r>
            <a:r>
              <a:rPr sz="2217" spc="-9" dirty="0">
                <a:latin typeface="Times New Roman"/>
                <a:cs typeface="Times New Roman"/>
              </a:rPr>
              <a:t>is </a:t>
            </a:r>
            <a:r>
              <a:rPr sz="2217" spc="-4" dirty="0">
                <a:latin typeface="Times New Roman"/>
                <a:cs typeface="Times New Roman"/>
              </a:rPr>
              <a:t>a </a:t>
            </a:r>
            <a:r>
              <a:rPr sz="2217" spc="-9" dirty="0">
                <a:latin typeface="Times New Roman"/>
                <a:cs typeface="Times New Roman"/>
              </a:rPr>
              <a:t>measure </a:t>
            </a:r>
            <a:r>
              <a:rPr sz="2217" spc="-4" dirty="0">
                <a:latin typeface="Times New Roman"/>
                <a:cs typeface="Times New Roman"/>
              </a:rPr>
              <a:t>of the </a:t>
            </a:r>
            <a:r>
              <a:rPr sz="2217" spc="-9" dirty="0">
                <a:latin typeface="Times New Roman"/>
                <a:cs typeface="Times New Roman"/>
              </a:rPr>
              <a:t>impurity </a:t>
            </a:r>
            <a:r>
              <a:rPr sz="2217" spc="-4" dirty="0">
                <a:latin typeface="Times New Roman"/>
                <a:cs typeface="Times New Roman"/>
              </a:rPr>
              <a:t>in a collection of training</a:t>
            </a:r>
            <a:r>
              <a:rPr sz="2217" spc="4" dirty="0">
                <a:latin typeface="Times New Roman"/>
                <a:cs typeface="Times New Roman"/>
              </a:rPr>
              <a:t> </a:t>
            </a:r>
            <a:r>
              <a:rPr sz="2217" spc="-9" dirty="0">
                <a:latin typeface="Times New Roman"/>
                <a:cs typeface="Times New Roman"/>
              </a:rPr>
              <a:t>examples</a:t>
            </a:r>
            <a:endParaRPr sz="2217">
              <a:latin typeface="Times New Roman"/>
              <a:cs typeface="Times New Roman"/>
            </a:endParaRPr>
          </a:p>
          <a:p>
            <a:pPr marL="327586" marR="508977" indent="-317298">
              <a:lnSpc>
                <a:spcPts val="2643"/>
              </a:lnSpc>
              <a:spcBef>
                <a:spcPts val="635"/>
              </a:spcBef>
              <a:buFont typeface="Times New Roman"/>
              <a:buChar char="•"/>
              <a:tabLst>
                <a:tab pos="327586" algn="l"/>
                <a:tab pos="328127" algn="l"/>
              </a:tabLst>
            </a:pPr>
            <a:r>
              <a:rPr sz="2217" b="1" i="1" spc="-4" dirty="0">
                <a:latin typeface="Times New Roman"/>
                <a:cs typeface="Times New Roman"/>
              </a:rPr>
              <a:t>information gain </a:t>
            </a:r>
            <a:r>
              <a:rPr sz="2217" spc="-4" dirty="0">
                <a:latin typeface="Times New Roman"/>
                <a:cs typeface="Times New Roman"/>
              </a:rPr>
              <a:t>is a </a:t>
            </a:r>
            <a:r>
              <a:rPr sz="2217" spc="-9" dirty="0">
                <a:latin typeface="Times New Roman"/>
                <a:cs typeface="Times New Roman"/>
              </a:rPr>
              <a:t>measure </a:t>
            </a:r>
            <a:r>
              <a:rPr sz="2217" spc="-4" dirty="0">
                <a:latin typeface="Times New Roman"/>
                <a:cs typeface="Times New Roman"/>
              </a:rPr>
              <a:t>of the effectiveness of an attribute</a:t>
            </a:r>
            <a:r>
              <a:rPr sz="2217" spc="-94" dirty="0">
                <a:latin typeface="Times New Roman"/>
                <a:cs typeface="Times New Roman"/>
              </a:rPr>
              <a:t> </a:t>
            </a:r>
            <a:r>
              <a:rPr sz="2217" spc="-4" dirty="0">
                <a:latin typeface="Times New Roman"/>
                <a:cs typeface="Times New Roman"/>
              </a:rPr>
              <a:t>in  </a:t>
            </a:r>
            <a:r>
              <a:rPr sz="2217" spc="-9" dirty="0">
                <a:latin typeface="Times New Roman"/>
                <a:cs typeface="Times New Roman"/>
              </a:rPr>
              <a:t>classifying </a:t>
            </a:r>
            <a:r>
              <a:rPr sz="2217" spc="-4" dirty="0">
                <a:latin typeface="Times New Roman"/>
                <a:cs typeface="Times New Roman"/>
              </a:rPr>
              <a:t>the training data.</a:t>
            </a:r>
            <a:endParaRPr sz="2217">
              <a:latin typeface="Times New Roman"/>
              <a:cs typeface="Times New Roman"/>
            </a:endParaRPr>
          </a:p>
          <a:p>
            <a:pPr marL="327586" marR="857680" indent="-317298">
              <a:spcBef>
                <a:spcPts val="443"/>
              </a:spcBef>
              <a:buFont typeface="Times New Roman"/>
              <a:buChar char="•"/>
              <a:tabLst>
                <a:tab pos="327586" algn="l"/>
                <a:tab pos="328127" algn="l"/>
              </a:tabLst>
            </a:pPr>
            <a:r>
              <a:rPr sz="2217" b="1" i="1" spc="-4" dirty="0">
                <a:latin typeface="Times New Roman"/>
                <a:cs typeface="Times New Roman"/>
              </a:rPr>
              <a:t>information gain </a:t>
            </a:r>
            <a:r>
              <a:rPr sz="2217" spc="-9" dirty="0">
                <a:latin typeface="Times New Roman"/>
                <a:cs typeface="Times New Roman"/>
              </a:rPr>
              <a:t>measures </a:t>
            </a:r>
            <a:r>
              <a:rPr sz="2217" spc="-4" dirty="0">
                <a:latin typeface="Times New Roman"/>
                <a:cs typeface="Times New Roman"/>
              </a:rPr>
              <a:t>the expected reduction </a:t>
            </a:r>
            <a:r>
              <a:rPr sz="2217" spc="-9" dirty="0">
                <a:latin typeface="Times New Roman"/>
                <a:cs typeface="Times New Roman"/>
              </a:rPr>
              <a:t>in </a:t>
            </a:r>
            <a:r>
              <a:rPr sz="2217" spc="-4" dirty="0">
                <a:latin typeface="Times New Roman"/>
                <a:cs typeface="Times New Roman"/>
              </a:rPr>
              <a:t>entropy by  partitioning the </a:t>
            </a:r>
            <a:r>
              <a:rPr sz="2217" spc="-9" dirty="0">
                <a:latin typeface="Times New Roman"/>
                <a:cs typeface="Times New Roman"/>
              </a:rPr>
              <a:t>examples </a:t>
            </a:r>
            <a:r>
              <a:rPr sz="2217" spc="-4" dirty="0">
                <a:latin typeface="Times New Roman"/>
                <a:cs typeface="Times New Roman"/>
              </a:rPr>
              <a:t>according to an</a:t>
            </a:r>
            <a:r>
              <a:rPr sz="2217" spc="-43" dirty="0">
                <a:latin typeface="Times New Roman"/>
                <a:cs typeface="Times New Roman"/>
              </a:rPr>
              <a:t> </a:t>
            </a:r>
            <a:r>
              <a:rPr sz="2217" spc="-4" dirty="0">
                <a:latin typeface="Times New Roman"/>
                <a:cs typeface="Times New Roman"/>
              </a:rPr>
              <a:t>attribute.</a:t>
            </a:r>
            <a:endParaRPr sz="2217">
              <a:latin typeface="Times New Roman"/>
              <a:cs typeface="Times New Roman"/>
            </a:endParaRPr>
          </a:p>
        </p:txBody>
      </p:sp>
      <p:sp>
        <p:nvSpPr>
          <p:cNvPr id="4" name="object 4"/>
          <p:cNvSpPr txBox="1"/>
          <p:nvPr/>
        </p:nvSpPr>
        <p:spPr>
          <a:xfrm>
            <a:off x="4973426" y="3475716"/>
            <a:ext cx="3082671" cy="407303"/>
          </a:xfrm>
          <a:prstGeom prst="rect">
            <a:avLst/>
          </a:prstGeom>
        </p:spPr>
        <p:txBody>
          <a:bodyPr vert="horz" wrap="square" lIns="0" tIns="13537" rIns="0" bIns="0" rtlCol="0">
            <a:spAutoFit/>
          </a:bodyPr>
          <a:lstStyle/>
          <a:p>
            <a:pPr marL="32488">
              <a:spcBef>
                <a:spcPts val="107"/>
              </a:spcBef>
            </a:pPr>
            <a:r>
              <a:rPr sz="2558" spc="4" dirty="0">
                <a:latin typeface="Times New Roman"/>
                <a:cs typeface="Times New Roman"/>
              </a:rPr>
              <a:t>( </a:t>
            </a:r>
            <a:r>
              <a:rPr sz="2558" spc="-9" dirty="0">
                <a:latin typeface="Times New Roman"/>
                <a:cs typeface="Times New Roman"/>
              </a:rPr>
              <a:t>|S</a:t>
            </a:r>
            <a:r>
              <a:rPr sz="2558" spc="-13" baseline="-19444" dirty="0">
                <a:latin typeface="Times New Roman"/>
                <a:cs typeface="Times New Roman"/>
              </a:rPr>
              <a:t>v</a:t>
            </a:r>
            <a:r>
              <a:rPr sz="2558" spc="-9" dirty="0">
                <a:latin typeface="Times New Roman"/>
                <a:cs typeface="Times New Roman"/>
              </a:rPr>
              <a:t>| </a:t>
            </a:r>
            <a:r>
              <a:rPr sz="2558" spc="4" dirty="0">
                <a:latin typeface="Times New Roman"/>
                <a:cs typeface="Times New Roman"/>
              </a:rPr>
              <a:t>/ </a:t>
            </a:r>
            <a:r>
              <a:rPr sz="2558" spc="-4" dirty="0">
                <a:latin typeface="Times New Roman"/>
                <a:cs typeface="Times New Roman"/>
              </a:rPr>
              <a:t>|S| </a:t>
            </a:r>
            <a:r>
              <a:rPr sz="2558" spc="4" dirty="0">
                <a:latin typeface="Times New Roman"/>
                <a:cs typeface="Times New Roman"/>
              </a:rPr>
              <a:t>)</a:t>
            </a:r>
            <a:r>
              <a:rPr sz="2558" spc="64" dirty="0">
                <a:latin typeface="Times New Roman"/>
                <a:cs typeface="Times New Roman"/>
              </a:rPr>
              <a:t> </a:t>
            </a:r>
            <a:r>
              <a:rPr sz="2558" spc="4" dirty="0">
                <a:latin typeface="Times New Roman"/>
                <a:cs typeface="Times New Roman"/>
              </a:rPr>
              <a:t>Entropy(S</a:t>
            </a:r>
            <a:r>
              <a:rPr sz="2558" spc="6" baseline="-19444" dirty="0">
                <a:latin typeface="Times New Roman"/>
                <a:cs typeface="Times New Roman"/>
              </a:rPr>
              <a:t>v</a:t>
            </a:r>
            <a:r>
              <a:rPr sz="2558" spc="4" dirty="0">
                <a:latin typeface="Times New Roman"/>
                <a:cs typeface="Times New Roman"/>
              </a:rPr>
              <a:t>)</a:t>
            </a:r>
            <a:endParaRPr sz="2558">
              <a:latin typeface="Times New Roman"/>
              <a:cs typeface="Times New Roman"/>
            </a:endParaRPr>
          </a:p>
        </p:txBody>
      </p:sp>
      <p:sp>
        <p:nvSpPr>
          <p:cNvPr id="5" name="object 5"/>
          <p:cNvSpPr txBox="1"/>
          <p:nvPr/>
        </p:nvSpPr>
        <p:spPr>
          <a:xfrm>
            <a:off x="718659" y="3335363"/>
            <a:ext cx="3912767" cy="577380"/>
          </a:xfrm>
          <a:prstGeom prst="rect">
            <a:avLst/>
          </a:prstGeom>
        </p:spPr>
        <p:txBody>
          <a:bodyPr vert="horz" wrap="square" lIns="0" tIns="12996" rIns="0" bIns="0" rtlCol="0">
            <a:spAutoFit/>
          </a:bodyPr>
          <a:lstStyle/>
          <a:p>
            <a:pPr marL="32488">
              <a:spcBef>
                <a:spcPts val="102"/>
              </a:spcBef>
              <a:tabLst>
                <a:tab pos="3546051" algn="l"/>
              </a:tabLst>
            </a:pPr>
            <a:r>
              <a:rPr sz="2558" spc="4" dirty="0">
                <a:latin typeface="Times New Roman"/>
                <a:cs typeface="Times New Roman"/>
              </a:rPr>
              <a:t>Gain(S,A) </a:t>
            </a:r>
            <a:r>
              <a:rPr sz="2558" spc="9" dirty="0">
                <a:latin typeface="Times New Roman"/>
                <a:cs typeface="Times New Roman"/>
              </a:rPr>
              <a:t>=</a:t>
            </a:r>
            <a:r>
              <a:rPr sz="2558" spc="17" dirty="0">
                <a:latin typeface="Times New Roman"/>
                <a:cs typeface="Times New Roman"/>
              </a:rPr>
              <a:t> </a:t>
            </a:r>
            <a:r>
              <a:rPr sz="2558" spc="4" dirty="0">
                <a:latin typeface="Times New Roman"/>
                <a:cs typeface="Times New Roman"/>
              </a:rPr>
              <a:t>Entropy(S)</a:t>
            </a:r>
            <a:r>
              <a:rPr sz="2558" spc="51" dirty="0">
                <a:latin typeface="Times New Roman"/>
                <a:cs typeface="Times New Roman"/>
              </a:rPr>
              <a:t> </a:t>
            </a:r>
            <a:r>
              <a:rPr sz="2558" spc="4" dirty="0">
                <a:latin typeface="Times New Roman"/>
                <a:cs typeface="Times New Roman"/>
              </a:rPr>
              <a:t>-	</a:t>
            </a:r>
            <a:r>
              <a:rPr sz="5500" spc="13" baseline="-7105" dirty="0">
                <a:latin typeface="Symbol"/>
                <a:cs typeface="Symbol"/>
              </a:rPr>
              <a:t></a:t>
            </a:r>
            <a:endParaRPr sz="5500" baseline="-7105">
              <a:latin typeface="Symbol"/>
              <a:cs typeface="Symbol"/>
            </a:endParaRPr>
          </a:p>
        </p:txBody>
      </p:sp>
      <p:sp>
        <p:nvSpPr>
          <p:cNvPr id="6" name="object 6"/>
          <p:cNvSpPr txBox="1"/>
          <p:nvPr/>
        </p:nvSpPr>
        <p:spPr>
          <a:xfrm>
            <a:off x="390736" y="3920166"/>
            <a:ext cx="6396557" cy="2065533"/>
          </a:xfrm>
          <a:prstGeom prst="rect">
            <a:avLst/>
          </a:prstGeom>
        </p:spPr>
        <p:txBody>
          <a:bodyPr vert="horz" wrap="square" lIns="0" tIns="9747" rIns="0" bIns="0" rtlCol="0">
            <a:spAutoFit/>
          </a:bodyPr>
          <a:lstStyle/>
          <a:p>
            <a:pPr marL="3663549">
              <a:spcBef>
                <a:spcPts val="77"/>
              </a:spcBef>
            </a:pPr>
            <a:r>
              <a:rPr sz="1663" spc="-21" dirty="0">
                <a:latin typeface="Times New Roman"/>
                <a:cs typeface="Times New Roman"/>
              </a:rPr>
              <a:t>v</a:t>
            </a:r>
            <a:r>
              <a:rPr sz="1663" spc="-21" dirty="0">
                <a:latin typeface="Symbol"/>
                <a:cs typeface="Symbol"/>
              </a:rPr>
              <a:t></a:t>
            </a:r>
            <a:r>
              <a:rPr sz="1663" spc="-21" dirty="0">
                <a:latin typeface="Times New Roman"/>
                <a:cs typeface="Times New Roman"/>
              </a:rPr>
              <a:t>Values(A)</a:t>
            </a:r>
            <a:endParaRPr sz="1663">
              <a:latin typeface="Times New Roman"/>
              <a:cs typeface="Times New Roman"/>
            </a:endParaRPr>
          </a:p>
          <a:p>
            <a:pPr>
              <a:spcBef>
                <a:spcPts val="38"/>
              </a:spcBef>
            </a:pPr>
            <a:endParaRPr sz="1577">
              <a:latin typeface="Times New Roman"/>
              <a:cs typeface="Times New Roman"/>
            </a:endParaRPr>
          </a:p>
          <a:p>
            <a:pPr marL="360074" indent="-317298">
              <a:buChar char="•"/>
              <a:tabLst>
                <a:tab pos="360074" algn="l"/>
                <a:tab pos="360615" algn="l"/>
              </a:tabLst>
            </a:pPr>
            <a:r>
              <a:rPr sz="2217" spc="-4" dirty="0">
                <a:latin typeface="Times New Roman"/>
                <a:cs typeface="Times New Roman"/>
              </a:rPr>
              <a:t>S – a collection of</a:t>
            </a:r>
            <a:r>
              <a:rPr sz="2217" spc="-30" dirty="0">
                <a:latin typeface="Times New Roman"/>
                <a:cs typeface="Times New Roman"/>
              </a:rPr>
              <a:t> </a:t>
            </a:r>
            <a:r>
              <a:rPr sz="2217" spc="-9" dirty="0">
                <a:latin typeface="Times New Roman"/>
                <a:cs typeface="Times New Roman"/>
              </a:rPr>
              <a:t>examples</a:t>
            </a:r>
            <a:endParaRPr sz="2217">
              <a:latin typeface="Times New Roman"/>
              <a:cs typeface="Times New Roman"/>
            </a:endParaRPr>
          </a:p>
          <a:p>
            <a:pPr marL="360074" indent="-317298">
              <a:spcBef>
                <a:spcPts val="512"/>
              </a:spcBef>
              <a:buChar char="•"/>
              <a:tabLst>
                <a:tab pos="360074" algn="l"/>
                <a:tab pos="360615" algn="l"/>
              </a:tabLst>
            </a:pPr>
            <a:r>
              <a:rPr sz="2217" spc="-9" dirty="0">
                <a:latin typeface="Times New Roman"/>
                <a:cs typeface="Times New Roman"/>
              </a:rPr>
              <a:t>A </a:t>
            </a:r>
            <a:r>
              <a:rPr sz="2217" spc="-4" dirty="0">
                <a:latin typeface="Times New Roman"/>
                <a:cs typeface="Times New Roman"/>
              </a:rPr>
              <a:t>– an attribute</a:t>
            </a:r>
            <a:endParaRPr sz="2217">
              <a:latin typeface="Times New Roman"/>
              <a:cs typeface="Times New Roman"/>
            </a:endParaRPr>
          </a:p>
          <a:p>
            <a:pPr marL="360074" indent="-317298">
              <a:spcBef>
                <a:spcPts val="533"/>
              </a:spcBef>
              <a:buChar char="•"/>
              <a:tabLst>
                <a:tab pos="360074" algn="l"/>
                <a:tab pos="360615" algn="l"/>
              </a:tabLst>
            </a:pPr>
            <a:r>
              <a:rPr sz="2217" spc="-9" dirty="0">
                <a:latin typeface="Times New Roman"/>
                <a:cs typeface="Times New Roman"/>
              </a:rPr>
              <a:t>Values(A) </a:t>
            </a:r>
            <a:r>
              <a:rPr sz="2217" spc="-4" dirty="0">
                <a:latin typeface="Times New Roman"/>
                <a:cs typeface="Times New Roman"/>
              </a:rPr>
              <a:t>– possible values of attribute</a:t>
            </a:r>
            <a:r>
              <a:rPr sz="2217" spc="-38" dirty="0">
                <a:latin typeface="Times New Roman"/>
                <a:cs typeface="Times New Roman"/>
              </a:rPr>
              <a:t> </a:t>
            </a:r>
            <a:r>
              <a:rPr sz="2217" spc="-9" dirty="0">
                <a:latin typeface="Times New Roman"/>
                <a:cs typeface="Times New Roman"/>
              </a:rPr>
              <a:t>A</a:t>
            </a:r>
            <a:endParaRPr sz="2217">
              <a:latin typeface="Times New Roman"/>
              <a:cs typeface="Times New Roman"/>
            </a:endParaRPr>
          </a:p>
          <a:p>
            <a:pPr marL="360074" indent="-317298">
              <a:spcBef>
                <a:spcPts val="512"/>
              </a:spcBef>
              <a:buChar char="•"/>
              <a:tabLst>
                <a:tab pos="360074" algn="l"/>
                <a:tab pos="360615" algn="l"/>
                <a:tab pos="726645" algn="l"/>
              </a:tabLst>
            </a:pPr>
            <a:r>
              <a:rPr sz="2217" dirty="0">
                <a:latin typeface="Times New Roman"/>
                <a:cs typeface="Times New Roman"/>
              </a:rPr>
              <a:t>S</a:t>
            </a:r>
            <a:r>
              <a:rPr sz="2174" baseline="-19607" dirty="0">
                <a:latin typeface="Times New Roman"/>
                <a:cs typeface="Times New Roman"/>
              </a:rPr>
              <a:t>v	</a:t>
            </a:r>
            <a:r>
              <a:rPr sz="2217" spc="-4" dirty="0">
                <a:latin typeface="Times New Roman"/>
                <a:cs typeface="Times New Roman"/>
              </a:rPr>
              <a:t>– the </a:t>
            </a:r>
            <a:r>
              <a:rPr sz="2217" spc="-9" dirty="0">
                <a:latin typeface="Times New Roman"/>
                <a:cs typeface="Times New Roman"/>
              </a:rPr>
              <a:t>subset </a:t>
            </a:r>
            <a:r>
              <a:rPr sz="2217" spc="-4" dirty="0">
                <a:latin typeface="Times New Roman"/>
                <a:cs typeface="Times New Roman"/>
              </a:rPr>
              <a:t>of S </a:t>
            </a:r>
            <a:r>
              <a:rPr sz="2217" dirty="0">
                <a:latin typeface="Times New Roman"/>
                <a:cs typeface="Times New Roman"/>
              </a:rPr>
              <a:t>for </a:t>
            </a:r>
            <a:r>
              <a:rPr sz="2217" spc="-9" dirty="0">
                <a:latin typeface="Times New Roman"/>
                <a:cs typeface="Times New Roman"/>
              </a:rPr>
              <a:t>which </a:t>
            </a:r>
            <a:r>
              <a:rPr sz="2217" spc="-4" dirty="0">
                <a:latin typeface="Times New Roman"/>
                <a:cs typeface="Times New Roman"/>
              </a:rPr>
              <a:t>attribute </a:t>
            </a:r>
            <a:r>
              <a:rPr sz="2217" spc="-9" dirty="0">
                <a:latin typeface="Times New Roman"/>
                <a:cs typeface="Times New Roman"/>
              </a:rPr>
              <a:t>A </a:t>
            </a:r>
            <a:r>
              <a:rPr sz="2217" spc="-4" dirty="0">
                <a:latin typeface="Times New Roman"/>
                <a:cs typeface="Times New Roman"/>
              </a:rPr>
              <a:t>has value</a:t>
            </a:r>
            <a:r>
              <a:rPr sz="2217" spc="-72" dirty="0">
                <a:latin typeface="Times New Roman"/>
                <a:cs typeface="Times New Roman"/>
              </a:rPr>
              <a:t> </a:t>
            </a:r>
            <a:r>
              <a:rPr sz="2217" spc="-4" dirty="0">
                <a:latin typeface="Times New Roman"/>
                <a:cs typeface="Times New Roman"/>
              </a:rPr>
              <a:t>v</a:t>
            </a:r>
            <a:endParaRPr sz="2217">
              <a:latin typeface="Times New Roman"/>
              <a:cs typeface="Times New Roman"/>
            </a:endParaRPr>
          </a:p>
        </p:txBody>
      </p:sp>
    </p:spTree>
    <p:extLst>
      <p:ext uri="{BB962C8B-B14F-4D97-AF65-F5344CB8AC3E}">
        <p14:creationId xmlns:p14="http://schemas.microsoft.com/office/powerpoint/2010/main" val="3515397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08" y="222250"/>
            <a:ext cx="8679929" cy="492443"/>
          </a:xfrm>
        </p:spPr>
        <p:txBody>
          <a:bodyPr/>
          <a:lstStyle/>
          <a:p>
            <a:r>
              <a:rPr lang="en-US" dirty="0"/>
              <a:t>Block Diagram of </a:t>
            </a:r>
            <a:r>
              <a:rPr lang="en-US" dirty="0" smtClean="0"/>
              <a:t>Unsupervised </a:t>
            </a:r>
            <a:r>
              <a:rPr lang="en-US" dirty="0"/>
              <a:t>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1" y="1693621"/>
            <a:ext cx="8002117" cy="3458058"/>
          </a:xfrm>
          <a:prstGeom prst="rect">
            <a:avLst/>
          </a:prstGeom>
        </p:spPr>
      </p:pic>
    </p:spTree>
    <p:extLst>
      <p:ext uri="{BB962C8B-B14F-4D97-AF65-F5344CB8AC3E}">
        <p14:creationId xmlns:p14="http://schemas.microsoft.com/office/powerpoint/2010/main" val="24883613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3300" y="582888"/>
            <a:ext cx="3828038" cy="503925"/>
          </a:xfrm>
          <a:prstGeom prst="rect">
            <a:avLst/>
          </a:prstGeom>
        </p:spPr>
        <p:txBody>
          <a:bodyPr vert="horz" wrap="square" lIns="0" tIns="11371" rIns="0" bIns="0" rtlCol="0">
            <a:spAutoFit/>
          </a:bodyPr>
          <a:lstStyle/>
          <a:p>
            <a:pPr marL="10829">
              <a:spcBef>
                <a:spcPts val="90"/>
              </a:spcBef>
            </a:pPr>
            <a:r>
              <a:rPr dirty="0"/>
              <a:t>Information</a:t>
            </a:r>
            <a:r>
              <a:rPr spc="-55" dirty="0"/>
              <a:t> </a:t>
            </a:r>
            <a:r>
              <a:rPr dirty="0"/>
              <a:t>Gain</a:t>
            </a:r>
          </a:p>
        </p:txBody>
      </p:sp>
      <p:sp>
        <p:nvSpPr>
          <p:cNvPr id="3" name="object 3"/>
          <p:cNvSpPr/>
          <p:nvPr/>
        </p:nvSpPr>
        <p:spPr>
          <a:xfrm>
            <a:off x="205330" y="1032969"/>
            <a:ext cx="8350991" cy="5177459"/>
          </a:xfrm>
          <a:prstGeom prst="rect">
            <a:avLst/>
          </a:prstGeom>
          <a:blipFill>
            <a:blip r:embed="rId2" cstate="print"/>
            <a:stretch>
              <a:fillRect/>
            </a:stretch>
          </a:blipFill>
        </p:spPr>
        <p:txBody>
          <a:bodyPr wrap="square" lIns="0" tIns="0" rIns="0" bIns="0" rtlCol="0"/>
          <a:lstStyle/>
          <a:p>
            <a:endParaRPr sz="1535"/>
          </a:p>
        </p:txBody>
      </p:sp>
    </p:spTree>
    <p:extLst>
      <p:ext uri="{BB962C8B-B14F-4D97-AF65-F5344CB8AC3E}">
        <p14:creationId xmlns:p14="http://schemas.microsoft.com/office/powerpoint/2010/main" val="38587270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580288"/>
            <a:ext cx="7126795" cy="503925"/>
          </a:xfrm>
          <a:prstGeom prst="rect">
            <a:avLst/>
          </a:prstGeom>
        </p:spPr>
        <p:txBody>
          <a:bodyPr vert="horz" wrap="square" lIns="0" tIns="11371" rIns="0" bIns="0" rtlCol="0">
            <a:spAutoFit/>
          </a:bodyPr>
          <a:lstStyle/>
          <a:p>
            <a:pPr marL="10829">
              <a:spcBef>
                <a:spcPts val="90"/>
              </a:spcBef>
            </a:pPr>
            <a:r>
              <a:rPr dirty="0"/>
              <a:t>Which attribute is </a:t>
            </a:r>
            <a:r>
              <a:rPr spc="-4" dirty="0"/>
              <a:t>the best</a:t>
            </a:r>
            <a:r>
              <a:rPr dirty="0"/>
              <a:t> classifier?</a:t>
            </a:r>
          </a:p>
        </p:txBody>
      </p:sp>
      <p:sp>
        <p:nvSpPr>
          <p:cNvPr id="3" name="object 3"/>
          <p:cNvSpPr txBox="1"/>
          <p:nvPr/>
        </p:nvSpPr>
        <p:spPr>
          <a:xfrm>
            <a:off x="412395" y="1340793"/>
            <a:ext cx="7794129" cy="1231072"/>
          </a:xfrm>
          <a:prstGeom prst="rect">
            <a:avLst/>
          </a:prstGeom>
        </p:spPr>
        <p:txBody>
          <a:bodyPr vert="horz" wrap="square" lIns="0" tIns="78515" rIns="0" bIns="0" rtlCol="0">
            <a:spAutoFit/>
          </a:bodyPr>
          <a:lstStyle/>
          <a:p>
            <a:pPr marL="338415" indent="-317298">
              <a:spcBef>
                <a:spcPts val="618"/>
              </a:spcBef>
              <a:buChar char="•"/>
              <a:tabLst>
                <a:tab pos="338415" algn="l"/>
                <a:tab pos="338957" algn="l"/>
                <a:tab pos="712567" algn="l"/>
                <a:tab pos="2547590" algn="l"/>
              </a:tabLst>
            </a:pPr>
            <a:r>
              <a:rPr sz="2217" spc="-9" dirty="0">
                <a:latin typeface="Times New Roman"/>
                <a:cs typeface="Times New Roman"/>
              </a:rPr>
              <a:t>S:	</a:t>
            </a:r>
            <a:r>
              <a:rPr sz="2217" spc="-4" dirty="0">
                <a:latin typeface="Times New Roman"/>
                <a:cs typeface="Times New Roman"/>
              </a:rPr>
              <a:t>[29+,35-]	</a:t>
            </a:r>
            <a:r>
              <a:rPr sz="2217" spc="-9" dirty="0">
                <a:latin typeface="Times New Roman"/>
                <a:cs typeface="Times New Roman"/>
              </a:rPr>
              <a:t>Attributes: </a:t>
            </a:r>
            <a:r>
              <a:rPr sz="2217" spc="-9" dirty="0">
                <a:solidFill>
                  <a:srgbClr val="FF0000"/>
                </a:solidFill>
                <a:latin typeface="Times New Roman"/>
                <a:cs typeface="Times New Roman"/>
              </a:rPr>
              <a:t>A </a:t>
            </a:r>
            <a:r>
              <a:rPr sz="2217" spc="-4" dirty="0">
                <a:latin typeface="Times New Roman"/>
                <a:cs typeface="Times New Roman"/>
              </a:rPr>
              <a:t>and</a:t>
            </a:r>
            <a:r>
              <a:rPr sz="2217" spc="-13" dirty="0">
                <a:latin typeface="Times New Roman"/>
                <a:cs typeface="Times New Roman"/>
              </a:rPr>
              <a:t> </a:t>
            </a:r>
            <a:r>
              <a:rPr sz="2217" spc="-9" dirty="0">
                <a:solidFill>
                  <a:srgbClr val="FF0000"/>
                </a:solidFill>
                <a:latin typeface="Times New Roman"/>
                <a:cs typeface="Times New Roman"/>
              </a:rPr>
              <a:t>B</a:t>
            </a:r>
            <a:endParaRPr sz="2217">
              <a:latin typeface="Times New Roman"/>
              <a:cs typeface="Times New Roman"/>
            </a:endParaRPr>
          </a:p>
          <a:p>
            <a:pPr marL="338415" indent="-317298">
              <a:spcBef>
                <a:spcPts val="533"/>
              </a:spcBef>
              <a:buChar char="•"/>
              <a:tabLst>
                <a:tab pos="338415" algn="l"/>
                <a:tab pos="338957" algn="l"/>
                <a:tab pos="4231545" algn="l"/>
              </a:tabLst>
            </a:pPr>
            <a:r>
              <a:rPr sz="2217" spc="-4" dirty="0">
                <a:latin typeface="Times New Roman"/>
                <a:cs typeface="Times New Roman"/>
              </a:rPr>
              <a:t>possible values </a:t>
            </a:r>
            <a:r>
              <a:rPr sz="2217" dirty="0">
                <a:latin typeface="Times New Roman"/>
                <a:cs typeface="Times New Roman"/>
              </a:rPr>
              <a:t>for</a:t>
            </a:r>
            <a:r>
              <a:rPr sz="2217" spc="-21" dirty="0">
                <a:latin typeface="Times New Roman"/>
                <a:cs typeface="Times New Roman"/>
              </a:rPr>
              <a:t> </a:t>
            </a:r>
            <a:r>
              <a:rPr sz="2217" spc="-9" dirty="0">
                <a:latin typeface="Times New Roman"/>
                <a:cs typeface="Times New Roman"/>
              </a:rPr>
              <a:t>A:</a:t>
            </a:r>
            <a:r>
              <a:rPr sz="2217" spc="4" dirty="0">
                <a:latin typeface="Times New Roman"/>
                <a:cs typeface="Times New Roman"/>
              </a:rPr>
              <a:t> </a:t>
            </a:r>
            <a:r>
              <a:rPr sz="2217" spc="-4" dirty="0">
                <a:latin typeface="Times New Roman"/>
                <a:cs typeface="Times New Roman"/>
              </a:rPr>
              <a:t>a,b	possible values </a:t>
            </a:r>
            <a:r>
              <a:rPr sz="2217" dirty="0">
                <a:latin typeface="Times New Roman"/>
                <a:cs typeface="Times New Roman"/>
              </a:rPr>
              <a:t>for </a:t>
            </a:r>
            <a:r>
              <a:rPr sz="2217" spc="-4" dirty="0">
                <a:latin typeface="Times New Roman"/>
                <a:cs typeface="Times New Roman"/>
              </a:rPr>
              <a:t>B:</a:t>
            </a:r>
            <a:r>
              <a:rPr sz="2217" spc="-64" dirty="0">
                <a:latin typeface="Times New Roman"/>
                <a:cs typeface="Times New Roman"/>
              </a:rPr>
              <a:t> </a:t>
            </a:r>
            <a:r>
              <a:rPr sz="2217" spc="-4" dirty="0">
                <a:latin typeface="Times New Roman"/>
                <a:cs typeface="Times New Roman"/>
              </a:rPr>
              <a:t>c,d</a:t>
            </a:r>
            <a:endParaRPr sz="2217">
              <a:latin typeface="Times New Roman"/>
              <a:cs typeface="Times New Roman"/>
            </a:endParaRPr>
          </a:p>
          <a:p>
            <a:pPr marL="338415" indent="-317298">
              <a:spcBef>
                <a:spcPts val="512"/>
              </a:spcBef>
              <a:buChar char="•"/>
              <a:tabLst>
                <a:tab pos="338415" algn="l"/>
                <a:tab pos="338957" algn="l"/>
                <a:tab pos="7051492" algn="l"/>
              </a:tabLst>
            </a:pPr>
            <a:r>
              <a:rPr sz="2217" spc="-9" dirty="0">
                <a:latin typeface="Times New Roman"/>
                <a:cs typeface="Times New Roman"/>
              </a:rPr>
              <a:t>Entropy([29+,35-]) </a:t>
            </a:r>
            <a:r>
              <a:rPr sz="2217" spc="-4" dirty="0">
                <a:latin typeface="Times New Roman"/>
                <a:cs typeface="Times New Roman"/>
              </a:rPr>
              <a:t>= -29/64 log</a:t>
            </a:r>
            <a:r>
              <a:rPr sz="2174" spc="-6" baseline="-19607" dirty="0">
                <a:latin typeface="Times New Roman"/>
                <a:cs typeface="Times New Roman"/>
              </a:rPr>
              <a:t>2  </a:t>
            </a:r>
            <a:r>
              <a:rPr sz="2217" spc="-4" dirty="0">
                <a:latin typeface="Times New Roman"/>
                <a:cs typeface="Times New Roman"/>
              </a:rPr>
              <a:t>29/64 – 35/64</a:t>
            </a:r>
            <a:r>
              <a:rPr sz="2217" spc="-72"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174" spc="300" baseline="-19607" dirty="0">
                <a:latin typeface="Times New Roman"/>
                <a:cs typeface="Times New Roman"/>
              </a:rPr>
              <a:t> </a:t>
            </a:r>
            <a:r>
              <a:rPr sz="2217" spc="-4" dirty="0">
                <a:latin typeface="Times New Roman"/>
                <a:cs typeface="Times New Roman"/>
              </a:rPr>
              <a:t>35/64	=</a:t>
            </a:r>
            <a:r>
              <a:rPr sz="2217" spc="-64" dirty="0">
                <a:latin typeface="Times New Roman"/>
                <a:cs typeface="Times New Roman"/>
              </a:rPr>
              <a:t> </a:t>
            </a:r>
            <a:r>
              <a:rPr sz="2217" spc="-4" dirty="0">
                <a:latin typeface="Times New Roman"/>
                <a:cs typeface="Times New Roman"/>
              </a:rPr>
              <a:t>0.99</a:t>
            </a:r>
            <a:endParaRPr sz="2217">
              <a:latin typeface="Times New Roman"/>
              <a:cs typeface="Times New Roman"/>
            </a:endParaRPr>
          </a:p>
        </p:txBody>
      </p:sp>
      <p:sp>
        <p:nvSpPr>
          <p:cNvPr id="4" name="object 4"/>
          <p:cNvSpPr txBox="1"/>
          <p:nvPr/>
        </p:nvSpPr>
        <p:spPr>
          <a:xfrm>
            <a:off x="2037281" y="3163820"/>
            <a:ext cx="349258" cy="351026"/>
          </a:xfrm>
          <a:prstGeom prst="rect">
            <a:avLst/>
          </a:prstGeom>
        </p:spPr>
        <p:txBody>
          <a:bodyPr vert="horz" wrap="square" lIns="0" tIns="9747" rIns="0" bIns="0" rtlCol="0">
            <a:spAutoFit/>
          </a:bodyPr>
          <a:lstStyle/>
          <a:p>
            <a:pPr marL="10829">
              <a:spcBef>
                <a:spcPts val="77"/>
              </a:spcBef>
            </a:pPr>
            <a:r>
              <a:rPr sz="2217" spc="-9" dirty="0">
                <a:solidFill>
                  <a:srgbClr val="FF0000"/>
                </a:solidFill>
                <a:latin typeface="Times New Roman"/>
                <a:cs typeface="Times New Roman"/>
              </a:rPr>
              <a:t>A?</a:t>
            </a:r>
            <a:endParaRPr sz="2217">
              <a:latin typeface="Times New Roman"/>
              <a:cs typeface="Times New Roman"/>
            </a:endParaRPr>
          </a:p>
        </p:txBody>
      </p:sp>
      <p:sp>
        <p:nvSpPr>
          <p:cNvPr id="5" name="object 5"/>
          <p:cNvSpPr/>
          <p:nvPr/>
        </p:nvSpPr>
        <p:spPr>
          <a:xfrm>
            <a:off x="1148813" y="3489145"/>
            <a:ext cx="998498" cy="990375"/>
          </a:xfrm>
          <a:custGeom>
            <a:avLst/>
            <a:gdLst/>
            <a:ahLst/>
            <a:cxnLst/>
            <a:rect l="l" t="t" r="r" b="b"/>
            <a:pathLst>
              <a:path w="1170939" h="1161414">
                <a:moveTo>
                  <a:pt x="1164336" y="0"/>
                </a:moveTo>
                <a:lnTo>
                  <a:pt x="0" y="1152144"/>
                </a:lnTo>
                <a:lnTo>
                  <a:pt x="6096" y="1161288"/>
                </a:lnTo>
                <a:lnTo>
                  <a:pt x="1170432" y="9144"/>
                </a:lnTo>
                <a:lnTo>
                  <a:pt x="1164336" y="0"/>
                </a:lnTo>
                <a:close/>
              </a:path>
            </a:pathLst>
          </a:custGeom>
          <a:solidFill>
            <a:srgbClr val="000000"/>
          </a:solidFill>
        </p:spPr>
        <p:txBody>
          <a:bodyPr wrap="square" lIns="0" tIns="0" rIns="0" bIns="0" rtlCol="0"/>
          <a:lstStyle/>
          <a:p>
            <a:endParaRPr sz="1535"/>
          </a:p>
        </p:txBody>
      </p:sp>
      <p:sp>
        <p:nvSpPr>
          <p:cNvPr id="6" name="object 6"/>
          <p:cNvSpPr/>
          <p:nvPr/>
        </p:nvSpPr>
        <p:spPr>
          <a:xfrm>
            <a:off x="2157274" y="3504738"/>
            <a:ext cx="1003371" cy="974672"/>
          </a:xfrm>
          <a:custGeom>
            <a:avLst/>
            <a:gdLst/>
            <a:ahLst/>
            <a:cxnLst/>
            <a:rect l="l" t="t" r="r" b="b"/>
            <a:pathLst>
              <a:path w="1176654" h="1143000">
                <a:moveTo>
                  <a:pt x="9143" y="0"/>
                </a:moveTo>
                <a:lnTo>
                  <a:pt x="0" y="6096"/>
                </a:lnTo>
                <a:lnTo>
                  <a:pt x="1167384" y="1143000"/>
                </a:lnTo>
                <a:lnTo>
                  <a:pt x="1176527" y="1133856"/>
                </a:lnTo>
                <a:lnTo>
                  <a:pt x="9143" y="0"/>
                </a:lnTo>
                <a:close/>
              </a:path>
            </a:pathLst>
          </a:custGeom>
          <a:solidFill>
            <a:srgbClr val="000000"/>
          </a:solidFill>
        </p:spPr>
        <p:txBody>
          <a:bodyPr wrap="square" lIns="0" tIns="0" rIns="0" bIns="0" rtlCol="0"/>
          <a:lstStyle/>
          <a:p>
            <a:endParaRPr sz="1535"/>
          </a:p>
        </p:txBody>
      </p:sp>
      <p:sp>
        <p:nvSpPr>
          <p:cNvPr id="7" name="object 7"/>
          <p:cNvSpPr txBox="1"/>
          <p:nvPr/>
        </p:nvSpPr>
        <p:spPr>
          <a:xfrm>
            <a:off x="633753" y="4494572"/>
            <a:ext cx="1022323" cy="351026"/>
          </a:xfrm>
          <a:prstGeom prst="rect">
            <a:avLst/>
          </a:prstGeom>
        </p:spPr>
        <p:txBody>
          <a:bodyPr vert="horz" wrap="square" lIns="0" tIns="9747" rIns="0" bIns="0" rtlCol="0">
            <a:spAutoFit/>
          </a:bodyPr>
          <a:lstStyle/>
          <a:p>
            <a:pPr marL="10829">
              <a:spcBef>
                <a:spcPts val="77"/>
              </a:spcBef>
            </a:pPr>
            <a:r>
              <a:rPr sz="2217" dirty="0">
                <a:latin typeface="Times New Roman"/>
                <a:cs typeface="Times New Roman"/>
              </a:rPr>
              <a:t>[21+,</a:t>
            </a:r>
            <a:r>
              <a:rPr sz="2217" spc="-94" dirty="0">
                <a:latin typeface="Times New Roman"/>
                <a:cs typeface="Times New Roman"/>
              </a:rPr>
              <a:t> </a:t>
            </a:r>
            <a:r>
              <a:rPr sz="2217" spc="-4" dirty="0">
                <a:latin typeface="Times New Roman"/>
                <a:cs typeface="Times New Roman"/>
              </a:rPr>
              <a:t>5-]</a:t>
            </a:r>
            <a:endParaRPr sz="2217">
              <a:latin typeface="Times New Roman"/>
              <a:cs typeface="Times New Roman"/>
            </a:endParaRPr>
          </a:p>
        </p:txBody>
      </p:sp>
      <p:sp>
        <p:nvSpPr>
          <p:cNvPr id="8" name="object 8"/>
          <p:cNvSpPr txBox="1"/>
          <p:nvPr/>
        </p:nvSpPr>
        <p:spPr>
          <a:xfrm>
            <a:off x="2736445" y="4510167"/>
            <a:ext cx="1022323" cy="351026"/>
          </a:xfrm>
          <a:prstGeom prst="rect">
            <a:avLst/>
          </a:prstGeom>
        </p:spPr>
        <p:txBody>
          <a:bodyPr vert="horz" wrap="square" lIns="0" tIns="9747" rIns="0" bIns="0" rtlCol="0">
            <a:spAutoFit/>
          </a:bodyPr>
          <a:lstStyle/>
          <a:p>
            <a:pPr marL="10829">
              <a:spcBef>
                <a:spcPts val="77"/>
              </a:spcBef>
            </a:pPr>
            <a:r>
              <a:rPr sz="2217" dirty="0">
                <a:latin typeface="Times New Roman"/>
                <a:cs typeface="Times New Roman"/>
              </a:rPr>
              <a:t>[8+,</a:t>
            </a:r>
            <a:r>
              <a:rPr sz="2217" spc="-90" dirty="0">
                <a:latin typeface="Times New Roman"/>
                <a:cs typeface="Times New Roman"/>
              </a:rPr>
              <a:t> </a:t>
            </a:r>
            <a:r>
              <a:rPr sz="2217" spc="-4" dirty="0">
                <a:latin typeface="Times New Roman"/>
                <a:cs typeface="Times New Roman"/>
              </a:rPr>
              <a:t>30-]</a:t>
            </a:r>
            <a:endParaRPr sz="2217">
              <a:latin typeface="Times New Roman"/>
              <a:cs typeface="Times New Roman"/>
            </a:endParaRPr>
          </a:p>
        </p:txBody>
      </p:sp>
      <p:sp>
        <p:nvSpPr>
          <p:cNvPr id="9" name="object 9"/>
          <p:cNvSpPr txBox="1"/>
          <p:nvPr/>
        </p:nvSpPr>
        <p:spPr>
          <a:xfrm>
            <a:off x="1475870" y="3652456"/>
            <a:ext cx="146742"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a</a:t>
            </a:r>
            <a:endParaRPr sz="2217">
              <a:latin typeface="Times New Roman"/>
              <a:cs typeface="Times New Roman"/>
            </a:endParaRPr>
          </a:p>
        </p:txBody>
      </p:sp>
      <p:sp>
        <p:nvSpPr>
          <p:cNvPr id="10" name="object 10"/>
          <p:cNvSpPr txBox="1"/>
          <p:nvPr/>
        </p:nvSpPr>
        <p:spPr>
          <a:xfrm>
            <a:off x="2668869" y="3652456"/>
            <a:ext cx="162445"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b</a:t>
            </a:r>
            <a:endParaRPr sz="2217">
              <a:latin typeface="Times New Roman"/>
              <a:cs typeface="Times New Roman"/>
            </a:endParaRPr>
          </a:p>
        </p:txBody>
      </p:sp>
      <p:sp>
        <p:nvSpPr>
          <p:cNvPr id="11" name="object 11"/>
          <p:cNvSpPr txBox="1"/>
          <p:nvPr/>
        </p:nvSpPr>
        <p:spPr>
          <a:xfrm>
            <a:off x="6104913" y="3163820"/>
            <a:ext cx="333554" cy="351026"/>
          </a:xfrm>
          <a:prstGeom prst="rect">
            <a:avLst/>
          </a:prstGeom>
        </p:spPr>
        <p:txBody>
          <a:bodyPr vert="horz" wrap="square" lIns="0" tIns="9747" rIns="0" bIns="0" rtlCol="0">
            <a:spAutoFit/>
          </a:bodyPr>
          <a:lstStyle/>
          <a:p>
            <a:pPr marL="10829">
              <a:spcBef>
                <a:spcPts val="77"/>
              </a:spcBef>
            </a:pPr>
            <a:r>
              <a:rPr sz="2217" spc="-4" dirty="0">
                <a:solidFill>
                  <a:srgbClr val="FF0000"/>
                </a:solidFill>
                <a:latin typeface="Times New Roman"/>
                <a:cs typeface="Times New Roman"/>
              </a:rPr>
              <a:t>B?</a:t>
            </a:r>
            <a:endParaRPr sz="2217">
              <a:latin typeface="Times New Roman"/>
              <a:cs typeface="Times New Roman"/>
            </a:endParaRPr>
          </a:p>
        </p:txBody>
      </p:sp>
      <p:sp>
        <p:nvSpPr>
          <p:cNvPr id="12" name="object 12"/>
          <p:cNvSpPr/>
          <p:nvPr/>
        </p:nvSpPr>
        <p:spPr>
          <a:xfrm>
            <a:off x="5286622" y="3491743"/>
            <a:ext cx="930812" cy="987668"/>
          </a:xfrm>
          <a:custGeom>
            <a:avLst/>
            <a:gdLst/>
            <a:ahLst/>
            <a:cxnLst/>
            <a:rect l="l" t="t" r="r" b="b"/>
            <a:pathLst>
              <a:path w="1091565" h="1158239">
                <a:moveTo>
                  <a:pt x="1082039" y="0"/>
                </a:moveTo>
                <a:lnTo>
                  <a:pt x="0" y="1149096"/>
                </a:lnTo>
                <a:lnTo>
                  <a:pt x="9143" y="1158240"/>
                </a:lnTo>
                <a:lnTo>
                  <a:pt x="1091184" y="6096"/>
                </a:lnTo>
                <a:lnTo>
                  <a:pt x="1082039" y="0"/>
                </a:lnTo>
                <a:close/>
              </a:path>
            </a:pathLst>
          </a:custGeom>
          <a:solidFill>
            <a:srgbClr val="000000"/>
          </a:solidFill>
        </p:spPr>
        <p:txBody>
          <a:bodyPr wrap="square" lIns="0" tIns="0" rIns="0" bIns="0" rtlCol="0"/>
          <a:lstStyle/>
          <a:p>
            <a:endParaRPr sz="1535"/>
          </a:p>
        </p:txBody>
      </p:sp>
      <p:sp>
        <p:nvSpPr>
          <p:cNvPr id="13" name="object 13"/>
          <p:cNvSpPr/>
          <p:nvPr/>
        </p:nvSpPr>
        <p:spPr>
          <a:xfrm>
            <a:off x="6224906" y="3504738"/>
            <a:ext cx="1003371" cy="974672"/>
          </a:xfrm>
          <a:custGeom>
            <a:avLst/>
            <a:gdLst/>
            <a:ahLst/>
            <a:cxnLst/>
            <a:rect l="l" t="t" r="r" b="b"/>
            <a:pathLst>
              <a:path w="1176654" h="1143000">
                <a:moveTo>
                  <a:pt x="9144" y="0"/>
                </a:moveTo>
                <a:lnTo>
                  <a:pt x="0" y="6096"/>
                </a:lnTo>
                <a:lnTo>
                  <a:pt x="1170432" y="1143000"/>
                </a:lnTo>
                <a:lnTo>
                  <a:pt x="1176528" y="1133856"/>
                </a:lnTo>
                <a:lnTo>
                  <a:pt x="9144" y="0"/>
                </a:lnTo>
                <a:close/>
              </a:path>
            </a:pathLst>
          </a:custGeom>
          <a:solidFill>
            <a:srgbClr val="000000"/>
          </a:solidFill>
        </p:spPr>
        <p:txBody>
          <a:bodyPr wrap="square" lIns="0" tIns="0" rIns="0" bIns="0" rtlCol="0"/>
          <a:lstStyle/>
          <a:p>
            <a:endParaRPr sz="1535"/>
          </a:p>
        </p:txBody>
      </p:sp>
      <p:sp>
        <p:nvSpPr>
          <p:cNvPr id="14" name="object 14"/>
          <p:cNvSpPr txBox="1"/>
          <p:nvPr/>
        </p:nvSpPr>
        <p:spPr>
          <a:xfrm>
            <a:off x="4701385" y="4494572"/>
            <a:ext cx="1163109" cy="351026"/>
          </a:xfrm>
          <a:prstGeom prst="rect">
            <a:avLst/>
          </a:prstGeom>
        </p:spPr>
        <p:txBody>
          <a:bodyPr vert="horz" wrap="square" lIns="0" tIns="9747" rIns="0" bIns="0" rtlCol="0">
            <a:spAutoFit/>
          </a:bodyPr>
          <a:lstStyle/>
          <a:p>
            <a:pPr marL="10829">
              <a:spcBef>
                <a:spcPts val="77"/>
              </a:spcBef>
            </a:pPr>
            <a:r>
              <a:rPr sz="2217" dirty="0">
                <a:latin typeface="Times New Roman"/>
                <a:cs typeface="Times New Roman"/>
              </a:rPr>
              <a:t>[18+,</a:t>
            </a:r>
            <a:r>
              <a:rPr sz="2217" spc="-94" dirty="0">
                <a:latin typeface="Times New Roman"/>
                <a:cs typeface="Times New Roman"/>
              </a:rPr>
              <a:t> </a:t>
            </a:r>
            <a:r>
              <a:rPr sz="2217" spc="-4" dirty="0">
                <a:latin typeface="Times New Roman"/>
                <a:cs typeface="Times New Roman"/>
              </a:rPr>
              <a:t>33-]</a:t>
            </a:r>
            <a:endParaRPr sz="2217">
              <a:latin typeface="Times New Roman"/>
              <a:cs typeface="Times New Roman"/>
            </a:endParaRPr>
          </a:p>
        </p:txBody>
      </p:sp>
      <p:sp>
        <p:nvSpPr>
          <p:cNvPr id="15" name="object 15"/>
          <p:cNvSpPr txBox="1"/>
          <p:nvPr/>
        </p:nvSpPr>
        <p:spPr>
          <a:xfrm>
            <a:off x="6804079" y="4510167"/>
            <a:ext cx="1012035" cy="351026"/>
          </a:xfrm>
          <a:prstGeom prst="rect">
            <a:avLst/>
          </a:prstGeom>
        </p:spPr>
        <p:txBody>
          <a:bodyPr vert="horz" wrap="square" lIns="0" tIns="9747" rIns="0" bIns="0" rtlCol="0">
            <a:spAutoFit/>
          </a:bodyPr>
          <a:lstStyle/>
          <a:p>
            <a:pPr marL="10829">
              <a:spcBef>
                <a:spcPts val="77"/>
              </a:spcBef>
            </a:pPr>
            <a:r>
              <a:rPr sz="2217" spc="-17" dirty="0">
                <a:latin typeface="Times New Roman"/>
                <a:cs typeface="Times New Roman"/>
              </a:rPr>
              <a:t>[11+,</a:t>
            </a:r>
            <a:r>
              <a:rPr sz="2217" spc="-94" dirty="0">
                <a:latin typeface="Times New Roman"/>
                <a:cs typeface="Times New Roman"/>
              </a:rPr>
              <a:t> </a:t>
            </a:r>
            <a:r>
              <a:rPr sz="2217" spc="-4" dirty="0">
                <a:latin typeface="Times New Roman"/>
                <a:cs typeface="Times New Roman"/>
              </a:rPr>
              <a:t>2-]</a:t>
            </a:r>
            <a:endParaRPr sz="2217">
              <a:latin typeface="Times New Roman"/>
              <a:cs typeface="Times New Roman"/>
            </a:endParaRPr>
          </a:p>
        </p:txBody>
      </p:sp>
      <p:sp>
        <p:nvSpPr>
          <p:cNvPr id="16" name="object 16"/>
          <p:cNvSpPr txBox="1"/>
          <p:nvPr/>
        </p:nvSpPr>
        <p:spPr>
          <a:xfrm>
            <a:off x="5543503" y="3652456"/>
            <a:ext cx="146742"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c</a:t>
            </a:r>
            <a:endParaRPr sz="2217">
              <a:latin typeface="Times New Roman"/>
              <a:cs typeface="Times New Roman"/>
            </a:endParaRPr>
          </a:p>
        </p:txBody>
      </p:sp>
      <p:sp>
        <p:nvSpPr>
          <p:cNvPr id="17" name="object 17"/>
          <p:cNvSpPr txBox="1"/>
          <p:nvPr/>
        </p:nvSpPr>
        <p:spPr>
          <a:xfrm>
            <a:off x="6736500" y="3652456"/>
            <a:ext cx="162445"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d</a:t>
            </a:r>
            <a:endParaRPr sz="2217">
              <a:latin typeface="Times New Roman"/>
              <a:cs typeface="Times New Roman"/>
            </a:endParaRPr>
          </a:p>
        </p:txBody>
      </p:sp>
    </p:spTree>
    <p:extLst>
      <p:ext uri="{BB962C8B-B14F-4D97-AF65-F5344CB8AC3E}">
        <p14:creationId xmlns:p14="http://schemas.microsoft.com/office/powerpoint/2010/main" val="7953303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630278"/>
            <a:ext cx="6950031" cy="503925"/>
          </a:xfrm>
          <a:prstGeom prst="rect">
            <a:avLst/>
          </a:prstGeom>
        </p:spPr>
        <p:txBody>
          <a:bodyPr vert="horz" wrap="square" lIns="0" tIns="11371" rIns="0" bIns="0" rtlCol="0">
            <a:spAutoFit/>
          </a:bodyPr>
          <a:lstStyle/>
          <a:p>
            <a:pPr marL="10829">
              <a:spcBef>
                <a:spcPts val="90"/>
              </a:spcBef>
            </a:pPr>
            <a:r>
              <a:rPr dirty="0"/>
              <a:t>Which attribute is </a:t>
            </a:r>
            <a:r>
              <a:rPr spc="-4" dirty="0"/>
              <a:t>the best</a:t>
            </a:r>
            <a:r>
              <a:rPr dirty="0"/>
              <a:t> classifier?</a:t>
            </a:r>
          </a:p>
        </p:txBody>
      </p:sp>
      <p:sp>
        <p:nvSpPr>
          <p:cNvPr id="3" name="object 3"/>
          <p:cNvSpPr/>
          <p:nvPr/>
        </p:nvSpPr>
        <p:spPr>
          <a:xfrm>
            <a:off x="1008461" y="1877685"/>
            <a:ext cx="998498" cy="987668"/>
          </a:xfrm>
          <a:custGeom>
            <a:avLst/>
            <a:gdLst/>
            <a:ahLst/>
            <a:cxnLst/>
            <a:rect l="l" t="t" r="r" b="b"/>
            <a:pathLst>
              <a:path w="1170939" h="1158239">
                <a:moveTo>
                  <a:pt x="1164336" y="0"/>
                </a:moveTo>
                <a:lnTo>
                  <a:pt x="0" y="1152144"/>
                </a:lnTo>
                <a:lnTo>
                  <a:pt x="6095" y="1158240"/>
                </a:lnTo>
                <a:lnTo>
                  <a:pt x="1170432" y="6096"/>
                </a:lnTo>
                <a:lnTo>
                  <a:pt x="1164336" y="0"/>
                </a:lnTo>
                <a:close/>
              </a:path>
            </a:pathLst>
          </a:custGeom>
          <a:solidFill>
            <a:srgbClr val="000000"/>
          </a:solidFill>
        </p:spPr>
        <p:txBody>
          <a:bodyPr wrap="square" lIns="0" tIns="0" rIns="0" bIns="0" rtlCol="0"/>
          <a:lstStyle/>
          <a:p>
            <a:endParaRPr sz="1535"/>
          </a:p>
        </p:txBody>
      </p:sp>
      <p:sp>
        <p:nvSpPr>
          <p:cNvPr id="4" name="object 4"/>
          <p:cNvSpPr/>
          <p:nvPr/>
        </p:nvSpPr>
        <p:spPr>
          <a:xfrm>
            <a:off x="2016922" y="1890681"/>
            <a:ext cx="1003371" cy="974672"/>
          </a:xfrm>
          <a:custGeom>
            <a:avLst/>
            <a:gdLst/>
            <a:ahLst/>
            <a:cxnLst/>
            <a:rect l="l" t="t" r="r" b="b"/>
            <a:pathLst>
              <a:path w="1176654" h="1143000">
                <a:moveTo>
                  <a:pt x="9143" y="0"/>
                </a:moveTo>
                <a:lnTo>
                  <a:pt x="0" y="9143"/>
                </a:lnTo>
                <a:lnTo>
                  <a:pt x="1167384" y="1143000"/>
                </a:lnTo>
                <a:lnTo>
                  <a:pt x="1176527" y="1136903"/>
                </a:lnTo>
                <a:lnTo>
                  <a:pt x="9143" y="0"/>
                </a:lnTo>
                <a:close/>
              </a:path>
            </a:pathLst>
          </a:custGeom>
          <a:solidFill>
            <a:srgbClr val="000000"/>
          </a:solidFill>
        </p:spPr>
        <p:txBody>
          <a:bodyPr wrap="square" lIns="0" tIns="0" rIns="0" bIns="0" rtlCol="0"/>
          <a:lstStyle/>
          <a:p>
            <a:endParaRPr sz="1535"/>
          </a:p>
        </p:txBody>
      </p:sp>
      <p:sp>
        <p:nvSpPr>
          <p:cNvPr id="5" name="object 5"/>
          <p:cNvSpPr/>
          <p:nvPr/>
        </p:nvSpPr>
        <p:spPr>
          <a:xfrm>
            <a:off x="5707679" y="1872488"/>
            <a:ext cx="928105" cy="987668"/>
          </a:xfrm>
          <a:custGeom>
            <a:avLst/>
            <a:gdLst/>
            <a:ahLst/>
            <a:cxnLst/>
            <a:rect l="l" t="t" r="r" b="b"/>
            <a:pathLst>
              <a:path w="1088390" h="1158239">
                <a:moveTo>
                  <a:pt x="1082040" y="0"/>
                </a:moveTo>
                <a:lnTo>
                  <a:pt x="0" y="1152143"/>
                </a:lnTo>
                <a:lnTo>
                  <a:pt x="9144" y="1158239"/>
                </a:lnTo>
                <a:lnTo>
                  <a:pt x="1088136" y="9143"/>
                </a:lnTo>
                <a:lnTo>
                  <a:pt x="1082040" y="0"/>
                </a:lnTo>
                <a:close/>
              </a:path>
            </a:pathLst>
          </a:custGeom>
          <a:solidFill>
            <a:srgbClr val="000000"/>
          </a:solidFill>
        </p:spPr>
        <p:txBody>
          <a:bodyPr wrap="square" lIns="0" tIns="0" rIns="0" bIns="0" rtlCol="0"/>
          <a:lstStyle/>
          <a:p>
            <a:endParaRPr sz="1535"/>
          </a:p>
        </p:txBody>
      </p:sp>
      <p:sp>
        <p:nvSpPr>
          <p:cNvPr id="6" name="object 6"/>
          <p:cNvSpPr/>
          <p:nvPr/>
        </p:nvSpPr>
        <p:spPr>
          <a:xfrm>
            <a:off x="6645964" y="1885483"/>
            <a:ext cx="1003371" cy="974672"/>
          </a:xfrm>
          <a:custGeom>
            <a:avLst/>
            <a:gdLst/>
            <a:ahLst/>
            <a:cxnLst/>
            <a:rect l="l" t="t" r="r" b="b"/>
            <a:pathLst>
              <a:path w="1176654" h="1143000">
                <a:moveTo>
                  <a:pt x="9144" y="0"/>
                </a:moveTo>
                <a:lnTo>
                  <a:pt x="0" y="9143"/>
                </a:lnTo>
                <a:lnTo>
                  <a:pt x="1167384" y="1143000"/>
                </a:lnTo>
                <a:lnTo>
                  <a:pt x="1176528" y="1136903"/>
                </a:lnTo>
                <a:lnTo>
                  <a:pt x="9144" y="0"/>
                </a:lnTo>
                <a:close/>
              </a:path>
            </a:pathLst>
          </a:custGeom>
          <a:solidFill>
            <a:srgbClr val="000000"/>
          </a:solidFill>
        </p:spPr>
        <p:txBody>
          <a:bodyPr wrap="square" lIns="0" tIns="0" rIns="0" bIns="0" rtlCol="0"/>
          <a:lstStyle/>
          <a:p>
            <a:endParaRPr sz="1535"/>
          </a:p>
        </p:txBody>
      </p:sp>
      <p:sp>
        <p:nvSpPr>
          <p:cNvPr id="7" name="object 7"/>
          <p:cNvSpPr txBox="1"/>
          <p:nvPr/>
        </p:nvSpPr>
        <p:spPr>
          <a:xfrm>
            <a:off x="1054812" y="1271657"/>
            <a:ext cx="1869746" cy="1122654"/>
          </a:xfrm>
          <a:prstGeom prst="rect">
            <a:avLst/>
          </a:prstGeom>
        </p:spPr>
        <p:txBody>
          <a:bodyPr vert="horz" wrap="square" lIns="0" tIns="11913" rIns="0" bIns="0" rtlCol="0">
            <a:spAutoFit/>
          </a:bodyPr>
          <a:lstStyle/>
          <a:p>
            <a:pPr algn="ctr">
              <a:lnSpc>
                <a:spcPts val="2187"/>
              </a:lnSpc>
              <a:spcBef>
                <a:spcPts val="94"/>
              </a:spcBef>
            </a:pPr>
            <a:r>
              <a:rPr sz="1833" dirty="0">
                <a:latin typeface="Times New Roman"/>
                <a:cs typeface="Times New Roman"/>
              </a:rPr>
              <a:t>E([29+,35-]) </a:t>
            </a:r>
            <a:r>
              <a:rPr sz="1833" spc="4" dirty="0">
                <a:latin typeface="Times New Roman"/>
                <a:cs typeface="Times New Roman"/>
              </a:rPr>
              <a:t>=</a:t>
            </a:r>
            <a:r>
              <a:rPr sz="1833" spc="-60" dirty="0">
                <a:latin typeface="Times New Roman"/>
                <a:cs typeface="Times New Roman"/>
              </a:rPr>
              <a:t> </a:t>
            </a:r>
            <a:r>
              <a:rPr sz="1833" spc="4" dirty="0">
                <a:latin typeface="Times New Roman"/>
                <a:cs typeface="Times New Roman"/>
              </a:rPr>
              <a:t>0.99</a:t>
            </a:r>
            <a:endParaRPr sz="1833">
              <a:latin typeface="Times New Roman"/>
              <a:cs typeface="Times New Roman"/>
            </a:endParaRPr>
          </a:p>
          <a:p>
            <a:pPr marL="163522" algn="ctr">
              <a:lnSpc>
                <a:spcPts val="2648"/>
              </a:lnSpc>
            </a:pPr>
            <a:r>
              <a:rPr sz="2217" spc="-9" dirty="0">
                <a:solidFill>
                  <a:srgbClr val="FF0000"/>
                </a:solidFill>
                <a:latin typeface="Times New Roman"/>
                <a:cs typeface="Times New Roman"/>
              </a:rPr>
              <a:t>A?</a:t>
            </a:r>
            <a:endParaRPr sz="2217">
              <a:latin typeface="Times New Roman"/>
              <a:cs typeface="Times New Roman"/>
            </a:endParaRPr>
          </a:p>
          <a:p>
            <a:pPr marL="46566" algn="ctr">
              <a:spcBef>
                <a:spcPts val="1207"/>
              </a:spcBef>
              <a:tabLst>
                <a:tab pos="1239412" algn="l"/>
              </a:tabLst>
            </a:pPr>
            <a:r>
              <a:rPr sz="2217" spc="-4" dirty="0">
                <a:latin typeface="Times New Roman"/>
                <a:cs typeface="Times New Roman"/>
              </a:rPr>
              <a:t>a	b</a:t>
            </a:r>
            <a:endParaRPr sz="2217">
              <a:latin typeface="Times New Roman"/>
              <a:cs typeface="Times New Roman"/>
            </a:endParaRPr>
          </a:p>
        </p:txBody>
      </p:sp>
      <p:sp>
        <p:nvSpPr>
          <p:cNvPr id="8" name="object 8"/>
          <p:cNvSpPr txBox="1"/>
          <p:nvPr/>
        </p:nvSpPr>
        <p:spPr>
          <a:xfrm>
            <a:off x="5683856" y="1271657"/>
            <a:ext cx="1869746" cy="1122654"/>
          </a:xfrm>
          <a:prstGeom prst="rect">
            <a:avLst/>
          </a:prstGeom>
        </p:spPr>
        <p:txBody>
          <a:bodyPr vert="horz" wrap="square" lIns="0" tIns="11913" rIns="0" bIns="0" rtlCol="0">
            <a:spAutoFit/>
          </a:bodyPr>
          <a:lstStyle/>
          <a:p>
            <a:pPr algn="ctr">
              <a:lnSpc>
                <a:spcPts val="2166"/>
              </a:lnSpc>
              <a:spcBef>
                <a:spcPts val="94"/>
              </a:spcBef>
            </a:pPr>
            <a:r>
              <a:rPr sz="1833" dirty="0">
                <a:latin typeface="Times New Roman"/>
                <a:cs typeface="Times New Roman"/>
              </a:rPr>
              <a:t>E([29+,35-]) </a:t>
            </a:r>
            <a:r>
              <a:rPr sz="1833" spc="4" dirty="0">
                <a:latin typeface="Times New Roman"/>
                <a:cs typeface="Times New Roman"/>
              </a:rPr>
              <a:t>=</a:t>
            </a:r>
            <a:r>
              <a:rPr sz="1833" spc="-60" dirty="0">
                <a:latin typeface="Times New Roman"/>
                <a:cs typeface="Times New Roman"/>
              </a:rPr>
              <a:t> </a:t>
            </a:r>
            <a:r>
              <a:rPr sz="1833" spc="4" dirty="0">
                <a:latin typeface="Times New Roman"/>
                <a:cs typeface="Times New Roman"/>
              </a:rPr>
              <a:t>0.99</a:t>
            </a:r>
            <a:endParaRPr sz="1833">
              <a:latin typeface="Times New Roman"/>
              <a:cs typeface="Times New Roman"/>
            </a:endParaRPr>
          </a:p>
          <a:p>
            <a:pPr marL="147820" algn="ctr">
              <a:lnSpc>
                <a:spcPts val="2626"/>
              </a:lnSpc>
            </a:pPr>
            <a:r>
              <a:rPr sz="2217" spc="-4" dirty="0">
                <a:solidFill>
                  <a:srgbClr val="FF0000"/>
                </a:solidFill>
                <a:latin typeface="Times New Roman"/>
                <a:cs typeface="Times New Roman"/>
              </a:rPr>
              <a:t>B?</a:t>
            </a:r>
            <a:endParaRPr sz="2217">
              <a:latin typeface="Times New Roman"/>
              <a:cs typeface="Times New Roman"/>
            </a:endParaRPr>
          </a:p>
          <a:p>
            <a:pPr marL="46566" algn="ctr">
              <a:spcBef>
                <a:spcPts val="1207"/>
              </a:spcBef>
              <a:tabLst>
                <a:tab pos="1239412" algn="l"/>
              </a:tabLst>
            </a:pPr>
            <a:r>
              <a:rPr sz="2217" spc="-4" dirty="0">
                <a:latin typeface="Times New Roman"/>
                <a:cs typeface="Times New Roman"/>
              </a:rPr>
              <a:t>c	d</a:t>
            </a:r>
            <a:endParaRPr sz="2217">
              <a:latin typeface="Times New Roman"/>
              <a:cs typeface="Times New Roman"/>
            </a:endParaRPr>
          </a:p>
        </p:txBody>
      </p:sp>
      <p:sp>
        <p:nvSpPr>
          <p:cNvPr id="9" name="object 9"/>
          <p:cNvSpPr txBox="1"/>
          <p:nvPr/>
        </p:nvSpPr>
        <p:spPr>
          <a:xfrm>
            <a:off x="282872" y="2782060"/>
            <a:ext cx="1752786" cy="825104"/>
          </a:xfrm>
          <a:prstGeom prst="rect">
            <a:avLst/>
          </a:prstGeom>
        </p:spPr>
        <p:txBody>
          <a:bodyPr vert="horz" wrap="square" lIns="0" tIns="111004" rIns="0" bIns="0" rtlCol="0">
            <a:spAutoFit/>
          </a:bodyPr>
          <a:lstStyle/>
          <a:p>
            <a:pPr marL="220917">
              <a:spcBef>
                <a:spcPts val="874"/>
              </a:spcBef>
            </a:pPr>
            <a:r>
              <a:rPr sz="2217" dirty="0">
                <a:latin typeface="Times New Roman"/>
                <a:cs typeface="Times New Roman"/>
              </a:rPr>
              <a:t>[21+,</a:t>
            </a:r>
            <a:r>
              <a:rPr sz="2217" spc="-38" dirty="0">
                <a:latin typeface="Times New Roman"/>
                <a:cs typeface="Times New Roman"/>
              </a:rPr>
              <a:t> </a:t>
            </a:r>
            <a:r>
              <a:rPr sz="2217" spc="-4" dirty="0">
                <a:latin typeface="Times New Roman"/>
                <a:cs typeface="Times New Roman"/>
              </a:rPr>
              <a:t>5-]</a:t>
            </a:r>
            <a:endParaRPr sz="2217">
              <a:latin typeface="Times New Roman"/>
              <a:cs typeface="Times New Roman"/>
            </a:endParaRPr>
          </a:p>
          <a:p>
            <a:pPr marL="10829">
              <a:spcBef>
                <a:spcPts val="669"/>
              </a:spcBef>
            </a:pPr>
            <a:r>
              <a:rPr sz="1833" dirty="0">
                <a:latin typeface="Times New Roman"/>
                <a:cs typeface="Times New Roman"/>
              </a:rPr>
              <a:t>E([21+,5-]) </a:t>
            </a:r>
            <a:r>
              <a:rPr sz="1833" spc="4" dirty="0">
                <a:latin typeface="Times New Roman"/>
                <a:cs typeface="Times New Roman"/>
              </a:rPr>
              <a:t>=</a:t>
            </a:r>
            <a:r>
              <a:rPr sz="1833" spc="-64" dirty="0">
                <a:latin typeface="Times New Roman"/>
                <a:cs typeface="Times New Roman"/>
              </a:rPr>
              <a:t> </a:t>
            </a:r>
            <a:r>
              <a:rPr sz="1833" spc="4" dirty="0">
                <a:latin typeface="Times New Roman"/>
                <a:cs typeface="Times New Roman"/>
              </a:rPr>
              <a:t>0.71</a:t>
            </a:r>
            <a:endParaRPr sz="1833">
              <a:latin typeface="Times New Roman"/>
              <a:cs typeface="Times New Roman"/>
            </a:endParaRPr>
          </a:p>
        </p:txBody>
      </p:sp>
      <p:sp>
        <p:nvSpPr>
          <p:cNvPr id="10" name="object 10"/>
          <p:cNvSpPr txBox="1"/>
          <p:nvPr/>
        </p:nvSpPr>
        <p:spPr>
          <a:xfrm>
            <a:off x="2458340" y="2810651"/>
            <a:ext cx="1752786" cy="796423"/>
          </a:xfrm>
          <a:prstGeom prst="rect">
            <a:avLst/>
          </a:prstGeom>
        </p:spPr>
        <p:txBody>
          <a:bodyPr vert="horz" wrap="square" lIns="0" tIns="95301" rIns="0" bIns="0" rtlCol="0">
            <a:spAutoFit/>
          </a:bodyPr>
          <a:lstStyle/>
          <a:p>
            <a:pPr marL="148361">
              <a:spcBef>
                <a:spcPts val="750"/>
              </a:spcBef>
            </a:pPr>
            <a:r>
              <a:rPr sz="2217" dirty="0">
                <a:latin typeface="Times New Roman"/>
                <a:cs typeface="Times New Roman"/>
              </a:rPr>
              <a:t>[8+,</a:t>
            </a:r>
            <a:r>
              <a:rPr sz="2217" spc="-34" dirty="0">
                <a:latin typeface="Times New Roman"/>
                <a:cs typeface="Times New Roman"/>
              </a:rPr>
              <a:t> </a:t>
            </a:r>
            <a:r>
              <a:rPr sz="2217" spc="-4" dirty="0">
                <a:latin typeface="Times New Roman"/>
                <a:cs typeface="Times New Roman"/>
              </a:rPr>
              <a:t>30-]</a:t>
            </a:r>
            <a:endParaRPr sz="2217">
              <a:latin typeface="Times New Roman"/>
              <a:cs typeface="Times New Roman"/>
            </a:endParaRPr>
          </a:p>
          <a:p>
            <a:pPr marL="10829">
              <a:spcBef>
                <a:spcPts val="567"/>
              </a:spcBef>
            </a:pPr>
            <a:r>
              <a:rPr sz="1833" dirty="0">
                <a:latin typeface="Times New Roman"/>
                <a:cs typeface="Times New Roman"/>
              </a:rPr>
              <a:t>E([8+,30-]) </a:t>
            </a:r>
            <a:r>
              <a:rPr sz="1833" spc="4" dirty="0">
                <a:latin typeface="Times New Roman"/>
                <a:cs typeface="Times New Roman"/>
              </a:rPr>
              <a:t>=</a:t>
            </a:r>
            <a:r>
              <a:rPr sz="1833" spc="-64" dirty="0">
                <a:latin typeface="Times New Roman"/>
                <a:cs typeface="Times New Roman"/>
              </a:rPr>
              <a:t> </a:t>
            </a:r>
            <a:r>
              <a:rPr sz="1833" spc="4" dirty="0">
                <a:latin typeface="Times New Roman"/>
                <a:cs typeface="Times New Roman"/>
              </a:rPr>
              <a:t>0.74</a:t>
            </a:r>
            <a:endParaRPr sz="1833">
              <a:latin typeface="Times New Roman"/>
              <a:cs typeface="Times New Roman"/>
            </a:endParaRPr>
          </a:p>
        </p:txBody>
      </p:sp>
      <p:sp>
        <p:nvSpPr>
          <p:cNvPr id="11" name="object 11"/>
          <p:cNvSpPr txBox="1"/>
          <p:nvPr/>
        </p:nvSpPr>
        <p:spPr>
          <a:xfrm>
            <a:off x="4841738" y="2773743"/>
            <a:ext cx="1869746" cy="827838"/>
          </a:xfrm>
          <a:prstGeom prst="rect">
            <a:avLst/>
          </a:prstGeom>
        </p:spPr>
        <p:txBody>
          <a:bodyPr vert="horz" wrap="square" lIns="0" tIns="113712" rIns="0" bIns="0" rtlCol="0">
            <a:spAutoFit/>
          </a:bodyPr>
          <a:lstStyle/>
          <a:p>
            <a:pPr marL="291308">
              <a:spcBef>
                <a:spcPts val="895"/>
              </a:spcBef>
            </a:pPr>
            <a:r>
              <a:rPr sz="2217" dirty="0">
                <a:latin typeface="Times New Roman"/>
                <a:cs typeface="Times New Roman"/>
              </a:rPr>
              <a:t>[18+,</a:t>
            </a:r>
            <a:r>
              <a:rPr sz="2217" spc="-38" dirty="0">
                <a:latin typeface="Times New Roman"/>
                <a:cs typeface="Times New Roman"/>
              </a:rPr>
              <a:t> </a:t>
            </a:r>
            <a:r>
              <a:rPr sz="2217" spc="-4" dirty="0">
                <a:latin typeface="Times New Roman"/>
                <a:cs typeface="Times New Roman"/>
              </a:rPr>
              <a:t>33-]</a:t>
            </a:r>
            <a:endParaRPr sz="2217">
              <a:latin typeface="Times New Roman"/>
              <a:cs typeface="Times New Roman"/>
            </a:endParaRPr>
          </a:p>
          <a:p>
            <a:pPr marL="10829">
              <a:spcBef>
                <a:spcPts val="691"/>
              </a:spcBef>
            </a:pPr>
            <a:r>
              <a:rPr sz="1833" dirty="0">
                <a:latin typeface="Times New Roman"/>
                <a:cs typeface="Times New Roman"/>
              </a:rPr>
              <a:t>E([18+,33-]) </a:t>
            </a:r>
            <a:r>
              <a:rPr sz="1833" spc="4" dirty="0">
                <a:latin typeface="Times New Roman"/>
                <a:cs typeface="Times New Roman"/>
              </a:rPr>
              <a:t>=</a:t>
            </a:r>
            <a:r>
              <a:rPr sz="1833" spc="-60" dirty="0">
                <a:latin typeface="Times New Roman"/>
                <a:cs typeface="Times New Roman"/>
              </a:rPr>
              <a:t> </a:t>
            </a:r>
            <a:r>
              <a:rPr sz="1833" spc="4" dirty="0">
                <a:latin typeface="Times New Roman"/>
                <a:cs typeface="Times New Roman"/>
              </a:rPr>
              <a:t>0.94</a:t>
            </a:r>
            <a:endParaRPr sz="1833">
              <a:latin typeface="Times New Roman"/>
              <a:cs typeface="Times New Roman"/>
            </a:endParaRPr>
          </a:p>
        </p:txBody>
      </p:sp>
      <p:sp>
        <p:nvSpPr>
          <p:cNvPr id="12" name="object 12"/>
          <p:cNvSpPr txBox="1"/>
          <p:nvPr/>
        </p:nvSpPr>
        <p:spPr>
          <a:xfrm>
            <a:off x="7017207" y="2789338"/>
            <a:ext cx="1745205" cy="827838"/>
          </a:xfrm>
          <a:prstGeom prst="rect">
            <a:avLst/>
          </a:prstGeom>
        </p:spPr>
        <p:txBody>
          <a:bodyPr vert="horz" wrap="square" lIns="0" tIns="113712" rIns="0" bIns="0" rtlCol="0">
            <a:spAutoFit/>
          </a:bodyPr>
          <a:lstStyle/>
          <a:p>
            <a:pPr marL="218209">
              <a:spcBef>
                <a:spcPts val="895"/>
              </a:spcBef>
            </a:pPr>
            <a:r>
              <a:rPr sz="2217" spc="-17" dirty="0">
                <a:latin typeface="Times New Roman"/>
                <a:cs typeface="Times New Roman"/>
              </a:rPr>
              <a:t>[11+,</a:t>
            </a:r>
            <a:r>
              <a:rPr sz="2217" spc="-38" dirty="0">
                <a:latin typeface="Times New Roman"/>
                <a:cs typeface="Times New Roman"/>
              </a:rPr>
              <a:t> </a:t>
            </a:r>
            <a:r>
              <a:rPr sz="2217" spc="-4" dirty="0">
                <a:latin typeface="Times New Roman"/>
                <a:cs typeface="Times New Roman"/>
              </a:rPr>
              <a:t>2-]</a:t>
            </a:r>
            <a:endParaRPr sz="2217">
              <a:latin typeface="Times New Roman"/>
              <a:cs typeface="Times New Roman"/>
            </a:endParaRPr>
          </a:p>
          <a:p>
            <a:pPr marL="10829">
              <a:spcBef>
                <a:spcPts val="691"/>
              </a:spcBef>
            </a:pPr>
            <a:r>
              <a:rPr sz="1833" spc="-9" dirty="0">
                <a:latin typeface="Times New Roman"/>
                <a:cs typeface="Times New Roman"/>
              </a:rPr>
              <a:t>E([11+,2-]) </a:t>
            </a:r>
            <a:r>
              <a:rPr sz="1833" spc="4" dirty="0">
                <a:latin typeface="Times New Roman"/>
                <a:cs typeface="Times New Roman"/>
              </a:rPr>
              <a:t>=</a:t>
            </a:r>
            <a:r>
              <a:rPr sz="1833" spc="-30" dirty="0">
                <a:latin typeface="Times New Roman"/>
                <a:cs typeface="Times New Roman"/>
              </a:rPr>
              <a:t> </a:t>
            </a:r>
            <a:r>
              <a:rPr sz="1833" spc="4" dirty="0">
                <a:latin typeface="Times New Roman"/>
                <a:cs typeface="Times New Roman"/>
              </a:rPr>
              <a:t>0.62</a:t>
            </a:r>
            <a:endParaRPr sz="1833">
              <a:latin typeface="Times New Roman"/>
              <a:cs typeface="Times New Roman"/>
            </a:endParaRPr>
          </a:p>
        </p:txBody>
      </p:sp>
      <p:sp>
        <p:nvSpPr>
          <p:cNvPr id="13" name="object 13"/>
          <p:cNvSpPr txBox="1"/>
          <p:nvPr/>
        </p:nvSpPr>
        <p:spPr>
          <a:xfrm>
            <a:off x="423224" y="3935761"/>
            <a:ext cx="3587877" cy="1140287"/>
          </a:xfrm>
          <a:prstGeom prst="rect">
            <a:avLst/>
          </a:prstGeom>
        </p:spPr>
        <p:txBody>
          <a:bodyPr vert="horz" wrap="square" lIns="0" tIns="11913" rIns="0" bIns="0" rtlCol="0">
            <a:spAutoFit/>
          </a:bodyPr>
          <a:lstStyle/>
          <a:p>
            <a:pPr marL="10829">
              <a:spcBef>
                <a:spcPts val="94"/>
              </a:spcBef>
            </a:pPr>
            <a:r>
              <a:rPr sz="1833" dirty="0">
                <a:latin typeface="Times New Roman"/>
                <a:cs typeface="Times New Roman"/>
              </a:rPr>
              <a:t>Gain(S,A) </a:t>
            </a:r>
            <a:r>
              <a:rPr sz="1833" spc="4" dirty="0">
                <a:latin typeface="Times New Roman"/>
                <a:cs typeface="Times New Roman"/>
              </a:rPr>
              <a:t>=</a:t>
            </a:r>
            <a:r>
              <a:rPr sz="1833" spc="-17" dirty="0">
                <a:latin typeface="Times New Roman"/>
                <a:cs typeface="Times New Roman"/>
              </a:rPr>
              <a:t> </a:t>
            </a:r>
            <a:r>
              <a:rPr sz="1833" spc="-4" dirty="0">
                <a:latin typeface="Times New Roman"/>
                <a:cs typeface="Times New Roman"/>
              </a:rPr>
              <a:t>Entropy(S)</a:t>
            </a:r>
            <a:endParaRPr sz="1833">
              <a:latin typeface="Times New Roman"/>
              <a:cs typeface="Times New Roman"/>
            </a:endParaRPr>
          </a:p>
          <a:p>
            <a:pPr marL="1180393">
              <a:spcBef>
                <a:spcPts val="9"/>
              </a:spcBef>
            </a:pPr>
            <a:r>
              <a:rPr sz="1833" spc="-4" dirty="0">
                <a:latin typeface="Times New Roman"/>
                <a:cs typeface="Times New Roman"/>
              </a:rPr>
              <a:t>-26/64*Entropy([21+,5-])</a:t>
            </a:r>
            <a:endParaRPr sz="1833">
              <a:latin typeface="Times New Roman"/>
              <a:cs typeface="Times New Roman"/>
            </a:endParaRPr>
          </a:p>
          <a:p>
            <a:pPr marL="1180393">
              <a:spcBef>
                <a:spcPts val="13"/>
              </a:spcBef>
            </a:pPr>
            <a:r>
              <a:rPr sz="1833" spc="-4" dirty="0">
                <a:latin typeface="Times New Roman"/>
                <a:cs typeface="Times New Roman"/>
              </a:rPr>
              <a:t>-38/64*Entropy([8+,30-])</a:t>
            </a:r>
            <a:endParaRPr sz="1833">
              <a:latin typeface="Times New Roman"/>
              <a:cs typeface="Times New Roman"/>
            </a:endParaRPr>
          </a:p>
          <a:p>
            <a:pPr marL="1006041">
              <a:spcBef>
                <a:spcPts val="9"/>
              </a:spcBef>
            </a:pPr>
            <a:r>
              <a:rPr sz="1833" spc="4" dirty="0">
                <a:latin typeface="Times New Roman"/>
                <a:cs typeface="Times New Roman"/>
              </a:rPr>
              <a:t>=</a:t>
            </a:r>
            <a:r>
              <a:rPr sz="1833" spc="-9" dirty="0">
                <a:latin typeface="Times New Roman"/>
                <a:cs typeface="Times New Roman"/>
              </a:rPr>
              <a:t> </a:t>
            </a:r>
            <a:r>
              <a:rPr sz="1833" b="1" spc="4" dirty="0">
                <a:latin typeface="Times New Roman"/>
                <a:cs typeface="Times New Roman"/>
              </a:rPr>
              <a:t>0.27</a:t>
            </a:r>
            <a:endParaRPr sz="1833">
              <a:latin typeface="Times New Roman"/>
              <a:cs typeface="Times New Roman"/>
            </a:endParaRPr>
          </a:p>
        </p:txBody>
      </p:sp>
      <p:sp>
        <p:nvSpPr>
          <p:cNvPr id="14" name="object 14"/>
          <p:cNvSpPr txBox="1"/>
          <p:nvPr/>
        </p:nvSpPr>
        <p:spPr>
          <a:xfrm>
            <a:off x="5192620" y="3935761"/>
            <a:ext cx="3587877" cy="1140287"/>
          </a:xfrm>
          <a:prstGeom prst="rect">
            <a:avLst/>
          </a:prstGeom>
        </p:spPr>
        <p:txBody>
          <a:bodyPr vert="horz" wrap="square" lIns="0" tIns="11913" rIns="0" bIns="0" rtlCol="0">
            <a:spAutoFit/>
          </a:bodyPr>
          <a:lstStyle/>
          <a:p>
            <a:pPr marL="10829">
              <a:spcBef>
                <a:spcPts val="94"/>
              </a:spcBef>
            </a:pPr>
            <a:r>
              <a:rPr sz="1833" dirty="0">
                <a:latin typeface="Times New Roman"/>
                <a:cs typeface="Times New Roman"/>
              </a:rPr>
              <a:t>Gain(S,B) </a:t>
            </a:r>
            <a:r>
              <a:rPr sz="1833" spc="4" dirty="0">
                <a:latin typeface="Times New Roman"/>
                <a:cs typeface="Times New Roman"/>
              </a:rPr>
              <a:t>=</a:t>
            </a:r>
            <a:r>
              <a:rPr sz="1833" spc="-17" dirty="0">
                <a:latin typeface="Times New Roman"/>
                <a:cs typeface="Times New Roman"/>
              </a:rPr>
              <a:t> </a:t>
            </a:r>
            <a:r>
              <a:rPr sz="1833" spc="-4" dirty="0">
                <a:latin typeface="Times New Roman"/>
                <a:cs typeface="Times New Roman"/>
              </a:rPr>
              <a:t>Entropy(S)</a:t>
            </a:r>
            <a:endParaRPr sz="1833">
              <a:latin typeface="Times New Roman"/>
              <a:cs typeface="Times New Roman"/>
            </a:endParaRPr>
          </a:p>
          <a:p>
            <a:pPr marL="1062895">
              <a:spcBef>
                <a:spcPts val="9"/>
              </a:spcBef>
            </a:pPr>
            <a:r>
              <a:rPr sz="1833" spc="-4" dirty="0">
                <a:latin typeface="Times New Roman"/>
                <a:cs typeface="Times New Roman"/>
              </a:rPr>
              <a:t>-51/64*Entropy([18+,33-])</a:t>
            </a:r>
            <a:endParaRPr sz="1833">
              <a:latin typeface="Times New Roman"/>
              <a:cs typeface="Times New Roman"/>
            </a:endParaRPr>
          </a:p>
          <a:p>
            <a:pPr marL="1062895">
              <a:spcBef>
                <a:spcPts val="13"/>
              </a:spcBef>
            </a:pPr>
            <a:r>
              <a:rPr sz="1833" spc="-9" dirty="0">
                <a:latin typeface="Times New Roman"/>
                <a:cs typeface="Times New Roman"/>
              </a:rPr>
              <a:t>-13/64*Entropy([11+,2-])</a:t>
            </a:r>
            <a:endParaRPr sz="1833">
              <a:latin typeface="Times New Roman"/>
              <a:cs typeface="Times New Roman"/>
            </a:endParaRPr>
          </a:p>
          <a:p>
            <a:pPr marL="1006041">
              <a:spcBef>
                <a:spcPts val="9"/>
              </a:spcBef>
            </a:pPr>
            <a:r>
              <a:rPr sz="1833" spc="4" dirty="0">
                <a:latin typeface="Times New Roman"/>
                <a:cs typeface="Times New Roman"/>
              </a:rPr>
              <a:t>=</a:t>
            </a:r>
            <a:r>
              <a:rPr sz="1833" spc="-9" dirty="0">
                <a:latin typeface="Times New Roman"/>
                <a:cs typeface="Times New Roman"/>
              </a:rPr>
              <a:t> </a:t>
            </a:r>
            <a:r>
              <a:rPr sz="1833" b="1" spc="4" dirty="0">
                <a:latin typeface="Times New Roman"/>
                <a:cs typeface="Times New Roman"/>
              </a:rPr>
              <a:t>0.12</a:t>
            </a:r>
            <a:endParaRPr sz="1833">
              <a:latin typeface="Times New Roman"/>
              <a:cs typeface="Times New Roman"/>
            </a:endParaRPr>
          </a:p>
        </p:txBody>
      </p:sp>
      <p:sp>
        <p:nvSpPr>
          <p:cNvPr id="15" name="object 15"/>
          <p:cNvSpPr txBox="1"/>
          <p:nvPr/>
        </p:nvSpPr>
        <p:spPr>
          <a:xfrm>
            <a:off x="423224" y="5196336"/>
            <a:ext cx="4921012" cy="692208"/>
          </a:xfrm>
          <a:prstGeom prst="rect">
            <a:avLst/>
          </a:prstGeom>
        </p:spPr>
        <p:txBody>
          <a:bodyPr vert="horz" wrap="square" lIns="0" tIns="9747" rIns="0" bIns="0" rtlCol="0">
            <a:spAutoFit/>
          </a:bodyPr>
          <a:lstStyle/>
          <a:p>
            <a:pPr marL="10829" marR="4332">
              <a:spcBef>
                <a:spcPts val="77"/>
              </a:spcBef>
            </a:pPr>
            <a:r>
              <a:rPr sz="2217" spc="-9" dirty="0">
                <a:latin typeface="Times New Roman"/>
                <a:cs typeface="Times New Roman"/>
              </a:rPr>
              <a:t>A </a:t>
            </a:r>
            <a:r>
              <a:rPr sz="2217" spc="-4" dirty="0">
                <a:latin typeface="Times New Roman"/>
                <a:cs typeface="Times New Roman"/>
              </a:rPr>
              <a:t>provides greater information gain than</a:t>
            </a:r>
            <a:r>
              <a:rPr sz="2217" spc="-195" dirty="0">
                <a:latin typeface="Times New Roman"/>
                <a:cs typeface="Times New Roman"/>
              </a:rPr>
              <a:t> </a:t>
            </a:r>
            <a:r>
              <a:rPr sz="2217" spc="-4" dirty="0">
                <a:latin typeface="Times New Roman"/>
                <a:cs typeface="Times New Roman"/>
              </a:rPr>
              <a:t>B.  </a:t>
            </a:r>
            <a:r>
              <a:rPr sz="2217" spc="-9" dirty="0">
                <a:latin typeface="Times New Roman"/>
                <a:cs typeface="Times New Roman"/>
              </a:rPr>
              <a:t>A </a:t>
            </a:r>
            <a:r>
              <a:rPr sz="2217" spc="-4" dirty="0">
                <a:latin typeface="Times New Roman"/>
                <a:cs typeface="Times New Roman"/>
              </a:rPr>
              <a:t>is a better classifier than</a:t>
            </a:r>
            <a:r>
              <a:rPr sz="2217" spc="-183" dirty="0">
                <a:latin typeface="Times New Roman"/>
                <a:cs typeface="Times New Roman"/>
              </a:rPr>
              <a:t> </a:t>
            </a:r>
            <a:r>
              <a:rPr sz="2217" spc="-4" dirty="0">
                <a:latin typeface="Times New Roman"/>
                <a:cs typeface="Times New Roman"/>
              </a:rPr>
              <a:t>B.</a:t>
            </a:r>
            <a:endParaRPr sz="2217">
              <a:latin typeface="Times New Roman"/>
              <a:cs typeface="Times New Roman"/>
            </a:endParaRPr>
          </a:p>
        </p:txBody>
      </p:sp>
    </p:spTree>
    <p:extLst>
      <p:ext uri="{BB962C8B-B14F-4D97-AF65-F5344CB8AC3E}">
        <p14:creationId xmlns:p14="http://schemas.microsoft.com/office/powerpoint/2010/main" val="32075299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580288"/>
            <a:ext cx="7092666" cy="503925"/>
          </a:xfrm>
          <a:prstGeom prst="rect">
            <a:avLst/>
          </a:prstGeom>
        </p:spPr>
        <p:txBody>
          <a:bodyPr vert="horz" wrap="square" lIns="0" tIns="11371" rIns="0" bIns="0" rtlCol="0">
            <a:spAutoFit/>
          </a:bodyPr>
          <a:lstStyle/>
          <a:p>
            <a:pPr marL="10829">
              <a:spcBef>
                <a:spcPts val="90"/>
              </a:spcBef>
            </a:pPr>
            <a:r>
              <a:rPr spc="-4" dirty="0"/>
              <a:t>ID3 </a:t>
            </a:r>
            <a:r>
              <a:rPr dirty="0"/>
              <a:t>- Training Examples –</a:t>
            </a:r>
            <a:r>
              <a:rPr spc="-21" dirty="0"/>
              <a:t> </a:t>
            </a:r>
            <a:r>
              <a:rPr dirty="0"/>
              <a:t>[9+,5-]</a:t>
            </a:r>
          </a:p>
        </p:txBody>
      </p:sp>
      <p:graphicFrame>
        <p:nvGraphicFramePr>
          <p:cNvPr id="3" name="object 3"/>
          <p:cNvGraphicFramePr>
            <a:graphicFrameLocks noGrp="1"/>
          </p:cNvGraphicFramePr>
          <p:nvPr/>
        </p:nvGraphicFramePr>
        <p:xfrm>
          <a:off x="618592" y="1235702"/>
          <a:ext cx="7365815" cy="4823972"/>
        </p:xfrm>
        <a:graphic>
          <a:graphicData uri="http://schemas.openxmlformats.org/drawingml/2006/table">
            <a:tbl>
              <a:tblPr firstRow="1" bandRow="1">
                <a:tableStyleId>{2D5ABB26-0587-4C30-8999-92F81FD0307C}</a:tableStyleId>
              </a:tblPr>
              <a:tblGrid>
                <a:gridCol w="955179"/>
                <a:gridCol w="1718131"/>
                <a:gridCol w="1032070"/>
                <a:gridCol w="1204803"/>
                <a:gridCol w="982794"/>
                <a:gridCol w="1472838"/>
              </a:tblGrid>
              <a:tr h="504230">
                <a:tc>
                  <a:txBody>
                    <a:bodyPr/>
                    <a:lstStyle/>
                    <a:p>
                      <a:pPr marL="97155">
                        <a:lnSpc>
                          <a:spcPts val="2445"/>
                        </a:lnSpc>
                      </a:pPr>
                      <a:r>
                        <a:rPr sz="1800" spc="-10" dirty="0">
                          <a:solidFill>
                            <a:srgbClr val="FF0000"/>
                          </a:solidFill>
                          <a:latin typeface="Tahoma"/>
                          <a:cs typeface="Tahoma"/>
                        </a:rPr>
                        <a:t>Day</a:t>
                      </a:r>
                      <a:endParaRPr sz="1800">
                        <a:latin typeface="Tahoma"/>
                        <a:cs typeface="Tahoma"/>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5885">
                        <a:lnSpc>
                          <a:spcPts val="2445"/>
                        </a:lnSpc>
                      </a:pPr>
                      <a:r>
                        <a:rPr sz="1800" dirty="0">
                          <a:solidFill>
                            <a:srgbClr val="FF0000"/>
                          </a:solidFill>
                          <a:latin typeface="Tahoma"/>
                          <a:cs typeface="Tahoma"/>
                        </a:rPr>
                        <a:t>Outlook</a:t>
                      </a:r>
                      <a:endParaRPr sz="1800">
                        <a:latin typeface="Tahoma"/>
                        <a:cs typeface="Tahoma"/>
                      </a:endParaRPr>
                    </a:p>
                  </a:txBody>
                  <a:tcPr marL="0" marR="0" marT="0" marB="0">
                    <a:lnL w="1905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5885">
                        <a:lnSpc>
                          <a:spcPts val="2445"/>
                        </a:lnSpc>
                      </a:pPr>
                      <a:r>
                        <a:rPr sz="1800" spc="-45" dirty="0">
                          <a:solidFill>
                            <a:srgbClr val="FF0000"/>
                          </a:solidFill>
                          <a:latin typeface="Tahoma"/>
                          <a:cs typeface="Tahoma"/>
                        </a:rPr>
                        <a:t>Temp.</a:t>
                      </a:r>
                      <a:endParaRPr sz="1800">
                        <a:latin typeface="Tahoma"/>
                        <a:cs typeface="Tahoma"/>
                      </a:endParaRPr>
                    </a:p>
                  </a:txBody>
                  <a:tcPr marL="0" marR="0" marT="0" marB="0">
                    <a:lnL w="1905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9060">
                        <a:lnSpc>
                          <a:spcPts val="2445"/>
                        </a:lnSpc>
                      </a:pPr>
                      <a:r>
                        <a:rPr sz="1800" dirty="0">
                          <a:solidFill>
                            <a:srgbClr val="FF0000"/>
                          </a:solidFill>
                          <a:latin typeface="Tahoma"/>
                          <a:cs typeface="Tahoma"/>
                        </a:rPr>
                        <a:t>Humidity</a:t>
                      </a:r>
                      <a:endParaRPr sz="1800">
                        <a:latin typeface="Tahoma"/>
                        <a:cs typeface="Tahoma"/>
                      </a:endParaRPr>
                    </a:p>
                  </a:txBody>
                  <a:tcPr marL="0" marR="0" marT="0" marB="0">
                    <a:lnL w="1905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7155">
                        <a:lnSpc>
                          <a:spcPts val="2445"/>
                        </a:lnSpc>
                      </a:pPr>
                      <a:r>
                        <a:rPr sz="1800" dirty="0">
                          <a:solidFill>
                            <a:srgbClr val="FF0000"/>
                          </a:solidFill>
                          <a:latin typeface="Tahoma"/>
                          <a:cs typeface="Tahoma"/>
                        </a:rPr>
                        <a:t>Wind</a:t>
                      </a:r>
                      <a:endParaRPr sz="1800">
                        <a:latin typeface="Tahoma"/>
                        <a:cs typeface="Tahoma"/>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7155">
                        <a:lnSpc>
                          <a:spcPts val="2445"/>
                        </a:lnSpc>
                      </a:pPr>
                      <a:r>
                        <a:rPr sz="1800" spc="-5" dirty="0">
                          <a:solidFill>
                            <a:srgbClr val="FF0000"/>
                          </a:solidFill>
                          <a:latin typeface="Tahoma"/>
                          <a:cs typeface="Tahoma"/>
                        </a:rPr>
                        <a:t>Play</a:t>
                      </a:r>
                      <a:r>
                        <a:rPr sz="1800" spc="-15" dirty="0">
                          <a:solidFill>
                            <a:srgbClr val="FF0000"/>
                          </a:solidFill>
                          <a:latin typeface="Tahoma"/>
                          <a:cs typeface="Tahoma"/>
                        </a:rPr>
                        <a:t> </a:t>
                      </a:r>
                      <a:r>
                        <a:rPr sz="1800" spc="-35" dirty="0">
                          <a:solidFill>
                            <a:srgbClr val="FF0000"/>
                          </a:solidFill>
                          <a:latin typeface="Tahoma"/>
                          <a:cs typeface="Tahoma"/>
                        </a:rPr>
                        <a:t>Tennis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tr>
              <a:tr h="307996">
                <a:tc>
                  <a:txBody>
                    <a:bodyPr/>
                    <a:lstStyle/>
                    <a:p>
                      <a:pPr marL="97155">
                        <a:lnSpc>
                          <a:spcPts val="2445"/>
                        </a:lnSpc>
                      </a:pPr>
                      <a:r>
                        <a:rPr sz="1800" dirty="0">
                          <a:latin typeface="Tahoma"/>
                          <a:cs typeface="Tahoma"/>
                        </a:rPr>
                        <a:t>D1</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latin typeface="Tahoma"/>
                          <a:cs typeface="Tahoma"/>
                        </a:rPr>
                        <a:t>Sunny</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09296">
                <a:tc>
                  <a:txBody>
                    <a:bodyPr/>
                    <a:lstStyle/>
                    <a:p>
                      <a:pPr marL="97155">
                        <a:lnSpc>
                          <a:spcPts val="2435"/>
                        </a:lnSpc>
                      </a:pPr>
                      <a:r>
                        <a:rPr sz="1800" dirty="0">
                          <a:latin typeface="Tahoma"/>
                          <a:cs typeface="Tahoma"/>
                        </a:rPr>
                        <a:t>D2</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latin typeface="Tahoma"/>
                          <a:cs typeface="Tahoma"/>
                        </a:rPr>
                        <a:t>Sunny</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307996">
                <a:tc>
                  <a:txBody>
                    <a:bodyPr/>
                    <a:lstStyle/>
                    <a:p>
                      <a:pPr marL="97155">
                        <a:lnSpc>
                          <a:spcPts val="2435"/>
                        </a:lnSpc>
                      </a:pPr>
                      <a:r>
                        <a:rPr sz="1800" dirty="0">
                          <a:latin typeface="Tahoma"/>
                          <a:cs typeface="Tahoma"/>
                        </a:rPr>
                        <a:t>D3</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Overcast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07996">
                <a:tc>
                  <a:txBody>
                    <a:bodyPr/>
                    <a:lstStyle/>
                    <a:p>
                      <a:pPr marL="97155">
                        <a:lnSpc>
                          <a:spcPts val="2445"/>
                        </a:lnSpc>
                      </a:pPr>
                      <a:r>
                        <a:rPr sz="1800" dirty="0">
                          <a:latin typeface="Tahoma"/>
                          <a:cs typeface="Tahoma"/>
                        </a:rPr>
                        <a:t>D4</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latin typeface="Tahoma"/>
                          <a:cs typeface="Tahoma"/>
                        </a:rPr>
                        <a:t>Rain</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09295">
                <a:tc>
                  <a:txBody>
                    <a:bodyPr/>
                    <a:lstStyle/>
                    <a:p>
                      <a:pPr marL="97155">
                        <a:lnSpc>
                          <a:spcPts val="2435"/>
                        </a:lnSpc>
                      </a:pPr>
                      <a:r>
                        <a:rPr sz="1800" dirty="0">
                          <a:latin typeface="Tahoma"/>
                          <a:cs typeface="Tahoma"/>
                        </a:rPr>
                        <a:t>D5</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latin typeface="Tahoma"/>
                          <a:cs typeface="Tahoma"/>
                        </a:rPr>
                        <a:t>Rain</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dirty="0">
                          <a:latin typeface="Tahoma"/>
                          <a:cs typeface="Tahoma"/>
                        </a:rPr>
                        <a:t>Cool</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307996">
                <a:tc>
                  <a:txBody>
                    <a:bodyPr/>
                    <a:lstStyle/>
                    <a:p>
                      <a:pPr marL="97155">
                        <a:lnSpc>
                          <a:spcPts val="2435"/>
                        </a:lnSpc>
                      </a:pPr>
                      <a:r>
                        <a:rPr sz="1800" dirty="0">
                          <a:latin typeface="Tahoma"/>
                          <a:cs typeface="Tahoma"/>
                        </a:rPr>
                        <a:t>D6</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Rain</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dirty="0">
                          <a:latin typeface="Tahoma"/>
                          <a:cs typeface="Tahoma"/>
                        </a:rPr>
                        <a:t>Cool</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09295">
                <a:tc>
                  <a:txBody>
                    <a:bodyPr/>
                    <a:lstStyle/>
                    <a:p>
                      <a:pPr marL="97155">
                        <a:lnSpc>
                          <a:spcPts val="2445"/>
                        </a:lnSpc>
                      </a:pPr>
                      <a:r>
                        <a:rPr sz="1800" dirty="0">
                          <a:latin typeface="Tahoma"/>
                          <a:cs typeface="Tahoma"/>
                        </a:rPr>
                        <a:t>D7</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spc="-5" dirty="0">
                          <a:latin typeface="Tahoma"/>
                          <a:cs typeface="Tahoma"/>
                        </a:rPr>
                        <a:t>Overcast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dirty="0">
                          <a:latin typeface="Tahoma"/>
                          <a:cs typeface="Tahoma"/>
                        </a:rPr>
                        <a:t>Cool</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ts val="244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tr>
              <a:tr h="307996">
                <a:tc>
                  <a:txBody>
                    <a:bodyPr/>
                    <a:lstStyle/>
                    <a:p>
                      <a:pPr marL="97155">
                        <a:lnSpc>
                          <a:spcPts val="2445"/>
                        </a:lnSpc>
                      </a:pPr>
                      <a:r>
                        <a:rPr sz="1800" dirty="0">
                          <a:latin typeface="Tahoma"/>
                          <a:cs typeface="Tahoma"/>
                        </a:rPr>
                        <a:t>D8</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latin typeface="Tahoma"/>
                          <a:cs typeface="Tahoma"/>
                        </a:rPr>
                        <a:t>Sunny</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09296">
                <a:tc>
                  <a:txBody>
                    <a:bodyPr/>
                    <a:lstStyle/>
                    <a:p>
                      <a:pPr marL="97155">
                        <a:lnSpc>
                          <a:spcPts val="2435"/>
                        </a:lnSpc>
                      </a:pPr>
                      <a:r>
                        <a:rPr sz="1800" dirty="0">
                          <a:latin typeface="Tahoma"/>
                          <a:cs typeface="Tahoma"/>
                        </a:rPr>
                        <a:t>D9</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latin typeface="Tahoma"/>
                          <a:cs typeface="Tahoma"/>
                        </a:rPr>
                        <a:t>Sunny</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dirty="0">
                          <a:latin typeface="Tahoma"/>
                          <a:cs typeface="Tahoma"/>
                        </a:rPr>
                        <a:t>Cold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307996">
                <a:tc>
                  <a:txBody>
                    <a:bodyPr/>
                    <a:lstStyle/>
                    <a:p>
                      <a:pPr marL="97155">
                        <a:lnSpc>
                          <a:spcPts val="2435"/>
                        </a:lnSpc>
                      </a:pPr>
                      <a:r>
                        <a:rPr sz="1800" dirty="0">
                          <a:latin typeface="Tahoma"/>
                          <a:cs typeface="Tahoma"/>
                        </a:rPr>
                        <a:t>D10</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Rain</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09296">
                <a:tc>
                  <a:txBody>
                    <a:bodyPr/>
                    <a:lstStyle/>
                    <a:p>
                      <a:pPr marL="97155">
                        <a:lnSpc>
                          <a:spcPts val="2445"/>
                        </a:lnSpc>
                      </a:pPr>
                      <a:r>
                        <a:rPr sz="1800" dirty="0">
                          <a:latin typeface="Tahoma"/>
                          <a:cs typeface="Tahoma"/>
                        </a:rPr>
                        <a:t>D11</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spc="-5" dirty="0">
                          <a:latin typeface="Tahoma"/>
                          <a:cs typeface="Tahoma"/>
                        </a:rPr>
                        <a:t>Sunny</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ts val="244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tr>
              <a:tr h="307996">
                <a:tc>
                  <a:txBody>
                    <a:bodyPr/>
                    <a:lstStyle/>
                    <a:p>
                      <a:pPr marL="97155">
                        <a:lnSpc>
                          <a:spcPts val="2445"/>
                        </a:lnSpc>
                      </a:pPr>
                      <a:r>
                        <a:rPr sz="1800" dirty="0">
                          <a:latin typeface="Tahoma"/>
                          <a:cs typeface="Tahoma"/>
                        </a:rPr>
                        <a:t>D12</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latin typeface="Tahoma"/>
                          <a:cs typeface="Tahoma"/>
                        </a:rPr>
                        <a:t>Overcast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07996">
                <a:tc>
                  <a:txBody>
                    <a:bodyPr/>
                    <a:lstStyle/>
                    <a:p>
                      <a:pPr marL="97155">
                        <a:lnSpc>
                          <a:spcPts val="2435"/>
                        </a:lnSpc>
                      </a:pPr>
                      <a:r>
                        <a:rPr sz="1800" dirty="0">
                          <a:latin typeface="Tahoma"/>
                          <a:cs typeface="Tahoma"/>
                        </a:rPr>
                        <a:t>D13</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Overcast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09296">
                <a:tc>
                  <a:txBody>
                    <a:bodyPr/>
                    <a:lstStyle/>
                    <a:p>
                      <a:pPr marL="97155">
                        <a:lnSpc>
                          <a:spcPts val="2445"/>
                        </a:lnSpc>
                      </a:pPr>
                      <a:r>
                        <a:rPr sz="1800" dirty="0">
                          <a:latin typeface="Tahoma"/>
                          <a:cs typeface="Tahoma"/>
                        </a:rPr>
                        <a:t>D14</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5885">
                        <a:lnSpc>
                          <a:spcPts val="2445"/>
                        </a:lnSpc>
                      </a:pPr>
                      <a:r>
                        <a:rPr sz="1800" spc="-5" dirty="0">
                          <a:latin typeface="Tahoma"/>
                          <a:cs typeface="Tahoma"/>
                        </a:rPr>
                        <a:t>Rain</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7155">
                        <a:lnSpc>
                          <a:spcPts val="244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7155">
                        <a:lnSpc>
                          <a:spcPts val="244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tr>
            </a:tbl>
          </a:graphicData>
        </a:graphic>
      </p:graphicFrame>
    </p:spTree>
    <p:extLst>
      <p:ext uri="{BB962C8B-B14F-4D97-AF65-F5344CB8AC3E}">
        <p14:creationId xmlns:p14="http://schemas.microsoft.com/office/powerpoint/2010/main" val="4178097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300" y="580288"/>
            <a:ext cx="5968129" cy="503925"/>
          </a:xfrm>
          <a:prstGeom prst="rect">
            <a:avLst/>
          </a:prstGeom>
        </p:spPr>
        <p:txBody>
          <a:bodyPr vert="horz" wrap="square" lIns="0" tIns="11371" rIns="0" bIns="0" rtlCol="0">
            <a:spAutoFit/>
          </a:bodyPr>
          <a:lstStyle/>
          <a:p>
            <a:pPr marL="10829">
              <a:spcBef>
                <a:spcPts val="90"/>
              </a:spcBef>
            </a:pPr>
            <a:r>
              <a:rPr spc="-4" dirty="0"/>
              <a:t>ID3 </a:t>
            </a:r>
            <a:r>
              <a:rPr dirty="0"/>
              <a:t>– </a:t>
            </a:r>
            <a:r>
              <a:rPr spc="-4" dirty="0"/>
              <a:t>Selecting Next Attribute</a:t>
            </a:r>
          </a:p>
        </p:txBody>
      </p:sp>
      <p:sp>
        <p:nvSpPr>
          <p:cNvPr id="3" name="object 3"/>
          <p:cNvSpPr txBox="1"/>
          <p:nvPr/>
        </p:nvSpPr>
        <p:spPr>
          <a:xfrm>
            <a:off x="552748" y="1269057"/>
            <a:ext cx="7546670" cy="351026"/>
          </a:xfrm>
          <a:prstGeom prst="rect">
            <a:avLst/>
          </a:prstGeom>
        </p:spPr>
        <p:txBody>
          <a:bodyPr vert="horz" wrap="square" lIns="0" tIns="9747" rIns="0" bIns="0" rtlCol="0">
            <a:spAutoFit/>
          </a:bodyPr>
          <a:lstStyle/>
          <a:p>
            <a:pPr marL="21659">
              <a:spcBef>
                <a:spcPts val="77"/>
              </a:spcBef>
              <a:tabLst>
                <a:tab pos="2176146" algn="l"/>
                <a:tab pos="6593955" algn="l"/>
                <a:tab pos="6892843" algn="l"/>
              </a:tabLst>
            </a:pPr>
            <a:r>
              <a:rPr sz="2217" spc="-9" dirty="0">
                <a:latin typeface="Times New Roman"/>
                <a:cs typeface="Times New Roman"/>
              </a:rPr>
              <a:t>Entropy([9+,5-]</a:t>
            </a:r>
            <a:r>
              <a:rPr sz="2217" spc="30" dirty="0">
                <a:latin typeface="Times New Roman"/>
                <a:cs typeface="Times New Roman"/>
              </a:rPr>
              <a:t> </a:t>
            </a:r>
            <a:r>
              <a:rPr sz="2217" spc="-4" dirty="0">
                <a:latin typeface="Times New Roman"/>
                <a:cs typeface="Times New Roman"/>
              </a:rPr>
              <a:t>=	– (9/14) log</a:t>
            </a:r>
            <a:r>
              <a:rPr sz="2174" spc="-6" baseline="-19607" dirty="0">
                <a:latin typeface="Times New Roman"/>
                <a:cs typeface="Times New Roman"/>
              </a:rPr>
              <a:t>2</a:t>
            </a:r>
            <a:r>
              <a:rPr sz="2217" spc="-4" dirty="0">
                <a:latin typeface="Times New Roman"/>
                <a:cs typeface="Times New Roman"/>
              </a:rPr>
              <a:t>(9/14) –</a:t>
            </a:r>
            <a:r>
              <a:rPr sz="2217" spc="38" dirty="0">
                <a:latin typeface="Times New Roman"/>
                <a:cs typeface="Times New Roman"/>
              </a:rPr>
              <a:t> </a:t>
            </a:r>
            <a:r>
              <a:rPr sz="2217" spc="-4" dirty="0">
                <a:latin typeface="Times New Roman"/>
                <a:cs typeface="Times New Roman"/>
              </a:rPr>
              <a:t>(5/14)</a:t>
            </a:r>
            <a:r>
              <a:rPr sz="2217" spc="-13" dirty="0">
                <a:latin typeface="Times New Roman"/>
                <a:cs typeface="Times New Roman"/>
              </a:rPr>
              <a:t> </a:t>
            </a:r>
            <a:r>
              <a:rPr sz="2217" spc="-4" dirty="0">
                <a:latin typeface="Times New Roman"/>
                <a:cs typeface="Times New Roman"/>
              </a:rPr>
              <a:t>log</a:t>
            </a:r>
            <a:r>
              <a:rPr sz="2174" spc="-6" baseline="-19607" dirty="0">
                <a:latin typeface="Times New Roman"/>
                <a:cs typeface="Times New Roman"/>
              </a:rPr>
              <a:t>2</a:t>
            </a:r>
            <a:r>
              <a:rPr sz="2217" spc="-4" dirty="0">
                <a:latin typeface="Times New Roman"/>
                <a:cs typeface="Times New Roman"/>
              </a:rPr>
              <a:t>(5/14)	=	0.940</a:t>
            </a:r>
            <a:endParaRPr sz="2217">
              <a:latin typeface="Times New Roman"/>
              <a:cs typeface="Times New Roman"/>
            </a:endParaRPr>
          </a:p>
        </p:txBody>
      </p:sp>
      <p:sp>
        <p:nvSpPr>
          <p:cNvPr id="4" name="object 4"/>
          <p:cNvSpPr/>
          <p:nvPr/>
        </p:nvSpPr>
        <p:spPr>
          <a:xfrm>
            <a:off x="1395731" y="3195442"/>
            <a:ext cx="735878" cy="1149030"/>
          </a:xfrm>
          <a:custGeom>
            <a:avLst/>
            <a:gdLst/>
            <a:ahLst/>
            <a:cxnLst/>
            <a:rect l="l" t="t" r="r" b="b"/>
            <a:pathLst>
              <a:path w="862964" h="1347470">
                <a:moveTo>
                  <a:pt x="829056" y="0"/>
                </a:moveTo>
                <a:lnTo>
                  <a:pt x="0" y="1325880"/>
                </a:lnTo>
                <a:lnTo>
                  <a:pt x="33528" y="1347216"/>
                </a:lnTo>
                <a:lnTo>
                  <a:pt x="862584" y="24384"/>
                </a:lnTo>
                <a:lnTo>
                  <a:pt x="829056" y="0"/>
                </a:lnTo>
                <a:close/>
              </a:path>
            </a:pathLst>
          </a:custGeom>
          <a:solidFill>
            <a:srgbClr val="000000"/>
          </a:solidFill>
        </p:spPr>
        <p:txBody>
          <a:bodyPr wrap="square" lIns="0" tIns="0" rIns="0" bIns="0" rtlCol="0"/>
          <a:lstStyle/>
          <a:p>
            <a:endParaRPr sz="1535"/>
          </a:p>
        </p:txBody>
      </p:sp>
      <p:sp>
        <p:nvSpPr>
          <p:cNvPr id="5" name="object 5"/>
          <p:cNvSpPr/>
          <p:nvPr/>
        </p:nvSpPr>
        <p:spPr>
          <a:xfrm>
            <a:off x="2318421" y="3198043"/>
            <a:ext cx="678480" cy="1146323"/>
          </a:xfrm>
          <a:custGeom>
            <a:avLst/>
            <a:gdLst/>
            <a:ahLst/>
            <a:cxnLst/>
            <a:rect l="l" t="t" r="r" b="b"/>
            <a:pathLst>
              <a:path w="795654" h="1344295">
                <a:moveTo>
                  <a:pt x="36575" y="0"/>
                </a:moveTo>
                <a:lnTo>
                  <a:pt x="0" y="18287"/>
                </a:lnTo>
                <a:lnTo>
                  <a:pt x="758951" y="1344168"/>
                </a:lnTo>
                <a:lnTo>
                  <a:pt x="795528" y="1322832"/>
                </a:lnTo>
                <a:lnTo>
                  <a:pt x="36575" y="0"/>
                </a:lnTo>
                <a:close/>
              </a:path>
            </a:pathLst>
          </a:custGeom>
          <a:solidFill>
            <a:srgbClr val="000000"/>
          </a:solidFill>
        </p:spPr>
        <p:txBody>
          <a:bodyPr wrap="square" lIns="0" tIns="0" rIns="0" bIns="0" rtlCol="0"/>
          <a:lstStyle/>
          <a:p>
            <a:endParaRPr sz="1535"/>
          </a:p>
        </p:txBody>
      </p:sp>
      <p:sp>
        <p:nvSpPr>
          <p:cNvPr id="6" name="object 6"/>
          <p:cNvSpPr/>
          <p:nvPr/>
        </p:nvSpPr>
        <p:spPr>
          <a:xfrm>
            <a:off x="1614057" y="2792579"/>
            <a:ext cx="1328262" cy="423982"/>
          </a:xfrm>
          <a:custGeom>
            <a:avLst/>
            <a:gdLst/>
            <a:ahLst/>
            <a:cxnLst/>
            <a:rect l="l" t="t" r="r" b="b"/>
            <a:pathLst>
              <a:path w="1557654" h="497204">
                <a:moveTo>
                  <a:pt x="0" y="496824"/>
                </a:moveTo>
                <a:lnTo>
                  <a:pt x="1557528" y="496824"/>
                </a:lnTo>
                <a:lnTo>
                  <a:pt x="1557528" y="0"/>
                </a:lnTo>
                <a:lnTo>
                  <a:pt x="0" y="0"/>
                </a:lnTo>
                <a:lnTo>
                  <a:pt x="0" y="496824"/>
                </a:lnTo>
                <a:close/>
              </a:path>
            </a:pathLst>
          </a:custGeom>
          <a:solidFill>
            <a:srgbClr val="FFFFFF"/>
          </a:solidFill>
        </p:spPr>
        <p:txBody>
          <a:bodyPr wrap="square" lIns="0" tIns="0" rIns="0" bIns="0" rtlCol="0"/>
          <a:lstStyle/>
          <a:p>
            <a:endParaRPr sz="1535"/>
          </a:p>
        </p:txBody>
      </p:sp>
      <p:sp>
        <p:nvSpPr>
          <p:cNvPr id="7" name="object 7"/>
          <p:cNvSpPr/>
          <p:nvPr/>
        </p:nvSpPr>
        <p:spPr>
          <a:xfrm>
            <a:off x="1595863" y="2774384"/>
            <a:ext cx="1364541" cy="460262"/>
          </a:xfrm>
          <a:custGeom>
            <a:avLst/>
            <a:gdLst/>
            <a:ahLst/>
            <a:cxnLst/>
            <a:rect l="l" t="t" r="r" b="b"/>
            <a:pathLst>
              <a:path w="1600200" h="539750">
                <a:moveTo>
                  <a:pt x="1600200" y="0"/>
                </a:moveTo>
                <a:lnTo>
                  <a:pt x="0" y="0"/>
                </a:lnTo>
                <a:lnTo>
                  <a:pt x="0" y="539496"/>
                </a:lnTo>
                <a:lnTo>
                  <a:pt x="1600200" y="539496"/>
                </a:lnTo>
                <a:lnTo>
                  <a:pt x="1600200" y="518160"/>
                </a:lnTo>
                <a:lnTo>
                  <a:pt x="42671" y="518160"/>
                </a:lnTo>
                <a:lnTo>
                  <a:pt x="21335" y="499872"/>
                </a:lnTo>
                <a:lnTo>
                  <a:pt x="42671" y="499872"/>
                </a:lnTo>
                <a:lnTo>
                  <a:pt x="42671" y="42672"/>
                </a:lnTo>
                <a:lnTo>
                  <a:pt x="21335" y="42672"/>
                </a:lnTo>
                <a:lnTo>
                  <a:pt x="42671" y="21336"/>
                </a:lnTo>
                <a:lnTo>
                  <a:pt x="1600200" y="21336"/>
                </a:lnTo>
                <a:lnTo>
                  <a:pt x="1600200" y="0"/>
                </a:lnTo>
                <a:close/>
              </a:path>
              <a:path w="1600200" h="539750">
                <a:moveTo>
                  <a:pt x="42671" y="499872"/>
                </a:moveTo>
                <a:lnTo>
                  <a:pt x="21335" y="499872"/>
                </a:lnTo>
                <a:lnTo>
                  <a:pt x="42671" y="518160"/>
                </a:lnTo>
                <a:lnTo>
                  <a:pt x="42671" y="499872"/>
                </a:lnTo>
                <a:close/>
              </a:path>
              <a:path w="1600200" h="539750">
                <a:moveTo>
                  <a:pt x="1557527" y="499872"/>
                </a:moveTo>
                <a:lnTo>
                  <a:pt x="42671" y="499872"/>
                </a:lnTo>
                <a:lnTo>
                  <a:pt x="42671" y="518160"/>
                </a:lnTo>
                <a:lnTo>
                  <a:pt x="1557527" y="518160"/>
                </a:lnTo>
                <a:lnTo>
                  <a:pt x="1557527" y="499872"/>
                </a:lnTo>
                <a:close/>
              </a:path>
              <a:path w="1600200" h="539750">
                <a:moveTo>
                  <a:pt x="1557527" y="21336"/>
                </a:moveTo>
                <a:lnTo>
                  <a:pt x="1557527" y="518160"/>
                </a:lnTo>
                <a:lnTo>
                  <a:pt x="1578864" y="499872"/>
                </a:lnTo>
                <a:lnTo>
                  <a:pt x="1600200" y="499872"/>
                </a:lnTo>
                <a:lnTo>
                  <a:pt x="1600200" y="42672"/>
                </a:lnTo>
                <a:lnTo>
                  <a:pt x="1578864" y="42672"/>
                </a:lnTo>
                <a:lnTo>
                  <a:pt x="1557527" y="21336"/>
                </a:lnTo>
                <a:close/>
              </a:path>
              <a:path w="1600200" h="539750">
                <a:moveTo>
                  <a:pt x="1600200" y="499872"/>
                </a:moveTo>
                <a:lnTo>
                  <a:pt x="1578864" y="499872"/>
                </a:lnTo>
                <a:lnTo>
                  <a:pt x="1557527" y="518160"/>
                </a:lnTo>
                <a:lnTo>
                  <a:pt x="1600200" y="518160"/>
                </a:lnTo>
                <a:lnTo>
                  <a:pt x="1600200" y="499872"/>
                </a:lnTo>
                <a:close/>
              </a:path>
              <a:path w="1600200" h="539750">
                <a:moveTo>
                  <a:pt x="42671" y="21336"/>
                </a:moveTo>
                <a:lnTo>
                  <a:pt x="21335" y="42672"/>
                </a:lnTo>
                <a:lnTo>
                  <a:pt x="42671" y="42672"/>
                </a:lnTo>
                <a:lnTo>
                  <a:pt x="42671" y="21336"/>
                </a:lnTo>
                <a:close/>
              </a:path>
              <a:path w="1600200" h="539750">
                <a:moveTo>
                  <a:pt x="1557527" y="21336"/>
                </a:moveTo>
                <a:lnTo>
                  <a:pt x="42671" y="21336"/>
                </a:lnTo>
                <a:lnTo>
                  <a:pt x="42671" y="42672"/>
                </a:lnTo>
                <a:lnTo>
                  <a:pt x="1557527" y="42672"/>
                </a:lnTo>
                <a:lnTo>
                  <a:pt x="1557527" y="21336"/>
                </a:lnTo>
                <a:close/>
              </a:path>
              <a:path w="1600200" h="539750">
                <a:moveTo>
                  <a:pt x="1600200" y="21336"/>
                </a:moveTo>
                <a:lnTo>
                  <a:pt x="1557527" y="21336"/>
                </a:lnTo>
                <a:lnTo>
                  <a:pt x="1578864" y="42672"/>
                </a:lnTo>
                <a:lnTo>
                  <a:pt x="1600200" y="42672"/>
                </a:lnTo>
                <a:lnTo>
                  <a:pt x="1600200" y="21336"/>
                </a:lnTo>
                <a:close/>
              </a:path>
            </a:pathLst>
          </a:custGeom>
          <a:solidFill>
            <a:srgbClr val="FF0000"/>
          </a:solidFill>
        </p:spPr>
        <p:txBody>
          <a:bodyPr wrap="square" lIns="0" tIns="0" rIns="0" bIns="0" rtlCol="0"/>
          <a:lstStyle/>
          <a:p>
            <a:endParaRPr sz="1535"/>
          </a:p>
        </p:txBody>
      </p:sp>
      <p:sp>
        <p:nvSpPr>
          <p:cNvPr id="8" name="object 8"/>
          <p:cNvSpPr txBox="1"/>
          <p:nvPr/>
        </p:nvSpPr>
        <p:spPr>
          <a:xfrm>
            <a:off x="1686400" y="2812938"/>
            <a:ext cx="1095423" cy="351026"/>
          </a:xfrm>
          <a:prstGeom prst="rect">
            <a:avLst/>
          </a:prstGeom>
        </p:spPr>
        <p:txBody>
          <a:bodyPr vert="horz" wrap="square" lIns="0" tIns="9747" rIns="0" bIns="0" rtlCol="0">
            <a:spAutoFit/>
          </a:bodyPr>
          <a:lstStyle/>
          <a:p>
            <a:pPr marL="10829">
              <a:spcBef>
                <a:spcPts val="77"/>
              </a:spcBef>
            </a:pPr>
            <a:r>
              <a:rPr sz="2217" spc="-9" dirty="0">
                <a:solidFill>
                  <a:srgbClr val="FF0000"/>
                </a:solidFill>
                <a:latin typeface="Times New Roman"/>
                <a:cs typeface="Times New Roman"/>
              </a:rPr>
              <a:t>Hu</a:t>
            </a:r>
            <a:r>
              <a:rPr sz="2217" spc="-30" dirty="0">
                <a:solidFill>
                  <a:srgbClr val="FF0000"/>
                </a:solidFill>
                <a:latin typeface="Times New Roman"/>
                <a:cs typeface="Times New Roman"/>
              </a:rPr>
              <a:t>m</a:t>
            </a:r>
            <a:r>
              <a:rPr sz="2217" spc="-4" dirty="0">
                <a:solidFill>
                  <a:srgbClr val="FF0000"/>
                </a:solidFill>
                <a:latin typeface="Times New Roman"/>
                <a:cs typeface="Times New Roman"/>
              </a:rPr>
              <a:t>idity</a:t>
            </a:r>
            <a:endParaRPr sz="2217">
              <a:latin typeface="Times New Roman"/>
              <a:cs typeface="Times New Roman"/>
            </a:endParaRPr>
          </a:p>
        </p:txBody>
      </p:sp>
      <p:sp>
        <p:nvSpPr>
          <p:cNvPr id="9" name="object 9"/>
          <p:cNvSpPr/>
          <p:nvPr/>
        </p:nvSpPr>
        <p:spPr>
          <a:xfrm>
            <a:off x="1294364" y="3681479"/>
            <a:ext cx="785153" cy="423982"/>
          </a:xfrm>
          <a:custGeom>
            <a:avLst/>
            <a:gdLst/>
            <a:ahLst/>
            <a:cxnLst/>
            <a:rect l="l" t="t" r="r" b="b"/>
            <a:pathLst>
              <a:path w="920750" h="497204">
                <a:moveTo>
                  <a:pt x="0" y="496823"/>
                </a:moveTo>
                <a:lnTo>
                  <a:pt x="920496" y="496823"/>
                </a:lnTo>
                <a:lnTo>
                  <a:pt x="920496" y="0"/>
                </a:lnTo>
                <a:lnTo>
                  <a:pt x="0" y="0"/>
                </a:lnTo>
                <a:lnTo>
                  <a:pt x="0" y="496823"/>
                </a:lnTo>
                <a:close/>
              </a:path>
            </a:pathLst>
          </a:custGeom>
          <a:solidFill>
            <a:srgbClr val="FFFFFF"/>
          </a:solidFill>
        </p:spPr>
        <p:txBody>
          <a:bodyPr wrap="square" lIns="0" tIns="0" rIns="0" bIns="0" rtlCol="0"/>
          <a:lstStyle/>
          <a:p>
            <a:endParaRPr sz="1535"/>
          </a:p>
        </p:txBody>
      </p:sp>
      <p:sp>
        <p:nvSpPr>
          <p:cNvPr id="10" name="object 10"/>
          <p:cNvSpPr/>
          <p:nvPr/>
        </p:nvSpPr>
        <p:spPr>
          <a:xfrm>
            <a:off x="1276170" y="3663286"/>
            <a:ext cx="821431" cy="460262"/>
          </a:xfrm>
          <a:custGeom>
            <a:avLst/>
            <a:gdLst/>
            <a:ahLst/>
            <a:cxnLst/>
            <a:rect l="l" t="t" r="r" b="b"/>
            <a:pathLst>
              <a:path w="963294" h="539750">
                <a:moveTo>
                  <a:pt x="963168" y="0"/>
                </a:moveTo>
                <a:lnTo>
                  <a:pt x="0" y="0"/>
                </a:lnTo>
                <a:lnTo>
                  <a:pt x="0" y="539495"/>
                </a:lnTo>
                <a:lnTo>
                  <a:pt x="963168" y="539495"/>
                </a:lnTo>
                <a:lnTo>
                  <a:pt x="963168" y="518159"/>
                </a:lnTo>
                <a:lnTo>
                  <a:pt x="42671" y="518159"/>
                </a:lnTo>
                <a:lnTo>
                  <a:pt x="21335" y="496823"/>
                </a:lnTo>
                <a:lnTo>
                  <a:pt x="42671" y="496823"/>
                </a:lnTo>
                <a:lnTo>
                  <a:pt x="42671" y="39623"/>
                </a:lnTo>
                <a:lnTo>
                  <a:pt x="21335" y="39623"/>
                </a:lnTo>
                <a:lnTo>
                  <a:pt x="42671" y="21335"/>
                </a:lnTo>
                <a:lnTo>
                  <a:pt x="963168" y="21335"/>
                </a:lnTo>
                <a:lnTo>
                  <a:pt x="963168" y="0"/>
                </a:lnTo>
                <a:close/>
              </a:path>
              <a:path w="963294" h="539750">
                <a:moveTo>
                  <a:pt x="42671" y="496823"/>
                </a:moveTo>
                <a:lnTo>
                  <a:pt x="21335" y="496823"/>
                </a:lnTo>
                <a:lnTo>
                  <a:pt x="42671" y="518159"/>
                </a:lnTo>
                <a:lnTo>
                  <a:pt x="42671" y="496823"/>
                </a:lnTo>
                <a:close/>
              </a:path>
              <a:path w="963294" h="539750">
                <a:moveTo>
                  <a:pt x="920495" y="496823"/>
                </a:moveTo>
                <a:lnTo>
                  <a:pt x="42671" y="496823"/>
                </a:lnTo>
                <a:lnTo>
                  <a:pt x="42671" y="518159"/>
                </a:lnTo>
                <a:lnTo>
                  <a:pt x="920495" y="518159"/>
                </a:lnTo>
                <a:lnTo>
                  <a:pt x="920495" y="496823"/>
                </a:lnTo>
                <a:close/>
              </a:path>
              <a:path w="963294" h="539750">
                <a:moveTo>
                  <a:pt x="920495" y="21335"/>
                </a:moveTo>
                <a:lnTo>
                  <a:pt x="920495" y="518159"/>
                </a:lnTo>
                <a:lnTo>
                  <a:pt x="941832" y="496823"/>
                </a:lnTo>
                <a:lnTo>
                  <a:pt x="963168" y="496823"/>
                </a:lnTo>
                <a:lnTo>
                  <a:pt x="963168" y="39623"/>
                </a:lnTo>
                <a:lnTo>
                  <a:pt x="941832" y="39623"/>
                </a:lnTo>
                <a:lnTo>
                  <a:pt x="920495" y="21335"/>
                </a:lnTo>
                <a:close/>
              </a:path>
              <a:path w="963294" h="539750">
                <a:moveTo>
                  <a:pt x="963168" y="496823"/>
                </a:moveTo>
                <a:lnTo>
                  <a:pt x="941832" y="496823"/>
                </a:lnTo>
                <a:lnTo>
                  <a:pt x="920495" y="518159"/>
                </a:lnTo>
                <a:lnTo>
                  <a:pt x="963168" y="518159"/>
                </a:lnTo>
                <a:lnTo>
                  <a:pt x="963168" y="496823"/>
                </a:lnTo>
                <a:close/>
              </a:path>
              <a:path w="963294" h="539750">
                <a:moveTo>
                  <a:pt x="42671" y="21335"/>
                </a:moveTo>
                <a:lnTo>
                  <a:pt x="21335" y="39623"/>
                </a:lnTo>
                <a:lnTo>
                  <a:pt x="42671" y="39623"/>
                </a:lnTo>
                <a:lnTo>
                  <a:pt x="42671" y="21335"/>
                </a:lnTo>
                <a:close/>
              </a:path>
              <a:path w="963294" h="539750">
                <a:moveTo>
                  <a:pt x="920495" y="21335"/>
                </a:moveTo>
                <a:lnTo>
                  <a:pt x="42671" y="21335"/>
                </a:lnTo>
                <a:lnTo>
                  <a:pt x="42671" y="39623"/>
                </a:lnTo>
                <a:lnTo>
                  <a:pt x="920495" y="39623"/>
                </a:lnTo>
                <a:lnTo>
                  <a:pt x="920495" y="21335"/>
                </a:lnTo>
                <a:close/>
              </a:path>
              <a:path w="963294" h="539750">
                <a:moveTo>
                  <a:pt x="963168" y="21335"/>
                </a:moveTo>
                <a:lnTo>
                  <a:pt x="920495" y="21335"/>
                </a:lnTo>
                <a:lnTo>
                  <a:pt x="941832" y="39623"/>
                </a:lnTo>
                <a:lnTo>
                  <a:pt x="963168" y="39623"/>
                </a:lnTo>
                <a:lnTo>
                  <a:pt x="963168" y="21335"/>
                </a:lnTo>
                <a:close/>
              </a:path>
            </a:pathLst>
          </a:custGeom>
          <a:solidFill>
            <a:srgbClr val="000000"/>
          </a:solidFill>
        </p:spPr>
        <p:txBody>
          <a:bodyPr wrap="square" lIns="0" tIns="0" rIns="0" bIns="0" rtlCol="0"/>
          <a:lstStyle/>
          <a:p>
            <a:endParaRPr sz="1535"/>
          </a:p>
        </p:txBody>
      </p:sp>
      <p:sp>
        <p:nvSpPr>
          <p:cNvPr id="11" name="object 11"/>
          <p:cNvSpPr txBox="1"/>
          <p:nvPr/>
        </p:nvSpPr>
        <p:spPr>
          <a:xfrm>
            <a:off x="1366707" y="3699241"/>
            <a:ext cx="583179"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High</a:t>
            </a:r>
            <a:endParaRPr sz="2217">
              <a:latin typeface="Times New Roman"/>
              <a:cs typeface="Times New Roman"/>
            </a:endParaRPr>
          </a:p>
        </p:txBody>
      </p:sp>
      <p:sp>
        <p:nvSpPr>
          <p:cNvPr id="12" name="object 12"/>
          <p:cNvSpPr/>
          <p:nvPr/>
        </p:nvSpPr>
        <p:spPr>
          <a:xfrm>
            <a:off x="2450976" y="3681479"/>
            <a:ext cx="1110043" cy="423982"/>
          </a:xfrm>
          <a:custGeom>
            <a:avLst/>
            <a:gdLst/>
            <a:ahLst/>
            <a:cxnLst/>
            <a:rect l="l" t="t" r="r" b="b"/>
            <a:pathLst>
              <a:path w="1301750" h="497204">
                <a:moveTo>
                  <a:pt x="0" y="496823"/>
                </a:moveTo>
                <a:lnTo>
                  <a:pt x="1301496" y="496823"/>
                </a:lnTo>
                <a:lnTo>
                  <a:pt x="1301496" y="0"/>
                </a:lnTo>
                <a:lnTo>
                  <a:pt x="0" y="0"/>
                </a:lnTo>
                <a:lnTo>
                  <a:pt x="0" y="496823"/>
                </a:lnTo>
                <a:close/>
              </a:path>
            </a:pathLst>
          </a:custGeom>
          <a:solidFill>
            <a:srgbClr val="FFFFFF"/>
          </a:solidFill>
        </p:spPr>
        <p:txBody>
          <a:bodyPr wrap="square" lIns="0" tIns="0" rIns="0" bIns="0" rtlCol="0"/>
          <a:lstStyle/>
          <a:p>
            <a:endParaRPr sz="1535"/>
          </a:p>
        </p:txBody>
      </p:sp>
      <p:sp>
        <p:nvSpPr>
          <p:cNvPr id="13" name="object 13"/>
          <p:cNvSpPr/>
          <p:nvPr/>
        </p:nvSpPr>
        <p:spPr>
          <a:xfrm>
            <a:off x="2432781" y="3663286"/>
            <a:ext cx="1146323" cy="460262"/>
          </a:xfrm>
          <a:custGeom>
            <a:avLst/>
            <a:gdLst/>
            <a:ahLst/>
            <a:cxnLst/>
            <a:rect l="l" t="t" r="r" b="b"/>
            <a:pathLst>
              <a:path w="1344295" h="539750">
                <a:moveTo>
                  <a:pt x="1344168" y="0"/>
                </a:moveTo>
                <a:lnTo>
                  <a:pt x="0" y="0"/>
                </a:lnTo>
                <a:lnTo>
                  <a:pt x="0" y="539495"/>
                </a:lnTo>
                <a:lnTo>
                  <a:pt x="1344168" y="539495"/>
                </a:lnTo>
                <a:lnTo>
                  <a:pt x="1344168" y="518159"/>
                </a:lnTo>
                <a:lnTo>
                  <a:pt x="39624" y="518159"/>
                </a:lnTo>
                <a:lnTo>
                  <a:pt x="21336" y="496823"/>
                </a:lnTo>
                <a:lnTo>
                  <a:pt x="39624" y="496823"/>
                </a:lnTo>
                <a:lnTo>
                  <a:pt x="39624" y="39623"/>
                </a:lnTo>
                <a:lnTo>
                  <a:pt x="21336" y="39623"/>
                </a:lnTo>
                <a:lnTo>
                  <a:pt x="39624" y="21335"/>
                </a:lnTo>
                <a:lnTo>
                  <a:pt x="1344168" y="21335"/>
                </a:lnTo>
                <a:lnTo>
                  <a:pt x="1344168" y="0"/>
                </a:lnTo>
                <a:close/>
              </a:path>
              <a:path w="1344295" h="539750">
                <a:moveTo>
                  <a:pt x="39624" y="496823"/>
                </a:moveTo>
                <a:lnTo>
                  <a:pt x="21336" y="496823"/>
                </a:lnTo>
                <a:lnTo>
                  <a:pt x="39624" y="518159"/>
                </a:lnTo>
                <a:lnTo>
                  <a:pt x="39624" y="496823"/>
                </a:lnTo>
                <a:close/>
              </a:path>
              <a:path w="1344295" h="539750">
                <a:moveTo>
                  <a:pt x="1304544" y="496823"/>
                </a:moveTo>
                <a:lnTo>
                  <a:pt x="39624" y="496823"/>
                </a:lnTo>
                <a:lnTo>
                  <a:pt x="39624" y="518159"/>
                </a:lnTo>
                <a:lnTo>
                  <a:pt x="1304544" y="518159"/>
                </a:lnTo>
                <a:lnTo>
                  <a:pt x="1304544" y="496823"/>
                </a:lnTo>
                <a:close/>
              </a:path>
              <a:path w="1344295" h="539750">
                <a:moveTo>
                  <a:pt x="1304544" y="21335"/>
                </a:moveTo>
                <a:lnTo>
                  <a:pt x="1304544" y="518159"/>
                </a:lnTo>
                <a:lnTo>
                  <a:pt x="1322832" y="496823"/>
                </a:lnTo>
                <a:lnTo>
                  <a:pt x="1344168" y="496823"/>
                </a:lnTo>
                <a:lnTo>
                  <a:pt x="1344168" y="39623"/>
                </a:lnTo>
                <a:lnTo>
                  <a:pt x="1322832" y="39623"/>
                </a:lnTo>
                <a:lnTo>
                  <a:pt x="1304544" y="21335"/>
                </a:lnTo>
                <a:close/>
              </a:path>
              <a:path w="1344295" h="539750">
                <a:moveTo>
                  <a:pt x="1344168" y="496823"/>
                </a:moveTo>
                <a:lnTo>
                  <a:pt x="1322832" y="496823"/>
                </a:lnTo>
                <a:lnTo>
                  <a:pt x="1304544" y="518159"/>
                </a:lnTo>
                <a:lnTo>
                  <a:pt x="1344168" y="518159"/>
                </a:lnTo>
                <a:lnTo>
                  <a:pt x="1344168" y="496823"/>
                </a:lnTo>
                <a:close/>
              </a:path>
              <a:path w="1344295" h="539750">
                <a:moveTo>
                  <a:pt x="39624" y="21335"/>
                </a:moveTo>
                <a:lnTo>
                  <a:pt x="21336" y="39623"/>
                </a:lnTo>
                <a:lnTo>
                  <a:pt x="39624" y="39623"/>
                </a:lnTo>
                <a:lnTo>
                  <a:pt x="39624" y="21335"/>
                </a:lnTo>
                <a:close/>
              </a:path>
              <a:path w="1344295" h="539750">
                <a:moveTo>
                  <a:pt x="1304544" y="21335"/>
                </a:moveTo>
                <a:lnTo>
                  <a:pt x="39624" y="21335"/>
                </a:lnTo>
                <a:lnTo>
                  <a:pt x="39624" y="39623"/>
                </a:lnTo>
                <a:lnTo>
                  <a:pt x="1304544" y="39623"/>
                </a:lnTo>
                <a:lnTo>
                  <a:pt x="1304544" y="21335"/>
                </a:lnTo>
                <a:close/>
              </a:path>
              <a:path w="1344295" h="539750">
                <a:moveTo>
                  <a:pt x="1344168" y="21335"/>
                </a:moveTo>
                <a:lnTo>
                  <a:pt x="1304544" y="21335"/>
                </a:lnTo>
                <a:lnTo>
                  <a:pt x="1322832" y="39623"/>
                </a:lnTo>
                <a:lnTo>
                  <a:pt x="1344168" y="39623"/>
                </a:lnTo>
                <a:lnTo>
                  <a:pt x="1344168" y="21335"/>
                </a:lnTo>
                <a:close/>
              </a:path>
            </a:pathLst>
          </a:custGeom>
          <a:solidFill>
            <a:srgbClr val="000000"/>
          </a:solidFill>
        </p:spPr>
        <p:txBody>
          <a:bodyPr wrap="square" lIns="0" tIns="0" rIns="0" bIns="0" rtlCol="0"/>
          <a:lstStyle/>
          <a:p>
            <a:endParaRPr sz="1535"/>
          </a:p>
        </p:txBody>
      </p:sp>
      <p:sp>
        <p:nvSpPr>
          <p:cNvPr id="14" name="object 14"/>
          <p:cNvSpPr txBox="1"/>
          <p:nvPr/>
        </p:nvSpPr>
        <p:spPr>
          <a:xfrm>
            <a:off x="2523318" y="3699241"/>
            <a:ext cx="876664" cy="351026"/>
          </a:xfrm>
          <a:prstGeom prst="rect">
            <a:avLst/>
          </a:prstGeom>
        </p:spPr>
        <p:txBody>
          <a:bodyPr vert="horz" wrap="square" lIns="0" tIns="9747" rIns="0" bIns="0" rtlCol="0">
            <a:spAutoFit/>
          </a:bodyPr>
          <a:lstStyle/>
          <a:p>
            <a:pPr marL="10829">
              <a:spcBef>
                <a:spcPts val="77"/>
              </a:spcBef>
            </a:pPr>
            <a:r>
              <a:rPr sz="2217" spc="-13" dirty="0">
                <a:latin typeface="Times New Roman"/>
                <a:cs typeface="Times New Roman"/>
              </a:rPr>
              <a:t>Normal</a:t>
            </a:r>
            <a:endParaRPr sz="2217">
              <a:latin typeface="Times New Roman"/>
              <a:cs typeface="Times New Roman"/>
            </a:endParaRPr>
          </a:p>
        </p:txBody>
      </p:sp>
      <p:sp>
        <p:nvSpPr>
          <p:cNvPr id="15" name="object 15"/>
          <p:cNvSpPr/>
          <p:nvPr/>
        </p:nvSpPr>
        <p:spPr>
          <a:xfrm>
            <a:off x="829121" y="4333860"/>
            <a:ext cx="1229711" cy="426690"/>
          </a:xfrm>
          <a:custGeom>
            <a:avLst/>
            <a:gdLst/>
            <a:ahLst/>
            <a:cxnLst/>
            <a:rect l="l" t="t" r="r" b="b"/>
            <a:pathLst>
              <a:path w="1442085" h="500379">
                <a:moveTo>
                  <a:pt x="0" y="499872"/>
                </a:moveTo>
                <a:lnTo>
                  <a:pt x="1441703" y="499872"/>
                </a:lnTo>
                <a:lnTo>
                  <a:pt x="1441703" y="0"/>
                </a:lnTo>
                <a:lnTo>
                  <a:pt x="0" y="0"/>
                </a:lnTo>
                <a:lnTo>
                  <a:pt x="0" y="499872"/>
                </a:lnTo>
                <a:close/>
              </a:path>
            </a:pathLst>
          </a:custGeom>
          <a:solidFill>
            <a:srgbClr val="FFFFFF"/>
          </a:solidFill>
        </p:spPr>
        <p:txBody>
          <a:bodyPr wrap="square" lIns="0" tIns="0" rIns="0" bIns="0" rtlCol="0"/>
          <a:lstStyle/>
          <a:p>
            <a:endParaRPr sz="1535"/>
          </a:p>
        </p:txBody>
      </p:sp>
      <p:sp>
        <p:nvSpPr>
          <p:cNvPr id="16" name="object 16"/>
          <p:cNvSpPr/>
          <p:nvPr/>
        </p:nvSpPr>
        <p:spPr>
          <a:xfrm>
            <a:off x="2736880" y="4333860"/>
            <a:ext cx="1229711" cy="426690"/>
          </a:xfrm>
          <a:custGeom>
            <a:avLst/>
            <a:gdLst/>
            <a:ahLst/>
            <a:cxnLst/>
            <a:rect l="l" t="t" r="r" b="b"/>
            <a:pathLst>
              <a:path w="1442085" h="500379">
                <a:moveTo>
                  <a:pt x="0" y="499872"/>
                </a:moveTo>
                <a:lnTo>
                  <a:pt x="1441704" y="499872"/>
                </a:lnTo>
                <a:lnTo>
                  <a:pt x="1441704" y="0"/>
                </a:lnTo>
                <a:lnTo>
                  <a:pt x="0" y="0"/>
                </a:lnTo>
                <a:lnTo>
                  <a:pt x="0" y="499872"/>
                </a:lnTo>
                <a:close/>
              </a:path>
            </a:pathLst>
          </a:custGeom>
          <a:solidFill>
            <a:srgbClr val="FFFFFF"/>
          </a:solidFill>
        </p:spPr>
        <p:txBody>
          <a:bodyPr wrap="square" lIns="0" tIns="0" rIns="0" bIns="0" rtlCol="0"/>
          <a:lstStyle/>
          <a:p>
            <a:endParaRPr sz="1535"/>
          </a:p>
        </p:txBody>
      </p:sp>
      <p:sp>
        <p:nvSpPr>
          <p:cNvPr id="17" name="object 17"/>
          <p:cNvSpPr txBox="1"/>
          <p:nvPr/>
        </p:nvSpPr>
        <p:spPr>
          <a:xfrm>
            <a:off x="901463" y="4354219"/>
            <a:ext cx="2789728" cy="351026"/>
          </a:xfrm>
          <a:prstGeom prst="rect">
            <a:avLst/>
          </a:prstGeom>
        </p:spPr>
        <p:txBody>
          <a:bodyPr vert="horz" wrap="square" lIns="0" tIns="9747" rIns="0" bIns="0" rtlCol="0">
            <a:spAutoFit/>
          </a:bodyPr>
          <a:lstStyle/>
          <a:p>
            <a:pPr marL="10829">
              <a:spcBef>
                <a:spcPts val="77"/>
              </a:spcBef>
              <a:tabLst>
                <a:tab pos="1918409" algn="l"/>
              </a:tabLst>
            </a:pPr>
            <a:r>
              <a:rPr sz="2217" dirty="0">
                <a:latin typeface="Times New Roman"/>
                <a:cs typeface="Times New Roman"/>
              </a:rPr>
              <a:t>[3+,</a:t>
            </a:r>
            <a:r>
              <a:rPr sz="2217" spc="-21" dirty="0">
                <a:latin typeface="Times New Roman"/>
                <a:cs typeface="Times New Roman"/>
              </a:rPr>
              <a:t> </a:t>
            </a:r>
            <a:r>
              <a:rPr sz="2217" spc="-4" dirty="0">
                <a:latin typeface="Times New Roman"/>
                <a:cs typeface="Times New Roman"/>
              </a:rPr>
              <a:t>4-]	</a:t>
            </a:r>
            <a:r>
              <a:rPr sz="2217" dirty="0">
                <a:latin typeface="Times New Roman"/>
                <a:cs typeface="Times New Roman"/>
              </a:rPr>
              <a:t>[6+,</a:t>
            </a:r>
            <a:r>
              <a:rPr sz="2217" spc="-85" dirty="0">
                <a:latin typeface="Times New Roman"/>
                <a:cs typeface="Times New Roman"/>
              </a:rPr>
              <a:t> </a:t>
            </a:r>
            <a:r>
              <a:rPr sz="2217" spc="-4" dirty="0">
                <a:latin typeface="Times New Roman"/>
                <a:cs typeface="Times New Roman"/>
              </a:rPr>
              <a:t>1-]</a:t>
            </a:r>
            <a:endParaRPr sz="2217">
              <a:latin typeface="Times New Roman"/>
              <a:cs typeface="Times New Roman"/>
            </a:endParaRPr>
          </a:p>
        </p:txBody>
      </p:sp>
      <p:sp>
        <p:nvSpPr>
          <p:cNvPr id="18" name="object 18"/>
          <p:cNvSpPr txBox="1"/>
          <p:nvPr/>
        </p:nvSpPr>
        <p:spPr>
          <a:xfrm>
            <a:off x="1756576" y="2040997"/>
            <a:ext cx="1128995" cy="692208"/>
          </a:xfrm>
          <a:prstGeom prst="rect">
            <a:avLst/>
          </a:prstGeom>
        </p:spPr>
        <p:txBody>
          <a:bodyPr vert="horz" wrap="square" lIns="0" tIns="9747" rIns="0" bIns="0" rtlCol="0">
            <a:spAutoFit/>
          </a:bodyPr>
          <a:lstStyle/>
          <a:p>
            <a:pPr marL="10829" marR="4332">
              <a:spcBef>
                <a:spcPts val="77"/>
              </a:spcBef>
            </a:pPr>
            <a:r>
              <a:rPr sz="2217" spc="-9" dirty="0">
                <a:latin typeface="Times New Roman"/>
                <a:cs typeface="Times New Roman"/>
              </a:rPr>
              <a:t>S</a:t>
            </a:r>
            <a:r>
              <a:rPr sz="2217" spc="-4" dirty="0">
                <a:latin typeface="Times New Roman"/>
                <a:cs typeface="Times New Roman"/>
              </a:rPr>
              <a:t>=</a:t>
            </a:r>
            <a:r>
              <a:rPr sz="2217" spc="13" dirty="0">
                <a:latin typeface="Times New Roman"/>
                <a:cs typeface="Times New Roman"/>
              </a:rPr>
              <a:t>[</a:t>
            </a:r>
            <a:r>
              <a:rPr sz="2217" spc="-4" dirty="0">
                <a:latin typeface="Times New Roman"/>
                <a:cs typeface="Times New Roman"/>
              </a:rPr>
              <a:t>9+,5-]  E=0.940</a:t>
            </a:r>
            <a:endParaRPr sz="2217">
              <a:latin typeface="Times New Roman"/>
              <a:cs typeface="Times New Roman"/>
            </a:endParaRPr>
          </a:p>
        </p:txBody>
      </p:sp>
      <p:sp>
        <p:nvSpPr>
          <p:cNvPr id="19" name="object 19"/>
          <p:cNvSpPr txBox="1"/>
          <p:nvPr/>
        </p:nvSpPr>
        <p:spPr>
          <a:xfrm>
            <a:off x="282872" y="4822063"/>
            <a:ext cx="3361535" cy="1376755"/>
          </a:xfrm>
          <a:prstGeom prst="rect">
            <a:avLst/>
          </a:prstGeom>
        </p:spPr>
        <p:txBody>
          <a:bodyPr vert="horz" wrap="square" lIns="0" tIns="9747" rIns="0" bIns="0" rtlCol="0">
            <a:spAutoFit/>
          </a:bodyPr>
          <a:lstStyle/>
          <a:p>
            <a:pPr marL="431547">
              <a:spcBef>
                <a:spcPts val="77"/>
              </a:spcBef>
            </a:pPr>
            <a:r>
              <a:rPr sz="2217" spc="-4" dirty="0">
                <a:latin typeface="Times New Roman"/>
                <a:cs typeface="Times New Roman"/>
              </a:rPr>
              <a:t>E=0.985</a:t>
            </a:r>
            <a:endParaRPr sz="2217">
              <a:latin typeface="Times New Roman"/>
              <a:cs typeface="Times New Roman"/>
            </a:endParaRPr>
          </a:p>
          <a:p>
            <a:pPr marL="10829">
              <a:spcBef>
                <a:spcPts val="1428"/>
              </a:spcBef>
            </a:pPr>
            <a:r>
              <a:rPr sz="1833" spc="-4" dirty="0">
                <a:latin typeface="Times New Roman"/>
                <a:cs typeface="Times New Roman"/>
              </a:rPr>
              <a:t>Gain(S,Humidity)</a:t>
            </a:r>
            <a:r>
              <a:rPr sz="1833" spc="51" dirty="0">
                <a:latin typeface="Times New Roman"/>
                <a:cs typeface="Times New Roman"/>
              </a:rPr>
              <a:t> </a:t>
            </a:r>
            <a:r>
              <a:rPr sz="1833" spc="4" dirty="0">
                <a:latin typeface="Times New Roman"/>
                <a:cs typeface="Times New Roman"/>
              </a:rPr>
              <a:t>=</a:t>
            </a:r>
            <a:endParaRPr sz="1833">
              <a:latin typeface="Times New Roman"/>
              <a:cs typeface="Times New Roman"/>
            </a:endParaRPr>
          </a:p>
          <a:p>
            <a:pPr marL="244200">
              <a:spcBef>
                <a:spcPts val="9"/>
              </a:spcBef>
            </a:pPr>
            <a:r>
              <a:rPr sz="1833" dirty="0">
                <a:latin typeface="Times New Roman"/>
                <a:cs typeface="Times New Roman"/>
              </a:rPr>
              <a:t>0.940-(7/14)*0.985-(7/14)*0.592</a:t>
            </a:r>
            <a:endParaRPr sz="1833">
              <a:latin typeface="Times New Roman"/>
              <a:cs typeface="Times New Roman"/>
            </a:endParaRPr>
          </a:p>
          <a:p>
            <a:pPr marL="10829">
              <a:spcBef>
                <a:spcPts val="13"/>
              </a:spcBef>
            </a:pPr>
            <a:r>
              <a:rPr sz="1833" spc="4" dirty="0">
                <a:latin typeface="Times New Roman"/>
                <a:cs typeface="Times New Roman"/>
              </a:rPr>
              <a:t>=</a:t>
            </a:r>
            <a:r>
              <a:rPr sz="1833" spc="-9" dirty="0">
                <a:latin typeface="Times New Roman"/>
                <a:cs typeface="Times New Roman"/>
              </a:rPr>
              <a:t> </a:t>
            </a:r>
            <a:r>
              <a:rPr sz="1833" b="1" spc="4" dirty="0">
                <a:latin typeface="Times New Roman"/>
                <a:cs typeface="Times New Roman"/>
              </a:rPr>
              <a:t>0.151</a:t>
            </a:r>
            <a:endParaRPr sz="1833">
              <a:latin typeface="Times New Roman"/>
              <a:cs typeface="Times New Roman"/>
            </a:endParaRPr>
          </a:p>
        </p:txBody>
      </p:sp>
      <p:sp>
        <p:nvSpPr>
          <p:cNvPr id="20" name="object 20"/>
          <p:cNvSpPr txBox="1"/>
          <p:nvPr/>
        </p:nvSpPr>
        <p:spPr>
          <a:xfrm>
            <a:off x="2739045" y="4845455"/>
            <a:ext cx="983336"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E=0.592</a:t>
            </a:r>
            <a:endParaRPr sz="2217">
              <a:latin typeface="Times New Roman"/>
              <a:cs typeface="Times New Roman"/>
            </a:endParaRPr>
          </a:p>
        </p:txBody>
      </p:sp>
      <p:sp>
        <p:nvSpPr>
          <p:cNvPr id="21" name="object 21"/>
          <p:cNvSpPr/>
          <p:nvPr/>
        </p:nvSpPr>
        <p:spPr>
          <a:xfrm>
            <a:off x="5603716" y="3195442"/>
            <a:ext cx="735878" cy="1149030"/>
          </a:xfrm>
          <a:custGeom>
            <a:avLst/>
            <a:gdLst/>
            <a:ahLst/>
            <a:cxnLst/>
            <a:rect l="l" t="t" r="r" b="b"/>
            <a:pathLst>
              <a:path w="862965" h="1347470">
                <a:moveTo>
                  <a:pt x="829055" y="0"/>
                </a:moveTo>
                <a:lnTo>
                  <a:pt x="0" y="1325880"/>
                </a:lnTo>
                <a:lnTo>
                  <a:pt x="33527" y="1347216"/>
                </a:lnTo>
                <a:lnTo>
                  <a:pt x="862583" y="24384"/>
                </a:lnTo>
                <a:lnTo>
                  <a:pt x="829055" y="0"/>
                </a:lnTo>
                <a:close/>
              </a:path>
            </a:pathLst>
          </a:custGeom>
          <a:solidFill>
            <a:srgbClr val="000000"/>
          </a:solidFill>
        </p:spPr>
        <p:txBody>
          <a:bodyPr wrap="square" lIns="0" tIns="0" rIns="0" bIns="0" rtlCol="0"/>
          <a:lstStyle/>
          <a:p>
            <a:endParaRPr sz="1535"/>
          </a:p>
        </p:txBody>
      </p:sp>
      <p:sp>
        <p:nvSpPr>
          <p:cNvPr id="22" name="object 22"/>
          <p:cNvSpPr/>
          <p:nvPr/>
        </p:nvSpPr>
        <p:spPr>
          <a:xfrm>
            <a:off x="6526406" y="3198043"/>
            <a:ext cx="678480" cy="1146323"/>
          </a:xfrm>
          <a:custGeom>
            <a:avLst/>
            <a:gdLst/>
            <a:ahLst/>
            <a:cxnLst/>
            <a:rect l="l" t="t" r="r" b="b"/>
            <a:pathLst>
              <a:path w="795654" h="1344295">
                <a:moveTo>
                  <a:pt x="36575" y="0"/>
                </a:moveTo>
                <a:lnTo>
                  <a:pt x="0" y="18287"/>
                </a:lnTo>
                <a:lnTo>
                  <a:pt x="758951" y="1344168"/>
                </a:lnTo>
                <a:lnTo>
                  <a:pt x="795527" y="1322832"/>
                </a:lnTo>
                <a:lnTo>
                  <a:pt x="36575" y="0"/>
                </a:lnTo>
                <a:close/>
              </a:path>
            </a:pathLst>
          </a:custGeom>
          <a:solidFill>
            <a:srgbClr val="000000"/>
          </a:solidFill>
        </p:spPr>
        <p:txBody>
          <a:bodyPr wrap="square" lIns="0" tIns="0" rIns="0" bIns="0" rtlCol="0"/>
          <a:lstStyle/>
          <a:p>
            <a:endParaRPr sz="1535"/>
          </a:p>
        </p:txBody>
      </p:sp>
      <p:sp>
        <p:nvSpPr>
          <p:cNvPr id="23" name="object 23"/>
          <p:cNvSpPr/>
          <p:nvPr/>
        </p:nvSpPr>
        <p:spPr>
          <a:xfrm>
            <a:off x="6032570" y="2792579"/>
            <a:ext cx="850131" cy="423982"/>
          </a:xfrm>
          <a:custGeom>
            <a:avLst/>
            <a:gdLst/>
            <a:ahLst/>
            <a:cxnLst/>
            <a:rect l="l" t="t" r="r" b="b"/>
            <a:pathLst>
              <a:path w="996950" h="497204">
                <a:moveTo>
                  <a:pt x="0" y="496824"/>
                </a:moveTo>
                <a:lnTo>
                  <a:pt x="996696" y="496824"/>
                </a:lnTo>
                <a:lnTo>
                  <a:pt x="996696" y="0"/>
                </a:lnTo>
                <a:lnTo>
                  <a:pt x="0" y="0"/>
                </a:lnTo>
                <a:lnTo>
                  <a:pt x="0" y="496824"/>
                </a:lnTo>
                <a:close/>
              </a:path>
            </a:pathLst>
          </a:custGeom>
          <a:solidFill>
            <a:srgbClr val="FFFFFF"/>
          </a:solidFill>
        </p:spPr>
        <p:txBody>
          <a:bodyPr wrap="square" lIns="0" tIns="0" rIns="0" bIns="0" rtlCol="0"/>
          <a:lstStyle/>
          <a:p>
            <a:endParaRPr sz="1535"/>
          </a:p>
        </p:txBody>
      </p:sp>
      <p:sp>
        <p:nvSpPr>
          <p:cNvPr id="24" name="object 24"/>
          <p:cNvSpPr/>
          <p:nvPr/>
        </p:nvSpPr>
        <p:spPr>
          <a:xfrm>
            <a:off x="6014377" y="2774384"/>
            <a:ext cx="883702" cy="460262"/>
          </a:xfrm>
          <a:custGeom>
            <a:avLst/>
            <a:gdLst/>
            <a:ahLst/>
            <a:cxnLst/>
            <a:rect l="l" t="t" r="r" b="b"/>
            <a:pathLst>
              <a:path w="1036320" h="539750">
                <a:moveTo>
                  <a:pt x="1036320" y="0"/>
                </a:moveTo>
                <a:lnTo>
                  <a:pt x="0" y="0"/>
                </a:lnTo>
                <a:lnTo>
                  <a:pt x="0" y="539496"/>
                </a:lnTo>
                <a:lnTo>
                  <a:pt x="1036320" y="539496"/>
                </a:lnTo>
                <a:lnTo>
                  <a:pt x="1036320" y="518160"/>
                </a:lnTo>
                <a:lnTo>
                  <a:pt x="42672" y="518160"/>
                </a:lnTo>
                <a:lnTo>
                  <a:pt x="21335" y="499872"/>
                </a:lnTo>
                <a:lnTo>
                  <a:pt x="42672" y="499872"/>
                </a:lnTo>
                <a:lnTo>
                  <a:pt x="42672" y="42672"/>
                </a:lnTo>
                <a:lnTo>
                  <a:pt x="21335" y="42672"/>
                </a:lnTo>
                <a:lnTo>
                  <a:pt x="42672" y="21336"/>
                </a:lnTo>
                <a:lnTo>
                  <a:pt x="1036320" y="21336"/>
                </a:lnTo>
                <a:lnTo>
                  <a:pt x="1036320" y="0"/>
                </a:lnTo>
                <a:close/>
              </a:path>
              <a:path w="1036320" h="539750">
                <a:moveTo>
                  <a:pt x="42672" y="499872"/>
                </a:moveTo>
                <a:lnTo>
                  <a:pt x="21335" y="499872"/>
                </a:lnTo>
                <a:lnTo>
                  <a:pt x="42672" y="518160"/>
                </a:lnTo>
                <a:lnTo>
                  <a:pt x="42672" y="499872"/>
                </a:lnTo>
                <a:close/>
              </a:path>
              <a:path w="1036320" h="539750">
                <a:moveTo>
                  <a:pt x="996696" y="499872"/>
                </a:moveTo>
                <a:lnTo>
                  <a:pt x="42672" y="499872"/>
                </a:lnTo>
                <a:lnTo>
                  <a:pt x="42672" y="518160"/>
                </a:lnTo>
                <a:lnTo>
                  <a:pt x="996696" y="518160"/>
                </a:lnTo>
                <a:lnTo>
                  <a:pt x="996696" y="499872"/>
                </a:lnTo>
                <a:close/>
              </a:path>
              <a:path w="1036320" h="539750">
                <a:moveTo>
                  <a:pt x="996696" y="21336"/>
                </a:moveTo>
                <a:lnTo>
                  <a:pt x="996696" y="518160"/>
                </a:lnTo>
                <a:lnTo>
                  <a:pt x="1018031" y="499872"/>
                </a:lnTo>
                <a:lnTo>
                  <a:pt x="1036320" y="499872"/>
                </a:lnTo>
                <a:lnTo>
                  <a:pt x="1036320" y="42672"/>
                </a:lnTo>
                <a:lnTo>
                  <a:pt x="1018031" y="42672"/>
                </a:lnTo>
                <a:lnTo>
                  <a:pt x="996696" y="21336"/>
                </a:lnTo>
                <a:close/>
              </a:path>
              <a:path w="1036320" h="539750">
                <a:moveTo>
                  <a:pt x="1036320" y="499872"/>
                </a:moveTo>
                <a:lnTo>
                  <a:pt x="1018031" y="499872"/>
                </a:lnTo>
                <a:lnTo>
                  <a:pt x="996696" y="518160"/>
                </a:lnTo>
                <a:lnTo>
                  <a:pt x="1036320" y="518160"/>
                </a:lnTo>
                <a:lnTo>
                  <a:pt x="1036320" y="499872"/>
                </a:lnTo>
                <a:close/>
              </a:path>
              <a:path w="1036320" h="539750">
                <a:moveTo>
                  <a:pt x="42672" y="21336"/>
                </a:moveTo>
                <a:lnTo>
                  <a:pt x="21335" y="42672"/>
                </a:lnTo>
                <a:lnTo>
                  <a:pt x="42672" y="42672"/>
                </a:lnTo>
                <a:lnTo>
                  <a:pt x="42672" y="21336"/>
                </a:lnTo>
                <a:close/>
              </a:path>
              <a:path w="1036320" h="539750">
                <a:moveTo>
                  <a:pt x="996696" y="21336"/>
                </a:moveTo>
                <a:lnTo>
                  <a:pt x="42672" y="21336"/>
                </a:lnTo>
                <a:lnTo>
                  <a:pt x="42672" y="42672"/>
                </a:lnTo>
                <a:lnTo>
                  <a:pt x="996696" y="42672"/>
                </a:lnTo>
                <a:lnTo>
                  <a:pt x="996696" y="21336"/>
                </a:lnTo>
                <a:close/>
              </a:path>
              <a:path w="1036320" h="539750">
                <a:moveTo>
                  <a:pt x="1036320" y="21336"/>
                </a:moveTo>
                <a:lnTo>
                  <a:pt x="996696" y="21336"/>
                </a:lnTo>
                <a:lnTo>
                  <a:pt x="1018031" y="42672"/>
                </a:lnTo>
                <a:lnTo>
                  <a:pt x="1036320" y="42672"/>
                </a:lnTo>
                <a:lnTo>
                  <a:pt x="1036320" y="21336"/>
                </a:lnTo>
                <a:close/>
              </a:path>
            </a:pathLst>
          </a:custGeom>
          <a:solidFill>
            <a:srgbClr val="FF0000"/>
          </a:solidFill>
        </p:spPr>
        <p:txBody>
          <a:bodyPr wrap="square" lIns="0" tIns="0" rIns="0" bIns="0" rtlCol="0"/>
          <a:lstStyle/>
          <a:p>
            <a:endParaRPr sz="1535"/>
          </a:p>
        </p:txBody>
      </p:sp>
      <p:sp>
        <p:nvSpPr>
          <p:cNvPr id="25" name="object 25"/>
          <p:cNvSpPr txBox="1"/>
          <p:nvPr/>
        </p:nvSpPr>
        <p:spPr>
          <a:xfrm>
            <a:off x="6104913" y="2812938"/>
            <a:ext cx="632995" cy="351026"/>
          </a:xfrm>
          <a:prstGeom prst="rect">
            <a:avLst/>
          </a:prstGeom>
        </p:spPr>
        <p:txBody>
          <a:bodyPr vert="horz" wrap="square" lIns="0" tIns="9747" rIns="0" bIns="0" rtlCol="0">
            <a:spAutoFit/>
          </a:bodyPr>
          <a:lstStyle/>
          <a:p>
            <a:pPr marL="10829">
              <a:spcBef>
                <a:spcPts val="77"/>
              </a:spcBef>
            </a:pPr>
            <a:r>
              <a:rPr sz="2217" spc="-111" dirty="0">
                <a:solidFill>
                  <a:srgbClr val="FF0000"/>
                </a:solidFill>
                <a:latin typeface="Times New Roman"/>
                <a:cs typeface="Times New Roman"/>
              </a:rPr>
              <a:t>W</a:t>
            </a:r>
            <a:r>
              <a:rPr sz="2217" spc="-4" dirty="0">
                <a:solidFill>
                  <a:srgbClr val="FF0000"/>
                </a:solidFill>
                <a:latin typeface="Times New Roman"/>
                <a:cs typeface="Times New Roman"/>
              </a:rPr>
              <a:t>ind</a:t>
            </a:r>
            <a:endParaRPr sz="2217">
              <a:latin typeface="Times New Roman"/>
              <a:cs typeface="Times New Roman"/>
            </a:endParaRPr>
          </a:p>
        </p:txBody>
      </p:sp>
      <p:sp>
        <p:nvSpPr>
          <p:cNvPr id="26" name="object 26"/>
          <p:cNvSpPr/>
          <p:nvPr/>
        </p:nvSpPr>
        <p:spPr>
          <a:xfrm>
            <a:off x="5502349" y="3681479"/>
            <a:ext cx="909694" cy="423982"/>
          </a:xfrm>
          <a:custGeom>
            <a:avLst/>
            <a:gdLst/>
            <a:ahLst/>
            <a:cxnLst/>
            <a:rect l="l" t="t" r="r" b="b"/>
            <a:pathLst>
              <a:path w="1066800" h="497204">
                <a:moveTo>
                  <a:pt x="0" y="496823"/>
                </a:moveTo>
                <a:lnTo>
                  <a:pt x="1066799" y="496823"/>
                </a:lnTo>
                <a:lnTo>
                  <a:pt x="1066799" y="0"/>
                </a:lnTo>
                <a:lnTo>
                  <a:pt x="0" y="0"/>
                </a:lnTo>
                <a:lnTo>
                  <a:pt x="0" y="496823"/>
                </a:lnTo>
                <a:close/>
              </a:path>
            </a:pathLst>
          </a:custGeom>
          <a:solidFill>
            <a:srgbClr val="FFFFFF"/>
          </a:solidFill>
        </p:spPr>
        <p:txBody>
          <a:bodyPr wrap="square" lIns="0" tIns="0" rIns="0" bIns="0" rtlCol="0"/>
          <a:lstStyle/>
          <a:p>
            <a:endParaRPr sz="1535"/>
          </a:p>
        </p:txBody>
      </p:sp>
      <p:sp>
        <p:nvSpPr>
          <p:cNvPr id="27" name="object 27"/>
          <p:cNvSpPr/>
          <p:nvPr/>
        </p:nvSpPr>
        <p:spPr>
          <a:xfrm>
            <a:off x="5484155" y="3663286"/>
            <a:ext cx="946515" cy="460262"/>
          </a:xfrm>
          <a:custGeom>
            <a:avLst/>
            <a:gdLst/>
            <a:ahLst/>
            <a:cxnLst/>
            <a:rect l="l" t="t" r="r" b="b"/>
            <a:pathLst>
              <a:path w="1109979" h="539750">
                <a:moveTo>
                  <a:pt x="1109472" y="0"/>
                </a:moveTo>
                <a:lnTo>
                  <a:pt x="0" y="0"/>
                </a:lnTo>
                <a:lnTo>
                  <a:pt x="0" y="539495"/>
                </a:lnTo>
                <a:lnTo>
                  <a:pt x="1109472" y="539495"/>
                </a:lnTo>
                <a:lnTo>
                  <a:pt x="1109472" y="518159"/>
                </a:lnTo>
                <a:lnTo>
                  <a:pt x="42672" y="518159"/>
                </a:lnTo>
                <a:lnTo>
                  <a:pt x="21336" y="496823"/>
                </a:lnTo>
                <a:lnTo>
                  <a:pt x="42672" y="496823"/>
                </a:lnTo>
                <a:lnTo>
                  <a:pt x="42672" y="39623"/>
                </a:lnTo>
                <a:lnTo>
                  <a:pt x="21336" y="39623"/>
                </a:lnTo>
                <a:lnTo>
                  <a:pt x="42672" y="21335"/>
                </a:lnTo>
                <a:lnTo>
                  <a:pt x="1109472" y="21335"/>
                </a:lnTo>
                <a:lnTo>
                  <a:pt x="1109472" y="0"/>
                </a:lnTo>
                <a:close/>
              </a:path>
              <a:path w="1109979" h="539750">
                <a:moveTo>
                  <a:pt x="42672" y="496823"/>
                </a:moveTo>
                <a:lnTo>
                  <a:pt x="21336" y="496823"/>
                </a:lnTo>
                <a:lnTo>
                  <a:pt x="42672" y="518159"/>
                </a:lnTo>
                <a:lnTo>
                  <a:pt x="42672" y="496823"/>
                </a:lnTo>
                <a:close/>
              </a:path>
              <a:path w="1109979" h="539750">
                <a:moveTo>
                  <a:pt x="1066800" y="496823"/>
                </a:moveTo>
                <a:lnTo>
                  <a:pt x="42672" y="496823"/>
                </a:lnTo>
                <a:lnTo>
                  <a:pt x="42672" y="518159"/>
                </a:lnTo>
                <a:lnTo>
                  <a:pt x="1066800" y="518159"/>
                </a:lnTo>
                <a:lnTo>
                  <a:pt x="1066800" y="496823"/>
                </a:lnTo>
                <a:close/>
              </a:path>
              <a:path w="1109979" h="539750">
                <a:moveTo>
                  <a:pt x="1066800" y="21335"/>
                </a:moveTo>
                <a:lnTo>
                  <a:pt x="1066800" y="518159"/>
                </a:lnTo>
                <a:lnTo>
                  <a:pt x="1088136" y="496823"/>
                </a:lnTo>
                <a:lnTo>
                  <a:pt x="1109472" y="496823"/>
                </a:lnTo>
                <a:lnTo>
                  <a:pt x="1109472" y="39623"/>
                </a:lnTo>
                <a:lnTo>
                  <a:pt x="1088136" y="39623"/>
                </a:lnTo>
                <a:lnTo>
                  <a:pt x="1066800" y="21335"/>
                </a:lnTo>
                <a:close/>
              </a:path>
              <a:path w="1109979" h="539750">
                <a:moveTo>
                  <a:pt x="1109472" y="496823"/>
                </a:moveTo>
                <a:lnTo>
                  <a:pt x="1088136" y="496823"/>
                </a:lnTo>
                <a:lnTo>
                  <a:pt x="1066800" y="518159"/>
                </a:lnTo>
                <a:lnTo>
                  <a:pt x="1109472" y="518159"/>
                </a:lnTo>
                <a:lnTo>
                  <a:pt x="1109472" y="496823"/>
                </a:lnTo>
                <a:close/>
              </a:path>
              <a:path w="1109979" h="539750">
                <a:moveTo>
                  <a:pt x="42672" y="21335"/>
                </a:moveTo>
                <a:lnTo>
                  <a:pt x="21336" y="39623"/>
                </a:lnTo>
                <a:lnTo>
                  <a:pt x="42672" y="39623"/>
                </a:lnTo>
                <a:lnTo>
                  <a:pt x="42672" y="21335"/>
                </a:lnTo>
                <a:close/>
              </a:path>
              <a:path w="1109979" h="539750">
                <a:moveTo>
                  <a:pt x="1066800" y="21335"/>
                </a:moveTo>
                <a:lnTo>
                  <a:pt x="42672" y="21335"/>
                </a:lnTo>
                <a:lnTo>
                  <a:pt x="42672" y="39623"/>
                </a:lnTo>
                <a:lnTo>
                  <a:pt x="1066800" y="39623"/>
                </a:lnTo>
                <a:lnTo>
                  <a:pt x="1066800" y="21335"/>
                </a:lnTo>
                <a:close/>
              </a:path>
              <a:path w="1109979" h="539750">
                <a:moveTo>
                  <a:pt x="1109472" y="21335"/>
                </a:moveTo>
                <a:lnTo>
                  <a:pt x="1066800" y="21335"/>
                </a:lnTo>
                <a:lnTo>
                  <a:pt x="1088136" y="39623"/>
                </a:lnTo>
                <a:lnTo>
                  <a:pt x="1109472" y="39623"/>
                </a:lnTo>
                <a:lnTo>
                  <a:pt x="1109472" y="21335"/>
                </a:lnTo>
                <a:close/>
              </a:path>
            </a:pathLst>
          </a:custGeom>
          <a:solidFill>
            <a:srgbClr val="000000"/>
          </a:solidFill>
        </p:spPr>
        <p:txBody>
          <a:bodyPr wrap="square" lIns="0" tIns="0" rIns="0" bIns="0" rtlCol="0"/>
          <a:lstStyle/>
          <a:p>
            <a:endParaRPr sz="1535"/>
          </a:p>
        </p:txBody>
      </p:sp>
      <p:sp>
        <p:nvSpPr>
          <p:cNvPr id="28" name="object 28"/>
          <p:cNvSpPr txBox="1"/>
          <p:nvPr/>
        </p:nvSpPr>
        <p:spPr>
          <a:xfrm>
            <a:off x="5574692" y="3699241"/>
            <a:ext cx="650864" cy="351026"/>
          </a:xfrm>
          <a:prstGeom prst="rect">
            <a:avLst/>
          </a:prstGeom>
        </p:spPr>
        <p:txBody>
          <a:bodyPr vert="horz" wrap="square" lIns="0" tIns="9747" rIns="0" bIns="0" rtlCol="0">
            <a:spAutoFit/>
          </a:bodyPr>
          <a:lstStyle/>
          <a:p>
            <a:pPr marL="10829">
              <a:spcBef>
                <a:spcPts val="77"/>
              </a:spcBef>
            </a:pPr>
            <a:r>
              <a:rPr sz="2217" spc="-213" dirty="0">
                <a:latin typeface="Times New Roman"/>
                <a:cs typeface="Times New Roman"/>
              </a:rPr>
              <a:t>W</a:t>
            </a:r>
            <a:r>
              <a:rPr sz="2217" spc="-4" dirty="0">
                <a:latin typeface="Times New Roman"/>
                <a:cs typeface="Times New Roman"/>
              </a:rPr>
              <a:t>eak</a:t>
            </a:r>
            <a:endParaRPr sz="2217">
              <a:latin typeface="Times New Roman"/>
              <a:cs typeface="Times New Roman"/>
            </a:endParaRPr>
          </a:p>
        </p:txBody>
      </p:sp>
      <p:sp>
        <p:nvSpPr>
          <p:cNvPr id="29" name="object 29"/>
          <p:cNvSpPr/>
          <p:nvPr/>
        </p:nvSpPr>
        <p:spPr>
          <a:xfrm>
            <a:off x="6658961" y="3681479"/>
            <a:ext cx="1037484" cy="423982"/>
          </a:xfrm>
          <a:custGeom>
            <a:avLst/>
            <a:gdLst/>
            <a:ahLst/>
            <a:cxnLst/>
            <a:rect l="l" t="t" r="r" b="b"/>
            <a:pathLst>
              <a:path w="1216659" h="497204">
                <a:moveTo>
                  <a:pt x="0" y="496823"/>
                </a:moveTo>
                <a:lnTo>
                  <a:pt x="1216152" y="496823"/>
                </a:lnTo>
                <a:lnTo>
                  <a:pt x="1216152" y="0"/>
                </a:lnTo>
                <a:lnTo>
                  <a:pt x="0" y="0"/>
                </a:lnTo>
                <a:lnTo>
                  <a:pt x="0" y="496823"/>
                </a:lnTo>
                <a:close/>
              </a:path>
            </a:pathLst>
          </a:custGeom>
          <a:solidFill>
            <a:srgbClr val="FFFFFF"/>
          </a:solidFill>
        </p:spPr>
        <p:txBody>
          <a:bodyPr wrap="square" lIns="0" tIns="0" rIns="0" bIns="0" rtlCol="0"/>
          <a:lstStyle/>
          <a:p>
            <a:endParaRPr sz="1535"/>
          </a:p>
        </p:txBody>
      </p:sp>
      <p:sp>
        <p:nvSpPr>
          <p:cNvPr id="30" name="object 30"/>
          <p:cNvSpPr/>
          <p:nvPr/>
        </p:nvSpPr>
        <p:spPr>
          <a:xfrm>
            <a:off x="6640767" y="3663286"/>
            <a:ext cx="1071056" cy="460262"/>
          </a:xfrm>
          <a:custGeom>
            <a:avLst/>
            <a:gdLst/>
            <a:ahLst/>
            <a:cxnLst/>
            <a:rect l="l" t="t" r="r" b="b"/>
            <a:pathLst>
              <a:path w="1256029" h="539750">
                <a:moveTo>
                  <a:pt x="1255776" y="0"/>
                </a:moveTo>
                <a:lnTo>
                  <a:pt x="0" y="0"/>
                </a:lnTo>
                <a:lnTo>
                  <a:pt x="0" y="539495"/>
                </a:lnTo>
                <a:lnTo>
                  <a:pt x="1255776" y="539495"/>
                </a:lnTo>
                <a:lnTo>
                  <a:pt x="1255776" y="518159"/>
                </a:lnTo>
                <a:lnTo>
                  <a:pt x="39624" y="518159"/>
                </a:lnTo>
                <a:lnTo>
                  <a:pt x="21335" y="496823"/>
                </a:lnTo>
                <a:lnTo>
                  <a:pt x="39624" y="496823"/>
                </a:lnTo>
                <a:lnTo>
                  <a:pt x="39624" y="39623"/>
                </a:lnTo>
                <a:lnTo>
                  <a:pt x="21335" y="39623"/>
                </a:lnTo>
                <a:lnTo>
                  <a:pt x="39624" y="21335"/>
                </a:lnTo>
                <a:lnTo>
                  <a:pt x="1255776" y="21335"/>
                </a:lnTo>
                <a:lnTo>
                  <a:pt x="1255776" y="0"/>
                </a:lnTo>
                <a:close/>
              </a:path>
              <a:path w="1256029" h="539750">
                <a:moveTo>
                  <a:pt x="39624" y="496823"/>
                </a:moveTo>
                <a:lnTo>
                  <a:pt x="21335" y="496823"/>
                </a:lnTo>
                <a:lnTo>
                  <a:pt x="39624" y="518159"/>
                </a:lnTo>
                <a:lnTo>
                  <a:pt x="39624" y="496823"/>
                </a:lnTo>
                <a:close/>
              </a:path>
              <a:path w="1256029" h="539750">
                <a:moveTo>
                  <a:pt x="1216152" y="496823"/>
                </a:moveTo>
                <a:lnTo>
                  <a:pt x="39624" y="496823"/>
                </a:lnTo>
                <a:lnTo>
                  <a:pt x="39624" y="518159"/>
                </a:lnTo>
                <a:lnTo>
                  <a:pt x="1216152" y="518159"/>
                </a:lnTo>
                <a:lnTo>
                  <a:pt x="1216152" y="496823"/>
                </a:lnTo>
                <a:close/>
              </a:path>
              <a:path w="1256029" h="539750">
                <a:moveTo>
                  <a:pt x="1216152" y="21335"/>
                </a:moveTo>
                <a:lnTo>
                  <a:pt x="1216152" y="518159"/>
                </a:lnTo>
                <a:lnTo>
                  <a:pt x="1237487" y="496823"/>
                </a:lnTo>
                <a:lnTo>
                  <a:pt x="1255776" y="496823"/>
                </a:lnTo>
                <a:lnTo>
                  <a:pt x="1255776" y="39623"/>
                </a:lnTo>
                <a:lnTo>
                  <a:pt x="1237487" y="39623"/>
                </a:lnTo>
                <a:lnTo>
                  <a:pt x="1216152" y="21335"/>
                </a:lnTo>
                <a:close/>
              </a:path>
              <a:path w="1256029" h="539750">
                <a:moveTo>
                  <a:pt x="1255776" y="496823"/>
                </a:moveTo>
                <a:lnTo>
                  <a:pt x="1237487" y="496823"/>
                </a:lnTo>
                <a:lnTo>
                  <a:pt x="1216152" y="518159"/>
                </a:lnTo>
                <a:lnTo>
                  <a:pt x="1255776" y="518159"/>
                </a:lnTo>
                <a:lnTo>
                  <a:pt x="1255776" y="496823"/>
                </a:lnTo>
                <a:close/>
              </a:path>
              <a:path w="1256029" h="539750">
                <a:moveTo>
                  <a:pt x="39624" y="21335"/>
                </a:moveTo>
                <a:lnTo>
                  <a:pt x="21335" y="39623"/>
                </a:lnTo>
                <a:lnTo>
                  <a:pt x="39624" y="39623"/>
                </a:lnTo>
                <a:lnTo>
                  <a:pt x="39624" y="21335"/>
                </a:lnTo>
                <a:close/>
              </a:path>
              <a:path w="1256029" h="539750">
                <a:moveTo>
                  <a:pt x="1216152" y="21335"/>
                </a:moveTo>
                <a:lnTo>
                  <a:pt x="39624" y="21335"/>
                </a:lnTo>
                <a:lnTo>
                  <a:pt x="39624" y="39623"/>
                </a:lnTo>
                <a:lnTo>
                  <a:pt x="1216152" y="39623"/>
                </a:lnTo>
                <a:lnTo>
                  <a:pt x="1216152" y="21335"/>
                </a:lnTo>
                <a:close/>
              </a:path>
              <a:path w="1256029" h="539750">
                <a:moveTo>
                  <a:pt x="1255776" y="21335"/>
                </a:moveTo>
                <a:lnTo>
                  <a:pt x="1216152" y="21335"/>
                </a:lnTo>
                <a:lnTo>
                  <a:pt x="1237487" y="39623"/>
                </a:lnTo>
                <a:lnTo>
                  <a:pt x="1255776" y="39623"/>
                </a:lnTo>
                <a:lnTo>
                  <a:pt x="1255776" y="21335"/>
                </a:lnTo>
                <a:close/>
              </a:path>
            </a:pathLst>
          </a:custGeom>
          <a:solidFill>
            <a:srgbClr val="000000"/>
          </a:solidFill>
        </p:spPr>
        <p:txBody>
          <a:bodyPr wrap="square" lIns="0" tIns="0" rIns="0" bIns="0" rtlCol="0"/>
          <a:lstStyle/>
          <a:p>
            <a:endParaRPr sz="1535"/>
          </a:p>
        </p:txBody>
      </p:sp>
      <p:sp>
        <p:nvSpPr>
          <p:cNvPr id="31" name="object 31"/>
          <p:cNvSpPr txBox="1"/>
          <p:nvPr/>
        </p:nvSpPr>
        <p:spPr>
          <a:xfrm>
            <a:off x="6731302" y="3699241"/>
            <a:ext cx="770533"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Strong</a:t>
            </a:r>
            <a:endParaRPr sz="2217">
              <a:latin typeface="Times New Roman"/>
              <a:cs typeface="Times New Roman"/>
            </a:endParaRPr>
          </a:p>
        </p:txBody>
      </p:sp>
      <p:sp>
        <p:nvSpPr>
          <p:cNvPr id="32" name="object 32"/>
          <p:cNvSpPr/>
          <p:nvPr/>
        </p:nvSpPr>
        <p:spPr>
          <a:xfrm>
            <a:off x="5037106" y="4333860"/>
            <a:ext cx="1229711" cy="426690"/>
          </a:xfrm>
          <a:custGeom>
            <a:avLst/>
            <a:gdLst/>
            <a:ahLst/>
            <a:cxnLst/>
            <a:rect l="l" t="t" r="r" b="b"/>
            <a:pathLst>
              <a:path w="1442084" h="500379">
                <a:moveTo>
                  <a:pt x="0" y="499872"/>
                </a:moveTo>
                <a:lnTo>
                  <a:pt x="1441703" y="499872"/>
                </a:lnTo>
                <a:lnTo>
                  <a:pt x="1441703" y="0"/>
                </a:lnTo>
                <a:lnTo>
                  <a:pt x="0" y="0"/>
                </a:lnTo>
                <a:lnTo>
                  <a:pt x="0" y="499872"/>
                </a:lnTo>
                <a:close/>
              </a:path>
            </a:pathLst>
          </a:custGeom>
          <a:solidFill>
            <a:srgbClr val="FFFFFF"/>
          </a:solidFill>
        </p:spPr>
        <p:txBody>
          <a:bodyPr wrap="square" lIns="0" tIns="0" rIns="0" bIns="0" rtlCol="0"/>
          <a:lstStyle/>
          <a:p>
            <a:endParaRPr sz="1535"/>
          </a:p>
        </p:txBody>
      </p:sp>
      <p:sp>
        <p:nvSpPr>
          <p:cNvPr id="33" name="object 33"/>
          <p:cNvSpPr txBox="1"/>
          <p:nvPr/>
        </p:nvSpPr>
        <p:spPr>
          <a:xfrm>
            <a:off x="5109448" y="4354219"/>
            <a:ext cx="882078" cy="351026"/>
          </a:xfrm>
          <a:prstGeom prst="rect">
            <a:avLst/>
          </a:prstGeom>
        </p:spPr>
        <p:txBody>
          <a:bodyPr vert="horz" wrap="square" lIns="0" tIns="9747" rIns="0" bIns="0" rtlCol="0">
            <a:spAutoFit/>
          </a:bodyPr>
          <a:lstStyle/>
          <a:p>
            <a:pPr marL="10829">
              <a:spcBef>
                <a:spcPts val="77"/>
              </a:spcBef>
            </a:pPr>
            <a:r>
              <a:rPr sz="2217" dirty="0">
                <a:latin typeface="Times New Roman"/>
                <a:cs typeface="Times New Roman"/>
              </a:rPr>
              <a:t>[6+,</a:t>
            </a:r>
            <a:r>
              <a:rPr sz="2217" spc="-85" dirty="0">
                <a:latin typeface="Times New Roman"/>
                <a:cs typeface="Times New Roman"/>
              </a:rPr>
              <a:t> </a:t>
            </a:r>
            <a:r>
              <a:rPr sz="2217" spc="-4" dirty="0">
                <a:latin typeface="Times New Roman"/>
                <a:cs typeface="Times New Roman"/>
              </a:rPr>
              <a:t>2-]</a:t>
            </a:r>
            <a:endParaRPr sz="2217">
              <a:latin typeface="Times New Roman"/>
              <a:cs typeface="Times New Roman"/>
            </a:endParaRPr>
          </a:p>
        </p:txBody>
      </p:sp>
      <p:sp>
        <p:nvSpPr>
          <p:cNvPr id="34" name="object 34"/>
          <p:cNvSpPr/>
          <p:nvPr/>
        </p:nvSpPr>
        <p:spPr>
          <a:xfrm>
            <a:off x="6944865" y="4333860"/>
            <a:ext cx="1229711" cy="426690"/>
          </a:xfrm>
          <a:custGeom>
            <a:avLst/>
            <a:gdLst/>
            <a:ahLst/>
            <a:cxnLst/>
            <a:rect l="l" t="t" r="r" b="b"/>
            <a:pathLst>
              <a:path w="1442084" h="500379">
                <a:moveTo>
                  <a:pt x="0" y="499872"/>
                </a:moveTo>
                <a:lnTo>
                  <a:pt x="1441703" y="499872"/>
                </a:lnTo>
                <a:lnTo>
                  <a:pt x="1441703" y="0"/>
                </a:lnTo>
                <a:lnTo>
                  <a:pt x="0" y="0"/>
                </a:lnTo>
                <a:lnTo>
                  <a:pt x="0" y="499872"/>
                </a:lnTo>
                <a:close/>
              </a:path>
            </a:pathLst>
          </a:custGeom>
          <a:solidFill>
            <a:srgbClr val="FFFFFF"/>
          </a:solidFill>
        </p:spPr>
        <p:txBody>
          <a:bodyPr wrap="square" lIns="0" tIns="0" rIns="0" bIns="0" rtlCol="0"/>
          <a:lstStyle/>
          <a:p>
            <a:endParaRPr sz="1535"/>
          </a:p>
        </p:txBody>
      </p:sp>
      <p:sp>
        <p:nvSpPr>
          <p:cNvPr id="35" name="object 35"/>
          <p:cNvSpPr txBox="1"/>
          <p:nvPr/>
        </p:nvSpPr>
        <p:spPr>
          <a:xfrm>
            <a:off x="7017207" y="4354219"/>
            <a:ext cx="882078" cy="351026"/>
          </a:xfrm>
          <a:prstGeom prst="rect">
            <a:avLst/>
          </a:prstGeom>
        </p:spPr>
        <p:txBody>
          <a:bodyPr vert="horz" wrap="square" lIns="0" tIns="9747" rIns="0" bIns="0" rtlCol="0">
            <a:spAutoFit/>
          </a:bodyPr>
          <a:lstStyle/>
          <a:p>
            <a:pPr marL="10829">
              <a:spcBef>
                <a:spcPts val="77"/>
              </a:spcBef>
            </a:pPr>
            <a:r>
              <a:rPr sz="2217" dirty="0">
                <a:latin typeface="Times New Roman"/>
                <a:cs typeface="Times New Roman"/>
              </a:rPr>
              <a:t>[3+,</a:t>
            </a:r>
            <a:r>
              <a:rPr sz="2217" spc="-85" dirty="0">
                <a:latin typeface="Times New Roman"/>
                <a:cs typeface="Times New Roman"/>
              </a:rPr>
              <a:t> </a:t>
            </a:r>
            <a:r>
              <a:rPr sz="2217" spc="-4" dirty="0">
                <a:latin typeface="Times New Roman"/>
                <a:cs typeface="Times New Roman"/>
              </a:rPr>
              <a:t>3-]</a:t>
            </a:r>
            <a:endParaRPr sz="2217">
              <a:latin typeface="Times New Roman"/>
              <a:cs typeface="Times New Roman"/>
            </a:endParaRPr>
          </a:p>
        </p:txBody>
      </p:sp>
      <p:sp>
        <p:nvSpPr>
          <p:cNvPr id="36" name="object 36"/>
          <p:cNvSpPr txBox="1"/>
          <p:nvPr/>
        </p:nvSpPr>
        <p:spPr>
          <a:xfrm>
            <a:off x="5754032" y="2040997"/>
            <a:ext cx="1128995" cy="692208"/>
          </a:xfrm>
          <a:prstGeom prst="rect">
            <a:avLst/>
          </a:prstGeom>
        </p:spPr>
        <p:txBody>
          <a:bodyPr vert="horz" wrap="square" lIns="0" tIns="9747" rIns="0" bIns="0" rtlCol="0">
            <a:spAutoFit/>
          </a:bodyPr>
          <a:lstStyle/>
          <a:p>
            <a:pPr marL="10829" marR="4332">
              <a:spcBef>
                <a:spcPts val="77"/>
              </a:spcBef>
            </a:pPr>
            <a:r>
              <a:rPr sz="2217" spc="-9" dirty="0">
                <a:latin typeface="Times New Roman"/>
                <a:cs typeface="Times New Roman"/>
              </a:rPr>
              <a:t>S</a:t>
            </a:r>
            <a:r>
              <a:rPr sz="2217" spc="-4" dirty="0">
                <a:latin typeface="Times New Roman"/>
                <a:cs typeface="Times New Roman"/>
              </a:rPr>
              <a:t>=</a:t>
            </a:r>
            <a:r>
              <a:rPr sz="2217" spc="13" dirty="0">
                <a:latin typeface="Times New Roman"/>
                <a:cs typeface="Times New Roman"/>
              </a:rPr>
              <a:t>[</a:t>
            </a:r>
            <a:r>
              <a:rPr sz="2217" spc="-4" dirty="0">
                <a:latin typeface="Times New Roman"/>
                <a:cs typeface="Times New Roman"/>
              </a:rPr>
              <a:t>9+,5-]  E=0.940</a:t>
            </a:r>
            <a:endParaRPr sz="2217">
              <a:latin typeface="Times New Roman"/>
              <a:cs typeface="Times New Roman"/>
            </a:endParaRPr>
          </a:p>
        </p:txBody>
      </p:sp>
      <p:sp>
        <p:nvSpPr>
          <p:cNvPr id="37" name="object 37"/>
          <p:cNvSpPr txBox="1"/>
          <p:nvPr/>
        </p:nvSpPr>
        <p:spPr>
          <a:xfrm>
            <a:off x="5262796" y="5339289"/>
            <a:ext cx="3120034" cy="858223"/>
          </a:xfrm>
          <a:prstGeom prst="rect">
            <a:avLst/>
          </a:prstGeom>
        </p:spPr>
        <p:txBody>
          <a:bodyPr vert="horz" wrap="square" lIns="0" tIns="11913" rIns="0" bIns="0" rtlCol="0">
            <a:spAutoFit/>
          </a:bodyPr>
          <a:lstStyle/>
          <a:p>
            <a:pPr marL="10829">
              <a:spcBef>
                <a:spcPts val="94"/>
              </a:spcBef>
            </a:pPr>
            <a:r>
              <a:rPr sz="1833" spc="-4" dirty="0">
                <a:latin typeface="Times New Roman"/>
                <a:cs typeface="Times New Roman"/>
              </a:rPr>
              <a:t>Gain(S,Wind)</a:t>
            </a:r>
            <a:r>
              <a:rPr sz="1833" spc="-13" dirty="0">
                <a:latin typeface="Times New Roman"/>
                <a:cs typeface="Times New Roman"/>
              </a:rPr>
              <a:t> </a:t>
            </a:r>
            <a:r>
              <a:rPr sz="1833" spc="4" dirty="0">
                <a:latin typeface="Times New Roman"/>
                <a:cs typeface="Times New Roman"/>
              </a:rPr>
              <a:t>=</a:t>
            </a:r>
            <a:endParaRPr sz="1833">
              <a:latin typeface="Times New Roman"/>
              <a:cs typeface="Times New Roman"/>
            </a:endParaRPr>
          </a:p>
          <a:p>
            <a:pPr marL="244742">
              <a:spcBef>
                <a:spcPts val="9"/>
              </a:spcBef>
            </a:pPr>
            <a:r>
              <a:rPr sz="1833" spc="-4" dirty="0">
                <a:latin typeface="Times New Roman"/>
                <a:cs typeface="Times New Roman"/>
              </a:rPr>
              <a:t>0.940-(8/14)*0.811-(6/14)*1.0</a:t>
            </a:r>
            <a:endParaRPr sz="1833">
              <a:latin typeface="Times New Roman"/>
              <a:cs typeface="Times New Roman"/>
            </a:endParaRPr>
          </a:p>
          <a:p>
            <a:pPr marL="10829">
              <a:spcBef>
                <a:spcPts val="9"/>
              </a:spcBef>
            </a:pPr>
            <a:r>
              <a:rPr sz="1833" spc="4" dirty="0">
                <a:latin typeface="Times New Roman"/>
                <a:cs typeface="Times New Roman"/>
              </a:rPr>
              <a:t>=</a:t>
            </a:r>
            <a:r>
              <a:rPr sz="1833" spc="-9" dirty="0">
                <a:latin typeface="Times New Roman"/>
                <a:cs typeface="Times New Roman"/>
              </a:rPr>
              <a:t> </a:t>
            </a:r>
            <a:r>
              <a:rPr sz="1833" b="1" spc="4" dirty="0">
                <a:latin typeface="Times New Roman"/>
                <a:cs typeface="Times New Roman"/>
              </a:rPr>
              <a:t>0.048</a:t>
            </a:r>
            <a:endParaRPr sz="1833">
              <a:latin typeface="Times New Roman"/>
              <a:cs typeface="Times New Roman"/>
            </a:endParaRPr>
          </a:p>
        </p:txBody>
      </p:sp>
    </p:spTree>
    <p:extLst>
      <p:ext uri="{BB962C8B-B14F-4D97-AF65-F5344CB8AC3E}">
        <p14:creationId xmlns:p14="http://schemas.microsoft.com/office/powerpoint/2010/main" val="13887493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580288"/>
            <a:ext cx="6044329" cy="503925"/>
          </a:xfrm>
          <a:prstGeom prst="rect">
            <a:avLst/>
          </a:prstGeom>
        </p:spPr>
        <p:txBody>
          <a:bodyPr vert="horz" wrap="square" lIns="0" tIns="11371" rIns="0" bIns="0" rtlCol="0">
            <a:spAutoFit/>
          </a:bodyPr>
          <a:lstStyle/>
          <a:p>
            <a:pPr marL="10829">
              <a:spcBef>
                <a:spcPts val="90"/>
              </a:spcBef>
            </a:pPr>
            <a:r>
              <a:rPr spc="-4" dirty="0"/>
              <a:t>ID3 </a:t>
            </a:r>
            <a:r>
              <a:rPr dirty="0"/>
              <a:t>– </a:t>
            </a:r>
            <a:r>
              <a:rPr spc="-4" dirty="0"/>
              <a:t>Selecting Next Attribute</a:t>
            </a:r>
          </a:p>
        </p:txBody>
      </p:sp>
      <p:sp>
        <p:nvSpPr>
          <p:cNvPr id="3" name="object 3"/>
          <p:cNvSpPr/>
          <p:nvPr/>
        </p:nvSpPr>
        <p:spPr>
          <a:xfrm>
            <a:off x="2180667" y="2776984"/>
            <a:ext cx="725589" cy="1146323"/>
          </a:xfrm>
          <a:custGeom>
            <a:avLst/>
            <a:gdLst/>
            <a:ahLst/>
            <a:cxnLst/>
            <a:rect l="l" t="t" r="r" b="b"/>
            <a:pathLst>
              <a:path w="850900" h="1344295">
                <a:moveTo>
                  <a:pt x="813815" y="0"/>
                </a:moveTo>
                <a:lnTo>
                  <a:pt x="0" y="1322832"/>
                </a:lnTo>
                <a:lnTo>
                  <a:pt x="36575" y="1344168"/>
                </a:lnTo>
                <a:lnTo>
                  <a:pt x="850391" y="21336"/>
                </a:lnTo>
                <a:lnTo>
                  <a:pt x="813815" y="0"/>
                </a:lnTo>
                <a:close/>
              </a:path>
            </a:pathLst>
          </a:custGeom>
          <a:solidFill>
            <a:srgbClr val="000000"/>
          </a:solidFill>
        </p:spPr>
        <p:txBody>
          <a:bodyPr wrap="square" lIns="0" tIns="0" rIns="0" bIns="0" rtlCol="0"/>
          <a:lstStyle/>
          <a:p>
            <a:endParaRPr sz="1535"/>
          </a:p>
        </p:txBody>
      </p:sp>
      <p:sp>
        <p:nvSpPr>
          <p:cNvPr id="4" name="object 4"/>
          <p:cNvSpPr/>
          <p:nvPr/>
        </p:nvSpPr>
        <p:spPr>
          <a:xfrm>
            <a:off x="4213183" y="2706807"/>
            <a:ext cx="665485" cy="1146323"/>
          </a:xfrm>
          <a:custGeom>
            <a:avLst/>
            <a:gdLst/>
            <a:ahLst/>
            <a:cxnLst/>
            <a:rect l="l" t="t" r="r" b="b"/>
            <a:pathLst>
              <a:path w="780414" h="1344295">
                <a:moveTo>
                  <a:pt x="36575" y="0"/>
                </a:moveTo>
                <a:lnTo>
                  <a:pt x="0" y="18287"/>
                </a:lnTo>
                <a:lnTo>
                  <a:pt x="743712" y="1344168"/>
                </a:lnTo>
                <a:lnTo>
                  <a:pt x="780288" y="1322832"/>
                </a:lnTo>
                <a:lnTo>
                  <a:pt x="36575" y="0"/>
                </a:lnTo>
                <a:close/>
              </a:path>
            </a:pathLst>
          </a:custGeom>
          <a:solidFill>
            <a:srgbClr val="000000"/>
          </a:solidFill>
        </p:spPr>
        <p:txBody>
          <a:bodyPr wrap="square" lIns="0" tIns="0" rIns="0" bIns="0" rtlCol="0"/>
          <a:lstStyle/>
          <a:p>
            <a:endParaRPr sz="1535"/>
          </a:p>
        </p:txBody>
      </p:sp>
      <p:sp>
        <p:nvSpPr>
          <p:cNvPr id="5" name="object 5"/>
          <p:cNvSpPr/>
          <p:nvPr/>
        </p:nvSpPr>
        <p:spPr>
          <a:xfrm>
            <a:off x="2736880" y="2301344"/>
            <a:ext cx="1681851" cy="426690"/>
          </a:xfrm>
          <a:custGeom>
            <a:avLst/>
            <a:gdLst/>
            <a:ahLst/>
            <a:cxnLst/>
            <a:rect l="l" t="t" r="r" b="b"/>
            <a:pathLst>
              <a:path w="1972310" h="500380">
                <a:moveTo>
                  <a:pt x="0" y="499872"/>
                </a:moveTo>
                <a:lnTo>
                  <a:pt x="1972056" y="499872"/>
                </a:lnTo>
                <a:lnTo>
                  <a:pt x="1972056" y="0"/>
                </a:lnTo>
                <a:lnTo>
                  <a:pt x="0" y="0"/>
                </a:lnTo>
                <a:lnTo>
                  <a:pt x="0" y="499872"/>
                </a:lnTo>
                <a:close/>
              </a:path>
            </a:pathLst>
          </a:custGeom>
          <a:solidFill>
            <a:srgbClr val="FFFFFF"/>
          </a:solidFill>
        </p:spPr>
        <p:txBody>
          <a:bodyPr wrap="square" lIns="0" tIns="0" rIns="0" bIns="0" rtlCol="0"/>
          <a:lstStyle/>
          <a:p>
            <a:endParaRPr sz="1535"/>
          </a:p>
        </p:txBody>
      </p:sp>
      <p:sp>
        <p:nvSpPr>
          <p:cNvPr id="6" name="object 6"/>
          <p:cNvSpPr/>
          <p:nvPr/>
        </p:nvSpPr>
        <p:spPr>
          <a:xfrm>
            <a:off x="2718685" y="2283149"/>
            <a:ext cx="1718131" cy="460262"/>
          </a:xfrm>
          <a:custGeom>
            <a:avLst/>
            <a:gdLst/>
            <a:ahLst/>
            <a:cxnLst/>
            <a:rect l="l" t="t" r="r" b="b"/>
            <a:pathLst>
              <a:path w="2014854" h="539750">
                <a:moveTo>
                  <a:pt x="2014728" y="0"/>
                </a:moveTo>
                <a:lnTo>
                  <a:pt x="0" y="0"/>
                </a:lnTo>
                <a:lnTo>
                  <a:pt x="0" y="539496"/>
                </a:lnTo>
                <a:lnTo>
                  <a:pt x="2014728" y="539496"/>
                </a:lnTo>
                <a:lnTo>
                  <a:pt x="2014728" y="521208"/>
                </a:lnTo>
                <a:lnTo>
                  <a:pt x="42672" y="521208"/>
                </a:lnTo>
                <a:lnTo>
                  <a:pt x="21336" y="499872"/>
                </a:lnTo>
                <a:lnTo>
                  <a:pt x="42672" y="499872"/>
                </a:lnTo>
                <a:lnTo>
                  <a:pt x="42672" y="42672"/>
                </a:lnTo>
                <a:lnTo>
                  <a:pt x="21336" y="42672"/>
                </a:lnTo>
                <a:lnTo>
                  <a:pt x="42672" y="21336"/>
                </a:lnTo>
                <a:lnTo>
                  <a:pt x="2014728" y="21336"/>
                </a:lnTo>
                <a:lnTo>
                  <a:pt x="2014728" y="0"/>
                </a:lnTo>
                <a:close/>
              </a:path>
              <a:path w="2014854" h="539750">
                <a:moveTo>
                  <a:pt x="42672" y="499872"/>
                </a:moveTo>
                <a:lnTo>
                  <a:pt x="21336" y="499872"/>
                </a:lnTo>
                <a:lnTo>
                  <a:pt x="42672" y="521208"/>
                </a:lnTo>
                <a:lnTo>
                  <a:pt x="42672" y="499872"/>
                </a:lnTo>
                <a:close/>
              </a:path>
              <a:path w="2014854" h="539750">
                <a:moveTo>
                  <a:pt x="1975104" y="499872"/>
                </a:moveTo>
                <a:lnTo>
                  <a:pt x="42672" y="499872"/>
                </a:lnTo>
                <a:lnTo>
                  <a:pt x="42672" y="521208"/>
                </a:lnTo>
                <a:lnTo>
                  <a:pt x="1975104" y="521208"/>
                </a:lnTo>
                <a:lnTo>
                  <a:pt x="1975104" y="499872"/>
                </a:lnTo>
                <a:close/>
              </a:path>
              <a:path w="2014854" h="539750">
                <a:moveTo>
                  <a:pt x="1975104" y="21336"/>
                </a:moveTo>
                <a:lnTo>
                  <a:pt x="1975104" y="521208"/>
                </a:lnTo>
                <a:lnTo>
                  <a:pt x="1993392" y="499872"/>
                </a:lnTo>
                <a:lnTo>
                  <a:pt x="2014728" y="499872"/>
                </a:lnTo>
                <a:lnTo>
                  <a:pt x="2014728" y="42672"/>
                </a:lnTo>
                <a:lnTo>
                  <a:pt x="1993392" y="42672"/>
                </a:lnTo>
                <a:lnTo>
                  <a:pt x="1975104" y="21336"/>
                </a:lnTo>
                <a:close/>
              </a:path>
              <a:path w="2014854" h="539750">
                <a:moveTo>
                  <a:pt x="2014728" y="499872"/>
                </a:moveTo>
                <a:lnTo>
                  <a:pt x="1993392" y="499872"/>
                </a:lnTo>
                <a:lnTo>
                  <a:pt x="1975104" y="521208"/>
                </a:lnTo>
                <a:lnTo>
                  <a:pt x="2014728" y="521208"/>
                </a:lnTo>
                <a:lnTo>
                  <a:pt x="2014728" y="499872"/>
                </a:lnTo>
                <a:close/>
              </a:path>
              <a:path w="2014854" h="539750">
                <a:moveTo>
                  <a:pt x="42672" y="21336"/>
                </a:moveTo>
                <a:lnTo>
                  <a:pt x="21336" y="42672"/>
                </a:lnTo>
                <a:lnTo>
                  <a:pt x="42672" y="42672"/>
                </a:lnTo>
                <a:lnTo>
                  <a:pt x="42672" y="21336"/>
                </a:lnTo>
                <a:close/>
              </a:path>
              <a:path w="2014854" h="539750">
                <a:moveTo>
                  <a:pt x="1975104" y="21336"/>
                </a:moveTo>
                <a:lnTo>
                  <a:pt x="42672" y="21336"/>
                </a:lnTo>
                <a:lnTo>
                  <a:pt x="42672" y="42672"/>
                </a:lnTo>
                <a:lnTo>
                  <a:pt x="1975104" y="42672"/>
                </a:lnTo>
                <a:lnTo>
                  <a:pt x="1975104" y="21336"/>
                </a:lnTo>
                <a:close/>
              </a:path>
              <a:path w="2014854" h="539750">
                <a:moveTo>
                  <a:pt x="2014728" y="21336"/>
                </a:moveTo>
                <a:lnTo>
                  <a:pt x="1975104" y="21336"/>
                </a:lnTo>
                <a:lnTo>
                  <a:pt x="1993392" y="42672"/>
                </a:lnTo>
                <a:lnTo>
                  <a:pt x="2014728" y="42672"/>
                </a:lnTo>
                <a:lnTo>
                  <a:pt x="2014728" y="21336"/>
                </a:lnTo>
                <a:close/>
              </a:path>
            </a:pathLst>
          </a:custGeom>
          <a:solidFill>
            <a:srgbClr val="FF0000"/>
          </a:solidFill>
        </p:spPr>
        <p:txBody>
          <a:bodyPr wrap="square" lIns="0" tIns="0" rIns="0" bIns="0" rtlCol="0"/>
          <a:lstStyle/>
          <a:p>
            <a:endParaRPr sz="1535"/>
          </a:p>
        </p:txBody>
      </p:sp>
      <p:sp>
        <p:nvSpPr>
          <p:cNvPr id="7" name="object 7"/>
          <p:cNvSpPr/>
          <p:nvPr/>
        </p:nvSpPr>
        <p:spPr>
          <a:xfrm>
            <a:off x="1824586" y="3213637"/>
            <a:ext cx="969799" cy="454847"/>
          </a:xfrm>
          <a:custGeom>
            <a:avLst/>
            <a:gdLst/>
            <a:ahLst/>
            <a:cxnLst/>
            <a:rect l="l" t="t" r="r" b="b"/>
            <a:pathLst>
              <a:path w="1137285" h="533400">
                <a:moveTo>
                  <a:pt x="0" y="533400"/>
                </a:moveTo>
                <a:lnTo>
                  <a:pt x="1136904" y="533400"/>
                </a:lnTo>
                <a:lnTo>
                  <a:pt x="1136904" y="0"/>
                </a:lnTo>
                <a:lnTo>
                  <a:pt x="0" y="0"/>
                </a:lnTo>
                <a:lnTo>
                  <a:pt x="0" y="533400"/>
                </a:lnTo>
                <a:close/>
              </a:path>
            </a:pathLst>
          </a:custGeom>
          <a:solidFill>
            <a:srgbClr val="FFFFFF"/>
          </a:solidFill>
        </p:spPr>
        <p:txBody>
          <a:bodyPr wrap="square" lIns="0" tIns="0" rIns="0" bIns="0" rtlCol="0"/>
          <a:lstStyle/>
          <a:p>
            <a:endParaRPr sz="1535"/>
          </a:p>
        </p:txBody>
      </p:sp>
      <p:sp>
        <p:nvSpPr>
          <p:cNvPr id="8" name="object 8"/>
          <p:cNvSpPr/>
          <p:nvPr/>
        </p:nvSpPr>
        <p:spPr>
          <a:xfrm>
            <a:off x="1806393" y="3195442"/>
            <a:ext cx="1006078" cy="491668"/>
          </a:xfrm>
          <a:custGeom>
            <a:avLst/>
            <a:gdLst/>
            <a:ahLst/>
            <a:cxnLst/>
            <a:rect l="l" t="t" r="r" b="b"/>
            <a:pathLst>
              <a:path w="1179829" h="576579">
                <a:moveTo>
                  <a:pt x="1179576" y="0"/>
                </a:moveTo>
                <a:lnTo>
                  <a:pt x="0" y="0"/>
                </a:lnTo>
                <a:lnTo>
                  <a:pt x="0" y="576072"/>
                </a:lnTo>
                <a:lnTo>
                  <a:pt x="1179576" y="576072"/>
                </a:lnTo>
                <a:lnTo>
                  <a:pt x="1179576" y="554736"/>
                </a:lnTo>
                <a:lnTo>
                  <a:pt x="42671" y="554736"/>
                </a:lnTo>
                <a:lnTo>
                  <a:pt x="21335" y="533400"/>
                </a:lnTo>
                <a:lnTo>
                  <a:pt x="42671" y="533400"/>
                </a:lnTo>
                <a:lnTo>
                  <a:pt x="42671" y="42672"/>
                </a:lnTo>
                <a:lnTo>
                  <a:pt x="21335" y="42672"/>
                </a:lnTo>
                <a:lnTo>
                  <a:pt x="42671" y="21336"/>
                </a:lnTo>
                <a:lnTo>
                  <a:pt x="1179576" y="21336"/>
                </a:lnTo>
                <a:lnTo>
                  <a:pt x="1179576" y="0"/>
                </a:lnTo>
                <a:close/>
              </a:path>
              <a:path w="1179829" h="576579">
                <a:moveTo>
                  <a:pt x="42671" y="533400"/>
                </a:moveTo>
                <a:lnTo>
                  <a:pt x="21335" y="533400"/>
                </a:lnTo>
                <a:lnTo>
                  <a:pt x="42671" y="554736"/>
                </a:lnTo>
                <a:lnTo>
                  <a:pt x="42671" y="533400"/>
                </a:lnTo>
                <a:close/>
              </a:path>
              <a:path w="1179829" h="576579">
                <a:moveTo>
                  <a:pt x="1139952" y="533400"/>
                </a:moveTo>
                <a:lnTo>
                  <a:pt x="42671" y="533400"/>
                </a:lnTo>
                <a:lnTo>
                  <a:pt x="42671" y="554736"/>
                </a:lnTo>
                <a:lnTo>
                  <a:pt x="1139952" y="554736"/>
                </a:lnTo>
                <a:lnTo>
                  <a:pt x="1139952" y="533400"/>
                </a:lnTo>
                <a:close/>
              </a:path>
              <a:path w="1179829" h="576579">
                <a:moveTo>
                  <a:pt x="1139952" y="21336"/>
                </a:moveTo>
                <a:lnTo>
                  <a:pt x="1139952" y="554736"/>
                </a:lnTo>
                <a:lnTo>
                  <a:pt x="1158239" y="533400"/>
                </a:lnTo>
                <a:lnTo>
                  <a:pt x="1179576" y="533400"/>
                </a:lnTo>
                <a:lnTo>
                  <a:pt x="1179576" y="42672"/>
                </a:lnTo>
                <a:lnTo>
                  <a:pt x="1158239" y="42672"/>
                </a:lnTo>
                <a:lnTo>
                  <a:pt x="1139952" y="21336"/>
                </a:lnTo>
                <a:close/>
              </a:path>
              <a:path w="1179829" h="576579">
                <a:moveTo>
                  <a:pt x="1179576" y="533400"/>
                </a:moveTo>
                <a:lnTo>
                  <a:pt x="1158239" y="533400"/>
                </a:lnTo>
                <a:lnTo>
                  <a:pt x="1139952" y="554736"/>
                </a:lnTo>
                <a:lnTo>
                  <a:pt x="1179576" y="554736"/>
                </a:lnTo>
                <a:lnTo>
                  <a:pt x="1179576" y="533400"/>
                </a:lnTo>
                <a:close/>
              </a:path>
              <a:path w="1179829" h="576579">
                <a:moveTo>
                  <a:pt x="42671" y="21336"/>
                </a:moveTo>
                <a:lnTo>
                  <a:pt x="21335" y="42672"/>
                </a:lnTo>
                <a:lnTo>
                  <a:pt x="42671" y="42672"/>
                </a:lnTo>
                <a:lnTo>
                  <a:pt x="42671" y="21336"/>
                </a:lnTo>
                <a:close/>
              </a:path>
              <a:path w="1179829" h="576579">
                <a:moveTo>
                  <a:pt x="1139952" y="21336"/>
                </a:moveTo>
                <a:lnTo>
                  <a:pt x="42671" y="21336"/>
                </a:lnTo>
                <a:lnTo>
                  <a:pt x="42671" y="42672"/>
                </a:lnTo>
                <a:lnTo>
                  <a:pt x="1139952" y="42672"/>
                </a:lnTo>
                <a:lnTo>
                  <a:pt x="1139952" y="21336"/>
                </a:lnTo>
                <a:close/>
              </a:path>
              <a:path w="1179829" h="576579">
                <a:moveTo>
                  <a:pt x="1179576" y="21336"/>
                </a:moveTo>
                <a:lnTo>
                  <a:pt x="1139952" y="21336"/>
                </a:lnTo>
                <a:lnTo>
                  <a:pt x="1158239" y="42672"/>
                </a:lnTo>
                <a:lnTo>
                  <a:pt x="1179576" y="42672"/>
                </a:lnTo>
                <a:lnTo>
                  <a:pt x="1179576" y="21336"/>
                </a:lnTo>
                <a:close/>
              </a:path>
            </a:pathLst>
          </a:custGeom>
          <a:solidFill>
            <a:srgbClr val="000000"/>
          </a:solidFill>
        </p:spPr>
        <p:txBody>
          <a:bodyPr wrap="square" lIns="0" tIns="0" rIns="0" bIns="0" rtlCol="0"/>
          <a:lstStyle/>
          <a:p>
            <a:endParaRPr sz="1535"/>
          </a:p>
        </p:txBody>
      </p:sp>
      <p:sp>
        <p:nvSpPr>
          <p:cNvPr id="9" name="object 9"/>
          <p:cNvSpPr txBox="1"/>
          <p:nvPr/>
        </p:nvSpPr>
        <p:spPr>
          <a:xfrm>
            <a:off x="1896929" y="3233996"/>
            <a:ext cx="739126"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Sunny</a:t>
            </a:r>
            <a:endParaRPr sz="2217">
              <a:latin typeface="Times New Roman"/>
              <a:cs typeface="Times New Roman"/>
            </a:endParaRPr>
          </a:p>
        </p:txBody>
      </p:sp>
      <p:sp>
        <p:nvSpPr>
          <p:cNvPr id="10" name="object 10"/>
          <p:cNvSpPr/>
          <p:nvPr/>
        </p:nvSpPr>
        <p:spPr>
          <a:xfrm>
            <a:off x="4488691" y="3213637"/>
            <a:ext cx="748873" cy="454847"/>
          </a:xfrm>
          <a:custGeom>
            <a:avLst/>
            <a:gdLst/>
            <a:ahLst/>
            <a:cxnLst/>
            <a:rect l="l" t="t" r="r" b="b"/>
            <a:pathLst>
              <a:path w="878204" h="533400">
                <a:moveTo>
                  <a:pt x="0" y="533400"/>
                </a:moveTo>
                <a:lnTo>
                  <a:pt x="877824" y="533400"/>
                </a:lnTo>
                <a:lnTo>
                  <a:pt x="877824" y="0"/>
                </a:lnTo>
                <a:lnTo>
                  <a:pt x="0" y="0"/>
                </a:lnTo>
                <a:lnTo>
                  <a:pt x="0" y="533400"/>
                </a:lnTo>
                <a:close/>
              </a:path>
            </a:pathLst>
          </a:custGeom>
          <a:solidFill>
            <a:srgbClr val="FFFFFF"/>
          </a:solidFill>
        </p:spPr>
        <p:txBody>
          <a:bodyPr wrap="square" lIns="0" tIns="0" rIns="0" bIns="0" rtlCol="0"/>
          <a:lstStyle/>
          <a:p>
            <a:endParaRPr sz="1535"/>
          </a:p>
        </p:txBody>
      </p:sp>
      <p:sp>
        <p:nvSpPr>
          <p:cNvPr id="11" name="object 11"/>
          <p:cNvSpPr/>
          <p:nvPr/>
        </p:nvSpPr>
        <p:spPr>
          <a:xfrm>
            <a:off x="4473096" y="3195442"/>
            <a:ext cx="779738" cy="491668"/>
          </a:xfrm>
          <a:custGeom>
            <a:avLst/>
            <a:gdLst/>
            <a:ahLst/>
            <a:cxnLst/>
            <a:rect l="l" t="t" r="r" b="b"/>
            <a:pathLst>
              <a:path w="914400" h="576579">
                <a:moveTo>
                  <a:pt x="914400" y="0"/>
                </a:moveTo>
                <a:lnTo>
                  <a:pt x="0" y="0"/>
                </a:lnTo>
                <a:lnTo>
                  <a:pt x="0" y="576072"/>
                </a:lnTo>
                <a:lnTo>
                  <a:pt x="914400" y="576072"/>
                </a:lnTo>
                <a:lnTo>
                  <a:pt x="914400" y="554736"/>
                </a:lnTo>
                <a:lnTo>
                  <a:pt x="39624" y="554736"/>
                </a:lnTo>
                <a:lnTo>
                  <a:pt x="18287" y="533400"/>
                </a:lnTo>
                <a:lnTo>
                  <a:pt x="39624" y="533400"/>
                </a:lnTo>
                <a:lnTo>
                  <a:pt x="39624" y="42672"/>
                </a:lnTo>
                <a:lnTo>
                  <a:pt x="18287" y="42672"/>
                </a:lnTo>
                <a:lnTo>
                  <a:pt x="39624" y="21336"/>
                </a:lnTo>
                <a:lnTo>
                  <a:pt x="914400" y="21336"/>
                </a:lnTo>
                <a:lnTo>
                  <a:pt x="914400" y="0"/>
                </a:lnTo>
                <a:close/>
              </a:path>
              <a:path w="914400" h="576579">
                <a:moveTo>
                  <a:pt x="39624" y="533400"/>
                </a:moveTo>
                <a:lnTo>
                  <a:pt x="18287" y="533400"/>
                </a:lnTo>
                <a:lnTo>
                  <a:pt x="39624" y="554736"/>
                </a:lnTo>
                <a:lnTo>
                  <a:pt x="39624" y="533400"/>
                </a:lnTo>
                <a:close/>
              </a:path>
              <a:path w="914400" h="576579">
                <a:moveTo>
                  <a:pt x="874776" y="533400"/>
                </a:moveTo>
                <a:lnTo>
                  <a:pt x="39624" y="533400"/>
                </a:lnTo>
                <a:lnTo>
                  <a:pt x="39624" y="554736"/>
                </a:lnTo>
                <a:lnTo>
                  <a:pt x="874776" y="554736"/>
                </a:lnTo>
                <a:lnTo>
                  <a:pt x="874776" y="533400"/>
                </a:lnTo>
                <a:close/>
              </a:path>
              <a:path w="914400" h="576579">
                <a:moveTo>
                  <a:pt x="874776" y="21336"/>
                </a:moveTo>
                <a:lnTo>
                  <a:pt x="874776" y="554736"/>
                </a:lnTo>
                <a:lnTo>
                  <a:pt x="896112" y="533400"/>
                </a:lnTo>
                <a:lnTo>
                  <a:pt x="914400" y="533400"/>
                </a:lnTo>
                <a:lnTo>
                  <a:pt x="914400" y="42672"/>
                </a:lnTo>
                <a:lnTo>
                  <a:pt x="896112" y="42672"/>
                </a:lnTo>
                <a:lnTo>
                  <a:pt x="874776" y="21336"/>
                </a:lnTo>
                <a:close/>
              </a:path>
              <a:path w="914400" h="576579">
                <a:moveTo>
                  <a:pt x="914400" y="533400"/>
                </a:moveTo>
                <a:lnTo>
                  <a:pt x="896112" y="533400"/>
                </a:lnTo>
                <a:lnTo>
                  <a:pt x="874776" y="554736"/>
                </a:lnTo>
                <a:lnTo>
                  <a:pt x="914400" y="554736"/>
                </a:lnTo>
                <a:lnTo>
                  <a:pt x="914400" y="533400"/>
                </a:lnTo>
                <a:close/>
              </a:path>
              <a:path w="914400" h="576579">
                <a:moveTo>
                  <a:pt x="39624" y="21336"/>
                </a:moveTo>
                <a:lnTo>
                  <a:pt x="18287" y="42672"/>
                </a:lnTo>
                <a:lnTo>
                  <a:pt x="39624" y="42672"/>
                </a:lnTo>
                <a:lnTo>
                  <a:pt x="39624" y="21336"/>
                </a:lnTo>
                <a:close/>
              </a:path>
              <a:path w="914400" h="576579">
                <a:moveTo>
                  <a:pt x="874776" y="21336"/>
                </a:moveTo>
                <a:lnTo>
                  <a:pt x="39624" y="21336"/>
                </a:lnTo>
                <a:lnTo>
                  <a:pt x="39624" y="42672"/>
                </a:lnTo>
                <a:lnTo>
                  <a:pt x="874776" y="42672"/>
                </a:lnTo>
                <a:lnTo>
                  <a:pt x="874776" y="21336"/>
                </a:lnTo>
                <a:close/>
              </a:path>
              <a:path w="914400" h="576579">
                <a:moveTo>
                  <a:pt x="914400" y="21336"/>
                </a:moveTo>
                <a:lnTo>
                  <a:pt x="874776" y="21336"/>
                </a:lnTo>
                <a:lnTo>
                  <a:pt x="896112" y="42672"/>
                </a:lnTo>
                <a:lnTo>
                  <a:pt x="914400" y="42672"/>
                </a:lnTo>
                <a:lnTo>
                  <a:pt x="914400" y="21336"/>
                </a:lnTo>
                <a:close/>
              </a:path>
            </a:pathLst>
          </a:custGeom>
          <a:solidFill>
            <a:srgbClr val="000000"/>
          </a:solidFill>
        </p:spPr>
        <p:txBody>
          <a:bodyPr wrap="square" lIns="0" tIns="0" rIns="0" bIns="0" rtlCol="0"/>
          <a:lstStyle/>
          <a:p>
            <a:endParaRPr sz="1535"/>
          </a:p>
        </p:txBody>
      </p:sp>
      <p:sp>
        <p:nvSpPr>
          <p:cNvPr id="12" name="object 12"/>
          <p:cNvSpPr txBox="1"/>
          <p:nvPr/>
        </p:nvSpPr>
        <p:spPr>
          <a:xfrm>
            <a:off x="4561033" y="3233996"/>
            <a:ext cx="552314"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Rain</a:t>
            </a:r>
            <a:endParaRPr sz="2217">
              <a:latin typeface="Times New Roman"/>
              <a:cs typeface="Times New Roman"/>
            </a:endParaRPr>
          </a:p>
        </p:txBody>
      </p:sp>
      <p:sp>
        <p:nvSpPr>
          <p:cNvPr id="13" name="object 13"/>
          <p:cNvSpPr txBox="1"/>
          <p:nvPr/>
        </p:nvSpPr>
        <p:spPr>
          <a:xfrm>
            <a:off x="3019751" y="1549763"/>
            <a:ext cx="1128995" cy="1135984"/>
          </a:xfrm>
          <a:prstGeom prst="rect">
            <a:avLst/>
          </a:prstGeom>
        </p:spPr>
        <p:txBody>
          <a:bodyPr vert="horz" wrap="square" lIns="0" tIns="9747" rIns="0" bIns="0" rtlCol="0">
            <a:spAutoFit/>
          </a:bodyPr>
          <a:lstStyle/>
          <a:p>
            <a:pPr marL="10829" marR="4332">
              <a:spcBef>
                <a:spcPts val="77"/>
              </a:spcBef>
            </a:pPr>
            <a:r>
              <a:rPr sz="2217" spc="-9" dirty="0">
                <a:latin typeface="Times New Roman"/>
                <a:cs typeface="Times New Roman"/>
              </a:rPr>
              <a:t>S</a:t>
            </a:r>
            <a:r>
              <a:rPr sz="2217" spc="-4" dirty="0">
                <a:latin typeface="Times New Roman"/>
                <a:cs typeface="Times New Roman"/>
              </a:rPr>
              <a:t>=</a:t>
            </a:r>
            <a:r>
              <a:rPr sz="2217" spc="13" dirty="0">
                <a:latin typeface="Times New Roman"/>
                <a:cs typeface="Times New Roman"/>
              </a:rPr>
              <a:t>[</a:t>
            </a:r>
            <a:r>
              <a:rPr sz="2217" spc="-4" dirty="0">
                <a:latin typeface="Times New Roman"/>
                <a:cs typeface="Times New Roman"/>
              </a:rPr>
              <a:t>9+,5-]  E=0.940</a:t>
            </a:r>
            <a:endParaRPr sz="2217">
              <a:latin typeface="Times New Roman"/>
              <a:cs typeface="Times New Roman"/>
            </a:endParaRPr>
          </a:p>
          <a:p>
            <a:pPr marL="10829">
              <a:spcBef>
                <a:spcPts val="759"/>
              </a:spcBef>
            </a:pPr>
            <a:r>
              <a:rPr sz="2217" spc="-9" dirty="0">
                <a:solidFill>
                  <a:srgbClr val="FF0000"/>
                </a:solidFill>
                <a:latin typeface="Times New Roman"/>
                <a:cs typeface="Times New Roman"/>
              </a:rPr>
              <a:t>Outlook</a:t>
            </a:r>
            <a:endParaRPr sz="2217">
              <a:latin typeface="Times New Roman"/>
              <a:cs typeface="Times New Roman"/>
            </a:endParaRPr>
          </a:p>
        </p:txBody>
      </p:sp>
      <p:sp>
        <p:nvSpPr>
          <p:cNvPr id="14" name="object 14"/>
          <p:cNvSpPr txBox="1"/>
          <p:nvPr/>
        </p:nvSpPr>
        <p:spPr>
          <a:xfrm>
            <a:off x="1475869" y="5055984"/>
            <a:ext cx="5518811" cy="1043523"/>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Gain(S,Outlook)</a:t>
            </a:r>
            <a:r>
              <a:rPr sz="2217" dirty="0">
                <a:latin typeface="Times New Roman"/>
                <a:cs typeface="Times New Roman"/>
              </a:rPr>
              <a:t> </a:t>
            </a:r>
            <a:r>
              <a:rPr sz="2217" spc="-4" dirty="0">
                <a:latin typeface="Times New Roman"/>
                <a:cs typeface="Times New Roman"/>
              </a:rPr>
              <a:t>=</a:t>
            </a:r>
            <a:endParaRPr sz="2217">
              <a:latin typeface="Times New Roman"/>
              <a:cs typeface="Times New Roman"/>
            </a:endParaRPr>
          </a:p>
          <a:p>
            <a:pPr marL="220917">
              <a:lnSpc>
                <a:spcPts val="2652"/>
              </a:lnSpc>
            </a:pPr>
            <a:r>
              <a:rPr sz="2217" spc="-4" dirty="0">
                <a:latin typeface="Times New Roman"/>
                <a:cs typeface="Times New Roman"/>
              </a:rPr>
              <a:t>0.940-(5/14)*0.971 -(4/14)*0.0</a:t>
            </a:r>
            <a:r>
              <a:rPr sz="2217" spc="-26" dirty="0">
                <a:latin typeface="Times New Roman"/>
                <a:cs typeface="Times New Roman"/>
              </a:rPr>
              <a:t> </a:t>
            </a:r>
            <a:r>
              <a:rPr sz="2217" spc="-4" dirty="0">
                <a:latin typeface="Times New Roman"/>
                <a:cs typeface="Times New Roman"/>
              </a:rPr>
              <a:t>-(5/14)*0.0971</a:t>
            </a:r>
            <a:endParaRPr sz="2217">
              <a:latin typeface="Times New Roman"/>
              <a:cs typeface="Times New Roman"/>
            </a:endParaRPr>
          </a:p>
          <a:p>
            <a:pPr marL="10829">
              <a:lnSpc>
                <a:spcPts val="2652"/>
              </a:lnSpc>
            </a:pPr>
            <a:r>
              <a:rPr sz="2217" spc="-4" dirty="0">
                <a:latin typeface="Times New Roman"/>
                <a:cs typeface="Times New Roman"/>
              </a:rPr>
              <a:t>= </a:t>
            </a:r>
            <a:r>
              <a:rPr sz="2217" b="1" spc="-4" dirty="0">
                <a:latin typeface="Times New Roman"/>
                <a:cs typeface="Times New Roman"/>
              </a:rPr>
              <a:t>0.247</a:t>
            </a:r>
            <a:endParaRPr sz="2217">
              <a:latin typeface="Times New Roman"/>
              <a:cs typeface="Times New Roman"/>
            </a:endParaRPr>
          </a:p>
        </p:txBody>
      </p:sp>
      <p:sp>
        <p:nvSpPr>
          <p:cNvPr id="15" name="object 15"/>
          <p:cNvSpPr txBox="1"/>
          <p:nvPr/>
        </p:nvSpPr>
        <p:spPr>
          <a:xfrm>
            <a:off x="1686399" y="3802166"/>
            <a:ext cx="1053729" cy="959401"/>
          </a:xfrm>
          <a:prstGeom prst="rect">
            <a:avLst/>
          </a:prstGeom>
        </p:spPr>
        <p:txBody>
          <a:bodyPr vert="horz" wrap="square" lIns="0" tIns="10830" rIns="0" bIns="0" rtlCol="0">
            <a:spAutoFit/>
          </a:bodyPr>
          <a:lstStyle/>
          <a:p>
            <a:pPr marL="80678" marR="4332" indent="-70390">
              <a:lnSpc>
                <a:spcPct val="138500"/>
              </a:lnSpc>
              <a:spcBef>
                <a:spcPts val="85"/>
              </a:spcBef>
            </a:pPr>
            <a:r>
              <a:rPr sz="2217" dirty="0">
                <a:latin typeface="Times New Roman"/>
                <a:cs typeface="Times New Roman"/>
              </a:rPr>
              <a:t>[2+, </a:t>
            </a:r>
            <a:r>
              <a:rPr sz="2217" spc="-4" dirty="0">
                <a:latin typeface="Times New Roman"/>
                <a:cs typeface="Times New Roman"/>
              </a:rPr>
              <a:t>3-]  E=0.971</a:t>
            </a:r>
            <a:endParaRPr sz="2217">
              <a:latin typeface="Times New Roman"/>
              <a:cs typeface="Times New Roman"/>
            </a:endParaRPr>
          </a:p>
        </p:txBody>
      </p:sp>
      <p:sp>
        <p:nvSpPr>
          <p:cNvPr id="16" name="object 16"/>
          <p:cNvSpPr txBox="1"/>
          <p:nvPr/>
        </p:nvSpPr>
        <p:spPr>
          <a:xfrm>
            <a:off x="4701385" y="3669611"/>
            <a:ext cx="1053729" cy="1082255"/>
          </a:xfrm>
          <a:prstGeom prst="rect">
            <a:avLst/>
          </a:prstGeom>
        </p:spPr>
        <p:txBody>
          <a:bodyPr vert="horz" wrap="square" lIns="0" tIns="10830" rIns="0" bIns="0" rtlCol="0">
            <a:spAutoFit/>
          </a:bodyPr>
          <a:lstStyle/>
          <a:p>
            <a:pPr marL="80678" marR="4332" indent="-70390">
              <a:lnSpc>
                <a:spcPct val="156900"/>
              </a:lnSpc>
              <a:spcBef>
                <a:spcPts val="85"/>
              </a:spcBef>
            </a:pPr>
            <a:r>
              <a:rPr sz="2217" dirty="0">
                <a:latin typeface="Times New Roman"/>
                <a:cs typeface="Times New Roman"/>
              </a:rPr>
              <a:t>[3+, </a:t>
            </a:r>
            <a:r>
              <a:rPr sz="2217" spc="-4" dirty="0">
                <a:latin typeface="Times New Roman"/>
                <a:cs typeface="Times New Roman"/>
              </a:rPr>
              <a:t>2-]  E=0.971</a:t>
            </a:r>
            <a:endParaRPr sz="2217">
              <a:latin typeface="Times New Roman"/>
              <a:cs typeface="Times New Roman"/>
            </a:endParaRPr>
          </a:p>
        </p:txBody>
      </p:sp>
      <p:sp>
        <p:nvSpPr>
          <p:cNvPr id="17" name="object 17"/>
          <p:cNvSpPr/>
          <p:nvPr/>
        </p:nvSpPr>
        <p:spPr>
          <a:xfrm>
            <a:off x="3654371" y="2784781"/>
            <a:ext cx="0" cy="428856"/>
          </a:xfrm>
          <a:custGeom>
            <a:avLst/>
            <a:gdLst/>
            <a:ahLst/>
            <a:cxnLst/>
            <a:rect l="l" t="t" r="r" b="b"/>
            <a:pathLst>
              <a:path h="502920">
                <a:moveTo>
                  <a:pt x="0" y="0"/>
                </a:moveTo>
                <a:lnTo>
                  <a:pt x="0" y="502919"/>
                </a:lnTo>
              </a:path>
            </a:pathLst>
          </a:custGeom>
          <a:ln w="54864">
            <a:solidFill>
              <a:srgbClr val="000000"/>
            </a:solidFill>
          </a:ln>
        </p:spPr>
        <p:txBody>
          <a:bodyPr wrap="square" lIns="0" tIns="0" rIns="0" bIns="0" rtlCol="0"/>
          <a:lstStyle/>
          <a:p>
            <a:endParaRPr sz="1535"/>
          </a:p>
        </p:txBody>
      </p:sp>
      <p:sp>
        <p:nvSpPr>
          <p:cNvPr id="18" name="object 18"/>
          <p:cNvSpPr/>
          <p:nvPr/>
        </p:nvSpPr>
        <p:spPr>
          <a:xfrm>
            <a:off x="3654371" y="3668484"/>
            <a:ext cx="0" cy="246917"/>
          </a:xfrm>
          <a:custGeom>
            <a:avLst/>
            <a:gdLst/>
            <a:ahLst/>
            <a:cxnLst/>
            <a:rect l="l" t="t" r="r" b="b"/>
            <a:pathLst>
              <a:path h="289560">
                <a:moveTo>
                  <a:pt x="0" y="0"/>
                </a:moveTo>
                <a:lnTo>
                  <a:pt x="0" y="289560"/>
                </a:lnTo>
              </a:path>
            </a:pathLst>
          </a:custGeom>
          <a:ln w="54864">
            <a:solidFill>
              <a:srgbClr val="000000"/>
            </a:solidFill>
          </a:ln>
        </p:spPr>
        <p:txBody>
          <a:bodyPr wrap="square" lIns="0" tIns="0" rIns="0" bIns="0" rtlCol="0"/>
          <a:lstStyle/>
          <a:p>
            <a:endParaRPr sz="1535"/>
          </a:p>
        </p:txBody>
      </p:sp>
      <p:sp>
        <p:nvSpPr>
          <p:cNvPr id="19" name="object 19"/>
          <p:cNvSpPr/>
          <p:nvPr/>
        </p:nvSpPr>
        <p:spPr>
          <a:xfrm>
            <a:off x="3053973" y="3213637"/>
            <a:ext cx="1294690" cy="454847"/>
          </a:xfrm>
          <a:custGeom>
            <a:avLst/>
            <a:gdLst/>
            <a:ahLst/>
            <a:cxnLst/>
            <a:rect l="l" t="t" r="r" b="b"/>
            <a:pathLst>
              <a:path w="1518285" h="533400">
                <a:moveTo>
                  <a:pt x="0" y="533400"/>
                </a:moveTo>
                <a:lnTo>
                  <a:pt x="1517903" y="533400"/>
                </a:lnTo>
                <a:lnTo>
                  <a:pt x="1517903" y="0"/>
                </a:lnTo>
                <a:lnTo>
                  <a:pt x="0" y="0"/>
                </a:lnTo>
                <a:lnTo>
                  <a:pt x="0" y="533400"/>
                </a:lnTo>
                <a:close/>
              </a:path>
            </a:pathLst>
          </a:custGeom>
          <a:solidFill>
            <a:srgbClr val="FFFFFF"/>
          </a:solidFill>
        </p:spPr>
        <p:txBody>
          <a:bodyPr wrap="square" lIns="0" tIns="0" rIns="0" bIns="0" rtlCol="0"/>
          <a:lstStyle/>
          <a:p>
            <a:endParaRPr sz="1535"/>
          </a:p>
        </p:txBody>
      </p:sp>
      <p:sp>
        <p:nvSpPr>
          <p:cNvPr id="20" name="object 20"/>
          <p:cNvSpPr/>
          <p:nvPr/>
        </p:nvSpPr>
        <p:spPr>
          <a:xfrm>
            <a:off x="3038378" y="3195442"/>
            <a:ext cx="1328262" cy="491668"/>
          </a:xfrm>
          <a:custGeom>
            <a:avLst/>
            <a:gdLst/>
            <a:ahLst/>
            <a:cxnLst/>
            <a:rect l="l" t="t" r="r" b="b"/>
            <a:pathLst>
              <a:path w="1557654" h="576579">
                <a:moveTo>
                  <a:pt x="1557527" y="0"/>
                </a:moveTo>
                <a:lnTo>
                  <a:pt x="0" y="0"/>
                </a:lnTo>
                <a:lnTo>
                  <a:pt x="0" y="576072"/>
                </a:lnTo>
                <a:lnTo>
                  <a:pt x="1557527" y="576072"/>
                </a:lnTo>
                <a:lnTo>
                  <a:pt x="1557527" y="554736"/>
                </a:lnTo>
                <a:lnTo>
                  <a:pt x="39624" y="554736"/>
                </a:lnTo>
                <a:lnTo>
                  <a:pt x="18287" y="533400"/>
                </a:lnTo>
                <a:lnTo>
                  <a:pt x="39624" y="533400"/>
                </a:lnTo>
                <a:lnTo>
                  <a:pt x="39624" y="42672"/>
                </a:lnTo>
                <a:lnTo>
                  <a:pt x="18287" y="42672"/>
                </a:lnTo>
                <a:lnTo>
                  <a:pt x="39624" y="21336"/>
                </a:lnTo>
                <a:lnTo>
                  <a:pt x="1557527" y="21336"/>
                </a:lnTo>
                <a:lnTo>
                  <a:pt x="1557527" y="0"/>
                </a:lnTo>
                <a:close/>
              </a:path>
              <a:path w="1557654" h="576579">
                <a:moveTo>
                  <a:pt x="39624" y="533400"/>
                </a:moveTo>
                <a:lnTo>
                  <a:pt x="18287" y="533400"/>
                </a:lnTo>
                <a:lnTo>
                  <a:pt x="39624" y="554736"/>
                </a:lnTo>
                <a:lnTo>
                  <a:pt x="39624" y="533400"/>
                </a:lnTo>
                <a:close/>
              </a:path>
              <a:path w="1557654" h="576579">
                <a:moveTo>
                  <a:pt x="1517903" y="533400"/>
                </a:moveTo>
                <a:lnTo>
                  <a:pt x="39624" y="533400"/>
                </a:lnTo>
                <a:lnTo>
                  <a:pt x="39624" y="554736"/>
                </a:lnTo>
                <a:lnTo>
                  <a:pt x="1517903" y="554736"/>
                </a:lnTo>
                <a:lnTo>
                  <a:pt x="1517903" y="533400"/>
                </a:lnTo>
                <a:close/>
              </a:path>
              <a:path w="1557654" h="576579">
                <a:moveTo>
                  <a:pt x="1517903" y="21336"/>
                </a:moveTo>
                <a:lnTo>
                  <a:pt x="1517903" y="554736"/>
                </a:lnTo>
                <a:lnTo>
                  <a:pt x="1536191" y="533400"/>
                </a:lnTo>
                <a:lnTo>
                  <a:pt x="1557527" y="533400"/>
                </a:lnTo>
                <a:lnTo>
                  <a:pt x="1557527" y="42672"/>
                </a:lnTo>
                <a:lnTo>
                  <a:pt x="1536191" y="42672"/>
                </a:lnTo>
                <a:lnTo>
                  <a:pt x="1517903" y="21336"/>
                </a:lnTo>
                <a:close/>
              </a:path>
              <a:path w="1557654" h="576579">
                <a:moveTo>
                  <a:pt x="1557527" y="533400"/>
                </a:moveTo>
                <a:lnTo>
                  <a:pt x="1536191" y="533400"/>
                </a:lnTo>
                <a:lnTo>
                  <a:pt x="1517903" y="554736"/>
                </a:lnTo>
                <a:lnTo>
                  <a:pt x="1557527" y="554736"/>
                </a:lnTo>
                <a:lnTo>
                  <a:pt x="1557527" y="533400"/>
                </a:lnTo>
                <a:close/>
              </a:path>
              <a:path w="1557654" h="576579">
                <a:moveTo>
                  <a:pt x="39624" y="21336"/>
                </a:moveTo>
                <a:lnTo>
                  <a:pt x="18287" y="42672"/>
                </a:lnTo>
                <a:lnTo>
                  <a:pt x="39624" y="42672"/>
                </a:lnTo>
                <a:lnTo>
                  <a:pt x="39624" y="21336"/>
                </a:lnTo>
                <a:close/>
              </a:path>
              <a:path w="1557654" h="576579">
                <a:moveTo>
                  <a:pt x="1517903" y="21336"/>
                </a:moveTo>
                <a:lnTo>
                  <a:pt x="39624" y="21336"/>
                </a:lnTo>
                <a:lnTo>
                  <a:pt x="39624" y="42672"/>
                </a:lnTo>
                <a:lnTo>
                  <a:pt x="1517903" y="42672"/>
                </a:lnTo>
                <a:lnTo>
                  <a:pt x="1517903" y="21336"/>
                </a:lnTo>
                <a:close/>
              </a:path>
              <a:path w="1557654" h="576579">
                <a:moveTo>
                  <a:pt x="1557527" y="21336"/>
                </a:moveTo>
                <a:lnTo>
                  <a:pt x="1517903" y="21336"/>
                </a:lnTo>
                <a:lnTo>
                  <a:pt x="1536191" y="42672"/>
                </a:lnTo>
                <a:lnTo>
                  <a:pt x="1557527" y="42672"/>
                </a:lnTo>
                <a:lnTo>
                  <a:pt x="1557527" y="21336"/>
                </a:lnTo>
                <a:close/>
              </a:path>
            </a:pathLst>
          </a:custGeom>
          <a:solidFill>
            <a:srgbClr val="000000"/>
          </a:solidFill>
        </p:spPr>
        <p:txBody>
          <a:bodyPr wrap="square" lIns="0" tIns="0" rIns="0" bIns="0" rtlCol="0"/>
          <a:lstStyle/>
          <a:p>
            <a:endParaRPr sz="1535"/>
          </a:p>
        </p:txBody>
      </p:sp>
      <p:sp>
        <p:nvSpPr>
          <p:cNvPr id="21" name="object 21"/>
          <p:cNvSpPr txBox="1"/>
          <p:nvPr/>
        </p:nvSpPr>
        <p:spPr>
          <a:xfrm>
            <a:off x="3126314" y="3233996"/>
            <a:ext cx="1019074"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Overcast</a:t>
            </a:r>
            <a:endParaRPr sz="2217">
              <a:latin typeface="Times New Roman"/>
              <a:cs typeface="Times New Roman"/>
            </a:endParaRPr>
          </a:p>
        </p:txBody>
      </p:sp>
      <p:sp>
        <p:nvSpPr>
          <p:cNvPr id="22" name="object 22"/>
          <p:cNvSpPr txBox="1"/>
          <p:nvPr/>
        </p:nvSpPr>
        <p:spPr>
          <a:xfrm>
            <a:off x="3230279" y="3802166"/>
            <a:ext cx="788402" cy="959401"/>
          </a:xfrm>
          <a:prstGeom prst="rect">
            <a:avLst/>
          </a:prstGeom>
        </p:spPr>
        <p:txBody>
          <a:bodyPr vert="horz" wrap="square" lIns="0" tIns="10830" rIns="0" bIns="0" rtlCol="0">
            <a:spAutoFit/>
          </a:bodyPr>
          <a:lstStyle/>
          <a:p>
            <a:pPr marL="10829" marR="4332">
              <a:lnSpc>
                <a:spcPct val="138500"/>
              </a:lnSpc>
              <a:spcBef>
                <a:spcPts val="85"/>
              </a:spcBef>
            </a:pPr>
            <a:r>
              <a:rPr sz="2217" dirty="0">
                <a:latin typeface="Times New Roman"/>
                <a:cs typeface="Times New Roman"/>
              </a:rPr>
              <a:t>[4+,</a:t>
            </a:r>
            <a:r>
              <a:rPr sz="2217" spc="-97" dirty="0">
                <a:latin typeface="Times New Roman"/>
                <a:cs typeface="Times New Roman"/>
              </a:rPr>
              <a:t> </a:t>
            </a:r>
            <a:r>
              <a:rPr sz="2217" spc="-4" dirty="0">
                <a:latin typeface="Times New Roman"/>
                <a:cs typeface="Times New Roman"/>
              </a:rPr>
              <a:t>0]  E=0.0</a:t>
            </a:r>
            <a:endParaRPr sz="2217">
              <a:latin typeface="Times New Roman"/>
              <a:cs typeface="Times New Roman"/>
            </a:endParaRPr>
          </a:p>
        </p:txBody>
      </p:sp>
    </p:spTree>
    <p:extLst>
      <p:ext uri="{BB962C8B-B14F-4D97-AF65-F5344CB8AC3E}">
        <p14:creationId xmlns:p14="http://schemas.microsoft.com/office/powerpoint/2010/main" val="27269983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5870" y="580288"/>
            <a:ext cx="5622559" cy="503925"/>
          </a:xfrm>
          <a:prstGeom prst="rect">
            <a:avLst/>
          </a:prstGeom>
        </p:spPr>
        <p:txBody>
          <a:bodyPr vert="horz" wrap="square" lIns="0" tIns="11371" rIns="0" bIns="0" rtlCol="0">
            <a:spAutoFit/>
          </a:bodyPr>
          <a:lstStyle/>
          <a:p>
            <a:pPr marL="10829">
              <a:spcBef>
                <a:spcPts val="90"/>
              </a:spcBef>
            </a:pPr>
            <a:r>
              <a:rPr spc="-4" dirty="0"/>
              <a:t>ID3 </a:t>
            </a:r>
            <a:r>
              <a:rPr dirty="0"/>
              <a:t>– </a:t>
            </a:r>
            <a:r>
              <a:rPr spc="-4" dirty="0"/>
              <a:t>Selecting Next Attribute</a:t>
            </a:r>
          </a:p>
        </p:txBody>
      </p:sp>
      <p:sp>
        <p:nvSpPr>
          <p:cNvPr id="3" name="object 3"/>
          <p:cNvSpPr/>
          <p:nvPr/>
        </p:nvSpPr>
        <p:spPr>
          <a:xfrm>
            <a:off x="2180667" y="2776984"/>
            <a:ext cx="725589" cy="1146323"/>
          </a:xfrm>
          <a:custGeom>
            <a:avLst/>
            <a:gdLst/>
            <a:ahLst/>
            <a:cxnLst/>
            <a:rect l="l" t="t" r="r" b="b"/>
            <a:pathLst>
              <a:path w="850900" h="1344295">
                <a:moveTo>
                  <a:pt x="813815" y="0"/>
                </a:moveTo>
                <a:lnTo>
                  <a:pt x="0" y="1322832"/>
                </a:lnTo>
                <a:lnTo>
                  <a:pt x="36575" y="1344168"/>
                </a:lnTo>
                <a:lnTo>
                  <a:pt x="850391" y="21336"/>
                </a:lnTo>
                <a:lnTo>
                  <a:pt x="813815" y="0"/>
                </a:lnTo>
                <a:close/>
              </a:path>
            </a:pathLst>
          </a:custGeom>
          <a:solidFill>
            <a:srgbClr val="000000"/>
          </a:solidFill>
        </p:spPr>
        <p:txBody>
          <a:bodyPr wrap="square" lIns="0" tIns="0" rIns="0" bIns="0" rtlCol="0"/>
          <a:lstStyle/>
          <a:p>
            <a:endParaRPr sz="1535"/>
          </a:p>
        </p:txBody>
      </p:sp>
      <p:sp>
        <p:nvSpPr>
          <p:cNvPr id="4" name="object 4"/>
          <p:cNvSpPr/>
          <p:nvPr/>
        </p:nvSpPr>
        <p:spPr>
          <a:xfrm>
            <a:off x="4213183" y="2706807"/>
            <a:ext cx="665485" cy="1146323"/>
          </a:xfrm>
          <a:custGeom>
            <a:avLst/>
            <a:gdLst/>
            <a:ahLst/>
            <a:cxnLst/>
            <a:rect l="l" t="t" r="r" b="b"/>
            <a:pathLst>
              <a:path w="780414" h="1344295">
                <a:moveTo>
                  <a:pt x="36575" y="0"/>
                </a:moveTo>
                <a:lnTo>
                  <a:pt x="0" y="18287"/>
                </a:lnTo>
                <a:lnTo>
                  <a:pt x="743712" y="1344168"/>
                </a:lnTo>
                <a:lnTo>
                  <a:pt x="780288" y="1322832"/>
                </a:lnTo>
                <a:lnTo>
                  <a:pt x="36575" y="0"/>
                </a:lnTo>
                <a:close/>
              </a:path>
            </a:pathLst>
          </a:custGeom>
          <a:solidFill>
            <a:srgbClr val="000000"/>
          </a:solidFill>
        </p:spPr>
        <p:txBody>
          <a:bodyPr wrap="square" lIns="0" tIns="0" rIns="0" bIns="0" rtlCol="0"/>
          <a:lstStyle/>
          <a:p>
            <a:endParaRPr sz="1535"/>
          </a:p>
        </p:txBody>
      </p:sp>
      <p:sp>
        <p:nvSpPr>
          <p:cNvPr id="5" name="object 5"/>
          <p:cNvSpPr/>
          <p:nvPr/>
        </p:nvSpPr>
        <p:spPr>
          <a:xfrm>
            <a:off x="2736880" y="2301344"/>
            <a:ext cx="1681851" cy="426690"/>
          </a:xfrm>
          <a:custGeom>
            <a:avLst/>
            <a:gdLst/>
            <a:ahLst/>
            <a:cxnLst/>
            <a:rect l="l" t="t" r="r" b="b"/>
            <a:pathLst>
              <a:path w="1972310" h="500380">
                <a:moveTo>
                  <a:pt x="0" y="499872"/>
                </a:moveTo>
                <a:lnTo>
                  <a:pt x="1972056" y="499872"/>
                </a:lnTo>
                <a:lnTo>
                  <a:pt x="1972056" y="0"/>
                </a:lnTo>
                <a:lnTo>
                  <a:pt x="0" y="0"/>
                </a:lnTo>
                <a:lnTo>
                  <a:pt x="0" y="499872"/>
                </a:lnTo>
                <a:close/>
              </a:path>
            </a:pathLst>
          </a:custGeom>
          <a:solidFill>
            <a:srgbClr val="FFFFFF"/>
          </a:solidFill>
        </p:spPr>
        <p:txBody>
          <a:bodyPr wrap="square" lIns="0" tIns="0" rIns="0" bIns="0" rtlCol="0"/>
          <a:lstStyle/>
          <a:p>
            <a:endParaRPr sz="1535"/>
          </a:p>
        </p:txBody>
      </p:sp>
      <p:sp>
        <p:nvSpPr>
          <p:cNvPr id="6" name="object 6"/>
          <p:cNvSpPr/>
          <p:nvPr/>
        </p:nvSpPr>
        <p:spPr>
          <a:xfrm>
            <a:off x="2718685" y="2283149"/>
            <a:ext cx="1718131" cy="460262"/>
          </a:xfrm>
          <a:custGeom>
            <a:avLst/>
            <a:gdLst/>
            <a:ahLst/>
            <a:cxnLst/>
            <a:rect l="l" t="t" r="r" b="b"/>
            <a:pathLst>
              <a:path w="2014854" h="539750">
                <a:moveTo>
                  <a:pt x="2014728" y="0"/>
                </a:moveTo>
                <a:lnTo>
                  <a:pt x="0" y="0"/>
                </a:lnTo>
                <a:lnTo>
                  <a:pt x="0" y="539496"/>
                </a:lnTo>
                <a:lnTo>
                  <a:pt x="2014728" y="539496"/>
                </a:lnTo>
                <a:lnTo>
                  <a:pt x="2014728" y="521208"/>
                </a:lnTo>
                <a:lnTo>
                  <a:pt x="42672" y="521208"/>
                </a:lnTo>
                <a:lnTo>
                  <a:pt x="21336" y="499872"/>
                </a:lnTo>
                <a:lnTo>
                  <a:pt x="42672" y="499872"/>
                </a:lnTo>
                <a:lnTo>
                  <a:pt x="42672" y="42672"/>
                </a:lnTo>
                <a:lnTo>
                  <a:pt x="21336" y="42672"/>
                </a:lnTo>
                <a:lnTo>
                  <a:pt x="42672" y="21336"/>
                </a:lnTo>
                <a:lnTo>
                  <a:pt x="2014728" y="21336"/>
                </a:lnTo>
                <a:lnTo>
                  <a:pt x="2014728" y="0"/>
                </a:lnTo>
                <a:close/>
              </a:path>
              <a:path w="2014854" h="539750">
                <a:moveTo>
                  <a:pt x="42672" y="499872"/>
                </a:moveTo>
                <a:lnTo>
                  <a:pt x="21336" y="499872"/>
                </a:lnTo>
                <a:lnTo>
                  <a:pt x="42672" y="521208"/>
                </a:lnTo>
                <a:lnTo>
                  <a:pt x="42672" y="499872"/>
                </a:lnTo>
                <a:close/>
              </a:path>
              <a:path w="2014854" h="539750">
                <a:moveTo>
                  <a:pt x="1975104" y="499872"/>
                </a:moveTo>
                <a:lnTo>
                  <a:pt x="42672" y="499872"/>
                </a:lnTo>
                <a:lnTo>
                  <a:pt x="42672" y="521208"/>
                </a:lnTo>
                <a:lnTo>
                  <a:pt x="1975104" y="521208"/>
                </a:lnTo>
                <a:lnTo>
                  <a:pt x="1975104" y="499872"/>
                </a:lnTo>
                <a:close/>
              </a:path>
              <a:path w="2014854" h="539750">
                <a:moveTo>
                  <a:pt x="1975104" y="21336"/>
                </a:moveTo>
                <a:lnTo>
                  <a:pt x="1975104" y="521208"/>
                </a:lnTo>
                <a:lnTo>
                  <a:pt x="1993392" y="499872"/>
                </a:lnTo>
                <a:lnTo>
                  <a:pt x="2014728" y="499872"/>
                </a:lnTo>
                <a:lnTo>
                  <a:pt x="2014728" y="42672"/>
                </a:lnTo>
                <a:lnTo>
                  <a:pt x="1993392" y="42672"/>
                </a:lnTo>
                <a:lnTo>
                  <a:pt x="1975104" y="21336"/>
                </a:lnTo>
                <a:close/>
              </a:path>
              <a:path w="2014854" h="539750">
                <a:moveTo>
                  <a:pt x="2014728" y="499872"/>
                </a:moveTo>
                <a:lnTo>
                  <a:pt x="1993392" y="499872"/>
                </a:lnTo>
                <a:lnTo>
                  <a:pt x="1975104" y="521208"/>
                </a:lnTo>
                <a:lnTo>
                  <a:pt x="2014728" y="521208"/>
                </a:lnTo>
                <a:lnTo>
                  <a:pt x="2014728" y="499872"/>
                </a:lnTo>
                <a:close/>
              </a:path>
              <a:path w="2014854" h="539750">
                <a:moveTo>
                  <a:pt x="42672" y="21336"/>
                </a:moveTo>
                <a:lnTo>
                  <a:pt x="21336" y="42672"/>
                </a:lnTo>
                <a:lnTo>
                  <a:pt x="42672" y="42672"/>
                </a:lnTo>
                <a:lnTo>
                  <a:pt x="42672" y="21336"/>
                </a:lnTo>
                <a:close/>
              </a:path>
              <a:path w="2014854" h="539750">
                <a:moveTo>
                  <a:pt x="1975104" y="21336"/>
                </a:moveTo>
                <a:lnTo>
                  <a:pt x="42672" y="21336"/>
                </a:lnTo>
                <a:lnTo>
                  <a:pt x="42672" y="42672"/>
                </a:lnTo>
                <a:lnTo>
                  <a:pt x="1975104" y="42672"/>
                </a:lnTo>
                <a:lnTo>
                  <a:pt x="1975104" y="21336"/>
                </a:lnTo>
                <a:close/>
              </a:path>
              <a:path w="2014854" h="539750">
                <a:moveTo>
                  <a:pt x="2014728" y="21336"/>
                </a:moveTo>
                <a:lnTo>
                  <a:pt x="1975104" y="21336"/>
                </a:lnTo>
                <a:lnTo>
                  <a:pt x="1993392" y="42672"/>
                </a:lnTo>
                <a:lnTo>
                  <a:pt x="2014728" y="42672"/>
                </a:lnTo>
                <a:lnTo>
                  <a:pt x="2014728" y="21336"/>
                </a:lnTo>
                <a:close/>
              </a:path>
            </a:pathLst>
          </a:custGeom>
          <a:solidFill>
            <a:srgbClr val="FF0000"/>
          </a:solidFill>
        </p:spPr>
        <p:txBody>
          <a:bodyPr wrap="square" lIns="0" tIns="0" rIns="0" bIns="0" rtlCol="0"/>
          <a:lstStyle/>
          <a:p>
            <a:endParaRPr sz="1535"/>
          </a:p>
        </p:txBody>
      </p:sp>
      <p:sp>
        <p:nvSpPr>
          <p:cNvPr id="7" name="object 7"/>
          <p:cNvSpPr/>
          <p:nvPr/>
        </p:nvSpPr>
        <p:spPr>
          <a:xfrm>
            <a:off x="2027317" y="3213638"/>
            <a:ext cx="595633" cy="423982"/>
          </a:xfrm>
          <a:custGeom>
            <a:avLst/>
            <a:gdLst/>
            <a:ahLst/>
            <a:cxnLst/>
            <a:rect l="l" t="t" r="r" b="b"/>
            <a:pathLst>
              <a:path w="698500" h="497204">
                <a:moveTo>
                  <a:pt x="0" y="496824"/>
                </a:moveTo>
                <a:lnTo>
                  <a:pt x="697992" y="496824"/>
                </a:lnTo>
                <a:lnTo>
                  <a:pt x="697992" y="0"/>
                </a:lnTo>
                <a:lnTo>
                  <a:pt x="0" y="0"/>
                </a:lnTo>
                <a:lnTo>
                  <a:pt x="0" y="496824"/>
                </a:lnTo>
                <a:close/>
              </a:path>
            </a:pathLst>
          </a:custGeom>
          <a:solidFill>
            <a:srgbClr val="FFFFFF"/>
          </a:solidFill>
        </p:spPr>
        <p:txBody>
          <a:bodyPr wrap="square" lIns="0" tIns="0" rIns="0" bIns="0" rtlCol="0"/>
          <a:lstStyle/>
          <a:p>
            <a:endParaRPr sz="1535"/>
          </a:p>
        </p:txBody>
      </p:sp>
      <p:sp>
        <p:nvSpPr>
          <p:cNvPr id="8" name="object 8"/>
          <p:cNvSpPr/>
          <p:nvPr/>
        </p:nvSpPr>
        <p:spPr>
          <a:xfrm>
            <a:off x="2009125" y="3195442"/>
            <a:ext cx="631912" cy="460262"/>
          </a:xfrm>
          <a:custGeom>
            <a:avLst/>
            <a:gdLst/>
            <a:ahLst/>
            <a:cxnLst/>
            <a:rect l="l" t="t" r="r" b="b"/>
            <a:pathLst>
              <a:path w="741044" h="539750">
                <a:moveTo>
                  <a:pt x="740663" y="0"/>
                </a:moveTo>
                <a:lnTo>
                  <a:pt x="0" y="0"/>
                </a:lnTo>
                <a:lnTo>
                  <a:pt x="0" y="539496"/>
                </a:lnTo>
                <a:lnTo>
                  <a:pt x="740663" y="539496"/>
                </a:lnTo>
                <a:lnTo>
                  <a:pt x="740663" y="518160"/>
                </a:lnTo>
                <a:lnTo>
                  <a:pt x="42671" y="518160"/>
                </a:lnTo>
                <a:lnTo>
                  <a:pt x="21335" y="499872"/>
                </a:lnTo>
                <a:lnTo>
                  <a:pt x="42671" y="499872"/>
                </a:lnTo>
                <a:lnTo>
                  <a:pt x="42671" y="42672"/>
                </a:lnTo>
                <a:lnTo>
                  <a:pt x="21335" y="42672"/>
                </a:lnTo>
                <a:lnTo>
                  <a:pt x="42671" y="21336"/>
                </a:lnTo>
                <a:lnTo>
                  <a:pt x="740663" y="21336"/>
                </a:lnTo>
                <a:lnTo>
                  <a:pt x="740663" y="0"/>
                </a:lnTo>
                <a:close/>
              </a:path>
              <a:path w="741044" h="539750">
                <a:moveTo>
                  <a:pt x="42671" y="499872"/>
                </a:moveTo>
                <a:lnTo>
                  <a:pt x="21335" y="499872"/>
                </a:lnTo>
                <a:lnTo>
                  <a:pt x="42671" y="518160"/>
                </a:lnTo>
                <a:lnTo>
                  <a:pt x="42671" y="499872"/>
                </a:lnTo>
                <a:close/>
              </a:path>
              <a:path w="741044" h="539750">
                <a:moveTo>
                  <a:pt x="697991" y="499872"/>
                </a:moveTo>
                <a:lnTo>
                  <a:pt x="42671" y="499872"/>
                </a:lnTo>
                <a:lnTo>
                  <a:pt x="42671" y="518160"/>
                </a:lnTo>
                <a:lnTo>
                  <a:pt x="697991" y="518160"/>
                </a:lnTo>
                <a:lnTo>
                  <a:pt x="697991" y="499872"/>
                </a:lnTo>
                <a:close/>
              </a:path>
              <a:path w="741044" h="539750">
                <a:moveTo>
                  <a:pt x="697991" y="21336"/>
                </a:moveTo>
                <a:lnTo>
                  <a:pt x="697991" y="518160"/>
                </a:lnTo>
                <a:lnTo>
                  <a:pt x="719327" y="499872"/>
                </a:lnTo>
                <a:lnTo>
                  <a:pt x="740663" y="499872"/>
                </a:lnTo>
                <a:lnTo>
                  <a:pt x="740663" y="42672"/>
                </a:lnTo>
                <a:lnTo>
                  <a:pt x="719327" y="42672"/>
                </a:lnTo>
                <a:lnTo>
                  <a:pt x="697991" y="21336"/>
                </a:lnTo>
                <a:close/>
              </a:path>
              <a:path w="741044" h="539750">
                <a:moveTo>
                  <a:pt x="740663" y="499872"/>
                </a:moveTo>
                <a:lnTo>
                  <a:pt x="719327" y="499872"/>
                </a:lnTo>
                <a:lnTo>
                  <a:pt x="697991" y="518160"/>
                </a:lnTo>
                <a:lnTo>
                  <a:pt x="740663" y="518160"/>
                </a:lnTo>
                <a:lnTo>
                  <a:pt x="740663" y="499872"/>
                </a:lnTo>
                <a:close/>
              </a:path>
              <a:path w="741044" h="539750">
                <a:moveTo>
                  <a:pt x="42671" y="21336"/>
                </a:moveTo>
                <a:lnTo>
                  <a:pt x="21335" y="42672"/>
                </a:lnTo>
                <a:lnTo>
                  <a:pt x="42671" y="42672"/>
                </a:lnTo>
                <a:lnTo>
                  <a:pt x="42671" y="21336"/>
                </a:lnTo>
                <a:close/>
              </a:path>
              <a:path w="741044" h="539750">
                <a:moveTo>
                  <a:pt x="697991" y="21336"/>
                </a:moveTo>
                <a:lnTo>
                  <a:pt x="42671" y="21336"/>
                </a:lnTo>
                <a:lnTo>
                  <a:pt x="42671" y="42672"/>
                </a:lnTo>
                <a:lnTo>
                  <a:pt x="697991" y="42672"/>
                </a:lnTo>
                <a:lnTo>
                  <a:pt x="697991" y="21336"/>
                </a:lnTo>
                <a:close/>
              </a:path>
              <a:path w="741044" h="539750">
                <a:moveTo>
                  <a:pt x="740663" y="21336"/>
                </a:moveTo>
                <a:lnTo>
                  <a:pt x="697991" y="21336"/>
                </a:lnTo>
                <a:lnTo>
                  <a:pt x="719327" y="42672"/>
                </a:lnTo>
                <a:lnTo>
                  <a:pt x="740663" y="42672"/>
                </a:lnTo>
                <a:lnTo>
                  <a:pt x="740663" y="21336"/>
                </a:lnTo>
                <a:close/>
              </a:path>
            </a:pathLst>
          </a:custGeom>
          <a:solidFill>
            <a:srgbClr val="000000"/>
          </a:solidFill>
        </p:spPr>
        <p:txBody>
          <a:bodyPr wrap="square" lIns="0" tIns="0" rIns="0" bIns="0" rtlCol="0"/>
          <a:lstStyle/>
          <a:p>
            <a:endParaRPr sz="1535"/>
          </a:p>
        </p:txBody>
      </p:sp>
      <p:sp>
        <p:nvSpPr>
          <p:cNvPr id="9" name="object 9"/>
          <p:cNvSpPr txBox="1"/>
          <p:nvPr/>
        </p:nvSpPr>
        <p:spPr>
          <a:xfrm>
            <a:off x="2099661" y="3233996"/>
            <a:ext cx="442934"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Hot</a:t>
            </a:r>
            <a:endParaRPr sz="2217">
              <a:latin typeface="Times New Roman"/>
              <a:cs typeface="Times New Roman"/>
            </a:endParaRPr>
          </a:p>
        </p:txBody>
      </p:sp>
      <p:sp>
        <p:nvSpPr>
          <p:cNvPr id="10" name="object 10"/>
          <p:cNvSpPr/>
          <p:nvPr/>
        </p:nvSpPr>
        <p:spPr>
          <a:xfrm>
            <a:off x="4488691" y="3213638"/>
            <a:ext cx="722882" cy="423982"/>
          </a:xfrm>
          <a:custGeom>
            <a:avLst/>
            <a:gdLst/>
            <a:ahLst/>
            <a:cxnLst/>
            <a:rect l="l" t="t" r="r" b="b"/>
            <a:pathLst>
              <a:path w="847725" h="497204">
                <a:moveTo>
                  <a:pt x="0" y="496824"/>
                </a:moveTo>
                <a:lnTo>
                  <a:pt x="847344" y="496824"/>
                </a:lnTo>
                <a:lnTo>
                  <a:pt x="847344" y="0"/>
                </a:lnTo>
                <a:lnTo>
                  <a:pt x="0" y="0"/>
                </a:lnTo>
                <a:lnTo>
                  <a:pt x="0" y="496824"/>
                </a:lnTo>
                <a:close/>
              </a:path>
            </a:pathLst>
          </a:custGeom>
          <a:solidFill>
            <a:srgbClr val="FFFFFF"/>
          </a:solidFill>
        </p:spPr>
        <p:txBody>
          <a:bodyPr wrap="square" lIns="0" tIns="0" rIns="0" bIns="0" rtlCol="0"/>
          <a:lstStyle/>
          <a:p>
            <a:endParaRPr sz="1535"/>
          </a:p>
        </p:txBody>
      </p:sp>
      <p:sp>
        <p:nvSpPr>
          <p:cNvPr id="11" name="object 11"/>
          <p:cNvSpPr/>
          <p:nvPr/>
        </p:nvSpPr>
        <p:spPr>
          <a:xfrm>
            <a:off x="4473096" y="3195442"/>
            <a:ext cx="753746" cy="460262"/>
          </a:xfrm>
          <a:custGeom>
            <a:avLst/>
            <a:gdLst/>
            <a:ahLst/>
            <a:cxnLst/>
            <a:rect l="l" t="t" r="r" b="b"/>
            <a:pathLst>
              <a:path w="883920" h="539750">
                <a:moveTo>
                  <a:pt x="883919" y="0"/>
                </a:moveTo>
                <a:lnTo>
                  <a:pt x="0" y="0"/>
                </a:lnTo>
                <a:lnTo>
                  <a:pt x="0" y="539496"/>
                </a:lnTo>
                <a:lnTo>
                  <a:pt x="883919" y="539496"/>
                </a:lnTo>
                <a:lnTo>
                  <a:pt x="883919" y="518160"/>
                </a:lnTo>
                <a:lnTo>
                  <a:pt x="39624" y="518160"/>
                </a:lnTo>
                <a:lnTo>
                  <a:pt x="18287" y="499872"/>
                </a:lnTo>
                <a:lnTo>
                  <a:pt x="39624" y="499872"/>
                </a:lnTo>
                <a:lnTo>
                  <a:pt x="39624" y="42672"/>
                </a:lnTo>
                <a:lnTo>
                  <a:pt x="18287" y="42672"/>
                </a:lnTo>
                <a:lnTo>
                  <a:pt x="39624" y="21336"/>
                </a:lnTo>
                <a:lnTo>
                  <a:pt x="883919" y="21336"/>
                </a:lnTo>
                <a:lnTo>
                  <a:pt x="883919" y="0"/>
                </a:lnTo>
                <a:close/>
              </a:path>
              <a:path w="883920" h="539750">
                <a:moveTo>
                  <a:pt x="39624" y="499872"/>
                </a:moveTo>
                <a:lnTo>
                  <a:pt x="18287" y="499872"/>
                </a:lnTo>
                <a:lnTo>
                  <a:pt x="39624" y="518160"/>
                </a:lnTo>
                <a:lnTo>
                  <a:pt x="39624" y="499872"/>
                </a:lnTo>
                <a:close/>
              </a:path>
              <a:path w="883920" h="539750">
                <a:moveTo>
                  <a:pt x="844295" y="499872"/>
                </a:moveTo>
                <a:lnTo>
                  <a:pt x="39624" y="499872"/>
                </a:lnTo>
                <a:lnTo>
                  <a:pt x="39624" y="518160"/>
                </a:lnTo>
                <a:lnTo>
                  <a:pt x="844295" y="518160"/>
                </a:lnTo>
                <a:lnTo>
                  <a:pt x="844295" y="499872"/>
                </a:lnTo>
                <a:close/>
              </a:path>
              <a:path w="883920" h="539750">
                <a:moveTo>
                  <a:pt x="844295" y="21336"/>
                </a:moveTo>
                <a:lnTo>
                  <a:pt x="844295" y="518160"/>
                </a:lnTo>
                <a:lnTo>
                  <a:pt x="865631" y="499872"/>
                </a:lnTo>
                <a:lnTo>
                  <a:pt x="883919" y="499872"/>
                </a:lnTo>
                <a:lnTo>
                  <a:pt x="883919" y="42672"/>
                </a:lnTo>
                <a:lnTo>
                  <a:pt x="865631" y="42672"/>
                </a:lnTo>
                <a:lnTo>
                  <a:pt x="844295" y="21336"/>
                </a:lnTo>
                <a:close/>
              </a:path>
              <a:path w="883920" h="539750">
                <a:moveTo>
                  <a:pt x="883919" y="499872"/>
                </a:moveTo>
                <a:lnTo>
                  <a:pt x="865631" y="499872"/>
                </a:lnTo>
                <a:lnTo>
                  <a:pt x="844295" y="518160"/>
                </a:lnTo>
                <a:lnTo>
                  <a:pt x="883919" y="518160"/>
                </a:lnTo>
                <a:lnTo>
                  <a:pt x="883919" y="499872"/>
                </a:lnTo>
                <a:close/>
              </a:path>
              <a:path w="883920" h="539750">
                <a:moveTo>
                  <a:pt x="39624" y="21336"/>
                </a:moveTo>
                <a:lnTo>
                  <a:pt x="18287" y="42672"/>
                </a:lnTo>
                <a:lnTo>
                  <a:pt x="39624" y="42672"/>
                </a:lnTo>
                <a:lnTo>
                  <a:pt x="39624" y="21336"/>
                </a:lnTo>
                <a:close/>
              </a:path>
              <a:path w="883920" h="539750">
                <a:moveTo>
                  <a:pt x="844295" y="21336"/>
                </a:moveTo>
                <a:lnTo>
                  <a:pt x="39624" y="21336"/>
                </a:lnTo>
                <a:lnTo>
                  <a:pt x="39624" y="42672"/>
                </a:lnTo>
                <a:lnTo>
                  <a:pt x="844295" y="42672"/>
                </a:lnTo>
                <a:lnTo>
                  <a:pt x="844295" y="21336"/>
                </a:lnTo>
                <a:close/>
              </a:path>
              <a:path w="883920" h="539750">
                <a:moveTo>
                  <a:pt x="883919" y="21336"/>
                </a:moveTo>
                <a:lnTo>
                  <a:pt x="844295" y="21336"/>
                </a:lnTo>
                <a:lnTo>
                  <a:pt x="865631" y="42672"/>
                </a:lnTo>
                <a:lnTo>
                  <a:pt x="883919" y="42672"/>
                </a:lnTo>
                <a:lnTo>
                  <a:pt x="883919" y="21336"/>
                </a:lnTo>
                <a:close/>
              </a:path>
            </a:pathLst>
          </a:custGeom>
          <a:solidFill>
            <a:srgbClr val="000000"/>
          </a:solidFill>
        </p:spPr>
        <p:txBody>
          <a:bodyPr wrap="square" lIns="0" tIns="0" rIns="0" bIns="0" rtlCol="0"/>
          <a:lstStyle/>
          <a:p>
            <a:endParaRPr sz="1535"/>
          </a:p>
        </p:txBody>
      </p:sp>
      <p:sp>
        <p:nvSpPr>
          <p:cNvPr id="12" name="object 12"/>
          <p:cNvSpPr txBox="1"/>
          <p:nvPr/>
        </p:nvSpPr>
        <p:spPr>
          <a:xfrm>
            <a:off x="4561033" y="3233996"/>
            <a:ext cx="568017"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Cold</a:t>
            </a:r>
            <a:endParaRPr sz="2217">
              <a:latin typeface="Times New Roman"/>
              <a:cs typeface="Times New Roman"/>
            </a:endParaRPr>
          </a:p>
        </p:txBody>
      </p:sp>
      <p:sp>
        <p:nvSpPr>
          <p:cNvPr id="13" name="object 13"/>
          <p:cNvSpPr txBox="1"/>
          <p:nvPr/>
        </p:nvSpPr>
        <p:spPr>
          <a:xfrm>
            <a:off x="3019751" y="1549763"/>
            <a:ext cx="1128995" cy="1135984"/>
          </a:xfrm>
          <a:prstGeom prst="rect">
            <a:avLst/>
          </a:prstGeom>
        </p:spPr>
        <p:txBody>
          <a:bodyPr vert="horz" wrap="square" lIns="0" tIns="9747" rIns="0" bIns="0" rtlCol="0">
            <a:spAutoFit/>
          </a:bodyPr>
          <a:lstStyle/>
          <a:p>
            <a:pPr marL="10829" marR="4332">
              <a:spcBef>
                <a:spcPts val="77"/>
              </a:spcBef>
            </a:pPr>
            <a:r>
              <a:rPr sz="2217" spc="-9" dirty="0">
                <a:latin typeface="Times New Roman"/>
                <a:cs typeface="Times New Roman"/>
              </a:rPr>
              <a:t>S</a:t>
            </a:r>
            <a:r>
              <a:rPr sz="2217" spc="-4" dirty="0">
                <a:latin typeface="Times New Roman"/>
                <a:cs typeface="Times New Roman"/>
              </a:rPr>
              <a:t>=</a:t>
            </a:r>
            <a:r>
              <a:rPr sz="2217" spc="13" dirty="0">
                <a:latin typeface="Times New Roman"/>
                <a:cs typeface="Times New Roman"/>
              </a:rPr>
              <a:t>[</a:t>
            </a:r>
            <a:r>
              <a:rPr sz="2217" spc="-4" dirty="0">
                <a:latin typeface="Times New Roman"/>
                <a:cs typeface="Times New Roman"/>
              </a:rPr>
              <a:t>9+,5-]  E=0.940</a:t>
            </a:r>
            <a:endParaRPr sz="2217">
              <a:latin typeface="Times New Roman"/>
              <a:cs typeface="Times New Roman"/>
            </a:endParaRPr>
          </a:p>
          <a:p>
            <a:pPr marL="285893">
              <a:spcBef>
                <a:spcPts val="759"/>
              </a:spcBef>
            </a:pPr>
            <a:r>
              <a:rPr sz="2217" spc="-43" dirty="0">
                <a:solidFill>
                  <a:srgbClr val="FF0000"/>
                </a:solidFill>
                <a:latin typeface="Times New Roman"/>
                <a:cs typeface="Times New Roman"/>
              </a:rPr>
              <a:t>Temp.</a:t>
            </a:r>
            <a:endParaRPr sz="2217">
              <a:latin typeface="Times New Roman"/>
              <a:cs typeface="Times New Roman"/>
            </a:endParaRPr>
          </a:p>
        </p:txBody>
      </p:sp>
      <p:sp>
        <p:nvSpPr>
          <p:cNvPr id="14" name="object 14"/>
          <p:cNvSpPr txBox="1"/>
          <p:nvPr/>
        </p:nvSpPr>
        <p:spPr>
          <a:xfrm>
            <a:off x="1475870" y="5055984"/>
            <a:ext cx="5498234" cy="1043523"/>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Gain(S,Outlook)</a:t>
            </a:r>
            <a:r>
              <a:rPr sz="2217" dirty="0">
                <a:latin typeface="Times New Roman"/>
                <a:cs typeface="Times New Roman"/>
              </a:rPr>
              <a:t> </a:t>
            </a:r>
            <a:r>
              <a:rPr sz="2217" spc="-4" dirty="0">
                <a:latin typeface="Times New Roman"/>
                <a:cs typeface="Times New Roman"/>
              </a:rPr>
              <a:t>=</a:t>
            </a:r>
            <a:endParaRPr sz="2217">
              <a:latin typeface="Times New Roman"/>
              <a:cs typeface="Times New Roman"/>
            </a:endParaRPr>
          </a:p>
          <a:p>
            <a:pPr marL="220917">
              <a:lnSpc>
                <a:spcPts val="2652"/>
              </a:lnSpc>
            </a:pPr>
            <a:r>
              <a:rPr sz="2217" spc="-4" dirty="0">
                <a:latin typeface="Times New Roman"/>
                <a:cs typeface="Times New Roman"/>
              </a:rPr>
              <a:t>0.940-(4/14)*1.0 - </a:t>
            </a:r>
            <a:r>
              <a:rPr sz="2217" spc="-13" dirty="0">
                <a:latin typeface="Times New Roman"/>
                <a:cs typeface="Times New Roman"/>
              </a:rPr>
              <a:t>(6/14)*0.911 </a:t>
            </a:r>
            <a:r>
              <a:rPr sz="2217" spc="-4" dirty="0">
                <a:latin typeface="Times New Roman"/>
                <a:cs typeface="Times New Roman"/>
              </a:rPr>
              <a:t>- </a:t>
            </a:r>
            <a:r>
              <a:rPr sz="2217" spc="-13" dirty="0">
                <a:latin typeface="Times New Roman"/>
                <a:cs typeface="Times New Roman"/>
              </a:rPr>
              <a:t>(4/14)*0.811</a:t>
            </a:r>
            <a:endParaRPr sz="2217">
              <a:latin typeface="Times New Roman"/>
              <a:cs typeface="Times New Roman"/>
            </a:endParaRPr>
          </a:p>
          <a:p>
            <a:pPr marL="10829">
              <a:lnSpc>
                <a:spcPts val="2652"/>
              </a:lnSpc>
            </a:pPr>
            <a:r>
              <a:rPr sz="2217" spc="-4" dirty="0">
                <a:latin typeface="Times New Roman"/>
                <a:cs typeface="Times New Roman"/>
              </a:rPr>
              <a:t>= </a:t>
            </a:r>
            <a:r>
              <a:rPr sz="2217" b="1" spc="-4" dirty="0">
                <a:latin typeface="Times New Roman"/>
                <a:cs typeface="Times New Roman"/>
              </a:rPr>
              <a:t>0.029</a:t>
            </a:r>
            <a:endParaRPr sz="2217">
              <a:latin typeface="Times New Roman"/>
              <a:cs typeface="Times New Roman"/>
            </a:endParaRPr>
          </a:p>
        </p:txBody>
      </p:sp>
      <p:sp>
        <p:nvSpPr>
          <p:cNvPr id="15" name="object 15"/>
          <p:cNvSpPr txBox="1"/>
          <p:nvPr/>
        </p:nvSpPr>
        <p:spPr>
          <a:xfrm>
            <a:off x="1686400" y="3802166"/>
            <a:ext cx="882078" cy="959401"/>
          </a:xfrm>
          <a:prstGeom prst="rect">
            <a:avLst/>
          </a:prstGeom>
        </p:spPr>
        <p:txBody>
          <a:bodyPr vert="horz" wrap="square" lIns="0" tIns="10830" rIns="0" bIns="0" rtlCol="0">
            <a:spAutoFit/>
          </a:bodyPr>
          <a:lstStyle/>
          <a:p>
            <a:pPr marL="80678" marR="4332" indent="-70390">
              <a:lnSpc>
                <a:spcPct val="138500"/>
              </a:lnSpc>
              <a:spcBef>
                <a:spcPts val="85"/>
              </a:spcBef>
            </a:pPr>
            <a:r>
              <a:rPr sz="2217" dirty="0">
                <a:latin typeface="Times New Roman"/>
                <a:cs typeface="Times New Roman"/>
              </a:rPr>
              <a:t>[2+,</a:t>
            </a:r>
            <a:r>
              <a:rPr sz="2217" spc="-94" dirty="0">
                <a:latin typeface="Times New Roman"/>
                <a:cs typeface="Times New Roman"/>
              </a:rPr>
              <a:t> </a:t>
            </a:r>
            <a:r>
              <a:rPr sz="2217" spc="-4" dirty="0">
                <a:latin typeface="Times New Roman"/>
                <a:cs typeface="Times New Roman"/>
              </a:rPr>
              <a:t>2-]  E=1.0</a:t>
            </a:r>
            <a:endParaRPr sz="2217">
              <a:latin typeface="Times New Roman"/>
              <a:cs typeface="Times New Roman"/>
            </a:endParaRPr>
          </a:p>
        </p:txBody>
      </p:sp>
      <p:sp>
        <p:nvSpPr>
          <p:cNvPr id="16" name="object 16"/>
          <p:cNvSpPr txBox="1"/>
          <p:nvPr/>
        </p:nvSpPr>
        <p:spPr>
          <a:xfrm>
            <a:off x="4701385" y="3669611"/>
            <a:ext cx="1043441" cy="1082255"/>
          </a:xfrm>
          <a:prstGeom prst="rect">
            <a:avLst/>
          </a:prstGeom>
        </p:spPr>
        <p:txBody>
          <a:bodyPr vert="horz" wrap="square" lIns="0" tIns="10830" rIns="0" bIns="0" rtlCol="0">
            <a:spAutoFit/>
          </a:bodyPr>
          <a:lstStyle/>
          <a:p>
            <a:pPr marL="80678" marR="4332" indent="-70390">
              <a:lnSpc>
                <a:spcPct val="156900"/>
              </a:lnSpc>
              <a:spcBef>
                <a:spcPts val="85"/>
              </a:spcBef>
            </a:pPr>
            <a:r>
              <a:rPr sz="2217" dirty="0">
                <a:latin typeface="Times New Roman"/>
                <a:cs typeface="Times New Roman"/>
              </a:rPr>
              <a:t>[3+, </a:t>
            </a:r>
            <a:r>
              <a:rPr sz="2217" spc="-4" dirty="0">
                <a:latin typeface="Times New Roman"/>
                <a:cs typeface="Times New Roman"/>
              </a:rPr>
              <a:t>1-]  E=0.8</a:t>
            </a:r>
            <a:r>
              <a:rPr sz="2217" spc="-90" dirty="0">
                <a:latin typeface="Times New Roman"/>
                <a:cs typeface="Times New Roman"/>
              </a:rPr>
              <a:t>1</a:t>
            </a:r>
            <a:r>
              <a:rPr sz="2217" spc="-4" dirty="0">
                <a:latin typeface="Times New Roman"/>
                <a:cs typeface="Times New Roman"/>
              </a:rPr>
              <a:t>1</a:t>
            </a:r>
            <a:endParaRPr sz="2217">
              <a:latin typeface="Times New Roman"/>
              <a:cs typeface="Times New Roman"/>
            </a:endParaRPr>
          </a:p>
        </p:txBody>
      </p:sp>
      <p:sp>
        <p:nvSpPr>
          <p:cNvPr id="17" name="object 17"/>
          <p:cNvSpPr/>
          <p:nvPr/>
        </p:nvSpPr>
        <p:spPr>
          <a:xfrm>
            <a:off x="3654371" y="2784781"/>
            <a:ext cx="0" cy="428856"/>
          </a:xfrm>
          <a:custGeom>
            <a:avLst/>
            <a:gdLst/>
            <a:ahLst/>
            <a:cxnLst/>
            <a:rect l="l" t="t" r="r" b="b"/>
            <a:pathLst>
              <a:path h="502920">
                <a:moveTo>
                  <a:pt x="0" y="0"/>
                </a:moveTo>
                <a:lnTo>
                  <a:pt x="0" y="502919"/>
                </a:lnTo>
              </a:path>
            </a:pathLst>
          </a:custGeom>
          <a:ln w="54864">
            <a:solidFill>
              <a:srgbClr val="000000"/>
            </a:solidFill>
          </a:ln>
        </p:spPr>
        <p:txBody>
          <a:bodyPr wrap="square" lIns="0" tIns="0" rIns="0" bIns="0" rtlCol="0"/>
          <a:lstStyle/>
          <a:p>
            <a:endParaRPr sz="1535"/>
          </a:p>
        </p:txBody>
      </p:sp>
      <p:sp>
        <p:nvSpPr>
          <p:cNvPr id="18" name="object 18"/>
          <p:cNvSpPr/>
          <p:nvPr/>
        </p:nvSpPr>
        <p:spPr>
          <a:xfrm>
            <a:off x="3654371" y="3637295"/>
            <a:ext cx="0" cy="278323"/>
          </a:xfrm>
          <a:custGeom>
            <a:avLst/>
            <a:gdLst/>
            <a:ahLst/>
            <a:cxnLst/>
            <a:rect l="l" t="t" r="r" b="b"/>
            <a:pathLst>
              <a:path h="326389">
                <a:moveTo>
                  <a:pt x="0" y="0"/>
                </a:moveTo>
                <a:lnTo>
                  <a:pt x="0" y="326136"/>
                </a:lnTo>
              </a:path>
            </a:pathLst>
          </a:custGeom>
          <a:ln w="54864">
            <a:solidFill>
              <a:srgbClr val="000000"/>
            </a:solidFill>
          </a:ln>
        </p:spPr>
        <p:txBody>
          <a:bodyPr wrap="square" lIns="0" tIns="0" rIns="0" bIns="0" rtlCol="0"/>
          <a:lstStyle/>
          <a:p>
            <a:endParaRPr sz="1535"/>
          </a:p>
        </p:txBody>
      </p:sp>
      <p:sp>
        <p:nvSpPr>
          <p:cNvPr id="19" name="object 19"/>
          <p:cNvSpPr/>
          <p:nvPr/>
        </p:nvSpPr>
        <p:spPr>
          <a:xfrm>
            <a:off x="3209920" y="3195442"/>
            <a:ext cx="839843" cy="460262"/>
          </a:xfrm>
          <a:custGeom>
            <a:avLst/>
            <a:gdLst/>
            <a:ahLst/>
            <a:cxnLst/>
            <a:rect l="l" t="t" r="r" b="b"/>
            <a:pathLst>
              <a:path w="984885" h="539750">
                <a:moveTo>
                  <a:pt x="984504" y="0"/>
                </a:moveTo>
                <a:lnTo>
                  <a:pt x="0" y="0"/>
                </a:lnTo>
                <a:lnTo>
                  <a:pt x="0" y="539496"/>
                </a:lnTo>
                <a:lnTo>
                  <a:pt x="984504" y="539496"/>
                </a:lnTo>
                <a:lnTo>
                  <a:pt x="984504" y="518160"/>
                </a:lnTo>
                <a:lnTo>
                  <a:pt x="39624" y="518160"/>
                </a:lnTo>
                <a:lnTo>
                  <a:pt x="21336" y="499872"/>
                </a:lnTo>
                <a:lnTo>
                  <a:pt x="39624" y="499872"/>
                </a:lnTo>
                <a:lnTo>
                  <a:pt x="39624" y="42672"/>
                </a:lnTo>
                <a:lnTo>
                  <a:pt x="21336" y="42672"/>
                </a:lnTo>
                <a:lnTo>
                  <a:pt x="39624" y="21336"/>
                </a:lnTo>
                <a:lnTo>
                  <a:pt x="984504" y="21336"/>
                </a:lnTo>
                <a:lnTo>
                  <a:pt x="984504" y="0"/>
                </a:lnTo>
                <a:close/>
              </a:path>
              <a:path w="984885" h="539750">
                <a:moveTo>
                  <a:pt x="39624" y="499872"/>
                </a:moveTo>
                <a:lnTo>
                  <a:pt x="21336" y="499872"/>
                </a:lnTo>
                <a:lnTo>
                  <a:pt x="39624" y="518160"/>
                </a:lnTo>
                <a:lnTo>
                  <a:pt x="39624" y="499872"/>
                </a:lnTo>
                <a:close/>
              </a:path>
              <a:path w="984885" h="539750">
                <a:moveTo>
                  <a:pt x="941832" y="499872"/>
                </a:moveTo>
                <a:lnTo>
                  <a:pt x="39624" y="499872"/>
                </a:lnTo>
                <a:lnTo>
                  <a:pt x="39624" y="518160"/>
                </a:lnTo>
                <a:lnTo>
                  <a:pt x="941832" y="518160"/>
                </a:lnTo>
                <a:lnTo>
                  <a:pt x="941832" y="499872"/>
                </a:lnTo>
                <a:close/>
              </a:path>
              <a:path w="984885" h="539750">
                <a:moveTo>
                  <a:pt x="941832" y="21336"/>
                </a:moveTo>
                <a:lnTo>
                  <a:pt x="941832" y="518160"/>
                </a:lnTo>
                <a:lnTo>
                  <a:pt x="963168" y="499872"/>
                </a:lnTo>
                <a:lnTo>
                  <a:pt x="984504" y="499872"/>
                </a:lnTo>
                <a:lnTo>
                  <a:pt x="984504" y="42672"/>
                </a:lnTo>
                <a:lnTo>
                  <a:pt x="963168" y="42672"/>
                </a:lnTo>
                <a:lnTo>
                  <a:pt x="941832" y="21336"/>
                </a:lnTo>
                <a:close/>
              </a:path>
              <a:path w="984885" h="539750">
                <a:moveTo>
                  <a:pt x="984504" y="499872"/>
                </a:moveTo>
                <a:lnTo>
                  <a:pt x="963168" y="499872"/>
                </a:lnTo>
                <a:lnTo>
                  <a:pt x="941832" y="518160"/>
                </a:lnTo>
                <a:lnTo>
                  <a:pt x="984504" y="518160"/>
                </a:lnTo>
                <a:lnTo>
                  <a:pt x="984504" y="499872"/>
                </a:lnTo>
                <a:close/>
              </a:path>
              <a:path w="984885" h="539750">
                <a:moveTo>
                  <a:pt x="39624" y="21336"/>
                </a:moveTo>
                <a:lnTo>
                  <a:pt x="21336" y="42672"/>
                </a:lnTo>
                <a:lnTo>
                  <a:pt x="39624" y="42672"/>
                </a:lnTo>
                <a:lnTo>
                  <a:pt x="39624" y="21336"/>
                </a:lnTo>
                <a:close/>
              </a:path>
              <a:path w="984885" h="539750">
                <a:moveTo>
                  <a:pt x="941832" y="21336"/>
                </a:moveTo>
                <a:lnTo>
                  <a:pt x="39624" y="21336"/>
                </a:lnTo>
                <a:lnTo>
                  <a:pt x="39624" y="42672"/>
                </a:lnTo>
                <a:lnTo>
                  <a:pt x="941832" y="42672"/>
                </a:lnTo>
                <a:lnTo>
                  <a:pt x="941832" y="21336"/>
                </a:lnTo>
                <a:close/>
              </a:path>
              <a:path w="984885" h="539750">
                <a:moveTo>
                  <a:pt x="984504" y="21336"/>
                </a:moveTo>
                <a:lnTo>
                  <a:pt x="941832" y="21336"/>
                </a:lnTo>
                <a:lnTo>
                  <a:pt x="963168" y="42672"/>
                </a:lnTo>
                <a:lnTo>
                  <a:pt x="984504" y="42672"/>
                </a:lnTo>
                <a:lnTo>
                  <a:pt x="984504" y="21336"/>
                </a:lnTo>
                <a:close/>
              </a:path>
            </a:pathLst>
          </a:custGeom>
          <a:solidFill>
            <a:srgbClr val="000000"/>
          </a:solidFill>
        </p:spPr>
        <p:txBody>
          <a:bodyPr wrap="square" lIns="0" tIns="0" rIns="0" bIns="0" rtlCol="0"/>
          <a:lstStyle/>
          <a:p>
            <a:endParaRPr sz="1535"/>
          </a:p>
        </p:txBody>
      </p:sp>
      <p:sp>
        <p:nvSpPr>
          <p:cNvPr id="20" name="object 20"/>
          <p:cNvSpPr txBox="1"/>
          <p:nvPr/>
        </p:nvSpPr>
        <p:spPr>
          <a:xfrm>
            <a:off x="3300457" y="3233996"/>
            <a:ext cx="567476"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Mild</a:t>
            </a:r>
            <a:endParaRPr sz="2217">
              <a:latin typeface="Times New Roman"/>
              <a:cs typeface="Times New Roman"/>
            </a:endParaRPr>
          </a:p>
        </p:txBody>
      </p:sp>
      <p:sp>
        <p:nvSpPr>
          <p:cNvPr id="21" name="object 21"/>
          <p:cNvSpPr txBox="1"/>
          <p:nvPr/>
        </p:nvSpPr>
        <p:spPr>
          <a:xfrm>
            <a:off x="3230280" y="3802165"/>
            <a:ext cx="1043441" cy="952767"/>
          </a:xfrm>
          <a:prstGeom prst="rect">
            <a:avLst/>
          </a:prstGeom>
        </p:spPr>
        <p:txBody>
          <a:bodyPr vert="horz" wrap="square" lIns="0" tIns="140786" rIns="0" bIns="0" rtlCol="0">
            <a:spAutoFit/>
          </a:bodyPr>
          <a:lstStyle/>
          <a:p>
            <a:pPr marL="10829">
              <a:spcBef>
                <a:spcPts val="1109"/>
              </a:spcBef>
            </a:pPr>
            <a:r>
              <a:rPr sz="2217" dirty="0">
                <a:latin typeface="Times New Roman"/>
                <a:cs typeface="Times New Roman"/>
              </a:rPr>
              <a:t>[4+,</a:t>
            </a:r>
            <a:r>
              <a:rPr sz="2217" spc="-43" dirty="0">
                <a:latin typeface="Times New Roman"/>
                <a:cs typeface="Times New Roman"/>
              </a:rPr>
              <a:t> </a:t>
            </a:r>
            <a:r>
              <a:rPr sz="2217" spc="-4" dirty="0">
                <a:latin typeface="Times New Roman"/>
                <a:cs typeface="Times New Roman"/>
              </a:rPr>
              <a:t>2-]</a:t>
            </a:r>
            <a:endParaRPr sz="2217" dirty="0">
              <a:latin typeface="Times New Roman"/>
              <a:cs typeface="Times New Roman"/>
            </a:endParaRPr>
          </a:p>
          <a:p>
            <a:pPr marL="10829">
              <a:spcBef>
                <a:spcPts val="1023"/>
              </a:spcBef>
            </a:pPr>
            <a:r>
              <a:rPr sz="2217" spc="-4" dirty="0">
                <a:latin typeface="Times New Roman"/>
                <a:cs typeface="Times New Roman"/>
              </a:rPr>
              <a:t>E=</a:t>
            </a:r>
            <a:r>
              <a:rPr sz="2217" spc="-68" dirty="0">
                <a:latin typeface="Times New Roman"/>
                <a:cs typeface="Times New Roman"/>
              </a:rPr>
              <a:t> </a:t>
            </a:r>
            <a:r>
              <a:rPr sz="2217" spc="-21" dirty="0">
                <a:latin typeface="Times New Roman"/>
                <a:cs typeface="Times New Roman"/>
              </a:rPr>
              <a:t>0.911</a:t>
            </a:r>
            <a:endParaRPr sz="2217" dirty="0">
              <a:latin typeface="Times New Roman"/>
              <a:cs typeface="Times New Roman"/>
            </a:endParaRPr>
          </a:p>
        </p:txBody>
      </p:sp>
    </p:spTree>
    <p:extLst>
      <p:ext uri="{BB962C8B-B14F-4D97-AF65-F5344CB8AC3E}">
        <p14:creationId xmlns:p14="http://schemas.microsoft.com/office/powerpoint/2010/main" val="111907506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1" y="580288"/>
            <a:ext cx="6260986" cy="503925"/>
          </a:xfrm>
          <a:prstGeom prst="rect">
            <a:avLst/>
          </a:prstGeom>
        </p:spPr>
        <p:txBody>
          <a:bodyPr vert="horz" wrap="square" lIns="0" tIns="11371" rIns="0" bIns="0" rtlCol="0">
            <a:spAutoFit/>
          </a:bodyPr>
          <a:lstStyle/>
          <a:p>
            <a:pPr marL="10829">
              <a:spcBef>
                <a:spcPts val="90"/>
              </a:spcBef>
            </a:pPr>
            <a:r>
              <a:rPr dirty="0"/>
              <a:t>Best </a:t>
            </a:r>
            <a:r>
              <a:rPr spc="-4" dirty="0"/>
              <a:t>Attribute </a:t>
            </a:r>
            <a:r>
              <a:rPr dirty="0"/>
              <a:t>-</a:t>
            </a:r>
            <a:r>
              <a:rPr spc="-17" dirty="0"/>
              <a:t> </a:t>
            </a:r>
            <a:r>
              <a:rPr dirty="0"/>
              <a:t>Outlook</a:t>
            </a:r>
          </a:p>
        </p:txBody>
      </p:sp>
      <p:sp>
        <p:nvSpPr>
          <p:cNvPr id="3" name="object 3"/>
          <p:cNvSpPr/>
          <p:nvPr/>
        </p:nvSpPr>
        <p:spPr>
          <a:xfrm>
            <a:off x="1252779" y="2769186"/>
            <a:ext cx="1648278" cy="1089467"/>
          </a:xfrm>
          <a:custGeom>
            <a:avLst/>
            <a:gdLst/>
            <a:ahLst/>
            <a:cxnLst/>
            <a:rect l="l" t="t" r="r" b="b"/>
            <a:pathLst>
              <a:path w="1932939" h="1277620">
                <a:moveTo>
                  <a:pt x="1908048" y="0"/>
                </a:moveTo>
                <a:lnTo>
                  <a:pt x="0" y="1243583"/>
                </a:lnTo>
                <a:lnTo>
                  <a:pt x="24383" y="1277112"/>
                </a:lnTo>
                <a:lnTo>
                  <a:pt x="1932431" y="36575"/>
                </a:lnTo>
                <a:lnTo>
                  <a:pt x="1908048" y="0"/>
                </a:lnTo>
                <a:close/>
              </a:path>
            </a:pathLst>
          </a:custGeom>
          <a:solidFill>
            <a:srgbClr val="000000"/>
          </a:solidFill>
        </p:spPr>
        <p:txBody>
          <a:bodyPr wrap="square" lIns="0" tIns="0" rIns="0" bIns="0" rtlCol="0"/>
          <a:lstStyle/>
          <a:p>
            <a:endParaRPr sz="1535"/>
          </a:p>
        </p:txBody>
      </p:sp>
      <p:sp>
        <p:nvSpPr>
          <p:cNvPr id="4" name="object 4"/>
          <p:cNvSpPr/>
          <p:nvPr/>
        </p:nvSpPr>
        <p:spPr>
          <a:xfrm>
            <a:off x="4220981" y="2699009"/>
            <a:ext cx="2100419" cy="1091633"/>
          </a:xfrm>
          <a:custGeom>
            <a:avLst/>
            <a:gdLst/>
            <a:ahLst/>
            <a:cxnLst/>
            <a:rect l="l" t="t" r="r" b="b"/>
            <a:pathLst>
              <a:path w="2463165" h="1280160">
                <a:moveTo>
                  <a:pt x="18287" y="0"/>
                </a:moveTo>
                <a:lnTo>
                  <a:pt x="0" y="36575"/>
                </a:lnTo>
                <a:lnTo>
                  <a:pt x="2444496" y="1280160"/>
                </a:lnTo>
                <a:lnTo>
                  <a:pt x="2462783" y="1243584"/>
                </a:lnTo>
                <a:lnTo>
                  <a:pt x="18287" y="0"/>
                </a:lnTo>
                <a:close/>
              </a:path>
            </a:pathLst>
          </a:custGeom>
          <a:solidFill>
            <a:srgbClr val="000000"/>
          </a:solidFill>
        </p:spPr>
        <p:txBody>
          <a:bodyPr wrap="square" lIns="0" tIns="0" rIns="0" bIns="0" rtlCol="0"/>
          <a:lstStyle/>
          <a:p>
            <a:endParaRPr sz="1535"/>
          </a:p>
        </p:txBody>
      </p:sp>
      <p:sp>
        <p:nvSpPr>
          <p:cNvPr id="5" name="object 5"/>
          <p:cNvSpPr/>
          <p:nvPr/>
        </p:nvSpPr>
        <p:spPr>
          <a:xfrm>
            <a:off x="2736880" y="2301344"/>
            <a:ext cx="1681851" cy="426690"/>
          </a:xfrm>
          <a:custGeom>
            <a:avLst/>
            <a:gdLst/>
            <a:ahLst/>
            <a:cxnLst/>
            <a:rect l="l" t="t" r="r" b="b"/>
            <a:pathLst>
              <a:path w="1972310" h="500380">
                <a:moveTo>
                  <a:pt x="0" y="499872"/>
                </a:moveTo>
                <a:lnTo>
                  <a:pt x="1972056" y="499872"/>
                </a:lnTo>
                <a:lnTo>
                  <a:pt x="1972056" y="0"/>
                </a:lnTo>
                <a:lnTo>
                  <a:pt x="0" y="0"/>
                </a:lnTo>
                <a:lnTo>
                  <a:pt x="0" y="499872"/>
                </a:lnTo>
                <a:close/>
              </a:path>
            </a:pathLst>
          </a:custGeom>
          <a:solidFill>
            <a:srgbClr val="FFFFFF"/>
          </a:solidFill>
        </p:spPr>
        <p:txBody>
          <a:bodyPr wrap="square" lIns="0" tIns="0" rIns="0" bIns="0" rtlCol="0"/>
          <a:lstStyle/>
          <a:p>
            <a:endParaRPr sz="1535"/>
          </a:p>
        </p:txBody>
      </p:sp>
      <p:sp>
        <p:nvSpPr>
          <p:cNvPr id="6" name="object 6"/>
          <p:cNvSpPr/>
          <p:nvPr/>
        </p:nvSpPr>
        <p:spPr>
          <a:xfrm>
            <a:off x="2718685" y="2283149"/>
            <a:ext cx="1718131" cy="460262"/>
          </a:xfrm>
          <a:custGeom>
            <a:avLst/>
            <a:gdLst/>
            <a:ahLst/>
            <a:cxnLst/>
            <a:rect l="l" t="t" r="r" b="b"/>
            <a:pathLst>
              <a:path w="2014854" h="539750">
                <a:moveTo>
                  <a:pt x="2014728" y="0"/>
                </a:moveTo>
                <a:lnTo>
                  <a:pt x="0" y="0"/>
                </a:lnTo>
                <a:lnTo>
                  <a:pt x="0" y="539496"/>
                </a:lnTo>
                <a:lnTo>
                  <a:pt x="2014728" y="539496"/>
                </a:lnTo>
                <a:lnTo>
                  <a:pt x="2014728" y="521208"/>
                </a:lnTo>
                <a:lnTo>
                  <a:pt x="42672" y="521208"/>
                </a:lnTo>
                <a:lnTo>
                  <a:pt x="21336" y="499872"/>
                </a:lnTo>
                <a:lnTo>
                  <a:pt x="42672" y="499872"/>
                </a:lnTo>
                <a:lnTo>
                  <a:pt x="42672" y="42672"/>
                </a:lnTo>
                <a:lnTo>
                  <a:pt x="21336" y="42672"/>
                </a:lnTo>
                <a:lnTo>
                  <a:pt x="42672" y="21336"/>
                </a:lnTo>
                <a:lnTo>
                  <a:pt x="2014728" y="21336"/>
                </a:lnTo>
                <a:lnTo>
                  <a:pt x="2014728" y="0"/>
                </a:lnTo>
                <a:close/>
              </a:path>
              <a:path w="2014854" h="539750">
                <a:moveTo>
                  <a:pt x="42672" y="499872"/>
                </a:moveTo>
                <a:lnTo>
                  <a:pt x="21336" y="499872"/>
                </a:lnTo>
                <a:lnTo>
                  <a:pt x="42672" y="521208"/>
                </a:lnTo>
                <a:lnTo>
                  <a:pt x="42672" y="499872"/>
                </a:lnTo>
                <a:close/>
              </a:path>
              <a:path w="2014854" h="539750">
                <a:moveTo>
                  <a:pt x="1975104" y="499872"/>
                </a:moveTo>
                <a:lnTo>
                  <a:pt x="42672" y="499872"/>
                </a:lnTo>
                <a:lnTo>
                  <a:pt x="42672" y="521208"/>
                </a:lnTo>
                <a:lnTo>
                  <a:pt x="1975104" y="521208"/>
                </a:lnTo>
                <a:lnTo>
                  <a:pt x="1975104" y="499872"/>
                </a:lnTo>
                <a:close/>
              </a:path>
              <a:path w="2014854" h="539750">
                <a:moveTo>
                  <a:pt x="1975104" y="21336"/>
                </a:moveTo>
                <a:lnTo>
                  <a:pt x="1975104" y="521208"/>
                </a:lnTo>
                <a:lnTo>
                  <a:pt x="1993392" y="499872"/>
                </a:lnTo>
                <a:lnTo>
                  <a:pt x="2014728" y="499872"/>
                </a:lnTo>
                <a:lnTo>
                  <a:pt x="2014728" y="42672"/>
                </a:lnTo>
                <a:lnTo>
                  <a:pt x="1993392" y="42672"/>
                </a:lnTo>
                <a:lnTo>
                  <a:pt x="1975104" y="21336"/>
                </a:lnTo>
                <a:close/>
              </a:path>
              <a:path w="2014854" h="539750">
                <a:moveTo>
                  <a:pt x="2014728" y="499872"/>
                </a:moveTo>
                <a:lnTo>
                  <a:pt x="1993392" y="499872"/>
                </a:lnTo>
                <a:lnTo>
                  <a:pt x="1975104" y="521208"/>
                </a:lnTo>
                <a:lnTo>
                  <a:pt x="2014728" y="521208"/>
                </a:lnTo>
                <a:lnTo>
                  <a:pt x="2014728" y="499872"/>
                </a:lnTo>
                <a:close/>
              </a:path>
              <a:path w="2014854" h="539750">
                <a:moveTo>
                  <a:pt x="42672" y="21336"/>
                </a:moveTo>
                <a:lnTo>
                  <a:pt x="21336" y="42672"/>
                </a:lnTo>
                <a:lnTo>
                  <a:pt x="42672" y="42672"/>
                </a:lnTo>
                <a:lnTo>
                  <a:pt x="42672" y="21336"/>
                </a:lnTo>
                <a:close/>
              </a:path>
              <a:path w="2014854" h="539750">
                <a:moveTo>
                  <a:pt x="1975104" y="21336"/>
                </a:moveTo>
                <a:lnTo>
                  <a:pt x="42672" y="21336"/>
                </a:lnTo>
                <a:lnTo>
                  <a:pt x="42672" y="42672"/>
                </a:lnTo>
                <a:lnTo>
                  <a:pt x="1975104" y="42672"/>
                </a:lnTo>
                <a:lnTo>
                  <a:pt x="1975104" y="21336"/>
                </a:lnTo>
                <a:close/>
              </a:path>
              <a:path w="2014854" h="539750">
                <a:moveTo>
                  <a:pt x="2014728" y="21336"/>
                </a:moveTo>
                <a:lnTo>
                  <a:pt x="1975104" y="21336"/>
                </a:lnTo>
                <a:lnTo>
                  <a:pt x="1993392" y="42672"/>
                </a:lnTo>
                <a:lnTo>
                  <a:pt x="2014728" y="42672"/>
                </a:lnTo>
                <a:lnTo>
                  <a:pt x="2014728" y="21336"/>
                </a:lnTo>
                <a:close/>
              </a:path>
            </a:pathLst>
          </a:custGeom>
          <a:solidFill>
            <a:srgbClr val="FF0000"/>
          </a:solidFill>
        </p:spPr>
        <p:txBody>
          <a:bodyPr wrap="square" lIns="0" tIns="0" rIns="0" bIns="0" rtlCol="0"/>
          <a:lstStyle/>
          <a:p>
            <a:endParaRPr sz="1535"/>
          </a:p>
        </p:txBody>
      </p:sp>
      <p:sp>
        <p:nvSpPr>
          <p:cNvPr id="7" name="object 7"/>
          <p:cNvSpPr/>
          <p:nvPr/>
        </p:nvSpPr>
        <p:spPr>
          <a:xfrm>
            <a:off x="1333352" y="3143461"/>
            <a:ext cx="969799" cy="454847"/>
          </a:xfrm>
          <a:custGeom>
            <a:avLst/>
            <a:gdLst/>
            <a:ahLst/>
            <a:cxnLst/>
            <a:rect l="l" t="t" r="r" b="b"/>
            <a:pathLst>
              <a:path w="1137285" h="533400">
                <a:moveTo>
                  <a:pt x="0" y="533400"/>
                </a:moveTo>
                <a:lnTo>
                  <a:pt x="1136903" y="533400"/>
                </a:lnTo>
                <a:lnTo>
                  <a:pt x="1136903" y="0"/>
                </a:lnTo>
                <a:lnTo>
                  <a:pt x="0" y="0"/>
                </a:lnTo>
                <a:lnTo>
                  <a:pt x="0" y="533400"/>
                </a:lnTo>
                <a:close/>
              </a:path>
            </a:pathLst>
          </a:custGeom>
          <a:solidFill>
            <a:srgbClr val="FFFFFF"/>
          </a:solidFill>
        </p:spPr>
        <p:txBody>
          <a:bodyPr wrap="square" lIns="0" tIns="0" rIns="0" bIns="0" rtlCol="0"/>
          <a:lstStyle/>
          <a:p>
            <a:endParaRPr sz="1535"/>
          </a:p>
        </p:txBody>
      </p:sp>
      <p:sp>
        <p:nvSpPr>
          <p:cNvPr id="8" name="object 8"/>
          <p:cNvSpPr/>
          <p:nvPr/>
        </p:nvSpPr>
        <p:spPr>
          <a:xfrm>
            <a:off x="1315158" y="3125267"/>
            <a:ext cx="1006078" cy="491668"/>
          </a:xfrm>
          <a:custGeom>
            <a:avLst/>
            <a:gdLst/>
            <a:ahLst/>
            <a:cxnLst/>
            <a:rect l="l" t="t" r="r" b="b"/>
            <a:pathLst>
              <a:path w="1179830" h="576579">
                <a:moveTo>
                  <a:pt x="1179576" y="0"/>
                </a:moveTo>
                <a:lnTo>
                  <a:pt x="0" y="0"/>
                </a:lnTo>
                <a:lnTo>
                  <a:pt x="0" y="576071"/>
                </a:lnTo>
                <a:lnTo>
                  <a:pt x="1179576" y="576071"/>
                </a:lnTo>
                <a:lnTo>
                  <a:pt x="1179576" y="554736"/>
                </a:lnTo>
                <a:lnTo>
                  <a:pt x="42671" y="554736"/>
                </a:lnTo>
                <a:lnTo>
                  <a:pt x="21336" y="533400"/>
                </a:lnTo>
                <a:lnTo>
                  <a:pt x="42671" y="533400"/>
                </a:lnTo>
                <a:lnTo>
                  <a:pt x="42671" y="42671"/>
                </a:lnTo>
                <a:lnTo>
                  <a:pt x="21336" y="42671"/>
                </a:lnTo>
                <a:lnTo>
                  <a:pt x="42671" y="21336"/>
                </a:lnTo>
                <a:lnTo>
                  <a:pt x="1179576" y="21336"/>
                </a:lnTo>
                <a:lnTo>
                  <a:pt x="1179576" y="0"/>
                </a:lnTo>
                <a:close/>
              </a:path>
              <a:path w="1179830" h="576579">
                <a:moveTo>
                  <a:pt x="42671" y="533400"/>
                </a:moveTo>
                <a:lnTo>
                  <a:pt x="21336" y="533400"/>
                </a:lnTo>
                <a:lnTo>
                  <a:pt x="42671" y="554736"/>
                </a:lnTo>
                <a:lnTo>
                  <a:pt x="42671" y="533400"/>
                </a:lnTo>
                <a:close/>
              </a:path>
              <a:path w="1179830" h="576579">
                <a:moveTo>
                  <a:pt x="1139952" y="533400"/>
                </a:moveTo>
                <a:lnTo>
                  <a:pt x="42671" y="533400"/>
                </a:lnTo>
                <a:lnTo>
                  <a:pt x="42671" y="554736"/>
                </a:lnTo>
                <a:lnTo>
                  <a:pt x="1139952" y="554736"/>
                </a:lnTo>
                <a:lnTo>
                  <a:pt x="1139952" y="533400"/>
                </a:lnTo>
                <a:close/>
              </a:path>
              <a:path w="1179830" h="576579">
                <a:moveTo>
                  <a:pt x="1139952" y="21336"/>
                </a:moveTo>
                <a:lnTo>
                  <a:pt x="1139952" y="554736"/>
                </a:lnTo>
                <a:lnTo>
                  <a:pt x="1158239" y="533400"/>
                </a:lnTo>
                <a:lnTo>
                  <a:pt x="1179576" y="533400"/>
                </a:lnTo>
                <a:lnTo>
                  <a:pt x="1179576" y="42671"/>
                </a:lnTo>
                <a:lnTo>
                  <a:pt x="1158239" y="42671"/>
                </a:lnTo>
                <a:lnTo>
                  <a:pt x="1139952" y="21336"/>
                </a:lnTo>
                <a:close/>
              </a:path>
              <a:path w="1179830" h="576579">
                <a:moveTo>
                  <a:pt x="1179576" y="533400"/>
                </a:moveTo>
                <a:lnTo>
                  <a:pt x="1158239" y="533400"/>
                </a:lnTo>
                <a:lnTo>
                  <a:pt x="1139952" y="554736"/>
                </a:lnTo>
                <a:lnTo>
                  <a:pt x="1179576" y="554736"/>
                </a:lnTo>
                <a:lnTo>
                  <a:pt x="1179576" y="533400"/>
                </a:lnTo>
                <a:close/>
              </a:path>
              <a:path w="1179830" h="576579">
                <a:moveTo>
                  <a:pt x="42671" y="21336"/>
                </a:moveTo>
                <a:lnTo>
                  <a:pt x="21336" y="42671"/>
                </a:lnTo>
                <a:lnTo>
                  <a:pt x="42671" y="42671"/>
                </a:lnTo>
                <a:lnTo>
                  <a:pt x="42671" y="21336"/>
                </a:lnTo>
                <a:close/>
              </a:path>
              <a:path w="1179830" h="576579">
                <a:moveTo>
                  <a:pt x="1139952" y="21336"/>
                </a:moveTo>
                <a:lnTo>
                  <a:pt x="42671" y="21336"/>
                </a:lnTo>
                <a:lnTo>
                  <a:pt x="42671" y="42671"/>
                </a:lnTo>
                <a:lnTo>
                  <a:pt x="1139952" y="42671"/>
                </a:lnTo>
                <a:lnTo>
                  <a:pt x="1139952" y="21336"/>
                </a:lnTo>
                <a:close/>
              </a:path>
              <a:path w="1179830" h="576579">
                <a:moveTo>
                  <a:pt x="1179576" y="21336"/>
                </a:moveTo>
                <a:lnTo>
                  <a:pt x="1139952" y="21336"/>
                </a:lnTo>
                <a:lnTo>
                  <a:pt x="1158239" y="42671"/>
                </a:lnTo>
                <a:lnTo>
                  <a:pt x="1179576" y="42671"/>
                </a:lnTo>
                <a:lnTo>
                  <a:pt x="1179576" y="21336"/>
                </a:lnTo>
                <a:close/>
              </a:path>
            </a:pathLst>
          </a:custGeom>
          <a:solidFill>
            <a:srgbClr val="000000"/>
          </a:solidFill>
        </p:spPr>
        <p:txBody>
          <a:bodyPr wrap="square" lIns="0" tIns="0" rIns="0" bIns="0" rtlCol="0"/>
          <a:lstStyle/>
          <a:p>
            <a:endParaRPr sz="1535"/>
          </a:p>
        </p:txBody>
      </p:sp>
      <p:sp>
        <p:nvSpPr>
          <p:cNvPr id="9" name="object 9"/>
          <p:cNvSpPr txBox="1"/>
          <p:nvPr/>
        </p:nvSpPr>
        <p:spPr>
          <a:xfrm>
            <a:off x="1333352" y="3163820"/>
            <a:ext cx="969799" cy="351026"/>
          </a:xfrm>
          <a:prstGeom prst="rect">
            <a:avLst/>
          </a:prstGeom>
        </p:spPr>
        <p:txBody>
          <a:bodyPr vert="horz" wrap="square" lIns="0" tIns="9747" rIns="0" bIns="0" rtlCol="0">
            <a:spAutoFit/>
          </a:bodyPr>
          <a:lstStyle/>
          <a:p>
            <a:pPr marL="82844">
              <a:spcBef>
                <a:spcPts val="77"/>
              </a:spcBef>
            </a:pPr>
            <a:r>
              <a:rPr sz="2217" spc="-9" dirty="0">
                <a:latin typeface="Times New Roman"/>
                <a:cs typeface="Times New Roman"/>
              </a:rPr>
              <a:t>Sunny</a:t>
            </a:r>
            <a:endParaRPr sz="2217">
              <a:latin typeface="Times New Roman"/>
              <a:cs typeface="Times New Roman"/>
            </a:endParaRPr>
          </a:p>
        </p:txBody>
      </p:sp>
      <p:sp>
        <p:nvSpPr>
          <p:cNvPr id="10" name="object 10"/>
          <p:cNvSpPr/>
          <p:nvPr/>
        </p:nvSpPr>
        <p:spPr>
          <a:xfrm>
            <a:off x="5260631" y="3213637"/>
            <a:ext cx="746166" cy="454847"/>
          </a:xfrm>
          <a:custGeom>
            <a:avLst/>
            <a:gdLst/>
            <a:ahLst/>
            <a:cxnLst/>
            <a:rect l="l" t="t" r="r" b="b"/>
            <a:pathLst>
              <a:path w="875029" h="533400">
                <a:moveTo>
                  <a:pt x="0" y="533400"/>
                </a:moveTo>
                <a:lnTo>
                  <a:pt x="874776" y="533400"/>
                </a:lnTo>
                <a:lnTo>
                  <a:pt x="874776" y="0"/>
                </a:lnTo>
                <a:lnTo>
                  <a:pt x="0" y="0"/>
                </a:lnTo>
                <a:lnTo>
                  <a:pt x="0" y="533400"/>
                </a:lnTo>
                <a:close/>
              </a:path>
            </a:pathLst>
          </a:custGeom>
          <a:solidFill>
            <a:srgbClr val="FFFFFF"/>
          </a:solidFill>
        </p:spPr>
        <p:txBody>
          <a:bodyPr wrap="square" lIns="0" tIns="0" rIns="0" bIns="0" rtlCol="0"/>
          <a:lstStyle/>
          <a:p>
            <a:endParaRPr sz="1535"/>
          </a:p>
        </p:txBody>
      </p:sp>
      <p:sp>
        <p:nvSpPr>
          <p:cNvPr id="11" name="object 11"/>
          <p:cNvSpPr/>
          <p:nvPr/>
        </p:nvSpPr>
        <p:spPr>
          <a:xfrm>
            <a:off x="5242437" y="3195442"/>
            <a:ext cx="782445" cy="491668"/>
          </a:xfrm>
          <a:custGeom>
            <a:avLst/>
            <a:gdLst/>
            <a:ahLst/>
            <a:cxnLst/>
            <a:rect l="l" t="t" r="r" b="b"/>
            <a:pathLst>
              <a:path w="917575" h="576579">
                <a:moveTo>
                  <a:pt x="917448" y="0"/>
                </a:moveTo>
                <a:lnTo>
                  <a:pt x="0" y="0"/>
                </a:lnTo>
                <a:lnTo>
                  <a:pt x="0" y="576072"/>
                </a:lnTo>
                <a:lnTo>
                  <a:pt x="917448" y="576072"/>
                </a:lnTo>
                <a:lnTo>
                  <a:pt x="917448" y="554736"/>
                </a:lnTo>
                <a:lnTo>
                  <a:pt x="42672" y="554736"/>
                </a:lnTo>
                <a:lnTo>
                  <a:pt x="21336" y="533400"/>
                </a:lnTo>
                <a:lnTo>
                  <a:pt x="42672" y="533400"/>
                </a:lnTo>
                <a:lnTo>
                  <a:pt x="42672" y="42672"/>
                </a:lnTo>
                <a:lnTo>
                  <a:pt x="21336" y="42672"/>
                </a:lnTo>
                <a:lnTo>
                  <a:pt x="42672" y="21336"/>
                </a:lnTo>
                <a:lnTo>
                  <a:pt x="917448" y="21336"/>
                </a:lnTo>
                <a:lnTo>
                  <a:pt x="917448" y="0"/>
                </a:lnTo>
                <a:close/>
              </a:path>
              <a:path w="917575" h="576579">
                <a:moveTo>
                  <a:pt x="42672" y="533400"/>
                </a:moveTo>
                <a:lnTo>
                  <a:pt x="21336" y="533400"/>
                </a:lnTo>
                <a:lnTo>
                  <a:pt x="42672" y="554736"/>
                </a:lnTo>
                <a:lnTo>
                  <a:pt x="42672" y="533400"/>
                </a:lnTo>
                <a:close/>
              </a:path>
              <a:path w="917575" h="576579">
                <a:moveTo>
                  <a:pt x="877824" y="533400"/>
                </a:moveTo>
                <a:lnTo>
                  <a:pt x="42672" y="533400"/>
                </a:lnTo>
                <a:lnTo>
                  <a:pt x="42672" y="554736"/>
                </a:lnTo>
                <a:lnTo>
                  <a:pt x="877824" y="554736"/>
                </a:lnTo>
                <a:lnTo>
                  <a:pt x="877824" y="533400"/>
                </a:lnTo>
                <a:close/>
              </a:path>
              <a:path w="917575" h="576579">
                <a:moveTo>
                  <a:pt x="877824" y="21336"/>
                </a:moveTo>
                <a:lnTo>
                  <a:pt x="877824" y="554736"/>
                </a:lnTo>
                <a:lnTo>
                  <a:pt x="896112" y="533400"/>
                </a:lnTo>
                <a:lnTo>
                  <a:pt x="917448" y="533400"/>
                </a:lnTo>
                <a:lnTo>
                  <a:pt x="917448" y="42672"/>
                </a:lnTo>
                <a:lnTo>
                  <a:pt x="896112" y="42672"/>
                </a:lnTo>
                <a:lnTo>
                  <a:pt x="877824" y="21336"/>
                </a:lnTo>
                <a:close/>
              </a:path>
              <a:path w="917575" h="576579">
                <a:moveTo>
                  <a:pt x="917448" y="533400"/>
                </a:moveTo>
                <a:lnTo>
                  <a:pt x="896112" y="533400"/>
                </a:lnTo>
                <a:lnTo>
                  <a:pt x="877824" y="554736"/>
                </a:lnTo>
                <a:lnTo>
                  <a:pt x="917448" y="554736"/>
                </a:lnTo>
                <a:lnTo>
                  <a:pt x="917448" y="533400"/>
                </a:lnTo>
                <a:close/>
              </a:path>
              <a:path w="917575" h="576579">
                <a:moveTo>
                  <a:pt x="42672" y="21336"/>
                </a:moveTo>
                <a:lnTo>
                  <a:pt x="21336" y="42672"/>
                </a:lnTo>
                <a:lnTo>
                  <a:pt x="42672" y="42672"/>
                </a:lnTo>
                <a:lnTo>
                  <a:pt x="42672" y="21336"/>
                </a:lnTo>
                <a:close/>
              </a:path>
              <a:path w="917575" h="576579">
                <a:moveTo>
                  <a:pt x="877824" y="21336"/>
                </a:moveTo>
                <a:lnTo>
                  <a:pt x="42672" y="21336"/>
                </a:lnTo>
                <a:lnTo>
                  <a:pt x="42672" y="42672"/>
                </a:lnTo>
                <a:lnTo>
                  <a:pt x="877824" y="42672"/>
                </a:lnTo>
                <a:lnTo>
                  <a:pt x="877824" y="21336"/>
                </a:lnTo>
                <a:close/>
              </a:path>
              <a:path w="917575" h="576579">
                <a:moveTo>
                  <a:pt x="917448" y="21336"/>
                </a:moveTo>
                <a:lnTo>
                  <a:pt x="877824" y="21336"/>
                </a:lnTo>
                <a:lnTo>
                  <a:pt x="896112" y="42672"/>
                </a:lnTo>
                <a:lnTo>
                  <a:pt x="917448" y="42672"/>
                </a:lnTo>
                <a:lnTo>
                  <a:pt x="917448" y="21336"/>
                </a:lnTo>
                <a:close/>
              </a:path>
            </a:pathLst>
          </a:custGeom>
          <a:solidFill>
            <a:srgbClr val="000000"/>
          </a:solidFill>
        </p:spPr>
        <p:txBody>
          <a:bodyPr wrap="square" lIns="0" tIns="0" rIns="0" bIns="0" rtlCol="0"/>
          <a:lstStyle/>
          <a:p>
            <a:endParaRPr sz="1535"/>
          </a:p>
        </p:txBody>
      </p:sp>
      <p:sp>
        <p:nvSpPr>
          <p:cNvPr id="12" name="object 12"/>
          <p:cNvSpPr txBox="1"/>
          <p:nvPr/>
        </p:nvSpPr>
        <p:spPr>
          <a:xfrm>
            <a:off x="5260631" y="3233996"/>
            <a:ext cx="746166" cy="351026"/>
          </a:xfrm>
          <a:prstGeom prst="rect">
            <a:avLst/>
          </a:prstGeom>
        </p:spPr>
        <p:txBody>
          <a:bodyPr vert="horz" wrap="square" lIns="0" tIns="9747" rIns="0" bIns="0" rtlCol="0">
            <a:spAutoFit/>
          </a:bodyPr>
          <a:lstStyle/>
          <a:p>
            <a:pPr marL="82844">
              <a:spcBef>
                <a:spcPts val="77"/>
              </a:spcBef>
            </a:pPr>
            <a:r>
              <a:rPr sz="2217" spc="-4" dirty="0">
                <a:latin typeface="Times New Roman"/>
                <a:cs typeface="Times New Roman"/>
              </a:rPr>
              <a:t>Rain</a:t>
            </a:r>
            <a:endParaRPr sz="2217">
              <a:latin typeface="Times New Roman"/>
              <a:cs typeface="Times New Roman"/>
            </a:endParaRPr>
          </a:p>
        </p:txBody>
      </p:sp>
      <p:sp>
        <p:nvSpPr>
          <p:cNvPr id="13" name="object 13"/>
          <p:cNvSpPr/>
          <p:nvPr/>
        </p:nvSpPr>
        <p:spPr>
          <a:xfrm>
            <a:off x="561411" y="3845224"/>
            <a:ext cx="1208594" cy="454847"/>
          </a:xfrm>
          <a:custGeom>
            <a:avLst/>
            <a:gdLst/>
            <a:ahLst/>
            <a:cxnLst/>
            <a:rect l="l" t="t" r="r" b="b"/>
            <a:pathLst>
              <a:path w="1417320" h="533400">
                <a:moveTo>
                  <a:pt x="0" y="533400"/>
                </a:moveTo>
                <a:lnTo>
                  <a:pt x="1417320" y="533400"/>
                </a:lnTo>
                <a:lnTo>
                  <a:pt x="1417320" y="0"/>
                </a:lnTo>
                <a:lnTo>
                  <a:pt x="0" y="0"/>
                </a:lnTo>
                <a:lnTo>
                  <a:pt x="0" y="533400"/>
                </a:lnTo>
                <a:close/>
              </a:path>
            </a:pathLst>
          </a:custGeom>
          <a:solidFill>
            <a:srgbClr val="FFFFFF"/>
          </a:solidFill>
        </p:spPr>
        <p:txBody>
          <a:bodyPr wrap="square" lIns="0" tIns="0" rIns="0" bIns="0" rtlCol="0"/>
          <a:lstStyle/>
          <a:p>
            <a:endParaRPr sz="1535"/>
          </a:p>
        </p:txBody>
      </p:sp>
      <p:sp>
        <p:nvSpPr>
          <p:cNvPr id="14" name="object 14"/>
          <p:cNvSpPr txBox="1"/>
          <p:nvPr/>
        </p:nvSpPr>
        <p:spPr>
          <a:xfrm>
            <a:off x="633754" y="3862986"/>
            <a:ext cx="882078" cy="351026"/>
          </a:xfrm>
          <a:prstGeom prst="rect">
            <a:avLst/>
          </a:prstGeom>
        </p:spPr>
        <p:txBody>
          <a:bodyPr vert="horz" wrap="square" lIns="0" tIns="9747" rIns="0" bIns="0" rtlCol="0">
            <a:spAutoFit/>
          </a:bodyPr>
          <a:lstStyle/>
          <a:p>
            <a:pPr marL="10829">
              <a:spcBef>
                <a:spcPts val="77"/>
              </a:spcBef>
            </a:pPr>
            <a:r>
              <a:rPr sz="2217" dirty="0">
                <a:latin typeface="Times New Roman"/>
                <a:cs typeface="Times New Roman"/>
              </a:rPr>
              <a:t>[2+,</a:t>
            </a:r>
            <a:r>
              <a:rPr sz="2217" spc="-85" dirty="0">
                <a:latin typeface="Times New Roman"/>
                <a:cs typeface="Times New Roman"/>
              </a:rPr>
              <a:t> </a:t>
            </a:r>
            <a:r>
              <a:rPr sz="2217" spc="-4" dirty="0">
                <a:latin typeface="Times New Roman"/>
                <a:cs typeface="Times New Roman"/>
              </a:rPr>
              <a:t>3-]</a:t>
            </a:r>
            <a:endParaRPr sz="2217">
              <a:latin typeface="Times New Roman"/>
              <a:cs typeface="Times New Roman"/>
            </a:endParaRPr>
          </a:p>
        </p:txBody>
      </p:sp>
      <p:sp>
        <p:nvSpPr>
          <p:cNvPr id="15" name="object 15"/>
          <p:cNvSpPr txBox="1"/>
          <p:nvPr/>
        </p:nvSpPr>
        <p:spPr>
          <a:xfrm>
            <a:off x="3019751" y="1549763"/>
            <a:ext cx="2266113" cy="1135984"/>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S=[9+,5-]</a:t>
            </a:r>
            <a:endParaRPr sz="2217">
              <a:latin typeface="Times New Roman"/>
              <a:cs typeface="Times New Roman"/>
            </a:endParaRPr>
          </a:p>
          <a:p>
            <a:pPr marL="10829"/>
            <a:r>
              <a:rPr sz="2217" spc="-9" dirty="0">
                <a:latin typeface="Times New Roman"/>
                <a:cs typeface="Times New Roman"/>
              </a:rPr>
              <a:t>S={D1,D2,…,D14}</a:t>
            </a:r>
            <a:endParaRPr sz="2217">
              <a:latin typeface="Times New Roman"/>
              <a:cs typeface="Times New Roman"/>
            </a:endParaRPr>
          </a:p>
          <a:p>
            <a:pPr marL="10829">
              <a:spcBef>
                <a:spcPts val="759"/>
              </a:spcBef>
            </a:pPr>
            <a:r>
              <a:rPr sz="2217" spc="-9" dirty="0">
                <a:solidFill>
                  <a:srgbClr val="FF0000"/>
                </a:solidFill>
                <a:latin typeface="Times New Roman"/>
                <a:cs typeface="Times New Roman"/>
              </a:rPr>
              <a:t>Outlook</a:t>
            </a:r>
            <a:endParaRPr sz="2217">
              <a:latin typeface="Times New Roman"/>
              <a:cs typeface="Times New Roman"/>
            </a:endParaRPr>
          </a:p>
        </p:txBody>
      </p:sp>
      <p:sp>
        <p:nvSpPr>
          <p:cNvPr id="16" name="object 16"/>
          <p:cNvSpPr/>
          <p:nvPr/>
        </p:nvSpPr>
        <p:spPr>
          <a:xfrm>
            <a:off x="3654371" y="2784781"/>
            <a:ext cx="0" cy="428856"/>
          </a:xfrm>
          <a:custGeom>
            <a:avLst/>
            <a:gdLst/>
            <a:ahLst/>
            <a:cxnLst/>
            <a:rect l="l" t="t" r="r" b="b"/>
            <a:pathLst>
              <a:path h="502920">
                <a:moveTo>
                  <a:pt x="0" y="0"/>
                </a:moveTo>
                <a:lnTo>
                  <a:pt x="0" y="502919"/>
                </a:lnTo>
              </a:path>
            </a:pathLst>
          </a:custGeom>
          <a:ln w="54864">
            <a:solidFill>
              <a:srgbClr val="000000"/>
            </a:solidFill>
          </a:ln>
        </p:spPr>
        <p:txBody>
          <a:bodyPr wrap="square" lIns="0" tIns="0" rIns="0" bIns="0" rtlCol="0"/>
          <a:lstStyle/>
          <a:p>
            <a:endParaRPr sz="1535"/>
          </a:p>
        </p:txBody>
      </p:sp>
      <p:sp>
        <p:nvSpPr>
          <p:cNvPr id="17" name="object 17"/>
          <p:cNvSpPr/>
          <p:nvPr/>
        </p:nvSpPr>
        <p:spPr>
          <a:xfrm>
            <a:off x="3654371" y="3668484"/>
            <a:ext cx="0" cy="246917"/>
          </a:xfrm>
          <a:custGeom>
            <a:avLst/>
            <a:gdLst/>
            <a:ahLst/>
            <a:cxnLst/>
            <a:rect l="l" t="t" r="r" b="b"/>
            <a:pathLst>
              <a:path h="289560">
                <a:moveTo>
                  <a:pt x="0" y="0"/>
                </a:moveTo>
                <a:lnTo>
                  <a:pt x="0" y="289560"/>
                </a:lnTo>
              </a:path>
            </a:pathLst>
          </a:custGeom>
          <a:ln w="54864">
            <a:solidFill>
              <a:srgbClr val="000000"/>
            </a:solidFill>
          </a:ln>
        </p:spPr>
        <p:txBody>
          <a:bodyPr wrap="square" lIns="0" tIns="0" rIns="0" bIns="0" rtlCol="0"/>
          <a:lstStyle/>
          <a:p>
            <a:endParaRPr sz="1535"/>
          </a:p>
        </p:txBody>
      </p:sp>
      <p:sp>
        <p:nvSpPr>
          <p:cNvPr id="18" name="object 18"/>
          <p:cNvSpPr/>
          <p:nvPr/>
        </p:nvSpPr>
        <p:spPr>
          <a:xfrm>
            <a:off x="3053973" y="3213637"/>
            <a:ext cx="1294690" cy="454847"/>
          </a:xfrm>
          <a:custGeom>
            <a:avLst/>
            <a:gdLst/>
            <a:ahLst/>
            <a:cxnLst/>
            <a:rect l="l" t="t" r="r" b="b"/>
            <a:pathLst>
              <a:path w="1518285" h="533400">
                <a:moveTo>
                  <a:pt x="0" y="533400"/>
                </a:moveTo>
                <a:lnTo>
                  <a:pt x="1517903" y="533400"/>
                </a:lnTo>
                <a:lnTo>
                  <a:pt x="1517903" y="0"/>
                </a:lnTo>
                <a:lnTo>
                  <a:pt x="0" y="0"/>
                </a:lnTo>
                <a:lnTo>
                  <a:pt x="0" y="533400"/>
                </a:lnTo>
                <a:close/>
              </a:path>
            </a:pathLst>
          </a:custGeom>
          <a:solidFill>
            <a:srgbClr val="FFFFFF"/>
          </a:solidFill>
        </p:spPr>
        <p:txBody>
          <a:bodyPr wrap="square" lIns="0" tIns="0" rIns="0" bIns="0" rtlCol="0"/>
          <a:lstStyle/>
          <a:p>
            <a:endParaRPr sz="1535"/>
          </a:p>
        </p:txBody>
      </p:sp>
      <p:sp>
        <p:nvSpPr>
          <p:cNvPr id="19" name="object 19"/>
          <p:cNvSpPr/>
          <p:nvPr/>
        </p:nvSpPr>
        <p:spPr>
          <a:xfrm>
            <a:off x="3038378" y="3195442"/>
            <a:ext cx="1328262" cy="491668"/>
          </a:xfrm>
          <a:custGeom>
            <a:avLst/>
            <a:gdLst/>
            <a:ahLst/>
            <a:cxnLst/>
            <a:rect l="l" t="t" r="r" b="b"/>
            <a:pathLst>
              <a:path w="1557654" h="576579">
                <a:moveTo>
                  <a:pt x="1557527" y="0"/>
                </a:moveTo>
                <a:lnTo>
                  <a:pt x="0" y="0"/>
                </a:lnTo>
                <a:lnTo>
                  <a:pt x="0" y="576072"/>
                </a:lnTo>
                <a:lnTo>
                  <a:pt x="1557527" y="576072"/>
                </a:lnTo>
                <a:lnTo>
                  <a:pt x="1557527" y="554736"/>
                </a:lnTo>
                <a:lnTo>
                  <a:pt x="39624" y="554736"/>
                </a:lnTo>
                <a:lnTo>
                  <a:pt x="18287" y="533400"/>
                </a:lnTo>
                <a:lnTo>
                  <a:pt x="39624" y="533400"/>
                </a:lnTo>
                <a:lnTo>
                  <a:pt x="39624" y="42672"/>
                </a:lnTo>
                <a:lnTo>
                  <a:pt x="18287" y="42672"/>
                </a:lnTo>
                <a:lnTo>
                  <a:pt x="39624" y="21336"/>
                </a:lnTo>
                <a:lnTo>
                  <a:pt x="1557527" y="21336"/>
                </a:lnTo>
                <a:lnTo>
                  <a:pt x="1557527" y="0"/>
                </a:lnTo>
                <a:close/>
              </a:path>
              <a:path w="1557654" h="576579">
                <a:moveTo>
                  <a:pt x="39624" y="533400"/>
                </a:moveTo>
                <a:lnTo>
                  <a:pt x="18287" y="533400"/>
                </a:lnTo>
                <a:lnTo>
                  <a:pt x="39624" y="554736"/>
                </a:lnTo>
                <a:lnTo>
                  <a:pt x="39624" y="533400"/>
                </a:lnTo>
                <a:close/>
              </a:path>
              <a:path w="1557654" h="576579">
                <a:moveTo>
                  <a:pt x="1517903" y="533400"/>
                </a:moveTo>
                <a:lnTo>
                  <a:pt x="39624" y="533400"/>
                </a:lnTo>
                <a:lnTo>
                  <a:pt x="39624" y="554736"/>
                </a:lnTo>
                <a:lnTo>
                  <a:pt x="1517903" y="554736"/>
                </a:lnTo>
                <a:lnTo>
                  <a:pt x="1517903" y="533400"/>
                </a:lnTo>
                <a:close/>
              </a:path>
              <a:path w="1557654" h="576579">
                <a:moveTo>
                  <a:pt x="1517903" y="21336"/>
                </a:moveTo>
                <a:lnTo>
                  <a:pt x="1517903" y="554736"/>
                </a:lnTo>
                <a:lnTo>
                  <a:pt x="1536191" y="533400"/>
                </a:lnTo>
                <a:lnTo>
                  <a:pt x="1557527" y="533400"/>
                </a:lnTo>
                <a:lnTo>
                  <a:pt x="1557527" y="42672"/>
                </a:lnTo>
                <a:lnTo>
                  <a:pt x="1536191" y="42672"/>
                </a:lnTo>
                <a:lnTo>
                  <a:pt x="1517903" y="21336"/>
                </a:lnTo>
                <a:close/>
              </a:path>
              <a:path w="1557654" h="576579">
                <a:moveTo>
                  <a:pt x="1557527" y="533400"/>
                </a:moveTo>
                <a:lnTo>
                  <a:pt x="1536191" y="533400"/>
                </a:lnTo>
                <a:lnTo>
                  <a:pt x="1517903" y="554736"/>
                </a:lnTo>
                <a:lnTo>
                  <a:pt x="1557527" y="554736"/>
                </a:lnTo>
                <a:lnTo>
                  <a:pt x="1557527" y="533400"/>
                </a:lnTo>
                <a:close/>
              </a:path>
              <a:path w="1557654" h="576579">
                <a:moveTo>
                  <a:pt x="39624" y="21336"/>
                </a:moveTo>
                <a:lnTo>
                  <a:pt x="18287" y="42672"/>
                </a:lnTo>
                <a:lnTo>
                  <a:pt x="39624" y="42672"/>
                </a:lnTo>
                <a:lnTo>
                  <a:pt x="39624" y="21336"/>
                </a:lnTo>
                <a:close/>
              </a:path>
              <a:path w="1557654" h="576579">
                <a:moveTo>
                  <a:pt x="1517903" y="21336"/>
                </a:moveTo>
                <a:lnTo>
                  <a:pt x="39624" y="21336"/>
                </a:lnTo>
                <a:lnTo>
                  <a:pt x="39624" y="42672"/>
                </a:lnTo>
                <a:lnTo>
                  <a:pt x="1517903" y="42672"/>
                </a:lnTo>
                <a:lnTo>
                  <a:pt x="1517903" y="21336"/>
                </a:lnTo>
                <a:close/>
              </a:path>
              <a:path w="1557654" h="576579">
                <a:moveTo>
                  <a:pt x="1557527" y="21336"/>
                </a:moveTo>
                <a:lnTo>
                  <a:pt x="1517903" y="21336"/>
                </a:lnTo>
                <a:lnTo>
                  <a:pt x="1536191" y="42672"/>
                </a:lnTo>
                <a:lnTo>
                  <a:pt x="1557527" y="42672"/>
                </a:lnTo>
                <a:lnTo>
                  <a:pt x="1557527" y="21336"/>
                </a:lnTo>
                <a:close/>
              </a:path>
            </a:pathLst>
          </a:custGeom>
          <a:solidFill>
            <a:srgbClr val="000000"/>
          </a:solidFill>
        </p:spPr>
        <p:txBody>
          <a:bodyPr wrap="square" lIns="0" tIns="0" rIns="0" bIns="0" rtlCol="0"/>
          <a:lstStyle/>
          <a:p>
            <a:endParaRPr sz="1535"/>
          </a:p>
        </p:txBody>
      </p:sp>
      <p:sp>
        <p:nvSpPr>
          <p:cNvPr id="20" name="object 20"/>
          <p:cNvSpPr txBox="1"/>
          <p:nvPr/>
        </p:nvSpPr>
        <p:spPr>
          <a:xfrm>
            <a:off x="3126314" y="3233996"/>
            <a:ext cx="1019074"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Overcast</a:t>
            </a:r>
            <a:endParaRPr sz="2217">
              <a:latin typeface="Times New Roman"/>
              <a:cs typeface="Times New Roman"/>
            </a:endParaRPr>
          </a:p>
        </p:txBody>
      </p:sp>
      <p:sp>
        <p:nvSpPr>
          <p:cNvPr id="21" name="object 21"/>
          <p:cNvSpPr/>
          <p:nvPr/>
        </p:nvSpPr>
        <p:spPr>
          <a:xfrm>
            <a:off x="686169" y="4598970"/>
            <a:ext cx="876122" cy="460262"/>
          </a:xfrm>
          <a:custGeom>
            <a:avLst/>
            <a:gdLst/>
            <a:ahLst/>
            <a:cxnLst/>
            <a:rect l="l" t="t" r="r" b="b"/>
            <a:pathLst>
              <a:path w="1027430" h="539750">
                <a:moveTo>
                  <a:pt x="1027176" y="0"/>
                </a:moveTo>
                <a:lnTo>
                  <a:pt x="0" y="0"/>
                </a:lnTo>
                <a:lnTo>
                  <a:pt x="0" y="539495"/>
                </a:lnTo>
                <a:lnTo>
                  <a:pt x="1027176" y="539495"/>
                </a:lnTo>
                <a:lnTo>
                  <a:pt x="1027176" y="518159"/>
                </a:lnTo>
                <a:lnTo>
                  <a:pt x="39624" y="518159"/>
                </a:lnTo>
                <a:lnTo>
                  <a:pt x="18287" y="496824"/>
                </a:lnTo>
                <a:lnTo>
                  <a:pt x="39624" y="496824"/>
                </a:lnTo>
                <a:lnTo>
                  <a:pt x="39624" y="39624"/>
                </a:lnTo>
                <a:lnTo>
                  <a:pt x="18287" y="39624"/>
                </a:lnTo>
                <a:lnTo>
                  <a:pt x="39624" y="18287"/>
                </a:lnTo>
                <a:lnTo>
                  <a:pt x="1027176" y="18287"/>
                </a:lnTo>
                <a:lnTo>
                  <a:pt x="1027176" y="0"/>
                </a:lnTo>
                <a:close/>
              </a:path>
              <a:path w="1027430" h="539750">
                <a:moveTo>
                  <a:pt x="39624" y="496824"/>
                </a:moveTo>
                <a:lnTo>
                  <a:pt x="18287" y="496824"/>
                </a:lnTo>
                <a:lnTo>
                  <a:pt x="39624" y="518159"/>
                </a:lnTo>
                <a:lnTo>
                  <a:pt x="39624" y="496824"/>
                </a:lnTo>
                <a:close/>
              </a:path>
              <a:path w="1027430" h="539750">
                <a:moveTo>
                  <a:pt x="984504" y="496824"/>
                </a:moveTo>
                <a:lnTo>
                  <a:pt x="39624" y="496824"/>
                </a:lnTo>
                <a:lnTo>
                  <a:pt x="39624" y="518159"/>
                </a:lnTo>
                <a:lnTo>
                  <a:pt x="984504" y="518159"/>
                </a:lnTo>
                <a:lnTo>
                  <a:pt x="984504" y="496824"/>
                </a:lnTo>
                <a:close/>
              </a:path>
              <a:path w="1027430" h="539750">
                <a:moveTo>
                  <a:pt x="984504" y="18287"/>
                </a:moveTo>
                <a:lnTo>
                  <a:pt x="984504" y="518159"/>
                </a:lnTo>
                <a:lnTo>
                  <a:pt x="1005840" y="496824"/>
                </a:lnTo>
                <a:lnTo>
                  <a:pt x="1027176" y="496824"/>
                </a:lnTo>
                <a:lnTo>
                  <a:pt x="1027176" y="39624"/>
                </a:lnTo>
                <a:lnTo>
                  <a:pt x="1005840" y="39624"/>
                </a:lnTo>
                <a:lnTo>
                  <a:pt x="984504" y="18287"/>
                </a:lnTo>
                <a:close/>
              </a:path>
              <a:path w="1027430" h="539750">
                <a:moveTo>
                  <a:pt x="1027176" y="496824"/>
                </a:moveTo>
                <a:lnTo>
                  <a:pt x="1005840" y="496824"/>
                </a:lnTo>
                <a:lnTo>
                  <a:pt x="984504" y="518159"/>
                </a:lnTo>
                <a:lnTo>
                  <a:pt x="1027176" y="518159"/>
                </a:lnTo>
                <a:lnTo>
                  <a:pt x="1027176" y="496824"/>
                </a:lnTo>
                <a:close/>
              </a:path>
              <a:path w="1027430" h="539750">
                <a:moveTo>
                  <a:pt x="39624" y="18287"/>
                </a:moveTo>
                <a:lnTo>
                  <a:pt x="18287" y="39624"/>
                </a:lnTo>
                <a:lnTo>
                  <a:pt x="39624" y="39624"/>
                </a:lnTo>
                <a:lnTo>
                  <a:pt x="39624" y="18287"/>
                </a:lnTo>
                <a:close/>
              </a:path>
              <a:path w="1027430" h="539750">
                <a:moveTo>
                  <a:pt x="984504" y="18287"/>
                </a:moveTo>
                <a:lnTo>
                  <a:pt x="39624" y="18287"/>
                </a:lnTo>
                <a:lnTo>
                  <a:pt x="39624" y="39624"/>
                </a:lnTo>
                <a:lnTo>
                  <a:pt x="984504" y="39624"/>
                </a:lnTo>
                <a:lnTo>
                  <a:pt x="984504" y="18287"/>
                </a:lnTo>
                <a:close/>
              </a:path>
              <a:path w="1027430" h="539750">
                <a:moveTo>
                  <a:pt x="1027176" y="18287"/>
                </a:moveTo>
                <a:lnTo>
                  <a:pt x="984504" y="18287"/>
                </a:lnTo>
                <a:lnTo>
                  <a:pt x="1005840" y="39624"/>
                </a:lnTo>
                <a:lnTo>
                  <a:pt x="1027176" y="39624"/>
                </a:lnTo>
                <a:lnTo>
                  <a:pt x="1027176" y="18287"/>
                </a:lnTo>
                <a:close/>
              </a:path>
            </a:pathLst>
          </a:custGeom>
          <a:solidFill>
            <a:srgbClr val="FF0000"/>
          </a:solidFill>
        </p:spPr>
        <p:txBody>
          <a:bodyPr wrap="square" lIns="0" tIns="0" rIns="0" bIns="0" rtlCol="0"/>
          <a:lstStyle/>
          <a:p>
            <a:endParaRPr sz="1535"/>
          </a:p>
        </p:txBody>
      </p:sp>
      <p:sp>
        <p:nvSpPr>
          <p:cNvPr id="22" name="object 22"/>
          <p:cNvSpPr txBox="1"/>
          <p:nvPr/>
        </p:nvSpPr>
        <p:spPr>
          <a:xfrm>
            <a:off x="126057" y="4337716"/>
            <a:ext cx="2433432" cy="652260"/>
          </a:xfrm>
          <a:prstGeom prst="rect">
            <a:avLst/>
          </a:prstGeom>
        </p:spPr>
        <p:txBody>
          <a:bodyPr vert="horz" wrap="square" lIns="0" tIns="29240" rIns="0" bIns="0" rtlCol="0">
            <a:spAutoFit/>
          </a:bodyPr>
          <a:lstStyle/>
          <a:p>
            <a:pPr algn="ctr">
              <a:spcBef>
                <a:spcPts val="230"/>
              </a:spcBef>
            </a:pPr>
            <a:r>
              <a:rPr sz="1663" spc="-9" dirty="0">
                <a:latin typeface="Times New Roman"/>
                <a:cs typeface="Times New Roman"/>
              </a:rPr>
              <a:t>S</a:t>
            </a:r>
            <a:r>
              <a:rPr sz="1663" spc="-13" baseline="-19230" dirty="0">
                <a:latin typeface="Times New Roman"/>
                <a:cs typeface="Times New Roman"/>
              </a:rPr>
              <a:t>sunny</a:t>
            </a:r>
            <a:r>
              <a:rPr sz="1663" spc="-9" dirty="0">
                <a:latin typeface="Times New Roman"/>
                <a:cs typeface="Times New Roman"/>
              </a:rPr>
              <a:t>={D1,D2,D8,D9,D11}</a:t>
            </a:r>
            <a:endParaRPr sz="1663">
              <a:latin typeface="Times New Roman"/>
              <a:cs typeface="Times New Roman"/>
            </a:endParaRPr>
          </a:p>
          <a:p>
            <a:pPr marR="547421" algn="ctr">
              <a:spcBef>
                <a:spcPts val="192"/>
              </a:spcBef>
            </a:pPr>
            <a:r>
              <a:rPr sz="2217" b="1" spc="-4" dirty="0">
                <a:solidFill>
                  <a:srgbClr val="FF0000"/>
                </a:solidFill>
                <a:latin typeface="Times New Roman"/>
                <a:cs typeface="Times New Roman"/>
              </a:rPr>
              <a:t>?</a:t>
            </a:r>
            <a:endParaRPr sz="2217">
              <a:latin typeface="Times New Roman"/>
              <a:cs typeface="Times New Roman"/>
            </a:endParaRPr>
          </a:p>
        </p:txBody>
      </p:sp>
      <p:sp>
        <p:nvSpPr>
          <p:cNvPr id="23" name="object 23"/>
          <p:cNvSpPr/>
          <p:nvPr/>
        </p:nvSpPr>
        <p:spPr>
          <a:xfrm>
            <a:off x="6224906" y="4669147"/>
            <a:ext cx="878829" cy="460262"/>
          </a:xfrm>
          <a:custGeom>
            <a:avLst/>
            <a:gdLst/>
            <a:ahLst/>
            <a:cxnLst/>
            <a:rect l="l" t="t" r="r" b="b"/>
            <a:pathLst>
              <a:path w="1030604" h="539750">
                <a:moveTo>
                  <a:pt x="1030224" y="0"/>
                </a:moveTo>
                <a:lnTo>
                  <a:pt x="0" y="0"/>
                </a:lnTo>
                <a:lnTo>
                  <a:pt x="0" y="539495"/>
                </a:lnTo>
                <a:lnTo>
                  <a:pt x="1030224" y="539495"/>
                </a:lnTo>
                <a:lnTo>
                  <a:pt x="1030224" y="518159"/>
                </a:lnTo>
                <a:lnTo>
                  <a:pt x="42672" y="518159"/>
                </a:lnTo>
                <a:lnTo>
                  <a:pt x="21336" y="496823"/>
                </a:lnTo>
                <a:lnTo>
                  <a:pt x="42672" y="496823"/>
                </a:lnTo>
                <a:lnTo>
                  <a:pt x="42672" y="39623"/>
                </a:lnTo>
                <a:lnTo>
                  <a:pt x="21336" y="39623"/>
                </a:lnTo>
                <a:lnTo>
                  <a:pt x="42672" y="18287"/>
                </a:lnTo>
                <a:lnTo>
                  <a:pt x="1030224" y="18287"/>
                </a:lnTo>
                <a:lnTo>
                  <a:pt x="1030224" y="0"/>
                </a:lnTo>
                <a:close/>
              </a:path>
              <a:path w="1030604" h="539750">
                <a:moveTo>
                  <a:pt x="42672" y="496823"/>
                </a:moveTo>
                <a:lnTo>
                  <a:pt x="21336" y="496823"/>
                </a:lnTo>
                <a:lnTo>
                  <a:pt x="42672" y="518159"/>
                </a:lnTo>
                <a:lnTo>
                  <a:pt x="42672" y="496823"/>
                </a:lnTo>
                <a:close/>
              </a:path>
              <a:path w="1030604" h="539750">
                <a:moveTo>
                  <a:pt x="987551" y="496823"/>
                </a:moveTo>
                <a:lnTo>
                  <a:pt x="42672" y="496823"/>
                </a:lnTo>
                <a:lnTo>
                  <a:pt x="42672" y="518159"/>
                </a:lnTo>
                <a:lnTo>
                  <a:pt x="987551" y="518159"/>
                </a:lnTo>
                <a:lnTo>
                  <a:pt x="987551" y="496823"/>
                </a:lnTo>
                <a:close/>
              </a:path>
              <a:path w="1030604" h="539750">
                <a:moveTo>
                  <a:pt x="987551" y="18287"/>
                </a:moveTo>
                <a:lnTo>
                  <a:pt x="987551" y="518159"/>
                </a:lnTo>
                <a:lnTo>
                  <a:pt x="1008888" y="496823"/>
                </a:lnTo>
                <a:lnTo>
                  <a:pt x="1030224" y="496823"/>
                </a:lnTo>
                <a:lnTo>
                  <a:pt x="1030224" y="39623"/>
                </a:lnTo>
                <a:lnTo>
                  <a:pt x="1008888" y="39623"/>
                </a:lnTo>
                <a:lnTo>
                  <a:pt x="987551" y="18287"/>
                </a:lnTo>
                <a:close/>
              </a:path>
              <a:path w="1030604" h="539750">
                <a:moveTo>
                  <a:pt x="1030224" y="496823"/>
                </a:moveTo>
                <a:lnTo>
                  <a:pt x="1008888" y="496823"/>
                </a:lnTo>
                <a:lnTo>
                  <a:pt x="987551" y="518159"/>
                </a:lnTo>
                <a:lnTo>
                  <a:pt x="1030224" y="518159"/>
                </a:lnTo>
                <a:lnTo>
                  <a:pt x="1030224" y="496823"/>
                </a:lnTo>
                <a:close/>
              </a:path>
              <a:path w="1030604" h="539750">
                <a:moveTo>
                  <a:pt x="42672" y="18287"/>
                </a:moveTo>
                <a:lnTo>
                  <a:pt x="21336" y="39623"/>
                </a:lnTo>
                <a:lnTo>
                  <a:pt x="42672" y="39623"/>
                </a:lnTo>
                <a:lnTo>
                  <a:pt x="42672" y="18287"/>
                </a:lnTo>
                <a:close/>
              </a:path>
              <a:path w="1030604" h="539750">
                <a:moveTo>
                  <a:pt x="987551" y="18287"/>
                </a:moveTo>
                <a:lnTo>
                  <a:pt x="42672" y="18287"/>
                </a:lnTo>
                <a:lnTo>
                  <a:pt x="42672" y="39623"/>
                </a:lnTo>
                <a:lnTo>
                  <a:pt x="987551" y="39623"/>
                </a:lnTo>
                <a:lnTo>
                  <a:pt x="987551" y="18287"/>
                </a:lnTo>
                <a:close/>
              </a:path>
              <a:path w="1030604" h="539750">
                <a:moveTo>
                  <a:pt x="1030224" y="18287"/>
                </a:moveTo>
                <a:lnTo>
                  <a:pt x="987551" y="18287"/>
                </a:lnTo>
                <a:lnTo>
                  <a:pt x="1008888" y="39623"/>
                </a:lnTo>
                <a:lnTo>
                  <a:pt x="1030224" y="39623"/>
                </a:lnTo>
                <a:lnTo>
                  <a:pt x="1030224" y="18287"/>
                </a:lnTo>
                <a:close/>
              </a:path>
            </a:pathLst>
          </a:custGeom>
          <a:solidFill>
            <a:srgbClr val="FF0000"/>
          </a:solidFill>
        </p:spPr>
        <p:txBody>
          <a:bodyPr wrap="square" lIns="0" tIns="0" rIns="0" bIns="0" rtlCol="0"/>
          <a:lstStyle/>
          <a:p>
            <a:endParaRPr sz="1535"/>
          </a:p>
        </p:txBody>
      </p:sp>
      <p:sp>
        <p:nvSpPr>
          <p:cNvPr id="24" name="object 24"/>
          <p:cNvSpPr txBox="1"/>
          <p:nvPr/>
        </p:nvSpPr>
        <p:spPr>
          <a:xfrm>
            <a:off x="5872725" y="3862985"/>
            <a:ext cx="2430724" cy="1191769"/>
          </a:xfrm>
          <a:prstGeom prst="rect">
            <a:avLst/>
          </a:prstGeom>
        </p:spPr>
        <p:txBody>
          <a:bodyPr vert="horz" wrap="square" lIns="0" tIns="9747" rIns="0" bIns="0" rtlCol="0">
            <a:spAutoFit/>
          </a:bodyPr>
          <a:lstStyle/>
          <a:p>
            <a:pPr marL="102336">
              <a:spcBef>
                <a:spcPts val="77"/>
              </a:spcBef>
            </a:pPr>
            <a:r>
              <a:rPr sz="2217" dirty="0">
                <a:latin typeface="Times New Roman"/>
                <a:cs typeface="Times New Roman"/>
              </a:rPr>
              <a:t>[3+,</a:t>
            </a:r>
            <a:r>
              <a:rPr sz="2217" spc="-26" dirty="0">
                <a:latin typeface="Times New Roman"/>
                <a:cs typeface="Times New Roman"/>
              </a:rPr>
              <a:t> </a:t>
            </a:r>
            <a:r>
              <a:rPr sz="2217" spc="-4" dirty="0">
                <a:latin typeface="Times New Roman"/>
                <a:cs typeface="Times New Roman"/>
              </a:rPr>
              <a:t>2-]</a:t>
            </a:r>
            <a:endParaRPr sz="2217">
              <a:latin typeface="Times New Roman"/>
              <a:cs typeface="Times New Roman"/>
            </a:endParaRPr>
          </a:p>
          <a:p>
            <a:pPr marL="32488">
              <a:spcBef>
                <a:spcPts val="1228"/>
              </a:spcBef>
            </a:pPr>
            <a:r>
              <a:rPr sz="1663" spc="-4" dirty="0">
                <a:latin typeface="Times New Roman"/>
                <a:cs typeface="Times New Roman"/>
              </a:rPr>
              <a:t>S</a:t>
            </a:r>
            <a:r>
              <a:rPr sz="1663" spc="-6" baseline="-19230" dirty="0">
                <a:latin typeface="Times New Roman"/>
                <a:cs typeface="Times New Roman"/>
              </a:rPr>
              <a:t>rain</a:t>
            </a:r>
            <a:r>
              <a:rPr sz="1663" spc="-4" dirty="0">
                <a:latin typeface="Times New Roman"/>
                <a:cs typeface="Times New Roman"/>
              </a:rPr>
              <a:t>={D4,D5,D6,D10,D14}</a:t>
            </a:r>
            <a:endParaRPr sz="1663">
              <a:latin typeface="Times New Roman"/>
              <a:cs typeface="Times New Roman"/>
            </a:endParaRPr>
          </a:p>
          <a:p>
            <a:pPr marL="663835">
              <a:spcBef>
                <a:spcPts val="746"/>
              </a:spcBef>
            </a:pPr>
            <a:r>
              <a:rPr sz="2217" b="1" spc="-4" dirty="0">
                <a:solidFill>
                  <a:srgbClr val="FF0000"/>
                </a:solidFill>
                <a:latin typeface="Times New Roman"/>
                <a:cs typeface="Times New Roman"/>
              </a:rPr>
              <a:t>?</a:t>
            </a:r>
            <a:endParaRPr sz="2217">
              <a:latin typeface="Times New Roman"/>
              <a:cs typeface="Times New Roman"/>
            </a:endParaRPr>
          </a:p>
        </p:txBody>
      </p:sp>
      <p:sp>
        <p:nvSpPr>
          <p:cNvPr id="25" name="object 25"/>
          <p:cNvSpPr/>
          <p:nvPr/>
        </p:nvSpPr>
        <p:spPr>
          <a:xfrm>
            <a:off x="3420449" y="4669147"/>
            <a:ext cx="876122" cy="460262"/>
          </a:xfrm>
          <a:custGeom>
            <a:avLst/>
            <a:gdLst/>
            <a:ahLst/>
            <a:cxnLst/>
            <a:rect l="l" t="t" r="r" b="b"/>
            <a:pathLst>
              <a:path w="1027429" h="539750">
                <a:moveTo>
                  <a:pt x="1027176" y="0"/>
                </a:moveTo>
                <a:lnTo>
                  <a:pt x="0" y="0"/>
                </a:lnTo>
                <a:lnTo>
                  <a:pt x="0" y="539495"/>
                </a:lnTo>
                <a:lnTo>
                  <a:pt x="1027176" y="539495"/>
                </a:lnTo>
                <a:lnTo>
                  <a:pt x="1027176" y="518159"/>
                </a:lnTo>
                <a:lnTo>
                  <a:pt x="39624" y="518159"/>
                </a:lnTo>
                <a:lnTo>
                  <a:pt x="21336" y="496823"/>
                </a:lnTo>
                <a:lnTo>
                  <a:pt x="39624" y="496823"/>
                </a:lnTo>
                <a:lnTo>
                  <a:pt x="39624" y="39623"/>
                </a:lnTo>
                <a:lnTo>
                  <a:pt x="21336" y="39623"/>
                </a:lnTo>
                <a:lnTo>
                  <a:pt x="39624" y="18287"/>
                </a:lnTo>
                <a:lnTo>
                  <a:pt x="1027176" y="18287"/>
                </a:lnTo>
                <a:lnTo>
                  <a:pt x="1027176" y="0"/>
                </a:lnTo>
                <a:close/>
              </a:path>
              <a:path w="1027429" h="539750">
                <a:moveTo>
                  <a:pt x="39624" y="496823"/>
                </a:moveTo>
                <a:lnTo>
                  <a:pt x="21336" y="496823"/>
                </a:lnTo>
                <a:lnTo>
                  <a:pt x="39624" y="518159"/>
                </a:lnTo>
                <a:lnTo>
                  <a:pt x="39624" y="496823"/>
                </a:lnTo>
                <a:close/>
              </a:path>
              <a:path w="1027429" h="539750">
                <a:moveTo>
                  <a:pt x="987552" y="496823"/>
                </a:moveTo>
                <a:lnTo>
                  <a:pt x="39624" y="496823"/>
                </a:lnTo>
                <a:lnTo>
                  <a:pt x="39624" y="518159"/>
                </a:lnTo>
                <a:lnTo>
                  <a:pt x="987552" y="518159"/>
                </a:lnTo>
                <a:lnTo>
                  <a:pt x="987552" y="496823"/>
                </a:lnTo>
                <a:close/>
              </a:path>
              <a:path w="1027429" h="539750">
                <a:moveTo>
                  <a:pt x="987552" y="18287"/>
                </a:moveTo>
                <a:lnTo>
                  <a:pt x="987552" y="518159"/>
                </a:lnTo>
                <a:lnTo>
                  <a:pt x="1005840" y="496823"/>
                </a:lnTo>
                <a:lnTo>
                  <a:pt x="1027176" y="496823"/>
                </a:lnTo>
                <a:lnTo>
                  <a:pt x="1027176" y="39623"/>
                </a:lnTo>
                <a:lnTo>
                  <a:pt x="1005840" y="39623"/>
                </a:lnTo>
                <a:lnTo>
                  <a:pt x="987552" y="18287"/>
                </a:lnTo>
                <a:close/>
              </a:path>
              <a:path w="1027429" h="539750">
                <a:moveTo>
                  <a:pt x="1027176" y="496823"/>
                </a:moveTo>
                <a:lnTo>
                  <a:pt x="1005840" y="496823"/>
                </a:lnTo>
                <a:lnTo>
                  <a:pt x="987552" y="518159"/>
                </a:lnTo>
                <a:lnTo>
                  <a:pt x="1027176" y="518159"/>
                </a:lnTo>
                <a:lnTo>
                  <a:pt x="1027176" y="496823"/>
                </a:lnTo>
                <a:close/>
              </a:path>
              <a:path w="1027429" h="539750">
                <a:moveTo>
                  <a:pt x="39624" y="18287"/>
                </a:moveTo>
                <a:lnTo>
                  <a:pt x="21336" y="39623"/>
                </a:lnTo>
                <a:lnTo>
                  <a:pt x="39624" y="39623"/>
                </a:lnTo>
                <a:lnTo>
                  <a:pt x="39624" y="18287"/>
                </a:lnTo>
                <a:close/>
              </a:path>
              <a:path w="1027429" h="539750">
                <a:moveTo>
                  <a:pt x="987552" y="18287"/>
                </a:moveTo>
                <a:lnTo>
                  <a:pt x="39624" y="18287"/>
                </a:lnTo>
                <a:lnTo>
                  <a:pt x="39624" y="39623"/>
                </a:lnTo>
                <a:lnTo>
                  <a:pt x="987552" y="39623"/>
                </a:lnTo>
                <a:lnTo>
                  <a:pt x="987552" y="18287"/>
                </a:lnTo>
                <a:close/>
              </a:path>
              <a:path w="1027429" h="539750">
                <a:moveTo>
                  <a:pt x="1027176" y="18287"/>
                </a:moveTo>
                <a:lnTo>
                  <a:pt x="987552" y="18287"/>
                </a:lnTo>
                <a:lnTo>
                  <a:pt x="1005840" y="39623"/>
                </a:lnTo>
                <a:lnTo>
                  <a:pt x="1027176" y="39623"/>
                </a:lnTo>
                <a:lnTo>
                  <a:pt x="1027176" y="18287"/>
                </a:lnTo>
                <a:close/>
              </a:path>
            </a:pathLst>
          </a:custGeom>
          <a:solidFill>
            <a:srgbClr val="FF0000"/>
          </a:solidFill>
        </p:spPr>
        <p:txBody>
          <a:bodyPr wrap="square" lIns="0" tIns="0" rIns="0" bIns="0" rtlCol="0"/>
          <a:lstStyle/>
          <a:p>
            <a:endParaRPr sz="1535"/>
          </a:p>
        </p:txBody>
      </p:sp>
      <p:sp>
        <p:nvSpPr>
          <p:cNvPr id="26" name="object 26"/>
          <p:cNvSpPr txBox="1"/>
          <p:nvPr/>
        </p:nvSpPr>
        <p:spPr>
          <a:xfrm>
            <a:off x="2998091" y="3817414"/>
            <a:ext cx="2367912" cy="1244657"/>
          </a:xfrm>
          <a:prstGeom prst="rect">
            <a:avLst/>
          </a:prstGeom>
        </p:spPr>
        <p:txBody>
          <a:bodyPr vert="horz" wrap="square" lIns="0" tIns="125624" rIns="0" bIns="0" rtlCol="0">
            <a:spAutoFit/>
          </a:bodyPr>
          <a:lstStyle/>
          <a:p>
            <a:pPr marL="242576">
              <a:spcBef>
                <a:spcPts val="989"/>
              </a:spcBef>
            </a:pPr>
            <a:r>
              <a:rPr sz="2217" dirty="0">
                <a:latin typeface="Times New Roman"/>
                <a:cs typeface="Times New Roman"/>
              </a:rPr>
              <a:t>[4+,</a:t>
            </a:r>
            <a:r>
              <a:rPr sz="2217" spc="-26" dirty="0">
                <a:latin typeface="Times New Roman"/>
                <a:cs typeface="Times New Roman"/>
              </a:rPr>
              <a:t> </a:t>
            </a:r>
            <a:r>
              <a:rPr sz="2217" spc="-4" dirty="0">
                <a:latin typeface="Times New Roman"/>
                <a:cs typeface="Times New Roman"/>
              </a:rPr>
              <a:t>0]</a:t>
            </a:r>
            <a:endParaRPr sz="2217">
              <a:latin typeface="Times New Roman"/>
              <a:cs typeface="Times New Roman"/>
            </a:endParaRPr>
          </a:p>
          <a:p>
            <a:pPr marL="32488">
              <a:spcBef>
                <a:spcPts val="678"/>
              </a:spcBef>
            </a:pPr>
            <a:r>
              <a:rPr sz="1663" spc="-4" dirty="0">
                <a:latin typeface="Times New Roman"/>
                <a:cs typeface="Times New Roman"/>
              </a:rPr>
              <a:t>S</a:t>
            </a:r>
            <a:r>
              <a:rPr sz="1663" spc="-6" baseline="-19230" dirty="0">
                <a:latin typeface="Times New Roman"/>
                <a:cs typeface="Times New Roman"/>
              </a:rPr>
              <a:t>overcast</a:t>
            </a:r>
            <a:r>
              <a:rPr sz="1663" spc="-4" dirty="0">
                <a:latin typeface="Times New Roman"/>
                <a:cs typeface="Times New Roman"/>
              </a:rPr>
              <a:t>={D3,D7,D12,D13}</a:t>
            </a:r>
            <a:endParaRPr sz="1663">
              <a:latin typeface="Times New Roman"/>
              <a:cs typeface="Times New Roman"/>
            </a:endParaRPr>
          </a:p>
          <a:p>
            <a:pPr marL="663835">
              <a:spcBef>
                <a:spcPts val="741"/>
              </a:spcBef>
            </a:pPr>
            <a:r>
              <a:rPr sz="2217" b="1" spc="-90" dirty="0">
                <a:solidFill>
                  <a:srgbClr val="FF0000"/>
                </a:solidFill>
                <a:latin typeface="Times New Roman"/>
                <a:cs typeface="Times New Roman"/>
              </a:rPr>
              <a:t>Yes</a:t>
            </a:r>
            <a:endParaRPr sz="2217">
              <a:latin typeface="Times New Roman"/>
              <a:cs typeface="Times New Roman"/>
            </a:endParaRPr>
          </a:p>
        </p:txBody>
      </p:sp>
      <p:sp>
        <p:nvSpPr>
          <p:cNvPr id="27" name="object 27"/>
          <p:cNvSpPr txBox="1"/>
          <p:nvPr/>
        </p:nvSpPr>
        <p:spPr>
          <a:xfrm>
            <a:off x="703930" y="5687572"/>
            <a:ext cx="4328628"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Which </a:t>
            </a:r>
            <a:r>
              <a:rPr sz="2217" spc="-4" dirty="0">
                <a:latin typeface="Times New Roman"/>
                <a:cs typeface="Times New Roman"/>
              </a:rPr>
              <a:t>attribute </a:t>
            </a:r>
            <a:r>
              <a:rPr sz="2217" spc="-9" dirty="0">
                <a:latin typeface="Times New Roman"/>
                <a:cs typeface="Times New Roman"/>
              </a:rPr>
              <a:t>should </a:t>
            </a:r>
            <a:r>
              <a:rPr sz="2217" spc="-4" dirty="0">
                <a:latin typeface="Times New Roman"/>
                <a:cs typeface="Times New Roman"/>
              </a:rPr>
              <a:t>be tested</a:t>
            </a:r>
            <a:r>
              <a:rPr sz="2217" spc="-51" dirty="0">
                <a:latin typeface="Times New Roman"/>
                <a:cs typeface="Times New Roman"/>
              </a:rPr>
              <a:t> </a:t>
            </a:r>
            <a:r>
              <a:rPr sz="2217" spc="-4" dirty="0">
                <a:latin typeface="Times New Roman"/>
                <a:cs typeface="Times New Roman"/>
              </a:rPr>
              <a:t>here?</a:t>
            </a:r>
            <a:endParaRPr sz="2217">
              <a:latin typeface="Times New Roman"/>
              <a:cs typeface="Times New Roman"/>
            </a:endParaRPr>
          </a:p>
        </p:txBody>
      </p:sp>
      <p:sp>
        <p:nvSpPr>
          <p:cNvPr id="28" name="object 28"/>
          <p:cNvSpPr/>
          <p:nvPr/>
        </p:nvSpPr>
        <p:spPr>
          <a:xfrm>
            <a:off x="1263174" y="5105801"/>
            <a:ext cx="634620" cy="564227"/>
          </a:xfrm>
          <a:custGeom>
            <a:avLst/>
            <a:gdLst/>
            <a:ahLst/>
            <a:cxnLst/>
            <a:rect l="l" t="t" r="r" b="b"/>
            <a:pathLst>
              <a:path w="744219" h="661670">
                <a:moveTo>
                  <a:pt x="14784" y="13873"/>
                </a:moveTo>
                <a:lnTo>
                  <a:pt x="17638" y="22436"/>
                </a:lnTo>
                <a:lnTo>
                  <a:pt x="737616" y="661416"/>
                </a:lnTo>
                <a:lnTo>
                  <a:pt x="743711" y="655320"/>
                </a:lnTo>
                <a:lnTo>
                  <a:pt x="26980" y="16234"/>
                </a:lnTo>
                <a:lnTo>
                  <a:pt x="14784" y="13873"/>
                </a:lnTo>
                <a:close/>
              </a:path>
              <a:path w="744219" h="661670">
                <a:moveTo>
                  <a:pt x="0" y="0"/>
                </a:moveTo>
                <a:lnTo>
                  <a:pt x="33528" y="100584"/>
                </a:lnTo>
                <a:lnTo>
                  <a:pt x="33528" y="103632"/>
                </a:lnTo>
                <a:lnTo>
                  <a:pt x="42671" y="103632"/>
                </a:lnTo>
                <a:lnTo>
                  <a:pt x="42671" y="97536"/>
                </a:lnTo>
                <a:lnTo>
                  <a:pt x="17638" y="22436"/>
                </a:lnTo>
                <a:lnTo>
                  <a:pt x="6096" y="12192"/>
                </a:lnTo>
                <a:lnTo>
                  <a:pt x="12191" y="3048"/>
                </a:lnTo>
                <a:lnTo>
                  <a:pt x="14804" y="3048"/>
                </a:lnTo>
                <a:lnTo>
                  <a:pt x="0" y="0"/>
                </a:lnTo>
                <a:close/>
              </a:path>
              <a:path w="744219" h="661670">
                <a:moveTo>
                  <a:pt x="14804" y="3048"/>
                </a:moveTo>
                <a:lnTo>
                  <a:pt x="12191" y="3048"/>
                </a:lnTo>
                <a:lnTo>
                  <a:pt x="26980" y="16234"/>
                </a:lnTo>
                <a:lnTo>
                  <a:pt x="100584" y="30480"/>
                </a:lnTo>
                <a:lnTo>
                  <a:pt x="103631" y="33528"/>
                </a:lnTo>
                <a:lnTo>
                  <a:pt x="106680" y="30480"/>
                </a:lnTo>
                <a:lnTo>
                  <a:pt x="106680" y="21336"/>
                </a:lnTo>
                <a:lnTo>
                  <a:pt x="103631" y="21336"/>
                </a:lnTo>
                <a:lnTo>
                  <a:pt x="14804" y="3048"/>
                </a:lnTo>
                <a:close/>
              </a:path>
              <a:path w="744219" h="661670">
                <a:moveTo>
                  <a:pt x="6096" y="12192"/>
                </a:moveTo>
                <a:lnTo>
                  <a:pt x="17638" y="22436"/>
                </a:lnTo>
                <a:lnTo>
                  <a:pt x="14784" y="13873"/>
                </a:lnTo>
                <a:lnTo>
                  <a:pt x="6096" y="12192"/>
                </a:lnTo>
                <a:close/>
              </a:path>
              <a:path w="744219" h="661670">
                <a:moveTo>
                  <a:pt x="15610" y="6096"/>
                </a:moveTo>
                <a:lnTo>
                  <a:pt x="12191" y="6096"/>
                </a:lnTo>
                <a:lnTo>
                  <a:pt x="14784" y="13873"/>
                </a:lnTo>
                <a:lnTo>
                  <a:pt x="26980" y="16234"/>
                </a:lnTo>
                <a:lnTo>
                  <a:pt x="15610" y="6096"/>
                </a:lnTo>
                <a:close/>
              </a:path>
              <a:path w="744219" h="661670">
                <a:moveTo>
                  <a:pt x="12191" y="6096"/>
                </a:moveTo>
                <a:lnTo>
                  <a:pt x="6096" y="12192"/>
                </a:lnTo>
                <a:lnTo>
                  <a:pt x="14784" y="13873"/>
                </a:lnTo>
                <a:lnTo>
                  <a:pt x="12191" y="6096"/>
                </a:lnTo>
                <a:close/>
              </a:path>
              <a:path w="744219" h="661670">
                <a:moveTo>
                  <a:pt x="12191" y="3048"/>
                </a:moveTo>
                <a:lnTo>
                  <a:pt x="6096" y="12192"/>
                </a:lnTo>
                <a:lnTo>
                  <a:pt x="12191" y="6096"/>
                </a:lnTo>
                <a:lnTo>
                  <a:pt x="15610" y="6096"/>
                </a:lnTo>
                <a:lnTo>
                  <a:pt x="12191" y="3048"/>
                </a:lnTo>
                <a:close/>
              </a:path>
            </a:pathLst>
          </a:custGeom>
          <a:solidFill>
            <a:srgbClr val="000000"/>
          </a:solidFill>
        </p:spPr>
        <p:txBody>
          <a:bodyPr wrap="square" lIns="0" tIns="0" rIns="0" bIns="0" rtlCol="0"/>
          <a:lstStyle/>
          <a:p>
            <a:endParaRPr sz="1535"/>
          </a:p>
        </p:txBody>
      </p:sp>
      <p:sp>
        <p:nvSpPr>
          <p:cNvPr id="29" name="object 29"/>
          <p:cNvSpPr/>
          <p:nvPr/>
        </p:nvSpPr>
        <p:spPr>
          <a:xfrm>
            <a:off x="1894763" y="5072012"/>
            <a:ext cx="4278270" cy="600506"/>
          </a:xfrm>
          <a:custGeom>
            <a:avLst/>
            <a:gdLst/>
            <a:ahLst/>
            <a:cxnLst/>
            <a:rect l="l" t="t" r="r" b="b"/>
            <a:pathLst>
              <a:path w="5017134" h="704214">
                <a:moveTo>
                  <a:pt x="4988780" y="39084"/>
                </a:moveTo>
                <a:lnTo>
                  <a:pt x="0" y="694943"/>
                </a:lnTo>
                <a:lnTo>
                  <a:pt x="0" y="704087"/>
                </a:lnTo>
                <a:lnTo>
                  <a:pt x="4990538" y="47997"/>
                </a:lnTo>
                <a:lnTo>
                  <a:pt x="4997282" y="42602"/>
                </a:lnTo>
                <a:lnTo>
                  <a:pt x="4988780" y="39084"/>
                </a:lnTo>
                <a:close/>
              </a:path>
              <a:path w="5017134" h="704214">
                <a:moveTo>
                  <a:pt x="5009739" y="36575"/>
                </a:moveTo>
                <a:lnTo>
                  <a:pt x="5007863" y="36575"/>
                </a:lnTo>
                <a:lnTo>
                  <a:pt x="5007863" y="45719"/>
                </a:lnTo>
                <a:lnTo>
                  <a:pt x="4990538" y="47997"/>
                </a:lnTo>
                <a:lnTo>
                  <a:pt x="4928615" y="97535"/>
                </a:lnTo>
                <a:lnTo>
                  <a:pt x="4925567" y="97535"/>
                </a:lnTo>
                <a:lnTo>
                  <a:pt x="4925567" y="100583"/>
                </a:lnTo>
                <a:lnTo>
                  <a:pt x="4928615" y="103631"/>
                </a:lnTo>
                <a:lnTo>
                  <a:pt x="4928615" y="106679"/>
                </a:lnTo>
                <a:lnTo>
                  <a:pt x="4931663" y="106679"/>
                </a:lnTo>
                <a:lnTo>
                  <a:pt x="4934711" y="103631"/>
                </a:lnTo>
                <a:lnTo>
                  <a:pt x="5017008" y="39623"/>
                </a:lnTo>
                <a:lnTo>
                  <a:pt x="5009739" y="36575"/>
                </a:lnTo>
                <a:close/>
              </a:path>
              <a:path w="5017134" h="704214">
                <a:moveTo>
                  <a:pt x="4997282" y="42602"/>
                </a:moveTo>
                <a:lnTo>
                  <a:pt x="4990538" y="47997"/>
                </a:lnTo>
                <a:lnTo>
                  <a:pt x="5007863" y="45719"/>
                </a:lnTo>
                <a:lnTo>
                  <a:pt x="5004815" y="45719"/>
                </a:lnTo>
                <a:lnTo>
                  <a:pt x="4997282" y="42602"/>
                </a:lnTo>
                <a:close/>
              </a:path>
              <a:path w="5017134" h="704214">
                <a:moveTo>
                  <a:pt x="5004815" y="36976"/>
                </a:moveTo>
                <a:lnTo>
                  <a:pt x="5004216" y="37055"/>
                </a:lnTo>
                <a:lnTo>
                  <a:pt x="4997282" y="42602"/>
                </a:lnTo>
                <a:lnTo>
                  <a:pt x="5004815" y="45719"/>
                </a:lnTo>
                <a:lnTo>
                  <a:pt x="5004815" y="36976"/>
                </a:lnTo>
                <a:close/>
              </a:path>
              <a:path w="5017134" h="704214">
                <a:moveTo>
                  <a:pt x="5007863" y="36575"/>
                </a:moveTo>
                <a:lnTo>
                  <a:pt x="5004815" y="36976"/>
                </a:lnTo>
                <a:lnTo>
                  <a:pt x="5004815" y="45719"/>
                </a:lnTo>
                <a:lnTo>
                  <a:pt x="5007863" y="45719"/>
                </a:lnTo>
                <a:lnTo>
                  <a:pt x="5007863" y="36575"/>
                </a:lnTo>
                <a:close/>
              </a:path>
              <a:path w="5017134" h="704214">
                <a:moveTo>
                  <a:pt x="5004216" y="37055"/>
                </a:moveTo>
                <a:lnTo>
                  <a:pt x="4988780" y="39084"/>
                </a:lnTo>
                <a:lnTo>
                  <a:pt x="4997282" y="42602"/>
                </a:lnTo>
                <a:lnTo>
                  <a:pt x="5004216" y="37055"/>
                </a:lnTo>
                <a:close/>
              </a:path>
              <a:path w="5017134" h="704214">
                <a:moveTo>
                  <a:pt x="4922519" y="0"/>
                </a:moveTo>
                <a:lnTo>
                  <a:pt x="4916424" y="0"/>
                </a:lnTo>
                <a:lnTo>
                  <a:pt x="4913376" y="3047"/>
                </a:lnTo>
                <a:lnTo>
                  <a:pt x="4913376" y="9143"/>
                </a:lnTo>
                <a:lnTo>
                  <a:pt x="4916424" y="9143"/>
                </a:lnTo>
                <a:lnTo>
                  <a:pt x="4988780" y="39084"/>
                </a:lnTo>
                <a:lnTo>
                  <a:pt x="5004216" y="37055"/>
                </a:lnTo>
                <a:lnTo>
                  <a:pt x="5004815" y="36575"/>
                </a:lnTo>
                <a:lnTo>
                  <a:pt x="5009739" y="36575"/>
                </a:lnTo>
                <a:lnTo>
                  <a:pt x="4922519" y="0"/>
                </a:lnTo>
                <a:close/>
              </a:path>
              <a:path w="5017134" h="704214">
                <a:moveTo>
                  <a:pt x="5004815" y="36575"/>
                </a:moveTo>
                <a:lnTo>
                  <a:pt x="5004216" y="37055"/>
                </a:lnTo>
                <a:lnTo>
                  <a:pt x="5004815" y="36976"/>
                </a:lnTo>
                <a:lnTo>
                  <a:pt x="5004815" y="36575"/>
                </a:lnTo>
                <a:close/>
              </a:path>
              <a:path w="5017134" h="704214">
                <a:moveTo>
                  <a:pt x="5007863" y="36575"/>
                </a:moveTo>
                <a:lnTo>
                  <a:pt x="5004815" y="36575"/>
                </a:lnTo>
                <a:lnTo>
                  <a:pt x="5004815" y="36976"/>
                </a:lnTo>
                <a:lnTo>
                  <a:pt x="5007863" y="36575"/>
                </a:lnTo>
                <a:close/>
              </a:path>
            </a:pathLst>
          </a:custGeom>
          <a:solidFill>
            <a:srgbClr val="000000"/>
          </a:solidFill>
        </p:spPr>
        <p:txBody>
          <a:bodyPr wrap="square" lIns="0" tIns="0" rIns="0" bIns="0" rtlCol="0"/>
          <a:lstStyle/>
          <a:p>
            <a:endParaRPr sz="1535"/>
          </a:p>
        </p:txBody>
      </p:sp>
    </p:spTree>
    <p:extLst>
      <p:ext uri="{BB962C8B-B14F-4D97-AF65-F5344CB8AC3E}">
        <p14:creationId xmlns:p14="http://schemas.microsoft.com/office/powerpoint/2010/main" val="185361165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1" y="580288"/>
            <a:ext cx="5211916" cy="503925"/>
          </a:xfrm>
          <a:prstGeom prst="rect">
            <a:avLst/>
          </a:prstGeom>
        </p:spPr>
        <p:txBody>
          <a:bodyPr vert="horz" wrap="square" lIns="0" tIns="11371" rIns="0" bIns="0" rtlCol="0">
            <a:spAutoFit/>
          </a:bodyPr>
          <a:lstStyle/>
          <a:p>
            <a:pPr marL="32488">
              <a:spcBef>
                <a:spcPts val="90"/>
              </a:spcBef>
            </a:pPr>
            <a:r>
              <a:rPr spc="-4" dirty="0"/>
              <a:t>ID3 </a:t>
            </a:r>
            <a:r>
              <a:rPr dirty="0"/>
              <a:t>-</a:t>
            </a:r>
            <a:r>
              <a:rPr spc="-38" dirty="0"/>
              <a:t> </a:t>
            </a:r>
            <a:r>
              <a:rPr spc="-9" dirty="0"/>
              <a:t>S</a:t>
            </a:r>
            <a:r>
              <a:rPr sz="2942" spc="-13" baseline="-20531" dirty="0"/>
              <a:t>sunny</a:t>
            </a:r>
            <a:endParaRPr sz="2942" baseline="-20531" dirty="0"/>
          </a:p>
        </p:txBody>
      </p:sp>
      <p:sp>
        <p:nvSpPr>
          <p:cNvPr id="3" name="object 3"/>
          <p:cNvSpPr txBox="1"/>
          <p:nvPr/>
        </p:nvSpPr>
        <p:spPr>
          <a:xfrm>
            <a:off x="439253" y="1549763"/>
            <a:ext cx="7321413" cy="2751747"/>
          </a:xfrm>
          <a:prstGeom prst="rect">
            <a:avLst/>
          </a:prstGeom>
        </p:spPr>
        <p:txBody>
          <a:bodyPr vert="horz" wrap="square" lIns="0" tIns="9747" rIns="0" bIns="0" rtlCol="0">
            <a:spAutoFit/>
          </a:bodyPr>
          <a:lstStyle/>
          <a:p>
            <a:pPr marL="64976">
              <a:spcBef>
                <a:spcPts val="77"/>
              </a:spcBef>
            </a:pPr>
            <a:r>
              <a:rPr sz="2217" spc="-4" dirty="0">
                <a:latin typeface="Times New Roman"/>
                <a:cs typeface="Times New Roman"/>
              </a:rPr>
              <a:t>Gain(S</a:t>
            </a:r>
            <a:r>
              <a:rPr sz="2174" spc="-6" baseline="-19607" dirty="0">
                <a:latin typeface="Times New Roman"/>
                <a:cs typeface="Times New Roman"/>
              </a:rPr>
              <a:t>sunny </a:t>
            </a:r>
            <a:r>
              <a:rPr sz="2217" spc="-4" dirty="0">
                <a:latin typeface="Times New Roman"/>
                <a:cs typeface="Times New Roman"/>
              </a:rPr>
              <a:t>, </a:t>
            </a:r>
            <a:r>
              <a:rPr sz="2217" spc="-17" dirty="0">
                <a:latin typeface="Times New Roman"/>
                <a:cs typeface="Times New Roman"/>
              </a:rPr>
              <a:t>Humidity) </a:t>
            </a:r>
            <a:r>
              <a:rPr sz="2217" spc="-4" dirty="0">
                <a:latin typeface="Times New Roman"/>
                <a:cs typeface="Times New Roman"/>
              </a:rPr>
              <a:t>= 0.970-(3/5)0.0 – 2/5(0.0) =</a:t>
            </a:r>
            <a:r>
              <a:rPr sz="2217" spc="-72" dirty="0">
                <a:latin typeface="Times New Roman"/>
                <a:cs typeface="Times New Roman"/>
              </a:rPr>
              <a:t> </a:t>
            </a:r>
            <a:r>
              <a:rPr sz="2217" b="1" spc="-4" dirty="0">
                <a:latin typeface="Times New Roman"/>
                <a:cs typeface="Times New Roman"/>
              </a:rPr>
              <a:t>0.970</a:t>
            </a:r>
            <a:endParaRPr sz="2217">
              <a:latin typeface="Times New Roman"/>
              <a:cs typeface="Times New Roman"/>
            </a:endParaRPr>
          </a:p>
          <a:p>
            <a:pPr marL="64976" marR="58478">
              <a:lnSpc>
                <a:spcPts val="5321"/>
              </a:lnSpc>
              <a:spcBef>
                <a:spcPts val="601"/>
              </a:spcBef>
            </a:pPr>
            <a:r>
              <a:rPr sz="2217" spc="-4" dirty="0">
                <a:latin typeface="Times New Roman"/>
                <a:cs typeface="Times New Roman"/>
              </a:rPr>
              <a:t>Gain(S</a:t>
            </a:r>
            <a:r>
              <a:rPr sz="2174" spc="-6" baseline="-19607" dirty="0">
                <a:latin typeface="Times New Roman"/>
                <a:cs typeface="Times New Roman"/>
              </a:rPr>
              <a:t>sunny </a:t>
            </a:r>
            <a:r>
              <a:rPr sz="2217" spc="-4" dirty="0">
                <a:latin typeface="Times New Roman"/>
                <a:cs typeface="Times New Roman"/>
              </a:rPr>
              <a:t>, </a:t>
            </a:r>
            <a:r>
              <a:rPr sz="2217" spc="-34" dirty="0">
                <a:latin typeface="Times New Roman"/>
                <a:cs typeface="Times New Roman"/>
              </a:rPr>
              <a:t>Temp.) </a:t>
            </a:r>
            <a:r>
              <a:rPr sz="2217" spc="-4" dirty="0">
                <a:latin typeface="Times New Roman"/>
                <a:cs typeface="Times New Roman"/>
              </a:rPr>
              <a:t>= 0.970-(2/5)0.0 –2/5(1.0)-(1/5)0.0 = 0.570  Gain(S</a:t>
            </a:r>
            <a:r>
              <a:rPr sz="2174" spc="-6" baseline="-19607" dirty="0">
                <a:latin typeface="Times New Roman"/>
                <a:cs typeface="Times New Roman"/>
              </a:rPr>
              <a:t>sunny </a:t>
            </a:r>
            <a:r>
              <a:rPr sz="2217" spc="-4" dirty="0">
                <a:latin typeface="Times New Roman"/>
                <a:cs typeface="Times New Roman"/>
              </a:rPr>
              <a:t>, </a:t>
            </a:r>
            <a:r>
              <a:rPr sz="2217" spc="-26" dirty="0">
                <a:latin typeface="Times New Roman"/>
                <a:cs typeface="Times New Roman"/>
              </a:rPr>
              <a:t>Wind) </a:t>
            </a:r>
            <a:r>
              <a:rPr sz="2217" spc="-4" dirty="0">
                <a:latin typeface="Times New Roman"/>
                <a:cs typeface="Times New Roman"/>
              </a:rPr>
              <a:t>= 0.970= -(2/5)1.0 – 3/5(0.918) =</a:t>
            </a:r>
            <a:r>
              <a:rPr sz="2217" spc="-200" dirty="0">
                <a:latin typeface="Times New Roman"/>
                <a:cs typeface="Times New Roman"/>
              </a:rPr>
              <a:t> </a:t>
            </a:r>
            <a:r>
              <a:rPr sz="2217" spc="-4" dirty="0">
                <a:latin typeface="Times New Roman"/>
                <a:cs typeface="Times New Roman"/>
              </a:rPr>
              <a:t>0.019</a:t>
            </a:r>
            <a:endParaRPr sz="2217">
              <a:latin typeface="Times New Roman"/>
              <a:cs typeface="Times New Roman"/>
            </a:endParaRPr>
          </a:p>
          <a:p>
            <a:pPr>
              <a:lnSpc>
                <a:spcPct val="100000"/>
              </a:lnSpc>
            </a:pPr>
            <a:endParaRPr sz="4050">
              <a:latin typeface="Times New Roman"/>
              <a:cs typeface="Times New Roman"/>
            </a:endParaRPr>
          </a:p>
          <a:p>
            <a:pPr marL="64976"/>
            <a:r>
              <a:rPr sz="2217" spc="-9" dirty="0">
                <a:latin typeface="Times New Roman"/>
                <a:cs typeface="Times New Roman"/>
              </a:rPr>
              <a:t>So, </a:t>
            </a:r>
            <a:r>
              <a:rPr sz="2217" spc="-13" dirty="0">
                <a:latin typeface="Times New Roman"/>
                <a:cs typeface="Times New Roman"/>
              </a:rPr>
              <a:t>Hummudity </a:t>
            </a:r>
            <a:r>
              <a:rPr sz="2217" spc="-9" dirty="0">
                <a:latin typeface="Times New Roman"/>
                <a:cs typeface="Times New Roman"/>
              </a:rPr>
              <a:t>will </a:t>
            </a:r>
            <a:r>
              <a:rPr sz="2217" spc="-4" dirty="0">
                <a:latin typeface="Times New Roman"/>
                <a:cs typeface="Times New Roman"/>
              </a:rPr>
              <a:t>be</a:t>
            </a:r>
            <a:r>
              <a:rPr sz="2217" spc="30" dirty="0">
                <a:latin typeface="Times New Roman"/>
                <a:cs typeface="Times New Roman"/>
              </a:rPr>
              <a:t> </a:t>
            </a:r>
            <a:r>
              <a:rPr sz="2217" spc="-9" dirty="0">
                <a:latin typeface="Times New Roman"/>
                <a:cs typeface="Times New Roman"/>
              </a:rPr>
              <a:t>selected</a:t>
            </a:r>
            <a:endParaRPr sz="2217">
              <a:latin typeface="Times New Roman"/>
              <a:cs typeface="Times New Roman"/>
            </a:endParaRPr>
          </a:p>
        </p:txBody>
      </p:sp>
    </p:spTree>
    <p:extLst>
      <p:ext uri="{BB962C8B-B14F-4D97-AF65-F5344CB8AC3E}">
        <p14:creationId xmlns:p14="http://schemas.microsoft.com/office/powerpoint/2010/main" val="265651848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48" y="580288"/>
            <a:ext cx="5292580" cy="503925"/>
          </a:xfrm>
          <a:prstGeom prst="rect">
            <a:avLst/>
          </a:prstGeom>
        </p:spPr>
        <p:txBody>
          <a:bodyPr vert="horz" wrap="square" lIns="0" tIns="11371" rIns="0" bIns="0" rtlCol="0">
            <a:spAutoFit/>
          </a:bodyPr>
          <a:lstStyle/>
          <a:p>
            <a:pPr marL="10829">
              <a:spcBef>
                <a:spcPts val="90"/>
              </a:spcBef>
            </a:pPr>
            <a:r>
              <a:rPr spc="-4" dirty="0"/>
              <a:t>ID3 </a:t>
            </a:r>
            <a:r>
              <a:rPr dirty="0"/>
              <a:t>-</a:t>
            </a:r>
            <a:r>
              <a:rPr spc="-51" dirty="0"/>
              <a:t> </a:t>
            </a:r>
            <a:r>
              <a:rPr spc="-4" dirty="0"/>
              <a:t>Result</a:t>
            </a:r>
          </a:p>
        </p:txBody>
      </p:sp>
      <p:sp>
        <p:nvSpPr>
          <p:cNvPr id="3" name="object 3"/>
          <p:cNvSpPr/>
          <p:nvPr/>
        </p:nvSpPr>
        <p:spPr>
          <a:xfrm>
            <a:off x="1863574" y="2059625"/>
            <a:ext cx="2074427" cy="1099755"/>
          </a:xfrm>
          <a:custGeom>
            <a:avLst/>
            <a:gdLst/>
            <a:ahLst/>
            <a:cxnLst/>
            <a:rect l="l" t="t" r="r" b="b"/>
            <a:pathLst>
              <a:path w="2432685" h="1289685">
                <a:moveTo>
                  <a:pt x="2410968" y="0"/>
                </a:moveTo>
                <a:lnTo>
                  <a:pt x="0" y="1252727"/>
                </a:lnTo>
                <a:lnTo>
                  <a:pt x="21335" y="1289304"/>
                </a:lnTo>
                <a:lnTo>
                  <a:pt x="2432304" y="36575"/>
                </a:lnTo>
                <a:lnTo>
                  <a:pt x="2410968" y="0"/>
                </a:lnTo>
                <a:close/>
              </a:path>
            </a:pathLst>
          </a:custGeom>
          <a:solidFill>
            <a:srgbClr val="000000"/>
          </a:solidFill>
        </p:spPr>
        <p:txBody>
          <a:bodyPr wrap="square" lIns="0" tIns="0" rIns="0" bIns="0" rtlCol="0"/>
          <a:lstStyle/>
          <a:p>
            <a:endParaRPr sz="1535"/>
          </a:p>
        </p:txBody>
      </p:sp>
      <p:sp>
        <p:nvSpPr>
          <p:cNvPr id="4" name="object 4"/>
          <p:cNvSpPr/>
          <p:nvPr/>
        </p:nvSpPr>
        <p:spPr>
          <a:xfrm>
            <a:off x="4790189" y="2059624"/>
            <a:ext cx="1533484" cy="1097048"/>
          </a:xfrm>
          <a:custGeom>
            <a:avLst/>
            <a:gdLst/>
            <a:ahLst/>
            <a:cxnLst/>
            <a:rect l="l" t="t" r="r" b="b"/>
            <a:pathLst>
              <a:path w="1798320" h="1286510">
                <a:moveTo>
                  <a:pt x="24384" y="0"/>
                </a:moveTo>
                <a:lnTo>
                  <a:pt x="0" y="33527"/>
                </a:lnTo>
                <a:lnTo>
                  <a:pt x="1773936" y="1286256"/>
                </a:lnTo>
                <a:lnTo>
                  <a:pt x="1798319" y="1252727"/>
                </a:lnTo>
                <a:lnTo>
                  <a:pt x="24384" y="0"/>
                </a:lnTo>
                <a:close/>
              </a:path>
            </a:pathLst>
          </a:custGeom>
          <a:solidFill>
            <a:srgbClr val="000000"/>
          </a:solidFill>
        </p:spPr>
        <p:txBody>
          <a:bodyPr wrap="square" lIns="0" tIns="0" rIns="0" bIns="0" rtlCol="0"/>
          <a:lstStyle/>
          <a:p>
            <a:endParaRPr sz="1535"/>
          </a:p>
        </p:txBody>
      </p:sp>
      <p:sp>
        <p:nvSpPr>
          <p:cNvPr id="5" name="object 5"/>
          <p:cNvSpPr/>
          <p:nvPr/>
        </p:nvSpPr>
        <p:spPr>
          <a:xfrm>
            <a:off x="758945" y="3691875"/>
            <a:ext cx="753746" cy="946515"/>
          </a:xfrm>
          <a:custGeom>
            <a:avLst/>
            <a:gdLst/>
            <a:ahLst/>
            <a:cxnLst/>
            <a:rect l="l" t="t" r="r" b="b"/>
            <a:pathLst>
              <a:path w="883919" h="1109979">
                <a:moveTo>
                  <a:pt x="850391" y="0"/>
                </a:moveTo>
                <a:lnTo>
                  <a:pt x="0" y="1082039"/>
                </a:lnTo>
                <a:lnTo>
                  <a:pt x="33528" y="1109471"/>
                </a:lnTo>
                <a:lnTo>
                  <a:pt x="883920" y="27431"/>
                </a:lnTo>
                <a:lnTo>
                  <a:pt x="850391" y="0"/>
                </a:lnTo>
                <a:close/>
              </a:path>
            </a:pathLst>
          </a:custGeom>
          <a:solidFill>
            <a:srgbClr val="000000"/>
          </a:solidFill>
        </p:spPr>
        <p:txBody>
          <a:bodyPr wrap="square" lIns="0" tIns="0" rIns="0" bIns="0" rtlCol="0"/>
          <a:lstStyle/>
          <a:p>
            <a:endParaRPr sz="1535"/>
          </a:p>
        </p:txBody>
      </p:sp>
      <p:sp>
        <p:nvSpPr>
          <p:cNvPr id="6" name="object 6"/>
          <p:cNvSpPr/>
          <p:nvPr/>
        </p:nvSpPr>
        <p:spPr>
          <a:xfrm>
            <a:off x="1601061" y="3691875"/>
            <a:ext cx="873415" cy="946515"/>
          </a:xfrm>
          <a:custGeom>
            <a:avLst/>
            <a:gdLst/>
            <a:ahLst/>
            <a:cxnLst/>
            <a:rect l="l" t="t" r="r" b="b"/>
            <a:pathLst>
              <a:path w="1024255" h="1109979">
                <a:moveTo>
                  <a:pt x="30480" y="0"/>
                </a:moveTo>
                <a:lnTo>
                  <a:pt x="0" y="27431"/>
                </a:lnTo>
                <a:lnTo>
                  <a:pt x="993648" y="1109471"/>
                </a:lnTo>
                <a:lnTo>
                  <a:pt x="1024127" y="1082039"/>
                </a:lnTo>
                <a:lnTo>
                  <a:pt x="30480" y="0"/>
                </a:lnTo>
                <a:close/>
              </a:path>
            </a:pathLst>
          </a:custGeom>
          <a:solidFill>
            <a:srgbClr val="000000"/>
          </a:solidFill>
        </p:spPr>
        <p:txBody>
          <a:bodyPr wrap="square" lIns="0" tIns="0" rIns="0" bIns="0" rtlCol="0"/>
          <a:lstStyle/>
          <a:p>
            <a:endParaRPr sz="1535"/>
          </a:p>
        </p:txBody>
      </p:sp>
      <p:sp>
        <p:nvSpPr>
          <p:cNvPr id="7" name="object 7"/>
          <p:cNvSpPr/>
          <p:nvPr/>
        </p:nvSpPr>
        <p:spPr>
          <a:xfrm>
            <a:off x="6510810" y="3691875"/>
            <a:ext cx="811144" cy="946515"/>
          </a:xfrm>
          <a:custGeom>
            <a:avLst/>
            <a:gdLst/>
            <a:ahLst/>
            <a:cxnLst/>
            <a:rect l="l" t="t" r="r" b="b"/>
            <a:pathLst>
              <a:path w="951229" h="1109979">
                <a:moveTo>
                  <a:pt x="30479" y="0"/>
                </a:moveTo>
                <a:lnTo>
                  <a:pt x="0" y="27431"/>
                </a:lnTo>
                <a:lnTo>
                  <a:pt x="920495" y="1109471"/>
                </a:lnTo>
                <a:lnTo>
                  <a:pt x="950976" y="1082039"/>
                </a:lnTo>
                <a:lnTo>
                  <a:pt x="30479" y="0"/>
                </a:lnTo>
                <a:close/>
              </a:path>
            </a:pathLst>
          </a:custGeom>
          <a:solidFill>
            <a:srgbClr val="000000"/>
          </a:solidFill>
        </p:spPr>
        <p:txBody>
          <a:bodyPr wrap="square" lIns="0" tIns="0" rIns="0" bIns="0" rtlCol="0"/>
          <a:lstStyle/>
          <a:p>
            <a:endParaRPr sz="1535"/>
          </a:p>
        </p:txBody>
      </p:sp>
      <p:sp>
        <p:nvSpPr>
          <p:cNvPr id="8" name="object 8"/>
          <p:cNvSpPr/>
          <p:nvPr/>
        </p:nvSpPr>
        <p:spPr>
          <a:xfrm>
            <a:off x="5668694" y="3691875"/>
            <a:ext cx="753746" cy="946515"/>
          </a:xfrm>
          <a:custGeom>
            <a:avLst/>
            <a:gdLst/>
            <a:ahLst/>
            <a:cxnLst/>
            <a:rect l="l" t="t" r="r" b="b"/>
            <a:pathLst>
              <a:path w="883920" h="1109979">
                <a:moveTo>
                  <a:pt x="850391" y="0"/>
                </a:moveTo>
                <a:lnTo>
                  <a:pt x="0" y="1082039"/>
                </a:lnTo>
                <a:lnTo>
                  <a:pt x="30479" y="1109471"/>
                </a:lnTo>
                <a:lnTo>
                  <a:pt x="883919" y="27431"/>
                </a:lnTo>
                <a:lnTo>
                  <a:pt x="850391" y="0"/>
                </a:lnTo>
                <a:close/>
              </a:path>
            </a:pathLst>
          </a:custGeom>
          <a:solidFill>
            <a:srgbClr val="000000"/>
          </a:solidFill>
        </p:spPr>
        <p:txBody>
          <a:bodyPr wrap="square" lIns="0" tIns="0" rIns="0" bIns="0" rtlCol="0"/>
          <a:lstStyle/>
          <a:p>
            <a:endParaRPr sz="1535"/>
          </a:p>
        </p:txBody>
      </p:sp>
      <p:sp>
        <p:nvSpPr>
          <p:cNvPr id="9" name="object 9"/>
          <p:cNvSpPr/>
          <p:nvPr/>
        </p:nvSpPr>
        <p:spPr>
          <a:xfrm>
            <a:off x="4280759" y="2090815"/>
            <a:ext cx="0" cy="281030"/>
          </a:xfrm>
          <a:custGeom>
            <a:avLst/>
            <a:gdLst/>
            <a:ahLst/>
            <a:cxnLst/>
            <a:rect l="l" t="t" r="r" b="b"/>
            <a:pathLst>
              <a:path h="329564">
                <a:moveTo>
                  <a:pt x="0" y="0"/>
                </a:moveTo>
                <a:lnTo>
                  <a:pt x="0" y="329184"/>
                </a:lnTo>
              </a:path>
            </a:pathLst>
          </a:custGeom>
          <a:ln w="42671">
            <a:solidFill>
              <a:srgbClr val="000000"/>
            </a:solidFill>
          </a:ln>
        </p:spPr>
        <p:txBody>
          <a:bodyPr wrap="square" lIns="0" tIns="0" rIns="0" bIns="0" rtlCol="0"/>
          <a:lstStyle/>
          <a:p>
            <a:endParaRPr sz="1535"/>
          </a:p>
        </p:txBody>
      </p:sp>
      <p:sp>
        <p:nvSpPr>
          <p:cNvPr id="10" name="object 10"/>
          <p:cNvSpPr/>
          <p:nvPr/>
        </p:nvSpPr>
        <p:spPr>
          <a:xfrm>
            <a:off x="4280759" y="2826367"/>
            <a:ext cx="0" cy="283738"/>
          </a:xfrm>
          <a:custGeom>
            <a:avLst/>
            <a:gdLst/>
            <a:ahLst/>
            <a:cxnLst/>
            <a:rect l="l" t="t" r="r" b="b"/>
            <a:pathLst>
              <a:path h="332739">
                <a:moveTo>
                  <a:pt x="0" y="0"/>
                </a:moveTo>
                <a:lnTo>
                  <a:pt x="0" y="332232"/>
                </a:lnTo>
              </a:path>
            </a:pathLst>
          </a:custGeom>
          <a:ln w="42671">
            <a:solidFill>
              <a:srgbClr val="000000"/>
            </a:solidFill>
          </a:ln>
        </p:spPr>
        <p:txBody>
          <a:bodyPr wrap="square" lIns="0" tIns="0" rIns="0" bIns="0" rtlCol="0"/>
          <a:lstStyle/>
          <a:p>
            <a:endParaRPr sz="1535"/>
          </a:p>
        </p:txBody>
      </p:sp>
      <p:sp>
        <p:nvSpPr>
          <p:cNvPr id="11" name="object 11"/>
          <p:cNvSpPr/>
          <p:nvPr/>
        </p:nvSpPr>
        <p:spPr>
          <a:xfrm>
            <a:off x="3701156" y="1581386"/>
            <a:ext cx="1133327" cy="460262"/>
          </a:xfrm>
          <a:custGeom>
            <a:avLst/>
            <a:gdLst/>
            <a:ahLst/>
            <a:cxnLst/>
            <a:rect l="l" t="t" r="r" b="b"/>
            <a:pathLst>
              <a:path w="1329054" h="539750">
                <a:moveTo>
                  <a:pt x="1328927" y="0"/>
                </a:moveTo>
                <a:lnTo>
                  <a:pt x="0" y="0"/>
                </a:lnTo>
                <a:lnTo>
                  <a:pt x="0" y="539495"/>
                </a:lnTo>
                <a:lnTo>
                  <a:pt x="1328927" y="539495"/>
                </a:lnTo>
                <a:lnTo>
                  <a:pt x="1328927" y="521207"/>
                </a:lnTo>
                <a:lnTo>
                  <a:pt x="39624" y="521207"/>
                </a:lnTo>
                <a:lnTo>
                  <a:pt x="21336" y="499871"/>
                </a:lnTo>
                <a:lnTo>
                  <a:pt x="39624" y="499871"/>
                </a:lnTo>
                <a:lnTo>
                  <a:pt x="39624" y="42671"/>
                </a:lnTo>
                <a:lnTo>
                  <a:pt x="21336" y="42671"/>
                </a:lnTo>
                <a:lnTo>
                  <a:pt x="39624" y="21336"/>
                </a:lnTo>
                <a:lnTo>
                  <a:pt x="1328927" y="21336"/>
                </a:lnTo>
                <a:lnTo>
                  <a:pt x="1328927" y="0"/>
                </a:lnTo>
                <a:close/>
              </a:path>
              <a:path w="1329054" h="539750">
                <a:moveTo>
                  <a:pt x="39624" y="499871"/>
                </a:moveTo>
                <a:lnTo>
                  <a:pt x="21336" y="499871"/>
                </a:lnTo>
                <a:lnTo>
                  <a:pt x="39624" y="521207"/>
                </a:lnTo>
                <a:lnTo>
                  <a:pt x="39624" y="499871"/>
                </a:lnTo>
                <a:close/>
              </a:path>
              <a:path w="1329054" h="539750">
                <a:moveTo>
                  <a:pt x="1286256" y="499871"/>
                </a:moveTo>
                <a:lnTo>
                  <a:pt x="39624" y="499871"/>
                </a:lnTo>
                <a:lnTo>
                  <a:pt x="39624" y="521207"/>
                </a:lnTo>
                <a:lnTo>
                  <a:pt x="1286256" y="521207"/>
                </a:lnTo>
                <a:lnTo>
                  <a:pt x="1286256" y="499871"/>
                </a:lnTo>
                <a:close/>
              </a:path>
              <a:path w="1329054" h="539750">
                <a:moveTo>
                  <a:pt x="1286256" y="21336"/>
                </a:moveTo>
                <a:lnTo>
                  <a:pt x="1286256" y="521207"/>
                </a:lnTo>
                <a:lnTo>
                  <a:pt x="1307592" y="499871"/>
                </a:lnTo>
                <a:lnTo>
                  <a:pt x="1328927" y="499871"/>
                </a:lnTo>
                <a:lnTo>
                  <a:pt x="1328927" y="42671"/>
                </a:lnTo>
                <a:lnTo>
                  <a:pt x="1307592" y="42671"/>
                </a:lnTo>
                <a:lnTo>
                  <a:pt x="1286256" y="21336"/>
                </a:lnTo>
                <a:close/>
              </a:path>
              <a:path w="1329054" h="539750">
                <a:moveTo>
                  <a:pt x="1328927" y="499871"/>
                </a:moveTo>
                <a:lnTo>
                  <a:pt x="1307592" y="499871"/>
                </a:lnTo>
                <a:lnTo>
                  <a:pt x="1286256" y="521207"/>
                </a:lnTo>
                <a:lnTo>
                  <a:pt x="1328927" y="521207"/>
                </a:lnTo>
                <a:lnTo>
                  <a:pt x="1328927" y="499871"/>
                </a:lnTo>
                <a:close/>
              </a:path>
              <a:path w="1329054" h="539750">
                <a:moveTo>
                  <a:pt x="39624" y="21336"/>
                </a:moveTo>
                <a:lnTo>
                  <a:pt x="21336" y="42671"/>
                </a:lnTo>
                <a:lnTo>
                  <a:pt x="39624" y="42671"/>
                </a:lnTo>
                <a:lnTo>
                  <a:pt x="39624" y="21336"/>
                </a:lnTo>
                <a:close/>
              </a:path>
              <a:path w="1329054" h="539750">
                <a:moveTo>
                  <a:pt x="1286256" y="21336"/>
                </a:moveTo>
                <a:lnTo>
                  <a:pt x="39624" y="21336"/>
                </a:lnTo>
                <a:lnTo>
                  <a:pt x="39624" y="42671"/>
                </a:lnTo>
                <a:lnTo>
                  <a:pt x="1286256" y="42671"/>
                </a:lnTo>
                <a:lnTo>
                  <a:pt x="1286256" y="21336"/>
                </a:lnTo>
                <a:close/>
              </a:path>
              <a:path w="1329054" h="539750">
                <a:moveTo>
                  <a:pt x="1328927" y="21336"/>
                </a:moveTo>
                <a:lnTo>
                  <a:pt x="1286256" y="21336"/>
                </a:lnTo>
                <a:lnTo>
                  <a:pt x="1307592" y="42671"/>
                </a:lnTo>
                <a:lnTo>
                  <a:pt x="1328927" y="42671"/>
                </a:lnTo>
                <a:lnTo>
                  <a:pt x="1328927" y="21336"/>
                </a:lnTo>
                <a:close/>
              </a:path>
            </a:pathLst>
          </a:custGeom>
          <a:solidFill>
            <a:srgbClr val="FF0000"/>
          </a:solidFill>
        </p:spPr>
        <p:txBody>
          <a:bodyPr wrap="square" lIns="0" tIns="0" rIns="0" bIns="0" rtlCol="0"/>
          <a:lstStyle/>
          <a:p>
            <a:endParaRPr sz="1535"/>
          </a:p>
        </p:txBody>
      </p:sp>
      <p:sp>
        <p:nvSpPr>
          <p:cNvPr id="12" name="object 12"/>
          <p:cNvSpPr txBox="1"/>
          <p:nvPr/>
        </p:nvSpPr>
        <p:spPr>
          <a:xfrm>
            <a:off x="3791691" y="1619939"/>
            <a:ext cx="941642" cy="351026"/>
          </a:xfrm>
          <a:prstGeom prst="rect">
            <a:avLst/>
          </a:prstGeom>
        </p:spPr>
        <p:txBody>
          <a:bodyPr vert="horz" wrap="square" lIns="0" tIns="9747" rIns="0" bIns="0" rtlCol="0">
            <a:spAutoFit/>
          </a:bodyPr>
          <a:lstStyle/>
          <a:p>
            <a:pPr marL="10829">
              <a:spcBef>
                <a:spcPts val="77"/>
              </a:spcBef>
            </a:pPr>
            <a:r>
              <a:rPr sz="2217" spc="-9" dirty="0">
                <a:solidFill>
                  <a:srgbClr val="FF0000"/>
                </a:solidFill>
                <a:latin typeface="Times New Roman"/>
                <a:cs typeface="Times New Roman"/>
              </a:rPr>
              <a:t>Outlook</a:t>
            </a:r>
            <a:endParaRPr sz="2217">
              <a:latin typeface="Times New Roman"/>
              <a:cs typeface="Times New Roman"/>
            </a:endParaRPr>
          </a:p>
        </p:txBody>
      </p:sp>
      <p:sp>
        <p:nvSpPr>
          <p:cNvPr id="13" name="object 13"/>
          <p:cNvSpPr/>
          <p:nvPr/>
        </p:nvSpPr>
        <p:spPr>
          <a:xfrm>
            <a:off x="2245645" y="2371520"/>
            <a:ext cx="969799" cy="454847"/>
          </a:xfrm>
          <a:custGeom>
            <a:avLst/>
            <a:gdLst/>
            <a:ahLst/>
            <a:cxnLst/>
            <a:rect l="l" t="t" r="r" b="b"/>
            <a:pathLst>
              <a:path w="1137285" h="533400">
                <a:moveTo>
                  <a:pt x="0" y="533400"/>
                </a:moveTo>
                <a:lnTo>
                  <a:pt x="1136903" y="533400"/>
                </a:lnTo>
                <a:lnTo>
                  <a:pt x="1136903" y="0"/>
                </a:lnTo>
                <a:lnTo>
                  <a:pt x="0" y="0"/>
                </a:lnTo>
                <a:lnTo>
                  <a:pt x="0" y="533400"/>
                </a:lnTo>
                <a:close/>
              </a:path>
            </a:pathLst>
          </a:custGeom>
          <a:solidFill>
            <a:srgbClr val="FFFFFF"/>
          </a:solidFill>
        </p:spPr>
        <p:txBody>
          <a:bodyPr wrap="square" lIns="0" tIns="0" rIns="0" bIns="0" rtlCol="0"/>
          <a:lstStyle/>
          <a:p>
            <a:endParaRPr sz="1535"/>
          </a:p>
        </p:txBody>
      </p:sp>
      <p:sp>
        <p:nvSpPr>
          <p:cNvPr id="14" name="object 14"/>
          <p:cNvSpPr/>
          <p:nvPr/>
        </p:nvSpPr>
        <p:spPr>
          <a:xfrm>
            <a:off x="2227450" y="2353325"/>
            <a:ext cx="1006078" cy="491668"/>
          </a:xfrm>
          <a:custGeom>
            <a:avLst/>
            <a:gdLst/>
            <a:ahLst/>
            <a:cxnLst/>
            <a:rect l="l" t="t" r="r" b="b"/>
            <a:pathLst>
              <a:path w="1179829" h="576580">
                <a:moveTo>
                  <a:pt x="1179576" y="0"/>
                </a:moveTo>
                <a:lnTo>
                  <a:pt x="0" y="0"/>
                </a:lnTo>
                <a:lnTo>
                  <a:pt x="0" y="576072"/>
                </a:lnTo>
                <a:lnTo>
                  <a:pt x="1179576" y="576072"/>
                </a:lnTo>
                <a:lnTo>
                  <a:pt x="1179576" y="554736"/>
                </a:lnTo>
                <a:lnTo>
                  <a:pt x="42671" y="554736"/>
                </a:lnTo>
                <a:lnTo>
                  <a:pt x="21336" y="536448"/>
                </a:lnTo>
                <a:lnTo>
                  <a:pt x="42671" y="536448"/>
                </a:lnTo>
                <a:lnTo>
                  <a:pt x="42671" y="42672"/>
                </a:lnTo>
                <a:lnTo>
                  <a:pt x="21336" y="42672"/>
                </a:lnTo>
                <a:lnTo>
                  <a:pt x="42671" y="21336"/>
                </a:lnTo>
                <a:lnTo>
                  <a:pt x="1179576" y="21336"/>
                </a:lnTo>
                <a:lnTo>
                  <a:pt x="1179576" y="0"/>
                </a:lnTo>
                <a:close/>
              </a:path>
              <a:path w="1179829" h="576580">
                <a:moveTo>
                  <a:pt x="42671" y="536448"/>
                </a:moveTo>
                <a:lnTo>
                  <a:pt x="21336" y="536448"/>
                </a:lnTo>
                <a:lnTo>
                  <a:pt x="42671" y="554736"/>
                </a:lnTo>
                <a:lnTo>
                  <a:pt x="42671" y="536448"/>
                </a:lnTo>
                <a:close/>
              </a:path>
              <a:path w="1179829" h="576580">
                <a:moveTo>
                  <a:pt x="1136903" y="536448"/>
                </a:moveTo>
                <a:lnTo>
                  <a:pt x="42671" y="536448"/>
                </a:lnTo>
                <a:lnTo>
                  <a:pt x="42671" y="554736"/>
                </a:lnTo>
                <a:lnTo>
                  <a:pt x="1136903" y="554736"/>
                </a:lnTo>
                <a:lnTo>
                  <a:pt x="1136903" y="536448"/>
                </a:lnTo>
                <a:close/>
              </a:path>
              <a:path w="1179829" h="576580">
                <a:moveTo>
                  <a:pt x="1136903" y="21336"/>
                </a:moveTo>
                <a:lnTo>
                  <a:pt x="1136903" y="554736"/>
                </a:lnTo>
                <a:lnTo>
                  <a:pt x="1158239" y="536448"/>
                </a:lnTo>
                <a:lnTo>
                  <a:pt x="1179576" y="536448"/>
                </a:lnTo>
                <a:lnTo>
                  <a:pt x="1179576" y="42672"/>
                </a:lnTo>
                <a:lnTo>
                  <a:pt x="1158239" y="42672"/>
                </a:lnTo>
                <a:lnTo>
                  <a:pt x="1136903" y="21336"/>
                </a:lnTo>
                <a:close/>
              </a:path>
              <a:path w="1179829" h="576580">
                <a:moveTo>
                  <a:pt x="1179576" y="536448"/>
                </a:moveTo>
                <a:lnTo>
                  <a:pt x="1158239" y="536448"/>
                </a:lnTo>
                <a:lnTo>
                  <a:pt x="1136903" y="554736"/>
                </a:lnTo>
                <a:lnTo>
                  <a:pt x="1179576" y="554736"/>
                </a:lnTo>
                <a:lnTo>
                  <a:pt x="1179576" y="536448"/>
                </a:lnTo>
                <a:close/>
              </a:path>
              <a:path w="1179829" h="576580">
                <a:moveTo>
                  <a:pt x="42671" y="21336"/>
                </a:moveTo>
                <a:lnTo>
                  <a:pt x="21336" y="42672"/>
                </a:lnTo>
                <a:lnTo>
                  <a:pt x="42671" y="42672"/>
                </a:lnTo>
                <a:lnTo>
                  <a:pt x="42671" y="21336"/>
                </a:lnTo>
                <a:close/>
              </a:path>
              <a:path w="1179829" h="576580">
                <a:moveTo>
                  <a:pt x="1136903" y="21336"/>
                </a:moveTo>
                <a:lnTo>
                  <a:pt x="42671" y="21336"/>
                </a:lnTo>
                <a:lnTo>
                  <a:pt x="42671" y="42672"/>
                </a:lnTo>
                <a:lnTo>
                  <a:pt x="1136903" y="42672"/>
                </a:lnTo>
                <a:lnTo>
                  <a:pt x="1136903" y="21336"/>
                </a:lnTo>
                <a:close/>
              </a:path>
              <a:path w="1179829" h="576580">
                <a:moveTo>
                  <a:pt x="1179576" y="21336"/>
                </a:moveTo>
                <a:lnTo>
                  <a:pt x="1136903" y="21336"/>
                </a:lnTo>
                <a:lnTo>
                  <a:pt x="1158239" y="42672"/>
                </a:lnTo>
                <a:lnTo>
                  <a:pt x="1179576" y="42672"/>
                </a:lnTo>
                <a:lnTo>
                  <a:pt x="1179576" y="21336"/>
                </a:lnTo>
                <a:close/>
              </a:path>
            </a:pathLst>
          </a:custGeom>
          <a:solidFill>
            <a:srgbClr val="000000"/>
          </a:solidFill>
        </p:spPr>
        <p:txBody>
          <a:bodyPr wrap="square" lIns="0" tIns="0" rIns="0" bIns="0" rtlCol="0"/>
          <a:lstStyle/>
          <a:p>
            <a:endParaRPr sz="1535"/>
          </a:p>
        </p:txBody>
      </p:sp>
      <p:sp>
        <p:nvSpPr>
          <p:cNvPr id="15" name="object 15"/>
          <p:cNvSpPr txBox="1"/>
          <p:nvPr/>
        </p:nvSpPr>
        <p:spPr>
          <a:xfrm>
            <a:off x="2245645" y="2391879"/>
            <a:ext cx="969799" cy="351026"/>
          </a:xfrm>
          <a:prstGeom prst="rect">
            <a:avLst/>
          </a:prstGeom>
        </p:spPr>
        <p:txBody>
          <a:bodyPr vert="horz" wrap="square" lIns="0" tIns="9747" rIns="0" bIns="0" rtlCol="0">
            <a:spAutoFit/>
          </a:bodyPr>
          <a:lstStyle/>
          <a:p>
            <a:pPr marL="82844">
              <a:spcBef>
                <a:spcPts val="77"/>
              </a:spcBef>
            </a:pPr>
            <a:r>
              <a:rPr sz="2217" spc="-9" dirty="0">
                <a:latin typeface="Times New Roman"/>
                <a:cs typeface="Times New Roman"/>
              </a:rPr>
              <a:t>Sunny</a:t>
            </a:r>
            <a:endParaRPr sz="2217">
              <a:latin typeface="Times New Roman"/>
              <a:cs typeface="Times New Roman"/>
            </a:endParaRPr>
          </a:p>
        </p:txBody>
      </p:sp>
      <p:sp>
        <p:nvSpPr>
          <p:cNvPr id="16" name="object 16"/>
          <p:cNvSpPr/>
          <p:nvPr/>
        </p:nvSpPr>
        <p:spPr>
          <a:xfrm>
            <a:off x="3719349" y="2371520"/>
            <a:ext cx="1286567" cy="454847"/>
          </a:xfrm>
          <a:custGeom>
            <a:avLst/>
            <a:gdLst/>
            <a:ahLst/>
            <a:cxnLst/>
            <a:rect l="l" t="t" r="r" b="b"/>
            <a:pathLst>
              <a:path w="1508760" h="533400">
                <a:moveTo>
                  <a:pt x="0" y="533400"/>
                </a:moveTo>
                <a:lnTo>
                  <a:pt x="1508760" y="533400"/>
                </a:lnTo>
                <a:lnTo>
                  <a:pt x="1508760" y="0"/>
                </a:lnTo>
                <a:lnTo>
                  <a:pt x="0" y="0"/>
                </a:lnTo>
                <a:lnTo>
                  <a:pt x="0" y="533400"/>
                </a:lnTo>
                <a:close/>
              </a:path>
            </a:pathLst>
          </a:custGeom>
          <a:solidFill>
            <a:srgbClr val="FFFFFF"/>
          </a:solidFill>
        </p:spPr>
        <p:txBody>
          <a:bodyPr wrap="square" lIns="0" tIns="0" rIns="0" bIns="0" rtlCol="0"/>
          <a:lstStyle/>
          <a:p>
            <a:endParaRPr sz="1535"/>
          </a:p>
        </p:txBody>
      </p:sp>
      <p:sp>
        <p:nvSpPr>
          <p:cNvPr id="17" name="object 17"/>
          <p:cNvSpPr/>
          <p:nvPr/>
        </p:nvSpPr>
        <p:spPr>
          <a:xfrm>
            <a:off x="3701155" y="2353325"/>
            <a:ext cx="1323388" cy="491668"/>
          </a:xfrm>
          <a:custGeom>
            <a:avLst/>
            <a:gdLst/>
            <a:ahLst/>
            <a:cxnLst/>
            <a:rect l="l" t="t" r="r" b="b"/>
            <a:pathLst>
              <a:path w="1551939" h="576580">
                <a:moveTo>
                  <a:pt x="1551432" y="0"/>
                </a:moveTo>
                <a:lnTo>
                  <a:pt x="0" y="0"/>
                </a:lnTo>
                <a:lnTo>
                  <a:pt x="0" y="576072"/>
                </a:lnTo>
                <a:lnTo>
                  <a:pt x="1551432" y="576072"/>
                </a:lnTo>
                <a:lnTo>
                  <a:pt x="1551432" y="554736"/>
                </a:lnTo>
                <a:lnTo>
                  <a:pt x="39624" y="554736"/>
                </a:lnTo>
                <a:lnTo>
                  <a:pt x="21336" y="536448"/>
                </a:lnTo>
                <a:lnTo>
                  <a:pt x="39624" y="536448"/>
                </a:lnTo>
                <a:lnTo>
                  <a:pt x="39624" y="42672"/>
                </a:lnTo>
                <a:lnTo>
                  <a:pt x="21336" y="42672"/>
                </a:lnTo>
                <a:lnTo>
                  <a:pt x="39624" y="21336"/>
                </a:lnTo>
                <a:lnTo>
                  <a:pt x="1551432" y="21336"/>
                </a:lnTo>
                <a:lnTo>
                  <a:pt x="1551432" y="0"/>
                </a:lnTo>
                <a:close/>
              </a:path>
              <a:path w="1551939" h="576580">
                <a:moveTo>
                  <a:pt x="39624" y="536448"/>
                </a:moveTo>
                <a:lnTo>
                  <a:pt x="21336" y="536448"/>
                </a:lnTo>
                <a:lnTo>
                  <a:pt x="39624" y="554736"/>
                </a:lnTo>
                <a:lnTo>
                  <a:pt x="39624" y="536448"/>
                </a:lnTo>
                <a:close/>
              </a:path>
              <a:path w="1551939" h="576580">
                <a:moveTo>
                  <a:pt x="1511808" y="536448"/>
                </a:moveTo>
                <a:lnTo>
                  <a:pt x="39624" y="536448"/>
                </a:lnTo>
                <a:lnTo>
                  <a:pt x="39624" y="554736"/>
                </a:lnTo>
                <a:lnTo>
                  <a:pt x="1511808" y="554736"/>
                </a:lnTo>
                <a:lnTo>
                  <a:pt x="1511808" y="536448"/>
                </a:lnTo>
                <a:close/>
              </a:path>
              <a:path w="1551939" h="576580">
                <a:moveTo>
                  <a:pt x="1511808" y="21336"/>
                </a:moveTo>
                <a:lnTo>
                  <a:pt x="1511808" y="554736"/>
                </a:lnTo>
                <a:lnTo>
                  <a:pt x="1530096" y="536448"/>
                </a:lnTo>
                <a:lnTo>
                  <a:pt x="1551432" y="536448"/>
                </a:lnTo>
                <a:lnTo>
                  <a:pt x="1551432" y="42672"/>
                </a:lnTo>
                <a:lnTo>
                  <a:pt x="1530096" y="42672"/>
                </a:lnTo>
                <a:lnTo>
                  <a:pt x="1511808" y="21336"/>
                </a:lnTo>
                <a:close/>
              </a:path>
              <a:path w="1551939" h="576580">
                <a:moveTo>
                  <a:pt x="1551432" y="536448"/>
                </a:moveTo>
                <a:lnTo>
                  <a:pt x="1530096" y="536448"/>
                </a:lnTo>
                <a:lnTo>
                  <a:pt x="1511808" y="554736"/>
                </a:lnTo>
                <a:lnTo>
                  <a:pt x="1551432" y="554736"/>
                </a:lnTo>
                <a:lnTo>
                  <a:pt x="1551432" y="536448"/>
                </a:lnTo>
                <a:close/>
              </a:path>
              <a:path w="1551939" h="576580">
                <a:moveTo>
                  <a:pt x="39624" y="21336"/>
                </a:moveTo>
                <a:lnTo>
                  <a:pt x="21336" y="42672"/>
                </a:lnTo>
                <a:lnTo>
                  <a:pt x="39624" y="42672"/>
                </a:lnTo>
                <a:lnTo>
                  <a:pt x="39624" y="21336"/>
                </a:lnTo>
                <a:close/>
              </a:path>
              <a:path w="1551939" h="576580">
                <a:moveTo>
                  <a:pt x="1511808" y="21336"/>
                </a:moveTo>
                <a:lnTo>
                  <a:pt x="39624" y="21336"/>
                </a:lnTo>
                <a:lnTo>
                  <a:pt x="39624" y="42672"/>
                </a:lnTo>
                <a:lnTo>
                  <a:pt x="1511808" y="42672"/>
                </a:lnTo>
                <a:lnTo>
                  <a:pt x="1511808" y="21336"/>
                </a:lnTo>
                <a:close/>
              </a:path>
              <a:path w="1551939" h="576580">
                <a:moveTo>
                  <a:pt x="1551432" y="21336"/>
                </a:moveTo>
                <a:lnTo>
                  <a:pt x="1511808" y="21336"/>
                </a:lnTo>
                <a:lnTo>
                  <a:pt x="1530096" y="42672"/>
                </a:lnTo>
                <a:lnTo>
                  <a:pt x="1551432" y="42672"/>
                </a:lnTo>
                <a:lnTo>
                  <a:pt x="1551432" y="21336"/>
                </a:lnTo>
                <a:close/>
              </a:path>
            </a:pathLst>
          </a:custGeom>
          <a:solidFill>
            <a:srgbClr val="000000"/>
          </a:solidFill>
        </p:spPr>
        <p:txBody>
          <a:bodyPr wrap="square" lIns="0" tIns="0" rIns="0" bIns="0" rtlCol="0"/>
          <a:lstStyle/>
          <a:p>
            <a:endParaRPr sz="1535"/>
          </a:p>
        </p:txBody>
      </p:sp>
      <p:sp>
        <p:nvSpPr>
          <p:cNvPr id="18" name="object 18"/>
          <p:cNvSpPr txBox="1"/>
          <p:nvPr/>
        </p:nvSpPr>
        <p:spPr>
          <a:xfrm>
            <a:off x="3791691" y="2391879"/>
            <a:ext cx="1019074"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Overcast</a:t>
            </a:r>
            <a:endParaRPr sz="2217">
              <a:latin typeface="Times New Roman"/>
              <a:cs typeface="Times New Roman"/>
            </a:endParaRPr>
          </a:p>
        </p:txBody>
      </p:sp>
      <p:sp>
        <p:nvSpPr>
          <p:cNvPr id="19" name="object 19"/>
          <p:cNvSpPr/>
          <p:nvPr/>
        </p:nvSpPr>
        <p:spPr>
          <a:xfrm>
            <a:off x="5400983" y="2371520"/>
            <a:ext cx="746166" cy="454847"/>
          </a:xfrm>
          <a:custGeom>
            <a:avLst/>
            <a:gdLst/>
            <a:ahLst/>
            <a:cxnLst/>
            <a:rect l="l" t="t" r="r" b="b"/>
            <a:pathLst>
              <a:path w="875029" h="533400">
                <a:moveTo>
                  <a:pt x="0" y="533400"/>
                </a:moveTo>
                <a:lnTo>
                  <a:pt x="874776" y="533400"/>
                </a:lnTo>
                <a:lnTo>
                  <a:pt x="874776" y="0"/>
                </a:lnTo>
                <a:lnTo>
                  <a:pt x="0" y="0"/>
                </a:lnTo>
                <a:lnTo>
                  <a:pt x="0" y="533400"/>
                </a:lnTo>
                <a:close/>
              </a:path>
            </a:pathLst>
          </a:custGeom>
          <a:solidFill>
            <a:srgbClr val="FFFFFF"/>
          </a:solidFill>
        </p:spPr>
        <p:txBody>
          <a:bodyPr wrap="square" lIns="0" tIns="0" rIns="0" bIns="0" rtlCol="0"/>
          <a:lstStyle/>
          <a:p>
            <a:endParaRPr sz="1535"/>
          </a:p>
        </p:txBody>
      </p:sp>
      <p:sp>
        <p:nvSpPr>
          <p:cNvPr id="20" name="object 20"/>
          <p:cNvSpPr/>
          <p:nvPr/>
        </p:nvSpPr>
        <p:spPr>
          <a:xfrm>
            <a:off x="5382790" y="2353325"/>
            <a:ext cx="782445" cy="491668"/>
          </a:xfrm>
          <a:custGeom>
            <a:avLst/>
            <a:gdLst/>
            <a:ahLst/>
            <a:cxnLst/>
            <a:rect l="l" t="t" r="r" b="b"/>
            <a:pathLst>
              <a:path w="917575" h="576580">
                <a:moveTo>
                  <a:pt x="917447" y="0"/>
                </a:moveTo>
                <a:lnTo>
                  <a:pt x="0" y="0"/>
                </a:lnTo>
                <a:lnTo>
                  <a:pt x="0" y="576072"/>
                </a:lnTo>
                <a:lnTo>
                  <a:pt x="917447" y="576072"/>
                </a:lnTo>
                <a:lnTo>
                  <a:pt x="917447" y="554736"/>
                </a:lnTo>
                <a:lnTo>
                  <a:pt x="42671" y="554736"/>
                </a:lnTo>
                <a:lnTo>
                  <a:pt x="21336" y="536448"/>
                </a:lnTo>
                <a:lnTo>
                  <a:pt x="42671" y="536448"/>
                </a:lnTo>
                <a:lnTo>
                  <a:pt x="42671" y="42672"/>
                </a:lnTo>
                <a:lnTo>
                  <a:pt x="21336" y="42672"/>
                </a:lnTo>
                <a:lnTo>
                  <a:pt x="42671" y="21336"/>
                </a:lnTo>
                <a:lnTo>
                  <a:pt x="917447" y="21336"/>
                </a:lnTo>
                <a:lnTo>
                  <a:pt x="917447" y="0"/>
                </a:lnTo>
                <a:close/>
              </a:path>
              <a:path w="917575" h="576580">
                <a:moveTo>
                  <a:pt x="42671" y="536448"/>
                </a:moveTo>
                <a:lnTo>
                  <a:pt x="21336" y="536448"/>
                </a:lnTo>
                <a:lnTo>
                  <a:pt x="42671" y="554736"/>
                </a:lnTo>
                <a:lnTo>
                  <a:pt x="42671" y="536448"/>
                </a:lnTo>
                <a:close/>
              </a:path>
              <a:path w="917575" h="576580">
                <a:moveTo>
                  <a:pt x="877823" y="536448"/>
                </a:moveTo>
                <a:lnTo>
                  <a:pt x="42671" y="536448"/>
                </a:lnTo>
                <a:lnTo>
                  <a:pt x="42671" y="554736"/>
                </a:lnTo>
                <a:lnTo>
                  <a:pt x="877823" y="554736"/>
                </a:lnTo>
                <a:lnTo>
                  <a:pt x="877823" y="536448"/>
                </a:lnTo>
                <a:close/>
              </a:path>
              <a:path w="917575" h="576580">
                <a:moveTo>
                  <a:pt x="877823" y="21336"/>
                </a:moveTo>
                <a:lnTo>
                  <a:pt x="877823" y="554736"/>
                </a:lnTo>
                <a:lnTo>
                  <a:pt x="896112" y="536448"/>
                </a:lnTo>
                <a:lnTo>
                  <a:pt x="917447" y="536448"/>
                </a:lnTo>
                <a:lnTo>
                  <a:pt x="917447" y="42672"/>
                </a:lnTo>
                <a:lnTo>
                  <a:pt x="896112" y="42672"/>
                </a:lnTo>
                <a:lnTo>
                  <a:pt x="877823" y="21336"/>
                </a:lnTo>
                <a:close/>
              </a:path>
              <a:path w="917575" h="576580">
                <a:moveTo>
                  <a:pt x="917447" y="536448"/>
                </a:moveTo>
                <a:lnTo>
                  <a:pt x="896112" y="536448"/>
                </a:lnTo>
                <a:lnTo>
                  <a:pt x="877823" y="554736"/>
                </a:lnTo>
                <a:lnTo>
                  <a:pt x="917447" y="554736"/>
                </a:lnTo>
                <a:lnTo>
                  <a:pt x="917447" y="536448"/>
                </a:lnTo>
                <a:close/>
              </a:path>
              <a:path w="917575" h="576580">
                <a:moveTo>
                  <a:pt x="42671" y="21336"/>
                </a:moveTo>
                <a:lnTo>
                  <a:pt x="21336" y="42672"/>
                </a:lnTo>
                <a:lnTo>
                  <a:pt x="42671" y="42672"/>
                </a:lnTo>
                <a:lnTo>
                  <a:pt x="42671" y="21336"/>
                </a:lnTo>
                <a:close/>
              </a:path>
              <a:path w="917575" h="576580">
                <a:moveTo>
                  <a:pt x="877823" y="21336"/>
                </a:moveTo>
                <a:lnTo>
                  <a:pt x="42671" y="21336"/>
                </a:lnTo>
                <a:lnTo>
                  <a:pt x="42671" y="42672"/>
                </a:lnTo>
                <a:lnTo>
                  <a:pt x="877823" y="42672"/>
                </a:lnTo>
                <a:lnTo>
                  <a:pt x="877823" y="21336"/>
                </a:lnTo>
                <a:close/>
              </a:path>
              <a:path w="917575" h="576580">
                <a:moveTo>
                  <a:pt x="917447" y="21336"/>
                </a:moveTo>
                <a:lnTo>
                  <a:pt x="877823" y="21336"/>
                </a:lnTo>
                <a:lnTo>
                  <a:pt x="896112" y="42672"/>
                </a:lnTo>
                <a:lnTo>
                  <a:pt x="917447" y="42672"/>
                </a:lnTo>
                <a:lnTo>
                  <a:pt x="917447" y="21336"/>
                </a:lnTo>
                <a:close/>
              </a:path>
            </a:pathLst>
          </a:custGeom>
          <a:solidFill>
            <a:srgbClr val="000000"/>
          </a:solidFill>
        </p:spPr>
        <p:txBody>
          <a:bodyPr wrap="square" lIns="0" tIns="0" rIns="0" bIns="0" rtlCol="0"/>
          <a:lstStyle/>
          <a:p>
            <a:endParaRPr sz="1535"/>
          </a:p>
        </p:txBody>
      </p:sp>
      <p:sp>
        <p:nvSpPr>
          <p:cNvPr id="21" name="object 21"/>
          <p:cNvSpPr txBox="1"/>
          <p:nvPr/>
        </p:nvSpPr>
        <p:spPr>
          <a:xfrm>
            <a:off x="5400983" y="2391879"/>
            <a:ext cx="746166" cy="351026"/>
          </a:xfrm>
          <a:prstGeom prst="rect">
            <a:avLst/>
          </a:prstGeom>
        </p:spPr>
        <p:txBody>
          <a:bodyPr vert="horz" wrap="square" lIns="0" tIns="9747" rIns="0" bIns="0" rtlCol="0">
            <a:spAutoFit/>
          </a:bodyPr>
          <a:lstStyle/>
          <a:p>
            <a:pPr marL="82844">
              <a:spcBef>
                <a:spcPts val="77"/>
              </a:spcBef>
            </a:pPr>
            <a:r>
              <a:rPr sz="2217" spc="-4" dirty="0">
                <a:latin typeface="Times New Roman"/>
                <a:cs typeface="Times New Roman"/>
              </a:rPr>
              <a:t>Rain</a:t>
            </a:r>
            <a:endParaRPr sz="2217">
              <a:latin typeface="Times New Roman"/>
              <a:cs typeface="Times New Roman"/>
            </a:endParaRPr>
          </a:p>
        </p:txBody>
      </p:sp>
      <p:sp>
        <p:nvSpPr>
          <p:cNvPr id="22" name="object 22"/>
          <p:cNvSpPr/>
          <p:nvPr/>
        </p:nvSpPr>
        <p:spPr>
          <a:xfrm>
            <a:off x="1034451" y="3195442"/>
            <a:ext cx="1291982" cy="460262"/>
          </a:xfrm>
          <a:custGeom>
            <a:avLst/>
            <a:gdLst/>
            <a:ahLst/>
            <a:cxnLst/>
            <a:rect l="l" t="t" r="r" b="b"/>
            <a:pathLst>
              <a:path w="1515110" h="539750">
                <a:moveTo>
                  <a:pt x="1514856" y="0"/>
                </a:moveTo>
                <a:lnTo>
                  <a:pt x="0" y="0"/>
                </a:lnTo>
                <a:lnTo>
                  <a:pt x="0" y="539496"/>
                </a:lnTo>
                <a:lnTo>
                  <a:pt x="1514856" y="539496"/>
                </a:lnTo>
                <a:lnTo>
                  <a:pt x="1514856" y="518160"/>
                </a:lnTo>
                <a:lnTo>
                  <a:pt x="42671" y="518160"/>
                </a:lnTo>
                <a:lnTo>
                  <a:pt x="21336" y="496824"/>
                </a:lnTo>
                <a:lnTo>
                  <a:pt x="42671" y="496824"/>
                </a:lnTo>
                <a:lnTo>
                  <a:pt x="42671" y="42672"/>
                </a:lnTo>
                <a:lnTo>
                  <a:pt x="21336" y="42672"/>
                </a:lnTo>
                <a:lnTo>
                  <a:pt x="42671" y="21336"/>
                </a:lnTo>
                <a:lnTo>
                  <a:pt x="1514856" y="21336"/>
                </a:lnTo>
                <a:lnTo>
                  <a:pt x="1514856" y="0"/>
                </a:lnTo>
                <a:close/>
              </a:path>
              <a:path w="1515110" h="539750">
                <a:moveTo>
                  <a:pt x="42671" y="496824"/>
                </a:moveTo>
                <a:lnTo>
                  <a:pt x="21336" y="496824"/>
                </a:lnTo>
                <a:lnTo>
                  <a:pt x="42671" y="518160"/>
                </a:lnTo>
                <a:lnTo>
                  <a:pt x="42671" y="496824"/>
                </a:lnTo>
                <a:close/>
              </a:path>
              <a:path w="1515110" h="539750">
                <a:moveTo>
                  <a:pt x="1472184" y="496824"/>
                </a:moveTo>
                <a:lnTo>
                  <a:pt x="42671" y="496824"/>
                </a:lnTo>
                <a:lnTo>
                  <a:pt x="42671" y="518160"/>
                </a:lnTo>
                <a:lnTo>
                  <a:pt x="1472184" y="518160"/>
                </a:lnTo>
                <a:lnTo>
                  <a:pt x="1472184" y="496824"/>
                </a:lnTo>
                <a:close/>
              </a:path>
              <a:path w="1515110" h="539750">
                <a:moveTo>
                  <a:pt x="1472184" y="21336"/>
                </a:moveTo>
                <a:lnTo>
                  <a:pt x="1472184" y="518160"/>
                </a:lnTo>
                <a:lnTo>
                  <a:pt x="1493520" y="496824"/>
                </a:lnTo>
                <a:lnTo>
                  <a:pt x="1514856" y="496824"/>
                </a:lnTo>
                <a:lnTo>
                  <a:pt x="1514856" y="42672"/>
                </a:lnTo>
                <a:lnTo>
                  <a:pt x="1493520" y="42672"/>
                </a:lnTo>
                <a:lnTo>
                  <a:pt x="1472184" y="21336"/>
                </a:lnTo>
                <a:close/>
              </a:path>
              <a:path w="1515110" h="539750">
                <a:moveTo>
                  <a:pt x="1514856" y="496824"/>
                </a:moveTo>
                <a:lnTo>
                  <a:pt x="1493520" y="496824"/>
                </a:lnTo>
                <a:lnTo>
                  <a:pt x="1472184" y="518160"/>
                </a:lnTo>
                <a:lnTo>
                  <a:pt x="1514856" y="518160"/>
                </a:lnTo>
                <a:lnTo>
                  <a:pt x="1514856" y="496824"/>
                </a:lnTo>
                <a:close/>
              </a:path>
              <a:path w="1515110" h="539750">
                <a:moveTo>
                  <a:pt x="42671" y="21336"/>
                </a:moveTo>
                <a:lnTo>
                  <a:pt x="21336" y="42672"/>
                </a:lnTo>
                <a:lnTo>
                  <a:pt x="42671" y="42672"/>
                </a:lnTo>
                <a:lnTo>
                  <a:pt x="42671" y="21336"/>
                </a:lnTo>
                <a:close/>
              </a:path>
              <a:path w="1515110" h="539750">
                <a:moveTo>
                  <a:pt x="1472184" y="21336"/>
                </a:moveTo>
                <a:lnTo>
                  <a:pt x="42671" y="21336"/>
                </a:lnTo>
                <a:lnTo>
                  <a:pt x="42671" y="42672"/>
                </a:lnTo>
                <a:lnTo>
                  <a:pt x="1472184" y="42672"/>
                </a:lnTo>
                <a:lnTo>
                  <a:pt x="1472184" y="21336"/>
                </a:lnTo>
                <a:close/>
              </a:path>
              <a:path w="1515110" h="539750">
                <a:moveTo>
                  <a:pt x="1514856" y="21336"/>
                </a:moveTo>
                <a:lnTo>
                  <a:pt x="1472184" y="21336"/>
                </a:lnTo>
                <a:lnTo>
                  <a:pt x="1493520" y="42672"/>
                </a:lnTo>
                <a:lnTo>
                  <a:pt x="1514856" y="42672"/>
                </a:lnTo>
                <a:lnTo>
                  <a:pt x="1514856" y="21336"/>
                </a:lnTo>
                <a:close/>
              </a:path>
            </a:pathLst>
          </a:custGeom>
          <a:solidFill>
            <a:srgbClr val="FF0000"/>
          </a:solidFill>
        </p:spPr>
        <p:txBody>
          <a:bodyPr wrap="square" lIns="0" tIns="0" rIns="0" bIns="0" rtlCol="0"/>
          <a:lstStyle/>
          <a:p>
            <a:endParaRPr sz="1535"/>
          </a:p>
        </p:txBody>
      </p:sp>
      <p:sp>
        <p:nvSpPr>
          <p:cNvPr id="23" name="object 23"/>
          <p:cNvSpPr/>
          <p:nvPr/>
        </p:nvSpPr>
        <p:spPr>
          <a:xfrm>
            <a:off x="561411" y="3915401"/>
            <a:ext cx="772157" cy="454847"/>
          </a:xfrm>
          <a:custGeom>
            <a:avLst/>
            <a:gdLst/>
            <a:ahLst/>
            <a:cxnLst/>
            <a:rect l="l" t="t" r="r" b="b"/>
            <a:pathLst>
              <a:path w="905510" h="533400">
                <a:moveTo>
                  <a:pt x="0" y="533400"/>
                </a:moveTo>
                <a:lnTo>
                  <a:pt x="905256" y="533400"/>
                </a:lnTo>
                <a:lnTo>
                  <a:pt x="905256" y="0"/>
                </a:lnTo>
                <a:lnTo>
                  <a:pt x="0" y="0"/>
                </a:lnTo>
                <a:lnTo>
                  <a:pt x="0" y="533400"/>
                </a:lnTo>
                <a:close/>
              </a:path>
            </a:pathLst>
          </a:custGeom>
          <a:solidFill>
            <a:srgbClr val="FFFFFF"/>
          </a:solidFill>
        </p:spPr>
        <p:txBody>
          <a:bodyPr wrap="square" lIns="0" tIns="0" rIns="0" bIns="0" rtlCol="0"/>
          <a:lstStyle/>
          <a:p>
            <a:endParaRPr sz="1535"/>
          </a:p>
        </p:txBody>
      </p:sp>
      <p:sp>
        <p:nvSpPr>
          <p:cNvPr id="24" name="object 24"/>
          <p:cNvSpPr/>
          <p:nvPr/>
        </p:nvSpPr>
        <p:spPr>
          <a:xfrm>
            <a:off x="545816" y="3897207"/>
            <a:ext cx="803563" cy="491668"/>
          </a:xfrm>
          <a:custGeom>
            <a:avLst/>
            <a:gdLst/>
            <a:ahLst/>
            <a:cxnLst/>
            <a:rect l="l" t="t" r="r" b="b"/>
            <a:pathLst>
              <a:path w="942340" h="576579">
                <a:moveTo>
                  <a:pt x="941832" y="0"/>
                </a:moveTo>
                <a:lnTo>
                  <a:pt x="0" y="0"/>
                </a:lnTo>
                <a:lnTo>
                  <a:pt x="0" y="576072"/>
                </a:lnTo>
                <a:lnTo>
                  <a:pt x="941832" y="576072"/>
                </a:lnTo>
                <a:lnTo>
                  <a:pt x="941832" y="554736"/>
                </a:lnTo>
                <a:lnTo>
                  <a:pt x="39624" y="554736"/>
                </a:lnTo>
                <a:lnTo>
                  <a:pt x="18288" y="533400"/>
                </a:lnTo>
                <a:lnTo>
                  <a:pt x="39624" y="533400"/>
                </a:lnTo>
                <a:lnTo>
                  <a:pt x="39624" y="39624"/>
                </a:lnTo>
                <a:lnTo>
                  <a:pt x="18288" y="39624"/>
                </a:lnTo>
                <a:lnTo>
                  <a:pt x="39624" y="21336"/>
                </a:lnTo>
                <a:lnTo>
                  <a:pt x="941832" y="21336"/>
                </a:lnTo>
                <a:lnTo>
                  <a:pt x="941832" y="0"/>
                </a:lnTo>
                <a:close/>
              </a:path>
              <a:path w="942340" h="576579">
                <a:moveTo>
                  <a:pt x="39624" y="533400"/>
                </a:moveTo>
                <a:lnTo>
                  <a:pt x="18288" y="533400"/>
                </a:lnTo>
                <a:lnTo>
                  <a:pt x="39624" y="554736"/>
                </a:lnTo>
                <a:lnTo>
                  <a:pt x="39624" y="533400"/>
                </a:lnTo>
                <a:close/>
              </a:path>
              <a:path w="942340" h="576579">
                <a:moveTo>
                  <a:pt x="902207" y="533400"/>
                </a:moveTo>
                <a:lnTo>
                  <a:pt x="39624" y="533400"/>
                </a:lnTo>
                <a:lnTo>
                  <a:pt x="39624" y="554736"/>
                </a:lnTo>
                <a:lnTo>
                  <a:pt x="902207" y="554736"/>
                </a:lnTo>
                <a:lnTo>
                  <a:pt x="902207" y="533400"/>
                </a:lnTo>
                <a:close/>
              </a:path>
              <a:path w="942340" h="576579">
                <a:moveTo>
                  <a:pt x="902207" y="21336"/>
                </a:moveTo>
                <a:lnTo>
                  <a:pt x="902207" y="554736"/>
                </a:lnTo>
                <a:lnTo>
                  <a:pt x="923544" y="533400"/>
                </a:lnTo>
                <a:lnTo>
                  <a:pt x="941832" y="533400"/>
                </a:lnTo>
                <a:lnTo>
                  <a:pt x="941832" y="39624"/>
                </a:lnTo>
                <a:lnTo>
                  <a:pt x="923544" y="39624"/>
                </a:lnTo>
                <a:lnTo>
                  <a:pt x="902207" y="21336"/>
                </a:lnTo>
                <a:close/>
              </a:path>
              <a:path w="942340" h="576579">
                <a:moveTo>
                  <a:pt x="941832" y="533400"/>
                </a:moveTo>
                <a:lnTo>
                  <a:pt x="923544" y="533400"/>
                </a:lnTo>
                <a:lnTo>
                  <a:pt x="902207" y="554736"/>
                </a:lnTo>
                <a:lnTo>
                  <a:pt x="941832" y="554736"/>
                </a:lnTo>
                <a:lnTo>
                  <a:pt x="941832" y="533400"/>
                </a:lnTo>
                <a:close/>
              </a:path>
              <a:path w="942340" h="576579">
                <a:moveTo>
                  <a:pt x="39624" y="21336"/>
                </a:moveTo>
                <a:lnTo>
                  <a:pt x="18288" y="39624"/>
                </a:lnTo>
                <a:lnTo>
                  <a:pt x="39624" y="39624"/>
                </a:lnTo>
                <a:lnTo>
                  <a:pt x="39624" y="21336"/>
                </a:lnTo>
                <a:close/>
              </a:path>
              <a:path w="942340" h="576579">
                <a:moveTo>
                  <a:pt x="902207" y="21336"/>
                </a:moveTo>
                <a:lnTo>
                  <a:pt x="39624" y="21336"/>
                </a:lnTo>
                <a:lnTo>
                  <a:pt x="39624" y="39624"/>
                </a:lnTo>
                <a:lnTo>
                  <a:pt x="902207" y="39624"/>
                </a:lnTo>
                <a:lnTo>
                  <a:pt x="902207" y="21336"/>
                </a:lnTo>
                <a:close/>
              </a:path>
              <a:path w="942340" h="576579">
                <a:moveTo>
                  <a:pt x="941832" y="21336"/>
                </a:moveTo>
                <a:lnTo>
                  <a:pt x="902207" y="21336"/>
                </a:lnTo>
                <a:lnTo>
                  <a:pt x="923544" y="39624"/>
                </a:lnTo>
                <a:lnTo>
                  <a:pt x="941832" y="39624"/>
                </a:lnTo>
                <a:lnTo>
                  <a:pt x="941832" y="21336"/>
                </a:lnTo>
                <a:close/>
              </a:path>
            </a:pathLst>
          </a:custGeom>
          <a:solidFill>
            <a:srgbClr val="000000"/>
          </a:solidFill>
        </p:spPr>
        <p:txBody>
          <a:bodyPr wrap="square" lIns="0" tIns="0" rIns="0" bIns="0" rtlCol="0"/>
          <a:lstStyle/>
          <a:p>
            <a:endParaRPr sz="1535"/>
          </a:p>
        </p:txBody>
      </p:sp>
      <p:sp>
        <p:nvSpPr>
          <p:cNvPr id="25" name="object 25"/>
          <p:cNvSpPr/>
          <p:nvPr/>
        </p:nvSpPr>
        <p:spPr>
          <a:xfrm>
            <a:off x="1754410" y="3915401"/>
            <a:ext cx="1091633" cy="454847"/>
          </a:xfrm>
          <a:custGeom>
            <a:avLst/>
            <a:gdLst/>
            <a:ahLst/>
            <a:cxnLst/>
            <a:rect l="l" t="t" r="r" b="b"/>
            <a:pathLst>
              <a:path w="1280160" h="533400">
                <a:moveTo>
                  <a:pt x="0" y="533400"/>
                </a:moveTo>
                <a:lnTo>
                  <a:pt x="1280160" y="533400"/>
                </a:lnTo>
                <a:lnTo>
                  <a:pt x="1280160" y="0"/>
                </a:lnTo>
                <a:lnTo>
                  <a:pt x="0" y="0"/>
                </a:lnTo>
                <a:lnTo>
                  <a:pt x="0" y="533400"/>
                </a:lnTo>
                <a:close/>
              </a:path>
            </a:pathLst>
          </a:custGeom>
          <a:solidFill>
            <a:srgbClr val="FFFFFF"/>
          </a:solidFill>
        </p:spPr>
        <p:txBody>
          <a:bodyPr wrap="square" lIns="0" tIns="0" rIns="0" bIns="0" rtlCol="0"/>
          <a:lstStyle/>
          <a:p>
            <a:endParaRPr sz="1535"/>
          </a:p>
        </p:txBody>
      </p:sp>
      <p:sp>
        <p:nvSpPr>
          <p:cNvPr id="26" name="object 26"/>
          <p:cNvSpPr/>
          <p:nvPr/>
        </p:nvSpPr>
        <p:spPr>
          <a:xfrm>
            <a:off x="1736216" y="3897207"/>
            <a:ext cx="1128454" cy="491668"/>
          </a:xfrm>
          <a:custGeom>
            <a:avLst/>
            <a:gdLst/>
            <a:ahLst/>
            <a:cxnLst/>
            <a:rect l="l" t="t" r="r" b="b"/>
            <a:pathLst>
              <a:path w="1323339" h="576579">
                <a:moveTo>
                  <a:pt x="1322832" y="0"/>
                </a:moveTo>
                <a:lnTo>
                  <a:pt x="0" y="0"/>
                </a:lnTo>
                <a:lnTo>
                  <a:pt x="0" y="576072"/>
                </a:lnTo>
                <a:lnTo>
                  <a:pt x="1322832" y="576072"/>
                </a:lnTo>
                <a:lnTo>
                  <a:pt x="1322832" y="554736"/>
                </a:lnTo>
                <a:lnTo>
                  <a:pt x="42672" y="554736"/>
                </a:lnTo>
                <a:lnTo>
                  <a:pt x="21336" y="533400"/>
                </a:lnTo>
                <a:lnTo>
                  <a:pt x="42672" y="533400"/>
                </a:lnTo>
                <a:lnTo>
                  <a:pt x="42672" y="39624"/>
                </a:lnTo>
                <a:lnTo>
                  <a:pt x="21336" y="39624"/>
                </a:lnTo>
                <a:lnTo>
                  <a:pt x="42672" y="21336"/>
                </a:lnTo>
                <a:lnTo>
                  <a:pt x="1322832" y="21336"/>
                </a:lnTo>
                <a:lnTo>
                  <a:pt x="1322832" y="0"/>
                </a:lnTo>
                <a:close/>
              </a:path>
              <a:path w="1323339" h="576579">
                <a:moveTo>
                  <a:pt x="42672" y="533400"/>
                </a:moveTo>
                <a:lnTo>
                  <a:pt x="21336" y="533400"/>
                </a:lnTo>
                <a:lnTo>
                  <a:pt x="42672" y="554736"/>
                </a:lnTo>
                <a:lnTo>
                  <a:pt x="42672" y="533400"/>
                </a:lnTo>
                <a:close/>
              </a:path>
              <a:path w="1323339" h="576579">
                <a:moveTo>
                  <a:pt x="1280160" y="533400"/>
                </a:moveTo>
                <a:lnTo>
                  <a:pt x="42672" y="533400"/>
                </a:lnTo>
                <a:lnTo>
                  <a:pt x="42672" y="554736"/>
                </a:lnTo>
                <a:lnTo>
                  <a:pt x="1280160" y="554736"/>
                </a:lnTo>
                <a:lnTo>
                  <a:pt x="1280160" y="533400"/>
                </a:lnTo>
                <a:close/>
              </a:path>
              <a:path w="1323339" h="576579">
                <a:moveTo>
                  <a:pt x="1280160" y="21336"/>
                </a:moveTo>
                <a:lnTo>
                  <a:pt x="1280160" y="554736"/>
                </a:lnTo>
                <a:lnTo>
                  <a:pt x="1301496" y="533400"/>
                </a:lnTo>
                <a:lnTo>
                  <a:pt x="1322832" y="533400"/>
                </a:lnTo>
                <a:lnTo>
                  <a:pt x="1322832" y="39624"/>
                </a:lnTo>
                <a:lnTo>
                  <a:pt x="1301496" y="39624"/>
                </a:lnTo>
                <a:lnTo>
                  <a:pt x="1280160" y="21336"/>
                </a:lnTo>
                <a:close/>
              </a:path>
              <a:path w="1323339" h="576579">
                <a:moveTo>
                  <a:pt x="1322832" y="533400"/>
                </a:moveTo>
                <a:lnTo>
                  <a:pt x="1301496" y="533400"/>
                </a:lnTo>
                <a:lnTo>
                  <a:pt x="1280160" y="554736"/>
                </a:lnTo>
                <a:lnTo>
                  <a:pt x="1322832" y="554736"/>
                </a:lnTo>
                <a:lnTo>
                  <a:pt x="1322832" y="533400"/>
                </a:lnTo>
                <a:close/>
              </a:path>
              <a:path w="1323339" h="576579">
                <a:moveTo>
                  <a:pt x="42672" y="21336"/>
                </a:moveTo>
                <a:lnTo>
                  <a:pt x="21336" y="39624"/>
                </a:lnTo>
                <a:lnTo>
                  <a:pt x="42672" y="39624"/>
                </a:lnTo>
                <a:lnTo>
                  <a:pt x="42672" y="21336"/>
                </a:lnTo>
                <a:close/>
              </a:path>
              <a:path w="1323339" h="576579">
                <a:moveTo>
                  <a:pt x="1280160" y="21336"/>
                </a:moveTo>
                <a:lnTo>
                  <a:pt x="42672" y="21336"/>
                </a:lnTo>
                <a:lnTo>
                  <a:pt x="42672" y="39624"/>
                </a:lnTo>
                <a:lnTo>
                  <a:pt x="1280160" y="39624"/>
                </a:lnTo>
                <a:lnTo>
                  <a:pt x="1280160" y="21336"/>
                </a:lnTo>
                <a:close/>
              </a:path>
              <a:path w="1323339" h="576579">
                <a:moveTo>
                  <a:pt x="1322832" y="21336"/>
                </a:moveTo>
                <a:lnTo>
                  <a:pt x="1280160" y="21336"/>
                </a:lnTo>
                <a:lnTo>
                  <a:pt x="1301496" y="39624"/>
                </a:lnTo>
                <a:lnTo>
                  <a:pt x="1322832" y="39624"/>
                </a:lnTo>
                <a:lnTo>
                  <a:pt x="1322832" y="21336"/>
                </a:lnTo>
                <a:close/>
              </a:path>
            </a:pathLst>
          </a:custGeom>
          <a:solidFill>
            <a:srgbClr val="000000"/>
          </a:solidFill>
        </p:spPr>
        <p:txBody>
          <a:bodyPr wrap="square" lIns="0" tIns="0" rIns="0" bIns="0" rtlCol="0"/>
          <a:lstStyle/>
          <a:p>
            <a:endParaRPr sz="1535"/>
          </a:p>
        </p:txBody>
      </p:sp>
      <p:sp>
        <p:nvSpPr>
          <p:cNvPr id="27" name="object 27"/>
          <p:cNvSpPr txBox="1"/>
          <p:nvPr/>
        </p:nvSpPr>
        <p:spPr>
          <a:xfrm>
            <a:off x="633754" y="3233996"/>
            <a:ext cx="2069554" cy="1072762"/>
          </a:xfrm>
          <a:prstGeom prst="rect">
            <a:avLst/>
          </a:prstGeom>
        </p:spPr>
        <p:txBody>
          <a:bodyPr vert="horz" wrap="square" lIns="0" tIns="9747" rIns="0" bIns="0" rtlCol="0">
            <a:spAutoFit/>
          </a:bodyPr>
          <a:lstStyle/>
          <a:p>
            <a:pPr marL="8122" algn="ctr">
              <a:spcBef>
                <a:spcPts val="77"/>
              </a:spcBef>
            </a:pPr>
            <a:r>
              <a:rPr sz="2217" spc="-9" dirty="0">
                <a:solidFill>
                  <a:srgbClr val="FF0000"/>
                </a:solidFill>
                <a:latin typeface="Times New Roman"/>
                <a:cs typeface="Times New Roman"/>
              </a:rPr>
              <a:t>Humidity</a:t>
            </a:r>
            <a:endParaRPr sz="2217">
              <a:latin typeface="Times New Roman"/>
              <a:cs typeface="Times New Roman"/>
            </a:endParaRPr>
          </a:p>
          <a:p>
            <a:pPr>
              <a:lnSpc>
                <a:spcPct val="100000"/>
              </a:lnSpc>
            </a:pPr>
            <a:endParaRPr sz="2473">
              <a:latin typeface="Times New Roman"/>
              <a:cs typeface="Times New Roman"/>
            </a:endParaRPr>
          </a:p>
          <a:p>
            <a:pPr algn="ctr">
              <a:tabLst>
                <a:tab pos="1192846" algn="l"/>
              </a:tabLst>
            </a:pPr>
            <a:r>
              <a:rPr sz="2217" spc="-9" dirty="0">
                <a:latin typeface="Times New Roman"/>
                <a:cs typeface="Times New Roman"/>
              </a:rPr>
              <a:t>Hig</a:t>
            </a:r>
            <a:r>
              <a:rPr sz="2217" spc="-4" dirty="0">
                <a:latin typeface="Times New Roman"/>
                <a:cs typeface="Times New Roman"/>
              </a:rPr>
              <a:t>h</a:t>
            </a:r>
            <a:r>
              <a:rPr sz="2217" dirty="0">
                <a:latin typeface="Times New Roman"/>
                <a:cs typeface="Times New Roman"/>
              </a:rPr>
              <a:t>	</a:t>
            </a:r>
            <a:r>
              <a:rPr sz="2217" spc="-9" dirty="0">
                <a:latin typeface="Times New Roman"/>
                <a:cs typeface="Times New Roman"/>
              </a:rPr>
              <a:t>Nor</a:t>
            </a:r>
            <a:r>
              <a:rPr sz="2217" spc="-30" dirty="0">
                <a:latin typeface="Times New Roman"/>
                <a:cs typeface="Times New Roman"/>
              </a:rPr>
              <a:t>m</a:t>
            </a:r>
            <a:r>
              <a:rPr sz="2217" spc="-4" dirty="0">
                <a:latin typeface="Times New Roman"/>
                <a:cs typeface="Times New Roman"/>
              </a:rPr>
              <a:t>al</a:t>
            </a:r>
            <a:endParaRPr sz="2217">
              <a:latin typeface="Times New Roman"/>
              <a:cs typeface="Times New Roman"/>
            </a:endParaRPr>
          </a:p>
        </p:txBody>
      </p:sp>
      <p:sp>
        <p:nvSpPr>
          <p:cNvPr id="28" name="object 28"/>
          <p:cNvSpPr/>
          <p:nvPr/>
        </p:nvSpPr>
        <p:spPr>
          <a:xfrm>
            <a:off x="6014377" y="3195442"/>
            <a:ext cx="824139" cy="460262"/>
          </a:xfrm>
          <a:custGeom>
            <a:avLst/>
            <a:gdLst/>
            <a:ahLst/>
            <a:cxnLst/>
            <a:rect l="l" t="t" r="r" b="b"/>
            <a:pathLst>
              <a:path w="966470" h="539750">
                <a:moveTo>
                  <a:pt x="966216" y="0"/>
                </a:moveTo>
                <a:lnTo>
                  <a:pt x="0" y="0"/>
                </a:lnTo>
                <a:lnTo>
                  <a:pt x="0" y="539496"/>
                </a:lnTo>
                <a:lnTo>
                  <a:pt x="966216" y="539496"/>
                </a:lnTo>
                <a:lnTo>
                  <a:pt x="966216" y="518160"/>
                </a:lnTo>
                <a:lnTo>
                  <a:pt x="42672" y="518160"/>
                </a:lnTo>
                <a:lnTo>
                  <a:pt x="21335" y="496824"/>
                </a:lnTo>
                <a:lnTo>
                  <a:pt x="42672" y="496824"/>
                </a:lnTo>
                <a:lnTo>
                  <a:pt x="42672" y="42672"/>
                </a:lnTo>
                <a:lnTo>
                  <a:pt x="21335" y="42672"/>
                </a:lnTo>
                <a:lnTo>
                  <a:pt x="42672" y="21336"/>
                </a:lnTo>
                <a:lnTo>
                  <a:pt x="966216" y="21336"/>
                </a:lnTo>
                <a:lnTo>
                  <a:pt x="966216" y="0"/>
                </a:lnTo>
                <a:close/>
              </a:path>
              <a:path w="966470" h="539750">
                <a:moveTo>
                  <a:pt x="42672" y="496824"/>
                </a:moveTo>
                <a:lnTo>
                  <a:pt x="21335" y="496824"/>
                </a:lnTo>
                <a:lnTo>
                  <a:pt x="42672" y="518160"/>
                </a:lnTo>
                <a:lnTo>
                  <a:pt x="42672" y="496824"/>
                </a:lnTo>
                <a:close/>
              </a:path>
              <a:path w="966470" h="539750">
                <a:moveTo>
                  <a:pt x="923544" y="496824"/>
                </a:moveTo>
                <a:lnTo>
                  <a:pt x="42672" y="496824"/>
                </a:lnTo>
                <a:lnTo>
                  <a:pt x="42672" y="518160"/>
                </a:lnTo>
                <a:lnTo>
                  <a:pt x="923544" y="518160"/>
                </a:lnTo>
                <a:lnTo>
                  <a:pt x="923544" y="496824"/>
                </a:lnTo>
                <a:close/>
              </a:path>
              <a:path w="966470" h="539750">
                <a:moveTo>
                  <a:pt x="923544" y="21336"/>
                </a:moveTo>
                <a:lnTo>
                  <a:pt x="923544" y="518160"/>
                </a:lnTo>
                <a:lnTo>
                  <a:pt x="944879" y="496824"/>
                </a:lnTo>
                <a:lnTo>
                  <a:pt x="966216" y="496824"/>
                </a:lnTo>
                <a:lnTo>
                  <a:pt x="966216" y="42672"/>
                </a:lnTo>
                <a:lnTo>
                  <a:pt x="944879" y="42672"/>
                </a:lnTo>
                <a:lnTo>
                  <a:pt x="923544" y="21336"/>
                </a:lnTo>
                <a:close/>
              </a:path>
              <a:path w="966470" h="539750">
                <a:moveTo>
                  <a:pt x="966216" y="496824"/>
                </a:moveTo>
                <a:lnTo>
                  <a:pt x="944879" y="496824"/>
                </a:lnTo>
                <a:lnTo>
                  <a:pt x="923544" y="518160"/>
                </a:lnTo>
                <a:lnTo>
                  <a:pt x="966216" y="518160"/>
                </a:lnTo>
                <a:lnTo>
                  <a:pt x="966216" y="496824"/>
                </a:lnTo>
                <a:close/>
              </a:path>
              <a:path w="966470" h="539750">
                <a:moveTo>
                  <a:pt x="42672" y="21336"/>
                </a:moveTo>
                <a:lnTo>
                  <a:pt x="21335" y="42672"/>
                </a:lnTo>
                <a:lnTo>
                  <a:pt x="42672" y="42672"/>
                </a:lnTo>
                <a:lnTo>
                  <a:pt x="42672" y="21336"/>
                </a:lnTo>
                <a:close/>
              </a:path>
              <a:path w="966470" h="539750">
                <a:moveTo>
                  <a:pt x="923544" y="21336"/>
                </a:moveTo>
                <a:lnTo>
                  <a:pt x="42672" y="21336"/>
                </a:lnTo>
                <a:lnTo>
                  <a:pt x="42672" y="42672"/>
                </a:lnTo>
                <a:lnTo>
                  <a:pt x="923544" y="42672"/>
                </a:lnTo>
                <a:lnTo>
                  <a:pt x="923544" y="21336"/>
                </a:lnTo>
                <a:close/>
              </a:path>
              <a:path w="966470" h="539750">
                <a:moveTo>
                  <a:pt x="966216" y="21336"/>
                </a:moveTo>
                <a:lnTo>
                  <a:pt x="923544" y="21336"/>
                </a:lnTo>
                <a:lnTo>
                  <a:pt x="944879" y="42672"/>
                </a:lnTo>
                <a:lnTo>
                  <a:pt x="966216" y="42672"/>
                </a:lnTo>
                <a:lnTo>
                  <a:pt x="966216" y="21336"/>
                </a:lnTo>
                <a:close/>
              </a:path>
            </a:pathLst>
          </a:custGeom>
          <a:solidFill>
            <a:srgbClr val="FF0000"/>
          </a:solidFill>
        </p:spPr>
        <p:txBody>
          <a:bodyPr wrap="square" lIns="0" tIns="0" rIns="0" bIns="0" rtlCol="0"/>
          <a:lstStyle/>
          <a:p>
            <a:endParaRPr sz="1535"/>
          </a:p>
        </p:txBody>
      </p:sp>
      <p:sp>
        <p:nvSpPr>
          <p:cNvPr id="29" name="object 29"/>
          <p:cNvSpPr txBox="1"/>
          <p:nvPr/>
        </p:nvSpPr>
        <p:spPr>
          <a:xfrm>
            <a:off x="6104913" y="3233996"/>
            <a:ext cx="632995" cy="351026"/>
          </a:xfrm>
          <a:prstGeom prst="rect">
            <a:avLst/>
          </a:prstGeom>
        </p:spPr>
        <p:txBody>
          <a:bodyPr vert="horz" wrap="square" lIns="0" tIns="9747" rIns="0" bIns="0" rtlCol="0">
            <a:spAutoFit/>
          </a:bodyPr>
          <a:lstStyle/>
          <a:p>
            <a:pPr marL="10829">
              <a:spcBef>
                <a:spcPts val="77"/>
              </a:spcBef>
            </a:pPr>
            <a:r>
              <a:rPr sz="2217" spc="-111" dirty="0">
                <a:solidFill>
                  <a:srgbClr val="FF0000"/>
                </a:solidFill>
                <a:latin typeface="Times New Roman"/>
                <a:cs typeface="Times New Roman"/>
              </a:rPr>
              <a:t>W</a:t>
            </a:r>
            <a:r>
              <a:rPr sz="2217" spc="-4" dirty="0">
                <a:solidFill>
                  <a:srgbClr val="FF0000"/>
                </a:solidFill>
                <a:latin typeface="Times New Roman"/>
                <a:cs typeface="Times New Roman"/>
              </a:rPr>
              <a:t>ind</a:t>
            </a:r>
            <a:endParaRPr sz="2217">
              <a:latin typeface="Times New Roman"/>
              <a:cs typeface="Times New Roman"/>
            </a:endParaRPr>
          </a:p>
        </p:txBody>
      </p:sp>
      <p:sp>
        <p:nvSpPr>
          <p:cNvPr id="30" name="object 30"/>
          <p:cNvSpPr/>
          <p:nvPr/>
        </p:nvSpPr>
        <p:spPr>
          <a:xfrm>
            <a:off x="5471160" y="3915401"/>
            <a:ext cx="1019074" cy="454847"/>
          </a:xfrm>
          <a:custGeom>
            <a:avLst/>
            <a:gdLst/>
            <a:ahLst/>
            <a:cxnLst/>
            <a:rect l="l" t="t" r="r" b="b"/>
            <a:pathLst>
              <a:path w="1195070" h="533400">
                <a:moveTo>
                  <a:pt x="0" y="533400"/>
                </a:moveTo>
                <a:lnTo>
                  <a:pt x="1194815" y="533400"/>
                </a:lnTo>
                <a:lnTo>
                  <a:pt x="1194815" y="0"/>
                </a:lnTo>
                <a:lnTo>
                  <a:pt x="0" y="0"/>
                </a:lnTo>
                <a:lnTo>
                  <a:pt x="0" y="533400"/>
                </a:lnTo>
                <a:close/>
              </a:path>
            </a:pathLst>
          </a:custGeom>
          <a:solidFill>
            <a:srgbClr val="FFFFFF"/>
          </a:solidFill>
        </p:spPr>
        <p:txBody>
          <a:bodyPr wrap="square" lIns="0" tIns="0" rIns="0" bIns="0" rtlCol="0"/>
          <a:lstStyle/>
          <a:p>
            <a:endParaRPr sz="1535"/>
          </a:p>
        </p:txBody>
      </p:sp>
      <p:sp>
        <p:nvSpPr>
          <p:cNvPr id="31" name="object 31"/>
          <p:cNvSpPr/>
          <p:nvPr/>
        </p:nvSpPr>
        <p:spPr>
          <a:xfrm>
            <a:off x="5452966" y="3897207"/>
            <a:ext cx="1055353" cy="491668"/>
          </a:xfrm>
          <a:custGeom>
            <a:avLst/>
            <a:gdLst/>
            <a:ahLst/>
            <a:cxnLst/>
            <a:rect l="l" t="t" r="r" b="b"/>
            <a:pathLst>
              <a:path w="1237615" h="576579">
                <a:moveTo>
                  <a:pt x="1237488" y="0"/>
                </a:moveTo>
                <a:lnTo>
                  <a:pt x="0" y="0"/>
                </a:lnTo>
                <a:lnTo>
                  <a:pt x="0" y="576072"/>
                </a:lnTo>
                <a:lnTo>
                  <a:pt x="1237488" y="576072"/>
                </a:lnTo>
                <a:lnTo>
                  <a:pt x="1237488" y="554736"/>
                </a:lnTo>
                <a:lnTo>
                  <a:pt x="42672" y="554736"/>
                </a:lnTo>
                <a:lnTo>
                  <a:pt x="21336" y="533400"/>
                </a:lnTo>
                <a:lnTo>
                  <a:pt x="42672" y="533400"/>
                </a:lnTo>
                <a:lnTo>
                  <a:pt x="42672" y="39624"/>
                </a:lnTo>
                <a:lnTo>
                  <a:pt x="21336" y="39624"/>
                </a:lnTo>
                <a:lnTo>
                  <a:pt x="42672" y="21336"/>
                </a:lnTo>
                <a:lnTo>
                  <a:pt x="1237488" y="21336"/>
                </a:lnTo>
                <a:lnTo>
                  <a:pt x="1237488" y="0"/>
                </a:lnTo>
                <a:close/>
              </a:path>
              <a:path w="1237615" h="576579">
                <a:moveTo>
                  <a:pt x="42672" y="533400"/>
                </a:moveTo>
                <a:lnTo>
                  <a:pt x="21336" y="533400"/>
                </a:lnTo>
                <a:lnTo>
                  <a:pt x="42672" y="554736"/>
                </a:lnTo>
                <a:lnTo>
                  <a:pt x="42672" y="533400"/>
                </a:lnTo>
                <a:close/>
              </a:path>
              <a:path w="1237615" h="576579">
                <a:moveTo>
                  <a:pt x="1194816" y="533400"/>
                </a:moveTo>
                <a:lnTo>
                  <a:pt x="42672" y="533400"/>
                </a:lnTo>
                <a:lnTo>
                  <a:pt x="42672" y="554736"/>
                </a:lnTo>
                <a:lnTo>
                  <a:pt x="1194816" y="554736"/>
                </a:lnTo>
                <a:lnTo>
                  <a:pt x="1194816" y="533400"/>
                </a:lnTo>
                <a:close/>
              </a:path>
              <a:path w="1237615" h="576579">
                <a:moveTo>
                  <a:pt x="1194816" y="21336"/>
                </a:moveTo>
                <a:lnTo>
                  <a:pt x="1194816" y="554736"/>
                </a:lnTo>
                <a:lnTo>
                  <a:pt x="1216152" y="533400"/>
                </a:lnTo>
                <a:lnTo>
                  <a:pt x="1237488" y="533400"/>
                </a:lnTo>
                <a:lnTo>
                  <a:pt x="1237488" y="39624"/>
                </a:lnTo>
                <a:lnTo>
                  <a:pt x="1216152" y="39624"/>
                </a:lnTo>
                <a:lnTo>
                  <a:pt x="1194816" y="21336"/>
                </a:lnTo>
                <a:close/>
              </a:path>
              <a:path w="1237615" h="576579">
                <a:moveTo>
                  <a:pt x="1237488" y="533400"/>
                </a:moveTo>
                <a:lnTo>
                  <a:pt x="1216152" y="533400"/>
                </a:lnTo>
                <a:lnTo>
                  <a:pt x="1194816" y="554736"/>
                </a:lnTo>
                <a:lnTo>
                  <a:pt x="1237488" y="554736"/>
                </a:lnTo>
                <a:lnTo>
                  <a:pt x="1237488" y="533400"/>
                </a:lnTo>
                <a:close/>
              </a:path>
              <a:path w="1237615" h="576579">
                <a:moveTo>
                  <a:pt x="42672" y="21336"/>
                </a:moveTo>
                <a:lnTo>
                  <a:pt x="21336" y="39624"/>
                </a:lnTo>
                <a:lnTo>
                  <a:pt x="42672" y="39624"/>
                </a:lnTo>
                <a:lnTo>
                  <a:pt x="42672" y="21336"/>
                </a:lnTo>
                <a:close/>
              </a:path>
              <a:path w="1237615" h="576579">
                <a:moveTo>
                  <a:pt x="1194816" y="21336"/>
                </a:moveTo>
                <a:lnTo>
                  <a:pt x="42672" y="21336"/>
                </a:lnTo>
                <a:lnTo>
                  <a:pt x="42672" y="39624"/>
                </a:lnTo>
                <a:lnTo>
                  <a:pt x="1194816" y="39624"/>
                </a:lnTo>
                <a:lnTo>
                  <a:pt x="1194816" y="21336"/>
                </a:lnTo>
                <a:close/>
              </a:path>
              <a:path w="1237615" h="576579">
                <a:moveTo>
                  <a:pt x="1237488" y="21336"/>
                </a:moveTo>
                <a:lnTo>
                  <a:pt x="1194816" y="21336"/>
                </a:lnTo>
                <a:lnTo>
                  <a:pt x="1216152" y="39624"/>
                </a:lnTo>
                <a:lnTo>
                  <a:pt x="1237488" y="39624"/>
                </a:lnTo>
                <a:lnTo>
                  <a:pt x="1237488" y="21336"/>
                </a:lnTo>
                <a:close/>
              </a:path>
            </a:pathLst>
          </a:custGeom>
          <a:solidFill>
            <a:srgbClr val="000000"/>
          </a:solidFill>
        </p:spPr>
        <p:txBody>
          <a:bodyPr wrap="square" lIns="0" tIns="0" rIns="0" bIns="0" rtlCol="0"/>
          <a:lstStyle/>
          <a:p>
            <a:endParaRPr sz="1535"/>
          </a:p>
        </p:txBody>
      </p:sp>
      <p:sp>
        <p:nvSpPr>
          <p:cNvPr id="32" name="object 32"/>
          <p:cNvSpPr txBox="1"/>
          <p:nvPr/>
        </p:nvSpPr>
        <p:spPr>
          <a:xfrm>
            <a:off x="5543503" y="3933161"/>
            <a:ext cx="770533"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Strong</a:t>
            </a:r>
            <a:endParaRPr sz="2217">
              <a:latin typeface="Times New Roman"/>
              <a:cs typeface="Times New Roman"/>
            </a:endParaRPr>
          </a:p>
        </p:txBody>
      </p:sp>
      <p:sp>
        <p:nvSpPr>
          <p:cNvPr id="33" name="object 33"/>
          <p:cNvSpPr/>
          <p:nvPr/>
        </p:nvSpPr>
        <p:spPr>
          <a:xfrm>
            <a:off x="6734335" y="3985577"/>
            <a:ext cx="891824" cy="454847"/>
          </a:xfrm>
          <a:custGeom>
            <a:avLst/>
            <a:gdLst/>
            <a:ahLst/>
            <a:cxnLst/>
            <a:rect l="l" t="t" r="r" b="b"/>
            <a:pathLst>
              <a:path w="1045845" h="533400">
                <a:moveTo>
                  <a:pt x="0" y="533399"/>
                </a:moveTo>
                <a:lnTo>
                  <a:pt x="1045462" y="533399"/>
                </a:lnTo>
                <a:lnTo>
                  <a:pt x="1045462" y="0"/>
                </a:lnTo>
                <a:lnTo>
                  <a:pt x="0" y="0"/>
                </a:lnTo>
                <a:lnTo>
                  <a:pt x="0" y="533399"/>
                </a:lnTo>
                <a:close/>
              </a:path>
            </a:pathLst>
          </a:custGeom>
          <a:solidFill>
            <a:srgbClr val="FFFFFF"/>
          </a:solidFill>
        </p:spPr>
        <p:txBody>
          <a:bodyPr wrap="square" lIns="0" tIns="0" rIns="0" bIns="0" rtlCol="0"/>
          <a:lstStyle/>
          <a:p>
            <a:endParaRPr sz="1535"/>
          </a:p>
        </p:txBody>
      </p:sp>
      <p:sp>
        <p:nvSpPr>
          <p:cNvPr id="34" name="object 34"/>
          <p:cNvSpPr/>
          <p:nvPr/>
        </p:nvSpPr>
        <p:spPr>
          <a:xfrm>
            <a:off x="6716140" y="3967383"/>
            <a:ext cx="928105" cy="491668"/>
          </a:xfrm>
          <a:custGeom>
            <a:avLst/>
            <a:gdLst/>
            <a:ahLst/>
            <a:cxnLst/>
            <a:rect l="l" t="t" r="r" b="b"/>
            <a:pathLst>
              <a:path w="1088390" h="576579">
                <a:moveTo>
                  <a:pt x="1088136" y="0"/>
                </a:moveTo>
                <a:lnTo>
                  <a:pt x="0" y="0"/>
                </a:lnTo>
                <a:lnTo>
                  <a:pt x="0" y="576071"/>
                </a:lnTo>
                <a:lnTo>
                  <a:pt x="1088136" y="576071"/>
                </a:lnTo>
                <a:lnTo>
                  <a:pt x="1088136" y="554735"/>
                </a:lnTo>
                <a:lnTo>
                  <a:pt x="42672" y="554735"/>
                </a:lnTo>
                <a:lnTo>
                  <a:pt x="21336" y="533400"/>
                </a:lnTo>
                <a:lnTo>
                  <a:pt x="42672" y="533400"/>
                </a:lnTo>
                <a:lnTo>
                  <a:pt x="42672" y="39623"/>
                </a:lnTo>
                <a:lnTo>
                  <a:pt x="21336" y="39623"/>
                </a:lnTo>
                <a:lnTo>
                  <a:pt x="42672" y="21335"/>
                </a:lnTo>
                <a:lnTo>
                  <a:pt x="1088136" y="21335"/>
                </a:lnTo>
                <a:lnTo>
                  <a:pt x="1088136" y="0"/>
                </a:lnTo>
                <a:close/>
              </a:path>
              <a:path w="1088390" h="576579">
                <a:moveTo>
                  <a:pt x="42672" y="533400"/>
                </a:moveTo>
                <a:lnTo>
                  <a:pt x="21336" y="533400"/>
                </a:lnTo>
                <a:lnTo>
                  <a:pt x="42672" y="554735"/>
                </a:lnTo>
                <a:lnTo>
                  <a:pt x="42672" y="533400"/>
                </a:lnTo>
                <a:close/>
              </a:path>
              <a:path w="1088390" h="576579">
                <a:moveTo>
                  <a:pt x="1048512" y="533400"/>
                </a:moveTo>
                <a:lnTo>
                  <a:pt x="42672" y="533400"/>
                </a:lnTo>
                <a:lnTo>
                  <a:pt x="42672" y="554735"/>
                </a:lnTo>
                <a:lnTo>
                  <a:pt x="1048512" y="554735"/>
                </a:lnTo>
                <a:lnTo>
                  <a:pt x="1048512" y="533400"/>
                </a:lnTo>
                <a:close/>
              </a:path>
              <a:path w="1088390" h="576579">
                <a:moveTo>
                  <a:pt x="1048512" y="21335"/>
                </a:moveTo>
                <a:lnTo>
                  <a:pt x="1048512" y="554735"/>
                </a:lnTo>
                <a:lnTo>
                  <a:pt x="1066800" y="533400"/>
                </a:lnTo>
                <a:lnTo>
                  <a:pt x="1088136" y="533400"/>
                </a:lnTo>
                <a:lnTo>
                  <a:pt x="1088136" y="39623"/>
                </a:lnTo>
                <a:lnTo>
                  <a:pt x="1066800" y="39623"/>
                </a:lnTo>
                <a:lnTo>
                  <a:pt x="1048512" y="21335"/>
                </a:lnTo>
                <a:close/>
              </a:path>
              <a:path w="1088390" h="576579">
                <a:moveTo>
                  <a:pt x="1088136" y="533400"/>
                </a:moveTo>
                <a:lnTo>
                  <a:pt x="1066800" y="533400"/>
                </a:lnTo>
                <a:lnTo>
                  <a:pt x="1048512" y="554735"/>
                </a:lnTo>
                <a:lnTo>
                  <a:pt x="1088136" y="554735"/>
                </a:lnTo>
                <a:lnTo>
                  <a:pt x="1088136" y="533400"/>
                </a:lnTo>
                <a:close/>
              </a:path>
              <a:path w="1088390" h="576579">
                <a:moveTo>
                  <a:pt x="42672" y="21335"/>
                </a:moveTo>
                <a:lnTo>
                  <a:pt x="21336" y="39623"/>
                </a:lnTo>
                <a:lnTo>
                  <a:pt x="42672" y="39623"/>
                </a:lnTo>
                <a:lnTo>
                  <a:pt x="42672" y="21335"/>
                </a:lnTo>
                <a:close/>
              </a:path>
              <a:path w="1088390" h="576579">
                <a:moveTo>
                  <a:pt x="1048512" y="21335"/>
                </a:moveTo>
                <a:lnTo>
                  <a:pt x="42672" y="21335"/>
                </a:lnTo>
                <a:lnTo>
                  <a:pt x="42672" y="39623"/>
                </a:lnTo>
                <a:lnTo>
                  <a:pt x="1048512" y="39623"/>
                </a:lnTo>
                <a:lnTo>
                  <a:pt x="1048512" y="21335"/>
                </a:lnTo>
                <a:close/>
              </a:path>
              <a:path w="1088390" h="576579">
                <a:moveTo>
                  <a:pt x="1088136" y="21335"/>
                </a:moveTo>
                <a:lnTo>
                  <a:pt x="1048512" y="21335"/>
                </a:lnTo>
                <a:lnTo>
                  <a:pt x="1066800" y="39623"/>
                </a:lnTo>
                <a:lnTo>
                  <a:pt x="1088136" y="39623"/>
                </a:lnTo>
                <a:lnTo>
                  <a:pt x="1088136" y="21335"/>
                </a:lnTo>
                <a:close/>
              </a:path>
            </a:pathLst>
          </a:custGeom>
          <a:solidFill>
            <a:srgbClr val="000000"/>
          </a:solidFill>
        </p:spPr>
        <p:txBody>
          <a:bodyPr wrap="square" lIns="0" tIns="0" rIns="0" bIns="0" rtlCol="0"/>
          <a:lstStyle/>
          <a:p>
            <a:endParaRPr sz="1535"/>
          </a:p>
        </p:txBody>
      </p:sp>
      <p:sp>
        <p:nvSpPr>
          <p:cNvPr id="35" name="object 35"/>
          <p:cNvSpPr txBox="1"/>
          <p:nvPr/>
        </p:nvSpPr>
        <p:spPr>
          <a:xfrm>
            <a:off x="6806678" y="4003337"/>
            <a:ext cx="650864" cy="351026"/>
          </a:xfrm>
          <a:prstGeom prst="rect">
            <a:avLst/>
          </a:prstGeom>
        </p:spPr>
        <p:txBody>
          <a:bodyPr vert="horz" wrap="square" lIns="0" tIns="9747" rIns="0" bIns="0" rtlCol="0">
            <a:spAutoFit/>
          </a:bodyPr>
          <a:lstStyle/>
          <a:p>
            <a:pPr marL="10829">
              <a:spcBef>
                <a:spcPts val="77"/>
              </a:spcBef>
            </a:pPr>
            <a:r>
              <a:rPr sz="2217" spc="-213" dirty="0">
                <a:latin typeface="Times New Roman"/>
                <a:cs typeface="Times New Roman"/>
              </a:rPr>
              <a:t>W</a:t>
            </a:r>
            <a:r>
              <a:rPr sz="2217" spc="-4" dirty="0">
                <a:latin typeface="Times New Roman"/>
                <a:cs typeface="Times New Roman"/>
              </a:rPr>
              <a:t>eak</a:t>
            </a:r>
            <a:endParaRPr sz="2217">
              <a:latin typeface="Times New Roman"/>
              <a:cs typeface="Times New Roman"/>
            </a:endParaRPr>
          </a:p>
        </p:txBody>
      </p:sp>
      <p:sp>
        <p:nvSpPr>
          <p:cNvPr id="36" name="object 36"/>
          <p:cNvSpPr/>
          <p:nvPr/>
        </p:nvSpPr>
        <p:spPr>
          <a:xfrm>
            <a:off x="405463" y="4669147"/>
            <a:ext cx="551231" cy="460262"/>
          </a:xfrm>
          <a:custGeom>
            <a:avLst/>
            <a:gdLst/>
            <a:ahLst/>
            <a:cxnLst/>
            <a:rect l="l" t="t" r="r" b="b"/>
            <a:pathLst>
              <a:path w="646430" h="539750">
                <a:moveTo>
                  <a:pt x="646174" y="0"/>
                </a:moveTo>
                <a:lnTo>
                  <a:pt x="0" y="0"/>
                </a:lnTo>
                <a:lnTo>
                  <a:pt x="0" y="539495"/>
                </a:lnTo>
                <a:lnTo>
                  <a:pt x="646174" y="539495"/>
                </a:lnTo>
                <a:lnTo>
                  <a:pt x="646174" y="518159"/>
                </a:lnTo>
                <a:lnTo>
                  <a:pt x="39624" y="518159"/>
                </a:lnTo>
                <a:lnTo>
                  <a:pt x="18288" y="496823"/>
                </a:lnTo>
                <a:lnTo>
                  <a:pt x="39624" y="496823"/>
                </a:lnTo>
                <a:lnTo>
                  <a:pt x="39624" y="39623"/>
                </a:lnTo>
                <a:lnTo>
                  <a:pt x="18288" y="39623"/>
                </a:lnTo>
                <a:lnTo>
                  <a:pt x="39624" y="18287"/>
                </a:lnTo>
                <a:lnTo>
                  <a:pt x="646174" y="18287"/>
                </a:lnTo>
                <a:lnTo>
                  <a:pt x="646174" y="0"/>
                </a:lnTo>
                <a:close/>
              </a:path>
              <a:path w="646430" h="539750">
                <a:moveTo>
                  <a:pt x="39624" y="496823"/>
                </a:moveTo>
                <a:lnTo>
                  <a:pt x="18288" y="496823"/>
                </a:lnTo>
                <a:lnTo>
                  <a:pt x="39624" y="518159"/>
                </a:lnTo>
                <a:lnTo>
                  <a:pt x="39624" y="496823"/>
                </a:lnTo>
                <a:close/>
              </a:path>
              <a:path w="646430" h="539750">
                <a:moveTo>
                  <a:pt x="603502" y="496823"/>
                </a:moveTo>
                <a:lnTo>
                  <a:pt x="39624" y="496823"/>
                </a:lnTo>
                <a:lnTo>
                  <a:pt x="39624" y="518159"/>
                </a:lnTo>
                <a:lnTo>
                  <a:pt x="603502" y="518159"/>
                </a:lnTo>
                <a:lnTo>
                  <a:pt x="603502" y="496823"/>
                </a:lnTo>
                <a:close/>
              </a:path>
              <a:path w="646430" h="539750">
                <a:moveTo>
                  <a:pt x="603502" y="18287"/>
                </a:moveTo>
                <a:lnTo>
                  <a:pt x="603502" y="518159"/>
                </a:lnTo>
                <a:lnTo>
                  <a:pt x="624840" y="496823"/>
                </a:lnTo>
                <a:lnTo>
                  <a:pt x="646174" y="496823"/>
                </a:lnTo>
                <a:lnTo>
                  <a:pt x="646174" y="39623"/>
                </a:lnTo>
                <a:lnTo>
                  <a:pt x="624840" y="39623"/>
                </a:lnTo>
                <a:lnTo>
                  <a:pt x="603502" y="18287"/>
                </a:lnTo>
                <a:close/>
              </a:path>
              <a:path w="646430" h="539750">
                <a:moveTo>
                  <a:pt x="646174" y="496823"/>
                </a:moveTo>
                <a:lnTo>
                  <a:pt x="624840" y="496823"/>
                </a:lnTo>
                <a:lnTo>
                  <a:pt x="603502" y="518159"/>
                </a:lnTo>
                <a:lnTo>
                  <a:pt x="646174" y="518159"/>
                </a:lnTo>
                <a:lnTo>
                  <a:pt x="646174" y="496823"/>
                </a:lnTo>
                <a:close/>
              </a:path>
              <a:path w="646430" h="539750">
                <a:moveTo>
                  <a:pt x="39624" y="18287"/>
                </a:moveTo>
                <a:lnTo>
                  <a:pt x="18288" y="39623"/>
                </a:lnTo>
                <a:lnTo>
                  <a:pt x="39624" y="39623"/>
                </a:lnTo>
                <a:lnTo>
                  <a:pt x="39624" y="18287"/>
                </a:lnTo>
                <a:close/>
              </a:path>
              <a:path w="646430" h="539750">
                <a:moveTo>
                  <a:pt x="603502" y="18287"/>
                </a:moveTo>
                <a:lnTo>
                  <a:pt x="39624" y="18287"/>
                </a:lnTo>
                <a:lnTo>
                  <a:pt x="39624" y="39623"/>
                </a:lnTo>
                <a:lnTo>
                  <a:pt x="603502" y="39623"/>
                </a:lnTo>
                <a:lnTo>
                  <a:pt x="603502" y="18287"/>
                </a:lnTo>
                <a:close/>
              </a:path>
              <a:path w="646430" h="539750">
                <a:moveTo>
                  <a:pt x="646174" y="18287"/>
                </a:moveTo>
                <a:lnTo>
                  <a:pt x="603502" y="18287"/>
                </a:lnTo>
                <a:lnTo>
                  <a:pt x="624840" y="39623"/>
                </a:lnTo>
                <a:lnTo>
                  <a:pt x="646174" y="39623"/>
                </a:lnTo>
                <a:lnTo>
                  <a:pt x="646174" y="18287"/>
                </a:lnTo>
                <a:close/>
              </a:path>
            </a:pathLst>
          </a:custGeom>
          <a:solidFill>
            <a:srgbClr val="FF0000"/>
          </a:solidFill>
        </p:spPr>
        <p:txBody>
          <a:bodyPr wrap="square" lIns="0" tIns="0" rIns="0" bIns="0" rtlCol="0"/>
          <a:lstStyle/>
          <a:p>
            <a:endParaRPr sz="1535"/>
          </a:p>
        </p:txBody>
      </p:sp>
      <p:sp>
        <p:nvSpPr>
          <p:cNvPr id="37" name="object 37"/>
          <p:cNvSpPr/>
          <p:nvPr/>
        </p:nvSpPr>
        <p:spPr>
          <a:xfrm>
            <a:off x="2297628" y="4669147"/>
            <a:ext cx="618917" cy="460262"/>
          </a:xfrm>
          <a:custGeom>
            <a:avLst/>
            <a:gdLst/>
            <a:ahLst/>
            <a:cxnLst/>
            <a:rect l="l" t="t" r="r" b="b"/>
            <a:pathLst>
              <a:path w="725804" h="539750">
                <a:moveTo>
                  <a:pt x="725423" y="0"/>
                </a:moveTo>
                <a:lnTo>
                  <a:pt x="0" y="0"/>
                </a:lnTo>
                <a:lnTo>
                  <a:pt x="0" y="539495"/>
                </a:lnTo>
                <a:lnTo>
                  <a:pt x="725423" y="539495"/>
                </a:lnTo>
                <a:lnTo>
                  <a:pt x="725423" y="518159"/>
                </a:lnTo>
                <a:lnTo>
                  <a:pt x="42672" y="518159"/>
                </a:lnTo>
                <a:lnTo>
                  <a:pt x="21336" y="496823"/>
                </a:lnTo>
                <a:lnTo>
                  <a:pt x="42672" y="496823"/>
                </a:lnTo>
                <a:lnTo>
                  <a:pt x="42672" y="39623"/>
                </a:lnTo>
                <a:lnTo>
                  <a:pt x="21336" y="39623"/>
                </a:lnTo>
                <a:lnTo>
                  <a:pt x="42672" y="18287"/>
                </a:lnTo>
                <a:lnTo>
                  <a:pt x="725423" y="18287"/>
                </a:lnTo>
                <a:lnTo>
                  <a:pt x="725423" y="0"/>
                </a:lnTo>
                <a:close/>
              </a:path>
              <a:path w="725804" h="539750">
                <a:moveTo>
                  <a:pt x="42672" y="496823"/>
                </a:moveTo>
                <a:lnTo>
                  <a:pt x="21336" y="496823"/>
                </a:lnTo>
                <a:lnTo>
                  <a:pt x="42672" y="518159"/>
                </a:lnTo>
                <a:lnTo>
                  <a:pt x="42672" y="496823"/>
                </a:lnTo>
                <a:close/>
              </a:path>
              <a:path w="725804" h="539750">
                <a:moveTo>
                  <a:pt x="682752" y="496823"/>
                </a:moveTo>
                <a:lnTo>
                  <a:pt x="42672" y="496823"/>
                </a:lnTo>
                <a:lnTo>
                  <a:pt x="42672" y="518159"/>
                </a:lnTo>
                <a:lnTo>
                  <a:pt x="682752" y="518159"/>
                </a:lnTo>
                <a:lnTo>
                  <a:pt x="682752" y="496823"/>
                </a:lnTo>
                <a:close/>
              </a:path>
              <a:path w="725804" h="539750">
                <a:moveTo>
                  <a:pt x="682752" y="18287"/>
                </a:moveTo>
                <a:lnTo>
                  <a:pt x="682752" y="518159"/>
                </a:lnTo>
                <a:lnTo>
                  <a:pt x="704088" y="496823"/>
                </a:lnTo>
                <a:lnTo>
                  <a:pt x="725423" y="496823"/>
                </a:lnTo>
                <a:lnTo>
                  <a:pt x="725423" y="39623"/>
                </a:lnTo>
                <a:lnTo>
                  <a:pt x="704088" y="39623"/>
                </a:lnTo>
                <a:lnTo>
                  <a:pt x="682752" y="18287"/>
                </a:lnTo>
                <a:close/>
              </a:path>
              <a:path w="725804" h="539750">
                <a:moveTo>
                  <a:pt x="725423" y="496823"/>
                </a:moveTo>
                <a:lnTo>
                  <a:pt x="704088" y="496823"/>
                </a:lnTo>
                <a:lnTo>
                  <a:pt x="682752" y="518159"/>
                </a:lnTo>
                <a:lnTo>
                  <a:pt x="725423" y="518159"/>
                </a:lnTo>
                <a:lnTo>
                  <a:pt x="725423" y="496823"/>
                </a:lnTo>
                <a:close/>
              </a:path>
              <a:path w="725804" h="539750">
                <a:moveTo>
                  <a:pt x="42672" y="18287"/>
                </a:moveTo>
                <a:lnTo>
                  <a:pt x="21336" y="39623"/>
                </a:lnTo>
                <a:lnTo>
                  <a:pt x="42672" y="39623"/>
                </a:lnTo>
                <a:lnTo>
                  <a:pt x="42672" y="18287"/>
                </a:lnTo>
                <a:close/>
              </a:path>
              <a:path w="725804" h="539750">
                <a:moveTo>
                  <a:pt x="682752" y="18287"/>
                </a:moveTo>
                <a:lnTo>
                  <a:pt x="42672" y="18287"/>
                </a:lnTo>
                <a:lnTo>
                  <a:pt x="42672" y="39623"/>
                </a:lnTo>
                <a:lnTo>
                  <a:pt x="682752" y="39623"/>
                </a:lnTo>
                <a:lnTo>
                  <a:pt x="682752" y="18287"/>
                </a:lnTo>
                <a:close/>
              </a:path>
              <a:path w="725804" h="539750">
                <a:moveTo>
                  <a:pt x="725423" y="18287"/>
                </a:moveTo>
                <a:lnTo>
                  <a:pt x="682752" y="18287"/>
                </a:lnTo>
                <a:lnTo>
                  <a:pt x="704088" y="39623"/>
                </a:lnTo>
                <a:lnTo>
                  <a:pt x="725423" y="39623"/>
                </a:lnTo>
                <a:lnTo>
                  <a:pt x="725423" y="18287"/>
                </a:lnTo>
                <a:close/>
              </a:path>
            </a:pathLst>
          </a:custGeom>
          <a:solidFill>
            <a:srgbClr val="FF0000"/>
          </a:solidFill>
        </p:spPr>
        <p:txBody>
          <a:bodyPr wrap="square" lIns="0" tIns="0" rIns="0" bIns="0" rtlCol="0"/>
          <a:lstStyle/>
          <a:p>
            <a:endParaRPr sz="1535"/>
          </a:p>
        </p:txBody>
      </p:sp>
      <p:sp>
        <p:nvSpPr>
          <p:cNvPr id="38" name="object 38"/>
          <p:cNvSpPr/>
          <p:nvPr/>
        </p:nvSpPr>
        <p:spPr>
          <a:xfrm>
            <a:off x="3981860" y="3195442"/>
            <a:ext cx="616209" cy="460262"/>
          </a:xfrm>
          <a:custGeom>
            <a:avLst/>
            <a:gdLst/>
            <a:ahLst/>
            <a:cxnLst/>
            <a:rect l="l" t="t" r="r" b="b"/>
            <a:pathLst>
              <a:path w="722629" h="539750">
                <a:moveTo>
                  <a:pt x="722376" y="0"/>
                </a:moveTo>
                <a:lnTo>
                  <a:pt x="0" y="0"/>
                </a:lnTo>
                <a:lnTo>
                  <a:pt x="0" y="539496"/>
                </a:lnTo>
                <a:lnTo>
                  <a:pt x="722376" y="539496"/>
                </a:lnTo>
                <a:lnTo>
                  <a:pt x="722376" y="518160"/>
                </a:lnTo>
                <a:lnTo>
                  <a:pt x="39624" y="518160"/>
                </a:lnTo>
                <a:lnTo>
                  <a:pt x="21336" y="496824"/>
                </a:lnTo>
                <a:lnTo>
                  <a:pt x="39624" y="496824"/>
                </a:lnTo>
                <a:lnTo>
                  <a:pt x="39624" y="42672"/>
                </a:lnTo>
                <a:lnTo>
                  <a:pt x="21336" y="42672"/>
                </a:lnTo>
                <a:lnTo>
                  <a:pt x="39624" y="21336"/>
                </a:lnTo>
                <a:lnTo>
                  <a:pt x="722376" y="21336"/>
                </a:lnTo>
                <a:lnTo>
                  <a:pt x="722376" y="0"/>
                </a:lnTo>
                <a:close/>
              </a:path>
              <a:path w="722629" h="539750">
                <a:moveTo>
                  <a:pt x="39624" y="496824"/>
                </a:moveTo>
                <a:lnTo>
                  <a:pt x="21336" y="496824"/>
                </a:lnTo>
                <a:lnTo>
                  <a:pt x="39624" y="518160"/>
                </a:lnTo>
                <a:lnTo>
                  <a:pt x="39624" y="496824"/>
                </a:lnTo>
                <a:close/>
              </a:path>
              <a:path w="722629" h="539750">
                <a:moveTo>
                  <a:pt x="682751" y="496824"/>
                </a:moveTo>
                <a:lnTo>
                  <a:pt x="39624" y="496824"/>
                </a:lnTo>
                <a:lnTo>
                  <a:pt x="39624" y="518160"/>
                </a:lnTo>
                <a:lnTo>
                  <a:pt x="682751" y="518160"/>
                </a:lnTo>
                <a:lnTo>
                  <a:pt x="682751" y="496824"/>
                </a:lnTo>
                <a:close/>
              </a:path>
              <a:path w="722629" h="539750">
                <a:moveTo>
                  <a:pt x="682751" y="21336"/>
                </a:moveTo>
                <a:lnTo>
                  <a:pt x="682751" y="518160"/>
                </a:lnTo>
                <a:lnTo>
                  <a:pt x="704088" y="496824"/>
                </a:lnTo>
                <a:lnTo>
                  <a:pt x="722376" y="496824"/>
                </a:lnTo>
                <a:lnTo>
                  <a:pt x="722376" y="42672"/>
                </a:lnTo>
                <a:lnTo>
                  <a:pt x="704088" y="42672"/>
                </a:lnTo>
                <a:lnTo>
                  <a:pt x="682751" y="21336"/>
                </a:lnTo>
                <a:close/>
              </a:path>
              <a:path w="722629" h="539750">
                <a:moveTo>
                  <a:pt x="722376" y="496824"/>
                </a:moveTo>
                <a:lnTo>
                  <a:pt x="704088" y="496824"/>
                </a:lnTo>
                <a:lnTo>
                  <a:pt x="682751" y="518160"/>
                </a:lnTo>
                <a:lnTo>
                  <a:pt x="722376" y="518160"/>
                </a:lnTo>
                <a:lnTo>
                  <a:pt x="722376" y="496824"/>
                </a:lnTo>
                <a:close/>
              </a:path>
              <a:path w="722629" h="539750">
                <a:moveTo>
                  <a:pt x="39624" y="21336"/>
                </a:moveTo>
                <a:lnTo>
                  <a:pt x="21336" y="42672"/>
                </a:lnTo>
                <a:lnTo>
                  <a:pt x="39624" y="42672"/>
                </a:lnTo>
                <a:lnTo>
                  <a:pt x="39624" y="21336"/>
                </a:lnTo>
                <a:close/>
              </a:path>
              <a:path w="722629" h="539750">
                <a:moveTo>
                  <a:pt x="682751" y="21336"/>
                </a:moveTo>
                <a:lnTo>
                  <a:pt x="39624" y="21336"/>
                </a:lnTo>
                <a:lnTo>
                  <a:pt x="39624" y="42672"/>
                </a:lnTo>
                <a:lnTo>
                  <a:pt x="682751" y="42672"/>
                </a:lnTo>
                <a:lnTo>
                  <a:pt x="682751" y="21336"/>
                </a:lnTo>
                <a:close/>
              </a:path>
              <a:path w="722629" h="539750">
                <a:moveTo>
                  <a:pt x="722376" y="21336"/>
                </a:moveTo>
                <a:lnTo>
                  <a:pt x="682751" y="21336"/>
                </a:lnTo>
                <a:lnTo>
                  <a:pt x="704088" y="42672"/>
                </a:lnTo>
                <a:lnTo>
                  <a:pt x="722376" y="42672"/>
                </a:lnTo>
                <a:lnTo>
                  <a:pt x="722376" y="21336"/>
                </a:lnTo>
                <a:close/>
              </a:path>
            </a:pathLst>
          </a:custGeom>
          <a:solidFill>
            <a:srgbClr val="FF0000"/>
          </a:solidFill>
        </p:spPr>
        <p:txBody>
          <a:bodyPr wrap="square" lIns="0" tIns="0" rIns="0" bIns="0" rtlCol="0"/>
          <a:lstStyle/>
          <a:p>
            <a:endParaRPr sz="1535"/>
          </a:p>
        </p:txBody>
      </p:sp>
      <p:sp>
        <p:nvSpPr>
          <p:cNvPr id="39" name="object 39"/>
          <p:cNvSpPr/>
          <p:nvPr/>
        </p:nvSpPr>
        <p:spPr>
          <a:xfrm>
            <a:off x="7137199" y="4669147"/>
            <a:ext cx="618917" cy="460262"/>
          </a:xfrm>
          <a:custGeom>
            <a:avLst/>
            <a:gdLst/>
            <a:ahLst/>
            <a:cxnLst/>
            <a:rect l="l" t="t" r="r" b="b"/>
            <a:pathLst>
              <a:path w="725804" h="539750">
                <a:moveTo>
                  <a:pt x="725424" y="0"/>
                </a:moveTo>
                <a:lnTo>
                  <a:pt x="0" y="0"/>
                </a:lnTo>
                <a:lnTo>
                  <a:pt x="0" y="539495"/>
                </a:lnTo>
                <a:lnTo>
                  <a:pt x="725424" y="539495"/>
                </a:lnTo>
                <a:lnTo>
                  <a:pt x="725424" y="518159"/>
                </a:lnTo>
                <a:lnTo>
                  <a:pt x="39624" y="518159"/>
                </a:lnTo>
                <a:lnTo>
                  <a:pt x="21336" y="496823"/>
                </a:lnTo>
                <a:lnTo>
                  <a:pt x="39624" y="496823"/>
                </a:lnTo>
                <a:lnTo>
                  <a:pt x="39624" y="39623"/>
                </a:lnTo>
                <a:lnTo>
                  <a:pt x="21336" y="39623"/>
                </a:lnTo>
                <a:lnTo>
                  <a:pt x="39624" y="18287"/>
                </a:lnTo>
                <a:lnTo>
                  <a:pt x="725424" y="18287"/>
                </a:lnTo>
                <a:lnTo>
                  <a:pt x="725424" y="0"/>
                </a:lnTo>
                <a:close/>
              </a:path>
              <a:path w="725804" h="539750">
                <a:moveTo>
                  <a:pt x="39624" y="496823"/>
                </a:moveTo>
                <a:lnTo>
                  <a:pt x="21336" y="496823"/>
                </a:lnTo>
                <a:lnTo>
                  <a:pt x="39624" y="518159"/>
                </a:lnTo>
                <a:lnTo>
                  <a:pt x="39624" y="496823"/>
                </a:lnTo>
                <a:close/>
              </a:path>
              <a:path w="725804" h="539750">
                <a:moveTo>
                  <a:pt x="682751" y="496823"/>
                </a:moveTo>
                <a:lnTo>
                  <a:pt x="39624" y="496823"/>
                </a:lnTo>
                <a:lnTo>
                  <a:pt x="39624" y="518159"/>
                </a:lnTo>
                <a:lnTo>
                  <a:pt x="682751" y="518159"/>
                </a:lnTo>
                <a:lnTo>
                  <a:pt x="682751" y="496823"/>
                </a:lnTo>
                <a:close/>
              </a:path>
              <a:path w="725804" h="539750">
                <a:moveTo>
                  <a:pt x="682751" y="18287"/>
                </a:moveTo>
                <a:lnTo>
                  <a:pt x="682751" y="518159"/>
                </a:lnTo>
                <a:lnTo>
                  <a:pt x="704088" y="496823"/>
                </a:lnTo>
                <a:lnTo>
                  <a:pt x="725424" y="496823"/>
                </a:lnTo>
                <a:lnTo>
                  <a:pt x="725424" y="39623"/>
                </a:lnTo>
                <a:lnTo>
                  <a:pt x="704088" y="39623"/>
                </a:lnTo>
                <a:lnTo>
                  <a:pt x="682751" y="18287"/>
                </a:lnTo>
                <a:close/>
              </a:path>
              <a:path w="725804" h="539750">
                <a:moveTo>
                  <a:pt x="725424" y="496823"/>
                </a:moveTo>
                <a:lnTo>
                  <a:pt x="704088" y="496823"/>
                </a:lnTo>
                <a:lnTo>
                  <a:pt x="682751" y="518159"/>
                </a:lnTo>
                <a:lnTo>
                  <a:pt x="725424" y="518159"/>
                </a:lnTo>
                <a:lnTo>
                  <a:pt x="725424" y="496823"/>
                </a:lnTo>
                <a:close/>
              </a:path>
              <a:path w="725804" h="539750">
                <a:moveTo>
                  <a:pt x="39624" y="18287"/>
                </a:moveTo>
                <a:lnTo>
                  <a:pt x="21336" y="39623"/>
                </a:lnTo>
                <a:lnTo>
                  <a:pt x="39624" y="39623"/>
                </a:lnTo>
                <a:lnTo>
                  <a:pt x="39624" y="18287"/>
                </a:lnTo>
                <a:close/>
              </a:path>
              <a:path w="725804" h="539750">
                <a:moveTo>
                  <a:pt x="682751" y="18287"/>
                </a:moveTo>
                <a:lnTo>
                  <a:pt x="39624" y="18287"/>
                </a:lnTo>
                <a:lnTo>
                  <a:pt x="39624" y="39623"/>
                </a:lnTo>
                <a:lnTo>
                  <a:pt x="682751" y="39623"/>
                </a:lnTo>
                <a:lnTo>
                  <a:pt x="682751" y="18287"/>
                </a:lnTo>
                <a:close/>
              </a:path>
              <a:path w="725804" h="539750">
                <a:moveTo>
                  <a:pt x="725424" y="18287"/>
                </a:moveTo>
                <a:lnTo>
                  <a:pt x="682751" y="18287"/>
                </a:lnTo>
                <a:lnTo>
                  <a:pt x="704088" y="39623"/>
                </a:lnTo>
                <a:lnTo>
                  <a:pt x="725424" y="39623"/>
                </a:lnTo>
                <a:lnTo>
                  <a:pt x="725424" y="18287"/>
                </a:lnTo>
                <a:close/>
              </a:path>
            </a:pathLst>
          </a:custGeom>
          <a:solidFill>
            <a:srgbClr val="FF0000"/>
          </a:solidFill>
        </p:spPr>
        <p:txBody>
          <a:bodyPr wrap="square" lIns="0" tIns="0" rIns="0" bIns="0" rtlCol="0"/>
          <a:lstStyle/>
          <a:p>
            <a:endParaRPr sz="1535"/>
          </a:p>
        </p:txBody>
      </p:sp>
      <p:sp>
        <p:nvSpPr>
          <p:cNvPr id="40" name="object 40"/>
          <p:cNvSpPr/>
          <p:nvPr/>
        </p:nvSpPr>
        <p:spPr>
          <a:xfrm>
            <a:off x="5382790" y="4669147"/>
            <a:ext cx="553939" cy="460262"/>
          </a:xfrm>
          <a:custGeom>
            <a:avLst/>
            <a:gdLst/>
            <a:ahLst/>
            <a:cxnLst/>
            <a:rect l="l" t="t" r="r" b="b"/>
            <a:pathLst>
              <a:path w="649604" h="539750">
                <a:moveTo>
                  <a:pt x="649223" y="0"/>
                </a:moveTo>
                <a:lnTo>
                  <a:pt x="0" y="0"/>
                </a:lnTo>
                <a:lnTo>
                  <a:pt x="0" y="539495"/>
                </a:lnTo>
                <a:lnTo>
                  <a:pt x="649223" y="539495"/>
                </a:lnTo>
                <a:lnTo>
                  <a:pt x="649223" y="518159"/>
                </a:lnTo>
                <a:lnTo>
                  <a:pt x="42671" y="518159"/>
                </a:lnTo>
                <a:lnTo>
                  <a:pt x="21336" y="496823"/>
                </a:lnTo>
                <a:lnTo>
                  <a:pt x="42671" y="496823"/>
                </a:lnTo>
                <a:lnTo>
                  <a:pt x="42671" y="39623"/>
                </a:lnTo>
                <a:lnTo>
                  <a:pt x="21336" y="39623"/>
                </a:lnTo>
                <a:lnTo>
                  <a:pt x="42671" y="18287"/>
                </a:lnTo>
                <a:lnTo>
                  <a:pt x="649223" y="18287"/>
                </a:lnTo>
                <a:lnTo>
                  <a:pt x="649223" y="0"/>
                </a:lnTo>
                <a:close/>
              </a:path>
              <a:path w="649604" h="539750">
                <a:moveTo>
                  <a:pt x="42671" y="496823"/>
                </a:moveTo>
                <a:lnTo>
                  <a:pt x="21336" y="496823"/>
                </a:lnTo>
                <a:lnTo>
                  <a:pt x="42671" y="518159"/>
                </a:lnTo>
                <a:lnTo>
                  <a:pt x="42671" y="496823"/>
                </a:lnTo>
                <a:close/>
              </a:path>
              <a:path w="649604" h="539750">
                <a:moveTo>
                  <a:pt x="606551" y="496823"/>
                </a:moveTo>
                <a:lnTo>
                  <a:pt x="42671" y="496823"/>
                </a:lnTo>
                <a:lnTo>
                  <a:pt x="42671" y="518159"/>
                </a:lnTo>
                <a:lnTo>
                  <a:pt x="606551" y="518159"/>
                </a:lnTo>
                <a:lnTo>
                  <a:pt x="606551" y="496823"/>
                </a:lnTo>
                <a:close/>
              </a:path>
              <a:path w="649604" h="539750">
                <a:moveTo>
                  <a:pt x="606551" y="18287"/>
                </a:moveTo>
                <a:lnTo>
                  <a:pt x="606551" y="518159"/>
                </a:lnTo>
                <a:lnTo>
                  <a:pt x="627888" y="496823"/>
                </a:lnTo>
                <a:lnTo>
                  <a:pt x="649223" y="496823"/>
                </a:lnTo>
                <a:lnTo>
                  <a:pt x="649223" y="39623"/>
                </a:lnTo>
                <a:lnTo>
                  <a:pt x="627888" y="39623"/>
                </a:lnTo>
                <a:lnTo>
                  <a:pt x="606551" y="18287"/>
                </a:lnTo>
                <a:close/>
              </a:path>
              <a:path w="649604" h="539750">
                <a:moveTo>
                  <a:pt x="649223" y="496823"/>
                </a:moveTo>
                <a:lnTo>
                  <a:pt x="627888" y="496823"/>
                </a:lnTo>
                <a:lnTo>
                  <a:pt x="606551" y="518159"/>
                </a:lnTo>
                <a:lnTo>
                  <a:pt x="649223" y="518159"/>
                </a:lnTo>
                <a:lnTo>
                  <a:pt x="649223" y="496823"/>
                </a:lnTo>
                <a:close/>
              </a:path>
              <a:path w="649604" h="539750">
                <a:moveTo>
                  <a:pt x="42671" y="18287"/>
                </a:moveTo>
                <a:lnTo>
                  <a:pt x="21336" y="39623"/>
                </a:lnTo>
                <a:lnTo>
                  <a:pt x="42671" y="39623"/>
                </a:lnTo>
                <a:lnTo>
                  <a:pt x="42671" y="18287"/>
                </a:lnTo>
                <a:close/>
              </a:path>
              <a:path w="649604" h="539750">
                <a:moveTo>
                  <a:pt x="606551" y="18287"/>
                </a:moveTo>
                <a:lnTo>
                  <a:pt x="42671" y="18287"/>
                </a:lnTo>
                <a:lnTo>
                  <a:pt x="42671" y="39623"/>
                </a:lnTo>
                <a:lnTo>
                  <a:pt x="606551" y="39623"/>
                </a:lnTo>
                <a:lnTo>
                  <a:pt x="606551" y="18287"/>
                </a:lnTo>
                <a:close/>
              </a:path>
              <a:path w="649604" h="539750">
                <a:moveTo>
                  <a:pt x="649223" y="18287"/>
                </a:moveTo>
                <a:lnTo>
                  <a:pt x="606551" y="18287"/>
                </a:lnTo>
                <a:lnTo>
                  <a:pt x="627888" y="39623"/>
                </a:lnTo>
                <a:lnTo>
                  <a:pt x="649223" y="39623"/>
                </a:lnTo>
                <a:lnTo>
                  <a:pt x="649223" y="18287"/>
                </a:lnTo>
                <a:close/>
              </a:path>
            </a:pathLst>
          </a:custGeom>
          <a:solidFill>
            <a:srgbClr val="FF0000"/>
          </a:solidFill>
        </p:spPr>
        <p:txBody>
          <a:bodyPr wrap="square" lIns="0" tIns="0" rIns="0" bIns="0" rtlCol="0"/>
          <a:lstStyle/>
          <a:p>
            <a:endParaRPr sz="1535"/>
          </a:p>
        </p:txBody>
      </p:sp>
      <p:sp>
        <p:nvSpPr>
          <p:cNvPr id="41" name="object 41"/>
          <p:cNvSpPr txBox="1"/>
          <p:nvPr/>
        </p:nvSpPr>
        <p:spPr>
          <a:xfrm>
            <a:off x="3230280" y="3092604"/>
            <a:ext cx="2074427" cy="979919"/>
          </a:xfrm>
          <a:prstGeom prst="rect">
            <a:avLst/>
          </a:prstGeom>
        </p:spPr>
        <p:txBody>
          <a:bodyPr vert="horz" wrap="square" lIns="0" tIns="10830" rIns="0" bIns="0" rtlCol="0">
            <a:spAutoFit/>
          </a:bodyPr>
          <a:lstStyle/>
          <a:p>
            <a:pPr marL="10829" marR="4332" indent="839270">
              <a:lnSpc>
                <a:spcPct val="141500"/>
              </a:lnSpc>
              <a:spcBef>
                <a:spcPts val="85"/>
              </a:spcBef>
            </a:pPr>
            <a:r>
              <a:rPr sz="2217" spc="-81" dirty="0">
                <a:solidFill>
                  <a:srgbClr val="FF0000"/>
                </a:solidFill>
                <a:latin typeface="Times New Roman"/>
                <a:cs typeface="Times New Roman"/>
              </a:rPr>
              <a:t>Yes  </a:t>
            </a:r>
            <a:r>
              <a:rPr sz="2217" spc="13" dirty="0">
                <a:latin typeface="Times New Roman"/>
                <a:cs typeface="Times New Roman"/>
              </a:rPr>
              <a:t>[</a:t>
            </a:r>
            <a:r>
              <a:rPr sz="2217" spc="-9" dirty="0">
                <a:latin typeface="Times New Roman"/>
                <a:cs typeface="Times New Roman"/>
              </a:rPr>
              <a:t>D3,D7,D12,D13]</a:t>
            </a:r>
            <a:endParaRPr sz="2217">
              <a:latin typeface="Times New Roman"/>
              <a:cs typeface="Times New Roman"/>
            </a:endParaRPr>
          </a:p>
        </p:txBody>
      </p:sp>
      <p:sp>
        <p:nvSpPr>
          <p:cNvPr id="42" name="object 42"/>
          <p:cNvSpPr txBox="1"/>
          <p:nvPr/>
        </p:nvSpPr>
        <p:spPr>
          <a:xfrm>
            <a:off x="2037281" y="4550714"/>
            <a:ext cx="1510742" cy="1000309"/>
          </a:xfrm>
          <a:prstGeom prst="rect">
            <a:avLst/>
          </a:prstGeom>
        </p:spPr>
        <p:txBody>
          <a:bodyPr vert="horz" wrap="square" lIns="0" tIns="10830" rIns="0" bIns="0" rtlCol="0">
            <a:spAutoFit/>
          </a:bodyPr>
          <a:lstStyle/>
          <a:p>
            <a:pPr marL="10829" marR="4332" indent="350869">
              <a:lnSpc>
                <a:spcPct val="145400"/>
              </a:lnSpc>
              <a:spcBef>
                <a:spcPts val="85"/>
              </a:spcBef>
            </a:pPr>
            <a:r>
              <a:rPr sz="2217" spc="-81" dirty="0">
                <a:solidFill>
                  <a:srgbClr val="FF0000"/>
                </a:solidFill>
                <a:latin typeface="Times New Roman"/>
                <a:cs typeface="Times New Roman"/>
              </a:rPr>
              <a:t>Yes  </a:t>
            </a:r>
            <a:r>
              <a:rPr sz="2217" spc="13" dirty="0">
                <a:latin typeface="Times New Roman"/>
                <a:cs typeface="Times New Roman"/>
              </a:rPr>
              <a:t>[</a:t>
            </a:r>
            <a:r>
              <a:rPr sz="2217" spc="-9" dirty="0">
                <a:latin typeface="Times New Roman"/>
                <a:cs typeface="Times New Roman"/>
              </a:rPr>
              <a:t>D8,D9,D</a:t>
            </a:r>
            <a:r>
              <a:rPr sz="2217" spc="-90" dirty="0">
                <a:latin typeface="Times New Roman"/>
                <a:cs typeface="Times New Roman"/>
              </a:rPr>
              <a:t>1</a:t>
            </a:r>
            <a:r>
              <a:rPr sz="2217" spc="-4" dirty="0">
                <a:latin typeface="Times New Roman"/>
                <a:cs typeface="Times New Roman"/>
              </a:rPr>
              <a:t>1]</a:t>
            </a:r>
            <a:endParaRPr sz="2217">
              <a:latin typeface="Times New Roman"/>
              <a:cs typeface="Times New Roman"/>
            </a:endParaRPr>
          </a:p>
        </p:txBody>
      </p:sp>
      <p:sp>
        <p:nvSpPr>
          <p:cNvPr id="43" name="object 43"/>
          <p:cNvSpPr txBox="1"/>
          <p:nvPr/>
        </p:nvSpPr>
        <p:spPr>
          <a:xfrm>
            <a:off x="4982091" y="4620890"/>
            <a:ext cx="1107877" cy="863862"/>
          </a:xfrm>
          <a:prstGeom prst="rect">
            <a:avLst/>
          </a:prstGeom>
        </p:spPr>
        <p:txBody>
          <a:bodyPr vert="horz" wrap="square" lIns="0" tIns="10830" rIns="0" bIns="0" rtlCol="0">
            <a:spAutoFit/>
          </a:bodyPr>
          <a:lstStyle/>
          <a:p>
            <a:pPr marL="10829" marR="4332" indent="491108">
              <a:lnSpc>
                <a:spcPct val="124600"/>
              </a:lnSpc>
              <a:spcBef>
                <a:spcPts val="85"/>
              </a:spcBef>
            </a:pPr>
            <a:r>
              <a:rPr sz="2217" spc="-9" dirty="0">
                <a:solidFill>
                  <a:srgbClr val="FF0000"/>
                </a:solidFill>
                <a:latin typeface="Times New Roman"/>
                <a:cs typeface="Times New Roman"/>
              </a:rPr>
              <a:t>No  </a:t>
            </a:r>
            <a:r>
              <a:rPr sz="2217" spc="13" dirty="0">
                <a:latin typeface="Times New Roman"/>
                <a:cs typeface="Times New Roman"/>
              </a:rPr>
              <a:t>[</a:t>
            </a:r>
            <a:r>
              <a:rPr sz="2217" spc="-9" dirty="0">
                <a:latin typeface="Times New Roman"/>
                <a:cs typeface="Times New Roman"/>
              </a:rPr>
              <a:t>D6,D14]</a:t>
            </a:r>
            <a:endParaRPr sz="2217">
              <a:latin typeface="Times New Roman"/>
              <a:cs typeface="Times New Roman"/>
            </a:endParaRPr>
          </a:p>
        </p:txBody>
      </p:sp>
      <p:sp>
        <p:nvSpPr>
          <p:cNvPr id="44" name="object 44"/>
          <p:cNvSpPr txBox="1"/>
          <p:nvPr/>
        </p:nvSpPr>
        <p:spPr>
          <a:xfrm>
            <a:off x="6806678" y="4620890"/>
            <a:ext cx="1521029" cy="863862"/>
          </a:xfrm>
          <a:prstGeom prst="rect">
            <a:avLst/>
          </a:prstGeom>
        </p:spPr>
        <p:txBody>
          <a:bodyPr vert="horz" wrap="square" lIns="0" tIns="10830" rIns="0" bIns="0" rtlCol="0">
            <a:spAutoFit/>
          </a:bodyPr>
          <a:lstStyle/>
          <a:p>
            <a:pPr marL="10829" marR="4332" indent="420718">
              <a:lnSpc>
                <a:spcPct val="124600"/>
              </a:lnSpc>
              <a:spcBef>
                <a:spcPts val="85"/>
              </a:spcBef>
            </a:pPr>
            <a:r>
              <a:rPr sz="2217" spc="-81" dirty="0">
                <a:solidFill>
                  <a:srgbClr val="FF0000"/>
                </a:solidFill>
                <a:latin typeface="Times New Roman"/>
                <a:cs typeface="Times New Roman"/>
              </a:rPr>
              <a:t>Yes  </a:t>
            </a:r>
            <a:r>
              <a:rPr sz="2217" spc="13" dirty="0">
                <a:latin typeface="Times New Roman"/>
                <a:cs typeface="Times New Roman"/>
              </a:rPr>
              <a:t>[</a:t>
            </a:r>
            <a:r>
              <a:rPr sz="2217" spc="-9" dirty="0">
                <a:latin typeface="Times New Roman"/>
                <a:cs typeface="Times New Roman"/>
              </a:rPr>
              <a:t>D4,D5,D10]</a:t>
            </a:r>
            <a:endParaRPr sz="2217">
              <a:latin typeface="Times New Roman"/>
              <a:cs typeface="Times New Roman"/>
            </a:endParaRPr>
          </a:p>
        </p:txBody>
      </p:sp>
      <p:sp>
        <p:nvSpPr>
          <p:cNvPr id="45" name="object 45"/>
          <p:cNvSpPr txBox="1"/>
          <p:nvPr/>
        </p:nvSpPr>
        <p:spPr>
          <a:xfrm>
            <a:off x="353047" y="4550714"/>
            <a:ext cx="968174" cy="1000309"/>
          </a:xfrm>
          <a:prstGeom prst="rect">
            <a:avLst/>
          </a:prstGeom>
        </p:spPr>
        <p:txBody>
          <a:bodyPr vert="horz" wrap="square" lIns="0" tIns="10830" rIns="0" bIns="0" rtlCol="0">
            <a:spAutoFit/>
          </a:bodyPr>
          <a:lstStyle/>
          <a:p>
            <a:pPr marL="10829" marR="4332" indent="140239">
              <a:lnSpc>
                <a:spcPct val="145400"/>
              </a:lnSpc>
              <a:spcBef>
                <a:spcPts val="85"/>
              </a:spcBef>
            </a:pPr>
            <a:r>
              <a:rPr sz="2217" spc="-9" dirty="0">
                <a:solidFill>
                  <a:srgbClr val="FF0000"/>
                </a:solidFill>
                <a:latin typeface="Times New Roman"/>
                <a:cs typeface="Times New Roman"/>
              </a:rPr>
              <a:t>No  </a:t>
            </a:r>
            <a:r>
              <a:rPr sz="2217" spc="13" dirty="0">
                <a:latin typeface="Times New Roman"/>
                <a:cs typeface="Times New Roman"/>
              </a:rPr>
              <a:t>[</a:t>
            </a:r>
            <a:r>
              <a:rPr sz="2217" spc="-4" dirty="0">
                <a:latin typeface="Times New Roman"/>
                <a:cs typeface="Times New Roman"/>
              </a:rPr>
              <a:t>D1,D2]</a:t>
            </a:r>
            <a:endParaRPr sz="2217">
              <a:latin typeface="Times New Roman"/>
              <a:cs typeface="Times New Roman"/>
            </a:endParaRPr>
          </a:p>
        </p:txBody>
      </p:sp>
    </p:spTree>
    <p:extLst>
      <p:ext uri="{BB962C8B-B14F-4D97-AF65-F5344CB8AC3E}">
        <p14:creationId xmlns:p14="http://schemas.microsoft.com/office/powerpoint/2010/main" val="1384014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450850"/>
            <a:ext cx="8679929" cy="562610"/>
          </a:xfrm>
        </p:spPr>
        <p:txBody>
          <a:bodyPr/>
          <a:lstStyle/>
          <a:p>
            <a:r>
              <a:rPr lang="en-US" b="0" dirty="0"/>
              <a:t>What is Reinforcement Learning?</a:t>
            </a:r>
            <a:br>
              <a:rPr lang="en-US" b="0" dirty="0"/>
            </a:br>
            <a:endParaRPr lang="en-US" dirty="0"/>
          </a:p>
        </p:txBody>
      </p:sp>
      <p:sp>
        <p:nvSpPr>
          <p:cNvPr id="3" name="Text Placeholder 2"/>
          <p:cNvSpPr>
            <a:spLocks noGrp="1"/>
          </p:cNvSpPr>
          <p:nvPr>
            <p:ph type="body" idx="1"/>
          </p:nvPr>
        </p:nvSpPr>
        <p:spPr>
          <a:xfrm>
            <a:off x="244214" y="1428496"/>
            <a:ext cx="8630170" cy="2215991"/>
          </a:xfrm>
        </p:spPr>
        <p:txBody>
          <a:bodyPr/>
          <a:lstStyle/>
          <a:p>
            <a:pPr algn="just"/>
            <a:r>
              <a:rPr lang="en-US" dirty="0"/>
              <a:t>It is the ability of an agent to interact with the environment and find out what is the best outcome. It follows the concept of hit and trial method. The agent is rewarded or penalized with a point for a correct or a wrong answer, and on the basis of the positive reward points gained the model trains itself. And again once trained it gets ready to predict the new data presented to it.</a:t>
            </a:r>
          </a:p>
        </p:txBody>
      </p:sp>
    </p:spTree>
    <p:extLst>
      <p:ext uri="{BB962C8B-B14F-4D97-AF65-F5344CB8AC3E}">
        <p14:creationId xmlns:p14="http://schemas.microsoft.com/office/powerpoint/2010/main" val="413509284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301" y="580288"/>
            <a:ext cx="4075402" cy="503925"/>
          </a:xfrm>
          <a:prstGeom prst="rect">
            <a:avLst/>
          </a:prstGeom>
        </p:spPr>
        <p:txBody>
          <a:bodyPr vert="horz" wrap="square" lIns="0" tIns="11371" rIns="0" bIns="0" rtlCol="0">
            <a:spAutoFit/>
          </a:bodyPr>
          <a:lstStyle/>
          <a:p>
            <a:pPr marL="10829">
              <a:spcBef>
                <a:spcPts val="90"/>
              </a:spcBef>
            </a:pPr>
            <a:r>
              <a:rPr spc="-4" dirty="0"/>
              <a:t>ID3 </a:t>
            </a:r>
            <a:r>
              <a:rPr dirty="0"/>
              <a:t>-</a:t>
            </a:r>
            <a:r>
              <a:rPr spc="-43" dirty="0"/>
              <a:t> </a:t>
            </a:r>
            <a:r>
              <a:rPr spc="-4" dirty="0"/>
              <a:t>Algorithm</a:t>
            </a:r>
          </a:p>
        </p:txBody>
      </p:sp>
      <p:sp>
        <p:nvSpPr>
          <p:cNvPr id="3" name="object 3"/>
          <p:cNvSpPr txBox="1"/>
          <p:nvPr/>
        </p:nvSpPr>
        <p:spPr>
          <a:xfrm>
            <a:off x="369076" y="1048131"/>
            <a:ext cx="8303124" cy="5154463"/>
          </a:xfrm>
          <a:prstGeom prst="rect">
            <a:avLst/>
          </a:prstGeom>
        </p:spPr>
        <p:txBody>
          <a:bodyPr vert="horz" wrap="square" lIns="0" tIns="11913" rIns="0" bIns="0" rtlCol="0">
            <a:spAutoFit/>
          </a:bodyPr>
          <a:lstStyle/>
          <a:p>
            <a:pPr marL="64976">
              <a:lnSpc>
                <a:spcPts val="2166"/>
              </a:lnSpc>
              <a:spcBef>
                <a:spcPts val="94"/>
              </a:spcBef>
            </a:pPr>
            <a:r>
              <a:rPr sz="1833" dirty="0">
                <a:latin typeface="Times New Roman"/>
                <a:cs typeface="Times New Roman"/>
              </a:rPr>
              <a:t>ID3</a:t>
            </a:r>
            <a:r>
              <a:rPr sz="1833" i="1" dirty="0">
                <a:latin typeface="Times New Roman"/>
                <a:cs typeface="Times New Roman"/>
              </a:rPr>
              <a:t>(Examples, TargetAttribute,</a:t>
            </a:r>
            <a:r>
              <a:rPr sz="1833" i="1" spc="-4" dirty="0">
                <a:latin typeface="Times New Roman"/>
                <a:cs typeface="Times New Roman"/>
              </a:rPr>
              <a:t> </a:t>
            </a:r>
            <a:r>
              <a:rPr sz="1833" i="1" dirty="0">
                <a:latin typeface="Times New Roman"/>
                <a:cs typeface="Times New Roman"/>
              </a:rPr>
              <a:t>Attributes</a:t>
            </a:r>
            <a:r>
              <a:rPr sz="1833" dirty="0">
                <a:latin typeface="Times New Roman"/>
                <a:cs typeface="Times New Roman"/>
              </a:rPr>
              <a:t>)</a:t>
            </a:r>
            <a:endParaRPr sz="1833">
              <a:latin typeface="Times New Roman"/>
              <a:cs typeface="Times New Roman"/>
            </a:endParaRPr>
          </a:p>
          <a:p>
            <a:pPr marL="381732" indent="-317298">
              <a:lnSpc>
                <a:spcPts val="2119"/>
              </a:lnSpc>
              <a:buChar char="•"/>
              <a:tabLst>
                <a:tab pos="381732" algn="l"/>
                <a:tab pos="382273" algn="l"/>
              </a:tabLst>
            </a:pPr>
            <a:r>
              <a:rPr sz="1833" dirty="0">
                <a:latin typeface="Times New Roman"/>
                <a:cs typeface="Times New Roman"/>
              </a:rPr>
              <a:t>Create a </a:t>
            </a:r>
            <a:r>
              <a:rPr sz="1833" i="1" dirty="0">
                <a:latin typeface="Times New Roman"/>
                <a:cs typeface="Times New Roman"/>
              </a:rPr>
              <a:t>Root </a:t>
            </a:r>
            <a:r>
              <a:rPr sz="1833" dirty="0">
                <a:latin typeface="Times New Roman"/>
                <a:cs typeface="Times New Roman"/>
              </a:rPr>
              <a:t>node </a:t>
            </a:r>
            <a:r>
              <a:rPr sz="1833" spc="-4" dirty="0">
                <a:latin typeface="Times New Roman"/>
                <a:cs typeface="Times New Roman"/>
              </a:rPr>
              <a:t>for </a:t>
            </a:r>
            <a:r>
              <a:rPr sz="1833" dirty="0">
                <a:latin typeface="Times New Roman"/>
                <a:cs typeface="Times New Roman"/>
              </a:rPr>
              <a:t>the tree</a:t>
            </a:r>
            <a:endParaRPr sz="1833">
              <a:latin typeface="Times New Roman"/>
              <a:cs typeface="Times New Roman"/>
            </a:endParaRPr>
          </a:p>
          <a:p>
            <a:pPr marL="381732" indent="-317298">
              <a:lnSpc>
                <a:spcPts val="2119"/>
              </a:lnSpc>
              <a:buChar char="•"/>
              <a:tabLst>
                <a:tab pos="381732" algn="l"/>
                <a:tab pos="382273" algn="l"/>
              </a:tabLst>
            </a:pPr>
            <a:r>
              <a:rPr sz="1833" spc="-21" dirty="0">
                <a:latin typeface="Times New Roman"/>
                <a:cs typeface="Times New Roman"/>
              </a:rPr>
              <a:t>If </a:t>
            </a:r>
            <a:r>
              <a:rPr sz="1833" dirty="0">
                <a:latin typeface="Times New Roman"/>
                <a:cs typeface="Times New Roman"/>
              </a:rPr>
              <a:t>all </a:t>
            </a:r>
            <a:r>
              <a:rPr sz="1833" i="1" dirty="0">
                <a:latin typeface="Times New Roman"/>
                <a:cs typeface="Times New Roman"/>
              </a:rPr>
              <a:t>Examples </a:t>
            </a:r>
            <a:r>
              <a:rPr sz="1833" dirty="0">
                <a:latin typeface="Times New Roman"/>
                <a:cs typeface="Times New Roman"/>
              </a:rPr>
              <a:t>are positive, Return the </a:t>
            </a:r>
            <a:r>
              <a:rPr sz="1833" spc="-4" dirty="0">
                <a:latin typeface="Times New Roman"/>
                <a:cs typeface="Times New Roman"/>
              </a:rPr>
              <a:t>single-node </a:t>
            </a:r>
            <a:r>
              <a:rPr sz="1833" dirty="0">
                <a:latin typeface="Times New Roman"/>
                <a:cs typeface="Times New Roman"/>
              </a:rPr>
              <a:t>tree </a:t>
            </a:r>
            <a:r>
              <a:rPr sz="1833" i="1" dirty="0">
                <a:latin typeface="Times New Roman"/>
                <a:cs typeface="Times New Roman"/>
              </a:rPr>
              <a:t>Root</a:t>
            </a:r>
            <a:r>
              <a:rPr sz="1833" dirty="0">
                <a:latin typeface="Times New Roman"/>
                <a:cs typeface="Times New Roman"/>
              </a:rPr>
              <a:t>, </a:t>
            </a:r>
            <a:r>
              <a:rPr sz="1833" spc="-9" dirty="0">
                <a:latin typeface="Times New Roman"/>
                <a:cs typeface="Times New Roman"/>
              </a:rPr>
              <a:t>with </a:t>
            </a:r>
            <a:r>
              <a:rPr sz="1833" dirty="0">
                <a:latin typeface="Times New Roman"/>
                <a:cs typeface="Times New Roman"/>
              </a:rPr>
              <a:t>label </a:t>
            </a:r>
            <a:r>
              <a:rPr sz="1833" spc="4" dirty="0">
                <a:latin typeface="Times New Roman"/>
                <a:cs typeface="Times New Roman"/>
              </a:rPr>
              <a:t>=</a:t>
            </a:r>
            <a:r>
              <a:rPr sz="1833" spc="166" dirty="0">
                <a:latin typeface="Times New Roman"/>
                <a:cs typeface="Times New Roman"/>
              </a:rPr>
              <a:t> </a:t>
            </a:r>
            <a:r>
              <a:rPr sz="1833" spc="4" dirty="0">
                <a:latin typeface="Times New Roman"/>
                <a:cs typeface="Times New Roman"/>
              </a:rPr>
              <a:t>+</a:t>
            </a:r>
            <a:endParaRPr sz="1833">
              <a:latin typeface="Times New Roman"/>
              <a:cs typeface="Times New Roman"/>
            </a:endParaRPr>
          </a:p>
          <a:p>
            <a:pPr marL="381732" indent="-317298">
              <a:lnSpc>
                <a:spcPts val="2119"/>
              </a:lnSpc>
              <a:buChar char="•"/>
              <a:tabLst>
                <a:tab pos="381732" algn="l"/>
                <a:tab pos="382273" algn="l"/>
              </a:tabLst>
            </a:pPr>
            <a:r>
              <a:rPr sz="1833" spc="-21" dirty="0">
                <a:latin typeface="Times New Roman"/>
                <a:cs typeface="Times New Roman"/>
              </a:rPr>
              <a:t>If </a:t>
            </a:r>
            <a:r>
              <a:rPr sz="1833" dirty="0">
                <a:latin typeface="Times New Roman"/>
                <a:cs typeface="Times New Roman"/>
              </a:rPr>
              <a:t>all </a:t>
            </a:r>
            <a:r>
              <a:rPr sz="1833" i="1" dirty="0">
                <a:latin typeface="Times New Roman"/>
                <a:cs typeface="Times New Roman"/>
              </a:rPr>
              <a:t>Examples </a:t>
            </a:r>
            <a:r>
              <a:rPr sz="1833" dirty="0">
                <a:latin typeface="Times New Roman"/>
                <a:cs typeface="Times New Roman"/>
              </a:rPr>
              <a:t>are </a:t>
            </a:r>
            <a:r>
              <a:rPr sz="1833" spc="-4" dirty="0">
                <a:latin typeface="Times New Roman"/>
                <a:cs typeface="Times New Roman"/>
              </a:rPr>
              <a:t>negative, </a:t>
            </a:r>
            <a:r>
              <a:rPr sz="1833" dirty="0">
                <a:latin typeface="Times New Roman"/>
                <a:cs typeface="Times New Roman"/>
              </a:rPr>
              <a:t>Return the </a:t>
            </a:r>
            <a:r>
              <a:rPr sz="1833" spc="-4" dirty="0">
                <a:latin typeface="Times New Roman"/>
                <a:cs typeface="Times New Roman"/>
              </a:rPr>
              <a:t>single-node </a:t>
            </a:r>
            <a:r>
              <a:rPr sz="1833" dirty="0">
                <a:latin typeface="Times New Roman"/>
                <a:cs typeface="Times New Roman"/>
              </a:rPr>
              <a:t>tree </a:t>
            </a:r>
            <a:r>
              <a:rPr sz="1833" i="1" dirty="0">
                <a:latin typeface="Times New Roman"/>
                <a:cs typeface="Times New Roman"/>
              </a:rPr>
              <a:t>Root</a:t>
            </a:r>
            <a:r>
              <a:rPr sz="1833" dirty="0">
                <a:latin typeface="Times New Roman"/>
                <a:cs typeface="Times New Roman"/>
              </a:rPr>
              <a:t>, </a:t>
            </a:r>
            <a:r>
              <a:rPr sz="1833" spc="-9" dirty="0">
                <a:latin typeface="Times New Roman"/>
                <a:cs typeface="Times New Roman"/>
              </a:rPr>
              <a:t>with </a:t>
            </a:r>
            <a:r>
              <a:rPr sz="1833" dirty="0">
                <a:latin typeface="Times New Roman"/>
                <a:cs typeface="Times New Roman"/>
              </a:rPr>
              <a:t>label </a:t>
            </a:r>
            <a:r>
              <a:rPr sz="1833" spc="4" dirty="0">
                <a:latin typeface="Times New Roman"/>
                <a:cs typeface="Times New Roman"/>
              </a:rPr>
              <a:t>=</a:t>
            </a:r>
            <a:r>
              <a:rPr sz="1833" spc="205" dirty="0">
                <a:latin typeface="Times New Roman"/>
                <a:cs typeface="Times New Roman"/>
              </a:rPr>
              <a:t> </a:t>
            </a:r>
            <a:r>
              <a:rPr sz="1833" dirty="0">
                <a:latin typeface="Times New Roman"/>
                <a:cs typeface="Times New Roman"/>
              </a:rPr>
              <a:t>-</a:t>
            </a:r>
            <a:endParaRPr sz="1833">
              <a:latin typeface="Times New Roman"/>
              <a:cs typeface="Times New Roman"/>
            </a:endParaRPr>
          </a:p>
          <a:p>
            <a:pPr marL="381732" marR="141864" indent="-317298">
              <a:lnSpc>
                <a:spcPts val="2132"/>
              </a:lnSpc>
              <a:spcBef>
                <a:spcPts val="81"/>
              </a:spcBef>
              <a:buChar char="•"/>
              <a:tabLst>
                <a:tab pos="381732" algn="l"/>
                <a:tab pos="382273" algn="l"/>
              </a:tabLst>
            </a:pPr>
            <a:r>
              <a:rPr sz="1833" spc="-21" dirty="0">
                <a:latin typeface="Times New Roman"/>
                <a:cs typeface="Times New Roman"/>
              </a:rPr>
              <a:t>If </a:t>
            </a:r>
            <a:r>
              <a:rPr sz="1833" i="1" dirty="0">
                <a:latin typeface="Times New Roman"/>
                <a:cs typeface="Times New Roman"/>
              </a:rPr>
              <a:t>Attributes </a:t>
            </a:r>
            <a:r>
              <a:rPr sz="1833" dirty="0">
                <a:latin typeface="Times New Roman"/>
                <a:cs typeface="Times New Roman"/>
              </a:rPr>
              <a:t>is </a:t>
            </a:r>
            <a:r>
              <a:rPr sz="1833" spc="-13" dirty="0">
                <a:latin typeface="Times New Roman"/>
                <a:cs typeface="Times New Roman"/>
              </a:rPr>
              <a:t>empty, </a:t>
            </a:r>
            <a:r>
              <a:rPr sz="1833" dirty="0">
                <a:latin typeface="Times New Roman"/>
                <a:cs typeface="Times New Roman"/>
              </a:rPr>
              <a:t>Return the </a:t>
            </a:r>
            <a:r>
              <a:rPr sz="1833" spc="-4" dirty="0">
                <a:latin typeface="Times New Roman"/>
                <a:cs typeface="Times New Roman"/>
              </a:rPr>
              <a:t>single-node </a:t>
            </a:r>
            <a:r>
              <a:rPr sz="1833" dirty="0">
                <a:latin typeface="Times New Roman"/>
                <a:cs typeface="Times New Roman"/>
              </a:rPr>
              <a:t>tree Root, </a:t>
            </a:r>
            <a:r>
              <a:rPr sz="1833" spc="-9" dirty="0">
                <a:latin typeface="Times New Roman"/>
                <a:cs typeface="Times New Roman"/>
              </a:rPr>
              <a:t>with </a:t>
            </a:r>
            <a:r>
              <a:rPr sz="1833" dirty="0">
                <a:latin typeface="Times New Roman"/>
                <a:cs typeface="Times New Roman"/>
              </a:rPr>
              <a:t>label </a:t>
            </a:r>
            <a:r>
              <a:rPr sz="1833" spc="4" dirty="0">
                <a:latin typeface="Times New Roman"/>
                <a:cs typeface="Times New Roman"/>
              </a:rPr>
              <a:t>= </a:t>
            </a:r>
            <a:r>
              <a:rPr sz="1833" spc="-4" dirty="0">
                <a:latin typeface="Times New Roman"/>
                <a:cs typeface="Times New Roman"/>
              </a:rPr>
              <a:t>most common  value </a:t>
            </a:r>
            <a:r>
              <a:rPr sz="1833" dirty="0">
                <a:latin typeface="Times New Roman"/>
                <a:cs typeface="Times New Roman"/>
              </a:rPr>
              <a:t>of </a:t>
            </a:r>
            <a:r>
              <a:rPr sz="1833" i="1" dirty="0">
                <a:latin typeface="Times New Roman"/>
                <a:cs typeface="Times New Roman"/>
              </a:rPr>
              <a:t>TargetAttribute </a:t>
            </a:r>
            <a:r>
              <a:rPr sz="1833" dirty="0">
                <a:latin typeface="Times New Roman"/>
                <a:cs typeface="Times New Roman"/>
              </a:rPr>
              <a:t>in</a:t>
            </a:r>
            <a:r>
              <a:rPr sz="1833" spc="-21" dirty="0">
                <a:latin typeface="Times New Roman"/>
                <a:cs typeface="Times New Roman"/>
              </a:rPr>
              <a:t> </a:t>
            </a:r>
            <a:r>
              <a:rPr sz="1833" i="1" dirty="0">
                <a:latin typeface="Times New Roman"/>
                <a:cs typeface="Times New Roman"/>
              </a:rPr>
              <a:t>Examples</a:t>
            </a:r>
            <a:endParaRPr sz="1833">
              <a:latin typeface="Times New Roman"/>
              <a:cs typeface="Times New Roman"/>
            </a:endParaRPr>
          </a:p>
          <a:p>
            <a:pPr marL="381732" indent="-317298">
              <a:lnSpc>
                <a:spcPts val="2008"/>
              </a:lnSpc>
              <a:buChar char="•"/>
              <a:tabLst>
                <a:tab pos="381732" algn="l"/>
                <a:tab pos="382273" algn="l"/>
              </a:tabLst>
            </a:pPr>
            <a:r>
              <a:rPr sz="1833" spc="-4" dirty="0">
                <a:latin typeface="Times New Roman"/>
                <a:cs typeface="Times New Roman"/>
              </a:rPr>
              <a:t>Otherwise</a:t>
            </a:r>
            <a:r>
              <a:rPr sz="1833" spc="26" dirty="0">
                <a:latin typeface="Times New Roman"/>
                <a:cs typeface="Times New Roman"/>
              </a:rPr>
              <a:t> </a:t>
            </a:r>
            <a:r>
              <a:rPr sz="1833" spc="-4" dirty="0">
                <a:latin typeface="Times New Roman"/>
                <a:cs typeface="Times New Roman"/>
              </a:rPr>
              <a:t>Begin</a:t>
            </a:r>
            <a:endParaRPr sz="1833">
              <a:latin typeface="Times New Roman"/>
              <a:cs typeface="Times New Roman"/>
            </a:endParaRPr>
          </a:p>
          <a:p>
            <a:pPr marL="748303" lvl="1" indent="-263152">
              <a:lnSpc>
                <a:spcPts val="2127"/>
              </a:lnSpc>
              <a:buChar char="–"/>
              <a:tabLst>
                <a:tab pos="748303" algn="l"/>
                <a:tab pos="748845" algn="l"/>
              </a:tabLst>
            </a:pPr>
            <a:r>
              <a:rPr sz="1833" spc="4" dirty="0">
                <a:latin typeface="Times New Roman"/>
                <a:cs typeface="Times New Roman"/>
              </a:rPr>
              <a:t>A </a:t>
            </a:r>
            <a:r>
              <a:rPr sz="1833" spc="4" dirty="0">
                <a:latin typeface="Wingdings"/>
                <a:cs typeface="Wingdings"/>
              </a:rPr>
              <a:t></a:t>
            </a:r>
            <a:r>
              <a:rPr sz="1833" spc="4" dirty="0">
                <a:latin typeface="Times New Roman"/>
                <a:cs typeface="Times New Roman"/>
              </a:rPr>
              <a:t> </a:t>
            </a:r>
            <a:r>
              <a:rPr sz="1833" dirty="0">
                <a:latin typeface="Times New Roman"/>
                <a:cs typeface="Times New Roman"/>
              </a:rPr>
              <a:t>the attribute </a:t>
            </a:r>
            <a:r>
              <a:rPr sz="1833" spc="-4" dirty="0">
                <a:latin typeface="Times New Roman"/>
                <a:cs typeface="Times New Roman"/>
              </a:rPr>
              <a:t>from </a:t>
            </a:r>
            <a:r>
              <a:rPr sz="1833" i="1" dirty="0">
                <a:latin typeface="Times New Roman"/>
                <a:cs typeface="Times New Roman"/>
              </a:rPr>
              <a:t>Attributes </a:t>
            </a:r>
            <a:r>
              <a:rPr sz="1833" dirty="0">
                <a:latin typeface="Times New Roman"/>
                <a:cs typeface="Times New Roman"/>
              </a:rPr>
              <a:t>that best classifies</a:t>
            </a:r>
            <a:r>
              <a:rPr sz="1833" spc="-72" dirty="0">
                <a:latin typeface="Times New Roman"/>
                <a:cs typeface="Times New Roman"/>
              </a:rPr>
              <a:t> </a:t>
            </a:r>
            <a:r>
              <a:rPr sz="1833" i="1" dirty="0">
                <a:latin typeface="Times New Roman"/>
                <a:cs typeface="Times New Roman"/>
              </a:rPr>
              <a:t>Examples</a:t>
            </a:r>
            <a:endParaRPr sz="1833">
              <a:latin typeface="Times New Roman"/>
              <a:cs typeface="Times New Roman"/>
            </a:endParaRPr>
          </a:p>
          <a:p>
            <a:pPr marL="748303" lvl="1" indent="-263152">
              <a:lnSpc>
                <a:spcPts val="2119"/>
              </a:lnSpc>
              <a:buChar char="–"/>
              <a:tabLst>
                <a:tab pos="748303" algn="l"/>
                <a:tab pos="748845" algn="l"/>
              </a:tabLst>
            </a:pPr>
            <a:r>
              <a:rPr sz="1833" spc="4" dirty="0">
                <a:latin typeface="Times New Roman"/>
                <a:cs typeface="Times New Roman"/>
              </a:rPr>
              <a:t>The </a:t>
            </a:r>
            <a:r>
              <a:rPr sz="1833" dirty="0">
                <a:latin typeface="Times New Roman"/>
                <a:cs typeface="Times New Roman"/>
              </a:rPr>
              <a:t>decision attribute </a:t>
            </a:r>
            <a:r>
              <a:rPr sz="1833" spc="-4" dirty="0">
                <a:latin typeface="Times New Roman"/>
                <a:cs typeface="Times New Roman"/>
              </a:rPr>
              <a:t>for </a:t>
            </a:r>
            <a:r>
              <a:rPr sz="1833" i="1" dirty="0">
                <a:latin typeface="Times New Roman"/>
                <a:cs typeface="Times New Roman"/>
              </a:rPr>
              <a:t>Root</a:t>
            </a:r>
            <a:r>
              <a:rPr sz="1833" i="1" spc="-38" dirty="0">
                <a:latin typeface="Times New Roman"/>
                <a:cs typeface="Times New Roman"/>
              </a:rPr>
              <a:t> </a:t>
            </a:r>
            <a:r>
              <a:rPr sz="1833" spc="4" dirty="0">
                <a:latin typeface="Wingdings"/>
                <a:cs typeface="Wingdings"/>
              </a:rPr>
              <a:t></a:t>
            </a:r>
            <a:r>
              <a:rPr sz="1833" spc="4" dirty="0">
                <a:latin typeface="Times New Roman"/>
                <a:cs typeface="Times New Roman"/>
              </a:rPr>
              <a:t>A</a:t>
            </a:r>
            <a:endParaRPr sz="1833">
              <a:latin typeface="Times New Roman"/>
              <a:cs typeface="Times New Roman"/>
            </a:endParaRPr>
          </a:p>
          <a:p>
            <a:pPr marL="748303" lvl="1" indent="-263152">
              <a:lnSpc>
                <a:spcPts val="2106"/>
              </a:lnSpc>
              <a:buChar char="–"/>
              <a:tabLst>
                <a:tab pos="748303" algn="l"/>
                <a:tab pos="748845" algn="l"/>
              </a:tabLst>
            </a:pPr>
            <a:r>
              <a:rPr sz="1833" dirty="0">
                <a:latin typeface="Times New Roman"/>
                <a:cs typeface="Times New Roman"/>
              </a:rPr>
              <a:t>For each possible </a:t>
            </a:r>
            <a:r>
              <a:rPr sz="1833" spc="-4" dirty="0">
                <a:latin typeface="Times New Roman"/>
                <a:cs typeface="Times New Roman"/>
              </a:rPr>
              <a:t>value, vi, </a:t>
            </a:r>
            <a:r>
              <a:rPr sz="1833" dirty="0">
                <a:latin typeface="Times New Roman"/>
                <a:cs typeface="Times New Roman"/>
              </a:rPr>
              <a:t>of</a:t>
            </a:r>
            <a:r>
              <a:rPr sz="1833" spc="4" dirty="0">
                <a:latin typeface="Times New Roman"/>
                <a:cs typeface="Times New Roman"/>
              </a:rPr>
              <a:t> </a:t>
            </a:r>
            <a:r>
              <a:rPr sz="1833" spc="-4" dirty="0">
                <a:latin typeface="Times New Roman"/>
                <a:cs typeface="Times New Roman"/>
              </a:rPr>
              <a:t>A,</a:t>
            </a:r>
            <a:endParaRPr sz="1833">
              <a:latin typeface="Times New Roman"/>
              <a:cs typeface="Times New Roman"/>
            </a:endParaRPr>
          </a:p>
          <a:p>
            <a:pPr marL="1117583" lvl="2" indent="-210630">
              <a:lnSpc>
                <a:spcPts val="2119"/>
              </a:lnSpc>
              <a:buChar char="•"/>
              <a:tabLst>
                <a:tab pos="1117041" algn="l"/>
                <a:tab pos="1117583" algn="l"/>
              </a:tabLst>
            </a:pPr>
            <a:r>
              <a:rPr sz="1833" dirty="0">
                <a:latin typeface="Times New Roman"/>
                <a:cs typeface="Times New Roman"/>
              </a:rPr>
              <a:t>Add a </a:t>
            </a:r>
            <a:r>
              <a:rPr sz="1833" spc="4" dirty="0">
                <a:latin typeface="Times New Roman"/>
                <a:cs typeface="Times New Roman"/>
              </a:rPr>
              <a:t>new </a:t>
            </a:r>
            <a:r>
              <a:rPr sz="1833" dirty="0">
                <a:latin typeface="Times New Roman"/>
                <a:cs typeface="Times New Roman"/>
              </a:rPr>
              <a:t>tree branch below </a:t>
            </a:r>
            <a:r>
              <a:rPr sz="1833" i="1" dirty="0">
                <a:latin typeface="Times New Roman"/>
                <a:cs typeface="Times New Roman"/>
              </a:rPr>
              <a:t>Root</a:t>
            </a:r>
            <a:r>
              <a:rPr sz="1833" dirty="0">
                <a:latin typeface="Times New Roman"/>
                <a:cs typeface="Times New Roman"/>
              </a:rPr>
              <a:t>, corresponding to the test </a:t>
            </a:r>
            <a:r>
              <a:rPr sz="1833" spc="4" dirty="0">
                <a:latin typeface="Times New Roman"/>
                <a:cs typeface="Times New Roman"/>
              </a:rPr>
              <a:t>A =</a:t>
            </a:r>
            <a:r>
              <a:rPr sz="1833" spc="-17" dirty="0">
                <a:latin typeface="Times New Roman"/>
                <a:cs typeface="Times New Roman"/>
              </a:rPr>
              <a:t> </a:t>
            </a:r>
            <a:r>
              <a:rPr sz="1833" spc="-9" dirty="0">
                <a:latin typeface="Times New Roman"/>
                <a:cs typeface="Times New Roman"/>
              </a:rPr>
              <a:t>vi</a:t>
            </a:r>
            <a:endParaRPr sz="1833">
              <a:latin typeface="Times New Roman"/>
              <a:cs typeface="Times New Roman"/>
            </a:endParaRPr>
          </a:p>
          <a:p>
            <a:pPr marL="1117583" lvl="2" indent="-210630">
              <a:lnSpc>
                <a:spcPts val="2119"/>
              </a:lnSpc>
              <a:buChar char="•"/>
              <a:tabLst>
                <a:tab pos="1117041" algn="l"/>
                <a:tab pos="1117583" algn="l"/>
              </a:tabLst>
            </a:pPr>
            <a:r>
              <a:rPr sz="1833" spc="-4" dirty="0">
                <a:latin typeface="Times New Roman"/>
                <a:cs typeface="Times New Roman"/>
              </a:rPr>
              <a:t>Let </a:t>
            </a:r>
            <a:r>
              <a:rPr sz="1833" i="1" dirty="0">
                <a:latin typeface="Times New Roman"/>
                <a:cs typeface="Times New Roman"/>
              </a:rPr>
              <a:t>Examples</a:t>
            </a:r>
            <a:r>
              <a:rPr sz="1855" i="1" baseline="-19157" dirty="0">
                <a:latin typeface="Times New Roman"/>
                <a:cs typeface="Times New Roman"/>
              </a:rPr>
              <a:t>vi </a:t>
            </a:r>
            <a:r>
              <a:rPr sz="1833" dirty="0">
                <a:latin typeface="Times New Roman"/>
                <a:cs typeface="Times New Roman"/>
              </a:rPr>
              <a:t>be the subset of </a:t>
            </a:r>
            <a:r>
              <a:rPr sz="1833" i="1" dirty="0">
                <a:latin typeface="Times New Roman"/>
                <a:cs typeface="Times New Roman"/>
              </a:rPr>
              <a:t>Examples </a:t>
            </a:r>
            <a:r>
              <a:rPr sz="1833" dirty="0">
                <a:latin typeface="Times New Roman"/>
                <a:cs typeface="Times New Roman"/>
              </a:rPr>
              <a:t>that </a:t>
            </a:r>
            <a:r>
              <a:rPr sz="1833" spc="-4" dirty="0">
                <a:latin typeface="Times New Roman"/>
                <a:cs typeface="Times New Roman"/>
              </a:rPr>
              <a:t>have value </a:t>
            </a:r>
            <a:r>
              <a:rPr sz="1833" spc="-9" dirty="0">
                <a:latin typeface="Times New Roman"/>
                <a:cs typeface="Times New Roman"/>
              </a:rPr>
              <a:t>vi </a:t>
            </a:r>
            <a:r>
              <a:rPr sz="1833" spc="-4" dirty="0">
                <a:latin typeface="Times New Roman"/>
                <a:cs typeface="Times New Roman"/>
              </a:rPr>
              <a:t>for</a:t>
            </a:r>
            <a:r>
              <a:rPr sz="1833" spc="81" dirty="0">
                <a:latin typeface="Times New Roman"/>
                <a:cs typeface="Times New Roman"/>
              </a:rPr>
              <a:t> </a:t>
            </a:r>
            <a:r>
              <a:rPr sz="1833" spc="4" dirty="0">
                <a:latin typeface="Times New Roman"/>
                <a:cs typeface="Times New Roman"/>
              </a:rPr>
              <a:t>A</a:t>
            </a:r>
            <a:endParaRPr sz="1833">
              <a:latin typeface="Times New Roman"/>
              <a:cs typeface="Times New Roman"/>
            </a:endParaRPr>
          </a:p>
          <a:p>
            <a:pPr marL="1117583" lvl="2" indent="-210630">
              <a:lnSpc>
                <a:spcPts val="2119"/>
              </a:lnSpc>
              <a:buChar char="•"/>
              <a:tabLst>
                <a:tab pos="1117041" algn="l"/>
                <a:tab pos="1117583" algn="l"/>
              </a:tabLst>
            </a:pPr>
            <a:r>
              <a:rPr sz="1833" spc="-21" dirty="0">
                <a:latin typeface="Times New Roman"/>
                <a:cs typeface="Times New Roman"/>
              </a:rPr>
              <a:t>If </a:t>
            </a:r>
            <a:r>
              <a:rPr sz="1833" i="1" dirty="0">
                <a:latin typeface="Times New Roman"/>
                <a:cs typeface="Times New Roman"/>
              </a:rPr>
              <a:t>Examples</a:t>
            </a:r>
            <a:r>
              <a:rPr sz="1855" i="1" baseline="-19157" dirty="0">
                <a:latin typeface="Times New Roman"/>
                <a:cs typeface="Times New Roman"/>
              </a:rPr>
              <a:t>vi </a:t>
            </a:r>
            <a:r>
              <a:rPr sz="1833" dirty="0">
                <a:latin typeface="Times New Roman"/>
                <a:cs typeface="Times New Roman"/>
              </a:rPr>
              <a:t>is</a:t>
            </a:r>
            <a:r>
              <a:rPr sz="1833" spc="-124" dirty="0">
                <a:latin typeface="Times New Roman"/>
                <a:cs typeface="Times New Roman"/>
              </a:rPr>
              <a:t> </a:t>
            </a:r>
            <a:r>
              <a:rPr sz="1833" dirty="0">
                <a:latin typeface="Times New Roman"/>
                <a:cs typeface="Times New Roman"/>
              </a:rPr>
              <a:t>empty</a:t>
            </a:r>
            <a:endParaRPr sz="1833">
              <a:latin typeface="Times New Roman"/>
              <a:cs typeface="Times New Roman"/>
            </a:endParaRPr>
          </a:p>
          <a:p>
            <a:pPr marL="1538301" marR="69307" lvl="3" indent="-210630">
              <a:lnSpc>
                <a:spcPts val="2106"/>
              </a:lnSpc>
              <a:spcBef>
                <a:spcPts val="111"/>
              </a:spcBef>
              <a:buChar char="–"/>
              <a:tabLst>
                <a:tab pos="1538842" algn="l"/>
              </a:tabLst>
            </a:pPr>
            <a:r>
              <a:rPr sz="1833" spc="4" dirty="0">
                <a:latin typeface="Times New Roman"/>
                <a:cs typeface="Times New Roman"/>
              </a:rPr>
              <a:t>Then </a:t>
            </a:r>
            <a:r>
              <a:rPr sz="1833" dirty="0">
                <a:latin typeface="Times New Roman"/>
                <a:cs typeface="Times New Roman"/>
              </a:rPr>
              <a:t>below this </a:t>
            </a:r>
            <a:r>
              <a:rPr sz="1833" spc="4" dirty="0">
                <a:latin typeface="Times New Roman"/>
                <a:cs typeface="Times New Roman"/>
              </a:rPr>
              <a:t>new </a:t>
            </a:r>
            <a:r>
              <a:rPr sz="1833" dirty="0">
                <a:latin typeface="Times New Roman"/>
                <a:cs typeface="Times New Roman"/>
              </a:rPr>
              <a:t>branch add a leaf node </a:t>
            </a:r>
            <a:r>
              <a:rPr sz="1833" spc="-9" dirty="0">
                <a:latin typeface="Times New Roman"/>
                <a:cs typeface="Times New Roman"/>
              </a:rPr>
              <a:t>with </a:t>
            </a:r>
            <a:r>
              <a:rPr sz="1833" dirty="0">
                <a:latin typeface="Times New Roman"/>
                <a:cs typeface="Times New Roman"/>
              </a:rPr>
              <a:t>label </a:t>
            </a:r>
            <a:r>
              <a:rPr sz="1833" spc="4" dirty="0">
                <a:latin typeface="Times New Roman"/>
                <a:cs typeface="Times New Roman"/>
              </a:rPr>
              <a:t>= </a:t>
            </a:r>
            <a:r>
              <a:rPr sz="1833" spc="-4" dirty="0">
                <a:latin typeface="Times New Roman"/>
                <a:cs typeface="Times New Roman"/>
              </a:rPr>
              <a:t>most common  value </a:t>
            </a:r>
            <a:r>
              <a:rPr sz="1833" dirty="0">
                <a:latin typeface="Times New Roman"/>
                <a:cs typeface="Times New Roman"/>
              </a:rPr>
              <a:t>of </a:t>
            </a:r>
            <a:r>
              <a:rPr sz="1833" i="1" dirty="0">
                <a:latin typeface="Times New Roman"/>
                <a:cs typeface="Times New Roman"/>
              </a:rPr>
              <a:t>TargetAttribute </a:t>
            </a:r>
            <a:r>
              <a:rPr sz="1833" dirty="0">
                <a:latin typeface="Times New Roman"/>
                <a:cs typeface="Times New Roman"/>
              </a:rPr>
              <a:t>in</a:t>
            </a:r>
            <a:r>
              <a:rPr sz="1833" spc="-21" dirty="0">
                <a:latin typeface="Times New Roman"/>
                <a:cs typeface="Times New Roman"/>
              </a:rPr>
              <a:t> </a:t>
            </a:r>
            <a:r>
              <a:rPr sz="1833" i="1" dirty="0">
                <a:latin typeface="Times New Roman"/>
                <a:cs typeface="Times New Roman"/>
              </a:rPr>
              <a:t>Examples</a:t>
            </a:r>
            <a:endParaRPr sz="1833">
              <a:latin typeface="Times New Roman"/>
              <a:cs typeface="Times New Roman"/>
            </a:endParaRPr>
          </a:p>
          <a:p>
            <a:pPr marL="1748930" marR="1733228" lvl="3" indent="-421259">
              <a:lnSpc>
                <a:spcPts val="2106"/>
              </a:lnSpc>
              <a:spcBef>
                <a:spcPts val="26"/>
              </a:spcBef>
              <a:buChar char="–"/>
              <a:tabLst>
                <a:tab pos="1538842" algn="l"/>
              </a:tabLst>
            </a:pPr>
            <a:r>
              <a:rPr sz="1833" dirty="0">
                <a:latin typeface="Times New Roman"/>
                <a:cs typeface="Times New Roman"/>
              </a:rPr>
              <a:t>Else below this </a:t>
            </a:r>
            <a:r>
              <a:rPr sz="1833" spc="4" dirty="0">
                <a:latin typeface="Times New Roman"/>
                <a:cs typeface="Times New Roman"/>
              </a:rPr>
              <a:t>new </a:t>
            </a:r>
            <a:r>
              <a:rPr sz="1833" dirty="0">
                <a:latin typeface="Times New Roman"/>
                <a:cs typeface="Times New Roman"/>
              </a:rPr>
              <a:t>branch add the </a:t>
            </a:r>
            <a:r>
              <a:rPr sz="1833" spc="-4" dirty="0">
                <a:latin typeface="Times New Roman"/>
                <a:cs typeface="Times New Roman"/>
              </a:rPr>
              <a:t>subtree  ID3(</a:t>
            </a:r>
            <a:r>
              <a:rPr sz="1833" i="1" spc="-4" dirty="0">
                <a:latin typeface="Times New Roman"/>
                <a:cs typeface="Times New Roman"/>
              </a:rPr>
              <a:t>Examples</a:t>
            </a:r>
            <a:r>
              <a:rPr sz="1855" i="1" spc="-6" baseline="-19157" dirty="0">
                <a:latin typeface="Times New Roman"/>
                <a:cs typeface="Times New Roman"/>
              </a:rPr>
              <a:t>vi </a:t>
            </a:r>
            <a:r>
              <a:rPr sz="1833" dirty="0">
                <a:latin typeface="Times New Roman"/>
                <a:cs typeface="Times New Roman"/>
              </a:rPr>
              <a:t>, </a:t>
            </a:r>
            <a:r>
              <a:rPr sz="1833" i="1" dirty="0">
                <a:latin typeface="Times New Roman"/>
                <a:cs typeface="Times New Roman"/>
              </a:rPr>
              <a:t>TargetAttribute</a:t>
            </a:r>
            <a:r>
              <a:rPr sz="1833" dirty="0">
                <a:latin typeface="Times New Roman"/>
                <a:cs typeface="Times New Roman"/>
              </a:rPr>
              <a:t>, </a:t>
            </a:r>
            <a:r>
              <a:rPr sz="1833" i="1" dirty="0">
                <a:latin typeface="Times New Roman"/>
                <a:cs typeface="Times New Roman"/>
              </a:rPr>
              <a:t>Attributes </a:t>
            </a:r>
            <a:r>
              <a:rPr sz="1833" spc="4" dirty="0">
                <a:latin typeface="Times New Roman"/>
                <a:cs typeface="Times New Roman"/>
              </a:rPr>
              <a:t>–</a:t>
            </a:r>
            <a:r>
              <a:rPr sz="1833" spc="38" dirty="0">
                <a:latin typeface="Times New Roman"/>
                <a:cs typeface="Times New Roman"/>
              </a:rPr>
              <a:t> </a:t>
            </a:r>
            <a:r>
              <a:rPr sz="1833" dirty="0">
                <a:latin typeface="Times New Roman"/>
                <a:cs typeface="Times New Roman"/>
              </a:rPr>
              <a:t>{A})</a:t>
            </a:r>
            <a:endParaRPr sz="1833">
              <a:latin typeface="Times New Roman"/>
              <a:cs typeface="Times New Roman"/>
            </a:endParaRPr>
          </a:p>
          <a:p>
            <a:pPr marL="381732" indent="-317298">
              <a:lnSpc>
                <a:spcPts val="2029"/>
              </a:lnSpc>
              <a:buChar char="•"/>
              <a:tabLst>
                <a:tab pos="381732" algn="l"/>
                <a:tab pos="382273" algn="l"/>
              </a:tabLst>
            </a:pPr>
            <a:r>
              <a:rPr sz="1833" spc="4" dirty="0">
                <a:latin typeface="Times New Roman"/>
                <a:cs typeface="Times New Roman"/>
              </a:rPr>
              <a:t>End</a:t>
            </a:r>
            <a:endParaRPr sz="1833">
              <a:latin typeface="Times New Roman"/>
              <a:cs typeface="Times New Roman"/>
            </a:endParaRPr>
          </a:p>
          <a:p>
            <a:pPr marL="381732" indent="-317298">
              <a:lnSpc>
                <a:spcPts val="2153"/>
              </a:lnSpc>
              <a:buChar char="•"/>
              <a:tabLst>
                <a:tab pos="381732" algn="l"/>
                <a:tab pos="382273" algn="l"/>
              </a:tabLst>
            </a:pPr>
            <a:r>
              <a:rPr sz="1833" dirty="0">
                <a:latin typeface="Times New Roman"/>
                <a:cs typeface="Times New Roman"/>
              </a:rPr>
              <a:t>Return</a:t>
            </a:r>
            <a:r>
              <a:rPr sz="1833" spc="-13" dirty="0">
                <a:latin typeface="Times New Roman"/>
                <a:cs typeface="Times New Roman"/>
              </a:rPr>
              <a:t> </a:t>
            </a:r>
            <a:r>
              <a:rPr sz="1833" i="1" dirty="0">
                <a:latin typeface="Times New Roman"/>
                <a:cs typeface="Times New Roman"/>
              </a:rPr>
              <a:t>Root</a:t>
            </a:r>
            <a:endParaRPr sz="1833">
              <a:latin typeface="Times New Roman"/>
              <a:cs typeface="Times New Roman"/>
            </a:endParaRPr>
          </a:p>
        </p:txBody>
      </p:sp>
    </p:spTree>
    <p:extLst>
      <p:ext uri="{BB962C8B-B14F-4D97-AF65-F5344CB8AC3E}">
        <p14:creationId xmlns:p14="http://schemas.microsoft.com/office/powerpoint/2010/main" val="7161296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12700"/>
            <a:ext cx="8899264" cy="1000760"/>
          </a:xfrm>
          <a:prstGeom prst="rect">
            <a:avLst/>
          </a:prstGeom>
        </p:spPr>
        <p:txBody>
          <a:bodyPr vert="horz" wrap="square" lIns="0" tIns="9747" rIns="0" bIns="0" rtlCol="0">
            <a:spAutoFit/>
          </a:bodyPr>
          <a:lstStyle/>
          <a:p>
            <a:pPr marL="790538" marR="4332" indent="158108">
              <a:lnSpc>
                <a:spcPct val="100299"/>
              </a:lnSpc>
              <a:spcBef>
                <a:spcPts val="77"/>
              </a:spcBef>
            </a:pPr>
            <a:r>
              <a:rPr dirty="0"/>
              <a:t>Hypothesis </a:t>
            </a:r>
            <a:r>
              <a:rPr spc="-4" dirty="0"/>
              <a:t>Space Search </a:t>
            </a:r>
            <a:r>
              <a:rPr dirty="0"/>
              <a:t>in  </a:t>
            </a:r>
            <a:r>
              <a:rPr spc="-4" dirty="0"/>
              <a:t>Decision </a:t>
            </a:r>
            <a:r>
              <a:rPr dirty="0"/>
              <a:t>Tree Learning</a:t>
            </a:r>
            <a:r>
              <a:rPr spc="17" dirty="0"/>
              <a:t> </a:t>
            </a:r>
            <a:r>
              <a:rPr dirty="0"/>
              <a:t>(ID3)</a:t>
            </a:r>
          </a:p>
        </p:txBody>
      </p:sp>
      <p:sp>
        <p:nvSpPr>
          <p:cNvPr id="3" name="object 3"/>
          <p:cNvSpPr txBox="1"/>
          <p:nvPr/>
        </p:nvSpPr>
        <p:spPr>
          <a:xfrm>
            <a:off x="423225" y="1409410"/>
            <a:ext cx="8440120" cy="2931668"/>
          </a:xfrm>
          <a:prstGeom prst="rect">
            <a:avLst/>
          </a:prstGeom>
        </p:spPr>
        <p:txBody>
          <a:bodyPr vert="horz" wrap="square" lIns="0" tIns="9747" rIns="0" bIns="0" rtlCol="0">
            <a:spAutoFit/>
          </a:bodyPr>
          <a:lstStyle/>
          <a:p>
            <a:pPr marL="327586" marR="447250" indent="-317298">
              <a:spcBef>
                <a:spcPts val="77"/>
              </a:spcBef>
              <a:buChar char="•"/>
              <a:tabLst>
                <a:tab pos="327586" algn="l"/>
                <a:tab pos="328127" algn="l"/>
              </a:tabLst>
            </a:pPr>
            <a:r>
              <a:rPr sz="2217" spc="-4" dirty="0">
                <a:latin typeface="Times New Roman"/>
                <a:cs typeface="Times New Roman"/>
              </a:rPr>
              <a:t>The </a:t>
            </a:r>
            <a:r>
              <a:rPr sz="2217" spc="-13" dirty="0">
                <a:latin typeface="Times New Roman"/>
                <a:cs typeface="Times New Roman"/>
              </a:rPr>
              <a:t>hypothesis </a:t>
            </a:r>
            <a:r>
              <a:rPr sz="2217" spc="-9" dirty="0">
                <a:latin typeface="Times New Roman"/>
                <a:cs typeface="Times New Roman"/>
              </a:rPr>
              <a:t>space searched </a:t>
            </a:r>
            <a:r>
              <a:rPr sz="2217" spc="-4" dirty="0">
                <a:latin typeface="Times New Roman"/>
                <a:cs typeface="Times New Roman"/>
              </a:rPr>
              <a:t>by ID3 is the </a:t>
            </a:r>
            <a:r>
              <a:rPr sz="2217" spc="-9" dirty="0">
                <a:latin typeface="Times New Roman"/>
                <a:cs typeface="Times New Roman"/>
              </a:rPr>
              <a:t>set </a:t>
            </a:r>
            <a:r>
              <a:rPr sz="2217" spc="-4" dirty="0">
                <a:latin typeface="Times New Roman"/>
                <a:cs typeface="Times New Roman"/>
              </a:rPr>
              <a:t>of possible decision  trees.</a:t>
            </a:r>
            <a:endParaRPr sz="2217">
              <a:latin typeface="Times New Roman"/>
              <a:cs typeface="Times New Roman"/>
            </a:endParaRPr>
          </a:p>
          <a:p>
            <a:pPr marL="327586" marR="419094" indent="-317298">
              <a:spcBef>
                <a:spcPts val="512"/>
              </a:spcBef>
              <a:buChar char="•"/>
              <a:tabLst>
                <a:tab pos="327586" algn="l"/>
                <a:tab pos="328127" algn="l"/>
              </a:tabLst>
            </a:pPr>
            <a:r>
              <a:rPr sz="2217" spc="-4" dirty="0">
                <a:latin typeface="Times New Roman"/>
                <a:cs typeface="Times New Roman"/>
              </a:rPr>
              <a:t>ID3 performs a </a:t>
            </a:r>
            <a:r>
              <a:rPr sz="2217" spc="-9" dirty="0">
                <a:latin typeface="Times New Roman"/>
                <a:cs typeface="Times New Roman"/>
              </a:rPr>
              <a:t>simple-to complex, hill-climbing search </a:t>
            </a:r>
            <a:r>
              <a:rPr sz="2217" spc="-4" dirty="0">
                <a:latin typeface="Times New Roman"/>
                <a:cs typeface="Times New Roman"/>
              </a:rPr>
              <a:t>through this  </a:t>
            </a:r>
            <a:r>
              <a:rPr sz="2217" spc="-13" dirty="0">
                <a:latin typeface="Times New Roman"/>
                <a:cs typeface="Times New Roman"/>
              </a:rPr>
              <a:t>hypothesis</a:t>
            </a:r>
            <a:r>
              <a:rPr sz="2217" spc="51" dirty="0">
                <a:latin typeface="Times New Roman"/>
                <a:cs typeface="Times New Roman"/>
              </a:rPr>
              <a:t> </a:t>
            </a:r>
            <a:r>
              <a:rPr sz="2217" spc="-9" dirty="0">
                <a:latin typeface="Times New Roman"/>
                <a:cs typeface="Times New Roman"/>
              </a:rPr>
              <a:t>space,</a:t>
            </a:r>
            <a:endParaRPr sz="2217">
              <a:latin typeface="Times New Roman"/>
              <a:cs typeface="Times New Roman"/>
            </a:endParaRPr>
          </a:p>
          <a:p>
            <a:pPr marL="327586" marR="4332" indent="-317298">
              <a:lnSpc>
                <a:spcPct val="99600"/>
              </a:lnSpc>
              <a:spcBef>
                <a:spcPts val="541"/>
              </a:spcBef>
              <a:buChar char="•"/>
              <a:tabLst>
                <a:tab pos="327586" algn="l"/>
                <a:tab pos="328127" algn="l"/>
              </a:tabLst>
            </a:pPr>
            <a:r>
              <a:rPr sz="2217" spc="-4" dirty="0">
                <a:latin typeface="Times New Roman"/>
                <a:cs typeface="Times New Roman"/>
              </a:rPr>
              <a:t>Begins </a:t>
            </a:r>
            <a:r>
              <a:rPr sz="2217" spc="-9" dirty="0">
                <a:latin typeface="Times New Roman"/>
                <a:cs typeface="Times New Roman"/>
              </a:rPr>
              <a:t>with </a:t>
            </a:r>
            <a:r>
              <a:rPr sz="2217" spc="-4" dirty="0">
                <a:latin typeface="Times New Roman"/>
                <a:cs typeface="Times New Roman"/>
              </a:rPr>
              <a:t>the </a:t>
            </a:r>
            <a:r>
              <a:rPr sz="2217" spc="-9" dirty="0">
                <a:latin typeface="Times New Roman"/>
                <a:cs typeface="Times New Roman"/>
              </a:rPr>
              <a:t>empty </a:t>
            </a:r>
            <a:r>
              <a:rPr sz="2217" spc="-4" dirty="0">
                <a:latin typeface="Times New Roman"/>
                <a:cs typeface="Times New Roman"/>
              </a:rPr>
              <a:t>tree, then considers progressively </a:t>
            </a:r>
            <a:r>
              <a:rPr sz="2217" spc="-13" dirty="0">
                <a:latin typeface="Times New Roman"/>
                <a:cs typeface="Times New Roman"/>
              </a:rPr>
              <a:t>more </a:t>
            </a:r>
            <a:r>
              <a:rPr sz="2217" spc="-4" dirty="0">
                <a:latin typeface="Times New Roman"/>
                <a:cs typeface="Times New Roman"/>
              </a:rPr>
              <a:t>elaborate  </a:t>
            </a:r>
            <a:r>
              <a:rPr sz="2217" spc="-13" dirty="0">
                <a:latin typeface="Times New Roman"/>
                <a:cs typeface="Times New Roman"/>
              </a:rPr>
              <a:t>hypotheses </a:t>
            </a:r>
            <a:r>
              <a:rPr sz="2217" spc="-4" dirty="0">
                <a:latin typeface="Times New Roman"/>
                <a:cs typeface="Times New Roman"/>
              </a:rPr>
              <a:t>in </a:t>
            </a:r>
            <a:r>
              <a:rPr sz="2217" spc="-9" dirty="0">
                <a:latin typeface="Times New Roman"/>
                <a:cs typeface="Times New Roman"/>
              </a:rPr>
              <a:t>search </a:t>
            </a:r>
            <a:r>
              <a:rPr sz="2217" spc="-4" dirty="0">
                <a:latin typeface="Times New Roman"/>
                <a:cs typeface="Times New Roman"/>
              </a:rPr>
              <a:t>of a decision tree that correctly classifies the  training</a:t>
            </a:r>
            <a:r>
              <a:rPr sz="2217" spc="-26" dirty="0">
                <a:latin typeface="Times New Roman"/>
                <a:cs typeface="Times New Roman"/>
              </a:rPr>
              <a:t> </a:t>
            </a:r>
            <a:r>
              <a:rPr sz="2217" spc="-4" dirty="0">
                <a:latin typeface="Times New Roman"/>
                <a:cs typeface="Times New Roman"/>
              </a:rPr>
              <a:t>data.</a:t>
            </a:r>
            <a:endParaRPr sz="2217">
              <a:latin typeface="Times New Roman"/>
              <a:cs typeface="Times New Roman"/>
            </a:endParaRPr>
          </a:p>
          <a:p>
            <a:pPr marL="327586" indent="-317298">
              <a:spcBef>
                <a:spcPts val="512"/>
              </a:spcBef>
              <a:buChar char="•"/>
              <a:tabLst>
                <a:tab pos="327586" algn="l"/>
                <a:tab pos="328127" algn="l"/>
              </a:tabLst>
            </a:pPr>
            <a:r>
              <a:rPr sz="2217" spc="-4" dirty="0">
                <a:latin typeface="Times New Roman"/>
                <a:cs typeface="Times New Roman"/>
              </a:rPr>
              <a:t>The information gain </a:t>
            </a:r>
            <a:r>
              <a:rPr sz="2217" spc="-9" dirty="0">
                <a:latin typeface="Times New Roman"/>
                <a:cs typeface="Times New Roman"/>
              </a:rPr>
              <a:t>measure </a:t>
            </a:r>
            <a:r>
              <a:rPr sz="2217" spc="-4" dirty="0">
                <a:latin typeface="Times New Roman"/>
                <a:cs typeface="Times New Roman"/>
              </a:rPr>
              <a:t>guides the </a:t>
            </a:r>
            <a:r>
              <a:rPr sz="2217" spc="-9" dirty="0">
                <a:latin typeface="Times New Roman"/>
                <a:cs typeface="Times New Roman"/>
              </a:rPr>
              <a:t>hill-climbing</a:t>
            </a:r>
            <a:r>
              <a:rPr sz="2217" spc="-30" dirty="0">
                <a:latin typeface="Times New Roman"/>
                <a:cs typeface="Times New Roman"/>
              </a:rPr>
              <a:t> </a:t>
            </a:r>
            <a:r>
              <a:rPr sz="2217" spc="-9" dirty="0">
                <a:latin typeface="Times New Roman"/>
                <a:cs typeface="Times New Roman"/>
              </a:rPr>
              <a:t>search.</a:t>
            </a:r>
            <a:endParaRPr sz="2217">
              <a:latin typeface="Times New Roman"/>
              <a:cs typeface="Times New Roman"/>
            </a:endParaRPr>
          </a:p>
        </p:txBody>
      </p:sp>
    </p:spTree>
    <p:extLst>
      <p:ext uri="{BB962C8B-B14F-4D97-AF65-F5344CB8AC3E}">
        <p14:creationId xmlns:p14="http://schemas.microsoft.com/office/powerpoint/2010/main" val="141978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47" rIns="0" bIns="0" rtlCol="0">
            <a:spAutoFit/>
          </a:bodyPr>
          <a:lstStyle/>
          <a:p>
            <a:pPr marL="790538" marR="4332" indent="158108">
              <a:lnSpc>
                <a:spcPct val="100299"/>
              </a:lnSpc>
              <a:spcBef>
                <a:spcPts val="77"/>
              </a:spcBef>
            </a:pPr>
            <a:r>
              <a:rPr dirty="0"/>
              <a:t>Hypothesis </a:t>
            </a:r>
            <a:r>
              <a:rPr spc="-4" dirty="0"/>
              <a:t>Space Search </a:t>
            </a:r>
            <a:r>
              <a:rPr dirty="0"/>
              <a:t>in  </a:t>
            </a:r>
            <a:r>
              <a:rPr spc="-4" dirty="0"/>
              <a:t>Decision </a:t>
            </a:r>
            <a:r>
              <a:rPr dirty="0"/>
              <a:t>Tree Learning</a:t>
            </a:r>
            <a:r>
              <a:rPr spc="17" dirty="0"/>
              <a:t> </a:t>
            </a:r>
            <a:r>
              <a:rPr dirty="0"/>
              <a:t>(ID3)</a:t>
            </a:r>
          </a:p>
        </p:txBody>
      </p:sp>
      <p:sp>
        <p:nvSpPr>
          <p:cNvPr id="3" name="object 3"/>
          <p:cNvSpPr/>
          <p:nvPr/>
        </p:nvSpPr>
        <p:spPr>
          <a:xfrm>
            <a:off x="3381462" y="1667157"/>
            <a:ext cx="408279" cy="294026"/>
          </a:xfrm>
          <a:custGeom>
            <a:avLst/>
            <a:gdLst/>
            <a:ahLst/>
            <a:cxnLst/>
            <a:rect l="l" t="t" r="r" b="b"/>
            <a:pathLst>
              <a:path w="478789" h="344805">
                <a:moveTo>
                  <a:pt x="445007" y="0"/>
                </a:moveTo>
                <a:lnTo>
                  <a:pt x="0" y="295656"/>
                </a:lnTo>
                <a:lnTo>
                  <a:pt x="36575" y="344424"/>
                </a:lnTo>
                <a:lnTo>
                  <a:pt x="478536" y="51816"/>
                </a:lnTo>
                <a:lnTo>
                  <a:pt x="445007" y="0"/>
                </a:lnTo>
                <a:close/>
              </a:path>
            </a:pathLst>
          </a:custGeom>
          <a:solidFill>
            <a:srgbClr val="000000"/>
          </a:solidFill>
        </p:spPr>
        <p:txBody>
          <a:bodyPr wrap="square" lIns="0" tIns="0" rIns="0" bIns="0" rtlCol="0"/>
          <a:lstStyle/>
          <a:p>
            <a:endParaRPr sz="1535"/>
          </a:p>
        </p:txBody>
      </p:sp>
      <p:sp>
        <p:nvSpPr>
          <p:cNvPr id="4" name="object 4"/>
          <p:cNvSpPr/>
          <p:nvPr/>
        </p:nvSpPr>
        <p:spPr>
          <a:xfrm>
            <a:off x="2887629" y="2275351"/>
            <a:ext cx="259913" cy="330306"/>
          </a:xfrm>
          <a:custGeom>
            <a:avLst/>
            <a:gdLst/>
            <a:ahLst/>
            <a:cxnLst/>
            <a:rect l="l" t="t" r="r" b="b"/>
            <a:pathLst>
              <a:path w="304800" h="387350">
                <a:moveTo>
                  <a:pt x="256032" y="0"/>
                </a:moveTo>
                <a:lnTo>
                  <a:pt x="0" y="350520"/>
                </a:lnTo>
                <a:lnTo>
                  <a:pt x="51816" y="387096"/>
                </a:lnTo>
                <a:lnTo>
                  <a:pt x="304800" y="36575"/>
                </a:lnTo>
                <a:lnTo>
                  <a:pt x="256032" y="0"/>
                </a:lnTo>
                <a:close/>
              </a:path>
            </a:pathLst>
          </a:custGeom>
          <a:solidFill>
            <a:srgbClr val="000000"/>
          </a:solidFill>
        </p:spPr>
        <p:txBody>
          <a:bodyPr wrap="square" lIns="0" tIns="0" rIns="0" bIns="0" rtlCol="0"/>
          <a:lstStyle/>
          <a:p>
            <a:endParaRPr sz="1535"/>
          </a:p>
        </p:txBody>
      </p:sp>
      <p:sp>
        <p:nvSpPr>
          <p:cNvPr id="5" name="object 5"/>
          <p:cNvSpPr/>
          <p:nvPr/>
        </p:nvSpPr>
        <p:spPr>
          <a:xfrm>
            <a:off x="3289194" y="2290948"/>
            <a:ext cx="0" cy="298899"/>
          </a:xfrm>
          <a:custGeom>
            <a:avLst/>
            <a:gdLst/>
            <a:ahLst/>
            <a:cxnLst/>
            <a:rect l="l" t="t" r="r" b="b"/>
            <a:pathLst>
              <a:path h="350519">
                <a:moveTo>
                  <a:pt x="0" y="0"/>
                </a:moveTo>
                <a:lnTo>
                  <a:pt x="0" y="350520"/>
                </a:lnTo>
              </a:path>
            </a:pathLst>
          </a:custGeom>
          <a:ln w="64008">
            <a:solidFill>
              <a:srgbClr val="000000"/>
            </a:solidFill>
          </a:ln>
        </p:spPr>
        <p:txBody>
          <a:bodyPr wrap="square" lIns="0" tIns="0" rIns="0" bIns="0" rtlCol="0"/>
          <a:lstStyle/>
          <a:p>
            <a:endParaRPr sz="1535"/>
          </a:p>
        </p:txBody>
      </p:sp>
      <p:sp>
        <p:nvSpPr>
          <p:cNvPr id="6" name="object 6"/>
          <p:cNvSpPr/>
          <p:nvPr/>
        </p:nvSpPr>
        <p:spPr>
          <a:xfrm>
            <a:off x="3428247" y="2228568"/>
            <a:ext cx="210637" cy="374707"/>
          </a:xfrm>
          <a:custGeom>
            <a:avLst/>
            <a:gdLst/>
            <a:ahLst/>
            <a:cxnLst/>
            <a:rect l="l" t="t" r="r" b="b"/>
            <a:pathLst>
              <a:path w="247014" h="439419">
                <a:moveTo>
                  <a:pt x="54863" y="0"/>
                </a:moveTo>
                <a:lnTo>
                  <a:pt x="0" y="27431"/>
                </a:lnTo>
                <a:lnTo>
                  <a:pt x="188975" y="438912"/>
                </a:lnTo>
                <a:lnTo>
                  <a:pt x="246887" y="411479"/>
                </a:lnTo>
                <a:lnTo>
                  <a:pt x="54863" y="0"/>
                </a:lnTo>
                <a:close/>
              </a:path>
            </a:pathLst>
          </a:custGeom>
          <a:solidFill>
            <a:srgbClr val="000000"/>
          </a:solidFill>
        </p:spPr>
        <p:txBody>
          <a:bodyPr wrap="square" lIns="0" tIns="0" rIns="0" bIns="0" rtlCol="0"/>
          <a:lstStyle/>
          <a:p>
            <a:endParaRPr sz="1535"/>
          </a:p>
        </p:txBody>
      </p:sp>
      <p:sp>
        <p:nvSpPr>
          <p:cNvPr id="7" name="object 7"/>
          <p:cNvSpPr/>
          <p:nvPr/>
        </p:nvSpPr>
        <p:spPr>
          <a:xfrm>
            <a:off x="3017585" y="1940065"/>
            <a:ext cx="595633" cy="350882"/>
          </a:xfrm>
          <a:custGeom>
            <a:avLst/>
            <a:gdLst/>
            <a:ahLst/>
            <a:cxnLst/>
            <a:rect l="l" t="t" r="r" b="b"/>
            <a:pathLst>
              <a:path w="698500" h="411480">
                <a:moveTo>
                  <a:pt x="0" y="411479"/>
                </a:moveTo>
                <a:lnTo>
                  <a:pt x="697991" y="411479"/>
                </a:lnTo>
                <a:lnTo>
                  <a:pt x="697991" y="0"/>
                </a:lnTo>
                <a:lnTo>
                  <a:pt x="0" y="0"/>
                </a:lnTo>
                <a:lnTo>
                  <a:pt x="0" y="411479"/>
                </a:lnTo>
                <a:close/>
              </a:path>
            </a:pathLst>
          </a:custGeom>
          <a:solidFill>
            <a:srgbClr val="FF0000"/>
          </a:solidFill>
        </p:spPr>
        <p:txBody>
          <a:bodyPr wrap="square" lIns="0" tIns="0" rIns="0" bIns="0" rtlCol="0"/>
          <a:lstStyle/>
          <a:p>
            <a:endParaRPr sz="1535"/>
          </a:p>
        </p:txBody>
      </p:sp>
      <p:sp>
        <p:nvSpPr>
          <p:cNvPr id="8" name="object 8"/>
          <p:cNvSpPr/>
          <p:nvPr/>
        </p:nvSpPr>
        <p:spPr>
          <a:xfrm>
            <a:off x="3014985" y="1934867"/>
            <a:ext cx="603214" cy="359004"/>
          </a:xfrm>
          <a:custGeom>
            <a:avLst/>
            <a:gdLst/>
            <a:ahLst/>
            <a:cxnLst/>
            <a:rect l="l" t="t" r="r" b="b"/>
            <a:pathLst>
              <a:path w="707389" h="421005">
                <a:moveTo>
                  <a:pt x="707136" y="0"/>
                </a:moveTo>
                <a:lnTo>
                  <a:pt x="0" y="0"/>
                </a:lnTo>
                <a:lnTo>
                  <a:pt x="0" y="420624"/>
                </a:lnTo>
                <a:lnTo>
                  <a:pt x="707136" y="420624"/>
                </a:lnTo>
                <a:lnTo>
                  <a:pt x="707136" y="417575"/>
                </a:lnTo>
                <a:lnTo>
                  <a:pt x="9144" y="417575"/>
                </a:lnTo>
                <a:lnTo>
                  <a:pt x="3048" y="411479"/>
                </a:lnTo>
                <a:lnTo>
                  <a:pt x="9144" y="411479"/>
                </a:lnTo>
                <a:lnTo>
                  <a:pt x="9144" y="12191"/>
                </a:lnTo>
                <a:lnTo>
                  <a:pt x="3048" y="12191"/>
                </a:lnTo>
                <a:lnTo>
                  <a:pt x="9144" y="6096"/>
                </a:lnTo>
                <a:lnTo>
                  <a:pt x="707136" y="6096"/>
                </a:lnTo>
                <a:lnTo>
                  <a:pt x="707136" y="0"/>
                </a:lnTo>
                <a:close/>
              </a:path>
              <a:path w="707389" h="421005">
                <a:moveTo>
                  <a:pt x="9144" y="411479"/>
                </a:moveTo>
                <a:lnTo>
                  <a:pt x="3048" y="411479"/>
                </a:lnTo>
                <a:lnTo>
                  <a:pt x="9144" y="417575"/>
                </a:lnTo>
                <a:lnTo>
                  <a:pt x="9144" y="411479"/>
                </a:lnTo>
                <a:close/>
              </a:path>
              <a:path w="707389" h="421005">
                <a:moveTo>
                  <a:pt x="697992" y="411479"/>
                </a:moveTo>
                <a:lnTo>
                  <a:pt x="9144" y="411479"/>
                </a:lnTo>
                <a:lnTo>
                  <a:pt x="9144" y="417575"/>
                </a:lnTo>
                <a:lnTo>
                  <a:pt x="697992" y="417575"/>
                </a:lnTo>
                <a:lnTo>
                  <a:pt x="697992" y="411479"/>
                </a:lnTo>
                <a:close/>
              </a:path>
              <a:path w="707389" h="421005">
                <a:moveTo>
                  <a:pt x="697992" y="6096"/>
                </a:moveTo>
                <a:lnTo>
                  <a:pt x="697992" y="417575"/>
                </a:lnTo>
                <a:lnTo>
                  <a:pt x="701040" y="411479"/>
                </a:lnTo>
                <a:lnTo>
                  <a:pt x="707136" y="411479"/>
                </a:lnTo>
                <a:lnTo>
                  <a:pt x="707136" y="12191"/>
                </a:lnTo>
                <a:lnTo>
                  <a:pt x="701040" y="12191"/>
                </a:lnTo>
                <a:lnTo>
                  <a:pt x="697992" y="6096"/>
                </a:lnTo>
                <a:close/>
              </a:path>
              <a:path w="707389" h="421005">
                <a:moveTo>
                  <a:pt x="707136" y="411479"/>
                </a:moveTo>
                <a:lnTo>
                  <a:pt x="701040" y="411479"/>
                </a:lnTo>
                <a:lnTo>
                  <a:pt x="697992" y="417575"/>
                </a:lnTo>
                <a:lnTo>
                  <a:pt x="707136" y="417575"/>
                </a:lnTo>
                <a:lnTo>
                  <a:pt x="707136" y="411479"/>
                </a:lnTo>
                <a:close/>
              </a:path>
              <a:path w="707389" h="421005">
                <a:moveTo>
                  <a:pt x="9144" y="6096"/>
                </a:moveTo>
                <a:lnTo>
                  <a:pt x="3048" y="12191"/>
                </a:lnTo>
                <a:lnTo>
                  <a:pt x="9144" y="12191"/>
                </a:lnTo>
                <a:lnTo>
                  <a:pt x="9144" y="6096"/>
                </a:lnTo>
                <a:close/>
              </a:path>
              <a:path w="707389" h="421005">
                <a:moveTo>
                  <a:pt x="697992" y="6096"/>
                </a:moveTo>
                <a:lnTo>
                  <a:pt x="9144" y="6096"/>
                </a:lnTo>
                <a:lnTo>
                  <a:pt x="9144" y="12191"/>
                </a:lnTo>
                <a:lnTo>
                  <a:pt x="697992" y="12191"/>
                </a:lnTo>
                <a:lnTo>
                  <a:pt x="697992" y="6096"/>
                </a:lnTo>
                <a:close/>
              </a:path>
              <a:path w="707389" h="421005">
                <a:moveTo>
                  <a:pt x="707136" y="6096"/>
                </a:moveTo>
                <a:lnTo>
                  <a:pt x="697992" y="6096"/>
                </a:lnTo>
                <a:lnTo>
                  <a:pt x="701040" y="12191"/>
                </a:lnTo>
                <a:lnTo>
                  <a:pt x="707136" y="12191"/>
                </a:lnTo>
                <a:lnTo>
                  <a:pt x="707136" y="6096"/>
                </a:lnTo>
                <a:close/>
              </a:path>
            </a:pathLst>
          </a:custGeom>
          <a:solidFill>
            <a:srgbClr val="FF0000"/>
          </a:solidFill>
        </p:spPr>
        <p:txBody>
          <a:bodyPr wrap="square" lIns="0" tIns="0" rIns="0" bIns="0" rtlCol="0"/>
          <a:lstStyle/>
          <a:p>
            <a:endParaRPr sz="1535"/>
          </a:p>
        </p:txBody>
      </p:sp>
      <p:sp>
        <p:nvSpPr>
          <p:cNvPr id="9" name="object 9"/>
          <p:cNvSpPr/>
          <p:nvPr/>
        </p:nvSpPr>
        <p:spPr>
          <a:xfrm>
            <a:off x="3506221" y="1389051"/>
            <a:ext cx="595633" cy="350882"/>
          </a:xfrm>
          <a:custGeom>
            <a:avLst/>
            <a:gdLst/>
            <a:ahLst/>
            <a:cxnLst/>
            <a:rect l="l" t="t" r="r" b="b"/>
            <a:pathLst>
              <a:path w="698500" h="411480">
                <a:moveTo>
                  <a:pt x="0" y="411479"/>
                </a:moveTo>
                <a:lnTo>
                  <a:pt x="697991" y="411479"/>
                </a:lnTo>
                <a:lnTo>
                  <a:pt x="697991" y="0"/>
                </a:lnTo>
                <a:lnTo>
                  <a:pt x="0" y="0"/>
                </a:lnTo>
                <a:lnTo>
                  <a:pt x="0" y="411479"/>
                </a:lnTo>
                <a:close/>
              </a:path>
            </a:pathLst>
          </a:custGeom>
          <a:solidFill>
            <a:srgbClr val="FF0000"/>
          </a:solidFill>
        </p:spPr>
        <p:txBody>
          <a:bodyPr wrap="square" lIns="0" tIns="0" rIns="0" bIns="0" rtlCol="0"/>
          <a:lstStyle/>
          <a:p>
            <a:endParaRPr sz="1535"/>
          </a:p>
        </p:txBody>
      </p:sp>
      <p:sp>
        <p:nvSpPr>
          <p:cNvPr id="10" name="object 10"/>
          <p:cNvSpPr/>
          <p:nvPr/>
        </p:nvSpPr>
        <p:spPr>
          <a:xfrm>
            <a:off x="3501022" y="1386452"/>
            <a:ext cx="603214" cy="359004"/>
          </a:xfrm>
          <a:custGeom>
            <a:avLst/>
            <a:gdLst/>
            <a:ahLst/>
            <a:cxnLst/>
            <a:rect l="l" t="t" r="r" b="b"/>
            <a:pathLst>
              <a:path w="707389" h="421005">
                <a:moveTo>
                  <a:pt x="707136" y="0"/>
                </a:moveTo>
                <a:lnTo>
                  <a:pt x="0" y="0"/>
                </a:lnTo>
                <a:lnTo>
                  <a:pt x="0" y="420624"/>
                </a:lnTo>
                <a:lnTo>
                  <a:pt x="707136" y="420624"/>
                </a:lnTo>
                <a:lnTo>
                  <a:pt x="707136" y="414527"/>
                </a:lnTo>
                <a:lnTo>
                  <a:pt x="9144" y="414527"/>
                </a:lnTo>
                <a:lnTo>
                  <a:pt x="6096" y="408431"/>
                </a:lnTo>
                <a:lnTo>
                  <a:pt x="9144" y="408431"/>
                </a:lnTo>
                <a:lnTo>
                  <a:pt x="9144" y="9143"/>
                </a:lnTo>
                <a:lnTo>
                  <a:pt x="6096" y="9143"/>
                </a:lnTo>
                <a:lnTo>
                  <a:pt x="9144" y="3048"/>
                </a:lnTo>
                <a:lnTo>
                  <a:pt x="707136" y="3048"/>
                </a:lnTo>
                <a:lnTo>
                  <a:pt x="707136" y="0"/>
                </a:lnTo>
                <a:close/>
              </a:path>
              <a:path w="707389" h="421005">
                <a:moveTo>
                  <a:pt x="9144" y="408431"/>
                </a:moveTo>
                <a:lnTo>
                  <a:pt x="6096" y="408431"/>
                </a:lnTo>
                <a:lnTo>
                  <a:pt x="9144" y="414527"/>
                </a:lnTo>
                <a:lnTo>
                  <a:pt x="9144" y="408431"/>
                </a:lnTo>
                <a:close/>
              </a:path>
              <a:path w="707389" h="421005">
                <a:moveTo>
                  <a:pt x="697992" y="408431"/>
                </a:moveTo>
                <a:lnTo>
                  <a:pt x="9144" y="408431"/>
                </a:lnTo>
                <a:lnTo>
                  <a:pt x="9144" y="414527"/>
                </a:lnTo>
                <a:lnTo>
                  <a:pt x="697992" y="414527"/>
                </a:lnTo>
                <a:lnTo>
                  <a:pt x="697992" y="408431"/>
                </a:lnTo>
                <a:close/>
              </a:path>
              <a:path w="707389" h="421005">
                <a:moveTo>
                  <a:pt x="697992" y="3048"/>
                </a:moveTo>
                <a:lnTo>
                  <a:pt x="697992" y="414527"/>
                </a:lnTo>
                <a:lnTo>
                  <a:pt x="704088" y="408431"/>
                </a:lnTo>
                <a:lnTo>
                  <a:pt x="707136" y="408431"/>
                </a:lnTo>
                <a:lnTo>
                  <a:pt x="707136" y="9143"/>
                </a:lnTo>
                <a:lnTo>
                  <a:pt x="704088" y="9143"/>
                </a:lnTo>
                <a:lnTo>
                  <a:pt x="697992" y="3048"/>
                </a:lnTo>
                <a:close/>
              </a:path>
              <a:path w="707389" h="421005">
                <a:moveTo>
                  <a:pt x="707136" y="408431"/>
                </a:moveTo>
                <a:lnTo>
                  <a:pt x="704088" y="408431"/>
                </a:lnTo>
                <a:lnTo>
                  <a:pt x="697992" y="414527"/>
                </a:lnTo>
                <a:lnTo>
                  <a:pt x="707136" y="414527"/>
                </a:lnTo>
                <a:lnTo>
                  <a:pt x="707136" y="408431"/>
                </a:lnTo>
                <a:close/>
              </a:path>
              <a:path w="707389" h="421005">
                <a:moveTo>
                  <a:pt x="9144" y="3048"/>
                </a:moveTo>
                <a:lnTo>
                  <a:pt x="6096" y="9143"/>
                </a:lnTo>
                <a:lnTo>
                  <a:pt x="9144" y="9143"/>
                </a:lnTo>
                <a:lnTo>
                  <a:pt x="9144" y="3048"/>
                </a:lnTo>
                <a:close/>
              </a:path>
              <a:path w="707389" h="421005">
                <a:moveTo>
                  <a:pt x="697992" y="3048"/>
                </a:moveTo>
                <a:lnTo>
                  <a:pt x="9144" y="3048"/>
                </a:lnTo>
                <a:lnTo>
                  <a:pt x="9144" y="9143"/>
                </a:lnTo>
                <a:lnTo>
                  <a:pt x="697992" y="9143"/>
                </a:lnTo>
                <a:lnTo>
                  <a:pt x="697992" y="3048"/>
                </a:lnTo>
                <a:close/>
              </a:path>
              <a:path w="707389" h="421005">
                <a:moveTo>
                  <a:pt x="707136" y="3048"/>
                </a:moveTo>
                <a:lnTo>
                  <a:pt x="697992" y="3048"/>
                </a:lnTo>
                <a:lnTo>
                  <a:pt x="704088" y="9143"/>
                </a:lnTo>
                <a:lnTo>
                  <a:pt x="707136" y="9143"/>
                </a:lnTo>
                <a:lnTo>
                  <a:pt x="707136" y="3048"/>
                </a:lnTo>
                <a:close/>
              </a:path>
            </a:pathLst>
          </a:custGeom>
          <a:solidFill>
            <a:srgbClr val="FF0000"/>
          </a:solidFill>
        </p:spPr>
        <p:txBody>
          <a:bodyPr wrap="square" lIns="0" tIns="0" rIns="0" bIns="0" rtlCol="0"/>
          <a:lstStyle/>
          <a:p>
            <a:endParaRPr sz="1535"/>
          </a:p>
        </p:txBody>
      </p:sp>
      <p:sp>
        <p:nvSpPr>
          <p:cNvPr id="11" name="object 11"/>
          <p:cNvSpPr txBox="1"/>
          <p:nvPr/>
        </p:nvSpPr>
        <p:spPr>
          <a:xfrm>
            <a:off x="2809222" y="2495844"/>
            <a:ext cx="993624" cy="351026"/>
          </a:xfrm>
          <a:prstGeom prst="rect">
            <a:avLst/>
          </a:prstGeom>
        </p:spPr>
        <p:txBody>
          <a:bodyPr vert="horz" wrap="square" lIns="0" tIns="9747" rIns="0" bIns="0" rtlCol="0">
            <a:spAutoFit/>
          </a:bodyPr>
          <a:lstStyle/>
          <a:p>
            <a:pPr marL="10829">
              <a:spcBef>
                <a:spcPts val="77"/>
              </a:spcBef>
              <a:tabLst>
                <a:tab pos="449957" algn="l"/>
                <a:tab pos="824108" algn="l"/>
              </a:tabLst>
            </a:pPr>
            <a:r>
              <a:rPr sz="2217" spc="-4" dirty="0">
                <a:latin typeface="Times New Roman"/>
                <a:cs typeface="Times New Roman"/>
              </a:rPr>
              <a:t>+	-	+</a:t>
            </a:r>
            <a:endParaRPr sz="2217">
              <a:latin typeface="Times New Roman"/>
              <a:cs typeface="Times New Roman"/>
            </a:endParaRPr>
          </a:p>
        </p:txBody>
      </p:sp>
      <p:sp>
        <p:nvSpPr>
          <p:cNvPr id="12" name="object 12"/>
          <p:cNvSpPr/>
          <p:nvPr/>
        </p:nvSpPr>
        <p:spPr>
          <a:xfrm>
            <a:off x="3971464" y="1724337"/>
            <a:ext cx="316227" cy="394201"/>
          </a:xfrm>
          <a:custGeom>
            <a:avLst/>
            <a:gdLst/>
            <a:ahLst/>
            <a:cxnLst/>
            <a:rect l="l" t="t" r="r" b="b"/>
            <a:pathLst>
              <a:path w="370839" h="462280">
                <a:moveTo>
                  <a:pt x="48767" y="0"/>
                </a:moveTo>
                <a:lnTo>
                  <a:pt x="0" y="36575"/>
                </a:lnTo>
                <a:lnTo>
                  <a:pt x="36575" y="85343"/>
                </a:lnTo>
                <a:lnTo>
                  <a:pt x="85343" y="48767"/>
                </a:lnTo>
                <a:lnTo>
                  <a:pt x="48767" y="0"/>
                </a:lnTo>
                <a:close/>
              </a:path>
              <a:path w="370839" h="462280">
                <a:moveTo>
                  <a:pt x="121919" y="100584"/>
                </a:moveTo>
                <a:lnTo>
                  <a:pt x="73151" y="137160"/>
                </a:lnTo>
                <a:lnTo>
                  <a:pt x="106679" y="185927"/>
                </a:lnTo>
                <a:lnTo>
                  <a:pt x="158495" y="149351"/>
                </a:lnTo>
                <a:lnTo>
                  <a:pt x="121919" y="100584"/>
                </a:lnTo>
                <a:close/>
              </a:path>
              <a:path w="370839" h="462280">
                <a:moveTo>
                  <a:pt x="292988" y="278891"/>
                </a:moveTo>
                <a:lnTo>
                  <a:pt x="257984" y="280130"/>
                </a:lnTo>
                <a:lnTo>
                  <a:pt x="225551" y="295655"/>
                </a:lnTo>
                <a:lnTo>
                  <a:pt x="199929" y="322945"/>
                </a:lnTo>
                <a:lnTo>
                  <a:pt x="187451" y="356235"/>
                </a:lnTo>
                <a:lnTo>
                  <a:pt x="188690" y="391239"/>
                </a:lnTo>
                <a:lnTo>
                  <a:pt x="204215" y="423672"/>
                </a:lnTo>
                <a:lnTo>
                  <a:pt x="231505" y="449294"/>
                </a:lnTo>
                <a:lnTo>
                  <a:pt x="264794" y="461771"/>
                </a:lnTo>
                <a:lnTo>
                  <a:pt x="299799" y="460533"/>
                </a:lnTo>
                <a:lnTo>
                  <a:pt x="332231" y="445008"/>
                </a:lnTo>
                <a:lnTo>
                  <a:pt x="357854" y="417718"/>
                </a:lnTo>
                <a:lnTo>
                  <a:pt x="369332" y="387096"/>
                </a:lnTo>
                <a:lnTo>
                  <a:pt x="252983" y="387096"/>
                </a:lnTo>
                <a:lnTo>
                  <a:pt x="216407" y="335279"/>
                </a:lnTo>
                <a:lnTo>
                  <a:pt x="265175" y="301751"/>
                </a:lnTo>
                <a:lnTo>
                  <a:pt x="337336" y="301751"/>
                </a:lnTo>
                <a:lnTo>
                  <a:pt x="326278" y="291369"/>
                </a:lnTo>
                <a:lnTo>
                  <a:pt x="292988" y="278891"/>
                </a:lnTo>
                <a:close/>
              </a:path>
              <a:path w="370839" h="462280">
                <a:moveTo>
                  <a:pt x="265175" y="301751"/>
                </a:moveTo>
                <a:lnTo>
                  <a:pt x="216407" y="335279"/>
                </a:lnTo>
                <a:lnTo>
                  <a:pt x="252983" y="387096"/>
                </a:lnTo>
                <a:lnTo>
                  <a:pt x="301751" y="350519"/>
                </a:lnTo>
                <a:lnTo>
                  <a:pt x="265175" y="301751"/>
                </a:lnTo>
                <a:close/>
              </a:path>
              <a:path w="370839" h="462280">
                <a:moveTo>
                  <a:pt x="337336" y="301751"/>
                </a:moveTo>
                <a:lnTo>
                  <a:pt x="265175" y="301751"/>
                </a:lnTo>
                <a:lnTo>
                  <a:pt x="301751" y="350519"/>
                </a:lnTo>
                <a:lnTo>
                  <a:pt x="252983" y="387096"/>
                </a:lnTo>
                <a:lnTo>
                  <a:pt x="369332" y="387096"/>
                </a:lnTo>
                <a:lnTo>
                  <a:pt x="370331" y="384428"/>
                </a:lnTo>
                <a:lnTo>
                  <a:pt x="369093" y="349424"/>
                </a:lnTo>
                <a:lnTo>
                  <a:pt x="353567" y="316991"/>
                </a:lnTo>
                <a:lnTo>
                  <a:pt x="337336" y="301751"/>
                </a:lnTo>
                <a:close/>
              </a:path>
              <a:path w="370839" h="462280">
                <a:moveTo>
                  <a:pt x="195071" y="201167"/>
                </a:moveTo>
                <a:lnTo>
                  <a:pt x="143255" y="237743"/>
                </a:lnTo>
                <a:lnTo>
                  <a:pt x="179831" y="286512"/>
                </a:lnTo>
                <a:lnTo>
                  <a:pt x="231647" y="249936"/>
                </a:lnTo>
                <a:lnTo>
                  <a:pt x="195071" y="201167"/>
                </a:lnTo>
                <a:close/>
              </a:path>
            </a:pathLst>
          </a:custGeom>
          <a:solidFill>
            <a:srgbClr val="FF0000"/>
          </a:solidFill>
        </p:spPr>
        <p:txBody>
          <a:bodyPr wrap="square" lIns="0" tIns="0" rIns="0" bIns="0" rtlCol="0"/>
          <a:lstStyle/>
          <a:p>
            <a:endParaRPr sz="1535"/>
          </a:p>
        </p:txBody>
      </p:sp>
      <p:sp>
        <p:nvSpPr>
          <p:cNvPr id="13" name="object 13"/>
          <p:cNvSpPr/>
          <p:nvPr/>
        </p:nvSpPr>
        <p:spPr>
          <a:xfrm>
            <a:off x="4714814" y="2930332"/>
            <a:ext cx="408279" cy="294026"/>
          </a:xfrm>
          <a:custGeom>
            <a:avLst/>
            <a:gdLst/>
            <a:ahLst/>
            <a:cxnLst/>
            <a:rect l="l" t="t" r="r" b="b"/>
            <a:pathLst>
              <a:path w="478789" h="344804">
                <a:moveTo>
                  <a:pt x="445007" y="0"/>
                </a:moveTo>
                <a:lnTo>
                  <a:pt x="0" y="292607"/>
                </a:lnTo>
                <a:lnTo>
                  <a:pt x="33527" y="344424"/>
                </a:lnTo>
                <a:lnTo>
                  <a:pt x="478536" y="51815"/>
                </a:lnTo>
                <a:lnTo>
                  <a:pt x="445007" y="0"/>
                </a:lnTo>
                <a:close/>
              </a:path>
            </a:pathLst>
          </a:custGeom>
          <a:solidFill>
            <a:srgbClr val="000000"/>
          </a:solidFill>
        </p:spPr>
        <p:txBody>
          <a:bodyPr wrap="square" lIns="0" tIns="0" rIns="0" bIns="0" rtlCol="0"/>
          <a:lstStyle/>
          <a:p>
            <a:endParaRPr sz="1535"/>
          </a:p>
        </p:txBody>
      </p:sp>
      <p:sp>
        <p:nvSpPr>
          <p:cNvPr id="14" name="object 14"/>
          <p:cNvSpPr/>
          <p:nvPr/>
        </p:nvSpPr>
        <p:spPr>
          <a:xfrm>
            <a:off x="4220980" y="3535928"/>
            <a:ext cx="259913" cy="333013"/>
          </a:xfrm>
          <a:custGeom>
            <a:avLst/>
            <a:gdLst/>
            <a:ahLst/>
            <a:cxnLst/>
            <a:rect l="l" t="t" r="r" b="b"/>
            <a:pathLst>
              <a:path w="304800" h="390525">
                <a:moveTo>
                  <a:pt x="252984" y="0"/>
                </a:moveTo>
                <a:lnTo>
                  <a:pt x="0" y="353568"/>
                </a:lnTo>
                <a:lnTo>
                  <a:pt x="51815" y="390144"/>
                </a:lnTo>
                <a:lnTo>
                  <a:pt x="304800" y="36575"/>
                </a:lnTo>
                <a:lnTo>
                  <a:pt x="252984" y="0"/>
                </a:lnTo>
                <a:close/>
              </a:path>
            </a:pathLst>
          </a:custGeom>
          <a:solidFill>
            <a:srgbClr val="000000"/>
          </a:solidFill>
        </p:spPr>
        <p:txBody>
          <a:bodyPr wrap="square" lIns="0" tIns="0" rIns="0" bIns="0" rtlCol="0"/>
          <a:lstStyle/>
          <a:p>
            <a:endParaRPr sz="1535"/>
          </a:p>
        </p:txBody>
      </p:sp>
      <p:sp>
        <p:nvSpPr>
          <p:cNvPr id="15" name="object 15"/>
          <p:cNvSpPr/>
          <p:nvPr/>
        </p:nvSpPr>
        <p:spPr>
          <a:xfrm>
            <a:off x="4621246" y="3551523"/>
            <a:ext cx="0" cy="301607"/>
          </a:xfrm>
          <a:custGeom>
            <a:avLst/>
            <a:gdLst/>
            <a:ahLst/>
            <a:cxnLst/>
            <a:rect l="l" t="t" r="r" b="b"/>
            <a:pathLst>
              <a:path h="353695">
                <a:moveTo>
                  <a:pt x="0" y="0"/>
                </a:moveTo>
                <a:lnTo>
                  <a:pt x="0" y="353567"/>
                </a:lnTo>
              </a:path>
            </a:pathLst>
          </a:custGeom>
          <a:ln w="60960">
            <a:solidFill>
              <a:srgbClr val="000000"/>
            </a:solidFill>
          </a:ln>
        </p:spPr>
        <p:txBody>
          <a:bodyPr wrap="square" lIns="0" tIns="0" rIns="0" bIns="0" rtlCol="0"/>
          <a:lstStyle/>
          <a:p>
            <a:endParaRPr sz="1535"/>
          </a:p>
        </p:txBody>
      </p:sp>
      <p:sp>
        <p:nvSpPr>
          <p:cNvPr id="16" name="object 16"/>
          <p:cNvSpPr/>
          <p:nvPr/>
        </p:nvSpPr>
        <p:spPr>
          <a:xfrm>
            <a:off x="4816181" y="3481347"/>
            <a:ext cx="210637" cy="374707"/>
          </a:xfrm>
          <a:custGeom>
            <a:avLst/>
            <a:gdLst/>
            <a:ahLst/>
            <a:cxnLst/>
            <a:rect l="l" t="t" r="r" b="b"/>
            <a:pathLst>
              <a:path w="247014" h="439420">
                <a:moveTo>
                  <a:pt x="54863" y="0"/>
                </a:moveTo>
                <a:lnTo>
                  <a:pt x="0" y="27431"/>
                </a:lnTo>
                <a:lnTo>
                  <a:pt x="192023" y="438912"/>
                </a:lnTo>
                <a:lnTo>
                  <a:pt x="246887" y="411479"/>
                </a:lnTo>
                <a:lnTo>
                  <a:pt x="54863" y="0"/>
                </a:lnTo>
                <a:close/>
              </a:path>
            </a:pathLst>
          </a:custGeom>
          <a:solidFill>
            <a:srgbClr val="000000"/>
          </a:solidFill>
        </p:spPr>
        <p:txBody>
          <a:bodyPr wrap="square" lIns="0" tIns="0" rIns="0" bIns="0" rtlCol="0"/>
          <a:lstStyle/>
          <a:p>
            <a:endParaRPr sz="1535"/>
          </a:p>
        </p:txBody>
      </p:sp>
      <p:sp>
        <p:nvSpPr>
          <p:cNvPr id="17" name="object 17"/>
          <p:cNvSpPr/>
          <p:nvPr/>
        </p:nvSpPr>
        <p:spPr>
          <a:xfrm>
            <a:off x="4350937" y="3203241"/>
            <a:ext cx="595633" cy="348716"/>
          </a:xfrm>
          <a:custGeom>
            <a:avLst/>
            <a:gdLst/>
            <a:ahLst/>
            <a:cxnLst/>
            <a:rect l="l" t="t" r="r" b="b"/>
            <a:pathLst>
              <a:path w="698500" h="408939">
                <a:moveTo>
                  <a:pt x="0" y="408430"/>
                </a:moveTo>
                <a:lnTo>
                  <a:pt x="697991" y="408430"/>
                </a:lnTo>
                <a:lnTo>
                  <a:pt x="697991" y="0"/>
                </a:lnTo>
                <a:lnTo>
                  <a:pt x="0" y="0"/>
                </a:lnTo>
                <a:lnTo>
                  <a:pt x="0" y="408430"/>
                </a:lnTo>
                <a:close/>
              </a:path>
            </a:pathLst>
          </a:custGeom>
          <a:solidFill>
            <a:srgbClr val="FF0000"/>
          </a:solidFill>
        </p:spPr>
        <p:txBody>
          <a:bodyPr wrap="square" lIns="0" tIns="0" rIns="0" bIns="0" rtlCol="0"/>
          <a:lstStyle/>
          <a:p>
            <a:endParaRPr sz="1535"/>
          </a:p>
        </p:txBody>
      </p:sp>
      <p:sp>
        <p:nvSpPr>
          <p:cNvPr id="18" name="object 18"/>
          <p:cNvSpPr/>
          <p:nvPr/>
        </p:nvSpPr>
        <p:spPr>
          <a:xfrm>
            <a:off x="4345738" y="3198043"/>
            <a:ext cx="603214" cy="359004"/>
          </a:xfrm>
          <a:custGeom>
            <a:avLst/>
            <a:gdLst/>
            <a:ahLst/>
            <a:cxnLst/>
            <a:rect l="l" t="t" r="r" b="b"/>
            <a:pathLst>
              <a:path w="707389" h="421004">
                <a:moveTo>
                  <a:pt x="707136" y="0"/>
                </a:moveTo>
                <a:lnTo>
                  <a:pt x="0" y="0"/>
                </a:lnTo>
                <a:lnTo>
                  <a:pt x="0" y="420624"/>
                </a:lnTo>
                <a:lnTo>
                  <a:pt x="707136" y="420624"/>
                </a:lnTo>
                <a:lnTo>
                  <a:pt x="707136" y="414527"/>
                </a:lnTo>
                <a:lnTo>
                  <a:pt x="12192" y="414527"/>
                </a:lnTo>
                <a:lnTo>
                  <a:pt x="6096" y="408432"/>
                </a:lnTo>
                <a:lnTo>
                  <a:pt x="12192" y="408432"/>
                </a:lnTo>
                <a:lnTo>
                  <a:pt x="12192" y="12192"/>
                </a:lnTo>
                <a:lnTo>
                  <a:pt x="6096" y="12192"/>
                </a:lnTo>
                <a:lnTo>
                  <a:pt x="12192" y="6096"/>
                </a:lnTo>
                <a:lnTo>
                  <a:pt x="707136" y="6096"/>
                </a:lnTo>
                <a:lnTo>
                  <a:pt x="707136" y="0"/>
                </a:lnTo>
                <a:close/>
              </a:path>
              <a:path w="707389" h="421004">
                <a:moveTo>
                  <a:pt x="12192" y="408432"/>
                </a:moveTo>
                <a:lnTo>
                  <a:pt x="6096" y="408432"/>
                </a:lnTo>
                <a:lnTo>
                  <a:pt x="12192" y="414527"/>
                </a:lnTo>
                <a:lnTo>
                  <a:pt x="12192" y="408432"/>
                </a:lnTo>
                <a:close/>
              </a:path>
              <a:path w="707389" h="421004">
                <a:moveTo>
                  <a:pt x="697992" y="408432"/>
                </a:moveTo>
                <a:lnTo>
                  <a:pt x="12192" y="408432"/>
                </a:lnTo>
                <a:lnTo>
                  <a:pt x="12192" y="414527"/>
                </a:lnTo>
                <a:lnTo>
                  <a:pt x="697992" y="414527"/>
                </a:lnTo>
                <a:lnTo>
                  <a:pt x="697992" y="408432"/>
                </a:lnTo>
                <a:close/>
              </a:path>
              <a:path w="707389" h="421004">
                <a:moveTo>
                  <a:pt x="697992" y="6096"/>
                </a:moveTo>
                <a:lnTo>
                  <a:pt x="697992" y="414527"/>
                </a:lnTo>
                <a:lnTo>
                  <a:pt x="704088" y="408432"/>
                </a:lnTo>
                <a:lnTo>
                  <a:pt x="707136" y="408432"/>
                </a:lnTo>
                <a:lnTo>
                  <a:pt x="707136" y="12192"/>
                </a:lnTo>
                <a:lnTo>
                  <a:pt x="704088" y="12192"/>
                </a:lnTo>
                <a:lnTo>
                  <a:pt x="697992" y="6096"/>
                </a:lnTo>
                <a:close/>
              </a:path>
              <a:path w="707389" h="421004">
                <a:moveTo>
                  <a:pt x="707136" y="408432"/>
                </a:moveTo>
                <a:lnTo>
                  <a:pt x="704088" y="408432"/>
                </a:lnTo>
                <a:lnTo>
                  <a:pt x="697992" y="414527"/>
                </a:lnTo>
                <a:lnTo>
                  <a:pt x="707136" y="414527"/>
                </a:lnTo>
                <a:lnTo>
                  <a:pt x="707136" y="408432"/>
                </a:lnTo>
                <a:close/>
              </a:path>
              <a:path w="707389" h="421004">
                <a:moveTo>
                  <a:pt x="12192" y="6096"/>
                </a:moveTo>
                <a:lnTo>
                  <a:pt x="6096" y="12192"/>
                </a:lnTo>
                <a:lnTo>
                  <a:pt x="12192" y="12192"/>
                </a:lnTo>
                <a:lnTo>
                  <a:pt x="12192" y="6096"/>
                </a:lnTo>
                <a:close/>
              </a:path>
              <a:path w="707389" h="421004">
                <a:moveTo>
                  <a:pt x="697992" y="6096"/>
                </a:moveTo>
                <a:lnTo>
                  <a:pt x="12192" y="6096"/>
                </a:lnTo>
                <a:lnTo>
                  <a:pt x="12192" y="12192"/>
                </a:lnTo>
                <a:lnTo>
                  <a:pt x="697992" y="12192"/>
                </a:lnTo>
                <a:lnTo>
                  <a:pt x="697992" y="6096"/>
                </a:lnTo>
                <a:close/>
              </a:path>
              <a:path w="707389" h="421004">
                <a:moveTo>
                  <a:pt x="707136" y="6096"/>
                </a:moveTo>
                <a:lnTo>
                  <a:pt x="697992" y="6096"/>
                </a:lnTo>
                <a:lnTo>
                  <a:pt x="704088" y="12192"/>
                </a:lnTo>
                <a:lnTo>
                  <a:pt x="707136" y="12192"/>
                </a:lnTo>
                <a:lnTo>
                  <a:pt x="707136" y="6096"/>
                </a:lnTo>
                <a:close/>
              </a:path>
            </a:pathLst>
          </a:custGeom>
          <a:solidFill>
            <a:srgbClr val="FF0000"/>
          </a:solidFill>
        </p:spPr>
        <p:txBody>
          <a:bodyPr wrap="square" lIns="0" tIns="0" rIns="0" bIns="0" rtlCol="0"/>
          <a:lstStyle/>
          <a:p>
            <a:endParaRPr sz="1535"/>
          </a:p>
        </p:txBody>
      </p:sp>
      <p:sp>
        <p:nvSpPr>
          <p:cNvPr id="19" name="object 19"/>
          <p:cNvSpPr/>
          <p:nvPr/>
        </p:nvSpPr>
        <p:spPr>
          <a:xfrm>
            <a:off x="4836973" y="2652226"/>
            <a:ext cx="597799" cy="350882"/>
          </a:xfrm>
          <a:custGeom>
            <a:avLst/>
            <a:gdLst/>
            <a:ahLst/>
            <a:cxnLst/>
            <a:rect l="l" t="t" r="r" b="b"/>
            <a:pathLst>
              <a:path w="701039" h="411479">
                <a:moveTo>
                  <a:pt x="0" y="411479"/>
                </a:moveTo>
                <a:lnTo>
                  <a:pt x="701039" y="411479"/>
                </a:lnTo>
                <a:lnTo>
                  <a:pt x="701039" y="0"/>
                </a:lnTo>
                <a:lnTo>
                  <a:pt x="0" y="0"/>
                </a:lnTo>
                <a:lnTo>
                  <a:pt x="0" y="411479"/>
                </a:lnTo>
                <a:close/>
              </a:path>
            </a:pathLst>
          </a:custGeom>
          <a:solidFill>
            <a:srgbClr val="FF0000"/>
          </a:solidFill>
        </p:spPr>
        <p:txBody>
          <a:bodyPr wrap="square" lIns="0" tIns="0" rIns="0" bIns="0" rtlCol="0"/>
          <a:lstStyle/>
          <a:p>
            <a:endParaRPr sz="1535"/>
          </a:p>
        </p:txBody>
      </p:sp>
      <p:sp>
        <p:nvSpPr>
          <p:cNvPr id="20" name="object 20"/>
          <p:cNvSpPr/>
          <p:nvPr/>
        </p:nvSpPr>
        <p:spPr>
          <a:xfrm>
            <a:off x="4831776" y="2647028"/>
            <a:ext cx="605921" cy="359004"/>
          </a:xfrm>
          <a:custGeom>
            <a:avLst/>
            <a:gdLst/>
            <a:ahLst/>
            <a:cxnLst/>
            <a:rect l="l" t="t" r="r" b="b"/>
            <a:pathLst>
              <a:path w="710564" h="421004">
                <a:moveTo>
                  <a:pt x="710183" y="0"/>
                </a:moveTo>
                <a:lnTo>
                  <a:pt x="0" y="0"/>
                </a:lnTo>
                <a:lnTo>
                  <a:pt x="0" y="420624"/>
                </a:lnTo>
                <a:lnTo>
                  <a:pt x="710183" y="420624"/>
                </a:lnTo>
                <a:lnTo>
                  <a:pt x="710183" y="417575"/>
                </a:lnTo>
                <a:lnTo>
                  <a:pt x="12191" y="417575"/>
                </a:lnTo>
                <a:lnTo>
                  <a:pt x="6095" y="411479"/>
                </a:lnTo>
                <a:lnTo>
                  <a:pt x="12191" y="411479"/>
                </a:lnTo>
                <a:lnTo>
                  <a:pt x="12191" y="12191"/>
                </a:lnTo>
                <a:lnTo>
                  <a:pt x="6095" y="12191"/>
                </a:lnTo>
                <a:lnTo>
                  <a:pt x="12191" y="6096"/>
                </a:lnTo>
                <a:lnTo>
                  <a:pt x="710183" y="6096"/>
                </a:lnTo>
                <a:lnTo>
                  <a:pt x="710183" y="0"/>
                </a:lnTo>
                <a:close/>
              </a:path>
              <a:path w="710564" h="421004">
                <a:moveTo>
                  <a:pt x="12191" y="411479"/>
                </a:moveTo>
                <a:lnTo>
                  <a:pt x="6095" y="411479"/>
                </a:lnTo>
                <a:lnTo>
                  <a:pt x="12191" y="417575"/>
                </a:lnTo>
                <a:lnTo>
                  <a:pt x="12191" y="411479"/>
                </a:lnTo>
                <a:close/>
              </a:path>
              <a:path w="710564" h="421004">
                <a:moveTo>
                  <a:pt x="701039" y="411479"/>
                </a:moveTo>
                <a:lnTo>
                  <a:pt x="12191" y="411479"/>
                </a:lnTo>
                <a:lnTo>
                  <a:pt x="12191" y="417575"/>
                </a:lnTo>
                <a:lnTo>
                  <a:pt x="701039" y="417575"/>
                </a:lnTo>
                <a:lnTo>
                  <a:pt x="701039" y="411479"/>
                </a:lnTo>
                <a:close/>
              </a:path>
              <a:path w="710564" h="421004">
                <a:moveTo>
                  <a:pt x="701039" y="6096"/>
                </a:moveTo>
                <a:lnTo>
                  <a:pt x="701039" y="417575"/>
                </a:lnTo>
                <a:lnTo>
                  <a:pt x="707135" y="411479"/>
                </a:lnTo>
                <a:lnTo>
                  <a:pt x="710183" y="411479"/>
                </a:lnTo>
                <a:lnTo>
                  <a:pt x="710183" y="12191"/>
                </a:lnTo>
                <a:lnTo>
                  <a:pt x="707135" y="12191"/>
                </a:lnTo>
                <a:lnTo>
                  <a:pt x="701039" y="6096"/>
                </a:lnTo>
                <a:close/>
              </a:path>
              <a:path w="710564" h="421004">
                <a:moveTo>
                  <a:pt x="710183" y="411479"/>
                </a:moveTo>
                <a:lnTo>
                  <a:pt x="707135" y="411479"/>
                </a:lnTo>
                <a:lnTo>
                  <a:pt x="701039" y="417575"/>
                </a:lnTo>
                <a:lnTo>
                  <a:pt x="710183" y="417575"/>
                </a:lnTo>
                <a:lnTo>
                  <a:pt x="710183" y="411479"/>
                </a:lnTo>
                <a:close/>
              </a:path>
              <a:path w="710564" h="421004">
                <a:moveTo>
                  <a:pt x="12191" y="6096"/>
                </a:moveTo>
                <a:lnTo>
                  <a:pt x="6095" y="12191"/>
                </a:lnTo>
                <a:lnTo>
                  <a:pt x="12191" y="12191"/>
                </a:lnTo>
                <a:lnTo>
                  <a:pt x="12191" y="6096"/>
                </a:lnTo>
                <a:close/>
              </a:path>
              <a:path w="710564" h="421004">
                <a:moveTo>
                  <a:pt x="701039" y="6096"/>
                </a:moveTo>
                <a:lnTo>
                  <a:pt x="12191" y="6096"/>
                </a:lnTo>
                <a:lnTo>
                  <a:pt x="12191" y="12191"/>
                </a:lnTo>
                <a:lnTo>
                  <a:pt x="701039" y="12191"/>
                </a:lnTo>
                <a:lnTo>
                  <a:pt x="701039" y="6096"/>
                </a:lnTo>
                <a:close/>
              </a:path>
              <a:path w="710564" h="421004">
                <a:moveTo>
                  <a:pt x="710183" y="6096"/>
                </a:moveTo>
                <a:lnTo>
                  <a:pt x="701039" y="6096"/>
                </a:lnTo>
                <a:lnTo>
                  <a:pt x="707135" y="12191"/>
                </a:lnTo>
                <a:lnTo>
                  <a:pt x="710183" y="12191"/>
                </a:lnTo>
                <a:lnTo>
                  <a:pt x="710183" y="6096"/>
                </a:lnTo>
                <a:close/>
              </a:path>
            </a:pathLst>
          </a:custGeom>
          <a:solidFill>
            <a:srgbClr val="FF0000"/>
          </a:solidFill>
        </p:spPr>
        <p:txBody>
          <a:bodyPr wrap="square" lIns="0" tIns="0" rIns="0" bIns="0" rtlCol="0"/>
          <a:lstStyle/>
          <a:p>
            <a:endParaRPr sz="1535"/>
          </a:p>
        </p:txBody>
      </p:sp>
      <p:sp>
        <p:nvSpPr>
          <p:cNvPr id="21" name="object 21"/>
          <p:cNvSpPr txBox="1"/>
          <p:nvPr/>
        </p:nvSpPr>
        <p:spPr>
          <a:xfrm>
            <a:off x="4139974" y="3844791"/>
            <a:ext cx="993624" cy="351026"/>
          </a:xfrm>
          <a:prstGeom prst="rect">
            <a:avLst/>
          </a:prstGeom>
        </p:spPr>
        <p:txBody>
          <a:bodyPr vert="horz" wrap="square" lIns="0" tIns="9747" rIns="0" bIns="0" rtlCol="0">
            <a:spAutoFit/>
          </a:bodyPr>
          <a:lstStyle/>
          <a:p>
            <a:pPr marL="10829">
              <a:spcBef>
                <a:spcPts val="77"/>
              </a:spcBef>
              <a:tabLst>
                <a:tab pos="449957" algn="l"/>
                <a:tab pos="824108" algn="l"/>
              </a:tabLst>
            </a:pPr>
            <a:r>
              <a:rPr sz="2217" spc="-4" dirty="0">
                <a:latin typeface="Times New Roman"/>
                <a:cs typeface="Times New Roman"/>
              </a:rPr>
              <a:t>+	-	+</a:t>
            </a:r>
            <a:endParaRPr sz="2217">
              <a:latin typeface="Times New Roman"/>
              <a:cs typeface="Times New Roman"/>
            </a:endParaRPr>
          </a:p>
        </p:txBody>
      </p:sp>
      <p:sp>
        <p:nvSpPr>
          <p:cNvPr id="22" name="object 22"/>
          <p:cNvSpPr/>
          <p:nvPr/>
        </p:nvSpPr>
        <p:spPr>
          <a:xfrm>
            <a:off x="5304815" y="2987513"/>
            <a:ext cx="257747" cy="330306"/>
          </a:xfrm>
          <a:custGeom>
            <a:avLst/>
            <a:gdLst/>
            <a:ahLst/>
            <a:cxnLst/>
            <a:rect l="l" t="t" r="r" b="b"/>
            <a:pathLst>
              <a:path w="302259" h="387350">
                <a:moveTo>
                  <a:pt x="48768" y="0"/>
                </a:moveTo>
                <a:lnTo>
                  <a:pt x="0" y="36575"/>
                </a:lnTo>
                <a:lnTo>
                  <a:pt x="36576" y="85344"/>
                </a:lnTo>
                <a:lnTo>
                  <a:pt x="85344" y="48768"/>
                </a:lnTo>
                <a:lnTo>
                  <a:pt x="48768" y="0"/>
                </a:lnTo>
                <a:close/>
              </a:path>
              <a:path w="302259" h="387350">
                <a:moveTo>
                  <a:pt x="121920" y="100584"/>
                </a:moveTo>
                <a:lnTo>
                  <a:pt x="70104" y="137160"/>
                </a:lnTo>
                <a:lnTo>
                  <a:pt x="106680" y="185927"/>
                </a:lnTo>
                <a:lnTo>
                  <a:pt x="158496" y="149351"/>
                </a:lnTo>
                <a:lnTo>
                  <a:pt x="121920" y="100584"/>
                </a:lnTo>
                <a:close/>
              </a:path>
              <a:path w="302259" h="387350">
                <a:moveTo>
                  <a:pt x="195072" y="201168"/>
                </a:moveTo>
                <a:lnTo>
                  <a:pt x="143256" y="234696"/>
                </a:lnTo>
                <a:lnTo>
                  <a:pt x="179832" y="286512"/>
                </a:lnTo>
                <a:lnTo>
                  <a:pt x="228600" y="249936"/>
                </a:lnTo>
                <a:lnTo>
                  <a:pt x="195072" y="201168"/>
                </a:lnTo>
                <a:close/>
              </a:path>
              <a:path w="302259" h="387350">
                <a:moveTo>
                  <a:pt x="265176" y="298703"/>
                </a:moveTo>
                <a:lnTo>
                  <a:pt x="216408" y="335280"/>
                </a:lnTo>
                <a:lnTo>
                  <a:pt x="252984" y="387096"/>
                </a:lnTo>
                <a:lnTo>
                  <a:pt x="301752" y="350520"/>
                </a:lnTo>
                <a:lnTo>
                  <a:pt x="265176" y="298703"/>
                </a:lnTo>
                <a:close/>
              </a:path>
            </a:pathLst>
          </a:custGeom>
          <a:solidFill>
            <a:srgbClr val="FF0000"/>
          </a:solidFill>
        </p:spPr>
        <p:txBody>
          <a:bodyPr wrap="square" lIns="0" tIns="0" rIns="0" bIns="0" rtlCol="0"/>
          <a:lstStyle/>
          <a:p>
            <a:endParaRPr sz="1535"/>
          </a:p>
        </p:txBody>
      </p:sp>
      <p:sp>
        <p:nvSpPr>
          <p:cNvPr id="23" name="object 23"/>
          <p:cNvSpPr txBox="1"/>
          <p:nvPr/>
        </p:nvSpPr>
        <p:spPr>
          <a:xfrm>
            <a:off x="5974956" y="3005273"/>
            <a:ext cx="364961"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A2</a:t>
            </a:r>
            <a:endParaRPr sz="2217">
              <a:latin typeface="Times New Roman"/>
              <a:cs typeface="Times New Roman"/>
            </a:endParaRPr>
          </a:p>
        </p:txBody>
      </p:sp>
      <p:sp>
        <p:nvSpPr>
          <p:cNvPr id="24" name="object 24"/>
          <p:cNvSpPr/>
          <p:nvPr/>
        </p:nvSpPr>
        <p:spPr>
          <a:xfrm>
            <a:off x="5811646" y="3509937"/>
            <a:ext cx="210637" cy="374707"/>
          </a:xfrm>
          <a:custGeom>
            <a:avLst/>
            <a:gdLst/>
            <a:ahLst/>
            <a:cxnLst/>
            <a:rect l="l" t="t" r="r" b="b"/>
            <a:pathLst>
              <a:path w="247015" h="439420">
                <a:moveTo>
                  <a:pt x="54864" y="0"/>
                </a:moveTo>
                <a:lnTo>
                  <a:pt x="0" y="27432"/>
                </a:lnTo>
                <a:lnTo>
                  <a:pt x="188975" y="438912"/>
                </a:lnTo>
                <a:lnTo>
                  <a:pt x="246888" y="411479"/>
                </a:lnTo>
                <a:lnTo>
                  <a:pt x="54864" y="0"/>
                </a:lnTo>
                <a:close/>
              </a:path>
            </a:pathLst>
          </a:custGeom>
          <a:solidFill>
            <a:srgbClr val="000000"/>
          </a:solidFill>
        </p:spPr>
        <p:txBody>
          <a:bodyPr wrap="square" lIns="0" tIns="0" rIns="0" bIns="0" rtlCol="0"/>
          <a:lstStyle/>
          <a:p>
            <a:endParaRPr sz="1535"/>
          </a:p>
        </p:txBody>
      </p:sp>
      <p:sp>
        <p:nvSpPr>
          <p:cNvPr id="25" name="object 25"/>
          <p:cNvSpPr txBox="1"/>
          <p:nvPr/>
        </p:nvSpPr>
        <p:spPr>
          <a:xfrm>
            <a:off x="5964561" y="3834394"/>
            <a:ext cx="115336" cy="351026"/>
          </a:xfrm>
          <a:prstGeom prst="rect">
            <a:avLst/>
          </a:prstGeom>
        </p:spPr>
        <p:txBody>
          <a:bodyPr vert="horz" wrap="square" lIns="0" tIns="9747" rIns="0" bIns="0" rtlCol="0">
            <a:spAutoFit/>
          </a:bodyPr>
          <a:lstStyle/>
          <a:p>
            <a:pPr marL="10829">
              <a:spcBef>
                <a:spcPts val="77"/>
              </a:spcBef>
            </a:pPr>
            <a:r>
              <a:rPr sz="2217" spc="-4" dirty="0">
                <a:latin typeface="Times New Roman"/>
                <a:cs typeface="Times New Roman"/>
              </a:rPr>
              <a:t>-</a:t>
            </a:r>
            <a:endParaRPr sz="2217">
              <a:latin typeface="Times New Roman"/>
              <a:cs typeface="Times New Roman"/>
            </a:endParaRPr>
          </a:p>
        </p:txBody>
      </p:sp>
      <p:sp>
        <p:nvSpPr>
          <p:cNvPr id="26" name="object 26"/>
          <p:cNvSpPr/>
          <p:nvPr/>
        </p:nvSpPr>
        <p:spPr>
          <a:xfrm>
            <a:off x="5330806" y="3213637"/>
            <a:ext cx="597799" cy="350882"/>
          </a:xfrm>
          <a:custGeom>
            <a:avLst/>
            <a:gdLst/>
            <a:ahLst/>
            <a:cxnLst/>
            <a:rect l="l" t="t" r="r" b="b"/>
            <a:pathLst>
              <a:path w="701040" h="411479">
                <a:moveTo>
                  <a:pt x="0" y="411479"/>
                </a:moveTo>
                <a:lnTo>
                  <a:pt x="701040" y="411479"/>
                </a:lnTo>
                <a:lnTo>
                  <a:pt x="701040" y="0"/>
                </a:lnTo>
                <a:lnTo>
                  <a:pt x="0" y="0"/>
                </a:lnTo>
                <a:lnTo>
                  <a:pt x="0" y="411479"/>
                </a:lnTo>
                <a:close/>
              </a:path>
            </a:pathLst>
          </a:custGeom>
          <a:solidFill>
            <a:srgbClr val="FF0000"/>
          </a:solidFill>
        </p:spPr>
        <p:txBody>
          <a:bodyPr wrap="square" lIns="0" tIns="0" rIns="0" bIns="0" rtlCol="0"/>
          <a:lstStyle/>
          <a:p>
            <a:endParaRPr sz="1535"/>
          </a:p>
        </p:txBody>
      </p:sp>
      <p:sp>
        <p:nvSpPr>
          <p:cNvPr id="27" name="object 27"/>
          <p:cNvSpPr/>
          <p:nvPr/>
        </p:nvSpPr>
        <p:spPr>
          <a:xfrm>
            <a:off x="5328208" y="3208439"/>
            <a:ext cx="603214" cy="359004"/>
          </a:xfrm>
          <a:custGeom>
            <a:avLst/>
            <a:gdLst/>
            <a:ahLst/>
            <a:cxnLst/>
            <a:rect l="l" t="t" r="r" b="b"/>
            <a:pathLst>
              <a:path w="707390" h="421004">
                <a:moveTo>
                  <a:pt x="707135" y="0"/>
                </a:moveTo>
                <a:lnTo>
                  <a:pt x="0" y="0"/>
                </a:lnTo>
                <a:lnTo>
                  <a:pt x="0" y="420623"/>
                </a:lnTo>
                <a:lnTo>
                  <a:pt x="707135" y="420623"/>
                </a:lnTo>
                <a:lnTo>
                  <a:pt x="707135" y="417575"/>
                </a:lnTo>
                <a:lnTo>
                  <a:pt x="9144" y="417575"/>
                </a:lnTo>
                <a:lnTo>
                  <a:pt x="3048" y="411479"/>
                </a:lnTo>
                <a:lnTo>
                  <a:pt x="9144" y="411479"/>
                </a:lnTo>
                <a:lnTo>
                  <a:pt x="9144" y="9143"/>
                </a:lnTo>
                <a:lnTo>
                  <a:pt x="3048" y="9143"/>
                </a:lnTo>
                <a:lnTo>
                  <a:pt x="9144" y="6095"/>
                </a:lnTo>
                <a:lnTo>
                  <a:pt x="707135" y="6095"/>
                </a:lnTo>
                <a:lnTo>
                  <a:pt x="707135" y="0"/>
                </a:lnTo>
                <a:close/>
              </a:path>
              <a:path w="707390" h="421004">
                <a:moveTo>
                  <a:pt x="9144" y="411479"/>
                </a:moveTo>
                <a:lnTo>
                  <a:pt x="3048" y="411479"/>
                </a:lnTo>
                <a:lnTo>
                  <a:pt x="9144" y="417575"/>
                </a:lnTo>
                <a:lnTo>
                  <a:pt x="9144" y="411479"/>
                </a:lnTo>
                <a:close/>
              </a:path>
              <a:path w="707390" h="421004">
                <a:moveTo>
                  <a:pt x="697992" y="411479"/>
                </a:moveTo>
                <a:lnTo>
                  <a:pt x="9144" y="411479"/>
                </a:lnTo>
                <a:lnTo>
                  <a:pt x="9144" y="417575"/>
                </a:lnTo>
                <a:lnTo>
                  <a:pt x="697992" y="417575"/>
                </a:lnTo>
                <a:lnTo>
                  <a:pt x="697992" y="411479"/>
                </a:lnTo>
                <a:close/>
              </a:path>
              <a:path w="707390" h="421004">
                <a:moveTo>
                  <a:pt x="697992" y="6095"/>
                </a:moveTo>
                <a:lnTo>
                  <a:pt x="697992" y="417575"/>
                </a:lnTo>
                <a:lnTo>
                  <a:pt x="704088" y="411479"/>
                </a:lnTo>
                <a:lnTo>
                  <a:pt x="707135" y="411479"/>
                </a:lnTo>
                <a:lnTo>
                  <a:pt x="707135" y="9143"/>
                </a:lnTo>
                <a:lnTo>
                  <a:pt x="704088" y="9143"/>
                </a:lnTo>
                <a:lnTo>
                  <a:pt x="697992" y="6095"/>
                </a:lnTo>
                <a:close/>
              </a:path>
              <a:path w="707390" h="421004">
                <a:moveTo>
                  <a:pt x="707135" y="411479"/>
                </a:moveTo>
                <a:lnTo>
                  <a:pt x="704088" y="411479"/>
                </a:lnTo>
                <a:lnTo>
                  <a:pt x="697992" y="417575"/>
                </a:lnTo>
                <a:lnTo>
                  <a:pt x="707135" y="417575"/>
                </a:lnTo>
                <a:lnTo>
                  <a:pt x="707135" y="411479"/>
                </a:lnTo>
                <a:close/>
              </a:path>
              <a:path w="707390" h="421004">
                <a:moveTo>
                  <a:pt x="9144" y="6095"/>
                </a:moveTo>
                <a:lnTo>
                  <a:pt x="3048" y="9143"/>
                </a:lnTo>
                <a:lnTo>
                  <a:pt x="9144" y="9143"/>
                </a:lnTo>
                <a:lnTo>
                  <a:pt x="9144" y="6095"/>
                </a:lnTo>
                <a:close/>
              </a:path>
              <a:path w="707390" h="421004">
                <a:moveTo>
                  <a:pt x="697992" y="6095"/>
                </a:moveTo>
                <a:lnTo>
                  <a:pt x="9144" y="6095"/>
                </a:lnTo>
                <a:lnTo>
                  <a:pt x="9144" y="9143"/>
                </a:lnTo>
                <a:lnTo>
                  <a:pt x="697992" y="9143"/>
                </a:lnTo>
                <a:lnTo>
                  <a:pt x="697992" y="6095"/>
                </a:lnTo>
                <a:close/>
              </a:path>
              <a:path w="707390" h="421004">
                <a:moveTo>
                  <a:pt x="707135" y="6095"/>
                </a:moveTo>
                <a:lnTo>
                  <a:pt x="697992" y="6095"/>
                </a:lnTo>
                <a:lnTo>
                  <a:pt x="704088" y="9143"/>
                </a:lnTo>
                <a:lnTo>
                  <a:pt x="707135" y="9143"/>
                </a:lnTo>
                <a:lnTo>
                  <a:pt x="707135" y="6095"/>
                </a:lnTo>
                <a:close/>
              </a:path>
            </a:pathLst>
          </a:custGeom>
          <a:solidFill>
            <a:srgbClr val="FF0000"/>
          </a:solidFill>
        </p:spPr>
        <p:txBody>
          <a:bodyPr wrap="square" lIns="0" tIns="0" rIns="0" bIns="0" rtlCol="0"/>
          <a:lstStyle/>
          <a:p>
            <a:endParaRPr sz="1535"/>
          </a:p>
        </p:txBody>
      </p:sp>
      <p:sp>
        <p:nvSpPr>
          <p:cNvPr id="28" name="object 28"/>
          <p:cNvSpPr/>
          <p:nvPr/>
        </p:nvSpPr>
        <p:spPr>
          <a:xfrm>
            <a:off x="1419122" y="3000508"/>
            <a:ext cx="408279" cy="294026"/>
          </a:xfrm>
          <a:custGeom>
            <a:avLst/>
            <a:gdLst/>
            <a:ahLst/>
            <a:cxnLst/>
            <a:rect l="l" t="t" r="r" b="b"/>
            <a:pathLst>
              <a:path w="478789" h="344804">
                <a:moveTo>
                  <a:pt x="445008" y="0"/>
                </a:moveTo>
                <a:lnTo>
                  <a:pt x="0" y="292608"/>
                </a:lnTo>
                <a:lnTo>
                  <a:pt x="33528" y="344424"/>
                </a:lnTo>
                <a:lnTo>
                  <a:pt x="478536" y="51816"/>
                </a:lnTo>
                <a:lnTo>
                  <a:pt x="445008" y="0"/>
                </a:lnTo>
                <a:close/>
              </a:path>
            </a:pathLst>
          </a:custGeom>
          <a:solidFill>
            <a:srgbClr val="000000"/>
          </a:solidFill>
        </p:spPr>
        <p:txBody>
          <a:bodyPr wrap="square" lIns="0" tIns="0" rIns="0" bIns="0" rtlCol="0"/>
          <a:lstStyle/>
          <a:p>
            <a:endParaRPr sz="1535"/>
          </a:p>
        </p:txBody>
      </p:sp>
      <p:sp>
        <p:nvSpPr>
          <p:cNvPr id="29" name="object 29"/>
          <p:cNvSpPr/>
          <p:nvPr/>
        </p:nvSpPr>
        <p:spPr>
          <a:xfrm>
            <a:off x="925289" y="3606105"/>
            <a:ext cx="259913" cy="333013"/>
          </a:xfrm>
          <a:custGeom>
            <a:avLst/>
            <a:gdLst/>
            <a:ahLst/>
            <a:cxnLst/>
            <a:rect l="l" t="t" r="r" b="b"/>
            <a:pathLst>
              <a:path w="304800" h="390525">
                <a:moveTo>
                  <a:pt x="252984" y="0"/>
                </a:moveTo>
                <a:lnTo>
                  <a:pt x="0" y="353568"/>
                </a:lnTo>
                <a:lnTo>
                  <a:pt x="48768" y="390144"/>
                </a:lnTo>
                <a:lnTo>
                  <a:pt x="304800" y="36575"/>
                </a:lnTo>
                <a:lnTo>
                  <a:pt x="252984" y="0"/>
                </a:lnTo>
                <a:close/>
              </a:path>
            </a:pathLst>
          </a:custGeom>
          <a:solidFill>
            <a:srgbClr val="000000"/>
          </a:solidFill>
        </p:spPr>
        <p:txBody>
          <a:bodyPr wrap="square" lIns="0" tIns="0" rIns="0" bIns="0" rtlCol="0"/>
          <a:lstStyle/>
          <a:p>
            <a:endParaRPr sz="1535"/>
          </a:p>
        </p:txBody>
      </p:sp>
      <p:sp>
        <p:nvSpPr>
          <p:cNvPr id="30" name="object 30"/>
          <p:cNvSpPr/>
          <p:nvPr/>
        </p:nvSpPr>
        <p:spPr>
          <a:xfrm>
            <a:off x="1325554" y="3621700"/>
            <a:ext cx="0" cy="301607"/>
          </a:xfrm>
          <a:custGeom>
            <a:avLst/>
            <a:gdLst/>
            <a:ahLst/>
            <a:cxnLst/>
            <a:rect l="l" t="t" r="r" b="b"/>
            <a:pathLst>
              <a:path h="353695">
                <a:moveTo>
                  <a:pt x="0" y="0"/>
                </a:moveTo>
                <a:lnTo>
                  <a:pt x="0" y="353568"/>
                </a:lnTo>
              </a:path>
            </a:pathLst>
          </a:custGeom>
          <a:ln w="60959">
            <a:solidFill>
              <a:srgbClr val="000000"/>
            </a:solidFill>
          </a:ln>
        </p:spPr>
        <p:txBody>
          <a:bodyPr wrap="square" lIns="0" tIns="0" rIns="0" bIns="0" rtlCol="0"/>
          <a:lstStyle/>
          <a:p>
            <a:endParaRPr sz="1535"/>
          </a:p>
        </p:txBody>
      </p:sp>
      <p:sp>
        <p:nvSpPr>
          <p:cNvPr id="31" name="object 31"/>
          <p:cNvSpPr/>
          <p:nvPr/>
        </p:nvSpPr>
        <p:spPr>
          <a:xfrm>
            <a:off x="1603661" y="3632096"/>
            <a:ext cx="210637" cy="372000"/>
          </a:xfrm>
          <a:custGeom>
            <a:avLst/>
            <a:gdLst/>
            <a:ahLst/>
            <a:cxnLst/>
            <a:rect l="l" t="t" r="r" b="b"/>
            <a:pathLst>
              <a:path w="247014" h="436245">
                <a:moveTo>
                  <a:pt x="54863" y="0"/>
                </a:moveTo>
                <a:lnTo>
                  <a:pt x="0" y="24384"/>
                </a:lnTo>
                <a:lnTo>
                  <a:pt x="188975" y="435864"/>
                </a:lnTo>
                <a:lnTo>
                  <a:pt x="246887" y="411480"/>
                </a:lnTo>
                <a:lnTo>
                  <a:pt x="54863" y="0"/>
                </a:lnTo>
                <a:close/>
              </a:path>
            </a:pathLst>
          </a:custGeom>
          <a:solidFill>
            <a:srgbClr val="000000"/>
          </a:solidFill>
        </p:spPr>
        <p:txBody>
          <a:bodyPr wrap="square" lIns="0" tIns="0" rIns="0" bIns="0" rtlCol="0"/>
          <a:lstStyle/>
          <a:p>
            <a:endParaRPr sz="1535"/>
          </a:p>
        </p:txBody>
      </p:sp>
      <p:sp>
        <p:nvSpPr>
          <p:cNvPr id="32" name="object 32"/>
          <p:cNvSpPr/>
          <p:nvPr/>
        </p:nvSpPr>
        <p:spPr>
          <a:xfrm>
            <a:off x="1055245" y="3273418"/>
            <a:ext cx="595633" cy="348716"/>
          </a:xfrm>
          <a:custGeom>
            <a:avLst/>
            <a:gdLst/>
            <a:ahLst/>
            <a:cxnLst/>
            <a:rect l="l" t="t" r="r" b="b"/>
            <a:pathLst>
              <a:path w="698500" h="408939">
                <a:moveTo>
                  <a:pt x="0" y="408430"/>
                </a:moveTo>
                <a:lnTo>
                  <a:pt x="697992" y="408430"/>
                </a:lnTo>
                <a:lnTo>
                  <a:pt x="697992" y="0"/>
                </a:lnTo>
                <a:lnTo>
                  <a:pt x="0" y="0"/>
                </a:lnTo>
                <a:lnTo>
                  <a:pt x="0" y="408430"/>
                </a:lnTo>
                <a:close/>
              </a:path>
            </a:pathLst>
          </a:custGeom>
          <a:solidFill>
            <a:srgbClr val="CCCCFF"/>
          </a:solidFill>
        </p:spPr>
        <p:txBody>
          <a:bodyPr wrap="square" lIns="0" tIns="0" rIns="0" bIns="0" rtlCol="0"/>
          <a:lstStyle/>
          <a:p>
            <a:endParaRPr sz="1535"/>
          </a:p>
        </p:txBody>
      </p:sp>
      <p:sp>
        <p:nvSpPr>
          <p:cNvPr id="33" name="object 33"/>
          <p:cNvSpPr/>
          <p:nvPr/>
        </p:nvSpPr>
        <p:spPr>
          <a:xfrm>
            <a:off x="1050045" y="3268218"/>
            <a:ext cx="603214" cy="359004"/>
          </a:xfrm>
          <a:custGeom>
            <a:avLst/>
            <a:gdLst/>
            <a:ahLst/>
            <a:cxnLst/>
            <a:rect l="l" t="t" r="r" b="b"/>
            <a:pathLst>
              <a:path w="707389" h="421004">
                <a:moveTo>
                  <a:pt x="707137" y="0"/>
                </a:moveTo>
                <a:lnTo>
                  <a:pt x="0" y="0"/>
                </a:lnTo>
                <a:lnTo>
                  <a:pt x="0" y="420624"/>
                </a:lnTo>
                <a:lnTo>
                  <a:pt x="707137" y="420624"/>
                </a:lnTo>
                <a:lnTo>
                  <a:pt x="707137" y="414527"/>
                </a:lnTo>
                <a:lnTo>
                  <a:pt x="9145" y="414527"/>
                </a:lnTo>
                <a:lnTo>
                  <a:pt x="6097" y="408431"/>
                </a:lnTo>
                <a:lnTo>
                  <a:pt x="9145" y="408431"/>
                </a:lnTo>
                <a:lnTo>
                  <a:pt x="9145" y="9143"/>
                </a:lnTo>
                <a:lnTo>
                  <a:pt x="6097" y="9143"/>
                </a:lnTo>
                <a:lnTo>
                  <a:pt x="9145" y="6096"/>
                </a:lnTo>
                <a:lnTo>
                  <a:pt x="707137" y="6096"/>
                </a:lnTo>
                <a:lnTo>
                  <a:pt x="707137" y="0"/>
                </a:lnTo>
                <a:close/>
              </a:path>
              <a:path w="707389" h="421004">
                <a:moveTo>
                  <a:pt x="9145" y="408431"/>
                </a:moveTo>
                <a:lnTo>
                  <a:pt x="6097" y="408431"/>
                </a:lnTo>
                <a:lnTo>
                  <a:pt x="9145" y="414527"/>
                </a:lnTo>
                <a:lnTo>
                  <a:pt x="9145" y="408431"/>
                </a:lnTo>
                <a:close/>
              </a:path>
              <a:path w="707389" h="421004">
                <a:moveTo>
                  <a:pt x="697993" y="408431"/>
                </a:moveTo>
                <a:lnTo>
                  <a:pt x="9145" y="408431"/>
                </a:lnTo>
                <a:lnTo>
                  <a:pt x="9145" y="414527"/>
                </a:lnTo>
                <a:lnTo>
                  <a:pt x="697993" y="414527"/>
                </a:lnTo>
                <a:lnTo>
                  <a:pt x="697993" y="408431"/>
                </a:lnTo>
                <a:close/>
              </a:path>
              <a:path w="707389" h="421004">
                <a:moveTo>
                  <a:pt x="697993" y="6096"/>
                </a:moveTo>
                <a:lnTo>
                  <a:pt x="697993" y="414527"/>
                </a:lnTo>
                <a:lnTo>
                  <a:pt x="704089" y="408431"/>
                </a:lnTo>
                <a:lnTo>
                  <a:pt x="707137" y="408431"/>
                </a:lnTo>
                <a:lnTo>
                  <a:pt x="707137" y="9143"/>
                </a:lnTo>
                <a:lnTo>
                  <a:pt x="704089" y="9143"/>
                </a:lnTo>
                <a:lnTo>
                  <a:pt x="697993" y="6096"/>
                </a:lnTo>
                <a:close/>
              </a:path>
              <a:path w="707389" h="421004">
                <a:moveTo>
                  <a:pt x="707137" y="408431"/>
                </a:moveTo>
                <a:lnTo>
                  <a:pt x="704089" y="408431"/>
                </a:lnTo>
                <a:lnTo>
                  <a:pt x="697993" y="414527"/>
                </a:lnTo>
                <a:lnTo>
                  <a:pt x="707137" y="414527"/>
                </a:lnTo>
                <a:lnTo>
                  <a:pt x="707137" y="408431"/>
                </a:lnTo>
                <a:close/>
              </a:path>
              <a:path w="707389" h="421004">
                <a:moveTo>
                  <a:pt x="9145" y="6096"/>
                </a:moveTo>
                <a:lnTo>
                  <a:pt x="6097" y="9143"/>
                </a:lnTo>
                <a:lnTo>
                  <a:pt x="9145" y="9143"/>
                </a:lnTo>
                <a:lnTo>
                  <a:pt x="9145" y="6096"/>
                </a:lnTo>
                <a:close/>
              </a:path>
              <a:path w="707389" h="421004">
                <a:moveTo>
                  <a:pt x="697993" y="6096"/>
                </a:moveTo>
                <a:lnTo>
                  <a:pt x="9145" y="6096"/>
                </a:lnTo>
                <a:lnTo>
                  <a:pt x="9145" y="9143"/>
                </a:lnTo>
                <a:lnTo>
                  <a:pt x="697993" y="9143"/>
                </a:lnTo>
                <a:lnTo>
                  <a:pt x="697993" y="6096"/>
                </a:lnTo>
                <a:close/>
              </a:path>
              <a:path w="707389" h="421004">
                <a:moveTo>
                  <a:pt x="707137" y="6096"/>
                </a:moveTo>
                <a:lnTo>
                  <a:pt x="697993" y="6096"/>
                </a:lnTo>
                <a:lnTo>
                  <a:pt x="704089" y="9143"/>
                </a:lnTo>
                <a:lnTo>
                  <a:pt x="707137" y="9143"/>
                </a:lnTo>
                <a:lnTo>
                  <a:pt x="707137" y="6096"/>
                </a:lnTo>
                <a:close/>
              </a:path>
            </a:pathLst>
          </a:custGeom>
          <a:solidFill>
            <a:srgbClr val="000000"/>
          </a:solidFill>
        </p:spPr>
        <p:txBody>
          <a:bodyPr wrap="square" lIns="0" tIns="0" rIns="0" bIns="0" rtlCol="0"/>
          <a:lstStyle/>
          <a:p>
            <a:endParaRPr sz="1535"/>
          </a:p>
        </p:txBody>
      </p:sp>
      <p:sp>
        <p:nvSpPr>
          <p:cNvPr id="34" name="object 34"/>
          <p:cNvSpPr/>
          <p:nvPr/>
        </p:nvSpPr>
        <p:spPr>
          <a:xfrm>
            <a:off x="1541282" y="2722401"/>
            <a:ext cx="595633" cy="350882"/>
          </a:xfrm>
          <a:custGeom>
            <a:avLst/>
            <a:gdLst/>
            <a:ahLst/>
            <a:cxnLst/>
            <a:rect l="l" t="t" r="r" b="b"/>
            <a:pathLst>
              <a:path w="698500" h="411479">
                <a:moveTo>
                  <a:pt x="0" y="411479"/>
                </a:moveTo>
                <a:lnTo>
                  <a:pt x="697992" y="411479"/>
                </a:lnTo>
                <a:lnTo>
                  <a:pt x="697992" y="0"/>
                </a:lnTo>
                <a:lnTo>
                  <a:pt x="0" y="0"/>
                </a:lnTo>
                <a:lnTo>
                  <a:pt x="0" y="411479"/>
                </a:lnTo>
                <a:close/>
              </a:path>
            </a:pathLst>
          </a:custGeom>
          <a:solidFill>
            <a:srgbClr val="CCCCFF"/>
          </a:solidFill>
        </p:spPr>
        <p:txBody>
          <a:bodyPr wrap="square" lIns="0" tIns="0" rIns="0" bIns="0" rtlCol="0"/>
          <a:lstStyle/>
          <a:p>
            <a:endParaRPr sz="1535"/>
          </a:p>
        </p:txBody>
      </p:sp>
      <p:sp>
        <p:nvSpPr>
          <p:cNvPr id="35" name="object 35"/>
          <p:cNvSpPr/>
          <p:nvPr/>
        </p:nvSpPr>
        <p:spPr>
          <a:xfrm>
            <a:off x="1536083" y="2717204"/>
            <a:ext cx="605921" cy="359004"/>
          </a:xfrm>
          <a:custGeom>
            <a:avLst/>
            <a:gdLst/>
            <a:ahLst/>
            <a:cxnLst/>
            <a:rect l="l" t="t" r="r" b="b"/>
            <a:pathLst>
              <a:path w="710564" h="421004">
                <a:moveTo>
                  <a:pt x="710183" y="0"/>
                </a:moveTo>
                <a:lnTo>
                  <a:pt x="0" y="0"/>
                </a:lnTo>
                <a:lnTo>
                  <a:pt x="0" y="420624"/>
                </a:lnTo>
                <a:lnTo>
                  <a:pt x="710183" y="420624"/>
                </a:lnTo>
                <a:lnTo>
                  <a:pt x="710183" y="417575"/>
                </a:lnTo>
                <a:lnTo>
                  <a:pt x="12192" y="417575"/>
                </a:lnTo>
                <a:lnTo>
                  <a:pt x="6095" y="411479"/>
                </a:lnTo>
                <a:lnTo>
                  <a:pt x="12192" y="411479"/>
                </a:lnTo>
                <a:lnTo>
                  <a:pt x="12192" y="12191"/>
                </a:lnTo>
                <a:lnTo>
                  <a:pt x="6095" y="12191"/>
                </a:lnTo>
                <a:lnTo>
                  <a:pt x="12192" y="6095"/>
                </a:lnTo>
                <a:lnTo>
                  <a:pt x="710183" y="6095"/>
                </a:lnTo>
                <a:lnTo>
                  <a:pt x="710183" y="0"/>
                </a:lnTo>
                <a:close/>
              </a:path>
              <a:path w="710564" h="421004">
                <a:moveTo>
                  <a:pt x="12192" y="411479"/>
                </a:moveTo>
                <a:lnTo>
                  <a:pt x="6095" y="411479"/>
                </a:lnTo>
                <a:lnTo>
                  <a:pt x="12192" y="417575"/>
                </a:lnTo>
                <a:lnTo>
                  <a:pt x="12192" y="411479"/>
                </a:lnTo>
                <a:close/>
              </a:path>
              <a:path w="710564" h="421004">
                <a:moveTo>
                  <a:pt x="701039" y="411479"/>
                </a:moveTo>
                <a:lnTo>
                  <a:pt x="12192" y="411479"/>
                </a:lnTo>
                <a:lnTo>
                  <a:pt x="12192" y="417575"/>
                </a:lnTo>
                <a:lnTo>
                  <a:pt x="701039" y="417575"/>
                </a:lnTo>
                <a:lnTo>
                  <a:pt x="701039" y="411479"/>
                </a:lnTo>
                <a:close/>
              </a:path>
              <a:path w="710564" h="421004">
                <a:moveTo>
                  <a:pt x="701039" y="6095"/>
                </a:moveTo>
                <a:lnTo>
                  <a:pt x="701039" y="417575"/>
                </a:lnTo>
                <a:lnTo>
                  <a:pt x="704088" y="411479"/>
                </a:lnTo>
                <a:lnTo>
                  <a:pt x="710183" y="411479"/>
                </a:lnTo>
                <a:lnTo>
                  <a:pt x="710183" y="12191"/>
                </a:lnTo>
                <a:lnTo>
                  <a:pt x="704088" y="12191"/>
                </a:lnTo>
                <a:lnTo>
                  <a:pt x="701039" y="6095"/>
                </a:lnTo>
                <a:close/>
              </a:path>
              <a:path w="710564" h="421004">
                <a:moveTo>
                  <a:pt x="710183" y="411479"/>
                </a:moveTo>
                <a:lnTo>
                  <a:pt x="704088" y="411479"/>
                </a:lnTo>
                <a:lnTo>
                  <a:pt x="701039" y="417575"/>
                </a:lnTo>
                <a:lnTo>
                  <a:pt x="710183" y="417575"/>
                </a:lnTo>
                <a:lnTo>
                  <a:pt x="710183" y="411479"/>
                </a:lnTo>
                <a:close/>
              </a:path>
              <a:path w="710564" h="421004">
                <a:moveTo>
                  <a:pt x="12192" y="6095"/>
                </a:moveTo>
                <a:lnTo>
                  <a:pt x="6095" y="12191"/>
                </a:lnTo>
                <a:lnTo>
                  <a:pt x="12192" y="12191"/>
                </a:lnTo>
                <a:lnTo>
                  <a:pt x="12192" y="6095"/>
                </a:lnTo>
                <a:close/>
              </a:path>
              <a:path w="710564" h="421004">
                <a:moveTo>
                  <a:pt x="701039" y="6095"/>
                </a:moveTo>
                <a:lnTo>
                  <a:pt x="12192" y="6095"/>
                </a:lnTo>
                <a:lnTo>
                  <a:pt x="12192" y="12191"/>
                </a:lnTo>
                <a:lnTo>
                  <a:pt x="701039" y="12191"/>
                </a:lnTo>
                <a:lnTo>
                  <a:pt x="701039" y="6095"/>
                </a:lnTo>
                <a:close/>
              </a:path>
              <a:path w="710564" h="421004">
                <a:moveTo>
                  <a:pt x="710183" y="6095"/>
                </a:moveTo>
                <a:lnTo>
                  <a:pt x="701039" y="6095"/>
                </a:lnTo>
                <a:lnTo>
                  <a:pt x="704088" y="12191"/>
                </a:lnTo>
                <a:lnTo>
                  <a:pt x="710183" y="12191"/>
                </a:lnTo>
                <a:lnTo>
                  <a:pt x="710183" y="6095"/>
                </a:lnTo>
                <a:close/>
              </a:path>
            </a:pathLst>
          </a:custGeom>
          <a:solidFill>
            <a:srgbClr val="000000"/>
          </a:solidFill>
        </p:spPr>
        <p:txBody>
          <a:bodyPr wrap="square" lIns="0" tIns="0" rIns="0" bIns="0" rtlCol="0"/>
          <a:lstStyle/>
          <a:p>
            <a:endParaRPr sz="1535"/>
          </a:p>
        </p:txBody>
      </p:sp>
      <p:sp>
        <p:nvSpPr>
          <p:cNvPr id="36" name="object 36"/>
          <p:cNvSpPr/>
          <p:nvPr/>
        </p:nvSpPr>
        <p:spPr>
          <a:xfrm>
            <a:off x="2009124" y="3057688"/>
            <a:ext cx="257747" cy="330306"/>
          </a:xfrm>
          <a:custGeom>
            <a:avLst/>
            <a:gdLst/>
            <a:ahLst/>
            <a:cxnLst/>
            <a:rect l="l" t="t" r="r" b="b"/>
            <a:pathLst>
              <a:path w="302260" h="387350">
                <a:moveTo>
                  <a:pt x="48768" y="0"/>
                </a:moveTo>
                <a:lnTo>
                  <a:pt x="0" y="36575"/>
                </a:lnTo>
                <a:lnTo>
                  <a:pt x="33527" y="85343"/>
                </a:lnTo>
                <a:lnTo>
                  <a:pt x="85343" y="48767"/>
                </a:lnTo>
                <a:lnTo>
                  <a:pt x="48768" y="0"/>
                </a:lnTo>
                <a:close/>
              </a:path>
              <a:path w="302260" h="387350">
                <a:moveTo>
                  <a:pt x="121919" y="100584"/>
                </a:moveTo>
                <a:lnTo>
                  <a:pt x="70103" y="137160"/>
                </a:lnTo>
                <a:lnTo>
                  <a:pt x="106679" y="185927"/>
                </a:lnTo>
                <a:lnTo>
                  <a:pt x="155447" y="149351"/>
                </a:lnTo>
                <a:lnTo>
                  <a:pt x="121919" y="100584"/>
                </a:lnTo>
                <a:close/>
              </a:path>
              <a:path w="302260" h="387350">
                <a:moveTo>
                  <a:pt x="192023" y="201167"/>
                </a:moveTo>
                <a:lnTo>
                  <a:pt x="143256" y="234695"/>
                </a:lnTo>
                <a:lnTo>
                  <a:pt x="179831" y="286512"/>
                </a:lnTo>
                <a:lnTo>
                  <a:pt x="228600" y="249936"/>
                </a:lnTo>
                <a:lnTo>
                  <a:pt x="192023" y="201167"/>
                </a:lnTo>
                <a:close/>
              </a:path>
              <a:path w="302260" h="387350">
                <a:moveTo>
                  <a:pt x="265175" y="298703"/>
                </a:moveTo>
                <a:lnTo>
                  <a:pt x="216407" y="335279"/>
                </a:lnTo>
                <a:lnTo>
                  <a:pt x="249935" y="387095"/>
                </a:lnTo>
                <a:lnTo>
                  <a:pt x="301751" y="350519"/>
                </a:lnTo>
                <a:lnTo>
                  <a:pt x="265175" y="298703"/>
                </a:lnTo>
                <a:close/>
              </a:path>
            </a:pathLst>
          </a:custGeom>
          <a:solidFill>
            <a:srgbClr val="000000"/>
          </a:solidFill>
        </p:spPr>
        <p:txBody>
          <a:bodyPr wrap="square" lIns="0" tIns="0" rIns="0" bIns="0" rtlCol="0"/>
          <a:lstStyle/>
          <a:p>
            <a:endParaRPr sz="1535"/>
          </a:p>
        </p:txBody>
      </p:sp>
      <p:sp>
        <p:nvSpPr>
          <p:cNvPr id="37" name="object 37"/>
          <p:cNvSpPr txBox="1"/>
          <p:nvPr/>
        </p:nvSpPr>
        <p:spPr>
          <a:xfrm>
            <a:off x="2692261" y="3075450"/>
            <a:ext cx="364961"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A1</a:t>
            </a:r>
            <a:endParaRPr sz="2217">
              <a:latin typeface="Times New Roman"/>
              <a:cs typeface="Times New Roman"/>
            </a:endParaRPr>
          </a:p>
        </p:txBody>
      </p:sp>
      <p:sp>
        <p:nvSpPr>
          <p:cNvPr id="38" name="object 38"/>
          <p:cNvSpPr/>
          <p:nvPr/>
        </p:nvSpPr>
        <p:spPr>
          <a:xfrm>
            <a:off x="1977934" y="3626897"/>
            <a:ext cx="257747" cy="330306"/>
          </a:xfrm>
          <a:custGeom>
            <a:avLst/>
            <a:gdLst/>
            <a:ahLst/>
            <a:cxnLst/>
            <a:rect l="l" t="t" r="r" b="b"/>
            <a:pathLst>
              <a:path w="302260" h="387350">
                <a:moveTo>
                  <a:pt x="252984" y="0"/>
                </a:moveTo>
                <a:lnTo>
                  <a:pt x="0" y="350519"/>
                </a:lnTo>
                <a:lnTo>
                  <a:pt x="48768" y="387095"/>
                </a:lnTo>
                <a:lnTo>
                  <a:pt x="301752" y="33527"/>
                </a:lnTo>
                <a:lnTo>
                  <a:pt x="252984" y="0"/>
                </a:lnTo>
                <a:close/>
              </a:path>
            </a:pathLst>
          </a:custGeom>
          <a:solidFill>
            <a:srgbClr val="000000"/>
          </a:solidFill>
        </p:spPr>
        <p:txBody>
          <a:bodyPr wrap="square" lIns="0" tIns="0" rIns="0" bIns="0" rtlCol="0"/>
          <a:lstStyle/>
          <a:p>
            <a:endParaRPr sz="1535"/>
          </a:p>
        </p:txBody>
      </p:sp>
      <p:sp>
        <p:nvSpPr>
          <p:cNvPr id="39" name="object 39"/>
          <p:cNvSpPr/>
          <p:nvPr/>
        </p:nvSpPr>
        <p:spPr>
          <a:xfrm>
            <a:off x="2376900" y="3639893"/>
            <a:ext cx="0" cy="301607"/>
          </a:xfrm>
          <a:custGeom>
            <a:avLst/>
            <a:gdLst/>
            <a:ahLst/>
            <a:cxnLst/>
            <a:rect l="l" t="t" r="r" b="b"/>
            <a:pathLst>
              <a:path h="353695">
                <a:moveTo>
                  <a:pt x="0" y="0"/>
                </a:moveTo>
                <a:lnTo>
                  <a:pt x="0" y="353568"/>
                </a:lnTo>
              </a:path>
            </a:pathLst>
          </a:custGeom>
          <a:ln w="64007">
            <a:solidFill>
              <a:srgbClr val="000000"/>
            </a:solidFill>
          </a:ln>
        </p:spPr>
        <p:txBody>
          <a:bodyPr wrap="square" lIns="0" tIns="0" rIns="0" bIns="0" rtlCol="0"/>
          <a:lstStyle/>
          <a:p>
            <a:endParaRPr sz="1535"/>
          </a:p>
        </p:txBody>
      </p:sp>
      <p:sp>
        <p:nvSpPr>
          <p:cNvPr id="40" name="object 40"/>
          <p:cNvSpPr/>
          <p:nvPr/>
        </p:nvSpPr>
        <p:spPr>
          <a:xfrm>
            <a:off x="2515955" y="3580114"/>
            <a:ext cx="210637" cy="374707"/>
          </a:xfrm>
          <a:custGeom>
            <a:avLst/>
            <a:gdLst/>
            <a:ahLst/>
            <a:cxnLst/>
            <a:rect l="l" t="t" r="r" b="b"/>
            <a:pathLst>
              <a:path w="247014" h="439420">
                <a:moveTo>
                  <a:pt x="54863" y="0"/>
                </a:moveTo>
                <a:lnTo>
                  <a:pt x="0" y="27431"/>
                </a:lnTo>
                <a:lnTo>
                  <a:pt x="188975" y="438911"/>
                </a:lnTo>
                <a:lnTo>
                  <a:pt x="246887" y="411479"/>
                </a:lnTo>
                <a:lnTo>
                  <a:pt x="54863" y="0"/>
                </a:lnTo>
                <a:close/>
              </a:path>
            </a:pathLst>
          </a:custGeom>
          <a:solidFill>
            <a:srgbClr val="000000"/>
          </a:solidFill>
        </p:spPr>
        <p:txBody>
          <a:bodyPr wrap="square" lIns="0" tIns="0" rIns="0" bIns="0" rtlCol="0"/>
          <a:lstStyle/>
          <a:p>
            <a:endParaRPr sz="1535"/>
          </a:p>
        </p:txBody>
      </p:sp>
      <p:sp>
        <p:nvSpPr>
          <p:cNvPr id="41" name="object 41"/>
          <p:cNvSpPr txBox="1"/>
          <p:nvPr/>
        </p:nvSpPr>
        <p:spPr>
          <a:xfrm>
            <a:off x="844282" y="3914967"/>
            <a:ext cx="1238375" cy="351089"/>
          </a:xfrm>
          <a:prstGeom prst="rect">
            <a:avLst/>
          </a:prstGeom>
        </p:spPr>
        <p:txBody>
          <a:bodyPr vert="horz" wrap="square" lIns="0" tIns="9747" rIns="0" bIns="0" rtlCol="0">
            <a:spAutoFit/>
          </a:bodyPr>
          <a:lstStyle/>
          <a:p>
            <a:pPr marL="10829">
              <a:spcBef>
                <a:spcPts val="77"/>
              </a:spcBef>
              <a:tabLst>
                <a:tab pos="449957" algn="l"/>
                <a:tab pos="824108" algn="l"/>
                <a:tab pos="1133285" algn="l"/>
              </a:tabLst>
            </a:pPr>
            <a:r>
              <a:rPr sz="2217" spc="-4" dirty="0">
                <a:latin typeface="Times New Roman"/>
                <a:cs typeface="Times New Roman"/>
              </a:rPr>
              <a:t>+	-	+	</a:t>
            </a:r>
            <a:r>
              <a:rPr sz="3326" spc="-6" baseline="-3205" dirty="0">
                <a:latin typeface="Times New Roman"/>
                <a:cs typeface="Times New Roman"/>
              </a:rPr>
              <a:t>-</a:t>
            </a:r>
            <a:endParaRPr sz="3326" baseline="-3205">
              <a:latin typeface="Times New Roman"/>
              <a:cs typeface="Times New Roman"/>
            </a:endParaRPr>
          </a:p>
        </p:txBody>
      </p:sp>
      <p:sp>
        <p:nvSpPr>
          <p:cNvPr id="42" name="object 42"/>
          <p:cNvSpPr txBox="1"/>
          <p:nvPr/>
        </p:nvSpPr>
        <p:spPr>
          <a:xfrm>
            <a:off x="2341378" y="3933161"/>
            <a:ext cx="484087" cy="351026"/>
          </a:xfrm>
          <a:prstGeom prst="rect">
            <a:avLst/>
          </a:prstGeom>
        </p:spPr>
        <p:txBody>
          <a:bodyPr vert="horz" wrap="square" lIns="0" tIns="9747" rIns="0" bIns="0" rtlCol="0">
            <a:spAutoFit/>
          </a:bodyPr>
          <a:lstStyle/>
          <a:p>
            <a:pPr marL="10829">
              <a:spcBef>
                <a:spcPts val="77"/>
              </a:spcBef>
              <a:tabLst>
                <a:tab pos="314591" algn="l"/>
              </a:tabLst>
            </a:pPr>
            <a:r>
              <a:rPr sz="2217" spc="-4" dirty="0">
                <a:latin typeface="Times New Roman"/>
                <a:cs typeface="Times New Roman"/>
              </a:rPr>
              <a:t>-	+</a:t>
            </a:r>
            <a:endParaRPr sz="2217">
              <a:latin typeface="Times New Roman"/>
              <a:cs typeface="Times New Roman"/>
            </a:endParaRPr>
          </a:p>
        </p:txBody>
      </p:sp>
      <p:sp>
        <p:nvSpPr>
          <p:cNvPr id="43" name="object 43"/>
          <p:cNvSpPr/>
          <p:nvPr/>
        </p:nvSpPr>
        <p:spPr>
          <a:xfrm>
            <a:off x="2035115" y="3283813"/>
            <a:ext cx="595633" cy="350882"/>
          </a:xfrm>
          <a:custGeom>
            <a:avLst/>
            <a:gdLst/>
            <a:ahLst/>
            <a:cxnLst/>
            <a:rect l="l" t="t" r="r" b="b"/>
            <a:pathLst>
              <a:path w="698500" h="411479">
                <a:moveTo>
                  <a:pt x="0" y="411479"/>
                </a:moveTo>
                <a:lnTo>
                  <a:pt x="697992" y="411479"/>
                </a:lnTo>
                <a:lnTo>
                  <a:pt x="697992" y="0"/>
                </a:lnTo>
                <a:lnTo>
                  <a:pt x="0" y="0"/>
                </a:lnTo>
                <a:lnTo>
                  <a:pt x="0" y="411479"/>
                </a:lnTo>
                <a:close/>
              </a:path>
            </a:pathLst>
          </a:custGeom>
          <a:solidFill>
            <a:srgbClr val="CCCCFF"/>
          </a:solidFill>
        </p:spPr>
        <p:txBody>
          <a:bodyPr wrap="square" lIns="0" tIns="0" rIns="0" bIns="0" rtlCol="0"/>
          <a:lstStyle/>
          <a:p>
            <a:endParaRPr sz="1535"/>
          </a:p>
        </p:txBody>
      </p:sp>
      <p:sp>
        <p:nvSpPr>
          <p:cNvPr id="44" name="object 44"/>
          <p:cNvSpPr/>
          <p:nvPr/>
        </p:nvSpPr>
        <p:spPr>
          <a:xfrm>
            <a:off x="2029918" y="3278616"/>
            <a:ext cx="605921" cy="359004"/>
          </a:xfrm>
          <a:custGeom>
            <a:avLst/>
            <a:gdLst/>
            <a:ahLst/>
            <a:cxnLst/>
            <a:rect l="l" t="t" r="r" b="b"/>
            <a:pathLst>
              <a:path w="710564" h="421004">
                <a:moveTo>
                  <a:pt x="710184" y="0"/>
                </a:moveTo>
                <a:lnTo>
                  <a:pt x="0" y="0"/>
                </a:lnTo>
                <a:lnTo>
                  <a:pt x="0" y="420624"/>
                </a:lnTo>
                <a:lnTo>
                  <a:pt x="710184" y="420624"/>
                </a:lnTo>
                <a:lnTo>
                  <a:pt x="710184" y="417575"/>
                </a:lnTo>
                <a:lnTo>
                  <a:pt x="12192" y="417575"/>
                </a:lnTo>
                <a:lnTo>
                  <a:pt x="6095" y="411480"/>
                </a:lnTo>
                <a:lnTo>
                  <a:pt x="12192" y="411480"/>
                </a:lnTo>
                <a:lnTo>
                  <a:pt x="12192" y="9144"/>
                </a:lnTo>
                <a:lnTo>
                  <a:pt x="6095" y="9144"/>
                </a:lnTo>
                <a:lnTo>
                  <a:pt x="12192" y="6096"/>
                </a:lnTo>
                <a:lnTo>
                  <a:pt x="710184" y="6096"/>
                </a:lnTo>
                <a:lnTo>
                  <a:pt x="710184" y="0"/>
                </a:lnTo>
                <a:close/>
              </a:path>
              <a:path w="710564" h="421004">
                <a:moveTo>
                  <a:pt x="12192" y="411480"/>
                </a:moveTo>
                <a:lnTo>
                  <a:pt x="6095" y="411480"/>
                </a:lnTo>
                <a:lnTo>
                  <a:pt x="12192" y="417575"/>
                </a:lnTo>
                <a:lnTo>
                  <a:pt x="12192" y="411480"/>
                </a:lnTo>
                <a:close/>
              </a:path>
              <a:path w="710564" h="421004">
                <a:moveTo>
                  <a:pt x="701039" y="411480"/>
                </a:moveTo>
                <a:lnTo>
                  <a:pt x="12192" y="411480"/>
                </a:lnTo>
                <a:lnTo>
                  <a:pt x="12192" y="417575"/>
                </a:lnTo>
                <a:lnTo>
                  <a:pt x="701039" y="417575"/>
                </a:lnTo>
                <a:lnTo>
                  <a:pt x="701039" y="411480"/>
                </a:lnTo>
                <a:close/>
              </a:path>
              <a:path w="710564" h="421004">
                <a:moveTo>
                  <a:pt x="701039" y="6096"/>
                </a:moveTo>
                <a:lnTo>
                  <a:pt x="701039" y="417575"/>
                </a:lnTo>
                <a:lnTo>
                  <a:pt x="704088" y="411480"/>
                </a:lnTo>
                <a:lnTo>
                  <a:pt x="710184" y="411480"/>
                </a:lnTo>
                <a:lnTo>
                  <a:pt x="710184" y="9144"/>
                </a:lnTo>
                <a:lnTo>
                  <a:pt x="704088" y="9144"/>
                </a:lnTo>
                <a:lnTo>
                  <a:pt x="701039" y="6096"/>
                </a:lnTo>
                <a:close/>
              </a:path>
              <a:path w="710564" h="421004">
                <a:moveTo>
                  <a:pt x="710184" y="411480"/>
                </a:moveTo>
                <a:lnTo>
                  <a:pt x="704088" y="411480"/>
                </a:lnTo>
                <a:lnTo>
                  <a:pt x="701039" y="417575"/>
                </a:lnTo>
                <a:lnTo>
                  <a:pt x="710184" y="417575"/>
                </a:lnTo>
                <a:lnTo>
                  <a:pt x="710184" y="411480"/>
                </a:lnTo>
                <a:close/>
              </a:path>
              <a:path w="710564" h="421004">
                <a:moveTo>
                  <a:pt x="12192" y="6096"/>
                </a:moveTo>
                <a:lnTo>
                  <a:pt x="6095" y="9144"/>
                </a:lnTo>
                <a:lnTo>
                  <a:pt x="12192" y="9144"/>
                </a:lnTo>
                <a:lnTo>
                  <a:pt x="12192" y="6096"/>
                </a:lnTo>
                <a:close/>
              </a:path>
              <a:path w="710564" h="421004">
                <a:moveTo>
                  <a:pt x="701039" y="6096"/>
                </a:moveTo>
                <a:lnTo>
                  <a:pt x="12192" y="6096"/>
                </a:lnTo>
                <a:lnTo>
                  <a:pt x="12192" y="9144"/>
                </a:lnTo>
                <a:lnTo>
                  <a:pt x="701039" y="9144"/>
                </a:lnTo>
                <a:lnTo>
                  <a:pt x="701039" y="6096"/>
                </a:lnTo>
                <a:close/>
              </a:path>
              <a:path w="710564" h="421004">
                <a:moveTo>
                  <a:pt x="710184" y="6096"/>
                </a:moveTo>
                <a:lnTo>
                  <a:pt x="701039" y="6096"/>
                </a:lnTo>
                <a:lnTo>
                  <a:pt x="704088" y="9144"/>
                </a:lnTo>
                <a:lnTo>
                  <a:pt x="710184" y="9144"/>
                </a:lnTo>
                <a:lnTo>
                  <a:pt x="710184" y="6096"/>
                </a:lnTo>
                <a:close/>
              </a:path>
            </a:pathLst>
          </a:custGeom>
          <a:solidFill>
            <a:srgbClr val="000000"/>
          </a:solidFill>
        </p:spPr>
        <p:txBody>
          <a:bodyPr wrap="square" lIns="0" tIns="0" rIns="0" bIns="0" rtlCol="0"/>
          <a:lstStyle/>
          <a:p>
            <a:endParaRPr sz="1535"/>
          </a:p>
        </p:txBody>
      </p:sp>
      <p:sp>
        <p:nvSpPr>
          <p:cNvPr id="45" name="object 45"/>
          <p:cNvSpPr/>
          <p:nvPr/>
        </p:nvSpPr>
        <p:spPr>
          <a:xfrm>
            <a:off x="2960404" y="4471613"/>
            <a:ext cx="410987" cy="296734"/>
          </a:xfrm>
          <a:custGeom>
            <a:avLst/>
            <a:gdLst/>
            <a:ahLst/>
            <a:cxnLst/>
            <a:rect l="l" t="t" r="r" b="b"/>
            <a:pathLst>
              <a:path w="481964" h="347979">
                <a:moveTo>
                  <a:pt x="448055" y="0"/>
                </a:moveTo>
                <a:lnTo>
                  <a:pt x="0" y="295655"/>
                </a:lnTo>
                <a:lnTo>
                  <a:pt x="36575" y="347471"/>
                </a:lnTo>
                <a:lnTo>
                  <a:pt x="481583" y="51815"/>
                </a:lnTo>
                <a:lnTo>
                  <a:pt x="448055" y="0"/>
                </a:lnTo>
                <a:close/>
              </a:path>
            </a:pathLst>
          </a:custGeom>
          <a:solidFill>
            <a:srgbClr val="000000"/>
          </a:solidFill>
        </p:spPr>
        <p:txBody>
          <a:bodyPr wrap="square" lIns="0" tIns="0" rIns="0" bIns="0" rtlCol="0"/>
          <a:lstStyle/>
          <a:p>
            <a:endParaRPr sz="1535"/>
          </a:p>
        </p:txBody>
      </p:sp>
      <p:sp>
        <p:nvSpPr>
          <p:cNvPr id="46" name="object 46"/>
          <p:cNvSpPr/>
          <p:nvPr/>
        </p:nvSpPr>
        <p:spPr>
          <a:xfrm>
            <a:off x="2469169" y="5079809"/>
            <a:ext cx="257747" cy="333013"/>
          </a:xfrm>
          <a:custGeom>
            <a:avLst/>
            <a:gdLst/>
            <a:ahLst/>
            <a:cxnLst/>
            <a:rect l="l" t="t" r="r" b="b"/>
            <a:pathLst>
              <a:path w="302260" h="390525">
                <a:moveTo>
                  <a:pt x="252983" y="0"/>
                </a:moveTo>
                <a:lnTo>
                  <a:pt x="0" y="353568"/>
                </a:lnTo>
                <a:lnTo>
                  <a:pt x="48768" y="390144"/>
                </a:lnTo>
                <a:lnTo>
                  <a:pt x="301751" y="36576"/>
                </a:lnTo>
                <a:lnTo>
                  <a:pt x="252983" y="0"/>
                </a:lnTo>
                <a:close/>
              </a:path>
            </a:pathLst>
          </a:custGeom>
          <a:solidFill>
            <a:srgbClr val="000000"/>
          </a:solidFill>
        </p:spPr>
        <p:txBody>
          <a:bodyPr wrap="square" lIns="0" tIns="0" rIns="0" bIns="0" rtlCol="0"/>
          <a:lstStyle/>
          <a:p>
            <a:endParaRPr sz="1535"/>
          </a:p>
        </p:txBody>
      </p:sp>
      <p:sp>
        <p:nvSpPr>
          <p:cNvPr id="47" name="object 47"/>
          <p:cNvSpPr/>
          <p:nvPr/>
        </p:nvSpPr>
        <p:spPr>
          <a:xfrm>
            <a:off x="2868135" y="5095404"/>
            <a:ext cx="0" cy="301607"/>
          </a:xfrm>
          <a:custGeom>
            <a:avLst/>
            <a:gdLst/>
            <a:ahLst/>
            <a:cxnLst/>
            <a:rect l="l" t="t" r="r" b="b"/>
            <a:pathLst>
              <a:path h="353695">
                <a:moveTo>
                  <a:pt x="0" y="0"/>
                </a:moveTo>
                <a:lnTo>
                  <a:pt x="0" y="353567"/>
                </a:lnTo>
              </a:path>
            </a:pathLst>
          </a:custGeom>
          <a:ln w="64008">
            <a:solidFill>
              <a:srgbClr val="000000"/>
            </a:solidFill>
          </a:ln>
        </p:spPr>
        <p:txBody>
          <a:bodyPr wrap="square" lIns="0" tIns="0" rIns="0" bIns="0" rtlCol="0"/>
          <a:lstStyle/>
          <a:p>
            <a:endParaRPr sz="1535"/>
          </a:p>
        </p:txBody>
      </p:sp>
      <p:sp>
        <p:nvSpPr>
          <p:cNvPr id="48" name="object 48"/>
          <p:cNvSpPr/>
          <p:nvPr/>
        </p:nvSpPr>
        <p:spPr>
          <a:xfrm>
            <a:off x="3147541" y="5103201"/>
            <a:ext cx="207930" cy="374707"/>
          </a:xfrm>
          <a:custGeom>
            <a:avLst/>
            <a:gdLst/>
            <a:ahLst/>
            <a:cxnLst/>
            <a:rect l="l" t="t" r="r" b="b"/>
            <a:pathLst>
              <a:path w="243839" h="439420">
                <a:moveTo>
                  <a:pt x="54863" y="0"/>
                </a:moveTo>
                <a:lnTo>
                  <a:pt x="0" y="27431"/>
                </a:lnTo>
                <a:lnTo>
                  <a:pt x="188975" y="438911"/>
                </a:lnTo>
                <a:lnTo>
                  <a:pt x="243839" y="411479"/>
                </a:lnTo>
                <a:lnTo>
                  <a:pt x="54863" y="0"/>
                </a:lnTo>
                <a:close/>
              </a:path>
            </a:pathLst>
          </a:custGeom>
          <a:solidFill>
            <a:srgbClr val="000000"/>
          </a:solidFill>
        </p:spPr>
        <p:txBody>
          <a:bodyPr wrap="square" lIns="0" tIns="0" rIns="0" bIns="0" rtlCol="0"/>
          <a:lstStyle/>
          <a:p>
            <a:endParaRPr sz="1535"/>
          </a:p>
        </p:txBody>
      </p:sp>
      <p:sp>
        <p:nvSpPr>
          <p:cNvPr id="49" name="object 49"/>
          <p:cNvSpPr/>
          <p:nvPr/>
        </p:nvSpPr>
        <p:spPr>
          <a:xfrm>
            <a:off x="2596526" y="4744521"/>
            <a:ext cx="595633" cy="350882"/>
          </a:xfrm>
          <a:custGeom>
            <a:avLst/>
            <a:gdLst/>
            <a:ahLst/>
            <a:cxnLst/>
            <a:rect l="l" t="t" r="r" b="b"/>
            <a:pathLst>
              <a:path w="698500" h="411479">
                <a:moveTo>
                  <a:pt x="0" y="411480"/>
                </a:moveTo>
                <a:lnTo>
                  <a:pt x="697991" y="411480"/>
                </a:lnTo>
                <a:lnTo>
                  <a:pt x="697991" y="0"/>
                </a:lnTo>
                <a:lnTo>
                  <a:pt x="0" y="0"/>
                </a:lnTo>
                <a:lnTo>
                  <a:pt x="0" y="411480"/>
                </a:lnTo>
                <a:close/>
              </a:path>
            </a:pathLst>
          </a:custGeom>
          <a:solidFill>
            <a:srgbClr val="CCCCFF"/>
          </a:solidFill>
        </p:spPr>
        <p:txBody>
          <a:bodyPr wrap="square" lIns="0" tIns="0" rIns="0" bIns="0" rtlCol="0"/>
          <a:lstStyle/>
          <a:p>
            <a:endParaRPr sz="1535"/>
          </a:p>
        </p:txBody>
      </p:sp>
      <p:sp>
        <p:nvSpPr>
          <p:cNvPr id="50" name="object 50"/>
          <p:cNvSpPr/>
          <p:nvPr/>
        </p:nvSpPr>
        <p:spPr>
          <a:xfrm>
            <a:off x="2593928" y="4741923"/>
            <a:ext cx="603214" cy="356297"/>
          </a:xfrm>
          <a:custGeom>
            <a:avLst/>
            <a:gdLst/>
            <a:ahLst/>
            <a:cxnLst/>
            <a:rect l="l" t="t" r="r" b="b"/>
            <a:pathLst>
              <a:path w="707389" h="417829">
                <a:moveTo>
                  <a:pt x="707135" y="0"/>
                </a:moveTo>
                <a:lnTo>
                  <a:pt x="0" y="0"/>
                </a:lnTo>
                <a:lnTo>
                  <a:pt x="0" y="417575"/>
                </a:lnTo>
                <a:lnTo>
                  <a:pt x="707135" y="417575"/>
                </a:lnTo>
                <a:lnTo>
                  <a:pt x="707135" y="414528"/>
                </a:lnTo>
                <a:lnTo>
                  <a:pt x="9143" y="414528"/>
                </a:lnTo>
                <a:lnTo>
                  <a:pt x="3047" y="408431"/>
                </a:lnTo>
                <a:lnTo>
                  <a:pt x="9143" y="408431"/>
                </a:lnTo>
                <a:lnTo>
                  <a:pt x="9143" y="9143"/>
                </a:lnTo>
                <a:lnTo>
                  <a:pt x="3047" y="9143"/>
                </a:lnTo>
                <a:lnTo>
                  <a:pt x="9143" y="3048"/>
                </a:lnTo>
                <a:lnTo>
                  <a:pt x="707135" y="3048"/>
                </a:lnTo>
                <a:lnTo>
                  <a:pt x="707135" y="0"/>
                </a:lnTo>
                <a:close/>
              </a:path>
              <a:path w="707389" h="417829">
                <a:moveTo>
                  <a:pt x="9143" y="408431"/>
                </a:moveTo>
                <a:lnTo>
                  <a:pt x="3047" y="408431"/>
                </a:lnTo>
                <a:lnTo>
                  <a:pt x="9143" y="414528"/>
                </a:lnTo>
                <a:lnTo>
                  <a:pt x="9143" y="408431"/>
                </a:lnTo>
                <a:close/>
              </a:path>
              <a:path w="707389" h="417829">
                <a:moveTo>
                  <a:pt x="697992" y="408431"/>
                </a:moveTo>
                <a:lnTo>
                  <a:pt x="9143" y="408431"/>
                </a:lnTo>
                <a:lnTo>
                  <a:pt x="9143" y="414528"/>
                </a:lnTo>
                <a:lnTo>
                  <a:pt x="697992" y="414528"/>
                </a:lnTo>
                <a:lnTo>
                  <a:pt x="697992" y="408431"/>
                </a:lnTo>
                <a:close/>
              </a:path>
              <a:path w="707389" h="417829">
                <a:moveTo>
                  <a:pt x="697992" y="3048"/>
                </a:moveTo>
                <a:lnTo>
                  <a:pt x="697992" y="414528"/>
                </a:lnTo>
                <a:lnTo>
                  <a:pt x="701040" y="408431"/>
                </a:lnTo>
                <a:lnTo>
                  <a:pt x="707135" y="408431"/>
                </a:lnTo>
                <a:lnTo>
                  <a:pt x="707135" y="9143"/>
                </a:lnTo>
                <a:lnTo>
                  <a:pt x="701040" y="9143"/>
                </a:lnTo>
                <a:lnTo>
                  <a:pt x="697992" y="3048"/>
                </a:lnTo>
                <a:close/>
              </a:path>
              <a:path w="707389" h="417829">
                <a:moveTo>
                  <a:pt x="707135" y="408431"/>
                </a:moveTo>
                <a:lnTo>
                  <a:pt x="701040" y="408431"/>
                </a:lnTo>
                <a:lnTo>
                  <a:pt x="697992" y="414528"/>
                </a:lnTo>
                <a:lnTo>
                  <a:pt x="707135" y="414528"/>
                </a:lnTo>
                <a:lnTo>
                  <a:pt x="707135" y="408431"/>
                </a:lnTo>
                <a:close/>
              </a:path>
              <a:path w="707389" h="417829">
                <a:moveTo>
                  <a:pt x="9143" y="3048"/>
                </a:moveTo>
                <a:lnTo>
                  <a:pt x="3047" y="9143"/>
                </a:lnTo>
                <a:lnTo>
                  <a:pt x="9143" y="9143"/>
                </a:lnTo>
                <a:lnTo>
                  <a:pt x="9143" y="3048"/>
                </a:lnTo>
                <a:close/>
              </a:path>
              <a:path w="707389" h="417829">
                <a:moveTo>
                  <a:pt x="697992" y="3048"/>
                </a:moveTo>
                <a:lnTo>
                  <a:pt x="9143" y="3048"/>
                </a:lnTo>
                <a:lnTo>
                  <a:pt x="9143" y="9143"/>
                </a:lnTo>
                <a:lnTo>
                  <a:pt x="697992" y="9143"/>
                </a:lnTo>
                <a:lnTo>
                  <a:pt x="697992" y="3048"/>
                </a:lnTo>
                <a:close/>
              </a:path>
              <a:path w="707389" h="417829">
                <a:moveTo>
                  <a:pt x="707135" y="3048"/>
                </a:moveTo>
                <a:lnTo>
                  <a:pt x="697992" y="3048"/>
                </a:lnTo>
                <a:lnTo>
                  <a:pt x="701040" y="9143"/>
                </a:lnTo>
                <a:lnTo>
                  <a:pt x="707135" y="9143"/>
                </a:lnTo>
                <a:lnTo>
                  <a:pt x="707135" y="3048"/>
                </a:lnTo>
                <a:close/>
              </a:path>
            </a:pathLst>
          </a:custGeom>
          <a:solidFill>
            <a:srgbClr val="000000"/>
          </a:solidFill>
        </p:spPr>
        <p:txBody>
          <a:bodyPr wrap="square" lIns="0" tIns="0" rIns="0" bIns="0" rtlCol="0"/>
          <a:lstStyle/>
          <a:p>
            <a:endParaRPr sz="1535"/>
          </a:p>
        </p:txBody>
      </p:sp>
      <p:sp>
        <p:nvSpPr>
          <p:cNvPr id="51" name="object 51"/>
          <p:cNvSpPr/>
          <p:nvPr/>
        </p:nvSpPr>
        <p:spPr>
          <a:xfrm>
            <a:off x="3085162" y="4196107"/>
            <a:ext cx="595633" cy="348716"/>
          </a:xfrm>
          <a:custGeom>
            <a:avLst/>
            <a:gdLst/>
            <a:ahLst/>
            <a:cxnLst/>
            <a:rect l="l" t="t" r="r" b="b"/>
            <a:pathLst>
              <a:path w="698500" h="408939">
                <a:moveTo>
                  <a:pt x="0" y="408430"/>
                </a:moveTo>
                <a:lnTo>
                  <a:pt x="697991" y="408430"/>
                </a:lnTo>
                <a:lnTo>
                  <a:pt x="697991" y="0"/>
                </a:lnTo>
                <a:lnTo>
                  <a:pt x="0" y="0"/>
                </a:lnTo>
                <a:lnTo>
                  <a:pt x="0" y="408430"/>
                </a:lnTo>
                <a:close/>
              </a:path>
            </a:pathLst>
          </a:custGeom>
          <a:solidFill>
            <a:srgbClr val="CCCCFF"/>
          </a:solidFill>
        </p:spPr>
        <p:txBody>
          <a:bodyPr wrap="square" lIns="0" tIns="0" rIns="0" bIns="0" rtlCol="0"/>
          <a:lstStyle/>
          <a:p>
            <a:endParaRPr sz="1535"/>
          </a:p>
        </p:txBody>
      </p:sp>
      <p:sp>
        <p:nvSpPr>
          <p:cNvPr id="52" name="object 52"/>
          <p:cNvSpPr/>
          <p:nvPr/>
        </p:nvSpPr>
        <p:spPr>
          <a:xfrm>
            <a:off x="3079964" y="4190909"/>
            <a:ext cx="605921" cy="359004"/>
          </a:xfrm>
          <a:custGeom>
            <a:avLst/>
            <a:gdLst/>
            <a:ahLst/>
            <a:cxnLst/>
            <a:rect l="l" t="t" r="r" b="b"/>
            <a:pathLst>
              <a:path w="710564" h="421004">
                <a:moveTo>
                  <a:pt x="710184" y="0"/>
                </a:moveTo>
                <a:lnTo>
                  <a:pt x="0" y="0"/>
                </a:lnTo>
                <a:lnTo>
                  <a:pt x="0" y="420624"/>
                </a:lnTo>
                <a:lnTo>
                  <a:pt x="710184" y="420624"/>
                </a:lnTo>
                <a:lnTo>
                  <a:pt x="710184" y="414528"/>
                </a:lnTo>
                <a:lnTo>
                  <a:pt x="9144" y="414528"/>
                </a:lnTo>
                <a:lnTo>
                  <a:pt x="6096" y="411480"/>
                </a:lnTo>
                <a:lnTo>
                  <a:pt x="9144" y="411480"/>
                </a:lnTo>
                <a:lnTo>
                  <a:pt x="9144" y="9143"/>
                </a:lnTo>
                <a:lnTo>
                  <a:pt x="6096" y="9143"/>
                </a:lnTo>
                <a:lnTo>
                  <a:pt x="9144" y="6095"/>
                </a:lnTo>
                <a:lnTo>
                  <a:pt x="710184" y="6095"/>
                </a:lnTo>
                <a:lnTo>
                  <a:pt x="710184" y="0"/>
                </a:lnTo>
                <a:close/>
              </a:path>
              <a:path w="710564" h="421004">
                <a:moveTo>
                  <a:pt x="9144" y="411480"/>
                </a:moveTo>
                <a:lnTo>
                  <a:pt x="6096" y="411480"/>
                </a:lnTo>
                <a:lnTo>
                  <a:pt x="9144" y="414528"/>
                </a:lnTo>
                <a:lnTo>
                  <a:pt x="9144" y="411480"/>
                </a:lnTo>
                <a:close/>
              </a:path>
              <a:path w="710564" h="421004">
                <a:moveTo>
                  <a:pt x="697992" y="411480"/>
                </a:moveTo>
                <a:lnTo>
                  <a:pt x="9144" y="411480"/>
                </a:lnTo>
                <a:lnTo>
                  <a:pt x="9144" y="414528"/>
                </a:lnTo>
                <a:lnTo>
                  <a:pt x="697992" y="414528"/>
                </a:lnTo>
                <a:lnTo>
                  <a:pt x="697992" y="411480"/>
                </a:lnTo>
                <a:close/>
              </a:path>
              <a:path w="710564" h="421004">
                <a:moveTo>
                  <a:pt x="697992" y="6095"/>
                </a:moveTo>
                <a:lnTo>
                  <a:pt x="697992" y="414528"/>
                </a:lnTo>
                <a:lnTo>
                  <a:pt x="704088" y="411480"/>
                </a:lnTo>
                <a:lnTo>
                  <a:pt x="710184" y="411480"/>
                </a:lnTo>
                <a:lnTo>
                  <a:pt x="710184" y="9143"/>
                </a:lnTo>
                <a:lnTo>
                  <a:pt x="704088" y="9143"/>
                </a:lnTo>
                <a:lnTo>
                  <a:pt x="697992" y="6095"/>
                </a:lnTo>
                <a:close/>
              </a:path>
              <a:path w="710564" h="421004">
                <a:moveTo>
                  <a:pt x="710184" y="411480"/>
                </a:moveTo>
                <a:lnTo>
                  <a:pt x="704088" y="411480"/>
                </a:lnTo>
                <a:lnTo>
                  <a:pt x="697992" y="414528"/>
                </a:lnTo>
                <a:lnTo>
                  <a:pt x="710184" y="414528"/>
                </a:lnTo>
                <a:lnTo>
                  <a:pt x="710184" y="411480"/>
                </a:lnTo>
                <a:close/>
              </a:path>
              <a:path w="710564" h="421004">
                <a:moveTo>
                  <a:pt x="9144" y="6095"/>
                </a:moveTo>
                <a:lnTo>
                  <a:pt x="6096" y="9143"/>
                </a:lnTo>
                <a:lnTo>
                  <a:pt x="9144" y="9143"/>
                </a:lnTo>
                <a:lnTo>
                  <a:pt x="9144" y="6095"/>
                </a:lnTo>
                <a:close/>
              </a:path>
              <a:path w="710564" h="421004">
                <a:moveTo>
                  <a:pt x="697992" y="6095"/>
                </a:moveTo>
                <a:lnTo>
                  <a:pt x="9144" y="6095"/>
                </a:lnTo>
                <a:lnTo>
                  <a:pt x="9144" y="9143"/>
                </a:lnTo>
                <a:lnTo>
                  <a:pt x="697992" y="9143"/>
                </a:lnTo>
                <a:lnTo>
                  <a:pt x="697992" y="6095"/>
                </a:lnTo>
                <a:close/>
              </a:path>
              <a:path w="710564" h="421004">
                <a:moveTo>
                  <a:pt x="710184" y="6095"/>
                </a:moveTo>
                <a:lnTo>
                  <a:pt x="697992" y="6095"/>
                </a:lnTo>
                <a:lnTo>
                  <a:pt x="704088" y="9143"/>
                </a:lnTo>
                <a:lnTo>
                  <a:pt x="710184" y="9143"/>
                </a:lnTo>
                <a:lnTo>
                  <a:pt x="710184" y="6095"/>
                </a:lnTo>
                <a:close/>
              </a:path>
            </a:pathLst>
          </a:custGeom>
          <a:solidFill>
            <a:srgbClr val="000000"/>
          </a:solidFill>
        </p:spPr>
        <p:txBody>
          <a:bodyPr wrap="square" lIns="0" tIns="0" rIns="0" bIns="0" rtlCol="0"/>
          <a:lstStyle/>
          <a:p>
            <a:endParaRPr sz="1535"/>
          </a:p>
        </p:txBody>
      </p:sp>
      <p:sp>
        <p:nvSpPr>
          <p:cNvPr id="53" name="object 53"/>
          <p:cNvSpPr/>
          <p:nvPr/>
        </p:nvSpPr>
        <p:spPr>
          <a:xfrm>
            <a:off x="3550405" y="4531394"/>
            <a:ext cx="259913" cy="330306"/>
          </a:xfrm>
          <a:custGeom>
            <a:avLst/>
            <a:gdLst/>
            <a:ahLst/>
            <a:cxnLst/>
            <a:rect l="l" t="t" r="r" b="b"/>
            <a:pathLst>
              <a:path w="304800" h="387350">
                <a:moveTo>
                  <a:pt x="51816" y="0"/>
                </a:moveTo>
                <a:lnTo>
                  <a:pt x="0" y="33528"/>
                </a:lnTo>
                <a:lnTo>
                  <a:pt x="252984" y="387096"/>
                </a:lnTo>
                <a:lnTo>
                  <a:pt x="304800" y="350519"/>
                </a:lnTo>
                <a:lnTo>
                  <a:pt x="51816" y="0"/>
                </a:lnTo>
                <a:close/>
              </a:path>
            </a:pathLst>
          </a:custGeom>
          <a:solidFill>
            <a:srgbClr val="000000"/>
          </a:solidFill>
        </p:spPr>
        <p:txBody>
          <a:bodyPr wrap="square" lIns="0" tIns="0" rIns="0" bIns="0" rtlCol="0"/>
          <a:lstStyle/>
          <a:p>
            <a:endParaRPr sz="1535"/>
          </a:p>
        </p:txBody>
      </p:sp>
      <p:sp>
        <p:nvSpPr>
          <p:cNvPr id="54" name="object 54"/>
          <p:cNvSpPr txBox="1"/>
          <p:nvPr/>
        </p:nvSpPr>
        <p:spPr>
          <a:xfrm>
            <a:off x="4337507" y="4546555"/>
            <a:ext cx="364961"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A2</a:t>
            </a:r>
            <a:endParaRPr sz="2217">
              <a:latin typeface="Times New Roman"/>
              <a:cs typeface="Times New Roman"/>
            </a:endParaRPr>
          </a:p>
        </p:txBody>
      </p:sp>
      <p:sp>
        <p:nvSpPr>
          <p:cNvPr id="55" name="object 55"/>
          <p:cNvSpPr/>
          <p:nvPr/>
        </p:nvSpPr>
        <p:spPr>
          <a:xfrm>
            <a:off x="3771331" y="5105800"/>
            <a:ext cx="174358" cy="473258"/>
          </a:xfrm>
          <a:custGeom>
            <a:avLst/>
            <a:gdLst/>
            <a:ahLst/>
            <a:cxnLst/>
            <a:rect l="l" t="t" r="r" b="b"/>
            <a:pathLst>
              <a:path w="204470" h="554989">
                <a:moveTo>
                  <a:pt x="143255" y="0"/>
                </a:moveTo>
                <a:lnTo>
                  <a:pt x="128015" y="60960"/>
                </a:lnTo>
                <a:lnTo>
                  <a:pt x="188975" y="76200"/>
                </a:lnTo>
                <a:lnTo>
                  <a:pt x="204215" y="18288"/>
                </a:lnTo>
                <a:lnTo>
                  <a:pt x="143255" y="0"/>
                </a:lnTo>
                <a:close/>
              </a:path>
              <a:path w="204470" h="554989">
                <a:moveTo>
                  <a:pt x="112775" y="121920"/>
                </a:moveTo>
                <a:lnTo>
                  <a:pt x="94487" y="179832"/>
                </a:lnTo>
                <a:lnTo>
                  <a:pt x="155448" y="195072"/>
                </a:lnTo>
                <a:lnTo>
                  <a:pt x="170687" y="137160"/>
                </a:lnTo>
                <a:lnTo>
                  <a:pt x="112775" y="121920"/>
                </a:lnTo>
                <a:close/>
              </a:path>
              <a:path w="204470" h="554989">
                <a:moveTo>
                  <a:pt x="79248" y="240792"/>
                </a:moveTo>
                <a:lnTo>
                  <a:pt x="64007" y="298704"/>
                </a:lnTo>
                <a:lnTo>
                  <a:pt x="121919" y="313944"/>
                </a:lnTo>
                <a:lnTo>
                  <a:pt x="140207" y="256032"/>
                </a:lnTo>
                <a:lnTo>
                  <a:pt x="79248" y="240792"/>
                </a:lnTo>
                <a:close/>
              </a:path>
              <a:path w="204470" h="554989">
                <a:moveTo>
                  <a:pt x="48767" y="359664"/>
                </a:moveTo>
                <a:lnTo>
                  <a:pt x="30479" y="417576"/>
                </a:lnTo>
                <a:lnTo>
                  <a:pt x="91439" y="432816"/>
                </a:lnTo>
                <a:lnTo>
                  <a:pt x="106679" y="374904"/>
                </a:lnTo>
                <a:lnTo>
                  <a:pt x="48767" y="359664"/>
                </a:lnTo>
                <a:close/>
              </a:path>
              <a:path w="204470" h="554989">
                <a:moveTo>
                  <a:pt x="15239" y="478536"/>
                </a:moveTo>
                <a:lnTo>
                  <a:pt x="0" y="536448"/>
                </a:lnTo>
                <a:lnTo>
                  <a:pt x="57912" y="554736"/>
                </a:lnTo>
                <a:lnTo>
                  <a:pt x="73151" y="493776"/>
                </a:lnTo>
                <a:lnTo>
                  <a:pt x="15239" y="478536"/>
                </a:lnTo>
                <a:close/>
              </a:path>
            </a:pathLst>
          </a:custGeom>
          <a:solidFill>
            <a:srgbClr val="FF0000"/>
          </a:solidFill>
        </p:spPr>
        <p:txBody>
          <a:bodyPr wrap="square" lIns="0" tIns="0" rIns="0" bIns="0" rtlCol="0"/>
          <a:lstStyle/>
          <a:p>
            <a:endParaRPr sz="1535"/>
          </a:p>
        </p:txBody>
      </p:sp>
      <p:sp>
        <p:nvSpPr>
          <p:cNvPr id="56" name="object 56"/>
          <p:cNvSpPr/>
          <p:nvPr/>
        </p:nvSpPr>
        <p:spPr>
          <a:xfrm>
            <a:off x="4057236" y="5053818"/>
            <a:ext cx="210637" cy="372000"/>
          </a:xfrm>
          <a:custGeom>
            <a:avLst/>
            <a:gdLst/>
            <a:ahLst/>
            <a:cxnLst/>
            <a:rect l="l" t="t" r="r" b="b"/>
            <a:pathLst>
              <a:path w="247014" h="436245">
                <a:moveTo>
                  <a:pt x="57912" y="0"/>
                </a:moveTo>
                <a:lnTo>
                  <a:pt x="0" y="24383"/>
                </a:lnTo>
                <a:lnTo>
                  <a:pt x="192024" y="435863"/>
                </a:lnTo>
                <a:lnTo>
                  <a:pt x="246887" y="411479"/>
                </a:lnTo>
                <a:lnTo>
                  <a:pt x="57912" y="0"/>
                </a:lnTo>
                <a:close/>
              </a:path>
            </a:pathLst>
          </a:custGeom>
          <a:solidFill>
            <a:srgbClr val="000000"/>
          </a:solidFill>
        </p:spPr>
        <p:txBody>
          <a:bodyPr wrap="square" lIns="0" tIns="0" rIns="0" bIns="0" rtlCol="0"/>
          <a:lstStyle/>
          <a:p>
            <a:endParaRPr sz="1535"/>
          </a:p>
        </p:txBody>
      </p:sp>
      <p:sp>
        <p:nvSpPr>
          <p:cNvPr id="57" name="object 57"/>
          <p:cNvSpPr txBox="1"/>
          <p:nvPr/>
        </p:nvSpPr>
        <p:spPr>
          <a:xfrm>
            <a:off x="4361334" y="5336689"/>
            <a:ext cx="93677" cy="351026"/>
          </a:xfrm>
          <a:prstGeom prst="rect">
            <a:avLst/>
          </a:prstGeom>
        </p:spPr>
        <p:txBody>
          <a:bodyPr vert="horz" wrap="square" lIns="0" tIns="9747" rIns="0" bIns="0" rtlCol="0">
            <a:spAutoFit/>
          </a:bodyPr>
          <a:lstStyle/>
          <a:p>
            <a:pPr>
              <a:spcBef>
                <a:spcPts val="77"/>
              </a:spcBef>
            </a:pPr>
            <a:r>
              <a:rPr sz="2217" spc="-4" dirty="0">
                <a:latin typeface="Times New Roman"/>
                <a:cs typeface="Times New Roman"/>
              </a:rPr>
              <a:t>-</a:t>
            </a:r>
            <a:endParaRPr sz="2217">
              <a:latin typeface="Times New Roman"/>
              <a:cs typeface="Times New Roman"/>
            </a:endParaRPr>
          </a:p>
        </p:txBody>
      </p:sp>
      <p:sp>
        <p:nvSpPr>
          <p:cNvPr id="58" name="object 58"/>
          <p:cNvSpPr/>
          <p:nvPr/>
        </p:nvSpPr>
        <p:spPr>
          <a:xfrm>
            <a:off x="3578996" y="4754918"/>
            <a:ext cx="595633" cy="350882"/>
          </a:xfrm>
          <a:custGeom>
            <a:avLst/>
            <a:gdLst/>
            <a:ahLst/>
            <a:cxnLst/>
            <a:rect l="l" t="t" r="r" b="b"/>
            <a:pathLst>
              <a:path w="698500" h="411479">
                <a:moveTo>
                  <a:pt x="0" y="411480"/>
                </a:moveTo>
                <a:lnTo>
                  <a:pt x="697991" y="411480"/>
                </a:lnTo>
                <a:lnTo>
                  <a:pt x="697991" y="0"/>
                </a:lnTo>
                <a:lnTo>
                  <a:pt x="0" y="0"/>
                </a:lnTo>
                <a:lnTo>
                  <a:pt x="0" y="411480"/>
                </a:lnTo>
                <a:close/>
              </a:path>
            </a:pathLst>
          </a:custGeom>
          <a:solidFill>
            <a:srgbClr val="CCCCFF"/>
          </a:solidFill>
        </p:spPr>
        <p:txBody>
          <a:bodyPr wrap="square" lIns="0" tIns="0" rIns="0" bIns="0" rtlCol="0"/>
          <a:lstStyle/>
          <a:p>
            <a:endParaRPr sz="1535"/>
          </a:p>
        </p:txBody>
      </p:sp>
      <p:sp>
        <p:nvSpPr>
          <p:cNvPr id="59" name="object 59"/>
          <p:cNvSpPr/>
          <p:nvPr/>
        </p:nvSpPr>
        <p:spPr>
          <a:xfrm>
            <a:off x="3573799" y="4752319"/>
            <a:ext cx="605921" cy="359004"/>
          </a:xfrm>
          <a:custGeom>
            <a:avLst/>
            <a:gdLst/>
            <a:ahLst/>
            <a:cxnLst/>
            <a:rect l="l" t="t" r="r" b="b"/>
            <a:pathLst>
              <a:path w="710564" h="421004">
                <a:moveTo>
                  <a:pt x="710184" y="0"/>
                </a:moveTo>
                <a:lnTo>
                  <a:pt x="0" y="0"/>
                </a:lnTo>
                <a:lnTo>
                  <a:pt x="0" y="420624"/>
                </a:lnTo>
                <a:lnTo>
                  <a:pt x="710184" y="420624"/>
                </a:lnTo>
                <a:lnTo>
                  <a:pt x="710184" y="414528"/>
                </a:lnTo>
                <a:lnTo>
                  <a:pt x="9144" y="414528"/>
                </a:lnTo>
                <a:lnTo>
                  <a:pt x="6096" y="411480"/>
                </a:lnTo>
                <a:lnTo>
                  <a:pt x="9144" y="411480"/>
                </a:lnTo>
                <a:lnTo>
                  <a:pt x="9144" y="9144"/>
                </a:lnTo>
                <a:lnTo>
                  <a:pt x="6096" y="9144"/>
                </a:lnTo>
                <a:lnTo>
                  <a:pt x="9144" y="3048"/>
                </a:lnTo>
                <a:lnTo>
                  <a:pt x="710184" y="3048"/>
                </a:lnTo>
                <a:lnTo>
                  <a:pt x="710184" y="0"/>
                </a:lnTo>
                <a:close/>
              </a:path>
              <a:path w="710564" h="421004">
                <a:moveTo>
                  <a:pt x="9144" y="411480"/>
                </a:moveTo>
                <a:lnTo>
                  <a:pt x="6096" y="411480"/>
                </a:lnTo>
                <a:lnTo>
                  <a:pt x="9144" y="414528"/>
                </a:lnTo>
                <a:lnTo>
                  <a:pt x="9144" y="411480"/>
                </a:lnTo>
                <a:close/>
              </a:path>
              <a:path w="710564" h="421004">
                <a:moveTo>
                  <a:pt x="697991" y="411480"/>
                </a:moveTo>
                <a:lnTo>
                  <a:pt x="9144" y="411480"/>
                </a:lnTo>
                <a:lnTo>
                  <a:pt x="9144" y="414528"/>
                </a:lnTo>
                <a:lnTo>
                  <a:pt x="697991" y="414528"/>
                </a:lnTo>
                <a:lnTo>
                  <a:pt x="697991" y="411480"/>
                </a:lnTo>
                <a:close/>
              </a:path>
              <a:path w="710564" h="421004">
                <a:moveTo>
                  <a:pt x="697991" y="3048"/>
                </a:moveTo>
                <a:lnTo>
                  <a:pt x="697991" y="414528"/>
                </a:lnTo>
                <a:lnTo>
                  <a:pt x="704088" y="411480"/>
                </a:lnTo>
                <a:lnTo>
                  <a:pt x="710184" y="411480"/>
                </a:lnTo>
                <a:lnTo>
                  <a:pt x="710184" y="9144"/>
                </a:lnTo>
                <a:lnTo>
                  <a:pt x="704088" y="9144"/>
                </a:lnTo>
                <a:lnTo>
                  <a:pt x="697991" y="3048"/>
                </a:lnTo>
                <a:close/>
              </a:path>
              <a:path w="710564" h="421004">
                <a:moveTo>
                  <a:pt x="710184" y="411480"/>
                </a:moveTo>
                <a:lnTo>
                  <a:pt x="704088" y="411480"/>
                </a:lnTo>
                <a:lnTo>
                  <a:pt x="697991" y="414528"/>
                </a:lnTo>
                <a:lnTo>
                  <a:pt x="710184" y="414528"/>
                </a:lnTo>
                <a:lnTo>
                  <a:pt x="710184" y="411480"/>
                </a:lnTo>
                <a:close/>
              </a:path>
              <a:path w="710564" h="421004">
                <a:moveTo>
                  <a:pt x="9144" y="3048"/>
                </a:moveTo>
                <a:lnTo>
                  <a:pt x="6096" y="9144"/>
                </a:lnTo>
                <a:lnTo>
                  <a:pt x="9144" y="9144"/>
                </a:lnTo>
                <a:lnTo>
                  <a:pt x="9144" y="3048"/>
                </a:lnTo>
                <a:close/>
              </a:path>
              <a:path w="710564" h="421004">
                <a:moveTo>
                  <a:pt x="697991" y="3048"/>
                </a:moveTo>
                <a:lnTo>
                  <a:pt x="9144" y="3048"/>
                </a:lnTo>
                <a:lnTo>
                  <a:pt x="9144" y="9144"/>
                </a:lnTo>
                <a:lnTo>
                  <a:pt x="697991" y="9144"/>
                </a:lnTo>
                <a:lnTo>
                  <a:pt x="697991" y="3048"/>
                </a:lnTo>
                <a:close/>
              </a:path>
              <a:path w="710564" h="421004">
                <a:moveTo>
                  <a:pt x="710184" y="3048"/>
                </a:moveTo>
                <a:lnTo>
                  <a:pt x="697991" y="3048"/>
                </a:lnTo>
                <a:lnTo>
                  <a:pt x="704088" y="9144"/>
                </a:lnTo>
                <a:lnTo>
                  <a:pt x="710184" y="9144"/>
                </a:lnTo>
                <a:lnTo>
                  <a:pt x="710184" y="3048"/>
                </a:lnTo>
                <a:close/>
              </a:path>
            </a:pathLst>
          </a:custGeom>
          <a:solidFill>
            <a:srgbClr val="000000"/>
          </a:solidFill>
        </p:spPr>
        <p:txBody>
          <a:bodyPr wrap="square" lIns="0" tIns="0" rIns="0" bIns="0" rtlCol="0"/>
          <a:lstStyle/>
          <a:p>
            <a:endParaRPr sz="1535"/>
          </a:p>
        </p:txBody>
      </p:sp>
      <p:sp>
        <p:nvSpPr>
          <p:cNvPr id="60" name="object 60"/>
          <p:cNvSpPr/>
          <p:nvPr/>
        </p:nvSpPr>
        <p:spPr>
          <a:xfrm>
            <a:off x="3649172" y="5526858"/>
            <a:ext cx="595633" cy="350882"/>
          </a:xfrm>
          <a:custGeom>
            <a:avLst/>
            <a:gdLst/>
            <a:ahLst/>
            <a:cxnLst/>
            <a:rect l="l" t="t" r="r" b="b"/>
            <a:pathLst>
              <a:path w="698500" h="411479">
                <a:moveTo>
                  <a:pt x="0" y="411479"/>
                </a:moveTo>
                <a:lnTo>
                  <a:pt x="697991" y="411479"/>
                </a:lnTo>
                <a:lnTo>
                  <a:pt x="697991" y="0"/>
                </a:lnTo>
                <a:lnTo>
                  <a:pt x="0" y="0"/>
                </a:lnTo>
                <a:lnTo>
                  <a:pt x="0" y="411479"/>
                </a:lnTo>
                <a:close/>
              </a:path>
            </a:pathLst>
          </a:custGeom>
          <a:solidFill>
            <a:srgbClr val="CCCCFF"/>
          </a:solidFill>
        </p:spPr>
        <p:txBody>
          <a:bodyPr wrap="square" lIns="0" tIns="0" rIns="0" bIns="0" rtlCol="0"/>
          <a:lstStyle/>
          <a:p>
            <a:endParaRPr sz="1535"/>
          </a:p>
        </p:txBody>
      </p:sp>
      <p:sp>
        <p:nvSpPr>
          <p:cNvPr id="61" name="object 61"/>
          <p:cNvSpPr/>
          <p:nvPr/>
        </p:nvSpPr>
        <p:spPr>
          <a:xfrm>
            <a:off x="3643975" y="5524260"/>
            <a:ext cx="605921" cy="359004"/>
          </a:xfrm>
          <a:custGeom>
            <a:avLst/>
            <a:gdLst/>
            <a:ahLst/>
            <a:cxnLst/>
            <a:rect l="l" t="t" r="r" b="b"/>
            <a:pathLst>
              <a:path w="710564" h="421004">
                <a:moveTo>
                  <a:pt x="710183" y="0"/>
                </a:moveTo>
                <a:lnTo>
                  <a:pt x="0" y="0"/>
                </a:lnTo>
                <a:lnTo>
                  <a:pt x="0" y="420625"/>
                </a:lnTo>
                <a:lnTo>
                  <a:pt x="710183" y="420625"/>
                </a:lnTo>
                <a:lnTo>
                  <a:pt x="710183" y="414528"/>
                </a:lnTo>
                <a:lnTo>
                  <a:pt x="9143" y="414528"/>
                </a:lnTo>
                <a:lnTo>
                  <a:pt x="6095" y="408431"/>
                </a:lnTo>
                <a:lnTo>
                  <a:pt x="9143" y="408431"/>
                </a:lnTo>
                <a:lnTo>
                  <a:pt x="9143" y="9143"/>
                </a:lnTo>
                <a:lnTo>
                  <a:pt x="6095" y="9143"/>
                </a:lnTo>
                <a:lnTo>
                  <a:pt x="9143" y="3047"/>
                </a:lnTo>
                <a:lnTo>
                  <a:pt x="710183" y="3047"/>
                </a:lnTo>
                <a:lnTo>
                  <a:pt x="710183" y="0"/>
                </a:lnTo>
                <a:close/>
              </a:path>
              <a:path w="710564" h="421004">
                <a:moveTo>
                  <a:pt x="9143" y="408431"/>
                </a:moveTo>
                <a:lnTo>
                  <a:pt x="6095" y="408431"/>
                </a:lnTo>
                <a:lnTo>
                  <a:pt x="9143" y="414528"/>
                </a:lnTo>
                <a:lnTo>
                  <a:pt x="9143" y="408431"/>
                </a:lnTo>
                <a:close/>
              </a:path>
              <a:path w="710564" h="421004">
                <a:moveTo>
                  <a:pt x="697991" y="408431"/>
                </a:moveTo>
                <a:lnTo>
                  <a:pt x="9143" y="408431"/>
                </a:lnTo>
                <a:lnTo>
                  <a:pt x="9143" y="414528"/>
                </a:lnTo>
                <a:lnTo>
                  <a:pt x="697991" y="414528"/>
                </a:lnTo>
                <a:lnTo>
                  <a:pt x="697991" y="408431"/>
                </a:lnTo>
                <a:close/>
              </a:path>
              <a:path w="710564" h="421004">
                <a:moveTo>
                  <a:pt x="697991" y="3047"/>
                </a:moveTo>
                <a:lnTo>
                  <a:pt x="697991" y="414528"/>
                </a:lnTo>
                <a:lnTo>
                  <a:pt x="704088" y="408431"/>
                </a:lnTo>
                <a:lnTo>
                  <a:pt x="710183" y="408431"/>
                </a:lnTo>
                <a:lnTo>
                  <a:pt x="710183" y="9143"/>
                </a:lnTo>
                <a:lnTo>
                  <a:pt x="704088" y="9143"/>
                </a:lnTo>
                <a:lnTo>
                  <a:pt x="697991" y="3047"/>
                </a:lnTo>
                <a:close/>
              </a:path>
              <a:path w="710564" h="421004">
                <a:moveTo>
                  <a:pt x="710183" y="408431"/>
                </a:moveTo>
                <a:lnTo>
                  <a:pt x="704088" y="408431"/>
                </a:lnTo>
                <a:lnTo>
                  <a:pt x="697991" y="414528"/>
                </a:lnTo>
                <a:lnTo>
                  <a:pt x="710183" y="414528"/>
                </a:lnTo>
                <a:lnTo>
                  <a:pt x="710183" y="408431"/>
                </a:lnTo>
                <a:close/>
              </a:path>
              <a:path w="710564" h="421004">
                <a:moveTo>
                  <a:pt x="9143" y="3047"/>
                </a:moveTo>
                <a:lnTo>
                  <a:pt x="6095" y="9143"/>
                </a:lnTo>
                <a:lnTo>
                  <a:pt x="9143" y="9143"/>
                </a:lnTo>
                <a:lnTo>
                  <a:pt x="9143" y="3047"/>
                </a:lnTo>
                <a:close/>
              </a:path>
              <a:path w="710564" h="421004">
                <a:moveTo>
                  <a:pt x="697991" y="3047"/>
                </a:moveTo>
                <a:lnTo>
                  <a:pt x="9143" y="3047"/>
                </a:lnTo>
                <a:lnTo>
                  <a:pt x="9143" y="9143"/>
                </a:lnTo>
                <a:lnTo>
                  <a:pt x="697991" y="9143"/>
                </a:lnTo>
                <a:lnTo>
                  <a:pt x="697991" y="3047"/>
                </a:lnTo>
                <a:close/>
              </a:path>
              <a:path w="710564" h="421004">
                <a:moveTo>
                  <a:pt x="710183" y="3047"/>
                </a:moveTo>
                <a:lnTo>
                  <a:pt x="697991" y="3047"/>
                </a:lnTo>
                <a:lnTo>
                  <a:pt x="704088" y="9143"/>
                </a:lnTo>
                <a:lnTo>
                  <a:pt x="710183" y="9143"/>
                </a:lnTo>
                <a:lnTo>
                  <a:pt x="710183" y="3047"/>
                </a:lnTo>
                <a:close/>
              </a:path>
            </a:pathLst>
          </a:custGeom>
          <a:solidFill>
            <a:srgbClr val="000000"/>
          </a:solidFill>
        </p:spPr>
        <p:txBody>
          <a:bodyPr wrap="square" lIns="0" tIns="0" rIns="0" bIns="0" rtlCol="0"/>
          <a:lstStyle/>
          <a:p>
            <a:endParaRPr sz="1535"/>
          </a:p>
        </p:txBody>
      </p:sp>
      <p:sp>
        <p:nvSpPr>
          <p:cNvPr id="62" name="object 62"/>
          <p:cNvSpPr/>
          <p:nvPr/>
        </p:nvSpPr>
        <p:spPr>
          <a:xfrm>
            <a:off x="3625780" y="5862147"/>
            <a:ext cx="259913" cy="333013"/>
          </a:xfrm>
          <a:custGeom>
            <a:avLst/>
            <a:gdLst/>
            <a:ahLst/>
            <a:cxnLst/>
            <a:rect l="l" t="t" r="r" b="b"/>
            <a:pathLst>
              <a:path w="304800" h="390525">
                <a:moveTo>
                  <a:pt x="256031" y="0"/>
                </a:moveTo>
                <a:lnTo>
                  <a:pt x="0" y="353568"/>
                </a:lnTo>
                <a:lnTo>
                  <a:pt x="51815" y="390144"/>
                </a:lnTo>
                <a:lnTo>
                  <a:pt x="304800" y="36576"/>
                </a:lnTo>
                <a:lnTo>
                  <a:pt x="256031" y="0"/>
                </a:lnTo>
                <a:close/>
              </a:path>
            </a:pathLst>
          </a:custGeom>
          <a:solidFill>
            <a:srgbClr val="000000"/>
          </a:solidFill>
        </p:spPr>
        <p:txBody>
          <a:bodyPr wrap="square" lIns="0" tIns="0" rIns="0" bIns="0" rtlCol="0"/>
          <a:lstStyle/>
          <a:p>
            <a:endParaRPr sz="1535"/>
          </a:p>
        </p:txBody>
      </p:sp>
      <p:sp>
        <p:nvSpPr>
          <p:cNvPr id="63" name="object 63"/>
          <p:cNvSpPr/>
          <p:nvPr/>
        </p:nvSpPr>
        <p:spPr>
          <a:xfrm>
            <a:off x="4026046" y="5877741"/>
            <a:ext cx="0" cy="301607"/>
          </a:xfrm>
          <a:custGeom>
            <a:avLst/>
            <a:gdLst/>
            <a:ahLst/>
            <a:cxnLst/>
            <a:rect l="l" t="t" r="r" b="b"/>
            <a:pathLst>
              <a:path h="353695">
                <a:moveTo>
                  <a:pt x="0" y="0"/>
                </a:moveTo>
                <a:lnTo>
                  <a:pt x="0" y="353567"/>
                </a:lnTo>
              </a:path>
            </a:pathLst>
          </a:custGeom>
          <a:ln w="60960">
            <a:solidFill>
              <a:srgbClr val="000000"/>
            </a:solidFill>
          </a:ln>
        </p:spPr>
        <p:txBody>
          <a:bodyPr wrap="square" lIns="0" tIns="0" rIns="0" bIns="0" rtlCol="0"/>
          <a:lstStyle/>
          <a:p>
            <a:endParaRPr sz="1535"/>
          </a:p>
        </p:txBody>
      </p:sp>
      <p:sp>
        <p:nvSpPr>
          <p:cNvPr id="64" name="object 64"/>
          <p:cNvSpPr txBox="1"/>
          <p:nvPr/>
        </p:nvSpPr>
        <p:spPr>
          <a:xfrm>
            <a:off x="4361333" y="5757747"/>
            <a:ext cx="343301" cy="351026"/>
          </a:xfrm>
          <a:prstGeom prst="rect">
            <a:avLst/>
          </a:prstGeom>
        </p:spPr>
        <p:txBody>
          <a:bodyPr vert="horz" wrap="square" lIns="0" tIns="9747" rIns="0" bIns="0" rtlCol="0">
            <a:spAutoFit/>
          </a:bodyPr>
          <a:lstStyle/>
          <a:p>
            <a:pPr>
              <a:spcBef>
                <a:spcPts val="77"/>
              </a:spcBef>
            </a:pPr>
            <a:r>
              <a:rPr sz="2217" spc="-9" dirty="0">
                <a:latin typeface="Times New Roman"/>
                <a:cs typeface="Times New Roman"/>
              </a:rPr>
              <a:t>A3</a:t>
            </a:r>
            <a:endParaRPr sz="2217">
              <a:latin typeface="Times New Roman"/>
              <a:cs typeface="Times New Roman"/>
            </a:endParaRPr>
          </a:p>
        </p:txBody>
      </p:sp>
      <p:sp>
        <p:nvSpPr>
          <p:cNvPr id="65" name="object 65"/>
          <p:cNvSpPr/>
          <p:nvPr/>
        </p:nvSpPr>
        <p:spPr>
          <a:xfrm>
            <a:off x="5447768" y="3561919"/>
            <a:ext cx="158655" cy="501956"/>
          </a:xfrm>
          <a:custGeom>
            <a:avLst/>
            <a:gdLst/>
            <a:ahLst/>
            <a:cxnLst/>
            <a:rect l="l" t="t" r="r" b="b"/>
            <a:pathLst>
              <a:path w="186054" h="588645">
                <a:moveTo>
                  <a:pt x="112775" y="0"/>
                </a:moveTo>
                <a:lnTo>
                  <a:pt x="106679" y="60960"/>
                </a:lnTo>
                <a:lnTo>
                  <a:pt x="167639" y="67055"/>
                </a:lnTo>
                <a:lnTo>
                  <a:pt x="173736" y="6095"/>
                </a:lnTo>
                <a:lnTo>
                  <a:pt x="112775" y="0"/>
                </a:lnTo>
                <a:close/>
              </a:path>
              <a:path w="186054" h="588645">
                <a:moveTo>
                  <a:pt x="100583" y="121919"/>
                </a:moveTo>
                <a:lnTo>
                  <a:pt x="94487" y="182879"/>
                </a:lnTo>
                <a:lnTo>
                  <a:pt x="155447" y="188975"/>
                </a:lnTo>
                <a:lnTo>
                  <a:pt x="161543" y="128015"/>
                </a:lnTo>
                <a:lnTo>
                  <a:pt x="100583" y="121919"/>
                </a:lnTo>
                <a:close/>
              </a:path>
              <a:path w="186054" h="588645">
                <a:moveTo>
                  <a:pt x="88391" y="243839"/>
                </a:moveTo>
                <a:lnTo>
                  <a:pt x="82295" y="304800"/>
                </a:lnTo>
                <a:lnTo>
                  <a:pt x="143256" y="310895"/>
                </a:lnTo>
                <a:lnTo>
                  <a:pt x="149351" y="249936"/>
                </a:lnTo>
                <a:lnTo>
                  <a:pt x="88391" y="243839"/>
                </a:lnTo>
                <a:close/>
              </a:path>
              <a:path w="186054" h="588645">
                <a:moveTo>
                  <a:pt x="72334" y="406343"/>
                </a:moveTo>
                <a:lnTo>
                  <a:pt x="66436" y="407098"/>
                </a:lnTo>
                <a:lnTo>
                  <a:pt x="34670" y="424433"/>
                </a:lnTo>
                <a:lnTo>
                  <a:pt x="11477" y="452056"/>
                </a:lnTo>
                <a:lnTo>
                  <a:pt x="0" y="487679"/>
                </a:lnTo>
                <a:lnTo>
                  <a:pt x="4714" y="523112"/>
                </a:lnTo>
                <a:lnTo>
                  <a:pt x="21716" y="553973"/>
                </a:lnTo>
                <a:lnTo>
                  <a:pt x="48434" y="576833"/>
                </a:lnTo>
                <a:lnTo>
                  <a:pt x="82295" y="588263"/>
                </a:lnTo>
                <a:lnTo>
                  <a:pt x="119491" y="583549"/>
                </a:lnTo>
                <a:lnTo>
                  <a:pt x="151257" y="566546"/>
                </a:lnTo>
                <a:lnTo>
                  <a:pt x="174450" y="539829"/>
                </a:lnTo>
                <a:lnTo>
                  <a:pt x="185927" y="505967"/>
                </a:lnTo>
                <a:lnTo>
                  <a:pt x="185155" y="499871"/>
                </a:lnTo>
                <a:lnTo>
                  <a:pt x="124967" y="499871"/>
                </a:lnTo>
                <a:lnTo>
                  <a:pt x="60959" y="493775"/>
                </a:lnTo>
                <a:lnTo>
                  <a:pt x="64007" y="490727"/>
                </a:lnTo>
                <a:lnTo>
                  <a:pt x="183996" y="490727"/>
                </a:lnTo>
                <a:lnTo>
                  <a:pt x="181213" y="468772"/>
                </a:lnTo>
                <a:lnTo>
                  <a:pt x="164210" y="437006"/>
                </a:lnTo>
                <a:lnTo>
                  <a:pt x="162894" y="435863"/>
                </a:lnTo>
                <a:lnTo>
                  <a:pt x="131063" y="435863"/>
                </a:lnTo>
                <a:lnTo>
                  <a:pt x="70103" y="429767"/>
                </a:lnTo>
                <a:lnTo>
                  <a:pt x="72334" y="406343"/>
                </a:lnTo>
                <a:close/>
              </a:path>
              <a:path w="186054" h="588645">
                <a:moveTo>
                  <a:pt x="64007" y="490727"/>
                </a:moveTo>
                <a:lnTo>
                  <a:pt x="60959" y="493775"/>
                </a:lnTo>
                <a:lnTo>
                  <a:pt x="124967" y="499871"/>
                </a:lnTo>
                <a:lnTo>
                  <a:pt x="124967" y="496823"/>
                </a:lnTo>
                <a:lnTo>
                  <a:pt x="64007" y="490727"/>
                </a:lnTo>
                <a:close/>
              </a:path>
              <a:path w="186054" h="588645">
                <a:moveTo>
                  <a:pt x="183996" y="490727"/>
                </a:moveTo>
                <a:lnTo>
                  <a:pt x="64007" y="490727"/>
                </a:lnTo>
                <a:lnTo>
                  <a:pt x="124967" y="496823"/>
                </a:lnTo>
                <a:lnTo>
                  <a:pt x="124967" y="499871"/>
                </a:lnTo>
                <a:lnTo>
                  <a:pt x="185155" y="499871"/>
                </a:lnTo>
                <a:lnTo>
                  <a:pt x="183996" y="490727"/>
                </a:lnTo>
                <a:close/>
              </a:path>
              <a:path w="186054" h="588645">
                <a:moveTo>
                  <a:pt x="103631" y="402335"/>
                </a:moveTo>
                <a:lnTo>
                  <a:pt x="72334" y="406343"/>
                </a:lnTo>
                <a:lnTo>
                  <a:pt x="70103" y="429767"/>
                </a:lnTo>
                <a:lnTo>
                  <a:pt x="131063" y="435863"/>
                </a:lnTo>
                <a:lnTo>
                  <a:pt x="133407" y="412428"/>
                </a:lnTo>
                <a:lnTo>
                  <a:pt x="103631" y="402335"/>
                </a:lnTo>
                <a:close/>
              </a:path>
              <a:path w="186054" h="588645">
                <a:moveTo>
                  <a:pt x="133407" y="412428"/>
                </a:moveTo>
                <a:lnTo>
                  <a:pt x="131063" y="435863"/>
                </a:lnTo>
                <a:lnTo>
                  <a:pt x="162894" y="435863"/>
                </a:lnTo>
                <a:lnTo>
                  <a:pt x="137493" y="413813"/>
                </a:lnTo>
                <a:lnTo>
                  <a:pt x="133407" y="412428"/>
                </a:lnTo>
                <a:close/>
              </a:path>
              <a:path w="186054" h="588645">
                <a:moveTo>
                  <a:pt x="134416" y="402335"/>
                </a:moveTo>
                <a:lnTo>
                  <a:pt x="103631" y="402335"/>
                </a:lnTo>
                <a:lnTo>
                  <a:pt x="133407" y="412428"/>
                </a:lnTo>
                <a:lnTo>
                  <a:pt x="134416" y="402335"/>
                </a:lnTo>
                <a:close/>
              </a:path>
              <a:path w="186054" h="588645">
                <a:moveTo>
                  <a:pt x="76200" y="365759"/>
                </a:moveTo>
                <a:lnTo>
                  <a:pt x="72334" y="406343"/>
                </a:lnTo>
                <a:lnTo>
                  <a:pt x="103631" y="402335"/>
                </a:lnTo>
                <a:lnTo>
                  <a:pt x="134416" y="402335"/>
                </a:lnTo>
                <a:lnTo>
                  <a:pt x="137160" y="374903"/>
                </a:lnTo>
                <a:lnTo>
                  <a:pt x="76200" y="365759"/>
                </a:lnTo>
                <a:close/>
              </a:path>
            </a:pathLst>
          </a:custGeom>
          <a:solidFill>
            <a:srgbClr val="FF0000"/>
          </a:solidFill>
        </p:spPr>
        <p:txBody>
          <a:bodyPr wrap="square" lIns="0" tIns="0" rIns="0" bIns="0" rtlCol="0"/>
          <a:lstStyle/>
          <a:p>
            <a:endParaRPr sz="1535"/>
          </a:p>
        </p:txBody>
      </p:sp>
      <p:sp>
        <p:nvSpPr>
          <p:cNvPr id="66" name="object 66"/>
          <p:cNvSpPr/>
          <p:nvPr/>
        </p:nvSpPr>
        <p:spPr>
          <a:xfrm>
            <a:off x="6469224" y="4471613"/>
            <a:ext cx="408279" cy="296734"/>
          </a:xfrm>
          <a:custGeom>
            <a:avLst/>
            <a:gdLst/>
            <a:ahLst/>
            <a:cxnLst/>
            <a:rect l="l" t="t" r="r" b="b"/>
            <a:pathLst>
              <a:path w="478790" h="347979">
                <a:moveTo>
                  <a:pt x="445007" y="0"/>
                </a:moveTo>
                <a:lnTo>
                  <a:pt x="0" y="295655"/>
                </a:lnTo>
                <a:lnTo>
                  <a:pt x="33527" y="347471"/>
                </a:lnTo>
                <a:lnTo>
                  <a:pt x="478535" y="51815"/>
                </a:lnTo>
                <a:lnTo>
                  <a:pt x="445007" y="0"/>
                </a:lnTo>
                <a:close/>
              </a:path>
            </a:pathLst>
          </a:custGeom>
          <a:solidFill>
            <a:srgbClr val="000000"/>
          </a:solidFill>
        </p:spPr>
        <p:txBody>
          <a:bodyPr wrap="square" lIns="0" tIns="0" rIns="0" bIns="0" rtlCol="0"/>
          <a:lstStyle/>
          <a:p>
            <a:endParaRPr sz="1535"/>
          </a:p>
        </p:txBody>
      </p:sp>
      <p:sp>
        <p:nvSpPr>
          <p:cNvPr id="67" name="object 67"/>
          <p:cNvSpPr/>
          <p:nvPr/>
        </p:nvSpPr>
        <p:spPr>
          <a:xfrm>
            <a:off x="5975390" y="5079809"/>
            <a:ext cx="257747" cy="333013"/>
          </a:xfrm>
          <a:custGeom>
            <a:avLst/>
            <a:gdLst/>
            <a:ahLst/>
            <a:cxnLst/>
            <a:rect l="l" t="t" r="r" b="b"/>
            <a:pathLst>
              <a:path w="302259" h="390525">
                <a:moveTo>
                  <a:pt x="252983" y="0"/>
                </a:moveTo>
                <a:lnTo>
                  <a:pt x="0" y="353568"/>
                </a:lnTo>
                <a:lnTo>
                  <a:pt x="48768" y="390144"/>
                </a:lnTo>
                <a:lnTo>
                  <a:pt x="301751" y="36576"/>
                </a:lnTo>
                <a:lnTo>
                  <a:pt x="252983" y="0"/>
                </a:lnTo>
                <a:close/>
              </a:path>
            </a:pathLst>
          </a:custGeom>
          <a:solidFill>
            <a:srgbClr val="000000"/>
          </a:solidFill>
        </p:spPr>
        <p:txBody>
          <a:bodyPr wrap="square" lIns="0" tIns="0" rIns="0" bIns="0" rtlCol="0"/>
          <a:lstStyle/>
          <a:p>
            <a:endParaRPr sz="1535"/>
          </a:p>
        </p:txBody>
      </p:sp>
      <p:sp>
        <p:nvSpPr>
          <p:cNvPr id="68" name="object 68"/>
          <p:cNvSpPr/>
          <p:nvPr/>
        </p:nvSpPr>
        <p:spPr>
          <a:xfrm>
            <a:off x="6374355" y="5095404"/>
            <a:ext cx="0" cy="301607"/>
          </a:xfrm>
          <a:custGeom>
            <a:avLst/>
            <a:gdLst/>
            <a:ahLst/>
            <a:cxnLst/>
            <a:rect l="l" t="t" r="r" b="b"/>
            <a:pathLst>
              <a:path h="353695">
                <a:moveTo>
                  <a:pt x="0" y="0"/>
                </a:moveTo>
                <a:lnTo>
                  <a:pt x="0" y="353567"/>
                </a:lnTo>
              </a:path>
            </a:pathLst>
          </a:custGeom>
          <a:ln w="64007">
            <a:solidFill>
              <a:srgbClr val="000000"/>
            </a:solidFill>
          </a:ln>
        </p:spPr>
        <p:txBody>
          <a:bodyPr wrap="square" lIns="0" tIns="0" rIns="0" bIns="0" rtlCol="0"/>
          <a:lstStyle/>
          <a:p>
            <a:endParaRPr sz="1535"/>
          </a:p>
        </p:txBody>
      </p:sp>
      <p:sp>
        <p:nvSpPr>
          <p:cNvPr id="69" name="object 69"/>
          <p:cNvSpPr/>
          <p:nvPr/>
        </p:nvSpPr>
        <p:spPr>
          <a:xfrm>
            <a:off x="6653763" y="5103201"/>
            <a:ext cx="210637" cy="374707"/>
          </a:xfrm>
          <a:custGeom>
            <a:avLst/>
            <a:gdLst/>
            <a:ahLst/>
            <a:cxnLst/>
            <a:rect l="l" t="t" r="r" b="b"/>
            <a:pathLst>
              <a:path w="247015" h="439420">
                <a:moveTo>
                  <a:pt x="54864" y="0"/>
                </a:moveTo>
                <a:lnTo>
                  <a:pt x="0" y="27431"/>
                </a:lnTo>
                <a:lnTo>
                  <a:pt x="188975" y="438911"/>
                </a:lnTo>
                <a:lnTo>
                  <a:pt x="246888" y="411479"/>
                </a:lnTo>
                <a:lnTo>
                  <a:pt x="54864" y="0"/>
                </a:lnTo>
                <a:close/>
              </a:path>
            </a:pathLst>
          </a:custGeom>
          <a:solidFill>
            <a:srgbClr val="000000"/>
          </a:solidFill>
        </p:spPr>
        <p:txBody>
          <a:bodyPr wrap="square" lIns="0" tIns="0" rIns="0" bIns="0" rtlCol="0"/>
          <a:lstStyle/>
          <a:p>
            <a:endParaRPr sz="1535"/>
          </a:p>
        </p:txBody>
      </p:sp>
      <p:sp>
        <p:nvSpPr>
          <p:cNvPr id="70" name="object 70"/>
          <p:cNvSpPr/>
          <p:nvPr/>
        </p:nvSpPr>
        <p:spPr>
          <a:xfrm>
            <a:off x="6105347" y="4744521"/>
            <a:ext cx="592926" cy="350882"/>
          </a:xfrm>
          <a:custGeom>
            <a:avLst/>
            <a:gdLst/>
            <a:ahLst/>
            <a:cxnLst/>
            <a:rect l="l" t="t" r="r" b="b"/>
            <a:pathLst>
              <a:path w="695325" h="411479">
                <a:moveTo>
                  <a:pt x="0" y="411480"/>
                </a:moveTo>
                <a:lnTo>
                  <a:pt x="694944" y="411480"/>
                </a:lnTo>
                <a:lnTo>
                  <a:pt x="694944" y="0"/>
                </a:lnTo>
                <a:lnTo>
                  <a:pt x="0" y="0"/>
                </a:lnTo>
                <a:lnTo>
                  <a:pt x="0" y="411480"/>
                </a:lnTo>
                <a:close/>
              </a:path>
            </a:pathLst>
          </a:custGeom>
          <a:solidFill>
            <a:srgbClr val="FF0000"/>
          </a:solidFill>
        </p:spPr>
        <p:txBody>
          <a:bodyPr wrap="square" lIns="0" tIns="0" rIns="0" bIns="0" rtlCol="0"/>
          <a:lstStyle/>
          <a:p>
            <a:endParaRPr sz="1535"/>
          </a:p>
        </p:txBody>
      </p:sp>
      <p:sp>
        <p:nvSpPr>
          <p:cNvPr id="71" name="object 71"/>
          <p:cNvSpPr/>
          <p:nvPr/>
        </p:nvSpPr>
        <p:spPr>
          <a:xfrm>
            <a:off x="6100148" y="4741923"/>
            <a:ext cx="603214" cy="356297"/>
          </a:xfrm>
          <a:custGeom>
            <a:avLst/>
            <a:gdLst/>
            <a:ahLst/>
            <a:cxnLst/>
            <a:rect l="l" t="t" r="r" b="b"/>
            <a:pathLst>
              <a:path w="707390" h="417829">
                <a:moveTo>
                  <a:pt x="707136" y="0"/>
                </a:moveTo>
                <a:lnTo>
                  <a:pt x="0" y="0"/>
                </a:lnTo>
                <a:lnTo>
                  <a:pt x="0" y="417575"/>
                </a:lnTo>
                <a:lnTo>
                  <a:pt x="707136" y="417575"/>
                </a:lnTo>
                <a:lnTo>
                  <a:pt x="707136" y="414528"/>
                </a:lnTo>
                <a:lnTo>
                  <a:pt x="9144" y="414528"/>
                </a:lnTo>
                <a:lnTo>
                  <a:pt x="6096" y="408431"/>
                </a:lnTo>
                <a:lnTo>
                  <a:pt x="9144" y="408431"/>
                </a:lnTo>
                <a:lnTo>
                  <a:pt x="9144" y="9143"/>
                </a:lnTo>
                <a:lnTo>
                  <a:pt x="6096" y="9143"/>
                </a:lnTo>
                <a:lnTo>
                  <a:pt x="9144" y="3048"/>
                </a:lnTo>
                <a:lnTo>
                  <a:pt x="707136" y="3048"/>
                </a:lnTo>
                <a:lnTo>
                  <a:pt x="707136" y="0"/>
                </a:lnTo>
                <a:close/>
              </a:path>
              <a:path w="707390" h="417829">
                <a:moveTo>
                  <a:pt x="9144" y="408431"/>
                </a:moveTo>
                <a:lnTo>
                  <a:pt x="6096" y="408431"/>
                </a:lnTo>
                <a:lnTo>
                  <a:pt x="9144" y="414528"/>
                </a:lnTo>
                <a:lnTo>
                  <a:pt x="9144" y="408431"/>
                </a:lnTo>
                <a:close/>
              </a:path>
              <a:path w="707390" h="417829">
                <a:moveTo>
                  <a:pt x="697992" y="408431"/>
                </a:moveTo>
                <a:lnTo>
                  <a:pt x="9144" y="408431"/>
                </a:lnTo>
                <a:lnTo>
                  <a:pt x="9144" y="414528"/>
                </a:lnTo>
                <a:lnTo>
                  <a:pt x="697992" y="414528"/>
                </a:lnTo>
                <a:lnTo>
                  <a:pt x="697992" y="408431"/>
                </a:lnTo>
                <a:close/>
              </a:path>
              <a:path w="707390" h="417829">
                <a:moveTo>
                  <a:pt x="697992" y="3048"/>
                </a:moveTo>
                <a:lnTo>
                  <a:pt x="697992" y="414528"/>
                </a:lnTo>
                <a:lnTo>
                  <a:pt x="701040" y="408431"/>
                </a:lnTo>
                <a:lnTo>
                  <a:pt x="707136" y="408431"/>
                </a:lnTo>
                <a:lnTo>
                  <a:pt x="707136" y="9143"/>
                </a:lnTo>
                <a:lnTo>
                  <a:pt x="701040" y="9143"/>
                </a:lnTo>
                <a:lnTo>
                  <a:pt x="697992" y="3048"/>
                </a:lnTo>
                <a:close/>
              </a:path>
              <a:path w="707390" h="417829">
                <a:moveTo>
                  <a:pt x="707136" y="408431"/>
                </a:moveTo>
                <a:lnTo>
                  <a:pt x="701040" y="408431"/>
                </a:lnTo>
                <a:lnTo>
                  <a:pt x="697992" y="414528"/>
                </a:lnTo>
                <a:lnTo>
                  <a:pt x="707136" y="414528"/>
                </a:lnTo>
                <a:lnTo>
                  <a:pt x="707136" y="408431"/>
                </a:lnTo>
                <a:close/>
              </a:path>
              <a:path w="707390" h="417829">
                <a:moveTo>
                  <a:pt x="9144" y="3048"/>
                </a:moveTo>
                <a:lnTo>
                  <a:pt x="6096" y="9143"/>
                </a:lnTo>
                <a:lnTo>
                  <a:pt x="9144" y="9143"/>
                </a:lnTo>
                <a:lnTo>
                  <a:pt x="9144" y="3048"/>
                </a:lnTo>
                <a:close/>
              </a:path>
              <a:path w="707390" h="417829">
                <a:moveTo>
                  <a:pt x="697992" y="3048"/>
                </a:moveTo>
                <a:lnTo>
                  <a:pt x="9144" y="3048"/>
                </a:lnTo>
                <a:lnTo>
                  <a:pt x="9144" y="9143"/>
                </a:lnTo>
                <a:lnTo>
                  <a:pt x="697992" y="9143"/>
                </a:lnTo>
                <a:lnTo>
                  <a:pt x="697992" y="3048"/>
                </a:lnTo>
                <a:close/>
              </a:path>
              <a:path w="707390" h="417829">
                <a:moveTo>
                  <a:pt x="707136" y="3048"/>
                </a:moveTo>
                <a:lnTo>
                  <a:pt x="697992" y="3048"/>
                </a:lnTo>
                <a:lnTo>
                  <a:pt x="701040" y="9143"/>
                </a:lnTo>
                <a:lnTo>
                  <a:pt x="707136" y="9143"/>
                </a:lnTo>
                <a:lnTo>
                  <a:pt x="707136" y="3048"/>
                </a:lnTo>
                <a:close/>
              </a:path>
            </a:pathLst>
          </a:custGeom>
          <a:solidFill>
            <a:srgbClr val="FF0000"/>
          </a:solidFill>
        </p:spPr>
        <p:txBody>
          <a:bodyPr wrap="square" lIns="0" tIns="0" rIns="0" bIns="0" rtlCol="0"/>
          <a:lstStyle/>
          <a:p>
            <a:endParaRPr sz="1535"/>
          </a:p>
        </p:txBody>
      </p:sp>
      <p:sp>
        <p:nvSpPr>
          <p:cNvPr id="72" name="object 72"/>
          <p:cNvSpPr/>
          <p:nvPr/>
        </p:nvSpPr>
        <p:spPr>
          <a:xfrm>
            <a:off x="6591383" y="4196107"/>
            <a:ext cx="595633" cy="348716"/>
          </a:xfrm>
          <a:custGeom>
            <a:avLst/>
            <a:gdLst/>
            <a:ahLst/>
            <a:cxnLst/>
            <a:rect l="l" t="t" r="r" b="b"/>
            <a:pathLst>
              <a:path w="698500" h="408939">
                <a:moveTo>
                  <a:pt x="0" y="408430"/>
                </a:moveTo>
                <a:lnTo>
                  <a:pt x="697992" y="408430"/>
                </a:lnTo>
                <a:lnTo>
                  <a:pt x="697992" y="0"/>
                </a:lnTo>
                <a:lnTo>
                  <a:pt x="0" y="0"/>
                </a:lnTo>
                <a:lnTo>
                  <a:pt x="0" y="408430"/>
                </a:lnTo>
                <a:close/>
              </a:path>
            </a:pathLst>
          </a:custGeom>
          <a:solidFill>
            <a:srgbClr val="FF0000"/>
          </a:solidFill>
        </p:spPr>
        <p:txBody>
          <a:bodyPr wrap="square" lIns="0" tIns="0" rIns="0" bIns="0" rtlCol="0"/>
          <a:lstStyle/>
          <a:p>
            <a:endParaRPr sz="1535"/>
          </a:p>
        </p:txBody>
      </p:sp>
      <p:sp>
        <p:nvSpPr>
          <p:cNvPr id="73" name="object 73"/>
          <p:cNvSpPr/>
          <p:nvPr/>
        </p:nvSpPr>
        <p:spPr>
          <a:xfrm>
            <a:off x="6586185" y="4190909"/>
            <a:ext cx="605921" cy="359004"/>
          </a:xfrm>
          <a:custGeom>
            <a:avLst/>
            <a:gdLst/>
            <a:ahLst/>
            <a:cxnLst/>
            <a:rect l="l" t="t" r="r" b="b"/>
            <a:pathLst>
              <a:path w="710565" h="421004">
                <a:moveTo>
                  <a:pt x="710184" y="0"/>
                </a:moveTo>
                <a:lnTo>
                  <a:pt x="0" y="0"/>
                </a:lnTo>
                <a:lnTo>
                  <a:pt x="0" y="420624"/>
                </a:lnTo>
                <a:lnTo>
                  <a:pt x="710184" y="420624"/>
                </a:lnTo>
                <a:lnTo>
                  <a:pt x="710184" y="414528"/>
                </a:lnTo>
                <a:lnTo>
                  <a:pt x="9144" y="414528"/>
                </a:lnTo>
                <a:lnTo>
                  <a:pt x="6096" y="411480"/>
                </a:lnTo>
                <a:lnTo>
                  <a:pt x="9144" y="411480"/>
                </a:lnTo>
                <a:lnTo>
                  <a:pt x="9144" y="9143"/>
                </a:lnTo>
                <a:lnTo>
                  <a:pt x="6096" y="9143"/>
                </a:lnTo>
                <a:lnTo>
                  <a:pt x="9144" y="6095"/>
                </a:lnTo>
                <a:lnTo>
                  <a:pt x="710184" y="6095"/>
                </a:lnTo>
                <a:lnTo>
                  <a:pt x="710184" y="0"/>
                </a:lnTo>
                <a:close/>
              </a:path>
              <a:path w="710565" h="421004">
                <a:moveTo>
                  <a:pt x="9144" y="411480"/>
                </a:moveTo>
                <a:lnTo>
                  <a:pt x="6096" y="411480"/>
                </a:lnTo>
                <a:lnTo>
                  <a:pt x="9144" y="414528"/>
                </a:lnTo>
                <a:lnTo>
                  <a:pt x="9144" y="411480"/>
                </a:lnTo>
                <a:close/>
              </a:path>
              <a:path w="710565" h="421004">
                <a:moveTo>
                  <a:pt x="697992" y="411480"/>
                </a:moveTo>
                <a:lnTo>
                  <a:pt x="9144" y="411480"/>
                </a:lnTo>
                <a:lnTo>
                  <a:pt x="9144" y="414528"/>
                </a:lnTo>
                <a:lnTo>
                  <a:pt x="697992" y="414528"/>
                </a:lnTo>
                <a:lnTo>
                  <a:pt x="697992" y="411480"/>
                </a:lnTo>
                <a:close/>
              </a:path>
              <a:path w="710565" h="421004">
                <a:moveTo>
                  <a:pt x="697992" y="6095"/>
                </a:moveTo>
                <a:lnTo>
                  <a:pt x="697992" y="414528"/>
                </a:lnTo>
                <a:lnTo>
                  <a:pt x="704088" y="411480"/>
                </a:lnTo>
                <a:lnTo>
                  <a:pt x="710184" y="411480"/>
                </a:lnTo>
                <a:lnTo>
                  <a:pt x="710184" y="9143"/>
                </a:lnTo>
                <a:lnTo>
                  <a:pt x="704088" y="9143"/>
                </a:lnTo>
                <a:lnTo>
                  <a:pt x="697992" y="6095"/>
                </a:lnTo>
                <a:close/>
              </a:path>
              <a:path w="710565" h="421004">
                <a:moveTo>
                  <a:pt x="710184" y="411480"/>
                </a:moveTo>
                <a:lnTo>
                  <a:pt x="704088" y="411480"/>
                </a:lnTo>
                <a:lnTo>
                  <a:pt x="697992" y="414528"/>
                </a:lnTo>
                <a:lnTo>
                  <a:pt x="710184" y="414528"/>
                </a:lnTo>
                <a:lnTo>
                  <a:pt x="710184" y="411480"/>
                </a:lnTo>
                <a:close/>
              </a:path>
              <a:path w="710565" h="421004">
                <a:moveTo>
                  <a:pt x="9144" y="6095"/>
                </a:moveTo>
                <a:lnTo>
                  <a:pt x="6096" y="9143"/>
                </a:lnTo>
                <a:lnTo>
                  <a:pt x="9144" y="9143"/>
                </a:lnTo>
                <a:lnTo>
                  <a:pt x="9144" y="6095"/>
                </a:lnTo>
                <a:close/>
              </a:path>
              <a:path w="710565" h="421004">
                <a:moveTo>
                  <a:pt x="697992" y="6095"/>
                </a:moveTo>
                <a:lnTo>
                  <a:pt x="9144" y="6095"/>
                </a:lnTo>
                <a:lnTo>
                  <a:pt x="9144" y="9143"/>
                </a:lnTo>
                <a:lnTo>
                  <a:pt x="697992" y="9143"/>
                </a:lnTo>
                <a:lnTo>
                  <a:pt x="697992" y="6095"/>
                </a:lnTo>
                <a:close/>
              </a:path>
              <a:path w="710565" h="421004">
                <a:moveTo>
                  <a:pt x="710184" y="6095"/>
                </a:moveTo>
                <a:lnTo>
                  <a:pt x="697992" y="6095"/>
                </a:lnTo>
                <a:lnTo>
                  <a:pt x="704088" y="9143"/>
                </a:lnTo>
                <a:lnTo>
                  <a:pt x="710184" y="9143"/>
                </a:lnTo>
                <a:lnTo>
                  <a:pt x="710184" y="6095"/>
                </a:lnTo>
                <a:close/>
              </a:path>
            </a:pathLst>
          </a:custGeom>
          <a:solidFill>
            <a:srgbClr val="FF0000"/>
          </a:solidFill>
        </p:spPr>
        <p:txBody>
          <a:bodyPr wrap="square" lIns="0" tIns="0" rIns="0" bIns="0" rtlCol="0"/>
          <a:lstStyle/>
          <a:p>
            <a:endParaRPr sz="1535"/>
          </a:p>
        </p:txBody>
      </p:sp>
      <p:sp>
        <p:nvSpPr>
          <p:cNvPr id="74" name="object 74"/>
          <p:cNvSpPr txBox="1"/>
          <p:nvPr/>
        </p:nvSpPr>
        <p:spPr>
          <a:xfrm>
            <a:off x="7843729" y="4546555"/>
            <a:ext cx="364961"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A2</a:t>
            </a:r>
            <a:endParaRPr sz="2217">
              <a:latin typeface="Times New Roman"/>
              <a:cs typeface="Times New Roman"/>
            </a:endParaRPr>
          </a:p>
        </p:txBody>
      </p:sp>
      <p:sp>
        <p:nvSpPr>
          <p:cNvPr id="75" name="object 75"/>
          <p:cNvSpPr/>
          <p:nvPr/>
        </p:nvSpPr>
        <p:spPr>
          <a:xfrm>
            <a:off x="7277553" y="5105800"/>
            <a:ext cx="174358" cy="473258"/>
          </a:xfrm>
          <a:custGeom>
            <a:avLst/>
            <a:gdLst/>
            <a:ahLst/>
            <a:cxnLst/>
            <a:rect l="l" t="t" r="r" b="b"/>
            <a:pathLst>
              <a:path w="204470" h="554989">
                <a:moveTo>
                  <a:pt x="146303" y="0"/>
                </a:moveTo>
                <a:lnTo>
                  <a:pt x="128016" y="60960"/>
                </a:lnTo>
                <a:lnTo>
                  <a:pt x="188975" y="76200"/>
                </a:lnTo>
                <a:lnTo>
                  <a:pt x="204216" y="18288"/>
                </a:lnTo>
                <a:lnTo>
                  <a:pt x="146303" y="0"/>
                </a:lnTo>
                <a:close/>
              </a:path>
              <a:path w="204470" h="554989">
                <a:moveTo>
                  <a:pt x="112775" y="121920"/>
                </a:moveTo>
                <a:lnTo>
                  <a:pt x="97535" y="179832"/>
                </a:lnTo>
                <a:lnTo>
                  <a:pt x="155448" y="195072"/>
                </a:lnTo>
                <a:lnTo>
                  <a:pt x="170688" y="137160"/>
                </a:lnTo>
                <a:lnTo>
                  <a:pt x="112775" y="121920"/>
                </a:lnTo>
                <a:close/>
              </a:path>
              <a:path w="204470" h="554989">
                <a:moveTo>
                  <a:pt x="79248" y="240792"/>
                </a:moveTo>
                <a:lnTo>
                  <a:pt x="64007" y="298704"/>
                </a:lnTo>
                <a:lnTo>
                  <a:pt x="124968" y="313944"/>
                </a:lnTo>
                <a:lnTo>
                  <a:pt x="140207" y="256032"/>
                </a:lnTo>
                <a:lnTo>
                  <a:pt x="79248" y="240792"/>
                </a:lnTo>
                <a:close/>
              </a:path>
              <a:path w="204470" h="554989">
                <a:moveTo>
                  <a:pt x="48768" y="359664"/>
                </a:moveTo>
                <a:lnTo>
                  <a:pt x="30479" y="417576"/>
                </a:lnTo>
                <a:lnTo>
                  <a:pt x="91440" y="432816"/>
                </a:lnTo>
                <a:lnTo>
                  <a:pt x="106679" y="374904"/>
                </a:lnTo>
                <a:lnTo>
                  <a:pt x="48768" y="359664"/>
                </a:lnTo>
                <a:close/>
              </a:path>
              <a:path w="204470" h="554989">
                <a:moveTo>
                  <a:pt x="15240" y="478536"/>
                </a:moveTo>
                <a:lnTo>
                  <a:pt x="0" y="536448"/>
                </a:lnTo>
                <a:lnTo>
                  <a:pt x="57911" y="554736"/>
                </a:lnTo>
                <a:lnTo>
                  <a:pt x="76200" y="493776"/>
                </a:lnTo>
                <a:lnTo>
                  <a:pt x="15240" y="478536"/>
                </a:lnTo>
                <a:close/>
              </a:path>
            </a:pathLst>
          </a:custGeom>
          <a:solidFill>
            <a:srgbClr val="FF0000"/>
          </a:solidFill>
        </p:spPr>
        <p:txBody>
          <a:bodyPr wrap="square" lIns="0" tIns="0" rIns="0" bIns="0" rtlCol="0"/>
          <a:lstStyle/>
          <a:p>
            <a:endParaRPr sz="1535"/>
          </a:p>
        </p:txBody>
      </p:sp>
      <p:sp>
        <p:nvSpPr>
          <p:cNvPr id="76" name="object 76"/>
          <p:cNvSpPr/>
          <p:nvPr/>
        </p:nvSpPr>
        <p:spPr>
          <a:xfrm>
            <a:off x="7566056" y="5053818"/>
            <a:ext cx="207930" cy="372000"/>
          </a:xfrm>
          <a:custGeom>
            <a:avLst/>
            <a:gdLst/>
            <a:ahLst/>
            <a:cxnLst/>
            <a:rect l="l" t="t" r="r" b="b"/>
            <a:pathLst>
              <a:path w="243840" h="436245">
                <a:moveTo>
                  <a:pt x="54864" y="0"/>
                </a:moveTo>
                <a:lnTo>
                  <a:pt x="0" y="24383"/>
                </a:lnTo>
                <a:lnTo>
                  <a:pt x="188975" y="435863"/>
                </a:lnTo>
                <a:lnTo>
                  <a:pt x="243840" y="411479"/>
                </a:lnTo>
                <a:lnTo>
                  <a:pt x="54864" y="0"/>
                </a:lnTo>
                <a:close/>
              </a:path>
            </a:pathLst>
          </a:custGeom>
          <a:solidFill>
            <a:srgbClr val="000000"/>
          </a:solidFill>
        </p:spPr>
        <p:txBody>
          <a:bodyPr wrap="square" lIns="0" tIns="0" rIns="0" bIns="0" rtlCol="0"/>
          <a:lstStyle/>
          <a:p>
            <a:endParaRPr sz="1535"/>
          </a:p>
        </p:txBody>
      </p:sp>
      <p:sp>
        <p:nvSpPr>
          <p:cNvPr id="77" name="object 77"/>
          <p:cNvSpPr txBox="1"/>
          <p:nvPr/>
        </p:nvSpPr>
        <p:spPr>
          <a:xfrm>
            <a:off x="7870153" y="5336689"/>
            <a:ext cx="93677" cy="351026"/>
          </a:xfrm>
          <a:prstGeom prst="rect">
            <a:avLst/>
          </a:prstGeom>
        </p:spPr>
        <p:txBody>
          <a:bodyPr vert="horz" wrap="square" lIns="0" tIns="9747" rIns="0" bIns="0" rtlCol="0">
            <a:spAutoFit/>
          </a:bodyPr>
          <a:lstStyle/>
          <a:p>
            <a:pPr>
              <a:spcBef>
                <a:spcPts val="77"/>
              </a:spcBef>
            </a:pPr>
            <a:r>
              <a:rPr sz="2217" spc="-4" dirty="0">
                <a:latin typeface="Times New Roman"/>
                <a:cs typeface="Times New Roman"/>
              </a:rPr>
              <a:t>-</a:t>
            </a:r>
            <a:endParaRPr sz="2217">
              <a:latin typeface="Times New Roman"/>
              <a:cs typeface="Times New Roman"/>
            </a:endParaRPr>
          </a:p>
        </p:txBody>
      </p:sp>
      <p:sp>
        <p:nvSpPr>
          <p:cNvPr id="78" name="object 78"/>
          <p:cNvSpPr/>
          <p:nvPr/>
        </p:nvSpPr>
        <p:spPr>
          <a:xfrm>
            <a:off x="7085216" y="4754918"/>
            <a:ext cx="595633" cy="350882"/>
          </a:xfrm>
          <a:custGeom>
            <a:avLst/>
            <a:gdLst/>
            <a:ahLst/>
            <a:cxnLst/>
            <a:rect l="l" t="t" r="r" b="b"/>
            <a:pathLst>
              <a:path w="698500" h="411479">
                <a:moveTo>
                  <a:pt x="0" y="411480"/>
                </a:moveTo>
                <a:lnTo>
                  <a:pt x="697992" y="411480"/>
                </a:lnTo>
                <a:lnTo>
                  <a:pt x="697992" y="0"/>
                </a:lnTo>
                <a:lnTo>
                  <a:pt x="0" y="0"/>
                </a:lnTo>
                <a:lnTo>
                  <a:pt x="0" y="411480"/>
                </a:lnTo>
                <a:close/>
              </a:path>
            </a:pathLst>
          </a:custGeom>
          <a:solidFill>
            <a:srgbClr val="FF0000"/>
          </a:solidFill>
        </p:spPr>
        <p:txBody>
          <a:bodyPr wrap="square" lIns="0" tIns="0" rIns="0" bIns="0" rtlCol="0"/>
          <a:lstStyle/>
          <a:p>
            <a:endParaRPr sz="1535"/>
          </a:p>
        </p:txBody>
      </p:sp>
      <p:sp>
        <p:nvSpPr>
          <p:cNvPr id="79" name="object 79"/>
          <p:cNvSpPr/>
          <p:nvPr/>
        </p:nvSpPr>
        <p:spPr>
          <a:xfrm>
            <a:off x="7080019" y="4752319"/>
            <a:ext cx="605921" cy="359004"/>
          </a:xfrm>
          <a:custGeom>
            <a:avLst/>
            <a:gdLst/>
            <a:ahLst/>
            <a:cxnLst/>
            <a:rect l="l" t="t" r="r" b="b"/>
            <a:pathLst>
              <a:path w="710565" h="421004">
                <a:moveTo>
                  <a:pt x="710183" y="0"/>
                </a:moveTo>
                <a:lnTo>
                  <a:pt x="0" y="0"/>
                </a:lnTo>
                <a:lnTo>
                  <a:pt x="0" y="420624"/>
                </a:lnTo>
                <a:lnTo>
                  <a:pt x="710183" y="420624"/>
                </a:lnTo>
                <a:lnTo>
                  <a:pt x="710183" y="414528"/>
                </a:lnTo>
                <a:lnTo>
                  <a:pt x="9144" y="414528"/>
                </a:lnTo>
                <a:lnTo>
                  <a:pt x="6096" y="411480"/>
                </a:lnTo>
                <a:lnTo>
                  <a:pt x="9144" y="411480"/>
                </a:lnTo>
                <a:lnTo>
                  <a:pt x="9144" y="9144"/>
                </a:lnTo>
                <a:lnTo>
                  <a:pt x="6096" y="9144"/>
                </a:lnTo>
                <a:lnTo>
                  <a:pt x="9144" y="3048"/>
                </a:lnTo>
                <a:lnTo>
                  <a:pt x="710183" y="3048"/>
                </a:lnTo>
                <a:lnTo>
                  <a:pt x="710183" y="0"/>
                </a:lnTo>
                <a:close/>
              </a:path>
              <a:path w="710565" h="421004">
                <a:moveTo>
                  <a:pt x="9144" y="411480"/>
                </a:moveTo>
                <a:lnTo>
                  <a:pt x="6096" y="411480"/>
                </a:lnTo>
                <a:lnTo>
                  <a:pt x="9144" y="414528"/>
                </a:lnTo>
                <a:lnTo>
                  <a:pt x="9144" y="411480"/>
                </a:lnTo>
                <a:close/>
              </a:path>
              <a:path w="710565" h="421004">
                <a:moveTo>
                  <a:pt x="697992" y="411480"/>
                </a:moveTo>
                <a:lnTo>
                  <a:pt x="9144" y="411480"/>
                </a:lnTo>
                <a:lnTo>
                  <a:pt x="9144" y="414528"/>
                </a:lnTo>
                <a:lnTo>
                  <a:pt x="697992" y="414528"/>
                </a:lnTo>
                <a:lnTo>
                  <a:pt x="697992" y="411480"/>
                </a:lnTo>
                <a:close/>
              </a:path>
              <a:path w="710565" h="421004">
                <a:moveTo>
                  <a:pt x="697992" y="3048"/>
                </a:moveTo>
                <a:lnTo>
                  <a:pt x="697992" y="414528"/>
                </a:lnTo>
                <a:lnTo>
                  <a:pt x="704088" y="411480"/>
                </a:lnTo>
                <a:lnTo>
                  <a:pt x="710183" y="411480"/>
                </a:lnTo>
                <a:lnTo>
                  <a:pt x="710183" y="9144"/>
                </a:lnTo>
                <a:lnTo>
                  <a:pt x="704088" y="9144"/>
                </a:lnTo>
                <a:lnTo>
                  <a:pt x="697992" y="3048"/>
                </a:lnTo>
                <a:close/>
              </a:path>
              <a:path w="710565" h="421004">
                <a:moveTo>
                  <a:pt x="710183" y="411480"/>
                </a:moveTo>
                <a:lnTo>
                  <a:pt x="704088" y="411480"/>
                </a:lnTo>
                <a:lnTo>
                  <a:pt x="697992" y="414528"/>
                </a:lnTo>
                <a:lnTo>
                  <a:pt x="710183" y="414528"/>
                </a:lnTo>
                <a:lnTo>
                  <a:pt x="710183" y="411480"/>
                </a:lnTo>
                <a:close/>
              </a:path>
              <a:path w="710565" h="421004">
                <a:moveTo>
                  <a:pt x="9144" y="3048"/>
                </a:moveTo>
                <a:lnTo>
                  <a:pt x="6096" y="9144"/>
                </a:lnTo>
                <a:lnTo>
                  <a:pt x="9144" y="9144"/>
                </a:lnTo>
                <a:lnTo>
                  <a:pt x="9144" y="3048"/>
                </a:lnTo>
                <a:close/>
              </a:path>
              <a:path w="710565" h="421004">
                <a:moveTo>
                  <a:pt x="697992" y="3048"/>
                </a:moveTo>
                <a:lnTo>
                  <a:pt x="9144" y="3048"/>
                </a:lnTo>
                <a:lnTo>
                  <a:pt x="9144" y="9144"/>
                </a:lnTo>
                <a:lnTo>
                  <a:pt x="697992" y="9144"/>
                </a:lnTo>
                <a:lnTo>
                  <a:pt x="697992" y="3048"/>
                </a:lnTo>
                <a:close/>
              </a:path>
              <a:path w="710565" h="421004">
                <a:moveTo>
                  <a:pt x="710183" y="3048"/>
                </a:moveTo>
                <a:lnTo>
                  <a:pt x="697992" y="3048"/>
                </a:lnTo>
                <a:lnTo>
                  <a:pt x="704088" y="9144"/>
                </a:lnTo>
                <a:lnTo>
                  <a:pt x="710183" y="9144"/>
                </a:lnTo>
                <a:lnTo>
                  <a:pt x="710183" y="3048"/>
                </a:lnTo>
                <a:close/>
              </a:path>
            </a:pathLst>
          </a:custGeom>
          <a:solidFill>
            <a:srgbClr val="FF0000"/>
          </a:solidFill>
        </p:spPr>
        <p:txBody>
          <a:bodyPr wrap="square" lIns="0" tIns="0" rIns="0" bIns="0" rtlCol="0"/>
          <a:lstStyle/>
          <a:p>
            <a:endParaRPr sz="1535"/>
          </a:p>
        </p:txBody>
      </p:sp>
      <p:sp>
        <p:nvSpPr>
          <p:cNvPr id="80" name="object 80"/>
          <p:cNvSpPr/>
          <p:nvPr/>
        </p:nvSpPr>
        <p:spPr>
          <a:xfrm>
            <a:off x="7155393" y="5526858"/>
            <a:ext cx="595633" cy="350882"/>
          </a:xfrm>
          <a:custGeom>
            <a:avLst/>
            <a:gdLst/>
            <a:ahLst/>
            <a:cxnLst/>
            <a:rect l="l" t="t" r="r" b="b"/>
            <a:pathLst>
              <a:path w="698500" h="411479">
                <a:moveTo>
                  <a:pt x="0" y="411479"/>
                </a:moveTo>
                <a:lnTo>
                  <a:pt x="697992" y="411479"/>
                </a:lnTo>
                <a:lnTo>
                  <a:pt x="697992" y="0"/>
                </a:lnTo>
                <a:lnTo>
                  <a:pt x="0" y="0"/>
                </a:lnTo>
                <a:lnTo>
                  <a:pt x="0" y="411479"/>
                </a:lnTo>
                <a:close/>
              </a:path>
            </a:pathLst>
          </a:custGeom>
          <a:solidFill>
            <a:srgbClr val="FF0000"/>
          </a:solidFill>
        </p:spPr>
        <p:txBody>
          <a:bodyPr wrap="square" lIns="0" tIns="0" rIns="0" bIns="0" rtlCol="0"/>
          <a:lstStyle/>
          <a:p>
            <a:endParaRPr sz="1535"/>
          </a:p>
        </p:txBody>
      </p:sp>
      <p:sp>
        <p:nvSpPr>
          <p:cNvPr id="81" name="object 81"/>
          <p:cNvSpPr/>
          <p:nvPr/>
        </p:nvSpPr>
        <p:spPr>
          <a:xfrm>
            <a:off x="7150195" y="5524260"/>
            <a:ext cx="605921" cy="359004"/>
          </a:xfrm>
          <a:custGeom>
            <a:avLst/>
            <a:gdLst/>
            <a:ahLst/>
            <a:cxnLst/>
            <a:rect l="l" t="t" r="r" b="b"/>
            <a:pathLst>
              <a:path w="710565" h="421004">
                <a:moveTo>
                  <a:pt x="710183" y="0"/>
                </a:moveTo>
                <a:lnTo>
                  <a:pt x="0" y="0"/>
                </a:lnTo>
                <a:lnTo>
                  <a:pt x="0" y="420625"/>
                </a:lnTo>
                <a:lnTo>
                  <a:pt x="710183" y="420625"/>
                </a:lnTo>
                <a:lnTo>
                  <a:pt x="710183" y="414528"/>
                </a:lnTo>
                <a:lnTo>
                  <a:pt x="9144" y="414528"/>
                </a:lnTo>
                <a:lnTo>
                  <a:pt x="6096" y="408431"/>
                </a:lnTo>
                <a:lnTo>
                  <a:pt x="9144" y="408431"/>
                </a:lnTo>
                <a:lnTo>
                  <a:pt x="9144" y="9143"/>
                </a:lnTo>
                <a:lnTo>
                  <a:pt x="6096" y="9143"/>
                </a:lnTo>
                <a:lnTo>
                  <a:pt x="9144" y="3047"/>
                </a:lnTo>
                <a:lnTo>
                  <a:pt x="710183" y="3047"/>
                </a:lnTo>
                <a:lnTo>
                  <a:pt x="710183" y="0"/>
                </a:lnTo>
                <a:close/>
              </a:path>
              <a:path w="710565" h="421004">
                <a:moveTo>
                  <a:pt x="9144" y="408431"/>
                </a:moveTo>
                <a:lnTo>
                  <a:pt x="6096" y="408431"/>
                </a:lnTo>
                <a:lnTo>
                  <a:pt x="9144" y="414528"/>
                </a:lnTo>
                <a:lnTo>
                  <a:pt x="9144" y="408431"/>
                </a:lnTo>
                <a:close/>
              </a:path>
              <a:path w="710565" h="421004">
                <a:moveTo>
                  <a:pt x="697992" y="408431"/>
                </a:moveTo>
                <a:lnTo>
                  <a:pt x="9144" y="408431"/>
                </a:lnTo>
                <a:lnTo>
                  <a:pt x="9144" y="414528"/>
                </a:lnTo>
                <a:lnTo>
                  <a:pt x="697992" y="414528"/>
                </a:lnTo>
                <a:lnTo>
                  <a:pt x="697992" y="408431"/>
                </a:lnTo>
                <a:close/>
              </a:path>
              <a:path w="710565" h="421004">
                <a:moveTo>
                  <a:pt x="697992" y="3047"/>
                </a:moveTo>
                <a:lnTo>
                  <a:pt x="697992" y="414528"/>
                </a:lnTo>
                <a:lnTo>
                  <a:pt x="704087" y="408431"/>
                </a:lnTo>
                <a:lnTo>
                  <a:pt x="710183" y="408431"/>
                </a:lnTo>
                <a:lnTo>
                  <a:pt x="710183" y="9143"/>
                </a:lnTo>
                <a:lnTo>
                  <a:pt x="704087" y="9143"/>
                </a:lnTo>
                <a:lnTo>
                  <a:pt x="697992" y="3047"/>
                </a:lnTo>
                <a:close/>
              </a:path>
              <a:path w="710565" h="421004">
                <a:moveTo>
                  <a:pt x="710183" y="408431"/>
                </a:moveTo>
                <a:lnTo>
                  <a:pt x="704087" y="408431"/>
                </a:lnTo>
                <a:lnTo>
                  <a:pt x="697992" y="414528"/>
                </a:lnTo>
                <a:lnTo>
                  <a:pt x="710183" y="414528"/>
                </a:lnTo>
                <a:lnTo>
                  <a:pt x="710183" y="408431"/>
                </a:lnTo>
                <a:close/>
              </a:path>
              <a:path w="710565" h="421004">
                <a:moveTo>
                  <a:pt x="9144" y="3047"/>
                </a:moveTo>
                <a:lnTo>
                  <a:pt x="6096" y="9143"/>
                </a:lnTo>
                <a:lnTo>
                  <a:pt x="9144" y="9143"/>
                </a:lnTo>
                <a:lnTo>
                  <a:pt x="9144" y="3047"/>
                </a:lnTo>
                <a:close/>
              </a:path>
              <a:path w="710565" h="421004">
                <a:moveTo>
                  <a:pt x="697992" y="3047"/>
                </a:moveTo>
                <a:lnTo>
                  <a:pt x="9144" y="3047"/>
                </a:lnTo>
                <a:lnTo>
                  <a:pt x="9144" y="9143"/>
                </a:lnTo>
                <a:lnTo>
                  <a:pt x="697992" y="9143"/>
                </a:lnTo>
                <a:lnTo>
                  <a:pt x="697992" y="3047"/>
                </a:lnTo>
                <a:close/>
              </a:path>
              <a:path w="710565" h="421004">
                <a:moveTo>
                  <a:pt x="710183" y="3047"/>
                </a:moveTo>
                <a:lnTo>
                  <a:pt x="697992" y="3047"/>
                </a:lnTo>
                <a:lnTo>
                  <a:pt x="704087" y="9143"/>
                </a:lnTo>
                <a:lnTo>
                  <a:pt x="710183" y="9143"/>
                </a:lnTo>
                <a:lnTo>
                  <a:pt x="710183" y="3047"/>
                </a:lnTo>
                <a:close/>
              </a:path>
            </a:pathLst>
          </a:custGeom>
          <a:solidFill>
            <a:srgbClr val="FF0000"/>
          </a:solidFill>
        </p:spPr>
        <p:txBody>
          <a:bodyPr wrap="square" lIns="0" tIns="0" rIns="0" bIns="0" rtlCol="0"/>
          <a:lstStyle/>
          <a:p>
            <a:endParaRPr sz="1535"/>
          </a:p>
        </p:txBody>
      </p:sp>
      <p:sp>
        <p:nvSpPr>
          <p:cNvPr id="82" name="object 82"/>
          <p:cNvSpPr/>
          <p:nvPr/>
        </p:nvSpPr>
        <p:spPr>
          <a:xfrm>
            <a:off x="7134600" y="5862147"/>
            <a:ext cx="257747" cy="333013"/>
          </a:xfrm>
          <a:custGeom>
            <a:avLst/>
            <a:gdLst/>
            <a:ahLst/>
            <a:cxnLst/>
            <a:rect l="l" t="t" r="r" b="b"/>
            <a:pathLst>
              <a:path w="302259" h="390525">
                <a:moveTo>
                  <a:pt x="252984" y="0"/>
                </a:moveTo>
                <a:lnTo>
                  <a:pt x="0" y="353568"/>
                </a:lnTo>
                <a:lnTo>
                  <a:pt x="48768" y="390144"/>
                </a:lnTo>
                <a:lnTo>
                  <a:pt x="301751" y="36576"/>
                </a:lnTo>
                <a:lnTo>
                  <a:pt x="252984" y="0"/>
                </a:lnTo>
                <a:close/>
              </a:path>
            </a:pathLst>
          </a:custGeom>
          <a:solidFill>
            <a:srgbClr val="000000"/>
          </a:solidFill>
        </p:spPr>
        <p:txBody>
          <a:bodyPr wrap="square" lIns="0" tIns="0" rIns="0" bIns="0" rtlCol="0"/>
          <a:lstStyle/>
          <a:p>
            <a:endParaRPr sz="1535"/>
          </a:p>
        </p:txBody>
      </p:sp>
      <p:sp>
        <p:nvSpPr>
          <p:cNvPr id="83" name="object 83"/>
          <p:cNvSpPr/>
          <p:nvPr/>
        </p:nvSpPr>
        <p:spPr>
          <a:xfrm>
            <a:off x="7532267" y="5877741"/>
            <a:ext cx="0" cy="301607"/>
          </a:xfrm>
          <a:custGeom>
            <a:avLst/>
            <a:gdLst/>
            <a:ahLst/>
            <a:cxnLst/>
            <a:rect l="l" t="t" r="r" b="b"/>
            <a:pathLst>
              <a:path h="353695">
                <a:moveTo>
                  <a:pt x="0" y="0"/>
                </a:moveTo>
                <a:lnTo>
                  <a:pt x="0" y="353567"/>
                </a:lnTo>
              </a:path>
            </a:pathLst>
          </a:custGeom>
          <a:ln w="60959">
            <a:solidFill>
              <a:srgbClr val="000000"/>
            </a:solidFill>
          </a:ln>
        </p:spPr>
        <p:txBody>
          <a:bodyPr wrap="square" lIns="0" tIns="0" rIns="0" bIns="0" rtlCol="0"/>
          <a:lstStyle/>
          <a:p>
            <a:endParaRPr sz="1535"/>
          </a:p>
        </p:txBody>
      </p:sp>
      <p:sp>
        <p:nvSpPr>
          <p:cNvPr id="84" name="object 84"/>
          <p:cNvSpPr txBox="1"/>
          <p:nvPr/>
        </p:nvSpPr>
        <p:spPr>
          <a:xfrm>
            <a:off x="7870152" y="5757747"/>
            <a:ext cx="343301" cy="692208"/>
          </a:xfrm>
          <a:prstGeom prst="rect">
            <a:avLst/>
          </a:prstGeom>
        </p:spPr>
        <p:txBody>
          <a:bodyPr vert="horz" wrap="square" lIns="0" tIns="9747" rIns="0" bIns="0" rtlCol="0">
            <a:spAutoFit/>
          </a:bodyPr>
          <a:lstStyle/>
          <a:p>
            <a:pPr>
              <a:spcBef>
                <a:spcPts val="77"/>
              </a:spcBef>
            </a:pPr>
            <a:r>
              <a:rPr sz="2217" spc="-4" dirty="0">
                <a:latin typeface="Times New Roman"/>
                <a:cs typeface="Times New Roman"/>
              </a:rPr>
              <a:t>A4</a:t>
            </a:r>
            <a:endParaRPr sz="2217">
              <a:latin typeface="Times New Roman"/>
              <a:cs typeface="Times New Roman"/>
            </a:endParaRPr>
          </a:p>
        </p:txBody>
      </p:sp>
      <p:sp>
        <p:nvSpPr>
          <p:cNvPr id="85" name="object 85"/>
          <p:cNvSpPr/>
          <p:nvPr/>
        </p:nvSpPr>
        <p:spPr>
          <a:xfrm>
            <a:off x="6994248" y="4461217"/>
            <a:ext cx="257747" cy="327598"/>
          </a:xfrm>
          <a:custGeom>
            <a:avLst/>
            <a:gdLst/>
            <a:ahLst/>
            <a:cxnLst/>
            <a:rect l="l" t="t" r="r" b="b"/>
            <a:pathLst>
              <a:path w="302259" h="384175">
                <a:moveTo>
                  <a:pt x="48767" y="0"/>
                </a:moveTo>
                <a:lnTo>
                  <a:pt x="0" y="33528"/>
                </a:lnTo>
                <a:lnTo>
                  <a:pt x="33527" y="85344"/>
                </a:lnTo>
                <a:lnTo>
                  <a:pt x="85343" y="48768"/>
                </a:lnTo>
                <a:lnTo>
                  <a:pt x="48767" y="0"/>
                </a:lnTo>
                <a:close/>
              </a:path>
              <a:path w="302259" h="384175">
                <a:moveTo>
                  <a:pt x="121920" y="97536"/>
                </a:moveTo>
                <a:lnTo>
                  <a:pt x="70103" y="134112"/>
                </a:lnTo>
                <a:lnTo>
                  <a:pt x="106679" y="185928"/>
                </a:lnTo>
                <a:lnTo>
                  <a:pt x="158496" y="149352"/>
                </a:lnTo>
                <a:lnTo>
                  <a:pt x="121920" y="97536"/>
                </a:lnTo>
                <a:close/>
              </a:path>
              <a:path w="302259" h="384175">
                <a:moveTo>
                  <a:pt x="192024" y="198120"/>
                </a:moveTo>
                <a:lnTo>
                  <a:pt x="143255" y="234696"/>
                </a:lnTo>
                <a:lnTo>
                  <a:pt x="179831" y="283464"/>
                </a:lnTo>
                <a:lnTo>
                  <a:pt x="228600" y="249936"/>
                </a:lnTo>
                <a:lnTo>
                  <a:pt x="192024" y="198120"/>
                </a:lnTo>
                <a:close/>
              </a:path>
              <a:path w="302259" h="384175">
                <a:moveTo>
                  <a:pt x="265175" y="298704"/>
                </a:moveTo>
                <a:lnTo>
                  <a:pt x="216407" y="335280"/>
                </a:lnTo>
                <a:lnTo>
                  <a:pt x="252983" y="384048"/>
                </a:lnTo>
                <a:lnTo>
                  <a:pt x="301751" y="347472"/>
                </a:lnTo>
                <a:lnTo>
                  <a:pt x="265175" y="298704"/>
                </a:lnTo>
                <a:close/>
              </a:path>
            </a:pathLst>
          </a:custGeom>
          <a:solidFill>
            <a:srgbClr val="FF0000"/>
          </a:solidFill>
        </p:spPr>
        <p:txBody>
          <a:bodyPr wrap="square" lIns="0" tIns="0" rIns="0" bIns="0" rtlCol="0"/>
          <a:lstStyle/>
          <a:p>
            <a:endParaRPr sz="1535"/>
          </a:p>
        </p:txBody>
      </p:sp>
      <p:sp>
        <p:nvSpPr>
          <p:cNvPr id="86" name="object 86"/>
          <p:cNvSpPr/>
          <p:nvPr/>
        </p:nvSpPr>
        <p:spPr>
          <a:xfrm>
            <a:off x="2175469" y="2225969"/>
            <a:ext cx="423982" cy="220925"/>
          </a:xfrm>
          <a:custGeom>
            <a:avLst/>
            <a:gdLst/>
            <a:ahLst/>
            <a:cxnLst/>
            <a:rect l="l" t="t" r="r" b="b"/>
            <a:pathLst>
              <a:path w="497205" h="259080">
                <a:moveTo>
                  <a:pt x="60960" y="161544"/>
                </a:moveTo>
                <a:lnTo>
                  <a:pt x="57912" y="164591"/>
                </a:lnTo>
                <a:lnTo>
                  <a:pt x="0" y="252984"/>
                </a:lnTo>
                <a:lnTo>
                  <a:pt x="103631" y="259079"/>
                </a:lnTo>
                <a:lnTo>
                  <a:pt x="109728" y="259079"/>
                </a:lnTo>
                <a:lnTo>
                  <a:pt x="109728" y="252984"/>
                </a:lnTo>
                <a:lnTo>
                  <a:pt x="12192" y="252984"/>
                </a:lnTo>
                <a:lnTo>
                  <a:pt x="6096" y="243839"/>
                </a:lnTo>
                <a:lnTo>
                  <a:pt x="21120" y="236280"/>
                </a:lnTo>
                <a:lnTo>
                  <a:pt x="64007" y="170687"/>
                </a:lnTo>
                <a:lnTo>
                  <a:pt x="67056" y="167639"/>
                </a:lnTo>
                <a:lnTo>
                  <a:pt x="67056" y="164591"/>
                </a:lnTo>
                <a:lnTo>
                  <a:pt x="64007" y="164591"/>
                </a:lnTo>
                <a:lnTo>
                  <a:pt x="60960" y="161544"/>
                </a:lnTo>
                <a:close/>
              </a:path>
              <a:path w="497205" h="259080">
                <a:moveTo>
                  <a:pt x="21120" y="236280"/>
                </a:moveTo>
                <a:lnTo>
                  <a:pt x="6096" y="243839"/>
                </a:lnTo>
                <a:lnTo>
                  <a:pt x="12192" y="252984"/>
                </a:lnTo>
                <a:lnTo>
                  <a:pt x="18326" y="249936"/>
                </a:lnTo>
                <a:lnTo>
                  <a:pt x="12192" y="249936"/>
                </a:lnTo>
                <a:lnTo>
                  <a:pt x="9143" y="243839"/>
                </a:lnTo>
                <a:lnTo>
                  <a:pt x="16177" y="243839"/>
                </a:lnTo>
                <a:lnTo>
                  <a:pt x="21120" y="236280"/>
                </a:lnTo>
                <a:close/>
              </a:path>
              <a:path w="497205" h="259080">
                <a:moveTo>
                  <a:pt x="28130" y="245064"/>
                </a:moveTo>
                <a:lnTo>
                  <a:pt x="12192" y="252984"/>
                </a:lnTo>
                <a:lnTo>
                  <a:pt x="109728" y="252984"/>
                </a:lnTo>
                <a:lnTo>
                  <a:pt x="106680" y="249936"/>
                </a:lnTo>
                <a:lnTo>
                  <a:pt x="103631" y="249936"/>
                </a:lnTo>
                <a:lnTo>
                  <a:pt x="28130" y="245064"/>
                </a:lnTo>
                <a:close/>
              </a:path>
              <a:path w="497205" h="259080">
                <a:moveTo>
                  <a:pt x="9143" y="243839"/>
                </a:moveTo>
                <a:lnTo>
                  <a:pt x="12192" y="249936"/>
                </a:lnTo>
                <a:lnTo>
                  <a:pt x="15893" y="244275"/>
                </a:lnTo>
                <a:lnTo>
                  <a:pt x="9143" y="243839"/>
                </a:lnTo>
                <a:close/>
              </a:path>
              <a:path w="497205" h="259080">
                <a:moveTo>
                  <a:pt x="15893" y="244275"/>
                </a:moveTo>
                <a:lnTo>
                  <a:pt x="12192" y="249936"/>
                </a:lnTo>
                <a:lnTo>
                  <a:pt x="18326" y="249936"/>
                </a:lnTo>
                <a:lnTo>
                  <a:pt x="28130" y="245064"/>
                </a:lnTo>
                <a:lnTo>
                  <a:pt x="15893" y="244275"/>
                </a:lnTo>
                <a:close/>
              </a:path>
              <a:path w="497205" h="259080">
                <a:moveTo>
                  <a:pt x="490728" y="0"/>
                </a:moveTo>
                <a:lnTo>
                  <a:pt x="21120" y="236280"/>
                </a:lnTo>
                <a:lnTo>
                  <a:pt x="15893" y="244275"/>
                </a:lnTo>
                <a:lnTo>
                  <a:pt x="28130" y="245064"/>
                </a:lnTo>
                <a:lnTo>
                  <a:pt x="496824" y="12191"/>
                </a:lnTo>
                <a:lnTo>
                  <a:pt x="490728" y="0"/>
                </a:lnTo>
                <a:close/>
              </a:path>
              <a:path w="497205" h="259080">
                <a:moveTo>
                  <a:pt x="16177" y="243839"/>
                </a:moveTo>
                <a:lnTo>
                  <a:pt x="9143" y="243839"/>
                </a:lnTo>
                <a:lnTo>
                  <a:pt x="15893" y="244275"/>
                </a:lnTo>
                <a:lnTo>
                  <a:pt x="16177" y="243839"/>
                </a:lnTo>
                <a:close/>
              </a:path>
            </a:pathLst>
          </a:custGeom>
          <a:solidFill>
            <a:srgbClr val="000000"/>
          </a:solidFill>
        </p:spPr>
        <p:txBody>
          <a:bodyPr wrap="square" lIns="0" tIns="0" rIns="0" bIns="0" rtlCol="0"/>
          <a:lstStyle/>
          <a:p>
            <a:endParaRPr sz="1535"/>
          </a:p>
        </p:txBody>
      </p:sp>
      <p:sp>
        <p:nvSpPr>
          <p:cNvPr id="87" name="object 87"/>
          <p:cNvSpPr/>
          <p:nvPr/>
        </p:nvSpPr>
        <p:spPr>
          <a:xfrm>
            <a:off x="4415916" y="2158391"/>
            <a:ext cx="353589" cy="283738"/>
          </a:xfrm>
          <a:custGeom>
            <a:avLst/>
            <a:gdLst/>
            <a:ahLst/>
            <a:cxnLst/>
            <a:rect l="l" t="t" r="r" b="b"/>
            <a:pathLst>
              <a:path w="414654" h="332739">
                <a:moveTo>
                  <a:pt x="310896" y="304800"/>
                </a:moveTo>
                <a:lnTo>
                  <a:pt x="307848" y="307848"/>
                </a:lnTo>
                <a:lnTo>
                  <a:pt x="307848" y="313944"/>
                </a:lnTo>
                <a:lnTo>
                  <a:pt x="310896" y="316992"/>
                </a:lnTo>
                <a:lnTo>
                  <a:pt x="313944" y="316992"/>
                </a:lnTo>
                <a:lnTo>
                  <a:pt x="414527" y="332232"/>
                </a:lnTo>
                <a:lnTo>
                  <a:pt x="413385" y="329184"/>
                </a:lnTo>
                <a:lnTo>
                  <a:pt x="405384" y="329184"/>
                </a:lnTo>
                <a:lnTo>
                  <a:pt x="391105" y="317804"/>
                </a:lnTo>
                <a:lnTo>
                  <a:pt x="313944" y="307848"/>
                </a:lnTo>
                <a:lnTo>
                  <a:pt x="310896" y="304800"/>
                </a:lnTo>
                <a:close/>
              </a:path>
              <a:path w="414654" h="332739">
                <a:moveTo>
                  <a:pt x="391105" y="317804"/>
                </a:moveTo>
                <a:lnTo>
                  <a:pt x="405384" y="329184"/>
                </a:lnTo>
                <a:lnTo>
                  <a:pt x="408432" y="326136"/>
                </a:lnTo>
                <a:lnTo>
                  <a:pt x="402336" y="326136"/>
                </a:lnTo>
                <a:lnTo>
                  <a:pt x="399591" y="318899"/>
                </a:lnTo>
                <a:lnTo>
                  <a:pt x="391105" y="317804"/>
                </a:lnTo>
                <a:close/>
              </a:path>
              <a:path w="414654" h="332739">
                <a:moveTo>
                  <a:pt x="411202" y="323365"/>
                </a:moveTo>
                <a:lnTo>
                  <a:pt x="405384" y="329184"/>
                </a:lnTo>
                <a:lnTo>
                  <a:pt x="413385" y="329184"/>
                </a:lnTo>
                <a:lnTo>
                  <a:pt x="411202" y="323365"/>
                </a:lnTo>
                <a:close/>
              </a:path>
              <a:path w="414654" h="332739">
                <a:moveTo>
                  <a:pt x="399591" y="318899"/>
                </a:moveTo>
                <a:lnTo>
                  <a:pt x="402336" y="326136"/>
                </a:lnTo>
                <a:lnTo>
                  <a:pt x="408087" y="320384"/>
                </a:lnTo>
                <a:lnTo>
                  <a:pt x="407505" y="319920"/>
                </a:lnTo>
                <a:lnTo>
                  <a:pt x="399591" y="318899"/>
                </a:lnTo>
                <a:close/>
              </a:path>
              <a:path w="414654" h="332739">
                <a:moveTo>
                  <a:pt x="408087" y="320384"/>
                </a:moveTo>
                <a:lnTo>
                  <a:pt x="402336" y="326136"/>
                </a:lnTo>
                <a:lnTo>
                  <a:pt x="408432" y="326136"/>
                </a:lnTo>
                <a:lnTo>
                  <a:pt x="411202" y="323365"/>
                </a:lnTo>
                <a:lnTo>
                  <a:pt x="410936" y="322654"/>
                </a:lnTo>
                <a:lnTo>
                  <a:pt x="408087" y="320384"/>
                </a:lnTo>
                <a:close/>
              </a:path>
              <a:path w="414654" h="332739">
                <a:moveTo>
                  <a:pt x="410936" y="322654"/>
                </a:moveTo>
                <a:lnTo>
                  <a:pt x="411202" y="323365"/>
                </a:lnTo>
                <a:lnTo>
                  <a:pt x="411480" y="323088"/>
                </a:lnTo>
                <a:lnTo>
                  <a:pt x="410936" y="322654"/>
                </a:lnTo>
                <a:close/>
              </a:path>
              <a:path w="414654" h="332739">
                <a:moveTo>
                  <a:pt x="377951" y="231648"/>
                </a:moveTo>
                <a:lnTo>
                  <a:pt x="368808" y="231648"/>
                </a:lnTo>
                <a:lnTo>
                  <a:pt x="368808" y="237744"/>
                </a:lnTo>
                <a:lnTo>
                  <a:pt x="396716" y="311321"/>
                </a:lnTo>
                <a:lnTo>
                  <a:pt x="407505" y="319920"/>
                </a:lnTo>
                <a:lnTo>
                  <a:pt x="408432" y="320039"/>
                </a:lnTo>
                <a:lnTo>
                  <a:pt x="408087" y="320384"/>
                </a:lnTo>
                <a:lnTo>
                  <a:pt x="410936" y="322654"/>
                </a:lnTo>
                <a:lnTo>
                  <a:pt x="377951" y="234696"/>
                </a:lnTo>
                <a:lnTo>
                  <a:pt x="377951" y="231648"/>
                </a:lnTo>
                <a:close/>
              </a:path>
              <a:path w="414654" h="332739">
                <a:moveTo>
                  <a:pt x="407505" y="319920"/>
                </a:moveTo>
                <a:lnTo>
                  <a:pt x="408087" y="320384"/>
                </a:lnTo>
                <a:lnTo>
                  <a:pt x="408432" y="320039"/>
                </a:lnTo>
                <a:lnTo>
                  <a:pt x="407505" y="319920"/>
                </a:lnTo>
                <a:close/>
              </a:path>
              <a:path w="414654" h="332739">
                <a:moveTo>
                  <a:pt x="396716" y="311321"/>
                </a:moveTo>
                <a:lnTo>
                  <a:pt x="399591" y="318899"/>
                </a:lnTo>
                <a:lnTo>
                  <a:pt x="407505" y="319920"/>
                </a:lnTo>
                <a:lnTo>
                  <a:pt x="396716" y="311321"/>
                </a:lnTo>
                <a:close/>
              </a:path>
              <a:path w="414654" h="332739">
                <a:moveTo>
                  <a:pt x="6096" y="0"/>
                </a:moveTo>
                <a:lnTo>
                  <a:pt x="0" y="6096"/>
                </a:lnTo>
                <a:lnTo>
                  <a:pt x="391105" y="317804"/>
                </a:lnTo>
                <a:lnTo>
                  <a:pt x="399591" y="318899"/>
                </a:lnTo>
                <a:lnTo>
                  <a:pt x="396716" y="311321"/>
                </a:lnTo>
                <a:lnTo>
                  <a:pt x="6096" y="0"/>
                </a:lnTo>
                <a:close/>
              </a:path>
            </a:pathLst>
          </a:custGeom>
          <a:solidFill>
            <a:srgbClr val="000000"/>
          </a:solidFill>
        </p:spPr>
        <p:txBody>
          <a:bodyPr wrap="square" lIns="0" tIns="0" rIns="0" bIns="0" rtlCol="0"/>
          <a:lstStyle/>
          <a:p>
            <a:endParaRPr sz="1535"/>
          </a:p>
        </p:txBody>
      </p:sp>
      <p:sp>
        <p:nvSpPr>
          <p:cNvPr id="88" name="object 88"/>
          <p:cNvSpPr/>
          <p:nvPr/>
        </p:nvSpPr>
        <p:spPr>
          <a:xfrm>
            <a:off x="4467897" y="1862091"/>
            <a:ext cx="582637" cy="649781"/>
          </a:xfrm>
          <a:custGeom>
            <a:avLst/>
            <a:gdLst/>
            <a:ahLst/>
            <a:cxnLst/>
            <a:rect l="l" t="t" r="r" b="b"/>
            <a:pathLst>
              <a:path w="683260" h="762000">
                <a:moveTo>
                  <a:pt x="409717" y="602170"/>
                </a:moveTo>
                <a:lnTo>
                  <a:pt x="396621" y="606551"/>
                </a:lnTo>
                <a:lnTo>
                  <a:pt x="386381" y="615505"/>
                </a:lnTo>
                <a:lnTo>
                  <a:pt x="381000" y="627888"/>
                </a:lnTo>
                <a:lnTo>
                  <a:pt x="379190" y="640127"/>
                </a:lnTo>
                <a:lnTo>
                  <a:pt x="382524" y="652652"/>
                </a:lnTo>
                <a:lnTo>
                  <a:pt x="390429" y="663463"/>
                </a:lnTo>
                <a:lnTo>
                  <a:pt x="402336" y="670560"/>
                </a:lnTo>
                <a:lnTo>
                  <a:pt x="682751" y="762000"/>
                </a:lnTo>
                <a:lnTo>
                  <a:pt x="677265" y="734568"/>
                </a:lnTo>
                <a:lnTo>
                  <a:pt x="612648" y="734568"/>
                </a:lnTo>
                <a:lnTo>
                  <a:pt x="527184" y="638474"/>
                </a:lnTo>
                <a:lnTo>
                  <a:pt x="423672" y="603504"/>
                </a:lnTo>
                <a:lnTo>
                  <a:pt x="409717" y="602170"/>
                </a:lnTo>
                <a:close/>
              </a:path>
              <a:path w="683260" h="762000">
                <a:moveTo>
                  <a:pt x="527184" y="638474"/>
                </a:moveTo>
                <a:lnTo>
                  <a:pt x="612648" y="734568"/>
                </a:lnTo>
                <a:lnTo>
                  <a:pt x="629919" y="719328"/>
                </a:lnTo>
                <a:lnTo>
                  <a:pt x="603503" y="719328"/>
                </a:lnTo>
                <a:lnTo>
                  <a:pt x="592020" y="660378"/>
                </a:lnTo>
                <a:lnTo>
                  <a:pt x="527184" y="638474"/>
                </a:lnTo>
                <a:close/>
              </a:path>
              <a:path w="683260" h="762000">
                <a:moveTo>
                  <a:pt x="598693" y="443722"/>
                </a:moveTo>
                <a:lnTo>
                  <a:pt x="563499" y="459105"/>
                </a:lnTo>
                <a:lnTo>
                  <a:pt x="557784" y="484632"/>
                </a:lnTo>
                <a:lnTo>
                  <a:pt x="578803" y="592533"/>
                </a:lnTo>
                <a:lnTo>
                  <a:pt x="664463" y="688848"/>
                </a:lnTo>
                <a:lnTo>
                  <a:pt x="612648" y="734568"/>
                </a:lnTo>
                <a:lnTo>
                  <a:pt x="677265" y="734568"/>
                </a:lnTo>
                <a:lnTo>
                  <a:pt x="624839" y="472440"/>
                </a:lnTo>
                <a:lnTo>
                  <a:pt x="619934" y="458295"/>
                </a:lnTo>
                <a:lnTo>
                  <a:pt x="610742" y="448437"/>
                </a:lnTo>
                <a:lnTo>
                  <a:pt x="598693" y="443722"/>
                </a:lnTo>
                <a:close/>
              </a:path>
              <a:path w="683260" h="762000">
                <a:moveTo>
                  <a:pt x="592020" y="660378"/>
                </a:moveTo>
                <a:lnTo>
                  <a:pt x="603503" y="719328"/>
                </a:lnTo>
                <a:lnTo>
                  <a:pt x="649224" y="679704"/>
                </a:lnTo>
                <a:lnTo>
                  <a:pt x="592020" y="660378"/>
                </a:lnTo>
                <a:close/>
              </a:path>
              <a:path w="683260" h="762000">
                <a:moveTo>
                  <a:pt x="578803" y="592533"/>
                </a:moveTo>
                <a:lnTo>
                  <a:pt x="592020" y="660378"/>
                </a:lnTo>
                <a:lnTo>
                  <a:pt x="649224" y="679704"/>
                </a:lnTo>
                <a:lnTo>
                  <a:pt x="603503" y="719328"/>
                </a:lnTo>
                <a:lnTo>
                  <a:pt x="629919" y="719328"/>
                </a:lnTo>
                <a:lnTo>
                  <a:pt x="664463" y="688848"/>
                </a:lnTo>
                <a:lnTo>
                  <a:pt x="578803" y="592533"/>
                </a:lnTo>
                <a:close/>
              </a:path>
              <a:path w="683260" h="762000">
                <a:moveTo>
                  <a:pt x="51815" y="0"/>
                </a:moveTo>
                <a:lnTo>
                  <a:pt x="0" y="45720"/>
                </a:lnTo>
                <a:lnTo>
                  <a:pt x="527184" y="638474"/>
                </a:lnTo>
                <a:lnTo>
                  <a:pt x="592020" y="660378"/>
                </a:lnTo>
                <a:lnTo>
                  <a:pt x="578803" y="592533"/>
                </a:lnTo>
                <a:lnTo>
                  <a:pt x="51815" y="0"/>
                </a:lnTo>
                <a:close/>
              </a:path>
            </a:pathLst>
          </a:custGeom>
          <a:solidFill>
            <a:srgbClr val="3333CC"/>
          </a:solidFill>
        </p:spPr>
        <p:txBody>
          <a:bodyPr wrap="square" lIns="0" tIns="0" rIns="0" bIns="0" rtlCol="0"/>
          <a:lstStyle/>
          <a:p>
            <a:endParaRPr sz="1535"/>
          </a:p>
        </p:txBody>
      </p:sp>
      <p:sp>
        <p:nvSpPr>
          <p:cNvPr id="89" name="object 89"/>
          <p:cNvSpPr/>
          <p:nvPr/>
        </p:nvSpPr>
        <p:spPr>
          <a:xfrm>
            <a:off x="3578996" y="3699673"/>
            <a:ext cx="421275" cy="220925"/>
          </a:xfrm>
          <a:custGeom>
            <a:avLst/>
            <a:gdLst/>
            <a:ahLst/>
            <a:cxnLst/>
            <a:rect l="l" t="t" r="r" b="b"/>
            <a:pathLst>
              <a:path w="494029" h="259079">
                <a:moveTo>
                  <a:pt x="60959" y="161544"/>
                </a:moveTo>
                <a:lnTo>
                  <a:pt x="57912" y="161544"/>
                </a:lnTo>
                <a:lnTo>
                  <a:pt x="54863" y="164592"/>
                </a:lnTo>
                <a:lnTo>
                  <a:pt x="0" y="252984"/>
                </a:lnTo>
                <a:lnTo>
                  <a:pt x="103631" y="259080"/>
                </a:lnTo>
                <a:lnTo>
                  <a:pt x="106679" y="259080"/>
                </a:lnTo>
                <a:lnTo>
                  <a:pt x="106679" y="252984"/>
                </a:lnTo>
                <a:lnTo>
                  <a:pt x="9143" y="252984"/>
                </a:lnTo>
                <a:lnTo>
                  <a:pt x="6095" y="243840"/>
                </a:lnTo>
                <a:lnTo>
                  <a:pt x="9576" y="242088"/>
                </a:lnTo>
                <a:lnTo>
                  <a:pt x="9143" y="240792"/>
                </a:lnTo>
                <a:lnTo>
                  <a:pt x="12153" y="240792"/>
                </a:lnTo>
                <a:lnTo>
                  <a:pt x="21120" y="236280"/>
                </a:lnTo>
                <a:lnTo>
                  <a:pt x="64007" y="170687"/>
                </a:lnTo>
                <a:lnTo>
                  <a:pt x="67055" y="167639"/>
                </a:lnTo>
                <a:lnTo>
                  <a:pt x="60959" y="161544"/>
                </a:lnTo>
                <a:close/>
              </a:path>
              <a:path w="494029" h="259079">
                <a:moveTo>
                  <a:pt x="9576" y="242088"/>
                </a:moveTo>
                <a:lnTo>
                  <a:pt x="6095" y="243840"/>
                </a:lnTo>
                <a:lnTo>
                  <a:pt x="9143" y="252984"/>
                </a:lnTo>
                <a:lnTo>
                  <a:pt x="15201" y="249936"/>
                </a:lnTo>
                <a:lnTo>
                  <a:pt x="12191" y="249936"/>
                </a:lnTo>
                <a:lnTo>
                  <a:pt x="9576" y="242088"/>
                </a:lnTo>
                <a:close/>
              </a:path>
              <a:path w="494029" h="259079">
                <a:moveTo>
                  <a:pt x="30621" y="242177"/>
                </a:moveTo>
                <a:lnTo>
                  <a:pt x="9143" y="252984"/>
                </a:lnTo>
                <a:lnTo>
                  <a:pt x="106679" y="252984"/>
                </a:lnTo>
                <a:lnTo>
                  <a:pt x="109727" y="249936"/>
                </a:lnTo>
                <a:lnTo>
                  <a:pt x="106679" y="246888"/>
                </a:lnTo>
                <a:lnTo>
                  <a:pt x="103631" y="246888"/>
                </a:lnTo>
                <a:lnTo>
                  <a:pt x="30621" y="242177"/>
                </a:lnTo>
                <a:close/>
              </a:path>
              <a:path w="494029" h="259079">
                <a:moveTo>
                  <a:pt x="11811" y="240964"/>
                </a:moveTo>
                <a:lnTo>
                  <a:pt x="9576" y="242088"/>
                </a:lnTo>
                <a:lnTo>
                  <a:pt x="12191" y="249936"/>
                </a:lnTo>
                <a:lnTo>
                  <a:pt x="17805" y="241350"/>
                </a:lnTo>
                <a:lnTo>
                  <a:pt x="11811" y="240964"/>
                </a:lnTo>
                <a:close/>
              </a:path>
              <a:path w="494029" h="259079">
                <a:moveTo>
                  <a:pt x="17805" y="241350"/>
                </a:moveTo>
                <a:lnTo>
                  <a:pt x="12191" y="249936"/>
                </a:lnTo>
                <a:lnTo>
                  <a:pt x="15201" y="249936"/>
                </a:lnTo>
                <a:lnTo>
                  <a:pt x="30621" y="242177"/>
                </a:lnTo>
                <a:lnTo>
                  <a:pt x="17805" y="241350"/>
                </a:lnTo>
                <a:close/>
              </a:path>
              <a:path w="494029" h="259079">
                <a:moveTo>
                  <a:pt x="490727" y="0"/>
                </a:moveTo>
                <a:lnTo>
                  <a:pt x="21120" y="236280"/>
                </a:lnTo>
                <a:lnTo>
                  <a:pt x="17805" y="241350"/>
                </a:lnTo>
                <a:lnTo>
                  <a:pt x="30621" y="242177"/>
                </a:lnTo>
                <a:lnTo>
                  <a:pt x="493775" y="9144"/>
                </a:lnTo>
                <a:lnTo>
                  <a:pt x="490727" y="0"/>
                </a:lnTo>
                <a:close/>
              </a:path>
              <a:path w="494029" h="259079">
                <a:moveTo>
                  <a:pt x="9143" y="240792"/>
                </a:moveTo>
                <a:lnTo>
                  <a:pt x="9576" y="242088"/>
                </a:lnTo>
                <a:lnTo>
                  <a:pt x="11811" y="240964"/>
                </a:lnTo>
                <a:lnTo>
                  <a:pt x="9143" y="240792"/>
                </a:lnTo>
                <a:close/>
              </a:path>
              <a:path w="494029" h="259079">
                <a:moveTo>
                  <a:pt x="21120" y="236280"/>
                </a:moveTo>
                <a:lnTo>
                  <a:pt x="11811" y="240964"/>
                </a:lnTo>
                <a:lnTo>
                  <a:pt x="17805" y="241350"/>
                </a:lnTo>
                <a:lnTo>
                  <a:pt x="21120" y="236280"/>
                </a:lnTo>
                <a:close/>
              </a:path>
              <a:path w="494029" h="259079">
                <a:moveTo>
                  <a:pt x="12153" y="240792"/>
                </a:moveTo>
                <a:lnTo>
                  <a:pt x="9143" y="240792"/>
                </a:lnTo>
                <a:lnTo>
                  <a:pt x="11811" y="240964"/>
                </a:lnTo>
                <a:lnTo>
                  <a:pt x="12153" y="240792"/>
                </a:lnTo>
                <a:close/>
              </a:path>
            </a:pathLst>
          </a:custGeom>
          <a:solidFill>
            <a:srgbClr val="000000"/>
          </a:solidFill>
        </p:spPr>
        <p:txBody>
          <a:bodyPr wrap="square" lIns="0" tIns="0" rIns="0" bIns="0" rtlCol="0"/>
          <a:lstStyle/>
          <a:p>
            <a:endParaRPr sz="1535"/>
          </a:p>
        </p:txBody>
      </p:sp>
      <p:sp>
        <p:nvSpPr>
          <p:cNvPr id="90" name="object 90"/>
          <p:cNvSpPr/>
          <p:nvPr/>
        </p:nvSpPr>
        <p:spPr>
          <a:xfrm>
            <a:off x="6170326" y="3840026"/>
            <a:ext cx="353589" cy="285904"/>
          </a:xfrm>
          <a:custGeom>
            <a:avLst/>
            <a:gdLst/>
            <a:ahLst/>
            <a:cxnLst/>
            <a:rect l="l" t="t" r="r" b="b"/>
            <a:pathLst>
              <a:path w="414654" h="335279">
                <a:moveTo>
                  <a:pt x="313944" y="307847"/>
                </a:moveTo>
                <a:lnTo>
                  <a:pt x="310896" y="307847"/>
                </a:lnTo>
                <a:lnTo>
                  <a:pt x="307848" y="310895"/>
                </a:lnTo>
                <a:lnTo>
                  <a:pt x="307848" y="316991"/>
                </a:lnTo>
                <a:lnTo>
                  <a:pt x="310896" y="320039"/>
                </a:lnTo>
                <a:lnTo>
                  <a:pt x="414527" y="335279"/>
                </a:lnTo>
                <a:lnTo>
                  <a:pt x="413384" y="332231"/>
                </a:lnTo>
                <a:lnTo>
                  <a:pt x="402336" y="332231"/>
                </a:lnTo>
                <a:lnTo>
                  <a:pt x="386555" y="319559"/>
                </a:lnTo>
                <a:lnTo>
                  <a:pt x="313944" y="307847"/>
                </a:lnTo>
                <a:close/>
              </a:path>
              <a:path w="414654" h="335279">
                <a:moveTo>
                  <a:pt x="386555" y="319559"/>
                </a:moveTo>
                <a:lnTo>
                  <a:pt x="402336" y="332231"/>
                </a:lnTo>
                <a:lnTo>
                  <a:pt x="404368" y="329183"/>
                </a:lnTo>
                <a:lnTo>
                  <a:pt x="402336" y="329183"/>
                </a:lnTo>
                <a:lnTo>
                  <a:pt x="399197" y="321598"/>
                </a:lnTo>
                <a:lnTo>
                  <a:pt x="386555" y="319559"/>
                </a:lnTo>
                <a:close/>
              </a:path>
              <a:path w="414654" h="335279">
                <a:moveTo>
                  <a:pt x="371855" y="231647"/>
                </a:moveTo>
                <a:lnTo>
                  <a:pt x="365759" y="237743"/>
                </a:lnTo>
                <a:lnTo>
                  <a:pt x="365759" y="240791"/>
                </a:lnTo>
                <a:lnTo>
                  <a:pt x="395524" y="312722"/>
                </a:lnTo>
                <a:lnTo>
                  <a:pt x="408431" y="323087"/>
                </a:lnTo>
                <a:lnTo>
                  <a:pt x="402336" y="332231"/>
                </a:lnTo>
                <a:lnTo>
                  <a:pt x="413384" y="332231"/>
                </a:lnTo>
                <a:lnTo>
                  <a:pt x="377951" y="237743"/>
                </a:lnTo>
                <a:lnTo>
                  <a:pt x="371855" y="231647"/>
                </a:lnTo>
                <a:close/>
              </a:path>
              <a:path w="414654" h="335279">
                <a:moveTo>
                  <a:pt x="399197" y="321598"/>
                </a:moveTo>
                <a:lnTo>
                  <a:pt x="402336" y="329183"/>
                </a:lnTo>
                <a:lnTo>
                  <a:pt x="408431" y="323087"/>
                </a:lnTo>
                <a:lnTo>
                  <a:pt x="399197" y="321598"/>
                </a:lnTo>
                <a:close/>
              </a:path>
              <a:path w="414654" h="335279">
                <a:moveTo>
                  <a:pt x="408431" y="323087"/>
                </a:moveTo>
                <a:lnTo>
                  <a:pt x="402336" y="329183"/>
                </a:lnTo>
                <a:lnTo>
                  <a:pt x="404368" y="329183"/>
                </a:lnTo>
                <a:lnTo>
                  <a:pt x="408431" y="323087"/>
                </a:lnTo>
                <a:close/>
              </a:path>
              <a:path w="414654" h="335279">
                <a:moveTo>
                  <a:pt x="395524" y="312722"/>
                </a:moveTo>
                <a:lnTo>
                  <a:pt x="399197" y="321598"/>
                </a:lnTo>
                <a:lnTo>
                  <a:pt x="408431" y="323087"/>
                </a:lnTo>
                <a:lnTo>
                  <a:pt x="395524" y="312722"/>
                </a:lnTo>
                <a:close/>
              </a:path>
              <a:path w="414654" h="335279">
                <a:moveTo>
                  <a:pt x="6096" y="0"/>
                </a:moveTo>
                <a:lnTo>
                  <a:pt x="0" y="9143"/>
                </a:lnTo>
                <a:lnTo>
                  <a:pt x="386555" y="319559"/>
                </a:lnTo>
                <a:lnTo>
                  <a:pt x="399197" y="321598"/>
                </a:lnTo>
                <a:lnTo>
                  <a:pt x="395524" y="312722"/>
                </a:lnTo>
                <a:lnTo>
                  <a:pt x="6096" y="0"/>
                </a:lnTo>
                <a:close/>
              </a:path>
            </a:pathLst>
          </a:custGeom>
          <a:solidFill>
            <a:srgbClr val="000000"/>
          </a:solidFill>
        </p:spPr>
        <p:txBody>
          <a:bodyPr wrap="square" lIns="0" tIns="0" rIns="0" bIns="0" rtlCol="0"/>
          <a:lstStyle/>
          <a:p>
            <a:endParaRPr sz="1535"/>
          </a:p>
        </p:txBody>
      </p:sp>
      <p:sp>
        <p:nvSpPr>
          <p:cNvPr id="91" name="object 91"/>
          <p:cNvSpPr/>
          <p:nvPr/>
        </p:nvSpPr>
        <p:spPr>
          <a:xfrm>
            <a:off x="6152131" y="3473550"/>
            <a:ext cx="582637" cy="652489"/>
          </a:xfrm>
          <a:custGeom>
            <a:avLst/>
            <a:gdLst/>
            <a:ahLst/>
            <a:cxnLst/>
            <a:rect l="l" t="t" r="r" b="b"/>
            <a:pathLst>
              <a:path w="683259" h="765175">
                <a:moveTo>
                  <a:pt x="407098" y="604742"/>
                </a:moveTo>
                <a:lnTo>
                  <a:pt x="394715" y="608076"/>
                </a:lnTo>
                <a:lnTo>
                  <a:pt x="384619" y="615981"/>
                </a:lnTo>
                <a:lnTo>
                  <a:pt x="377951" y="627888"/>
                </a:lnTo>
                <a:lnTo>
                  <a:pt x="376142" y="641413"/>
                </a:lnTo>
                <a:lnTo>
                  <a:pt x="379475" y="653796"/>
                </a:lnTo>
                <a:lnTo>
                  <a:pt x="387381" y="663892"/>
                </a:lnTo>
                <a:lnTo>
                  <a:pt x="399287" y="670560"/>
                </a:lnTo>
                <a:lnTo>
                  <a:pt x="682751" y="765048"/>
                </a:lnTo>
                <a:lnTo>
                  <a:pt x="676719" y="734568"/>
                </a:lnTo>
                <a:lnTo>
                  <a:pt x="612648" y="734568"/>
                </a:lnTo>
                <a:lnTo>
                  <a:pt x="529890" y="641517"/>
                </a:lnTo>
                <a:lnTo>
                  <a:pt x="420624" y="606552"/>
                </a:lnTo>
                <a:lnTo>
                  <a:pt x="407098" y="604742"/>
                </a:lnTo>
                <a:close/>
              </a:path>
              <a:path w="683259" h="765175">
                <a:moveTo>
                  <a:pt x="529890" y="641517"/>
                </a:moveTo>
                <a:lnTo>
                  <a:pt x="612648" y="734568"/>
                </a:lnTo>
                <a:lnTo>
                  <a:pt x="628903" y="719328"/>
                </a:lnTo>
                <a:lnTo>
                  <a:pt x="603503" y="719328"/>
                </a:lnTo>
                <a:lnTo>
                  <a:pt x="592074" y="661416"/>
                </a:lnTo>
                <a:lnTo>
                  <a:pt x="529890" y="641517"/>
                </a:lnTo>
                <a:close/>
              </a:path>
              <a:path w="683259" h="765175">
                <a:moveTo>
                  <a:pt x="582167" y="445008"/>
                </a:moveTo>
                <a:lnTo>
                  <a:pt x="569785" y="451246"/>
                </a:lnTo>
                <a:lnTo>
                  <a:pt x="560831" y="460629"/>
                </a:lnTo>
                <a:lnTo>
                  <a:pt x="556450" y="472868"/>
                </a:lnTo>
                <a:lnTo>
                  <a:pt x="557783" y="487680"/>
                </a:lnTo>
                <a:lnTo>
                  <a:pt x="579255" y="596468"/>
                </a:lnTo>
                <a:lnTo>
                  <a:pt x="661415" y="688848"/>
                </a:lnTo>
                <a:lnTo>
                  <a:pt x="612648" y="734568"/>
                </a:lnTo>
                <a:lnTo>
                  <a:pt x="676719" y="734568"/>
                </a:lnTo>
                <a:lnTo>
                  <a:pt x="624839" y="472440"/>
                </a:lnTo>
                <a:lnTo>
                  <a:pt x="618601" y="460009"/>
                </a:lnTo>
                <a:lnTo>
                  <a:pt x="609218" y="450722"/>
                </a:lnTo>
                <a:lnTo>
                  <a:pt x="596979" y="445436"/>
                </a:lnTo>
                <a:lnTo>
                  <a:pt x="582167" y="445008"/>
                </a:lnTo>
                <a:close/>
              </a:path>
              <a:path w="683259" h="765175">
                <a:moveTo>
                  <a:pt x="592074" y="661416"/>
                </a:moveTo>
                <a:lnTo>
                  <a:pt x="603503" y="719328"/>
                </a:lnTo>
                <a:lnTo>
                  <a:pt x="649224" y="679704"/>
                </a:lnTo>
                <a:lnTo>
                  <a:pt x="592074" y="661416"/>
                </a:lnTo>
                <a:close/>
              </a:path>
              <a:path w="683259" h="765175">
                <a:moveTo>
                  <a:pt x="579255" y="596468"/>
                </a:moveTo>
                <a:lnTo>
                  <a:pt x="592074" y="661416"/>
                </a:lnTo>
                <a:lnTo>
                  <a:pt x="649224" y="679704"/>
                </a:lnTo>
                <a:lnTo>
                  <a:pt x="603503" y="719328"/>
                </a:lnTo>
                <a:lnTo>
                  <a:pt x="628903" y="719328"/>
                </a:lnTo>
                <a:lnTo>
                  <a:pt x="661415" y="688848"/>
                </a:lnTo>
                <a:lnTo>
                  <a:pt x="579255" y="596468"/>
                </a:lnTo>
                <a:close/>
              </a:path>
              <a:path w="683259" h="765175">
                <a:moveTo>
                  <a:pt x="48767" y="0"/>
                </a:moveTo>
                <a:lnTo>
                  <a:pt x="0" y="45720"/>
                </a:lnTo>
                <a:lnTo>
                  <a:pt x="529890" y="641517"/>
                </a:lnTo>
                <a:lnTo>
                  <a:pt x="592074" y="661416"/>
                </a:lnTo>
                <a:lnTo>
                  <a:pt x="579255" y="596468"/>
                </a:lnTo>
                <a:lnTo>
                  <a:pt x="48767" y="0"/>
                </a:lnTo>
                <a:close/>
              </a:path>
            </a:pathLst>
          </a:custGeom>
          <a:solidFill>
            <a:srgbClr val="3333CC"/>
          </a:solidFill>
        </p:spPr>
        <p:txBody>
          <a:bodyPr wrap="square" lIns="0" tIns="0" rIns="0" bIns="0" rtlCol="0"/>
          <a:lstStyle/>
          <a:p>
            <a:endParaRPr sz="1535"/>
          </a:p>
        </p:txBody>
      </p:sp>
    </p:spTree>
    <p:extLst>
      <p:ext uri="{BB962C8B-B14F-4D97-AF65-F5344CB8AC3E}">
        <p14:creationId xmlns:p14="http://schemas.microsoft.com/office/powerpoint/2010/main" val="24644278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0" y="580288"/>
            <a:ext cx="7273332" cy="503925"/>
          </a:xfrm>
          <a:prstGeom prst="rect">
            <a:avLst/>
          </a:prstGeom>
        </p:spPr>
        <p:txBody>
          <a:bodyPr vert="horz" wrap="square" lIns="0" tIns="11371" rIns="0" bIns="0" rtlCol="0">
            <a:spAutoFit/>
          </a:bodyPr>
          <a:lstStyle/>
          <a:p>
            <a:pPr marL="10829">
              <a:spcBef>
                <a:spcPts val="90"/>
              </a:spcBef>
            </a:pPr>
            <a:r>
              <a:rPr spc="-4" dirty="0"/>
              <a:t>ID3 </a:t>
            </a:r>
            <a:r>
              <a:rPr dirty="0"/>
              <a:t>- </a:t>
            </a:r>
            <a:r>
              <a:rPr spc="-4" dirty="0"/>
              <a:t>Capabilities </a:t>
            </a:r>
            <a:r>
              <a:rPr dirty="0"/>
              <a:t>and Limitations</a:t>
            </a:r>
          </a:p>
        </p:txBody>
      </p:sp>
      <p:sp>
        <p:nvSpPr>
          <p:cNvPr id="3" name="object 3"/>
          <p:cNvSpPr txBox="1"/>
          <p:nvPr/>
        </p:nvSpPr>
        <p:spPr>
          <a:xfrm>
            <a:off x="423224" y="1409410"/>
            <a:ext cx="8457989" cy="4334039"/>
          </a:xfrm>
          <a:prstGeom prst="rect">
            <a:avLst/>
          </a:prstGeom>
        </p:spPr>
        <p:txBody>
          <a:bodyPr vert="horz" wrap="square" lIns="0" tIns="9747" rIns="0" bIns="0" rtlCol="0">
            <a:spAutoFit/>
          </a:bodyPr>
          <a:lstStyle/>
          <a:p>
            <a:pPr marL="327586" marR="4332" indent="-317298">
              <a:spcBef>
                <a:spcPts val="77"/>
              </a:spcBef>
              <a:buChar char="•"/>
              <a:tabLst>
                <a:tab pos="327586" algn="l"/>
                <a:tab pos="328127" algn="l"/>
              </a:tabLst>
            </a:pPr>
            <a:r>
              <a:rPr sz="2217" spc="-4" dirty="0">
                <a:latin typeface="Times New Roman"/>
                <a:cs typeface="Times New Roman"/>
              </a:rPr>
              <a:t>ID3’s </a:t>
            </a:r>
            <a:r>
              <a:rPr sz="2217" spc="-13" dirty="0">
                <a:latin typeface="Times New Roman"/>
                <a:cs typeface="Times New Roman"/>
              </a:rPr>
              <a:t>hypothesis </a:t>
            </a:r>
            <a:r>
              <a:rPr sz="2217" spc="-9" dirty="0">
                <a:latin typeface="Times New Roman"/>
                <a:cs typeface="Times New Roman"/>
              </a:rPr>
              <a:t>space </a:t>
            </a:r>
            <a:r>
              <a:rPr sz="2217" spc="-4" dirty="0">
                <a:latin typeface="Times New Roman"/>
                <a:cs typeface="Times New Roman"/>
              </a:rPr>
              <a:t>of all decision trees is a </a:t>
            </a:r>
            <a:r>
              <a:rPr sz="2217" b="1" spc="-9" dirty="0">
                <a:latin typeface="Times New Roman"/>
                <a:cs typeface="Times New Roman"/>
              </a:rPr>
              <a:t>complete </a:t>
            </a:r>
            <a:r>
              <a:rPr sz="2217" spc="-9" dirty="0">
                <a:latin typeface="Times New Roman"/>
                <a:cs typeface="Times New Roman"/>
              </a:rPr>
              <a:t>space </a:t>
            </a:r>
            <a:r>
              <a:rPr sz="2217" spc="-4" dirty="0">
                <a:latin typeface="Times New Roman"/>
                <a:cs typeface="Times New Roman"/>
              </a:rPr>
              <a:t>of </a:t>
            </a:r>
            <a:r>
              <a:rPr sz="2217" dirty="0">
                <a:latin typeface="Times New Roman"/>
                <a:cs typeface="Times New Roman"/>
              </a:rPr>
              <a:t>finite  </a:t>
            </a:r>
            <a:r>
              <a:rPr sz="2217" spc="-4" dirty="0">
                <a:latin typeface="Times New Roman"/>
                <a:cs typeface="Times New Roman"/>
              </a:rPr>
              <a:t>discrete-valued</a:t>
            </a:r>
            <a:r>
              <a:rPr sz="2217" spc="-30" dirty="0">
                <a:latin typeface="Times New Roman"/>
                <a:cs typeface="Times New Roman"/>
              </a:rPr>
              <a:t> </a:t>
            </a:r>
            <a:r>
              <a:rPr sz="2217" spc="-4" dirty="0">
                <a:latin typeface="Times New Roman"/>
                <a:cs typeface="Times New Roman"/>
              </a:rPr>
              <a:t>functions.</a:t>
            </a:r>
            <a:endParaRPr sz="2217">
              <a:latin typeface="Times New Roman"/>
              <a:cs typeface="Times New Roman"/>
            </a:endParaRPr>
          </a:p>
          <a:p>
            <a:pPr marL="694157" lvl="1" indent="-263152">
              <a:spcBef>
                <a:spcPts val="413"/>
              </a:spcBef>
              <a:buChar char="–"/>
              <a:tabLst>
                <a:tab pos="694157" algn="l"/>
                <a:tab pos="694699" algn="l"/>
              </a:tabLst>
            </a:pPr>
            <a:r>
              <a:rPr sz="1663" spc="-9" dirty="0">
                <a:latin typeface="Times New Roman"/>
                <a:cs typeface="Times New Roman"/>
              </a:rPr>
              <a:t>Every </a:t>
            </a:r>
            <a:r>
              <a:rPr sz="1663" dirty="0">
                <a:latin typeface="Times New Roman"/>
                <a:cs typeface="Times New Roman"/>
              </a:rPr>
              <a:t>finite </a:t>
            </a:r>
            <a:r>
              <a:rPr sz="1663" spc="-4" dirty="0">
                <a:latin typeface="Times New Roman"/>
                <a:cs typeface="Times New Roman"/>
              </a:rPr>
              <a:t>discrete-valued </a:t>
            </a:r>
            <a:r>
              <a:rPr sz="1663" dirty="0">
                <a:latin typeface="Times New Roman"/>
                <a:cs typeface="Times New Roman"/>
              </a:rPr>
              <a:t>function </a:t>
            </a:r>
            <a:r>
              <a:rPr sz="1663" spc="-4" dirty="0">
                <a:latin typeface="Times New Roman"/>
                <a:cs typeface="Times New Roman"/>
              </a:rPr>
              <a:t>can </a:t>
            </a:r>
            <a:r>
              <a:rPr sz="1663" dirty="0">
                <a:latin typeface="Times New Roman"/>
                <a:cs typeface="Times New Roman"/>
              </a:rPr>
              <a:t>be represented by some decision</a:t>
            </a:r>
            <a:r>
              <a:rPr sz="1663" spc="-205" dirty="0">
                <a:latin typeface="Times New Roman"/>
                <a:cs typeface="Times New Roman"/>
              </a:rPr>
              <a:t> </a:t>
            </a:r>
            <a:r>
              <a:rPr sz="1663" dirty="0">
                <a:latin typeface="Times New Roman"/>
                <a:cs typeface="Times New Roman"/>
              </a:rPr>
              <a:t>tree.</a:t>
            </a:r>
            <a:endParaRPr sz="1663">
              <a:latin typeface="Times New Roman"/>
              <a:cs typeface="Times New Roman"/>
            </a:endParaRPr>
          </a:p>
          <a:p>
            <a:pPr marL="694157" lvl="1" indent="-263152">
              <a:spcBef>
                <a:spcPts val="375"/>
              </a:spcBef>
              <a:buChar char="–"/>
              <a:tabLst>
                <a:tab pos="694157" algn="l"/>
                <a:tab pos="694699" algn="l"/>
              </a:tabLst>
            </a:pPr>
            <a:r>
              <a:rPr sz="1663" spc="-4" dirty="0">
                <a:latin typeface="Times New Roman"/>
                <a:cs typeface="Times New Roman"/>
              </a:rPr>
              <a:t>Target </a:t>
            </a:r>
            <a:r>
              <a:rPr sz="1663" dirty="0">
                <a:latin typeface="Times New Roman"/>
                <a:cs typeface="Times New Roman"/>
              </a:rPr>
              <a:t>function is surely in the </a:t>
            </a:r>
            <a:r>
              <a:rPr sz="1663" spc="-4" dirty="0">
                <a:latin typeface="Times New Roman"/>
                <a:cs typeface="Times New Roman"/>
              </a:rPr>
              <a:t>hypothesis</a:t>
            </a:r>
            <a:r>
              <a:rPr sz="1663" spc="-153" dirty="0">
                <a:latin typeface="Times New Roman"/>
                <a:cs typeface="Times New Roman"/>
              </a:rPr>
              <a:t> </a:t>
            </a:r>
            <a:r>
              <a:rPr sz="1663" dirty="0">
                <a:latin typeface="Times New Roman"/>
                <a:cs typeface="Times New Roman"/>
              </a:rPr>
              <a:t>space.</a:t>
            </a:r>
            <a:endParaRPr sz="1663">
              <a:latin typeface="Times New Roman"/>
              <a:cs typeface="Times New Roman"/>
            </a:endParaRPr>
          </a:p>
          <a:p>
            <a:pPr marL="327586" marR="684411" indent="-317298">
              <a:lnSpc>
                <a:spcPts val="2643"/>
              </a:lnSpc>
              <a:spcBef>
                <a:spcPts val="622"/>
              </a:spcBef>
              <a:buChar char="•"/>
              <a:tabLst>
                <a:tab pos="327586" algn="l"/>
                <a:tab pos="328127" algn="l"/>
              </a:tabLst>
            </a:pPr>
            <a:r>
              <a:rPr sz="2217" spc="-4" dirty="0">
                <a:latin typeface="Times New Roman"/>
                <a:cs typeface="Times New Roman"/>
              </a:rPr>
              <a:t>ID3 </a:t>
            </a:r>
            <a:r>
              <a:rPr sz="2217" spc="-9" dirty="0">
                <a:latin typeface="Times New Roman"/>
                <a:cs typeface="Times New Roman"/>
              </a:rPr>
              <a:t>maintains </a:t>
            </a:r>
            <a:r>
              <a:rPr sz="2217" spc="-4" dirty="0">
                <a:latin typeface="Times New Roman"/>
                <a:cs typeface="Times New Roman"/>
              </a:rPr>
              <a:t>only a </a:t>
            </a:r>
            <a:r>
              <a:rPr sz="2217" spc="-9" dirty="0">
                <a:latin typeface="Times New Roman"/>
                <a:cs typeface="Times New Roman"/>
              </a:rPr>
              <a:t>single </a:t>
            </a:r>
            <a:r>
              <a:rPr sz="2217" spc="-4" dirty="0">
                <a:latin typeface="Times New Roman"/>
                <a:cs typeface="Times New Roman"/>
              </a:rPr>
              <a:t>current </a:t>
            </a:r>
            <a:r>
              <a:rPr sz="2217" spc="-13" dirty="0">
                <a:latin typeface="Times New Roman"/>
                <a:cs typeface="Times New Roman"/>
              </a:rPr>
              <a:t>hypothesis, </a:t>
            </a:r>
            <a:r>
              <a:rPr sz="2217" spc="-4" dirty="0">
                <a:latin typeface="Times New Roman"/>
                <a:cs typeface="Times New Roman"/>
              </a:rPr>
              <a:t>and outputs only a  </a:t>
            </a:r>
            <a:r>
              <a:rPr sz="2217" spc="-9" dirty="0">
                <a:latin typeface="Times New Roman"/>
                <a:cs typeface="Times New Roman"/>
              </a:rPr>
              <a:t>single hypothesis.</a:t>
            </a:r>
            <a:endParaRPr sz="2217">
              <a:latin typeface="Times New Roman"/>
              <a:cs typeface="Times New Roman"/>
            </a:endParaRPr>
          </a:p>
          <a:p>
            <a:pPr marL="694157" lvl="1" indent="-263152">
              <a:spcBef>
                <a:spcPts val="324"/>
              </a:spcBef>
              <a:buChar char="–"/>
              <a:tabLst>
                <a:tab pos="694157" algn="l"/>
                <a:tab pos="694699" algn="l"/>
              </a:tabLst>
            </a:pPr>
            <a:r>
              <a:rPr sz="1663" spc="-9" dirty="0">
                <a:latin typeface="Times New Roman"/>
                <a:cs typeface="Times New Roman"/>
              </a:rPr>
              <a:t>ID3 </a:t>
            </a:r>
            <a:r>
              <a:rPr sz="1663" dirty="0">
                <a:latin typeface="Times New Roman"/>
                <a:cs typeface="Times New Roman"/>
              </a:rPr>
              <a:t>loses the capabilities that follow </a:t>
            </a:r>
            <a:r>
              <a:rPr sz="1663" spc="-4" dirty="0">
                <a:latin typeface="Times New Roman"/>
                <a:cs typeface="Times New Roman"/>
              </a:rPr>
              <a:t>from </a:t>
            </a:r>
            <a:r>
              <a:rPr sz="1663" dirty="0">
                <a:latin typeface="Times New Roman"/>
                <a:cs typeface="Times New Roman"/>
              </a:rPr>
              <a:t>explicitly representing all consistent</a:t>
            </a:r>
            <a:r>
              <a:rPr sz="1663" spc="-252" dirty="0">
                <a:latin typeface="Times New Roman"/>
                <a:cs typeface="Times New Roman"/>
              </a:rPr>
              <a:t> </a:t>
            </a:r>
            <a:r>
              <a:rPr sz="1663" spc="-4" dirty="0">
                <a:latin typeface="Times New Roman"/>
                <a:cs typeface="Times New Roman"/>
              </a:rPr>
              <a:t>hypotheses.</a:t>
            </a:r>
            <a:endParaRPr sz="1663">
              <a:latin typeface="Times New Roman"/>
              <a:cs typeface="Times New Roman"/>
            </a:endParaRPr>
          </a:p>
          <a:p>
            <a:pPr marL="694157" marR="79595" lvl="1" indent="-262610">
              <a:lnSpc>
                <a:spcPts val="1987"/>
              </a:lnSpc>
              <a:spcBef>
                <a:spcPts val="473"/>
              </a:spcBef>
              <a:buChar char="–"/>
              <a:tabLst>
                <a:tab pos="694157" algn="l"/>
                <a:tab pos="694699" algn="l"/>
              </a:tabLst>
            </a:pPr>
            <a:r>
              <a:rPr sz="1663" spc="-9" dirty="0">
                <a:latin typeface="Times New Roman"/>
                <a:cs typeface="Times New Roman"/>
              </a:rPr>
              <a:t>ID3 </a:t>
            </a:r>
            <a:r>
              <a:rPr sz="1663" dirty="0">
                <a:latin typeface="Times New Roman"/>
                <a:cs typeface="Times New Roman"/>
              </a:rPr>
              <a:t>cannot determine how </a:t>
            </a:r>
            <a:r>
              <a:rPr sz="1663" spc="-4" dirty="0">
                <a:latin typeface="Times New Roman"/>
                <a:cs typeface="Times New Roman"/>
              </a:rPr>
              <a:t>many </a:t>
            </a:r>
            <a:r>
              <a:rPr sz="1663" dirty="0">
                <a:latin typeface="Times New Roman"/>
                <a:cs typeface="Times New Roman"/>
              </a:rPr>
              <a:t>alternative decision </a:t>
            </a:r>
            <a:r>
              <a:rPr sz="1663" spc="-4" dirty="0">
                <a:latin typeface="Times New Roman"/>
                <a:cs typeface="Times New Roman"/>
              </a:rPr>
              <a:t>trees are </a:t>
            </a:r>
            <a:r>
              <a:rPr sz="1663" dirty="0">
                <a:latin typeface="Times New Roman"/>
                <a:cs typeface="Times New Roman"/>
              </a:rPr>
              <a:t>consistent </a:t>
            </a:r>
            <a:r>
              <a:rPr sz="1663" spc="-4" dirty="0">
                <a:latin typeface="Times New Roman"/>
                <a:cs typeface="Times New Roman"/>
              </a:rPr>
              <a:t>with </a:t>
            </a:r>
            <a:r>
              <a:rPr sz="1663" dirty="0">
                <a:latin typeface="Times New Roman"/>
                <a:cs typeface="Times New Roman"/>
              </a:rPr>
              <a:t>the</a:t>
            </a:r>
            <a:r>
              <a:rPr sz="1663" spc="-171" dirty="0">
                <a:latin typeface="Times New Roman"/>
                <a:cs typeface="Times New Roman"/>
              </a:rPr>
              <a:t> </a:t>
            </a:r>
            <a:r>
              <a:rPr sz="1663" dirty="0">
                <a:latin typeface="Times New Roman"/>
                <a:cs typeface="Times New Roman"/>
              </a:rPr>
              <a:t>available  training</a:t>
            </a:r>
            <a:r>
              <a:rPr sz="1663" spc="-64" dirty="0">
                <a:latin typeface="Times New Roman"/>
                <a:cs typeface="Times New Roman"/>
              </a:rPr>
              <a:t> </a:t>
            </a:r>
            <a:r>
              <a:rPr sz="1663" dirty="0">
                <a:latin typeface="Times New Roman"/>
                <a:cs typeface="Times New Roman"/>
              </a:rPr>
              <a:t>data.</a:t>
            </a:r>
            <a:endParaRPr sz="1663">
              <a:latin typeface="Times New Roman"/>
              <a:cs typeface="Times New Roman"/>
            </a:endParaRPr>
          </a:p>
          <a:p>
            <a:pPr marL="327586" indent="-317298">
              <a:spcBef>
                <a:spcPts val="431"/>
              </a:spcBef>
              <a:buChar char="•"/>
              <a:tabLst>
                <a:tab pos="327586" algn="l"/>
                <a:tab pos="328127" algn="l"/>
              </a:tabLst>
            </a:pPr>
            <a:r>
              <a:rPr sz="2217" spc="-9" dirty="0">
                <a:latin typeface="Times New Roman"/>
                <a:cs typeface="Times New Roman"/>
              </a:rPr>
              <a:t>No </a:t>
            </a:r>
            <a:r>
              <a:rPr sz="2217" spc="-4" dirty="0">
                <a:latin typeface="Times New Roman"/>
                <a:cs typeface="Times New Roman"/>
              </a:rPr>
              <a:t>backtracking on </a:t>
            </a:r>
            <a:r>
              <a:rPr sz="2217" spc="-9" dirty="0">
                <a:latin typeface="Times New Roman"/>
                <a:cs typeface="Times New Roman"/>
              </a:rPr>
              <a:t>selected </a:t>
            </a:r>
            <a:r>
              <a:rPr sz="2217" spc="-4" dirty="0">
                <a:latin typeface="Times New Roman"/>
                <a:cs typeface="Times New Roman"/>
              </a:rPr>
              <a:t>attributes (greedy</a:t>
            </a:r>
            <a:r>
              <a:rPr sz="2217" spc="-60" dirty="0">
                <a:latin typeface="Times New Roman"/>
                <a:cs typeface="Times New Roman"/>
              </a:rPr>
              <a:t> </a:t>
            </a:r>
            <a:r>
              <a:rPr sz="2217" spc="-9" dirty="0">
                <a:latin typeface="Times New Roman"/>
                <a:cs typeface="Times New Roman"/>
              </a:rPr>
              <a:t>search)</a:t>
            </a:r>
            <a:endParaRPr sz="2217">
              <a:latin typeface="Times New Roman"/>
              <a:cs typeface="Times New Roman"/>
            </a:endParaRPr>
          </a:p>
          <a:p>
            <a:pPr marL="694157" lvl="1" indent="-263152">
              <a:spcBef>
                <a:spcPts val="413"/>
              </a:spcBef>
              <a:buChar char="–"/>
              <a:tabLst>
                <a:tab pos="694157" algn="l"/>
                <a:tab pos="694699" algn="l"/>
              </a:tabLst>
            </a:pPr>
            <a:r>
              <a:rPr sz="1663" spc="-4" dirty="0">
                <a:latin typeface="Times New Roman"/>
                <a:cs typeface="Times New Roman"/>
              </a:rPr>
              <a:t>Local </a:t>
            </a:r>
            <a:r>
              <a:rPr sz="1663" dirty="0">
                <a:latin typeface="Times New Roman"/>
                <a:cs typeface="Times New Roman"/>
              </a:rPr>
              <a:t>minimal (suboptimal</a:t>
            </a:r>
            <a:r>
              <a:rPr sz="1663" spc="-119" dirty="0">
                <a:latin typeface="Times New Roman"/>
                <a:cs typeface="Times New Roman"/>
              </a:rPr>
              <a:t> </a:t>
            </a:r>
            <a:r>
              <a:rPr sz="1663" spc="4" dirty="0">
                <a:latin typeface="Times New Roman"/>
                <a:cs typeface="Times New Roman"/>
              </a:rPr>
              <a:t>splits)</a:t>
            </a:r>
            <a:endParaRPr sz="1663">
              <a:latin typeface="Times New Roman"/>
              <a:cs typeface="Times New Roman"/>
            </a:endParaRPr>
          </a:p>
          <a:p>
            <a:pPr marL="327586" indent="-317298">
              <a:spcBef>
                <a:spcPts val="499"/>
              </a:spcBef>
              <a:buChar char="•"/>
              <a:tabLst>
                <a:tab pos="327586" algn="l"/>
                <a:tab pos="328127" algn="l"/>
              </a:tabLst>
            </a:pPr>
            <a:r>
              <a:rPr sz="2217" spc="-9" dirty="0">
                <a:latin typeface="Times New Roman"/>
                <a:cs typeface="Times New Roman"/>
              </a:rPr>
              <a:t>Statistically-based search</a:t>
            </a:r>
            <a:r>
              <a:rPr sz="2217" spc="17" dirty="0">
                <a:latin typeface="Times New Roman"/>
                <a:cs typeface="Times New Roman"/>
              </a:rPr>
              <a:t> </a:t>
            </a:r>
            <a:r>
              <a:rPr sz="2217" spc="-4" dirty="0">
                <a:latin typeface="Times New Roman"/>
                <a:cs typeface="Times New Roman"/>
              </a:rPr>
              <a:t>choices</a:t>
            </a:r>
            <a:endParaRPr sz="2217">
              <a:latin typeface="Times New Roman"/>
              <a:cs typeface="Times New Roman"/>
            </a:endParaRPr>
          </a:p>
          <a:p>
            <a:pPr marL="694157" lvl="1" indent="-263152">
              <a:spcBef>
                <a:spcPts val="409"/>
              </a:spcBef>
              <a:buChar char="–"/>
              <a:tabLst>
                <a:tab pos="694157" algn="l"/>
                <a:tab pos="694699" algn="l"/>
              </a:tabLst>
            </a:pPr>
            <a:r>
              <a:rPr sz="1663" dirty="0">
                <a:latin typeface="Times New Roman"/>
                <a:cs typeface="Times New Roman"/>
              </a:rPr>
              <a:t>Robust to </a:t>
            </a:r>
            <a:r>
              <a:rPr sz="1663" spc="4" dirty="0">
                <a:latin typeface="Times New Roman"/>
                <a:cs typeface="Times New Roman"/>
              </a:rPr>
              <a:t>noisy</a:t>
            </a:r>
            <a:r>
              <a:rPr sz="1663" spc="-97" dirty="0">
                <a:latin typeface="Times New Roman"/>
                <a:cs typeface="Times New Roman"/>
              </a:rPr>
              <a:t> </a:t>
            </a:r>
            <a:r>
              <a:rPr sz="1663" dirty="0">
                <a:latin typeface="Times New Roman"/>
                <a:cs typeface="Times New Roman"/>
              </a:rPr>
              <a:t>data</a:t>
            </a:r>
            <a:endParaRPr sz="1663">
              <a:latin typeface="Times New Roman"/>
              <a:cs typeface="Times New Roman"/>
            </a:endParaRPr>
          </a:p>
        </p:txBody>
      </p:sp>
    </p:spTree>
    <p:extLst>
      <p:ext uri="{BB962C8B-B14F-4D97-AF65-F5344CB8AC3E}">
        <p14:creationId xmlns:p14="http://schemas.microsoft.com/office/powerpoint/2010/main" val="63502325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8900" y="580288"/>
            <a:ext cx="5020113" cy="503925"/>
          </a:xfrm>
          <a:prstGeom prst="rect">
            <a:avLst/>
          </a:prstGeom>
        </p:spPr>
        <p:txBody>
          <a:bodyPr vert="horz" wrap="square" lIns="0" tIns="11371" rIns="0" bIns="0" rtlCol="0">
            <a:spAutoFit/>
          </a:bodyPr>
          <a:lstStyle/>
          <a:p>
            <a:pPr marL="10829">
              <a:spcBef>
                <a:spcPts val="90"/>
              </a:spcBef>
            </a:pPr>
            <a:r>
              <a:rPr spc="-4" dirty="0"/>
              <a:t>Inductive </a:t>
            </a:r>
            <a:r>
              <a:rPr dirty="0"/>
              <a:t>Bias in</a:t>
            </a:r>
            <a:r>
              <a:rPr spc="-34" dirty="0"/>
              <a:t> </a:t>
            </a:r>
            <a:r>
              <a:rPr spc="-4" dirty="0"/>
              <a:t>ID3</a:t>
            </a:r>
          </a:p>
        </p:txBody>
      </p:sp>
      <p:sp>
        <p:nvSpPr>
          <p:cNvPr id="3" name="object 3"/>
          <p:cNvSpPr txBox="1"/>
          <p:nvPr/>
        </p:nvSpPr>
        <p:spPr>
          <a:xfrm>
            <a:off x="423225" y="1339545"/>
            <a:ext cx="8367561" cy="4206441"/>
          </a:xfrm>
          <a:prstGeom prst="rect">
            <a:avLst/>
          </a:prstGeom>
        </p:spPr>
        <p:txBody>
          <a:bodyPr vert="horz" wrap="square" lIns="0" tIns="79598" rIns="0" bIns="0" rtlCol="0">
            <a:spAutoFit/>
          </a:bodyPr>
          <a:lstStyle/>
          <a:p>
            <a:pPr marL="327586" indent="-317298" algn="just">
              <a:spcBef>
                <a:spcPts val="627"/>
              </a:spcBef>
              <a:buChar char="•"/>
              <a:tabLst>
                <a:tab pos="328127" algn="l"/>
              </a:tabLst>
            </a:pPr>
            <a:r>
              <a:rPr sz="2217" spc="-4" dirty="0">
                <a:latin typeface="Times New Roman"/>
                <a:cs typeface="Times New Roman"/>
              </a:rPr>
              <a:t>ID3 </a:t>
            </a:r>
            <a:r>
              <a:rPr sz="2217" spc="-9" dirty="0">
                <a:latin typeface="Times New Roman"/>
                <a:cs typeface="Times New Roman"/>
              </a:rPr>
              <a:t>search strategy</a:t>
            </a:r>
            <a:endParaRPr sz="2217">
              <a:latin typeface="Times New Roman"/>
              <a:cs typeface="Times New Roman"/>
            </a:endParaRPr>
          </a:p>
          <a:p>
            <a:pPr marL="904787" lvl="1" indent="-473781" algn="just">
              <a:spcBef>
                <a:spcPts val="465"/>
              </a:spcBef>
              <a:buChar char="–"/>
              <a:tabLst>
                <a:tab pos="905329" algn="l"/>
              </a:tabLst>
            </a:pPr>
            <a:r>
              <a:rPr sz="1833" spc="-4" dirty="0">
                <a:latin typeface="Times New Roman"/>
                <a:cs typeface="Times New Roman"/>
              </a:rPr>
              <a:t>selects </a:t>
            </a:r>
            <a:r>
              <a:rPr sz="1833" dirty="0">
                <a:latin typeface="Times New Roman"/>
                <a:cs typeface="Times New Roman"/>
              </a:rPr>
              <a:t>in </a:t>
            </a:r>
            <a:r>
              <a:rPr sz="1833" spc="-9" dirty="0">
                <a:latin typeface="Times New Roman"/>
                <a:cs typeface="Times New Roman"/>
              </a:rPr>
              <a:t>favor </a:t>
            </a:r>
            <a:r>
              <a:rPr sz="1833" dirty="0">
                <a:latin typeface="Times New Roman"/>
                <a:cs typeface="Times New Roman"/>
              </a:rPr>
              <a:t>of </a:t>
            </a:r>
            <a:r>
              <a:rPr sz="1833" spc="-4" dirty="0">
                <a:latin typeface="Times New Roman"/>
                <a:cs typeface="Times New Roman"/>
              </a:rPr>
              <a:t>shorter </a:t>
            </a:r>
            <a:r>
              <a:rPr sz="1833" dirty="0">
                <a:latin typeface="Times New Roman"/>
                <a:cs typeface="Times New Roman"/>
              </a:rPr>
              <a:t>trees </a:t>
            </a:r>
            <a:r>
              <a:rPr sz="1833" spc="-4" dirty="0">
                <a:latin typeface="Times New Roman"/>
                <a:cs typeface="Times New Roman"/>
              </a:rPr>
              <a:t>over </a:t>
            </a:r>
            <a:r>
              <a:rPr sz="1833" dirty="0">
                <a:latin typeface="Times New Roman"/>
                <a:cs typeface="Times New Roman"/>
              </a:rPr>
              <a:t>longer</a:t>
            </a:r>
            <a:r>
              <a:rPr sz="1833" spc="30" dirty="0">
                <a:latin typeface="Times New Roman"/>
                <a:cs typeface="Times New Roman"/>
              </a:rPr>
              <a:t> </a:t>
            </a:r>
            <a:r>
              <a:rPr sz="1833" dirty="0">
                <a:latin typeface="Times New Roman"/>
                <a:cs typeface="Times New Roman"/>
              </a:rPr>
              <a:t>ones,</a:t>
            </a:r>
            <a:endParaRPr sz="1833">
              <a:latin typeface="Times New Roman"/>
              <a:cs typeface="Times New Roman"/>
            </a:endParaRPr>
          </a:p>
          <a:p>
            <a:pPr marL="904787" marR="4332" lvl="1" indent="-473240" algn="just">
              <a:lnSpc>
                <a:spcPct val="100499"/>
              </a:lnSpc>
              <a:spcBef>
                <a:spcPts val="452"/>
              </a:spcBef>
              <a:buChar char="–"/>
              <a:tabLst>
                <a:tab pos="905329" algn="l"/>
              </a:tabLst>
            </a:pPr>
            <a:r>
              <a:rPr sz="1833" spc="-4" dirty="0">
                <a:latin typeface="Times New Roman"/>
                <a:cs typeface="Times New Roman"/>
              </a:rPr>
              <a:t>selects </a:t>
            </a:r>
            <a:r>
              <a:rPr sz="1833" dirty="0">
                <a:latin typeface="Times New Roman"/>
                <a:cs typeface="Times New Roman"/>
              </a:rPr>
              <a:t>trees that place the attributes </a:t>
            </a:r>
            <a:r>
              <a:rPr sz="1833" spc="-9" dirty="0">
                <a:latin typeface="Times New Roman"/>
                <a:cs typeface="Times New Roman"/>
              </a:rPr>
              <a:t>with </a:t>
            </a:r>
            <a:r>
              <a:rPr sz="1833" dirty="0">
                <a:latin typeface="Times New Roman"/>
                <a:cs typeface="Times New Roman"/>
              </a:rPr>
              <a:t>highest </a:t>
            </a:r>
            <a:r>
              <a:rPr sz="1833" spc="-4" dirty="0">
                <a:latin typeface="Times New Roman"/>
                <a:cs typeface="Times New Roman"/>
              </a:rPr>
              <a:t>information gain </a:t>
            </a:r>
            <a:r>
              <a:rPr sz="1833" dirty="0">
                <a:latin typeface="Times New Roman"/>
                <a:cs typeface="Times New Roman"/>
              </a:rPr>
              <a:t>closest to the  root.</a:t>
            </a:r>
            <a:endParaRPr sz="1833">
              <a:latin typeface="Times New Roman"/>
              <a:cs typeface="Times New Roman"/>
            </a:endParaRPr>
          </a:p>
          <a:p>
            <a:pPr marL="904787" marR="149444" lvl="1" indent="-473240" algn="just">
              <a:lnSpc>
                <a:spcPct val="100499"/>
              </a:lnSpc>
              <a:spcBef>
                <a:spcPts val="426"/>
              </a:spcBef>
              <a:buChar char="–"/>
              <a:tabLst>
                <a:tab pos="905329" algn="l"/>
              </a:tabLst>
            </a:pPr>
            <a:r>
              <a:rPr sz="1833" dirty="0">
                <a:latin typeface="Times New Roman"/>
                <a:cs typeface="Times New Roman"/>
              </a:rPr>
              <a:t>because </a:t>
            </a:r>
            <a:r>
              <a:rPr sz="1833" spc="-13" dirty="0">
                <a:latin typeface="Times New Roman"/>
                <a:cs typeface="Times New Roman"/>
              </a:rPr>
              <a:t>ID3 </a:t>
            </a:r>
            <a:r>
              <a:rPr sz="1833" dirty="0">
                <a:latin typeface="Times New Roman"/>
                <a:cs typeface="Times New Roman"/>
              </a:rPr>
              <a:t>uses the </a:t>
            </a:r>
            <a:r>
              <a:rPr sz="1833" spc="-4" dirty="0">
                <a:latin typeface="Times New Roman"/>
                <a:cs typeface="Times New Roman"/>
              </a:rPr>
              <a:t>information gain </a:t>
            </a:r>
            <a:r>
              <a:rPr sz="1833" dirty="0">
                <a:latin typeface="Times New Roman"/>
                <a:cs typeface="Times New Roman"/>
              </a:rPr>
              <a:t>heuristic and a hill climbing </a:t>
            </a:r>
            <a:r>
              <a:rPr sz="1833" spc="-13" dirty="0">
                <a:latin typeface="Times New Roman"/>
                <a:cs typeface="Times New Roman"/>
              </a:rPr>
              <a:t>strategy, </a:t>
            </a:r>
            <a:r>
              <a:rPr sz="1833" dirty="0">
                <a:latin typeface="Times New Roman"/>
                <a:cs typeface="Times New Roman"/>
              </a:rPr>
              <a:t>it  does not </a:t>
            </a:r>
            <a:r>
              <a:rPr sz="1833" spc="-17" dirty="0">
                <a:latin typeface="Times New Roman"/>
                <a:cs typeface="Times New Roman"/>
              </a:rPr>
              <a:t>always </a:t>
            </a:r>
            <a:r>
              <a:rPr sz="1833" spc="-4" dirty="0">
                <a:latin typeface="Times New Roman"/>
                <a:cs typeface="Times New Roman"/>
              </a:rPr>
              <a:t>find </a:t>
            </a:r>
            <a:r>
              <a:rPr sz="1833" dirty="0">
                <a:latin typeface="Times New Roman"/>
                <a:cs typeface="Times New Roman"/>
              </a:rPr>
              <a:t>the </a:t>
            </a:r>
            <a:r>
              <a:rPr sz="1833" spc="-4" dirty="0">
                <a:latin typeface="Times New Roman"/>
                <a:cs typeface="Times New Roman"/>
              </a:rPr>
              <a:t>shortest </a:t>
            </a:r>
            <a:r>
              <a:rPr sz="1833" dirty="0">
                <a:latin typeface="Times New Roman"/>
                <a:cs typeface="Times New Roman"/>
              </a:rPr>
              <a:t>consistent tree, and it is biased to </a:t>
            </a:r>
            <a:r>
              <a:rPr sz="1833" spc="-9" dirty="0">
                <a:latin typeface="Times New Roman"/>
                <a:cs typeface="Times New Roman"/>
              </a:rPr>
              <a:t>favor </a:t>
            </a:r>
            <a:r>
              <a:rPr sz="1833" dirty="0">
                <a:latin typeface="Times New Roman"/>
                <a:cs typeface="Times New Roman"/>
              </a:rPr>
              <a:t>trees  that place attributes </a:t>
            </a:r>
            <a:r>
              <a:rPr sz="1833" spc="-9" dirty="0">
                <a:latin typeface="Times New Roman"/>
                <a:cs typeface="Times New Roman"/>
              </a:rPr>
              <a:t>with </a:t>
            </a:r>
            <a:r>
              <a:rPr sz="1833" spc="-4" dirty="0">
                <a:latin typeface="Times New Roman"/>
                <a:cs typeface="Times New Roman"/>
              </a:rPr>
              <a:t>high information gain </a:t>
            </a:r>
            <a:r>
              <a:rPr sz="1833" dirty="0">
                <a:latin typeface="Times New Roman"/>
                <a:cs typeface="Times New Roman"/>
              </a:rPr>
              <a:t>closest to the</a:t>
            </a:r>
            <a:r>
              <a:rPr sz="1833" spc="55" dirty="0">
                <a:latin typeface="Times New Roman"/>
                <a:cs typeface="Times New Roman"/>
              </a:rPr>
              <a:t> </a:t>
            </a:r>
            <a:r>
              <a:rPr sz="1833" dirty="0">
                <a:latin typeface="Times New Roman"/>
                <a:cs typeface="Times New Roman"/>
              </a:rPr>
              <a:t>root.</a:t>
            </a:r>
            <a:endParaRPr sz="1833">
              <a:latin typeface="Times New Roman"/>
              <a:cs typeface="Times New Roman"/>
            </a:endParaRPr>
          </a:p>
          <a:p>
            <a:pPr lvl="1">
              <a:spcBef>
                <a:spcPts val="30"/>
              </a:spcBef>
              <a:buChar char="–"/>
            </a:pPr>
            <a:endParaRPr sz="2729">
              <a:latin typeface="Times New Roman"/>
              <a:cs typeface="Times New Roman"/>
            </a:endParaRPr>
          </a:p>
          <a:p>
            <a:pPr marL="62810"/>
            <a:r>
              <a:rPr sz="2217" b="1" spc="-9" dirty="0">
                <a:latin typeface="Times New Roman"/>
                <a:cs typeface="Times New Roman"/>
              </a:rPr>
              <a:t>Inductive </a:t>
            </a:r>
            <a:r>
              <a:rPr sz="2217" b="1" spc="-4" dirty="0">
                <a:latin typeface="Times New Roman"/>
                <a:cs typeface="Times New Roman"/>
              </a:rPr>
              <a:t>Bias of </a:t>
            </a:r>
            <a:r>
              <a:rPr sz="2217" b="1" spc="-9" dirty="0">
                <a:latin typeface="Times New Roman"/>
                <a:cs typeface="Times New Roman"/>
              </a:rPr>
              <a:t>ID3:</a:t>
            </a:r>
            <a:endParaRPr sz="2217">
              <a:latin typeface="Times New Roman"/>
              <a:cs typeface="Times New Roman"/>
            </a:endParaRPr>
          </a:p>
          <a:p>
            <a:pPr marL="904787" lvl="1" indent="-473781">
              <a:spcBef>
                <a:spcPts val="533"/>
              </a:spcBef>
              <a:buChar char="–"/>
              <a:tabLst>
                <a:tab pos="904787" algn="l"/>
                <a:tab pos="905329" algn="l"/>
              </a:tabLst>
            </a:pPr>
            <a:r>
              <a:rPr sz="2217" spc="-9" dirty="0">
                <a:latin typeface="Times New Roman"/>
                <a:cs typeface="Times New Roman"/>
              </a:rPr>
              <a:t>Shorter </a:t>
            </a:r>
            <a:r>
              <a:rPr sz="2217" spc="-4" dirty="0">
                <a:latin typeface="Times New Roman"/>
                <a:cs typeface="Times New Roman"/>
              </a:rPr>
              <a:t>trees are preferred over longer</a:t>
            </a:r>
            <a:r>
              <a:rPr sz="2217" spc="-51" dirty="0">
                <a:latin typeface="Times New Roman"/>
                <a:cs typeface="Times New Roman"/>
              </a:rPr>
              <a:t> </a:t>
            </a:r>
            <a:r>
              <a:rPr sz="2217" spc="-4" dirty="0">
                <a:latin typeface="Times New Roman"/>
                <a:cs typeface="Times New Roman"/>
              </a:rPr>
              <a:t>trees.</a:t>
            </a:r>
            <a:endParaRPr sz="2217">
              <a:latin typeface="Times New Roman"/>
              <a:cs typeface="Times New Roman"/>
            </a:endParaRPr>
          </a:p>
          <a:p>
            <a:pPr marL="904787" marR="184639" lvl="1" indent="-473240">
              <a:spcBef>
                <a:spcPts val="512"/>
              </a:spcBef>
              <a:buChar char="–"/>
              <a:tabLst>
                <a:tab pos="904787" algn="l"/>
                <a:tab pos="905329" algn="l"/>
              </a:tabLst>
            </a:pPr>
            <a:r>
              <a:rPr sz="2217" spc="-4" dirty="0">
                <a:latin typeface="Times New Roman"/>
                <a:cs typeface="Times New Roman"/>
              </a:rPr>
              <a:t>Trees that place high information gain attributes close to the</a:t>
            </a:r>
            <a:r>
              <a:rPr sz="2217" spc="-102" dirty="0">
                <a:latin typeface="Times New Roman"/>
                <a:cs typeface="Times New Roman"/>
              </a:rPr>
              <a:t> </a:t>
            </a:r>
            <a:r>
              <a:rPr sz="2217" spc="-4" dirty="0">
                <a:latin typeface="Times New Roman"/>
                <a:cs typeface="Times New Roman"/>
              </a:rPr>
              <a:t>root  are preferred over those that do</a:t>
            </a:r>
            <a:r>
              <a:rPr sz="2217" spc="-64" dirty="0">
                <a:latin typeface="Times New Roman"/>
                <a:cs typeface="Times New Roman"/>
              </a:rPr>
              <a:t> </a:t>
            </a:r>
            <a:r>
              <a:rPr sz="2217" spc="-4" dirty="0">
                <a:latin typeface="Times New Roman"/>
                <a:cs typeface="Times New Roman"/>
              </a:rPr>
              <a:t>not.</a:t>
            </a:r>
            <a:endParaRPr sz="2217">
              <a:latin typeface="Times New Roman"/>
              <a:cs typeface="Times New Roman"/>
            </a:endParaRPr>
          </a:p>
        </p:txBody>
      </p:sp>
    </p:spTree>
    <p:extLst>
      <p:ext uri="{BB962C8B-B14F-4D97-AF65-F5344CB8AC3E}">
        <p14:creationId xmlns:p14="http://schemas.microsoft.com/office/powerpoint/2010/main" val="40192080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225" y="580288"/>
            <a:ext cx="7343072" cy="503925"/>
          </a:xfrm>
          <a:prstGeom prst="rect">
            <a:avLst/>
          </a:prstGeom>
        </p:spPr>
        <p:txBody>
          <a:bodyPr vert="horz" wrap="square" lIns="0" tIns="11371" rIns="0" bIns="0" rtlCol="0">
            <a:spAutoFit/>
          </a:bodyPr>
          <a:lstStyle/>
          <a:p>
            <a:pPr marL="10829">
              <a:spcBef>
                <a:spcPts val="90"/>
              </a:spcBef>
            </a:pPr>
            <a:r>
              <a:rPr spc="-4" dirty="0"/>
              <a:t>Inductive </a:t>
            </a:r>
            <a:r>
              <a:rPr dirty="0"/>
              <a:t>Bias in </a:t>
            </a:r>
            <a:r>
              <a:rPr spc="-4" dirty="0"/>
              <a:t>ID3 </a:t>
            </a:r>
            <a:r>
              <a:rPr dirty="0"/>
              <a:t>- Occam’s</a:t>
            </a:r>
            <a:r>
              <a:rPr spc="-4" dirty="0"/>
              <a:t> </a:t>
            </a:r>
            <a:r>
              <a:rPr spc="4" dirty="0"/>
              <a:t>Razor</a:t>
            </a:r>
          </a:p>
        </p:txBody>
      </p:sp>
      <p:sp>
        <p:nvSpPr>
          <p:cNvPr id="3" name="object 3"/>
          <p:cNvSpPr txBox="1"/>
          <p:nvPr/>
        </p:nvSpPr>
        <p:spPr>
          <a:xfrm>
            <a:off x="423224" y="1409410"/>
            <a:ext cx="8371351" cy="3713035"/>
          </a:xfrm>
          <a:prstGeom prst="rect">
            <a:avLst/>
          </a:prstGeom>
        </p:spPr>
        <p:txBody>
          <a:bodyPr vert="horz" wrap="square" lIns="0" tIns="9747" rIns="0" bIns="0" rtlCol="0">
            <a:spAutoFit/>
          </a:bodyPr>
          <a:lstStyle/>
          <a:p>
            <a:pPr marL="10829">
              <a:spcBef>
                <a:spcPts val="77"/>
              </a:spcBef>
              <a:tabLst>
                <a:tab pos="2656425" algn="l"/>
              </a:tabLst>
            </a:pPr>
            <a:r>
              <a:rPr sz="2217" b="1" spc="-9" dirty="0">
                <a:latin typeface="Times New Roman"/>
                <a:cs typeface="Times New Roman"/>
              </a:rPr>
              <a:t>OCCAM'S</a:t>
            </a:r>
            <a:r>
              <a:rPr sz="2217" b="1" dirty="0">
                <a:latin typeface="Times New Roman"/>
                <a:cs typeface="Times New Roman"/>
              </a:rPr>
              <a:t> </a:t>
            </a:r>
            <a:r>
              <a:rPr sz="2217" b="1" spc="-13" dirty="0">
                <a:latin typeface="Times New Roman"/>
                <a:cs typeface="Times New Roman"/>
              </a:rPr>
              <a:t>RAZOR:	</a:t>
            </a:r>
            <a:r>
              <a:rPr sz="2217" b="1" spc="-4" dirty="0">
                <a:latin typeface="Times New Roman"/>
                <a:cs typeface="Times New Roman"/>
              </a:rPr>
              <a:t>Prefer the </a:t>
            </a:r>
            <a:r>
              <a:rPr sz="2217" b="1" spc="-13" dirty="0">
                <a:latin typeface="Times New Roman"/>
                <a:cs typeface="Times New Roman"/>
              </a:rPr>
              <a:t>simplest </a:t>
            </a:r>
            <a:r>
              <a:rPr sz="2217" b="1" spc="-9" dirty="0">
                <a:latin typeface="Times New Roman"/>
                <a:cs typeface="Times New Roman"/>
              </a:rPr>
              <a:t>hypothesis </a:t>
            </a:r>
            <a:r>
              <a:rPr sz="2217" b="1" spc="-4" dirty="0">
                <a:latin typeface="Times New Roman"/>
                <a:cs typeface="Times New Roman"/>
              </a:rPr>
              <a:t>that fits the</a:t>
            </a:r>
            <a:r>
              <a:rPr sz="2217" b="1" spc="9" dirty="0">
                <a:latin typeface="Times New Roman"/>
                <a:cs typeface="Times New Roman"/>
              </a:rPr>
              <a:t> </a:t>
            </a:r>
            <a:r>
              <a:rPr sz="2217" b="1" spc="-9" dirty="0">
                <a:latin typeface="Times New Roman"/>
                <a:cs typeface="Times New Roman"/>
              </a:rPr>
              <a:t>data.</a:t>
            </a:r>
            <a:endParaRPr sz="2217">
              <a:latin typeface="Times New Roman"/>
              <a:cs typeface="Times New Roman"/>
            </a:endParaRPr>
          </a:p>
          <a:p>
            <a:pPr>
              <a:spcBef>
                <a:spcPts val="26"/>
              </a:spcBef>
            </a:pPr>
            <a:endParaRPr sz="3198">
              <a:latin typeface="Times New Roman"/>
              <a:cs typeface="Times New Roman"/>
            </a:endParaRPr>
          </a:p>
          <a:p>
            <a:pPr marL="10829"/>
            <a:r>
              <a:rPr sz="2217" spc="-13" dirty="0">
                <a:latin typeface="Times New Roman"/>
                <a:cs typeface="Times New Roman"/>
              </a:rPr>
              <a:t>Why </a:t>
            </a:r>
            <a:r>
              <a:rPr sz="2217" dirty="0">
                <a:latin typeface="Times New Roman"/>
                <a:cs typeface="Times New Roman"/>
              </a:rPr>
              <a:t>prefer </a:t>
            </a:r>
            <a:r>
              <a:rPr sz="2217" spc="-9" dirty="0">
                <a:latin typeface="Times New Roman"/>
                <a:cs typeface="Times New Roman"/>
              </a:rPr>
              <a:t>short</a:t>
            </a:r>
            <a:r>
              <a:rPr sz="2217" spc="-21" dirty="0">
                <a:latin typeface="Times New Roman"/>
                <a:cs typeface="Times New Roman"/>
              </a:rPr>
              <a:t> </a:t>
            </a:r>
            <a:r>
              <a:rPr sz="2217" spc="-9" dirty="0">
                <a:latin typeface="Times New Roman"/>
                <a:cs typeface="Times New Roman"/>
              </a:rPr>
              <a:t>hypotheses?</a:t>
            </a:r>
            <a:endParaRPr sz="2217">
              <a:latin typeface="Times New Roman"/>
              <a:cs typeface="Times New Roman"/>
            </a:endParaRPr>
          </a:p>
          <a:p>
            <a:pPr marL="10829">
              <a:spcBef>
                <a:spcPts val="533"/>
              </a:spcBef>
            </a:pPr>
            <a:r>
              <a:rPr sz="2217" i="1" spc="-4" dirty="0">
                <a:latin typeface="Times New Roman"/>
                <a:cs typeface="Times New Roman"/>
              </a:rPr>
              <a:t>Argument in</a:t>
            </a:r>
            <a:r>
              <a:rPr sz="2217" i="1" spc="-9" dirty="0">
                <a:latin typeface="Times New Roman"/>
                <a:cs typeface="Times New Roman"/>
              </a:rPr>
              <a:t> </a:t>
            </a:r>
            <a:r>
              <a:rPr sz="2217" i="1" spc="-4" dirty="0">
                <a:latin typeface="Times New Roman"/>
                <a:cs typeface="Times New Roman"/>
              </a:rPr>
              <a:t>favor:</a:t>
            </a:r>
            <a:endParaRPr sz="2217">
              <a:latin typeface="Times New Roman"/>
              <a:cs typeface="Times New Roman"/>
            </a:endParaRPr>
          </a:p>
          <a:p>
            <a:pPr marL="694157" indent="-263152">
              <a:spcBef>
                <a:spcPts val="465"/>
              </a:spcBef>
              <a:buChar char="–"/>
              <a:tabLst>
                <a:tab pos="694157" algn="l"/>
                <a:tab pos="694699" algn="l"/>
              </a:tabLst>
            </a:pPr>
            <a:r>
              <a:rPr sz="1833" spc="-9" dirty="0">
                <a:latin typeface="Times New Roman"/>
                <a:cs typeface="Times New Roman"/>
              </a:rPr>
              <a:t>Fewer </a:t>
            </a:r>
            <a:r>
              <a:rPr sz="1833" dirty="0">
                <a:latin typeface="Times New Roman"/>
                <a:cs typeface="Times New Roman"/>
              </a:rPr>
              <a:t>short </a:t>
            </a:r>
            <a:r>
              <a:rPr sz="1833" spc="-4" dirty="0">
                <a:latin typeface="Times New Roman"/>
                <a:cs typeface="Times New Roman"/>
              </a:rPr>
              <a:t>hypotheses </a:t>
            </a:r>
            <a:r>
              <a:rPr sz="1833" dirty="0">
                <a:latin typeface="Times New Roman"/>
                <a:cs typeface="Times New Roman"/>
              </a:rPr>
              <a:t>than long</a:t>
            </a:r>
            <a:r>
              <a:rPr sz="1833" spc="77" dirty="0">
                <a:latin typeface="Times New Roman"/>
                <a:cs typeface="Times New Roman"/>
              </a:rPr>
              <a:t> </a:t>
            </a:r>
            <a:r>
              <a:rPr sz="1833" spc="-4" dirty="0">
                <a:latin typeface="Times New Roman"/>
                <a:cs typeface="Times New Roman"/>
              </a:rPr>
              <a:t>hypotheses</a:t>
            </a:r>
            <a:endParaRPr sz="1833">
              <a:latin typeface="Times New Roman"/>
              <a:cs typeface="Times New Roman"/>
            </a:endParaRPr>
          </a:p>
          <a:p>
            <a:pPr marL="694157" indent="-263152">
              <a:spcBef>
                <a:spcPts val="443"/>
              </a:spcBef>
              <a:buChar char="–"/>
              <a:tabLst>
                <a:tab pos="694157" algn="l"/>
                <a:tab pos="694699" algn="l"/>
              </a:tabLst>
            </a:pPr>
            <a:r>
              <a:rPr sz="1833" spc="4" dirty="0">
                <a:latin typeface="Times New Roman"/>
                <a:cs typeface="Times New Roman"/>
              </a:rPr>
              <a:t>A </a:t>
            </a:r>
            <a:r>
              <a:rPr sz="1833" dirty="0">
                <a:latin typeface="Times New Roman"/>
                <a:cs typeface="Times New Roman"/>
              </a:rPr>
              <a:t>short </a:t>
            </a:r>
            <a:r>
              <a:rPr sz="1833" spc="-4" dirty="0">
                <a:latin typeface="Times New Roman"/>
                <a:cs typeface="Times New Roman"/>
              </a:rPr>
              <a:t>hypothesis </a:t>
            </a:r>
            <a:r>
              <a:rPr sz="1833" dirty="0">
                <a:latin typeface="Times New Roman"/>
                <a:cs typeface="Times New Roman"/>
              </a:rPr>
              <a:t>that </a:t>
            </a:r>
            <a:r>
              <a:rPr sz="1833" spc="-4" dirty="0">
                <a:latin typeface="Times New Roman"/>
                <a:cs typeface="Times New Roman"/>
              </a:rPr>
              <a:t>fits </a:t>
            </a:r>
            <a:r>
              <a:rPr sz="1833" dirty="0">
                <a:latin typeface="Times New Roman"/>
                <a:cs typeface="Times New Roman"/>
              </a:rPr>
              <a:t>the data is unlikely to be a</a:t>
            </a:r>
            <a:r>
              <a:rPr sz="1833" spc="21" dirty="0">
                <a:latin typeface="Times New Roman"/>
                <a:cs typeface="Times New Roman"/>
              </a:rPr>
              <a:t> </a:t>
            </a:r>
            <a:r>
              <a:rPr sz="1833" dirty="0">
                <a:latin typeface="Times New Roman"/>
                <a:cs typeface="Times New Roman"/>
              </a:rPr>
              <a:t>coincidence</a:t>
            </a:r>
            <a:endParaRPr sz="1833">
              <a:latin typeface="Times New Roman"/>
              <a:cs typeface="Times New Roman"/>
            </a:endParaRPr>
          </a:p>
          <a:p>
            <a:pPr marL="694157" indent="-263152">
              <a:spcBef>
                <a:spcPts val="460"/>
              </a:spcBef>
              <a:buChar char="–"/>
              <a:tabLst>
                <a:tab pos="694157" algn="l"/>
                <a:tab pos="694699" algn="l"/>
              </a:tabLst>
            </a:pPr>
            <a:r>
              <a:rPr sz="1833" spc="4" dirty="0">
                <a:latin typeface="Times New Roman"/>
                <a:cs typeface="Times New Roman"/>
              </a:rPr>
              <a:t>A </a:t>
            </a:r>
            <a:r>
              <a:rPr sz="1833" dirty="0">
                <a:latin typeface="Times New Roman"/>
                <a:cs typeface="Times New Roman"/>
              </a:rPr>
              <a:t>long </a:t>
            </a:r>
            <a:r>
              <a:rPr sz="1833" spc="-4" dirty="0">
                <a:latin typeface="Times New Roman"/>
                <a:cs typeface="Times New Roman"/>
              </a:rPr>
              <a:t>hypothesis </a:t>
            </a:r>
            <a:r>
              <a:rPr sz="1833" dirty="0">
                <a:latin typeface="Times New Roman"/>
                <a:cs typeface="Times New Roman"/>
              </a:rPr>
              <a:t>that </a:t>
            </a:r>
            <a:r>
              <a:rPr sz="1833" spc="-4" dirty="0">
                <a:latin typeface="Times New Roman"/>
                <a:cs typeface="Times New Roman"/>
              </a:rPr>
              <a:t>fits </a:t>
            </a:r>
            <a:r>
              <a:rPr sz="1833" dirty="0">
                <a:latin typeface="Times New Roman"/>
                <a:cs typeface="Times New Roman"/>
              </a:rPr>
              <a:t>the data </a:t>
            </a:r>
            <a:r>
              <a:rPr sz="1833" spc="-9" dirty="0">
                <a:latin typeface="Times New Roman"/>
                <a:cs typeface="Times New Roman"/>
              </a:rPr>
              <a:t>might </a:t>
            </a:r>
            <a:r>
              <a:rPr sz="1833" dirty="0">
                <a:latin typeface="Times New Roman"/>
                <a:cs typeface="Times New Roman"/>
              </a:rPr>
              <a:t>be a</a:t>
            </a:r>
            <a:r>
              <a:rPr sz="1833" spc="64" dirty="0">
                <a:latin typeface="Times New Roman"/>
                <a:cs typeface="Times New Roman"/>
              </a:rPr>
              <a:t> </a:t>
            </a:r>
            <a:r>
              <a:rPr sz="1833" dirty="0">
                <a:latin typeface="Times New Roman"/>
                <a:cs typeface="Times New Roman"/>
              </a:rPr>
              <a:t>coincidence</a:t>
            </a:r>
            <a:endParaRPr sz="1833">
              <a:latin typeface="Times New Roman"/>
              <a:cs typeface="Times New Roman"/>
            </a:endParaRPr>
          </a:p>
          <a:p>
            <a:pPr marL="10829">
              <a:spcBef>
                <a:spcPts val="503"/>
              </a:spcBef>
            </a:pPr>
            <a:r>
              <a:rPr sz="2217" i="1" spc="-4" dirty="0">
                <a:latin typeface="Times New Roman"/>
                <a:cs typeface="Times New Roman"/>
              </a:rPr>
              <a:t>Argument</a:t>
            </a:r>
            <a:r>
              <a:rPr sz="2217" i="1" spc="-9" dirty="0">
                <a:latin typeface="Times New Roman"/>
                <a:cs typeface="Times New Roman"/>
              </a:rPr>
              <a:t> </a:t>
            </a:r>
            <a:r>
              <a:rPr sz="2217" i="1" spc="-4" dirty="0">
                <a:latin typeface="Times New Roman"/>
                <a:cs typeface="Times New Roman"/>
              </a:rPr>
              <a:t>opposed:</a:t>
            </a:r>
            <a:endParaRPr sz="2217">
              <a:latin typeface="Times New Roman"/>
              <a:cs typeface="Times New Roman"/>
            </a:endParaRPr>
          </a:p>
          <a:p>
            <a:pPr marL="694157" indent="-263152">
              <a:spcBef>
                <a:spcPts val="469"/>
              </a:spcBef>
              <a:buChar char="–"/>
              <a:tabLst>
                <a:tab pos="694157" algn="l"/>
                <a:tab pos="694699" algn="l"/>
              </a:tabLst>
            </a:pPr>
            <a:r>
              <a:rPr sz="1833" dirty="0">
                <a:latin typeface="Times New Roman"/>
                <a:cs typeface="Times New Roman"/>
              </a:rPr>
              <a:t>There are </a:t>
            </a:r>
            <a:r>
              <a:rPr sz="1833" spc="-4" dirty="0">
                <a:latin typeface="Times New Roman"/>
                <a:cs typeface="Times New Roman"/>
              </a:rPr>
              <a:t>many </a:t>
            </a:r>
            <a:r>
              <a:rPr sz="1833" spc="-26" dirty="0">
                <a:latin typeface="Times New Roman"/>
                <a:cs typeface="Times New Roman"/>
              </a:rPr>
              <a:t>ways </a:t>
            </a:r>
            <a:r>
              <a:rPr sz="1833" dirty="0">
                <a:latin typeface="Times New Roman"/>
                <a:cs typeface="Times New Roman"/>
              </a:rPr>
              <a:t>to define </a:t>
            </a:r>
            <a:r>
              <a:rPr sz="1833" spc="-4" dirty="0">
                <a:latin typeface="Times New Roman"/>
                <a:cs typeface="Times New Roman"/>
              </a:rPr>
              <a:t>small </a:t>
            </a:r>
            <a:r>
              <a:rPr sz="1833" dirty="0">
                <a:latin typeface="Times New Roman"/>
                <a:cs typeface="Times New Roman"/>
              </a:rPr>
              <a:t>sets of</a:t>
            </a:r>
            <a:r>
              <a:rPr sz="1833" spc="124" dirty="0">
                <a:latin typeface="Times New Roman"/>
                <a:cs typeface="Times New Roman"/>
              </a:rPr>
              <a:t> </a:t>
            </a:r>
            <a:r>
              <a:rPr sz="1833" spc="-4" dirty="0">
                <a:latin typeface="Times New Roman"/>
                <a:cs typeface="Times New Roman"/>
              </a:rPr>
              <a:t>hypotheses</a:t>
            </a:r>
            <a:endParaRPr sz="1833">
              <a:latin typeface="Times New Roman"/>
              <a:cs typeface="Times New Roman"/>
            </a:endParaRPr>
          </a:p>
          <a:p>
            <a:pPr marL="694157" indent="-263152">
              <a:spcBef>
                <a:spcPts val="460"/>
              </a:spcBef>
              <a:buChar char="–"/>
              <a:tabLst>
                <a:tab pos="694157" algn="l"/>
                <a:tab pos="694699" algn="l"/>
              </a:tabLst>
            </a:pPr>
            <a:r>
              <a:rPr sz="1833" spc="4" dirty="0">
                <a:latin typeface="Times New Roman"/>
                <a:cs typeface="Times New Roman"/>
              </a:rPr>
              <a:t>What </a:t>
            </a:r>
            <a:r>
              <a:rPr sz="1833" dirty="0">
                <a:latin typeface="Times New Roman"/>
                <a:cs typeface="Times New Roman"/>
              </a:rPr>
              <a:t>is so </a:t>
            </a:r>
            <a:r>
              <a:rPr sz="1833" spc="-4" dirty="0">
                <a:latin typeface="Times New Roman"/>
                <a:cs typeface="Times New Roman"/>
              </a:rPr>
              <a:t>special </a:t>
            </a:r>
            <a:r>
              <a:rPr sz="1833" dirty="0">
                <a:latin typeface="Times New Roman"/>
                <a:cs typeface="Times New Roman"/>
              </a:rPr>
              <a:t>about </a:t>
            </a:r>
            <a:r>
              <a:rPr sz="1833" spc="-4" dirty="0">
                <a:latin typeface="Times New Roman"/>
                <a:cs typeface="Times New Roman"/>
              </a:rPr>
              <a:t>small </a:t>
            </a:r>
            <a:r>
              <a:rPr sz="1833" dirty="0">
                <a:latin typeface="Times New Roman"/>
                <a:cs typeface="Times New Roman"/>
              </a:rPr>
              <a:t>sets based </a:t>
            </a:r>
            <a:r>
              <a:rPr sz="1833" spc="4" dirty="0">
                <a:latin typeface="Times New Roman"/>
                <a:cs typeface="Times New Roman"/>
              </a:rPr>
              <a:t>on </a:t>
            </a:r>
            <a:r>
              <a:rPr sz="1833" i="1" dirty="0">
                <a:latin typeface="Times New Roman"/>
                <a:cs typeface="Times New Roman"/>
              </a:rPr>
              <a:t>size </a:t>
            </a:r>
            <a:r>
              <a:rPr sz="1833" dirty="0">
                <a:latin typeface="Times New Roman"/>
                <a:cs typeface="Times New Roman"/>
              </a:rPr>
              <a:t>of</a:t>
            </a:r>
            <a:r>
              <a:rPr sz="1833" spc="-55" dirty="0">
                <a:latin typeface="Times New Roman"/>
                <a:cs typeface="Times New Roman"/>
              </a:rPr>
              <a:t> </a:t>
            </a:r>
            <a:r>
              <a:rPr sz="1833" spc="-4" dirty="0">
                <a:latin typeface="Times New Roman"/>
                <a:cs typeface="Times New Roman"/>
              </a:rPr>
              <a:t>hypothesis</a:t>
            </a:r>
            <a:endParaRPr sz="1833">
              <a:latin typeface="Times New Roman"/>
              <a:cs typeface="Times New Roman"/>
            </a:endParaRPr>
          </a:p>
        </p:txBody>
      </p:sp>
    </p:spTree>
    <p:extLst>
      <p:ext uri="{BB962C8B-B14F-4D97-AF65-F5344CB8AC3E}">
        <p14:creationId xmlns:p14="http://schemas.microsoft.com/office/powerpoint/2010/main" val="94798922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47" rIns="0" bIns="0" rtlCol="0">
            <a:spAutoFit/>
          </a:bodyPr>
          <a:lstStyle/>
          <a:p>
            <a:pPr marL="224166" marR="4332" indent="1083470">
              <a:lnSpc>
                <a:spcPct val="100299"/>
              </a:lnSpc>
              <a:spcBef>
                <a:spcPts val="77"/>
              </a:spcBef>
            </a:pPr>
            <a:r>
              <a:rPr spc="-4" dirty="0"/>
              <a:t>Inductive </a:t>
            </a:r>
            <a:r>
              <a:rPr dirty="0"/>
              <a:t>Bias in </a:t>
            </a:r>
            <a:r>
              <a:rPr spc="-4" dirty="0"/>
              <a:t>ID3 </a:t>
            </a:r>
            <a:r>
              <a:rPr dirty="0"/>
              <a:t>–  </a:t>
            </a:r>
            <a:r>
              <a:rPr spc="-4" dirty="0"/>
              <a:t>Restriction </a:t>
            </a:r>
            <a:r>
              <a:rPr dirty="0"/>
              <a:t>Bias and Preference</a:t>
            </a:r>
            <a:r>
              <a:rPr spc="13" dirty="0"/>
              <a:t> </a:t>
            </a:r>
            <a:r>
              <a:rPr dirty="0"/>
              <a:t>Bias</a:t>
            </a:r>
          </a:p>
        </p:txBody>
      </p:sp>
      <p:sp>
        <p:nvSpPr>
          <p:cNvPr id="3" name="object 3"/>
          <p:cNvSpPr txBox="1"/>
          <p:nvPr/>
        </p:nvSpPr>
        <p:spPr>
          <a:xfrm>
            <a:off x="423225" y="1339546"/>
            <a:ext cx="8409797" cy="3980930"/>
          </a:xfrm>
          <a:prstGeom prst="rect">
            <a:avLst/>
          </a:prstGeom>
        </p:spPr>
        <p:txBody>
          <a:bodyPr vert="horz" wrap="square" lIns="0" tIns="79598" rIns="0" bIns="0" rtlCol="0">
            <a:spAutoFit/>
          </a:bodyPr>
          <a:lstStyle/>
          <a:p>
            <a:pPr marL="327586" indent="-317298">
              <a:spcBef>
                <a:spcPts val="627"/>
              </a:spcBef>
              <a:buChar char="•"/>
              <a:tabLst>
                <a:tab pos="327586" algn="l"/>
                <a:tab pos="328127" algn="l"/>
              </a:tabLst>
            </a:pPr>
            <a:r>
              <a:rPr sz="2217" spc="-4" dirty="0">
                <a:latin typeface="Times New Roman"/>
                <a:cs typeface="Times New Roman"/>
              </a:rPr>
              <a:t>ID3 </a:t>
            </a:r>
            <a:r>
              <a:rPr sz="2217" spc="-9" dirty="0">
                <a:latin typeface="Times New Roman"/>
                <a:cs typeface="Times New Roman"/>
              </a:rPr>
              <a:t>searches </a:t>
            </a:r>
            <a:r>
              <a:rPr sz="2217" spc="-4" dirty="0">
                <a:latin typeface="Times New Roman"/>
                <a:cs typeface="Times New Roman"/>
              </a:rPr>
              <a:t>a </a:t>
            </a:r>
            <a:r>
              <a:rPr sz="2217" spc="-9" dirty="0">
                <a:latin typeface="Times New Roman"/>
                <a:cs typeface="Times New Roman"/>
              </a:rPr>
              <a:t>complete </a:t>
            </a:r>
            <a:r>
              <a:rPr sz="2217" spc="-13" dirty="0">
                <a:latin typeface="Times New Roman"/>
                <a:cs typeface="Times New Roman"/>
              </a:rPr>
              <a:t>hypothesis</a:t>
            </a:r>
            <a:r>
              <a:rPr sz="2217" spc="43" dirty="0">
                <a:latin typeface="Times New Roman"/>
                <a:cs typeface="Times New Roman"/>
              </a:rPr>
              <a:t> </a:t>
            </a:r>
            <a:r>
              <a:rPr sz="2217" spc="-9" dirty="0">
                <a:latin typeface="Times New Roman"/>
                <a:cs typeface="Times New Roman"/>
              </a:rPr>
              <a:t>space</a:t>
            </a:r>
            <a:endParaRPr sz="2217">
              <a:latin typeface="Times New Roman"/>
              <a:cs typeface="Times New Roman"/>
            </a:endParaRPr>
          </a:p>
          <a:p>
            <a:pPr marL="694157" marR="131576" lvl="1" indent="-262610">
              <a:lnSpc>
                <a:spcPct val="100499"/>
              </a:lnSpc>
              <a:spcBef>
                <a:spcPts val="456"/>
              </a:spcBef>
              <a:buChar char="–"/>
              <a:tabLst>
                <a:tab pos="694157" algn="l"/>
                <a:tab pos="694699" algn="l"/>
              </a:tabLst>
            </a:pPr>
            <a:r>
              <a:rPr sz="1833" spc="-21" dirty="0">
                <a:latin typeface="Times New Roman"/>
                <a:cs typeface="Times New Roman"/>
              </a:rPr>
              <a:t>It </a:t>
            </a:r>
            <a:r>
              <a:rPr sz="1833" spc="-4" dirty="0">
                <a:latin typeface="Times New Roman"/>
                <a:cs typeface="Times New Roman"/>
              </a:rPr>
              <a:t>searches </a:t>
            </a:r>
            <a:r>
              <a:rPr sz="1833" b="1" dirty="0">
                <a:latin typeface="Times New Roman"/>
                <a:cs typeface="Times New Roman"/>
              </a:rPr>
              <a:t>incompletely </a:t>
            </a:r>
            <a:r>
              <a:rPr sz="1833" dirty="0">
                <a:latin typeface="Times New Roman"/>
                <a:cs typeface="Times New Roman"/>
              </a:rPr>
              <a:t>through this space, </a:t>
            </a:r>
            <a:r>
              <a:rPr sz="1833" spc="-4" dirty="0">
                <a:latin typeface="Times New Roman"/>
                <a:cs typeface="Times New Roman"/>
              </a:rPr>
              <a:t>from simple </a:t>
            </a:r>
            <a:r>
              <a:rPr sz="1833" dirty="0">
                <a:latin typeface="Times New Roman"/>
                <a:cs typeface="Times New Roman"/>
              </a:rPr>
              <a:t>to complex </a:t>
            </a:r>
            <a:r>
              <a:rPr sz="1833" spc="-4" dirty="0">
                <a:latin typeface="Times New Roman"/>
                <a:cs typeface="Times New Roman"/>
              </a:rPr>
              <a:t>hypotheses,  </a:t>
            </a:r>
            <a:r>
              <a:rPr sz="1833" dirty="0">
                <a:latin typeface="Times New Roman"/>
                <a:cs typeface="Times New Roman"/>
              </a:rPr>
              <a:t>until its termination condition is</a:t>
            </a:r>
            <a:r>
              <a:rPr sz="1833" spc="-85" dirty="0">
                <a:latin typeface="Times New Roman"/>
                <a:cs typeface="Times New Roman"/>
              </a:rPr>
              <a:t> </a:t>
            </a:r>
            <a:r>
              <a:rPr sz="1833" spc="-4" dirty="0">
                <a:latin typeface="Times New Roman"/>
                <a:cs typeface="Times New Roman"/>
              </a:rPr>
              <a:t>met</a:t>
            </a:r>
            <a:endParaRPr sz="1833">
              <a:latin typeface="Times New Roman"/>
              <a:cs typeface="Times New Roman"/>
            </a:endParaRPr>
          </a:p>
          <a:p>
            <a:pPr marL="694157" marR="503562" lvl="1" indent="-262610">
              <a:lnSpc>
                <a:spcPct val="100499"/>
              </a:lnSpc>
              <a:spcBef>
                <a:spcPts val="448"/>
              </a:spcBef>
              <a:buChar char="–"/>
              <a:tabLst>
                <a:tab pos="694157" algn="l"/>
                <a:tab pos="694699" algn="l"/>
              </a:tabLst>
            </a:pPr>
            <a:r>
              <a:rPr sz="1833" spc="-13" dirty="0">
                <a:latin typeface="Times New Roman"/>
                <a:cs typeface="Times New Roman"/>
              </a:rPr>
              <a:t>Its </a:t>
            </a:r>
            <a:r>
              <a:rPr sz="1833" dirty="0">
                <a:latin typeface="Times New Roman"/>
                <a:cs typeface="Times New Roman"/>
              </a:rPr>
              <a:t>inductive bias is </a:t>
            </a:r>
            <a:r>
              <a:rPr sz="1833" spc="-4" dirty="0">
                <a:latin typeface="Times New Roman"/>
                <a:cs typeface="Times New Roman"/>
              </a:rPr>
              <a:t>solely </a:t>
            </a:r>
            <a:r>
              <a:rPr sz="1833" dirty="0">
                <a:latin typeface="Times New Roman"/>
                <a:cs typeface="Times New Roman"/>
              </a:rPr>
              <a:t>a consequence of the ordering of </a:t>
            </a:r>
            <a:r>
              <a:rPr sz="1833" spc="-4" dirty="0">
                <a:latin typeface="Times New Roman"/>
                <a:cs typeface="Times New Roman"/>
              </a:rPr>
              <a:t>hypotheses </a:t>
            </a:r>
            <a:r>
              <a:rPr sz="1833" spc="4" dirty="0">
                <a:latin typeface="Times New Roman"/>
                <a:cs typeface="Times New Roman"/>
              </a:rPr>
              <a:t>by </a:t>
            </a:r>
            <a:r>
              <a:rPr sz="1833" dirty="0">
                <a:latin typeface="Times New Roman"/>
                <a:cs typeface="Times New Roman"/>
              </a:rPr>
              <a:t>its  search</a:t>
            </a:r>
            <a:r>
              <a:rPr sz="1833" spc="-9" dirty="0">
                <a:latin typeface="Times New Roman"/>
                <a:cs typeface="Times New Roman"/>
              </a:rPr>
              <a:t> </a:t>
            </a:r>
            <a:r>
              <a:rPr sz="1833" spc="-13" dirty="0">
                <a:latin typeface="Times New Roman"/>
                <a:cs typeface="Times New Roman"/>
              </a:rPr>
              <a:t>strategy.</a:t>
            </a:r>
            <a:endParaRPr sz="1833">
              <a:latin typeface="Times New Roman"/>
              <a:cs typeface="Times New Roman"/>
            </a:endParaRPr>
          </a:p>
          <a:p>
            <a:pPr marL="694157" lvl="1" indent="-263152">
              <a:spcBef>
                <a:spcPts val="439"/>
              </a:spcBef>
              <a:buChar char="–"/>
              <a:tabLst>
                <a:tab pos="694157" algn="l"/>
                <a:tab pos="694699" algn="l"/>
              </a:tabLst>
            </a:pPr>
            <a:r>
              <a:rPr sz="1833" spc="-13" dirty="0">
                <a:latin typeface="Times New Roman"/>
                <a:cs typeface="Times New Roman"/>
              </a:rPr>
              <a:t>Its </a:t>
            </a:r>
            <a:r>
              <a:rPr sz="1833" spc="-4" dirty="0">
                <a:latin typeface="Times New Roman"/>
                <a:cs typeface="Times New Roman"/>
              </a:rPr>
              <a:t>hypothesis </a:t>
            </a:r>
            <a:r>
              <a:rPr sz="1833" dirty="0">
                <a:latin typeface="Times New Roman"/>
                <a:cs typeface="Times New Roman"/>
              </a:rPr>
              <a:t>space introduces </a:t>
            </a:r>
            <a:r>
              <a:rPr sz="1833" spc="4" dirty="0">
                <a:latin typeface="Times New Roman"/>
                <a:cs typeface="Times New Roman"/>
              </a:rPr>
              <a:t>no </a:t>
            </a:r>
            <a:r>
              <a:rPr sz="1833" dirty="0">
                <a:latin typeface="Times New Roman"/>
                <a:cs typeface="Times New Roman"/>
              </a:rPr>
              <a:t>additional</a:t>
            </a:r>
            <a:r>
              <a:rPr sz="1833" spc="34" dirty="0">
                <a:latin typeface="Times New Roman"/>
                <a:cs typeface="Times New Roman"/>
              </a:rPr>
              <a:t> </a:t>
            </a:r>
            <a:r>
              <a:rPr sz="1833" dirty="0">
                <a:latin typeface="Times New Roman"/>
                <a:cs typeface="Times New Roman"/>
              </a:rPr>
              <a:t>bias.</a:t>
            </a:r>
            <a:endParaRPr sz="1833">
              <a:latin typeface="Times New Roman"/>
              <a:cs typeface="Times New Roman"/>
            </a:endParaRPr>
          </a:p>
          <a:p>
            <a:pPr marL="327586" indent="-317298">
              <a:spcBef>
                <a:spcPts val="529"/>
              </a:spcBef>
              <a:buChar char="•"/>
              <a:tabLst>
                <a:tab pos="327586" algn="l"/>
                <a:tab pos="328127" algn="l"/>
              </a:tabLst>
            </a:pPr>
            <a:r>
              <a:rPr sz="2217" spc="-4" dirty="0">
                <a:latin typeface="Times New Roman"/>
                <a:cs typeface="Times New Roman"/>
              </a:rPr>
              <a:t>Candidate </a:t>
            </a:r>
            <a:r>
              <a:rPr sz="2217" spc="-9" dirty="0">
                <a:latin typeface="Times New Roman"/>
                <a:cs typeface="Times New Roman"/>
              </a:rPr>
              <a:t>Elimanation searches </a:t>
            </a:r>
            <a:r>
              <a:rPr sz="2217" spc="-4" dirty="0">
                <a:latin typeface="Times New Roman"/>
                <a:cs typeface="Times New Roman"/>
              </a:rPr>
              <a:t>an </a:t>
            </a:r>
            <a:r>
              <a:rPr sz="2217" spc="-9" dirty="0">
                <a:latin typeface="Times New Roman"/>
                <a:cs typeface="Times New Roman"/>
              </a:rPr>
              <a:t>incomplete </a:t>
            </a:r>
            <a:r>
              <a:rPr sz="2217" spc="-13" dirty="0">
                <a:latin typeface="Times New Roman"/>
                <a:cs typeface="Times New Roman"/>
              </a:rPr>
              <a:t>hypothesis</a:t>
            </a:r>
            <a:r>
              <a:rPr sz="2217" spc="55" dirty="0">
                <a:latin typeface="Times New Roman"/>
                <a:cs typeface="Times New Roman"/>
              </a:rPr>
              <a:t> </a:t>
            </a:r>
            <a:r>
              <a:rPr sz="2217" spc="-9" dirty="0">
                <a:latin typeface="Times New Roman"/>
                <a:cs typeface="Times New Roman"/>
              </a:rPr>
              <a:t>space</a:t>
            </a:r>
            <a:endParaRPr sz="2217">
              <a:latin typeface="Times New Roman"/>
              <a:cs typeface="Times New Roman"/>
            </a:endParaRPr>
          </a:p>
          <a:p>
            <a:pPr marL="694157" marR="414220" lvl="1" indent="-262610">
              <a:lnSpc>
                <a:spcPct val="100499"/>
              </a:lnSpc>
              <a:spcBef>
                <a:spcPts val="434"/>
              </a:spcBef>
              <a:buChar char="–"/>
              <a:tabLst>
                <a:tab pos="694157" algn="l"/>
                <a:tab pos="694699" algn="l"/>
              </a:tabLst>
            </a:pPr>
            <a:r>
              <a:rPr sz="1833" spc="-21" dirty="0">
                <a:latin typeface="Times New Roman"/>
                <a:cs typeface="Times New Roman"/>
              </a:rPr>
              <a:t>It </a:t>
            </a:r>
            <a:r>
              <a:rPr sz="1833" spc="-4" dirty="0">
                <a:latin typeface="Times New Roman"/>
                <a:cs typeface="Times New Roman"/>
              </a:rPr>
              <a:t>searches </a:t>
            </a:r>
            <a:r>
              <a:rPr sz="1833" dirty="0">
                <a:latin typeface="Times New Roman"/>
                <a:cs typeface="Times New Roman"/>
              </a:rPr>
              <a:t>this space </a:t>
            </a:r>
            <a:r>
              <a:rPr sz="1833" spc="-4" dirty="0">
                <a:latin typeface="Times New Roman"/>
                <a:cs typeface="Times New Roman"/>
              </a:rPr>
              <a:t>completely, </a:t>
            </a:r>
            <a:r>
              <a:rPr sz="1833" dirty="0">
                <a:latin typeface="Times New Roman"/>
                <a:cs typeface="Times New Roman"/>
              </a:rPr>
              <a:t>finding </a:t>
            </a:r>
            <a:r>
              <a:rPr sz="1833" spc="-4" dirty="0">
                <a:latin typeface="Times New Roman"/>
                <a:cs typeface="Times New Roman"/>
              </a:rPr>
              <a:t>every hypothesis </a:t>
            </a:r>
            <a:r>
              <a:rPr sz="1833" dirty="0">
                <a:latin typeface="Times New Roman"/>
                <a:cs typeface="Times New Roman"/>
              </a:rPr>
              <a:t>consistent </a:t>
            </a:r>
            <a:r>
              <a:rPr sz="1833" spc="-9" dirty="0">
                <a:latin typeface="Times New Roman"/>
                <a:cs typeface="Times New Roman"/>
              </a:rPr>
              <a:t>with </a:t>
            </a:r>
            <a:r>
              <a:rPr sz="1833" dirty="0">
                <a:latin typeface="Times New Roman"/>
                <a:cs typeface="Times New Roman"/>
              </a:rPr>
              <a:t>the  training</a:t>
            </a:r>
            <a:r>
              <a:rPr sz="1833" spc="-17" dirty="0">
                <a:latin typeface="Times New Roman"/>
                <a:cs typeface="Times New Roman"/>
              </a:rPr>
              <a:t> </a:t>
            </a:r>
            <a:r>
              <a:rPr sz="1833" dirty="0">
                <a:latin typeface="Times New Roman"/>
                <a:cs typeface="Times New Roman"/>
              </a:rPr>
              <a:t>data.</a:t>
            </a:r>
            <a:endParaRPr sz="1833">
              <a:latin typeface="Times New Roman"/>
              <a:cs typeface="Times New Roman"/>
            </a:endParaRPr>
          </a:p>
          <a:p>
            <a:pPr marL="694157" marR="4332" lvl="1" indent="-262610">
              <a:lnSpc>
                <a:spcPct val="100499"/>
              </a:lnSpc>
              <a:spcBef>
                <a:spcPts val="448"/>
              </a:spcBef>
              <a:buChar char="–"/>
              <a:tabLst>
                <a:tab pos="694157" algn="l"/>
                <a:tab pos="694699" algn="l"/>
              </a:tabLst>
            </a:pPr>
            <a:r>
              <a:rPr sz="1833" spc="-13" dirty="0">
                <a:latin typeface="Times New Roman"/>
                <a:cs typeface="Times New Roman"/>
              </a:rPr>
              <a:t>Its </a:t>
            </a:r>
            <a:r>
              <a:rPr sz="1833" dirty="0">
                <a:latin typeface="Times New Roman"/>
                <a:cs typeface="Times New Roman"/>
              </a:rPr>
              <a:t>inductive bias is </a:t>
            </a:r>
            <a:r>
              <a:rPr sz="1833" spc="-4" dirty="0">
                <a:latin typeface="Times New Roman"/>
                <a:cs typeface="Times New Roman"/>
              </a:rPr>
              <a:t>solely </a:t>
            </a:r>
            <a:r>
              <a:rPr sz="1833" dirty="0">
                <a:latin typeface="Times New Roman"/>
                <a:cs typeface="Times New Roman"/>
              </a:rPr>
              <a:t>a consequence of the </a:t>
            </a:r>
            <a:r>
              <a:rPr sz="1833" spc="-4" dirty="0">
                <a:latin typeface="Times New Roman"/>
                <a:cs typeface="Times New Roman"/>
              </a:rPr>
              <a:t>expressive power </a:t>
            </a:r>
            <a:r>
              <a:rPr sz="1833" dirty="0">
                <a:latin typeface="Times New Roman"/>
                <a:cs typeface="Times New Roman"/>
              </a:rPr>
              <a:t>of its </a:t>
            </a:r>
            <a:r>
              <a:rPr sz="1833" spc="-4" dirty="0">
                <a:latin typeface="Times New Roman"/>
                <a:cs typeface="Times New Roman"/>
              </a:rPr>
              <a:t>hypothesis  </a:t>
            </a:r>
            <a:r>
              <a:rPr sz="1833" dirty="0">
                <a:latin typeface="Times New Roman"/>
                <a:cs typeface="Times New Roman"/>
              </a:rPr>
              <a:t>representation.</a:t>
            </a:r>
            <a:endParaRPr sz="1833">
              <a:latin typeface="Times New Roman"/>
              <a:cs typeface="Times New Roman"/>
            </a:endParaRPr>
          </a:p>
          <a:p>
            <a:pPr marL="694157" lvl="1" indent="-263152">
              <a:spcBef>
                <a:spcPts val="460"/>
              </a:spcBef>
              <a:buChar char="–"/>
              <a:tabLst>
                <a:tab pos="694157" algn="l"/>
                <a:tab pos="694699" algn="l"/>
              </a:tabLst>
            </a:pPr>
            <a:r>
              <a:rPr sz="1833" spc="-13" dirty="0">
                <a:latin typeface="Times New Roman"/>
                <a:cs typeface="Times New Roman"/>
              </a:rPr>
              <a:t>Its </a:t>
            </a:r>
            <a:r>
              <a:rPr sz="1833" dirty="0">
                <a:latin typeface="Times New Roman"/>
                <a:cs typeface="Times New Roman"/>
              </a:rPr>
              <a:t>search </a:t>
            </a:r>
            <a:r>
              <a:rPr sz="1833" spc="-4" dirty="0">
                <a:latin typeface="Times New Roman"/>
                <a:cs typeface="Times New Roman"/>
              </a:rPr>
              <a:t>strategy </a:t>
            </a:r>
            <a:r>
              <a:rPr sz="1833" dirty="0">
                <a:latin typeface="Times New Roman"/>
                <a:cs typeface="Times New Roman"/>
              </a:rPr>
              <a:t>introduces </a:t>
            </a:r>
            <a:r>
              <a:rPr sz="1833" spc="4" dirty="0">
                <a:latin typeface="Times New Roman"/>
                <a:cs typeface="Times New Roman"/>
              </a:rPr>
              <a:t>no </a:t>
            </a:r>
            <a:r>
              <a:rPr sz="1833" dirty="0">
                <a:latin typeface="Times New Roman"/>
                <a:cs typeface="Times New Roman"/>
              </a:rPr>
              <a:t>additional</a:t>
            </a:r>
            <a:r>
              <a:rPr sz="1833" spc="-9" dirty="0">
                <a:latin typeface="Times New Roman"/>
                <a:cs typeface="Times New Roman"/>
              </a:rPr>
              <a:t> </a:t>
            </a:r>
            <a:r>
              <a:rPr sz="1833" dirty="0">
                <a:latin typeface="Times New Roman"/>
                <a:cs typeface="Times New Roman"/>
              </a:rPr>
              <a:t>bias.</a:t>
            </a:r>
            <a:endParaRPr sz="1833">
              <a:latin typeface="Times New Roman"/>
              <a:cs typeface="Times New Roman"/>
            </a:endParaRPr>
          </a:p>
        </p:txBody>
      </p:sp>
    </p:spTree>
    <p:extLst>
      <p:ext uri="{BB962C8B-B14F-4D97-AF65-F5344CB8AC3E}">
        <p14:creationId xmlns:p14="http://schemas.microsoft.com/office/powerpoint/2010/main" val="11709678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47" rIns="0" bIns="0" rtlCol="0">
            <a:spAutoFit/>
          </a:bodyPr>
          <a:lstStyle/>
          <a:p>
            <a:pPr marL="224166" marR="4332" indent="1083470">
              <a:lnSpc>
                <a:spcPct val="100299"/>
              </a:lnSpc>
              <a:spcBef>
                <a:spcPts val="77"/>
              </a:spcBef>
            </a:pPr>
            <a:r>
              <a:rPr spc="-4" dirty="0"/>
              <a:t>Inductive </a:t>
            </a:r>
            <a:r>
              <a:rPr dirty="0"/>
              <a:t>Bias in </a:t>
            </a:r>
            <a:r>
              <a:rPr spc="-4" dirty="0"/>
              <a:t>ID3 </a:t>
            </a:r>
            <a:r>
              <a:rPr dirty="0"/>
              <a:t>–  </a:t>
            </a:r>
            <a:r>
              <a:rPr spc="-4" dirty="0"/>
              <a:t>Restriction </a:t>
            </a:r>
            <a:r>
              <a:rPr dirty="0"/>
              <a:t>Bias and Preference</a:t>
            </a:r>
            <a:r>
              <a:rPr spc="13" dirty="0"/>
              <a:t> </a:t>
            </a:r>
            <a:r>
              <a:rPr dirty="0"/>
              <a:t>Bias</a:t>
            </a:r>
          </a:p>
        </p:txBody>
      </p:sp>
      <p:sp>
        <p:nvSpPr>
          <p:cNvPr id="3" name="object 3"/>
          <p:cNvSpPr txBox="1"/>
          <p:nvPr/>
        </p:nvSpPr>
        <p:spPr>
          <a:xfrm>
            <a:off x="423225" y="1409410"/>
            <a:ext cx="8393552" cy="4092279"/>
          </a:xfrm>
          <a:prstGeom prst="rect">
            <a:avLst/>
          </a:prstGeom>
        </p:spPr>
        <p:txBody>
          <a:bodyPr vert="horz" wrap="square" lIns="0" tIns="11371" rIns="0" bIns="0" rtlCol="0">
            <a:spAutoFit/>
          </a:bodyPr>
          <a:lstStyle/>
          <a:p>
            <a:pPr marL="327586" marR="4332" indent="-317298">
              <a:lnSpc>
                <a:spcPct val="99600"/>
              </a:lnSpc>
              <a:spcBef>
                <a:spcPts val="90"/>
              </a:spcBef>
              <a:buChar char="•"/>
              <a:tabLst>
                <a:tab pos="327586" algn="l"/>
                <a:tab pos="328127" algn="l"/>
              </a:tabLst>
            </a:pPr>
            <a:r>
              <a:rPr sz="2217" spc="-4" dirty="0">
                <a:latin typeface="Times New Roman"/>
                <a:cs typeface="Times New Roman"/>
              </a:rPr>
              <a:t>The inductive bias of ID3 is a preference </a:t>
            </a:r>
            <a:r>
              <a:rPr sz="2217" dirty="0">
                <a:latin typeface="Times New Roman"/>
                <a:cs typeface="Times New Roman"/>
              </a:rPr>
              <a:t>for </a:t>
            </a:r>
            <a:r>
              <a:rPr sz="2217" spc="-4" dirty="0">
                <a:latin typeface="Times New Roman"/>
                <a:cs typeface="Times New Roman"/>
              </a:rPr>
              <a:t>certain </a:t>
            </a:r>
            <a:r>
              <a:rPr sz="2217" spc="-13" dirty="0">
                <a:latin typeface="Times New Roman"/>
                <a:cs typeface="Times New Roman"/>
              </a:rPr>
              <a:t>hypotheses </a:t>
            </a:r>
            <a:r>
              <a:rPr sz="2217" spc="-4" dirty="0">
                <a:latin typeface="Times New Roman"/>
                <a:cs typeface="Times New Roman"/>
              </a:rPr>
              <a:t>over  others, </a:t>
            </a:r>
            <a:r>
              <a:rPr sz="2217" spc="-9" dirty="0">
                <a:latin typeface="Times New Roman"/>
                <a:cs typeface="Times New Roman"/>
              </a:rPr>
              <a:t>with </a:t>
            </a:r>
            <a:r>
              <a:rPr sz="2217" spc="-4" dirty="0">
                <a:latin typeface="Times New Roman"/>
                <a:cs typeface="Times New Roman"/>
              </a:rPr>
              <a:t>no hard restriction on the </a:t>
            </a:r>
            <a:r>
              <a:rPr sz="2217" spc="-13" dirty="0">
                <a:latin typeface="Times New Roman"/>
                <a:cs typeface="Times New Roman"/>
              </a:rPr>
              <a:t>hypotheses </a:t>
            </a:r>
            <a:r>
              <a:rPr sz="2217" spc="-4" dirty="0">
                <a:latin typeface="Times New Roman"/>
                <a:cs typeface="Times New Roman"/>
              </a:rPr>
              <a:t>that can be eventually  </a:t>
            </a:r>
            <a:r>
              <a:rPr sz="2217" spc="-9" dirty="0">
                <a:latin typeface="Times New Roman"/>
                <a:cs typeface="Times New Roman"/>
              </a:rPr>
              <a:t>enumerated.</a:t>
            </a:r>
            <a:endParaRPr sz="2217">
              <a:latin typeface="Times New Roman"/>
              <a:cs typeface="Times New Roman"/>
            </a:endParaRPr>
          </a:p>
          <a:p>
            <a:pPr marL="327586">
              <a:spcBef>
                <a:spcPts val="529"/>
              </a:spcBef>
              <a:tabLst>
                <a:tab pos="2669420" algn="l"/>
              </a:tabLst>
            </a:pPr>
            <a:r>
              <a:rPr sz="2217" spc="-9" dirty="0">
                <a:latin typeface="Wingdings"/>
                <a:cs typeface="Wingdings"/>
              </a:rPr>
              <a:t></a:t>
            </a:r>
            <a:r>
              <a:rPr sz="2217" spc="-4" dirty="0">
                <a:latin typeface="Times New Roman"/>
                <a:cs typeface="Times New Roman"/>
              </a:rPr>
              <a:t> </a:t>
            </a:r>
            <a:r>
              <a:rPr sz="2217" b="1" spc="-9" dirty="0">
                <a:latin typeface="Times New Roman"/>
                <a:cs typeface="Times New Roman"/>
              </a:rPr>
              <a:t>preference</a:t>
            </a:r>
            <a:r>
              <a:rPr sz="2217" b="1" spc="-4" dirty="0">
                <a:latin typeface="Times New Roman"/>
                <a:cs typeface="Times New Roman"/>
              </a:rPr>
              <a:t> </a:t>
            </a:r>
            <a:r>
              <a:rPr sz="2217" b="1" spc="-9" dirty="0">
                <a:latin typeface="Times New Roman"/>
                <a:cs typeface="Times New Roman"/>
              </a:rPr>
              <a:t>bias	</a:t>
            </a:r>
            <a:r>
              <a:rPr sz="2217" spc="-4" dirty="0">
                <a:latin typeface="Times New Roman"/>
                <a:cs typeface="Times New Roman"/>
              </a:rPr>
              <a:t>( </a:t>
            </a:r>
            <a:r>
              <a:rPr sz="2217" b="1" i="1" spc="-9" dirty="0">
                <a:latin typeface="Times New Roman"/>
                <a:cs typeface="Times New Roman"/>
              </a:rPr>
              <a:t>search </a:t>
            </a:r>
            <a:r>
              <a:rPr sz="2217" b="1" i="1" spc="-4" dirty="0">
                <a:latin typeface="Times New Roman"/>
                <a:cs typeface="Times New Roman"/>
              </a:rPr>
              <a:t>bias</a:t>
            </a:r>
            <a:r>
              <a:rPr sz="2217" b="1" i="1" dirty="0">
                <a:latin typeface="Times New Roman"/>
                <a:cs typeface="Times New Roman"/>
              </a:rPr>
              <a:t> </a:t>
            </a:r>
            <a:r>
              <a:rPr sz="2217" spc="-4" dirty="0">
                <a:latin typeface="Times New Roman"/>
                <a:cs typeface="Times New Roman"/>
              </a:rPr>
              <a:t>).</a:t>
            </a:r>
            <a:endParaRPr sz="2217">
              <a:latin typeface="Times New Roman"/>
              <a:cs typeface="Times New Roman"/>
            </a:endParaRPr>
          </a:p>
          <a:p>
            <a:pPr marL="327586" marR="944314" indent="-317298">
              <a:lnSpc>
                <a:spcPts val="2643"/>
              </a:lnSpc>
              <a:spcBef>
                <a:spcPts val="635"/>
              </a:spcBef>
              <a:buChar char="•"/>
              <a:tabLst>
                <a:tab pos="327586" algn="l"/>
                <a:tab pos="328127" algn="l"/>
                <a:tab pos="5440094" algn="l"/>
              </a:tabLst>
            </a:pPr>
            <a:r>
              <a:rPr sz="2217" spc="-4" dirty="0">
                <a:latin typeface="Times New Roman"/>
                <a:cs typeface="Times New Roman"/>
              </a:rPr>
              <a:t>The inductive bias of</a:t>
            </a:r>
            <a:r>
              <a:rPr sz="2217" spc="21" dirty="0">
                <a:latin typeface="Times New Roman"/>
                <a:cs typeface="Times New Roman"/>
              </a:rPr>
              <a:t> </a:t>
            </a:r>
            <a:r>
              <a:rPr sz="2217" spc="-4" dirty="0">
                <a:latin typeface="Times New Roman"/>
                <a:cs typeface="Times New Roman"/>
              </a:rPr>
              <a:t>Candidate</a:t>
            </a:r>
            <a:r>
              <a:rPr sz="2217" spc="-13" dirty="0">
                <a:latin typeface="Times New Roman"/>
                <a:cs typeface="Times New Roman"/>
              </a:rPr>
              <a:t> </a:t>
            </a:r>
            <a:r>
              <a:rPr sz="2217" spc="-9" dirty="0">
                <a:latin typeface="Times New Roman"/>
                <a:cs typeface="Times New Roman"/>
              </a:rPr>
              <a:t>Elimination	</a:t>
            </a:r>
            <a:r>
              <a:rPr sz="2217" spc="-4" dirty="0">
                <a:latin typeface="Times New Roman"/>
                <a:cs typeface="Times New Roman"/>
              </a:rPr>
              <a:t>is in the </a:t>
            </a:r>
            <a:r>
              <a:rPr sz="2217" dirty="0">
                <a:latin typeface="Times New Roman"/>
                <a:cs typeface="Times New Roman"/>
              </a:rPr>
              <a:t>form </a:t>
            </a:r>
            <a:r>
              <a:rPr sz="2217" spc="-4" dirty="0">
                <a:latin typeface="Times New Roman"/>
                <a:cs typeface="Times New Roman"/>
              </a:rPr>
              <a:t>of</a:t>
            </a:r>
            <a:r>
              <a:rPr sz="2217" spc="-111" dirty="0">
                <a:latin typeface="Times New Roman"/>
                <a:cs typeface="Times New Roman"/>
              </a:rPr>
              <a:t> </a:t>
            </a:r>
            <a:r>
              <a:rPr sz="2217" spc="-4" dirty="0">
                <a:latin typeface="Times New Roman"/>
                <a:cs typeface="Times New Roman"/>
              </a:rPr>
              <a:t>a  categorical restriction on the </a:t>
            </a:r>
            <a:r>
              <a:rPr sz="2217" spc="-9" dirty="0">
                <a:latin typeface="Times New Roman"/>
                <a:cs typeface="Times New Roman"/>
              </a:rPr>
              <a:t>set </a:t>
            </a:r>
            <a:r>
              <a:rPr sz="2217" spc="-4" dirty="0">
                <a:latin typeface="Times New Roman"/>
                <a:cs typeface="Times New Roman"/>
              </a:rPr>
              <a:t>of </a:t>
            </a:r>
            <a:r>
              <a:rPr sz="2217" spc="-13" dirty="0">
                <a:latin typeface="Times New Roman"/>
                <a:cs typeface="Times New Roman"/>
              </a:rPr>
              <a:t>hypotheses</a:t>
            </a:r>
            <a:r>
              <a:rPr sz="2217" spc="17" dirty="0">
                <a:latin typeface="Times New Roman"/>
                <a:cs typeface="Times New Roman"/>
              </a:rPr>
              <a:t> </a:t>
            </a:r>
            <a:r>
              <a:rPr sz="2217" spc="-4" dirty="0">
                <a:latin typeface="Times New Roman"/>
                <a:cs typeface="Times New Roman"/>
              </a:rPr>
              <a:t>considered.</a:t>
            </a:r>
            <a:endParaRPr sz="2217">
              <a:latin typeface="Times New Roman"/>
              <a:cs typeface="Times New Roman"/>
            </a:endParaRPr>
          </a:p>
          <a:p>
            <a:pPr marL="327586">
              <a:spcBef>
                <a:spcPts val="443"/>
              </a:spcBef>
              <a:tabLst>
                <a:tab pos="2638015" algn="l"/>
              </a:tabLst>
            </a:pPr>
            <a:r>
              <a:rPr sz="2217" spc="-9" dirty="0">
                <a:latin typeface="Wingdings"/>
                <a:cs typeface="Wingdings"/>
              </a:rPr>
              <a:t></a:t>
            </a:r>
            <a:r>
              <a:rPr sz="2217" spc="-4" dirty="0">
                <a:latin typeface="Times New Roman"/>
                <a:cs typeface="Times New Roman"/>
              </a:rPr>
              <a:t> </a:t>
            </a:r>
            <a:r>
              <a:rPr sz="2217" b="1" spc="-4" dirty="0">
                <a:latin typeface="Times New Roman"/>
                <a:cs typeface="Times New Roman"/>
              </a:rPr>
              <a:t>restriction</a:t>
            </a:r>
            <a:r>
              <a:rPr sz="2217" b="1" spc="4" dirty="0">
                <a:latin typeface="Times New Roman"/>
                <a:cs typeface="Times New Roman"/>
              </a:rPr>
              <a:t> </a:t>
            </a:r>
            <a:r>
              <a:rPr sz="2217" b="1" spc="-9" dirty="0">
                <a:latin typeface="Times New Roman"/>
                <a:cs typeface="Times New Roman"/>
              </a:rPr>
              <a:t>bias	</a:t>
            </a:r>
            <a:r>
              <a:rPr sz="2217" spc="-4" dirty="0">
                <a:latin typeface="Times New Roman"/>
                <a:cs typeface="Times New Roman"/>
              </a:rPr>
              <a:t>( </a:t>
            </a:r>
            <a:r>
              <a:rPr sz="2217" b="1" i="1" spc="-4" dirty="0">
                <a:latin typeface="Times New Roman"/>
                <a:cs typeface="Times New Roman"/>
              </a:rPr>
              <a:t>language bias</a:t>
            </a:r>
            <a:r>
              <a:rPr sz="2217" b="1" i="1" spc="-17" dirty="0">
                <a:latin typeface="Times New Roman"/>
                <a:cs typeface="Times New Roman"/>
              </a:rPr>
              <a:t> </a:t>
            </a:r>
            <a:r>
              <a:rPr sz="2217" spc="-4" dirty="0">
                <a:latin typeface="Times New Roman"/>
                <a:cs typeface="Times New Roman"/>
              </a:rPr>
              <a:t>)</a:t>
            </a:r>
            <a:endParaRPr sz="2217">
              <a:latin typeface="Times New Roman"/>
              <a:cs typeface="Times New Roman"/>
            </a:endParaRPr>
          </a:p>
          <a:p>
            <a:pPr>
              <a:spcBef>
                <a:spcPts val="38"/>
              </a:spcBef>
            </a:pPr>
            <a:endParaRPr sz="3198">
              <a:latin typeface="Times New Roman"/>
              <a:cs typeface="Times New Roman"/>
            </a:endParaRPr>
          </a:p>
          <a:p>
            <a:pPr marL="327586" marR="284269" indent="-317298" algn="just">
              <a:lnSpc>
                <a:spcPct val="99600"/>
              </a:lnSpc>
              <a:buChar char="•"/>
              <a:tabLst>
                <a:tab pos="328127" algn="l"/>
              </a:tabLst>
            </a:pPr>
            <a:r>
              <a:rPr sz="2217" spc="-9" dirty="0">
                <a:latin typeface="Times New Roman"/>
                <a:cs typeface="Times New Roman"/>
              </a:rPr>
              <a:t>A </a:t>
            </a:r>
            <a:r>
              <a:rPr sz="2217" i="1" spc="-4" dirty="0">
                <a:latin typeface="Times New Roman"/>
                <a:cs typeface="Times New Roman"/>
              </a:rPr>
              <a:t>preference bias </a:t>
            </a:r>
            <a:r>
              <a:rPr sz="2217" spc="-4" dirty="0">
                <a:latin typeface="Times New Roman"/>
                <a:cs typeface="Times New Roman"/>
              </a:rPr>
              <a:t>is </a:t>
            </a:r>
            <a:r>
              <a:rPr sz="2217" spc="-13" dirty="0">
                <a:latin typeface="Times New Roman"/>
                <a:cs typeface="Times New Roman"/>
              </a:rPr>
              <a:t>more </a:t>
            </a:r>
            <a:r>
              <a:rPr sz="2217" spc="-4" dirty="0">
                <a:latin typeface="Times New Roman"/>
                <a:cs typeface="Times New Roman"/>
              </a:rPr>
              <a:t>desirable than a </a:t>
            </a:r>
            <a:r>
              <a:rPr sz="2217" i="1" spc="-9" dirty="0">
                <a:latin typeface="Times New Roman"/>
                <a:cs typeface="Times New Roman"/>
              </a:rPr>
              <a:t>restriction </a:t>
            </a:r>
            <a:r>
              <a:rPr sz="2217" i="1" spc="-4" dirty="0">
                <a:latin typeface="Times New Roman"/>
                <a:cs typeface="Times New Roman"/>
              </a:rPr>
              <a:t>bias</a:t>
            </a:r>
            <a:r>
              <a:rPr sz="2217" spc="-4" dirty="0">
                <a:latin typeface="Times New Roman"/>
                <a:cs typeface="Times New Roman"/>
              </a:rPr>
              <a:t>, because it  allows the learner to </a:t>
            </a:r>
            <a:r>
              <a:rPr sz="2217" spc="-9" dirty="0">
                <a:latin typeface="Times New Roman"/>
                <a:cs typeface="Times New Roman"/>
              </a:rPr>
              <a:t>work within </a:t>
            </a:r>
            <a:r>
              <a:rPr sz="2217" spc="-4" dirty="0">
                <a:latin typeface="Times New Roman"/>
                <a:cs typeface="Times New Roman"/>
              </a:rPr>
              <a:t>a </a:t>
            </a:r>
            <a:r>
              <a:rPr sz="2217" spc="-9" dirty="0">
                <a:latin typeface="Times New Roman"/>
                <a:cs typeface="Times New Roman"/>
              </a:rPr>
              <a:t>complete </a:t>
            </a:r>
            <a:r>
              <a:rPr sz="2217" spc="-13" dirty="0">
                <a:latin typeface="Times New Roman"/>
                <a:cs typeface="Times New Roman"/>
              </a:rPr>
              <a:t>hypothesis </a:t>
            </a:r>
            <a:r>
              <a:rPr sz="2217" spc="-9" dirty="0">
                <a:latin typeface="Times New Roman"/>
                <a:cs typeface="Times New Roman"/>
              </a:rPr>
              <a:t>space </a:t>
            </a:r>
            <a:r>
              <a:rPr sz="2217" spc="-4" dirty="0">
                <a:latin typeface="Times New Roman"/>
                <a:cs typeface="Times New Roman"/>
              </a:rPr>
              <a:t>that is  assured to contain the unknown target</a:t>
            </a:r>
            <a:r>
              <a:rPr sz="2217" spc="-43" dirty="0">
                <a:latin typeface="Times New Roman"/>
                <a:cs typeface="Times New Roman"/>
              </a:rPr>
              <a:t> </a:t>
            </a:r>
            <a:r>
              <a:rPr sz="2217" spc="-4" dirty="0">
                <a:latin typeface="Times New Roman"/>
                <a:cs typeface="Times New Roman"/>
              </a:rPr>
              <a:t>function.</a:t>
            </a:r>
            <a:endParaRPr sz="2217">
              <a:latin typeface="Times New Roman"/>
              <a:cs typeface="Times New Roman"/>
            </a:endParaRPr>
          </a:p>
        </p:txBody>
      </p:sp>
    </p:spTree>
    <p:extLst>
      <p:ext uri="{BB962C8B-B14F-4D97-AF65-F5344CB8AC3E}">
        <p14:creationId xmlns:p14="http://schemas.microsoft.com/office/powerpoint/2010/main" val="34183659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3900" y="580288"/>
            <a:ext cx="2309491" cy="503925"/>
          </a:xfrm>
          <a:prstGeom prst="rect">
            <a:avLst/>
          </a:prstGeom>
        </p:spPr>
        <p:txBody>
          <a:bodyPr vert="horz" wrap="square" lIns="0" tIns="11371" rIns="0" bIns="0" rtlCol="0">
            <a:spAutoFit/>
          </a:bodyPr>
          <a:lstStyle/>
          <a:p>
            <a:pPr marL="10829">
              <a:spcBef>
                <a:spcPts val="90"/>
              </a:spcBef>
            </a:pPr>
            <a:r>
              <a:rPr dirty="0"/>
              <a:t>Overfitting</a:t>
            </a:r>
          </a:p>
        </p:txBody>
      </p:sp>
      <p:sp>
        <p:nvSpPr>
          <p:cNvPr id="3" name="object 3"/>
          <p:cNvSpPr txBox="1"/>
          <p:nvPr/>
        </p:nvSpPr>
        <p:spPr>
          <a:xfrm>
            <a:off x="423225" y="1412010"/>
            <a:ext cx="8323159" cy="3361310"/>
          </a:xfrm>
          <a:prstGeom prst="rect">
            <a:avLst/>
          </a:prstGeom>
        </p:spPr>
        <p:txBody>
          <a:bodyPr vert="horz" wrap="square" lIns="0" tIns="11371" rIns="0" bIns="0" rtlCol="0">
            <a:spAutoFit/>
          </a:bodyPr>
          <a:lstStyle/>
          <a:p>
            <a:pPr marL="327586" marR="4332" indent="-317298">
              <a:lnSpc>
                <a:spcPct val="99500"/>
              </a:lnSpc>
              <a:spcBef>
                <a:spcPts val="90"/>
              </a:spcBef>
            </a:pPr>
            <a:r>
              <a:rPr sz="2217" spc="-9" dirty="0">
                <a:latin typeface="Times New Roman"/>
                <a:cs typeface="Times New Roman"/>
              </a:rPr>
              <a:t>Given </a:t>
            </a:r>
            <a:r>
              <a:rPr sz="2217" spc="-4" dirty="0">
                <a:latin typeface="Times New Roman"/>
                <a:cs typeface="Times New Roman"/>
              </a:rPr>
              <a:t>a </a:t>
            </a:r>
            <a:r>
              <a:rPr sz="2217" spc="-13" dirty="0">
                <a:latin typeface="Times New Roman"/>
                <a:cs typeface="Times New Roman"/>
              </a:rPr>
              <a:t>hypothesis </a:t>
            </a:r>
            <a:r>
              <a:rPr sz="2217" spc="-9" dirty="0">
                <a:latin typeface="Times New Roman"/>
                <a:cs typeface="Times New Roman"/>
              </a:rPr>
              <a:t>space H, </a:t>
            </a:r>
            <a:r>
              <a:rPr sz="2217" spc="-4" dirty="0">
                <a:latin typeface="Times New Roman"/>
                <a:cs typeface="Times New Roman"/>
              </a:rPr>
              <a:t>a </a:t>
            </a:r>
            <a:r>
              <a:rPr sz="2217" spc="-13" dirty="0">
                <a:latin typeface="Times New Roman"/>
                <a:cs typeface="Times New Roman"/>
              </a:rPr>
              <a:t>hypothesis </a:t>
            </a:r>
            <a:r>
              <a:rPr sz="2217" spc="-4" dirty="0">
                <a:latin typeface="Times New Roman"/>
                <a:cs typeface="Times New Roman"/>
              </a:rPr>
              <a:t>h</a:t>
            </a:r>
            <a:r>
              <a:rPr sz="2217" spc="-4" dirty="0">
                <a:latin typeface="Symbol"/>
                <a:cs typeface="Symbol"/>
              </a:rPr>
              <a:t></a:t>
            </a:r>
            <a:r>
              <a:rPr sz="2217" spc="-4" dirty="0">
                <a:latin typeface="Times New Roman"/>
                <a:cs typeface="Times New Roman"/>
              </a:rPr>
              <a:t>H is </a:t>
            </a:r>
            <a:r>
              <a:rPr sz="2217" spc="-9" dirty="0">
                <a:latin typeface="Times New Roman"/>
                <a:cs typeface="Times New Roman"/>
              </a:rPr>
              <a:t>said </a:t>
            </a:r>
            <a:r>
              <a:rPr sz="2217" spc="-4" dirty="0">
                <a:latin typeface="Times New Roman"/>
                <a:cs typeface="Times New Roman"/>
              </a:rPr>
              <a:t>to </a:t>
            </a:r>
            <a:r>
              <a:rPr sz="2217" b="1" i="1" spc="-13" dirty="0">
                <a:latin typeface="Times New Roman"/>
                <a:cs typeface="Times New Roman"/>
              </a:rPr>
              <a:t>OVERFIT </a:t>
            </a:r>
            <a:r>
              <a:rPr sz="2217" spc="-4" dirty="0">
                <a:latin typeface="Times New Roman"/>
                <a:cs typeface="Times New Roman"/>
              </a:rPr>
              <a:t>the  training data if there exists </a:t>
            </a:r>
            <a:r>
              <a:rPr sz="2217" spc="-13" dirty="0">
                <a:latin typeface="Times New Roman"/>
                <a:cs typeface="Times New Roman"/>
              </a:rPr>
              <a:t>some </a:t>
            </a:r>
            <a:r>
              <a:rPr sz="2217" spc="-4" dirty="0">
                <a:latin typeface="Times New Roman"/>
                <a:cs typeface="Times New Roman"/>
              </a:rPr>
              <a:t>alternative </a:t>
            </a:r>
            <a:r>
              <a:rPr sz="2217" spc="-13" dirty="0">
                <a:latin typeface="Times New Roman"/>
                <a:cs typeface="Times New Roman"/>
              </a:rPr>
              <a:t>hypothesis </a:t>
            </a:r>
            <a:r>
              <a:rPr sz="2217" spc="-9" dirty="0">
                <a:latin typeface="Times New Roman"/>
                <a:cs typeface="Times New Roman"/>
              </a:rPr>
              <a:t>h'</a:t>
            </a:r>
            <a:r>
              <a:rPr sz="2217" spc="-9" dirty="0">
                <a:latin typeface="Symbol"/>
                <a:cs typeface="Symbol"/>
              </a:rPr>
              <a:t></a:t>
            </a:r>
            <a:r>
              <a:rPr sz="2217" spc="-9" dirty="0">
                <a:latin typeface="Times New Roman"/>
                <a:cs typeface="Times New Roman"/>
              </a:rPr>
              <a:t>H, such </a:t>
            </a:r>
            <a:r>
              <a:rPr sz="2217" spc="-4" dirty="0">
                <a:latin typeface="Times New Roman"/>
                <a:cs typeface="Times New Roman"/>
              </a:rPr>
              <a:t>that  h has </a:t>
            </a:r>
            <a:r>
              <a:rPr sz="2217" spc="-9" dirty="0">
                <a:latin typeface="Times New Roman"/>
                <a:cs typeface="Times New Roman"/>
              </a:rPr>
              <a:t>smaller </a:t>
            </a:r>
            <a:r>
              <a:rPr sz="2217" spc="-4" dirty="0">
                <a:latin typeface="Times New Roman"/>
                <a:cs typeface="Times New Roman"/>
              </a:rPr>
              <a:t>error than h' over the training </a:t>
            </a:r>
            <a:r>
              <a:rPr sz="2217" spc="-9" dirty="0">
                <a:latin typeface="Times New Roman"/>
                <a:cs typeface="Times New Roman"/>
              </a:rPr>
              <a:t>examples, </a:t>
            </a:r>
            <a:r>
              <a:rPr sz="2217" spc="-4" dirty="0">
                <a:latin typeface="Times New Roman"/>
                <a:cs typeface="Times New Roman"/>
              </a:rPr>
              <a:t>but h' has a  </a:t>
            </a:r>
            <a:r>
              <a:rPr sz="2217" spc="-9" dirty="0">
                <a:latin typeface="Times New Roman"/>
                <a:cs typeface="Times New Roman"/>
              </a:rPr>
              <a:t>smaller </a:t>
            </a:r>
            <a:r>
              <a:rPr sz="2217" spc="-4" dirty="0">
                <a:latin typeface="Times New Roman"/>
                <a:cs typeface="Times New Roman"/>
              </a:rPr>
              <a:t>error than h over the entire distribution of</a:t>
            </a:r>
            <a:r>
              <a:rPr sz="2217" spc="-34" dirty="0">
                <a:latin typeface="Times New Roman"/>
                <a:cs typeface="Times New Roman"/>
              </a:rPr>
              <a:t> </a:t>
            </a:r>
            <a:r>
              <a:rPr sz="2217" spc="-4" dirty="0">
                <a:latin typeface="Times New Roman"/>
                <a:cs typeface="Times New Roman"/>
              </a:rPr>
              <a:t>instances.</a:t>
            </a:r>
            <a:endParaRPr sz="2217">
              <a:latin typeface="Times New Roman"/>
              <a:cs typeface="Times New Roman"/>
            </a:endParaRPr>
          </a:p>
          <a:p>
            <a:pPr>
              <a:spcBef>
                <a:spcPts val="26"/>
              </a:spcBef>
            </a:pPr>
            <a:endParaRPr sz="3198">
              <a:latin typeface="Times New Roman"/>
              <a:cs typeface="Times New Roman"/>
            </a:endParaRPr>
          </a:p>
          <a:p>
            <a:pPr marL="10829">
              <a:spcBef>
                <a:spcPts val="4"/>
              </a:spcBef>
            </a:pPr>
            <a:r>
              <a:rPr sz="2217" spc="-4" dirty="0">
                <a:latin typeface="Times New Roman"/>
                <a:cs typeface="Times New Roman"/>
              </a:rPr>
              <a:t>Reasons </a:t>
            </a:r>
            <a:r>
              <a:rPr sz="2217" dirty="0">
                <a:latin typeface="Times New Roman"/>
                <a:cs typeface="Times New Roman"/>
              </a:rPr>
              <a:t>for</a:t>
            </a:r>
            <a:r>
              <a:rPr sz="2217" spc="-30" dirty="0">
                <a:latin typeface="Times New Roman"/>
                <a:cs typeface="Times New Roman"/>
              </a:rPr>
              <a:t> </a:t>
            </a:r>
            <a:r>
              <a:rPr sz="2217" spc="-4" dirty="0">
                <a:latin typeface="Times New Roman"/>
                <a:cs typeface="Times New Roman"/>
              </a:rPr>
              <a:t>overfitting:</a:t>
            </a:r>
            <a:endParaRPr sz="2217">
              <a:latin typeface="Times New Roman"/>
              <a:cs typeface="Times New Roman"/>
            </a:endParaRPr>
          </a:p>
          <a:p>
            <a:pPr marL="694157" indent="-263152">
              <a:spcBef>
                <a:spcPts val="529"/>
              </a:spcBef>
              <a:buChar char="–"/>
              <a:tabLst>
                <a:tab pos="694157" algn="l"/>
                <a:tab pos="694699" algn="l"/>
              </a:tabLst>
            </a:pPr>
            <a:r>
              <a:rPr sz="2217" spc="-4" dirty="0">
                <a:latin typeface="Times New Roman"/>
                <a:cs typeface="Times New Roman"/>
              </a:rPr>
              <a:t>Errors and noise in training</a:t>
            </a:r>
            <a:r>
              <a:rPr sz="2217" spc="-26" dirty="0">
                <a:latin typeface="Times New Roman"/>
                <a:cs typeface="Times New Roman"/>
              </a:rPr>
              <a:t> </a:t>
            </a:r>
            <a:r>
              <a:rPr sz="2217" spc="-9" dirty="0">
                <a:latin typeface="Times New Roman"/>
                <a:cs typeface="Times New Roman"/>
              </a:rPr>
              <a:t>examples</a:t>
            </a:r>
            <a:endParaRPr sz="2217">
              <a:latin typeface="Times New Roman"/>
              <a:cs typeface="Times New Roman"/>
            </a:endParaRPr>
          </a:p>
          <a:p>
            <a:pPr marL="694157" marR="126703" indent="-262610">
              <a:spcBef>
                <a:spcPts val="512"/>
              </a:spcBef>
              <a:buChar char="–"/>
              <a:tabLst>
                <a:tab pos="694157" algn="l"/>
                <a:tab pos="694699" algn="l"/>
              </a:tabLst>
            </a:pPr>
            <a:r>
              <a:rPr sz="2217" spc="-4" dirty="0">
                <a:latin typeface="Times New Roman"/>
                <a:cs typeface="Times New Roman"/>
              </a:rPr>
              <a:t>Coincidental regularities (especially </a:t>
            </a:r>
            <a:r>
              <a:rPr sz="2217" spc="-9" dirty="0">
                <a:latin typeface="Times New Roman"/>
                <a:cs typeface="Times New Roman"/>
              </a:rPr>
              <a:t>small number </a:t>
            </a:r>
            <a:r>
              <a:rPr sz="2217" spc="-4" dirty="0">
                <a:latin typeface="Times New Roman"/>
                <a:cs typeface="Times New Roman"/>
              </a:rPr>
              <a:t>of </a:t>
            </a:r>
            <a:r>
              <a:rPr sz="2217" spc="-9" dirty="0">
                <a:latin typeface="Times New Roman"/>
                <a:cs typeface="Times New Roman"/>
              </a:rPr>
              <a:t>examples </a:t>
            </a:r>
            <a:r>
              <a:rPr sz="2217" spc="-4" dirty="0">
                <a:latin typeface="Times New Roman"/>
                <a:cs typeface="Times New Roman"/>
              </a:rPr>
              <a:t>are  associated </a:t>
            </a:r>
            <a:r>
              <a:rPr sz="2217" spc="-9" dirty="0">
                <a:latin typeface="Times New Roman"/>
                <a:cs typeface="Times New Roman"/>
              </a:rPr>
              <a:t>with </a:t>
            </a:r>
            <a:r>
              <a:rPr sz="2217" spc="-4" dirty="0">
                <a:latin typeface="Times New Roman"/>
                <a:cs typeface="Times New Roman"/>
              </a:rPr>
              <a:t>leaf</a:t>
            </a:r>
            <a:r>
              <a:rPr sz="2217" spc="-21" dirty="0">
                <a:latin typeface="Times New Roman"/>
                <a:cs typeface="Times New Roman"/>
              </a:rPr>
              <a:t> </a:t>
            </a:r>
            <a:r>
              <a:rPr sz="2217" spc="-4" dirty="0">
                <a:latin typeface="Times New Roman"/>
                <a:cs typeface="Times New Roman"/>
              </a:rPr>
              <a:t>nodes).</a:t>
            </a:r>
            <a:endParaRPr sz="2217">
              <a:latin typeface="Times New Roman"/>
              <a:cs typeface="Times New Roman"/>
            </a:endParaRPr>
          </a:p>
        </p:txBody>
      </p:sp>
    </p:spTree>
    <p:extLst>
      <p:ext uri="{BB962C8B-B14F-4D97-AF65-F5344CB8AC3E}">
        <p14:creationId xmlns:p14="http://schemas.microsoft.com/office/powerpoint/2010/main" val="12264337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100" y="582888"/>
            <a:ext cx="2616891" cy="503925"/>
          </a:xfrm>
          <a:prstGeom prst="rect">
            <a:avLst/>
          </a:prstGeom>
        </p:spPr>
        <p:txBody>
          <a:bodyPr vert="horz" wrap="square" lIns="0" tIns="11371" rIns="0" bIns="0" rtlCol="0">
            <a:spAutoFit/>
          </a:bodyPr>
          <a:lstStyle/>
          <a:p>
            <a:pPr marL="10829">
              <a:spcBef>
                <a:spcPts val="90"/>
              </a:spcBef>
            </a:pPr>
            <a:r>
              <a:rPr dirty="0"/>
              <a:t>Overfitting</a:t>
            </a:r>
          </a:p>
        </p:txBody>
      </p:sp>
      <p:sp>
        <p:nvSpPr>
          <p:cNvPr id="3" name="object 3"/>
          <p:cNvSpPr/>
          <p:nvPr/>
        </p:nvSpPr>
        <p:spPr>
          <a:xfrm>
            <a:off x="834319" y="1100548"/>
            <a:ext cx="6209312" cy="3799922"/>
          </a:xfrm>
          <a:prstGeom prst="rect">
            <a:avLst/>
          </a:prstGeom>
          <a:blipFill>
            <a:blip r:embed="rId2" cstate="print"/>
            <a:stretch>
              <a:fillRect/>
            </a:stretch>
          </a:blipFill>
        </p:spPr>
        <p:txBody>
          <a:bodyPr wrap="square" lIns="0" tIns="0" rIns="0" bIns="0" rtlCol="0"/>
          <a:lstStyle/>
          <a:p>
            <a:endParaRPr sz="1535"/>
          </a:p>
        </p:txBody>
      </p:sp>
      <p:sp>
        <p:nvSpPr>
          <p:cNvPr id="4" name="object 4"/>
          <p:cNvSpPr txBox="1"/>
          <p:nvPr/>
        </p:nvSpPr>
        <p:spPr>
          <a:xfrm>
            <a:off x="495999" y="4991006"/>
            <a:ext cx="8045919" cy="1138646"/>
          </a:xfrm>
          <a:prstGeom prst="rect">
            <a:avLst/>
          </a:prstGeom>
        </p:spPr>
        <p:txBody>
          <a:bodyPr vert="horz" wrap="square" lIns="0" tIns="10288" rIns="0" bIns="0" rtlCol="0">
            <a:spAutoFit/>
          </a:bodyPr>
          <a:lstStyle/>
          <a:p>
            <a:pPr marL="187347" marR="4332" indent="-177059">
              <a:lnSpc>
                <a:spcPct val="100499"/>
              </a:lnSpc>
              <a:spcBef>
                <a:spcPts val="81"/>
              </a:spcBef>
              <a:buFont typeface="Arial"/>
              <a:buChar char="•"/>
              <a:tabLst>
                <a:tab pos="198176" algn="l"/>
              </a:tabLst>
            </a:pPr>
            <a:r>
              <a:rPr sz="1833" dirty="0">
                <a:latin typeface="Times New Roman"/>
                <a:cs typeface="Times New Roman"/>
              </a:rPr>
              <a:t>As </a:t>
            </a:r>
            <a:r>
              <a:rPr sz="1833" spc="-13" dirty="0">
                <a:latin typeface="Times New Roman"/>
                <a:cs typeface="Times New Roman"/>
              </a:rPr>
              <a:t>ID3 </a:t>
            </a:r>
            <a:r>
              <a:rPr sz="1833" dirty="0">
                <a:latin typeface="Times New Roman"/>
                <a:cs typeface="Times New Roman"/>
              </a:rPr>
              <a:t>adds </a:t>
            </a:r>
            <a:r>
              <a:rPr sz="1833" spc="4" dirty="0">
                <a:latin typeface="Times New Roman"/>
                <a:cs typeface="Times New Roman"/>
              </a:rPr>
              <a:t>new </a:t>
            </a:r>
            <a:r>
              <a:rPr sz="1833" dirty="0">
                <a:latin typeface="Times New Roman"/>
                <a:cs typeface="Times New Roman"/>
              </a:rPr>
              <a:t>nodes to </a:t>
            </a:r>
            <a:r>
              <a:rPr sz="1833" spc="-4" dirty="0">
                <a:latin typeface="Times New Roman"/>
                <a:cs typeface="Times New Roman"/>
              </a:rPr>
              <a:t>grow </a:t>
            </a:r>
            <a:r>
              <a:rPr sz="1833" dirty="0">
                <a:latin typeface="Times New Roman"/>
                <a:cs typeface="Times New Roman"/>
              </a:rPr>
              <a:t>the decision tree, the accuracy of the tree measured  </a:t>
            </a:r>
            <a:r>
              <a:rPr sz="1833" spc="-4" dirty="0">
                <a:latin typeface="Times New Roman"/>
                <a:cs typeface="Times New Roman"/>
              </a:rPr>
              <a:t>over </a:t>
            </a:r>
            <a:r>
              <a:rPr sz="1833" dirty="0">
                <a:latin typeface="Times New Roman"/>
                <a:cs typeface="Times New Roman"/>
              </a:rPr>
              <a:t>the training </a:t>
            </a:r>
            <a:r>
              <a:rPr sz="1833" spc="-4" dirty="0">
                <a:latin typeface="Times New Roman"/>
                <a:cs typeface="Times New Roman"/>
              </a:rPr>
              <a:t>examples </a:t>
            </a:r>
            <a:r>
              <a:rPr sz="1833" dirty="0">
                <a:latin typeface="Times New Roman"/>
                <a:cs typeface="Times New Roman"/>
              </a:rPr>
              <a:t>increases </a:t>
            </a:r>
            <a:r>
              <a:rPr sz="1833" spc="-13" dirty="0">
                <a:latin typeface="Times New Roman"/>
                <a:cs typeface="Times New Roman"/>
              </a:rPr>
              <a:t>monotonically.</a:t>
            </a:r>
            <a:endParaRPr sz="1833">
              <a:latin typeface="Times New Roman"/>
              <a:cs typeface="Times New Roman"/>
            </a:endParaRPr>
          </a:p>
          <a:p>
            <a:pPr marL="187347" marR="289142" indent="-177059">
              <a:lnSpc>
                <a:spcPct val="100499"/>
              </a:lnSpc>
              <a:buFont typeface="Arial"/>
              <a:buChar char="•"/>
              <a:tabLst>
                <a:tab pos="210630" algn="l"/>
                <a:tab pos="211171" algn="l"/>
              </a:tabLst>
            </a:pPr>
            <a:r>
              <a:rPr sz="1535" dirty="0"/>
              <a:t>	</a:t>
            </a:r>
            <a:r>
              <a:rPr sz="1833" spc="-17" dirty="0">
                <a:latin typeface="Times New Roman"/>
                <a:cs typeface="Times New Roman"/>
              </a:rPr>
              <a:t>However, </a:t>
            </a:r>
            <a:r>
              <a:rPr sz="1833" spc="-9" dirty="0">
                <a:latin typeface="Times New Roman"/>
                <a:cs typeface="Times New Roman"/>
              </a:rPr>
              <a:t>when </a:t>
            </a:r>
            <a:r>
              <a:rPr sz="1833" dirty="0">
                <a:latin typeface="Times New Roman"/>
                <a:cs typeface="Times New Roman"/>
              </a:rPr>
              <a:t>measured </a:t>
            </a:r>
            <a:r>
              <a:rPr sz="1833" spc="-4" dirty="0">
                <a:latin typeface="Times New Roman"/>
                <a:cs typeface="Times New Roman"/>
              </a:rPr>
              <a:t>over </a:t>
            </a:r>
            <a:r>
              <a:rPr sz="1833" dirty="0">
                <a:latin typeface="Times New Roman"/>
                <a:cs typeface="Times New Roman"/>
              </a:rPr>
              <a:t>a set of test </a:t>
            </a:r>
            <a:r>
              <a:rPr sz="1833" spc="-4" dirty="0">
                <a:latin typeface="Times New Roman"/>
                <a:cs typeface="Times New Roman"/>
              </a:rPr>
              <a:t>examples </a:t>
            </a:r>
            <a:r>
              <a:rPr sz="1833" dirty="0">
                <a:latin typeface="Times New Roman"/>
                <a:cs typeface="Times New Roman"/>
              </a:rPr>
              <a:t>independent of the training  </a:t>
            </a:r>
            <a:r>
              <a:rPr sz="1833" spc="-4" dirty="0">
                <a:latin typeface="Times New Roman"/>
                <a:cs typeface="Times New Roman"/>
              </a:rPr>
              <a:t>examples, </a:t>
            </a:r>
            <a:r>
              <a:rPr sz="1833" dirty="0">
                <a:latin typeface="Times New Roman"/>
                <a:cs typeface="Times New Roman"/>
              </a:rPr>
              <a:t>accuracy </a:t>
            </a:r>
            <a:r>
              <a:rPr sz="1833" spc="-4" dirty="0">
                <a:latin typeface="Times New Roman"/>
                <a:cs typeface="Times New Roman"/>
              </a:rPr>
              <a:t>first </a:t>
            </a:r>
            <a:r>
              <a:rPr sz="1833" dirty="0">
                <a:latin typeface="Times New Roman"/>
                <a:cs typeface="Times New Roman"/>
              </a:rPr>
              <a:t>increases, then</a:t>
            </a:r>
            <a:r>
              <a:rPr sz="1833" spc="-21" dirty="0">
                <a:latin typeface="Times New Roman"/>
                <a:cs typeface="Times New Roman"/>
              </a:rPr>
              <a:t> </a:t>
            </a:r>
            <a:r>
              <a:rPr sz="1833" dirty="0">
                <a:latin typeface="Times New Roman"/>
                <a:cs typeface="Times New Roman"/>
              </a:rPr>
              <a:t>decreases.</a:t>
            </a:r>
            <a:endParaRPr sz="1833">
              <a:latin typeface="Times New Roman"/>
              <a:cs typeface="Times New Roman"/>
            </a:endParaRPr>
          </a:p>
        </p:txBody>
      </p:sp>
    </p:spTree>
    <p:extLst>
      <p:ext uri="{BB962C8B-B14F-4D97-AF65-F5344CB8AC3E}">
        <p14:creationId xmlns:p14="http://schemas.microsoft.com/office/powerpoint/2010/main" val="419591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22250"/>
            <a:ext cx="8679929" cy="492443"/>
          </a:xfrm>
        </p:spPr>
        <p:txBody>
          <a:bodyPr/>
          <a:lstStyle/>
          <a:p>
            <a:r>
              <a:rPr lang="en-US" dirty="0"/>
              <a:t>Block Diagram of </a:t>
            </a:r>
            <a:r>
              <a:rPr lang="en-US" dirty="0" smtClean="0"/>
              <a:t>Reinforcement Learning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37" y="1955595"/>
            <a:ext cx="7173326" cy="2934109"/>
          </a:xfrm>
          <a:prstGeom prst="rect">
            <a:avLst/>
          </a:prstGeom>
        </p:spPr>
      </p:pic>
    </p:spTree>
    <p:extLst>
      <p:ext uri="{BB962C8B-B14F-4D97-AF65-F5344CB8AC3E}">
        <p14:creationId xmlns:p14="http://schemas.microsoft.com/office/powerpoint/2010/main" val="20329996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901" y="580288"/>
            <a:ext cx="3976866" cy="503925"/>
          </a:xfrm>
          <a:prstGeom prst="rect">
            <a:avLst/>
          </a:prstGeom>
        </p:spPr>
        <p:txBody>
          <a:bodyPr vert="horz" wrap="square" lIns="0" tIns="11371" rIns="0" bIns="0" rtlCol="0">
            <a:spAutoFit/>
          </a:bodyPr>
          <a:lstStyle/>
          <a:p>
            <a:pPr marL="10829">
              <a:spcBef>
                <a:spcPts val="90"/>
              </a:spcBef>
            </a:pPr>
            <a:r>
              <a:rPr spc="-4" dirty="0"/>
              <a:t>Avoid</a:t>
            </a:r>
            <a:r>
              <a:rPr spc="-26" dirty="0"/>
              <a:t> </a:t>
            </a:r>
            <a:r>
              <a:rPr dirty="0"/>
              <a:t>Overfitting</a:t>
            </a:r>
          </a:p>
        </p:txBody>
      </p:sp>
      <p:sp>
        <p:nvSpPr>
          <p:cNvPr id="3" name="object 3"/>
          <p:cNvSpPr txBox="1"/>
          <p:nvPr/>
        </p:nvSpPr>
        <p:spPr>
          <a:xfrm>
            <a:off x="423224" y="1340793"/>
            <a:ext cx="8448242" cy="4831737"/>
          </a:xfrm>
          <a:prstGeom prst="rect">
            <a:avLst/>
          </a:prstGeom>
        </p:spPr>
        <p:txBody>
          <a:bodyPr vert="horz" wrap="square" lIns="0" tIns="78515" rIns="0" bIns="0" rtlCol="0">
            <a:spAutoFit/>
          </a:bodyPr>
          <a:lstStyle/>
          <a:p>
            <a:pPr marL="10829">
              <a:spcBef>
                <a:spcPts val="618"/>
              </a:spcBef>
            </a:pPr>
            <a:r>
              <a:rPr sz="2217" spc="-9" dirty="0">
                <a:latin typeface="Times New Roman"/>
                <a:cs typeface="Times New Roman"/>
              </a:rPr>
              <a:t>How </a:t>
            </a:r>
            <a:r>
              <a:rPr sz="2217" spc="-4" dirty="0">
                <a:latin typeface="Times New Roman"/>
                <a:cs typeface="Times New Roman"/>
              </a:rPr>
              <a:t>can </a:t>
            </a:r>
            <a:r>
              <a:rPr sz="2217" spc="-9" dirty="0">
                <a:latin typeface="Times New Roman"/>
                <a:cs typeface="Times New Roman"/>
              </a:rPr>
              <a:t>we </a:t>
            </a:r>
            <a:r>
              <a:rPr sz="2217" spc="-4" dirty="0">
                <a:latin typeface="Times New Roman"/>
                <a:cs typeface="Times New Roman"/>
              </a:rPr>
              <a:t>avoid</a:t>
            </a:r>
            <a:r>
              <a:rPr sz="2217" dirty="0">
                <a:latin typeface="Times New Roman"/>
                <a:cs typeface="Times New Roman"/>
              </a:rPr>
              <a:t> </a:t>
            </a:r>
            <a:r>
              <a:rPr sz="2217" spc="-4" dirty="0">
                <a:latin typeface="Times New Roman"/>
                <a:cs typeface="Times New Roman"/>
              </a:rPr>
              <a:t>overfitting?</a:t>
            </a:r>
            <a:endParaRPr sz="2217">
              <a:latin typeface="Times New Roman"/>
              <a:cs typeface="Times New Roman"/>
            </a:endParaRPr>
          </a:p>
          <a:p>
            <a:pPr marL="694157" indent="-263152">
              <a:spcBef>
                <a:spcPts val="533"/>
              </a:spcBef>
              <a:buChar char="–"/>
              <a:tabLst>
                <a:tab pos="694157" algn="l"/>
                <a:tab pos="694699" algn="l"/>
              </a:tabLst>
            </a:pPr>
            <a:r>
              <a:rPr sz="2217" spc="-9" dirty="0">
                <a:latin typeface="Times New Roman"/>
                <a:cs typeface="Times New Roman"/>
              </a:rPr>
              <a:t>Stop </a:t>
            </a:r>
            <a:r>
              <a:rPr sz="2217" spc="-4" dirty="0">
                <a:latin typeface="Times New Roman"/>
                <a:cs typeface="Times New Roman"/>
              </a:rPr>
              <a:t>growing </a:t>
            </a:r>
            <a:r>
              <a:rPr sz="2217" spc="-9" dirty="0">
                <a:latin typeface="Times New Roman"/>
                <a:cs typeface="Times New Roman"/>
              </a:rPr>
              <a:t>when </a:t>
            </a:r>
            <a:r>
              <a:rPr sz="2217" spc="-4" dirty="0">
                <a:latin typeface="Times New Roman"/>
                <a:cs typeface="Times New Roman"/>
              </a:rPr>
              <a:t>data </a:t>
            </a:r>
            <a:r>
              <a:rPr sz="2217" spc="-9" dirty="0">
                <a:latin typeface="Times New Roman"/>
                <a:cs typeface="Times New Roman"/>
              </a:rPr>
              <a:t>split </a:t>
            </a:r>
            <a:r>
              <a:rPr sz="2217" spc="-4" dirty="0">
                <a:latin typeface="Times New Roman"/>
                <a:cs typeface="Times New Roman"/>
              </a:rPr>
              <a:t>not </a:t>
            </a:r>
            <a:r>
              <a:rPr sz="2217" spc="-9" dirty="0">
                <a:latin typeface="Times New Roman"/>
                <a:cs typeface="Times New Roman"/>
              </a:rPr>
              <a:t>statistically</a:t>
            </a:r>
            <a:r>
              <a:rPr sz="2217" spc="-51" dirty="0">
                <a:latin typeface="Times New Roman"/>
                <a:cs typeface="Times New Roman"/>
              </a:rPr>
              <a:t> </a:t>
            </a:r>
            <a:r>
              <a:rPr sz="2217" spc="-4" dirty="0">
                <a:latin typeface="Times New Roman"/>
                <a:cs typeface="Times New Roman"/>
              </a:rPr>
              <a:t>significant</a:t>
            </a:r>
            <a:endParaRPr sz="2217">
              <a:latin typeface="Times New Roman"/>
              <a:cs typeface="Times New Roman"/>
            </a:endParaRPr>
          </a:p>
          <a:p>
            <a:pPr marL="1063436" marR="500313" lvl="1" indent="-210630">
              <a:lnSpc>
                <a:spcPct val="100499"/>
              </a:lnSpc>
              <a:spcBef>
                <a:spcPts val="452"/>
              </a:spcBef>
              <a:buChar char="•"/>
              <a:tabLst>
                <a:tab pos="1062895" algn="l"/>
                <a:tab pos="1063436" algn="l"/>
              </a:tabLst>
            </a:pPr>
            <a:r>
              <a:rPr sz="1833" dirty="0">
                <a:latin typeface="Times New Roman"/>
                <a:cs typeface="Times New Roman"/>
              </a:rPr>
              <a:t>stop </a:t>
            </a:r>
            <a:r>
              <a:rPr sz="1833" spc="-9" dirty="0">
                <a:latin typeface="Times New Roman"/>
                <a:cs typeface="Times New Roman"/>
              </a:rPr>
              <a:t>growing </a:t>
            </a:r>
            <a:r>
              <a:rPr sz="1833" dirty="0">
                <a:latin typeface="Times New Roman"/>
                <a:cs typeface="Times New Roman"/>
              </a:rPr>
              <a:t>the tree earlier, before it reaches the point </a:t>
            </a:r>
            <a:r>
              <a:rPr sz="1833" spc="-9" dirty="0">
                <a:latin typeface="Times New Roman"/>
                <a:cs typeface="Times New Roman"/>
              </a:rPr>
              <a:t>where </a:t>
            </a:r>
            <a:r>
              <a:rPr sz="1833" dirty="0">
                <a:latin typeface="Times New Roman"/>
                <a:cs typeface="Times New Roman"/>
              </a:rPr>
              <a:t>it perfectly  classifies the training</a:t>
            </a:r>
            <a:r>
              <a:rPr sz="1833" spc="-34" dirty="0">
                <a:latin typeface="Times New Roman"/>
                <a:cs typeface="Times New Roman"/>
              </a:rPr>
              <a:t> </a:t>
            </a:r>
            <a:r>
              <a:rPr sz="1833" dirty="0">
                <a:latin typeface="Times New Roman"/>
                <a:cs typeface="Times New Roman"/>
              </a:rPr>
              <a:t>data</a:t>
            </a:r>
            <a:endParaRPr sz="1833">
              <a:latin typeface="Times New Roman"/>
              <a:cs typeface="Times New Roman"/>
            </a:endParaRPr>
          </a:p>
          <a:p>
            <a:pPr marL="694157" indent="-263152">
              <a:spcBef>
                <a:spcPts val="507"/>
              </a:spcBef>
              <a:buChar char="–"/>
              <a:tabLst>
                <a:tab pos="694157" algn="l"/>
                <a:tab pos="694699" algn="l"/>
              </a:tabLst>
            </a:pPr>
            <a:r>
              <a:rPr sz="2217" spc="-9" dirty="0">
                <a:latin typeface="Times New Roman"/>
                <a:cs typeface="Times New Roman"/>
              </a:rPr>
              <a:t>Grow </a:t>
            </a:r>
            <a:r>
              <a:rPr sz="2217" dirty="0">
                <a:latin typeface="Times New Roman"/>
                <a:cs typeface="Times New Roman"/>
              </a:rPr>
              <a:t>full </a:t>
            </a:r>
            <a:r>
              <a:rPr sz="2217" spc="-4" dirty="0">
                <a:latin typeface="Times New Roman"/>
                <a:cs typeface="Times New Roman"/>
              </a:rPr>
              <a:t>tree then</a:t>
            </a:r>
            <a:r>
              <a:rPr sz="2217" spc="-47" dirty="0">
                <a:latin typeface="Times New Roman"/>
                <a:cs typeface="Times New Roman"/>
              </a:rPr>
              <a:t> </a:t>
            </a:r>
            <a:r>
              <a:rPr sz="2217" spc="-4" dirty="0">
                <a:latin typeface="Times New Roman"/>
                <a:cs typeface="Times New Roman"/>
              </a:rPr>
              <a:t>post-prune</a:t>
            </a:r>
            <a:endParaRPr sz="2217">
              <a:latin typeface="Times New Roman"/>
              <a:cs typeface="Times New Roman"/>
            </a:endParaRPr>
          </a:p>
          <a:p>
            <a:pPr marL="1063436" lvl="1" indent="-210630">
              <a:spcBef>
                <a:spcPts val="465"/>
              </a:spcBef>
              <a:buChar char="•"/>
              <a:tabLst>
                <a:tab pos="1062895" algn="l"/>
                <a:tab pos="1063436" algn="l"/>
              </a:tabLst>
            </a:pPr>
            <a:r>
              <a:rPr sz="1833" dirty="0">
                <a:latin typeface="Times New Roman"/>
                <a:cs typeface="Times New Roman"/>
              </a:rPr>
              <a:t>allow the tree to </a:t>
            </a:r>
            <a:r>
              <a:rPr sz="1833" spc="-4" dirty="0">
                <a:latin typeface="Times New Roman"/>
                <a:cs typeface="Times New Roman"/>
              </a:rPr>
              <a:t>overfit </a:t>
            </a:r>
            <a:r>
              <a:rPr sz="1833" dirty="0">
                <a:latin typeface="Times New Roman"/>
                <a:cs typeface="Times New Roman"/>
              </a:rPr>
              <a:t>the data, and then post-prune the</a:t>
            </a:r>
            <a:r>
              <a:rPr sz="1833" spc="-17" dirty="0">
                <a:latin typeface="Times New Roman"/>
                <a:cs typeface="Times New Roman"/>
              </a:rPr>
              <a:t> </a:t>
            </a:r>
            <a:r>
              <a:rPr sz="1833" dirty="0">
                <a:latin typeface="Times New Roman"/>
                <a:cs typeface="Times New Roman"/>
              </a:rPr>
              <a:t>tree.</a:t>
            </a:r>
            <a:endParaRPr sz="1833">
              <a:latin typeface="Times New Roman"/>
              <a:cs typeface="Times New Roman"/>
            </a:endParaRPr>
          </a:p>
          <a:p>
            <a:pPr marL="327586" marR="4332" indent="-317298">
              <a:lnSpc>
                <a:spcPct val="99600"/>
              </a:lnSpc>
              <a:spcBef>
                <a:spcPts val="520"/>
              </a:spcBef>
              <a:buChar char="•"/>
              <a:tabLst>
                <a:tab pos="327586" algn="l"/>
                <a:tab pos="328127" algn="l"/>
              </a:tabLst>
            </a:pPr>
            <a:r>
              <a:rPr sz="2217" spc="-4" dirty="0">
                <a:latin typeface="Times New Roman"/>
                <a:cs typeface="Times New Roman"/>
              </a:rPr>
              <a:t>The correct tree </a:t>
            </a:r>
            <a:r>
              <a:rPr sz="2217" spc="-9" dirty="0">
                <a:latin typeface="Times New Roman"/>
                <a:cs typeface="Times New Roman"/>
              </a:rPr>
              <a:t>size </a:t>
            </a:r>
            <a:r>
              <a:rPr sz="2217" spc="-4" dirty="0">
                <a:latin typeface="Times New Roman"/>
                <a:cs typeface="Times New Roman"/>
              </a:rPr>
              <a:t>is </a:t>
            </a:r>
            <a:r>
              <a:rPr sz="2217" dirty="0">
                <a:latin typeface="Times New Roman"/>
                <a:cs typeface="Times New Roman"/>
              </a:rPr>
              <a:t>found </a:t>
            </a:r>
            <a:r>
              <a:rPr sz="2217" spc="-4" dirty="0">
                <a:latin typeface="Times New Roman"/>
                <a:cs typeface="Times New Roman"/>
              </a:rPr>
              <a:t>by </a:t>
            </a:r>
            <a:r>
              <a:rPr sz="2217" spc="-9" dirty="0">
                <a:latin typeface="Times New Roman"/>
                <a:cs typeface="Times New Roman"/>
              </a:rPr>
              <a:t>stopping </a:t>
            </a:r>
            <a:r>
              <a:rPr sz="2217" spc="-4" dirty="0">
                <a:latin typeface="Times New Roman"/>
                <a:cs typeface="Times New Roman"/>
              </a:rPr>
              <a:t>early or by post-pruning, a  key question is </a:t>
            </a:r>
            <a:r>
              <a:rPr sz="2217" spc="-9" dirty="0">
                <a:latin typeface="Times New Roman"/>
                <a:cs typeface="Times New Roman"/>
              </a:rPr>
              <a:t>what </a:t>
            </a:r>
            <a:r>
              <a:rPr sz="2217" spc="-4" dirty="0">
                <a:latin typeface="Times New Roman"/>
                <a:cs typeface="Times New Roman"/>
              </a:rPr>
              <a:t>criterion is to be used to </a:t>
            </a:r>
            <a:r>
              <a:rPr sz="2217" spc="-9" dirty="0">
                <a:latin typeface="Times New Roman"/>
                <a:cs typeface="Times New Roman"/>
              </a:rPr>
              <a:t>determine </a:t>
            </a:r>
            <a:r>
              <a:rPr sz="2217" spc="-4" dirty="0">
                <a:latin typeface="Times New Roman"/>
                <a:cs typeface="Times New Roman"/>
              </a:rPr>
              <a:t>the correct </a:t>
            </a:r>
            <a:r>
              <a:rPr sz="2217" dirty="0">
                <a:latin typeface="Times New Roman"/>
                <a:cs typeface="Times New Roman"/>
              </a:rPr>
              <a:t>final  </a:t>
            </a:r>
            <a:r>
              <a:rPr sz="2217" spc="-4" dirty="0">
                <a:latin typeface="Times New Roman"/>
                <a:cs typeface="Times New Roman"/>
              </a:rPr>
              <a:t>tree</a:t>
            </a:r>
            <a:r>
              <a:rPr sz="2217" spc="-26" dirty="0">
                <a:latin typeface="Times New Roman"/>
                <a:cs typeface="Times New Roman"/>
              </a:rPr>
              <a:t> </a:t>
            </a:r>
            <a:r>
              <a:rPr sz="2217" spc="-9" dirty="0">
                <a:latin typeface="Times New Roman"/>
                <a:cs typeface="Times New Roman"/>
              </a:rPr>
              <a:t>size.</a:t>
            </a:r>
            <a:endParaRPr sz="2217">
              <a:latin typeface="Times New Roman"/>
              <a:cs typeface="Times New Roman"/>
            </a:endParaRPr>
          </a:p>
          <a:p>
            <a:pPr marL="694157" marR="27614" lvl="1" indent="-262610">
              <a:lnSpc>
                <a:spcPct val="100499"/>
              </a:lnSpc>
              <a:spcBef>
                <a:spcPts val="452"/>
              </a:spcBef>
              <a:buChar char="–"/>
              <a:tabLst>
                <a:tab pos="694157" algn="l"/>
                <a:tab pos="694699" algn="l"/>
              </a:tabLst>
            </a:pPr>
            <a:r>
              <a:rPr sz="1833" dirty="0">
                <a:latin typeface="Times New Roman"/>
                <a:cs typeface="Times New Roman"/>
              </a:rPr>
              <a:t>Use a </a:t>
            </a:r>
            <a:r>
              <a:rPr sz="1833" spc="-4" dirty="0">
                <a:latin typeface="Times New Roman"/>
                <a:cs typeface="Times New Roman"/>
              </a:rPr>
              <a:t>separate </a:t>
            </a:r>
            <a:r>
              <a:rPr sz="1833" dirty="0">
                <a:latin typeface="Times New Roman"/>
                <a:cs typeface="Times New Roman"/>
              </a:rPr>
              <a:t>set of </a:t>
            </a:r>
            <a:r>
              <a:rPr sz="1833" spc="-4" dirty="0">
                <a:latin typeface="Times New Roman"/>
                <a:cs typeface="Times New Roman"/>
              </a:rPr>
              <a:t>examples, </a:t>
            </a:r>
            <a:r>
              <a:rPr sz="1833" dirty="0">
                <a:latin typeface="Times New Roman"/>
                <a:cs typeface="Times New Roman"/>
              </a:rPr>
              <a:t>distinct </a:t>
            </a:r>
            <a:r>
              <a:rPr sz="1833" spc="-4" dirty="0">
                <a:latin typeface="Times New Roman"/>
                <a:cs typeface="Times New Roman"/>
              </a:rPr>
              <a:t>from </a:t>
            </a:r>
            <a:r>
              <a:rPr sz="1833" dirty="0">
                <a:latin typeface="Times New Roman"/>
                <a:cs typeface="Times New Roman"/>
              </a:rPr>
              <a:t>the training </a:t>
            </a:r>
            <a:r>
              <a:rPr sz="1833" spc="-4" dirty="0">
                <a:latin typeface="Times New Roman"/>
                <a:cs typeface="Times New Roman"/>
              </a:rPr>
              <a:t>examples, </a:t>
            </a:r>
            <a:r>
              <a:rPr sz="1833" dirty="0">
                <a:latin typeface="Times New Roman"/>
                <a:cs typeface="Times New Roman"/>
              </a:rPr>
              <a:t>to evaluate the  utility of post-pruning nodes </a:t>
            </a:r>
            <a:r>
              <a:rPr sz="1833" spc="-4" dirty="0">
                <a:latin typeface="Times New Roman"/>
                <a:cs typeface="Times New Roman"/>
              </a:rPr>
              <a:t>from </a:t>
            </a:r>
            <a:r>
              <a:rPr sz="1833" dirty="0">
                <a:latin typeface="Times New Roman"/>
                <a:cs typeface="Times New Roman"/>
              </a:rPr>
              <a:t>the</a:t>
            </a:r>
            <a:r>
              <a:rPr sz="1833" spc="-34" dirty="0">
                <a:latin typeface="Times New Roman"/>
                <a:cs typeface="Times New Roman"/>
              </a:rPr>
              <a:t> </a:t>
            </a:r>
            <a:r>
              <a:rPr sz="1833" dirty="0">
                <a:latin typeface="Times New Roman"/>
                <a:cs typeface="Times New Roman"/>
              </a:rPr>
              <a:t>tree.</a:t>
            </a:r>
            <a:endParaRPr sz="1833">
              <a:latin typeface="Times New Roman"/>
              <a:cs typeface="Times New Roman"/>
            </a:endParaRPr>
          </a:p>
          <a:p>
            <a:pPr marL="694157" marR="160273" lvl="1" indent="-262610">
              <a:lnSpc>
                <a:spcPct val="100499"/>
              </a:lnSpc>
              <a:spcBef>
                <a:spcPts val="452"/>
              </a:spcBef>
              <a:buChar char="–"/>
              <a:tabLst>
                <a:tab pos="694157" algn="l"/>
                <a:tab pos="694699" algn="l"/>
              </a:tabLst>
            </a:pPr>
            <a:r>
              <a:rPr sz="1833" dirty="0">
                <a:latin typeface="Times New Roman"/>
                <a:cs typeface="Times New Roman"/>
              </a:rPr>
              <a:t>Use all the available data </a:t>
            </a:r>
            <a:r>
              <a:rPr sz="1833" spc="-4" dirty="0">
                <a:latin typeface="Times New Roman"/>
                <a:cs typeface="Times New Roman"/>
              </a:rPr>
              <a:t>for </a:t>
            </a:r>
            <a:r>
              <a:rPr sz="1833" dirty="0">
                <a:latin typeface="Times New Roman"/>
                <a:cs typeface="Times New Roman"/>
              </a:rPr>
              <a:t>training, but apply a </a:t>
            </a:r>
            <a:r>
              <a:rPr sz="1833" spc="-4" dirty="0">
                <a:latin typeface="Times New Roman"/>
                <a:cs typeface="Times New Roman"/>
              </a:rPr>
              <a:t>statistical </a:t>
            </a:r>
            <a:r>
              <a:rPr sz="1833" dirty="0">
                <a:latin typeface="Times New Roman"/>
                <a:cs typeface="Times New Roman"/>
              </a:rPr>
              <a:t>test to estimate  </a:t>
            </a:r>
            <a:r>
              <a:rPr sz="1833" spc="-4" dirty="0">
                <a:latin typeface="Times New Roman"/>
                <a:cs typeface="Times New Roman"/>
              </a:rPr>
              <a:t>whether </a:t>
            </a:r>
            <a:r>
              <a:rPr sz="1833" dirty="0">
                <a:latin typeface="Times New Roman"/>
                <a:cs typeface="Times New Roman"/>
              </a:rPr>
              <a:t>expanding a particular node is </a:t>
            </a:r>
            <a:r>
              <a:rPr sz="1833" spc="-4" dirty="0">
                <a:latin typeface="Times New Roman"/>
                <a:cs typeface="Times New Roman"/>
              </a:rPr>
              <a:t>likely </a:t>
            </a:r>
            <a:r>
              <a:rPr sz="1833" dirty="0">
                <a:latin typeface="Times New Roman"/>
                <a:cs typeface="Times New Roman"/>
              </a:rPr>
              <a:t>to produce an </a:t>
            </a:r>
            <a:r>
              <a:rPr sz="1833" spc="-4" dirty="0">
                <a:latin typeface="Times New Roman"/>
                <a:cs typeface="Times New Roman"/>
              </a:rPr>
              <a:t>improvement </a:t>
            </a:r>
            <a:r>
              <a:rPr sz="1833" spc="-9" dirty="0">
                <a:latin typeface="Times New Roman"/>
                <a:cs typeface="Times New Roman"/>
              </a:rPr>
              <a:t>beyond  </a:t>
            </a:r>
            <a:r>
              <a:rPr sz="1833" dirty="0">
                <a:latin typeface="Times New Roman"/>
                <a:cs typeface="Times New Roman"/>
              </a:rPr>
              <a:t>the training </a:t>
            </a:r>
            <a:r>
              <a:rPr sz="1833" spc="-4" dirty="0">
                <a:latin typeface="Times New Roman"/>
                <a:cs typeface="Times New Roman"/>
              </a:rPr>
              <a:t>set. </a:t>
            </a:r>
            <a:r>
              <a:rPr sz="1833" dirty="0">
                <a:latin typeface="Times New Roman"/>
                <a:cs typeface="Times New Roman"/>
              </a:rPr>
              <a:t>( </a:t>
            </a:r>
            <a:r>
              <a:rPr sz="1833" spc="-4" dirty="0">
                <a:latin typeface="Times New Roman"/>
                <a:cs typeface="Times New Roman"/>
              </a:rPr>
              <a:t>chi-square </a:t>
            </a:r>
            <a:r>
              <a:rPr sz="1833" dirty="0">
                <a:latin typeface="Times New Roman"/>
                <a:cs typeface="Times New Roman"/>
              </a:rPr>
              <a:t>test</a:t>
            </a:r>
            <a:r>
              <a:rPr sz="1833" spc="-38" dirty="0">
                <a:latin typeface="Times New Roman"/>
                <a:cs typeface="Times New Roman"/>
              </a:rPr>
              <a:t> </a:t>
            </a:r>
            <a:r>
              <a:rPr sz="1833" dirty="0">
                <a:latin typeface="Times New Roman"/>
                <a:cs typeface="Times New Roman"/>
              </a:rPr>
              <a:t>)</a:t>
            </a:r>
            <a:endParaRPr sz="1833">
              <a:latin typeface="Times New Roman"/>
              <a:cs typeface="Times New Roman"/>
            </a:endParaRPr>
          </a:p>
        </p:txBody>
      </p:sp>
    </p:spTree>
    <p:extLst>
      <p:ext uri="{BB962C8B-B14F-4D97-AF65-F5344CB8AC3E}">
        <p14:creationId xmlns:p14="http://schemas.microsoft.com/office/powerpoint/2010/main" val="697071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225" y="580288"/>
            <a:ext cx="7759363" cy="503925"/>
          </a:xfrm>
          <a:prstGeom prst="rect">
            <a:avLst/>
          </a:prstGeom>
        </p:spPr>
        <p:txBody>
          <a:bodyPr vert="horz" wrap="square" lIns="0" tIns="11371" rIns="0" bIns="0" rtlCol="0">
            <a:spAutoFit/>
          </a:bodyPr>
          <a:lstStyle/>
          <a:p>
            <a:pPr marL="10829">
              <a:spcBef>
                <a:spcPts val="90"/>
              </a:spcBef>
            </a:pPr>
            <a:r>
              <a:rPr spc="-4" dirty="0"/>
              <a:t>Avoid </a:t>
            </a:r>
            <a:r>
              <a:rPr dirty="0"/>
              <a:t>Overfitting - Reduced-Error</a:t>
            </a:r>
            <a:r>
              <a:rPr spc="-17" dirty="0"/>
              <a:t> </a:t>
            </a:r>
            <a:r>
              <a:rPr dirty="0"/>
              <a:t>Pruning</a:t>
            </a:r>
          </a:p>
        </p:txBody>
      </p:sp>
      <p:sp>
        <p:nvSpPr>
          <p:cNvPr id="3" name="object 3"/>
          <p:cNvSpPr txBox="1"/>
          <p:nvPr/>
        </p:nvSpPr>
        <p:spPr>
          <a:xfrm>
            <a:off x="423225" y="1340793"/>
            <a:ext cx="8436871" cy="4690993"/>
          </a:xfrm>
          <a:prstGeom prst="rect">
            <a:avLst/>
          </a:prstGeom>
        </p:spPr>
        <p:txBody>
          <a:bodyPr vert="horz" wrap="square" lIns="0" tIns="78515" rIns="0" bIns="0" rtlCol="0">
            <a:spAutoFit/>
          </a:bodyPr>
          <a:lstStyle/>
          <a:p>
            <a:pPr marL="327586" indent="-317298">
              <a:spcBef>
                <a:spcPts val="618"/>
              </a:spcBef>
              <a:buChar char="•"/>
              <a:tabLst>
                <a:tab pos="327586" algn="l"/>
                <a:tab pos="328127" algn="l"/>
              </a:tabLst>
            </a:pPr>
            <a:r>
              <a:rPr sz="2217" spc="-9" dirty="0">
                <a:latin typeface="Times New Roman"/>
                <a:cs typeface="Times New Roman"/>
              </a:rPr>
              <a:t>Split </a:t>
            </a:r>
            <a:r>
              <a:rPr sz="2217" spc="-4" dirty="0">
                <a:latin typeface="Times New Roman"/>
                <a:cs typeface="Times New Roman"/>
              </a:rPr>
              <a:t>data into </a:t>
            </a:r>
            <a:r>
              <a:rPr sz="2217" i="1" spc="-4" dirty="0">
                <a:latin typeface="Times New Roman"/>
                <a:cs typeface="Times New Roman"/>
              </a:rPr>
              <a:t>training </a:t>
            </a:r>
            <a:r>
              <a:rPr sz="2217" spc="-4" dirty="0">
                <a:latin typeface="Times New Roman"/>
                <a:cs typeface="Times New Roman"/>
              </a:rPr>
              <a:t>and </a:t>
            </a:r>
            <a:r>
              <a:rPr sz="2217" i="1" spc="-4" dirty="0">
                <a:latin typeface="Times New Roman"/>
                <a:cs typeface="Times New Roman"/>
              </a:rPr>
              <a:t>validation</a:t>
            </a:r>
            <a:r>
              <a:rPr sz="2217" i="1" spc="-72" dirty="0">
                <a:latin typeface="Times New Roman"/>
                <a:cs typeface="Times New Roman"/>
              </a:rPr>
              <a:t> </a:t>
            </a:r>
            <a:r>
              <a:rPr sz="2217" spc="-9" dirty="0">
                <a:latin typeface="Times New Roman"/>
                <a:cs typeface="Times New Roman"/>
              </a:rPr>
              <a:t>set</a:t>
            </a:r>
            <a:endParaRPr sz="2217">
              <a:latin typeface="Times New Roman"/>
              <a:cs typeface="Times New Roman"/>
            </a:endParaRPr>
          </a:p>
          <a:p>
            <a:pPr marL="327586" indent="-317298">
              <a:spcBef>
                <a:spcPts val="533"/>
              </a:spcBef>
              <a:buChar char="•"/>
              <a:tabLst>
                <a:tab pos="327586" algn="l"/>
                <a:tab pos="328127" algn="l"/>
              </a:tabLst>
            </a:pPr>
            <a:r>
              <a:rPr sz="2217" spc="-9" dirty="0">
                <a:latin typeface="Times New Roman"/>
                <a:cs typeface="Times New Roman"/>
              </a:rPr>
              <a:t>Do </a:t>
            </a:r>
            <a:r>
              <a:rPr sz="2217" spc="-4" dirty="0">
                <a:latin typeface="Times New Roman"/>
                <a:cs typeface="Times New Roman"/>
              </a:rPr>
              <a:t>until further pruning is</a:t>
            </a:r>
            <a:r>
              <a:rPr sz="2217" spc="-43" dirty="0">
                <a:latin typeface="Times New Roman"/>
                <a:cs typeface="Times New Roman"/>
              </a:rPr>
              <a:t> </a:t>
            </a:r>
            <a:r>
              <a:rPr sz="2217" spc="-4" dirty="0">
                <a:latin typeface="Times New Roman"/>
                <a:cs typeface="Times New Roman"/>
              </a:rPr>
              <a:t>harmful:</a:t>
            </a:r>
            <a:endParaRPr sz="2217">
              <a:latin typeface="Times New Roman"/>
              <a:cs typeface="Times New Roman"/>
            </a:endParaRPr>
          </a:p>
          <a:p>
            <a:pPr marL="694157" marR="549586" lvl="1" indent="-262610">
              <a:spcBef>
                <a:spcPts val="512"/>
              </a:spcBef>
              <a:buChar char="–"/>
              <a:tabLst>
                <a:tab pos="694157" algn="l"/>
                <a:tab pos="694699" algn="l"/>
              </a:tabLst>
            </a:pPr>
            <a:r>
              <a:rPr sz="2217" spc="-4" dirty="0">
                <a:latin typeface="Times New Roman"/>
                <a:cs typeface="Times New Roman"/>
              </a:rPr>
              <a:t>Evaluate </a:t>
            </a:r>
            <a:r>
              <a:rPr sz="2217" spc="-9" dirty="0">
                <a:latin typeface="Times New Roman"/>
                <a:cs typeface="Times New Roman"/>
              </a:rPr>
              <a:t>impact </a:t>
            </a:r>
            <a:r>
              <a:rPr sz="2217" spc="-4" dirty="0">
                <a:latin typeface="Times New Roman"/>
                <a:cs typeface="Times New Roman"/>
              </a:rPr>
              <a:t>on </a:t>
            </a:r>
            <a:r>
              <a:rPr sz="2217" i="1" spc="-4" dirty="0">
                <a:latin typeface="Times New Roman"/>
                <a:cs typeface="Times New Roman"/>
              </a:rPr>
              <a:t>validation </a:t>
            </a:r>
            <a:r>
              <a:rPr sz="2217" spc="-9" dirty="0">
                <a:latin typeface="Times New Roman"/>
                <a:cs typeface="Times New Roman"/>
              </a:rPr>
              <a:t>set </a:t>
            </a:r>
            <a:r>
              <a:rPr sz="2217" spc="-4" dirty="0">
                <a:latin typeface="Times New Roman"/>
                <a:cs typeface="Times New Roman"/>
              </a:rPr>
              <a:t>of pruning each possible</a:t>
            </a:r>
            <a:r>
              <a:rPr sz="2217" spc="-64" dirty="0">
                <a:latin typeface="Times New Roman"/>
                <a:cs typeface="Times New Roman"/>
              </a:rPr>
              <a:t> </a:t>
            </a:r>
            <a:r>
              <a:rPr sz="2217" spc="-4" dirty="0">
                <a:latin typeface="Times New Roman"/>
                <a:cs typeface="Times New Roman"/>
              </a:rPr>
              <a:t>node  (plus those below</a:t>
            </a:r>
            <a:r>
              <a:rPr sz="2217" spc="-9" dirty="0">
                <a:latin typeface="Times New Roman"/>
                <a:cs typeface="Times New Roman"/>
              </a:rPr>
              <a:t> </a:t>
            </a:r>
            <a:r>
              <a:rPr sz="2217" spc="-4" dirty="0">
                <a:latin typeface="Times New Roman"/>
                <a:cs typeface="Times New Roman"/>
              </a:rPr>
              <a:t>it)</a:t>
            </a:r>
            <a:endParaRPr sz="2217">
              <a:latin typeface="Times New Roman"/>
              <a:cs typeface="Times New Roman"/>
            </a:endParaRPr>
          </a:p>
          <a:p>
            <a:pPr marL="694157" marR="736392" lvl="1" indent="-262610">
              <a:spcBef>
                <a:spcPts val="512"/>
              </a:spcBef>
              <a:buChar char="–"/>
              <a:tabLst>
                <a:tab pos="694157" algn="l"/>
                <a:tab pos="694699" algn="l"/>
              </a:tabLst>
            </a:pPr>
            <a:r>
              <a:rPr sz="2217" spc="-9" dirty="0">
                <a:latin typeface="Times New Roman"/>
                <a:cs typeface="Times New Roman"/>
              </a:rPr>
              <a:t>Greedily remove </a:t>
            </a:r>
            <a:r>
              <a:rPr sz="2217" spc="-4" dirty="0">
                <a:latin typeface="Times New Roman"/>
                <a:cs typeface="Times New Roman"/>
              </a:rPr>
              <a:t>the one that </a:t>
            </a:r>
            <a:r>
              <a:rPr sz="2217" spc="-13" dirty="0">
                <a:latin typeface="Times New Roman"/>
                <a:cs typeface="Times New Roman"/>
              </a:rPr>
              <a:t>most </a:t>
            </a:r>
            <a:r>
              <a:rPr sz="2217" spc="-9" dirty="0">
                <a:latin typeface="Times New Roman"/>
                <a:cs typeface="Times New Roman"/>
              </a:rPr>
              <a:t>improves </a:t>
            </a:r>
            <a:r>
              <a:rPr sz="2217" spc="-4" dirty="0">
                <a:latin typeface="Times New Roman"/>
                <a:cs typeface="Times New Roman"/>
              </a:rPr>
              <a:t>the </a:t>
            </a:r>
            <a:r>
              <a:rPr sz="2217" i="1" spc="-4" dirty="0">
                <a:latin typeface="Times New Roman"/>
                <a:cs typeface="Times New Roman"/>
              </a:rPr>
              <a:t>validation </a:t>
            </a:r>
            <a:r>
              <a:rPr sz="2217" spc="-9" dirty="0">
                <a:latin typeface="Times New Roman"/>
                <a:cs typeface="Times New Roman"/>
              </a:rPr>
              <a:t>set  </a:t>
            </a:r>
            <a:r>
              <a:rPr sz="2217" spc="-4" dirty="0">
                <a:latin typeface="Times New Roman"/>
                <a:cs typeface="Times New Roman"/>
              </a:rPr>
              <a:t>accuracy</a:t>
            </a:r>
            <a:endParaRPr sz="2217">
              <a:latin typeface="Times New Roman"/>
              <a:cs typeface="Times New Roman"/>
            </a:endParaRPr>
          </a:p>
          <a:p>
            <a:pPr marL="327586" marR="886919" indent="-317298">
              <a:lnSpc>
                <a:spcPts val="2643"/>
              </a:lnSpc>
              <a:spcBef>
                <a:spcPts val="631"/>
              </a:spcBef>
              <a:buChar char="•"/>
              <a:tabLst>
                <a:tab pos="327586" algn="l"/>
                <a:tab pos="328127" algn="l"/>
              </a:tabLst>
            </a:pPr>
            <a:r>
              <a:rPr sz="2217" spc="-9" dirty="0">
                <a:latin typeface="Times New Roman"/>
                <a:cs typeface="Times New Roman"/>
              </a:rPr>
              <a:t>Pruning </a:t>
            </a:r>
            <a:r>
              <a:rPr sz="2217" spc="-4" dirty="0">
                <a:latin typeface="Times New Roman"/>
                <a:cs typeface="Times New Roman"/>
              </a:rPr>
              <a:t>of nodes continues until further pruning is harmful (i.e.,  decreases accuracy of the tree over the </a:t>
            </a:r>
            <a:r>
              <a:rPr sz="2217" i="1" spc="-4" dirty="0">
                <a:latin typeface="Times New Roman"/>
                <a:cs typeface="Times New Roman"/>
              </a:rPr>
              <a:t>validation</a:t>
            </a:r>
            <a:r>
              <a:rPr sz="2217" i="1" spc="-81" dirty="0">
                <a:latin typeface="Times New Roman"/>
                <a:cs typeface="Times New Roman"/>
              </a:rPr>
              <a:t> </a:t>
            </a:r>
            <a:r>
              <a:rPr sz="2217" spc="-9" dirty="0">
                <a:latin typeface="Times New Roman"/>
                <a:cs typeface="Times New Roman"/>
              </a:rPr>
              <a:t>set).</a:t>
            </a:r>
            <a:endParaRPr sz="2217">
              <a:latin typeface="Times New Roman"/>
              <a:cs typeface="Times New Roman"/>
            </a:endParaRPr>
          </a:p>
          <a:p>
            <a:pPr marL="327586" marR="363864" indent="-317298">
              <a:lnSpc>
                <a:spcPts val="2643"/>
              </a:lnSpc>
              <a:spcBef>
                <a:spcPts val="546"/>
              </a:spcBef>
              <a:buChar char="•"/>
              <a:tabLst>
                <a:tab pos="327586" algn="l"/>
                <a:tab pos="328127" algn="l"/>
              </a:tabLst>
            </a:pPr>
            <a:r>
              <a:rPr sz="2217" spc="-9" dirty="0">
                <a:latin typeface="Times New Roman"/>
                <a:cs typeface="Times New Roman"/>
              </a:rPr>
              <a:t>Using </a:t>
            </a:r>
            <a:r>
              <a:rPr sz="2217" spc="-4" dirty="0">
                <a:latin typeface="Times New Roman"/>
                <a:cs typeface="Times New Roman"/>
              </a:rPr>
              <a:t>a </a:t>
            </a:r>
            <a:r>
              <a:rPr sz="2217" spc="-9" dirty="0">
                <a:latin typeface="Times New Roman"/>
                <a:cs typeface="Times New Roman"/>
              </a:rPr>
              <a:t>separate set </a:t>
            </a:r>
            <a:r>
              <a:rPr sz="2217" spc="-4" dirty="0">
                <a:latin typeface="Times New Roman"/>
                <a:cs typeface="Times New Roman"/>
              </a:rPr>
              <a:t>of data to guide pruning is an </a:t>
            </a:r>
            <a:r>
              <a:rPr sz="2217" dirty="0">
                <a:latin typeface="Times New Roman"/>
                <a:cs typeface="Times New Roman"/>
              </a:rPr>
              <a:t>effective</a:t>
            </a:r>
            <a:r>
              <a:rPr sz="2217" spc="-107" dirty="0">
                <a:latin typeface="Times New Roman"/>
                <a:cs typeface="Times New Roman"/>
              </a:rPr>
              <a:t> </a:t>
            </a:r>
            <a:r>
              <a:rPr sz="2217" spc="-4" dirty="0">
                <a:latin typeface="Times New Roman"/>
                <a:cs typeface="Times New Roman"/>
              </a:rPr>
              <a:t>approach  provided a large </a:t>
            </a:r>
            <a:r>
              <a:rPr sz="2217" spc="-9" dirty="0">
                <a:latin typeface="Times New Roman"/>
                <a:cs typeface="Times New Roman"/>
              </a:rPr>
              <a:t>amount </a:t>
            </a:r>
            <a:r>
              <a:rPr sz="2217" spc="-4" dirty="0">
                <a:latin typeface="Times New Roman"/>
                <a:cs typeface="Times New Roman"/>
              </a:rPr>
              <a:t>of data is</a:t>
            </a:r>
            <a:r>
              <a:rPr sz="2217" spc="-17" dirty="0">
                <a:latin typeface="Times New Roman"/>
                <a:cs typeface="Times New Roman"/>
              </a:rPr>
              <a:t> </a:t>
            </a:r>
            <a:r>
              <a:rPr sz="2217" spc="-4" dirty="0">
                <a:latin typeface="Times New Roman"/>
                <a:cs typeface="Times New Roman"/>
              </a:rPr>
              <a:t>available.</a:t>
            </a:r>
            <a:endParaRPr sz="2217">
              <a:latin typeface="Times New Roman"/>
              <a:cs typeface="Times New Roman"/>
            </a:endParaRPr>
          </a:p>
          <a:p>
            <a:pPr marL="694157" marR="4332" lvl="1" indent="-262610">
              <a:lnSpc>
                <a:spcPct val="100499"/>
              </a:lnSpc>
              <a:spcBef>
                <a:spcPts val="367"/>
              </a:spcBef>
              <a:buChar char="–"/>
              <a:tabLst>
                <a:tab pos="694157" algn="l"/>
                <a:tab pos="694699" algn="l"/>
              </a:tabLst>
            </a:pPr>
            <a:r>
              <a:rPr sz="1833" spc="4" dirty="0">
                <a:latin typeface="Times New Roman"/>
                <a:cs typeface="Times New Roman"/>
              </a:rPr>
              <a:t>The </a:t>
            </a:r>
            <a:r>
              <a:rPr sz="1833" spc="-4" dirty="0">
                <a:latin typeface="Times New Roman"/>
                <a:cs typeface="Times New Roman"/>
              </a:rPr>
              <a:t>major drawback </a:t>
            </a:r>
            <a:r>
              <a:rPr sz="1833" dirty="0">
                <a:latin typeface="Times New Roman"/>
                <a:cs typeface="Times New Roman"/>
              </a:rPr>
              <a:t>of this approach is that </a:t>
            </a:r>
            <a:r>
              <a:rPr sz="1833" spc="-9" dirty="0">
                <a:latin typeface="Times New Roman"/>
                <a:cs typeface="Times New Roman"/>
              </a:rPr>
              <a:t>when </a:t>
            </a:r>
            <a:r>
              <a:rPr sz="1833" dirty="0">
                <a:latin typeface="Times New Roman"/>
                <a:cs typeface="Times New Roman"/>
              </a:rPr>
              <a:t>data is limited, </a:t>
            </a:r>
            <a:r>
              <a:rPr sz="1833" spc="-4" dirty="0">
                <a:latin typeface="Times New Roman"/>
                <a:cs typeface="Times New Roman"/>
              </a:rPr>
              <a:t>withholding </a:t>
            </a:r>
            <a:r>
              <a:rPr sz="1833" dirty="0">
                <a:latin typeface="Times New Roman"/>
                <a:cs typeface="Times New Roman"/>
              </a:rPr>
              <a:t>part  of it </a:t>
            </a:r>
            <a:r>
              <a:rPr sz="1833" spc="-4" dirty="0">
                <a:latin typeface="Times New Roman"/>
                <a:cs typeface="Times New Roman"/>
              </a:rPr>
              <a:t>for </a:t>
            </a:r>
            <a:r>
              <a:rPr sz="1833" dirty="0">
                <a:latin typeface="Times New Roman"/>
                <a:cs typeface="Times New Roman"/>
              </a:rPr>
              <a:t>the validation set reduces </a:t>
            </a:r>
            <a:r>
              <a:rPr sz="1833" spc="-4" dirty="0">
                <a:latin typeface="Times New Roman"/>
                <a:cs typeface="Times New Roman"/>
              </a:rPr>
              <a:t>even </a:t>
            </a:r>
            <a:r>
              <a:rPr sz="1833" dirty="0">
                <a:latin typeface="Times New Roman"/>
                <a:cs typeface="Times New Roman"/>
              </a:rPr>
              <a:t>further the number of </a:t>
            </a:r>
            <a:r>
              <a:rPr sz="1833" spc="-4" dirty="0">
                <a:latin typeface="Times New Roman"/>
                <a:cs typeface="Times New Roman"/>
              </a:rPr>
              <a:t>examples </a:t>
            </a:r>
            <a:r>
              <a:rPr sz="1833" dirty="0">
                <a:latin typeface="Times New Roman"/>
                <a:cs typeface="Times New Roman"/>
              </a:rPr>
              <a:t>available  </a:t>
            </a:r>
            <a:r>
              <a:rPr sz="1833" spc="-4" dirty="0">
                <a:latin typeface="Times New Roman"/>
                <a:cs typeface="Times New Roman"/>
              </a:rPr>
              <a:t>for</a:t>
            </a:r>
            <a:r>
              <a:rPr sz="1833" spc="4" dirty="0">
                <a:latin typeface="Times New Roman"/>
                <a:cs typeface="Times New Roman"/>
              </a:rPr>
              <a:t> </a:t>
            </a:r>
            <a:r>
              <a:rPr sz="1833" dirty="0">
                <a:latin typeface="Times New Roman"/>
                <a:cs typeface="Times New Roman"/>
              </a:rPr>
              <a:t>training.</a:t>
            </a:r>
            <a:endParaRPr sz="1833">
              <a:latin typeface="Times New Roman"/>
              <a:cs typeface="Times New Roman"/>
            </a:endParaRPr>
          </a:p>
        </p:txBody>
      </p:sp>
    </p:spTree>
    <p:extLst>
      <p:ext uri="{BB962C8B-B14F-4D97-AF65-F5344CB8AC3E}">
        <p14:creationId xmlns:p14="http://schemas.microsoft.com/office/powerpoint/2010/main" val="20750272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0" y="582888"/>
            <a:ext cx="7182146" cy="503925"/>
          </a:xfrm>
          <a:prstGeom prst="rect">
            <a:avLst/>
          </a:prstGeom>
        </p:spPr>
        <p:txBody>
          <a:bodyPr vert="horz" wrap="square" lIns="0" tIns="11371" rIns="0" bIns="0" rtlCol="0">
            <a:spAutoFit/>
          </a:bodyPr>
          <a:lstStyle/>
          <a:p>
            <a:pPr marL="10829">
              <a:spcBef>
                <a:spcPts val="90"/>
              </a:spcBef>
            </a:pPr>
            <a:r>
              <a:rPr spc="4" dirty="0"/>
              <a:t>Effect </a:t>
            </a:r>
            <a:r>
              <a:rPr dirty="0"/>
              <a:t>of </a:t>
            </a:r>
            <a:r>
              <a:rPr spc="-4" dirty="0"/>
              <a:t>Reduced </a:t>
            </a:r>
            <a:r>
              <a:rPr dirty="0"/>
              <a:t>Error</a:t>
            </a:r>
            <a:r>
              <a:rPr spc="-43" dirty="0"/>
              <a:t> </a:t>
            </a:r>
            <a:r>
              <a:rPr dirty="0"/>
              <a:t>Pruning</a:t>
            </a:r>
          </a:p>
        </p:txBody>
      </p:sp>
      <p:sp>
        <p:nvSpPr>
          <p:cNvPr id="3" name="object 3"/>
          <p:cNvSpPr/>
          <p:nvPr/>
        </p:nvSpPr>
        <p:spPr>
          <a:xfrm>
            <a:off x="415860" y="1313676"/>
            <a:ext cx="6461427" cy="3831112"/>
          </a:xfrm>
          <a:prstGeom prst="rect">
            <a:avLst/>
          </a:prstGeom>
          <a:blipFill>
            <a:blip r:embed="rId2" cstate="print"/>
            <a:stretch>
              <a:fillRect/>
            </a:stretch>
          </a:blipFill>
        </p:spPr>
        <p:txBody>
          <a:bodyPr wrap="square" lIns="0" tIns="0" rIns="0" bIns="0" rtlCol="0"/>
          <a:lstStyle/>
          <a:p>
            <a:endParaRPr sz="1535"/>
          </a:p>
        </p:txBody>
      </p:sp>
      <p:sp>
        <p:nvSpPr>
          <p:cNvPr id="4" name="object 4"/>
          <p:cNvSpPr txBox="1"/>
          <p:nvPr/>
        </p:nvSpPr>
        <p:spPr>
          <a:xfrm>
            <a:off x="355647" y="5089773"/>
            <a:ext cx="7736190" cy="804209"/>
          </a:xfrm>
          <a:prstGeom prst="rect">
            <a:avLst/>
          </a:prstGeom>
        </p:spPr>
        <p:txBody>
          <a:bodyPr vert="horz" wrap="square" lIns="0" tIns="123458" rIns="0" bIns="0" rtlCol="0">
            <a:spAutoFit/>
          </a:bodyPr>
          <a:lstStyle/>
          <a:p>
            <a:pPr marL="210630" indent="-200342">
              <a:spcBef>
                <a:spcPts val="972"/>
              </a:spcBef>
              <a:buChar char="•"/>
              <a:tabLst>
                <a:tab pos="210630" algn="l"/>
                <a:tab pos="211171" algn="l"/>
              </a:tabLst>
            </a:pPr>
            <a:r>
              <a:rPr sz="1833" dirty="0">
                <a:latin typeface="Times New Roman"/>
                <a:cs typeface="Times New Roman"/>
              </a:rPr>
              <a:t>the accuracy increases </a:t>
            </a:r>
            <a:r>
              <a:rPr sz="1833" spc="-4" dirty="0">
                <a:latin typeface="Times New Roman"/>
                <a:cs typeface="Times New Roman"/>
              </a:rPr>
              <a:t>over </a:t>
            </a:r>
            <a:r>
              <a:rPr sz="1833" dirty="0">
                <a:latin typeface="Times New Roman"/>
                <a:cs typeface="Times New Roman"/>
              </a:rPr>
              <a:t>the test set as nodes are pruned </a:t>
            </a:r>
            <a:r>
              <a:rPr sz="1833" spc="-4" dirty="0">
                <a:latin typeface="Times New Roman"/>
                <a:cs typeface="Times New Roman"/>
              </a:rPr>
              <a:t>from </a:t>
            </a:r>
            <a:r>
              <a:rPr sz="1833" dirty="0">
                <a:latin typeface="Times New Roman"/>
                <a:cs typeface="Times New Roman"/>
              </a:rPr>
              <a:t>the</a:t>
            </a:r>
            <a:r>
              <a:rPr sz="1833" spc="4" dirty="0">
                <a:latin typeface="Times New Roman"/>
                <a:cs typeface="Times New Roman"/>
              </a:rPr>
              <a:t> </a:t>
            </a:r>
            <a:r>
              <a:rPr sz="1833" dirty="0">
                <a:latin typeface="Times New Roman"/>
                <a:cs typeface="Times New Roman"/>
              </a:rPr>
              <a:t>tree.</a:t>
            </a:r>
            <a:endParaRPr sz="1833">
              <a:latin typeface="Times New Roman"/>
              <a:cs typeface="Times New Roman"/>
            </a:endParaRPr>
          </a:p>
          <a:p>
            <a:pPr marL="210630" indent="-200342">
              <a:spcBef>
                <a:spcPts val="891"/>
              </a:spcBef>
              <a:buChar char="•"/>
              <a:tabLst>
                <a:tab pos="210630" algn="l"/>
                <a:tab pos="211171" algn="l"/>
              </a:tabLst>
            </a:pPr>
            <a:r>
              <a:rPr sz="1833" dirty="0">
                <a:latin typeface="Times New Roman"/>
                <a:cs typeface="Times New Roman"/>
              </a:rPr>
              <a:t>the validation set used </a:t>
            </a:r>
            <a:r>
              <a:rPr sz="1833" spc="-4" dirty="0">
                <a:latin typeface="Times New Roman"/>
                <a:cs typeface="Times New Roman"/>
              </a:rPr>
              <a:t>for </a:t>
            </a:r>
            <a:r>
              <a:rPr sz="1833" dirty="0">
                <a:latin typeface="Times New Roman"/>
                <a:cs typeface="Times New Roman"/>
              </a:rPr>
              <a:t>pruning is distinct </a:t>
            </a:r>
            <a:r>
              <a:rPr sz="1833" spc="-4" dirty="0">
                <a:latin typeface="Times New Roman"/>
                <a:cs typeface="Times New Roman"/>
              </a:rPr>
              <a:t>from </a:t>
            </a:r>
            <a:r>
              <a:rPr sz="1833" dirty="0">
                <a:latin typeface="Times New Roman"/>
                <a:cs typeface="Times New Roman"/>
              </a:rPr>
              <a:t>both the training and test</a:t>
            </a:r>
            <a:r>
              <a:rPr sz="1833" spc="38" dirty="0">
                <a:latin typeface="Times New Roman"/>
                <a:cs typeface="Times New Roman"/>
              </a:rPr>
              <a:t> </a:t>
            </a:r>
            <a:r>
              <a:rPr sz="1833" spc="-4" dirty="0">
                <a:latin typeface="Times New Roman"/>
                <a:cs typeface="Times New Roman"/>
              </a:rPr>
              <a:t>sets.</a:t>
            </a:r>
            <a:endParaRPr sz="1833">
              <a:latin typeface="Times New Roman"/>
              <a:cs typeface="Times New Roman"/>
            </a:endParaRPr>
          </a:p>
        </p:txBody>
      </p:sp>
    </p:spTree>
    <p:extLst>
      <p:ext uri="{BB962C8B-B14F-4D97-AF65-F5344CB8AC3E}">
        <p14:creationId xmlns:p14="http://schemas.microsoft.com/office/powerpoint/2010/main" val="92929840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7500" y="580288"/>
            <a:ext cx="4574485" cy="503925"/>
          </a:xfrm>
          <a:prstGeom prst="rect">
            <a:avLst/>
          </a:prstGeom>
        </p:spPr>
        <p:txBody>
          <a:bodyPr vert="horz" wrap="square" lIns="0" tIns="11371" rIns="0" bIns="0" rtlCol="0">
            <a:spAutoFit/>
          </a:bodyPr>
          <a:lstStyle/>
          <a:p>
            <a:pPr marL="10829">
              <a:spcBef>
                <a:spcPts val="90"/>
              </a:spcBef>
            </a:pPr>
            <a:r>
              <a:rPr dirty="0"/>
              <a:t>Rule-Post</a:t>
            </a:r>
            <a:r>
              <a:rPr spc="-51" dirty="0"/>
              <a:t> </a:t>
            </a:r>
            <a:r>
              <a:rPr dirty="0"/>
              <a:t>Pruning</a:t>
            </a:r>
          </a:p>
        </p:txBody>
      </p:sp>
      <p:sp>
        <p:nvSpPr>
          <p:cNvPr id="3" name="object 3"/>
          <p:cNvSpPr txBox="1"/>
          <p:nvPr/>
        </p:nvSpPr>
        <p:spPr>
          <a:xfrm>
            <a:off x="423225" y="1409410"/>
            <a:ext cx="8391386" cy="4273125"/>
          </a:xfrm>
          <a:prstGeom prst="rect">
            <a:avLst/>
          </a:prstGeom>
        </p:spPr>
        <p:txBody>
          <a:bodyPr vert="horz" wrap="square" lIns="0" tIns="9747" rIns="0" bIns="0" rtlCol="0">
            <a:spAutoFit/>
          </a:bodyPr>
          <a:lstStyle/>
          <a:p>
            <a:pPr marL="327586" marR="824650" indent="-317298">
              <a:spcBef>
                <a:spcPts val="77"/>
              </a:spcBef>
              <a:buChar char="•"/>
              <a:tabLst>
                <a:tab pos="327586" algn="l"/>
                <a:tab pos="328127" algn="l"/>
              </a:tabLst>
            </a:pPr>
            <a:r>
              <a:rPr sz="2217" spc="-9" dirty="0">
                <a:latin typeface="Times New Roman"/>
                <a:cs typeface="Times New Roman"/>
              </a:rPr>
              <a:t>Rule-Post Prunning </a:t>
            </a:r>
            <a:r>
              <a:rPr sz="2217" spc="-4" dirty="0">
                <a:latin typeface="Times New Roman"/>
                <a:cs typeface="Times New Roman"/>
              </a:rPr>
              <a:t>is another sucessful </a:t>
            </a:r>
            <a:r>
              <a:rPr sz="2217" spc="-9" dirty="0">
                <a:latin typeface="Times New Roman"/>
                <a:cs typeface="Times New Roman"/>
              </a:rPr>
              <a:t>method </a:t>
            </a:r>
            <a:r>
              <a:rPr sz="2217" dirty="0">
                <a:latin typeface="Times New Roman"/>
                <a:cs typeface="Times New Roman"/>
              </a:rPr>
              <a:t>for </a:t>
            </a:r>
            <a:r>
              <a:rPr sz="2217" spc="-4" dirty="0">
                <a:latin typeface="Times New Roman"/>
                <a:cs typeface="Times New Roman"/>
              </a:rPr>
              <a:t>finding high  accuracy</a:t>
            </a:r>
            <a:r>
              <a:rPr sz="2217" spc="-26" dirty="0">
                <a:latin typeface="Times New Roman"/>
                <a:cs typeface="Times New Roman"/>
              </a:rPr>
              <a:t> </a:t>
            </a:r>
            <a:r>
              <a:rPr sz="2217" spc="-9" dirty="0">
                <a:latin typeface="Times New Roman"/>
                <a:cs typeface="Times New Roman"/>
              </a:rPr>
              <a:t>hypotheses.</a:t>
            </a:r>
            <a:endParaRPr sz="2217">
              <a:latin typeface="Times New Roman"/>
              <a:cs typeface="Times New Roman"/>
            </a:endParaRPr>
          </a:p>
          <a:p>
            <a:pPr marL="327586" indent="-317298">
              <a:spcBef>
                <a:spcPts val="512"/>
              </a:spcBef>
              <a:buChar char="•"/>
              <a:tabLst>
                <a:tab pos="327586" algn="l"/>
                <a:tab pos="328127" algn="l"/>
              </a:tabLst>
            </a:pPr>
            <a:r>
              <a:rPr sz="2217" spc="-4" dirty="0">
                <a:latin typeface="Times New Roman"/>
                <a:cs typeface="Times New Roman"/>
              </a:rPr>
              <a:t>It is used by C4.5 learning algorithm (an extension of</a:t>
            </a:r>
            <a:r>
              <a:rPr sz="2217" spc="-64" dirty="0">
                <a:latin typeface="Times New Roman"/>
                <a:cs typeface="Times New Roman"/>
              </a:rPr>
              <a:t> </a:t>
            </a:r>
            <a:r>
              <a:rPr sz="2217" spc="-4" dirty="0">
                <a:latin typeface="Times New Roman"/>
                <a:cs typeface="Times New Roman"/>
              </a:rPr>
              <a:t>ID3).</a:t>
            </a:r>
            <a:endParaRPr sz="2217">
              <a:latin typeface="Times New Roman"/>
              <a:cs typeface="Times New Roman"/>
            </a:endParaRPr>
          </a:p>
          <a:p>
            <a:pPr marL="327586" indent="-317298">
              <a:spcBef>
                <a:spcPts val="1599"/>
              </a:spcBef>
              <a:buFont typeface="Times New Roman"/>
              <a:buChar char="•"/>
              <a:tabLst>
                <a:tab pos="327586" algn="l"/>
                <a:tab pos="328127" algn="l"/>
              </a:tabLst>
            </a:pPr>
            <a:r>
              <a:rPr sz="2217" i="1" spc="-4" dirty="0">
                <a:latin typeface="Times New Roman"/>
                <a:cs typeface="Times New Roman"/>
              </a:rPr>
              <a:t>Steps of Rule-Post</a:t>
            </a:r>
            <a:r>
              <a:rPr sz="2217" i="1" spc="-26" dirty="0">
                <a:latin typeface="Times New Roman"/>
                <a:cs typeface="Times New Roman"/>
              </a:rPr>
              <a:t> </a:t>
            </a:r>
            <a:r>
              <a:rPr sz="2217" i="1" spc="-4" dirty="0">
                <a:latin typeface="Times New Roman"/>
                <a:cs typeface="Times New Roman"/>
              </a:rPr>
              <a:t>Pruning:</a:t>
            </a:r>
            <a:endParaRPr sz="2217">
              <a:latin typeface="Times New Roman"/>
              <a:cs typeface="Times New Roman"/>
            </a:endParaRPr>
          </a:p>
          <a:p>
            <a:pPr marL="694157" lvl="1" indent="-263152">
              <a:spcBef>
                <a:spcPts val="512"/>
              </a:spcBef>
              <a:buChar char="–"/>
              <a:tabLst>
                <a:tab pos="694157" algn="l"/>
                <a:tab pos="694699" algn="l"/>
              </a:tabLst>
            </a:pPr>
            <a:r>
              <a:rPr sz="2217" dirty="0">
                <a:latin typeface="Times New Roman"/>
                <a:cs typeface="Times New Roman"/>
              </a:rPr>
              <a:t>Infer </a:t>
            </a:r>
            <a:r>
              <a:rPr sz="2217" spc="-4" dirty="0">
                <a:latin typeface="Times New Roman"/>
                <a:cs typeface="Times New Roman"/>
              </a:rPr>
              <a:t>the decision tree </a:t>
            </a:r>
            <a:r>
              <a:rPr sz="2217" dirty="0">
                <a:latin typeface="Times New Roman"/>
                <a:cs typeface="Times New Roman"/>
              </a:rPr>
              <a:t>from </a:t>
            </a:r>
            <a:r>
              <a:rPr sz="2217" spc="-4" dirty="0">
                <a:latin typeface="Times New Roman"/>
                <a:cs typeface="Times New Roman"/>
              </a:rPr>
              <a:t>the training</a:t>
            </a:r>
            <a:r>
              <a:rPr sz="2217" spc="-111" dirty="0">
                <a:latin typeface="Times New Roman"/>
                <a:cs typeface="Times New Roman"/>
              </a:rPr>
              <a:t> </a:t>
            </a:r>
            <a:r>
              <a:rPr sz="2217" spc="-9" dirty="0">
                <a:latin typeface="Times New Roman"/>
                <a:cs typeface="Times New Roman"/>
              </a:rPr>
              <a:t>set.</a:t>
            </a:r>
            <a:endParaRPr sz="2217">
              <a:latin typeface="Times New Roman"/>
              <a:cs typeface="Times New Roman"/>
            </a:endParaRPr>
          </a:p>
          <a:p>
            <a:pPr marL="694157" marR="284269" lvl="1" indent="-262610">
              <a:lnSpc>
                <a:spcPts val="2643"/>
              </a:lnSpc>
              <a:spcBef>
                <a:spcPts val="631"/>
              </a:spcBef>
              <a:buChar char="–"/>
              <a:tabLst>
                <a:tab pos="694157" algn="l"/>
                <a:tab pos="694699" algn="l"/>
              </a:tabLst>
            </a:pPr>
            <a:r>
              <a:rPr sz="2217" spc="-4" dirty="0">
                <a:latin typeface="Times New Roman"/>
                <a:cs typeface="Times New Roman"/>
              </a:rPr>
              <a:t>Convert the learned tree into an equivalent </a:t>
            </a:r>
            <a:r>
              <a:rPr sz="2217" spc="-9" dirty="0">
                <a:latin typeface="Times New Roman"/>
                <a:cs typeface="Times New Roman"/>
              </a:rPr>
              <a:t>set </a:t>
            </a:r>
            <a:r>
              <a:rPr sz="2217" spc="-4" dirty="0">
                <a:latin typeface="Times New Roman"/>
                <a:cs typeface="Times New Roman"/>
              </a:rPr>
              <a:t>of rules by</a:t>
            </a:r>
            <a:r>
              <a:rPr sz="2217" spc="-68" dirty="0">
                <a:latin typeface="Times New Roman"/>
                <a:cs typeface="Times New Roman"/>
              </a:rPr>
              <a:t> </a:t>
            </a:r>
            <a:r>
              <a:rPr sz="2217" spc="-4" dirty="0">
                <a:latin typeface="Times New Roman"/>
                <a:cs typeface="Times New Roman"/>
              </a:rPr>
              <a:t>creating  one rule </a:t>
            </a:r>
            <a:r>
              <a:rPr sz="2217" dirty="0">
                <a:latin typeface="Times New Roman"/>
                <a:cs typeface="Times New Roman"/>
              </a:rPr>
              <a:t>for </a:t>
            </a:r>
            <a:r>
              <a:rPr sz="2217" spc="-4" dirty="0">
                <a:latin typeface="Times New Roman"/>
                <a:cs typeface="Times New Roman"/>
              </a:rPr>
              <a:t>each path </a:t>
            </a:r>
            <a:r>
              <a:rPr sz="2217" dirty="0">
                <a:latin typeface="Times New Roman"/>
                <a:cs typeface="Times New Roman"/>
              </a:rPr>
              <a:t>from </a:t>
            </a:r>
            <a:r>
              <a:rPr sz="2217" spc="-4" dirty="0">
                <a:latin typeface="Times New Roman"/>
                <a:cs typeface="Times New Roman"/>
              </a:rPr>
              <a:t>the root node to a leaf</a:t>
            </a:r>
            <a:r>
              <a:rPr sz="2217" spc="-119" dirty="0">
                <a:latin typeface="Times New Roman"/>
                <a:cs typeface="Times New Roman"/>
              </a:rPr>
              <a:t> </a:t>
            </a:r>
            <a:r>
              <a:rPr sz="2217" spc="-4" dirty="0">
                <a:latin typeface="Times New Roman"/>
                <a:cs typeface="Times New Roman"/>
              </a:rPr>
              <a:t>node.</a:t>
            </a:r>
            <a:endParaRPr sz="2217">
              <a:latin typeface="Times New Roman"/>
              <a:cs typeface="Times New Roman"/>
            </a:endParaRPr>
          </a:p>
          <a:p>
            <a:pPr marL="694157" marR="481903" lvl="1" indent="-262610">
              <a:spcBef>
                <a:spcPts val="443"/>
              </a:spcBef>
              <a:buChar char="–"/>
              <a:tabLst>
                <a:tab pos="694157" algn="l"/>
                <a:tab pos="694699" algn="l"/>
              </a:tabLst>
            </a:pPr>
            <a:r>
              <a:rPr sz="2217" spc="-9" dirty="0">
                <a:latin typeface="Times New Roman"/>
                <a:cs typeface="Times New Roman"/>
              </a:rPr>
              <a:t>Prune </a:t>
            </a:r>
            <a:r>
              <a:rPr sz="2217" spc="-4" dirty="0">
                <a:latin typeface="Times New Roman"/>
                <a:cs typeface="Times New Roman"/>
              </a:rPr>
              <a:t>(generalize) each rule by </a:t>
            </a:r>
            <a:r>
              <a:rPr sz="2217" spc="-9" dirty="0">
                <a:latin typeface="Times New Roman"/>
                <a:cs typeface="Times New Roman"/>
              </a:rPr>
              <a:t>removing </a:t>
            </a:r>
            <a:r>
              <a:rPr sz="2217" spc="-4" dirty="0">
                <a:latin typeface="Times New Roman"/>
                <a:cs typeface="Times New Roman"/>
              </a:rPr>
              <a:t>any preconditions that  result in </a:t>
            </a:r>
            <a:r>
              <a:rPr sz="2217" spc="-9" dirty="0">
                <a:latin typeface="Times New Roman"/>
                <a:cs typeface="Times New Roman"/>
              </a:rPr>
              <a:t>improving </a:t>
            </a:r>
            <a:r>
              <a:rPr sz="2217" spc="-4" dirty="0">
                <a:latin typeface="Times New Roman"/>
                <a:cs typeface="Times New Roman"/>
              </a:rPr>
              <a:t>its </a:t>
            </a:r>
            <a:r>
              <a:rPr sz="2217" spc="-9" dirty="0">
                <a:latin typeface="Times New Roman"/>
                <a:cs typeface="Times New Roman"/>
              </a:rPr>
              <a:t>estimated</a:t>
            </a:r>
            <a:r>
              <a:rPr sz="2217" spc="4" dirty="0">
                <a:latin typeface="Times New Roman"/>
                <a:cs typeface="Times New Roman"/>
              </a:rPr>
              <a:t> </a:t>
            </a:r>
            <a:r>
              <a:rPr sz="2217" spc="-13" dirty="0">
                <a:latin typeface="Times New Roman"/>
                <a:cs typeface="Times New Roman"/>
              </a:rPr>
              <a:t>accuracy.</a:t>
            </a:r>
            <a:endParaRPr sz="2217">
              <a:latin typeface="Times New Roman"/>
              <a:cs typeface="Times New Roman"/>
            </a:endParaRPr>
          </a:p>
          <a:p>
            <a:pPr marL="694157" marR="4332" lvl="1" indent="-262610">
              <a:spcBef>
                <a:spcPts val="512"/>
              </a:spcBef>
              <a:buChar char="–"/>
              <a:tabLst>
                <a:tab pos="694157" algn="l"/>
                <a:tab pos="694699" algn="l"/>
              </a:tabLst>
            </a:pPr>
            <a:r>
              <a:rPr sz="2217" spc="-9" dirty="0">
                <a:latin typeface="Times New Roman"/>
                <a:cs typeface="Times New Roman"/>
              </a:rPr>
              <a:t>Sort </a:t>
            </a:r>
            <a:r>
              <a:rPr sz="2217" spc="-4" dirty="0">
                <a:latin typeface="Times New Roman"/>
                <a:cs typeface="Times New Roman"/>
              </a:rPr>
              <a:t>the pruned rules by their </a:t>
            </a:r>
            <a:r>
              <a:rPr sz="2217" spc="-9" dirty="0">
                <a:latin typeface="Times New Roman"/>
                <a:cs typeface="Times New Roman"/>
              </a:rPr>
              <a:t>estimated </a:t>
            </a:r>
            <a:r>
              <a:rPr sz="2217" spc="-13" dirty="0">
                <a:latin typeface="Times New Roman"/>
                <a:cs typeface="Times New Roman"/>
              </a:rPr>
              <a:t>accuracy, </a:t>
            </a:r>
            <a:r>
              <a:rPr sz="2217" spc="-4" dirty="0">
                <a:latin typeface="Times New Roman"/>
                <a:cs typeface="Times New Roman"/>
              </a:rPr>
              <a:t>and consider them  in this </a:t>
            </a:r>
            <a:r>
              <a:rPr sz="2217" spc="-9" dirty="0">
                <a:latin typeface="Times New Roman"/>
                <a:cs typeface="Times New Roman"/>
              </a:rPr>
              <a:t>sequence when classifying subsequent</a:t>
            </a:r>
            <a:r>
              <a:rPr sz="2217" dirty="0">
                <a:latin typeface="Times New Roman"/>
                <a:cs typeface="Times New Roman"/>
              </a:rPr>
              <a:t> </a:t>
            </a:r>
            <a:r>
              <a:rPr sz="2217" spc="-4" dirty="0">
                <a:latin typeface="Times New Roman"/>
                <a:cs typeface="Times New Roman"/>
              </a:rPr>
              <a:t>instances.</a:t>
            </a:r>
            <a:endParaRPr sz="2217">
              <a:latin typeface="Times New Roman"/>
              <a:cs typeface="Times New Roman"/>
            </a:endParaRPr>
          </a:p>
        </p:txBody>
      </p:sp>
    </p:spTree>
    <p:extLst>
      <p:ext uri="{BB962C8B-B14F-4D97-AF65-F5344CB8AC3E}">
        <p14:creationId xmlns:p14="http://schemas.microsoft.com/office/powerpoint/2010/main" val="322441634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1" y="580288"/>
            <a:ext cx="7423214" cy="503925"/>
          </a:xfrm>
          <a:prstGeom prst="rect">
            <a:avLst/>
          </a:prstGeom>
        </p:spPr>
        <p:txBody>
          <a:bodyPr vert="horz" wrap="square" lIns="0" tIns="11371" rIns="0" bIns="0" rtlCol="0">
            <a:spAutoFit/>
          </a:bodyPr>
          <a:lstStyle/>
          <a:p>
            <a:pPr marL="10829">
              <a:spcBef>
                <a:spcPts val="90"/>
              </a:spcBef>
            </a:pPr>
            <a:r>
              <a:rPr spc="-4" dirty="0"/>
              <a:t>Converting </a:t>
            </a:r>
            <a:r>
              <a:rPr dirty="0"/>
              <a:t>a </a:t>
            </a:r>
            <a:r>
              <a:rPr spc="-4" dirty="0"/>
              <a:t>Decision </a:t>
            </a:r>
            <a:r>
              <a:rPr dirty="0"/>
              <a:t>Tree to</a:t>
            </a:r>
            <a:r>
              <a:rPr spc="34" dirty="0"/>
              <a:t> </a:t>
            </a:r>
            <a:r>
              <a:rPr spc="-4" dirty="0"/>
              <a:t>Rules</a:t>
            </a:r>
          </a:p>
        </p:txBody>
      </p:sp>
      <p:sp>
        <p:nvSpPr>
          <p:cNvPr id="3" name="object 3"/>
          <p:cNvSpPr/>
          <p:nvPr/>
        </p:nvSpPr>
        <p:spPr>
          <a:xfrm>
            <a:off x="2027317" y="1511209"/>
            <a:ext cx="2149694" cy="1052646"/>
          </a:xfrm>
          <a:custGeom>
            <a:avLst/>
            <a:gdLst/>
            <a:ahLst/>
            <a:cxnLst/>
            <a:rect l="l" t="t" r="r" b="b"/>
            <a:pathLst>
              <a:path w="2520950" h="1234439">
                <a:moveTo>
                  <a:pt x="2505456" y="0"/>
                </a:moveTo>
                <a:lnTo>
                  <a:pt x="0" y="1197864"/>
                </a:lnTo>
                <a:lnTo>
                  <a:pt x="18287" y="1234439"/>
                </a:lnTo>
                <a:lnTo>
                  <a:pt x="2520696" y="36575"/>
                </a:lnTo>
                <a:lnTo>
                  <a:pt x="2505456" y="0"/>
                </a:lnTo>
                <a:close/>
              </a:path>
            </a:pathLst>
          </a:custGeom>
          <a:solidFill>
            <a:srgbClr val="000000"/>
          </a:solidFill>
        </p:spPr>
        <p:txBody>
          <a:bodyPr wrap="square" lIns="0" tIns="0" rIns="0" bIns="0" rtlCol="0"/>
          <a:lstStyle/>
          <a:p>
            <a:endParaRPr sz="1535"/>
          </a:p>
        </p:txBody>
      </p:sp>
      <p:sp>
        <p:nvSpPr>
          <p:cNvPr id="4" name="object 4"/>
          <p:cNvSpPr/>
          <p:nvPr/>
        </p:nvSpPr>
        <p:spPr>
          <a:xfrm>
            <a:off x="4725211" y="1513808"/>
            <a:ext cx="1590882" cy="1050480"/>
          </a:xfrm>
          <a:custGeom>
            <a:avLst/>
            <a:gdLst/>
            <a:ahLst/>
            <a:cxnLst/>
            <a:rect l="l" t="t" r="r" b="b"/>
            <a:pathLst>
              <a:path w="1865629" h="1231900">
                <a:moveTo>
                  <a:pt x="24384" y="0"/>
                </a:moveTo>
                <a:lnTo>
                  <a:pt x="0" y="33527"/>
                </a:lnTo>
                <a:lnTo>
                  <a:pt x="1840991" y="1231391"/>
                </a:lnTo>
                <a:lnTo>
                  <a:pt x="1865376" y="1197864"/>
                </a:lnTo>
                <a:lnTo>
                  <a:pt x="24384" y="0"/>
                </a:lnTo>
                <a:close/>
              </a:path>
            </a:pathLst>
          </a:custGeom>
          <a:solidFill>
            <a:srgbClr val="000000"/>
          </a:solidFill>
        </p:spPr>
        <p:txBody>
          <a:bodyPr wrap="square" lIns="0" tIns="0" rIns="0" bIns="0" rtlCol="0"/>
          <a:lstStyle/>
          <a:p>
            <a:endParaRPr sz="1535"/>
          </a:p>
        </p:txBody>
      </p:sp>
      <p:sp>
        <p:nvSpPr>
          <p:cNvPr id="5" name="object 5"/>
          <p:cNvSpPr/>
          <p:nvPr/>
        </p:nvSpPr>
        <p:spPr>
          <a:xfrm>
            <a:off x="1081235" y="2815970"/>
            <a:ext cx="779738" cy="904821"/>
          </a:xfrm>
          <a:custGeom>
            <a:avLst/>
            <a:gdLst/>
            <a:ahLst/>
            <a:cxnLst/>
            <a:rect l="l" t="t" r="r" b="b"/>
            <a:pathLst>
              <a:path w="914400" h="1061085">
                <a:moveTo>
                  <a:pt x="883919" y="0"/>
                </a:moveTo>
                <a:lnTo>
                  <a:pt x="0" y="1036319"/>
                </a:lnTo>
                <a:lnTo>
                  <a:pt x="30479" y="1060703"/>
                </a:lnTo>
                <a:lnTo>
                  <a:pt x="914400" y="27431"/>
                </a:lnTo>
                <a:lnTo>
                  <a:pt x="883919" y="0"/>
                </a:lnTo>
                <a:close/>
              </a:path>
            </a:pathLst>
          </a:custGeom>
          <a:solidFill>
            <a:srgbClr val="000000"/>
          </a:solidFill>
        </p:spPr>
        <p:txBody>
          <a:bodyPr wrap="square" lIns="0" tIns="0" rIns="0" bIns="0" rtlCol="0"/>
          <a:lstStyle/>
          <a:p>
            <a:endParaRPr sz="1535"/>
          </a:p>
        </p:txBody>
      </p:sp>
      <p:sp>
        <p:nvSpPr>
          <p:cNvPr id="6" name="object 6"/>
          <p:cNvSpPr/>
          <p:nvPr/>
        </p:nvSpPr>
        <p:spPr>
          <a:xfrm>
            <a:off x="2087098" y="2815970"/>
            <a:ext cx="902113" cy="907528"/>
          </a:xfrm>
          <a:custGeom>
            <a:avLst/>
            <a:gdLst/>
            <a:ahLst/>
            <a:cxnLst/>
            <a:rect l="l" t="t" r="r" b="b"/>
            <a:pathLst>
              <a:path w="1057910" h="1064260">
                <a:moveTo>
                  <a:pt x="27431" y="0"/>
                </a:moveTo>
                <a:lnTo>
                  <a:pt x="0" y="27431"/>
                </a:lnTo>
                <a:lnTo>
                  <a:pt x="1030223" y="1063752"/>
                </a:lnTo>
                <a:lnTo>
                  <a:pt x="1057656" y="1033271"/>
                </a:lnTo>
                <a:lnTo>
                  <a:pt x="27431" y="0"/>
                </a:lnTo>
                <a:close/>
              </a:path>
            </a:pathLst>
          </a:custGeom>
          <a:solidFill>
            <a:srgbClr val="000000"/>
          </a:solidFill>
        </p:spPr>
        <p:txBody>
          <a:bodyPr wrap="square" lIns="0" tIns="0" rIns="0" bIns="0" rtlCol="0"/>
          <a:lstStyle/>
          <a:p>
            <a:endParaRPr sz="1535"/>
          </a:p>
        </p:txBody>
      </p:sp>
      <p:sp>
        <p:nvSpPr>
          <p:cNvPr id="7" name="object 7"/>
          <p:cNvSpPr/>
          <p:nvPr/>
        </p:nvSpPr>
        <p:spPr>
          <a:xfrm>
            <a:off x="6417241" y="2815970"/>
            <a:ext cx="842550" cy="907528"/>
          </a:xfrm>
          <a:custGeom>
            <a:avLst/>
            <a:gdLst/>
            <a:ahLst/>
            <a:cxnLst/>
            <a:rect l="l" t="t" r="r" b="b"/>
            <a:pathLst>
              <a:path w="988059" h="1064260">
                <a:moveTo>
                  <a:pt x="30480" y="0"/>
                </a:moveTo>
                <a:lnTo>
                  <a:pt x="0" y="27431"/>
                </a:lnTo>
                <a:lnTo>
                  <a:pt x="957072" y="1063752"/>
                </a:lnTo>
                <a:lnTo>
                  <a:pt x="987552" y="1033271"/>
                </a:lnTo>
                <a:lnTo>
                  <a:pt x="30480" y="0"/>
                </a:lnTo>
                <a:close/>
              </a:path>
            </a:pathLst>
          </a:custGeom>
          <a:solidFill>
            <a:srgbClr val="000000"/>
          </a:solidFill>
        </p:spPr>
        <p:txBody>
          <a:bodyPr wrap="square" lIns="0" tIns="0" rIns="0" bIns="0" rtlCol="0"/>
          <a:lstStyle/>
          <a:p>
            <a:endParaRPr sz="1535"/>
          </a:p>
        </p:txBody>
      </p:sp>
      <p:sp>
        <p:nvSpPr>
          <p:cNvPr id="8" name="object 8"/>
          <p:cNvSpPr/>
          <p:nvPr/>
        </p:nvSpPr>
        <p:spPr>
          <a:xfrm>
            <a:off x="5538737" y="2815970"/>
            <a:ext cx="779738" cy="904821"/>
          </a:xfrm>
          <a:custGeom>
            <a:avLst/>
            <a:gdLst/>
            <a:ahLst/>
            <a:cxnLst/>
            <a:rect l="l" t="t" r="r" b="b"/>
            <a:pathLst>
              <a:path w="914400" h="1061085">
                <a:moveTo>
                  <a:pt x="883919" y="0"/>
                </a:moveTo>
                <a:lnTo>
                  <a:pt x="0" y="1036319"/>
                </a:lnTo>
                <a:lnTo>
                  <a:pt x="30480" y="1060703"/>
                </a:lnTo>
                <a:lnTo>
                  <a:pt x="914400" y="27431"/>
                </a:lnTo>
                <a:lnTo>
                  <a:pt x="883919" y="0"/>
                </a:lnTo>
                <a:close/>
              </a:path>
            </a:pathLst>
          </a:custGeom>
          <a:solidFill>
            <a:srgbClr val="000000"/>
          </a:solidFill>
        </p:spPr>
        <p:txBody>
          <a:bodyPr wrap="square" lIns="0" tIns="0" rIns="0" bIns="0" rtlCol="0"/>
          <a:lstStyle/>
          <a:p>
            <a:endParaRPr sz="1535"/>
          </a:p>
        </p:txBody>
      </p:sp>
      <p:sp>
        <p:nvSpPr>
          <p:cNvPr id="9" name="object 9"/>
          <p:cNvSpPr/>
          <p:nvPr/>
        </p:nvSpPr>
        <p:spPr>
          <a:xfrm>
            <a:off x="4358734" y="1706145"/>
            <a:ext cx="0" cy="145659"/>
          </a:xfrm>
          <a:custGeom>
            <a:avLst/>
            <a:gdLst/>
            <a:ahLst/>
            <a:cxnLst/>
            <a:rect l="l" t="t" r="r" b="b"/>
            <a:pathLst>
              <a:path h="170814">
                <a:moveTo>
                  <a:pt x="0" y="0"/>
                </a:moveTo>
                <a:lnTo>
                  <a:pt x="0" y="170687"/>
                </a:lnTo>
              </a:path>
            </a:pathLst>
          </a:custGeom>
          <a:ln w="42672">
            <a:solidFill>
              <a:srgbClr val="000000"/>
            </a:solidFill>
          </a:ln>
        </p:spPr>
        <p:txBody>
          <a:bodyPr wrap="square" lIns="0" tIns="0" rIns="0" bIns="0" rtlCol="0"/>
          <a:lstStyle/>
          <a:p>
            <a:endParaRPr sz="1535"/>
          </a:p>
        </p:txBody>
      </p:sp>
      <p:sp>
        <p:nvSpPr>
          <p:cNvPr id="10" name="object 10"/>
          <p:cNvSpPr/>
          <p:nvPr/>
        </p:nvSpPr>
        <p:spPr>
          <a:xfrm>
            <a:off x="4358734" y="2306542"/>
            <a:ext cx="0" cy="242044"/>
          </a:xfrm>
          <a:custGeom>
            <a:avLst/>
            <a:gdLst/>
            <a:ahLst/>
            <a:cxnLst/>
            <a:rect l="l" t="t" r="r" b="b"/>
            <a:pathLst>
              <a:path h="283844">
                <a:moveTo>
                  <a:pt x="0" y="0"/>
                </a:moveTo>
                <a:lnTo>
                  <a:pt x="0" y="283463"/>
                </a:lnTo>
              </a:path>
            </a:pathLst>
          </a:custGeom>
          <a:ln w="42672">
            <a:solidFill>
              <a:srgbClr val="000000"/>
            </a:solidFill>
          </a:ln>
        </p:spPr>
        <p:txBody>
          <a:bodyPr wrap="square" lIns="0" tIns="0" rIns="0" bIns="0" rtlCol="0"/>
          <a:lstStyle/>
          <a:p>
            <a:endParaRPr sz="1535"/>
          </a:p>
        </p:txBody>
      </p:sp>
      <p:sp>
        <p:nvSpPr>
          <p:cNvPr id="11" name="object 11"/>
          <p:cNvSpPr/>
          <p:nvPr/>
        </p:nvSpPr>
        <p:spPr>
          <a:xfrm>
            <a:off x="3857103" y="1248698"/>
            <a:ext cx="1162026" cy="457554"/>
          </a:xfrm>
          <a:custGeom>
            <a:avLst/>
            <a:gdLst/>
            <a:ahLst/>
            <a:cxnLst/>
            <a:rect l="l" t="t" r="r" b="b"/>
            <a:pathLst>
              <a:path w="1362710" h="536575">
                <a:moveTo>
                  <a:pt x="0" y="536448"/>
                </a:moveTo>
                <a:lnTo>
                  <a:pt x="1362456" y="536448"/>
                </a:lnTo>
                <a:lnTo>
                  <a:pt x="1362456" y="0"/>
                </a:lnTo>
                <a:lnTo>
                  <a:pt x="0" y="0"/>
                </a:lnTo>
                <a:lnTo>
                  <a:pt x="0" y="536448"/>
                </a:lnTo>
                <a:close/>
              </a:path>
            </a:pathLst>
          </a:custGeom>
          <a:solidFill>
            <a:srgbClr val="FFFFFF"/>
          </a:solidFill>
        </p:spPr>
        <p:txBody>
          <a:bodyPr wrap="square" lIns="0" tIns="0" rIns="0" bIns="0" rtlCol="0"/>
          <a:lstStyle/>
          <a:p>
            <a:endParaRPr sz="1535"/>
          </a:p>
        </p:txBody>
      </p:sp>
      <p:sp>
        <p:nvSpPr>
          <p:cNvPr id="12" name="object 12"/>
          <p:cNvSpPr/>
          <p:nvPr/>
        </p:nvSpPr>
        <p:spPr>
          <a:xfrm>
            <a:off x="3838909" y="1230504"/>
            <a:ext cx="1195598" cy="491668"/>
          </a:xfrm>
          <a:custGeom>
            <a:avLst/>
            <a:gdLst/>
            <a:ahLst/>
            <a:cxnLst/>
            <a:rect l="l" t="t" r="r" b="b"/>
            <a:pathLst>
              <a:path w="1402079" h="576580">
                <a:moveTo>
                  <a:pt x="1402079" y="0"/>
                </a:moveTo>
                <a:lnTo>
                  <a:pt x="0" y="0"/>
                </a:lnTo>
                <a:lnTo>
                  <a:pt x="0" y="576072"/>
                </a:lnTo>
                <a:lnTo>
                  <a:pt x="1402079" y="576072"/>
                </a:lnTo>
                <a:lnTo>
                  <a:pt x="1402079" y="557784"/>
                </a:lnTo>
                <a:lnTo>
                  <a:pt x="42671" y="557784"/>
                </a:lnTo>
                <a:lnTo>
                  <a:pt x="21336" y="536448"/>
                </a:lnTo>
                <a:lnTo>
                  <a:pt x="42671" y="536448"/>
                </a:lnTo>
                <a:lnTo>
                  <a:pt x="42671" y="42672"/>
                </a:lnTo>
                <a:lnTo>
                  <a:pt x="21336" y="42672"/>
                </a:lnTo>
                <a:lnTo>
                  <a:pt x="42671" y="21336"/>
                </a:lnTo>
                <a:lnTo>
                  <a:pt x="1402079" y="21336"/>
                </a:lnTo>
                <a:lnTo>
                  <a:pt x="1402079" y="0"/>
                </a:lnTo>
                <a:close/>
              </a:path>
              <a:path w="1402079" h="576580">
                <a:moveTo>
                  <a:pt x="42671" y="536448"/>
                </a:moveTo>
                <a:lnTo>
                  <a:pt x="21336" y="536448"/>
                </a:lnTo>
                <a:lnTo>
                  <a:pt x="42671" y="557784"/>
                </a:lnTo>
                <a:lnTo>
                  <a:pt x="42671" y="536448"/>
                </a:lnTo>
                <a:close/>
              </a:path>
              <a:path w="1402079" h="576580">
                <a:moveTo>
                  <a:pt x="1362455" y="536448"/>
                </a:moveTo>
                <a:lnTo>
                  <a:pt x="42671" y="536448"/>
                </a:lnTo>
                <a:lnTo>
                  <a:pt x="42671" y="557784"/>
                </a:lnTo>
                <a:lnTo>
                  <a:pt x="1362455" y="557784"/>
                </a:lnTo>
                <a:lnTo>
                  <a:pt x="1362455" y="536448"/>
                </a:lnTo>
                <a:close/>
              </a:path>
              <a:path w="1402079" h="576580">
                <a:moveTo>
                  <a:pt x="1362455" y="21336"/>
                </a:moveTo>
                <a:lnTo>
                  <a:pt x="1362455" y="557784"/>
                </a:lnTo>
                <a:lnTo>
                  <a:pt x="1383791" y="536448"/>
                </a:lnTo>
                <a:lnTo>
                  <a:pt x="1402079" y="536448"/>
                </a:lnTo>
                <a:lnTo>
                  <a:pt x="1402079" y="42672"/>
                </a:lnTo>
                <a:lnTo>
                  <a:pt x="1383791" y="42672"/>
                </a:lnTo>
                <a:lnTo>
                  <a:pt x="1362455" y="21336"/>
                </a:lnTo>
                <a:close/>
              </a:path>
              <a:path w="1402079" h="576580">
                <a:moveTo>
                  <a:pt x="1402079" y="536448"/>
                </a:moveTo>
                <a:lnTo>
                  <a:pt x="1383791" y="536448"/>
                </a:lnTo>
                <a:lnTo>
                  <a:pt x="1362455" y="557784"/>
                </a:lnTo>
                <a:lnTo>
                  <a:pt x="1402079" y="557784"/>
                </a:lnTo>
                <a:lnTo>
                  <a:pt x="1402079" y="536448"/>
                </a:lnTo>
                <a:close/>
              </a:path>
              <a:path w="1402079" h="576580">
                <a:moveTo>
                  <a:pt x="42671" y="21336"/>
                </a:moveTo>
                <a:lnTo>
                  <a:pt x="21336" y="42672"/>
                </a:lnTo>
                <a:lnTo>
                  <a:pt x="42671" y="42672"/>
                </a:lnTo>
                <a:lnTo>
                  <a:pt x="42671" y="21336"/>
                </a:lnTo>
                <a:close/>
              </a:path>
              <a:path w="1402079" h="576580">
                <a:moveTo>
                  <a:pt x="1362455" y="21336"/>
                </a:moveTo>
                <a:lnTo>
                  <a:pt x="42671" y="21336"/>
                </a:lnTo>
                <a:lnTo>
                  <a:pt x="42671" y="42672"/>
                </a:lnTo>
                <a:lnTo>
                  <a:pt x="1362455" y="42672"/>
                </a:lnTo>
                <a:lnTo>
                  <a:pt x="1362455" y="21336"/>
                </a:lnTo>
                <a:close/>
              </a:path>
              <a:path w="1402079" h="576580">
                <a:moveTo>
                  <a:pt x="1402079" y="21336"/>
                </a:moveTo>
                <a:lnTo>
                  <a:pt x="1362455" y="21336"/>
                </a:lnTo>
                <a:lnTo>
                  <a:pt x="1383791" y="42672"/>
                </a:lnTo>
                <a:lnTo>
                  <a:pt x="1402079" y="42672"/>
                </a:lnTo>
                <a:lnTo>
                  <a:pt x="1402079" y="21336"/>
                </a:lnTo>
                <a:close/>
              </a:path>
            </a:pathLst>
          </a:custGeom>
          <a:solidFill>
            <a:srgbClr val="FF0000"/>
          </a:solidFill>
        </p:spPr>
        <p:txBody>
          <a:bodyPr wrap="square" lIns="0" tIns="0" rIns="0" bIns="0" rtlCol="0"/>
          <a:lstStyle/>
          <a:p>
            <a:endParaRPr sz="1535"/>
          </a:p>
        </p:txBody>
      </p:sp>
      <p:sp>
        <p:nvSpPr>
          <p:cNvPr id="13" name="object 13"/>
          <p:cNvSpPr txBox="1"/>
          <p:nvPr/>
        </p:nvSpPr>
        <p:spPr>
          <a:xfrm>
            <a:off x="3929444" y="1276855"/>
            <a:ext cx="980087" cy="351026"/>
          </a:xfrm>
          <a:prstGeom prst="rect">
            <a:avLst/>
          </a:prstGeom>
        </p:spPr>
        <p:txBody>
          <a:bodyPr vert="horz" wrap="square" lIns="0" tIns="9747" rIns="0" bIns="0" rtlCol="0">
            <a:spAutoFit/>
          </a:bodyPr>
          <a:lstStyle/>
          <a:p>
            <a:pPr marL="10829">
              <a:spcBef>
                <a:spcPts val="77"/>
              </a:spcBef>
            </a:pPr>
            <a:r>
              <a:rPr sz="2217" spc="-9" dirty="0">
                <a:solidFill>
                  <a:srgbClr val="FF3300"/>
                </a:solidFill>
                <a:latin typeface="Tahoma"/>
                <a:cs typeface="Tahoma"/>
              </a:rPr>
              <a:t>Outlook</a:t>
            </a:r>
            <a:endParaRPr sz="2217">
              <a:latin typeface="Tahoma"/>
              <a:cs typeface="Tahoma"/>
            </a:endParaRPr>
          </a:p>
        </p:txBody>
      </p:sp>
      <p:sp>
        <p:nvSpPr>
          <p:cNvPr id="14" name="object 14"/>
          <p:cNvSpPr/>
          <p:nvPr/>
        </p:nvSpPr>
        <p:spPr>
          <a:xfrm>
            <a:off x="2664104" y="1851695"/>
            <a:ext cx="969799" cy="454847"/>
          </a:xfrm>
          <a:custGeom>
            <a:avLst/>
            <a:gdLst/>
            <a:ahLst/>
            <a:cxnLst/>
            <a:rect l="l" t="t" r="r" b="b"/>
            <a:pathLst>
              <a:path w="1137285" h="533400">
                <a:moveTo>
                  <a:pt x="0" y="533400"/>
                </a:moveTo>
                <a:lnTo>
                  <a:pt x="1136903" y="533400"/>
                </a:lnTo>
                <a:lnTo>
                  <a:pt x="1136903" y="0"/>
                </a:lnTo>
                <a:lnTo>
                  <a:pt x="0" y="0"/>
                </a:lnTo>
                <a:lnTo>
                  <a:pt x="0" y="533400"/>
                </a:lnTo>
                <a:close/>
              </a:path>
            </a:pathLst>
          </a:custGeom>
          <a:solidFill>
            <a:srgbClr val="FFFFFF"/>
          </a:solidFill>
        </p:spPr>
        <p:txBody>
          <a:bodyPr wrap="square" lIns="0" tIns="0" rIns="0" bIns="0" rtlCol="0"/>
          <a:lstStyle/>
          <a:p>
            <a:endParaRPr sz="1535"/>
          </a:p>
        </p:txBody>
      </p:sp>
      <p:sp>
        <p:nvSpPr>
          <p:cNvPr id="15" name="object 15"/>
          <p:cNvSpPr/>
          <p:nvPr/>
        </p:nvSpPr>
        <p:spPr>
          <a:xfrm>
            <a:off x="2645911" y="1833500"/>
            <a:ext cx="1003371" cy="491668"/>
          </a:xfrm>
          <a:custGeom>
            <a:avLst/>
            <a:gdLst/>
            <a:ahLst/>
            <a:cxnLst/>
            <a:rect l="l" t="t" r="r" b="b"/>
            <a:pathLst>
              <a:path w="1176654" h="576580">
                <a:moveTo>
                  <a:pt x="1176527" y="0"/>
                </a:moveTo>
                <a:lnTo>
                  <a:pt x="0" y="0"/>
                </a:lnTo>
                <a:lnTo>
                  <a:pt x="0" y="576072"/>
                </a:lnTo>
                <a:lnTo>
                  <a:pt x="1176527" y="576072"/>
                </a:lnTo>
                <a:lnTo>
                  <a:pt x="1176527" y="554736"/>
                </a:lnTo>
                <a:lnTo>
                  <a:pt x="42672" y="554736"/>
                </a:lnTo>
                <a:lnTo>
                  <a:pt x="21336" y="536448"/>
                </a:lnTo>
                <a:lnTo>
                  <a:pt x="42672" y="536448"/>
                </a:lnTo>
                <a:lnTo>
                  <a:pt x="42672" y="39624"/>
                </a:lnTo>
                <a:lnTo>
                  <a:pt x="21336" y="39624"/>
                </a:lnTo>
                <a:lnTo>
                  <a:pt x="42672" y="21336"/>
                </a:lnTo>
                <a:lnTo>
                  <a:pt x="1176527" y="21336"/>
                </a:lnTo>
                <a:lnTo>
                  <a:pt x="1176527" y="0"/>
                </a:lnTo>
                <a:close/>
              </a:path>
              <a:path w="1176654" h="576580">
                <a:moveTo>
                  <a:pt x="42672" y="536448"/>
                </a:moveTo>
                <a:lnTo>
                  <a:pt x="21336" y="536448"/>
                </a:lnTo>
                <a:lnTo>
                  <a:pt x="42672" y="554736"/>
                </a:lnTo>
                <a:lnTo>
                  <a:pt x="42672" y="536448"/>
                </a:lnTo>
                <a:close/>
              </a:path>
              <a:path w="1176654" h="576580">
                <a:moveTo>
                  <a:pt x="1136903" y="536448"/>
                </a:moveTo>
                <a:lnTo>
                  <a:pt x="42672" y="536448"/>
                </a:lnTo>
                <a:lnTo>
                  <a:pt x="42672" y="554736"/>
                </a:lnTo>
                <a:lnTo>
                  <a:pt x="1136903" y="554736"/>
                </a:lnTo>
                <a:lnTo>
                  <a:pt x="1136903" y="536448"/>
                </a:lnTo>
                <a:close/>
              </a:path>
              <a:path w="1176654" h="576580">
                <a:moveTo>
                  <a:pt x="1136903" y="21336"/>
                </a:moveTo>
                <a:lnTo>
                  <a:pt x="1136903" y="554736"/>
                </a:lnTo>
                <a:lnTo>
                  <a:pt x="1158239" y="536448"/>
                </a:lnTo>
                <a:lnTo>
                  <a:pt x="1176527" y="536448"/>
                </a:lnTo>
                <a:lnTo>
                  <a:pt x="1176527" y="39624"/>
                </a:lnTo>
                <a:lnTo>
                  <a:pt x="1158239" y="39624"/>
                </a:lnTo>
                <a:lnTo>
                  <a:pt x="1136903" y="21336"/>
                </a:lnTo>
                <a:close/>
              </a:path>
              <a:path w="1176654" h="576580">
                <a:moveTo>
                  <a:pt x="1176527" y="536448"/>
                </a:moveTo>
                <a:lnTo>
                  <a:pt x="1158239" y="536448"/>
                </a:lnTo>
                <a:lnTo>
                  <a:pt x="1136903" y="554736"/>
                </a:lnTo>
                <a:lnTo>
                  <a:pt x="1176527" y="554736"/>
                </a:lnTo>
                <a:lnTo>
                  <a:pt x="1176527" y="536448"/>
                </a:lnTo>
                <a:close/>
              </a:path>
              <a:path w="1176654" h="576580">
                <a:moveTo>
                  <a:pt x="42672" y="21336"/>
                </a:moveTo>
                <a:lnTo>
                  <a:pt x="21336" y="39624"/>
                </a:lnTo>
                <a:lnTo>
                  <a:pt x="42672" y="39624"/>
                </a:lnTo>
                <a:lnTo>
                  <a:pt x="42672" y="21336"/>
                </a:lnTo>
                <a:close/>
              </a:path>
              <a:path w="1176654" h="576580">
                <a:moveTo>
                  <a:pt x="1136903" y="21336"/>
                </a:moveTo>
                <a:lnTo>
                  <a:pt x="42672" y="21336"/>
                </a:lnTo>
                <a:lnTo>
                  <a:pt x="42672" y="39624"/>
                </a:lnTo>
                <a:lnTo>
                  <a:pt x="1136903" y="39624"/>
                </a:lnTo>
                <a:lnTo>
                  <a:pt x="1136903" y="21336"/>
                </a:lnTo>
                <a:close/>
              </a:path>
              <a:path w="1176654" h="576580">
                <a:moveTo>
                  <a:pt x="1176527" y="21336"/>
                </a:moveTo>
                <a:lnTo>
                  <a:pt x="1136903" y="21336"/>
                </a:lnTo>
                <a:lnTo>
                  <a:pt x="1158239" y="39624"/>
                </a:lnTo>
                <a:lnTo>
                  <a:pt x="1176527" y="39624"/>
                </a:lnTo>
                <a:lnTo>
                  <a:pt x="1176527" y="21336"/>
                </a:lnTo>
                <a:close/>
              </a:path>
            </a:pathLst>
          </a:custGeom>
          <a:solidFill>
            <a:srgbClr val="000000"/>
          </a:solidFill>
        </p:spPr>
        <p:txBody>
          <a:bodyPr wrap="square" lIns="0" tIns="0" rIns="0" bIns="0" rtlCol="0"/>
          <a:lstStyle/>
          <a:p>
            <a:endParaRPr sz="1535"/>
          </a:p>
        </p:txBody>
      </p:sp>
      <p:sp>
        <p:nvSpPr>
          <p:cNvPr id="16" name="object 16"/>
          <p:cNvSpPr txBox="1"/>
          <p:nvPr/>
        </p:nvSpPr>
        <p:spPr>
          <a:xfrm>
            <a:off x="2664104" y="1877253"/>
            <a:ext cx="969799" cy="351026"/>
          </a:xfrm>
          <a:prstGeom prst="rect">
            <a:avLst/>
          </a:prstGeom>
        </p:spPr>
        <p:txBody>
          <a:bodyPr vert="horz" wrap="square" lIns="0" tIns="9747" rIns="0" bIns="0" rtlCol="0">
            <a:spAutoFit/>
          </a:bodyPr>
          <a:lstStyle/>
          <a:p>
            <a:pPr marL="82844">
              <a:spcBef>
                <a:spcPts val="77"/>
              </a:spcBef>
            </a:pPr>
            <a:r>
              <a:rPr sz="2217" spc="-13" dirty="0">
                <a:latin typeface="Tahoma"/>
                <a:cs typeface="Tahoma"/>
              </a:rPr>
              <a:t>Sunny</a:t>
            </a:r>
            <a:endParaRPr sz="2217">
              <a:latin typeface="Tahoma"/>
              <a:cs typeface="Tahoma"/>
            </a:endParaRPr>
          </a:p>
        </p:txBody>
      </p:sp>
      <p:sp>
        <p:nvSpPr>
          <p:cNvPr id="17" name="object 17"/>
          <p:cNvSpPr/>
          <p:nvPr/>
        </p:nvSpPr>
        <p:spPr>
          <a:xfrm>
            <a:off x="3794723" y="1851695"/>
            <a:ext cx="1289275" cy="454847"/>
          </a:xfrm>
          <a:custGeom>
            <a:avLst/>
            <a:gdLst/>
            <a:ahLst/>
            <a:cxnLst/>
            <a:rect l="l" t="t" r="r" b="b"/>
            <a:pathLst>
              <a:path w="1511935" h="533400">
                <a:moveTo>
                  <a:pt x="0" y="533400"/>
                </a:moveTo>
                <a:lnTo>
                  <a:pt x="1511808" y="533400"/>
                </a:lnTo>
                <a:lnTo>
                  <a:pt x="1511808" y="0"/>
                </a:lnTo>
                <a:lnTo>
                  <a:pt x="0" y="0"/>
                </a:lnTo>
                <a:lnTo>
                  <a:pt x="0" y="533400"/>
                </a:lnTo>
                <a:close/>
              </a:path>
            </a:pathLst>
          </a:custGeom>
          <a:solidFill>
            <a:srgbClr val="FFFFFF"/>
          </a:solidFill>
        </p:spPr>
        <p:txBody>
          <a:bodyPr wrap="square" lIns="0" tIns="0" rIns="0" bIns="0" rtlCol="0"/>
          <a:lstStyle/>
          <a:p>
            <a:endParaRPr sz="1535"/>
          </a:p>
        </p:txBody>
      </p:sp>
      <p:sp>
        <p:nvSpPr>
          <p:cNvPr id="18" name="object 18"/>
          <p:cNvSpPr/>
          <p:nvPr/>
        </p:nvSpPr>
        <p:spPr>
          <a:xfrm>
            <a:off x="3776530" y="1833500"/>
            <a:ext cx="1325554" cy="491668"/>
          </a:xfrm>
          <a:custGeom>
            <a:avLst/>
            <a:gdLst/>
            <a:ahLst/>
            <a:cxnLst/>
            <a:rect l="l" t="t" r="r" b="b"/>
            <a:pathLst>
              <a:path w="1554479" h="576580">
                <a:moveTo>
                  <a:pt x="1554479" y="0"/>
                </a:moveTo>
                <a:lnTo>
                  <a:pt x="0" y="0"/>
                </a:lnTo>
                <a:lnTo>
                  <a:pt x="0" y="576072"/>
                </a:lnTo>
                <a:lnTo>
                  <a:pt x="1554479" y="576072"/>
                </a:lnTo>
                <a:lnTo>
                  <a:pt x="1554479" y="554736"/>
                </a:lnTo>
                <a:lnTo>
                  <a:pt x="42671" y="554736"/>
                </a:lnTo>
                <a:lnTo>
                  <a:pt x="21335" y="536448"/>
                </a:lnTo>
                <a:lnTo>
                  <a:pt x="42671" y="536448"/>
                </a:lnTo>
                <a:lnTo>
                  <a:pt x="42671" y="39624"/>
                </a:lnTo>
                <a:lnTo>
                  <a:pt x="21335" y="39624"/>
                </a:lnTo>
                <a:lnTo>
                  <a:pt x="42671" y="21336"/>
                </a:lnTo>
                <a:lnTo>
                  <a:pt x="1554479" y="21336"/>
                </a:lnTo>
                <a:lnTo>
                  <a:pt x="1554479" y="0"/>
                </a:lnTo>
                <a:close/>
              </a:path>
              <a:path w="1554479" h="576580">
                <a:moveTo>
                  <a:pt x="42671" y="536448"/>
                </a:moveTo>
                <a:lnTo>
                  <a:pt x="21335" y="536448"/>
                </a:lnTo>
                <a:lnTo>
                  <a:pt x="42671" y="554736"/>
                </a:lnTo>
                <a:lnTo>
                  <a:pt x="42671" y="536448"/>
                </a:lnTo>
                <a:close/>
              </a:path>
              <a:path w="1554479" h="576580">
                <a:moveTo>
                  <a:pt x="1514855" y="536448"/>
                </a:moveTo>
                <a:lnTo>
                  <a:pt x="42671" y="536448"/>
                </a:lnTo>
                <a:lnTo>
                  <a:pt x="42671" y="554736"/>
                </a:lnTo>
                <a:lnTo>
                  <a:pt x="1514855" y="554736"/>
                </a:lnTo>
                <a:lnTo>
                  <a:pt x="1514855" y="536448"/>
                </a:lnTo>
                <a:close/>
              </a:path>
              <a:path w="1554479" h="576580">
                <a:moveTo>
                  <a:pt x="1514855" y="21336"/>
                </a:moveTo>
                <a:lnTo>
                  <a:pt x="1514855" y="554736"/>
                </a:lnTo>
                <a:lnTo>
                  <a:pt x="1533143" y="536448"/>
                </a:lnTo>
                <a:lnTo>
                  <a:pt x="1554479" y="536448"/>
                </a:lnTo>
                <a:lnTo>
                  <a:pt x="1554479" y="39624"/>
                </a:lnTo>
                <a:lnTo>
                  <a:pt x="1533143" y="39624"/>
                </a:lnTo>
                <a:lnTo>
                  <a:pt x="1514855" y="21336"/>
                </a:lnTo>
                <a:close/>
              </a:path>
              <a:path w="1554479" h="576580">
                <a:moveTo>
                  <a:pt x="1554479" y="536448"/>
                </a:moveTo>
                <a:lnTo>
                  <a:pt x="1533143" y="536448"/>
                </a:lnTo>
                <a:lnTo>
                  <a:pt x="1514855" y="554736"/>
                </a:lnTo>
                <a:lnTo>
                  <a:pt x="1554479" y="554736"/>
                </a:lnTo>
                <a:lnTo>
                  <a:pt x="1554479" y="536448"/>
                </a:lnTo>
                <a:close/>
              </a:path>
              <a:path w="1554479" h="576580">
                <a:moveTo>
                  <a:pt x="42671" y="21336"/>
                </a:moveTo>
                <a:lnTo>
                  <a:pt x="21335" y="39624"/>
                </a:lnTo>
                <a:lnTo>
                  <a:pt x="42671" y="39624"/>
                </a:lnTo>
                <a:lnTo>
                  <a:pt x="42671" y="21336"/>
                </a:lnTo>
                <a:close/>
              </a:path>
              <a:path w="1554479" h="576580">
                <a:moveTo>
                  <a:pt x="1514855" y="21336"/>
                </a:moveTo>
                <a:lnTo>
                  <a:pt x="42671" y="21336"/>
                </a:lnTo>
                <a:lnTo>
                  <a:pt x="42671" y="39624"/>
                </a:lnTo>
                <a:lnTo>
                  <a:pt x="1514855" y="39624"/>
                </a:lnTo>
                <a:lnTo>
                  <a:pt x="1514855" y="21336"/>
                </a:lnTo>
                <a:close/>
              </a:path>
              <a:path w="1554479" h="576580">
                <a:moveTo>
                  <a:pt x="1554479" y="21336"/>
                </a:moveTo>
                <a:lnTo>
                  <a:pt x="1514855" y="21336"/>
                </a:lnTo>
                <a:lnTo>
                  <a:pt x="1533143" y="39624"/>
                </a:lnTo>
                <a:lnTo>
                  <a:pt x="1554479" y="39624"/>
                </a:lnTo>
                <a:lnTo>
                  <a:pt x="1554479" y="21336"/>
                </a:lnTo>
                <a:close/>
              </a:path>
            </a:pathLst>
          </a:custGeom>
          <a:solidFill>
            <a:srgbClr val="000000"/>
          </a:solidFill>
        </p:spPr>
        <p:txBody>
          <a:bodyPr wrap="square" lIns="0" tIns="0" rIns="0" bIns="0" rtlCol="0"/>
          <a:lstStyle/>
          <a:p>
            <a:endParaRPr sz="1535"/>
          </a:p>
        </p:txBody>
      </p:sp>
      <p:sp>
        <p:nvSpPr>
          <p:cNvPr id="19" name="object 19"/>
          <p:cNvSpPr txBox="1"/>
          <p:nvPr/>
        </p:nvSpPr>
        <p:spPr>
          <a:xfrm>
            <a:off x="3867065" y="1877253"/>
            <a:ext cx="1100297" cy="351026"/>
          </a:xfrm>
          <a:prstGeom prst="rect">
            <a:avLst/>
          </a:prstGeom>
        </p:spPr>
        <p:txBody>
          <a:bodyPr vert="horz" wrap="square" lIns="0" tIns="9747" rIns="0" bIns="0" rtlCol="0">
            <a:spAutoFit/>
          </a:bodyPr>
          <a:lstStyle/>
          <a:p>
            <a:pPr marL="10829">
              <a:spcBef>
                <a:spcPts val="77"/>
              </a:spcBef>
            </a:pPr>
            <a:r>
              <a:rPr sz="2217" spc="-13" dirty="0">
                <a:latin typeface="Tahoma"/>
                <a:cs typeface="Tahoma"/>
              </a:rPr>
              <a:t>Overcast</a:t>
            </a:r>
            <a:endParaRPr sz="2217">
              <a:latin typeface="Tahoma"/>
              <a:cs typeface="Tahoma"/>
            </a:endParaRPr>
          </a:p>
        </p:txBody>
      </p:sp>
      <p:sp>
        <p:nvSpPr>
          <p:cNvPr id="20" name="object 20"/>
          <p:cNvSpPr/>
          <p:nvPr/>
        </p:nvSpPr>
        <p:spPr>
          <a:xfrm>
            <a:off x="5237239" y="1851695"/>
            <a:ext cx="748873" cy="454847"/>
          </a:xfrm>
          <a:custGeom>
            <a:avLst/>
            <a:gdLst/>
            <a:ahLst/>
            <a:cxnLst/>
            <a:rect l="l" t="t" r="r" b="b"/>
            <a:pathLst>
              <a:path w="878204" h="533400">
                <a:moveTo>
                  <a:pt x="0" y="533400"/>
                </a:moveTo>
                <a:lnTo>
                  <a:pt x="877824" y="533400"/>
                </a:lnTo>
                <a:lnTo>
                  <a:pt x="877824" y="0"/>
                </a:lnTo>
                <a:lnTo>
                  <a:pt x="0" y="0"/>
                </a:lnTo>
                <a:lnTo>
                  <a:pt x="0" y="533400"/>
                </a:lnTo>
                <a:close/>
              </a:path>
            </a:pathLst>
          </a:custGeom>
          <a:solidFill>
            <a:srgbClr val="FFFFFF"/>
          </a:solidFill>
        </p:spPr>
        <p:txBody>
          <a:bodyPr wrap="square" lIns="0" tIns="0" rIns="0" bIns="0" rtlCol="0"/>
          <a:lstStyle/>
          <a:p>
            <a:endParaRPr sz="1535"/>
          </a:p>
        </p:txBody>
      </p:sp>
      <p:sp>
        <p:nvSpPr>
          <p:cNvPr id="21" name="object 21"/>
          <p:cNvSpPr/>
          <p:nvPr/>
        </p:nvSpPr>
        <p:spPr>
          <a:xfrm>
            <a:off x="5219045" y="1833500"/>
            <a:ext cx="782445" cy="491668"/>
          </a:xfrm>
          <a:custGeom>
            <a:avLst/>
            <a:gdLst/>
            <a:ahLst/>
            <a:cxnLst/>
            <a:rect l="l" t="t" r="r" b="b"/>
            <a:pathLst>
              <a:path w="917575" h="576580">
                <a:moveTo>
                  <a:pt x="917447" y="0"/>
                </a:moveTo>
                <a:lnTo>
                  <a:pt x="0" y="0"/>
                </a:lnTo>
                <a:lnTo>
                  <a:pt x="0" y="576072"/>
                </a:lnTo>
                <a:lnTo>
                  <a:pt x="917447" y="576072"/>
                </a:lnTo>
                <a:lnTo>
                  <a:pt x="917447" y="554736"/>
                </a:lnTo>
                <a:lnTo>
                  <a:pt x="42671" y="554736"/>
                </a:lnTo>
                <a:lnTo>
                  <a:pt x="21336" y="536448"/>
                </a:lnTo>
                <a:lnTo>
                  <a:pt x="42671" y="536448"/>
                </a:lnTo>
                <a:lnTo>
                  <a:pt x="42671" y="39624"/>
                </a:lnTo>
                <a:lnTo>
                  <a:pt x="21336" y="39624"/>
                </a:lnTo>
                <a:lnTo>
                  <a:pt x="42671" y="21336"/>
                </a:lnTo>
                <a:lnTo>
                  <a:pt x="917447" y="21336"/>
                </a:lnTo>
                <a:lnTo>
                  <a:pt x="917447" y="0"/>
                </a:lnTo>
                <a:close/>
              </a:path>
              <a:path w="917575" h="576580">
                <a:moveTo>
                  <a:pt x="42671" y="536448"/>
                </a:moveTo>
                <a:lnTo>
                  <a:pt x="21336" y="536448"/>
                </a:lnTo>
                <a:lnTo>
                  <a:pt x="42671" y="554736"/>
                </a:lnTo>
                <a:lnTo>
                  <a:pt x="42671" y="536448"/>
                </a:lnTo>
                <a:close/>
              </a:path>
              <a:path w="917575" h="576580">
                <a:moveTo>
                  <a:pt x="877823" y="536448"/>
                </a:moveTo>
                <a:lnTo>
                  <a:pt x="42671" y="536448"/>
                </a:lnTo>
                <a:lnTo>
                  <a:pt x="42671" y="554736"/>
                </a:lnTo>
                <a:lnTo>
                  <a:pt x="877823" y="554736"/>
                </a:lnTo>
                <a:lnTo>
                  <a:pt x="877823" y="536448"/>
                </a:lnTo>
                <a:close/>
              </a:path>
              <a:path w="917575" h="576580">
                <a:moveTo>
                  <a:pt x="877823" y="21336"/>
                </a:moveTo>
                <a:lnTo>
                  <a:pt x="877823" y="554736"/>
                </a:lnTo>
                <a:lnTo>
                  <a:pt x="899160" y="536448"/>
                </a:lnTo>
                <a:lnTo>
                  <a:pt x="917447" y="536448"/>
                </a:lnTo>
                <a:lnTo>
                  <a:pt x="917447" y="39624"/>
                </a:lnTo>
                <a:lnTo>
                  <a:pt x="899160" y="39624"/>
                </a:lnTo>
                <a:lnTo>
                  <a:pt x="877823" y="21336"/>
                </a:lnTo>
                <a:close/>
              </a:path>
              <a:path w="917575" h="576580">
                <a:moveTo>
                  <a:pt x="917447" y="536448"/>
                </a:moveTo>
                <a:lnTo>
                  <a:pt x="899160" y="536448"/>
                </a:lnTo>
                <a:lnTo>
                  <a:pt x="877823" y="554736"/>
                </a:lnTo>
                <a:lnTo>
                  <a:pt x="917447" y="554736"/>
                </a:lnTo>
                <a:lnTo>
                  <a:pt x="917447" y="536448"/>
                </a:lnTo>
                <a:close/>
              </a:path>
              <a:path w="917575" h="576580">
                <a:moveTo>
                  <a:pt x="42671" y="21336"/>
                </a:moveTo>
                <a:lnTo>
                  <a:pt x="21336" y="39624"/>
                </a:lnTo>
                <a:lnTo>
                  <a:pt x="42671" y="39624"/>
                </a:lnTo>
                <a:lnTo>
                  <a:pt x="42671" y="21336"/>
                </a:lnTo>
                <a:close/>
              </a:path>
              <a:path w="917575" h="576580">
                <a:moveTo>
                  <a:pt x="877823" y="21336"/>
                </a:moveTo>
                <a:lnTo>
                  <a:pt x="42671" y="21336"/>
                </a:lnTo>
                <a:lnTo>
                  <a:pt x="42671" y="39624"/>
                </a:lnTo>
                <a:lnTo>
                  <a:pt x="877823" y="39624"/>
                </a:lnTo>
                <a:lnTo>
                  <a:pt x="877823" y="21336"/>
                </a:lnTo>
                <a:close/>
              </a:path>
              <a:path w="917575" h="576580">
                <a:moveTo>
                  <a:pt x="917447" y="21336"/>
                </a:moveTo>
                <a:lnTo>
                  <a:pt x="877823" y="21336"/>
                </a:lnTo>
                <a:lnTo>
                  <a:pt x="899160" y="39624"/>
                </a:lnTo>
                <a:lnTo>
                  <a:pt x="917447" y="39624"/>
                </a:lnTo>
                <a:lnTo>
                  <a:pt x="917447" y="21336"/>
                </a:lnTo>
                <a:close/>
              </a:path>
            </a:pathLst>
          </a:custGeom>
          <a:solidFill>
            <a:srgbClr val="000000"/>
          </a:solidFill>
        </p:spPr>
        <p:txBody>
          <a:bodyPr wrap="square" lIns="0" tIns="0" rIns="0" bIns="0" rtlCol="0"/>
          <a:lstStyle/>
          <a:p>
            <a:endParaRPr sz="1535"/>
          </a:p>
        </p:txBody>
      </p:sp>
      <p:sp>
        <p:nvSpPr>
          <p:cNvPr id="22" name="object 22"/>
          <p:cNvSpPr txBox="1"/>
          <p:nvPr/>
        </p:nvSpPr>
        <p:spPr>
          <a:xfrm>
            <a:off x="5237239" y="1877253"/>
            <a:ext cx="748873" cy="351026"/>
          </a:xfrm>
          <a:prstGeom prst="rect">
            <a:avLst/>
          </a:prstGeom>
        </p:spPr>
        <p:txBody>
          <a:bodyPr vert="horz" wrap="square" lIns="0" tIns="9747" rIns="0" bIns="0" rtlCol="0">
            <a:spAutoFit/>
          </a:bodyPr>
          <a:lstStyle/>
          <a:p>
            <a:pPr marL="82844">
              <a:spcBef>
                <a:spcPts val="77"/>
              </a:spcBef>
            </a:pPr>
            <a:r>
              <a:rPr sz="2217" spc="-9" dirty="0">
                <a:latin typeface="Tahoma"/>
                <a:cs typeface="Tahoma"/>
              </a:rPr>
              <a:t>Rain</a:t>
            </a:r>
            <a:endParaRPr sz="2217">
              <a:latin typeface="Tahoma"/>
              <a:cs typeface="Tahoma"/>
            </a:endParaRPr>
          </a:p>
        </p:txBody>
      </p:sp>
      <p:sp>
        <p:nvSpPr>
          <p:cNvPr id="23" name="object 23"/>
          <p:cNvSpPr/>
          <p:nvPr/>
        </p:nvSpPr>
        <p:spPr>
          <a:xfrm>
            <a:off x="1408727" y="2548260"/>
            <a:ext cx="1302270" cy="454847"/>
          </a:xfrm>
          <a:custGeom>
            <a:avLst/>
            <a:gdLst/>
            <a:ahLst/>
            <a:cxnLst/>
            <a:rect l="l" t="t" r="r" b="b"/>
            <a:pathLst>
              <a:path w="1527175" h="533400">
                <a:moveTo>
                  <a:pt x="0" y="533400"/>
                </a:moveTo>
                <a:lnTo>
                  <a:pt x="1527047" y="533400"/>
                </a:lnTo>
                <a:lnTo>
                  <a:pt x="1527047" y="0"/>
                </a:lnTo>
                <a:lnTo>
                  <a:pt x="0" y="0"/>
                </a:lnTo>
                <a:lnTo>
                  <a:pt x="0" y="533400"/>
                </a:lnTo>
                <a:close/>
              </a:path>
            </a:pathLst>
          </a:custGeom>
          <a:solidFill>
            <a:srgbClr val="FFFFFF"/>
          </a:solidFill>
        </p:spPr>
        <p:txBody>
          <a:bodyPr wrap="square" lIns="0" tIns="0" rIns="0" bIns="0" rtlCol="0"/>
          <a:lstStyle/>
          <a:p>
            <a:endParaRPr sz="1535"/>
          </a:p>
        </p:txBody>
      </p:sp>
      <p:sp>
        <p:nvSpPr>
          <p:cNvPr id="24" name="object 24"/>
          <p:cNvSpPr/>
          <p:nvPr/>
        </p:nvSpPr>
        <p:spPr>
          <a:xfrm>
            <a:off x="1390531" y="2530067"/>
            <a:ext cx="1338550" cy="491668"/>
          </a:xfrm>
          <a:custGeom>
            <a:avLst/>
            <a:gdLst/>
            <a:ahLst/>
            <a:cxnLst/>
            <a:rect l="l" t="t" r="r" b="b"/>
            <a:pathLst>
              <a:path w="1569720" h="576579">
                <a:moveTo>
                  <a:pt x="1569720" y="0"/>
                </a:moveTo>
                <a:lnTo>
                  <a:pt x="0" y="0"/>
                </a:lnTo>
                <a:lnTo>
                  <a:pt x="0" y="576072"/>
                </a:lnTo>
                <a:lnTo>
                  <a:pt x="1569720" y="576072"/>
                </a:lnTo>
                <a:lnTo>
                  <a:pt x="1569720" y="554736"/>
                </a:lnTo>
                <a:lnTo>
                  <a:pt x="39624" y="554736"/>
                </a:lnTo>
                <a:lnTo>
                  <a:pt x="21336" y="536448"/>
                </a:lnTo>
                <a:lnTo>
                  <a:pt x="39624" y="536448"/>
                </a:lnTo>
                <a:lnTo>
                  <a:pt x="39624" y="42672"/>
                </a:lnTo>
                <a:lnTo>
                  <a:pt x="21336" y="42672"/>
                </a:lnTo>
                <a:lnTo>
                  <a:pt x="39624" y="21336"/>
                </a:lnTo>
                <a:lnTo>
                  <a:pt x="1569720" y="21336"/>
                </a:lnTo>
                <a:lnTo>
                  <a:pt x="1569720" y="0"/>
                </a:lnTo>
                <a:close/>
              </a:path>
              <a:path w="1569720" h="576579">
                <a:moveTo>
                  <a:pt x="39624" y="536448"/>
                </a:moveTo>
                <a:lnTo>
                  <a:pt x="21336" y="536448"/>
                </a:lnTo>
                <a:lnTo>
                  <a:pt x="39624" y="554736"/>
                </a:lnTo>
                <a:lnTo>
                  <a:pt x="39624" y="536448"/>
                </a:lnTo>
                <a:close/>
              </a:path>
              <a:path w="1569720" h="576579">
                <a:moveTo>
                  <a:pt x="1530095" y="536448"/>
                </a:moveTo>
                <a:lnTo>
                  <a:pt x="39624" y="536448"/>
                </a:lnTo>
                <a:lnTo>
                  <a:pt x="39624" y="554736"/>
                </a:lnTo>
                <a:lnTo>
                  <a:pt x="1530095" y="554736"/>
                </a:lnTo>
                <a:lnTo>
                  <a:pt x="1530095" y="536448"/>
                </a:lnTo>
                <a:close/>
              </a:path>
              <a:path w="1569720" h="576579">
                <a:moveTo>
                  <a:pt x="1530095" y="21336"/>
                </a:moveTo>
                <a:lnTo>
                  <a:pt x="1530095" y="554736"/>
                </a:lnTo>
                <a:lnTo>
                  <a:pt x="1548383" y="536448"/>
                </a:lnTo>
                <a:lnTo>
                  <a:pt x="1569720" y="536448"/>
                </a:lnTo>
                <a:lnTo>
                  <a:pt x="1569720" y="42672"/>
                </a:lnTo>
                <a:lnTo>
                  <a:pt x="1548383" y="42672"/>
                </a:lnTo>
                <a:lnTo>
                  <a:pt x="1530095" y="21336"/>
                </a:lnTo>
                <a:close/>
              </a:path>
              <a:path w="1569720" h="576579">
                <a:moveTo>
                  <a:pt x="1569720" y="536448"/>
                </a:moveTo>
                <a:lnTo>
                  <a:pt x="1548383" y="536448"/>
                </a:lnTo>
                <a:lnTo>
                  <a:pt x="1530095" y="554736"/>
                </a:lnTo>
                <a:lnTo>
                  <a:pt x="1569720" y="554736"/>
                </a:lnTo>
                <a:lnTo>
                  <a:pt x="1569720" y="536448"/>
                </a:lnTo>
                <a:close/>
              </a:path>
              <a:path w="1569720" h="576579">
                <a:moveTo>
                  <a:pt x="39624" y="21336"/>
                </a:moveTo>
                <a:lnTo>
                  <a:pt x="21336" y="42672"/>
                </a:lnTo>
                <a:lnTo>
                  <a:pt x="39624" y="42672"/>
                </a:lnTo>
                <a:lnTo>
                  <a:pt x="39624" y="21336"/>
                </a:lnTo>
                <a:close/>
              </a:path>
              <a:path w="1569720" h="576579">
                <a:moveTo>
                  <a:pt x="1530095" y="21336"/>
                </a:moveTo>
                <a:lnTo>
                  <a:pt x="39624" y="21336"/>
                </a:lnTo>
                <a:lnTo>
                  <a:pt x="39624" y="42672"/>
                </a:lnTo>
                <a:lnTo>
                  <a:pt x="1530095" y="42672"/>
                </a:lnTo>
                <a:lnTo>
                  <a:pt x="1530095" y="21336"/>
                </a:lnTo>
                <a:close/>
              </a:path>
              <a:path w="1569720" h="576579">
                <a:moveTo>
                  <a:pt x="1569720" y="21336"/>
                </a:moveTo>
                <a:lnTo>
                  <a:pt x="1530095" y="21336"/>
                </a:lnTo>
                <a:lnTo>
                  <a:pt x="1548383" y="42672"/>
                </a:lnTo>
                <a:lnTo>
                  <a:pt x="1569720" y="42672"/>
                </a:lnTo>
                <a:lnTo>
                  <a:pt x="1569720" y="21336"/>
                </a:lnTo>
                <a:close/>
              </a:path>
            </a:pathLst>
          </a:custGeom>
          <a:solidFill>
            <a:srgbClr val="FF3300"/>
          </a:solidFill>
        </p:spPr>
        <p:txBody>
          <a:bodyPr wrap="square" lIns="0" tIns="0" rIns="0" bIns="0" rtlCol="0"/>
          <a:lstStyle/>
          <a:p>
            <a:endParaRPr sz="1535"/>
          </a:p>
        </p:txBody>
      </p:sp>
      <p:sp>
        <p:nvSpPr>
          <p:cNvPr id="25" name="object 25"/>
          <p:cNvSpPr/>
          <p:nvPr/>
        </p:nvSpPr>
        <p:spPr>
          <a:xfrm>
            <a:off x="966874" y="3200641"/>
            <a:ext cx="769450" cy="454847"/>
          </a:xfrm>
          <a:custGeom>
            <a:avLst/>
            <a:gdLst/>
            <a:ahLst/>
            <a:cxnLst/>
            <a:rect l="l" t="t" r="r" b="b"/>
            <a:pathLst>
              <a:path w="902335" h="533400">
                <a:moveTo>
                  <a:pt x="0" y="533400"/>
                </a:moveTo>
                <a:lnTo>
                  <a:pt x="902207" y="533400"/>
                </a:lnTo>
                <a:lnTo>
                  <a:pt x="902207" y="0"/>
                </a:lnTo>
                <a:lnTo>
                  <a:pt x="0" y="0"/>
                </a:lnTo>
                <a:lnTo>
                  <a:pt x="0" y="533400"/>
                </a:lnTo>
                <a:close/>
              </a:path>
            </a:pathLst>
          </a:custGeom>
          <a:solidFill>
            <a:srgbClr val="FFFFFF"/>
          </a:solidFill>
        </p:spPr>
        <p:txBody>
          <a:bodyPr wrap="square" lIns="0" tIns="0" rIns="0" bIns="0" rtlCol="0"/>
          <a:lstStyle/>
          <a:p>
            <a:endParaRPr sz="1535"/>
          </a:p>
        </p:txBody>
      </p:sp>
      <p:sp>
        <p:nvSpPr>
          <p:cNvPr id="26" name="object 26"/>
          <p:cNvSpPr/>
          <p:nvPr/>
        </p:nvSpPr>
        <p:spPr>
          <a:xfrm>
            <a:off x="948680" y="3182447"/>
            <a:ext cx="805729" cy="491668"/>
          </a:xfrm>
          <a:custGeom>
            <a:avLst/>
            <a:gdLst/>
            <a:ahLst/>
            <a:cxnLst/>
            <a:rect l="l" t="t" r="r" b="b"/>
            <a:pathLst>
              <a:path w="944880" h="576579">
                <a:moveTo>
                  <a:pt x="944880" y="0"/>
                </a:moveTo>
                <a:lnTo>
                  <a:pt x="0" y="0"/>
                </a:lnTo>
                <a:lnTo>
                  <a:pt x="0" y="576072"/>
                </a:lnTo>
                <a:lnTo>
                  <a:pt x="944880" y="576072"/>
                </a:lnTo>
                <a:lnTo>
                  <a:pt x="944880" y="554736"/>
                </a:lnTo>
                <a:lnTo>
                  <a:pt x="42670" y="554736"/>
                </a:lnTo>
                <a:lnTo>
                  <a:pt x="21336" y="533400"/>
                </a:lnTo>
                <a:lnTo>
                  <a:pt x="42670" y="533400"/>
                </a:lnTo>
                <a:lnTo>
                  <a:pt x="42670" y="42672"/>
                </a:lnTo>
                <a:lnTo>
                  <a:pt x="21336" y="42672"/>
                </a:lnTo>
                <a:lnTo>
                  <a:pt x="42670" y="21336"/>
                </a:lnTo>
                <a:lnTo>
                  <a:pt x="944880" y="21336"/>
                </a:lnTo>
                <a:lnTo>
                  <a:pt x="944880" y="0"/>
                </a:lnTo>
                <a:close/>
              </a:path>
              <a:path w="944880" h="576579">
                <a:moveTo>
                  <a:pt x="42670" y="533400"/>
                </a:moveTo>
                <a:lnTo>
                  <a:pt x="21336" y="533400"/>
                </a:lnTo>
                <a:lnTo>
                  <a:pt x="42670" y="554736"/>
                </a:lnTo>
                <a:lnTo>
                  <a:pt x="42670" y="533400"/>
                </a:lnTo>
                <a:close/>
              </a:path>
              <a:path w="944880" h="576579">
                <a:moveTo>
                  <a:pt x="905256" y="533400"/>
                </a:moveTo>
                <a:lnTo>
                  <a:pt x="42670" y="533400"/>
                </a:lnTo>
                <a:lnTo>
                  <a:pt x="42670" y="554736"/>
                </a:lnTo>
                <a:lnTo>
                  <a:pt x="905256" y="554736"/>
                </a:lnTo>
                <a:lnTo>
                  <a:pt x="905256" y="533400"/>
                </a:lnTo>
                <a:close/>
              </a:path>
              <a:path w="944880" h="576579">
                <a:moveTo>
                  <a:pt x="905256" y="21336"/>
                </a:moveTo>
                <a:lnTo>
                  <a:pt x="905256" y="554736"/>
                </a:lnTo>
                <a:lnTo>
                  <a:pt x="923544" y="533400"/>
                </a:lnTo>
                <a:lnTo>
                  <a:pt x="944880" y="533400"/>
                </a:lnTo>
                <a:lnTo>
                  <a:pt x="944880" y="42672"/>
                </a:lnTo>
                <a:lnTo>
                  <a:pt x="923544" y="42672"/>
                </a:lnTo>
                <a:lnTo>
                  <a:pt x="905256" y="21336"/>
                </a:lnTo>
                <a:close/>
              </a:path>
              <a:path w="944880" h="576579">
                <a:moveTo>
                  <a:pt x="944880" y="533400"/>
                </a:moveTo>
                <a:lnTo>
                  <a:pt x="923544" y="533400"/>
                </a:lnTo>
                <a:lnTo>
                  <a:pt x="905256" y="554736"/>
                </a:lnTo>
                <a:lnTo>
                  <a:pt x="944880" y="554736"/>
                </a:lnTo>
                <a:lnTo>
                  <a:pt x="944880" y="533400"/>
                </a:lnTo>
                <a:close/>
              </a:path>
              <a:path w="944880" h="576579">
                <a:moveTo>
                  <a:pt x="42670" y="21336"/>
                </a:moveTo>
                <a:lnTo>
                  <a:pt x="21336" y="42672"/>
                </a:lnTo>
                <a:lnTo>
                  <a:pt x="42670" y="42672"/>
                </a:lnTo>
                <a:lnTo>
                  <a:pt x="42670" y="21336"/>
                </a:lnTo>
                <a:close/>
              </a:path>
              <a:path w="944880" h="576579">
                <a:moveTo>
                  <a:pt x="905256" y="21336"/>
                </a:moveTo>
                <a:lnTo>
                  <a:pt x="42670" y="21336"/>
                </a:lnTo>
                <a:lnTo>
                  <a:pt x="42670" y="42672"/>
                </a:lnTo>
                <a:lnTo>
                  <a:pt x="905256" y="42672"/>
                </a:lnTo>
                <a:lnTo>
                  <a:pt x="905256" y="21336"/>
                </a:lnTo>
                <a:close/>
              </a:path>
              <a:path w="944880" h="576579">
                <a:moveTo>
                  <a:pt x="944880" y="21336"/>
                </a:moveTo>
                <a:lnTo>
                  <a:pt x="905256" y="21336"/>
                </a:lnTo>
                <a:lnTo>
                  <a:pt x="923544" y="42672"/>
                </a:lnTo>
                <a:lnTo>
                  <a:pt x="944880" y="42672"/>
                </a:lnTo>
                <a:lnTo>
                  <a:pt x="944880" y="21336"/>
                </a:lnTo>
                <a:close/>
              </a:path>
            </a:pathLst>
          </a:custGeom>
          <a:solidFill>
            <a:srgbClr val="000000"/>
          </a:solidFill>
        </p:spPr>
        <p:txBody>
          <a:bodyPr wrap="square" lIns="0" tIns="0" rIns="0" bIns="0" rtlCol="0"/>
          <a:lstStyle/>
          <a:p>
            <a:endParaRPr sz="1535"/>
          </a:p>
        </p:txBody>
      </p:sp>
      <p:sp>
        <p:nvSpPr>
          <p:cNvPr id="27" name="object 27"/>
          <p:cNvSpPr/>
          <p:nvPr/>
        </p:nvSpPr>
        <p:spPr>
          <a:xfrm>
            <a:off x="2224852" y="3200641"/>
            <a:ext cx="1089467" cy="454847"/>
          </a:xfrm>
          <a:custGeom>
            <a:avLst/>
            <a:gdLst/>
            <a:ahLst/>
            <a:cxnLst/>
            <a:rect l="l" t="t" r="r" b="b"/>
            <a:pathLst>
              <a:path w="1277620" h="533400">
                <a:moveTo>
                  <a:pt x="0" y="533400"/>
                </a:moveTo>
                <a:lnTo>
                  <a:pt x="1277112" y="533400"/>
                </a:lnTo>
                <a:lnTo>
                  <a:pt x="1277112" y="0"/>
                </a:lnTo>
                <a:lnTo>
                  <a:pt x="0" y="0"/>
                </a:lnTo>
                <a:lnTo>
                  <a:pt x="0" y="533400"/>
                </a:lnTo>
                <a:close/>
              </a:path>
            </a:pathLst>
          </a:custGeom>
          <a:solidFill>
            <a:srgbClr val="FFFFFF"/>
          </a:solidFill>
        </p:spPr>
        <p:txBody>
          <a:bodyPr wrap="square" lIns="0" tIns="0" rIns="0" bIns="0" rtlCol="0"/>
          <a:lstStyle/>
          <a:p>
            <a:endParaRPr sz="1535"/>
          </a:p>
        </p:txBody>
      </p:sp>
      <p:sp>
        <p:nvSpPr>
          <p:cNvPr id="28" name="object 28"/>
          <p:cNvSpPr/>
          <p:nvPr/>
        </p:nvSpPr>
        <p:spPr>
          <a:xfrm>
            <a:off x="2206658" y="3182447"/>
            <a:ext cx="1125746" cy="491668"/>
          </a:xfrm>
          <a:custGeom>
            <a:avLst/>
            <a:gdLst/>
            <a:ahLst/>
            <a:cxnLst/>
            <a:rect l="l" t="t" r="r" b="b"/>
            <a:pathLst>
              <a:path w="1320164" h="576579">
                <a:moveTo>
                  <a:pt x="1319784" y="0"/>
                </a:moveTo>
                <a:lnTo>
                  <a:pt x="0" y="0"/>
                </a:lnTo>
                <a:lnTo>
                  <a:pt x="0" y="576072"/>
                </a:lnTo>
                <a:lnTo>
                  <a:pt x="1319784" y="576072"/>
                </a:lnTo>
                <a:lnTo>
                  <a:pt x="1319784" y="554736"/>
                </a:lnTo>
                <a:lnTo>
                  <a:pt x="39624" y="554736"/>
                </a:lnTo>
                <a:lnTo>
                  <a:pt x="21336" y="533400"/>
                </a:lnTo>
                <a:lnTo>
                  <a:pt x="39624" y="533400"/>
                </a:lnTo>
                <a:lnTo>
                  <a:pt x="39624" y="42672"/>
                </a:lnTo>
                <a:lnTo>
                  <a:pt x="21336" y="42672"/>
                </a:lnTo>
                <a:lnTo>
                  <a:pt x="39624" y="21336"/>
                </a:lnTo>
                <a:lnTo>
                  <a:pt x="1319784" y="21336"/>
                </a:lnTo>
                <a:lnTo>
                  <a:pt x="1319784" y="0"/>
                </a:lnTo>
                <a:close/>
              </a:path>
              <a:path w="1320164" h="576579">
                <a:moveTo>
                  <a:pt x="39624" y="533400"/>
                </a:moveTo>
                <a:lnTo>
                  <a:pt x="21336" y="533400"/>
                </a:lnTo>
                <a:lnTo>
                  <a:pt x="39624" y="554736"/>
                </a:lnTo>
                <a:lnTo>
                  <a:pt x="39624" y="533400"/>
                </a:lnTo>
                <a:close/>
              </a:path>
              <a:path w="1320164" h="576579">
                <a:moveTo>
                  <a:pt x="1280160" y="533400"/>
                </a:moveTo>
                <a:lnTo>
                  <a:pt x="39624" y="533400"/>
                </a:lnTo>
                <a:lnTo>
                  <a:pt x="39624" y="554736"/>
                </a:lnTo>
                <a:lnTo>
                  <a:pt x="1280160" y="554736"/>
                </a:lnTo>
                <a:lnTo>
                  <a:pt x="1280160" y="533400"/>
                </a:lnTo>
                <a:close/>
              </a:path>
              <a:path w="1320164" h="576579">
                <a:moveTo>
                  <a:pt x="1280160" y="21336"/>
                </a:moveTo>
                <a:lnTo>
                  <a:pt x="1280160" y="554736"/>
                </a:lnTo>
                <a:lnTo>
                  <a:pt x="1298448" y="533400"/>
                </a:lnTo>
                <a:lnTo>
                  <a:pt x="1319784" y="533400"/>
                </a:lnTo>
                <a:lnTo>
                  <a:pt x="1319784" y="42672"/>
                </a:lnTo>
                <a:lnTo>
                  <a:pt x="1298448" y="42672"/>
                </a:lnTo>
                <a:lnTo>
                  <a:pt x="1280160" y="21336"/>
                </a:lnTo>
                <a:close/>
              </a:path>
              <a:path w="1320164" h="576579">
                <a:moveTo>
                  <a:pt x="1319784" y="533400"/>
                </a:moveTo>
                <a:lnTo>
                  <a:pt x="1298448" y="533400"/>
                </a:lnTo>
                <a:lnTo>
                  <a:pt x="1280160" y="554736"/>
                </a:lnTo>
                <a:lnTo>
                  <a:pt x="1319784" y="554736"/>
                </a:lnTo>
                <a:lnTo>
                  <a:pt x="1319784" y="533400"/>
                </a:lnTo>
                <a:close/>
              </a:path>
              <a:path w="1320164" h="576579">
                <a:moveTo>
                  <a:pt x="39624" y="21336"/>
                </a:moveTo>
                <a:lnTo>
                  <a:pt x="21336" y="42672"/>
                </a:lnTo>
                <a:lnTo>
                  <a:pt x="39624" y="42672"/>
                </a:lnTo>
                <a:lnTo>
                  <a:pt x="39624" y="21336"/>
                </a:lnTo>
                <a:close/>
              </a:path>
              <a:path w="1320164" h="576579">
                <a:moveTo>
                  <a:pt x="1280160" y="21336"/>
                </a:moveTo>
                <a:lnTo>
                  <a:pt x="39624" y="21336"/>
                </a:lnTo>
                <a:lnTo>
                  <a:pt x="39624" y="42672"/>
                </a:lnTo>
                <a:lnTo>
                  <a:pt x="1280160" y="42672"/>
                </a:lnTo>
                <a:lnTo>
                  <a:pt x="1280160" y="21336"/>
                </a:lnTo>
                <a:close/>
              </a:path>
              <a:path w="1320164" h="576579">
                <a:moveTo>
                  <a:pt x="1319784" y="21336"/>
                </a:moveTo>
                <a:lnTo>
                  <a:pt x="1280160" y="21336"/>
                </a:lnTo>
                <a:lnTo>
                  <a:pt x="1298448" y="42672"/>
                </a:lnTo>
                <a:lnTo>
                  <a:pt x="1319784" y="42672"/>
                </a:lnTo>
                <a:lnTo>
                  <a:pt x="1319784" y="21336"/>
                </a:lnTo>
                <a:close/>
              </a:path>
            </a:pathLst>
          </a:custGeom>
          <a:solidFill>
            <a:srgbClr val="000000"/>
          </a:solidFill>
        </p:spPr>
        <p:txBody>
          <a:bodyPr wrap="square" lIns="0" tIns="0" rIns="0" bIns="0" rtlCol="0"/>
          <a:lstStyle/>
          <a:p>
            <a:endParaRPr sz="1535"/>
          </a:p>
        </p:txBody>
      </p:sp>
      <p:sp>
        <p:nvSpPr>
          <p:cNvPr id="29" name="object 29"/>
          <p:cNvSpPr/>
          <p:nvPr/>
        </p:nvSpPr>
        <p:spPr>
          <a:xfrm>
            <a:off x="5928606" y="2548260"/>
            <a:ext cx="834428" cy="454847"/>
          </a:xfrm>
          <a:custGeom>
            <a:avLst/>
            <a:gdLst/>
            <a:ahLst/>
            <a:cxnLst/>
            <a:rect l="l" t="t" r="r" b="b"/>
            <a:pathLst>
              <a:path w="978534" h="533400">
                <a:moveTo>
                  <a:pt x="0" y="533400"/>
                </a:moveTo>
                <a:lnTo>
                  <a:pt x="978407" y="533400"/>
                </a:lnTo>
                <a:lnTo>
                  <a:pt x="978407" y="0"/>
                </a:lnTo>
                <a:lnTo>
                  <a:pt x="0" y="0"/>
                </a:lnTo>
                <a:lnTo>
                  <a:pt x="0" y="533400"/>
                </a:lnTo>
                <a:close/>
              </a:path>
            </a:pathLst>
          </a:custGeom>
          <a:solidFill>
            <a:srgbClr val="FFFFFF"/>
          </a:solidFill>
        </p:spPr>
        <p:txBody>
          <a:bodyPr wrap="square" lIns="0" tIns="0" rIns="0" bIns="0" rtlCol="0"/>
          <a:lstStyle/>
          <a:p>
            <a:endParaRPr sz="1535"/>
          </a:p>
        </p:txBody>
      </p:sp>
      <p:sp>
        <p:nvSpPr>
          <p:cNvPr id="30" name="object 30"/>
          <p:cNvSpPr/>
          <p:nvPr/>
        </p:nvSpPr>
        <p:spPr>
          <a:xfrm>
            <a:off x="5910412" y="2530067"/>
            <a:ext cx="868541" cy="491668"/>
          </a:xfrm>
          <a:custGeom>
            <a:avLst/>
            <a:gdLst/>
            <a:ahLst/>
            <a:cxnLst/>
            <a:rect l="l" t="t" r="r" b="b"/>
            <a:pathLst>
              <a:path w="1018540" h="576579">
                <a:moveTo>
                  <a:pt x="1018031" y="0"/>
                </a:moveTo>
                <a:lnTo>
                  <a:pt x="0" y="0"/>
                </a:lnTo>
                <a:lnTo>
                  <a:pt x="0" y="576072"/>
                </a:lnTo>
                <a:lnTo>
                  <a:pt x="1018031" y="576072"/>
                </a:lnTo>
                <a:lnTo>
                  <a:pt x="1018031" y="554736"/>
                </a:lnTo>
                <a:lnTo>
                  <a:pt x="42672" y="554736"/>
                </a:lnTo>
                <a:lnTo>
                  <a:pt x="21336" y="536448"/>
                </a:lnTo>
                <a:lnTo>
                  <a:pt x="42672" y="536448"/>
                </a:lnTo>
                <a:lnTo>
                  <a:pt x="42672" y="42672"/>
                </a:lnTo>
                <a:lnTo>
                  <a:pt x="21336" y="42672"/>
                </a:lnTo>
                <a:lnTo>
                  <a:pt x="42672" y="21336"/>
                </a:lnTo>
                <a:lnTo>
                  <a:pt x="1018031" y="21336"/>
                </a:lnTo>
                <a:lnTo>
                  <a:pt x="1018031" y="0"/>
                </a:lnTo>
                <a:close/>
              </a:path>
              <a:path w="1018540" h="576579">
                <a:moveTo>
                  <a:pt x="42672" y="536448"/>
                </a:moveTo>
                <a:lnTo>
                  <a:pt x="21336" y="536448"/>
                </a:lnTo>
                <a:lnTo>
                  <a:pt x="42672" y="554736"/>
                </a:lnTo>
                <a:lnTo>
                  <a:pt x="42672" y="536448"/>
                </a:lnTo>
                <a:close/>
              </a:path>
              <a:path w="1018540" h="576579">
                <a:moveTo>
                  <a:pt x="978407" y="536448"/>
                </a:moveTo>
                <a:lnTo>
                  <a:pt x="42672" y="536448"/>
                </a:lnTo>
                <a:lnTo>
                  <a:pt x="42672" y="554736"/>
                </a:lnTo>
                <a:lnTo>
                  <a:pt x="978407" y="554736"/>
                </a:lnTo>
                <a:lnTo>
                  <a:pt x="978407" y="536448"/>
                </a:lnTo>
                <a:close/>
              </a:path>
              <a:path w="1018540" h="576579">
                <a:moveTo>
                  <a:pt x="978407" y="21336"/>
                </a:moveTo>
                <a:lnTo>
                  <a:pt x="978407" y="554736"/>
                </a:lnTo>
                <a:lnTo>
                  <a:pt x="999744" y="536448"/>
                </a:lnTo>
                <a:lnTo>
                  <a:pt x="1018031" y="536448"/>
                </a:lnTo>
                <a:lnTo>
                  <a:pt x="1018031" y="42672"/>
                </a:lnTo>
                <a:lnTo>
                  <a:pt x="999744" y="42672"/>
                </a:lnTo>
                <a:lnTo>
                  <a:pt x="978407" y="21336"/>
                </a:lnTo>
                <a:close/>
              </a:path>
              <a:path w="1018540" h="576579">
                <a:moveTo>
                  <a:pt x="1018031" y="536448"/>
                </a:moveTo>
                <a:lnTo>
                  <a:pt x="999744" y="536448"/>
                </a:lnTo>
                <a:lnTo>
                  <a:pt x="978407" y="554736"/>
                </a:lnTo>
                <a:lnTo>
                  <a:pt x="1018031" y="554736"/>
                </a:lnTo>
                <a:lnTo>
                  <a:pt x="1018031" y="536448"/>
                </a:lnTo>
                <a:close/>
              </a:path>
              <a:path w="1018540" h="576579">
                <a:moveTo>
                  <a:pt x="42672" y="21336"/>
                </a:moveTo>
                <a:lnTo>
                  <a:pt x="21336" y="42672"/>
                </a:lnTo>
                <a:lnTo>
                  <a:pt x="42672" y="42672"/>
                </a:lnTo>
                <a:lnTo>
                  <a:pt x="42672" y="21336"/>
                </a:lnTo>
                <a:close/>
              </a:path>
              <a:path w="1018540" h="576579">
                <a:moveTo>
                  <a:pt x="978407" y="21336"/>
                </a:moveTo>
                <a:lnTo>
                  <a:pt x="42672" y="21336"/>
                </a:lnTo>
                <a:lnTo>
                  <a:pt x="42672" y="42672"/>
                </a:lnTo>
                <a:lnTo>
                  <a:pt x="978407" y="42672"/>
                </a:lnTo>
                <a:lnTo>
                  <a:pt x="978407" y="21336"/>
                </a:lnTo>
                <a:close/>
              </a:path>
              <a:path w="1018540" h="576579">
                <a:moveTo>
                  <a:pt x="1018031" y="21336"/>
                </a:moveTo>
                <a:lnTo>
                  <a:pt x="978407" y="21336"/>
                </a:lnTo>
                <a:lnTo>
                  <a:pt x="999744" y="42672"/>
                </a:lnTo>
                <a:lnTo>
                  <a:pt x="1018031" y="42672"/>
                </a:lnTo>
                <a:lnTo>
                  <a:pt x="1018031" y="21336"/>
                </a:lnTo>
                <a:close/>
              </a:path>
            </a:pathLst>
          </a:custGeom>
          <a:solidFill>
            <a:srgbClr val="FF3300"/>
          </a:solidFill>
        </p:spPr>
        <p:txBody>
          <a:bodyPr wrap="square" lIns="0" tIns="0" rIns="0" bIns="0" rtlCol="0"/>
          <a:lstStyle/>
          <a:p>
            <a:endParaRPr sz="1535"/>
          </a:p>
        </p:txBody>
      </p:sp>
      <p:sp>
        <p:nvSpPr>
          <p:cNvPr id="31" name="object 31"/>
          <p:cNvSpPr txBox="1"/>
          <p:nvPr/>
        </p:nvSpPr>
        <p:spPr>
          <a:xfrm>
            <a:off x="6000948" y="2576418"/>
            <a:ext cx="650323" cy="351026"/>
          </a:xfrm>
          <a:prstGeom prst="rect">
            <a:avLst/>
          </a:prstGeom>
        </p:spPr>
        <p:txBody>
          <a:bodyPr vert="horz" wrap="square" lIns="0" tIns="9747" rIns="0" bIns="0" rtlCol="0">
            <a:spAutoFit/>
          </a:bodyPr>
          <a:lstStyle/>
          <a:p>
            <a:pPr marL="10829">
              <a:spcBef>
                <a:spcPts val="77"/>
              </a:spcBef>
            </a:pPr>
            <a:r>
              <a:rPr sz="2217" spc="-17" dirty="0">
                <a:solidFill>
                  <a:srgbClr val="FF3300"/>
                </a:solidFill>
                <a:latin typeface="Tahoma"/>
                <a:cs typeface="Tahoma"/>
              </a:rPr>
              <a:t>W</a:t>
            </a:r>
            <a:r>
              <a:rPr sz="2217" dirty="0">
                <a:solidFill>
                  <a:srgbClr val="FF3300"/>
                </a:solidFill>
                <a:latin typeface="Tahoma"/>
                <a:cs typeface="Tahoma"/>
              </a:rPr>
              <a:t>i</a:t>
            </a:r>
            <a:r>
              <a:rPr sz="2217" spc="-9" dirty="0">
                <a:solidFill>
                  <a:srgbClr val="FF3300"/>
                </a:solidFill>
                <a:latin typeface="Tahoma"/>
                <a:cs typeface="Tahoma"/>
              </a:rPr>
              <a:t>n</a:t>
            </a:r>
            <a:r>
              <a:rPr sz="2217" spc="-4" dirty="0">
                <a:solidFill>
                  <a:srgbClr val="FF3300"/>
                </a:solidFill>
                <a:latin typeface="Tahoma"/>
                <a:cs typeface="Tahoma"/>
              </a:rPr>
              <a:t>d</a:t>
            </a:r>
            <a:endParaRPr sz="2217">
              <a:latin typeface="Tahoma"/>
              <a:cs typeface="Tahoma"/>
            </a:endParaRPr>
          </a:p>
        </p:txBody>
      </p:sp>
      <p:sp>
        <p:nvSpPr>
          <p:cNvPr id="32" name="object 32"/>
          <p:cNvSpPr/>
          <p:nvPr/>
        </p:nvSpPr>
        <p:spPr>
          <a:xfrm>
            <a:off x="5364595" y="3200641"/>
            <a:ext cx="1019074" cy="454847"/>
          </a:xfrm>
          <a:custGeom>
            <a:avLst/>
            <a:gdLst/>
            <a:ahLst/>
            <a:cxnLst/>
            <a:rect l="l" t="t" r="r" b="b"/>
            <a:pathLst>
              <a:path w="1195070" h="533400">
                <a:moveTo>
                  <a:pt x="0" y="533400"/>
                </a:moveTo>
                <a:lnTo>
                  <a:pt x="1194816" y="533400"/>
                </a:lnTo>
                <a:lnTo>
                  <a:pt x="1194816" y="0"/>
                </a:lnTo>
                <a:lnTo>
                  <a:pt x="0" y="0"/>
                </a:lnTo>
                <a:lnTo>
                  <a:pt x="0" y="533400"/>
                </a:lnTo>
                <a:close/>
              </a:path>
            </a:pathLst>
          </a:custGeom>
          <a:solidFill>
            <a:srgbClr val="FFFFFF"/>
          </a:solidFill>
        </p:spPr>
        <p:txBody>
          <a:bodyPr wrap="square" lIns="0" tIns="0" rIns="0" bIns="0" rtlCol="0"/>
          <a:lstStyle/>
          <a:p>
            <a:endParaRPr sz="1535"/>
          </a:p>
        </p:txBody>
      </p:sp>
      <p:sp>
        <p:nvSpPr>
          <p:cNvPr id="33" name="object 33"/>
          <p:cNvSpPr/>
          <p:nvPr/>
        </p:nvSpPr>
        <p:spPr>
          <a:xfrm>
            <a:off x="5346401" y="3182447"/>
            <a:ext cx="1052646" cy="491668"/>
          </a:xfrm>
          <a:custGeom>
            <a:avLst/>
            <a:gdLst/>
            <a:ahLst/>
            <a:cxnLst/>
            <a:rect l="l" t="t" r="r" b="b"/>
            <a:pathLst>
              <a:path w="1234440" h="576579">
                <a:moveTo>
                  <a:pt x="1234439" y="0"/>
                </a:moveTo>
                <a:lnTo>
                  <a:pt x="0" y="0"/>
                </a:lnTo>
                <a:lnTo>
                  <a:pt x="0" y="576072"/>
                </a:lnTo>
                <a:lnTo>
                  <a:pt x="1234439" y="576072"/>
                </a:lnTo>
                <a:lnTo>
                  <a:pt x="1234439" y="554736"/>
                </a:lnTo>
                <a:lnTo>
                  <a:pt x="39624" y="554736"/>
                </a:lnTo>
                <a:lnTo>
                  <a:pt x="21336" y="533400"/>
                </a:lnTo>
                <a:lnTo>
                  <a:pt x="39624" y="533400"/>
                </a:lnTo>
                <a:lnTo>
                  <a:pt x="39624" y="42672"/>
                </a:lnTo>
                <a:lnTo>
                  <a:pt x="21336" y="42672"/>
                </a:lnTo>
                <a:lnTo>
                  <a:pt x="39624" y="21336"/>
                </a:lnTo>
                <a:lnTo>
                  <a:pt x="1234439" y="21336"/>
                </a:lnTo>
                <a:lnTo>
                  <a:pt x="1234439" y="0"/>
                </a:lnTo>
                <a:close/>
              </a:path>
              <a:path w="1234440" h="576579">
                <a:moveTo>
                  <a:pt x="39624" y="533400"/>
                </a:moveTo>
                <a:lnTo>
                  <a:pt x="21336" y="533400"/>
                </a:lnTo>
                <a:lnTo>
                  <a:pt x="39624" y="554736"/>
                </a:lnTo>
                <a:lnTo>
                  <a:pt x="39624" y="533400"/>
                </a:lnTo>
                <a:close/>
              </a:path>
              <a:path w="1234440" h="576579">
                <a:moveTo>
                  <a:pt x="1194815" y="533400"/>
                </a:moveTo>
                <a:lnTo>
                  <a:pt x="39624" y="533400"/>
                </a:lnTo>
                <a:lnTo>
                  <a:pt x="39624" y="554736"/>
                </a:lnTo>
                <a:lnTo>
                  <a:pt x="1194815" y="554736"/>
                </a:lnTo>
                <a:lnTo>
                  <a:pt x="1194815" y="533400"/>
                </a:lnTo>
                <a:close/>
              </a:path>
              <a:path w="1234440" h="576579">
                <a:moveTo>
                  <a:pt x="1194815" y="21336"/>
                </a:moveTo>
                <a:lnTo>
                  <a:pt x="1194815" y="554736"/>
                </a:lnTo>
                <a:lnTo>
                  <a:pt x="1216152" y="533400"/>
                </a:lnTo>
                <a:lnTo>
                  <a:pt x="1234439" y="533400"/>
                </a:lnTo>
                <a:lnTo>
                  <a:pt x="1234439" y="42672"/>
                </a:lnTo>
                <a:lnTo>
                  <a:pt x="1216152" y="42672"/>
                </a:lnTo>
                <a:lnTo>
                  <a:pt x="1194815" y="21336"/>
                </a:lnTo>
                <a:close/>
              </a:path>
              <a:path w="1234440" h="576579">
                <a:moveTo>
                  <a:pt x="1234439" y="533400"/>
                </a:moveTo>
                <a:lnTo>
                  <a:pt x="1216152" y="533400"/>
                </a:lnTo>
                <a:lnTo>
                  <a:pt x="1194815" y="554736"/>
                </a:lnTo>
                <a:lnTo>
                  <a:pt x="1234439" y="554736"/>
                </a:lnTo>
                <a:lnTo>
                  <a:pt x="1234439" y="533400"/>
                </a:lnTo>
                <a:close/>
              </a:path>
              <a:path w="1234440" h="576579">
                <a:moveTo>
                  <a:pt x="39624" y="21336"/>
                </a:moveTo>
                <a:lnTo>
                  <a:pt x="21336" y="42672"/>
                </a:lnTo>
                <a:lnTo>
                  <a:pt x="39624" y="42672"/>
                </a:lnTo>
                <a:lnTo>
                  <a:pt x="39624" y="21336"/>
                </a:lnTo>
                <a:close/>
              </a:path>
              <a:path w="1234440" h="576579">
                <a:moveTo>
                  <a:pt x="1194815" y="21336"/>
                </a:moveTo>
                <a:lnTo>
                  <a:pt x="39624" y="21336"/>
                </a:lnTo>
                <a:lnTo>
                  <a:pt x="39624" y="42672"/>
                </a:lnTo>
                <a:lnTo>
                  <a:pt x="1194815" y="42672"/>
                </a:lnTo>
                <a:lnTo>
                  <a:pt x="1194815" y="21336"/>
                </a:lnTo>
                <a:close/>
              </a:path>
              <a:path w="1234440" h="576579">
                <a:moveTo>
                  <a:pt x="1234439" y="21336"/>
                </a:moveTo>
                <a:lnTo>
                  <a:pt x="1194815" y="21336"/>
                </a:lnTo>
                <a:lnTo>
                  <a:pt x="1216152" y="42672"/>
                </a:lnTo>
                <a:lnTo>
                  <a:pt x="1234439" y="42672"/>
                </a:lnTo>
                <a:lnTo>
                  <a:pt x="1234439" y="21336"/>
                </a:lnTo>
                <a:close/>
              </a:path>
            </a:pathLst>
          </a:custGeom>
          <a:solidFill>
            <a:srgbClr val="000000"/>
          </a:solidFill>
        </p:spPr>
        <p:txBody>
          <a:bodyPr wrap="square" lIns="0" tIns="0" rIns="0" bIns="0" rtlCol="0"/>
          <a:lstStyle/>
          <a:p>
            <a:endParaRPr sz="1535"/>
          </a:p>
        </p:txBody>
      </p:sp>
      <p:sp>
        <p:nvSpPr>
          <p:cNvPr id="34" name="object 34"/>
          <p:cNvSpPr txBox="1"/>
          <p:nvPr/>
        </p:nvSpPr>
        <p:spPr>
          <a:xfrm>
            <a:off x="5434339" y="3228798"/>
            <a:ext cx="834968" cy="351026"/>
          </a:xfrm>
          <a:prstGeom prst="rect">
            <a:avLst/>
          </a:prstGeom>
        </p:spPr>
        <p:txBody>
          <a:bodyPr vert="horz" wrap="square" lIns="0" tIns="9747" rIns="0" bIns="0" rtlCol="0">
            <a:spAutoFit/>
          </a:bodyPr>
          <a:lstStyle/>
          <a:p>
            <a:pPr marL="10829">
              <a:spcBef>
                <a:spcPts val="77"/>
              </a:spcBef>
            </a:pPr>
            <a:r>
              <a:rPr sz="2217" spc="-9" dirty="0">
                <a:latin typeface="Tahoma"/>
                <a:cs typeface="Tahoma"/>
              </a:rPr>
              <a:t>St</a:t>
            </a:r>
            <a:r>
              <a:rPr sz="2217" spc="-26" dirty="0">
                <a:latin typeface="Tahoma"/>
                <a:cs typeface="Tahoma"/>
              </a:rPr>
              <a:t>r</a:t>
            </a:r>
            <a:r>
              <a:rPr sz="2217" dirty="0">
                <a:latin typeface="Tahoma"/>
                <a:cs typeface="Tahoma"/>
              </a:rPr>
              <a:t>o</a:t>
            </a:r>
            <a:r>
              <a:rPr sz="2217" spc="-9" dirty="0">
                <a:latin typeface="Tahoma"/>
                <a:cs typeface="Tahoma"/>
              </a:rPr>
              <a:t>n</a:t>
            </a:r>
            <a:r>
              <a:rPr sz="2217" spc="-4" dirty="0">
                <a:latin typeface="Tahoma"/>
                <a:cs typeface="Tahoma"/>
              </a:rPr>
              <a:t>g</a:t>
            </a:r>
            <a:endParaRPr sz="2217">
              <a:latin typeface="Tahoma"/>
              <a:cs typeface="Tahoma"/>
            </a:endParaRPr>
          </a:p>
        </p:txBody>
      </p:sp>
      <p:sp>
        <p:nvSpPr>
          <p:cNvPr id="35" name="object 35"/>
          <p:cNvSpPr/>
          <p:nvPr/>
        </p:nvSpPr>
        <p:spPr>
          <a:xfrm>
            <a:off x="6619974" y="3200641"/>
            <a:ext cx="891824" cy="454847"/>
          </a:xfrm>
          <a:custGeom>
            <a:avLst/>
            <a:gdLst/>
            <a:ahLst/>
            <a:cxnLst/>
            <a:rect l="l" t="t" r="r" b="b"/>
            <a:pathLst>
              <a:path w="1045845" h="533400">
                <a:moveTo>
                  <a:pt x="0" y="533400"/>
                </a:moveTo>
                <a:lnTo>
                  <a:pt x="1045462" y="533400"/>
                </a:lnTo>
                <a:lnTo>
                  <a:pt x="1045462" y="0"/>
                </a:lnTo>
                <a:lnTo>
                  <a:pt x="0" y="0"/>
                </a:lnTo>
                <a:lnTo>
                  <a:pt x="0" y="533400"/>
                </a:lnTo>
                <a:close/>
              </a:path>
            </a:pathLst>
          </a:custGeom>
          <a:solidFill>
            <a:srgbClr val="FFFFFF"/>
          </a:solidFill>
        </p:spPr>
        <p:txBody>
          <a:bodyPr wrap="square" lIns="0" tIns="0" rIns="0" bIns="0" rtlCol="0"/>
          <a:lstStyle/>
          <a:p>
            <a:endParaRPr sz="1535"/>
          </a:p>
        </p:txBody>
      </p:sp>
      <p:sp>
        <p:nvSpPr>
          <p:cNvPr id="36" name="object 36"/>
          <p:cNvSpPr/>
          <p:nvPr/>
        </p:nvSpPr>
        <p:spPr>
          <a:xfrm>
            <a:off x="6601779" y="3182447"/>
            <a:ext cx="928105" cy="491668"/>
          </a:xfrm>
          <a:custGeom>
            <a:avLst/>
            <a:gdLst/>
            <a:ahLst/>
            <a:cxnLst/>
            <a:rect l="l" t="t" r="r" b="b"/>
            <a:pathLst>
              <a:path w="1088390" h="576579">
                <a:moveTo>
                  <a:pt x="1088135" y="0"/>
                </a:moveTo>
                <a:lnTo>
                  <a:pt x="0" y="0"/>
                </a:lnTo>
                <a:lnTo>
                  <a:pt x="0" y="576072"/>
                </a:lnTo>
                <a:lnTo>
                  <a:pt x="1088135" y="576072"/>
                </a:lnTo>
                <a:lnTo>
                  <a:pt x="1088135" y="554736"/>
                </a:lnTo>
                <a:lnTo>
                  <a:pt x="39624" y="554736"/>
                </a:lnTo>
                <a:lnTo>
                  <a:pt x="21335" y="533400"/>
                </a:lnTo>
                <a:lnTo>
                  <a:pt x="39624" y="533400"/>
                </a:lnTo>
                <a:lnTo>
                  <a:pt x="39624" y="42672"/>
                </a:lnTo>
                <a:lnTo>
                  <a:pt x="21335" y="42672"/>
                </a:lnTo>
                <a:lnTo>
                  <a:pt x="39624" y="21336"/>
                </a:lnTo>
                <a:lnTo>
                  <a:pt x="1088135" y="21336"/>
                </a:lnTo>
                <a:lnTo>
                  <a:pt x="1088135" y="0"/>
                </a:lnTo>
                <a:close/>
              </a:path>
              <a:path w="1088390" h="576579">
                <a:moveTo>
                  <a:pt x="39624" y="533400"/>
                </a:moveTo>
                <a:lnTo>
                  <a:pt x="21335" y="533400"/>
                </a:lnTo>
                <a:lnTo>
                  <a:pt x="39624" y="554736"/>
                </a:lnTo>
                <a:lnTo>
                  <a:pt x="39624" y="533400"/>
                </a:lnTo>
                <a:close/>
              </a:path>
              <a:path w="1088390" h="576579">
                <a:moveTo>
                  <a:pt x="1045463" y="533400"/>
                </a:moveTo>
                <a:lnTo>
                  <a:pt x="39624" y="533400"/>
                </a:lnTo>
                <a:lnTo>
                  <a:pt x="39624" y="554736"/>
                </a:lnTo>
                <a:lnTo>
                  <a:pt x="1045463" y="554736"/>
                </a:lnTo>
                <a:lnTo>
                  <a:pt x="1045463" y="533400"/>
                </a:lnTo>
                <a:close/>
              </a:path>
              <a:path w="1088390" h="576579">
                <a:moveTo>
                  <a:pt x="1045463" y="21336"/>
                </a:moveTo>
                <a:lnTo>
                  <a:pt x="1045463" y="554736"/>
                </a:lnTo>
                <a:lnTo>
                  <a:pt x="1066800" y="533400"/>
                </a:lnTo>
                <a:lnTo>
                  <a:pt x="1088135" y="533400"/>
                </a:lnTo>
                <a:lnTo>
                  <a:pt x="1088135" y="42672"/>
                </a:lnTo>
                <a:lnTo>
                  <a:pt x="1066800" y="42672"/>
                </a:lnTo>
                <a:lnTo>
                  <a:pt x="1045463" y="21336"/>
                </a:lnTo>
                <a:close/>
              </a:path>
              <a:path w="1088390" h="576579">
                <a:moveTo>
                  <a:pt x="1088135" y="533400"/>
                </a:moveTo>
                <a:lnTo>
                  <a:pt x="1066800" y="533400"/>
                </a:lnTo>
                <a:lnTo>
                  <a:pt x="1045463" y="554736"/>
                </a:lnTo>
                <a:lnTo>
                  <a:pt x="1088135" y="554736"/>
                </a:lnTo>
                <a:lnTo>
                  <a:pt x="1088135" y="533400"/>
                </a:lnTo>
                <a:close/>
              </a:path>
              <a:path w="1088390" h="576579">
                <a:moveTo>
                  <a:pt x="39624" y="21336"/>
                </a:moveTo>
                <a:lnTo>
                  <a:pt x="21335" y="42672"/>
                </a:lnTo>
                <a:lnTo>
                  <a:pt x="39624" y="42672"/>
                </a:lnTo>
                <a:lnTo>
                  <a:pt x="39624" y="21336"/>
                </a:lnTo>
                <a:close/>
              </a:path>
              <a:path w="1088390" h="576579">
                <a:moveTo>
                  <a:pt x="1045463" y="21336"/>
                </a:moveTo>
                <a:lnTo>
                  <a:pt x="39624" y="21336"/>
                </a:lnTo>
                <a:lnTo>
                  <a:pt x="39624" y="42672"/>
                </a:lnTo>
                <a:lnTo>
                  <a:pt x="1045463" y="42672"/>
                </a:lnTo>
                <a:lnTo>
                  <a:pt x="1045463" y="21336"/>
                </a:lnTo>
                <a:close/>
              </a:path>
              <a:path w="1088390" h="576579">
                <a:moveTo>
                  <a:pt x="1088135" y="21336"/>
                </a:moveTo>
                <a:lnTo>
                  <a:pt x="1045463" y="21336"/>
                </a:lnTo>
                <a:lnTo>
                  <a:pt x="1066800" y="42672"/>
                </a:lnTo>
                <a:lnTo>
                  <a:pt x="1088135" y="42672"/>
                </a:lnTo>
                <a:lnTo>
                  <a:pt x="1088135" y="21336"/>
                </a:lnTo>
                <a:close/>
              </a:path>
            </a:pathLst>
          </a:custGeom>
          <a:solidFill>
            <a:srgbClr val="000000"/>
          </a:solidFill>
        </p:spPr>
        <p:txBody>
          <a:bodyPr wrap="square" lIns="0" tIns="0" rIns="0" bIns="0" rtlCol="0"/>
          <a:lstStyle/>
          <a:p>
            <a:endParaRPr sz="1535"/>
          </a:p>
        </p:txBody>
      </p:sp>
      <p:sp>
        <p:nvSpPr>
          <p:cNvPr id="37" name="object 37"/>
          <p:cNvSpPr txBox="1"/>
          <p:nvPr/>
        </p:nvSpPr>
        <p:spPr>
          <a:xfrm>
            <a:off x="6692317" y="3228798"/>
            <a:ext cx="699597" cy="351026"/>
          </a:xfrm>
          <a:prstGeom prst="rect">
            <a:avLst/>
          </a:prstGeom>
        </p:spPr>
        <p:txBody>
          <a:bodyPr vert="horz" wrap="square" lIns="0" tIns="9747" rIns="0" bIns="0" rtlCol="0">
            <a:spAutoFit/>
          </a:bodyPr>
          <a:lstStyle/>
          <a:p>
            <a:pPr marL="10829">
              <a:spcBef>
                <a:spcPts val="77"/>
              </a:spcBef>
            </a:pPr>
            <a:r>
              <a:rPr sz="2217" spc="-97" dirty="0">
                <a:latin typeface="Tahoma"/>
                <a:cs typeface="Tahoma"/>
              </a:rPr>
              <a:t>W</a:t>
            </a:r>
            <a:r>
              <a:rPr sz="2217" spc="-4" dirty="0">
                <a:latin typeface="Tahoma"/>
                <a:cs typeface="Tahoma"/>
              </a:rPr>
              <a:t>e</a:t>
            </a:r>
            <a:r>
              <a:rPr sz="2217" dirty="0">
                <a:latin typeface="Tahoma"/>
                <a:cs typeface="Tahoma"/>
              </a:rPr>
              <a:t>a</a:t>
            </a:r>
            <a:r>
              <a:rPr sz="2217" spc="-4" dirty="0">
                <a:latin typeface="Tahoma"/>
                <a:cs typeface="Tahoma"/>
              </a:rPr>
              <a:t>k</a:t>
            </a:r>
            <a:endParaRPr sz="2217">
              <a:latin typeface="Tahoma"/>
              <a:cs typeface="Tahoma"/>
            </a:endParaRPr>
          </a:p>
        </p:txBody>
      </p:sp>
      <p:sp>
        <p:nvSpPr>
          <p:cNvPr id="38" name="object 38"/>
          <p:cNvSpPr/>
          <p:nvPr/>
        </p:nvSpPr>
        <p:spPr>
          <a:xfrm>
            <a:off x="842117" y="3710070"/>
            <a:ext cx="545816" cy="454847"/>
          </a:xfrm>
          <a:custGeom>
            <a:avLst/>
            <a:gdLst/>
            <a:ahLst/>
            <a:cxnLst/>
            <a:rect l="l" t="t" r="r" b="b"/>
            <a:pathLst>
              <a:path w="640080" h="533400">
                <a:moveTo>
                  <a:pt x="0" y="533400"/>
                </a:moveTo>
                <a:lnTo>
                  <a:pt x="640079" y="533400"/>
                </a:lnTo>
                <a:lnTo>
                  <a:pt x="640079" y="0"/>
                </a:lnTo>
                <a:lnTo>
                  <a:pt x="0" y="0"/>
                </a:lnTo>
                <a:lnTo>
                  <a:pt x="0" y="533400"/>
                </a:lnTo>
                <a:close/>
              </a:path>
            </a:pathLst>
          </a:custGeom>
          <a:solidFill>
            <a:srgbClr val="FFFFFF"/>
          </a:solidFill>
        </p:spPr>
        <p:txBody>
          <a:bodyPr wrap="square" lIns="0" tIns="0" rIns="0" bIns="0" rtlCol="0"/>
          <a:lstStyle/>
          <a:p>
            <a:endParaRPr sz="1535"/>
          </a:p>
        </p:txBody>
      </p:sp>
      <p:sp>
        <p:nvSpPr>
          <p:cNvPr id="39" name="object 39"/>
          <p:cNvSpPr/>
          <p:nvPr/>
        </p:nvSpPr>
        <p:spPr>
          <a:xfrm>
            <a:off x="826520" y="3691875"/>
            <a:ext cx="577223" cy="491668"/>
          </a:xfrm>
          <a:custGeom>
            <a:avLst/>
            <a:gdLst/>
            <a:ahLst/>
            <a:cxnLst/>
            <a:rect l="l" t="t" r="r" b="b"/>
            <a:pathLst>
              <a:path w="676910" h="576579">
                <a:moveTo>
                  <a:pt x="676657" y="0"/>
                </a:moveTo>
                <a:lnTo>
                  <a:pt x="0" y="0"/>
                </a:lnTo>
                <a:lnTo>
                  <a:pt x="0" y="576071"/>
                </a:lnTo>
                <a:lnTo>
                  <a:pt x="676657" y="576071"/>
                </a:lnTo>
                <a:lnTo>
                  <a:pt x="676657" y="554735"/>
                </a:lnTo>
                <a:lnTo>
                  <a:pt x="39625" y="554735"/>
                </a:lnTo>
                <a:lnTo>
                  <a:pt x="18289" y="536447"/>
                </a:lnTo>
                <a:lnTo>
                  <a:pt x="39625" y="536447"/>
                </a:lnTo>
                <a:lnTo>
                  <a:pt x="39625" y="42672"/>
                </a:lnTo>
                <a:lnTo>
                  <a:pt x="18289" y="42672"/>
                </a:lnTo>
                <a:lnTo>
                  <a:pt x="39625" y="21336"/>
                </a:lnTo>
                <a:lnTo>
                  <a:pt x="676657" y="21336"/>
                </a:lnTo>
                <a:lnTo>
                  <a:pt x="676657" y="0"/>
                </a:lnTo>
                <a:close/>
              </a:path>
              <a:path w="676910" h="576579">
                <a:moveTo>
                  <a:pt x="39625" y="536447"/>
                </a:moveTo>
                <a:lnTo>
                  <a:pt x="18289" y="536447"/>
                </a:lnTo>
                <a:lnTo>
                  <a:pt x="39625" y="554735"/>
                </a:lnTo>
                <a:lnTo>
                  <a:pt x="39625" y="536447"/>
                </a:lnTo>
                <a:close/>
              </a:path>
              <a:path w="676910" h="576579">
                <a:moveTo>
                  <a:pt x="637033" y="536447"/>
                </a:moveTo>
                <a:lnTo>
                  <a:pt x="39625" y="536447"/>
                </a:lnTo>
                <a:lnTo>
                  <a:pt x="39625" y="554735"/>
                </a:lnTo>
                <a:lnTo>
                  <a:pt x="637033" y="554735"/>
                </a:lnTo>
                <a:lnTo>
                  <a:pt x="637033" y="536447"/>
                </a:lnTo>
                <a:close/>
              </a:path>
              <a:path w="676910" h="576579">
                <a:moveTo>
                  <a:pt x="637033" y="21336"/>
                </a:moveTo>
                <a:lnTo>
                  <a:pt x="637033" y="554735"/>
                </a:lnTo>
                <a:lnTo>
                  <a:pt x="658369" y="536447"/>
                </a:lnTo>
                <a:lnTo>
                  <a:pt x="676657" y="536447"/>
                </a:lnTo>
                <a:lnTo>
                  <a:pt x="676657" y="42672"/>
                </a:lnTo>
                <a:lnTo>
                  <a:pt x="658369" y="42672"/>
                </a:lnTo>
                <a:lnTo>
                  <a:pt x="637033" y="21336"/>
                </a:lnTo>
                <a:close/>
              </a:path>
              <a:path w="676910" h="576579">
                <a:moveTo>
                  <a:pt x="676657" y="536447"/>
                </a:moveTo>
                <a:lnTo>
                  <a:pt x="658369" y="536447"/>
                </a:lnTo>
                <a:lnTo>
                  <a:pt x="637033" y="554735"/>
                </a:lnTo>
                <a:lnTo>
                  <a:pt x="676657" y="554735"/>
                </a:lnTo>
                <a:lnTo>
                  <a:pt x="676657" y="536447"/>
                </a:lnTo>
                <a:close/>
              </a:path>
              <a:path w="676910" h="576579">
                <a:moveTo>
                  <a:pt x="39625" y="21336"/>
                </a:moveTo>
                <a:lnTo>
                  <a:pt x="18289" y="42672"/>
                </a:lnTo>
                <a:lnTo>
                  <a:pt x="39625" y="42672"/>
                </a:lnTo>
                <a:lnTo>
                  <a:pt x="39625" y="21336"/>
                </a:lnTo>
                <a:close/>
              </a:path>
              <a:path w="676910" h="576579">
                <a:moveTo>
                  <a:pt x="637033" y="21336"/>
                </a:moveTo>
                <a:lnTo>
                  <a:pt x="39625" y="21336"/>
                </a:lnTo>
                <a:lnTo>
                  <a:pt x="39625" y="42672"/>
                </a:lnTo>
                <a:lnTo>
                  <a:pt x="637033" y="42672"/>
                </a:lnTo>
                <a:lnTo>
                  <a:pt x="637033" y="21336"/>
                </a:lnTo>
                <a:close/>
              </a:path>
              <a:path w="676910" h="576579">
                <a:moveTo>
                  <a:pt x="676657" y="21336"/>
                </a:moveTo>
                <a:lnTo>
                  <a:pt x="637033" y="21336"/>
                </a:lnTo>
                <a:lnTo>
                  <a:pt x="658369" y="42672"/>
                </a:lnTo>
                <a:lnTo>
                  <a:pt x="676657" y="42672"/>
                </a:lnTo>
                <a:lnTo>
                  <a:pt x="676657" y="21336"/>
                </a:lnTo>
                <a:close/>
              </a:path>
            </a:pathLst>
          </a:custGeom>
          <a:solidFill>
            <a:srgbClr val="FF3300"/>
          </a:solidFill>
        </p:spPr>
        <p:txBody>
          <a:bodyPr wrap="square" lIns="0" tIns="0" rIns="0" bIns="0" rtlCol="0"/>
          <a:lstStyle/>
          <a:p>
            <a:endParaRPr sz="1535"/>
          </a:p>
        </p:txBody>
      </p:sp>
      <p:sp>
        <p:nvSpPr>
          <p:cNvPr id="40" name="object 40"/>
          <p:cNvSpPr/>
          <p:nvPr/>
        </p:nvSpPr>
        <p:spPr>
          <a:xfrm>
            <a:off x="2726483" y="3710070"/>
            <a:ext cx="639493" cy="454847"/>
          </a:xfrm>
          <a:custGeom>
            <a:avLst/>
            <a:gdLst/>
            <a:ahLst/>
            <a:cxnLst/>
            <a:rect l="l" t="t" r="r" b="b"/>
            <a:pathLst>
              <a:path w="749935" h="533400">
                <a:moveTo>
                  <a:pt x="0" y="533400"/>
                </a:moveTo>
                <a:lnTo>
                  <a:pt x="749808" y="533400"/>
                </a:lnTo>
                <a:lnTo>
                  <a:pt x="749808" y="0"/>
                </a:lnTo>
                <a:lnTo>
                  <a:pt x="0" y="0"/>
                </a:lnTo>
                <a:lnTo>
                  <a:pt x="0" y="533400"/>
                </a:lnTo>
                <a:close/>
              </a:path>
            </a:pathLst>
          </a:custGeom>
          <a:solidFill>
            <a:srgbClr val="FFFFFF"/>
          </a:solidFill>
        </p:spPr>
        <p:txBody>
          <a:bodyPr wrap="square" lIns="0" tIns="0" rIns="0" bIns="0" rtlCol="0"/>
          <a:lstStyle/>
          <a:p>
            <a:endParaRPr sz="1535"/>
          </a:p>
        </p:txBody>
      </p:sp>
      <p:sp>
        <p:nvSpPr>
          <p:cNvPr id="41" name="object 41"/>
          <p:cNvSpPr/>
          <p:nvPr/>
        </p:nvSpPr>
        <p:spPr>
          <a:xfrm>
            <a:off x="2708289" y="3691875"/>
            <a:ext cx="675773" cy="491668"/>
          </a:xfrm>
          <a:custGeom>
            <a:avLst/>
            <a:gdLst/>
            <a:ahLst/>
            <a:cxnLst/>
            <a:rect l="l" t="t" r="r" b="b"/>
            <a:pathLst>
              <a:path w="792479" h="576579">
                <a:moveTo>
                  <a:pt x="792480" y="0"/>
                </a:moveTo>
                <a:lnTo>
                  <a:pt x="0" y="0"/>
                </a:lnTo>
                <a:lnTo>
                  <a:pt x="0" y="576071"/>
                </a:lnTo>
                <a:lnTo>
                  <a:pt x="792480" y="576071"/>
                </a:lnTo>
                <a:lnTo>
                  <a:pt x="792480" y="554735"/>
                </a:lnTo>
                <a:lnTo>
                  <a:pt x="42671" y="554735"/>
                </a:lnTo>
                <a:lnTo>
                  <a:pt x="21335" y="536447"/>
                </a:lnTo>
                <a:lnTo>
                  <a:pt x="42671" y="536447"/>
                </a:lnTo>
                <a:lnTo>
                  <a:pt x="42671" y="42672"/>
                </a:lnTo>
                <a:lnTo>
                  <a:pt x="21335" y="42672"/>
                </a:lnTo>
                <a:lnTo>
                  <a:pt x="42671" y="21336"/>
                </a:lnTo>
                <a:lnTo>
                  <a:pt x="792480" y="21336"/>
                </a:lnTo>
                <a:lnTo>
                  <a:pt x="792480" y="0"/>
                </a:lnTo>
                <a:close/>
              </a:path>
              <a:path w="792479" h="576579">
                <a:moveTo>
                  <a:pt x="42671" y="536447"/>
                </a:moveTo>
                <a:lnTo>
                  <a:pt x="21335" y="536447"/>
                </a:lnTo>
                <a:lnTo>
                  <a:pt x="42671" y="554735"/>
                </a:lnTo>
                <a:lnTo>
                  <a:pt x="42671" y="536447"/>
                </a:lnTo>
                <a:close/>
              </a:path>
              <a:path w="792479" h="576579">
                <a:moveTo>
                  <a:pt x="749807" y="536447"/>
                </a:moveTo>
                <a:lnTo>
                  <a:pt x="42671" y="536447"/>
                </a:lnTo>
                <a:lnTo>
                  <a:pt x="42671" y="554735"/>
                </a:lnTo>
                <a:lnTo>
                  <a:pt x="749807" y="554735"/>
                </a:lnTo>
                <a:lnTo>
                  <a:pt x="749807" y="536447"/>
                </a:lnTo>
                <a:close/>
              </a:path>
              <a:path w="792479" h="576579">
                <a:moveTo>
                  <a:pt x="749807" y="21336"/>
                </a:moveTo>
                <a:lnTo>
                  <a:pt x="749807" y="554735"/>
                </a:lnTo>
                <a:lnTo>
                  <a:pt x="771144" y="536447"/>
                </a:lnTo>
                <a:lnTo>
                  <a:pt x="792480" y="536447"/>
                </a:lnTo>
                <a:lnTo>
                  <a:pt x="792480" y="42672"/>
                </a:lnTo>
                <a:lnTo>
                  <a:pt x="771144" y="42672"/>
                </a:lnTo>
                <a:lnTo>
                  <a:pt x="749807" y="21336"/>
                </a:lnTo>
                <a:close/>
              </a:path>
              <a:path w="792479" h="576579">
                <a:moveTo>
                  <a:pt x="792480" y="536447"/>
                </a:moveTo>
                <a:lnTo>
                  <a:pt x="771144" y="536447"/>
                </a:lnTo>
                <a:lnTo>
                  <a:pt x="749807" y="554735"/>
                </a:lnTo>
                <a:lnTo>
                  <a:pt x="792480" y="554735"/>
                </a:lnTo>
                <a:lnTo>
                  <a:pt x="792480" y="536447"/>
                </a:lnTo>
                <a:close/>
              </a:path>
              <a:path w="792479" h="576579">
                <a:moveTo>
                  <a:pt x="42671" y="21336"/>
                </a:moveTo>
                <a:lnTo>
                  <a:pt x="21335" y="42672"/>
                </a:lnTo>
                <a:lnTo>
                  <a:pt x="42671" y="42672"/>
                </a:lnTo>
                <a:lnTo>
                  <a:pt x="42671" y="21336"/>
                </a:lnTo>
                <a:close/>
              </a:path>
              <a:path w="792479" h="576579">
                <a:moveTo>
                  <a:pt x="749807" y="21336"/>
                </a:moveTo>
                <a:lnTo>
                  <a:pt x="42671" y="21336"/>
                </a:lnTo>
                <a:lnTo>
                  <a:pt x="42671" y="42672"/>
                </a:lnTo>
                <a:lnTo>
                  <a:pt x="749807" y="42672"/>
                </a:lnTo>
                <a:lnTo>
                  <a:pt x="749807" y="21336"/>
                </a:lnTo>
                <a:close/>
              </a:path>
              <a:path w="792479" h="576579">
                <a:moveTo>
                  <a:pt x="792480" y="21336"/>
                </a:moveTo>
                <a:lnTo>
                  <a:pt x="749807" y="21336"/>
                </a:lnTo>
                <a:lnTo>
                  <a:pt x="771144" y="42672"/>
                </a:lnTo>
                <a:lnTo>
                  <a:pt x="792480" y="42672"/>
                </a:lnTo>
                <a:lnTo>
                  <a:pt x="792480" y="21336"/>
                </a:lnTo>
                <a:close/>
              </a:path>
            </a:pathLst>
          </a:custGeom>
          <a:solidFill>
            <a:srgbClr val="FF3300"/>
          </a:solidFill>
        </p:spPr>
        <p:txBody>
          <a:bodyPr wrap="square" lIns="0" tIns="0" rIns="0" bIns="0" rtlCol="0"/>
          <a:lstStyle/>
          <a:p>
            <a:endParaRPr sz="1535"/>
          </a:p>
        </p:txBody>
      </p:sp>
      <p:sp>
        <p:nvSpPr>
          <p:cNvPr id="42" name="object 42"/>
          <p:cNvSpPr txBox="1"/>
          <p:nvPr/>
        </p:nvSpPr>
        <p:spPr>
          <a:xfrm>
            <a:off x="914459" y="2576418"/>
            <a:ext cx="2325135" cy="1522500"/>
          </a:xfrm>
          <a:prstGeom prst="rect">
            <a:avLst/>
          </a:prstGeom>
        </p:spPr>
        <p:txBody>
          <a:bodyPr vert="horz" wrap="square" lIns="0" tIns="9747" rIns="0" bIns="0" rtlCol="0">
            <a:spAutoFit/>
          </a:bodyPr>
          <a:lstStyle/>
          <a:p>
            <a:pPr marR="64976" algn="ctr">
              <a:spcBef>
                <a:spcPts val="77"/>
              </a:spcBef>
            </a:pPr>
            <a:r>
              <a:rPr sz="2217" spc="-9" dirty="0">
                <a:solidFill>
                  <a:srgbClr val="FF3300"/>
                </a:solidFill>
                <a:latin typeface="Tahoma"/>
                <a:cs typeface="Tahoma"/>
              </a:rPr>
              <a:t>Humidity</a:t>
            </a:r>
            <a:endParaRPr sz="2217">
              <a:latin typeface="Tahoma"/>
              <a:cs typeface="Tahoma"/>
            </a:endParaRPr>
          </a:p>
          <a:p>
            <a:pPr marL="10829" marR="4332" indent="94214" algn="ctr">
              <a:lnSpc>
                <a:spcPct val="150800"/>
              </a:lnSpc>
              <a:spcBef>
                <a:spcPts val="1126"/>
              </a:spcBef>
              <a:tabLst>
                <a:tab pos="1362866" algn="l"/>
                <a:tab pos="1894584" algn="l"/>
              </a:tabLst>
            </a:pPr>
            <a:r>
              <a:rPr sz="2217" spc="-4" dirty="0">
                <a:latin typeface="Tahoma"/>
                <a:cs typeface="Tahoma"/>
              </a:rPr>
              <a:t>High	Normal  </a:t>
            </a:r>
            <a:r>
              <a:rPr sz="2217" spc="-13" dirty="0">
                <a:solidFill>
                  <a:srgbClr val="FF3300"/>
                </a:solidFill>
                <a:latin typeface="Tahoma"/>
                <a:cs typeface="Tahoma"/>
              </a:rPr>
              <a:t>N</a:t>
            </a:r>
            <a:r>
              <a:rPr sz="2217" spc="-4" dirty="0">
                <a:solidFill>
                  <a:srgbClr val="FF3300"/>
                </a:solidFill>
                <a:latin typeface="Tahoma"/>
                <a:cs typeface="Tahoma"/>
              </a:rPr>
              <a:t>o</a:t>
            </a:r>
            <a:r>
              <a:rPr sz="2217" dirty="0">
                <a:solidFill>
                  <a:srgbClr val="FF3300"/>
                </a:solidFill>
                <a:latin typeface="Tahoma"/>
                <a:cs typeface="Tahoma"/>
              </a:rPr>
              <a:t>		</a:t>
            </a:r>
            <a:r>
              <a:rPr sz="2217" spc="-132" dirty="0">
                <a:solidFill>
                  <a:srgbClr val="FF3300"/>
                </a:solidFill>
                <a:latin typeface="Tahoma"/>
                <a:cs typeface="Tahoma"/>
              </a:rPr>
              <a:t>Y</a:t>
            </a:r>
            <a:r>
              <a:rPr sz="2217" spc="-4" dirty="0">
                <a:solidFill>
                  <a:srgbClr val="FF3300"/>
                </a:solidFill>
                <a:latin typeface="Tahoma"/>
                <a:cs typeface="Tahoma"/>
              </a:rPr>
              <a:t>es</a:t>
            </a:r>
            <a:endParaRPr sz="2217">
              <a:latin typeface="Tahoma"/>
              <a:cs typeface="Tahoma"/>
            </a:endParaRPr>
          </a:p>
        </p:txBody>
      </p:sp>
      <p:sp>
        <p:nvSpPr>
          <p:cNvPr id="43" name="object 43"/>
          <p:cNvSpPr/>
          <p:nvPr/>
        </p:nvSpPr>
        <p:spPr>
          <a:xfrm>
            <a:off x="4109219" y="2548260"/>
            <a:ext cx="639493" cy="454847"/>
          </a:xfrm>
          <a:custGeom>
            <a:avLst/>
            <a:gdLst/>
            <a:ahLst/>
            <a:cxnLst/>
            <a:rect l="l" t="t" r="r" b="b"/>
            <a:pathLst>
              <a:path w="749935" h="533400">
                <a:moveTo>
                  <a:pt x="0" y="533400"/>
                </a:moveTo>
                <a:lnTo>
                  <a:pt x="749808" y="533400"/>
                </a:lnTo>
                <a:lnTo>
                  <a:pt x="749808" y="0"/>
                </a:lnTo>
                <a:lnTo>
                  <a:pt x="0" y="0"/>
                </a:lnTo>
                <a:lnTo>
                  <a:pt x="0" y="533400"/>
                </a:lnTo>
                <a:close/>
              </a:path>
            </a:pathLst>
          </a:custGeom>
          <a:solidFill>
            <a:srgbClr val="FFFFFF"/>
          </a:solidFill>
        </p:spPr>
        <p:txBody>
          <a:bodyPr wrap="square" lIns="0" tIns="0" rIns="0" bIns="0" rtlCol="0"/>
          <a:lstStyle/>
          <a:p>
            <a:endParaRPr sz="1535"/>
          </a:p>
        </p:txBody>
      </p:sp>
      <p:sp>
        <p:nvSpPr>
          <p:cNvPr id="44" name="object 44"/>
          <p:cNvSpPr/>
          <p:nvPr/>
        </p:nvSpPr>
        <p:spPr>
          <a:xfrm>
            <a:off x="4091024" y="2530067"/>
            <a:ext cx="675773" cy="491668"/>
          </a:xfrm>
          <a:custGeom>
            <a:avLst/>
            <a:gdLst/>
            <a:ahLst/>
            <a:cxnLst/>
            <a:rect l="l" t="t" r="r" b="b"/>
            <a:pathLst>
              <a:path w="792479" h="576579">
                <a:moveTo>
                  <a:pt x="792480" y="0"/>
                </a:moveTo>
                <a:lnTo>
                  <a:pt x="0" y="0"/>
                </a:lnTo>
                <a:lnTo>
                  <a:pt x="0" y="576072"/>
                </a:lnTo>
                <a:lnTo>
                  <a:pt x="792480" y="576072"/>
                </a:lnTo>
                <a:lnTo>
                  <a:pt x="792480" y="554736"/>
                </a:lnTo>
                <a:lnTo>
                  <a:pt x="42672" y="554736"/>
                </a:lnTo>
                <a:lnTo>
                  <a:pt x="21336" y="536448"/>
                </a:lnTo>
                <a:lnTo>
                  <a:pt x="42672" y="536448"/>
                </a:lnTo>
                <a:lnTo>
                  <a:pt x="42672" y="42672"/>
                </a:lnTo>
                <a:lnTo>
                  <a:pt x="21336" y="42672"/>
                </a:lnTo>
                <a:lnTo>
                  <a:pt x="42672" y="21336"/>
                </a:lnTo>
                <a:lnTo>
                  <a:pt x="792480" y="21336"/>
                </a:lnTo>
                <a:lnTo>
                  <a:pt x="792480" y="0"/>
                </a:lnTo>
                <a:close/>
              </a:path>
              <a:path w="792479" h="576579">
                <a:moveTo>
                  <a:pt x="42672" y="536448"/>
                </a:moveTo>
                <a:lnTo>
                  <a:pt x="21336" y="536448"/>
                </a:lnTo>
                <a:lnTo>
                  <a:pt x="42672" y="554736"/>
                </a:lnTo>
                <a:lnTo>
                  <a:pt x="42672" y="536448"/>
                </a:lnTo>
                <a:close/>
              </a:path>
              <a:path w="792479" h="576579">
                <a:moveTo>
                  <a:pt x="749808" y="536448"/>
                </a:moveTo>
                <a:lnTo>
                  <a:pt x="42672" y="536448"/>
                </a:lnTo>
                <a:lnTo>
                  <a:pt x="42672" y="554736"/>
                </a:lnTo>
                <a:lnTo>
                  <a:pt x="749808" y="554736"/>
                </a:lnTo>
                <a:lnTo>
                  <a:pt x="749808" y="536448"/>
                </a:lnTo>
                <a:close/>
              </a:path>
              <a:path w="792479" h="576579">
                <a:moveTo>
                  <a:pt x="749808" y="21336"/>
                </a:moveTo>
                <a:lnTo>
                  <a:pt x="749808" y="554736"/>
                </a:lnTo>
                <a:lnTo>
                  <a:pt x="771144" y="536448"/>
                </a:lnTo>
                <a:lnTo>
                  <a:pt x="792480" y="536448"/>
                </a:lnTo>
                <a:lnTo>
                  <a:pt x="792480" y="42672"/>
                </a:lnTo>
                <a:lnTo>
                  <a:pt x="771144" y="42672"/>
                </a:lnTo>
                <a:lnTo>
                  <a:pt x="749808" y="21336"/>
                </a:lnTo>
                <a:close/>
              </a:path>
              <a:path w="792479" h="576579">
                <a:moveTo>
                  <a:pt x="792480" y="536448"/>
                </a:moveTo>
                <a:lnTo>
                  <a:pt x="771144" y="536448"/>
                </a:lnTo>
                <a:lnTo>
                  <a:pt x="749808" y="554736"/>
                </a:lnTo>
                <a:lnTo>
                  <a:pt x="792480" y="554736"/>
                </a:lnTo>
                <a:lnTo>
                  <a:pt x="792480" y="536448"/>
                </a:lnTo>
                <a:close/>
              </a:path>
              <a:path w="792479" h="576579">
                <a:moveTo>
                  <a:pt x="42672" y="21336"/>
                </a:moveTo>
                <a:lnTo>
                  <a:pt x="21336" y="42672"/>
                </a:lnTo>
                <a:lnTo>
                  <a:pt x="42672" y="42672"/>
                </a:lnTo>
                <a:lnTo>
                  <a:pt x="42672" y="21336"/>
                </a:lnTo>
                <a:close/>
              </a:path>
              <a:path w="792479" h="576579">
                <a:moveTo>
                  <a:pt x="749808" y="21336"/>
                </a:moveTo>
                <a:lnTo>
                  <a:pt x="42672" y="21336"/>
                </a:lnTo>
                <a:lnTo>
                  <a:pt x="42672" y="42672"/>
                </a:lnTo>
                <a:lnTo>
                  <a:pt x="749808" y="42672"/>
                </a:lnTo>
                <a:lnTo>
                  <a:pt x="749808" y="21336"/>
                </a:lnTo>
                <a:close/>
              </a:path>
              <a:path w="792479" h="576579">
                <a:moveTo>
                  <a:pt x="792480" y="21336"/>
                </a:moveTo>
                <a:lnTo>
                  <a:pt x="749808" y="21336"/>
                </a:lnTo>
                <a:lnTo>
                  <a:pt x="771144" y="42672"/>
                </a:lnTo>
                <a:lnTo>
                  <a:pt x="792480" y="42672"/>
                </a:lnTo>
                <a:lnTo>
                  <a:pt x="792480" y="21336"/>
                </a:lnTo>
                <a:close/>
              </a:path>
            </a:pathLst>
          </a:custGeom>
          <a:solidFill>
            <a:srgbClr val="FF3300"/>
          </a:solidFill>
        </p:spPr>
        <p:txBody>
          <a:bodyPr wrap="square" lIns="0" tIns="0" rIns="0" bIns="0" rtlCol="0"/>
          <a:lstStyle/>
          <a:p>
            <a:endParaRPr sz="1535"/>
          </a:p>
        </p:txBody>
      </p:sp>
      <p:sp>
        <p:nvSpPr>
          <p:cNvPr id="45" name="object 45"/>
          <p:cNvSpPr txBox="1"/>
          <p:nvPr/>
        </p:nvSpPr>
        <p:spPr>
          <a:xfrm>
            <a:off x="4181560" y="2576418"/>
            <a:ext cx="440768" cy="351026"/>
          </a:xfrm>
          <a:prstGeom prst="rect">
            <a:avLst/>
          </a:prstGeom>
        </p:spPr>
        <p:txBody>
          <a:bodyPr vert="horz" wrap="square" lIns="0" tIns="9747" rIns="0" bIns="0" rtlCol="0">
            <a:spAutoFit/>
          </a:bodyPr>
          <a:lstStyle/>
          <a:p>
            <a:pPr marL="10829">
              <a:spcBef>
                <a:spcPts val="77"/>
              </a:spcBef>
            </a:pPr>
            <a:r>
              <a:rPr sz="2217" spc="-132" dirty="0">
                <a:solidFill>
                  <a:srgbClr val="FF3300"/>
                </a:solidFill>
                <a:latin typeface="Tahoma"/>
                <a:cs typeface="Tahoma"/>
              </a:rPr>
              <a:t>Y</a:t>
            </a:r>
            <a:r>
              <a:rPr sz="2217" spc="-4" dirty="0">
                <a:solidFill>
                  <a:srgbClr val="FF3300"/>
                </a:solidFill>
                <a:latin typeface="Tahoma"/>
                <a:cs typeface="Tahoma"/>
              </a:rPr>
              <a:t>es</a:t>
            </a:r>
            <a:endParaRPr sz="2217">
              <a:latin typeface="Tahoma"/>
              <a:cs typeface="Tahoma"/>
            </a:endParaRPr>
          </a:p>
        </p:txBody>
      </p:sp>
      <p:sp>
        <p:nvSpPr>
          <p:cNvPr id="46" name="object 46"/>
          <p:cNvSpPr/>
          <p:nvPr/>
        </p:nvSpPr>
        <p:spPr>
          <a:xfrm>
            <a:off x="7059226" y="3710070"/>
            <a:ext cx="639493" cy="454847"/>
          </a:xfrm>
          <a:custGeom>
            <a:avLst/>
            <a:gdLst/>
            <a:ahLst/>
            <a:cxnLst/>
            <a:rect l="l" t="t" r="r" b="b"/>
            <a:pathLst>
              <a:path w="749934" h="533400">
                <a:moveTo>
                  <a:pt x="0" y="533400"/>
                </a:moveTo>
                <a:lnTo>
                  <a:pt x="749807" y="533400"/>
                </a:lnTo>
                <a:lnTo>
                  <a:pt x="749807" y="0"/>
                </a:lnTo>
                <a:lnTo>
                  <a:pt x="0" y="0"/>
                </a:lnTo>
                <a:lnTo>
                  <a:pt x="0" y="533400"/>
                </a:lnTo>
                <a:close/>
              </a:path>
            </a:pathLst>
          </a:custGeom>
          <a:solidFill>
            <a:srgbClr val="FFFFFF"/>
          </a:solidFill>
        </p:spPr>
        <p:txBody>
          <a:bodyPr wrap="square" lIns="0" tIns="0" rIns="0" bIns="0" rtlCol="0"/>
          <a:lstStyle/>
          <a:p>
            <a:endParaRPr sz="1535"/>
          </a:p>
        </p:txBody>
      </p:sp>
      <p:sp>
        <p:nvSpPr>
          <p:cNvPr id="47" name="object 47"/>
          <p:cNvSpPr/>
          <p:nvPr/>
        </p:nvSpPr>
        <p:spPr>
          <a:xfrm>
            <a:off x="7041031" y="3691875"/>
            <a:ext cx="675773" cy="491668"/>
          </a:xfrm>
          <a:custGeom>
            <a:avLst/>
            <a:gdLst/>
            <a:ahLst/>
            <a:cxnLst/>
            <a:rect l="l" t="t" r="r" b="b"/>
            <a:pathLst>
              <a:path w="792479" h="576579">
                <a:moveTo>
                  <a:pt x="792479" y="0"/>
                </a:moveTo>
                <a:lnTo>
                  <a:pt x="0" y="0"/>
                </a:lnTo>
                <a:lnTo>
                  <a:pt x="0" y="576071"/>
                </a:lnTo>
                <a:lnTo>
                  <a:pt x="792479" y="576071"/>
                </a:lnTo>
                <a:lnTo>
                  <a:pt x="792479" y="554735"/>
                </a:lnTo>
                <a:lnTo>
                  <a:pt x="42672" y="554735"/>
                </a:lnTo>
                <a:lnTo>
                  <a:pt x="21336" y="536447"/>
                </a:lnTo>
                <a:lnTo>
                  <a:pt x="42672" y="536447"/>
                </a:lnTo>
                <a:lnTo>
                  <a:pt x="42672" y="42672"/>
                </a:lnTo>
                <a:lnTo>
                  <a:pt x="21336" y="42672"/>
                </a:lnTo>
                <a:lnTo>
                  <a:pt x="42672" y="21336"/>
                </a:lnTo>
                <a:lnTo>
                  <a:pt x="792479" y="21336"/>
                </a:lnTo>
                <a:lnTo>
                  <a:pt x="792479" y="0"/>
                </a:lnTo>
                <a:close/>
              </a:path>
              <a:path w="792479" h="576579">
                <a:moveTo>
                  <a:pt x="42672" y="536447"/>
                </a:moveTo>
                <a:lnTo>
                  <a:pt x="21336" y="536447"/>
                </a:lnTo>
                <a:lnTo>
                  <a:pt x="42672" y="554735"/>
                </a:lnTo>
                <a:lnTo>
                  <a:pt x="42672" y="536447"/>
                </a:lnTo>
                <a:close/>
              </a:path>
              <a:path w="792479" h="576579">
                <a:moveTo>
                  <a:pt x="749808" y="536447"/>
                </a:moveTo>
                <a:lnTo>
                  <a:pt x="42672" y="536447"/>
                </a:lnTo>
                <a:lnTo>
                  <a:pt x="42672" y="554735"/>
                </a:lnTo>
                <a:lnTo>
                  <a:pt x="749808" y="554735"/>
                </a:lnTo>
                <a:lnTo>
                  <a:pt x="749808" y="536447"/>
                </a:lnTo>
                <a:close/>
              </a:path>
              <a:path w="792479" h="576579">
                <a:moveTo>
                  <a:pt x="749808" y="21336"/>
                </a:moveTo>
                <a:lnTo>
                  <a:pt x="749808" y="554735"/>
                </a:lnTo>
                <a:lnTo>
                  <a:pt x="771144" y="536447"/>
                </a:lnTo>
                <a:lnTo>
                  <a:pt x="792479" y="536447"/>
                </a:lnTo>
                <a:lnTo>
                  <a:pt x="792479" y="42672"/>
                </a:lnTo>
                <a:lnTo>
                  <a:pt x="771144" y="42672"/>
                </a:lnTo>
                <a:lnTo>
                  <a:pt x="749808" y="21336"/>
                </a:lnTo>
                <a:close/>
              </a:path>
              <a:path w="792479" h="576579">
                <a:moveTo>
                  <a:pt x="792479" y="536447"/>
                </a:moveTo>
                <a:lnTo>
                  <a:pt x="771144" y="536447"/>
                </a:lnTo>
                <a:lnTo>
                  <a:pt x="749808" y="554735"/>
                </a:lnTo>
                <a:lnTo>
                  <a:pt x="792479" y="554735"/>
                </a:lnTo>
                <a:lnTo>
                  <a:pt x="792479" y="536447"/>
                </a:lnTo>
                <a:close/>
              </a:path>
              <a:path w="792479" h="576579">
                <a:moveTo>
                  <a:pt x="42672" y="21336"/>
                </a:moveTo>
                <a:lnTo>
                  <a:pt x="21336" y="42672"/>
                </a:lnTo>
                <a:lnTo>
                  <a:pt x="42672" y="42672"/>
                </a:lnTo>
                <a:lnTo>
                  <a:pt x="42672" y="21336"/>
                </a:lnTo>
                <a:close/>
              </a:path>
              <a:path w="792479" h="576579">
                <a:moveTo>
                  <a:pt x="749808" y="21336"/>
                </a:moveTo>
                <a:lnTo>
                  <a:pt x="42672" y="21336"/>
                </a:lnTo>
                <a:lnTo>
                  <a:pt x="42672" y="42672"/>
                </a:lnTo>
                <a:lnTo>
                  <a:pt x="749808" y="42672"/>
                </a:lnTo>
                <a:lnTo>
                  <a:pt x="749808" y="21336"/>
                </a:lnTo>
                <a:close/>
              </a:path>
              <a:path w="792479" h="576579">
                <a:moveTo>
                  <a:pt x="792479" y="21336"/>
                </a:moveTo>
                <a:lnTo>
                  <a:pt x="749808" y="21336"/>
                </a:lnTo>
                <a:lnTo>
                  <a:pt x="771144" y="42672"/>
                </a:lnTo>
                <a:lnTo>
                  <a:pt x="792479" y="42672"/>
                </a:lnTo>
                <a:lnTo>
                  <a:pt x="792479" y="21336"/>
                </a:lnTo>
                <a:close/>
              </a:path>
            </a:pathLst>
          </a:custGeom>
          <a:solidFill>
            <a:srgbClr val="FF3300"/>
          </a:solidFill>
        </p:spPr>
        <p:txBody>
          <a:bodyPr wrap="square" lIns="0" tIns="0" rIns="0" bIns="0" rtlCol="0"/>
          <a:lstStyle/>
          <a:p>
            <a:endParaRPr sz="1535"/>
          </a:p>
        </p:txBody>
      </p:sp>
      <p:sp>
        <p:nvSpPr>
          <p:cNvPr id="48" name="object 48"/>
          <p:cNvSpPr/>
          <p:nvPr/>
        </p:nvSpPr>
        <p:spPr>
          <a:xfrm>
            <a:off x="5302217" y="3710070"/>
            <a:ext cx="543650" cy="454847"/>
          </a:xfrm>
          <a:custGeom>
            <a:avLst/>
            <a:gdLst/>
            <a:ahLst/>
            <a:cxnLst/>
            <a:rect l="l" t="t" r="r" b="b"/>
            <a:pathLst>
              <a:path w="637540" h="533400">
                <a:moveTo>
                  <a:pt x="0" y="533400"/>
                </a:moveTo>
                <a:lnTo>
                  <a:pt x="637030" y="533400"/>
                </a:lnTo>
                <a:lnTo>
                  <a:pt x="637030" y="0"/>
                </a:lnTo>
                <a:lnTo>
                  <a:pt x="0" y="0"/>
                </a:lnTo>
                <a:lnTo>
                  <a:pt x="0" y="533400"/>
                </a:lnTo>
                <a:close/>
              </a:path>
            </a:pathLst>
          </a:custGeom>
          <a:solidFill>
            <a:srgbClr val="FFFFFF"/>
          </a:solidFill>
        </p:spPr>
        <p:txBody>
          <a:bodyPr wrap="square" lIns="0" tIns="0" rIns="0" bIns="0" rtlCol="0"/>
          <a:lstStyle/>
          <a:p>
            <a:endParaRPr sz="1535"/>
          </a:p>
        </p:txBody>
      </p:sp>
      <p:sp>
        <p:nvSpPr>
          <p:cNvPr id="49" name="object 49"/>
          <p:cNvSpPr/>
          <p:nvPr/>
        </p:nvSpPr>
        <p:spPr>
          <a:xfrm>
            <a:off x="5284023" y="3691875"/>
            <a:ext cx="579930" cy="491668"/>
          </a:xfrm>
          <a:custGeom>
            <a:avLst/>
            <a:gdLst/>
            <a:ahLst/>
            <a:cxnLst/>
            <a:rect l="l" t="t" r="r" b="b"/>
            <a:pathLst>
              <a:path w="680084" h="576579">
                <a:moveTo>
                  <a:pt x="679704" y="0"/>
                </a:moveTo>
                <a:lnTo>
                  <a:pt x="0" y="0"/>
                </a:lnTo>
                <a:lnTo>
                  <a:pt x="0" y="576071"/>
                </a:lnTo>
                <a:lnTo>
                  <a:pt x="679704" y="576071"/>
                </a:lnTo>
                <a:lnTo>
                  <a:pt x="679704" y="554735"/>
                </a:lnTo>
                <a:lnTo>
                  <a:pt x="42671" y="554735"/>
                </a:lnTo>
                <a:lnTo>
                  <a:pt x="21336" y="536447"/>
                </a:lnTo>
                <a:lnTo>
                  <a:pt x="42671" y="536447"/>
                </a:lnTo>
                <a:lnTo>
                  <a:pt x="42671" y="42672"/>
                </a:lnTo>
                <a:lnTo>
                  <a:pt x="21336" y="42672"/>
                </a:lnTo>
                <a:lnTo>
                  <a:pt x="42671" y="21336"/>
                </a:lnTo>
                <a:lnTo>
                  <a:pt x="679704" y="21336"/>
                </a:lnTo>
                <a:lnTo>
                  <a:pt x="679704" y="0"/>
                </a:lnTo>
                <a:close/>
              </a:path>
              <a:path w="680084" h="576579">
                <a:moveTo>
                  <a:pt x="42671" y="536447"/>
                </a:moveTo>
                <a:lnTo>
                  <a:pt x="21336" y="536447"/>
                </a:lnTo>
                <a:lnTo>
                  <a:pt x="42671" y="554735"/>
                </a:lnTo>
                <a:lnTo>
                  <a:pt x="42671" y="536447"/>
                </a:lnTo>
                <a:close/>
              </a:path>
              <a:path w="680084" h="576579">
                <a:moveTo>
                  <a:pt x="640080" y="536447"/>
                </a:moveTo>
                <a:lnTo>
                  <a:pt x="42671" y="536447"/>
                </a:lnTo>
                <a:lnTo>
                  <a:pt x="42671" y="554735"/>
                </a:lnTo>
                <a:lnTo>
                  <a:pt x="640080" y="554735"/>
                </a:lnTo>
                <a:lnTo>
                  <a:pt x="640080" y="536447"/>
                </a:lnTo>
                <a:close/>
              </a:path>
              <a:path w="680084" h="576579">
                <a:moveTo>
                  <a:pt x="640080" y="21336"/>
                </a:moveTo>
                <a:lnTo>
                  <a:pt x="640080" y="554735"/>
                </a:lnTo>
                <a:lnTo>
                  <a:pt x="658367" y="536447"/>
                </a:lnTo>
                <a:lnTo>
                  <a:pt x="679704" y="536447"/>
                </a:lnTo>
                <a:lnTo>
                  <a:pt x="679704" y="42672"/>
                </a:lnTo>
                <a:lnTo>
                  <a:pt x="658367" y="42672"/>
                </a:lnTo>
                <a:lnTo>
                  <a:pt x="640080" y="21336"/>
                </a:lnTo>
                <a:close/>
              </a:path>
              <a:path w="680084" h="576579">
                <a:moveTo>
                  <a:pt x="679704" y="536447"/>
                </a:moveTo>
                <a:lnTo>
                  <a:pt x="658367" y="536447"/>
                </a:lnTo>
                <a:lnTo>
                  <a:pt x="640080" y="554735"/>
                </a:lnTo>
                <a:lnTo>
                  <a:pt x="679704" y="554735"/>
                </a:lnTo>
                <a:lnTo>
                  <a:pt x="679704" y="536447"/>
                </a:lnTo>
                <a:close/>
              </a:path>
              <a:path w="680084" h="576579">
                <a:moveTo>
                  <a:pt x="42671" y="21336"/>
                </a:moveTo>
                <a:lnTo>
                  <a:pt x="21336" y="42672"/>
                </a:lnTo>
                <a:lnTo>
                  <a:pt x="42671" y="42672"/>
                </a:lnTo>
                <a:lnTo>
                  <a:pt x="42671" y="21336"/>
                </a:lnTo>
                <a:close/>
              </a:path>
              <a:path w="680084" h="576579">
                <a:moveTo>
                  <a:pt x="640080" y="21336"/>
                </a:moveTo>
                <a:lnTo>
                  <a:pt x="42671" y="21336"/>
                </a:lnTo>
                <a:lnTo>
                  <a:pt x="42671" y="42672"/>
                </a:lnTo>
                <a:lnTo>
                  <a:pt x="640080" y="42672"/>
                </a:lnTo>
                <a:lnTo>
                  <a:pt x="640080" y="21336"/>
                </a:lnTo>
                <a:close/>
              </a:path>
              <a:path w="680084" h="576579">
                <a:moveTo>
                  <a:pt x="679704" y="21336"/>
                </a:moveTo>
                <a:lnTo>
                  <a:pt x="640080" y="21336"/>
                </a:lnTo>
                <a:lnTo>
                  <a:pt x="658367" y="42672"/>
                </a:lnTo>
                <a:lnTo>
                  <a:pt x="679704" y="42672"/>
                </a:lnTo>
                <a:lnTo>
                  <a:pt x="679704" y="21336"/>
                </a:lnTo>
                <a:close/>
              </a:path>
            </a:pathLst>
          </a:custGeom>
          <a:solidFill>
            <a:srgbClr val="FF3300"/>
          </a:solidFill>
        </p:spPr>
        <p:txBody>
          <a:bodyPr wrap="square" lIns="0" tIns="0" rIns="0" bIns="0" rtlCol="0"/>
          <a:lstStyle/>
          <a:p>
            <a:endParaRPr sz="1535"/>
          </a:p>
        </p:txBody>
      </p:sp>
      <p:sp>
        <p:nvSpPr>
          <p:cNvPr id="50" name="object 50"/>
          <p:cNvSpPr txBox="1"/>
          <p:nvPr/>
        </p:nvSpPr>
        <p:spPr>
          <a:xfrm>
            <a:off x="5374559" y="3738227"/>
            <a:ext cx="2197886" cy="351026"/>
          </a:xfrm>
          <a:prstGeom prst="rect">
            <a:avLst/>
          </a:prstGeom>
        </p:spPr>
        <p:txBody>
          <a:bodyPr vert="horz" wrap="square" lIns="0" tIns="9747" rIns="0" bIns="0" rtlCol="0">
            <a:spAutoFit/>
          </a:bodyPr>
          <a:lstStyle/>
          <a:p>
            <a:pPr marL="10829">
              <a:spcBef>
                <a:spcPts val="77"/>
              </a:spcBef>
              <a:tabLst>
                <a:tab pos="1767339" algn="l"/>
              </a:tabLst>
            </a:pPr>
            <a:r>
              <a:rPr sz="2217" spc="-13" dirty="0">
                <a:solidFill>
                  <a:srgbClr val="FF3300"/>
                </a:solidFill>
                <a:latin typeface="Tahoma"/>
                <a:cs typeface="Tahoma"/>
              </a:rPr>
              <a:t>N</a:t>
            </a:r>
            <a:r>
              <a:rPr sz="2217" spc="-4" dirty="0">
                <a:solidFill>
                  <a:srgbClr val="FF3300"/>
                </a:solidFill>
                <a:latin typeface="Tahoma"/>
                <a:cs typeface="Tahoma"/>
              </a:rPr>
              <a:t>o</a:t>
            </a:r>
            <a:r>
              <a:rPr sz="2217" dirty="0">
                <a:solidFill>
                  <a:srgbClr val="FF3300"/>
                </a:solidFill>
                <a:latin typeface="Tahoma"/>
                <a:cs typeface="Tahoma"/>
              </a:rPr>
              <a:t>	</a:t>
            </a:r>
            <a:r>
              <a:rPr sz="2217" spc="-132" dirty="0">
                <a:solidFill>
                  <a:srgbClr val="FF3300"/>
                </a:solidFill>
                <a:latin typeface="Tahoma"/>
                <a:cs typeface="Tahoma"/>
              </a:rPr>
              <a:t>Y</a:t>
            </a:r>
            <a:r>
              <a:rPr sz="2217" spc="-4" dirty="0">
                <a:solidFill>
                  <a:srgbClr val="FF3300"/>
                </a:solidFill>
                <a:latin typeface="Tahoma"/>
                <a:cs typeface="Tahoma"/>
              </a:rPr>
              <a:t>es</a:t>
            </a:r>
            <a:endParaRPr sz="2217">
              <a:latin typeface="Tahoma"/>
              <a:cs typeface="Tahoma"/>
            </a:endParaRPr>
          </a:p>
        </p:txBody>
      </p:sp>
      <p:sp>
        <p:nvSpPr>
          <p:cNvPr id="51" name="object 51"/>
          <p:cNvSpPr txBox="1"/>
          <p:nvPr/>
        </p:nvSpPr>
        <p:spPr>
          <a:xfrm>
            <a:off x="423225" y="4426995"/>
            <a:ext cx="7835823" cy="1697846"/>
          </a:xfrm>
          <a:prstGeom prst="rect">
            <a:avLst/>
          </a:prstGeom>
        </p:spPr>
        <p:txBody>
          <a:bodyPr vert="horz" wrap="square" lIns="0" tIns="22742" rIns="0" bIns="0" rtlCol="0">
            <a:spAutoFit/>
          </a:bodyPr>
          <a:lstStyle/>
          <a:p>
            <a:pPr marL="10829" marR="4332">
              <a:lnSpc>
                <a:spcPts val="2643"/>
              </a:lnSpc>
              <a:spcBef>
                <a:spcPts val="179"/>
              </a:spcBef>
            </a:pPr>
            <a:r>
              <a:rPr sz="2217" spc="-4" dirty="0">
                <a:latin typeface="Times New Roman"/>
                <a:cs typeface="Times New Roman"/>
              </a:rPr>
              <a:t>R1: If </a:t>
            </a:r>
            <a:r>
              <a:rPr sz="2217" spc="-9" dirty="0">
                <a:latin typeface="Times New Roman"/>
                <a:cs typeface="Times New Roman"/>
              </a:rPr>
              <a:t>(Outlook=Sunny) </a:t>
            </a:r>
            <a:r>
              <a:rPr sz="2217" spc="-4" dirty="0">
                <a:latin typeface="Symbol"/>
                <a:cs typeface="Symbol"/>
              </a:rPr>
              <a:t></a:t>
            </a:r>
            <a:r>
              <a:rPr sz="2217" spc="-4" dirty="0">
                <a:latin typeface="Times New Roman"/>
                <a:cs typeface="Times New Roman"/>
              </a:rPr>
              <a:t> </a:t>
            </a:r>
            <a:r>
              <a:rPr sz="2217" spc="-13" dirty="0">
                <a:latin typeface="Times New Roman"/>
                <a:cs typeface="Times New Roman"/>
              </a:rPr>
              <a:t>(Humidity=High) </a:t>
            </a:r>
            <a:r>
              <a:rPr sz="2217" spc="-4" dirty="0">
                <a:latin typeface="Times New Roman"/>
                <a:cs typeface="Times New Roman"/>
              </a:rPr>
              <a:t>Then </a:t>
            </a:r>
            <a:r>
              <a:rPr sz="2217" spc="-26" dirty="0">
                <a:latin typeface="Times New Roman"/>
                <a:cs typeface="Times New Roman"/>
              </a:rPr>
              <a:t>PlayTennis=No  </a:t>
            </a:r>
            <a:r>
              <a:rPr sz="2217" spc="-4" dirty="0">
                <a:latin typeface="Times New Roman"/>
                <a:cs typeface="Times New Roman"/>
              </a:rPr>
              <a:t>R2: If </a:t>
            </a:r>
            <a:r>
              <a:rPr sz="2217" spc="-9" dirty="0">
                <a:latin typeface="Times New Roman"/>
                <a:cs typeface="Times New Roman"/>
              </a:rPr>
              <a:t>(Outlook=Sunny) </a:t>
            </a:r>
            <a:r>
              <a:rPr sz="2217" spc="-4" dirty="0">
                <a:latin typeface="Symbol"/>
                <a:cs typeface="Symbol"/>
              </a:rPr>
              <a:t></a:t>
            </a:r>
            <a:r>
              <a:rPr sz="2217" spc="-4" dirty="0">
                <a:latin typeface="Times New Roman"/>
                <a:cs typeface="Times New Roman"/>
              </a:rPr>
              <a:t> </a:t>
            </a:r>
            <a:r>
              <a:rPr sz="2217" spc="-13" dirty="0">
                <a:latin typeface="Times New Roman"/>
                <a:cs typeface="Times New Roman"/>
              </a:rPr>
              <a:t>(Humidity=Normal) </a:t>
            </a:r>
            <a:r>
              <a:rPr sz="2217" spc="-4" dirty="0">
                <a:latin typeface="Times New Roman"/>
                <a:cs typeface="Times New Roman"/>
              </a:rPr>
              <a:t>Then </a:t>
            </a:r>
            <a:r>
              <a:rPr sz="2217" spc="-38" dirty="0">
                <a:latin typeface="Times New Roman"/>
                <a:cs typeface="Times New Roman"/>
              </a:rPr>
              <a:t>PlayTennis=Yes  </a:t>
            </a:r>
            <a:r>
              <a:rPr sz="2217" spc="-4" dirty="0">
                <a:latin typeface="Times New Roman"/>
                <a:cs typeface="Times New Roman"/>
              </a:rPr>
              <a:t>R3: If (Outlook=Overcast) Then</a:t>
            </a:r>
            <a:r>
              <a:rPr sz="2217" spc="-68" dirty="0">
                <a:latin typeface="Times New Roman"/>
                <a:cs typeface="Times New Roman"/>
              </a:rPr>
              <a:t> </a:t>
            </a:r>
            <a:r>
              <a:rPr sz="2217" spc="-38" dirty="0">
                <a:latin typeface="Times New Roman"/>
                <a:cs typeface="Times New Roman"/>
              </a:rPr>
              <a:t>PlayTennis=Yes</a:t>
            </a:r>
            <a:endParaRPr sz="2217">
              <a:latin typeface="Times New Roman"/>
              <a:cs typeface="Times New Roman"/>
            </a:endParaRPr>
          </a:p>
          <a:p>
            <a:pPr marL="10829">
              <a:lnSpc>
                <a:spcPts val="2567"/>
              </a:lnSpc>
              <a:tabLst>
                <a:tab pos="2916328" algn="l"/>
              </a:tabLst>
            </a:pPr>
            <a:r>
              <a:rPr sz="2217" spc="-4" dirty="0">
                <a:latin typeface="Times New Roman"/>
                <a:cs typeface="Times New Roman"/>
              </a:rPr>
              <a:t>R4: If</a:t>
            </a:r>
            <a:r>
              <a:rPr sz="2217" spc="4" dirty="0">
                <a:latin typeface="Times New Roman"/>
                <a:cs typeface="Times New Roman"/>
              </a:rPr>
              <a:t> </a:t>
            </a:r>
            <a:r>
              <a:rPr sz="2217" spc="-4" dirty="0">
                <a:latin typeface="Times New Roman"/>
                <a:cs typeface="Times New Roman"/>
              </a:rPr>
              <a:t>(Outlook=Rain)</a:t>
            </a:r>
            <a:r>
              <a:rPr sz="2217" spc="-17" dirty="0">
                <a:latin typeface="Times New Roman"/>
                <a:cs typeface="Times New Roman"/>
              </a:rPr>
              <a:t> </a:t>
            </a:r>
            <a:r>
              <a:rPr sz="2217" spc="-4" dirty="0">
                <a:latin typeface="Symbol"/>
                <a:cs typeface="Symbol"/>
              </a:rPr>
              <a:t></a:t>
            </a:r>
            <a:r>
              <a:rPr sz="2217" spc="-4" dirty="0">
                <a:latin typeface="Times New Roman"/>
                <a:cs typeface="Times New Roman"/>
              </a:rPr>
              <a:t>	</a:t>
            </a:r>
            <a:r>
              <a:rPr sz="2217" spc="-13" dirty="0">
                <a:latin typeface="Times New Roman"/>
                <a:cs typeface="Times New Roman"/>
              </a:rPr>
              <a:t>(Wind=Strong) </a:t>
            </a:r>
            <a:r>
              <a:rPr sz="2217" spc="-4" dirty="0">
                <a:latin typeface="Times New Roman"/>
                <a:cs typeface="Times New Roman"/>
              </a:rPr>
              <a:t>Then</a:t>
            </a:r>
            <a:r>
              <a:rPr sz="2217" spc="-47" dirty="0">
                <a:latin typeface="Times New Roman"/>
                <a:cs typeface="Times New Roman"/>
              </a:rPr>
              <a:t> </a:t>
            </a:r>
            <a:r>
              <a:rPr sz="2217" spc="-26" dirty="0">
                <a:latin typeface="Times New Roman"/>
                <a:cs typeface="Times New Roman"/>
              </a:rPr>
              <a:t>PlayTennis=No</a:t>
            </a:r>
            <a:endParaRPr sz="2217">
              <a:latin typeface="Times New Roman"/>
              <a:cs typeface="Times New Roman"/>
            </a:endParaRPr>
          </a:p>
          <a:p>
            <a:pPr marL="10829">
              <a:tabLst>
                <a:tab pos="2916328" algn="l"/>
              </a:tabLst>
            </a:pPr>
            <a:r>
              <a:rPr sz="2217" spc="-4" dirty="0">
                <a:latin typeface="Times New Roman"/>
                <a:cs typeface="Times New Roman"/>
              </a:rPr>
              <a:t>R5: If</a:t>
            </a:r>
            <a:r>
              <a:rPr sz="2217" spc="4" dirty="0">
                <a:latin typeface="Times New Roman"/>
                <a:cs typeface="Times New Roman"/>
              </a:rPr>
              <a:t> </a:t>
            </a:r>
            <a:r>
              <a:rPr sz="2217" spc="-4" dirty="0">
                <a:latin typeface="Times New Roman"/>
                <a:cs typeface="Times New Roman"/>
              </a:rPr>
              <a:t>(Outlook=Rain)</a:t>
            </a:r>
            <a:r>
              <a:rPr sz="2217" spc="-17" dirty="0">
                <a:latin typeface="Times New Roman"/>
                <a:cs typeface="Times New Roman"/>
              </a:rPr>
              <a:t> </a:t>
            </a:r>
            <a:r>
              <a:rPr sz="2217" spc="-4" dirty="0">
                <a:latin typeface="Symbol"/>
                <a:cs typeface="Symbol"/>
              </a:rPr>
              <a:t></a:t>
            </a:r>
            <a:r>
              <a:rPr sz="2217" spc="-4" dirty="0">
                <a:latin typeface="Times New Roman"/>
                <a:cs typeface="Times New Roman"/>
              </a:rPr>
              <a:t>	</a:t>
            </a:r>
            <a:r>
              <a:rPr sz="2217" spc="-34" dirty="0">
                <a:latin typeface="Times New Roman"/>
                <a:cs typeface="Times New Roman"/>
              </a:rPr>
              <a:t>(Wind=Weak) </a:t>
            </a:r>
            <a:r>
              <a:rPr sz="2217" spc="-4" dirty="0">
                <a:latin typeface="Times New Roman"/>
                <a:cs typeface="Times New Roman"/>
              </a:rPr>
              <a:t>Then</a:t>
            </a:r>
            <a:r>
              <a:rPr sz="2217" dirty="0">
                <a:latin typeface="Times New Roman"/>
                <a:cs typeface="Times New Roman"/>
              </a:rPr>
              <a:t> </a:t>
            </a:r>
            <a:r>
              <a:rPr sz="2217" spc="-38" dirty="0">
                <a:latin typeface="Times New Roman"/>
                <a:cs typeface="Times New Roman"/>
              </a:rPr>
              <a:t>PlayTennis=Yes</a:t>
            </a:r>
            <a:endParaRPr sz="2217">
              <a:latin typeface="Times New Roman"/>
              <a:cs typeface="Times New Roman"/>
            </a:endParaRPr>
          </a:p>
        </p:txBody>
      </p:sp>
    </p:spTree>
    <p:extLst>
      <p:ext uri="{BB962C8B-B14F-4D97-AF65-F5344CB8AC3E}">
        <p14:creationId xmlns:p14="http://schemas.microsoft.com/office/powerpoint/2010/main" val="333384817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701" y="580288"/>
            <a:ext cx="4162782" cy="503925"/>
          </a:xfrm>
          <a:prstGeom prst="rect">
            <a:avLst/>
          </a:prstGeom>
        </p:spPr>
        <p:txBody>
          <a:bodyPr vert="horz" wrap="square" lIns="0" tIns="11371" rIns="0" bIns="0" rtlCol="0">
            <a:spAutoFit/>
          </a:bodyPr>
          <a:lstStyle/>
          <a:p>
            <a:pPr marL="10829">
              <a:spcBef>
                <a:spcPts val="90"/>
              </a:spcBef>
            </a:pPr>
            <a:r>
              <a:rPr dirty="0"/>
              <a:t>Pruning</a:t>
            </a:r>
            <a:r>
              <a:rPr spc="-68" dirty="0"/>
              <a:t> </a:t>
            </a:r>
            <a:r>
              <a:rPr spc="-4" dirty="0"/>
              <a:t>Rules</a:t>
            </a:r>
          </a:p>
        </p:txBody>
      </p:sp>
      <p:sp>
        <p:nvSpPr>
          <p:cNvPr id="3" name="object 3"/>
          <p:cNvSpPr txBox="1"/>
          <p:nvPr/>
        </p:nvSpPr>
        <p:spPr>
          <a:xfrm>
            <a:off x="423225" y="1270929"/>
            <a:ext cx="8287421" cy="3694248"/>
          </a:xfrm>
          <a:prstGeom prst="rect">
            <a:avLst/>
          </a:prstGeom>
        </p:spPr>
        <p:txBody>
          <a:bodyPr vert="horz" wrap="square" lIns="0" tIns="148367" rIns="0" bIns="0" rtlCol="0">
            <a:spAutoFit/>
          </a:bodyPr>
          <a:lstStyle/>
          <a:p>
            <a:pPr marL="327586" indent="-317298">
              <a:spcBef>
                <a:spcPts val="1168"/>
              </a:spcBef>
              <a:buChar char="•"/>
              <a:tabLst>
                <a:tab pos="327586" algn="l"/>
                <a:tab pos="328127" algn="l"/>
              </a:tabLst>
            </a:pPr>
            <a:r>
              <a:rPr sz="2217" spc="-4" dirty="0">
                <a:latin typeface="Times New Roman"/>
                <a:cs typeface="Times New Roman"/>
              </a:rPr>
              <a:t>Each rule is pruned by </a:t>
            </a:r>
            <a:r>
              <a:rPr sz="2217" spc="-9" dirty="0">
                <a:latin typeface="Times New Roman"/>
                <a:cs typeface="Times New Roman"/>
              </a:rPr>
              <a:t>removing </a:t>
            </a:r>
            <a:r>
              <a:rPr sz="2217" spc="-4" dirty="0">
                <a:latin typeface="Times New Roman"/>
                <a:cs typeface="Times New Roman"/>
              </a:rPr>
              <a:t>any antecedent</a:t>
            </a:r>
            <a:r>
              <a:rPr sz="2217" spc="-34" dirty="0">
                <a:latin typeface="Times New Roman"/>
                <a:cs typeface="Times New Roman"/>
              </a:rPr>
              <a:t> </a:t>
            </a:r>
            <a:r>
              <a:rPr sz="2217" spc="-4" dirty="0">
                <a:latin typeface="Times New Roman"/>
                <a:cs typeface="Times New Roman"/>
              </a:rPr>
              <a:t>(precondition).</a:t>
            </a:r>
            <a:endParaRPr sz="2217">
              <a:latin typeface="Times New Roman"/>
              <a:cs typeface="Times New Roman"/>
            </a:endParaRPr>
          </a:p>
          <a:p>
            <a:pPr marL="694157" lvl="1" indent="-263152">
              <a:spcBef>
                <a:spcPts val="917"/>
              </a:spcBef>
              <a:buChar char="–"/>
              <a:tabLst>
                <a:tab pos="694157" algn="l"/>
                <a:tab pos="694699" algn="l"/>
              </a:tabLst>
            </a:pPr>
            <a:r>
              <a:rPr sz="1833" spc="-4" dirty="0">
                <a:latin typeface="Times New Roman"/>
                <a:cs typeface="Times New Roman"/>
              </a:rPr>
              <a:t>Ex. </a:t>
            </a:r>
            <a:r>
              <a:rPr sz="1833" dirty="0">
                <a:latin typeface="Times New Roman"/>
                <a:cs typeface="Times New Roman"/>
              </a:rPr>
              <a:t>Prune </a:t>
            </a:r>
            <a:r>
              <a:rPr sz="1833" spc="4" dirty="0">
                <a:latin typeface="Times New Roman"/>
                <a:cs typeface="Times New Roman"/>
              </a:rPr>
              <a:t>R1 by </a:t>
            </a:r>
            <a:r>
              <a:rPr sz="1833" spc="-4" dirty="0">
                <a:latin typeface="Times New Roman"/>
                <a:cs typeface="Times New Roman"/>
              </a:rPr>
              <a:t>removing (Outlook=Sunny) </a:t>
            </a:r>
            <a:r>
              <a:rPr sz="1833" dirty="0">
                <a:latin typeface="Times New Roman"/>
                <a:cs typeface="Times New Roman"/>
              </a:rPr>
              <a:t>or</a:t>
            </a:r>
            <a:r>
              <a:rPr sz="1833" spc="107" dirty="0">
                <a:latin typeface="Times New Roman"/>
                <a:cs typeface="Times New Roman"/>
              </a:rPr>
              <a:t> </a:t>
            </a:r>
            <a:r>
              <a:rPr sz="1833" spc="-4" dirty="0">
                <a:latin typeface="Times New Roman"/>
                <a:cs typeface="Times New Roman"/>
              </a:rPr>
              <a:t>(Humidity=High)</a:t>
            </a:r>
            <a:endParaRPr sz="1833">
              <a:latin typeface="Times New Roman"/>
              <a:cs typeface="Times New Roman"/>
            </a:endParaRPr>
          </a:p>
          <a:p>
            <a:pPr marL="327586" marR="1271359" indent="-317298">
              <a:spcBef>
                <a:spcPts val="588"/>
              </a:spcBef>
              <a:buChar char="•"/>
              <a:tabLst>
                <a:tab pos="327586" algn="l"/>
                <a:tab pos="328127" algn="l"/>
              </a:tabLst>
            </a:pPr>
            <a:r>
              <a:rPr sz="2217" spc="-4" dirty="0">
                <a:latin typeface="Times New Roman"/>
                <a:cs typeface="Times New Roman"/>
              </a:rPr>
              <a:t>Select </a:t>
            </a:r>
            <a:r>
              <a:rPr sz="2217" spc="-9" dirty="0">
                <a:latin typeface="Times New Roman"/>
                <a:cs typeface="Times New Roman"/>
              </a:rPr>
              <a:t>whichever </a:t>
            </a:r>
            <a:r>
              <a:rPr sz="2217" spc="-4" dirty="0">
                <a:latin typeface="Times New Roman"/>
                <a:cs typeface="Times New Roman"/>
              </a:rPr>
              <a:t>of the pruning </a:t>
            </a:r>
            <a:r>
              <a:rPr sz="2217" spc="-9" dirty="0">
                <a:latin typeface="Times New Roman"/>
                <a:cs typeface="Times New Roman"/>
              </a:rPr>
              <a:t>steps </a:t>
            </a:r>
            <a:r>
              <a:rPr sz="2217" spc="-4" dirty="0">
                <a:latin typeface="Times New Roman"/>
                <a:cs typeface="Times New Roman"/>
              </a:rPr>
              <a:t>produced the greatest  </a:t>
            </a:r>
            <a:r>
              <a:rPr sz="2217" spc="-9" dirty="0">
                <a:latin typeface="Times New Roman"/>
                <a:cs typeface="Times New Roman"/>
              </a:rPr>
              <a:t>improvement </a:t>
            </a:r>
            <a:r>
              <a:rPr sz="2217" spc="-4" dirty="0">
                <a:latin typeface="Times New Roman"/>
                <a:cs typeface="Times New Roman"/>
              </a:rPr>
              <a:t>in </a:t>
            </a:r>
            <a:r>
              <a:rPr sz="2217" spc="-9" dirty="0">
                <a:latin typeface="Times New Roman"/>
                <a:cs typeface="Times New Roman"/>
              </a:rPr>
              <a:t>estimated </a:t>
            </a:r>
            <a:r>
              <a:rPr sz="2217" spc="-4" dirty="0">
                <a:latin typeface="Times New Roman"/>
                <a:cs typeface="Times New Roman"/>
              </a:rPr>
              <a:t>rule</a:t>
            </a:r>
            <a:r>
              <a:rPr sz="2217" dirty="0">
                <a:latin typeface="Times New Roman"/>
                <a:cs typeface="Times New Roman"/>
              </a:rPr>
              <a:t> </a:t>
            </a:r>
            <a:r>
              <a:rPr sz="2217" spc="-13" dirty="0">
                <a:latin typeface="Times New Roman"/>
                <a:cs typeface="Times New Roman"/>
              </a:rPr>
              <a:t>accuracy</a:t>
            </a:r>
            <a:r>
              <a:rPr sz="1833" spc="-13" dirty="0">
                <a:latin typeface="Times New Roman"/>
                <a:cs typeface="Times New Roman"/>
              </a:rPr>
              <a:t>.</a:t>
            </a:r>
            <a:endParaRPr sz="1833">
              <a:latin typeface="Times New Roman"/>
              <a:cs typeface="Times New Roman"/>
            </a:endParaRPr>
          </a:p>
          <a:p>
            <a:pPr marL="694157" lvl="1" indent="-263152">
              <a:spcBef>
                <a:spcPts val="465"/>
              </a:spcBef>
              <a:buChar char="–"/>
              <a:tabLst>
                <a:tab pos="694157" algn="l"/>
                <a:tab pos="694699" algn="l"/>
              </a:tabLst>
            </a:pPr>
            <a:r>
              <a:rPr sz="1833" dirty="0">
                <a:latin typeface="Times New Roman"/>
                <a:cs typeface="Times New Roman"/>
              </a:rPr>
              <a:t>Then, continue </a:t>
            </a:r>
            <a:r>
              <a:rPr sz="1833" spc="-9" dirty="0">
                <a:latin typeface="Times New Roman"/>
                <a:cs typeface="Times New Roman"/>
              </a:rPr>
              <a:t>with </a:t>
            </a:r>
            <a:r>
              <a:rPr sz="1833" dirty="0">
                <a:latin typeface="Times New Roman"/>
                <a:cs typeface="Times New Roman"/>
              </a:rPr>
              <a:t>other</a:t>
            </a:r>
            <a:r>
              <a:rPr sz="1833" spc="21" dirty="0">
                <a:latin typeface="Times New Roman"/>
                <a:cs typeface="Times New Roman"/>
              </a:rPr>
              <a:t> </a:t>
            </a:r>
            <a:r>
              <a:rPr sz="1833" dirty="0">
                <a:latin typeface="Times New Roman"/>
                <a:cs typeface="Times New Roman"/>
              </a:rPr>
              <a:t>preconditions.</a:t>
            </a:r>
            <a:endParaRPr sz="1833">
              <a:latin typeface="Times New Roman"/>
              <a:cs typeface="Times New Roman"/>
            </a:endParaRPr>
          </a:p>
          <a:p>
            <a:pPr marL="694157" lvl="1" indent="-263152">
              <a:spcBef>
                <a:spcPts val="439"/>
              </a:spcBef>
              <a:buChar char="–"/>
              <a:tabLst>
                <a:tab pos="694157" algn="l"/>
                <a:tab pos="694699" algn="l"/>
              </a:tabLst>
            </a:pPr>
            <a:r>
              <a:rPr sz="1833" dirty="0">
                <a:latin typeface="Times New Roman"/>
                <a:cs typeface="Times New Roman"/>
              </a:rPr>
              <a:t>No pruning step is </a:t>
            </a:r>
            <a:r>
              <a:rPr sz="1833" spc="-4" dirty="0">
                <a:latin typeface="Times New Roman"/>
                <a:cs typeface="Times New Roman"/>
              </a:rPr>
              <a:t>performed </a:t>
            </a:r>
            <a:r>
              <a:rPr sz="1833" dirty="0">
                <a:latin typeface="Times New Roman"/>
                <a:cs typeface="Times New Roman"/>
              </a:rPr>
              <a:t>if it reduces the estimated rule</a:t>
            </a:r>
            <a:r>
              <a:rPr sz="1833" spc="-13" dirty="0">
                <a:latin typeface="Times New Roman"/>
                <a:cs typeface="Times New Roman"/>
              </a:rPr>
              <a:t> </a:t>
            </a:r>
            <a:r>
              <a:rPr sz="1833" spc="-4" dirty="0">
                <a:latin typeface="Times New Roman"/>
                <a:cs typeface="Times New Roman"/>
              </a:rPr>
              <a:t>accuracy.</a:t>
            </a:r>
            <a:endParaRPr sz="1833">
              <a:latin typeface="Times New Roman"/>
              <a:cs typeface="Times New Roman"/>
            </a:endParaRPr>
          </a:p>
          <a:p>
            <a:pPr marL="327586" indent="-317298">
              <a:spcBef>
                <a:spcPts val="529"/>
              </a:spcBef>
              <a:buChar char="•"/>
              <a:tabLst>
                <a:tab pos="327586" algn="l"/>
                <a:tab pos="328127" algn="l"/>
              </a:tabLst>
            </a:pPr>
            <a:r>
              <a:rPr sz="2217" spc="-4" dirty="0">
                <a:latin typeface="Times New Roman"/>
                <a:cs typeface="Times New Roman"/>
              </a:rPr>
              <a:t>In order to </a:t>
            </a:r>
            <a:r>
              <a:rPr sz="2217" spc="-9" dirty="0">
                <a:latin typeface="Times New Roman"/>
                <a:cs typeface="Times New Roman"/>
              </a:rPr>
              <a:t>estimate </a:t>
            </a:r>
            <a:r>
              <a:rPr sz="2217" spc="-4" dirty="0">
                <a:latin typeface="Times New Roman"/>
                <a:cs typeface="Times New Roman"/>
              </a:rPr>
              <a:t>rule</a:t>
            </a:r>
            <a:r>
              <a:rPr sz="2217" spc="-26" dirty="0">
                <a:latin typeface="Times New Roman"/>
                <a:cs typeface="Times New Roman"/>
              </a:rPr>
              <a:t> </a:t>
            </a:r>
            <a:r>
              <a:rPr sz="2217" spc="-13" dirty="0">
                <a:latin typeface="Times New Roman"/>
                <a:cs typeface="Times New Roman"/>
              </a:rPr>
              <a:t>accuracy:</a:t>
            </a:r>
            <a:endParaRPr sz="2217">
              <a:latin typeface="Times New Roman"/>
              <a:cs typeface="Times New Roman"/>
            </a:endParaRPr>
          </a:p>
          <a:p>
            <a:pPr marL="694157" lvl="1" indent="-263152">
              <a:spcBef>
                <a:spcPts val="443"/>
              </a:spcBef>
              <a:buChar char="–"/>
              <a:tabLst>
                <a:tab pos="694157" algn="l"/>
                <a:tab pos="694699" algn="l"/>
              </a:tabLst>
            </a:pPr>
            <a:r>
              <a:rPr sz="1833" dirty="0">
                <a:latin typeface="Times New Roman"/>
                <a:cs typeface="Times New Roman"/>
              </a:rPr>
              <a:t>use a validation set of </a:t>
            </a:r>
            <a:r>
              <a:rPr sz="1833" spc="-4" dirty="0">
                <a:latin typeface="Times New Roman"/>
                <a:cs typeface="Times New Roman"/>
              </a:rPr>
              <a:t>examples </a:t>
            </a:r>
            <a:r>
              <a:rPr sz="1833" dirty="0">
                <a:latin typeface="Times New Roman"/>
                <a:cs typeface="Times New Roman"/>
              </a:rPr>
              <a:t>disjoint </a:t>
            </a:r>
            <a:r>
              <a:rPr sz="1833" spc="-4" dirty="0">
                <a:latin typeface="Times New Roman"/>
                <a:cs typeface="Times New Roman"/>
              </a:rPr>
              <a:t>from </a:t>
            </a:r>
            <a:r>
              <a:rPr sz="1833" dirty="0">
                <a:latin typeface="Times New Roman"/>
                <a:cs typeface="Times New Roman"/>
              </a:rPr>
              <a:t>the training</a:t>
            </a:r>
            <a:r>
              <a:rPr sz="1833" spc="-17" dirty="0">
                <a:latin typeface="Times New Roman"/>
                <a:cs typeface="Times New Roman"/>
              </a:rPr>
              <a:t> </a:t>
            </a:r>
            <a:r>
              <a:rPr sz="1833" spc="-4" dirty="0">
                <a:latin typeface="Times New Roman"/>
                <a:cs typeface="Times New Roman"/>
              </a:rPr>
              <a:t>set</a:t>
            </a:r>
            <a:endParaRPr sz="1833">
              <a:latin typeface="Times New Roman"/>
              <a:cs typeface="Times New Roman"/>
            </a:endParaRPr>
          </a:p>
          <a:p>
            <a:pPr marL="694157" lvl="1" indent="-263152">
              <a:spcBef>
                <a:spcPts val="460"/>
              </a:spcBef>
              <a:buChar char="–"/>
              <a:tabLst>
                <a:tab pos="694157" algn="l"/>
                <a:tab pos="694699" algn="l"/>
              </a:tabLst>
            </a:pPr>
            <a:r>
              <a:rPr sz="1833" dirty="0">
                <a:latin typeface="Times New Roman"/>
                <a:cs typeface="Times New Roman"/>
              </a:rPr>
              <a:t>evaluate performance based </a:t>
            </a:r>
            <a:r>
              <a:rPr sz="1833" spc="4" dirty="0">
                <a:latin typeface="Times New Roman"/>
                <a:cs typeface="Times New Roman"/>
              </a:rPr>
              <a:t>on </a:t>
            </a:r>
            <a:r>
              <a:rPr sz="1833" dirty="0">
                <a:latin typeface="Times New Roman"/>
                <a:cs typeface="Times New Roman"/>
              </a:rPr>
              <a:t>the training set itself(using </a:t>
            </a:r>
            <a:r>
              <a:rPr sz="1833" spc="-4" dirty="0">
                <a:latin typeface="Times New Roman"/>
                <a:cs typeface="Times New Roman"/>
              </a:rPr>
              <a:t>statistical</a:t>
            </a:r>
            <a:r>
              <a:rPr sz="1833" spc="-9" dirty="0">
                <a:latin typeface="Times New Roman"/>
                <a:cs typeface="Times New Roman"/>
              </a:rPr>
              <a:t> </a:t>
            </a:r>
            <a:r>
              <a:rPr sz="1833" dirty="0">
                <a:latin typeface="Times New Roman"/>
                <a:cs typeface="Times New Roman"/>
              </a:rPr>
              <a:t>techniques).</a:t>
            </a:r>
            <a:endParaRPr sz="1833">
              <a:latin typeface="Times New Roman"/>
              <a:cs typeface="Times New Roman"/>
            </a:endParaRPr>
          </a:p>
          <a:p>
            <a:pPr marL="694157">
              <a:spcBef>
                <a:spcPts val="9"/>
              </a:spcBef>
            </a:pPr>
            <a:r>
              <a:rPr sz="1833" spc="4" dirty="0">
                <a:latin typeface="Times New Roman"/>
                <a:cs typeface="Times New Roman"/>
              </a:rPr>
              <a:t>C4.5 </a:t>
            </a:r>
            <a:r>
              <a:rPr sz="1833" dirty="0">
                <a:latin typeface="Times New Roman"/>
                <a:cs typeface="Times New Roman"/>
              </a:rPr>
              <a:t>uses this</a:t>
            </a:r>
            <a:r>
              <a:rPr sz="1833" spc="-34" dirty="0">
                <a:latin typeface="Times New Roman"/>
                <a:cs typeface="Times New Roman"/>
              </a:rPr>
              <a:t> </a:t>
            </a:r>
            <a:r>
              <a:rPr sz="1833" dirty="0">
                <a:latin typeface="Times New Roman"/>
                <a:cs typeface="Times New Roman"/>
              </a:rPr>
              <a:t>approach.</a:t>
            </a:r>
            <a:endParaRPr sz="1833">
              <a:latin typeface="Times New Roman"/>
              <a:cs typeface="Times New Roman"/>
            </a:endParaRPr>
          </a:p>
        </p:txBody>
      </p:sp>
    </p:spTree>
    <p:extLst>
      <p:ext uri="{BB962C8B-B14F-4D97-AF65-F5344CB8AC3E}">
        <p14:creationId xmlns:p14="http://schemas.microsoft.com/office/powerpoint/2010/main" val="38312860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788" y="608879"/>
            <a:ext cx="8272801" cy="407303"/>
          </a:xfrm>
          <a:prstGeom prst="rect">
            <a:avLst/>
          </a:prstGeom>
        </p:spPr>
        <p:txBody>
          <a:bodyPr vert="horz" wrap="square" lIns="0" tIns="13537" rIns="0" bIns="0" rtlCol="0">
            <a:spAutoFit/>
          </a:bodyPr>
          <a:lstStyle/>
          <a:p>
            <a:pPr marL="10829">
              <a:spcBef>
                <a:spcPts val="107"/>
              </a:spcBef>
            </a:pPr>
            <a:r>
              <a:rPr sz="2558" spc="13" dirty="0"/>
              <a:t>Why </a:t>
            </a:r>
            <a:r>
              <a:rPr sz="2558" spc="4" dirty="0"/>
              <a:t>Convert </a:t>
            </a:r>
            <a:r>
              <a:rPr sz="2558" spc="9" dirty="0"/>
              <a:t>The </a:t>
            </a:r>
            <a:r>
              <a:rPr sz="2558" spc="4" dirty="0"/>
              <a:t>Decision </a:t>
            </a:r>
            <a:r>
              <a:rPr sz="2558" spc="9" dirty="0"/>
              <a:t>Tree To </a:t>
            </a:r>
            <a:r>
              <a:rPr sz="2558" spc="4" dirty="0"/>
              <a:t>Rules </a:t>
            </a:r>
            <a:r>
              <a:rPr sz="2558" spc="9" dirty="0"/>
              <a:t>Before</a:t>
            </a:r>
            <a:r>
              <a:rPr sz="2558" spc="-85" dirty="0"/>
              <a:t> </a:t>
            </a:r>
            <a:r>
              <a:rPr sz="2558" spc="9" dirty="0"/>
              <a:t>Pruning?</a:t>
            </a:r>
            <a:endParaRPr sz="2558" dirty="0"/>
          </a:p>
        </p:txBody>
      </p:sp>
      <p:sp>
        <p:nvSpPr>
          <p:cNvPr id="3" name="object 3"/>
          <p:cNvSpPr txBox="1"/>
          <p:nvPr/>
        </p:nvSpPr>
        <p:spPr>
          <a:xfrm>
            <a:off x="423225" y="1340793"/>
            <a:ext cx="7924627" cy="2446981"/>
          </a:xfrm>
          <a:prstGeom prst="rect">
            <a:avLst/>
          </a:prstGeom>
        </p:spPr>
        <p:txBody>
          <a:bodyPr vert="horz" wrap="square" lIns="0" tIns="78515" rIns="0" bIns="0" rtlCol="0">
            <a:spAutoFit/>
          </a:bodyPr>
          <a:lstStyle/>
          <a:p>
            <a:pPr marL="327586" indent="-317298">
              <a:spcBef>
                <a:spcPts val="618"/>
              </a:spcBef>
              <a:buChar char="•"/>
              <a:tabLst>
                <a:tab pos="327586" algn="l"/>
                <a:tab pos="328127" algn="l"/>
              </a:tabLst>
            </a:pPr>
            <a:r>
              <a:rPr sz="2217" spc="-4" dirty="0">
                <a:latin typeface="Times New Roman"/>
                <a:cs typeface="Times New Roman"/>
              </a:rPr>
              <a:t>Converting to rules </a:t>
            </a:r>
            <a:r>
              <a:rPr sz="2217" spc="-9" dirty="0">
                <a:latin typeface="Times New Roman"/>
                <a:cs typeface="Times New Roman"/>
              </a:rPr>
              <a:t>improves readability.</a:t>
            </a:r>
            <a:endParaRPr sz="2217">
              <a:latin typeface="Times New Roman"/>
              <a:cs typeface="Times New Roman"/>
            </a:endParaRPr>
          </a:p>
          <a:p>
            <a:pPr marL="694157" lvl="1" indent="-263152">
              <a:spcBef>
                <a:spcPts val="533"/>
              </a:spcBef>
              <a:buChar char="–"/>
              <a:tabLst>
                <a:tab pos="694157" algn="l"/>
                <a:tab pos="694699" algn="l"/>
              </a:tabLst>
            </a:pPr>
            <a:r>
              <a:rPr sz="2217" spc="-4" dirty="0">
                <a:latin typeface="Times New Roman"/>
                <a:cs typeface="Times New Roman"/>
              </a:rPr>
              <a:t>Rules are </a:t>
            </a:r>
            <a:r>
              <a:rPr sz="2217" dirty="0">
                <a:latin typeface="Times New Roman"/>
                <a:cs typeface="Times New Roman"/>
              </a:rPr>
              <a:t>often </a:t>
            </a:r>
            <a:r>
              <a:rPr sz="2217" spc="-4" dirty="0">
                <a:latin typeface="Times New Roman"/>
                <a:cs typeface="Times New Roman"/>
              </a:rPr>
              <a:t>easier </a:t>
            </a:r>
            <a:r>
              <a:rPr sz="2217" dirty="0">
                <a:latin typeface="Times New Roman"/>
                <a:cs typeface="Times New Roman"/>
              </a:rPr>
              <a:t>for </a:t>
            </a:r>
            <a:r>
              <a:rPr sz="2217" spc="-4" dirty="0">
                <a:latin typeface="Times New Roman"/>
                <a:cs typeface="Times New Roman"/>
              </a:rPr>
              <a:t>to</a:t>
            </a:r>
            <a:r>
              <a:rPr sz="2217" spc="-90" dirty="0">
                <a:latin typeface="Times New Roman"/>
                <a:cs typeface="Times New Roman"/>
              </a:rPr>
              <a:t> </a:t>
            </a:r>
            <a:r>
              <a:rPr sz="2217" spc="-4" dirty="0">
                <a:latin typeface="Times New Roman"/>
                <a:cs typeface="Times New Roman"/>
              </a:rPr>
              <a:t>understand.</a:t>
            </a:r>
            <a:endParaRPr sz="2217">
              <a:latin typeface="Times New Roman"/>
              <a:cs typeface="Times New Roman"/>
            </a:endParaRPr>
          </a:p>
          <a:p>
            <a:pPr marL="327586" indent="-317298">
              <a:spcBef>
                <a:spcPts val="512"/>
              </a:spcBef>
              <a:buChar char="•"/>
              <a:tabLst>
                <a:tab pos="327586" algn="l"/>
                <a:tab pos="328127" algn="l"/>
              </a:tabLst>
            </a:pPr>
            <a:r>
              <a:rPr sz="2217" spc="-9" dirty="0">
                <a:latin typeface="Times New Roman"/>
                <a:cs typeface="Times New Roman"/>
              </a:rPr>
              <a:t>Distinguishing </a:t>
            </a:r>
            <a:r>
              <a:rPr sz="2217" dirty="0">
                <a:latin typeface="Times New Roman"/>
                <a:cs typeface="Times New Roman"/>
              </a:rPr>
              <a:t>different </a:t>
            </a:r>
            <a:r>
              <a:rPr sz="2217" spc="-4" dirty="0">
                <a:latin typeface="Times New Roman"/>
                <a:cs typeface="Times New Roman"/>
              </a:rPr>
              <a:t>contexts in </a:t>
            </a:r>
            <a:r>
              <a:rPr sz="2217" spc="-9" dirty="0">
                <a:latin typeface="Times New Roman"/>
                <a:cs typeface="Times New Roman"/>
              </a:rPr>
              <a:t>which </a:t>
            </a:r>
            <a:r>
              <a:rPr sz="2217" spc="-4" dirty="0">
                <a:latin typeface="Times New Roman"/>
                <a:cs typeface="Times New Roman"/>
              </a:rPr>
              <a:t>a node is</a:t>
            </a:r>
            <a:r>
              <a:rPr sz="2217" spc="-85" dirty="0">
                <a:latin typeface="Times New Roman"/>
                <a:cs typeface="Times New Roman"/>
              </a:rPr>
              <a:t> </a:t>
            </a:r>
            <a:r>
              <a:rPr sz="2217" spc="-4" dirty="0">
                <a:latin typeface="Times New Roman"/>
                <a:cs typeface="Times New Roman"/>
              </a:rPr>
              <a:t>used</a:t>
            </a:r>
            <a:endParaRPr sz="2217">
              <a:latin typeface="Times New Roman"/>
              <a:cs typeface="Times New Roman"/>
            </a:endParaRPr>
          </a:p>
          <a:p>
            <a:pPr marL="694157" lvl="1" indent="-263152">
              <a:spcBef>
                <a:spcPts val="529"/>
              </a:spcBef>
              <a:buChar char="–"/>
              <a:tabLst>
                <a:tab pos="694157" algn="l"/>
                <a:tab pos="694699" algn="l"/>
              </a:tabLst>
            </a:pPr>
            <a:r>
              <a:rPr sz="2217" spc="-9" dirty="0">
                <a:latin typeface="Times New Roman"/>
                <a:cs typeface="Times New Roman"/>
              </a:rPr>
              <a:t>separate </a:t>
            </a:r>
            <a:r>
              <a:rPr sz="2217" spc="-4" dirty="0">
                <a:latin typeface="Times New Roman"/>
                <a:cs typeface="Times New Roman"/>
              </a:rPr>
              <a:t>pruning decision </a:t>
            </a:r>
            <a:r>
              <a:rPr sz="2217" dirty="0">
                <a:latin typeface="Times New Roman"/>
                <a:cs typeface="Times New Roman"/>
              </a:rPr>
              <a:t>for </a:t>
            </a:r>
            <a:r>
              <a:rPr sz="2217" spc="-4" dirty="0">
                <a:latin typeface="Times New Roman"/>
                <a:cs typeface="Times New Roman"/>
              </a:rPr>
              <a:t>each</a:t>
            </a:r>
            <a:r>
              <a:rPr sz="2217" spc="-68" dirty="0">
                <a:latin typeface="Times New Roman"/>
                <a:cs typeface="Times New Roman"/>
              </a:rPr>
              <a:t> </a:t>
            </a:r>
            <a:r>
              <a:rPr sz="2217" spc="-4" dirty="0">
                <a:latin typeface="Times New Roman"/>
                <a:cs typeface="Times New Roman"/>
              </a:rPr>
              <a:t>path</a:t>
            </a:r>
            <a:endParaRPr sz="2217">
              <a:latin typeface="Times New Roman"/>
              <a:cs typeface="Times New Roman"/>
            </a:endParaRPr>
          </a:p>
          <a:p>
            <a:pPr marL="327586" indent="-317298">
              <a:spcBef>
                <a:spcPts val="512"/>
              </a:spcBef>
              <a:buChar char="•"/>
              <a:tabLst>
                <a:tab pos="327586" algn="l"/>
                <a:tab pos="328127" algn="l"/>
              </a:tabLst>
            </a:pPr>
            <a:r>
              <a:rPr sz="2217" spc="-9" dirty="0">
                <a:latin typeface="Times New Roman"/>
                <a:cs typeface="Times New Roman"/>
              </a:rPr>
              <a:t>No </a:t>
            </a:r>
            <a:r>
              <a:rPr sz="2217" dirty="0">
                <a:latin typeface="Times New Roman"/>
                <a:cs typeface="Times New Roman"/>
              </a:rPr>
              <a:t>difference for</a:t>
            </a:r>
            <a:r>
              <a:rPr sz="2217" spc="-90" dirty="0">
                <a:latin typeface="Times New Roman"/>
                <a:cs typeface="Times New Roman"/>
              </a:rPr>
              <a:t> </a:t>
            </a:r>
            <a:r>
              <a:rPr sz="2217" spc="-4" dirty="0">
                <a:latin typeface="Times New Roman"/>
                <a:cs typeface="Times New Roman"/>
              </a:rPr>
              <a:t>root/inner</a:t>
            </a:r>
            <a:endParaRPr sz="2217">
              <a:latin typeface="Times New Roman"/>
              <a:cs typeface="Times New Roman"/>
            </a:endParaRPr>
          </a:p>
          <a:p>
            <a:pPr marL="694157" lvl="1" indent="-263152">
              <a:spcBef>
                <a:spcPts val="533"/>
              </a:spcBef>
              <a:buChar char="–"/>
              <a:tabLst>
                <a:tab pos="694157" algn="l"/>
                <a:tab pos="694699" algn="l"/>
              </a:tabLst>
            </a:pPr>
            <a:r>
              <a:rPr sz="2217" spc="-4" dirty="0">
                <a:latin typeface="Times New Roman"/>
                <a:cs typeface="Times New Roman"/>
              </a:rPr>
              <a:t>no bookkeeping on how to reorganize tree if root node is</a:t>
            </a:r>
            <a:r>
              <a:rPr sz="2217" spc="-81" dirty="0">
                <a:latin typeface="Times New Roman"/>
                <a:cs typeface="Times New Roman"/>
              </a:rPr>
              <a:t> </a:t>
            </a:r>
            <a:r>
              <a:rPr sz="2217" spc="-4" dirty="0">
                <a:latin typeface="Times New Roman"/>
                <a:cs typeface="Times New Roman"/>
              </a:rPr>
              <a:t>pruned</a:t>
            </a:r>
            <a:endParaRPr sz="2217">
              <a:latin typeface="Times New Roman"/>
              <a:cs typeface="Times New Roman"/>
            </a:endParaRPr>
          </a:p>
        </p:txBody>
      </p:sp>
    </p:spTree>
    <p:extLst>
      <p:ext uri="{BB962C8B-B14F-4D97-AF65-F5344CB8AC3E}">
        <p14:creationId xmlns:p14="http://schemas.microsoft.com/office/powerpoint/2010/main" val="44630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225" y="580288"/>
            <a:ext cx="6679754" cy="503925"/>
          </a:xfrm>
          <a:prstGeom prst="rect">
            <a:avLst/>
          </a:prstGeom>
        </p:spPr>
        <p:txBody>
          <a:bodyPr vert="horz" wrap="square" lIns="0" tIns="11371" rIns="0" bIns="0" rtlCol="0">
            <a:spAutoFit/>
          </a:bodyPr>
          <a:lstStyle/>
          <a:p>
            <a:pPr marL="10829">
              <a:spcBef>
                <a:spcPts val="90"/>
              </a:spcBef>
            </a:pPr>
            <a:r>
              <a:rPr spc="-4" dirty="0"/>
              <a:t>Continuous-Valued</a:t>
            </a:r>
            <a:r>
              <a:rPr spc="-34" dirty="0"/>
              <a:t> </a:t>
            </a:r>
            <a:r>
              <a:rPr spc="-4" dirty="0"/>
              <a:t>Attributes</a:t>
            </a:r>
          </a:p>
        </p:txBody>
      </p:sp>
      <p:sp>
        <p:nvSpPr>
          <p:cNvPr id="3" name="object 3"/>
          <p:cNvSpPr txBox="1"/>
          <p:nvPr/>
        </p:nvSpPr>
        <p:spPr>
          <a:xfrm>
            <a:off x="423224" y="1340793"/>
            <a:ext cx="8163421" cy="4218620"/>
          </a:xfrm>
          <a:prstGeom prst="rect">
            <a:avLst/>
          </a:prstGeom>
        </p:spPr>
        <p:txBody>
          <a:bodyPr vert="horz" wrap="square" lIns="0" tIns="78515" rIns="0" bIns="0" rtlCol="0">
            <a:spAutoFit/>
          </a:bodyPr>
          <a:lstStyle/>
          <a:p>
            <a:pPr marL="327586" indent="-317298">
              <a:spcBef>
                <a:spcPts val="618"/>
              </a:spcBef>
              <a:buChar char="•"/>
              <a:tabLst>
                <a:tab pos="327586" algn="l"/>
                <a:tab pos="328127" algn="l"/>
              </a:tabLst>
            </a:pPr>
            <a:r>
              <a:rPr sz="2217" spc="-4" dirty="0">
                <a:latin typeface="Times New Roman"/>
                <a:cs typeface="Times New Roman"/>
              </a:rPr>
              <a:t>ID3 is restricted to attributes that take on a discrete </a:t>
            </a:r>
            <a:r>
              <a:rPr sz="2217" spc="-9" dirty="0">
                <a:latin typeface="Times New Roman"/>
                <a:cs typeface="Times New Roman"/>
              </a:rPr>
              <a:t>set </a:t>
            </a:r>
            <a:r>
              <a:rPr sz="2217" spc="-4" dirty="0">
                <a:latin typeface="Times New Roman"/>
                <a:cs typeface="Times New Roman"/>
              </a:rPr>
              <a:t>of</a:t>
            </a:r>
            <a:r>
              <a:rPr sz="2217" spc="-72" dirty="0">
                <a:latin typeface="Times New Roman"/>
                <a:cs typeface="Times New Roman"/>
              </a:rPr>
              <a:t> </a:t>
            </a:r>
            <a:r>
              <a:rPr sz="2217" spc="-4" dirty="0">
                <a:latin typeface="Times New Roman"/>
                <a:cs typeface="Times New Roman"/>
              </a:rPr>
              <a:t>values.</a:t>
            </a:r>
            <a:endParaRPr sz="2217">
              <a:latin typeface="Times New Roman"/>
              <a:cs typeface="Times New Roman"/>
            </a:endParaRPr>
          </a:p>
          <a:p>
            <a:pPr marL="327586" marR="429381" indent="-317298">
              <a:lnSpc>
                <a:spcPts val="2643"/>
              </a:lnSpc>
              <a:spcBef>
                <a:spcPts val="635"/>
              </a:spcBef>
              <a:buChar char="•"/>
              <a:tabLst>
                <a:tab pos="327586" algn="l"/>
                <a:tab pos="328127" algn="l"/>
              </a:tabLst>
            </a:pPr>
            <a:r>
              <a:rPr sz="2217" spc="-4" dirty="0">
                <a:latin typeface="Times New Roman"/>
                <a:cs typeface="Times New Roman"/>
              </a:rPr>
              <a:t>Define new discrete valued attributes that partition the</a:t>
            </a:r>
            <a:r>
              <a:rPr sz="2217" spc="-77" dirty="0">
                <a:latin typeface="Times New Roman"/>
                <a:cs typeface="Times New Roman"/>
              </a:rPr>
              <a:t> </a:t>
            </a:r>
            <a:r>
              <a:rPr sz="2217" spc="-4" dirty="0">
                <a:latin typeface="Times New Roman"/>
                <a:cs typeface="Times New Roman"/>
              </a:rPr>
              <a:t>continuous  attribute value into a discrete </a:t>
            </a:r>
            <a:r>
              <a:rPr sz="2217" spc="-9" dirty="0">
                <a:latin typeface="Times New Roman"/>
                <a:cs typeface="Times New Roman"/>
              </a:rPr>
              <a:t>set </a:t>
            </a:r>
            <a:r>
              <a:rPr sz="2217" spc="-4" dirty="0">
                <a:latin typeface="Times New Roman"/>
                <a:cs typeface="Times New Roman"/>
              </a:rPr>
              <a:t>of</a:t>
            </a:r>
            <a:r>
              <a:rPr sz="2217" spc="-64" dirty="0">
                <a:latin typeface="Times New Roman"/>
                <a:cs typeface="Times New Roman"/>
              </a:rPr>
              <a:t> </a:t>
            </a:r>
            <a:r>
              <a:rPr sz="2217" spc="-4" dirty="0">
                <a:latin typeface="Times New Roman"/>
                <a:cs typeface="Times New Roman"/>
              </a:rPr>
              <a:t>intervals</a:t>
            </a:r>
            <a:endParaRPr sz="2217">
              <a:latin typeface="Times New Roman"/>
              <a:cs typeface="Times New Roman"/>
            </a:endParaRPr>
          </a:p>
          <a:p>
            <a:pPr marL="327586" marR="579367" indent="-317298">
              <a:spcBef>
                <a:spcPts val="443"/>
              </a:spcBef>
              <a:buChar char="•"/>
              <a:tabLst>
                <a:tab pos="327586" algn="l"/>
                <a:tab pos="328127" algn="l"/>
              </a:tabLst>
            </a:pPr>
            <a:r>
              <a:rPr sz="2217" spc="-9" dirty="0">
                <a:latin typeface="Times New Roman"/>
                <a:cs typeface="Times New Roman"/>
              </a:rPr>
              <a:t>For </a:t>
            </a:r>
            <a:r>
              <a:rPr sz="2217" spc="-4" dirty="0">
                <a:latin typeface="Times New Roman"/>
                <a:cs typeface="Times New Roman"/>
              </a:rPr>
              <a:t>a continuous-valued attribute </a:t>
            </a:r>
            <a:r>
              <a:rPr sz="2217" spc="-9" dirty="0">
                <a:latin typeface="Times New Roman"/>
                <a:cs typeface="Times New Roman"/>
              </a:rPr>
              <a:t>A </a:t>
            </a:r>
            <a:r>
              <a:rPr sz="2217" spc="-4" dirty="0">
                <a:latin typeface="Times New Roman"/>
                <a:cs typeface="Times New Roman"/>
              </a:rPr>
              <a:t>that is, create a new</a:t>
            </a:r>
            <a:r>
              <a:rPr sz="2217" spc="-72" dirty="0">
                <a:latin typeface="Times New Roman"/>
                <a:cs typeface="Times New Roman"/>
              </a:rPr>
              <a:t> </a:t>
            </a:r>
            <a:r>
              <a:rPr sz="2217" spc="-4" dirty="0">
                <a:latin typeface="Times New Roman"/>
                <a:cs typeface="Times New Roman"/>
              </a:rPr>
              <a:t>boolean  attribute </a:t>
            </a:r>
            <a:r>
              <a:rPr sz="2217" spc="-9" dirty="0">
                <a:latin typeface="Times New Roman"/>
                <a:cs typeface="Times New Roman"/>
              </a:rPr>
              <a:t>Ac, </a:t>
            </a:r>
            <a:r>
              <a:rPr sz="2217" spc="-4" dirty="0">
                <a:latin typeface="Times New Roman"/>
                <a:cs typeface="Times New Roman"/>
              </a:rPr>
              <a:t>that is true if </a:t>
            </a:r>
            <a:r>
              <a:rPr sz="2217" spc="-9" dirty="0">
                <a:latin typeface="Times New Roman"/>
                <a:cs typeface="Times New Roman"/>
              </a:rPr>
              <a:t>A </a:t>
            </a:r>
            <a:r>
              <a:rPr sz="2217" spc="-4" dirty="0">
                <a:latin typeface="Times New Roman"/>
                <a:cs typeface="Times New Roman"/>
              </a:rPr>
              <a:t>&lt; c and </a:t>
            </a:r>
            <a:r>
              <a:rPr sz="2217" dirty="0">
                <a:latin typeface="Times New Roman"/>
                <a:cs typeface="Times New Roman"/>
              </a:rPr>
              <a:t>false</a:t>
            </a:r>
            <a:r>
              <a:rPr sz="2217" spc="-68" dirty="0">
                <a:latin typeface="Times New Roman"/>
                <a:cs typeface="Times New Roman"/>
              </a:rPr>
              <a:t> </a:t>
            </a:r>
            <a:r>
              <a:rPr sz="2217" spc="-4" dirty="0">
                <a:latin typeface="Times New Roman"/>
                <a:cs typeface="Times New Roman"/>
              </a:rPr>
              <a:t>otherwise.</a:t>
            </a:r>
            <a:endParaRPr sz="2217">
              <a:latin typeface="Times New Roman"/>
              <a:cs typeface="Times New Roman"/>
            </a:endParaRPr>
          </a:p>
          <a:p>
            <a:pPr marL="694157" lvl="1" indent="-263152">
              <a:spcBef>
                <a:spcPts val="443"/>
              </a:spcBef>
              <a:buChar char="–"/>
              <a:tabLst>
                <a:tab pos="694157" algn="l"/>
                <a:tab pos="694699" algn="l"/>
              </a:tabLst>
            </a:pPr>
            <a:r>
              <a:rPr sz="1833" spc="-4" dirty="0">
                <a:latin typeface="Times New Roman"/>
                <a:cs typeface="Times New Roman"/>
              </a:rPr>
              <a:t>Select </a:t>
            </a:r>
            <a:r>
              <a:rPr sz="1833" dirty="0">
                <a:latin typeface="Times New Roman"/>
                <a:cs typeface="Times New Roman"/>
              </a:rPr>
              <a:t>c using </a:t>
            </a:r>
            <a:r>
              <a:rPr sz="1833" spc="-4" dirty="0">
                <a:latin typeface="Times New Roman"/>
                <a:cs typeface="Times New Roman"/>
              </a:rPr>
              <a:t>information</a:t>
            </a:r>
            <a:r>
              <a:rPr sz="1833" spc="4" dirty="0">
                <a:latin typeface="Times New Roman"/>
                <a:cs typeface="Times New Roman"/>
              </a:rPr>
              <a:t> </a:t>
            </a:r>
            <a:r>
              <a:rPr sz="1833" spc="-4" dirty="0">
                <a:latin typeface="Times New Roman"/>
                <a:cs typeface="Times New Roman"/>
              </a:rPr>
              <a:t>gain</a:t>
            </a:r>
            <a:endParaRPr sz="1833">
              <a:latin typeface="Times New Roman"/>
              <a:cs typeface="Times New Roman"/>
            </a:endParaRPr>
          </a:p>
          <a:p>
            <a:pPr marL="694157" lvl="1" indent="-263152">
              <a:spcBef>
                <a:spcPts val="460"/>
              </a:spcBef>
              <a:buChar char="–"/>
              <a:tabLst>
                <a:tab pos="694157" algn="l"/>
                <a:tab pos="694699" algn="l"/>
              </a:tabLst>
            </a:pPr>
            <a:r>
              <a:rPr sz="1833" dirty="0">
                <a:latin typeface="Times New Roman"/>
                <a:cs typeface="Times New Roman"/>
              </a:rPr>
              <a:t>Sort </a:t>
            </a:r>
            <a:r>
              <a:rPr sz="1833" spc="-4" dirty="0">
                <a:latin typeface="Times New Roman"/>
                <a:cs typeface="Times New Roman"/>
              </a:rPr>
              <a:t>examples </a:t>
            </a:r>
            <a:r>
              <a:rPr sz="1833" dirty="0">
                <a:latin typeface="Times New Roman"/>
                <a:cs typeface="Times New Roman"/>
              </a:rPr>
              <a:t>according to the continuous</a:t>
            </a:r>
            <a:r>
              <a:rPr sz="1833" spc="-9" dirty="0">
                <a:latin typeface="Times New Roman"/>
                <a:cs typeface="Times New Roman"/>
              </a:rPr>
              <a:t> </a:t>
            </a:r>
            <a:r>
              <a:rPr sz="1833" dirty="0">
                <a:latin typeface="Times New Roman"/>
                <a:cs typeface="Times New Roman"/>
              </a:rPr>
              <a:t>attributeA,</a:t>
            </a:r>
            <a:endParaRPr sz="1833">
              <a:latin typeface="Times New Roman"/>
              <a:cs typeface="Times New Roman"/>
            </a:endParaRPr>
          </a:p>
          <a:p>
            <a:pPr marL="694157" lvl="1" indent="-263152">
              <a:spcBef>
                <a:spcPts val="460"/>
              </a:spcBef>
              <a:buChar char="–"/>
              <a:tabLst>
                <a:tab pos="694157" algn="l"/>
                <a:tab pos="694699" algn="l"/>
              </a:tabLst>
            </a:pPr>
            <a:r>
              <a:rPr sz="1833" spc="4" dirty="0">
                <a:latin typeface="Times New Roman"/>
                <a:cs typeface="Times New Roman"/>
              </a:rPr>
              <a:t>Then </a:t>
            </a:r>
            <a:r>
              <a:rPr sz="1833" dirty="0">
                <a:latin typeface="Times New Roman"/>
                <a:cs typeface="Times New Roman"/>
              </a:rPr>
              <a:t>identify adjacent </a:t>
            </a:r>
            <a:r>
              <a:rPr sz="1833" spc="-4" dirty="0">
                <a:latin typeface="Times New Roman"/>
                <a:cs typeface="Times New Roman"/>
              </a:rPr>
              <a:t>examples </a:t>
            </a:r>
            <a:r>
              <a:rPr sz="1833" dirty="0">
                <a:latin typeface="Times New Roman"/>
                <a:cs typeface="Times New Roman"/>
              </a:rPr>
              <a:t>that </a:t>
            </a:r>
            <a:r>
              <a:rPr sz="1833" spc="-4" dirty="0">
                <a:latin typeface="Times New Roman"/>
                <a:cs typeface="Times New Roman"/>
              </a:rPr>
              <a:t>differ </a:t>
            </a:r>
            <a:r>
              <a:rPr sz="1833" dirty="0">
                <a:latin typeface="Times New Roman"/>
                <a:cs typeface="Times New Roman"/>
              </a:rPr>
              <a:t>in their </a:t>
            </a:r>
            <a:r>
              <a:rPr sz="1833" spc="-4" dirty="0">
                <a:latin typeface="Times New Roman"/>
                <a:cs typeface="Times New Roman"/>
              </a:rPr>
              <a:t>target</a:t>
            </a:r>
            <a:r>
              <a:rPr sz="1833" spc="34" dirty="0">
                <a:latin typeface="Times New Roman"/>
                <a:cs typeface="Times New Roman"/>
              </a:rPr>
              <a:t> </a:t>
            </a:r>
            <a:r>
              <a:rPr sz="1833" dirty="0">
                <a:latin typeface="Times New Roman"/>
                <a:cs typeface="Times New Roman"/>
              </a:rPr>
              <a:t>classification</a:t>
            </a:r>
            <a:endParaRPr sz="1833">
              <a:latin typeface="Times New Roman"/>
              <a:cs typeface="Times New Roman"/>
            </a:endParaRPr>
          </a:p>
          <a:p>
            <a:pPr marL="694157" lvl="1" indent="-263152">
              <a:spcBef>
                <a:spcPts val="439"/>
              </a:spcBef>
              <a:buChar char="–"/>
              <a:tabLst>
                <a:tab pos="694157" algn="l"/>
                <a:tab pos="694699" algn="l"/>
              </a:tabLst>
            </a:pPr>
            <a:r>
              <a:rPr sz="1833" dirty="0">
                <a:latin typeface="Times New Roman"/>
                <a:cs typeface="Times New Roman"/>
              </a:rPr>
              <a:t>Generate candidate thresholds </a:t>
            </a:r>
            <a:r>
              <a:rPr sz="1833" spc="-4" dirty="0">
                <a:latin typeface="Times New Roman"/>
                <a:cs typeface="Times New Roman"/>
              </a:rPr>
              <a:t>midway between </a:t>
            </a:r>
            <a:r>
              <a:rPr sz="1833" dirty="0">
                <a:latin typeface="Times New Roman"/>
                <a:cs typeface="Times New Roman"/>
              </a:rPr>
              <a:t>corresponding values of</a:t>
            </a:r>
            <a:r>
              <a:rPr sz="1833" spc="72" dirty="0">
                <a:latin typeface="Times New Roman"/>
                <a:cs typeface="Times New Roman"/>
              </a:rPr>
              <a:t> </a:t>
            </a:r>
            <a:r>
              <a:rPr sz="1833" spc="-4" dirty="0">
                <a:latin typeface="Times New Roman"/>
                <a:cs typeface="Times New Roman"/>
              </a:rPr>
              <a:t>A.</a:t>
            </a:r>
            <a:endParaRPr sz="1833">
              <a:latin typeface="Times New Roman"/>
              <a:cs typeface="Times New Roman"/>
            </a:endParaRPr>
          </a:p>
          <a:p>
            <a:pPr marL="694157" lvl="1" indent="-263152">
              <a:spcBef>
                <a:spcPts val="460"/>
              </a:spcBef>
              <a:buChar char="–"/>
              <a:tabLst>
                <a:tab pos="694157" algn="l"/>
                <a:tab pos="694699" algn="l"/>
              </a:tabLst>
            </a:pPr>
            <a:r>
              <a:rPr sz="1833" spc="4" dirty="0">
                <a:latin typeface="Times New Roman"/>
                <a:cs typeface="Times New Roman"/>
              </a:rPr>
              <a:t>The </a:t>
            </a:r>
            <a:r>
              <a:rPr sz="1833" spc="-4" dirty="0">
                <a:latin typeface="Times New Roman"/>
                <a:cs typeface="Times New Roman"/>
              </a:rPr>
              <a:t>value </a:t>
            </a:r>
            <a:r>
              <a:rPr sz="1833" dirty="0">
                <a:latin typeface="Times New Roman"/>
                <a:cs typeface="Times New Roman"/>
              </a:rPr>
              <a:t>of c that </a:t>
            </a:r>
            <a:r>
              <a:rPr sz="1833" spc="-4" dirty="0">
                <a:latin typeface="Times New Roman"/>
                <a:cs typeface="Times New Roman"/>
              </a:rPr>
              <a:t>maximizes information gain must </a:t>
            </a:r>
            <a:r>
              <a:rPr sz="1833" spc="-17" dirty="0">
                <a:latin typeface="Times New Roman"/>
                <a:cs typeface="Times New Roman"/>
              </a:rPr>
              <a:t>always </a:t>
            </a:r>
            <a:r>
              <a:rPr sz="1833" dirty="0">
                <a:latin typeface="Times New Roman"/>
                <a:cs typeface="Times New Roman"/>
              </a:rPr>
              <a:t>lie at a</a:t>
            </a:r>
            <a:r>
              <a:rPr sz="1833" spc="252" dirty="0">
                <a:latin typeface="Times New Roman"/>
                <a:cs typeface="Times New Roman"/>
              </a:rPr>
              <a:t> </a:t>
            </a:r>
            <a:r>
              <a:rPr sz="1833" spc="-4" dirty="0">
                <a:latin typeface="Times New Roman"/>
                <a:cs typeface="Times New Roman"/>
              </a:rPr>
              <a:t>boundary.</a:t>
            </a:r>
            <a:endParaRPr sz="1833">
              <a:latin typeface="Times New Roman"/>
              <a:cs typeface="Times New Roman"/>
            </a:endParaRPr>
          </a:p>
          <a:p>
            <a:pPr marL="694157" marR="4332" lvl="1" indent="-262610">
              <a:lnSpc>
                <a:spcPct val="100499"/>
              </a:lnSpc>
              <a:spcBef>
                <a:spcPts val="431"/>
              </a:spcBef>
              <a:buChar char="–"/>
              <a:tabLst>
                <a:tab pos="694157" algn="l"/>
                <a:tab pos="694699" algn="l"/>
              </a:tabLst>
            </a:pPr>
            <a:r>
              <a:rPr sz="1833" dirty="0">
                <a:latin typeface="Times New Roman"/>
                <a:cs typeface="Times New Roman"/>
              </a:rPr>
              <a:t>These candidate thresholds can then be evaluated </a:t>
            </a:r>
            <a:r>
              <a:rPr sz="1833" spc="4" dirty="0">
                <a:latin typeface="Times New Roman"/>
                <a:cs typeface="Times New Roman"/>
              </a:rPr>
              <a:t>by </a:t>
            </a:r>
            <a:r>
              <a:rPr sz="1833" dirty="0">
                <a:latin typeface="Times New Roman"/>
                <a:cs typeface="Times New Roman"/>
              </a:rPr>
              <a:t>computing the </a:t>
            </a:r>
            <a:r>
              <a:rPr sz="1833" spc="-4" dirty="0">
                <a:latin typeface="Times New Roman"/>
                <a:cs typeface="Times New Roman"/>
              </a:rPr>
              <a:t>information  gain </a:t>
            </a:r>
            <a:r>
              <a:rPr sz="1833" dirty="0">
                <a:latin typeface="Times New Roman"/>
                <a:cs typeface="Times New Roman"/>
              </a:rPr>
              <a:t>associated </a:t>
            </a:r>
            <a:r>
              <a:rPr sz="1833" spc="-9" dirty="0">
                <a:latin typeface="Times New Roman"/>
                <a:cs typeface="Times New Roman"/>
              </a:rPr>
              <a:t>with</a:t>
            </a:r>
            <a:r>
              <a:rPr sz="1833" spc="30" dirty="0">
                <a:latin typeface="Times New Roman"/>
                <a:cs typeface="Times New Roman"/>
              </a:rPr>
              <a:t> </a:t>
            </a:r>
            <a:r>
              <a:rPr sz="1833" dirty="0">
                <a:latin typeface="Times New Roman"/>
                <a:cs typeface="Times New Roman"/>
              </a:rPr>
              <a:t>each.</a:t>
            </a:r>
            <a:endParaRPr sz="1833">
              <a:latin typeface="Times New Roman"/>
              <a:cs typeface="Times New Roman"/>
            </a:endParaRPr>
          </a:p>
        </p:txBody>
      </p:sp>
    </p:spTree>
    <p:extLst>
      <p:ext uri="{BB962C8B-B14F-4D97-AF65-F5344CB8AC3E}">
        <p14:creationId xmlns:p14="http://schemas.microsoft.com/office/powerpoint/2010/main" val="35756023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1" y="580288"/>
            <a:ext cx="7674762" cy="503925"/>
          </a:xfrm>
          <a:prstGeom prst="rect">
            <a:avLst/>
          </a:prstGeom>
        </p:spPr>
        <p:txBody>
          <a:bodyPr vert="horz" wrap="square" lIns="0" tIns="11371" rIns="0" bIns="0" rtlCol="0">
            <a:spAutoFit/>
          </a:bodyPr>
          <a:lstStyle/>
          <a:p>
            <a:pPr marL="10829">
              <a:spcBef>
                <a:spcPts val="90"/>
              </a:spcBef>
            </a:pPr>
            <a:r>
              <a:rPr spc="-4" dirty="0"/>
              <a:t>Continuous-Valued Attributes </a:t>
            </a:r>
            <a:r>
              <a:rPr dirty="0"/>
              <a:t>-</a:t>
            </a:r>
            <a:r>
              <a:rPr spc="4" dirty="0"/>
              <a:t> </a:t>
            </a:r>
            <a:r>
              <a:rPr dirty="0"/>
              <a:t>Example</a:t>
            </a:r>
          </a:p>
        </p:txBody>
      </p:sp>
      <p:sp>
        <p:nvSpPr>
          <p:cNvPr id="3" name="object 3"/>
          <p:cNvSpPr txBox="1"/>
          <p:nvPr/>
        </p:nvSpPr>
        <p:spPr>
          <a:xfrm>
            <a:off x="423224" y="1340793"/>
            <a:ext cx="2048978" cy="829750"/>
          </a:xfrm>
          <a:prstGeom prst="rect">
            <a:avLst/>
          </a:prstGeom>
        </p:spPr>
        <p:txBody>
          <a:bodyPr vert="horz" wrap="square" lIns="0" tIns="10830" rIns="0" bIns="0" rtlCol="0">
            <a:spAutoFit/>
          </a:bodyPr>
          <a:lstStyle/>
          <a:p>
            <a:pPr marL="10829" marR="4332">
              <a:lnSpc>
                <a:spcPct val="120000"/>
              </a:lnSpc>
              <a:spcBef>
                <a:spcPts val="85"/>
              </a:spcBef>
              <a:tabLst>
                <a:tab pos="1481447" algn="l"/>
                <a:tab pos="1694784" algn="l"/>
              </a:tabLst>
            </a:pPr>
            <a:r>
              <a:rPr sz="2217" spc="-9" dirty="0">
                <a:latin typeface="Times New Roman"/>
                <a:cs typeface="Times New Roman"/>
              </a:rPr>
              <a:t>Temperature:	</a:t>
            </a:r>
            <a:r>
              <a:rPr sz="2217" spc="-4" dirty="0">
                <a:latin typeface="Times New Roman"/>
                <a:cs typeface="Times New Roman"/>
              </a:rPr>
              <a:t>40  </a:t>
            </a:r>
            <a:r>
              <a:rPr sz="2217" spc="-9" dirty="0">
                <a:latin typeface="Times New Roman"/>
                <a:cs typeface="Times New Roman"/>
              </a:rPr>
              <a:t>Pla</a:t>
            </a:r>
            <a:r>
              <a:rPr sz="2217" spc="-68" dirty="0">
                <a:latin typeface="Times New Roman"/>
                <a:cs typeface="Times New Roman"/>
              </a:rPr>
              <a:t>y</a:t>
            </a:r>
            <a:r>
              <a:rPr sz="2217" spc="-4" dirty="0">
                <a:latin typeface="Times New Roman"/>
                <a:cs typeface="Times New Roman"/>
              </a:rPr>
              <a:t>Tennis</a:t>
            </a:r>
            <a:r>
              <a:rPr sz="2217" dirty="0">
                <a:latin typeface="Times New Roman"/>
                <a:cs typeface="Times New Roman"/>
              </a:rPr>
              <a:t>	</a:t>
            </a:r>
            <a:r>
              <a:rPr sz="2217" spc="-4" dirty="0">
                <a:latin typeface="Times New Roman"/>
                <a:cs typeface="Times New Roman"/>
              </a:rPr>
              <a:t>:</a:t>
            </a:r>
            <a:r>
              <a:rPr sz="2217" dirty="0">
                <a:latin typeface="Times New Roman"/>
                <a:cs typeface="Times New Roman"/>
              </a:rPr>
              <a:t>	</a:t>
            </a:r>
            <a:r>
              <a:rPr sz="2217" spc="-9" dirty="0">
                <a:latin typeface="Times New Roman"/>
                <a:cs typeface="Times New Roman"/>
              </a:rPr>
              <a:t>No</a:t>
            </a:r>
            <a:endParaRPr sz="2217">
              <a:latin typeface="Times New Roman"/>
              <a:cs typeface="Times New Roman"/>
            </a:endParaRPr>
          </a:p>
        </p:txBody>
      </p:sp>
      <p:sp>
        <p:nvSpPr>
          <p:cNvPr id="4" name="object 4"/>
          <p:cNvSpPr txBox="1"/>
          <p:nvPr/>
        </p:nvSpPr>
        <p:spPr>
          <a:xfrm>
            <a:off x="2731247" y="1340793"/>
            <a:ext cx="2932680" cy="825768"/>
          </a:xfrm>
          <a:prstGeom prst="rect">
            <a:avLst/>
          </a:prstGeom>
        </p:spPr>
        <p:txBody>
          <a:bodyPr vert="horz" wrap="square" lIns="0" tIns="78515" rIns="0" bIns="0" rtlCol="0">
            <a:spAutoFit/>
          </a:bodyPr>
          <a:lstStyle/>
          <a:p>
            <a:pPr marL="18410">
              <a:spcBef>
                <a:spcPts val="618"/>
              </a:spcBef>
              <a:tabLst>
                <a:tab pos="649757" algn="l"/>
                <a:tab pos="1281646" algn="l"/>
                <a:tab pos="1912994" algn="l"/>
                <a:tab pos="2544342" algn="l"/>
              </a:tabLst>
            </a:pPr>
            <a:r>
              <a:rPr sz="2217" spc="-4" dirty="0">
                <a:latin typeface="Times New Roman"/>
                <a:cs typeface="Times New Roman"/>
              </a:rPr>
              <a:t>48	60	72	80	90</a:t>
            </a:r>
            <a:endParaRPr sz="2217">
              <a:latin typeface="Times New Roman"/>
              <a:cs typeface="Times New Roman"/>
            </a:endParaRPr>
          </a:p>
          <a:p>
            <a:pPr marL="10829">
              <a:spcBef>
                <a:spcPts val="533"/>
              </a:spcBef>
              <a:tabLst>
                <a:tab pos="634055" algn="l"/>
                <a:tab pos="1283812" algn="l"/>
                <a:tab pos="1931404" algn="l"/>
                <a:tab pos="2578454" algn="l"/>
              </a:tabLst>
            </a:pPr>
            <a:r>
              <a:rPr sz="2217" spc="-13" dirty="0">
                <a:latin typeface="Times New Roman"/>
                <a:cs typeface="Times New Roman"/>
              </a:rPr>
              <a:t>N</a:t>
            </a:r>
            <a:r>
              <a:rPr sz="2217" spc="-4" dirty="0">
                <a:latin typeface="Times New Roman"/>
                <a:cs typeface="Times New Roman"/>
              </a:rPr>
              <a:t>o</a:t>
            </a:r>
            <a:r>
              <a:rPr sz="2217" dirty="0">
                <a:latin typeface="Times New Roman"/>
                <a:cs typeface="Times New Roman"/>
              </a:rPr>
              <a:t>	</a:t>
            </a:r>
            <a:r>
              <a:rPr sz="2217" spc="-9" dirty="0">
                <a:latin typeface="Times New Roman"/>
                <a:cs typeface="Times New Roman"/>
              </a:rPr>
              <a:t>Ye</a:t>
            </a:r>
            <a:r>
              <a:rPr sz="2217" spc="-4" dirty="0">
                <a:latin typeface="Times New Roman"/>
                <a:cs typeface="Times New Roman"/>
              </a:rPr>
              <a:t>s</a:t>
            </a:r>
            <a:r>
              <a:rPr sz="2217" dirty="0">
                <a:latin typeface="Times New Roman"/>
                <a:cs typeface="Times New Roman"/>
              </a:rPr>
              <a:t>	</a:t>
            </a:r>
            <a:r>
              <a:rPr sz="2217" spc="-9" dirty="0">
                <a:latin typeface="Times New Roman"/>
                <a:cs typeface="Times New Roman"/>
              </a:rPr>
              <a:t>Ye</a:t>
            </a:r>
            <a:r>
              <a:rPr sz="2217" spc="-4" dirty="0">
                <a:latin typeface="Times New Roman"/>
                <a:cs typeface="Times New Roman"/>
              </a:rPr>
              <a:t>s</a:t>
            </a:r>
            <a:r>
              <a:rPr sz="2217" dirty="0">
                <a:latin typeface="Times New Roman"/>
                <a:cs typeface="Times New Roman"/>
              </a:rPr>
              <a:t>	</a:t>
            </a:r>
            <a:r>
              <a:rPr sz="2217" spc="-9" dirty="0">
                <a:latin typeface="Times New Roman"/>
                <a:cs typeface="Times New Roman"/>
              </a:rPr>
              <a:t>Ye</a:t>
            </a:r>
            <a:r>
              <a:rPr sz="2217" spc="-4" dirty="0">
                <a:latin typeface="Times New Roman"/>
                <a:cs typeface="Times New Roman"/>
              </a:rPr>
              <a:t>s</a:t>
            </a:r>
            <a:r>
              <a:rPr sz="2217" dirty="0">
                <a:latin typeface="Times New Roman"/>
                <a:cs typeface="Times New Roman"/>
              </a:rPr>
              <a:t>	</a:t>
            </a:r>
            <a:r>
              <a:rPr sz="2217" spc="-4" dirty="0">
                <a:latin typeface="Times New Roman"/>
                <a:cs typeface="Times New Roman"/>
              </a:rPr>
              <a:t>No</a:t>
            </a:r>
            <a:endParaRPr sz="2217">
              <a:latin typeface="Times New Roman"/>
              <a:cs typeface="Times New Roman"/>
            </a:endParaRPr>
          </a:p>
        </p:txBody>
      </p:sp>
      <p:sp>
        <p:nvSpPr>
          <p:cNvPr id="5" name="object 5"/>
          <p:cNvSpPr txBox="1"/>
          <p:nvPr/>
        </p:nvSpPr>
        <p:spPr>
          <a:xfrm>
            <a:off x="390736" y="2623202"/>
            <a:ext cx="7661465" cy="2623763"/>
          </a:xfrm>
          <a:prstGeom prst="rect">
            <a:avLst/>
          </a:prstGeom>
        </p:spPr>
        <p:txBody>
          <a:bodyPr vert="horz" wrap="square" lIns="0" tIns="9747" rIns="0" bIns="0" rtlCol="0">
            <a:spAutoFit/>
          </a:bodyPr>
          <a:lstStyle/>
          <a:p>
            <a:pPr marL="43317">
              <a:spcBef>
                <a:spcPts val="77"/>
              </a:spcBef>
              <a:tabLst>
                <a:tab pos="3144825" algn="l"/>
                <a:tab pos="5267908" algn="l"/>
              </a:tabLst>
            </a:pPr>
            <a:r>
              <a:rPr sz="2217" spc="-4" dirty="0">
                <a:latin typeface="Times New Roman"/>
                <a:cs typeface="Times New Roman"/>
              </a:rPr>
              <a:t>Two</a:t>
            </a:r>
            <a:r>
              <a:rPr sz="2217" dirty="0">
                <a:latin typeface="Times New Roman"/>
                <a:cs typeface="Times New Roman"/>
              </a:rPr>
              <a:t> </a:t>
            </a:r>
            <a:r>
              <a:rPr sz="2217" spc="-4" dirty="0">
                <a:latin typeface="Times New Roman"/>
                <a:cs typeface="Times New Roman"/>
              </a:rPr>
              <a:t>candidate</a:t>
            </a:r>
            <a:r>
              <a:rPr sz="2217" spc="-13" dirty="0">
                <a:latin typeface="Times New Roman"/>
                <a:cs typeface="Times New Roman"/>
              </a:rPr>
              <a:t> </a:t>
            </a:r>
            <a:r>
              <a:rPr sz="2217" spc="-4" dirty="0">
                <a:latin typeface="Times New Roman"/>
                <a:cs typeface="Times New Roman"/>
              </a:rPr>
              <a:t>thresholds:	(48+60)/2=54	(80+90)/2=85</a:t>
            </a:r>
            <a:endParaRPr sz="2217">
              <a:latin typeface="Times New Roman"/>
              <a:cs typeface="Times New Roman"/>
            </a:endParaRPr>
          </a:p>
          <a:p>
            <a:pPr>
              <a:spcBef>
                <a:spcPts val="4"/>
              </a:spcBef>
            </a:pPr>
            <a:endParaRPr sz="2771">
              <a:latin typeface="Times New Roman"/>
              <a:cs typeface="Times New Roman"/>
            </a:endParaRPr>
          </a:p>
          <a:p>
            <a:pPr marL="360074" marR="1451125" indent="-317298">
              <a:lnSpc>
                <a:spcPct val="119200"/>
              </a:lnSpc>
              <a:spcBef>
                <a:spcPts val="4"/>
              </a:spcBef>
              <a:tabLst>
                <a:tab pos="2433883" algn="l"/>
              </a:tabLst>
            </a:pPr>
            <a:r>
              <a:rPr sz="2217" spc="-4" dirty="0">
                <a:latin typeface="Times New Roman"/>
                <a:cs typeface="Times New Roman"/>
              </a:rPr>
              <a:t>Check the information gain </a:t>
            </a:r>
            <a:r>
              <a:rPr sz="2217" dirty="0">
                <a:latin typeface="Times New Roman"/>
                <a:cs typeface="Times New Roman"/>
              </a:rPr>
              <a:t>for </a:t>
            </a:r>
            <a:r>
              <a:rPr sz="2217" spc="-4" dirty="0">
                <a:latin typeface="Times New Roman"/>
                <a:cs typeface="Times New Roman"/>
              </a:rPr>
              <a:t>new boolean</a:t>
            </a:r>
            <a:r>
              <a:rPr sz="2217" spc="-111" dirty="0">
                <a:latin typeface="Times New Roman"/>
                <a:cs typeface="Times New Roman"/>
              </a:rPr>
              <a:t> </a:t>
            </a:r>
            <a:r>
              <a:rPr sz="2217" spc="-4" dirty="0">
                <a:latin typeface="Times New Roman"/>
                <a:cs typeface="Times New Roman"/>
              </a:rPr>
              <a:t>attributes:  Temperature</a:t>
            </a:r>
            <a:r>
              <a:rPr sz="2174" spc="-6" baseline="-19607" dirty="0">
                <a:latin typeface="Times New Roman"/>
                <a:cs typeface="Times New Roman"/>
              </a:rPr>
              <a:t>&gt;54	</a:t>
            </a:r>
            <a:r>
              <a:rPr sz="2217" spc="-4" dirty="0">
                <a:latin typeface="Times New Roman"/>
                <a:cs typeface="Times New Roman"/>
              </a:rPr>
              <a:t>Temperature</a:t>
            </a:r>
            <a:r>
              <a:rPr sz="2174" spc="-6" baseline="-19607" dirty="0">
                <a:latin typeface="Times New Roman"/>
                <a:cs typeface="Times New Roman"/>
              </a:rPr>
              <a:t>&gt;85</a:t>
            </a:r>
            <a:endParaRPr sz="2174" baseline="-19607">
              <a:latin typeface="Times New Roman"/>
              <a:cs typeface="Times New Roman"/>
            </a:endParaRPr>
          </a:p>
          <a:p>
            <a:pPr>
              <a:spcBef>
                <a:spcPts val="17"/>
              </a:spcBef>
            </a:pPr>
            <a:endParaRPr sz="2388">
              <a:latin typeface="Times New Roman"/>
              <a:cs typeface="Times New Roman"/>
            </a:endParaRPr>
          </a:p>
          <a:p>
            <a:pPr marL="360074" marR="25990" indent="-317298">
              <a:lnSpc>
                <a:spcPts val="2643"/>
              </a:lnSpc>
            </a:pPr>
            <a:r>
              <a:rPr sz="2217" spc="-9" dirty="0">
                <a:latin typeface="Times New Roman"/>
                <a:cs typeface="Times New Roman"/>
              </a:rPr>
              <a:t>Use </a:t>
            </a:r>
            <a:r>
              <a:rPr sz="2217" spc="-4" dirty="0">
                <a:latin typeface="Times New Roman"/>
                <a:cs typeface="Times New Roman"/>
              </a:rPr>
              <a:t>these new new boolean attributes </a:t>
            </a:r>
            <a:r>
              <a:rPr sz="2217" spc="-13" dirty="0">
                <a:latin typeface="Times New Roman"/>
                <a:cs typeface="Times New Roman"/>
              </a:rPr>
              <a:t>same </a:t>
            </a:r>
            <a:r>
              <a:rPr sz="2217" spc="-4" dirty="0">
                <a:latin typeface="Times New Roman"/>
                <a:cs typeface="Times New Roman"/>
              </a:rPr>
              <a:t>as other discrete valued  attributes.</a:t>
            </a:r>
            <a:endParaRPr sz="2217">
              <a:latin typeface="Times New Roman"/>
              <a:cs typeface="Times New Roman"/>
            </a:endParaRPr>
          </a:p>
        </p:txBody>
      </p:sp>
    </p:spTree>
    <p:extLst>
      <p:ext uri="{BB962C8B-B14F-4D97-AF65-F5344CB8AC3E}">
        <p14:creationId xmlns:p14="http://schemas.microsoft.com/office/powerpoint/2010/main" val="99705609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580288"/>
            <a:ext cx="6109741" cy="503925"/>
          </a:xfrm>
          <a:prstGeom prst="rect">
            <a:avLst/>
          </a:prstGeom>
        </p:spPr>
        <p:txBody>
          <a:bodyPr vert="horz" wrap="square" lIns="0" tIns="11371" rIns="0" bIns="0" rtlCol="0">
            <a:spAutoFit/>
          </a:bodyPr>
          <a:lstStyle/>
          <a:p>
            <a:pPr marL="10829">
              <a:spcBef>
                <a:spcPts val="90"/>
              </a:spcBef>
            </a:pPr>
            <a:r>
              <a:rPr spc="-4" dirty="0"/>
              <a:t>Alternative </a:t>
            </a:r>
            <a:r>
              <a:rPr dirty="0"/>
              <a:t>Selection</a:t>
            </a:r>
            <a:r>
              <a:rPr spc="-9" dirty="0"/>
              <a:t> </a:t>
            </a:r>
            <a:r>
              <a:rPr dirty="0"/>
              <a:t>Measures</a:t>
            </a:r>
          </a:p>
        </p:txBody>
      </p:sp>
      <p:sp>
        <p:nvSpPr>
          <p:cNvPr id="3" name="object 3"/>
          <p:cNvSpPr txBox="1"/>
          <p:nvPr/>
        </p:nvSpPr>
        <p:spPr>
          <a:xfrm>
            <a:off x="379905" y="1339545"/>
            <a:ext cx="8501308" cy="3901871"/>
          </a:xfrm>
          <a:prstGeom prst="rect">
            <a:avLst/>
          </a:prstGeom>
        </p:spPr>
        <p:txBody>
          <a:bodyPr vert="horz" wrap="square" lIns="0" tIns="79598" rIns="0" bIns="0" rtlCol="0">
            <a:spAutoFit/>
          </a:bodyPr>
          <a:lstStyle/>
          <a:p>
            <a:pPr marL="370903" indent="-317298">
              <a:spcBef>
                <a:spcPts val="627"/>
              </a:spcBef>
              <a:buChar char="•"/>
              <a:tabLst>
                <a:tab pos="370903" algn="l"/>
                <a:tab pos="371444" algn="l"/>
              </a:tabLst>
            </a:pPr>
            <a:r>
              <a:rPr sz="2217" spc="-4" dirty="0">
                <a:latin typeface="Times New Roman"/>
                <a:cs typeface="Times New Roman"/>
              </a:rPr>
              <a:t>Information gain </a:t>
            </a:r>
            <a:r>
              <a:rPr sz="2217" spc="-9" dirty="0">
                <a:latin typeface="Times New Roman"/>
                <a:cs typeface="Times New Roman"/>
              </a:rPr>
              <a:t>measure </a:t>
            </a:r>
            <a:r>
              <a:rPr sz="2217" dirty="0">
                <a:latin typeface="Times New Roman"/>
                <a:cs typeface="Times New Roman"/>
              </a:rPr>
              <a:t>favors </a:t>
            </a:r>
            <a:r>
              <a:rPr sz="2217" spc="-4" dirty="0">
                <a:latin typeface="Times New Roman"/>
                <a:cs typeface="Times New Roman"/>
              </a:rPr>
              <a:t>attributes </a:t>
            </a:r>
            <a:r>
              <a:rPr sz="2217" spc="-9" dirty="0">
                <a:latin typeface="Times New Roman"/>
                <a:cs typeface="Times New Roman"/>
              </a:rPr>
              <a:t>with </a:t>
            </a:r>
            <a:r>
              <a:rPr sz="2217" spc="-13" dirty="0">
                <a:latin typeface="Times New Roman"/>
                <a:cs typeface="Times New Roman"/>
              </a:rPr>
              <a:t>many</a:t>
            </a:r>
            <a:r>
              <a:rPr sz="2217" spc="-34" dirty="0">
                <a:latin typeface="Times New Roman"/>
                <a:cs typeface="Times New Roman"/>
              </a:rPr>
              <a:t> </a:t>
            </a:r>
            <a:r>
              <a:rPr sz="2217" spc="-4" dirty="0">
                <a:latin typeface="Times New Roman"/>
                <a:cs typeface="Times New Roman"/>
              </a:rPr>
              <a:t>values</a:t>
            </a:r>
            <a:endParaRPr sz="2217">
              <a:latin typeface="Times New Roman"/>
              <a:cs typeface="Times New Roman"/>
            </a:endParaRPr>
          </a:p>
          <a:p>
            <a:pPr marL="737474" lvl="1" indent="-263152">
              <a:spcBef>
                <a:spcPts val="465"/>
              </a:spcBef>
              <a:buChar char="–"/>
              <a:tabLst>
                <a:tab pos="737474" algn="l"/>
                <a:tab pos="738016" algn="l"/>
              </a:tabLst>
            </a:pPr>
            <a:r>
              <a:rPr sz="1833" spc="-4" dirty="0">
                <a:latin typeface="Times New Roman"/>
                <a:cs typeface="Times New Roman"/>
              </a:rPr>
              <a:t>separates </a:t>
            </a:r>
            <a:r>
              <a:rPr sz="1833" dirty="0">
                <a:latin typeface="Times New Roman"/>
                <a:cs typeface="Times New Roman"/>
              </a:rPr>
              <a:t>data into </a:t>
            </a:r>
            <a:r>
              <a:rPr sz="1833" spc="-4" dirty="0">
                <a:latin typeface="Times New Roman"/>
                <a:cs typeface="Times New Roman"/>
              </a:rPr>
              <a:t>small</a:t>
            </a:r>
            <a:r>
              <a:rPr sz="1833" spc="-30" dirty="0">
                <a:latin typeface="Times New Roman"/>
                <a:cs typeface="Times New Roman"/>
              </a:rPr>
              <a:t> </a:t>
            </a:r>
            <a:r>
              <a:rPr sz="1833" spc="-4" dirty="0">
                <a:latin typeface="Times New Roman"/>
                <a:cs typeface="Times New Roman"/>
              </a:rPr>
              <a:t>subsets</a:t>
            </a:r>
            <a:endParaRPr sz="1833">
              <a:latin typeface="Times New Roman"/>
              <a:cs typeface="Times New Roman"/>
            </a:endParaRPr>
          </a:p>
          <a:p>
            <a:pPr marL="737474" lvl="1" indent="-263152">
              <a:spcBef>
                <a:spcPts val="460"/>
              </a:spcBef>
              <a:buChar char="–"/>
              <a:tabLst>
                <a:tab pos="737474" algn="l"/>
                <a:tab pos="738016" algn="l"/>
              </a:tabLst>
            </a:pPr>
            <a:r>
              <a:rPr sz="1833" spc="-4" dirty="0">
                <a:latin typeface="Times New Roman"/>
                <a:cs typeface="Times New Roman"/>
              </a:rPr>
              <a:t>high gain, </a:t>
            </a:r>
            <a:r>
              <a:rPr sz="1833" dirty="0">
                <a:latin typeface="Times New Roman"/>
                <a:cs typeface="Times New Roman"/>
              </a:rPr>
              <a:t>poor</a:t>
            </a:r>
            <a:r>
              <a:rPr sz="1833" spc="21" dirty="0">
                <a:latin typeface="Times New Roman"/>
                <a:cs typeface="Times New Roman"/>
              </a:rPr>
              <a:t> </a:t>
            </a:r>
            <a:r>
              <a:rPr sz="1833" dirty="0">
                <a:latin typeface="Times New Roman"/>
                <a:cs typeface="Times New Roman"/>
              </a:rPr>
              <a:t>prediction</a:t>
            </a:r>
            <a:endParaRPr sz="1833">
              <a:latin typeface="Times New Roman"/>
              <a:cs typeface="Times New Roman"/>
            </a:endParaRPr>
          </a:p>
          <a:p>
            <a:pPr marL="370903" marR="58478" indent="-317298">
              <a:spcBef>
                <a:spcPts val="507"/>
              </a:spcBef>
              <a:buChar char="•"/>
              <a:tabLst>
                <a:tab pos="370903" algn="l"/>
                <a:tab pos="371444" algn="l"/>
              </a:tabLst>
            </a:pPr>
            <a:r>
              <a:rPr sz="2217" spc="-4" dirty="0">
                <a:latin typeface="Times New Roman"/>
                <a:cs typeface="Times New Roman"/>
              </a:rPr>
              <a:t>Ex. </a:t>
            </a:r>
            <a:r>
              <a:rPr sz="2217" spc="-9" dirty="0">
                <a:latin typeface="Times New Roman"/>
                <a:cs typeface="Times New Roman"/>
              </a:rPr>
              <a:t>Date </a:t>
            </a:r>
            <a:r>
              <a:rPr sz="2217" spc="-4" dirty="0">
                <a:latin typeface="Times New Roman"/>
                <a:cs typeface="Times New Roman"/>
              </a:rPr>
              <a:t>attribute has </a:t>
            </a:r>
            <a:r>
              <a:rPr sz="2217" spc="-13" dirty="0">
                <a:latin typeface="Times New Roman"/>
                <a:cs typeface="Times New Roman"/>
              </a:rPr>
              <a:t>many </a:t>
            </a:r>
            <a:r>
              <a:rPr sz="2217" spc="-4" dirty="0">
                <a:latin typeface="Times New Roman"/>
                <a:cs typeface="Times New Roman"/>
              </a:rPr>
              <a:t>values, and </a:t>
            </a:r>
            <a:r>
              <a:rPr sz="2217" spc="-13" dirty="0">
                <a:latin typeface="Times New Roman"/>
                <a:cs typeface="Times New Roman"/>
              </a:rPr>
              <a:t>may </a:t>
            </a:r>
            <a:r>
              <a:rPr sz="2217" spc="-9" dirty="0">
                <a:latin typeface="Times New Roman"/>
                <a:cs typeface="Times New Roman"/>
              </a:rPr>
              <a:t>separate </a:t>
            </a:r>
            <a:r>
              <a:rPr sz="2217" spc="-4" dirty="0">
                <a:latin typeface="Times New Roman"/>
                <a:cs typeface="Times New Roman"/>
              </a:rPr>
              <a:t>training </a:t>
            </a:r>
            <a:r>
              <a:rPr sz="2217" spc="-9" dirty="0">
                <a:latin typeface="Times New Roman"/>
                <a:cs typeface="Times New Roman"/>
              </a:rPr>
              <a:t>examples  </a:t>
            </a:r>
            <a:r>
              <a:rPr sz="2217" spc="-4" dirty="0">
                <a:latin typeface="Times New Roman"/>
                <a:cs typeface="Times New Roman"/>
              </a:rPr>
              <a:t>into very </a:t>
            </a:r>
            <a:r>
              <a:rPr sz="2217" spc="-9" dirty="0">
                <a:latin typeface="Times New Roman"/>
                <a:cs typeface="Times New Roman"/>
              </a:rPr>
              <a:t>small subsets </a:t>
            </a:r>
            <a:r>
              <a:rPr sz="2217" spc="-4" dirty="0">
                <a:latin typeface="Times New Roman"/>
                <a:cs typeface="Times New Roman"/>
              </a:rPr>
              <a:t>(even </a:t>
            </a:r>
            <a:r>
              <a:rPr sz="2217" spc="-9" dirty="0">
                <a:latin typeface="Times New Roman"/>
                <a:cs typeface="Times New Roman"/>
              </a:rPr>
              <a:t>singleton sets </a:t>
            </a:r>
            <a:r>
              <a:rPr sz="2217" spc="-4" dirty="0">
                <a:latin typeface="Times New Roman"/>
                <a:cs typeface="Times New Roman"/>
              </a:rPr>
              <a:t>– perfect</a:t>
            </a:r>
            <a:r>
              <a:rPr sz="2217" spc="-26" dirty="0">
                <a:latin typeface="Times New Roman"/>
                <a:cs typeface="Times New Roman"/>
              </a:rPr>
              <a:t> </a:t>
            </a:r>
            <a:r>
              <a:rPr sz="2217" spc="-4" dirty="0">
                <a:latin typeface="Times New Roman"/>
                <a:cs typeface="Times New Roman"/>
              </a:rPr>
              <a:t>partitions)</a:t>
            </a:r>
            <a:endParaRPr sz="2217">
              <a:latin typeface="Times New Roman"/>
              <a:cs typeface="Times New Roman"/>
            </a:endParaRPr>
          </a:p>
          <a:p>
            <a:pPr marL="737474" lvl="1" indent="-263152">
              <a:spcBef>
                <a:spcPts val="448"/>
              </a:spcBef>
              <a:buChar char="–"/>
              <a:tabLst>
                <a:tab pos="737474" algn="l"/>
                <a:tab pos="738016" algn="l"/>
              </a:tabLst>
            </a:pPr>
            <a:r>
              <a:rPr sz="1833" spc="-4" dirty="0">
                <a:latin typeface="Times New Roman"/>
                <a:cs typeface="Times New Roman"/>
              </a:rPr>
              <a:t>Information gain </a:t>
            </a:r>
            <a:r>
              <a:rPr sz="1833" spc="-9" dirty="0">
                <a:latin typeface="Times New Roman"/>
                <a:cs typeface="Times New Roman"/>
              </a:rPr>
              <a:t>will </a:t>
            </a:r>
            <a:r>
              <a:rPr sz="1833" dirty="0">
                <a:latin typeface="Times New Roman"/>
                <a:cs typeface="Times New Roman"/>
              </a:rPr>
              <a:t>be </a:t>
            </a:r>
            <a:r>
              <a:rPr sz="1833" spc="-4" dirty="0">
                <a:latin typeface="Times New Roman"/>
                <a:cs typeface="Times New Roman"/>
              </a:rPr>
              <a:t>very high for </a:t>
            </a:r>
            <a:r>
              <a:rPr sz="1833" dirty="0">
                <a:latin typeface="Times New Roman"/>
                <a:cs typeface="Times New Roman"/>
              </a:rPr>
              <a:t>Date</a:t>
            </a:r>
            <a:r>
              <a:rPr sz="1833" spc="158" dirty="0">
                <a:latin typeface="Times New Roman"/>
                <a:cs typeface="Times New Roman"/>
              </a:rPr>
              <a:t> </a:t>
            </a:r>
            <a:r>
              <a:rPr sz="1833" dirty="0">
                <a:latin typeface="Times New Roman"/>
                <a:cs typeface="Times New Roman"/>
              </a:rPr>
              <a:t>attribute.</a:t>
            </a:r>
            <a:endParaRPr sz="1833">
              <a:latin typeface="Times New Roman"/>
              <a:cs typeface="Times New Roman"/>
            </a:endParaRPr>
          </a:p>
          <a:p>
            <a:pPr marL="737474" marR="135366" lvl="1" indent="-262610">
              <a:lnSpc>
                <a:spcPct val="100499"/>
              </a:lnSpc>
              <a:spcBef>
                <a:spcPts val="448"/>
              </a:spcBef>
              <a:buChar char="–"/>
              <a:tabLst>
                <a:tab pos="737474" algn="l"/>
                <a:tab pos="738016" algn="l"/>
                <a:tab pos="7135961" algn="l"/>
              </a:tabLst>
            </a:pPr>
            <a:r>
              <a:rPr sz="1833" spc="-4" dirty="0">
                <a:latin typeface="Times New Roman"/>
                <a:cs typeface="Times New Roman"/>
              </a:rPr>
              <a:t>Perfect </a:t>
            </a:r>
            <a:r>
              <a:rPr sz="1833" dirty="0">
                <a:latin typeface="Times New Roman"/>
                <a:cs typeface="Times New Roman"/>
              </a:rPr>
              <a:t>partition </a:t>
            </a:r>
            <a:r>
              <a:rPr sz="1833" spc="-4" dirty="0">
                <a:latin typeface="Wingdings"/>
                <a:cs typeface="Wingdings"/>
              </a:rPr>
              <a:t></a:t>
            </a:r>
            <a:r>
              <a:rPr sz="1833" spc="-4" dirty="0">
                <a:latin typeface="Times New Roman"/>
                <a:cs typeface="Times New Roman"/>
              </a:rPr>
              <a:t>maximum gain </a:t>
            </a:r>
            <a:r>
              <a:rPr sz="1833" dirty="0">
                <a:latin typeface="Times New Roman"/>
                <a:cs typeface="Times New Roman"/>
              </a:rPr>
              <a:t>: Gain(S,Date) </a:t>
            </a:r>
            <a:r>
              <a:rPr sz="1833" spc="4" dirty="0">
                <a:latin typeface="Times New Roman"/>
                <a:cs typeface="Times New Roman"/>
              </a:rPr>
              <a:t>= </a:t>
            </a:r>
            <a:r>
              <a:rPr sz="1833" spc="-4" dirty="0">
                <a:latin typeface="Times New Roman"/>
                <a:cs typeface="Times New Roman"/>
              </a:rPr>
              <a:t>Entropy(S)</a:t>
            </a:r>
            <a:r>
              <a:rPr sz="1833" spc="158" dirty="0">
                <a:latin typeface="Times New Roman"/>
                <a:cs typeface="Times New Roman"/>
              </a:rPr>
              <a:t> </a:t>
            </a:r>
            <a:r>
              <a:rPr sz="1833" spc="4" dirty="0">
                <a:latin typeface="Times New Roman"/>
                <a:cs typeface="Times New Roman"/>
              </a:rPr>
              <a:t>–</a:t>
            </a:r>
            <a:r>
              <a:rPr sz="1833" dirty="0">
                <a:latin typeface="Times New Roman"/>
                <a:cs typeface="Times New Roman"/>
              </a:rPr>
              <a:t> </a:t>
            </a:r>
            <a:r>
              <a:rPr sz="1833" spc="4" dirty="0">
                <a:latin typeface="Times New Roman"/>
                <a:cs typeface="Times New Roman"/>
              </a:rPr>
              <a:t>0	=</a:t>
            </a:r>
            <a:r>
              <a:rPr sz="1833" spc="-68" dirty="0">
                <a:latin typeface="Times New Roman"/>
                <a:cs typeface="Times New Roman"/>
              </a:rPr>
              <a:t> </a:t>
            </a:r>
            <a:r>
              <a:rPr sz="1833" spc="-4" dirty="0">
                <a:latin typeface="Times New Roman"/>
                <a:cs typeface="Times New Roman"/>
              </a:rPr>
              <a:t>Entropy(S)  </a:t>
            </a:r>
            <a:r>
              <a:rPr sz="1833" dirty="0">
                <a:latin typeface="Times New Roman"/>
                <a:cs typeface="Times New Roman"/>
              </a:rPr>
              <a:t>because </a:t>
            </a:r>
            <a:r>
              <a:rPr sz="1833" spc="-4" dirty="0">
                <a:latin typeface="Times New Roman"/>
                <a:cs typeface="Times New Roman"/>
              </a:rPr>
              <a:t>log</a:t>
            </a:r>
            <a:r>
              <a:rPr sz="1855" spc="-6" baseline="-19157" dirty="0">
                <a:latin typeface="Times New Roman"/>
                <a:cs typeface="Times New Roman"/>
              </a:rPr>
              <a:t>2</a:t>
            </a:r>
            <a:r>
              <a:rPr sz="1833" spc="-4" dirty="0">
                <a:latin typeface="Times New Roman"/>
                <a:cs typeface="Times New Roman"/>
              </a:rPr>
              <a:t>1 </a:t>
            </a:r>
            <a:r>
              <a:rPr sz="1833" dirty="0">
                <a:latin typeface="Times New Roman"/>
                <a:cs typeface="Times New Roman"/>
              </a:rPr>
              <a:t>is</a:t>
            </a:r>
            <a:r>
              <a:rPr sz="1833" spc="-9" dirty="0">
                <a:latin typeface="Times New Roman"/>
                <a:cs typeface="Times New Roman"/>
              </a:rPr>
              <a:t> </a:t>
            </a:r>
            <a:r>
              <a:rPr sz="1833" dirty="0">
                <a:latin typeface="Times New Roman"/>
                <a:cs typeface="Times New Roman"/>
              </a:rPr>
              <a:t>0.</a:t>
            </a:r>
            <a:endParaRPr sz="1833">
              <a:latin typeface="Times New Roman"/>
              <a:cs typeface="Times New Roman"/>
            </a:endParaRPr>
          </a:p>
          <a:p>
            <a:pPr marL="737474" lvl="1" indent="-263152">
              <a:spcBef>
                <a:spcPts val="460"/>
              </a:spcBef>
              <a:buChar char="–"/>
              <a:tabLst>
                <a:tab pos="737474" algn="l"/>
                <a:tab pos="738016" algn="l"/>
              </a:tabLst>
            </a:pPr>
            <a:r>
              <a:rPr sz="1833" spc="-21" dirty="0">
                <a:latin typeface="Times New Roman"/>
                <a:cs typeface="Times New Roman"/>
              </a:rPr>
              <a:t>It </a:t>
            </a:r>
            <a:r>
              <a:rPr sz="1833" dirty="0">
                <a:latin typeface="Times New Roman"/>
                <a:cs typeface="Times New Roman"/>
              </a:rPr>
              <a:t>has </a:t>
            </a:r>
            <a:r>
              <a:rPr sz="1833" spc="-4" dirty="0">
                <a:latin typeface="Times New Roman"/>
                <a:cs typeface="Times New Roman"/>
              </a:rPr>
              <a:t>high information gain, </a:t>
            </a:r>
            <a:r>
              <a:rPr sz="1833" dirty="0">
                <a:latin typeface="Times New Roman"/>
                <a:cs typeface="Times New Roman"/>
              </a:rPr>
              <a:t>but </a:t>
            </a:r>
            <a:r>
              <a:rPr sz="1833" spc="-4" dirty="0">
                <a:latin typeface="Times New Roman"/>
                <a:cs typeface="Times New Roman"/>
              </a:rPr>
              <a:t>very </a:t>
            </a:r>
            <a:r>
              <a:rPr sz="1833" dirty="0">
                <a:latin typeface="Times New Roman"/>
                <a:cs typeface="Times New Roman"/>
              </a:rPr>
              <a:t>poor predictor </a:t>
            </a:r>
            <a:r>
              <a:rPr sz="1833" spc="-4" dirty="0">
                <a:latin typeface="Times New Roman"/>
                <a:cs typeface="Times New Roman"/>
              </a:rPr>
              <a:t>for </a:t>
            </a:r>
            <a:r>
              <a:rPr sz="1833" dirty="0">
                <a:latin typeface="Times New Roman"/>
                <a:cs typeface="Times New Roman"/>
              </a:rPr>
              <a:t>unseen</a:t>
            </a:r>
            <a:r>
              <a:rPr sz="1833" spc="136" dirty="0">
                <a:latin typeface="Times New Roman"/>
                <a:cs typeface="Times New Roman"/>
              </a:rPr>
              <a:t> </a:t>
            </a:r>
            <a:r>
              <a:rPr sz="1833" dirty="0">
                <a:latin typeface="Times New Roman"/>
                <a:cs typeface="Times New Roman"/>
              </a:rPr>
              <a:t>data.</a:t>
            </a:r>
            <a:endParaRPr sz="1833">
              <a:latin typeface="Times New Roman"/>
              <a:cs typeface="Times New Roman"/>
            </a:endParaRPr>
          </a:p>
          <a:p>
            <a:pPr marL="370903" marR="494357" indent="-317298">
              <a:spcBef>
                <a:spcPts val="507"/>
              </a:spcBef>
              <a:buChar char="•"/>
              <a:tabLst>
                <a:tab pos="370903" algn="l"/>
                <a:tab pos="371444" algn="l"/>
              </a:tabLst>
            </a:pPr>
            <a:r>
              <a:rPr sz="2217" spc="-4" dirty="0">
                <a:latin typeface="Times New Roman"/>
                <a:cs typeface="Times New Roman"/>
              </a:rPr>
              <a:t>There are alternative </a:t>
            </a:r>
            <a:r>
              <a:rPr sz="2217" spc="-9" dirty="0">
                <a:latin typeface="Times New Roman"/>
                <a:cs typeface="Times New Roman"/>
              </a:rPr>
              <a:t>selection measures such </a:t>
            </a:r>
            <a:r>
              <a:rPr sz="2217" spc="-4" dirty="0">
                <a:latin typeface="Times New Roman"/>
                <a:cs typeface="Times New Roman"/>
              </a:rPr>
              <a:t>as </a:t>
            </a:r>
            <a:r>
              <a:rPr sz="2217" i="1" spc="-9" dirty="0">
                <a:latin typeface="Times New Roman"/>
                <a:cs typeface="Times New Roman"/>
              </a:rPr>
              <a:t>GainRatio </a:t>
            </a:r>
            <a:r>
              <a:rPr sz="2217" spc="-9" dirty="0">
                <a:latin typeface="Times New Roman"/>
                <a:cs typeface="Times New Roman"/>
              </a:rPr>
              <a:t>measure  </a:t>
            </a:r>
            <a:r>
              <a:rPr sz="2217" spc="-4" dirty="0">
                <a:latin typeface="Times New Roman"/>
                <a:cs typeface="Times New Roman"/>
              </a:rPr>
              <a:t>based on </a:t>
            </a:r>
            <a:r>
              <a:rPr sz="2217" i="1" spc="-4" dirty="0">
                <a:latin typeface="Times New Roman"/>
                <a:cs typeface="Times New Roman"/>
              </a:rPr>
              <a:t>SplitInformation</a:t>
            </a:r>
            <a:endParaRPr sz="2217">
              <a:latin typeface="Times New Roman"/>
              <a:cs typeface="Times New Roman"/>
            </a:endParaRPr>
          </a:p>
        </p:txBody>
      </p:sp>
    </p:spTree>
    <p:extLst>
      <p:ext uri="{BB962C8B-B14F-4D97-AF65-F5344CB8AC3E}">
        <p14:creationId xmlns:p14="http://schemas.microsoft.com/office/powerpoint/2010/main" val="156223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10" y="298450"/>
            <a:ext cx="8679929" cy="492443"/>
          </a:xfrm>
        </p:spPr>
        <p:txBody>
          <a:bodyPr/>
          <a:lstStyle/>
          <a:p>
            <a:r>
              <a:rPr lang="en-US" dirty="0" smtClean="0"/>
              <a:t>Supervised Learning vs Unsupervised Learning</a:t>
            </a:r>
            <a:endParaRPr lang="en-US" dirty="0"/>
          </a:p>
        </p:txBody>
      </p:sp>
      <p:pic>
        <p:nvPicPr>
          <p:cNvPr id="4" name="Picture 3"/>
          <p:cNvPicPr>
            <a:picLocks noChangeAspect="1"/>
          </p:cNvPicPr>
          <p:nvPr/>
        </p:nvPicPr>
        <p:blipFill>
          <a:blip r:embed="rId2"/>
          <a:stretch>
            <a:fillRect/>
          </a:stretch>
        </p:blipFill>
        <p:spPr>
          <a:xfrm>
            <a:off x="191202" y="1593850"/>
            <a:ext cx="8553226" cy="4419600"/>
          </a:xfrm>
          <a:prstGeom prst="rect">
            <a:avLst/>
          </a:prstGeom>
        </p:spPr>
      </p:pic>
    </p:spTree>
    <p:extLst>
      <p:ext uri="{BB962C8B-B14F-4D97-AF65-F5344CB8AC3E}">
        <p14:creationId xmlns:p14="http://schemas.microsoft.com/office/powerpoint/2010/main" val="227211769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1" y="580288"/>
            <a:ext cx="4565998" cy="503925"/>
          </a:xfrm>
          <a:prstGeom prst="rect">
            <a:avLst/>
          </a:prstGeom>
        </p:spPr>
        <p:txBody>
          <a:bodyPr vert="horz" wrap="square" lIns="0" tIns="11371" rIns="0" bIns="0" rtlCol="0">
            <a:spAutoFit/>
          </a:bodyPr>
          <a:lstStyle/>
          <a:p>
            <a:pPr marL="10829">
              <a:spcBef>
                <a:spcPts val="90"/>
              </a:spcBef>
            </a:pPr>
            <a:r>
              <a:rPr spc="-4" dirty="0"/>
              <a:t>Split</a:t>
            </a:r>
            <a:r>
              <a:rPr spc="-55" dirty="0"/>
              <a:t> </a:t>
            </a:r>
            <a:r>
              <a:rPr dirty="0"/>
              <a:t>Information</a:t>
            </a:r>
          </a:p>
        </p:txBody>
      </p:sp>
      <p:sp>
        <p:nvSpPr>
          <p:cNvPr id="3" name="object 3"/>
          <p:cNvSpPr txBox="1"/>
          <p:nvPr/>
        </p:nvSpPr>
        <p:spPr>
          <a:xfrm>
            <a:off x="423225" y="4143691"/>
            <a:ext cx="8326408" cy="1558279"/>
          </a:xfrm>
          <a:prstGeom prst="rect">
            <a:avLst/>
          </a:prstGeom>
        </p:spPr>
        <p:txBody>
          <a:bodyPr vert="horz" wrap="square" lIns="0" tIns="9747" rIns="0" bIns="0" rtlCol="0">
            <a:spAutoFit/>
          </a:bodyPr>
          <a:lstStyle/>
          <a:p>
            <a:pPr marL="501938">
              <a:spcBef>
                <a:spcPts val="77"/>
              </a:spcBef>
            </a:pPr>
            <a:r>
              <a:rPr sz="2217" spc="-9" dirty="0">
                <a:latin typeface="Times New Roman"/>
                <a:cs typeface="Times New Roman"/>
              </a:rPr>
              <a:t>GainRatio(S,A) </a:t>
            </a:r>
            <a:r>
              <a:rPr sz="2217" spc="-4" dirty="0">
                <a:latin typeface="Times New Roman"/>
                <a:cs typeface="Times New Roman"/>
              </a:rPr>
              <a:t>= </a:t>
            </a:r>
            <a:r>
              <a:rPr sz="2217" spc="-9" dirty="0">
                <a:latin typeface="Times New Roman"/>
                <a:cs typeface="Times New Roman"/>
              </a:rPr>
              <a:t>Gain(S,A) </a:t>
            </a:r>
            <a:r>
              <a:rPr sz="2217" spc="-4" dirty="0">
                <a:latin typeface="Times New Roman"/>
                <a:cs typeface="Times New Roman"/>
              </a:rPr>
              <a:t>/</a:t>
            </a:r>
            <a:r>
              <a:rPr sz="2217" spc="-9" dirty="0">
                <a:latin typeface="Times New Roman"/>
                <a:cs typeface="Times New Roman"/>
              </a:rPr>
              <a:t> SplitInformation(S,A)</a:t>
            </a:r>
            <a:endParaRPr sz="2217">
              <a:latin typeface="Times New Roman"/>
              <a:cs typeface="Times New Roman"/>
            </a:endParaRPr>
          </a:p>
          <a:p>
            <a:pPr>
              <a:spcBef>
                <a:spcPts val="9"/>
              </a:spcBef>
            </a:pPr>
            <a:endParaRPr sz="3411">
              <a:latin typeface="Times New Roman"/>
              <a:cs typeface="Times New Roman"/>
            </a:endParaRPr>
          </a:p>
          <a:p>
            <a:pPr marL="327586" marR="4332" indent="-317298">
              <a:buFont typeface="Times New Roman"/>
              <a:buChar char="•"/>
              <a:tabLst>
                <a:tab pos="327586" algn="l"/>
                <a:tab pos="328127" algn="l"/>
              </a:tabLst>
            </a:pPr>
            <a:r>
              <a:rPr sz="2217" i="1" spc="-9" dirty="0">
                <a:latin typeface="Times New Roman"/>
                <a:cs typeface="Times New Roman"/>
              </a:rPr>
              <a:t>SplitInformation </a:t>
            </a:r>
            <a:r>
              <a:rPr sz="2217" spc="-4" dirty="0">
                <a:latin typeface="Times New Roman"/>
                <a:cs typeface="Times New Roman"/>
              </a:rPr>
              <a:t>term discourages the </a:t>
            </a:r>
            <a:r>
              <a:rPr sz="2217" spc="-9" dirty="0">
                <a:latin typeface="Times New Roman"/>
                <a:cs typeface="Times New Roman"/>
              </a:rPr>
              <a:t>selection </a:t>
            </a:r>
            <a:r>
              <a:rPr sz="2217" spc="-4" dirty="0">
                <a:latin typeface="Times New Roman"/>
                <a:cs typeface="Times New Roman"/>
              </a:rPr>
              <a:t>of attributes </a:t>
            </a:r>
            <a:r>
              <a:rPr sz="2217" spc="-9" dirty="0">
                <a:latin typeface="Times New Roman"/>
                <a:cs typeface="Times New Roman"/>
              </a:rPr>
              <a:t>with </a:t>
            </a:r>
            <a:r>
              <a:rPr sz="2217" spc="-13" dirty="0">
                <a:latin typeface="Times New Roman"/>
                <a:cs typeface="Times New Roman"/>
              </a:rPr>
              <a:t>many  </a:t>
            </a:r>
            <a:r>
              <a:rPr sz="2217" spc="-4" dirty="0">
                <a:latin typeface="Times New Roman"/>
                <a:cs typeface="Times New Roman"/>
              </a:rPr>
              <a:t>uniformly distributed</a:t>
            </a:r>
            <a:r>
              <a:rPr sz="2217" spc="-26" dirty="0">
                <a:latin typeface="Times New Roman"/>
                <a:cs typeface="Times New Roman"/>
              </a:rPr>
              <a:t> </a:t>
            </a:r>
            <a:r>
              <a:rPr sz="2217" spc="-4" dirty="0">
                <a:latin typeface="Times New Roman"/>
                <a:cs typeface="Times New Roman"/>
              </a:rPr>
              <a:t>values.</a:t>
            </a:r>
            <a:endParaRPr sz="2217">
              <a:latin typeface="Times New Roman"/>
              <a:cs typeface="Times New Roman"/>
            </a:endParaRPr>
          </a:p>
        </p:txBody>
      </p:sp>
      <p:sp>
        <p:nvSpPr>
          <p:cNvPr id="4" name="object 4"/>
          <p:cNvSpPr txBox="1"/>
          <p:nvPr/>
        </p:nvSpPr>
        <p:spPr>
          <a:xfrm>
            <a:off x="4103587" y="2066989"/>
            <a:ext cx="115336" cy="265746"/>
          </a:xfrm>
          <a:prstGeom prst="rect">
            <a:avLst/>
          </a:prstGeom>
        </p:spPr>
        <p:txBody>
          <a:bodyPr vert="horz" wrap="square" lIns="0" tIns="9747" rIns="0" bIns="0" rtlCol="0">
            <a:spAutoFit/>
          </a:bodyPr>
          <a:lstStyle/>
          <a:p>
            <a:pPr marL="10829">
              <a:spcBef>
                <a:spcPts val="77"/>
              </a:spcBef>
            </a:pPr>
            <a:r>
              <a:rPr sz="1663" spc="-4" dirty="0">
                <a:latin typeface="Times New Roman"/>
                <a:cs typeface="Times New Roman"/>
              </a:rPr>
              <a:t>c</a:t>
            </a:r>
            <a:endParaRPr sz="1663">
              <a:latin typeface="Times New Roman"/>
              <a:cs typeface="Times New Roman"/>
            </a:endParaRPr>
          </a:p>
        </p:txBody>
      </p:sp>
      <p:sp>
        <p:nvSpPr>
          <p:cNvPr id="5" name="object 5"/>
          <p:cNvSpPr txBox="1">
            <a:spLocks noGrp="1"/>
          </p:cNvSpPr>
          <p:nvPr>
            <p:ph type="body" idx="1"/>
          </p:nvPr>
        </p:nvSpPr>
        <p:spPr>
          <a:xfrm>
            <a:off x="208249" y="1418941"/>
            <a:ext cx="7359219" cy="3500093"/>
          </a:xfrm>
          <a:prstGeom prst="rect">
            <a:avLst/>
          </a:prstGeom>
        </p:spPr>
        <p:txBody>
          <a:bodyPr vert="horz" wrap="square" lIns="0" tIns="9747" rIns="0" bIns="0" rtlCol="0">
            <a:spAutoFit/>
          </a:bodyPr>
          <a:lstStyle/>
          <a:p>
            <a:pPr marL="360074" marR="47649" indent="-317298">
              <a:spcBef>
                <a:spcPts val="77"/>
              </a:spcBef>
              <a:buChar char="•"/>
              <a:tabLst>
                <a:tab pos="360074" algn="l"/>
                <a:tab pos="360615" algn="l"/>
              </a:tabLst>
            </a:pPr>
            <a:r>
              <a:rPr spc="-4" dirty="0"/>
              <a:t>The </a:t>
            </a:r>
            <a:r>
              <a:rPr i="1" spc="-4" dirty="0"/>
              <a:t>gain </a:t>
            </a:r>
            <a:r>
              <a:rPr i="1" spc="-9" dirty="0"/>
              <a:t>ratio </a:t>
            </a:r>
            <a:r>
              <a:rPr spc="-9" dirty="0"/>
              <a:t>measure </a:t>
            </a:r>
            <a:r>
              <a:rPr spc="-4" dirty="0"/>
              <a:t>penalizes attributes </a:t>
            </a:r>
            <a:r>
              <a:rPr spc="-9" dirty="0"/>
              <a:t>with </a:t>
            </a:r>
            <a:r>
              <a:rPr spc="-13" dirty="0"/>
              <a:t>many </a:t>
            </a:r>
            <a:r>
              <a:rPr spc="-4" dirty="0"/>
              <a:t>values </a:t>
            </a:r>
            <a:r>
              <a:rPr spc="-9" dirty="0"/>
              <a:t>(such </a:t>
            </a:r>
            <a:r>
              <a:rPr spc="-4" dirty="0"/>
              <a:t>as  </a:t>
            </a:r>
            <a:r>
              <a:rPr spc="-9" dirty="0"/>
              <a:t>Date) </a:t>
            </a:r>
            <a:r>
              <a:rPr spc="-4" dirty="0"/>
              <a:t>by incorporating a </a:t>
            </a:r>
            <a:r>
              <a:rPr spc="-9" dirty="0"/>
              <a:t>term, </a:t>
            </a:r>
            <a:r>
              <a:rPr spc="-4" dirty="0"/>
              <a:t>called </a:t>
            </a:r>
            <a:r>
              <a:rPr i="1" spc="-9" dirty="0"/>
              <a:t>split</a:t>
            </a:r>
            <a:r>
              <a:rPr i="1" spc="-43" dirty="0"/>
              <a:t> </a:t>
            </a:r>
            <a:r>
              <a:rPr i="1" spc="-4" dirty="0"/>
              <a:t>informution</a:t>
            </a:r>
          </a:p>
          <a:p>
            <a:pPr marR="660587" algn="ctr">
              <a:spcBef>
                <a:spcPts val="413"/>
              </a:spcBef>
              <a:tabLst>
                <a:tab pos="2853518" algn="l"/>
              </a:tabLst>
            </a:pPr>
            <a:r>
              <a:rPr spc="-9" dirty="0"/>
              <a:t>SplitInformation(S,A)</a:t>
            </a:r>
            <a:r>
              <a:rPr spc="4" dirty="0"/>
              <a:t> </a:t>
            </a:r>
            <a:r>
              <a:rPr spc="-4" dirty="0"/>
              <a:t>=	- </a:t>
            </a:r>
            <a:r>
              <a:rPr sz="5500" spc="13" baseline="-4521" dirty="0">
                <a:latin typeface="Symbol"/>
                <a:cs typeface="Symbol"/>
              </a:rPr>
              <a:t></a:t>
            </a:r>
            <a:r>
              <a:rPr sz="5500" spc="13" baseline="-4521" dirty="0"/>
              <a:t> </a:t>
            </a:r>
            <a:r>
              <a:rPr sz="2217" spc="-4" dirty="0"/>
              <a:t>( </a:t>
            </a:r>
            <a:r>
              <a:rPr sz="2217" spc="-9" dirty="0"/>
              <a:t>|Si| </a:t>
            </a:r>
            <a:r>
              <a:rPr sz="2217" spc="-4" dirty="0"/>
              <a:t>/ </a:t>
            </a:r>
            <a:r>
              <a:rPr sz="2217" spc="-9" dirty="0"/>
              <a:t>|S| </a:t>
            </a:r>
            <a:r>
              <a:rPr sz="2217" spc="-4" dirty="0"/>
              <a:t>) log</a:t>
            </a:r>
            <a:r>
              <a:rPr sz="2174" spc="-6" baseline="-19607" dirty="0"/>
              <a:t>2 </a:t>
            </a:r>
            <a:r>
              <a:rPr sz="2217" spc="-4" dirty="0"/>
              <a:t>( </a:t>
            </a:r>
            <a:r>
              <a:rPr sz="2217" spc="-9" dirty="0"/>
              <a:t>|Si| </a:t>
            </a:r>
            <a:r>
              <a:rPr sz="2217" spc="-4" dirty="0"/>
              <a:t>/ </a:t>
            </a:r>
            <a:r>
              <a:rPr sz="2217" spc="-9" dirty="0"/>
              <a:t>|S|</a:t>
            </a:r>
            <a:r>
              <a:rPr sz="2217" spc="145" dirty="0"/>
              <a:t> </a:t>
            </a:r>
            <a:r>
              <a:rPr sz="2217" spc="-4" dirty="0"/>
              <a:t>)</a:t>
            </a:r>
            <a:endParaRPr sz="2217" dirty="0">
              <a:latin typeface="Symbol"/>
              <a:cs typeface="Symbol"/>
            </a:endParaRPr>
          </a:p>
          <a:p>
            <a:pPr marR="655172" algn="ctr">
              <a:spcBef>
                <a:spcPts val="17"/>
              </a:spcBef>
            </a:pPr>
            <a:r>
              <a:rPr sz="1663" dirty="0"/>
              <a:t>i=1</a:t>
            </a:r>
          </a:p>
          <a:p>
            <a:pPr marL="360074" indent="-317298">
              <a:spcBef>
                <a:spcPts val="51"/>
              </a:spcBef>
              <a:buChar char="•"/>
              <a:tabLst>
                <a:tab pos="360074" algn="l"/>
                <a:tab pos="360615" algn="l"/>
              </a:tabLst>
            </a:pPr>
            <a:r>
              <a:rPr spc="-9" dirty="0"/>
              <a:t>Split </a:t>
            </a:r>
            <a:r>
              <a:rPr spc="-4" dirty="0"/>
              <a:t>information </a:t>
            </a:r>
            <a:r>
              <a:rPr dirty="0"/>
              <a:t>for </a:t>
            </a:r>
            <a:r>
              <a:rPr spc="-4" dirty="0"/>
              <a:t>boolean attributes is 1 (=</a:t>
            </a:r>
            <a:r>
              <a:rPr spc="-81" dirty="0"/>
              <a:t> </a:t>
            </a:r>
            <a:r>
              <a:rPr spc="-4" dirty="0"/>
              <a:t>log</a:t>
            </a:r>
            <a:r>
              <a:rPr sz="2174" spc="-6" baseline="-19607" dirty="0"/>
              <a:t>2</a:t>
            </a:r>
            <a:r>
              <a:rPr sz="2217" spc="-4" dirty="0"/>
              <a:t>2</a:t>
            </a:r>
            <a:r>
              <a:rPr sz="2217" spc="-4" dirty="0" smtClean="0"/>
              <a:t>),</a:t>
            </a:r>
            <a:endParaRPr lang="en-US" sz="2217" spc="-4" dirty="0" smtClean="0"/>
          </a:p>
          <a:p>
            <a:pPr marL="360074" indent="-317298">
              <a:spcBef>
                <a:spcPts val="51"/>
              </a:spcBef>
              <a:buChar char="•"/>
              <a:tabLst>
                <a:tab pos="360074" algn="l"/>
                <a:tab pos="360615" algn="l"/>
              </a:tabLst>
            </a:pPr>
            <a:endParaRPr sz="2217" dirty="0"/>
          </a:p>
          <a:p>
            <a:pPr marL="360074" indent="-317298">
              <a:spcBef>
                <a:spcPts val="533"/>
              </a:spcBef>
              <a:buChar char="•"/>
              <a:tabLst>
                <a:tab pos="360074" algn="l"/>
                <a:tab pos="360615" algn="l"/>
                <a:tab pos="5568962" algn="l"/>
              </a:tabLst>
            </a:pPr>
            <a:r>
              <a:rPr spc="-9" dirty="0"/>
              <a:t>Split </a:t>
            </a:r>
            <a:r>
              <a:rPr spc="-4" dirty="0"/>
              <a:t>information </a:t>
            </a:r>
            <a:r>
              <a:rPr dirty="0"/>
              <a:t>fot </a:t>
            </a:r>
            <a:r>
              <a:rPr spc="-4" dirty="0"/>
              <a:t>attributes </a:t>
            </a:r>
            <a:r>
              <a:rPr dirty="0"/>
              <a:t>for </a:t>
            </a:r>
            <a:r>
              <a:rPr spc="-4" dirty="0"/>
              <a:t>n</a:t>
            </a:r>
            <a:r>
              <a:rPr spc="-38" dirty="0"/>
              <a:t> </a:t>
            </a:r>
            <a:r>
              <a:rPr spc="-4" dirty="0"/>
              <a:t>values</a:t>
            </a:r>
            <a:r>
              <a:rPr spc="-17" dirty="0"/>
              <a:t> </a:t>
            </a:r>
            <a:r>
              <a:rPr spc="-4" dirty="0"/>
              <a:t>is	log</a:t>
            </a:r>
            <a:r>
              <a:rPr sz="2174" spc="-6" baseline="-19607" dirty="0"/>
              <a:t>2</a:t>
            </a:r>
            <a:r>
              <a:rPr sz="2217" spc="-4" dirty="0"/>
              <a:t>n</a:t>
            </a:r>
            <a:endParaRPr sz="2217" dirty="0"/>
          </a:p>
        </p:txBody>
      </p:sp>
    </p:spTree>
    <p:extLst>
      <p:ext uri="{BB962C8B-B14F-4D97-AF65-F5344CB8AC3E}">
        <p14:creationId xmlns:p14="http://schemas.microsoft.com/office/powerpoint/2010/main" val="130303567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527050"/>
            <a:ext cx="7610890" cy="503925"/>
          </a:xfrm>
          <a:prstGeom prst="rect">
            <a:avLst/>
          </a:prstGeom>
        </p:spPr>
        <p:txBody>
          <a:bodyPr vert="horz" wrap="square" lIns="0" tIns="11371" rIns="0" bIns="0" rtlCol="0">
            <a:spAutoFit/>
          </a:bodyPr>
          <a:lstStyle/>
          <a:p>
            <a:pPr marL="10829">
              <a:spcBef>
                <a:spcPts val="90"/>
              </a:spcBef>
            </a:pPr>
            <a:r>
              <a:rPr dirty="0"/>
              <a:t>Practical </a:t>
            </a:r>
            <a:r>
              <a:rPr spc="-4" dirty="0"/>
              <a:t>Issues </a:t>
            </a:r>
            <a:r>
              <a:rPr dirty="0"/>
              <a:t>on </a:t>
            </a:r>
            <a:r>
              <a:rPr spc="-4" dirty="0"/>
              <a:t>Split</a:t>
            </a:r>
            <a:r>
              <a:rPr spc="9" dirty="0"/>
              <a:t> </a:t>
            </a:r>
            <a:r>
              <a:rPr dirty="0"/>
              <a:t>Information</a:t>
            </a:r>
          </a:p>
        </p:txBody>
      </p:sp>
      <p:sp>
        <p:nvSpPr>
          <p:cNvPr id="3" name="object 3"/>
          <p:cNvSpPr txBox="1"/>
          <p:nvPr/>
        </p:nvSpPr>
        <p:spPr>
          <a:xfrm>
            <a:off x="423225" y="1340793"/>
            <a:ext cx="8056749" cy="3193468"/>
          </a:xfrm>
          <a:prstGeom prst="rect">
            <a:avLst/>
          </a:prstGeom>
        </p:spPr>
        <p:txBody>
          <a:bodyPr vert="horz" wrap="square" lIns="0" tIns="78515" rIns="0" bIns="0" rtlCol="0">
            <a:spAutoFit/>
          </a:bodyPr>
          <a:lstStyle/>
          <a:p>
            <a:pPr marL="327586" indent="-317298">
              <a:spcBef>
                <a:spcPts val="618"/>
              </a:spcBef>
              <a:buChar char="•"/>
              <a:tabLst>
                <a:tab pos="327586" algn="l"/>
                <a:tab pos="328127" algn="l"/>
              </a:tabLst>
            </a:pPr>
            <a:r>
              <a:rPr sz="2217" spc="-13" dirty="0">
                <a:latin typeface="Times New Roman"/>
                <a:cs typeface="Times New Roman"/>
              </a:rPr>
              <a:t>Some </a:t>
            </a:r>
            <a:r>
              <a:rPr sz="2217" spc="-4" dirty="0">
                <a:latin typeface="Times New Roman"/>
                <a:cs typeface="Times New Roman"/>
              </a:rPr>
              <a:t>value</a:t>
            </a:r>
            <a:r>
              <a:rPr sz="2217" dirty="0">
                <a:latin typeface="Times New Roman"/>
                <a:cs typeface="Times New Roman"/>
              </a:rPr>
              <a:t> </a:t>
            </a:r>
            <a:r>
              <a:rPr sz="2217" spc="-4" dirty="0">
                <a:latin typeface="Times New Roman"/>
                <a:cs typeface="Times New Roman"/>
              </a:rPr>
              <a:t>‘rules’</a:t>
            </a:r>
            <a:endParaRPr sz="2217">
              <a:latin typeface="Times New Roman"/>
              <a:cs typeface="Times New Roman"/>
            </a:endParaRPr>
          </a:p>
          <a:p>
            <a:pPr marL="694157" lvl="1" indent="-263152">
              <a:spcBef>
                <a:spcPts val="533"/>
              </a:spcBef>
              <a:buChar char="–"/>
              <a:tabLst>
                <a:tab pos="694157" algn="l"/>
                <a:tab pos="694699" algn="l"/>
              </a:tabLst>
            </a:pPr>
            <a:r>
              <a:rPr sz="2217" spc="-9" dirty="0">
                <a:latin typeface="Times New Roman"/>
                <a:cs typeface="Times New Roman"/>
              </a:rPr>
              <a:t>|Si| </a:t>
            </a:r>
            <a:r>
              <a:rPr sz="2217" spc="-4" dirty="0">
                <a:latin typeface="Times New Roman"/>
                <a:cs typeface="Times New Roman"/>
              </a:rPr>
              <a:t>close to</a:t>
            </a:r>
            <a:r>
              <a:rPr sz="2217" spc="-13" dirty="0">
                <a:latin typeface="Times New Roman"/>
                <a:cs typeface="Times New Roman"/>
              </a:rPr>
              <a:t> |S|</a:t>
            </a:r>
            <a:endParaRPr sz="2217">
              <a:latin typeface="Times New Roman"/>
              <a:cs typeface="Times New Roman"/>
            </a:endParaRPr>
          </a:p>
          <a:p>
            <a:pPr marL="694157" lvl="1" indent="-263152">
              <a:spcBef>
                <a:spcPts val="512"/>
              </a:spcBef>
              <a:buChar char="–"/>
              <a:tabLst>
                <a:tab pos="694157" algn="l"/>
                <a:tab pos="694699" algn="l"/>
              </a:tabLst>
            </a:pPr>
            <a:r>
              <a:rPr sz="2217" spc="-4" dirty="0">
                <a:latin typeface="Times New Roman"/>
                <a:cs typeface="Times New Roman"/>
              </a:rPr>
              <a:t>SplitInformation 0 or very</a:t>
            </a:r>
            <a:r>
              <a:rPr sz="2217" spc="-26" dirty="0">
                <a:latin typeface="Times New Roman"/>
                <a:cs typeface="Times New Roman"/>
              </a:rPr>
              <a:t> </a:t>
            </a:r>
            <a:r>
              <a:rPr sz="2217" spc="-9" dirty="0">
                <a:latin typeface="Times New Roman"/>
                <a:cs typeface="Times New Roman"/>
              </a:rPr>
              <a:t>small</a:t>
            </a:r>
            <a:endParaRPr sz="2217">
              <a:latin typeface="Times New Roman"/>
              <a:cs typeface="Times New Roman"/>
            </a:endParaRPr>
          </a:p>
          <a:p>
            <a:pPr marL="694157" lvl="1" indent="-263152">
              <a:spcBef>
                <a:spcPts val="529"/>
              </a:spcBef>
              <a:buChar char="–"/>
              <a:tabLst>
                <a:tab pos="694157" algn="l"/>
                <a:tab pos="694699" algn="l"/>
              </a:tabLst>
            </a:pPr>
            <a:r>
              <a:rPr sz="2217" spc="-4" dirty="0">
                <a:latin typeface="Times New Roman"/>
                <a:cs typeface="Times New Roman"/>
              </a:rPr>
              <a:t>GainRatio undefined or very</a:t>
            </a:r>
            <a:r>
              <a:rPr sz="2217" spc="-47" dirty="0">
                <a:latin typeface="Times New Roman"/>
                <a:cs typeface="Times New Roman"/>
              </a:rPr>
              <a:t> </a:t>
            </a:r>
            <a:r>
              <a:rPr sz="2217" spc="-4" dirty="0">
                <a:latin typeface="Times New Roman"/>
                <a:cs typeface="Times New Roman"/>
              </a:rPr>
              <a:t>large</a:t>
            </a:r>
            <a:endParaRPr sz="2217">
              <a:latin typeface="Times New Roman"/>
              <a:cs typeface="Times New Roman"/>
            </a:endParaRPr>
          </a:p>
          <a:p>
            <a:pPr marL="327586" indent="-317298">
              <a:spcBef>
                <a:spcPts val="512"/>
              </a:spcBef>
              <a:buChar char="•"/>
              <a:tabLst>
                <a:tab pos="327586" algn="l"/>
                <a:tab pos="328127" algn="l"/>
              </a:tabLst>
            </a:pPr>
            <a:r>
              <a:rPr sz="2217" spc="-9" dirty="0">
                <a:latin typeface="Times New Roman"/>
                <a:cs typeface="Times New Roman"/>
              </a:rPr>
              <a:t>Apply </a:t>
            </a:r>
            <a:r>
              <a:rPr sz="2217" spc="-4" dirty="0">
                <a:latin typeface="Times New Roman"/>
                <a:cs typeface="Times New Roman"/>
              </a:rPr>
              <a:t>heuristics to </a:t>
            </a:r>
            <a:r>
              <a:rPr sz="2217" spc="-9" dirty="0">
                <a:latin typeface="Times New Roman"/>
                <a:cs typeface="Times New Roman"/>
              </a:rPr>
              <a:t>select</a:t>
            </a:r>
            <a:r>
              <a:rPr sz="2217" spc="-26" dirty="0">
                <a:latin typeface="Times New Roman"/>
                <a:cs typeface="Times New Roman"/>
              </a:rPr>
              <a:t> </a:t>
            </a:r>
            <a:r>
              <a:rPr sz="2217" spc="-4" dirty="0">
                <a:latin typeface="Times New Roman"/>
                <a:cs typeface="Times New Roman"/>
              </a:rPr>
              <a:t>attributes</a:t>
            </a:r>
            <a:endParaRPr sz="2217">
              <a:latin typeface="Times New Roman"/>
              <a:cs typeface="Times New Roman"/>
            </a:endParaRPr>
          </a:p>
          <a:p>
            <a:pPr marL="694157" lvl="1" indent="-263152">
              <a:spcBef>
                <a:spcPts val="533"/>
              </a:spcBef>
              <a:buChar char="–"/>
              <a:tabLst>
                <a:tab pos="694157" algn="l"/>
                <a:tab pos="694699" algn="l"/>
              </a:tabLst>
            </a:pPr>
            <a:r>
              <a:rPr sz="2217" spc="-9" dirty="0">
                <a:latin typeface="Times New Roman"/>
                <a:cs typeface="Times New Roman"/>
              </a:rPr>
              <a:t>compute Gain</a:t>
            </a:r>
            <a:r>
              <a:rPr sz="2217" spc="-4" dirty="0">
                <a:latin typeface="Times New Roman"/>
                <a:cs typeface="Times New Roman"/>
              </a:rPr>
              <a:t> </a:t>
            </a:r>
            <a:r>
              <a:rPr sz="2217" dirty="0">
                <a:latin typeface="Times New Roman"/>
                <a:cs typeface="Times New Roman"/>
              </a:rPr>
              <a:t>first</a:t>
            </a:r>
            <a:endParaRPr sz="2217">
              <a:latin typeface="Times New Roman"/>
              <a:cs typeface="Times New Roman"/>
            </a:endParaRPr>
          </a:p>
          <a:p>
            <a:pPr marL="694157" marR="4332" lvl="1" indent="-262610">
              <a:spcBef>
                <a:spcPts val="512"/>
              </a:spcBef>
              <a:buChar char="–"/>
              <a:tabLst>
                <a:tab pos="694157" algn="l"/>
                <a:tab pos="694699" algn="l"/>
              </a:tabLst>
            </a:pPr>
            <a:r>
              <a:rPr sz="2217" spc="-9" dirty="0">
                <a:latin typeface="Times New Roman"/>
                <a:cs typeface="Times New Roman"/>
              </a:rPr>
              <a:t>compute GainRatio </a:t>
            </a:r>
            <a:r>
              <a:rPr sz="2217" spc="-4" dirty="0">
                <a:latin typeface="Times New Roman"/>
                <a:cs typeface="Times New Roman"/>
              </a:rPr>
              <a:t>only </a:t>
            </a:r>
            <a:r>
              <a:rPr sz="2217" spc="-9" dirty="0">
                <a:latin typeface="Times New Roman"/>
                <a:cs typeface="Times New Roman"/>
              </a:rPr>
              <a:t>when Gain </a:t>
            </a:r>
            <a:r>
              <a:rPr sz="2217" spc="-4" dirty="0">
                <a:latin typeface="Times New Roman"/>
                <a:cs typeface="Times New Roman"/>
              </a:rPr>
              <a:t>large enough (above average  </a:t>
            </a:r>
            <a:r>
              <a:rPr sz="2217" spc="-9" dirty="0">
                <a:latin typeface="Times New Roman"/>
                <a:cs typeface="Times New Roman"/>
              </a:rPr>
              <a:t>Gain)</a:t>
            </a:r>
            <a:endParaRPr sz="2217">
              <a:latin typeface="Times New Roman"/>
              <a:cs typeface="Times New Roman"/>
            </a:endParaRPr>
          </a:p>
        </p:txBody>
      </p:sp>
    </p:spTree>
    <p:extLst>
      <p:ext uri="{BB962C8B-B14F-4D97-AF65-F5344CB8AC3E}">
        <p14:creationId xmlns:p14="http://schemas.microsoft.com/office/powerpoint/2010/main" val="179698359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900" y="580288"/>
            <a:ext cx="4944834" cy="503925"/>
          </a:xfrm>
          <a:prstGeom prst="rect">
            <a:avLst/>
          </a:prstGeom>
        </p:spPr>
        <p:txBody>
          <a:bodyPr vert="horz" wrap="square" lIns="0" tIns="11371" rIns="0" bIns="0" rtlCol="0">
            <a:spAutoFit/>
          </a:bodyPr>
          <a:lstStyle/>
          <a:p>
            <a:pPr marL="10829">
              <a:spcBef>
                <a:spcPts val="90"/>
              </a:spcBef>
            </a:pPr>
            <a:r>
              <a:rPr dirty="0"/>
              <a:t>Missing </a:t>
            </a:r>
            <a:r>
              <a:rPr spc="-4" dirty="0"/>
              <a:t>Attribute</a:t>
            </a:r>
            <a:r>
              <a:rPr spc="-30" dirty="0"/>
              <a:t> </a:t>
            </a:r>
            <a:r>
              <a:rPr spc="-4" dirty="0"/>
              <a:t>Values</a:t>
            </a:r>
          </a:p>
        </p:txBody>
      </p:sp>
      <p:sp>
        <p:nvSpPr>
          <p:cNvPr id="3" name="object 3"/>
          <p:cNvSpPr txBox="1"/>
          <p:nvPr/>
        </p:nvSpPr>
        <p:spPr>
          <a:xfrm>
            <a:off x="423225" y="1340793"/>
            <a:ext cx="8361063" cy="2923650"/>
          </a:xfrm>
          <a:prstGeom prst="rect">
            <a:avLst/>
          </a:prstGeom>
        </p:spPr>
        <p:txBody>
          <a:bodyPr vert="horz" wrap="square" lIns="0" tIns="78515" rIns="0" bIns="0" rtlCol="0">
            <a:spAutoFit/>
          </a:bodyPr>
          <a:lstStyle/>
          <a:p>
            <a:pPr marL="327586" indent="-317298">
              <a:spcBef>
                <a:spcPts val="618"/>
              </a:spcBef>
              <a:buChar char="•"/>
              <a:tabLst>
                <a:tab pos="327586" algn="l"/>
                <a:tab pos="328127" algn="l"/>
              </a:tabLst>
            </a:pPr>
            <a:r>
              <a:rPr sz="2217" spc="-4" dirty="0">
                <a:latin typeface="Times New Roman"/>
                <a:cs typeface="Times New Roman"/>
              </a:rPr>
              <a:t>The available data </a:t>
            </a:r>
            <a:r>
              <a:rPr sz="2217" spc="-13" dirty="0">
                <a:latin typeface="Times New Roman"/>
                <a:cs typeface="Times New Roman"/>
              </a:rPr>
              <a:t>may </a:t>
            </a:r>
            <a:r>
              <a:rPr sz="2217" spc="-4" dirty="0">
                <a:latin typeface="Times New Roman"/>
                <a:cs typeface="Times New Roman"/>
              </a:rPr>
              <a:t>be </a:t>
            </a:r>
            <a:r>
              <a:rPr sz="2217" spc="-9" dirty="0">
                <a:latin typeface="Times New Roman"/>
                <a:cs typeface="Times New Roman"/>
              </a:rPr>
              <a:t>missing </a:t>
            </a:r>
            <a:r>
              <a:rPr sz="2217" spc="-4" dirty="0">
                <a:latin typeface="Times New Roman"/>
                <a:cs typeface="Times New Roman"/>
              </a:rPr>
              <a:t>values </a:t>
            </a:r>
            <a:r>
              <a:rPr sz="2217" dirty="0">
                <a:latin typeface="Times New Roman"/>
                <a:cs typeface="Times New Roman"/>
              </a:rPr>
              <a:t>for </a:t>
            </a:r>
            <a:r>
              <a:rPr sz="2217" spc="-13" dirty="0">
                <a:latin typeface="Times New Roman"/>
                <a:cs typeface="Times New Roman"/>
              </a:rPr>
              <a:t>some</a:t>
            </a:r>
            <a:r>
              <a:rPr sz="2217" spc="-34" dirty="0">
                <a:latin typeface="Times New Roman"/>
                <a:cs typeface="Times New Roman"/>
              </a:rPr>
              <a:t> </a:t>
            </a:r>
            <a:r>
              <a:rPr sz="2217" spc="-4" dirty="0">
                <a:latin typeface="Times New Roman"/>
                <a:cs typeface="Times New Roman"/>
              </a:rPr>
              <a:t>attributes.</a:t>
            </a:r>
            <a:endParaRPr sz="2217">
              <a:latin typeface="Times New Roman"/>
              <a:cs typeface="Times New Roman"/>
            </a:endParaRPr>
          </a:p>
          <a:p>
            <a:pPr marL="327586" marR="511142" indent="-317298">
              <a:lnSpc>
                <a:spcPts val="2643"/>
              </a:lnSpc>
              <a:spcBef>
                <a:spcPts val="635"/>
              </a:spcBef>
              <a:buChar char="•"/>
              <a:tabLst>
                <a:tab pos="327586" algn="l"/>
                <a:tab pos="328127" algn="l"/>
              </a:tabLst>
            </a:pPr>
            <a:r>
              <a:rPr sz="2217" spc="-4" dirty="0">
                <a:latin typeface="Times New Roman"/>
                <a:cs typeface="Times New Roman"/>
              </a:rPr>
              <a:t>It is </a:t>
            </a:r>
            <a:r>
              <a:rPr sz="2217" spc="-13" dirty="0">
                <a:latin typeface="Times New Roman"/>
                <a:cs typeface="Times New Roman"/>
              </a:rPr>
              <a:t>common </a:t>
            </a:r>
            <a:r>
              <a:rPr sz="2217" spc="-4" dirty="0">
                <a:latin typeface="Times New Roman"/>
                <a:cs typeface="Times New Roman"/>
              </a:rPr>
              <a:t>to </a:t>
            </a:r>
            <a:r>
              <a:rPr sz="2217" spc="-9" dirty="0">
                <a:latin typeface="Times New Roman"/>
                <a:cs typeface="Times New Roman"/>
              </a:rPr>
              <a:t>estimate </a:t>
            </a:r>
            <a:r>
              <a:rPr sz="2217" spc="-4" dirty="0">
                <a:latin typeface="Times New Roman"/>
                <a:cs typeface="Times New Roman"/>
              </a:rPr>
              <a:t>the </a:t>
            </a:r>
            <a:r>
              <a:rPr sz="2217" spc="-9" dirty="0">
                <a:latin typeface="Times New Roman"/>
                <a:cs typeface="Times New Roman"/>
              </a:rPr>
              <a:t>missing </a:t>
            </a:r>
            <a:r>
              <a:rPr sz="2217" spc="-4" dirty="0">
                <a:latin typeface="Times New Roman"/>
                <a:cs typeface="Times New Roman"/>
              </a:rPr>
              <a:t>attribute value based on other  </a:t>
            </a:r>
            <a:r>
              <a:rPr sz="2217" spc="-9" dirty="0">
                <a:latin typeface="Times New Roman"/>
                <a:cs typeface="Times New Roman"/>
              </a:rPr>
              <a:t>examples </a:t>
            </a:r>
            <a:r>
              <a:rPr sz="2217" dirty="0">
                <a:latin typeface="Times New Roman"/>
                <a:cs typeface="Times New Roman"/>
              </a:rPr>
              <a:t>for </a:t>
            </a:r>
            <a:r>
              <a:rPr sz="2217" spc="-9" dirty="0">
                <a:latin typeface="Times New Roman"/>
                <a:cs typeface="Times New Roman"/>
              </a:rPr>
              <a:t>which </a:t>
            </a:r>
            <a:r>
              <a:rPr sz="2217" spc="-4" dirty="0">
                <a:latin typeface="Times New Roman"/>
                <a:cs typeface="Times New Roman"/>
              </a:rPr>
              <a:t>this attribute has a known</a:t>
            </a:r>
            <a:r>
              <a:rPr sz="2217" spc="-38" dirty="0">
                <a:latin typeface="Times New Roman"/>
                <a:cs typeface="Times New Roman"/>
              </a:rPr>
              <a:t> </a:t>
            </a:r>
            <a:r>
              <a:rPr sz="2217" spc="-4" dirty="0">
                <a:latin typeface="Times New Roman"/>
                <a:cs typeface="Times New Roman"/>
              </a:rPr>
              <a:t>value.</a:t>
            </a:r>
            <a:endParaRPr sz="2217">
              <a:latin typeface="Times New Roman"/>
              <a:cs typeface="Times New Roman"/>
            </a:endParaRPr>
          </a:p>
          <a:p>
            <a:pPr marL="327586" marR="4332" indent="-317298">
              <a:spcBef>
                <a:spcPts val="443"/>
              </a:spcBef>
              <a:buChar char="•"/>
              <a:tabLst>
                <a:tab pos="327586" algn="l"/>
                <a:tab pos="328127" algn="l"/>
              </a:tabLst>
            </a:pPr>
            <a:r>
              <a:rPr sz="2217" spc="-13" dirty="0">
                <a:latin typeface="Times New Roman"/>
                <a:cs typeface="Times New Roman"/>
              </a:rPr>
              <a:t>Assume </a:t>
            </a:r>
            <a:r>
              <a:rPr sz="2217" spc="-4" dirty="0">
                <a:latin typeface="Times New Roman"/>
                <a:cs typeface="Times New Roman"/>
              </a:rPr>
              <a:t>that an </a:t>
            </a:r>
            <a:r>
              <a:rPr sz="2217" spc="-9" dirty="0">
                <a:latin typeface="Times New Roman"/>
                <a:cs typeface="Times New Roman"/>
              </a:rPr>
              <a:t>example </a:t>
            </a:r>
            <a:r>
              <a:rPr sz="2217" spc="-4" dirty="0">
                <a:latin typeface="Times New Roman"/>
                <a:cs typeface="Times New Roman"/>
              </a:rPr>
              <a:t>(with classification c) in S has a </a:t>
            </a:r>
            <a:r>
              <a:rPr sz="2217" spc="-9" dirty="0">
                <a:latin typeface="Times New Roman"/>
                <a:cs typeface="Times New Roman"/>
              </a:rPr>
              <a:t>missing </a:t>
            </a:r>
            <a:r>
              <a:rPr sz="2217" spc="-4" dirty="0">
                <a:latin typeface="Times New Roman"/>
                <a:cs typeface="Times New Roman"/>
              </a:rPr>
              <a:t>value  </a:t>
            </a:r>
            <a:r>
              <a:rPr sz="2217" dirty="0">
                <a:latin typeface="Times New Roman"/>
                <a:cs typeface="Times New Roman"/>
              </a:rPr>
              <a:t>for </a:t>
            </a:r>
            <a:r>
              <a:rPr sz="2217" spc="-4" dirty="0">
                <a:latin typeface="Times New Roman"/>
                <a:cs typeface="Times New Roman"/>
              </a:rPr>
              <a:t>attribute</a:t>
            </a:r>
            <a:r>
              <a:rPr sz="2217" spc="-51" dirty="0">
                <a:latin typeface="Times New Roman"/>
                <a:cs typeface="Times New Roman"/>
              </a:rPr>
              <a:t> </a:t>
            </a:r>
            <a:r>
              <a:rPr sz="2217" spc="-9" dirty="0">
                <a:latin typeface="Times New Roman"/>
                <a:cs typeface="Times New Roman"/>
              </a:rPr>
              <a:t>A.</a:t>
            </a:r>
            <a:endParaRPr sz="2217">
              <a:latin typeface="Times New Roman"/>
              <a:cs typeface="Times New Roman"/>
            </a:endParaRPr>
          </a:p>
          <a:p>
            <a:pPr marL="694157" lvl="1" indent="-263152">
              <a:spcBef>
                <a:spcPts val="443"/>
              </a:spcBef>
              <a:buChar char="–"/>
              <a:tabLst>
                <a:tab pos="694157" algn="l"/>
                <a:tab pos="694699" algn="l"/>
              </a:tabLst>
            </a:pPr>
            <a:r>
              <a:rPr sz="1833" spc="-4" dirty="0">
                <a:latin typeface="Times New Roman"/>
                <a:cs typeface="Times New Roman"/>
              </a:rPr>
              <a:t>Assign </a:t>
            </a:r>
            <a:r>
              <a:rPr sz="1833" dirty="0">
                <a:latin typeface="Times New Roman"/>
                <a:cs typeface="Times New Roman"/>
              </a:rPr>
              <a:t>the </a:t>
            </a:r>
            <a:r>
              <a:rPr sz="1833" spc="-4" dirty="0">
                <a:latin typeface="Times New Roman"/>
                <a:cs typeface="Times New Roman"/>
              </a:rPr>
              <a:t>most common value </a:t>
            </a:r>
            <a:r>
              <a:rPr sz="1833" dirty="0">
                <a:latin typeface="Times New Roman"/>
                <a:cs typeface="Times New Roman"/>
              </a:rPr>
              <a:t>of </a:t>
            </a:r>
            <a:r>
              <a:rPr sz="1833" spc="4" dirty="0">
                <a:latin typeface="Times New Roman"/>
                <a:cs typeface="Times New Roman"/>
              </a:rPr>
              <a:t>A </a:t>
            </a:r>
            <a:r>
              <a:rPr sz="1833" dirty="0">
                <a:latin typeface="Times New Roman"/>
                <a:cs typeface="Times New Roman"/>
              </a:rPr>
              <a:t>in</a:t>
            </a:r>
            <a:r>
              <a:rPr sz="1833" spc="72" dirty="0">
                <a:latin typeface="Times New Roman"/>
                <a:cs typeface="Times New Roman"/>
              </a:rPr>
              <a:t> </a:t>
            </a:r>
            <a:r>
              <a:rPr sz="1833" spc="-4" dirty="0">
                <a:latin typeface="Times New Roman"/>
                <a:cs typeface="Times New Roman"/>
              </a:rPr>
              <a:t>S.</a:t>
            </a:r>
            <a:endParaRPr sz="1833">
              <a:latin typeface="Times New Roman"/>
              <a:cs typeface="Times New Roman"/>
            </a:endParaRPr>
          </a:p>
          <a:p>
            <a:pPr marL="694157" lvl="1" indent="-263152">
              <a:spcBef>
                <a:spcPts val="460"/>
              </a:spcBef>
              <a:buChar char="–"/>
              <a:tabLst>
                <a:tab pos="694157" algn="l"/>
                <a:tab pos="694699" algn="l"/>
                <a:tab pos="2315844" algn="l"/>
              </a:tabLst>
            </a:pPr>
            <a:r>
              <a:rPr sz="1833" spc="-4" dirty="0">
                <a:latin typeface="Times New Roman"/>
                <a:cs typeface="Times New Roman"/>
              </a:rPr>
              <a:t>Assign</a:t>
            </a:r>
            <a:r>
              <a:rPr sz="1833" spc="17" dirty="0">
                <a:latin typeface="Times New Roman"/>
                <a:cs typeface="Times New Roman"/>
              </a:rPr>
              <a:t> </a:t>
            </a:r>
            <a:r>
              <a:rPr sz="1833" dirty="0">
                <a:latin typeface="Times New Roman"/>
                <a:cs typeface="Times New Roman"/>
              </a:rPr>
              <a:t>the </a:t>
            </a:r>
            <a:r>
              <a:rPr sz="1833" spc="-4" dirty="0">
                <a:latin typeface="Times New Roman"/>
                <a:cs typeface="Times New Roman"/>
              </a:rPr>
              <a:t>most	common value </a:t>
            </a:r>
            <a:r>
              <a:rPr sz="1833" dirty="0">
                <a:latin typeface="Times New Roman"/>
                <a:cs typeface="Times New Roman"/>
              </a:rPr>
              <a:t>of in the </a:t>
            </a:r>
            <a:r>
              <a:rPr sz="1833" spc="-4" dirty="0">
                <a:latin typeface="Times New Roman"/>
                <a:cs typeface="Times New Roman"/>
              </a:rPr>
              <a:t>examples </a:t>
            </a:r>
            <a:r>
              <a:rPr sz="1833" dirty="0">
                <a:latin typeface="Times New Roman"/>
                <a:cs typeface="Times New Roman"/>
              </a:rPr>
              <a:t>having c classification in</a:t>
            </a:r>
            <a:r>
              <a:rPr sz="1833" spc="81" dirty="0">
                <a:latin typeface="Times New Roman"/>
                <a:cs typeface="Times New Roman"/>
              </a:rPr>
              <a:t> </a:t>
            </a:r>
            <a:r>
              <a:rPr sz="1833" spc="-4" dirty="0">
                <a:latin typeface="Times New Roman"/>
                <a:cs typeface="Times New Roman"/>
              </a:rPr>
              <a:t>S.</a:t>
            </a:r>
            <a:endParaRPr sz="1833">
              <a:latin typeface="Times New Roman"/>
              <a:cs typeface="Times New Roman"/>
            </a:endParaRPr>
          </a:p>
          <a:p>
            <a:pPr marL="694157" lvl="1" indent="-263152">
              <a:spcBef>
                <a:spcPts val="460"/>
              </a:spcBef>
              <a:buChar char="–"/>
              <a:tabLst>
                <a:tab pos="694157" algn="l"/>
                <a:tab pos="694699" algn="l"/>
              </a:tabLst>
            </a:pPr>
            <a:r>
              <a:rPr sz="1833" dirty="0">
                <a:latin typeface="Times New Roman"/>
                <a:cs typeface="Times New Roman"/>
              </a:rPr>
              <a:t>Or, use probabilty </a:t>
            </a:r>
            <a:r>
              <a:rPr sz="1833" spc="-4" dirty="0">
                <a:latin typeface="Times New Roman"/>
                <a:cs typeface="Times New Roman"/>
              </a:rPr>
              <a:t>value for </a:t>
            </a:r>
            <a:r>
              <a:rPr sz="1833" dirty="0">
                <a:latin typeface="Times New Roman"/>
                <a:cs typeface="Times New Roman"/>
              </a:rPr>
              <a:t>each possible attribute</a:t>
            </a:r>
            <a:r>
              <a:rPr sz="1833" spc="-30" dirty="0">
                <a:latin typeface="Times New Roman"/>
                <a:cs typeface="Times New Roman"/>
              </a:rPr>
              <a:t> </a:t>
            </a:r>
            <a:r>
              <a:rPr sz="1833" spc="-4" dirty="0">
                <a:latin typeface="Times New Roman"/>
                <a:cs typeface="Times New Roman"/>
              </a:rPr>
              <a:t>value.</a:t>
            </a:r>
            <a:endParaRPr sz="1833">
              <a:latin typeface="Times New Roman"/>
              <a:cs typeface="Times New Roman"/>
            </a:endParaRPr>
          </a:p>
        </p:txBody>
      </p:sp>
    </p:spTree>
    <p:extLst>
      <p:ext uri="{BB962C8B-B14F-4D97-AF65-F5344CB8AC3E}">
        <p14:creationId xmlns:p14="http://schemas.microsoft.com/office/powerpoint/2010/main" val="15616436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6500" y="580288"/>
            <a:ext cx="5949543" cy="503925"/>
          </a:xfrm>
          <a:prstGeom prst="rect">
            <a:avLst/>
          </a:prstGeom>
        </p:spPr>
        <p:txBody>
          <a:bodyPr vert="horz" wrap="square" lIns="0" tIns="11371" rIns="0" bIns="0" rtlCol="0">
            <a:spAutoFit/>
          </a:bodyPr>
          <a:lstStyle/>
          <a:p>
            <a:pPr marL="10829">
              <a:spcBef>
                <a:spcPts val="90"/>
              </a:spcBef>
            </a:pPr>
            <a:r>
              <a:rPr spc="-4" dirty="0"/>
              <a:t>Attributes </a:t>
            </a:r>
            <a:r>
              <a:rPr spc="9" dirty="0"/>
              <a:t>with </a:t>
            </a:r>
            <a:r>
              <a:rPr spc="4" dirty="0"/>
              <a:t>Differing</a:t>
            </a:r>
            <a:r>
              <a:rPr spc="-115" dirty="0"/>
              <a:t> </a:t>
            </a:r>
            <a:r>
              <a:rPr dirty="0"/>
              <a:t>Costs</a:t>
            </a:r>
          </a:p>
        </p:txBody>
      </p:sp>
      <p:sp>
        <p:nvSpPr>
          <p:cNvPr id="3" name="object 3"/>
          <p:cNvSpPr txBox="1"/>
          <p:nvPr/>
        </p:nvSpPr>
        <p:spPr>
          <a:xfrm>
            <a:off x="423224" y="1340793"/>
            <a:ext cx="7965238" cy="3257588"/>
          </a:xfrm>
          <a:prstGeom prst="rect">
            <a:avLst/>
          </a:prstGeom>
        </p:spPr>
        <p:txBody>
          <a:bodyPr vert="horz" wrap="square" lIns="0" tIns="78515" rIns="0" bIns="0" rtlCol="0">
            <a:spAutoFit/>
          </a:bodyPr>
          <a:lstStyle/>
          <a:p>
            <a:pPr marL="327586" indent="-317298">
              <a:spcBef>
                <a:spcPts val="618"/>
              </a:spcBef>
              <a:buChar char="•"/>
              <a:tabLst>
                <a:tab pos="327586" algn="l"/>
                <a:tab pos="328127" algn="l"/>
              </a:tabLst>
            </a:pPr>
            <a:r>
              <a:rPr sz="2217" spc="-9" dirty="0">
                <a:latin typeface="Times New Roman"/>
                <a:cs typeface="Times New Roman"/>
              </a:rPr>
              <a:t>Measuring </a:t>
            </a:r>
            <a:r>
              <a:rPr sz="2217" spc="-4" dirty="0">
                <a:latin typeface="Times New Roman"/>
                <a:cs typeface="Times New Roman"/>
              </a:rPr>
              <a:t>attribute costs</a:t>
            </a:r>
            <a:r>
              <a:rPr sz="2217" spc="-21" dirty="0">
                <a:latin typeface="Times New Roman"/>
                <a:cs typeface="Times New Roman"/>
              </a:rPr>
              <a:t> </a:t>
            </a:r>
            <a:r>
              <a:rPr sz="2217" spc="-9" dirty="0">
                <a:latin typeface="Times New Roman"/>
                <a:cs typeface="Times New Roman"/>
              </a:rPr>
              <a:t>something</a:t>
            </a:r>
            <a:endParaRPr sz="2217">
              <a:latin typeface="Times New Roman"/>
              <a:cs typeface="Times New Roman"/>
            </a:endParaRPr>
          </a:p>
          <a:p>
            <a:pPr marL="694157" lvl="1" indent="-263152">
              <a:spcBef>
                <a:spcPts val="533"/>
              </a:spcBef>
              <a:buChar char="–"/>
              <a:tabLst>
                <a:tab pos="694157" algn="l"/>
                <a:tab pos="694699" algn="l"/>
              </a:tabLst>
            </a:pPr>
            <a:r>
              <a:rPr sz="2217" dirty="0">
                <a:latin typeface="Times New Roman"/>
                <a:cs typeface="Times New Roman"/>
              </a:rPr>
              <a:t>prefer </a:t>
            </a:r>
            <a:r>
              <a:rPr sz="2217" spc="-4" dirty="0">
                <a:latin typeface="Times New Roman"/>
                <a:cs typeface="Times New Roman"/>
              </a:rPr>
              <a:t>cheap ones if</a:t>
            </a:r>
            <a:r>
              <a:rPr sz="2217" spc="-47" dirty="0">
                <a:latin typeface="Times New Roman"/>
                <a:cs typeface="Times New Roman"/>
              </a:rPr>
              <a:t> </a:t>
            </a:r>
            <a:r>
              <a:rPr sz="2217" spc="-4" dirty="0">
                <a:latin typeface="Times New Roman"/>
                <a:cs typeface="Times New Roman"/>
              </a:rPr>
              <a:t>possible</a:t>
            </a:r>
            <a:endParaRPr sz="2217">
              <a:latin typeface="Times New Roman"/>
              <a:cs typeface="Times New Roman"/>
            </a:endParaRPr>
          </a:p>
          <a:p>
            <a:pPr marL="694157" lvl="1" indent="-263152">
              <a:spcBef>
                <a:spcPts val="512"/>
              </a:spcBef>
              <a:buChar char="–"/>
              <a:tabLst>
                <a:tab pos="694157" algn="l"/>
                <a:tab pos="694699" algn="l"/>
              </a:tabLst>
            </a:pPr>
            <a:r>
              <a:rPr sz="2217" spc="-4" dirty="0">
                <a:latin typeface="Times New Roman"/>
                <a:cs typeface="Times New Roman"/>
              </a:rPr>
              <a:t>use costly ones only if good</a:t>
            </a:r>
            <a:r>
              <a:rPr sz="2217" spc="-34" dirty="0">
                <a:latin typeface="Times New Roman"/>
                <a:cs typeface="Times New Roman"/>
              </a:rPr>
              <a:t> </a:t>
            </a:r>
            <a:r>
              <a:rPr sz="2217" spc="-4" dirty="0">
                <a:latin typeface="Times New Roman"/>
                <a:cs typeface="Times New Roman"/>
              </a:rPr>
              <a:t>gain</a:t>
            </a:r>
            <a:endParaRPr sz="2217">
              <a:latin typeface="Times New Roman"/>
              <a:cs typeface="Times New Roman"/>
            </a:endParaRPr>
          </a:p>
          <a:p>
            <a:pPr marL="694157" lvl="1" indent="-263152">
              <a:spcBef>
                <a:spcPts val="529"/>
              </a:spcBef>
              <a:buChar char="–"/>
              <a:tabLst>
                <a:tab pos="694157" algn="l"/>
                <a:tab pos="694699" algn="l"/>
              </a:tabLst>
            </a:pPr>
            <a:r>
              <a:rPr sz="2217" spc="-4" dirty="0">
                <a:latin typeface="Times New Roman"/>
                <a:cs typeface="Times New Roman"/>
              </a:rPr>
              <a:t>introduce cost term in </a:t>
            </a:r>
            <a:r>
              <a:rPr sz="2217" spc="-9" dirty="0">
                <a:latin typeface="Times New Roman"/>
                <a:cs typeface="Times New Roman"/>
              </a:rPr>
              <a:t>selection</a:t>
            </a:r>
            <a:r>
              <a:rPr sz="2217" spc="-64" dirty="0">
                <a:latin typeface="Times New Roman"/>
                <a:cs typeface="Times New Roman"/>
              </a:rPr>
              <a:t> </a:t>
            </a:r>
            <a:r>
              <a:rPr sz="2217" spc="-9" dirty="0">
                <a:latin typeface="Times New Roman"/>
                <a:cs typeface="Times New Roman"/>
              </a:rPr>
              <a:t>measure</a:t>
            </a:r>
            <a:endParaRPr sz="2217">
              <a:latin typeface="Times New Roman"/>
              <a:cs typeface="Times New Roman"/>
            </a:endParaRPr>
          </a:p>
          <a:p>
            <a:pPr marL="694157" lvl="1" indent="-263152">
              <a:spcBef>
                <a:spcPts val="512"/>
              </a:spcBef>
              <a:buChar char="–"/>
              <a:tabLst>
                <a:tab pos="694157" algn="l"/>
                <a:tab pos="694699" algn="l"/>
              </a:tabLst>
            </a:pPr>
            <a:r>
              <a:rPr sz="2217" spc="-4" dirty="0">
                <a:latin typeface="Times New Roman"/>
                <a:cs typeface="Times New Roman"/>
              </a:rPr>
              <a:t>no guarantee in finding </a:t>
            </a:r>
            <a:r>
              <a:rPr sz="2217" spc="-13" dirty="0">
                <a:latin typeface="Times New Roman"/>
                <a:cs typeface="Times New Roman"/>
              </a:rPr>
              <a:t>optimum, </a:t>
            </a:r>
            <a:r>
              <a:rPr sz="2217" spc="-4" dirty="0">
                <a:latin typeface="Times New Roman"/>
                <a:cs typeface="Times New Roman"/>
              </a:rPr>
              <a:t>but give bias towards</a:t>
            </a:r>
            <a:r>
              <a:rPr sz="2217" spc="-13" dirty="0">
                <a:latin typeface="Times New Roman"/>
                <a:cs typeface="Times New Roman"/>
              </a:rPr>
              <a:t> </a:t>
            </a:r>
            <a:r>
              <a:rPr sz="2217" spc="-4" dirty="0">
                <a:latin typeface="Times New Roman"/>
                <a:cs typeface="Times New Roman"/>
              </a:rPr>
              <a:t>cheapest</a:t>
            </a:r>
            <a:endParaRPr sz="2217">
              <a:latin typeface="Times New Roman"/>
              <a:cs typeface="Times New Roman"/>
            </a:endParaRPr>
          </a:p>
          <a:p>
            <a:pPr marL="327586" indent="-317298">
              <a:spcBef>
                <a:spcPts val="533"/>
              </a:spcBef>
              <a:buChar char="•"/>
              <a:tabLst>
                <a:tab pos="327586" algn="l"/>
                <a:tab pos="328127" algn="l"/>
              </a:tabLst>
            </a:pPr>
            <a:r>
              <a:rPr sz="2217" spc="-9" dirty="0">
                <a:latin typeface="Times New Roman"/>
                <a:cs typeface="Times New Roman"/>
              </a:rPr>
              <a:t>Example </a:t>
            </a:r>
            <a:r>
              <a:rPr sz="2217" spc="-4" dirty="0">
                <a:latin typeface="Times New Roman"/>
                <a:cs typeface="Times New Roman"/>
              </a:rPr>
              <a:t>applications</a:t>
            </a:r>
            <a:endParaRPr sz="2217">
              <a:latin typeface="Times New Roman"/>
              <a:cs typeface="Times New Roman"/>
            </a:endParaRPr>
          </a:p>
          <a:p>
            <a:pPr marL="694157" lvl="1" indent="-263152">
              <a:spcBef>
                <a:spcPts val="512"/>
              </a:spcBef>
              <a:buChar char="–"/>
              <a:tabLst>
                <a:tab pos="694157" algn="l"/>
                <a:tab pos="694699" algn="l"/>
              </a:tabLst>
            </a:pPr>
            <a:r>
              <a:rPr sz="2217" spc="-4" dirty="0">
                <a:latin typeface="Times New Roman"/>
                <a:cs typeface="Times New Roman"/>
              </a:rPr>
              <a:t>robot </a:t>
            </a:r>
            <a:r>
              <a:rPr sz="2217" spc="-9" dirty="0">
                <a:latin typeface="Times New Roman"/>
                <a:cs typeface="Times New Roman"/>
              </a:rPr>
              <a:t>&amp; sonar: time </a:t>
            </a:r>
            <a:r>
              <a:rPr sz="2217" spc="-4" dirty="0">
                <a:latin typeface="Times New Roman"/>
                <a:cs typeface="Times New Roman"/>
              </a:rPr>
              <a:t>required to</a:t>
            </a:r>
            <a:r>
              <a:rPr sz="2217" spc="-21" dirty="0">
                <a:latin typeface="Times New Roman"/>
                <a:cs typeface="Times New Roman"/>
              </a:rPr>
              <a:t> </a:t>
            </a:r>
            <a:r>
              <a:rPr sz="2217" spc="-4" dirty="0">
                <a:latin typeface="Times New Roman"/>
                <a:cs typeface="Times New Roman"/>
              </a:rPr>
              <a:t>position</a:t>
            </a:r>
            <a:endParaRPr sz="2217">
              <a:latin typeface="Times New Roman"/>
              <a:cs typeface="Times New Roman"/>
            </a:endParaRPr>
          </a:p>
          <a:p>
            <a:pPr marL="694157" lvl="1" indent="-263152">
              <a:spcBef>
                <a:spcPts val="533"/>
              </a:spcBef>
              <a:buChar char="–"/>
              <a:tabLst>
                <a:tab pos="694157" algn="l"/>
                <a:tab pos="694699" algn="l"/>
              </a:tabLst>
            </a:pPr>
            <a:r>
              <a:rPr sz="2217" spc="-9" dirty="0">
                <a:latin typeface="Times New Roman"/>
                <a:cs typeface="Times New Roman"/>
              </a:rPr>
              <a:t>medical </a:t>
            </a:r>
            <a:r>
              <a:rPr sz="2217" spc="-4" dirty="0">
                <a:latin typeface="Times New Roman"/>
                <a:cs typeface="Times New Roman"/>
              </a:rPr>
              <a:t>diagnosis: cost of a laboratory</a:t>
            </a:r>
            <a:r>
              <a:rPr sz="2217" spc="-38" dirty="0">
                <a:latin typeface="Times New Roman"/>
                <a:cs typeface="Times New Roman"/>
              </a:rPr>
              <a:t> </a:t>
            </a:r>
            <a:r>
              <a:rPr sz="2217" spc="-4" dirty="0">
                <a:latin typeface="Times New Roman"/>
                <a:cs typeface="Times New Roman"/>
              </a:rPr>
              <a:t>test</a:t>
            </a:r>
            <a:endParaRPr sz="2217">
              <a:latin typeface="Times New Roman"/>
              <a:cs typeface="Times New Roman"/>
            </a:endParaRPr>
          </a:p>
        </p:txBody>
      </p:sp>
    </p:spTree>
    <p:extLst>
      <p:ext uri="{BB962C8B-B14F-4D97-AF65-F5344CB8AC3E}">
        <p14:creationId xmlns:p14="http://schemas.microsoft.com/office/powerpoint/2010/main" val="288042787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226" y="580288"/>
            <a:ext cx="7557066" cy="503925"/>
          </a:xfrm>
          <a:prstGeom prst="rect">
            <a:avLst/>
          </a:prstGeom>
        </p:spPr>
        <p:txBody>
          <a:bodyPr vert="horz" wrap="square" lIns="0" tIns="11371" rIns="0" bIns="0" rtlCol="0">
            <a:spAutoFit/>
          </a:bodyPr>
          <a:lstStyle/>
          <a:p>
            <a:pPr marL="10829">
              <a:spcBef>
                <a:spcPts val="90"/>
              </a:spcBef>
            </a:pPr>
            <a:r>
              <a:rPr dirty="0"/>
              <a:t>Main Points </a:t>
            </a:r>
            <a:r>
              <a:rPr spc="9" dirty="0"/>
              <a:t>with </a:t>
            </a:r>
            <a:r>
              <a:rPr spc="-4" dirty="0"/>
              <a:t>Decision </a:t>
            </a:r>
            <a:r>
              <a:rPr dirty="0"/>
              <a:t>Tree</a:t>
            </a:r>
            <a:r>
              <a:rPr spc="-43" dirty="0"/>
              <a:t> </a:t>
            </a:r>
            <a:r>
              <a:rPr dirty="0"/>
              <a:t>Learning</a:t>
            </a:r>
          </a:p>
        </p:txBody>
      </p:sp>
      <p:sp>
        <p:nvSpPr>
          <p:cNvPr id="3" name="object 3"/>
          <p:cNvSpPr txBox="1"/>
          <p:nvPr/>
        </p:nvSpPr>
        <p:spPr>
          <a:xfrm>
            <a:off x="423225" y="1409410"/>
            <a:ext cx="8317744" cy="4539352"/>
          </a:xfrm>
          <a:prstGeom prst="rect">
            <a:avLst/>
          </a:prstGeom>
        </p:spPr>
        <p:txBody>
          <a:bodyPr vert="horz" wrap="square" lIns="0" tIns="9747" rIns="0" bIns="0" rtlCol="0">
            <a:spAutoFit/>
          </a:bodyPr>
          <a:lstStyle/>
          <a:p>
            <a:pPr marL="327586" marR="4332" indent="-317298">
              <a:spcBef>
                <a:spcPts val="77"/>
              </a:spcBef>
              <a:buChar char="•"/>
              <a:tabLst>
                <a:tab pos="327586" algn="l"/>
                <a:tab pos="328127" algn="l"/>
              </a:tabLst>
            </a:pPr>
            <a:r>
              <a:rPr sz="2217" spc="-9" dirty="0">
                <a:latin typeface="Times New Roman"/>
                <a:cs typeface="Times New Roman"/>
              </a:rPr>
              <a:t>Decision </a:t>
            </a:r>
            <a:r>
              <a:rPr sz="2217" spc="-4" dirty="0">
                <a:latin typeface="Times New Roman"/>
                <a:cs typeface="Times New Roman"/>
              </a:rPr>
              <a:t>tree learning provides a practical </a:t>
            </a:r>
            <a:r>
              <a:rPr sz="2217" spc="-9" dirty="0">
                <a:latin typeface="Times New Roman"/>
                <a:cs typeface="Times New Roman"/>
              </a:rPr>
              <a:t>method </a:t>
            </a:r>
            <a:r>
              <a:rPr sz="2217" dirty="0">
                <a:latin typeface="Times New Roman"/>
                <a:cs typeface="Times New Roman"/>
              </a:rPr>
              <a:t>for </a:t>
            </a:r>
            <a:r>
              <a:rPr sz="2217" spc="-4" dirty="0">
                <a:latin typeface="Times New Roman"/>
                <a:cs typeface="Times New Roman"/>
              </a:rPr>
              <a:t>concept</a:t>
            </a:r>
            <a:r>
              <a:rPr sz="2217" spc="-85" dirty="0">
                <a:latin typeface="Times New Roman"/>
                <a:cs typeface="Times New Roman"/>
              </a:rPr>
              <a:t> </a:t>
            </a:r>
            <a:r>
              <a:rPr sz="2217" spc="-4" dirty="0">
                <a:latin typeface="Times New Roman"/>
                <a:cs typeface="Times New Roman"/>
              </a:rPr>
              <a:t>learning  and </a:t>
            </a:r>
            <a:r>
              <a:rPr sz="2217" dirty="0">
                <a:latin typeface="Times New Roman"/>
                <a:cs typeface="Times New Roman"/>
              </a:rPr>
              <a:t>for </a:t>
            </a:r>
            <a:r>
              <a:rPr sz="2217" spc="-4" dirty="0">
                <a:latin typeface="Times New Roman"/>
                <a:cs typeface="Times New Roman"/>
              </a:rPr>
              <a:t>learning other discrete-valued</a:t>
            </a:r>
            <a:r>
              <a:rPr sz="2217" spc="-85" dirty="0">
                <a:latin typeface="Times New Roman"/>
                <a:cs typeface="Times New Roman"/>
              </a:rPr>
              <a:t> </a:t>
            </a:r>
            <a:r>
              <a:rPr sz="2217" spc="-4" dirty="0">
                <a:latin typeface="Times New Roman"/>
                <a:cs typeface="Times New Roman"/>
              </a:rPr>
              <a:t>functions.</a:t>
            </a:r>
            <a:endParaRPr sz="2217">
              <a:latin typeface="Times New Roman"/>
              <a:cs typeface="Times New Roman"/>
            </a:endParaRPr>
          </a:p>
          <a:p>
            <a:pPr marL="694157" marR="328127" lvl="1" indent="-262610">
              <a:lnSpc>
                <a:spcPct val="100499"/>
              </a:lnSpc>
              <a:spcBef>
                <a:spcPts val="456"/>
              </a:spcBef>
              <a:buChar char="–"/>
              <a:tabLst>
                <a:tab pos="694157" algn="l"/>
                <a:tab pos="694699" algn="l"/>
              </a:tabLst>
            </a:pPr>
            <a:r>
              <a:rPr sz="1833" dirty="0">
                <a:latin typeface="Times New Roman"/>
                <a:cs typeface="Times New Roman"/>
              </a:rPr>
              <a:t>decision trees are inferred </a:t>
            </a:r>
            <a:r>
              <a:rPr sz="1833" spc="4" dirty="0">
                <a:latin typeface="Times New Roman"/>
                <a:cs typeface="Times New Roman"/>
              </a:rPr>
              <a:t>by </a:t>
            </a:r>
            <a:r>
              <a:rPr sz="1833" spc="-9" dirty="0">
                <a:latin typeface="Times New Roman"/>
                <a:cs typeface="Times New Roman"/>
              </a:rPr>
              <a:t>growing </a:t>
            </a:r>
            <a:r>
              <a:rPr sz="1833" spc="4" dirty="0">
                <a:latin typeface="Times New Roman"/>
                <a:cs typeface="Times New Roman"/>
              </a:rPr>
              <a:t>them </a:t>
            </a:r>
            <a:r>
              <a:rPr sz="1833" spc="-4" dirty="0">
                <a:latin typeface="Times New Roman"/>
                <a:cs typeface="Times New Roman"/>
              </a:rPr>
              <a:t>from </a:t>
            </a:r>
            <a:r>
              <a:rPr sz="1833" dirty="0">
                <a:latin typeface="Times New Roman"/>
                <a:cs typeface="Times New Roman"/>
              </a:rPr>
              <a:t>the root </a:t>
            </a:r>
            <a:r>
              <a:rPr sz="1833" spc="-9" dirty="0">
                <a:latin typeface="Times New Roman"/>
                <a:cs typeface="Times New Roman"/>
              </a:rPr>
              <a:t>downward, </a:t>
            </a:r>
            <a:r>
              <a:rPr sz="1833" dirty="0">
                <a:latin typeface="Times New Roman"/>
                <a:cs typeface="Times New Roman"/>
              </a:rPr>
              <a:t>greedily  </a:t>
            </a:r>
            <a:r>
              <a:rPr sz="1833" spc="-4" dirty="0">
                <a:latin typeface="Times New Roman"/>
                <a:cs typeface="Times New Roman"/>
              </a:rPr>
              <a:t>selecting </a:t>
            </a:r>
            <a:r>
              <a:rPr sz="1833" dirty="0">
                <a:latin typeface="Times New Roman"/>
                <a:cs typeface="Times New Roman"/>
              </a:rPr>
              <a:t>the </a:t>
            </a:r>
            <a:r>
              <a:rPr sz="1833" spc="-4" dirty="0">
                <a:latin typeface="Times New Roman"/>
                <a:cs typeface="Times New Roman"/>
              </a:rPr>
              <a:t>next </a:t>
            </a:r>
            <a:r>
              <a:rPr sz="1833" dirty="0">
                <a:latin typeface="Times New Roman"/>
                <a:cs typeface="Times New Roman"/>
              </a:rPr>
              <a:t>best</a:t>
            </a:r>
            <a:r>
              <a:rPr sz="1833" spc="-13" dirty="0">
                <a:latin typeface="Times New Roman"/>
                <a:cs typeface="Times New Roman"/>
              </a:rPr>
              <a:t> </a:t>
            </a:r>
            <a:r>
              <a:rPr sz="1833" dirty="0">
                <a:latin typeface="Times New Roman"/>
                <a:cs typeface="Times New Roman"/>
              </a:rPr>
              <a:t>attribute.</a:t>
            </a:r>
            <a:endParaRPr sz="1833">
              <a:latin typeface="Times New Roman"/>
              <a:cs typeface="Times New Roman"/>
            </a:endParaRPr>
          </a:p>
          <a:p>
            <a:pPr marL="327586" indent="-317298">
              <a:spcBef>
                <a:spcPts val="507"/>
              </a:spcBef>
              <a:buChar char="•"/>
              <a:tabLst>
                <a:tab pos="327586" algn="l"/>
                <a:tab pos="328127" algn="l"/>
              </a:tabLst>
            </a:pPr>
            <a:r>
              <a:rPr sz="2217" spc="-4" dirty="0">
                <a:latin typeface="Times New Roman"/>
                <a:cs typeface="Times New Roman"/>
              </a:rPr>
              <a:t>ID3 </a:t>
            </a:r>
            <a:r>
              <a:rPr sz="2217" spc="-9" dirty="0">
                <a:latin typeface="Times New Roman"/>
                <a:cs typeface="Times New Roman"/>
              </a:rPr>
              <a:t>searches </a:t>
            </a:r>
            <a:r>
              <a:rPr sz="2217" spc="-4" dirty="0">
                <a:latin typeface="Times New Roman"/>
                <a:cs typeface="Times New Roman"/>
              </a:rPr>
              <a:t>a </a:t>
            </a:r>
            <a:r>
              <a:rPr sz="2217" spc="-9" dirty="0">
                <a:latin typeface="Times New Roman"/>
                <a:cs typeface="Times New Roman"/>
              </a:rPr>
              <a:t>complete </a:t>
            </a:r>
            <a:r>
              <a:rPr sz="2217" spc="-13" dirty="0">
                <a:latin typeface="Times New Roman"/>
                <a:cs typeface="Times New Roman"/>
              </a:rPr>
              <a:t>hypothesis</a:t>
            </a:r>
            <a:r>
              <a:rPr sz="2217" spc="43" dirty="0">
                <a:latin typeface="Times New Roman"/>
                <a:cs typeface="Times New Roman"/>
              </a:rPr>
              <a:t> </a:t>
            </a:r>
            <a:r>
              <a:rPr sz="2217" spc="-4" dirty="0">
                <a:latin typeface="Times New Roman"/>
                <a:cs typeface="Times New Roman"/>
              </a:rPr>
              <a:t>space.</a:t>
            </a:r>
            <a:endParaRPr sz="2217">
              <a:latin typeface="Times New Roman"/>
              <a:cs typeface="Times New Roman"/>
            </a:endParaRPr>
          </a:p>
          <a:p>
            <a:pPr marL="327586" indent="-317298">
              <a:spcBef>
                <a:spcPts val="529"/>
              </a:spcBef>
              <a:buChar char="•"/>
              <a:tabLst>
                <a:tab pos="327586" algn="l"/>
                <a:tab pos="328127" algn="l"/>
              </a:tabLst>
            </a:pPr>
            <a:r>
              <a:rPr sz="2217" spc="-4" dirty="0">
                <a:latin typeface="Times New Roman"/>
                <a:cs typeface="Times New Roman"/>
              </a:rPr>
              <a:t>The inductive bias in ID3 includes a </a:t>
            </a:r>
            <a:r>
              <a:rPr sz="2217" i="1" spc="-4" dirty="0">
                <a:latin typeface="Times New Roman"/>
                <a:cs typeface="Times New Roman"/>
              </a:rPr>
              <a:t>preference </a:t>
            </a:r>
            <a:r>
              <a:rPr sz="2217" dirty="0">
                <a:latin typeface="Times New Roman"/>
                <a:cs typeface="Times New Roman"/>
              </a:rPr>
              <a:t>for </a:t>
            </a:r>
            <a:r>
              <a:rPr sz="2217" spc="-9" dirty="0">
                <a:latin typeface="Times New Roman"/>
                <a:cs typeface="Times New Roman"/>
              </a:rPr>
              <a:t>smaller</a:t>
            </a:r>
            <a:r>
              <a:rPr sz="2217" spc="-81" dirty="0">
                <a:latin typeface="Times New Roman"/>
                <a:cs typeface="Times New Roman"/>
              </a:rPr>
              <a:t> </a:t>
            </a:r>
            <a:r>
              <a:rPr sz="2217" spc="-4" dirty="0">
                <a:latin typeface="Times New Roman"/>
                <a:cs typeface="Times New Roman"/>
              </a:rPr>
              <a:t>trees.</a:t>
            </a:r>
            <a:endParaRPr sz="2217">
              <a:latin typeface="Times New Roman"/>
              <a:cs typeface="Times New Roman"/>
            </a:endParaRPr>
          </a:p>
          <a:p>
            <a:pPr marL="327586" indent="-317298">
              <a:spcBef>
                <a:spcPts val="512"/>
              </a:spcBef>
              <a:buChar char="•"/>
              <a:tabLst>
                <a:tab pos="327586" algn="l"/>
                <a:tab pos="328127" algn="l"/>
              </a:tabLst>
            </a:pPr>
            <a:r>
              <a:rPr sz="2217" spc="-4" dirty="0">
                <a:latin typeface="Times New Roman"/>
                <a:cs typeface="Times New Roman"/>
              </a:rPr>
              <a:t>Overfitting training data is an </a:t>
            </a:r>
            <a:r>
              <a:rPr sz="2217" spc="-9" dirty="0">
                <a:latin typeface="Times New Roman"/>
                <a:cs typeface="Times New Roman"/>
              </a:rPr>
              <a:t>important </a:t>
            </a:r>
            <a:r>
              <a:rPr sz="2217" spc="-4" dirty="0">
                <a:latin typeface="Times New Roman"/>
                <a:cs typeface="Times New Roman"/>
              </a:rPr>
              <a:t>issue in decision tree</a:t>
            </a:r>
            <a:r>
              <a:rPr sz="2217" spc="-64" dirty="0">
                <a:latin typeface="Times New Roman"/>
                <a:cs typeface="Times New Roman"/>
              </a:rPr>
              <a:t> </a:t>
            </a:r>
            <a:r>
              <a:rPr sz="2217" spc="-4" dirty="0">
                <a:latin typeface="Times New Roman"/>
                <a:cs typeface="Times New Roman"/>
              </a:rPr>
              <a:t>learning.</a:t>
            </a:r>
            <a:endParaRPr sz="2217">
              <a:latin typeface="Times New Roman"/>
              <a:cs typeface="Times New Roman"/>
            </a:endParaRPr>
          </a:p>
          <a:p>
            <a:pPr marL="694157" lvl="1" indent="-263152">
              <a:spcBef>
                <a:spcPts val="469"/>
              </a:spcBef>
              <a:buChar char="–"/>
              <a:tabLst>
                <a:tab pos="694157" algn="l"/>
                <a:tab pos="694699" algn="l"/>
              </a:tabLst>
            </a:pPr>
            <a:r>
              <a:rPr sz="1833" dirty="0">
                <a:latin typeface="Times New Roman"/>
                <a:cs typeface="Times New Roman"/>
              </a:rPr>
              <a:t>Pruning decision trees or rules are</a:t>
            </a:r>
            <a:r>
              <a:rPr sz="1833" spc="-55" dirty="0">
                <a:latin typeface="Times New Roman"/>
                <a:cs typeface="Times New Roman"/>
              </a:rPr>
              <a:t> </a:t>
            </a:r>
            <a:r>
              <a:rPr sz="1833" dirty="0">
                <a:latin typeface="Times New Roman"/>
                <a:cs typeface="Times New Roman"/>
              </a:rPr>
              <a:t>important.</a:t>
            </a:r>
            <a:endParaRPr sz="1833">
              <a:latin typeface="Times New Roman"/>
              <a:cs typeface="Times New Roman"/>
            </a:endParaRPr>
          </a:p>
          <a:p>
            <a:pPr marL="327586" marR="684411" indent="-317298">
              <a:spcBef>
                <a:spcPts val="503"/>
              </a:spcBef>
              <a:buChar char="•"/>
              <a:tabLst>
                <a:tab pos="327586" algn="l"/>
                <a:tab pos="328127" algn="l"/>
              </a:tabLst>
            </a:pPr>
            <a:r>
              <a:rPr sz="2217" spc="-9" dirty="0">
                <a:latin typeface="Times New Roman"/>
                <a:cs typeface="Times New Roman"/>
              </a:rPr>
              <a:t>A </a:t>
            </a:r>
            <a:r>
              <a:rPr sz="2217" spc="-4" dirty="0">
                <a:latin typeface="Times New Roman"/>
                <a:cs typeface="Times New Roman"/>
              </a:rPr>
              <a:t>large variety of extensions to the basic ID3 algorithm has</a:t>
            </a:r>
            <a:r>
              <a:rPr sz="2217" spc="-68" dirty="0">
                <a:latin typeface="Times New Roman"/>
                <a:cs typeface="Times New Roman"/>
              </a:rPr>
              <a:t> </a:t>
            </a:r>
            <a:r>
              <a:rPr sz="2217" spc="-4" dirty="0">
                <a:latin typeface="Times New Roman"/>
                <a:cs typeface="Times New Roman"/>
              </a:rPr>
              <a:t>been  developed. These extensions include </a:t>
            </a:r>
            <a:r>
              <a:rPr sz="2217" spc="-9" dirty="0">
                <a:latin typeface="Times New Roman"/>
                <a:cs typeface="Times New Roman"/>
              </a:rPr>
              <a:t>methods</a:t>
            </a:r>
            <a:r>
              <a:rPr sz="2217" spc="-47" dirty="0">
                <a:latin typeface="Times New Roman"/>
                <a:cs typeface="Times New Roman"/>
              </a:rPr>
              <a:t> </a:t>
            </a:r>
            <a:r>
              <a:rPr sz="2217" dirty="0">
                <a:latin typeface="Times New Roman"/>
                <a:cs typeface="Times New Roman"/>
              </a:rPr>
              <a:t>for</a:t>
            </a:r>
            <a:endParaRPr sz="2217">
              <a:latin typeface="Times New Roman"/>
              <a:cs typeface="Times New Roman"/>
            </a:endParaRPr>
          </a:p>
          <a:p>
            <a:pPr marL="694157" marR="163522" lvl="1" indent="-262610">
              <a:lnSpc>
                <a:spcPct val="100499"/>
              </a:lnSpc>
              <a:spcBef>
                <a:spcPts val="456"/>
              </a:spcBef>
              <a:buChar char="–"/>
              <a:tabLst>
                <a:tab pos="694157" algn="l"/>
                <a:tab pos="694699" algn="l"/>
              </a:tabLst>
            </a:pPr>
            <a:r>
              <a:rPr sz="1833" dirty="0">
                <a:latin typeface="Times New Roman"/>
                <a:cs typeface="Times New Roman"/>
              </a:rPr>
              <a:t>post-pruning trees, handling </a:t>
            </a:r>
            <a:r>
              <a:rPr sz="1833" spc="-4" dirty="0">
                <a:latin typeface="Times New Roman"/>
                <a:cs typeface="Times New Roman"/>
              </a:rPr>
              <a:t>real-valued </a:t>
            </a:r>
            <a:r>
              <a:rPr sz="1833" dirty="0">
                <a:latin typeface="Times New Roman"/>
                <a:cs typeface="Times New Roman"/>
              </a:rPr>
              <a:t>attributes, accommodating training  </a:t>
            </a:r>
            <a:r>
              <a:rPr sz="1833" spc="-4" dirty="0">
                <a:latin typeface="Times New Roman"/>
                <a:cs typeface="Times New Roman"/>
              </a:rPr>
              <a:t>examples </a:t>
            </a:r>
            <a:r>
              <a:rPr sz="1833" spc="-9" dirty="0">
                <a:latin typeface="Times New Roman"/>
                <a:cs typeface="Times New Roman"/>
              </a:rPr>
              <a:t>with </a:t>
            </a:r>
            <a:r>
              <a:rPr sz="1833" dirty="0">
                <a:latin typeface="Times New Roman"/>
                <a:cs typeface="Times New Roman"/>
              </a:rPr>
              <a:t>missing attribute values, using attribute </a:t>
            </a:r>
            <a:r>
              <a:rPr sz="1833" spc="-4" dirty="0">
                <a:latin typeface="Times New Roman"/>
                <a:cs typeface="Times New Roman"/>
              </a:rPr>
              <a:t>selection </a:t>
            </a:r>
            <a:r>
              <a:rPr sz="1833" dirty="0">
                <a:latin typeface="Times New Roman"/>
                <a:cs typeface="Times New Roman"/>
              </a:rPr>
              <a:t>measures other  than </a:t>
            </a:r>
            <a:r>
              <a:rPr sz="1833" spc="-4" dirty="0">
                <a:latin typeface="Times New Roman"/>
                <a:cs typeface="Times New Roman"/>
              </a:rPr>
              <a:t>information gain, </a:t>
            </a:r>
            <a:r>
              <a:rPr sz="1833" dirty="0">
                <a:latin typeface="Times New Roman"/>
                <a:cs typeface="Times New Roman"/>
              </a:rPr>
              <a:t>and considering costs associated </a:t>
            </a:r>
            <a:r>
              <a:rPr sz="1833" spc="-9" dirty="0">
                <a:latin typeface="Times New Roman"/>
                <a:cs typeface="Times New Roman"/>
              </a:rPr>
              <a:t>with </a:t>
            </a:r>
            <a:r>
              <a:rPr sz="1833" dirty="0">
                <a:latin typeface="Times New Roman"/>
                <a:cs typeface="Times New Roman"/>
              </a:rPr>
              <a:t>instance</a:t>
            </a:r>
            <a:r>
              <a:rPr sz="1833" spc="153" dirty="0">
                <a:latin typeface="Times New Roman"/>
                <a:cs typeface="Times New Roman"/>
              </a:rPr>
              <a:t> </a:t>
            </a:r>
            <a:r>
              <a:rPr sz="1833" dirty="0">
                <a:latin typeface="Times New Roman"/>
                <a:cs typeface="Times New Roman"/>
              </a:rPr>
              <a:t>attributes.</a:t>
            </a:r>
            <a:endParaRPr sz="1833">
              <a:latin typeface="Times New Roman"/>
              <a:cs typeface="Times New Roman"/>
            </a:endParaRPr>
          </a:p>
        </p:txBody>
      </p:sp>
    </p:spTree>
    <p:extLst>
      <p:ext uri="{BB962C8B-B14F-4D97-AF65-F5344CB8AC3E}">
        <p14:creationId xmlns:p14="http://schemas.microsoft.com/office/powerpoint/2010/main" val="354615998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smtClean="0"/>
              <a:t>Bayesian Networks</a:t>
            </a:r>
            <a:endParaRPr lang="en-US" dirty="0"/>
          </a:p>
        </p:txBody>
      </p:sp>
      <p:sp>
        <p:nvSpPr>
          <p:cNvPr id="3" name="Text Placeholder 2"/>
          <p:cNvSpPr>
            <a:spLocks noGrp="1"/>
          </p:cNvSpPr>
          <p:nvPr>
            <p:ph type="body" idx="1"/>
          </p:nvPr>
        </p:nvSpPr>
        <p:spPr>
          <a:xfrm>
            <a:off x="244214" y="1428496"/>
            <a:ext cx="8630170" cy="3323987"/>
          </a:xfrm>
        </p:spPr>
        <p:txBody>
          <a:bodyPr/>
          <a:lstStyle/>
          <a:p>
            <a:pPr algn="just"/>
            <a:r>
              <a:rPr lang="en-US" dirty="0"/>
              <a:t>Bayesian networks are a type of </a:t>
            </a:r>
            <a:r>
              <a:rPr lang="en-US" b="1" dirty="0"/>
              <a:t>Probabilistic Graphical Model</a:t>
            </a:r>
            <a:r>
              <a:rPr lang="en-US" dirty="0"/>
              <a:t> that can be used to build models from data and/or expert opinion.</a:t>
            </a:r>
          </a:p>
          <a:p>
            <a:pPr algn="just"/>
            <a:r>
              <a:rPr lang="en-US" dirty="0"/>
              <a:t>They can be used for a wide range of tasks including prediction, anomaly detection, diagnostics, automated insight, reasoning, time series prediction and decision making under uncertainty. Figure </a:t>
            </a:r>
            <a:r>
              <a:rPr lang="en-US" dirty="0" smtClean="0"/>
              <a:t> </a:t>
            </a:r>
            <a:r>
              <a:rPr lang="en-US" dirty="0"/>
              <a:t>below shows these capabilities in terms of the four major analytics disciplines, </a:t>
            </a:r>
            <a:r>
              <a:rPr lang="en-US" b="1" dirty="0"/>
              <a:t>Descriptive analytics</a:t>
            </a:r>
            <a:r>
              <a:rPr lang="en-US" dirty="0"/>
              <a:t>, </a:t>
            </a:r>
            <a:r>
              <a:rPr lang="en-US" b="1" dirty="0"/>
              <a:t>Diagnostic analytics</a:t>
            </a:r>
            <a:r>
              <a:rPr lang="en-US" dirty="0"/>
              <a:t>, </a:t>
            </a:r>
            <a:r>
              <a:rPr lang="en-US" b="1" dirty="0"/>
              <a:t>Predictive analytics</a:t>
            </a:r>
            <a:r>
              <a:rPr lang="en-US" dirty="0"/>
              <a:t> and </a:t>
            </a:r>
            <a:r>
              <a:rPr lang="en-US" b="1" dirty="0"/>
              <a:t>Prescriptive analytics</a:t>
            </a:r>
            <a:r>
              <a:rPr lang="en-US" dirty="0"/>
              <a:t>.</a:t>
            </a:r>
          </a:p>
          <a:p>
            <a:pPr algn="just"/>
            <a:endParaRPr lang="en-US" dirty="0"/>
          </a:p>
        </p:txBody>
      </p:sp>
    </p:spTree>
    <p:extLst>
      <p:ext uri="{BB962C8B-B14F-4D97-AF65-F5344CB8AC3E}">
        <p14:creationId xmlns:p14="http://schemas.microsoft.com/office/powerpoint/2010/main" val="42764529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1477328"/>
          </a:xfrm>
        </p:spPr>
        <p:txBody>
          <a:bodyPr/>
          <a:lstStyle/>
          <a:p>
            <a:r>
              <a:rPr lang="en-US" dirty="0">
                <a:latin typeface="Segoe UI" panose="020B0502040204020203" pitchFamily="34" charset="0"/>
              </a:rPr>
              <a:t>Descriptive, diagnostic, predictive &amp; prescriptive analytics with Bayesian networks</a:t>
            </a:r>
            <a:r>
              <a:rPr lang="en-US" dirty="0"/>
              <a:t/>
            </a:r>
            <a:br>
              <a:rPr lang="en-US" dirty="0"/>
            </a:br>
            <a:endParaRPr lang="en-US" dirty="0"/>
          </a:p>
        </p:txBody>
      </p:sp>
      <p:pic>
        <p:nvPicPr>
          <p:cNvPr id="1026" name="Picture 2" descr="Descriptive, predictive &amp;amp; prescriptive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1" y="1670050"/>
            <a:ext cx="6696075" cy="42767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1700" y="5975763"/>
            <a:ext cx="7772400" cy="646331"/>
          </a:xfrm>
          <a:prstGeom prst="rect">
            <a:avLst/>
          </a:prstGeom>
        </p:spPr>
        <p:txBody>
          <a:bodyPr wrap="square">
            <a:spAutoFit/>
          </a:bodyPr>
          <a:lstStyle/>
          <a:p>
            <a:r>
              <a:rPr lang="en-US" dirty="0">
                <a:solidFill>
                  <a:srgbClr val="444444"/>
                </a:solidFill>
                <a:latin typeface="Segoe UI" panose="020B0502040204020203" pitchFamily="34" charset="0"/>
              </a:rPr>
              <a:t>Descriptive, diagnostic, predictive &amp; prescriptive analytics with Bayesian networks</a:t>
            </a:r>
            <a:endParaRPr lang="en-US" dirty="0"/>
          </a:p>
        </p:txBody>
      </p:sp>
    </p:spTree>
    <p:extLst>
      <p:ext uri="{BB962C8B-B14F-4D97-AF65-F5344CB8AC3E}">
        <p14:creationId xmlns:p14="http://schemas.microsoft.com/office/powerpoint/2010/main" val="288207765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Bayesian Networks</a:t>
            </a:r>
          </a:p>
        </p:txBody>
      </p:sp>
      <p:sp>
        <p:nvSpPr>
          <p:cNvPr id="3" name="Text Placeholder 2"/>
          <p:cNvSpPr>
            <a:spLocks noGrp="1"/>
          </p:cNvSpPr>
          <p:nvPr>
            <p:ph type="body" idx="1"/>
          </p:nvPr>
        </p:nvSpPr>
        <p:spPr>
          <a:xfrm>
            <a:off x="244214" y="1428496"/>
            <a:ext cx="8630170" cy="4431983"/>
          </a:xfrm>
        </p:spPr>
        <p:txBody>
          <a:bodyPr/>
          <a:lstStyle/>
          <a:p>
            <a:r>
              <a:rPr lang="en-US" dirty="0"/>
              <a:t>They are also commonly referred to as </a:t>
            </a:r>
            <a:r>
              <a:rPr lang="en-US" b="1" dirty="0"/>
              <a:t>Bayes nets</a:t>
            </a:r>
            <a:r>
              <a:rPr lang="en-US" dirty="0"/>
              <a:t>, </a:t>
            </a:r>
            <a:r>
              <a:rPr lang="en-US" b="1" dirty="0"/>
              <a:t>Belief networks</a:t>
            </a:r>
            <a:r>
              <a:rPr lang="en-US" dirty="0"/>
              <a:t> and sometimes </a:t>
            </a:r>
            <a:r>
              <a:rPr lang="en-US" b="1" dirty="0"/>
              <a:t>Causal networks</a:t>
            </a:r>
            <a:r>
              <a:rPr lang="en-US" dirty="0" smtClean="0"/>
              <a:t>.</a:t>
            </a:r>
          </a:p>
          <a:p>
            <a:endParaRPr lang="en-US" dirty="0" smtClean="0"/>
          </a:p>
          <a:p>
            <a:r>
              <a:rPr lang="en-US" dirty="0"/>
              <a:t>A Bayes net is a model. It reflects the states of some part of a world that is being modeled and it describes how those states are related by probabilities. The model might be of your house, or your car, your body, your community, an ecosystem, a stock-market, etc. Absolutely anything can be modeled by a Bayes net. All the possible states of the model represent all the possible worlds that can exist, that is, all the possible ways that the parts or states can be configured. The car engine can be running normally or giving trouble. It's tires can be inflated or flat. Your body can be sick or healthy, and so on.</a:t>
            </a:r>
          </a:p>
        </p:txBody>
      </p:sp>
    </p:spTree>
    <p:extLst>
      <p:ext uri="{BB962C8B-B14F-4D97-AF65-F5344CB8AC3E}">
        <p14:creationId xmlns:p14="http://schemas.microsoft.com/office/powerpoint/2010/main" val="24276865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Bayesian Networks</a:t>
            </a:r>
          </a:p>
        </p:txBody>
      </p:sp>
      <p:sp>
        <p:nvSpPr>
          <p:cNvPr id="3" name="Text Placeholder 2"/>
          <p:cNvSpPr>
            <a:spLocks noGrp="1"/>
          </p:cNvSpPr>
          <p:nvPr>
            <p:ph type="body" idx="1"/>
          </p:nvPr>
        </p:nvSpPr>
        <p:spPr>
          <a:xfrm>
            <a:off x="244214" y="1428496"/>
            <a:ext cx="8630170" cy="4431983"/>
          </a:xfrm>
        </p:spPr>
        <p:txBody>
          <a:bodyPr/>
          <a:lstStyle/>
          <a:p>
            <a:r>
              <a:rPr lang="en-US" dirty="0"/>
              <a:t>So where do the probabilities come in? Well, typically some states will tend to occur more frequently when other states are present. Thus, if you are sick, the chances of a runny nose are higher. If it is cloudy, the chances of rain are higher, and so on.</a:t>
            </a:r>
          </a:p>
          <a:p>
            <a:r>
              <a:rPr lang="en-US" dirty="0"/>
              <a:t>Here is a simple Bayes net that illustrates these concepts. In this simple world, let us say the weather can have three states: sunny, cloudy, or rainy, also that the grass can be wet or dry, and that the sprinkler can be on or off. Now there are some causal links in this world. If it is rainy, then it will make the grass wet directly. But if it is sunny for a long time, that too can make the grass wet, indirectly, by causing us to turn on the sprinkler.</a:t>
            </a:r>
          </a:p>
          <a:p>
            <a:endParaRPr lang="en-US" dirty="0"/>
          </a:p>
        </p:txBody>
      </p:sp>
    </p:spTree>
    <p:extLst>
      <p:ext uri="{BB962C8B-B14F-4D97-AF65-F5344CB8AC3E}">
        <p14:creationId xmlns:p14="http://schemas.microsoft.com/office/powerpoint/2010/main" val="86268813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Bayesian Networks</a:t>
            </a:r>
          </a:p>
        </p:txBody>
      </p:sp>
      <p:sp>
        <p:nvSpPr>
          <p:cNvPr id="3" name="Text Placeholder 2"/>
          <p:cNvSpPr>
            <a:spLocks noGrp="1"/>
          </p:cNvSpPr>
          <p:nvPr>
            <p:ph type="body" idx="1"/>
          </p:nvPr>
        </p:nvSpPr>
        <p:spPr>
          <a:xfrm>
            <a:off x="295941" y="2908301"/>
            <a:ext cx="8630170" cy="4062651"/>
          </a:xfrm>
        </p:spPr>
        <p:txBody>
          <a:bodyPr/>
          <a:lstStyle/>
          <a:p>
            <a:r>
              <a:rPr lang="en-US" dirty="0"/>
              <a:t>When actual probabilities are entered into this net that reflect the reality of real weather, lawn, and sprinkler-use-behavior, such a net can be made to answer a number of useful questions, like, "if the lawn is wet, what are the chances it was caused by rain or by the sprinkler", and "if the chance of rain increases, how does that affect my having to budget time for watering the lawn".</a:t>
            </a:r>
          </a:p>
          <a:p>
            <a:r>
              <a:rPr lang="en-US" dirty="0"/>
              <a:t>Here is another simple Bayes net called </a:t>
            </a:r>
            <a:r>
              <a:rPr lang="en-US" b="1" dirty="0"/>
              <a:t>Asia</a:t>
            </a:r>
            <a:r>
              <a:rPr lang="en-US" dirty="0"/>
              <a:t>. It is an example which is popular for introducing Bayes nets and is from </a:t>
            </a:r>
            <a:r>
              <a:rPr lang="en-US" dirty="0">
                <a:hlinkClick r:id="rId2"/>
              </a:rPr>
              <a:t>Lauritzen&amp;Spiegelhalter88</a:t>
            </a:r>
            <a:r>
              <a:rPr lang="en-US" dirty="0"/>
              <a:t>. Note, it is for example purposes only, and should not be used for real decision making.</a:t>
            </a:r>
          </a:p>
          <a:p>
            <a:endParaRPr lang="en-US" dirty="0"/>
          </a:p>
        </p:txBody>
      </p:sp>
      <p:pic>
        <p:nvPicPr>
          <p:cNvPr id="2050" name="Picture 2" descr="https://www.norsys.com/tutorials/netica/images/lawn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0" y="1365250"/>
            <a:ext cx="161925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2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5443855" cy="513080"/>
          </a:xfrm>
          <a:prstGeom prst="rect">
            <a:avLst/>
          </a:prstGeom>
        </p:spPr>
        <p:txBody>
          <a:bodyPr vert="horz" wrap="square" lIns="0" tIns="12065" rIns="0" bIns="0" rtlCol="0">
            <a:spAutoFit/>
          </a:bodyPr>
          <a:lstStyle/>
          <a:p>
            <a:pPr marL="12700">
              <a:lnSpc>
                <a:spcPct val="100000"/>
              </a:lnSpc>
              <a:spcBef>
                <a:spcPts val="95"/>
              </a:spcBef>
            </a:pPr>
            <a:r>
              <a:rPr spc="-5" dirty="0"/>
              <a:t>Well-Posed Learning</a:t>
            </a:r>
            <a:r>
              <a:rPr spc="5" dirty="0"/>
              <a:t> </a:t>
            </a:r>
            <a:r>
              <a:rPr spc="-5" dirty="0"/>
              <a:t>Problems</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15</a:t>
            </a:fld>
            <a:endParaRPr sz="1400">
              <a:latin typeface="Times New Roman"/>
              <a:cs typeface="Times New Roman"/>
            </a:endParaRPr>
          </a:p>
        </p:txBody>
      </p:sp>
      <p:sp>
        <p:nvSpPr>
          <p:cNvPr id="3" name="object 3"/>
          <p:cNvSpPr txBox="1"/>
          <p:nvPr/>
        </p:nvSpPr>
        <p:spPr>
          <a:xfrm>
            <a:off x="246005" y="1356106"/>
            <a:ext cx="8609965" cy="1996439"/>
          </a:xfrm>
          <a:prstGeom prst="rect">
            <a:avLst/>
          </a:prstGeom>
        </p:spPr>
        <p:txBody>
          <a:bodyPr vert="horz" wrap="square" lIns="0" tIns="85090" rIns="0" bIns="0" rtlCol="0">
            <a:spAutoFit/>
          </a:bodyPr>
          <a:lstStyle/>
          <a:p>
            <a:pPr marL="355600" indent="-342900">
              <a:lnSpc>
                <a:spcPct val="100000"/>
              </a:lnSpc>
              <a:spcBef>
                <a:spcPts val="670"/>
              </a:spcBef>
              <a:buFont typeface="Times New Roman"/>
              <a:buChar char="•"/>
              <a:tabLst>
                <a:tab pos="354965" algn="l"/>
                <a:tab pos="355600" algn="l"/>
              </a:tabLst>
            </a:pPr>
            <a:r>
              <a:rPr sz="2400" i="1" spc="-5" dirty="0">
                <a:latin typeface="Times New Roman"/>
                <a:cs typeface="Times New Roman"/>
              </a:rPr>
              <a:t>Definition</a:t>
            </a:r>
            <a:r>
              <a:rPr sz="2400" spc="-5" dirty="0">
                <a:latin typeface="Times New Roman"/>
                <a:cs typeface="Times New Roman"/>
              </a:rPr>
              <a:t>:</a:t>
            </a:r>
            <a:endParaRPr sz="2400" dirty="0">
              <a:latin typeface="Times New Roman"/>
              <a:cs typeface="Times New Roman"/>
            </a:endParaRPr>
          </a:p>
          <a:p>
            <a:pPr marL="355600" marR="5080" indent="-38735">
              <a:lnSpc>
                <a:spcPct val="100000"/>
              </a:lnSpc>
              <a:spcBef>
                <a:spcPts val="570"/>
              </a:spcBef>
            </a:pPr>
            <a:r>
              <a:rPr sz="2400" spc="-5" dirty="0">
                <a:latin typeface="Times New Roman"/>
                <a:cs typeface="Times New Roman"/>
              </a:rPr>
              <a:t>A computer program is said to learn from experience </a:t>
            </a:r>
            <a:r>
              <a:rPr sz="2400" i="1" dirty="0">
                <a:latin typeface="Times New Roman"/>
                <a:cs typeface="Times New Roman"/>
              </a:rPr>
              <a:t>E </a:t>
            </a:r>
            <a:r>
              <a:rPr sz="2400" spc="-5" dirty="0">
                <a:latin typeface="Times New Roman"/>
                <a:cs typeface="Times New Roman"/>
              </a:rPr>
              <a:t>with respect  </a:t>
            </a:r>
            <a:r>
              <a:rPr sz="2400" dirty="0">
                <a:latin typeface="Times New Roman"/>
                <a:cs typeface="Times New Roman"/>
              </a:rPr>
              <a:t>to some </a:t>
            </a:r>
            <a:r>
              <a:rPr sz="2400" spc="-5" dirty="0">
                <a:latin typeface="Times New Roman"/>
                <a:cs typeface="Times New Roman"/>
              </a:rPr>
              <a:t>class </a:t>
            </a:r>
            <a:r>
              <a:rPr sz="2400" dirty="0">
                <a:latin typeface="Times New Roman"/>
                <a:cs typeface="Times New Roman"/>
              </a:rPr>
              <a:t>of </a:t>
            </a:r>
            <a:r>
              <a:rPr sz="2400" spc="-5" dirty="0">
                <a:latin typeface="Times New Roman"/>
                <a:cs typeface="Times New Roman"/>
              </a:rPr>
              <a:t>tasks </a:t>
            </a:r>
            <a:r>
              <a:rPr sz="2400" i="1" spc="-5" dirty="0">
                <a:latin typeface="Times New Roman"/>
                <a:cs typeface="Times New Roman"/>
              </a:rPr>
              <a:t>T </a:t>
            </a:r>
            <a:r>
              <a:rPr sz="2400" dirty="0">
                <a:latin typeface="Times New Roman"/>
                <a:cs typeface="Times New Roman"/>
              </a:rPr>
              <a:t>and </a:t>
            </a:r>
            <a:r>
              <a:rPr sz="2400" spc="-5" dirty="0">
                <a:latin typeface="Times New Roman"/>
                <a:cs typeface="Times New Roman"/>
              </a:rPr>
              <a:t>performance </a:t>
            </a:r>
            <a:r>
              <a:rPr sz="2400" dirty="0">
                <a:latin typeface="Times New Roman"/>
                <a:cs typeface="Times New Roman"/>
              </a:rPr>
              <a:t>measure </a:t>
            </a:r>
            <a:r>
              <a:rPr sz="2400" i="1" spc="-5" dirty="0">
                <a:latin typeface="Times New Roman"/>
                <a:cs typeface="Times New Roman"/>
              </a:rPr>
              <a:t>P</a:t>
            </a:r>
            <a:r>
              <a:rPr sz="2400" spc="-5" dirty="0">
                <a:latin typeface="Times New Roman"/>
                <a:cs typeface="Times New Roman"/>
              </a:rPr>
              <a:t>, </a:t>
            </a:r>
            <a:r>
              <a:rPr sz="2400" dirty="0">
                <a:latin typeface="Times New Roman"/>
                <a:cs typeface="Times New Roman"/>
              </a:rPr>
              <a:t>if </a:t>
            </a:r>
            <a:r>
              <a:rPr sz="2400" spc="-5" dirty="0">
                <a:latin typeface="Times New Roman"/>
                <a:cs typeface="Times New Roman"/>
              </a:rPr>
              <a:t>its  performance at tasks in </a:t>
            </a:r>
            <a:r>
              <a:rPr sz="2400" i="1" spc="-5" dirty="0">
                <a:latin typeface="Times New Roman"/>
                <a:cs typeface="Times New Roman"/>
              </a:rPr>
              <a:t>T</a:t>
            </a:r>
            <a:r>
              <a:rPr sz="2400" spc="-5" dirty="0">
                <a:latin typeface="Times New Roman"/>
                <a:cs typeface="Times New Roman"/>
              </a:rPr>
              <a:t>, as </a:t>
            </a:r>
            <a:r>
              <a:rPr sz="2400" dirty="0">
                <a:latin typeface="Times New Roman"/>
                <a:cs typeface="Times New Roman"/>
              </a:rPr>
              <a:t>measured </a:t>
            </a:r>
            <a:r>
              <a:rPr sz="2400" spc="-5" dirty="0">
                <a:latin typeface="Times New Roman"/>
                <a:cs typeface="Times New Roman"/>
              </a:rPr>
              <a:t>by </a:t>
            </a:r>
            <a:r>
              <a:rPr sz="2400" i="1" spc="-5" dirty="0">
                <a:latin typeface="Times New Roman"/>
                <a:cs typeface="Times New Roman"/>
              </a:rPr>
              <a:t>P</a:t>
            </a:r>
            <a:r>
              <a:rPr sz="2400" spc="-5" dirty="0">
                <a:latin typeface="Times New Roman"/>
                <a:cs typeface="Times New Roman"/>
              </a:rPr>
              <a:t>, improves with  experience</a:t>
            </a:r>
            <a:r>
              <a:rPr sz="2400" spc="-20" dirty="0">
                <a:latin typeface="Times New Roman"/>
                <a:cs typeface="Times New Roman"/>
              </a:rPr>
              <a:t> </a:t>
            </a:r>
            <a:r>
              <a:rPr sz="2400" i="1" spc="-5" dirty="0">
                <a:latin typeface="Times New Roman"/>
                <a:cs typeface="Times New Roman"/>
              </a:rPr>
              <a:t>E</a:t>
            </a:r>
            <a:r>
              <a:rPr sz="2400" spc="-5" dirty="0">
                <a:latin typeface="Times New Roman"/>
                <a:cs typeface="Times New Roman"/>
              </a:rPr>
              <a: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Bayesian Networks</a:t>
            </a:r>
          </a:p>
        </p:txBody>
      </p:sp>
      <p:sp>
        <p:nvSpPr>
          <p:cNvPr id="3" name="Text Placeholder 2"/>
          <p:cNvSpPr>
            <a:spLocks noGrp="1"/>
          </p:cNvSpPr>
          <p:nvPr>
            <p:ph type="body" idx="1"/>
          </p:nvPr>
        </p:nvSpPr>
        <p:spPr>
          <a:xfrm>
            <a:off x="219335" y="3575050"/>
            <a:ext cx="8630170" cy="2769989"/>
          </a:xfrm>
        </p:spPr>
        <p:txBody>
          <a:bodyPr/>
          <a:lstStyle/>
          <a:p>
            <a:r>
              <a:rPr lang="en-US" sz="2000" dirty="0"/>
              <a:t>It is a simplified version of a network that could be used to diagnose patients arriving at a clinic. Each node in the network corresponds to some condition of the patient, for example, "Visit to Asia" indicates whether the patient recently visited Asia. The arrows (also called links) between any two nodes indicate that there are probability relationships that are know to exist between the states of those two nodes. Thus, smoking increases the chances of getting lung cancer and of getting bronchitis. Both lung cancer and bronchitis increase the chances of getting dyspnea (shortness of breath). Both lung cancer and tuberculosis, but not usually bronchitis, can cause an abnormal lung x-ray. And so on.</a:t>
            </a:r>
          </a:p>
        </p:txBody>
      </p:sp>
      <p:pic>
        <p:nvPicPr>
          <p:cNvPr id="3074" name="Picture 2" descr="https://www.norsys.com/tutorials/netica/images/As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299" y="1136650"/>
            <a:ext cx="3810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9363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Bayesian Networks</a:t>
            </a:r>
          </a:p>
        </p:txBody>
      </p:sp>
      <p:sp>
        <p:nvSpPr>
          <p:cNvPr id="3" name="Text Placeholder 2"/>
          <p:cNvSpPr>
            <a:spLocks noGrp="1"/>
          </p:cNvSpPr>
          <p:nvPr>
            <p:ph type="body" idx="1"/>
          </p:nvPr>
        </p:nvSpPr>
        <p:spPr>
          <a:xfrm>
            <a:off x="244214" y="1428496"/>
            <a:ext cx="8630170" cy="2769989"/>
          </a:xfrm>
        </p:spPr>
        <p:txBody>
          <a:bodyPr/>
          <a:lstStyle/>
          <a:p>
            <a:pPr algn="just"/>
            <a:r>
              <a:rPr lang="en-US" sz="2000" dirty="0"/>
              <a:t>The direction of the link arrows roughly corresponds to "causality". That is the nodes higher up in the diagram tend to influence those below rather than, or, at least, more so than the other way around.</a:t>
            </a:r>
          </a:p>
          <a:p>
            <a:pPr algn="just"/>
            <a:r>
              <a:rPr lang="en-US" sz="2000" dirty="0"/>
              <a:t>In a Bayes net, the links may form loops, but they may not form cycles. This is not an expressive limitation; it does not limit the modeling power of these nets. It only means we must be more careful in building our nets. In the left diagram below, there are numerous loops. These are fine. In the right diagram, the addition of the link from D to B creates a cycle, which is not permitted.</a:t>
            </a:r>
          </a:p>
          <a:p>
            <a:pPr algn="just"/>
            <a:endParaRPr lang="en-US" sz="2000" dirty="0"/>
          </a:p>
        </p:txBody>
      </p:sp>
      <p:pic>
        <p:nvPicPr>
          <p:cNvPr id="4098" name="Picture 2" descr="https://www.norsys.com/tutorials/netica/images/NoCycles2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00" y="4198484"/>
            <a:ext cx="1219200" cy="19986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norsys.com/tutorials/netica/images/NoCycles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4292173"/>
            <a:ext cx="1162050"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017255347"/>
              </p:ext>
            </p:extLst>
          </p:nvPr>
        </p:nvGraphicFramePr>
        <p:xfrm>
          <a:off x="694302" y="6207949"/>
          <a:ext cx="3371850" cy="365760"/>
        </p:xfrm>
        <a:graphic>
          <a:graphicData uri="http://schemas.openxmlformats.org/drawingml/2006/table">
            <a:tbl>
              <a:tblPr/>
              <a:tblGrid>
                <a:gridCol w="3371850"/>
              </a:tblGrid>
              <a:tr h="0">
                <a:tc>
                  <a:txBody>
                    <a:bodyPr/>
                    <a:lstStyle/>
                    <a:p>
                      <a:pPr algn="ctr"/>
                      <a:r>
                        <a:rPr lang="en-US" dirty="0"/>
                        <a:t>A valid Bayes net</a:t>
                      </a:r>
                    </a:p>
                  </a:txBody>
                  <a:tcPr anchor="ctr">
                    <a:lnL>
                      <a:noFill/>
                    </a:lnL>
                    <a:lnR>
                      <a:noFill/>
                    </a:lnR>
                    <a:lnT>
                      <a:noFill/>
                    </a:lnT>
                    <a:lnB>
                      <a:noFill/>
                    </a:lnB>
                    <a:solidFill>
                      <a:srgbClr val="FFFFEE"/>
                    </a:solidFill>
                  </a:tcPr>
                </a:tc>
              </a:tr>
            </a:tbl>
          </a:graphicData>
        </a:graphic>
      </p:graphicFrame>
      <p:sp>
        <p:nvSpPr>
          <p:cNvPr id="5" name="Rectangle 5"/>
          <p:cNvSpPr>
            <a:spLocks noChangeArrowheads="1"/>
          </p:cNvSpPr>
          <p:nvPr/>
        </p:nvSpPr>
        <p:spPr bwMode="auto">
          <a:xfrm>
            <a:off x="879952" y="5885102"/>
            <a:ext cx="35628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34155831"/>
              </p:ext>
            </p:extLst>
          </p:nvPr>
        </p:nvGraphicFramePr>
        <p:xfrm>
          <a:off x="4752282" y="6207949"/>
          <a:ext cx="2909686" cy="365760"/>
        </p:xfrm>
        <a:graphic>
          <a:graphicData uri="http://schemas.openxmlformats.org/drawingml/2006/table">
            <a:tbl>
              <a:tblPr/>
              <a:tblGrid>
                <a:gridCol w="2909686"/>
              </a:tblGrid>
              <a:tr h="255989">
                <a:tc>
                  <a:txBody>
                    <a:bodyPr/>
                    <a:lstStyle/>
                    <a:p>
                      <a:pPr algn="ctr"/>
                      <a:r>
                        <a:rPr lang="en-US" dirty="0"/>
                        <a:t>Not a Bayes net</a:t>
                      </a:r>
                    </a:p>
                  </a:txBody>
                  <a:tcPr anchor="ctr">
                    <a:lnL>
                      <a:noFill/>
                    </a:lnL>
                    <a:lnR>
                      <a:noFill/>
                    </a:lnR>
                    <a:lnT>
                      <a:noFill/>
                    </a:lnT>
                    <a:lnB>
                      <a:noFill/>
                    </a:lnB>
                    <a:solidFill>
                      <a:srgbClr val="FFFFEE"/>
                    </a:solidFill>
                  </a:tcPr>
                </a:tc>
              </a:tr>
            </a:tbl>
          </a:graphicData>
        </a:graphic>
      </p:graphicFrame>
    </p:spTree>
    <p:extLst>
      <p:ext uri="{BB962C8B-B14F-4D97-AF65-F5344CB8AC3E}">
        <p14:creationId xmlns:p14="http://schemas.microsoft.com/office/powerpoint/2010/main" val="120493155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Bayesian Networks</a:t>
            </a:r>
          </a:p>
        </p:txBody>
      </p:sp>
      <p:sp>
        <p:nvSpPr>
          <p:cNvPr id="3" name="Text Placeholder 2"/>
          <p:cNvSpPr>
            <a:spLocks noGrp="1"/>
          </p:cNvSpPr>
          <p:nvPr>
            <p:ph type="body" idx="1"/>
          </p:nvPr>
        </p:nvSpPr>
        <p:spPr>
          <a:xfrm>
            <a:off x="244214" y="1428496"/>
            <a:ext cx="8630170" cy="4431983"/>
          </a:xfrm>
        </p:spPr>
        <p:txBody>
          <a:bodyPr/>
          <a:lstStyle/>
          <a:p>
            <a:r>
              <a:rPr lang="en-US" dirty="0"/>
              <a:t>The key advantage of not allowing cycles it that it makes possible very fast update algorithms, since there is no way for probabilistic influence to "cycle around" indefinitely.</a:t>
            </a:r>
          </a:p>
          <a:p>
            <a:r>
              <a:rPr lang="en-US" dirty="0"/>
              <a:t>To diagnose a patient, values could be entered for some of nodes when they are known. This would allow us to re-calculate the probabilities for all the other nodes. Thus if we take a chest x-ray and the x-ray is abnormal, then the chances of the patient having TB or lung-cancer rise. If we further learn that our patient visited Asia, then the chances that they have tuberculosis would rise further, and of lung-cancer would drop (since the X-ray is now better explained by the presence of TB than of lung-cancer).</a:t>
            </a:r>
          </a:p>
          <a:p>
            <a:endParaRPr lang="en-US" dirty="0"/>
          </a:p>
        </p:txBody>
      </p:sp>
    </p:spTree>
    <p:extLst>
      <p:ext uri="{BB962C8B-B14F-4D97-AF65-F5344CB8AC3E}">
        <p14:creationId xmlns:p14="http://schemas.microsoft.com/office/powerpoint/2010/main" val="32520604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smtClean="0"/>
              <a:t>Support Vector Machines</a:t>
            </a:r>
            <a:endParaRPr lang="en-US" dirty="0"/>
          </a:p>
        </p:txBody>
      </p:sp>
      <p:sp>
        <p:nvSpPr>
          <p:cNvPr id="3" name="Text Placeholder 2"/>
          <p:cNvSpPr>
            <a:spLocks noGrp="1"/>
          </p:cNvSpPr>
          <p:nvPr>
            <p:ph type="body" idx="1"/>
          </p:nvPr>
        </p:nvSpPr>
        <p:spPr>
          <a:xfrm>
            <a:off x="244214" y="1428496"/>
            <a:ext cx="8630170" cy="4431983"/>
          </a:xfrm>
        </p:spPr>
        <p:txBody>
          <a:bodyPr/>
          <a:lstStyle/>
          <a:p>
            <a:r>
              <a:rPr lang="en-US" dirty="0"/>
              <a:t>Support Vector Machine (SVM) is a relatively simple </a:t>
            </a:r>
            <a:r>
              <a:rPr lang="en-US" b="1" dirty="0"/>
              <a:t>Supervised Machine Learning Algorithm</a:t>
            </a:r>
            <a:r>
              <a:rPr lang="en-US" dirty="0"/>
              <a:t> used for classification and/or regression. It is more preferred for classification but is sometimes very useful for regression as well. Basically, SVM finds a hyper-plane that creates a boundary between the types of data. In 2-dimensional space, this hyper-plane is nothing but a line.</a:t>
            </a:r>
            <a:br>
              <a:rPr lang="en-US" dirty="0"/>
            </a:br>
            <a:r>
              <a:rPr lang="en-US" dirty="0"/>
              <a:t>In SVM, we plot each data item in the dataset in an N-dimensional space, where N is the number of features/attributes in the data. Next, find the optimal hyperplane to separate the data. So by this, you must have understood that inherently, SVM can only perform binary classification (i.e., choose between two classes). However, there are various techniques to use for multi-class problems.</a:t>
            </a:r>
          </a:p>
        </p:txBody>
      </p:sp>
    </p:spTree>
    <p:extLst>
      <p:ext uri="{BB962C8B-B14F-4D97-AF65-F5344CB8AC3E}">
        <p14:creationId xmlns:p14="http://schemas.microsoft.com/office/powerpoint/2010/main" val="6389514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for </a:t>
            </a:r>
            <a:r>
              <a:rPr lang="en-US" dirty="0" smtClean="0"/>
              <a:t>Multi-Class </a:t>
            </a:r>
            <a:r>
              <a:rPr lang="en-US" dirty="0"/>
              <a:t>Problems</a:t>
            </a:r>
          </a:p>
        </p:txBody>
      </p:sp>
      <p:sp>
        <p:nvSpPr>
          <p:cNvPr id="3" name="Text Placeholder 2"/>
          <p:cNvSpPr>
            <a:spLocks noGrp="1"/>
          </p:cNvSpPr>
          <p:nvPr>
            <p:ph type="body" idx="1"/>
          </p:nvPr>
        </p:nvSpPr>
        <p:spPr>
          <a:xfrm>
            <a:off x="244214" y="1428496"/>
            <a:ext cx="8630170" cy="4431983"/>
          </a:xfrm>
        </p:spPr>
        <p:txBody>
          <a:bodyPr/>
          <a:lstStyle/>
          <a:p>
            <a:pPr fontAlgn="base"/>
            <a:r>
              <a:rPr lang="en-US" dirty="0"/>
              <a:t/>
            </a:r>
            <a:br>
              <a:rPr lang="en-US" dirty="0"/>
            </a:br>
            <a:r>
              <a:rPr lang="en-US" dirty="0"/>
              <a:t>To perform SVM on multi-class problems, we can create a binary classifier for each class of the data. The two results of each classifier will be :</a:t>
            </a:r>
          </a:p>
          <a:p>
            <a:pPr fontAlgn="base"/>
            <a:r>
              <a:rPr lang="en-US" dirty="0"/>
              <a:t>The data point belongs to that class OR</a:t>
            </a:r>
          </a:p>
          <a:p>
            <a:pPr fontAlgn="base"/>
            <a:r>
              <a:rPr lang="en-US" dirty="0"/>
              <a:t>The data point does not belong to that class.</a:t>
            </a:r>
          </a:p>
          <a:p>
            <a:pPr fontAlgn="base"/>
            <a:r>
              <a:rPr lang="en-US" dirty="0"/>
              <a:t>For example, in a class of fruits, to perform multi-class classification, we can create a binary classifier for each fruit. For say, the ‘mango’ class, there will be a binary classifier to predict if it IS a mango OR it is NOT a mango. The classifier with the highest score is chosen as the output of the SVM.</a:t>
            </a:r>
          </a:p>
          <a:p>
            <a:endParaRPr lang="en-US" dirty="0"/>
          </a:p>
        </p:txBody>
      </p:sp>
    </p:spTree>
    <p:extLst>
      <p:ext uri="{BB962C8B-B14F-4D97-AF65-F5344CB8AC3E}">
        <p14:creationId xmlns:p14="http://schemas.microsoft.com/office/powerpoint/2010/main" val="419926613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46050"/>
            <a:ext cx="8679929" cy="867410"/>
          </a:xfrm>
        </p:spPr>
        <p:txBody>
          <a:bodyPr/>
          <a:lstStyle/>
          <a:p>
            <a:r>
              <a:rPr lang="en-US" dirty="0"/>
              <a:t>SVM for complex (Non Linearly Separable)</a:t>
            </a:r>
            <a:br>
              <a:rPr lang="en-US" dirty="0"/>
            </a:br>
            <a:endParaRPr lang="en-US" dirty="0"/>
          </a:p>
        </p:txBody>
      </p:sp>
      <p:sp>
        <p:nvSpPr>
          <p:cNvPr id="3" name="Text Placeholder 2"/>
          <p:cNvSpPr>
            <a:spLocks noGrp="1"/>
          </p:cNvSpPr>
          <p:nvPr>
            <p:ph type="body" idx="1"/>
          </p:nvPr>
        </p:nvSpPr>
        <p:spPr>
          <a:xfrm>
            <a:off x="244214" y="1428496"/>
            <a:ext cx="8630170" cy="1477328"/>
          </a:xfrm>
        </p:spPr>
        <p:txBody>
          <a:bodyPr/>
          <a:lstStyle/>
          <a:p>
            <a:r>
              <a:rPr lang="en-US" dirty="0" smtClean="0"/>
              <a:t>SVM </a:t>
            </a:r>
            <a:r>
              <a:rPr lang="en-US" dirty="0"/>
              <a:t>works very well without any modifications for linearly separable data. </a:t>
            </a:r>
            <a:r>
              <a:rPr lang="en-US" b="1" dirty="0"/>
              <a:t>Linearly Separable Data </a:t>
            </a:r>
            <a:r>
              <a:rPr lang="en-US" dirty="0"/>
              <a:t>is any data that can be plotted in a graph and can be separated into classes using a straight line.</a:t>
            </a:r>
          </a:p>
        </p:txBody>
      </p:sp>
      <p:pic>
        <p:nvPicPr>
          <p:cNvPr id="5122" name="Picture 2" descr="https://media.geeksforgeeks.org/wp-content/uploads/20200605170732/linearse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3498850"/>
            <a:ext cx="5349875" cy="21880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16187" y="5910644"/>
            <a:ext cx="4559300" cy="646331"/>
          </a:xfrm>
          <a:prstGeom prst="rect">
            <a:avLst/>
          </a:prstGeom>
        </p:spPr>
        <p:txBody>
          <a:bodyPr>
            <a:spAutoFit/>
          </a:bodyPr>
          <a:lstStyle/>
          <a:p>
            <a:r>
              <a:rPr lang="en-US" i="1" dirty="0">
                <a:solidFill>
                  <a:srgbClr val="666666"/>
                </a:solidFill>
                <a:latin typeface="Roboto" panose="02000000000000000000" pitchFamily="2" charset="0"/>
              </a:rPr>
              <a:t>A: Linearly Separable Data B: Non-Linearly Separable Data</a:t>
            </a:r>
            <a:endParaRPr lang="en-US" dirty="0"/>
          </a:p>
        </p:txBody>
      </p:sp>
    </p:spTree>
    <p:extLst>
      <p:ext uri="{BB962C8B-B14F-4D97-AF65-F5344CB8AC3E}">
        <p14:creationId xmlns:p14="http://schemas.microsoft.com/office/powerpoint/2010/main" val="350219531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5" y="298450"/>
            <a:ext cx="8679929" cy="492443"/>
          </a:xfrm>
        </p:spPr>
        <p:txBody>
          <a:bodyPr/>
          <a:lstStyle/>
          <a:p>
            <a:r>
              <a:rPr lang="en-US" dirty="0"/>
              <a:t>Kernelized SVM </a:t>
            </a:r>
          </a:p>
        </p:txBody>
      </p:sp>
      <p:sp>
        <p:nvSpPr>
          <p:cNvPr id="3" name="Text Placeholder 2"/>
          <p:cNvSpPr>
            <a:spLocks noGrp="1"/>
          </p:cNvSpPr>
          <p:nvPr>
            <p:ph type="body" idx="1"/>
          </p:nvPr>
        </p:nvSpPr>
        <p:spPr>
          <a:xfrm>
            <a:off x="244214" y="1428496"/>
            <a:ext cx="8630170" cy="4801314"/>
          </a:xfrm>
        </p:spPr>
        <p:txBody>
          <a:bodyPr/>
          <a:lstStyle/>
          <a:p>
            <a:r>
              <a:rPr lang="en-US" dirty="0"/>
              <a:t>We use </a:t>
            </a:r>
            <a:r>
              <a:rPr lang="en-US" b="1" dirty="0"/>
              <a:t>Kernelized SVM</a:t>
            </a:r>
            <a:r>
              <a:rPr lang="en-US" dirty="0"/>
              <a:t> for non-linearly separable data. Say, we have some non-linearly separable data in one dimension. We can transform this data into two-dimensions and the data will become linearly separable in two dimensions. This is done by mapping each 1-D data point to a corresponding 2-D ordered pair.</a:t>
            </a:r>
            <a:br>
              <a:rPr lang="en-US" dirty="0"/>
            </a:br>
            <a:r>
              <a:rPr lang="en-US" dirty="0"/>
              <a:t>So for any non-linearly separable data in any dimension, we can just map the data to a higher dimension and then make it linearly separable. This is a very powerful and general transformation</a:t>
            </a:r>
            <a:r>
              <a:rPr lang="en-US" dirty="0" smtClean="0"/>
              <a:t>. A</a:t>
            </a:r>
            <a:r>
              <a:rPr lang="en-US" dirty="0"/>
              <a:t> </a:t>
            </a:r>
            <a:r>
              <a:rPr lang="en-US" b="1" dirty="0"/>
              <a:t>kernel</a:t>
            </a:r>
            <a:r>
              <a:rPr lang="en-US" dirty="0"/>
              <a:t> is nothing a measure of similarity between data points. The </a:t>
            </a:r>
            <a:r>
              <a:rPr lang="en-US" b="1" dirty="0"/>
              <a:t>kernel function</a:t>
            </a:r>
            <a:r>
              <a:rPr lang="en-US" dirty="0"/>
              <a:t> in a kernelized SVM tell you, that given two data points in the original feature space, what the similarity is between the points in the newly transformed feature space.</a:t>
            </a:r>
          </a:p>
          <a:p>
            <a:endParaRPr lang="en-US" dirty="0"/>
          </a:p>
        </p:txBody>
      </p:sp>
    </p:spTree>
    <p:extLst>
      <p:ext uri="{BB962C8B-B14F-4D97-AF65-F5344CB8AC3E}">
        <p14:creationId xmlns:p14="http://schemas.microsoft.com/office/powerpoint/2010/main" val="101148659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5" y="298450"/>
            <a:ext cx="8679929" cy="492443"/>
          </a:xfrm>
        </p:spPr>
        <p:txBody>
          <a:bodyPr/>
          <a:lstStyle/>
          <a:p>
            <a:r>
              <a:rPr lang="en-US" dirty="0" smtClean="0"/>
              <a:t>Genetic Algorithms</a:t>
            </a:r>
            <a:endParaRPr lang="en-US" dirty="0"/>
          </a:p>
        </p:txBody>
      </p:sp>
      <p:sp>
        <p:nvSpPr>
          <p:cNvPr id="3" name="Text Placeholder 2"/>
          <p:cNvSpPr>
            <a:spLocks noGrp="1"/>
          </p:cNvSpPr>
          <p:nvPr>
            <p:ph type="body" idx="1"/>
          </p:nvPr>
        </p:nvSpPr>
        <p:spPr>
          <a:xfrm>
            <a:off x="244214" y="1428496"/>
            <a:ext cx="8630170" cy="4616648"/>
          </a:xfrm>
        </p:spPr>
        <p:txBody>
          <a:bodyPr/>
          <a:lstStyle/>
          <a:p>
            <a:pPr algn="just" fontAlgn="base"/>
            <a:r>
              <a:rPr lang="en-US" sz="2000" dirty="0"/>
              <a:t>Genetic Algorithms(GAs) are adaptive heuristic search algorithms that belong to the larger part of evolutionary algorithms. Genetic algorithms are based on the ideas of natural selection and genetics. These are intelligent exploitation of random search provided with historical data to direct the search into the region of better performance in solution space. </a:t>
            </a:r>
            <a:r>
              <a:rPr lang="en-US" sz="2000" b="1" dirty="0"/>
              <a:t>They are commonly used to generate high-quality solutions for optimization problems and search problems</a:t>
            </a:r>
            <a:r>
              <a:rPr lang="en-US" sz="2000" b="1" dirty="0" smtClean="0"/>
              <a:t>.</a:t>
            </a:r>
          </a:p>
          <a:p>
            <a:pPr algn="just" fontAlgn="base"/>
            <a:endParaRPr lang="en-US" sz="2000" dirty="0"/>
          </a:p>
          <a:p>
            <a:pPr algn="just" fontAlgn="base"/>
            <a:r>
              <a:rPr lang="en-US" sz="2000" b="1" dirty="0"/>
              <a:t>Genetic algorithms simulate the process of natural selection</a:t>
            </a:r>
            <a:r>
              <a:rPr lang="en-US" sz="2000" dirty="0"/>
              <a:t> which means those species who can adapt to changes in their environment are able to survive and reproduce and go to next generation. In simple words, they simulate “survival of the fittest” among individual of consecutive generation for solving a problem. </a:t>
            </a:r>
            <a:r>
              <a:rPr lang="en-US" sz="2000" b="1" dirty="0"/>
              <a:t>Each generation consist of a population of individuals</a:t>
            </a:r>
            <a:r>
              <a:rPr lang="en-US" sz="2000" dirty="0"/>
              <a:t> and each individual represents a point in search space and possible solution. Each individual is represented as a string of character/integer/float/bits. This string is analogous to the Chromosome.</a:t>
            </a:r>
          </a:p>
          <a:p>
            <a:pPr algn="just"/>
            <a:endParaRPr lang="en-US" sz="2000" dirty="0"/>
          </a:p>
        </p:txBody>
      </p:sp>
    </p:spTree>
    <p:extLst>
      <p:ext uri="{BB962C8B-B14F-4D97-AF65-F5344CB8AC3E}">
        <p14:creationId xmlns:p14="http://schemas.microsoft.com/office/powerpoint/2010/main" val="347289283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Foundation of Genetic Algorithms</a:t>
            </a:r>
          </a:p>
        </p:txBody>
      </p:sp>
      <p:sp>
        <p:nvSpPr>
          <p:cNvPr id="3" name="Text Placeholder 2"/>
          <p:cNvSpPr>
            <a:spLocks noGrp="1"/>
          </p:cNvSpPr>
          <p:nvPr>
            <p:ph type="body" idx="1"/>
          </p:nvPr>
        </p:nvSpPr>
        <p:spPr>
          <a:xfrm>
            <a:off x="244214" y="1428496"/>
            <a:ext cx="8630170" cy="4062651"/>
          </a:xfrm>
        </p:spPr>
        <p:txBody>
          <a:bodyPr/>
          <a:lstStyle/>
          <a:p>
            <a:pPr fontAlgn="base"/>
            <a:r>
              <a:rPr lang="en-US" dirty="0"/>
              <a:t>Genetic algorithms are based on an analogy with genetic structure and behavior of chromosome of the population. Following is the foundation of GAs based on this analogy –</a:t>
            </a:r>
          </a:p>
          <a:p>
            <a:pPr fontAlgn="base"/>
            <a:r>
              <a:rPr lang="en-US" dirty="0"/>
              <a:t>Individual in population compete for resources and mate</a:t>
            </a:r>
          </a:p>
          <a:p>
            <a:pPr fontAlgn="base"/>
            <a:r>
              <a:rPr lang="en-US" dirty="0"/>
              <a:t>Those individuals who are successful (fittest) then mate to create more offspring than others</a:t>
            </a:r>
          </a:p>
          <a:p>
            <a:pPr fontAlgn="base"/>
            <a:r>
              <a:rPr lang="en-US" dirty="0"/>
              <a:t>Genes from “fittest” parent propagate throughout the generation, that is sometimes parents create offspring which is better than either parent.</a:t>
            </a:r>
          </a:p>
          <a:p>
            <a:pPr fontAlgn="base"/>
            <a:r>
              <a:rPr lang="en-US" dirty="0"/>
              <a:t>Thus each successive generation is more suited for their environment.</a:t>
            </a:r>
          </a:p>
          <a:p>
            <a:endParaRPr lang="en-US" dirty="0"/>
          </a:p>
        </p:txBody>
      </p:sp>
    </p:spTree>
    <p:extLst>
      <p:ext uri="{BB962C8B-B14F-4D97-AF65-F5344CB8AC3E}">
        <p14:creationId xmlns:p14="http://schemas.microsoft.com/office/powerpoint/2010/main" val="71403502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Search space</a:t>
            </a:r>
          </a:p>
        </p:txBody>
      </p:sp>
      <p:sp>
        <p:nvSpPr>
          <p:cNvPr id="3" name="Text Placeholder 2"/>
          <p:cNvSpPr>
            <a:spLocks noGrp="1"/>
          </p:cNvSpPr>
          <p:nvPr>
            <p:ph type="body" idx="1"/>
          </p:nvPr>
        </p:nvSpPr>
        <p:spPr>
          <a:xfrm>
            <a:off x="244214" y="1428496"/>
            <a:ext cx="8630170" cy="2215991"/>
          </a:xfrm>
        </p:spPr>
        <p:txBody>
          <a:bodyPr/>
          <a:lstStyle/>
          <a:p>
            <a:r>
              <a:rPr lang="en-US" dirty="0"/>
              <a:t>The population of individuals are maintained within search space. Each individual represent a solution in search space for given problem. Each individual is coded as a finite length vector (analogous to chromosome) of components. These variable components are analogous to Genes. Thus a chromosome (individual) is composed of several genes (variable components).</a:t>
            </a:r>
          </a:p>
        </p:txBody>
      </p:sp>
      <p:pic>
        <p:nvPicPr>
          <p:cNvPr id="6146" name="Picture 2" descr="https://media.geeksforgeeks.org/wp-content/uploads/genetic-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3943952"/>
            <a:ext cx="68865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199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7475855" cy="513080"/>
          </a:xfrm>
          <a:prstGeom prst="rect">
            <a:avLst/>
          </a:prstGeom>
        </p:spPr>
        <p:txBody>
          <a:bodyPr vert="horz" wrap="square" lIns="0" tIns="12065" rIns="0" bIns="0" rtlCol="0">
            <a:spAutoFit/>
          </a:bodyPr>
          <a:lstStyle/>
          <a:p>
            <a:pPr marL="12700">
              <a:lnSpc>
                <a:spcPct val="100000"/>
              </a:lnSpc>
              <a:spcBef>
                <a:spcPts val="95"/>
              </a:spcBef>
            </a:pPr>
            <a:r>
              <a:rPr spc="-5" dirty="0"/>
              <a:t>Well-Posed Learning Problems :</a:t>
            </a:r>
            <a:r>
              <a:rPr spc="45" dirty="0"/>
              <a:t> </a:t>
            </a:r>
            <a:r>
              <a:rPr spc="-5" dirty="0"/>
              <a:t>Examples</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16</a:t>
            </a:fld>
            <a:endParaRPr sz="1400">
              <a:latin typeface="Times New Roman"/>
              <a:cs typeface="Times New Roman"/>
            </a:endParaRPr>
          </a:p>
        </p:txBody>
      </p:sp>
      <p:sp>
        <p:nvSpPr>
          <p:cNvPr id="3" name="object 3"/>
          <p:cNvSpPr txBox="1"/>
          <p:nvPr/>
        </p:nvSpPr>
        <p:spPr>
          <a:xfrm>
            <a:off x="246005" y="1365520"/>
            <a:ext cx="7903209" cy="3445510"/>
          </a:xfrm>
          <a:prstGeom prst="rect">
            <a:avLst/>
          </a:prstGeom>
        </p:spPr>
        <p:txBody>
          <a:bodyPr vert="horz" wrap="square" lIns="0" tIns="46990" rIns="0" bIns="0" rtlCol="0">
            <a:spAutoFit/>
          </a:bodyPr>
          <a:lstStyle/>
          <a:p>
            <a:pPr marL="354965" indent="-342900">
              <a:lnSpc>
                <a:spcPct val="100000"/>
              </a:lnSpc>
              <a:spcBef>
                <a:spcPts val="370"/>
              </a:spcBef>
              <a:buChar char="•"/>
              <a:tabLst>
                <a:tab pos="354965" algn="l"/>
                <a:tab pos="355600" algn="l"/>
              </a:tabLst>
            </a:pPr>
            <a:r>
              <a:rPr sz="2400" spc="-5" dirty="0">
                <a:latin typeface="Times New Roman"/>
                <a:cs typeface="Times New Roman"/>
              </a:rPr>
              <a:t>A checkers learning problem</a:t>
            </a:r>
            <a:endParaRPr sz="2400">
              <a:latin typeface="Times New Roman"/>
              <a:cs typeface="Times New Roman"/>
            </a:endParaRPr>
          </a:p>
          <a:p>
            <a:pPr marL="755015" lvl="1" indent="-285750">
              <a:lnSpc>
                <a:spcPct val="100000"/>
              </a:lnSpc>
              <a:spcBef>
                <a:spcPts val="229"/>
              </a:spcBef>
              <a:buChar char="–"/>
              <a:tabLst>
                <a:tab pos="755015" algn="l"/>
                <a:tab pos="755650" algn="l"/>
              </a:tabLst>
            </a:pPr>
            <a:r>
              <a:rPr sz="2000" spc="-5" dirty="0">
                <a:latin typeface="Times New Roman"/>
                <a:cs typeface="Times New Roman"/>
              </a:rPr>
              <a:t>Task </a:t>
            </a:r>
            <a:r>
              <a:rPr sz="2000" i="1" spc="-5" dirty="0">
                <a:latin typeface="Times New Roman"/>
                <a:cs typeface="Times New Roman"/>
              </a:rPr>
              <a:t>T </a:t>
            </a:r>
            <a:r>
              <a:rPr sz="2000" spc="-5" dirty="0">
                <a:latin typeface="Times New Roman"/>
                <a:cs typeface="Times New Roman"/>
              </a:rPr>
              <a:t>: </a:t>
            </a:r>
            <a:r>
              <a:rPr sz="2000" spc="-10" dirty="0">
                <a:latin typeface="Times New Roman"/>
                <a:cs typeface="Times New Roman"/>
              </a:rPr>
              <a:t>playing</a:t>
            </a:r>
            <a:r>
              <a:rPr sz="2000" dirty="0">
                <a:latin typeface="Times New Roman"/>
                <a:cs typeface="Times New Roman"/>
              </a:rPr>
              <a:t> </a:t>
            </a:r>
            <a:r>
              <a:rPr sz="2000" spc="-10" dirty="0">
                <a:latin typeface="Times New Roman"/>
                <a:cs typeface="Times New Roman"/>
              </a:rPr>
              <a:t>checkers</a:t>
            </a:r>
            <a:endParaRPr sz="2000">
              <a:latin typeface="Times New Roman"/>
              <a:cs typeface="Times New Roman"/>
            </a:endParaRPr>
          </a:p>
          <a:p>
            <a:pPr marL="755015" lvl="1" indent="-285750">
              <a:lnSpc>
                <a:spcPct val="100000"/>
              </a:lnSpc>
              <a:spcBef>
                <a:spcPts val="240"/>
              </a:spcBef>
              <a:buChar char="–"/>
              <a:tabLst>
                <a:tab pos="755015" algn="l"/>
                <a:tab pos="755650" algn="l"/>
              </a:tabLst>
            </a:pPr>
            <a:r>
              <a:rPr sz="2000" spc="-10" dirty="0">
                <a:latin typeface="Times New Roman"/>
                <a:cs typeface="Times New Roman"/>
              </a:rPr>
              <a:t>Performance measure </a:t>
            </a:r>
            <a:r>
              <a:rPr sz="2000" i="1" spc="-5" dirty="0">
                <a:latin typeface="Times New Roman"/>
                <a:cs typeface="Times New Roman"/>
              </a:rPr>
              <a:t>P </a:t>
            </a:r>
            <a:r>
              <a:rPr sz="2000" spc="-5" dirty="0">
                <a:latin typeface="Times New Roman"/>
                <a:cs typeface="Times New Roman"/>
              </a:rPr>
              <a:t>: percent of games won against</a:t>
            </a:r>
            <a:r>
              <a:rPr sz="2000" spc="75" dirty="0">
                <a:latin typeface="Times New Roman"/>
                <a:cs typeface="Times New Roman"/>
              </a:rPr>
              <a:t> </a:t>
            </a:r>
            <a:r>
              <a:rPr sz="2000" spc="-5" dirty="0">
                <a:latin typeface="Times New Roman"/>
                <a:cs typeface="Times New Roman"/>
              </a:rPr>
              <a:t>opponents</a:t>
            </a:r>
            <a:endParaRPr sz="2000">
              <a:latin typeface="Times New Roman"/>
              <a:cs typeface="Times New Roman"/>
            </a:endParaRPr>
          </a:p>
          <a:p>
            <a:pPr marL="755650" lvl="1" indent="-286385">
              <a:lnSpc>
                <a:spcPct val="100000"/>
              </a:lnSpc>
              <a:spcBef>
                <a:spcPts val="240"/>
              </a:spcBef>
              <a:buChar char="–"/>
              <a:tabLst>
                <a:tab pos="755015" algn="l"/>
                <a:tab pos="756285" algn="l"/>
              </a:tabLst>
            </a:pPr>
            <a:r>
              <a:rPr sz="2000" spc="-5" dirty="0">
                <a:latin typeface="Times New Roman"/>
                <a:cs typeface="Times New Roman"/>
              </a:rPr>
              <a:t>Training experience </a:t>
            </a:r>
            <a:r>
              <a:rPr sz="2000" i="1" spc="-5" dirty="0">
                <a:latin typeface="Times New Roman"/>
                <a:cs typeface="Times New Roman"/>
              </a:rPr>
              <a:t>E </a:t>
            </a:r>
            <a:r>
              <a:rPr sz="2000" spc="-5" dirty="0">
                <a:latin typeface="Times New Roman"/>
                <a:cs typeface="Times New Roman"/>
              </a:rPr>
              <a:t>: playing practice </a:t>
            </a:r>
            <a:r>
              <a:rPr sz="2000" spc="-10" dirty="0">
                <a:latin typeface="Times New Roman"/>
                <a:cs typeface="Times New Roman"/>
              </a:rPr>
              <a:t>games against</a:t>
            </a:r>
            <a:r>
              <a:rPr sz="2000" spc="25" dirty="0">
                <a:latin typeface="Times New Roman"/>
                <a:cs typeface="Times New Roman"/>
              </a:rPr>
              <a:t> </a:t>
            </a:r>
            <a:r>
              <a:rPr sz="2000" spc="-10" dirty="0">
                <a:latin typeface="Times New Roman"/>
                <a:cs typeface="Times New Roman"/>
              </a:rPr>
              <a:t>itself</a:t>
            </a:r>
            <a:endParaRPr sz="2000">
              <a:latin typeface="Times New Roman"/>
              <a:cs typeface="Times New Roman"/>
            </a:endParaRPr>
          </a:p>
          <a:p>
            <a:pPr lvl="1">
              <a:lnSpc>
                <a:spcPct val="100000"/>
              </a:lnSpc>
              <a:spcBef>
                <a:spcPts val="45"/>
              </a:spcBef>
              <a:buFont typeface="Times New Roman"/>
              <a:buChar char="–"/>
            </a:pPr>
            <a:endParaRPr sz="2500">
              <a:latin typeface="Times New Roman"/>
              <a:cs typeface="Times New Roman"/>
            </a:endParaRPr>
          </a:p>
          <a:p>
            <a:pPr marL="354965" indent="-342900">
              <a:lnSpc>
                <a:spcPct val="100000"/>
              </a:lnSpc>
              <a:spcBef>
                <a:spcPts val="5"/>
              </a:spcBef>
              <a:buChar char="•"/>
              <a:tabLst>
                <a:tab pos="354965" algn="l"/>
                <a:tab pos="355600" algn="l"/>
              </a:tabLst>
            </a:pPr>
            <a:r>
              <a:rPr sz="2400" spc="-5" dirty="0">
                <a:latin typeface="Times New Roman"/>
                <a:cs typeface="Times New Roman"/>
              </a:rPr>
              <a:t>A handwriting recognition learning</a:t>
            </a:r>
            <a:r>
              <a:rPr sz="2400" spc="-10" dirty="0">
                <a:latin typeface="Times New Roman"/>
                <a:cs typeface="Times New Roman"/>
              </a:rPr>
              <a:t> </a:t>
            </a:r>
            <a:r>
              <a:rPr sz="2400" spc="-5" dirty="0">
                <a:latin typeface="Times New Roman"/>
                <a:cs typeface="Times New Roman"/>
              </a:rPr>
              <a:t>problem</a:t>
            </a:r>
            <a:endParaRPr sz="2400">
              <a:latin typeface="Times New Roman"/>
              <a:cs typeface="Times New Roman"/>
            </a:endParaRPr>
          </a:p>
          <a:p>
            <a:pPr marL="755015" lvl="1" indent="-285750">
              <a:lnSpc>
                <a:spcPct val="100000"/>
              </a:lnSpc>
              <a:spcBef>
                <a:spcPts val="229"/>
              </a:spcBef>
              <a:buChar char="–"/>
              <a:tabLst>
                <a:tab pos="755015" algn="l"/>
                <a:tab pos="755650" algn="l"/>
              </a:tabLst>
            </a:pPr>
            <a:r>
              <a:rPr sz="2000" spc="-5" dirty="0">
                <a:latin typeface="Times New Roman"/>
                <a:cs typeface="Times New Roman"/>
              </a:rPr>
              <a:t>Task </a:t>
            </a:r>
            <a:r>
              <a:rPr sz="2000" i="1" spc="-5" dirty="0">
                <a:latin typeface="Times New Roman"/>
                <a:cs typeface="Times New Roman"/>
              </a:rPr>
              <a:t>T </a:t>
            </a:r>
            <a:r>
              <a:rPr sz="2000" spc="-5" dirty="0">
                <a:latin typeface="Times New Roman"/>
                <a:cs typeface="Times New Roman"/>
              </a:rPr>
              <a:t>: recognizing and classifying </a:t>
            </a:r>
            <a:r>
              <a:rPr sz="2000" spc="-10" dirty="0">
                <a:latin typeface="Times New Roman"/>
                <a:cs typeface="Times New Roman"/>
              </a:rPr>
              <a:t>handwritten words within</a:t>
            </a:r>
            <a:r>
              <a:rPr sz="2000" spc="145" dirty="0">
                <a:latin typeface="Times New Roman"/>
                <a:cs typeface="Times New Roman"/>
              </a:rPr>
              <a:t> </a:t>
            </a:r>
            <a:r>
              <a:rPr sz="2000" spc="-10" dirty="0">
                <a:latin typeface="Times New Roman"/>
                <a:cs typeface="Times New Roman"/>
              </a:rPr>
              <a:t>images</a:t>
            </a:r>
            <a:endParaRPr sz="2000">
              <a:latin typeface="Times New Roman"/>
              <a:cs typeface="Times New Roman"/>
            </a:endParaRPr>
          </a:p>
          <a:p>
            <a:pPr marL="755015" lvl="1" indent="-285750">
              <a:lnSpc>
                <a:spcPct val="100000"/>
              </a:lnSpc>
              <a:spcBef>
                <a:spcPts val="235"/>
              </a:spcBef>
              <a:buChar char="–"/>
              <a:tabLst>
                <a:tab pos="755015" algn="l"/>
                <a:tab pos="755650" algn="l"/>
              </a:tabLst>
            </a:pPr>
            <a:r>
              <a:rPr sz="2000" spc="-10" dirty="0">
                <a:latin typeface="Times New Roman"/>
                <a:cs typeface="Times New Roman"/>
              </a:rPr>
              <a:t>Performance measure </a:t>
            </a:r>
            <a:r>
              <a:rPr sz="2000" i="1" spc="-5" dirty="0">
                <a:latin typeface="Times New Roman"/>
                <a:cs typeface="Times New Roman"/>
              </a:rPr>
              <a:t>P </a:t>
            </a:r>
            <a:r>
              <a:rPr sz="2000" spc="-5" dirty="0">
                <a:latin typeface="Times New Roman"/>
                <a:cs typeface="Times New Roman"/>
              </a:rPr>
              <a:t>: </a:t>
            </a:r>
            <a:r>
              <a:rPr sz="2000" spc="-10" dirty="0">
                <a:latin typeface="Times New Roman"/>
                <a:cs typeface="Times New Roman"/>
              </a:rPr>
              <a:t>percent </a:t>
            </a:r>
            <a:r>
              <a:rPr sz="2000" spc="-5" dirty="0">
                <a:latin typeface="Times New Roman"/>
                <a:cs typeface="Times New Roman"/>
              </a:rPr>
              <a:t>of </a:t>
            </a:r>
            <a:r>
              <a:rPr sz="2000" spc="-10" dirty="0">
                <a:latin typeface="Times New Roman"/>
                <a:cs typeface="Times New Roman"/>
              </a:rPr>
              <a:t>words correctly</a:t>
            </a:r>
            <a:r>
              <a:rPr sz="2000" spc="65" dirty="0">
                <a:latin typeface="Times New Roman"/>
                <a:cs typeface="Times New Roman"/>
              </a:rPr>
              <a:t> </a:t>
            </a:r>
            <a:r>
              <a:rPr sz="2000" spc="-10" dirty="0">
                <a:latin typeface="Times New Roman"/>
                <a:cs typeface="Times New Roman"/>
              </a:rPr>
              <a:t>classified</a:t>
            </a:r>
            <a:endParaRPr sz="2000">
              <a:latin typeface="Times New Roman"/>
              <a:cs typeface="Times New Roman"/>
            </a:endParaRPr>
          </a:p>
          <a:p>
            <a:pPr marL="755015" marR="261620" lvl="1" indent="-285750">
              <a:lnSpc>
                <a:spcPts val="2160"/>
              </a:lnSpc>
              <a:spcBef>
                <a:spcPts val="509"/>
              </a:spcBef>
              <a:buChar char="–"/>
              <a:tabLst>
                <a:tab pos="755015" algn="l"/>
                <a:tab pos="756285" algn="l"/>
              </a:tabLst>
            </a:pPr>
            <a:r>
              <a:rPr sz="2000" spc="-5" dirty="0">
                <a:latin typeface="Times New Roman"/>
                <a:cs typeface="Times New Roman"/>
              </a:rPr>
              <a:t>Training experience </a:t>
            </a:r>
            <a:r>
              <a:rPr sz="2000" i="1" spc="-5" dirty="0">
                <a:latin typeface="Times New Roman"/>
                <a:cs typeface="Times New Roman"/>
              </a:rPr>
              <a:t>E </a:t>
            </a:r>
            <a:r>
              <a:rPr sz="2000" spc="-5" dirty="0">
                <a:latin typeface="Times New Roman"/>
                <a:cs typeface="Times New Roman"/>
              </a:rPr>
              <a:t>: a database of handwritten words with given  </a:t>
            </a:r>
            <a:r>
              <a:rPr sz="2000" spc="-10" dirty="0">
                <a:latin typeface="Times New Roman"/>
                <a:cs typeface="Times New Roman"/>
              </a:rPr>
              <a:t>classifications</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984885"/>
          </a:xfrm>
        </p:spPr>
        <p:txBody>
          <a:bodyPr/>
          <a:lstStyle/>
          <a:p>
            <a:r>
              <a:rPr lang="en-US" dirty="0"/>
              <a:t>Fitness Score</a:t>
            </a:r>
            <a:br>
              <a:rPr lang="en-US" dirty="0"/>
            </a:br>
            <a:endParaRPr lang="en-US" dirty="0"/>
          </a:p>
        </p:txBody>
      </p:sp>
      <p:sp>
        <p:nvSpPr>
          <p:cNvPr id="3" name="Text Placeholder 2"/>
          <p:cNvSpPr>
            <a:spLocks noGrp="1"/>
          </p:cNvSpPr>
          <p:nvPr>
            <p:ph type="body" idx="1"/>
          </p:nvPr>
        </p:nvSpPr>
        <p:spPr>
          <a:xfrm>
            <a:off x="235572" y="1305322"/>
            <a:ext cx="8630170" cy="5539978"/>
          </a:xfrm>
        </p:spPr>
        <p:txBody>
          <a:bodyPr/>
          <a:lstStyle/>
          <a:p>
            <a:pPr fontAlgn="base"/>
            <a:r>
              <a:rPr lang="en-US" sz="2000" dirty="0" smtClean="0"/>
              <a:t>A </a:t>
            </a:r>
            <a:r>
              <a:rPr lang="en-US" sz="2000" dirty="0"/>
              <a:t>Fitness Score is given to each individual which </a:t>
            </a:r>
            <a:r>
              <a:rPr lang="en-US" sz="2000" b="1" dirty="0"/>
              <a:t>shows the ability of an individual to “compete”</a:t>
            </a:r>
            <a:r>
              <a:rPr lang="en-US" sz="2000" dirty="0"/>
              <a:t>. The individual having optimal fitness score (or near optimal) are sought.</a:t>
            </a:r>
          </a:p>
          <a:p>
            <a:pPr fontAlgn="base"/>
            <a:r>
              <a:rPr lang="en-US" sz="2000" dirty="0"/>
              <a:t>The GAs maintains the population of n individuals (chromosome/solutions) along with their fitness scores</a:t>
            </a:r>
            <a:r>
              <a:rPr lang="en-US" sz="2000" dirty="0" smtClean="0"/>
              <a:t>. The </a:t>
            </a:r>
            <a:r>
              <a:rPr lang="en-US" sz="2000" dirty="0"/>
              <a:t>individuals having better fitness scores are given more chance to reproduce than others. The individuals with better fitness scores are selected who mate and produce </a:t>
            </a:r>
            <a:r>
              <a:rPr lang="en-US" sz="2000" b="1" dirty="0"/>
              <a:t>better offspring</a:t>
            </a:r>
            <a:r>
              <a:rPr lang="en-US" sz="2000" dirty="0"/>
              <a:t> by combining chromosomes of parents. The population size is static so the room has to be created for new arrivals. So, some individuals die and get replaced by new arrivals eventually creating new generation when all the mating opportunity of the old population is exhausted. It is hoped that over successive generations better solutions will arrive while least fit die.</a:t>
            </a:r>
          </a:p>
          <a:p>
            <a:pPr fontAlgn="base"/>
            <a:r>
              <a:rPr lang="en-US" sz="2000" dirty="0"/>
              <a:t>Each new generation has on average more “better genes” than the individual (solution) of previous generations. Thus each new generations have better </a:t>
            </a:r>
            <a:r>
              <a:rPr lang="en-US" sz="2000" b="1" dirty="0"/>
              <a:t>“partial solutions”</a:t>
            </a:r>
            <a:r>
              <a:rPr lang="en-US" sz="2000" dirty="0"/>
              <a:t> than previous generations. Once the </a:t>
            </a:r>
            <a:r>
              <a:rPr lang="en-US" sz="2000" dirty="0" err="1"/>
              <a:t>offsprings</a:t>
            </a:r>
            <a:r>
              <a:rPr lang="en-US" sz="2000" dirty="0"/>
              <a:t> produced having no significant difference than offspring produced by previous populations, the population is converged. The algorithm is said to be converged to a set of solutions for the problem.</a:t>
            </a:r>
          </a:p>
          <a:p>
            <a:endParaRPr lang="en-US" sz="2000" dirty="0"/>
          </a:p>
        </p:txBody>
      </p:sp>
    </p:spTree>
    <p:extLst>
      <p:ext uri="{BB962C8B-B14F-4D97-AF65-F5344CB8AC3E}">
        <p14:creationId xmlns:p14="http://schemas.microsoft.com/office/powerpoint/2010/main" val="190251375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4826000" cy="513080"/>
          </a:xfrm>
          <a:prstGeom prst="rect">
            <a:avLst/>
          </a:prstGeom>
        </p:spPr>
        <p:txBody>
          <a:bodyPr vert="horz" wrap="square" lIns="0" tIns="12065" rIns="0" bIns="0" rtlCol="0">
            <a:spAutoFit/>
          </a:bodyPr>
          <a:lstStyle/>
          <a:p>
            <a:pPr marL="12700">
              <a:lnSpc>
                <a:spcPct val="100000"/>
              </a:lnSpc>
              <a:spcBef>
                <a:spcPts val="95"/>
              </a:spcBef>
            </a:pPr>
            <a:r>
              <a:rPr spc="-5" dirty="0"/>
              <a:t>Issues in Machine Learning</a:t>
            </a:r>
          </a:p>
        </p:txBody>
      </p:sp>
      <p:sp>
        <p:nvSpPr>
          <p:cNvPr id="3" name="object 3"/>
          <p:cNvSpPr txBox="1"/>
          <p:nvPr/>
        </p:nvSpPr>
        <p:spPr>
          <a:xfrm>
            <a:off x="317633" y="1623567"/>
            <a:ext cx="8477250" cy="2874010"/>
          </a:xfrm>
          <a:prstGeom prst="rect">
            <a:avLst/>
          </a:prstGeom>
        </p:spPr>
        <p:txBody>
          <a:bodyPr vert="horz" wrap="square" lIns="0" tIns="12700" rIns="0" bIns="0" rtlCol="0">
            <a:spAutoFit/>
          </a:bodyPr>
          <a:lstStyle/>
          <a:p>
            <a:pPr marL="621665" marR="33655" indent="-609600">
              <a:lnSpc>
                <a:spcPct val="100000"/>
              </a:lnSpc>
              <a:spcBef>
                <a:spcPts val="100"/>
              </a:spcBef>
              <a:buChar char="•"/>
              <a:tabLst>
                <a:tab pos="621665" algn="l"/>
                <a:tab pos="622300" algn="l"/>
              </a:tabLst>
            </a:pPr>
            <a:r>
              <a:rPr sz="2400" spc="-5" dirty="0">
                <a:latin typeface="Times New Roman"/>
                <a:cs typeface="Times New Roman"/>
              </a:rPr>
              <a:t>What algorithms exist for learning general target functions from  specific training examples</a:t>
            </a:r>
            <a:r>
              <a:rPr sz="2400" spc="-15" dirty="0">
                <a:latin typeface="Times New Roman"/>
                <a:cs typeface="Times New Roman"/>
              </a:rPr>
              <a:t> </a:t>
            </a:r>
            <a:r>
              <a:rPr sz="2400" dirty="0">
                <a:latin typeface="Times New Roman"/>
                <a:cs typeface="Times New Roman"/>
              </a:rPr>
              <a:t>?</a:t>
            </a:r>
            <a:endParaRPr sz="2400">
              <a:latin typeface="Times New Roman"/>
              <a:cs typeface="Times New Roman"/>
            </a:endParaRPr>
          </a:p>
          <a:p>
            <a:pPr>
              <a:lnSpc>
                <a:spcPct val="100000"/>
              </a:lnSpc>
              <a:spcBef>
                <a:spcPts val="45"/>
              </a:spcBef>
              <a:buFont typeface="Times New Roman"/>
              <a:buChar char="•"/>
            </a:pPr>
            <a:endParaRPr sz="3450">
              <a:latin typeface="Times New Roman"/>
              <a:cs typeface="Times New Roman"/>
            </a:endParaRPr>
          </a:p>
          <a:p>
            <a:pPr marL="621665" indent="-609600">
              <a:lnSpc>
                <a:spcPct val="100000"/>
              </a:lnSpc>
              <a:buChar char="•"/>
              <a:tabLst>
                <a:tab pos="621665" algn="l"/>
                <a:tab pos="622300" algn="l"/>
              </a:tabLst>
            </a:pPr>
            <a:r>
              <a:rPr sz="2400" spc="-5" dirty="0">
                <a:latin typeface="Times New Roman"/>
                <a:cs typeface="Times New Roman"/>
              </a:rPr>
              <a:t>How does the number of training examples influence accuracy</a:t>
            </a:r>
            <a:r>
              <a:rPr sz="2400" spc="-55" dirty="0">
                <a:latin typeface="Times New Roman"/>
                <a:cs typeface="Times New Roman"/>
              </a:rPr>
              <a:t> </a:t>
            </a:r>
            <a:r>
              <a:rPr sz="2400" dirty="0">
                <a:latin typeface="Times New Roman"/>
                <a:cs typeface="Times New Roman"/>
              </a:rPr>
              <a:t>?</a:t>
            </a:r>
            <a:endParaRPr sz="2400">
              <a:latin typeface="Times New Roman"/>
              <a:cs typeface="Times New Roman"/>
            </a:endParaRPr>
          </a:p>
          <a:p>
            <a:pPr>
              <a:lnSpc>
                <a:spcPct val="100000"/>
              </a:lnSpc>
              <a:spcBef>
                <a:spcPts val="50"/>
              </a:spcBef>
              <a:buFont typeface="Times New Roman"/>
              <a:buChar char="•"/>
            </a:pPr>
            <a:endParaRPr sz="3450">
              <a:latin typeface="Times New Roman"/>
              <a:cs typeface="Times New Roman"/>
            </a:endParaRPr>
          </a:p>
          <a:p>
            <a:pPr marL="622300" marR="317500" indent="-609600">
              <a:lnSpc>
                <a:spcPct val="100000"/>
              </a:lnSpc>
              <a:spcBef>
                <a:spcPts val="5"/>
              </a:spcBef>
              <a:buChar char="•"/>
              <a:tabLst>
                <a:tab pos="621665" algn="l"/>
                <a:tab pos="622300" algn="l"/>
              </a:tabLst>
            </a:pPr>
            <a:r>
              <a:rPr sz="2400" spc="-5" dirty="0">
                <a:latin typeface="Times New Roman"/>
                <a:cs typeface="Times New Roman"/>
              </a:rPr>
              <a:t>When and how can prior knowledge held by the learner guide  the process of generalizing from examples</a:t>
            </a:r>
            <a:r>
              <a:rPr sz="2400" spc="-2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6042660" cy="513080"/>
          </a:xfrm>
          <a:prstGeom prst="rect">
            <a:avLst/>
          </a:prstGeom>
        </p:spPr>
        <p:txBody>
          <a:bodyPr vert="horz" wrap="square" lIns="0" tIns="12065" rIns="0" bIns="0" rtlCol="0">
            <a:spAutoFit/>
          </a:bodyPr>
          <a:lstStyle/>
          <a:p>
            <a:pPr marL="12700">
              <a:lnSpc>
                <a:spcPct val="100000"/>
              </a:lnSpc>
              <a:spcBef>
                <a:spcPts val="95"/>
              </a:spcBef>
            </a:pPr>
            <a:r>
              <a:rPr spc="-5" dirty="0"/>
              <a:t>Issues in Machine Learning</a:t>
            </a:r>
            <a:r>
              <a:rPr spc="30" dirty="0"/>
              <a:t> </a:t>
            </a:r>
            <a:r>
              <a:rPr spc="-5" dirty="0"/>
              <a:t>(cont.)</a:t>
            </a:r>
          </a:p>
        </p:txBody>
      </p:sp>
      <p:sp>
        <p:nvSpPr>
          <p:cNvPr id="3" name="object 3"/>
          <p:cNvSpPr txBox="1"/>
          <p:nvPr/>
        </p:nvSpPr>
        <p:spPr>
          <a:xfrm>
            <a:off x="524135" y="1500123"/>
            <a:ext cx="8051800" cy="3312160"/>
          </a:xfrm>
          <a:prstGeom prst="rect">
            <a:avLst/>
          </a:prstGeom>
        </p:spPr>
        <p:txBody>
          <a:bodyPr vert="horz" wrap="square" lIns="0" tIns="86360" rIns="0" bIns="0" rtlCol="0">
            <a:spAutoFit/>
          </a:bodyPr>
          <a:lstStyle/>
          <a:p>
            <a:pPr marL="621665" marR="5080" indent="-609600">
              <a:lnSpc>
                <a:spcPct val="79800"/>
              </a:lnSpc>
              <a:spcBef>
                <a:spcPts val="680"/>
              </a:spcBef>
              <a:buChar char="•"/>
              <a:tabLst>
                <a:tab pos="621665" algn="l"/>
                <a:tab pos="622300" algn="l"/>
              </a:tabLst>
            </a:pPr>
            <a:r>
              <a:rPr sz="2400" spc="-5" dirty="0">
                <a:latin typeface="Times New Roman"/>
                <a:cs typeface="Times New Roman"/>
              </a:rPr>
              <a:t>What is the best strategy for choosing </a:t>
            </a:r>
            <a:r>
              <a:rPr sz="2400" dirty="0">
                <a:latin typeface="Times New Roman"/>
                <a:cs typeface="Times New Roman"/>
              </a:rPr>
              <a:t>a </a:t>
            </a:r>
            <a:r>
              <a:rPr sz="2400" spc="-5" dirty="0">
                <a:latin typeface="Times New Roman"/>
                <a:cs typeface="Times New Roman"/>
              </a:rPr>
              <a:t>useful next training  </a:t>
            </a:r>
            <a:r>
              <a:rPr sz="2400" dirty="0">
                <a:latin typeface="Times New Roman"/>
                <a:cs typeface="Times New Roman"/>
              </a:rPr>
              <a:t>experience, and how does the </a:t>
            </a:r>
            <a:r>
              <a:rPr sz="2400" spc="-5" dirty="0">
                <a:latin typeface="Times New Roman"/>
                <a:cs typeface="Times New Roman"/>
              </a:rPr>
              <a:t>choice of this strategy alter the  complexity of the learning problem</a:t>
            </a:r>
            <a:r>
              <a:rPr sz="2400" spc="-15" dirty="0">
                <a:latin typeface="Times New Roman"/>
                <a:cs typeface="Times New Roman"/>
              </a:rPr>
              <a:t> </a:t>
            </a:r>
            <a:r>
              <a:rPr sz="2400" dirty="0">
                <a:latin typeface="Times New Roman"/>
                <a:cs typeface="Times New Roman"/>
              </a:rPr>
              <a:t>?</a:t>
            </a:r>
            <a:endParaRPr sz="2400">
              <a:latin typeface="Times New Roman"/>
              <a:cs typeface="Times New Roman"/>
            </a:endParaRPr>
          </a:p>
          <a:p>
            <a:pPr>
              <a:lnSpc>
                <a:spcPct val="100000"/>
              </a:lnSpc>
              <a:spcBef>
                <a:spcPts val="5"/>
              </a:spcBef>
              <a:buFont typeface="Times New Roman"/>
              <a:buChar char="•"/>
            </a:pPr>
            <a:endParaRPr sz="3000">
              <a:latin typeface="Times New Roman"/>
              <a:cs typeface="Times New Roman"/>
            </a:endParaRPr>
          </a:p>
          <a:p>
            <a:pPr marL="622300" marR="435609" indent="-609600">
              <a:lnSpc>
                <a:spcPct val="79800"/>
              </a:lnSpc>
              <a:buChar char="•"/>
              <a:tabLst>
                <a:tab pos="621665" algn="l"/>
                <a:tab pos="622300" algn="l"/>
              </a:tabLst>
            </a:pPr>
            <a:r>
              <a:rPr sz="2400" spc="-5" dirty="0">
                <a:latin typeface="Times New Roman"/>
                <a:cs typeface="Times New Roman"/>
              </a:rPr>
              <a:t>What is the best way to reduce the learning task to one or  more function approximation problems</a:t>
            </a:r>
            <a:r>
              <a:rPr sz="2400" spc="-20" dirty="0">
                <a:latin typeface="Times New Roman"/>
                <a:cs typeface="Times New Roman"/>
              </a:rPr>
              <a:t> </a:t>
            </a:r>
            <a:r>
              <a:rPr sz="2400" dirty="0">
                <a:latin typeface="Times New Roman"/>
                <a:cs typeface="Times New Roman"/>
              </a:rPr>
              <a:t>?</a:t>
            </a:r>
            <a:endParaRPr sz="2400">
              <a:latin typeface="Times New Roman"/>
              <a:cs typeface="Times New Roman"/>
            </a:endParaRPr>
          </a:p>
          <a:p>
            <a:pPr>
              <a:lnSpc>
                <a:spcPct val="100000"/>
              </a:lnSpc>
              <a:spcBef>
                <a:spcPts val="50"/>
              </a:spcBef>
              <a:buFont typeface="Times New Roman"/>
              <a:buChar char="•"/>
            </a:pPr>
            <a:endParaRPr sz="2950">
              <a:latin typeface="Times New Roman"/>
              <a:cs typeface="Times New Roman"/>
            </a:endParaRPr>
          </a:p>
          <a:p>
            <a:pPr marL="622300" marR="135255" indent="-609600">
              <a:lnSpc>
                <a:spcPct val="80000"/>
              </a:lnSpc>
              <a:buChar char="•"/>
              <a:tabLst>
                <a:tab pos="621665" algn="l"/>
                <a:tab pos="622300" algn="l"/>
              </a:tabLst>
            </a:pPr>
            <a:r>
              <a:rPr sz="2400" spc="-5" dirty="0">
                <a:latin typeface="Times New Roman"/>
                <a:cs typeface="Times New Roman"/>
              </a:rPr>
              <a:t>How can the learner automatically alter its representation to  improve its ability to represent and learn the</a:t>
            </a:r>
            <a:r>
              <a:rPr sz="2400" spc="-30" dirty="0">
                <a:latin typeface="Times New Roman"/>
                <a:cs typeface="Times New Roman"/>
              </a:rPr>
              <a:t> </a:t>
            </a:r>
            <a:r>
              <a:rPr sz="2400" spc="-5" dirty="0">
                <a:latin typeface="Times New Roman"/>
                <a:cs typeface="Times New Roman"/>
              </a:rPr>
              <a:t>target</a:t>
            </a:r>
            <a:endParaRPr sz="2400">
              <a:latin typeface="Times New Roman"/>
              <a:cs typeface="Times New Roman"/>
            </a:endParaRPr>
          </a:p>
          <a:p>
            <a:pPr marL="622300">
              <a:lnSpc>
                <a:spcPts val="2300"/>
              </a:lnSpc>
            </a:pPr>
            <a:r>
              <a:rPr sz="2400" spc="-5" dirty="0">
                <a:latin typeface="Times New Roman"/>
                <a:cs typeface="Times New Roman"/>
              </a:rPr>
              <a:t>function</a:t>
            </a:r>
            <a:r>
              <a:rPr sz="2400" spc="-1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4" y="298450"/>
            <a:ext cx="8679929" cy="492443"/>
          </a:xfrm>
        </p:spPr>
        <p:txBody>
          <a:bodyPr/>
          <a:lstStyle/>
          <a:p>
            <a:r>
              <a:rPr lang="en-US" dirty="0" smtClean="0"/>
              <a:t>Data Science</a:t>
            </a:r>
            <a:endParaRPr lang="en-US" dirty="0"/>
          </a:p>
        </p:txBody>
      </p:sp>
      <p:sp>
        <p:nvSpPr>
          <p:cNvPr id="3" name="Text Placeholder 2"/>
          <p:cNvSpPr>
            <a:spLocks noGrp="1"/>
          </p:cNvSpPr>
          <p:nvPr>
            <p:ph type="body" idx="1"/>
          </p:nvPr>
        </p:nvSpPr>
        <p:spPr>
          <a:xfrm>
            <a:off x="244214" y="1428496"/>
            <a:ext cx="8630170" cy="4801314"/>
          </a:xfrm>
        </p:spPr>
        <p:txBody>
          <a:bodyPr/>
          <a:lstStyle/>
          <a:p>
            <a:r>
              <a:rPr lang="en-US" b="1" dirty="0"/>
              <a:t>Data science</a:t>
            </a:r>
            <a:r>
              <a:rPr lang="en-US" dirty="0"/>
              <a:t> is an </a:t>
            </a:r>
            <a:r>
              <a:rPr lang="en-US" dirty="0">
                <a:hlinkClick r:id="rId2" tooltip="Inter-disciplinary"/>
              </a:rPr>
              <a:t>inter-disciplinary</a:t>
            </a:r>
            <a:r>
              <a:rPr lang="en-US" dirty="0"/>
              <a:t> field that uses scientific methods, processes, algorithms and systems to extract </a:t>
            </a:r>
            <a:r>
              <a:rPr lang="en-US" dirty="0">
                <a:hlinkClick r:id="rId3" tooltip="Knowledge"/>
              </a:rPr>
              <a:t>knowledge</a:t>
            </a:r>
            <a:r>
              <a:rPr lang="en-US" dirty="0"/>
              <a:t> and insights from many structural and </a:t>
            </a:r>
            <a:r>
              <a:rPr lang="en-US" dirty="0">
                <a:hlinkClick r:id="rId4" tooltip="Unstructured data"/>
              </a:rPr>
              <a:t>unstructured </a:t>
            </a:r>
            <a:r>
              <a:rPr lang="en-US" dirty="0" smtClean="0">
                <a:hlinkClick r:id="rId4" tooltip="Unstructured data"/>
              </a:rPr>
              <a:t>data</a:t>
            </a:r>
            <a:r>
              <a:rPr lang="en-US" dirty="0" smtClean="0"/>
              <a:t>.</a:t>
            </a:r>
            <a:r>
              <a:rPr lang="en-US" baseline="30000" dirty="0"/>
              <a:t> </a:t>
            </a:r>
            <a:r>
              <a:rPr lang="en-US" dirty="0" smtClean="0"/>
              <a:t>Data </a:t>
            </a:r>
            <a:r>
              <a:rPr lang="en-US" dirty="0"/>
              <a:t>science is related to </a:t>
            </a:r>
            <a:r>
              <a:rPr lang="en-US" dirty="0">
                <a:hlinkClick r:id="rId5" tooltip="Data mining"/>
              </a:rPr>
              <a:t>data mining</a:t>
            </a:r>
            <a:r>
              <a:rPr lang="en-US" dirty="0"/>
              <a:t>, </a:t>
            </a:r>
            <a:r>
              <a:rPr lang="en-US" dirty="0">
                <a:hlinkClick r:id="rId6" tooltip="Machine learning"/>
              </a:rPr>
              <a:t>machine learning</a:t>
            </a:r>
            <a:r>
              <a:rPr lang="en-US" dirty="0"/>
              <a:t> and </a:t>
            </a:r>
            <a:r>
              <a:rPr lang="en-US" dirty="0">
                <a:hlinkClick r:id="rId7" tooltip="Big data"/>
              </a:rPr>
              <a:t>big data</a:t>
            </a:r>
            <a:r>
              <a:rPr lang="en-US" dirty="0" smtClean="0"/>
              <a:t>.</a:t>
            </a:r>
          </a:p>
          <a:p>
            <a:endParaRPr lang="en-US" dirty="0"/>
          </a:p>
          <a:p>
            <a:r>
              <a:rPr lang="en-US" dirty="0"/>
              <a:t>Data science continues to evolve as one of the most promising and in-demand career paths for skilled professionals. Today, successful data professionals understand that they must advance past the traditional skills of analyzing large amounts of data, data mining, and programming skills. In order to uncover useful intelligence for their organizations, data scientists must master the full spectrum of the data science life cycle and possess a level of flexibility and understanding to maximize returns at each phase of the process.</a:t>
            </a:r>
          </a:p>
        </p:txBody>
      </p:sp>
    </p:spTree>
    <p:extLst>
      <p:ext uri="{BB962C8B-B14F-4D97-AF65-F5344CB8AC3E}">
        <p14:creationId xmlns:p14="http://schemas.microsoft.com/office/powerpoint/2010/main" val="87850308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298450"/>
            <a:ext cx="8679929" cy="492443"/>
          </a:xfrm>
        </p:spPr>
        <p:txBody>
          <a:bodyPr/>
          <a:lstStyle/>
          <a:p>
            <a:r>
              <a:rPr lang="en-US" dirty="0" smtClean="0"/>
              <a:t>Common Disciplines of a Data Scientist</a:t>
            </a:r>
            <a:endParaRPr lang="en-US" dirty="0"/>
          </a:p>
        </p:txBody>
      </p:sp>
      <p:pic>
        <p:nvPicPr>
          <p:cNvPr id="8194" name="Picture 2" descr="By Calvin.Andrus (Own work) [CC BY-SA 3.0 (http://creativecommons.org/licenses/by-sa/3.0)], via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593850"/>
            <a:ext cx="5918199"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67838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Data Science Life Cycle</a:t>
            </a:r>
            <a:br>
              <a:rPr lang="en-US" b="0" dirty="0"/>
            </a:br>
            <a:endParaRPr lang="en-US" dirty="0"/>
          </a:p>
        </p:txBody>
      </p:sp>
      <p:pic>
        <p:nvPicPr>
          <p:cNvPr id="10244" name="Picture 4" descr="https://cdn3.datascience.berkeley.edu/content/0be56de3069740669fe2d696fb60220e/DataScienceLifeCy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361" y="1356097"/>
            <a:ext cx="4074605" cy="2990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9700" y="4616787"/>
            <a:ext cx="8679929" cy="2031325"/>
          </a:xfrm>
          <a:prstGeom prst="rect">
            <a:avLst/>
          </a:prstGeom>
        </p:spPr>
        <p:txBody>
          <a:bodyPr wrap="square">
            <a:spAutoFit/>
          </a:bodyPr>
          <a:lstStyle/>
          <a:p>
            <a:r>
              <a:rPr lang="en-US" i="1" dirty="0">
                <a:solidFill>
                  <a:srgbClr val="282828"/>
                </a:solidFill>
                <a:latin typeface="Freight Sans"/>
              </a:rPr>
              <a:t>The image represents the five stages of the data science life cycle: </a:t>
            </a:r>
            <a:r>
              <a:rPr lang="en-US" b="1" i="1" dirty="0">
                <a:solidFill>
                  <a:srgbClr val="282828"/>
                </a:solidFill>
                <a:latin typeface="Freight Sans"/>
              </a:rPr>
              <a:t>Capture</a:t>
            </a:r>
            <a:r>
              <a:rPr lang="en-US" i="1" dirty="0">
                <a:solidFill>
                  <a:srgbClr val="282828"/>
                </a:solidFill>
                <a:latin typeface="Freight Sans"/>
              </a:rPr>
              <a:t>, (data acquisition, data entry, signal reception, data extraction); </a:t>
            </a:r>
            <a:r>
              <a:rPr lang="en-US" b="1" i="1" dirty="0">
                <a:solidFill>
                  <a:srgbClr val="282828"/>
                </a:solidFill>
                <a:latin typeface="Freight Sans"/>
              </a:rPr>
              <a:t>Maintain</a:t>
            </a:r>
            <a:r>
              <a:rPr lang="en-US" i="1" dirty="0">
                <a:solidFill>
                  <a:srgbClr val="282828"/>
                </a:solidFill>
                <a:latin typeface="Freight Sans"/>
              </a:rPr>
              <a:t> (data warehousing, data cleansing, data staging, data processing, data architecture); </a:t>
            </a:r>
            <a:r>
              <a:rPr lang="en-US" b="1" i="1" dirty="0">
                <a:solidFill>
                  <a:srgbClr val="282828"/>
                </a:solidFill>
                <a:latin typeface="Freight Sans"/>
              </a:rPr>
              <a:t>Process</a:t>
            </a:r>
            <a:r>
              <a:rPr lang="en-US" i="1" dirty="0">
                <a:solidFill>
                  <a:srgbClr val="282828"/>
                </a:solidFill>
                <a:latin typeface="Freight Sans"/>
              </a:rPr>
              <a:t> (data mining, clustering/classification, data modeling, data summarization); </a:t>
            </a:r>
            <a:r>
              <a:rPr lang="en-US" b="1" i="1" dirty="0">
                <a:solidFill>
                  <a:srgbClr val="282828"/>
                </a:solidFill>
                <a:latin typeface="Freight Sans"/>
              </a:rPr>
              <a:t>Analyze</a:t>
            </a:r>
            <a:r>
              <a:rPr lang="en-US" i="1" dirty="0">
                <a:solidFill>
                  <a:srgbClr val="282828"/>
                </a:solidFill>
                <a:latin typeface="Freight Sans"/>
              </a:rPr>
              <a:t> (exploratory/confirmatory, predictive analysis, regression, text mining, qualitative analysis); </a:t>
            </a:r>
            <a:r>
              <a:rPr lang="en-US" b="1" i="1" dirty="0">
                <a:solidFill>
                  <a:srgbClr val="282828"/>
                </a:solidFill>
                <a:latin typeface="Freight Sans"/>
              </a:rPr>
              <a:t>Communicate</a:t>
            </a:r>
            <a:r>
              <a:rPr lang="en-US" i="1" dirty="0">
                <a:solidFill>
                  <a:srgbClr val="282828"/>
                </a:solidFill>
                <a:latin typeface="Freight Sans"/>
              </a:rPr>
              <a:t> (data reporting, data visualization, business intelligence, decision making).</a:t>
            </a:r>
            <a:endParaRPr lang="en-US" dirty="0"/>
          </a:p>
        </p:txBody>
      </p:sp>
    </p:spTree>
    <p:extLst>
      <p:ext uri="{BB962C8B-B14F-4D97-AF65-F5344CB8AC3E}">
        <p14:creationId xmlns:p14="http://schemas.microsoft.com/office/powerpoint/2010/main" val="11118322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98450"/>
            <a:ext cx="8679929" cy="492443"/>
          </a:xfrm>
        </p:spPr>
        <p:txBody>
          <a:bodyPr/>
          <a:lstStyle/>
          <a:p>
            <a:r>
              <a:rPr lang="en-US" dirty="0" smtClean="0"/>
              <a:t>Data Science vs Machine Learning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1060450"/>
            <a:ext cx="6934200" cy="5562600"/>
          </a:xfrm>
          <a:prstGeom prst="rect">
            <a:avLst/>
          </a:prstGeom>
        </p:spPr>
      </p:pic>
    </p:spTree>
    <p:extLst>
      <p:ext uri="{BB962C8B-B14F-4D97-AF65-F5344CB8AC3E}">
        <p14:creationId xmlns:p14="http://schemas.microsoft.com/office/powerpoint/2010/main" val="228286797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9335" y="3194050"/>
            <a:ext cx="8630170" cy="646331"/>
          </a:xfrm>
        </p:spPr>
        <p:txBody>
          <a:bodyPr/>
          <a:lstStyle/>
          <a:p>
            <a:pPr algn="ctr"/>
            <a:r>
              <a:rPr lang="en-US" sz="4200" dirty="0" smtClean="0"/>
              <a:t>THANK YOU</a:t>
            </a:r>
            <a:endParaRPr lang="en-US" sz="4200" dirty="0"/>
          </a:p>
        </p:txBody>
      </p:sp>
    </p:spTree>
    <p:extLst>
      <p:ext uri="{BB962C8B-B14F-4D97-AF65-F5344CB8AC3E}">
        <p14:creationId xmlns:p14="http://schemas.microsoft.com/office/powerpoint/2010/main" val="985664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8693150" cy="513080"/>
          </a:xfrm>
          <a:prstGeom prst="rect">
            <a:avLst/>
          </a:prstGeom>
        </p:spPr>
        <p:txBody>
          <a:bodyPr vert="horz" wrap="square" lIns="0" tIns="12065" rIns="0" bIns="0" rtlCol="0">
            <a:spAutoFit/>
          </a:bodyPr>
          <a:lstStyle/>
          <a:p>
            <a:pPr marL="12700">
              <a:lnSpc>
                <a:spcPct val="100000"/>
              </a:lnSpc>
              <a:spcBef>
                <a:spcPts val="95"/>
              </a:spcBef>
            </a:pPr>
            <a:r>
              <a:rPr spc="-5" dirty="0"/>
              <a:t>Well-Posed Learning Problems : Examples</a:t>
            </a:r>
            <a:r>
              <a:rPr spc="80" dirty="0"/>
              <a:t> </a:t>
            </a:r>
            <a:r>
              <a:rPr spc="-5" dirty="0"/>
              <a:t>(cont.)</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17</a:t>
            </a:fld>
            <a:endParaRPr sz="1400">
              <a:latin typeface="Times New Roman"/>
              <a:cs typeface="Times New Roman"/>
            </a:endParaRPr>
          </a:p>
        </p:txBody>
      </p:sp>
      <p:sp>
        <p:nvSpPr>
          <p:cNvPr id="3" name="object 3"/>
          <p:cNvSpPr txBox="1"/>
          <p:nvPr/>
        </p:nvSpPr>
        <p:spPr>
          <a:xfrm>
            <a:off x="246005" y="1354580"/>
            <a:ext cx="8607425" cy="2341880"/>
          </a:xfrm>
          <a:prstGeom prst="rect">
            <a:avLst/>
          </a:prstGeom>
        </p:spPr>
        <p:txBody>
          <a:bodyPr vert="horz" wrap="square" lIns="0" tIns="86360" rIns="0" bIns="0" rtlCol="0">
            <a:spAutoFit/>
          </a:bodyPr>
          <a:lstStyle/>
          <a:p>
            <a:pPr marL="354965" indent="-342900">
              <a:lnSpc>
                <a:spcPct val="100000"/>
              </a:lnSpc>
              <a:spcBef>
                <a:spcPts val="680"/>
              </a:spcBef>
              <a:buChar char="•"/>
              <a:tabLst>
                <a:tab pos="354965" algn="l"/>
                <a:tab pos="355600" algn="l"/>
              </a:tabLst>
            </a:pPr>
            <a:r>
              <a:rPr sz="2400" spc="-5" dirty="0">
                <a:latin typeface="Times New Roman"/>
                <a:cs typeface="Times New Roman"/>
              </a:rPr>
              <a:t>A robot driving learning</a:t>
            </a:r>
            <a:r>
              <a:rPr sz="2400" spc="-10" dirty="0">
                <a:latin typeface="Times New Roman"/>
                <a:cs typeface="Times New Roman"/>
              </a:rPr>
              <a:t> </a:t>
            </a:r>
            <a:r>
              <a:rPr sz="2400" spc="-5" dirty="0">
                <a:latin typeface="Times New Roman"/>
                <a:cs typeface="Times New Roman"/>
              </a:rPr>
              <a:t>problem</a:t>
            </a:r>
            <a:endParaRPr sz="2400">
              <a:latin typeface="Times New Roman"/>
              <a:cs typeface="Times New Roman"/>
            </a:endParaRPr>
          </a:p>
          <a:p>
            <a:pPr marL="755650" lvl="1" indent="-285750">
              <a:lnSpc>
                <a:spcPct val="100000"/>
              </a:lnSpc>
              <a:spcBef>
                <a:spcPts val="535"/>
              </a:spcBef>
              <a:buChar char="–"/>
              <a:tabLst>
                <a:tab pos="755015" algn="l"/>
                <a:tab pos="755650" algn="l"/>
              </a:tabLst>
            </a:pPr>
            <a:r>
              <a:rPr sz="2200" spc="-5" dirty="0">
                <a:latin typeface="Times New Roman"/>
                <a:cs typeface="Times New Roman"/>
              </a:rPr>
              <a:t>Task </a:t>
            </a:r>
            <a:r>
              <a:rPr sz="2200" i="1" dirty="0">
                <a:latin typeface="Times New Roman"/>
                <a:cs typeface="Times New Roman"/>
              </a:rPr>
              <a:t>T </a:t>
            </a:r>
            <a:r>
              <a:rPr sz="2200" dirty="0">
                <a:latin typeface="Times New Roman"/>
                <a:cs typeface="Times New Roman"/>
              </a:rPr>
              <a:t>: driving on public four-lane </a:t>
            </a:r>
            <a:r>
              <a:rPr sz="2200" spc="-5" dirty="0">
                <a:latin typeface="Times New Roman"/>
                <a:cs typeface="Times New Roman"/>
              </a:rPr>
              <a:t>highways using vision</a:t>
            </a:r>
            <a:r>
              <a:rPr sz="2200" spc="-50" dirty="0">
                <a:latin typeface="Times New Roman"/>
                <a:cs typeface="Times New Roman"/>
              </a:rPr>
              <a:t> </a:t>
            </a:r>
            <a:r>
              <a:rPr sz="2200" spc="-5" dirty="0">
                <a:latin typeface="Times New Roman"/>
                <a:cs typeface="Times New Roman"/>
              </a:rPr>
              <a:t>sensors</a:t>
            </a:r>
            <a:endParaRPr sz="2200">
              <a:latin typeface="Times New Roman"/>
              <a:cs typeface="Times New Roman"/>
            </a:endParaRPr>
          </a:p>
          <a:p>
            <a:pPr marL="755650" marR="5080" lvl="1" indent="-286385">
              <a:lnSpc>
                <a:spcPct val="100000"/>
              </a:lnSpc>
              <a:spcBef>
                <a:spcPts val="525"/>
              </a:spcBef>
              <a:buChar char="–"/>
              <a:tabLst>
                <a:tab pos="755015" algn="l"/>
                <a:tab pos="755650" algn="l"/>
              </a:tabLst>
            </a:pPr>
            <a:r>
              <a:rPr sz="2200" spc="-5" dirty="0">
                <a:latin typeface="Times New Roman"/>
                <a:cs typeface="Times New Roman"/>
              </a:rPr>
              <a:t>Performance measure </a:t>
            </a:r>
            <a:r>
              <a:rPr sz="2200" i="1" dirty="0">
                <a:latin typeface="Times New Roman"/>
                <a:cs typeface="Times New Roman"/>
              </a:rPr>
              <a:t>P </a:t>
            </a:r>
            <a:r>
              <a:rPr sz="2200" dirty="0">
                <a:latin typeface="Times New Roman"/>
                <a:cs typeface="Times New Roman"/>
              </a:rPr>
              <a:t>: </a:t>
            </a:r>
            <a:r>
              <a:rPr sz="2200" spc="-5" dirty="0">
                <a:latin typeface="Times New Roman"/>
                <a:cs typeface="Times New Roman"/>
              </a:rPr>
              <a:t>average distance traveled before an error (as  judged by human</a:t>
            </a:r>
            <a:r>
              <a:rPr sz="2200" spc="-10" dirty="0">
                <a:latin typeface="Times New Roman"/>
                <a:cs typeface="Times New Roman"/>
              </a:rPr>
              <a:t> </a:t>
            </a:r>
            <a:r>
              <a:rPr sz="2200" spc="-5" dirty="0">
                <a:latin typeface="Times New Roman"/>
                <a:cs typeface="Times New Roman"/>
              </a:rPr>
              <a:t>overseer)</a:t>
            </a:r>
            <a:endParaRPr sz="2200">
              <a:latin typeface="Times New Roman"/>
              <a:cs typeface="Times New Roman"/>
            </a:endParaRPr>
          </a:p>
          <a:p>
            <a:pPr marL="755650" marR="52705" lvl="1" indent="-286385">
              <a:lnSpc>
                <a:spcPct val="100000"/>
              </a:lnSpc>
              <a:spcBef>
                <a:spcPts val="520"/>
              </a:spcBef>
              <a:buChar char="–"/>
              <a:tabLst>
                <a:tab pos="755015" algn="l"/>
                <a:tab pos="755650" algn="l"/>
              </a:tabLst>
            </a:pPr>
            <a:r>
              <a:rPr sz="2200" spc="-5" dirty="0">
                <a:latin typeface="Times New Roman"/>
                <a:cs typeface="Times New Roman"/>
              </a:rPr>
              <a:t>Training experience </a:t>
            </a:r>
            <a:r>
              <a:rPr sz="2200" i="1" dirty="0">
                <a:latin typeface="Times New Roman"/>
                <a:cs typeface="Times New Roman"/>
              </a:rPr>
              <a:t>E </a:t>
            </a:r>
            <a:r>
              <a:rPr sz="2200" dirty="0">
                <a:latin typeface="Times New Roman"/>
                <a:cs typeface="Times New Roman"/>
              </a:rPr>
              <a:t>: a </a:t>
            </a:r>
            <a:r>
              <a:rPr sz="2200" spc="-5" dirty="0">
                <a:latin typeface="Times New Roman"/>
                <a:cs typeface="Times New Roman"/>
              </a:rPr>
              <a:t>sequence of images and steering commands  </a:t>
            </a:r>
            <a:r>
              <a:rPr sz="2200" dirty="0">
                <a:latin typeface="Times New Roman"/>
                <a:cs typeface="Times New Roman"/>
              </a:rPr>
              <a:t>recorded while observing a human</a:t>
            </a:r>
            <a:r>
              <a:rPr sz="2200" spc="-35" dirty="0">
                <a:latin typeface="Times New Roman"/>
                <a:cs typeface="Times New Roman"/>
              </a:rPr>
              <a:t> </a:t>
            </a:r>
            <a:r>
              <a:rPr sz="2200" dirty="0">
                <a:latin typeface="Times New Roman"/>
                <a:cs typeface="Times New Roman"/>
              </a:rPr>
              <a:t>driver</a:t>
            </a:r>
            <a:endParaRPr sz="22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5095240" cy="513080"/>
          </a:xfrm>
          <a:prstGeom prst="rect">
            <a:avLst/>
          </a:prstGeom>
        </p:spPr>
        <p:txBody>
          <a:bodyPr vert="horz" wrap="square" lIns="0" tIns="12065" rIns="0" bIns="0" rtlCol="0">
            <a:spAutoFit/>
          </a:bodyPr>
          <a:lstStyle/>
          <a:p>
            <a:pPr marL="12700">
              <a:lnSpc>
                <a:spcPct val="100000"/>
              </a:lnSpc>
              <a:spcBef>
                <a:spcPts val="95"/>
              </a:spcBef>
            </a:pPr>
            <a:r>
              <a:rPr spc="-5" dirty="0"/>
              <a:t>Designing a Learning</a:t>
            </a:r>
            <a:r>
              <a:rPr spc="-15" dirty="0"/>
              <a:t> </a:t>
            </a:r>
            <a:r>
              <a:rPr spc="-5" dirty="0"/>
              <a:t>System</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18</a:t>
            </a:fld>
            <a:endParaRPr sz="1400">
              <a:latin typeface="Times New Roman"/>
              <a:cs typeface="Times New Roman"/>
            </a:endParaRPr>
          </a:p>
        </p:txBody>
      </p:sp>
      <p:sp>
        <p:nvSpPr>
          <p:cNvPr id="3" name="object 3"/>
          <p:cNvSpPr txBox="1"/>
          <p:nvPr/>
        </p:nvSpPr>
        <p:spPr>
          <a:xfrm>
            <a:off x="246005" y="1356106"/>
            <a:ext cx="6828155" cy="2216150"/>
          </a:xfrm>
          <a:prstGeom prst="rect">
            <a:avLst/>
          </a:prstGeom>
        </p:spPr>
        <p:txBody>
          <a:bodyPr vert="horz" wrap="square" lIns="0" tIns="85090" rIns="0" bIns="0" rtlCol="0">
            <a:spAutoFit/>
          </a:bodyPr>
          <a:lstStyle/>
          <a:p>
            <a:pPr marL="621665" indent="-609600">
              <a:lnSpc>
                <a:spcPct val="100000"/>
              </a:lnSpc>
              <a:spcBef>
                <a:spcPts val="670"/>
              </a:spcBef>
              <a:buChar char="•"/>
              <a:tabLst>
                <a:tab pos="621665" algn="l"/>
                <a:tab pos="622300" algn="l"/>
              </a:tabLst>
            </a:pPr>
            <a:r>
              <a:rPr sz="2400" spc="-5" dirty="0">
                <a:latin typeface="Times New Roman"/>
                <a:cs typeface="Times New Roman"/>
              </a:rPr>
              <a:t>Choosing the Training</a:t>
            </a:r>
            <a:r>
              <a:rPr sz="2400" spc="-15" dirty="0">
                <a:latin typeface="Times New Roman"/>
                <a:cs typeface="Times New Roman"/>
              </a:rPr>
              <a:t> </a:t>
            </a:r>
            <a:r>
              <a:rPr sz="2400" spc="-5" dirty="0">
                <a:latin typeface="Times New Roman"/>
                <a:cs typeface="Times New Roman"/>
              </a:rPr>
              <a:t>Experience</a:t>
            </a:r>
            <a:endParaRPr sz="2400">
              <a:latin typeface="Times New Roman"/>
              <a:cs typeface="Times New Roman"/>
            </a:endParaRPr>
          </a:p>
          <a:p>
            <a:pPr marL="621665" indent="-609600">
              <a:lnSpc>
                <a:spcPct val="100000"/>
              </a:lnSpc>
              <a:spcBef>
                <a:spcPts val="570"/>
              </a:spcBef>
              <a:buChar char="•"/>
              <a:tabLst>
                <a:tab pos="621665" algn="l"/>
                <a:tab pos="622300" algn="l"/>
              </a:tabLst>
            </a:pPr>
            <a:r>
              <a:rPr sz="2400" spc="-5" dirty="0">
                <a:latin typeface="Times New Roman"/>
                <a:cs typeface="Times New Roman"/>
              </a:rPr>
              <a:t>Choosing the Target</a:t>
            </a:r>
            <a:r>
              <a:rPr sz="2400" spc="-15" dirty="0">
                <a:latin typeface="Times New Roman"/>
                <a:cs typeface="Times New Roman"/>
              </a:rPr>
              <a:t> </a:t>
            </a:r>
            <a:r>
              <a:rPr sz="2400" spc="-5" dirty="0">
                <a:latin typeface="Times New Roman"/>
                <a:cs typeface="Times New Roman"/>
              </a:rPr>
              <a:t>Function</a:t>
            </a:r>
            <a:endParaRPr sz="2400">
              <a:latin typeface="Times New Roman"/>
              <a:cs typeface="Times New Roman"/>
            </a:endParaRPr>
          </a:p>
          <a:p>
            <a:pPr marL="621665" indent="-609600">
              <a:lnSpc>
                <a:spcPct val="100000"/>
              </a:lnSpc>
              <a:spcBef>
                <a:spcPts val="570"/>
              </a:spcBef>
              <a:buChar char="•"/>
              <a:tabLst>
                <a:tab pos="621665" algn="l"/>
                <a:tab pos="622300" algn="l"/>
              </a:tabLst>
            </a:pPr>
            <a:r>
              <a:rPr sz="2400" spc="-5" dirty="0">
                <a:latin typeface="Times New Roman"/>
                <a:cs typeface="Times New Roman"/>
              </a:rPr>
              <a:t>Choosing </a:t>
            </a:r>
            <a:r>
              <a:rPr sz="2400" dirty="0">
                <a:latin typeface="Times New Roman"/>
                <a:cs typeface="Times New Roman"/>
              </a:rPr>
              <a:t>a </a:t>
            </a:r>
            <a:r>
              <a:rPr sz="2400" spc="-5" dirty="0">
                <a:latin typeface="Times New Roman"/>
                <a:cs typeface="Times New Roman"/>
              </a:rPr>
              <a:t>Representation for the Target</a:t>
            </a:r>
            <a:r>
              <a:rPr sz="2400" spc="-75" dirty="0">
                <a:latin typeface="Times New Roman"/>
                <a:cs typeface="Times New Roman"/>
              </a:rPr>
              <a:t> </a:t>
            </a:r>
            <a:r>
              <a:rPr sz="2400" spc="-5" dirty="0">
                <a:latin typeface="Times New Roman"/>
                <a:cs typeface="Times New Roman"/>
              </a:rPr>
              <a:t>Function</a:t>
            </a:r>
            <a:endParaRPr sz="2400">
              <a:latin typeface="Times New Roman"/>
              <a:cs typeface="Times New Roman"/>
            </a:endParaRPr>
          </a:p>
          <a:p>
            <a:pPr marL="621665" indent="-609600">
              <a:lnSpc>
                <a:spcPct val="100000"/>
              </a:lnSpc>
              <a:spcBef>
                <a:spcPts val="570"/>
              </a:spcBef>
              <a:buChar char="•"/>
              <a:tabLst>
                <a:tab pos="621665" algn="l"/>
                <a:tab pos="622300" algn="l"/>
              </a:tabLst>
            </a:pPr>
            <a:r>
              <a:rPr sz="2400" spc="-5" dirty="0">
                <a:latin typeface="Times New Roman"/>
                <a:cs typeface="Times New Roman"/>
              </a:rPr>
              <a:t>Choosing </a:t>
            </a:r>
            <a:r>
              <a:rPr sz="2400" dirty="0">
                <a:latin typeface="Times New Roman"/>
                <a:cs typeface="Times New Roman"/>
              </a:rPr>
              <a:t>a </a:t>
            </a:r>
            <a:r>
              <a:rPr sz="2400" spc="-5" dirty="0">
                <a:latin typeface="Times New Roman"/>
                <a:cs typeface="Times New Roman"/>
              </a:rPr>
              <a:t>Function Approximation</a:t>
            </a:r>
            <a:r>
              <a:rPr sz="2400" spc="-45" dirty="0">
                <a:latin typeface="Times New Roman"/>
                <a:cs typeface="Times New Roman"/>
              </a:rPr>
              <a:t> </a:t>
            </a:r>
            <a:r>
              <a:rPr sz="2400" spc="-5" dirty="0">
                <a:latin typeface="Times New Roman"/>
                <a:cs typeface="Times New Roman"/>
              </a:rPr>
              <a:t>Algorithm</a:t>
            </a:r>
            <a:endParaRPr sz="2400">
              <a:latin typeface="Times New Roman"/>
              <a:cs typeface="Times New Roman"/>
            </a:endParaRPr>
          </a:p>
          <a:p>
            <a:pPr marL="622300" indent="-609600">
              <a:lnSpc>
                <a:spcPct val="100000"/>
              </a:lnSpc>
              <a:spcBef>
                <a:spcPts val="570"/>
              </a:spcBef>
              <a:buChar char="•"/>
              <a:tabLst>
                <a:tab pos="621665" algn="l"/>
                <a:tab pos="622300" algn="l"/>
              </a:tabLst>
            </a:pPr>
            <a:r>
              <a:rPr sz="2400" spc="-5" dirty="0">
                <a:latin typeface="Times New Roman"/>
                <a:cs typeface="Times New Roman"/>
              </a:rPr>
              <a:t>The </a:t>
            </a:r>
            <a:r>
              <a:rPr sz="2400" dirty="0">
                <a:latin typeface="Times New Roman"/>
                <a:cs typeface="Times New Roman"/>
              </a:rPr>
              <a:t>Final </a:t>
            </a:r>
            <a:r>
              <a:rPr sz="2400" spc="-5" dirty="0">
                <a:latin typeface="Times New Roman"/>
                <a:cs typeface="Times New Roman"/>
              </a:rPr>
              <a:t>Design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5974080" cy="513080"/>
          </a:xfrm>
          <a:prstGeom prst="rect">
            <a:avLst/>
          </a:prstGeom>
        </p:spPr>
        <p:txBody>
          <a:bodyPr vert="horz" wrap="square" lIns="0" tIns="12065" rIns="0" bIns="0" rtlCol="0">
            <a:spAutoFit/>
          </a:bodyPr>
          <a:lstStyle/>
          <a:p>
            <a:pPr marL="12700">
              <a:lnSpc>
                <a:spcPct val="100000"/>
              </a:lnSpc>
              <a:spcBef>
                <a:spcPts val="95"/>
              </a:spcBef>
            </a:pPr>
            <a:r>
              <a:rPr spc="-5" dirty="0"/>
              <a:t>Choosing the Training</a:t>
            </a:r>
            <a:r>
              <a:rPr spc="5" dirty="0"/>
              <a:t> </a:t>
            </a:r>
            <a:r>
              <a:rPr spc="-5" dirty="0"/>
              <a:t>Experience</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19</a:t>
            </a:fld>
            <a:endParaRPr sz="1400">
              <a:latin typeface="Times New Roman"/>
              <a:cs typeface="Times New Roman"/>
            </a:endParaRPr>
          </a:p>
        </p:txBody>
      </p:sp>
      <p:sp>
        <p:nvSpPr>
          <p:cNvPr id="3" name="object 3"/>
          <p:cNvSpPr txBox="1"/>
          <p:nvPr/>
        </p:nvSpPr>
        <p:spPr>
          <a:xfrm>
            <a:off x="317633" y="1493265"/>
            <a:ext cx="8508365" cy="4335780"/>
          </a:xfrm>
          <a:prstGeom prst="rect">
            <a:avLst/>
          </a:prstGeom>
        </p:spPr>
        <p:txBody>
          <a:bodyPr vert="horz" wrap="square" lIns="0" tIns="12700" rIns="0" bIns="0" rtlCol="0">
            <a:spAutoFit/>
          </a:bodyPr>
          <a:lstStyle/>
          <a:p>
            <a:pPr marL="355600" marR="175895" indent="-342900">
              <a:lnSpc>
                <a:spcPct val="100000"/>
              </a:lnSpc>
              <a:spcBef>
                <a:spcPts val="100"/>
              </a:spcBef>
              <a:buChar char="•"/>
              <a:tabLst>
                <a:tab pos="354965" algn="l"/>
                <a:tab pos="355600" algn="l"/>
              </a:tabLst>
            </a:pPr>
            <a:r>
              <a:rPr sz="2400" spc="-5" dirty="0">
                <a:latin typeface="Times New Roman"/>
                <a:cs typeface="Times New Roman"/>
              </a:rPr>
              <a:t>Whether the training experience provides direct or indirect  feedback regarding the choices made by the performance</a:t>
            </a:r>
            <a:r>
              <a:rPr sz="2400" spc="-30" dirty="0">
                <a:latin typeface="Times New Roman"/>
                <a:cs typeface="Times New Roman"/>
              </a:rPr>
              <a:t> </a:t>
            </a:r>
            <a:r>
              <a:rPr sz="2400" spc="-10" dirty="0">
                <a:latin typeface="Times New Roman"/>
                <a:cs typeface="Times New Roman"/>
              </a:rPr>
              <a:t>system:</a:t>
            </a:r>
            <a:endParaRPr sz="2400">
              <a:latin typeface="Times New Roman"/>
              <a:cs typeface="Times New Roman"/>
            </a:endParaRPr>
          </a:p>
          <a:p>
            <a:pPr marL="354965" indent="-342900">
              <a:lnSpc>
                <a:spcPct val="100000"/>
              </a:lnSpc>
              <a:spcBef>
                <a:spcPts val="665"/>
              </a:spcBef>
              <a:buChar char="•"/>
              <a:tabLst>
                <a:tab pos="354965" algn="l"/>
                <a:tab pos="355600" algn="l"/>
              </a:tabLst>
            </a:pPr>
            <a:r>
              <a:rPr sz="2400" spc="-5" dirty="0">
                <a:latin typeface="Times New Roman"/>
                <a:cs typeface="Times New Roman"/>
              </a:rPr>
              <a:t>Example</a:t>
            </a:r>
            <a:r>
              <a:rPr sz="2800" spc="-5" dirty="0">
                <a:latin typeface="Times New Roman"/>
                <a:cs typeface="Times New Roman"/>
              </a:rPr>
              <a:t>:</a:t>
            </a:r>
            <a:endParaRPr sz="2800">
              <a:latin typeface="Times New Roman"/>
              <a:cs typeface="Times New Roman"/>
            </a:endParaRPr>
          </a:p>
          <a:p>
            <a:pPr marL="755015" marR="39370" lvl="1" indent="-285750">
              <a:lnSpc>
                <a:spcPct val="100000"/>
              </a:lnSpc>
              <a:spcBef>
                <a:spcPts val="575"/>
              </a:spcBef>
              <a:buChar char="–"/>
              <a:tabLst>
                <a:tab pos="755015" algn="l"/>
                <a:tab pos="755650" algn="l"/>
              </a:tabLst>
            </a:pPr>
            <a:r>
              <a:rPr sz="2400" spc="-5" dirty="0">
                <a:latin typeface="Times New Roman"/>
                <a:cs typeface="Times New Roman"/>
              </a:rPr>
              <a:t>Direct training examples in learning to play checkers consist of  individual checkers board states and the correct move for</a:t>
            </a:r>
            <a:r>
              <a:rPr sz="2400" spc="-60" dirty="0">
                <a:latin typeface="Times New Roman"/>
                <a:cs typeface="Times New Roman"/>
              </a:rPr>
              <a:t> </a:t>
            </a:r>
            <a:r>
              <a:rPr sz="2400" spc="-5" dirty="0">
                <a:latin typeface="Times New Roman"/>
                <a:cs typeface="Times New Roman"/>
              </a:rPr>
              <a:t>each.</a:t>
            </a:r>
            <a:endParaRPr sz="2400">
              <a:latin typeface="Times New Roman"/>
              <a:cs typeface="Times New Roman"/>
            </a:endParaRPr>
          </a:p>
          <a:p>
            <a:pPr marL="755015" marR="5080" lvl="1" indent="-285750">
              <a:lnSpc>
                <a:spcPct val="100000"/>
              </a:lnSpc>
              <a:spcBef>
                <a:spcPts val="565"/>
              </a:spcBef>
              <a:buChar char="–"/>
              <a:tabLst>
                <a:tab pos="755650" algn="l"/>
                <a:tab pos="756285" algn="l"/>
              </a:tabLst>
            </a:pPr>
            <a:r>
              <a:rPr sz="2400" spc="-5" dirty="0">
                <a:latin typeface="Times New Roman"/>
                <a:cs typeface="Times New Roman"/>
              </a:rPr>
              <a:t>Indirect training examples in the same game consist of the  move sequences and final outcomes of various games played in  which information about the correctness of specific moves  early in the game must be inferred indirectly from the fact that  </a:t>
            </a:r>
            <a:r>
              <a:rPr sz="2400" dirty="0">
                <a:latin typeface="Times New Roman"/>
                <a:cs typeface="Times New Roman"/>
              </a:rPr>
              <a:t>the </a:t>
            </a:r>
            <a:r>
              <a:rPr sz="2400" spc="-5" dirty="0">
                <a:latin typeface="Times New Roman"/>
                <a:cs typeface="Times New Roman"/>
              </a:rPr>
              <a:t>game was </a:t>
            </a:r>
            <a:r>
              <a:rPr sz="2400" dirty="0">
                <a:latin typeface="Times New Roman"/>
                <a:cs typeface="Times New Roman"/>
              </a:rPr>
              <a:t>eventually </a:t>
            </a:r>
            <a:r>
              <a:rPr sz="2400" spc="-5" dirty="0">
                <a:latin typeface="Times New Roman"/>
                <a:cs typeface="Times New Roman"/>
              </a:rPr>
              <a:t>won or lost </a:t>
            </a:r>
            <a:r>
              <a:rPr sz="2400" dirty="0">
                <a:latin typeface="Times New Roman"/>
                <a:cs typeface="Times New Roman"/>
              </a:rPr>
              <a:t>– </a:t>
            </a:r>
            <a:r>
              <a:rPr sz="2400" i="1" spc="-5" dirty="0">
                <a:latin typeface="Times New Roman"/>
                <a:cs typeface="Times New Roman"/>
              </a:rPr>
              <a:t>credit </a:t>
            </a:r>
            <a:r>
              <a:rPr sz="2400" i="1" spc="-10" dirty="0">
                <a:latin typeface="Times New Roman"/>
                <a:cs typeface="Times New Roman"/>
              </a:rPr>
              <a:t>assignment  </a:t>
            </a:r>
            <a:r>
              <a:rPr sz="2400" i="1" spc="-5" dirty="0">
                <a:latin typeface="Times New Roman"/>
                <a:cs typeface="Times New Roman"/>
              </a:rPr>
              <a:t>problem.</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22250"/>
            <a:ext cx="8679929" cy="492443"/>
          </a:xfrm>
        </p:spPr>
        <p:txBody>
          <a:bodyPr/>
          <a:lstStyle/>
          <a:p>
            <a:r>
              <a:rPr lang="en-US" dirty="0" smtClean="0"/>
              <a:t>Learning</a:t>
            </a:r>
            <a:endParaRPr lang="en-US" dirty="0"/>
          </a:p>
        </p:txBody>
      </p:sp>
      <p:sp>
        <p:nvSpPr>
          <p:cNvPr id="3" name="Text Placeholder 2"/>
          <p:cNvSpPr>
            <a:spLocks noGrp="1"/>
          </p:cNvSpPr>
          <p:nvPr>
            <p:ph type="body" idx="1"/>
          </p:nvPr>
        </p:nvSpPr>
        <p:spPr>
          <a:xfrm>
            <a:off x="244214" y="1428496"/>
            <a:ext cx="8630170" cy="4801314"/>
          </a:xfrm>
        </p:spPr>
        <p:txBody>
          <a:bodyPr/>
          <a:lstStyle/>
          <a:p>
            <a:pPr algn="just"/>
            <a:r>
              <a:rPr lang="en-US" dirty="0"/>
              <a:t>Machine learning is an application of artificial intelligence (AI) that provides systems the ability to automatically learn and improve from experience without being explicitly programmed. </a:t>
            </a:r>
            <a:r>
              <a:rPr lang="en-US" b="1" dirty="0"/>
              <a:t>Machine learning focuses on the development of computer programs</a:t>
            </a:r>
            <a:r>
              <a:rPr lang="en-US" dirty="0"/>
              <a:t> that can access data and use it learn for themselves</a:t>
            </a:r>
            <a:r>
              <a:rPr lang="en-US" dirty="0" smtClean="0"/>
              <a:t>.</a:t>
            </a:r>
          </a:p>
          <a:p>
            <a:pPr algn="just"/>
            <a:endParaRPr lang="en-US" dirty="0"/>
          </a:p>
          <a:p>
            <a:pPr algn="just"/>
            <a:r>
              <a:rPr lang="en-US" dirty="0"/>
              <a:t>The process of learning begins with observations or data, such as examples, direct experience, or instruction, in order to look for patterns in data and make better decisions in the future based on the examples that we provide. </a:t>
            </a:r>
            <a:r>
              <a:rPr lang="en-US" b="1" dirty="0"/>
              <a:t>The primary aim is to allow the computers learn automatically</a:t>
            </a:r>
            <a:r>
              <a:rPr lang="en-US" dirty="0"/>
              <a:t> without human intervention or assistance and adjust actions accordingly.</a:t>
            </a:r>
          </a:p>
          <a:p>
            <a:pPr algn="just"/>
            <a:endParaRPr lang="en-US" dirty="0"/>
          </a:p>
        </p:txBody>
      </p:sp>
    </p:spTree>
    <p:extLst>
      <p:ext uri="{BB962C8B-B14F-4D97-AF65-F5344CB8AC3E}">
        <p14:creationId xmlns:p14="http://schemas.microsoft.com/office/powerpoint/2010/main" val="4164132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7193280" cy="513080"/>
          </a:xfrm>
          <a:prstGeom prst="rect">
            <a:avLst/>
          </a:prstGeom>
        </p:spPr>
        <p:txBody>
          <a:bodyPr vert="horz" wrap="square" lIns="0" tIns="12065" rIns="0" bIns="0" rtlCol="0">
            <a:spAutoFit/>
          </a:bodyPr>
          <a:lstStyle/>
          <a:p>
            <a:pPr marL="12700">
              <a:lnSpc>
                <a:spcPct val="100000"/>
              </a:lnSpc>
              <a:spcBef>
                <a:spcPts val="95"/>
              </a:spcBef>
            </a:pPr>
            <a:r>
              <a:rPr spc="-5" dirty="0"/>
              <a:t>Choosing the Training Experience</a:t>
            </a:r>
            <a:r>
              <a:rPr spc="50" dirty="0"/>
              <a:t> </a:t>
            </a:r>
            <a:r>
              <a:rPr spc="-5" dirty="0"/>
              <a:t>(cont.)</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20</a:t>
            </a:fld>
            <a:endParaRPr sz="1400">
              <a:latin typeface="Times New Roman"/>
              <a:cs typeface="Times New Roman"/>
            </a:endParaRPr>
          </a:p>
        </p:txBody>
      </p:sp>
      <p:sp>
        <p:nvSpPr>
          <p:cNvPr id="3" name="object 3"/>
          <p:cNvSpPr txBox="1"/>
          <p:nvPr/>
        </p:nvSpPr>
        <p:spPr>
          <a:xfrm>
            <a:off x="390785" y="1500124"/>
            <a:ext cx="8481695" cy="4094479"/>
          </a:xfrm>
          <a:prstGeom prst="rect">
            <a:avLst/>
          </a:prstGeom>
        </p:spPr>
        <p:txBody>
          <a:bodyPr vert="horz" wrap="square" lIns="0" tIns="12700" rIns="0" bIns="0" rtlCol="0">
            <a:spAutoFit/>
          </a:bodyPr>
          <a:lstStyle/>
          <a:p>
            <a:pPr marL="355600" marR="78740" indent="-343535">
              <a:lnSpc>
                <a:spcPct val="100000"/>
              </a:lnSpc>
              <a:spcBef>
                <a:spcPts val="100"/>
              </a:spcBef>
              <a:buChar char="•"/>
              <a:tabLst>
                <a:tab pos="354965" algn="l"/>
                <a:tab pos="355600" algn="l"/>
              </a:tabLst>
            </a:pPr>
            <a:r>
              <a:rPr sz="2800" spc="-5" dirty="0">
                <a:latin typeface="Times New Roman"/>
                <a:cs typeface="Times New Roman"/>
              </a:rPr>
              <a:t>The degree to which the learner controls the sequence of  training</a:t>
            </a:r>
            <a:r>
              <a:rPr sz="2800" spc="-10" dirty="0">
                <a:latin typeface="Times New Roman"/>
                <a:cs typeface="Times New Roman"/>
              </a:rPr>
              <a:t> </a:t>
            </a:r>
            <a:r>
              <a:rPr sz="2800" spc="-5" dirty="0">
                <a:latin typeface="Times New Roman"/>
                <a:cs typeface="Times New Roman"/>
              </a:rPr>
              <a:t>examples:</a:t>
            </a:r>
            <a:endParaRPr sz="2800">
              <a:latin typeface="Times New Roman"/>
              <a:cs typeface="Times New Roman"/>
            </a:endParaRPr>
          </a:p>
          <a:p>
            <a:pPr marL="354965" indent="-342900">
              <a:lnSpc>
                <a:spcPct val="100000"/>
              </a:lnSpc>
              <a:spcBef>
                <a:spcPts val="680"/>
              </a:spcBef>
              <a:buChar char="•"/>
              <a:tabLst>
                <a:tab pos="354965" algn="l"/>
                <a:tab pos="355600" algn="l"/>
              </a:tabLst>
            </a:pPr>
            <a:r>
              <a:rPr sz="2400" spc="-5" dirty="0">
                <a:latin typeface="Times New Roman"/>
                <a:cs typeface="Times New Roman"/>
              </a:rPr>
              <a:t>Example</a:t>
            </a:r>
            <a:r>
              <a:rPr sz="2800" spc="-5" dirty="0">
                <a:latin typeface="Times New Roman"/>
                <a:cs typeface="Times New Roman"/>
              </a:rPr>
              <a:t>:</a:t>
            </a:r>
            <a:endParaRPr sz="2800">
              <a:latin typeface="Times New Roman"/>
              <a:cs typeface="Times New Roman"/>
            </a:endParaRPr>
          </a:p>
          <a:p>
            <a:pPr marL="755015" marR="626110" lvl="1" indent="-285750">
              <a:lnSpc>
                <a:spcPct val="100000"/>
              </a:lnSpc>
              <a:spcBef>
                <a:spcPts val="570"/>
              </a:spcBef>
              <a:buChar char="–"/>
              <a:tabLst>
                <a:tab pos="755015" algn="l"/>
                <a:tab pos="755650" algn="l"/>
              </a:tabLst>
            </a:pPr>
            <a:r>
              <a:rPr sz="2400" spc="-5" dirty="0">
                <a:latin typeface="Times New Roman"/>
                <a:cs typeface="Times New Roman"/>
              </a:rPr>
              <a:t>The learner might rely on the teacher to select informative  board states and to provide the correct move for</a:t>
            </a:r>
            <a:r>
              <a:rPr sz="2400" spc="-35" dirty="0">
                <a:latin typeface="Times New Roman"/>
                <a:cs typeface="Times New Roman"/>
              </a:rPr>
              <a:t> </a:t>
            </a:r>
            <a:r>
              <a:rPr sz="2400" spc="-5" dirty="0">
                <a:latin typeface="Times New Roman"/>
                <a:cs typeface="Times New Roman"/>
              </a:rPr>
              <a:t>each</a:t>
            </a:r>
            <a:endParaRPr sz="2400">
              <a:latin typeface="Times New Roman"/>
              <a:cs typeface="Times New Roman"/>
            </a:endParaRPr>
          </a:p>
          <a:p>
            <a:pPr marL="755015" marR="5080" lvl="1" indent="-285750">
              <a:lnSpc>
                <a:spcPct val="100000"/>
              </a:lnSpc>
              <a:spcBef>
                <a:spcPts val="565"/>
              </a:spcBef>
              <a:buChar char="–"/>
              <a:tabLst>
                <a:tab pos="755650" algn="l"/>
                <a:tab pos="756285" algn="l"/>
              </a:tabLst>
            </a:pPr>
            <a:r>
              <a:rPr sz="2400" spc="-5" dirty="0">
                <a:latin typeface="Times New Roman"/>
                <a:cs typeface="Times New Roman"/>
              </a:rPr>
              <a:t>The learner might itself propose board states that it finds  particularly confusing and ask the teacher for the correct move.  Or the learner may have complete control over the board </a:t>
            </a:r>
            <a:r>
              <a:rPr sz="2400" spc="-10" dirty="0">
                <a:latin typeface="Times New Roman"/>
                <a:cs typeface="Times New Roman"/>
              </a:rPr>
              <a:t>states  </a:t>
            </a:r>
            <a:r>
              <a:rPr sz="2400" spc="-5" dirty="0">
                <a:latin typeface="Times New Roman"/>
                <a:cs typeface="Times New Roman"/>
              </a:rPr>
              <a:t>and (indirect) classifications, as it does when it learns by  playing against itself with no teacher</a:t>
            </a:r>
            <a:r>
              <a:rPr sz="2400" spc="-20" dirty="0">
                <a:latin typeface="Times New Roman"/>
                <a:cs typeface="Times New Roman"/>
              </a:rPr>
              <a:t> </a:t>
            </a:r>
            <a:r>
              <a:rPr sz="2400" spc="-5" dirty="0">
                <a:latin typeface="Times New Roman"/>
                <a:cs typeface="Times New Roman"/>
              </a:rPr>
              <a:t>present.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7193280" cy="513080"/>
          </a:xfrm>
          <a:prstGeom prst="rect">
            <a:avLst/>
          </a:prstGeom>
        </p:spPr>
        <p:txBody>
          <a:bodyPr vert="horz" wrap="square" lIns="0" tIns="12065" rIns="0" bIns="0" rtlCol="0">
            <a:spAutoFit/>
          </a:bodyPr>
          <a:lstStyle/>
          <a:p>
            <a:pPr marL="12700">
              <a:lnSpc>
                <a:spcPct val="100000"/>
              </a:lnSpc>
              <a:spcBef>
                <a:spcPts val="95"/>
              </a:spcBef>
            </a:pPr>
            <a:r>
              <a:rPr spc="-5" dirty="0"/>
              <a:t>Choosing the Training Experience</a:t>
            </a:r>
            <a:r>
              <a:rPr spc="50" dirty="0"/>
              <a:t> </a:t>
            </a:r>
            <a:r>
              <a:rPr spc="-5" dirty="0"/>
              <a:t>(cont.)</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21</a:t>
            </a:fld>
            <a:endParaRPr sz="1400">
              <a:latin typeface="Times New Roman"/>
              <a:cs typeface="Times New Roman"/>
            </a:endParaRPr>
          </a:p>
        </p:txBody>
      </p:sp>
      <p:sp>
        <p:nvSpPr>
          <p:cNvPr id="3" name="object 3"/>
          <p:cNvSpPr txBox="1"/>
          <p:nvPr/>
        </p:nvSpPr>
        <p:spPr>
          <a:xfrm>
            <a:off x="317633" y="1400302"/>
            <a:ext cx="8488680" cy="4220210"/>
          </a:xfrm>
          <a:prstGeom prst="rect">
            <a:avLst/>
          </a:prstGeom>
        </p:spPr>
        <p:txBody>
          <a:bodyPr vert="horz" wrap="square" lIns="0" tIns="49530" rIns="0" bIns="0" rtlCol="0">
            <a:spAutoFit/>
          </a:bodyPr>
          <a:lstStyle/>
          <a:p>
            <a:pPr marL="354965" marR="5080" indent="-342900">
              <a:lnSpc>
                <a:spcPct val="89800"/>
              </a:lnSpc>
              <a:spcBef>
                <a:spcPts val="390"/>
              </a:spcBef>
              <a:buChar char="•"/>
              <a:tabLst>
                <a:tab pos="354965" algn="l"/>
                <a:tab pos="355600" algn="l"/>
              </a:tabLst>
            </a:pPr>
            <a:r>
              <a:rPr sz="2400" spc="-5" dirty="0">
                <a:latin typeface="Times New Roman"/>
                <a:cs typeface="Times New Roman"/>
              </a:rPr>
              <a:t>How well it represents the distribution of examples over which the  final system performance P must be measured: In general learning  is most reliable when the </a:t>
            </a:r>
            <a:r>
              <a:rPr sz="2400" spc="-10" dirty="0">
                <a:latin typeface="Times New Roman"/>
                <a:cs typeface="Times New Roman"/>
              </a:rPr>
              <a:t>training </a:t>
            </a:r>
            <a:r>
              <a:rPr sz="2400" spc="-5" dirty="0">
                <a:latin typeface="Times New Roman"/>
                <a:cs typeface="Times New Roman"/>
              </a:rPr>
              <a:t>examples follow </a:t>
            </a:r>
            <a:r>
              <a:rPr sz="2400" dirty="0">
                <a:latin typeface="Times New Roman"/>
                <a:cs typeface="Times New Roman"/>
              </a:rPr>
              <a:t>a </a:t>
            </a:r>
            <a:r>
              <a:rPr sz="2400" spc="-5" dirty="0">
                <a:latin typeface="Times New Roman"/>
                <a:cs typeface="Times New Roman"/>
              </a:rPr>
              <a:t>distribution  similar to that of future test</a:t>
            </a:r>
            <a:r>
              <a:rPr sz="2400" spc="-15" dirty="0">
                <a:latin typeface="Times New Roman"/>
                <a:cs typeface="Times New Roman"/>
              </a:rPr>
              <a:t> </a:t>
            </a:r>
            <a:r>
              <a:rPr sz="2400" spc="-5" dirty="0">
                <a:latin typeface="Times New Roman"/>
                <a:cs typeface="Times New Roman"/>
              </a:rPr>
              <a:t>examples.</a:t>
            </a:r>
            <a:endParaRPr sz="2400">
              <a:latin typeface="Times New Roman"/>
              <a:cs typeface="Times New Roman"/>
            </a:endParaRPr>
          </a:p>
          <a:p>
            <a:pPr marL="354965" indent="-342900">
              <a:lnSpc>
                <a:spcPct val="100000"/>
              </a:lnSpc>
              <a:spcBef>
                <a:spcPts val="330"/>
              </a:spcBef>
              <a:buChar char="•"/>
              <a:tabLst>
                <a:tab pos="354965" algn="l"/>
                <a:tab pos="355600" algn="l"/>
              </a:tabLst>
            </a:pPr>
            <a:r>
              <a:rPr sz="2400" spc="-5" dirty="0">
                <a:latin typeface="Times New Roman"/>
                <a:cs typeface="Times New Roman"/>
              </a:rPr>
              <a:t>Example</a:t>
            </a:r>
            <a:r>
              <a:rPr sz="2800" spc="-5" dirty="0">
                <a:latin typeface="Times New Roman"/>
                <a:cs typeface="Times New Roman"/>
              </a:rPr>
              <a:t>:</a:t>
            </a:r>
            <a:endParaRPr sz="2800">
              <a:latin typeface="Times New Roman"/>
              <a:cs typeface="Times New Roman"/>
            </a:endParaRPr>
          </a:p>
          <a:p>
            <a:pPr marL="755015" marR="160655" indent="-285750">
              <a:lnSpc>
                <a:spcPct val="89800"/>
              </a:lnSpc>
              <a:spcBef>
                <a:spcPts val="585"/>
              </a:spcBef>
              <a:tabLst>
                <a:tab pos="755650" algn="l"/>
              </a:tabLst>
            </a:pPr>
            <a:r>
              <a:rPr sz="2400" dirty="0">
                <a:latin typeface="Times New Roman"/>
                <a:cs typeface="Times New Roman"/>
              </a:rPr>
              <a:t>–		</a:t>
            </a:r>
            <a:r>
              <a:rPr sz="2400" spc="-5" dirty="0">
                <a:latin typeface="Times New Roman"/>
                <a:cs typeface="Times New Roman"/>
              </a:rPr>
              <a:t>If the training experience in play checkers consists only of  games played against itself, the learner might never encounter  certain crucial board states that are very likely to be played by  the human checkers champion. (Note however that the most  current theory of machine learning rests on the crucial  assumption that the distribution of training examples </a:t>
            </a:r>
            <a:r>
              <a:rPr sz="2400" spc="-10" dirty="0">
                <a:latin typeface="Times New Roman"/>
                <a:cs typeface="Times New Roman"/>
              </a:rPr>
              <a:t>is  </a:t>
            </a:r>
            <a:r>
              <a:rPr sz="2400" spc="-5" dirty="0">
                <a:latin typeface="Times New Roman"/>
                <a:cs typeface="Times New Roman"/>
              </a:rPr>
              <a:t>identical to the distribution of test</a:t>
            </a:r>
            <a:r>
              <a:rPr sz="2400" spc="-20" dirty="0">
                <a:latin typeface="Times New Roman"/>
                <a:cs typeface="Times New Roman"/>
              </a:rPr>
              <a:t> </a:t>
            </a:r>
            <a:r>
              <a:rPr sz="2400" spc="-5" dirty="0">
                <a:latin typeface="Times New Roman"/>
                <a:cs typeface="Times New Roman"/>
              </a:rPr>
              <a:t>examples)</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5229225" cy="513080"/>
          </a:xfrm>
          <a:prstGeom prst="rect">
            <a:avLst/>
          </a:prstGeom>
        </p:spPr>
        <p:txBody>
          <a:bodyPr vert="horz" wrap="square" lIns="0" tIns="12065" rIns="0" bIns="0" rtlCol="0">
            <a:spAutoFit/>
          </a:bodyPr>
          <a:lstStyle/>
          <a:p>
            <a:pPr marL="12700">
              <a:lnSpc>
                <a:spcPct val="100000"/>
              </a:lnSpc>
              <a:spcBef>
                <a:spcPts val="95"/>
              </a:spcBef>
            </a:pPr>
            <a:r>
              <a:rPr spc="-5" dirty="0"/>
              <a:t>Choosing the Target</a:t>
            </a:r>
            <a:r>
              <a:rPr spc="-10" dirty="0"/>
              <a:t> </a:t>
            </a:r>
            <a:r>
              <a:rPr spc="-5" dirty="0"/>
              <a:t>Function</a:t>
            </a:r>
          </a:p>
        </p:txBody>
      </p:sp>
      <p:sp>
        <p:nvSpPr>
          <p:cNvPr id="5" name="object 5"/>
          <p:cNvSpPr txBox="1"/>
          <p:nvPr/>
        </p:nvSpPr>
        <p:spPr>
          <a:xfrm>
            <a:off x="8467294" y="6349011"/>
            <a:ext cx="139700" cy="222250"/>
          </a:xfrm>
          <a:prstGeom prst="rect">
            <a:avLst/>
          </a:prstGeom>
        </p:spPr>
        <p:txBody>
          <a:bodyPr vert="horz" wrap="square" lIns="0" tIns="0" rIns="0" bIns="0" rtlCol="0">
            <a:spAutoFit/>
          </a:bodyPr>
          <a:lstStyle/>
          <a:p>
            <a:pPr marL="25400">
              <a:lnSpc>
                <a:spcPts val="1625"/>
              </a:lnSpc>
            </a:pPr>
            <a:fld id="{81D60167-4931-47E6-BA6A-407CBD079E47}" type="slidenum">
              <a:rPr sz="1400" spc="-5" dirty="0">
                <a:latin typeface="Times New Roman"/>
                <a:cs typeface="Times New Roman"/>
              </a:rPr>
              <a:t>22</a:t>
            </a:fld>
            <a:endParaRPr sz="1400">
              <a:latin typeface="Times New Roman"/>
              <a:cs typeface="Times New Roman"/>
            </a:endParaRPr>
          </a:p>
        </p:txBody>
      </p:sp>
      <p:sp>
        <p:nvSpPr>
          <p:cNvPr id="3" name="object 3"/>
          <p:cNvSpPr txBox="1"/>
          <p:nvPr/>
        </p:nvSpPr>
        <p:spPr>
          <a:xfrm>
            <a:off x="246005" y="1393443"/>
            <a:ext cx="8587105" cy="2694940"/>
          </a:xfrm>
          <a:prstGeom prst="rect">
            <a:avLst/>
          </a:prstGeom>
        </p:spPr>
        <p:txBody>
          <a:bodyPr vert="horz" wrap="square" lIns="0" tIns="61594" rIns="0" bIns="0" rtlCol="0">
            <a:spAutoFit/>
          </a:bodyPr>
          <a:lstStyle/>
          <a:p>
            <a:pPr marL="355600" marR="5080" indent="-343535">
              <a:lnSpc>
                <a:spcPts val="3020"/>
              </a:lnSpc>
              <a:spcBef>
                <a:spcPts val="484"/>
              </a:spcBef>
              <a:buChar char="•"/>
              <a:tabLst>
                <a:tab pos="354965" algn="l"/>
                <a:tab pos="355600" algn="l"/>
              </a:tabLst>
            </a:pPr>
            <a:r>
              <a:rPr sz="2800" spc="-5" dirty="0">
                <a:latin typeface="Times New Roman"/>
                <a:cs typeface="Times New Roman"/>
              </a:rPr>
              <a:t>To determine what type of knowledge will be learned and  how this will be used by the performance</a:t>
            </a:r>
            <a:r>
              <a:rPr sz="2800" spc="-20" dirty="0">
                <a:latin typeface="Times New Roman"/>
                <a:cs typeface="Times New Roman"/>
              </a:rPr>
              <a:t> </a:t>
            </a:r>
            <a:r>
              <a:rPr sz="2800" spc="-5" dirty="0">
                <a:latin typeface="Times New Roman"/>
                <a:cs typeface="Times New Roman"/>
              </a:rPr>
              <a:t>program:</a:t>
            </a:r>
            <a:endParaRPr sz="2800">
              <a:latin typeface="Times New Roman"/>
              <a:cs typeface="Times New Roman"/>
            </a:endParaRPr>
          </a:p>
          <a:p>
            <a:pPr marL="354965" indent="-342900">
              <a:lnSpc>
                <a:spcPct val="100000"/>
              </a:lnSpc>
              <a:spcBef>
                <a:spcPts val="300"/>
              </a:spcBef>
              <a:buChar char="•"/>
              <a:tabLst>
                <a:tab pos="354965" algn="l"/>
                <a:tab pos="355600" algn="l"/>
              </a:tabLst>
            </a:pPr>
            <a:r>
              <a:rPr sz="2400" spc="-5" dirty="0">
                <a:latin typeface="Times New Roman"/>
                <a:cs typeface="Times New Roman"/>
              </a:rPr>
              <a:t>Example</a:t>
            </a:r>
            <a:r>
              <a:rPr sz="2800" spc="-5" dirty="0">
                <a:latin typeface="Times New Roman"/>
                <a:cs typeface="Times New Roman"/>
              </a:rPr>
              <a:t>:</a:t>
            </a:r>
            <a:endParaRPr sz="2800">
              <a:latin typeface="Times New Roman"/>
              <a:cs typeface="Times New Roman"/>
            </a:endParaRPr>
          </a:p>
          <a:p>
            <a:pPr marL="755015" marR="62865" indent="-285750">
              <a:lnSpc>
                <a:spcPct val="88500"/>
              </a:lnSpc>
              <a:spcBef>
                <a:spcPts val="625"/>
              </a:spcBef>
              <a:tabLst>
                <a:tab pos="831850" algn="l"/>
              </a:tabLst>
            </a:pPr>
            <a:r>
              <a:rPr sz="2400" dirty="0">
                <a:latin typeface="Times New Roman"/>
                <a:cs typeface="Times New Roman"/>
              </a:rPr>
              <a:t>–		</a:t>
            </a:r>
            <a:r>
              <a:rPr sz="2400" spc="-5" dirty="0">
                <a:latin typeface="Times New Roman"/>
                <a:cs typeface="Times New Roman"/>
              </a:rPr>
              <a:t>In play checkers, it needs to learn to choose the best move  among those legal moves: </a:t>
            </a:r>
            <a:r>
              <a:rPr sz="2400" i="1" spc="-5" dirty="0">
                <a:latin typeface="Times New Roman"/>
                <a:cs typeface="Times New Roman"/>
              </a:rPr>
              <a:t>ChooseMove</a:t>
            </a:r>
            <a:r>
              <a:rPr sz="2400" spc="-5" dirty="0">
                <a:latin typeface="Times New Roman"/>
                <a:cs typeface="Times New Roman"/>
              </a:rPr>
              <a:t>: </a:t>
            </a:r>
            <a:r>
              <a:rPr sz="2400" i="1" dirty="0">
                <a:latin typeface="Times New Roman"/>
                <a:cs typeface="Times New Roman"/>
              </a:rPr>
              <a:t>B </a:t>
            </a:r>
            <a:r>
              <a:rPr sz="2500" i="1" spc="-100" dirty="0">
                <a:latin typeface="Symbol"/>
                <a:cs typeface="Symbol"/>
              </a:rPr>
              <a:t></a:t>
            </a:r>
            <a:r>
              <a:rPr sz="2500" i="1" spc="-100" dirty="0">
                <a:latin typeface="Times New Roman"/>
                <a:cs typeface="Times New Roman"/>
              </a:rPr>
              <a:t> </a:t>
            </a:r>
            <a:r>
              <a:rPr sz="2400" i="1" dirty="0">
                <a:latin typeface="Times New Roman"/>
                <a:cs typeface="Times New Roman"/>
              </a:rPr>
              <a:t>M</a:t>
            </a:r>
            <a:r>
              <a:rPr sz="2400" dirty="0">
                <a:latin typeface="Times New Roman"/>
                <a:cs typeface="Times New Roman"/>
              </a:rPr>
              <a:t>, which accepts  </a:t>
            </a:r>
            <a:r>
              <a:rPr sz="2400" spc="-5" dirty="0">
                <a:latin typeface="Times New Roman"/>
                <a:cs typeface="Times New Roman"/>
              </a:rPr>
              <a:t>as input any board from the set of legal board states </a:t>
            </a:r>
            <a:r>
              <a:rPr sz="2400" i="1" dirty="0">
                <a:latin typeface="Times New Roman"/>
                <a:cs typeface="Times New Roman"/>
              </a:rPr>
              <a:t>B </a:t>
            </a:r>
            <a:r>
              <a:rPr sz="2400" dirty="0">
                <a:latin typeface="Times New Roman"/>
                <a:cs typeface="Times New Roman"/>
              </a:rPr>
              <a:t>and  </a:t>
            </a:r>
            <a:r>
              <a:rPr sz="2400" spc="-5" dirty="0">
                <a:latin typeface="Times New Roman"/>
                <a:cs typeface="Times New Roman"/>
              </a:rPr>
              <a:t>produces as output some move from the set of legal moves</a:t>
            </a:r>
            <a:r>
              <a:rPr sz="2400" spc="-55" dirty="0">
                <a:latin typeface="Times New Roman"/>
                <a:cs typeface="Times New Roman"/>
              </a:rPr>
              <a:t> </a:t>
            </a:r>
            <a:r>
              <a:rPr sz="2400" i="1" dirty="0">
                <a:latin typeface="Times New Roman"/>
                <a:cs typeface="Times New Roman"/>
              </a:rPr>
              <a:t>M</a:t>
            </a: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6445250" cy="513080"/>
          </a:xfrm>
          <a:prstGeom prst="rect">
            <a:avLst/>
          </a:prstGeom>
        </p:spPr>
        <p:txBody>
          <a:bodyPr vert="horz" wrap="square" lIns="0" tIns="12065" rIns="0" bIns="0" rtlCol="0">
            <a:spAutoFit/>
          </a:bodyPr>
          <a:lstStyle/>
          <a:p>
            <a:pPr marL="12700">
              <a:lnSpc>
                <a:spcPct val="100000"/>
              </a:lnSpc>
              <a:spcBef>
                <a:spcPts val="95"/>
              </a:spcBef>
            </a:pPr>
            <a:r>
              <a:rPr spc="-5" dirty="0"/>
              <a:t>Choosing the Target Function</a:t>
            </a:r>
            <a:r>
              <a:rPr spc="15" dirty="0"/>
              <a:t> </a:t>
            </a:r>
            <a:r>
              <a:rPr spc="-5" dirty="0"/>
              <a:t>(cont.)</a:t>
            </a:r>
          </a:p>
        </p:txBody>
      </p:sp>
      <p:sp>
        <p:nvSpPr>
          <p:cNvPr id="3" name="object 3"/>
          <p:cNvSpPr txBox="1"/>
          <p:nvPr/>
        </p:nvSpPr>
        <p:spPr>
          <a:xfrm>
            <a:off x="390785" y="1493266"/>
            <a:ext cx="8117205" cy="2599055"/>
          </a:xfrm>
          <a:prstGeom prst="rect">
            <a:avLst/>
          </a:prstGeom>
        </p:spPr>
        <p:txBody>
          <a:bodyPr vert="horz" wrap="square" lIns="0" tIns="14604" rIns="0" bIns="0" rtlCol="0">
            <a:spAutoFit/>
          </a:bodyPr>
          <a:lstStyle/>
          <a:p>
            <a:pPr marL="354965" marR="5080" indent="-342900">
              <a:lnSpc>
                <a:spcPct val="99500"/>
              </a:lnSpc>
              <a:spcBef>
                <a:spcPts val="114"/>
              </a:spcBef>
              <a:buChar char="•"/>
              <a:tabLst>
                <a:tab pos="354965" algn="l"/>
                <a:tab pos="355600" algn="l"/>
              </a:tabLst>
            </a:pPr>
            <a:r>
              <a:rPr sz="2800" spc="-5" dirty="0">
                <a:latin typeface="Times New Roman"/>
                <a:cs typeface="Times New Roman"/>
              </a:rPr>
              <a:t>Since the target function such as </a:t>
            </a:r>
            <a:r>
              <a:rPr sz="2800" i="1" spc="-5" dirty="0">
                <a:latin typeface="Times New Roman"/>
                <a:cs typeface="Times New Roman"/>
              </a:rPr>
              <a:t>ChooseMove </a:t>
            </a:r>
            <a:r>
              <a:rPr sz="2800" dirty="0">
                <a:latin typeface="Times New Roman"/>
                <a:cs typeface="Times New Roman"/>
              </a:rPr>
              <a:t>turns  </a:t>
            </a:r>
            <a:r>
              <a:rPr sz="2800" spc="-5" dirty="0">
                <a:latin typeface="Times New Roman"/>
                <a:cs typeface="Times New Roman"/>
              </a:rPr>
              <a:t>out to be very difficult to learn given the kind of  indirect training experience available to the system, an  alternative target function is then an evaluation  function that assigns </a:t>
            </a:r>
            <a:r>
              <a:rPr sz="2800" dirty="0">
                <a:latin typeface="Times New Roman"/>
                <a:cs typeface="Times New Roman"/>
              </a:rPr>
              <a:t>a </a:t>
            </a:r>
            <a:r>
              <a:rPr sz="2800" spc="-5" dirty="0">
                <a:latin typeface="Times New Roman"/>
                <a:cs typeface="Times New Roman"/>
              </a:rPr>
              <a:t>numerical score to any given  board state, </a:t>
            </a:r>
            <a:r>
              <a:rPr sz="2800" i="1" spc="-5" dirty="0">
                <a:latin typeface="Times New Roman"/>
                <a:cs typeface="Times New Roman"/>
              </a:rPr>
              <a:t>V</a:t>
            </a:r>
            <a:r>
              <a:rPr sz="2800" spc="-5" dirty="0">
                <a:latin typeface="Times New Roman"/>
                <a:cs typeface="Times New Roman"/>
              </a:rPr>
              <a:t>: </a:t>
            </a:r>
            <a:r>
              <a:rPr sz="2800" i="1" dirty="0">
                <a:latin typeface="Times New Roman"/>
                <a:cs typeface="Times New Roman"/>
              </a:rPr>
              <a:t>B </a:t>
            </a:r>
            <a:r>
              <a:rPr sz="2950" i="1" spc="-150" dirty="0">
                <a:latin typeface="Symbol"/>
                <a:cs typeface="Symbol"/>
              </a:rPr>
              <a:t></a:t>
            </a:r>
            <a:r>
              <a:rPr sz="2950" i="1" spc="-65" dirty="0">
                <a:latin typeface="Times New Roman"/>
                <a:cs typeface="Times New Roman"/>
              </a:rPr>
              <a:t> </a:t>
            </a:r>
            <a:r>
              <a:rPr sz="2800" i="1" spc="-5" dirty="0">
                <a:latin typeface="Times New Roman"/>
                <a:cs typeface="Times New Roman"/>
              </a:rPr>
              <a:t>R</a:t>
            </a:r>
            <a:r>
              <a:rPr sz="2800" spc="-5" dirty="0">
                <a:latin typeface="Times New Roman"/>
                <a:cs typeface="Times New Roman"/>
              </a:rPr>
              <a:t>.</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Choosing a Representation for the Target  </a:t>
            </a:r>
            <a:r>
              <a:rPr spc="-10" dirty="0"/>
              <a:t>Function</a:t>
            </a:r>
          </a:p>
        </p:txBody>
      </p:sp>
      <p:sp>
        <p:nvSpPr>
          <p:cNvPr id="3" name="object 3"/>
          <p:cNvSpPr txBox="1"/>
          <p:nvPr/>
        </p:nvSpPr>
        <p:spPr>
          <a:xfrm>
            <a:off x="365385" y="1615948"/>
            <a:ext cx="8562340" cy="3864610"/>
          </a:xfrm>
          <a:prstGeom prst="rect">
            <a:avLst/>
          </a:prstGeom>
        </p:spPr>
        <p:txBody>
          <a:bodyPr vert="horz" wrap="square" lIns="0" tIns="12700" rIns="0" bIns="0" rtlCol="0">
            <a:spAutoFit/>
          </a:bodyPr>
          <a:lstStyle/>
          <a:p>
            <a:pPr marL="380365" marR="1122680" indent="-342900">
              <a:lnSpc>
                <a:spcPct val="100000"/>
              </a:lnSpc>
              <a:spcBef>
                <a:spcPts val="100"/>
              </a:spcBef>
              <a:buChar char="•"/>
              <a:tabLst>
                <a:tab pos="380365" algn="l"/>
                <a:tab pos="381000" algn="l"/>
              </a:tabLst>
            </a:pPr>
            <a:r>
              <a:rPr sz="2800" spc="-5" dirty="0">
                <a:latin typeface="Times New Roman"/>
                <a:cs typeface="Times New Roman"/>
              </a:rPr>
              <a:t>Given the ideal target function </a:t>
            </a:r>
            <a:r>
              <a:rPr sz="2800" i="1" spc="-5" dirty="0">
                <a:latin typeface="Times New Roman"/>
                <a:cs typeface="Times New Roman"/>
              </a:rPr>
              <a:t>V</a:t>
            </a:r>
            <a:r>
              <a:rPr sz="2800" spc="-5" dirty="0">
                <a:latin typeface="Times New Roman"/>
                <a:cs typeface="Times New Roman"/>
              </a:rPr>
              <a:t>, we choose </a:t>
            </a:r>
            <a:r>
              <a:rPr sz="2800" dirty="0">
                <a:latin typeface="Times New Roman"/>
                <a:cs typeface="Times New Roman"/>
              </a:rPr>
              <a:t>a  </a:t>
            </a:r>
            <a:r>
              <a:rPr sz="2800" spc="-5" dirty="0">
                <a:latin typeface="Times New Roman"/>
                <a:cs typeface="Times New Roman"/>
              </a:rPr>
              <a:t>representation that the learning system will use to  describe </a:t>
            </a:r>
            <a:r>
              <a:rPr sz="2800" i="1" spc="-5" dirty="0">
                <a:latin typeface="Times New Roman"/>
                <a:cs typeface="Times New Roman"/>
              </a:rPr>
              <a:t>V' </a:t>
            </a:r>
            <a:r>
              <a:rPr sz="2800" spc="-5" dirty="0">
                <a:latin typeface="Times New Roman"/>
                <a:cs typeface="Times New Roman"/>
              </a:rPr>
              <a:t>that it will</a:t>
            </a:r>
            <a:r>
              <a:rPr sz="2800" spc="-10" dirty="0">
                <a:latin typeface="Times New Roman"/>
                <a:cs typeface="Times New Roman"/>
              </a:rPr>
              <a:t> </a:t>
            </a:r>
            <a:r>
              <a:rPr sz="2800" spc="-5" dirty="0">
                <a:latin typeface="Times New Roman"/>
                <a:cs typeface="Times New Roman"/>
              </a:rPr>
              <a:t>learn:</a:t>
            </a:r>
            <a:endParaRPr sz="2800">
              <a:latin typeface="Times New Roman"/>
              <a:cs typeface="Times New Roman"/>
            </a:endParaRPr>
          </a:p>
          <a:p>
            <a:pPr marL="380365" indent="-342900">
              <a:lnSpc>
                <a:spcPct val="100000"/>
              </a:lnSpc>
              <a:spcBef>
                <a:spcPts val="685"/>
              </a:spcBef>
              <a:buChar char="•"/>
              <a:tabLst>
                <a:tab pos="380365" algn="l"/>
                <a:tab pos="381000" algn="l"/>
              </a:tabLst>
            </a:pPr>
            <a:r>
              <a:rPr sz="2400" spc="-5" dirty="0">
                <a:latin typeface="Times New Roman"/>
                <a:cs typeface="Times New Roman"/>
              </a:rPr>
              <a:t>Example</a:t>
            </a:r>
            <a:r>
              <a:rPr sz="2800" spc="-5" dirty="0">
                <a:latin typeface="Times New Roman"/>
                <a:cs typeface="Times New Roman"/>
              </a:rPr>
              <a:t>:</a:t>
            </a:r>
            <a:endParaRPr sz="2800">
              <a:latin typeface="Times New Roman"/>
              <a:cs typeface="Times New Roman"/>
            </a:endParaRPr>
          </a:p>
          <a:p>
            <a:pPr marL="781050" lvl="1" indent="-286385">
              <a:lnSpc>
                <a:spcPct val="100000"/>
              </a:lnSpc>
              <a:spcBef>
                <a:spcPts val="575"/>
              </a:spcBef>
              <a:buChar char="–"/>
              <a:tabLst>
                <a:tab pos="781050" algn="l"/>
                <a:tab pos="781685" algn="l"/>
              </a:tabLst>
            </a:pPr>
            <a:r>
              <a:rPr sz="2400" spc="-5" dirty="0">
                <a:latin typeface="Times New Roman"/>
                <a:cs typeface="Times New Roman"/>
              </a:rPr>
              <a:t>In play</a:t>
            </a:r>
            <a:r>
              <a:rPr sz="2400" spc="-10" dirty="0">
                <a:latin typeface="Times New Roman"/>
                <a:cs typeface="Times New Roman"/>
              </a:rPr>
              <a:t> </a:t>
            </a:r>
            <a:r>
              <a:rPr sz="2400" spc="-5" dirty="0">
                <a:latin typeface="Times New Roman"/>
                <a:cs typeface="Times New Roman"/>
              </a:rPr>
              <a:t>checkers,</a:t>
            </a:r>
            <a:endParaRPr sz="2400">
              <a:latin typeface="Times New Roman"/>
              <a:cs typeface="Times New Roman"/>
            </a:endParaRPr>
          </a:p>
          <a:p>
            <a:pPr marL="723900">
              <a:lnSpc>
                <a:spcPct val="100000"/>
              </a:lnSpc>
              <a:spcBef>
                <a:spcPts val="570"/>
              </a:spcBef>
            </a:pPr>
            <a:r>
              <a:rPr sz="2400" i="1" dirty="0">
                <a:latin typeface="Times New Roman"/>
                <a:cs typeface="Times New Roman"/>
              </a:rPr>
              <a:t>V'(b) = </a:t>
            </a:r>
            <a:r>
              <a:rPr sz="2400" i="1" spc="-5" dirty="0">
                <a:latin typeface="Times New Roman"/>
                <a:cs typeface="Times New Roman"/>
              </a:rPr>
              <a:t>w</a:t>
            </a:r>
            <a:r>
              <a:rPr sz="2400" i="1" spc="-7" baseline="-20833" dirty="0">
                <a:latin typeface="Times New Roman"/>
                <a:cs typeface="Times New Roman"/>
              </a:rPr>
              <a:t>0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1</a:t>
            </a:r>
            <a:r>
              <a:rPr sz="2400" i="1" spc="-5" dirty="0">
                <a:latin typeface="Times New Roman"/>
                <a:cs typeface="Times New Roman"/>
              </a:rPr>
              <a:t>x</a:t>
            </a:r>
            <a:r>
              <a:rPr sz="2400" i="1" spc="-7" baseline="-20833" dirty="0">
                <a:latin typeface="Times New Roman"/>
                <a:cs typeface="Times New Roman"/>
              </a:rPr>
              <a:t>1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2</a:t>
            </a:r>
            <a:r>
              <a:rPr sz="2400" i="1" spc="-5" dirty="0">
                <a:latin typeface="Times New Roman"/>
                <a:cs typeface="Times New Roman"/>
              </a:rPr>
              <a:t>x</a:t>
            </a:r>
            <a:r>
              <a:rPr sz="2400" i="1" spc="-7" baseline="-20833" dirty="0">
                <a:latin typeface="Times New Roman"/>
                <a:cs typeface="Times New Roman"/>
              </a:rPr>
              <a:t>2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3</a:t>
            </a:r>
            <a:r>
              <a:rPr sz="2400" i="1" spc="-5" dirty="0">
                <a:latin typeface="Times New Roman"/>
                <a:cs typeface="Times New Roman"/>
              </a:rPr>
              <a:t>x</a:t>
            </a:r>
            <a:r>
              <a:rPr sz="2400" i="1" spc="-7" baseline="-20833" dirty="0">
                <a:latin typeface="Times New Roman"/>
                <a:cs typeface="Times New Roman"/>
              </a:rPr>
              <a:t>3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4</a:t>
            </a:r>
            <a:r>
              <a:rPr sz="2400" i="1" spc="-5" dirty="0">
                <a:latin typeface="Times New Roman"/>
                <a:cs typeface="Times New Roman"/>
              </a:rPr>
              <a:t>x</a:t>
            </a:r>
            <a:r>
              <a:rPr sz="2400" i="1" spc="-7" baseline="-20833" dirty="0">
                <a:latin typeface="Times New Roman"/>
                <a:cs typeface="Times New Roman"/>
              </a:rPr>
              <a:t>4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5</a:t>
            </a:r>
            <a:r>
              <a:rPr sz="2400" i="1" spc="-5" dirty="0">
                <a:latin typeface="Times New Roman"/>
                <a:cs typeface="Times New Roman"/>
              </a:rPr>
              <a:t>x</a:t>
            </a:r>
            <a:r>
              <a:rPr sz="2400" i="1" spc="-7" baseline="-20833" dirty="0">
                <a:latin typeface="Times New Roman"/>
                <a:cs typeface="Times New Roman"/>
              </a:rPr>
              <a:t>5 </a:t>
            </a:r>
            <a:r>
              <a:rPr sz="2400" i="1" dirty="0">
                <a:latin typeface="Times New Roman"/>
                <a:cs typeface="Times New Roman"/>
              </a:rPr>
              <a:t>+</a:t>
            </a:r>
            <a:r>
              <a:rPr sz="2400" i="1" spc="-365"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6</a:t>
            </a:r>
            <a:r>
              <a:rPr sz="2400" i="1" spc="-5" dirty="0">
                <a:latin typeface="Times New Roman"/>
                <a:cs typeface="Times New Roman"/>
              </a:rPr>
              <a:t>x</a:t>
            </a:r>
            <a:r>
              <a:rPr sz="2400" i="1" spc="-7" baseline="-20833" dirty="0">
                <a:latin typeface="Times New Roman"/>
                <a:cs typeface="Times New Roman"/>
              </a:rPr>
              <a:t>6</a:t>
            </a:r>
            <a:endParaRPr sz="2400" baseline="-20833">
              <a:latin typeface="Times New Roman"/>
              <a:cs typeface="Times New Roman"/>
            </a:endParaRPr>
          </a:p>
          <a:p>
            <a:pPr marL="780415" marR="30480" lvl="1" indent="-285750">
              <a:lnSpc>
                <a:spcPct val="100000"/>
              </a:lnSpc>
              <a:spcBef>
                <a:spcPts val="570"/>
              </a:spcBef>
              <a:buChar char="–"/>
              <a:tabLst>
                <a:tab pos="781050" algn="l"/>
                <a:tab pos="781685" algn="l"/>
              </a:tabLst>
            </a:pPr>
            <a:r>
              <a:rPr sz="2400" spc="-5" dirty="0">
                <a:latin typeface="Times New Roman"/>
                <a:cs typeface="Times New Roman"/>
              </a:rPr>
              <a:t>where </a:t>
            </a:r>
            <a:r>
              <a:rPr sz="2400" i="1" dirty="0">
                <a:latin typeface="Times New Roman"/>
                <a:cs typeface="Times New Roman"/>
              </a:rPr>
              <a:t>w</a:t>
            </a:r>
            <a:r>
              <a:rPr sz="2400" i="1" baseline="-20833" dirty="0">
                <a:latin typeface="Times New Roman"/>
                <a:cs typeface="Times New Roman"/>
              </a:rPr>
              <a:t>i </a:t>
            </a:r>
            <a:r>
              <a:rPr sz="2400" spc="-5" dirty="0">
                <a:latin typeface="Times New Roman"/>
                <a:cs typeface="Times New Roman"/>
              </a:rPr>
              <a:t>is the numerical coefficient or weight to determine the  relative importance of the various board features and </a:t>
            </a:r>
            <a:r>
              <a:rPr sz="2400" i="1" dirty="0">
                <a:latin typeface="Times New Roman"/>
                <a:cs typeface="Times New Roman"/>
              </a:rPr>
              <a:t>x</a:t>
            </a:r>
            <a:r>
              <a:rPr sz="2400" i="1" baseline="-20833" dirty="0">
                <a:latin typeface="Times New Roman"/>
                <a:cs typeface="Times New Roman"/>
              </a:rPr>
              <a:t>i </a:t>
            </a:r>
            <a:r>
              <a:rPr sz="2400" spc="-5" dirty="0">
                <a:latin typeface="Times New Roman"/>
                <a:cs typeface="Times New Roman"/>
              </a:rPr>
              <a:t>is </a:t>
            </a:r>
            <a:r>
              <a:rPr sz="2400" dirty="0">
                <a:latin typeface="Times New Roman"/>
                <a:cs typeface="Times New Roman"/>
              </a:rPr>
              <a:t>the  </a:t>
            </a:r>
            <a:r>
              <a:rPr sz="2400" spc="-5" dirty="0">
                <a:latin typeface="Times New Roman"/>
                <a:cs typeface="Times New Roman"/>
              </a:rPr>
              <a:t>number of </a:t>
            </a:r>
            <a:r>
              <a:rPr sz="2400" i="1" spc="-5" dirty="0">
                <a:latin typeface="Times New Roman"/>
                <a:cs typeface="Times New Roman"/>
              </a:rPr>
              <a:t>i</a:t>
            </a:r>
            <a:r>
              <a:rPr sz="2400" spc="-5" dirty="0">
                <a:latin typeface="Times New Roman"/>
                <a:cs typeface="Times New Roman"/>
              </a:rPr>
              <a:t>-th objects on the</a:t>
            </a:r>
            <a:r>
              <a:rPr sz="2400" spc="-15" dirty="0">
                <a:latin typeface="Times New Roman"/>
                <a:cs typeface="Times New Roman"/>
              </a:rPr>
              <a:t> </a:t>
            </a:r>
            <a:r>
              <a:rPr sz="2400" spc="-5" dirty="0">
                <a:latin typeface="Times New Roman"/>
                <a:cs typeface="Times New Roman"/>
              </a:rPr>
              <a:t>board.</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8283575" cy="513080"/>
          </a:xfrm>
          <a:prstGeom prst="rect">
            <a:avLst/>
          </a:prstGeom>
        </p:spPr>
        <p:txBody>
          <a:bodyPr vert="horz" wrap="square" lIns="0" tIns="12065" rIns="0" bIns="0" rtlCol="0">
            <a:spAutoFit/>
          </a:bodyPr>
          <a:lstStyle/>
          <a:p>
            <a:pPr marL="12700">
              <a:lnSpc>
                <a:spcPct val="100000"/>
              </a:lnSpc>
              <a:spcBef>
                <a:spcPts val="95"/>
              </a:spcBef>
            </a:pPr>
            <a:r>
              <a:rPr spc="-5" dirty="0"/>
              <a:t>Choosing a Function Approximation</a:t>
            </a:r>
            <a:r>
              <a:rPr spc="40" dirty="0"/>
              <a:t> </a:t>
            </a:r>
            <a:r>
              <a:rPr spc="-5" dirty="0"/>
              <a:t>Algorithm</a:t>
            </a:r>
          </a:p>
        </p:txBody>
      </p:sp>
      <p:sp>
        <p:nvSpPr>
          <p:cNvPr id="3" name="object 3"/>
          <p:cNvSpPr txBox="1"/>
          <p:nvPr/>
        </p:nvSpPr>
        <p:spPr>
          <a:xfrm>
            <a:off x="182505" y="1430782"/>
            <a:ext cx="8037195" cy="2974340"/>
          </a:xfrm>
          <a:prstGeom prst="rect">
            <a:avLst/>
          </a:prstGeom>
        </p:spPr>
        <p:txBody>
          <a:bodyPr vert="horz" wrap="square" lIns="0" tIns="12065" rIns="0" bIns="0" rtlCol="0">
            <a:spAutoFit/>
          </a:bodyPr>
          <a:lstStyle/>
          <a:p>
            <a:pPr marL="418465" marR="594360" indent="-342900">
              <a:lnSpc>
                <a:spcPct val="100000"/>
              </a:lnSpc>
              <a:spcBef>
                <a:spcPts val="95"/>
              </a:spcBef>
              <a:buChar char="•"/>
              <a:tabLst>
                <a:tab pos="418465" algn="l"/>
                <a:tab pos="419100" algn="l"/>
              </a:tabLst>
            </a:pPr>
            <a:r>
              <a:rPr sz="2000" spc="-5" dirty="0">
                <a:latin typeface="Times New Roman"/>
                <a:cs typeface="Times New Roman"/>
              </a:rPr>
              <a:t>Each training example is given by </a:t>
            </a:r>
            <a:r>
              <a:rPr sz="2000" i="1" spc="-5" dirty="0">
                <a:latin typeface="Times New Roman"/>
                <a:cs typeface="Times New Roman"/>
              </a:rPr>
              <a:t>&lt;b, V</a:t>
            </a:r>
            <a:r>
              <a:rPr sz="1950" i="1" spc="-7" baseline="-21367" dirty="0">
                <a:latin typeface="Times New Roman"/>
                <a:cs typeface="Times New Roman"/>
              </a:rPr>
              <a:t>train</a:t>
            </a:r>
            <a:r>
              <a:rPr sz="2000" i="1" spc="-5" dirty="0">
                <a:latin typeface="Times New Roman"/>
                <a:cs typeface="Times New Roman"/>
              </a:rPr>
              <a:t>(b)&gt; </a:t>
            </a:r>
            <a:r>
              <a:rPr sz="2000" spc="-5" dirty="0">
                <a:latin typeface="Times New Roman"/>
                <a:cs typeface="Times New Roman"/>
              </a:rPr>
              <a:t>where </a:t>
            </a:r>
            <a:r>
              <a:rPr sz="2000" i="1" spc="-5" dirty="0">
                <a:latin typeface="Times New Roman"/>
                <a:cs typeface="Times New Roman"/>
              </a:rPr>
              <a:t>V</a:t>
            </a:r>
            <a:r>
              <a:rPr sz="1950" i="1" spc="-7" baseline="-21367" dirty="0">
                <a:latin typeface="Times New Roman"/>
                <a:cs typeface="Times New Roman"/>
              </a:rPr>
              <a:t>train</a:t>
            </a:r>
            <a:r>
              <a:rPr sz="2000" i="1" spc="-5" dirty="0">
                <a:latin typeface="Times New Roman"/>
                <a:cs typeface="Times New Roman"/>
              </a:rPr>
              <a:t>(b) </a:t>
            </a:r>
            <a:r>
              <a:rPr sz="2000" spc="-5" dirty="0">
                <a:latin typeface="Times New Roman"/>
                <a:cs typeface="Times New Roman"/>
              </a:rPr>
              <a:t>is the  training value for a board</a:t>
            </a:r>
            <a:r>
              <a:rPr sz="2000" spc="-10" dirty="0">
                <a:latin typeface="Times New Roman"/>
                <a:cs typeface="Times New Roman"/>
              </a:rPr>
              <a:t> </a:t>
            </a:r>
            <a:r>
              <a:rPr sz="2000" i="1" spc="-5" dirty="0">
                <a:latin typeface="Times New Roman"/>
                <a:cs typeface="Times New Roman"/>
              </a:rPr>
              <a:t>b</a:t>
            </a:r>
            <a:r>
              <a:rPr sz="2000" spc="-5" dirty="0">
                <a:latin typeface="Times New Roman"/>
                <a:cs typeface="Times New Roman"/>
              </a:rPr>
              <a:t>.</a:t>
            </a:r>
            <a:endParaRPr sz="2000">
              <a:latin typeface="Times New Roman"/>
              <a:cs typeface="Times New Roman"/>
            </a:endParaRPr>
          </a:p>
          <a:p>
            <a:pPr marL="418465" indent="-343535">
              <a:lnSpc>
                <a:spcPct val="100000"/>
              </a:lnSpc>
              <a:spcBef>
                <a:spcPts val="475"/>
              </a:spcBef>
              <a:buChar char="•"/>
              <a:tabLst>
                <a:tab pos="418465" algn="l"/>
                <a:tab pos="419100" algn="l"/>
              </a:tabLst>
            </a:pPr>
            <a:r>
              <a:rPr sz="2000" spc="-10" dirty="0">
                <a:latin typeface="Times New Roman"/>
                <a:cs typeface="Times New Roman"/>
              </a:rPr>
              <a:t>Estimating Training</a:t>
            </a:r>
            <a:r>
              <a:rPr sz="200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1917064">
              <a:lnSpc>
                <a:spcPct val="100000"/>
              </a:lnSpc>
              <a:spcBef>
                <a:spcPts val="420"/>
              </a:spcBef>
            </a:pPr>
            <a:r>
              <a:rPr sz="2000" i="1" spc="-5" dirty="0">
                <a:latin typeface="Times New Roman"/>
                <a:cs typeface="Times New Roman"/>
              </a:rPr>
              <a:t>V</a:t>
            </a:r>
            <a:r>
              <a:rPr sz="1950" i="1" spc="-7" baseline="-21367" dirty="0">
                <a:latin typeface="Times New Roman"/>
                <a:cs typeface="Times New Roman"/>
              </a:rPr>
              <a:t>train</a:t>
            </a:r>
            <a:r>
              <a:rPr sz="2000" spc="-5" dirty="0">
                <a:latin typeface="Times New Roman"/>
                <a:cs typeface="Times New Roman"/>
              </a:rPr>
              <a:t>(</a:t>
            </a:r>
            <a:r>
              <a:rPr sz="2000" i="1" spc="-5" dirty="0">
                <a:latin typeface="Times New Roman"/>
                <a:cs typeface="Times New Roman"/>
              </a:rPr>
              <a:t>b</a:t>
            </a:r>
            <a:r>
              <a:rPr sz="2000" spc="-5" dirty="0">
                <a:latin typeface="Times New Roman"/>
                <a:cs typeface="Times New Roman"/>
              </a:rPr>
              <a:t>) </a:t>
            </a:r>
            <a:r>
              <a:rPr sz="2100" i="1" spc="-105" dirty="0">
                <a:latin typeface="Symbol"/>
                <a:cs typeface="Symbol"/>
              </a:rPr>
              <a:t></a:t>
            </a:r>
            <a:r>
              <a:rPr sz="2100" i="1" spc="-105" dirty="0">
                <a:latin typeface="Times New Roman"/>
                <a:cs typeface="Times New Roman"/>
              </a:rPr>
              <a:t> </a:t>
            </a:r>
            <a:r>
              <a:rPr sz="2000" i="1" spc="-5" dirty="0">
                <a:latin typeface="Times New Roman"/>
                <a:cs typeface="Times New Roman"/>
              </a:rPr>
              <a:t>V'</a:t>
            </a:r>
            <a:r>
              <a:rPr sz="2000" i="1" spc="75" dirty="0">
                <a:latin typeface="Times New Roman"/>
                <a:cs typeface="Times New Roman"/>
              </a:rPr>
              <a:t> </a:t>
            </a:r>
            <a:r>
              <a:rPr sz="2000" spc="-5" dirty="0">
                <a:latin typeface="Times New Roman"/>
                <a:cs typeface="Times New Roman"/>
              </a:rPr>
              <a:t>(</a:t>
            </a:r>
            <a:r>
              <a:rPr sz="2000" i="1" spc="-5" dirty="0">
                <a:latin typeface="Times New Roman"/>
                <a:cs typeface="Times New Roman"/>
              </a:rPr>
              <a:t>Successor</a:t>
            </a:r>
            <a:r>
              <a:rPr sz="2000" spc="-5" dirty="0">
                <a:latin typeface="Times New Roman"/>
                <a:cs typeface="Times New Roman"/>
              </a:rPr>
              <a:t>(</a:t>
            </a:r>
            <a:r>
              <a:rPr sz="2000" i="1" spc="-5" dirty="0">
                <a:latin typeface="Times New Roman"/>
                <a:cs typeface="Times New Roman"/>
              </a:rPr>
              <a:t>b</a:t>
            </a:r>
            <a:r>
              <a:rPr sz="2000" spc="-5" dirty="0">
                <a:latin typeface="Times New Roman"/>
                <a:cs typeface="Times New Roman"/>
              </a:rPr>
              <a:t>)).</a:t>
            </a:r>
            <a:endParaRPr sz="2000">
              <a:latin typeface="Times New Roman"/>
              <a:cs typeface="Times New Roman"/>
            </a:endParaRPr>
          </a:p>
          <a:p>
            <a:pPr>
              <a:lnSpc>
                <a:spcPct val="100000"/>
              </a:lnSpc>
              <a:spcBef>
                <a:spcPts val="15"/>
              </a:spcBef>
            </a:pPr>
            <a:endParaRPr sz="2600">
              <a:latin typeface="Times New Roman"/>
              <a:cs typeface="Times New Roman"/>
            </a:endParaRPr>
          </a:p>
          <a:p>
            <a:pPr marL="418465" marR="106680" indent="-342900">
              <a:lnSpc>
                <a:spcPct val="100000"/>
              </a:lnSpc>
              <a:buChar char="•"/>
              <a:tabLst>
                <a:tab pos="418465" algn="l"/>
                <a:tab pos="419100" algn="l"/>
                <a:tab pos="5561965" algn="l"/>
              </a:tabLst>
            </a:pPr>
            <a:r>
              <a:rPr sz="2000" spc="-5" dirty="0">
                <a:latin typeface="Times New Roman"/>
                <a:cs typeface="Times New Roman"/>
              </a:rPr>
              <a:t>Adjusting the weights: To specify </a:t>
            </a:r>
            <a:r>
              <a:rPr sz="2000" dirty="0">
                <a:latin typeface="Times New Roman"/>
                <a:cs typeface="Times New Roman"/>
              </a:rPr>
              <a:t>the </a:t>
            </a:r>
            <a:r>
              <a:rPr sz="2000" spc="-10" dirty="0">
                <a:latin typeface="Times New Roman"/>
                <a:cs typeface="Times New Roman"/>
              </a:rPr>
              <a:t>learning algorithm </a:t>
            </a:r>
            <a:r>
              <a:rPr sz="2000" spc="-5" dirty="0">
                <a:latin typeface="Times New Roman"/>
                <a:cs typeface="Times New Roman"/>
              </a:rPr>
              <a:t>for </a:t>
            </a:r>
            <a:r>
              <a:rPr sz="2000" spc="-10" dirty="0">
                <a:latin typeface="Times New Roman"/>
                <a:cs typeface="Times New Roman"/>
              </a:rPr>
              <a:t>choosing the  </a:t>
            </a:r>
            <a:r>
              <a:rPr sz="2000" spc="-5" dirty="0">
                <a:latin typeface="Times New Roman"/>
                <a:cs typeface="Times New Roman"/>
              </a:rPr>
              <a:t>weights </a:t>
            </a:r>
            <a:r>
              <a:rPr sz="2000" i="1" spc="-5" dirty="0">
                <a:latin typeface="Times New Roman"/>
                <a:cs typeface="Times New Roman"/>
              </a:rPr>
              <a:t>w</a:t>
            </a:r>
            <a:r>
              <a:rPr sz="1950" i="1" spc="-7" baseline="-21367" dirty="0">
                <a:latin typeface="Times New Roman"/>
                <a:cs typeface="Times New Roman"/>
              </a:rPr>
              <a:t>i  </a:t>
            </a:r>
            <a:r>
              <a:rPr sz="2000" spc="-5" dirty="0">
                <a:latin typeface="Times New Roman"/>
                <a:cs typeface="Times New Roman"/>
              </a:rPr>
              <a:t>to best fit the set of training</a:t>
            </a:r>
            <a:r>
              <a:rPr sz="2000" spc="10" dirty="0">
                <a:latin typeface="Times New Roman"/>
                <a:cs typeface="Times New Roman"/>
              </a:rPr>
              <a:t> </a:t>
            </a:r>
            <a:r>
              <a:rPr sz="2000" spc="-5" dirty="0">
                <a:latin typeface="Times New Roman"/>
                <a:cs typeface="Times New Roman"/>
              </a:rPr>
              <a:t>examples	{</a:t>
            </a:r>
            <a:r>
              <a:rPr sz="2000" i="1" spc="-5" dirty="0">
                <a:latin typeface="Times New Roman"/>
                <a:cs typeface="Times New Roman"/>
              </a:rPr>
              <a:t>&lt;b, V</a:t>
            </a:r>
            <a:r>
              <a:rPr sz="1950" i="1" spc="-7" baseline="-21367" dirty="0">
                <a:latin typeface="Times New Roman"/>
                <a:cs typeface="Times New Roman"/>
              </a:rPr>
              <a:t>train</a:t>
            </a:r>
            <a:r>
              <a:rPr sz="2000" i="1" spc="-5" dirty="0">
                <a:latin typeface="Times New Roman"/>
                <a:cs typeface="Times New Roman"/>
              </a:rPr>
              <a:t>(b)&gt;</a:t>
            </a:r>
            <a:r>
              <a:rPr sz="2000" spc="-5" dirty="0">
                <a:latin typeface="Times New Roman"/>
                <a:cs typeface="Times New Roman"/>
              </a:rPr>
              <a:t>}, which  </a:t>
            </a:r>
            <a:r>
              <a:rPr sz="2000" spc="-10" dirty="0">
                <a:latin typeface="Times New Roman"/>
                <a:cs typeface="Times New Roman"/>
              </a:rPr>
              <a:t>minimizes </a:t>
            </a:r>
            <a:r>
              <a:rPr sz="2000" spc="-5" dirty="0">
                <a:latin typeface="Times New Roman"/>
                <a:cs typeface="Times New Roman"/>
              </a:rPr>
              <a:t>the </a:t>
            </a:r>
            <a:r>
              <a:rPr sz="2000" spc="-10" dirty="0">
                <a:latin typeface="Times New Roman"/>
                <a:cs typeface="Times New Roman"/>
              </a:rPr>
              <a:t>squared </a:t>
            </a:r>
            <a:r>
              <a:rPr sz="2000" spc="-5" dirty="0">
                <a:latin typeface="Times New Roman"/>
                <a:cs typeface="Times New Roman"/>
              </a:rPr>
              <a:t>error </a:t>
            </a:r>
            <a:r>
              <a:rPr sz="2000" i="1" spc="-5" dirty="0">
                <a:latin typeface="Times New Roman"/>
                <a:cs typeface="Times New Roman"/>
              </a:rPr>
              <a:t>E </a:t>
            </a:r>
            <a:r>
              <a:rPr sz="2000" spc="-5" dirty="0">
                <a:latin typeface="Times New Roman"/>
                <a:cs typeface="Times New Roman"/>
              </a:rPr>
              <a:t>between the training values and the values  predicted by the hypothesis</a:t>
            </a:r>
            <a:r>
              <a:rPr sz="2000" spc="-15" dirty="0">
                <a:latin typeface="Times New Roman"/>
                <a:cs typeface="Times New Roman"/>
              </a:rPr>
              <a:t> </a:t>
            </a:r>
            <a:r>
              <a:rPr sz="2000" i="1" spc="-10" dirty="0">
                <a:latin typeface="Times New Roman"/>
                <a:cs typeface="Times New Roman"/>
              </a:rPr>
              <a:t>V‘</a:t>
            </a:r>
            <a:endParaRPr sz="2000">
              <a:latin typeface="Times New Roman"/>
              <a:cs typeface="Times New Roman"/>
            </a:endParaRPr>
          </a:p>
        </p:txBody>
      </p:sp>
      <p:sp>
        <p:nvSpPr>
          <p:cNvPr id="4" name="object 4"/>
          <p:cNvSpPr txBox="1"/>
          <p:nvPr/>
        </p:nvSpPr>
        <p:spPr>
          <a:xfrm>
            <a:off x="245916" y="4805608"/>
            <a:ext cx="1143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a:t>
            </a:r>
            <a:endParaRPr sz="2000">
              <a:latin typeface="Times New Roman"/>
              <a:cs typeface="Times New Roman"/>
            </a:endParaRPr>
          </a:p>
        </p:txBody>
      </p:sp>
      <p:sp>
        <p:nvSpPr>
          <p:cNvPr id="5" name="object 5"/>
          <p:cNvSpPr txBox="1"/>
          <p:nvPr/>
        </p:nvSpPr>
        <p:spPr>
          <a:xfrm>
            <a:off x="1222160" y="5277444"/>
            <a:ext cx="2353310" cy="231140"/>
          </a:xfrm>
          <a:prstGeom prst="rect">
            <a:avLst/>
          </a:prstGeom>
        </p:spPr>
        <p:txBody>
          <a:bodyPr vert="horz" wrap="square" lIns="0" tIns="12700" rIns="0" bIns="0" rtlCol="0">
            <a:spAutoFit/>
          </a:bodyPr>
          <a:lstStyle/>
          <a:p>
            <a:pPr marL="12700">
              <a:lnSpc>
                <a:spcPct val="100000"/>
              </a:lnSpc>
              <a:spcBef>
                <a:spcPts val="100"/>
              </a:spcBef>
            </a:pPr>
            <a:r>
              <a:rPr sz="1350" spc="15" dirty="0">
                <a:latin typeface="Symbol"/>
                <a:cs typeface="Symbol"/>
              </a:rPr>
              <a:t></a:t>
            </a:r>
            <a:r>
              <a:rPr sz="1350" i="1" spc="15" dirty="0">
                <a:latin typeface="Times New Roman"/>
                <a:cs typeface="Times New Roman"/>
              </a:rPr>
              <a:t>b</a:t>
            </a:r>
            <a:r>
              <a:rPr sz="1350" spc="15" dirty="0">
                <a:latin typeface="Times New Roman"/>
                <a:cs typeface="Times New Roman"/>
              </a:rPr>
              <a:t>,</a:t>
            </a:r>
            <a:r>
              <a:rPr sz="1350" i="1" spc="15" dirty="0">
                <a:latin typeface="Times New Roman"/>
                <a:cs typeface="Times New Roman"/>
              </a:rPr>
              <a:t>V</a:t>
            </a:r>
            <a:r>
              <a:rPr sz="1350" spc="15" dirty="0">
                <a:latin typeface="Times New Roman"/>
                <a:cs typeface="Times New Roman"/>
              </a:rPr>
              <a:t>train(</a:t>
            </a:r>
            <a:r>
              <a:rPr sz="1350" i="1" spc="15" dirty="0">
                <a:latin typeface="Times New Roman"/>
                <a:cs typeface="Times New Roman"/>
              </a:rPr>
              <a:t>b</a:t>
            </a:r>
            <a:r>
              <a:rPr sz="1350" i="1" spc="-220" dirty="0">
                <a:latin typeface="Times New Roman"/>
                <a:cs typeface="Times New Roman"/>
              </a:rPr>
              <a:t> </a:t>
            </a:r>
            <a:r>
              <a:rPr sz="1350" spc="5" dirty="0">
                <a:latin typeface="Times New Roman"/>
                <a:cs typeface="Times New Roman"/>
              </a:rPr>
              <a:t>)</a:t>
            </a:r>
            <a:r>
              <a:rPr sz="1350" spc="5" dirty="0">
                <a:latin typeface="Symbol"/>
                <a:cs typeface="Symbol"/>
              </a:rPr>
              <a:t></a:t>
            </a:r>
            <a:r>
              <a:rPr sz="1350" spc="5" dirty="0">
                <a:latin typeface="Times New Roman"/>
                <a:cs typeface="Times New Roman"/>
              </a:rPr>
              <a:t>training</a:t>
            </a:r>
            <a:r>
              <a:rPr sz="1350" spc="-85" dirty="0">
                <a:latin typeface="Times New Roman"/>
                <a:cs typeface="Times New Roman"/>
              </a:rPr>
              <a:t> </a:t>
            </a:r>
            <a:r>
              <a:rPr sz="1350" dirty="0">
                <a:latin typeface="Times New Roman"/>
                <a:cs typeface="Times New Roman"/>
              </a:rPr>
              <a:t>examples</a:t>
            </a:r>
            <a:endParaRPr sz="1350">
              <a:latin typeface="Times New Roman"/>
              <a:cs typeface="Times New Roman"/>
            </a:endParaRPr>
          </a:p>
        </p:txBody>
      </p:sp>
      <p:sp>
        <p:nvSpPr>
          <p:cNvPr id="6" name="object 6"/>
          <p:cNvSpPr txBox="1"/>
          <p:nvPr/>
        </p:nvSpPr>
        <p:spPr>
          <a:xfrm>
            <a:off x="2197995" y="4635248"/>
            <a:ext cx="2670810" cy="642620"/>
          </a:xfrm>
          <a:prstGeom prst="rect">
            <a:avLst/>
          </a:prstGeom>
        </p:spPr>
        <p:txBody>
          <a:bodyPr vert="horz" wrap="square" lIns="0" tIns="12065" rIns="0" bIns="0" rtlCol="0">
            <a:spAutoFit/>
          </a:bodyPr>
          <a:lstStyle/>
          <a:p>
            <a:pPr marL="38100">
              <a:lnSpc>
                <a:spcPct val="100000"/>
              </a:lnSpc>
              <a:spcBef>
                <a:spcPts val="95"/>
              </a:spcBef>
            </a:pPr>
            <a:r>
              <a:rPr sz="6075" spc="472" baseline="-8916" dirty="0">
                <a:latin typeface="Symbol"/>
                <a:cs typeface="Symbol"/>
              </a:rPr>
              <a:t></a:t>
            </a:r>
            <a:r>
              <a:rPr sz="2700" spc="-190" dirty="0">
                <a:latin typeface="Times New Roman"/>
                <a:cs typeface="Times New Roman"/>
              </a:rPr>
              <a:t>(</a:t>
            </a:r>
            <a:r>
              <a:rPr sz="2700" i="1" spc="-5" dirty="0">
                <a:latin typeface="Times New Roman"/>
                <a:cs typeface="Times New Roman"/>
              </a:rPr>
              <a:t>V</a:t>
            </a:r>
            <a:r>
              <a:rPr sz="1350" dirty="0">
                <a:latin typeface="Times New Roman"/>
                <a:cs typeface="Times New Roman"/>
              </a:rPr>
              <a:t>trai</a:t>
            </a:r>
            <a:r>
              <a:rPr sz="1350" spc="-10" dirty="0">
                <a:latin typeface="Times New Roman"/>
                <a:cs typeface="Times New Roman"/>
              </a:rPr>
              <a:t>n</a:t>
            </a:r>
            <a:r>
              <a:rPr sz="2700" spc="-20" dirty="0">
                <a:latin typeface="Times New Roman"/>
                <a:cs typeface="Times New Roman"/>
              </a:rPr>
              <a:t>(</a:t>
            </a:r>
            <a:r>
              <a:rPr sz="2700" i="1" spc="35" dirty="0">
                <a:latin typeface="Times New Roman"/>
                <a:cs typeface="Times New Roman"/>
              </a:rPr>
              <a:t>b</a:t>
            </a:r>
            <a:r>
              <a:rPr sz="2700" spc="-5" dirty="0">
                <a:latin typeface="Times New Roman"/>
                <a:cs typeface="Times New Roman"/>
              </a:rPr>
              <a:t>)</a:t>
            </a:r>
            <a:r>
              <a:rPr sz="2700" spc="-185" dirty="0">
                <a:latin typeface="Times New Roman"/>
                <a:cs typeface="Times New Roman"/>
              </a:rPr>
              <a:t> </a:t>
            </a:r>
            <a:r>
              <a:rPr sz="2700" spc="150" dirty="0">
                <a:latin typeface="Times New Roman"/>
                <a:cs typeface="Times New Roman"/>
              </a:rPr>
              <a:t>-</a:t>
            </a:r>
            <a:r>
              <a:rPr sz="2700" i="1" spc="-5" dirty="0">
                <a:latin typeface="Times New Roman"/>
                <a:cs typeface="Times New Roman"/>
              </a:rPr>
              <a:t>V</a:t>
            </a:r>
            <a:r>
              <a:rPr sz="2700" i="1" spc="-254" dirty="0">
                <a:latin typeface="Times New Roman"/>
                <a:cs typeface="Times New Roman"/>
              </a:rPr>
              <a:t> </a:t>
            </a:r>
            <a:r>
              <a:rPr sz="2700" spc="220" dirty="0">
                <a:latin typeface="Times New Roman"/>
                <a:cs typeface="Times New Roman"/>
              </a:rPr>
              <a:t>'</a:t>
            </a:r>
            <a:r>
              <a:rPr sz="2700" spc="-20" dirty="0">
                <a:latin typeface="Times New Roman"/>
                <a:cs typeface="Times New Roman"/>
              </a:rPr>
              <a:t>(</a:t>
            </a:r>
            <a:r>
              <a:rPr sz="2700" i="1" spc="35" dirty="0">
                <a:latin typeface="Times New Roman"/>
                <a:cs typeface="Times New Roman"/>
              </a:rPr>
              <a:t>b</a:t>
            </a:r>
            <a:r>
              <a:rPr sz="2700" spc="-5" dirty="0">
                <a:latin typeface="Times New Roman"/>
                <a:cs typeface="Times New Roman"/>
              </a:rPr>
              <a:t>)</a:t>
            </a:r>
            <a:r>
              <a:rPr sz="2700" spc="114" dirty="0">
                <a:latin typeface="Times New Roman"/>
                <a:cs typeface="Times New Roman"/>
              </a:rPr>
              <a:t>)</a:t>
            </a:r>
            <a:r>
              <a:rPr sz="2025" baseline="49382" dirty="0">
                <a:latin typeface="Times New Roman"/>
                <a:cs typeface="Times New Roman"/>
              </a:rPr>
              <a:t>2</a:t>
            </a:r>
            <a:endParaRPr sz="2025" baseline="49382">
              <a:latin typeface="Times New Roman"/>
              <a:cs typeface="Times New Roman"/>
            </a:endParaRPr>
          </a:p>
        </p:txBody>
      </p:sp>
      <p:sp>
        <p:nvSpPr>
          <p:cNvPr id="7" name="object 7"/>
          <p:cNvSpPr txBox="1"/>
          <p:nvPr/>
        </p:nvSpPr>
        <p:spPr>
          <a:xfrm>
            <a:off x="648179" y="4806612"/>
            <a:ext cx="519430" cy="436880"/>
          </a:xfrm>
          <a:prstGeom prst="rect">
            <a:avLst/>
          </a:prstGeom>
        </p:spPr>
        <p:txBody>
          <a:bodyPr vert="horz" wrap="square" lIns="0" tIns="12065" rIns="0" bIns="0" rtlCol="0">
            <a:spAutoFit/>
          </a:bodyPr>
          <a:lstStyle/>
          <a:p>
            <a:pPr marL="12700">
              <a:lnSpc>
                <a:spcPct val="100000"/>
              </a:lnSpc>
              <a:spcBef>
                <a:spcPts val="95"/>
              </a:spcBef>
            </a:pPr>
            <a:r>
              <a:rPr sz="2700" i="1" spc="-5" dirty="0">
                <a:latin typeface="Times New Roman"/>
                <a:cs typeface="Times New Roman"/>
              </a:rPr>
              <a:t>E </a:t>
            </a:r>
            <a:r>
              <a:rPr sz="2700" spc="-5" dirty="0">
                <a:latin typeface="Symbol"/>
                <a:cs typeface="Symbol"/>
              </a:rPr>
              <a:t></a:t>
            </a:r>
            <a:endParaRPr sz="2700">
              <a:latin typeface="Symbol"/>
              <a:cs typeface="Symbo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5061" y="3855973"/>
            <a:ext cx="5832475" cy="1871980"/>
          </a:xfrm>
          <a:prstGeom prst="rect">
            <a:avLst/>
          </a:prstGeom>
          <a:solidFill>
            <a:srgbClr val="FFFFFF"/>
          </a:solidFill>
          <a:ln w="9525">
            <a:solidFill>
              <a:srgbClr val="000000"/>
            </a:solidFill>
          </a:ln>
        </p:spPr>
        <p:txBody>
          <a:bodyPr vert="horz" wrap="square" lIns="0" tIns="11430" rIns="0" bIns="0" rtlCol="0">
            <a:spAutoFit/>
          </a:bodyPr>
          <a:lstStyle/>
          <a:p>
            <a:pPr marL="477520" marR="255270" indent="-381000">
              <a:lnSpc>
                <a:spcPct val="119700"/>
              </a:lnSpc>
              <a:spcBef>
                <a:spcPts val="90"/>
              </a:spcBef>
            </a:pPr>
            <a:r>
              <a:rPr sz="2400" i="1" spc="-5" dirty="0">
                <a:latin typeface="Times New Roman"/>
                <a:cs typeface="Times New Roman"/>
              </a:rPr>
              <a:t>For </a:t>
            </a:r>
            <a:r>
              <a:rPr sz="2400" i="1" dirty="0">
                <a:latin typeface="Times New Roman"/>
                <a:cs typeface="Times New Roman"/>
              </a:rPr>
              <a:t>each training example &lt;b, </a:t>
            </a:r>
            <a:r>
              <a:rPr sz="2400" i="1" spc="-5" dirty="0">
                <a:latin typeface="Times New Roman"/>
                <a:cs typeface="Times New Roman"/>
              </a:rPr>
              <a:t>V</a:t>
            </a:r>
            <a:r>
              <a:rPr sz="2400" i="1" spc="-7" baseline="-20833" dirty="0">
                <a:latin typeface="Times New Roman"/>
                <a:cs typeface="Times New Roman"/>
              </a:rPr>
              <a:t>train</a:t>
            </a:r>
            <a:r>
              <a:rPr sz="2400" i="1" spc="-5" dirty="0">
                <a:latin typeface="Times New Roman"/>
                <a:cs typeface="Times New Roman"/>
              </a:rPr>
              <a:t>(b)&gt;  Use </a:t>
            </a:r>
            <a:r>
              <a:rPr sz="2400" i="1" dirty="0">
                <a:latin typeface="Times New Roman"/>
                <a:cs typeface="Times New Roman"/>
              </a:rPr>
              <a:t>the </a:t>
            </a:r>
            <a:r>
              <a:rPr sz="2400" i="1" spc="-5" dirty="0">
                <a:latin typeface="Times New Roman"/>
                <a:cs typeface="Times New Roman"/>
              </a:rPr>
              <a:t>current weights </a:t>
            </a:r>
            <a:r>
              <a:rPr sz="2400" i="1" dirty="0">
                <a:latin typeface="Times New Roman"/>
                <a:cs typeface="Times New Roman"/>
              </a:rPr>
              <a:t>to calculate</a:t>
            </a:r>
            <a:r>
              <a:rPr sz="2400" i="1" spc="-75" dirty="0">
                <a:latin typeface="Times New Roman"/>
                <a:cs typeface="Times New Roman"/>
              </a:rPr>
              <a:t> </a:t>
            </a:r>
            <a:r>
              <a:rPr sz="2400" i="1" dirty="0">
                <a:latin typeface="Times New Roman"/>
                <a:cs typeface="Times New Roman"/>
              </a:rPr>
              <a:t>V'(b)</a:t>
            </a:r>
            <a:endParaRPr sz="2400">
              <a:latin typeface="Times New Roman"/>
              <a:cs typeface="Times New Roman"/>
            </a:endParaRPr>
          </a:p>
          <a:p>
            <a:pPr marL="858519" marR="1077595" indent="-381635">
              <a:lnSpc>
                <a:spcPct val="118200"/>
              </a:lnSpc>
              <a:spcBef>
                <a:spcPts val="50"/>
              </a:spcBef>
            </a:pPr>
            <a:r>
              <a:rPr sz="2400" i="1" spc="-5" dirty="0">
                <a:latin typeface="Times New Roman"/>
                <a:cs typeface="Times New Roman"/>
              </a:rPr>
              <a:t>For each weight w</a:t>
            </a:r>
            <a:r>
              <a:rPr sz="2400" i="1" spc="-7" baseline="-20833" dirty="0">
                <a:latin typeface="Times New Roman"/>
                <a:cs typeface="Times New Roman"/>
              </a:rPr>
              <a:t>i </a:t>
            </a:r>
            <a:r>
              <a:rPr sz="2400" i="1" dirty="0">
                <a:latin typeface="Times New Roman"/>
                <a:cs typeface="Times New Roman"/>
              </a:rPr>
              <a:t>, </a:t>
            </a:r>
            <a:r>
              <a:rPr sz="2400" i="1" spc="-5" dirty="0">
                <a:latin typeface="Times New Roman"/>
                <a:cs typeface="Times New Roman"/>
              </a:rPr>
              <a:t>update it </a:t>
            </a:r>
            <a:r>
              <a:rPr sz="2400" i="1" spc="-10" dirty="0">
                <a:latin typeface="Times New Roman"/>
                <a:cs typeface="Times New Roman"/>
              </a:rPr>
              <a:t>as  </a:t>
            </a:r>
            <a:r>
              <a:rPr sz="2400" i="1" dirty="0">
                <a:latin typeface="Times New Roman"/>
                <a:cs typeface="Times New Roman"/>
              </a:rPr>
              <a:t>w</a:t>
            </a:r>
            <a:r>
              <a:rPr sz="2400" i="1" baseline="-20833" dirty="0">
                <a:latin typeface="Times New Roman"/>
                <a:cs typeface="Times New Roman"/>
              </a:rPr>
              <a:t>i </a:t>
            </a:r>
            <a:r>
              <a:rPr sz="2500" i="1" spc="-100" dirty="0">
                <a:latin typeface="Symbol"/>
                <a:cs typeface="Symbol"/>
              </a:rPr>
              <a:t></a:t>
            </a:r>
            <a:r>
              <a:rPr sz="2500" i="1" spc="-100" dirty="0">
                <a:latin typeface="Times New Roman"/>
                <a:cs typeface="Times New Roman"/>
              </a:rPr>
              <a:t> </a:t>
            </a:r>
            <a:r>
              <a:rPr sz="2400" i="1" dirty="0">
                <a:latin typeface="Times New Roman"/>
                <a:cs typeface="Times New Roman"/>
              </a:rPr>
              <a:t>w</a:t>
            </a:r>
            <a:r>
              <a:rPr sz="2400" i="1" baseline="-20833" dirty="0">
                <a:latin typeface="Times New Roman"/>
                <a:cs typeface="Times New Roman"/>
              </a:rPr>
              <a:t>i </a:t>
            </a:r>
            <a:r>
              <a:rPr sz="2400" i="1" dirty="0">
                <a:latin typeface="Times New Roman"/>
                <a:cs typeface="Times New Roman"/>
              </a:rPr>
              <a:t>+ </a:t>
            </a:r>
            <a:r>
              <a:rPr sz="2500" i="1" spc="-65" dirty="0">
                <a:latin typeface="Symbol"/>
                <a:cs typeface="Symbol"/>
              </a:rPr>
              <a:t></a:t>
            </a:r>
            <a:r>
              <a:rPr sz="2500" i="1" spc="-65" dirty="0">
                <a:latin typeface="Times New Roman"/>
                <a:cs typeface="Times New Roman"/>
              </a:rPr>
              <a:t> </a:t>
            </a:r>
            <a:r>
              <a:rPr sz="2400" i="1" spc="-5" dirty="0">
                <a:latin typeface="Times New Roman"/>
                <a:cs typeface="Times New Roman"/>
              </a:rPr>
              <a:t>(V</a:t>
            </a:r>
            <a:r>
              <a:rPr sz="2400" i="1" spc="-7" baseline="-20833" dirty="0">
                <a:latin typeface="Times New Roman"/>
                <a:cs typeface="Times New Roman"/>
              </a:rPr>
              <a:t>train</a:t>
            </a:r>
            <a:r>
              <a:rPr sz="2400" i="1" spc="-5" dirty="0">
                <a:latin typeface="Times New Roman"/>
                <a:cs typeface="Times New Roman"/>
              </a:rPr>
              <a:t>(b) </a:t>
            </a:r>
            <a:r>
              <a:rPr sz="2400" i="1" dirty="0">
                <a:latin typeface="Times New Roman"/>
                <a:cs typeface="Times New Roman"/>
              </a:rPr>
              <a:t>– </a:t>
            </a:r>
            <a:r>
              <a:rPr sz="2400" i="1" spc="-5" dirty="0">
                <a:latin typeface="Times New Roman"/>
                <a:cs typeface="Times New Roman"/>
              </a:rPr>
              <a:t>V'(b))</a:t>
            </a:r>
            <a:r>
              <a:rPr sz="2400" i="1" spc="-155" dirty="0">
                <a:latin typeface="Times New Roman"/>
                <a:cs typeface="Times New Roman"/>
              </a:rPr>
              <a:t> </a:t>
            </a:r>
            <a:r>
              <a:rPr sz="2400" i="1" dirty="0">
                <a:latin typeface="Times New Roman"/>
                <a:cs typeface="Times New Roman"/>
              </a:rPr>
              <a:t>x</a:t>
            </a:r>
            <a:r>
              <a:rPr sz="2400" i="1" baseline="-20833" dirty="0">
                <a:latin typeface="Times New Roman"/>
                <a:cs typeface="Times New Roman"/>
              </a:rPr>
              <a:t>i</a:t>
            </a:r>
            <a:endParaRPr sz="2400" baseline="-20833">
              <a:latin typeface="Times New Roman"/>
              <a:cs typeface="Times New Roman"/>
            </a:endParaRPr>
          </a:p>
        </p:txBody>
      </p:sp>
      <p:sp>
        <p:nvSpPr>
          <p:cNvPr id="3" name="object 3"/>
          <p:cNvSpPr txBox="1"/>
          <p:nvPr/>
        </p:nvSpPr>
        <p:spPr>
          <a:xfrm>
            <a:off x="246005" y="1346200"/>
            <a:ext cx="1143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a:t>
            </a:r>
            <a:endParaRPr sz="2000">
              <a:latin typeface="Times New Roman"/>
              <a:cs typeface="Times New Roman"/>
            </a:endParaRPr>
          </a:p>
        </p:txBody>
      </p:sp>
      <p:sp>
        <p:nvSpPr>
          <p:cNvPr id="4" name="object 4"/>
          <p:cNvSpPr txBox="1"/>
          <p:nvPr/>
        </p:nvSpPr>
        <p:spPr>
          <a:xfrm>
            <a:off x="246005" y="2054151"/>
            <a:ext cx="4664710" cy="1061085"/>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2000" spc="-5" dirty="0">
                <a:latin typeface="Times New Roman"/>
                <a:cs typeface="Times New Roman"/>
              </a:rPr>
              <a:t>To minimize </a:t>
            </a:r>
            <a:r>
              <a:rPr sz="2000" i="1" spc="-5" dirty="0">
                <a:latin typeface="Times New Roman"/>
                <a:cs typeface="Times New Roman"/>
              </a:rPr>
              <a:t>E</a:t>
            </a:r>
            <a:r>
              <a:rPr sz="2000" spc="-5" dirty="0">
                <a:latin typeface="Times New Roman"/>
                <a:cs typeface="Times New Roman"/>
              </a:rPr>
              <a:t>, the following rule is</a:t>
            </a:r>
            <a:r>
              <a:rPr sz="2000" spc="20" dirty="0">
                <a:latin typeface="Times New Roman"/>
                <a:cs typeface="Times New Roman"/>
              </a:rPr>
              <a:t> </a:t>
            </a:r>
            <a:r>
              <a:rPr sz="2000" spc="-5" dirty="0">
                <a:latin typeface="Times New Roman"/>
                <a:cs typeface="Times New Roman"/>
              </a:rPr>
              <a:t>used:</a:t>
            </a:r>
            <a:endParaRPr sz="2000">
              <a:latin typeface="Times New Roman"/>
              <a:cs typeface="Times New Roman"/>
            </a:endParaRPr>
          </a:p>
          <a:p>
            <a:pPr>
              <a:lnSpc>
                <a:spcPct val="100000"/>
              </a:lnSpc>
              <a:spcBef>
                <a:spcPts val="20"/>
              </a:spcBef>
            </a:pPr>
            <a:endParaRPr sz="2900">
              <a:latin typeface="Times New Roman"/>
              <a:cs typeface="Times New Roman"/>
            </a:endParaRPr>
          </a:p>
          <a:p>
            <a:pPr marL="469900">
              <a:lnSpc>
                <a:spcPct val="100000"/>
              </a:lnSpc>
            </a:pPr>
            <a:r>
              <a:rPr sz="2000" spc="-5" dirty="0">
                <a:latin typeface="Times New Roman"/>
                <a:cs typeface="Times New Roman"/>
              </a:rPr>
              <a:t>LMS weight update</a:t>
            </a:r>
            <a:r>
              <a:rPr sz="2000" spc="5" dirty="0">
                <a:latin typeface="Times New Roman"/>
                <a:cs typeface="Times New Roman"/>
              </a:rPr>
              <a:t> </a:t>
            </a:r>
            <a:r>
              <a:rPr sz="2000" spc="-5" dirty="0">
                <a:latin typeface="Times New Roman"/>
                <a:cs typeface="Times New Roman"/>
              </a:rPr>
              <a:t>rule</a:t>
            </a:r>
            <a:endParaRPr sz="2000">
              <a:latin typeface="Times New Roman"/>
              <a:cs typeface="Times New Roman"/>
            </a:endParaRPr>
          </a:p>
        </p:txBody>
      </p:sp>
      <p:sp>
        <p:nvSpPr>
          <p:cNvPr id="5" name="object 5"/>
          <p:cNvSpPr txBox="1"/>
          <p:nvPr/>
        </p:nvSpPr>
        <p:spPr>
          <a:xfrm>
            <a:off x="1142914" y="1689270"/>
            <a:ext cx="2090420" cy="206375"/>
          </a:xfrm>
          <a:prstGeom prst="rect">
            <a:avLst/>
          </a:prstGeom>
        </p:spPr>
        <p:txBody>
          <a:bodyPr vert="horz" wrap="square" lIns="0" tIns="17145" rIns="0" bIns="0" rtlCol="0">
            <a:spAutoFit/>
          </a:bodyPr>
          <a:lstStyle/>
          <a:p>
            <a:pPr marL="12700">
              <a:lnSpc>
                <a:spcPct val="100000"/>
              </a:lnSpc>
              <a:spcBef>
                <a:spcPts val="135"/>
              </a:spcBef>
            </a:pPr>
            <a:r>
              <a:rPr sz="1150" spc="30" dirty="0">
                <a:latin typeface="Symbol"/>
                <a:cs typeface="Symbol"/>
              </a:rPr>
              <a:t></a:t>
            </a:r>
            <a:r>
              <a:rPr sz="1150" i="1" spc="30" dirty="0">
                <a:latin typeface="Times New Roman"/>
                <a:cs typeface="Times New Roman"/>
              </a:rPr>
              <a:t>b</a:t>
            </a:r>
            <a:r>
              <a:rPr sz="1150" spc="30" dirty="0">
                <a:latin typeface="Times New Roman"/>
                <a:cs typeface="Times New Roman"/>
              </a:rPr>
              <a:t>,</a:t>
            </a:r>
            <a:r>
              <a:rPr sz="1150" i="1" spc="30" dirty="0">
                <a:latin typeface="Times New Roman"/>
                <a:cs typeface="Times New Roman"/>
              </a:rPr>
              <a:t>V</a:t>
            </a:r>
            <a:r>
              <a:rPr sz="1150" spc="30" dirty="0">
                <a:latin typeface="Times New Roman"/>
                <a:cs typeface="Times New Roman"/>
              </a:rPr>
              <a:t>train(</a:t>
            </a:r>
            <a:r>
              <a:rPr sz="1150" i="1" spc="30" dirty="0">
                <a:latin typeface="Times New Roman"/>
                <a:cs typeface="Times New Roman"/>
              </a:rPr>
              <a:t>b</a:t>
            </a:r>
            <a:r>
              <a:rPr sz="1150" i="1" spc="-185" dirty="0">
                <a:latin typeface="Times New Roman"/>
                <a:cs typeface="Times New Roman"/>
              </a:rPr>
              <a:t> </a:t>
            </a:r>
            <a:r>
              <a:rPr sz="1150" spc="45" dirty="0">
                <a:latin typeface="Times New Roman"/>
                <a:cs typeface="Times New Roman"/>
              </a:rPr>
              <a:t>)</a:t>
            </a:r>
            <a:r>
              <a:rPr sz="1150" spc="45" dirty="0">
                <a:latin typeface="Symbol"/>
                <a:cs typeface="Symbol"/>
              </a:rPr>
              <a:t></a:t>
            </a:r>
            <a:r>
              <a:rPr sz="1150" spc="-165" dirty="0">
                <a:latin typeface="Times New Roman"/>
                <a:cs typeface="Times New Roman"/>
              </a:rPr>
              <a:t> </a:t>
            </a:r>
            <a:r>
              <a:rPr sz="1150" spc="10" dirty="0">
                <a:latin typeface="Times New Roman"/>
                <a:cs typeface="Times New Roman"/>
              </a:rPr>
              <a:t>training</a:t>
            </a:r>
            <a:r>
              <a:rPr sz="1150" spc="-55" dirty="0">
                <a:latin typeface="Times New Roman"/>
                <a:cs typeface="Times New Roman"/>
              </a:rPr>
              <a:t> </a:t>
            </a:r>
            <a:r>
              <a:rPr sz="1150" spc="15" dirty="0">
                <a:latin typeface="Times New Roman"/>
                <a:cs typeface="Times New Roman"/>
              </a:rPr>
              <a:t>examples</a:t>
            </a:r>
            <a:endParaRPr sz="1150">
              <a:latin typeface="Times New Roman"/>
              <a:cs typeface="Times New Roman"/>
            </a:endParaRPr>
          </a:p>
        </p:txBody>
      </p:sp>
      <p:sp>
        <p:nvSpPr>
          <p:cNvPr id="6" name="object 6"/>
          <p:cNvSpPr txBox="1"/>
          <p:nvPr/>
        </p:nvSpPr>
        <p:spPr>
          <a:xfrm>
            <a:off x="2006733" y="1124967"/>
            <a:ext cx="2356485" cy="568325"/>
          </a:xfrm>
          <a:prstGeom prst="rect">
            <a:avLst/>
          </a:prstGeom>
        </p:spPr>
        <p:txBody>
          <a:bodyPr vert="horz" wrap="square" lIns="0" tIns="13970" rIns="0" bIns="0" rtlCol="0">
            <a:spAutoFit/>
          </a:bodyPr>
          <a:lstStyle/>
          <a:p>
            <a:pPr marL="38100">
              <a:lnSpc>
                <a:spcPct val="100000"/>
              </a:lnSpc>
              <a:spcBef>
                <a:spcPts val="110"/>
              </a:spcBef>
            </a:pPr>
            <a:r>
              <a:rPr sz="5325" spc="427" baseline="-8607" dirty="0">
                <a:latin typeface="Symbol"/>
                <a:cs typeface="Symbol"/>
              </a:rPr>
              <a:t></a:t>
            </a:r>
            <a:r>
              <a:rPr sz="2350" spc="-160" dirty="0">
                <a:latin typeface="Times New Roman"/>
                <a:cs typeface="Times New Roman"/>
              </a:rPr>
              <a:t>(</a:t>
            </a:r>
            <a:r>
              <a:rPr sz="2350" i="1" spc="5" dirty="0">
                <a:latin typeface="Times New Roman"/>
                <a:cs typeface="Times New Roman"/>
              </a:rPr>
              <a:t>V</a:t>
            </a:r>
            <a:r>
              <a:rPr sz="1150" spc="10" dirty="0">
                <a:latin typeface="Times New Roman"/>
                <a:cs typeface="Times New Roman"/>
              </a:rPr>
              <a:t>train</a:t>
            </a:r>
            <a:r>
              <a:rPr sz="2350" spc="-10" dirty="0">
                <a:latin typeface="Times New Roman"/>
                <a:cs typeface="Times New Roman"/>
              </a:rPr>
              <a:t>(</a:t>
            </a:r>
            <a:r>
              <a:rPr sz="2350" i="1" spc="45" dirty="0">
                <a:latin typeface="Times New Roman"/>
                <a:cs typeface="Times New Roman"/>
              </a:rPr>
              <a:t>b</a:t>
            </a:r>
            <a:r>
              <a:rPr sz="2350" spc="5" dirty="0">
                <a:latin typeface="Times New Roman"/>
                <a:cs typeface="Times New Roman"/>
              </a:rPr>
              <a:t>)</a:t>
            </a:r>
            <a:r>
              <a:rPr sz="2350" spc="-160" dirty="0">
                <a:latin typeface="Times New Roman"/>
                <a:cs typeface="Times New Roman"/>
              </a:rPr>
              <a:t> </a:t>
            </a:r>
            <a:r>
              <a:rPr sz="2350" spc="140" dirty="0">
                <a:latin typeface="Times New Roman"/>
                <a:cs typeface="Times New Roman"/>
              </a:rPr>
              <a:t>-</a:t>
            </a:r>
            <a:r>
              <a:rPr sz="2350" i="1" spc="10" dirty="0">
                <a:latin typeface="Times New Roman"/>
                <a:cs typeface="Times New Roman"/>
              </a:rPr>
              <a:t>V</a:t>
            </a:r>
            <a:r>
              <a:rPr sz="2350" i="1" spc="-220" dirty="0">
                <a:latin typeface="Times New Roman"/>
                <a:cs typeface="Times New Roman"/>
              </a:rPr>
              <a:t> </a:t>
            </a:r>
            <a:r>
              <a:rPr sz="2350" spc="200" dirty="0">
                <a:latin typeface="Times New Roman"/>
                <a:cs typeface="Times New Roman"/>
              </a:rPr>
              <a:t>'</a:t>
            </a:r>
            <a:r>
              <a:rPr sz="2350" spc="-10" dirty="0">
                <a:latin typeface="Times New Roman"/>
                <a:cs typeface="Times New Roman"/>
              </a:rPr>
              <a:t>(</a:t>
            </a:r>
            <a:r>
              <a:rPr sz="2350" i="1" spc="45" dirty="0">
                <a:latin typeface="Times New Roman"/>
                <a:cs typeface="Times New Roman"/>
              </a:rPr>
              <a:t>b</a:t>
            </a:r>
            <a:r>
              <a:rPr sz="2350" spc="5" dirty="0">
                <a:latin typeface="Times New Roman"/>
                <a:cs typeface="Times New Roman"/>
              </a:rPr>
              <a:t>)</a:t>
            </a:r>
            <a:r>
              <a:rPr sz="2350" spc="110" dirty="0">
                <a:latin typeface="Times New Roman"/>
                <a:cs typeface="Times New Roman"/>
              </a:rPr>
              <a:t>)</a:t>
            </a:r>
            <a:r>
              <a:rPr sz="1725" spc="22" baseline="50724" dirty="0">
                <a:latin typeface="Times New Roman"/>
                <a:cs typeface="Times New Roman"/>
              </a:rPr>
              <a:t>2</a:t>
            </a:r>
            <a:endParaRPr sz="1725" baseline="50724">
              <a:latin typeface="Times New Roman"/>
              <a:cs typeface="Times New Roman"/>
            </a:endParaRPr>
          </a:p>
        </p:txBody>
      </p:sp>
      <p:sp>
        <p:nvSpPr>
          <p:cNvPr id="7" name="object 7"/>
          <p:cNvSpPr txBox="1"/>
          <p:nvPr/>
        </p:nvSpPr>
        <p:spPr>
          <a:xfrm>
            <a:off x="639198" y="1275673"/>
            <a:ext cx="459105" cy="387350"/>
          </a:xfrm>
          <a:prstGeom prst="rect">
            <a:avLst/>
          </a:prstGeom>
        </p:spPr>
        <p:txBody>
          <a:bodyPr vert="horz" wrap="square" lIns="0" tIns="15240" rIns="0" bIns="0" rtlCol="0">
            <a:spAutoFit/>
          </a:bodyPr>
          <a:lstStyle/>
          <a:p>
            <a:pPr marL="12700">
              <a:lnSpc>
                <a:spcPct val="100000"/>
              </a:lnSpc>
              <a:spcBef>
                <a:spcPts val="120"/>
              </a:spcBef>
            </a:pPr>
            <a:r>
              <a:rPr sz="2350" i="1" spc="10" dirty="0">
                <a:latin typeface="Times New Roman"/>
                <a:cs typeface="Times New Roman"/>
              </a:rPr>
              <a:t>E</a:t>
            </a:r>
            <a:r>
              <a:rPr sz="2350" i="1" spc="-15" dirty="0">
                <a:latin typeface="Times New Roman"/>
                <a:cs typeface="Times New Roman"/>
              </a:rPr>
              <a:t> </a:t>
            </a:r>
            <a:r>
              <a:rPr sz="2350" spc="10" dirty="0">
                <a:latin typeface="Symbol"/>
                <a:cs typeface="Symbol"/>
              </a:rPr>
              <a:t></a:t>
            </a:r>
            <a:endParaRPr sz="2350">
              <a:latin typeface="Symbol"/>
              <a:cs typeface="Symbol"/>
            </a:endParaRPr>
          </a:p>
        </p:txBody>
      </p:sp>
      <p:sp>
        <p:nvSpPr>
          <p:cNvPr id="8" name="object 8"/>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Choosing a Function Approximation Algorithm  </a:t>
            </a:r>
            <a:r>
              <a:rPr spc="-10" dirty="0"/>
              <a:t>(cont.)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2983230" cy="513080"/>
          </a:xfrm>
          <a:prstGeom prst="rect">
            <a:avLst/>
          </a:prstGeom>
        </p:spPr>
        <p:txBody>
          <a:bodyPr vert="horz" wrap="square" lIns="0" tIns="12065" rIns="0" bIns="0" rtlCol="0">
            <a:spAutoFit/>
          </a:bodyPr>
          <a:lstStyle/>
          <a:p>
            <a:pPr marL="12700">
              <a:lnSpc>
                <a:spcPct val="100000"/>
              </a:lnSpc>
              <a:spcBef>
                <a:spcPts val="95"/>
              </a:spcBef>
            </a:pPr>
            <a:r>
              <a:rPr spc="-5" dirty="0"/>
              <a:t>The Final</a:t>
            </a:r>
            <a:r>
              <a:rPr spc="-40" dirty="0"/>
              <a:t> </a:t>
            </a:r>
            <a:r>
              <a:rPr spc="-5" dirty="0"/>
              <a:t>Design</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56870" marR="15240" indent="-342900">
              <a:lnSpc>
                <a:spcPct val="100000"/>
              </a:lnSpc>
              <a:spcBef>
                <a:spcPts val="100"/>
              </a:spcBef>
              <a:buChar char="•"/>
              <a:tabLst>
                <a:tab pos="356870" algn="l"/>
                <a:tab pos="357505" algn="l"/>
              </a:tabLst>
            </a:pPr>
            <a:r>
              <a:rPr spc="-5" dirty="0"/>
              <a:t>Performance System: </a:t>
            </a:r>
            <a:r>
              <a:rPr dirty="0"/>
              <a:t>To </a:t>
            </a:r>
            <a:r>
              <a:rPr spc="-5" dirty="0"/>
              <a:t>solve </a:t>
            </a:r>
            <a:r>
              <a:rPr dirty="0"/>
              <a:t>the </a:t>
            </a:r>
            <a:r>
              <a:rPr spc="-5" dirty="0"/>
              <a:t>given performance </a:t>
            </a:r>
            <a:r>
              <a:rPr dirty="0"/>
              <a:t>task </a:t>
            </a:r>
            <a:r>
              <a:rPr spc="-5" dirty="0"/>
              <a:t>by using  the learned target function(s). It takes an instance of </a:t>
            </a:r>
            <a:r>
              <a:rPr dirty="0"/>
              <a:t>a </a:t>
            </a:r>
            <a:r>
              <a:rPr spc="-5" dirty="0"/>
              <a:t>new problem  (new game) as input and </a:t>
            </a:r>
            <a:r>
              <a:rPr dirty="0"/>
              <a:t>a </a:t>
            </a:r>
            <a:r>
              <a:rPr spc="-5" dirty="0"/>
              <a:t>trace of its solution (game history) </a:t>
            </a:r>
            <a:r>
              <a:rPr spc="-10" dirty="0"/>
              <a:t>as  </a:t>
            </a:r>
            <a:r>
              <a:rPr spc="-5" dirty="0"/>
              <a:t>output.</a:t>
            </a:r>
          </a:p>
          <a:p>
            <a:pPr marL="1270">
              <a:lnSpc>
                <a:spcPct val="100000"/>
              </a:lnSpc>
              <a:spcBef>
                <a:spcPts val="30"/>
              </a:spcBef>
              <a:buFont typeface="Times New Roman"/>
              <a:buChar char="•"/>
            </a:pPr>
            <a:endParaRPr sz="3450"/>
          </a:p>
          <a:p>
            <a:pPr marL="356870" marR="5080" indent="-342900">
              <a:lnSpc>
                <a:spcPct val="100000"/>
              </a:lnSpc>
              <a:spcBef>
                <a:spcPts val="5"/>
              </a:spcBef>
              <a:buChar char="•"/>
              <a:tabLst>
                <a:tab pos="356870" algn="l"/>
                <a:tab pos="357505" algn="l"/>
              </a:tabLst>
            </a:pPr>
            <a:r>
              <a:rPr spc="-5" dirty="0"/>
              <a:t>Critic: To take as input the history or trace of the game and produce  as output </a:t>
            </a:r>
            <a:r>
              <a:rPr dirty="0"/>
              <a:t>a </a:t>
            </a:r>
            <a:r>
              <a:rPr spc="-5" dirty="0"/>
              <a:t>set of training examples of the target</a:t>
            </a:r>
            <a:r>
              <a:rPr spc="-35" dirty="0"/>
              <a:t> </a:t>
            </a:r>
            <a:r>
              <a:rPr spc="-5" dirty="0"/>
              <a:t>function.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4201160" cy="513080"/>
          </a:xfrm>
          <a:prstGeom prst="rect">
            <a:avLst/>
          </a:prstGeom>
        </p:spPr>
        <p:txBody>
          <a:bodyPr vert="horz" wrap="square" lIns="0" tIns="12065" rIns="0" bIns="0" rtlCol="0">
            <a:spAutoFit/>
          </a:bodyPr>
          <a:lstStyle/>
          <a:p>
            <a:pPr marL="12700">
              <a:lnSpc>
                <a:spcPct val="100000"/>
              </a:lnSpc>
              <a:spcBef>
                <a:spcPts val="95"/>
              </a:spcBef>
            </a:pPr>
            <a:r>
              <a:rPr spc="-5" dirty="0"/>
              <a:t>The Final Design</a:t>
            </a:r>
            <a:r>
              <a:rPr spc="-10" dirty="0"/>
              <a:t> </a:t>
            </a:r>
            <a:r>
              <a:rPr spc="-5" dirty="0"/>
              <a:t>(cont.)</a:t>
            </a:r>
          </a:p>
        </p:txBody>
      </p:sp>
      <p:sp>
        <p:nvSpPr>
          <p:cNvPr id="3" name="object 3"/>
          <p:cNvSpPr txBox="1"/>
          <p:nvPr/>
        </p:nvSpPr>
        <p:spPr>
          <a:xfrm>
            <a:off x="317633" y="1715770"/>
            <a:ext cx="8534400" cy="185166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4965" algn="l"/>
                <a:tab pos="355600" algn="l"/>
                <a:tab pos="2493645" algn="l"/>
              </a:tabLst>
            </a:pPr>
            <a:r>
              <a:rPr sz="2400" spc="-5" dirty="0">
                <a:latin typeface="Times New Roman"/>
                <a:cs typeface="Times New Roman"/>
              </a:rPr>
              <a:t>Generalizer: To take as input the training examples and produce an  output hypothesis that is its estimate of the target function. It  generalizes from the specific training examples, hypothesizing </a:t>
            </a:r>
            <a:r>
              <a:rPr sz="2400" dirty="0">
                <a:latin typeface="Times New Roman"/>
                <a:cs typeface="Times New Roman"/>
              </a:rPr>
              <a:t>a  </a:t>
            </a:r>
            <a:r>
              <a:rPr sz="2400" spc="-5" dirty="0">
                <a:latin typeface="Times New Roman"/>
                <a:cs typeface="Times New Roman"/>
              </a:rPr>
              <a:t>general function	that covers these examples and other </a:t>
            </a:r>
            <a:r>
              <a:rPr sz="2400" spc="-10" dirty="0">
                <a:latin typeface="Times New Roman"/>
                <a:cs typeface="Times New Roman"/>
              </a:rPr>
              <a:t>cases  </a:t>
            </a:r>
            <a:r>
              <a:rPr sz="2400" spc="-5" dirty="0">
                <a:latin typeface="Times New Roman"/>
                <a:cs typeface="Times New Roman"/>
              </a:rPr>
              <a:t>beyond the training</a:t>
            </a:r>
            <a:r>
              <a:rPr sz="2400" spc="-10" dirty="0">
                <a:latin typeface="Times New Roman"/>
                <a:cs typeface="Times New Roman"/>
              </a:rPr>
              <a:t> </a:t>
            </a:r>
            <a:r>
              <a:rPr sz="2400" spc="-5" dirty="0">
                <a:latin typeface="Times New Roman"/>
                <a:cs typeface="Times New Roman"/>
              </a:rPr>
              <a:t>examples.</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4201160" cy="513080"/>
          </a:xfrm>
          <a:prstGeom prst="rect">
            <a:avLst/>
          </a:prstGeom>
        </p:spPr>
        <p:txBody>
          <a:bodyPr vert="horz" wrap="square" lIns="0" tIns="12065" rIns="0" bIns="0" rtlCol="0">
            <a:spAutoFit/>
          </a:bodyPr>
          <a:lstStyle/>
          <a:p>
            <a:pPr marL="12700">
              <a:lnSpc>
                <a:spcPct val="100000"/>
              </a:lnSpc>
              <a:spcBef>
                <a:spcPts val="95"/>
              </a:spcBef>
            </a:pPr>
            <a:r>
              <a:rPr spc="-5" dirty="0"/>
              <a:t>The Final Design</a:t>
            </a:r>
            <a:r>
              <a:rPr spc="-10" dirty="0"/>
              <a:t> </a:t>
            </a:r>
            <a:r>
              <a:rPr spc="-5" dirty="0"/>
              <a:t>(cont.)</a:t>
            </a:r>
          </a:p>
        </p:txBody>
      </p:sp>
      <p:sp>
        <p:nvSpPr>
          <p:cNvPr id="3" name="object 3"/>
          <p:cNvSpPr txBox="1"/>
          <p:nvPr/>
        </p:nvSpPr>
        <p:spPr>
          <a:xfrm>
            <a:off x="246005" y="1623567"/>
            <a:ext cx="8521065" cy="185166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5600" algn="l"/>
                <a:tab pos="356235" algn="l"/>
              </a:tabLst>
            </a:pPr>
            <a:r>
              <a:rPr sz="2400" spc="-5" dirty="0">
                <a:latin typeface="Times New Roman"/>
                <a:cs typeface="Times New Roman"/>
              </a:rPr>
              <a:t>Experiment Generator: To take as </a:t>
            </a:r>
            <a:r>
              <a:rPr sz="2400" dirty="0">
                <a:latin typeface="Times New Roman"/>
                <a:cs typeface="Times New Roman"/>
              </a:rPr>
              <a:t>input the current </a:t>
            </a:r>
            <a:r>
              <a:rPr sz="2400" spc="-5" dirty="0">
                <a:latin typeface="Times New Roman"/>
                <a:cs typeface="Times New Roman"/>
              </a:rPr>
              <a:t>hypothesis  (currently learned function) and outputs </a:t>
            </a:r>
            <a:r>
              <a:rPr sz="2400" dirty="0">
                <a:latin typeface="Times New Roman"/>
                <a:cs typeface="Times New Roman"/>
              </a:rPr>
              <a:t>a </a:t>
            </a:r>
            <a:r>
              <a:rPr sz="2400" spc="-5" dirty="0">
                <a:latin typeface="Times New Roman"/>
                <a:cs typeface="Times New Roman"/>
              </a:rPr>
              <a:t>new problem (i.e., initial  board state) for Performance System to explore. Its role is to pick  new practice problems that will maximize the learning rate of the  overall</a:t>
            </a:r>
            <a:r>
              <a:rPr sz="2400" spc="-10" dirty="0">
                <a:latin typeface="Times New Roman"/>
                <a:cs typeface="Times New Roman"/>
              </a:rPr>
              <a:t> system.</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56" y="374650"/>
            <a:ext cx="8679929" cy="492443"/>
          </a:xfrm>
        </p:spPr>
        <p:txBody>
          <a:bodyPr/>
          <a:lstStyle/>
          <a:p>
            <a:r>
              <a:rPr lang="en-US" dirty="0" smtClean="0"/>
              <a:t>Traditional Learning v/s Machine Learning</a:t>
            </a:r>
            <a:endParaRPr lang="en-US" dirty="0"/>
          </a:p>
        </p:txBody>
      </p:sp>
      <p:sp>
        <p:nvSpPr>
          <p:cNvPr id="4" name="AutoShape 2" descr="Basic Concept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Basic Concept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900" y="1746250"/>
            <a:ext cx="5904868"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234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255777"/>
            <a:ext cx="4201160" cy="513080"/>
          </a:xfrm>
          <a:prstGeom prst="rect">
            <a:avLst/>
          </a:prstGeom>
        </p:spPr>
        <p:txBody>
          <a:bodyPr vert="horz" wrap="square" lIns="0" tIns="12065" rIns="0" bIns="0" rtlCol="0">
            <a:spAutoFit/>
          </a:bodyPr>
          <a:lstStyle/>
          <a:p>
            <a:pPr marL="12700">
              <a:lnSpc>
                <a:spcPct val="100000"/>
              </a:lnSpc>
              <a:spcBef>
                <a:spcPts val="95"/>
              </a:spcBef>
            </a:pPr>
            <a:r>
              <a:rPr spc="-5" dirty="0"/>
              <a:t>The Final Design</a:t>
            </a:r>
            <a:r>
              <a:rPr spc="-10" dirty="0"/>
              <a:t> </a:t>
            </a:r>
            <a:r>
              <a:rPr spc="-5" dirty="0"/>
              <a:t>(cont.)</a:t>
            </a:r>
          </a:p>
        </p:txBody>
      </p:sp>
      <p:sp>
        <p:nvSpPr>
          <p:cNvPr id="3" name="object 3"/>
          <p:cNvSpPr/>
          <p:nvPr/>
        </p:nvSpPr>
        <p:spPr>
          <a:xfrm>
            <a:off x="3526167" y="1190497"/>
            <a:ext cx="1591945" cy="1027430"/>
          </a:xfrm>
          <a:custGeom>
            <a:avLst/>
            <a:gdLst/>
            <a:ahLst/>
            <a:cxnLst/>
            <a:rect l="l" t="t" r="r" b="b"/>
            <a:pathLst>
              <a:path w="1591945" h="1027430">
                <a:moveTo>
                  <a:pt x="796289" y="0"/>
                </a:moveTo>
                <a:lnTo>
                  <a:pt x="739343" y="1290"/>
                </a:lnTo>
                <a:lnTo>
                  <a:pt x="683490" y="5103"/>
                </a:lnTo>
                <a:lnTo>
                  <a:pt x="628864" y="11353"/>
                </a:lnTo>
                <a:lnTo>
                  <a:pt x="575598" y="19950"/>
                </a:lnTo>
                <a:lnTo>
                  <a:pt x="523827" y="30810"/>
                </a:lnTo>
                <a:lnTo>
                  <a:pt x="473684" y="43843"/>
                </a:lnTo>
                <a:lnTo>
                  <a:pt x="425304" y="58963"/>
                </a:lnTo>
                <a:lnTo>
                  <a:pt x="378818" y="76084"/>
                </a:lnTo>
                <a:lnTo>
                  <a:pt x="334363" y="95116"/>
                </a:lnTo>
                <a:lnTo>
                  <a:pt x="292071" y="115975"/>
                </a:lnTo>
                <a:lnTo>
                  <a:pt x="252075" y="138572"/>
                </a:lnTo>
                <a:lnTo>
                  <a:pt x="214511" y="162819"/>
                </a:lnTo>
                <a:lnTo>
                  <a:pt x="179511" y="188631"/>
                </a:lnTo>
                <a:lnTo>
                  <a:pt x="147210" y="215920"/>
                </a:lnTo>
                <a:lnTo>
                  <a:pt x="117741" y="244598"/>
                </a:lnTo>
                <a:lnTo>
                  <a:pt x="91238" y="274579"/>
                </a:lnTo>
                <a:lnTo>
                  <a:pt x="67834" y="305774"/>
                </a:lnTo>
                <a:lnTo>
                  <a:pt x="47664" y="338098"/>
                </a:lnTo>
                <a:lnTo>
                  <a:pt x="17560" y="405782"/>
                </a:lnTo>
                <a:lnTo>
                  <a:pt x="1995" y="476931"/>
                </a:lnTo>
                <a:lnTo>
                  <a:pt x="0" y="513588"/>
                </a:lnTo>
                <a:lnTo>
                  <a:pt x="1995" y="550244"/>
                </a:lnTo>
                <a:lnTo>
                  <a:pt x="17560" y="621393"/>
                </a:lnTo>
                <a:lnTo>
                  <a:pt x="47664" y="689077"/>
                </a:lnTo>
                <a:lnTo>
                  <a:pt x="67834" y="721401"/>
                </a:lnTo>
                <a:lnTo>
                  <a:pt x="91238" y="752596"/>
                </a:lnTo>
                <a:lnTo>
                  <a:pt x="117741" y="782577"/>
                </a:lnTo>
                <a:lnTo>
                  <a:pt x="147210" y="811255"/>
                </a:lnTo>
                <a:lnTo>
                  <a:pt x="179511" y="838544"/>
                </a:lnTo>
                <a:lnTo>
                  <a:pt x="214511" y="864356"/>
                </a:lnTo>
                <a:lnTo>
                  <a:pt x="252075" y="888603"/>
                </a:lnTo>
                <a:lnTo>
                  <a:pt x="292071" y="911200"/>
                </a:lnTo>
                <a:lnTo>
                  <a:pt x="334363" y="932059"/>
                </a:lnTo>
                <a:lnTo>
                  <a:pt x="378818" y="951091"/>
                </a:lnTo>
                <a:lnTo>
                  <a:pt x="425304" y="968212"/>
                </a:lnTo>
                <a:lnTo>
                  <a:pt x="473684" y="983332"/>
                </a:lnTo>
                <a:lnTo>
                  <a:pt x="523827" y="996365"/>
                </a:lnTo>
                <a:lnTo>
                  <a:pt x="575598" y="1007225"/>
                </a:lnTo>
                <a:lnTo>
                  <a:pt x="628864" y="1015822"/>
                </a:lnTo>
                <a:lnTo>
                  <a:pt x="683490" y="1022072"/>
                </a:lnTo>
                <a:lnTo>
                  <a:pt x="739343" y="1025885"/>
                </a:lnTo>
                <a:lnTo>
                  <a:pt x="796289" y="1027176"/>
                </a:lnTo>
                <a:lnTo>
                  <a:pt x="853141" y="1025885"/>
                </a:lnTo>
                <a:lnTo>
                  <a:pt x="908907" y="1022072"/>
                </a:lnTo>
                <a:lnTo>
                  <a:pt x="963454" y="1015822"/>
                </a:lnTo>
                <a:lnTo>
                  <a:pt x="1016648" y="1007225"/>
                </a:lnTo>
                <a:lnTo>
                  <a:pt x="1068355" y="996365"/>
                </a:lnTo>
                <a:lnTo>
                  <a:pt x="1118440" y="983332"/>
                </a:lnTo>
                <a:lnTo>
                  <a:pt x="1166770" y="968212"/>
                </a:lnTo>
                <a:lnTo>
                  <a:pt x="1213210" y="951091"/>
                </a:lnTo>
                <a:lnTo>
                  <a:pt x="1257626" y="932059"/>
                </a:lnTo>
                <a:lnTo>
                  <a:pt x="1299884" y="911200"/>
                </a:lnTo>
                <a:lnTo>
                  <a:pt x="1339850" y="888603"/>
                </a:lnTo>
                <a:lnTo>
                  <a:pt x="1377389" y="864356"/>
                </a:lnTo>
                <a:lnTo>
                  <a:pt x="1412368" y="838544"/>
                </a:lnTo>
                <a:lnTo>
                  <a:pt x="1444653" y="811255"/>
                </a:lnTo>
                <a:lnTo>
                  <a:pt x="1474108" y="782577"/>
                </a:lnTo>
                <a:lnTo>
                  <a:pt x="1500601" y="752596"/>
                </a:lnTo>
                <a:lnTo>
                  <a:pt x="1523996" y="721401"/>
                </a:lnTo>
                <a:lnTo>
                  <a:pt x="1560959" y="655712"/>
                </a:lnTo>
                <a:lnTo>
                  <a:pt x="1583924" y="586208"/>
                </a:lnTo>
                <a:lnTo>
                  <a:pt x="1591817" y="513588"/>
                </a:lnTo>
                <a:lnTo>
                  <a:pt x="1589822" y="476931"/>
                </a:lnTo>
                <a:lnTo>
                  <a:pt x="1574258" y="405782"/>
                </a:lnTo>
                <a:lnTo>
                  <a:pt x="1544160" y="338098"/>
                </a:lnTo>
                <a:lnTo>
                  <a:pt x="1500601" y="274579"/>
                </a:lnTo>
                <a:lnTo>
                  <a:pt x="1474108" y="244598"/>
                </a:lnTo>
                <a:lnTo>
                  <a:pt x="1444653" y="215920"/>
                </a:lnTo>
                <a:lnTo>
                  <a:pt x="1412368" y="188631"/>
                </a:lnTo>
                <a:lnTo>
                  <a:pt x="1377389" y="162819"/>
                </a:lnTo>
                <a:lnTo>
                  <a:pt x="1339850" y="138572"/>
                </a:lnTo>
                <a:lnTo>
                  <a:pt x="1299884" y="115975"/>
                </a:lnTo>
                <a:lnTo>
                  <a:pt x="1257626" y="95116"/>
                </a:lnTo>
                <a:lnTo>
                  <a:pt x="1213210" y="76084"/>
                </a:lnTo>
                <a:lnTo>
                  <a:pt x="1166770" y="58963"/>
                </a:lnTo>
                <a:lnTo>
                  <a:pt x="1118440" y="43843"/>
                </a:lnTo>
                <a:lnTo>
                  <a:pt x="1068355" y="30810"/>
                </a:lnTo>
                <a:lnTo>
                  <a:pt x="1016648" y="19950"/>
                </a:lnTo>
                <a:lnTo>
                  <a:pt x="963454" y="11353"/>
                </a:lnTo>
                <a:lnTo>
                  <a:pt x="908907" y="5103"/>
                </a:lnTo>
                <a:lnTo>
                  <a:pt x="853141" y="1290"/>
                </a:lnTo>
                <a:lnTo>
                  <a:pt x="796289" y="0"/>
                </a:lnTo>
                <a:close/>
              </a:path>
            </a:pathLst>
          </a:custGeom>
          <a:ln w="9525">
            <a:solidFill>
              <a:srgbClr val="000000"/>
            </a:solidFill>
          </a:ln>
        </p:spPr>
        <p:txBody>
          <a:bodyPr wrap="square" lIns="0" tIns="0" rIns="0" bIns="0" rtlCol="0"/>
          <a:lstStyle/>
          <a:p>
            <a:endParaRPr/>
          </a:p>
        </p:txBody>
      </p:sp>
      <p:sp>
        <p:nvSpPr>
          <p:cNvPr id="4" name="object 4"/>
          <p:cNvSpPr txBox="1"/>
          <p:nvPr/>
        </p:nvSpPr>
        <p:spPr>
          <a:xfrm>
            <a:off x="3866267" y="1391920"/>
            <a:ext cx="911860" cy="482600"/>
          </a:xfrm>
          <a:prstGeom prst="rect">
            <a:avLst/>
          </a:prstGeom>
        </p:spPr>
        <p:txBody>
          <a:bodyPr vert="horz" wrap="square" lIns="0" tIns="12700" rIns="0" bIns="0" rtlCol="0">
            <a:spAutoFit/>
          </a:bodyPr>
          <a:lstStyle/>
          <a:p>
            <a:pPr marL="74930" marR="5080" indent="-62865">
              <a:lnSpc>
                <a:spcPct val="100000"/>
              </a:lnSpc>
              <a:spcBef>
                <a:spcPts val="100"/>
              </a:spcBef>
            </a:pPr>
            <a:r>
              <a:rPr sz="1500" spc="-5" dirty="0">
                <a:latin typeface="Times New Roman"/>
                <a:cs typeface="Times New Roman"/>
              </a:rPr>
              <a:t>Exper</a:t>
            </a:r>
            <a:r>
              <a:rPr sz="1500" spc="-10" dirty="0">
                <a:latin typeface="Times New Roman"/>
                <a:cs typeface="Times New Roman"/>
              </a:rPr>
              <a:t>i</a:t>
            </a:r>
            <a:r>
              <a:rPr sz="1500" spc="-5" dirty="0">
                <a:latin typeface="Times New Roman"/>
                <a:cs typeface="Times New Roman"/>
              </a:rPr>
              <a:t>ment  Generator</a:t>
            </a:r>
            <a:endParaRPr sz="1500">
              <a:latin typeface="Times New Roman"/>
              <a:cs typeface="Times New Roman"/>
            </a:endParaRPr>
          </a:p>
        </p:txBody>
      </p:sp>
      <p:sp>
        <p:nvSpPr>
          <p:cNvPr id="5" name="object 5"/>
          <p:cNvSpPr/>
          <p:nvPr/>
        </p:nvSpPr>
        <p:spPr>
          <a:xfrm>
            <a:off x="2486037" y="2031745"/>
            <a:ext cx="1183005" cy="643255"/>
          </a:xfrm>
          <a:custGeom>
            <a:avLst/>
            <a:gdLst/>
            <a:ahLst/>
            <a:cxnLst/>
            <a:rect l="l" t="t" r="r" b="b"/>
            <a:pathLst>
              <a:path w="1183004" h="643255">
                <a:moveTo>
                  <a:pt x="109697" y="578278"/>
                </a:moveTo>
                <a:lnTo>
                  <a:pt x="99822" y="560070"/>
                </a:lnTo>
                <a:lnTo>
                  <a:pt x="0" y="643128"/>
                </a:lnTo>
                <a:lnTo>
                  <a:pt x="96012" y="613676"/>
                </a:lnTo>
                <a:lnTo>
                  <a:pt x="96012" y="586740"/>
                </a:lnTo>
                <a:lnTo>
                  <a:pt x="98298" y="584454"/>
                </a:lnTo>
                <a:lnTo>
                  <a:pt x="109697" y="578278"/>
                </a:lnTo>
                <a:close/>
              </a:path>
              <a:path w="1183004" h="643255">
                <a:moveTo>
                  <a:pt x="114249" y="586671"/>
                </a:moveTo>
                <a:lnTo>
                  <a:pt x="109697" y="578278"/>
                </a:lnTo>
                <a:lnTo>
                  <a:pt x="98298" y="584454"/>
                </a:lnTo>
                <a:lnTo>
                  <a:pt x="96012" y="586740"/>
                </a:lnTo>
                <a:lnTo>
                  <a:pt x="96774" y="590550"/>
                </a:lnTo>
                <a:lnTo>
                  <a:pt x="99060" y="592836"/>
                </a:lnTo>
                <a:lnTo>
                  <a:pt x="102870" y="592836"/>
                </a:lnTo>
                <a:lnTo>
                  <a:pt x="114249" y="586671"/>
                </a:lnTo>
                <a:close/>
              </a:path>
              <a:path w="1183004" h="643255">
                <a:moveTo>
                  <a:pt x="124206" y="605028"/>
                </a:moveTo>
                <a:lnTo>
                  <a:pt x="114249" y="586671"/>
                </a:lnTo>
                <a:lnTo>
                  <a:pt x="102870" y="592836"/>
                </a:lnTo>
                <a:lnTo>
                  <a:pt x="99060" y="592836"/>
                </a:lnTo>
                <a:lnTo>
                  <a:pt x="96774" y="590550"/>
                </a:lnTo>
                <a:lnTo>
                  <a:pt x="96012" y="586740"/>
                </a:lnTo>
                <a:lnTo>
                  <a:pt x="96012" y="613676"/>
                </a:lnTo>
                <a:lnTo>
                  <a:pt x="124206" y="605028"/>
                </a:lnTo>
                <a:close/>
              </a:path>
              <a:path w="1183004" h="643255">
                <a:moveTo>
                  <a:pt x="1182624" y="6096"/>
                </a:moveTo>
                <a:lnTo>
                  <a:pt x="1181862" y="2286"/>
                </a:lnTo>
                <a:lnTo>
                  <a:pt x="1179576" y="0"/>
                </a:lnTo>
                <a:lnTo>
                  <a:pt x="1175766" y="762"/>
                </a:lnTo>
                <a:lnTo>
                  <a:pt x="109697" y="578278"/>
                </a:lnTo>
                <a:lnTo>
                  <a:pt x="114249" y="586671"/>
                </a:lnTo>
                <a:lnTo>
                  <a:pt x="1180338" y="9143"/>
                </a:lnTo>
                <a:lnTo>
                  <a:pt x="1182624" y="6096"/>
                </a:lnTo>
                <a:close/>
              </a:path>
            </a:pathLst>
          </a:custGeom>
          <a:solidFill>
            <a:srgbClr val="000000"/>
          </a:solidFill>
        </p:spPr>
        <p:txBody>
          <a:bodyPr wrap="square" lIns="0" tIns="0" rIns="0" bIns="0" rtlCol="0"/>
          <a:lstStyle/>
          <a:p>
            <a:endParaRPr/>
          </a:p>
        </p:txBody>
      </p:sp>
      <p:sp>
        <p:nvSpPr>
          <p:cNvPr id="6" name="object 6"/>
          <p:cNvSpPr/>
          <p:nvPr/>
        </p:nvSpPr>
        <p:spPr>
          <a:xfrm>
            <a:off x="4811661" y="3714241"/>
            <a:ext cx="1235710" cy="685800"/>
          </a:xfrm>
          <a:custGeom>
            <a:avLst/>
            <a:gdLst/>
            <a:ahLst/>
            <a:cxnLst/>
            <a:rect l="l" t="t" r="r" b="b"/>
            <a:pathLst>
              <a:path w="1235710" h="685800">
                <a:moveTo>
                  <a:pt x="1126196" y="65793"/>
                </a:moveTo>
                <a:lnTo>
                  <a:pt x="1121901" y="58008"/>
                </a:lnTo>
                <a:lnTo>
                  <a:pt x="2286" y="677418"/>
                </a:lnTo>
                <a:lnTo>
                  <a:pt x="0" y="679704"/>
                </a:lnTo>
                <a:lnTo>
                  <a:pt x="762" y="683514"/>
                </a:lnTo>
                <a:lnTo>
                  <a:pt x="3810" y="685800"/>
                </a:lnTo>
                <a:lnTo>
                  <a:pt x="7620" y="685800"/>
                </a:lnTo>
                <a:lnTo>
                  <a:pt x="1126196" y="65793"/>
                </a:lnTo>
                <a:close/>
              </a:path>
              <a:path w="1235710" h="685800">
                <a:moveTo>
                  <a:pt x="1235189" y="0"/>
                </a:moveTo>
                <a:lnTo>
                  <a:pt x="1111757" y="39624"/>
                </a:lnTo>
                <a:lnTo>
                  <a:pt x="1121901" y="58008"/>
                </a:lnTo>
                <a:lnTo>
                  <a:pt x="1133094" y="51816"/>
                </a:lnTo>
                <a:lnTo>
                  <a:pt x="1136903" y="51054"/>
                </a:lnTo>
                <a:lnTo>
                  <a:pt x="1139177" y="53340"/>
                </a:lnTo>
                <a:lnTo>
                  <a:pt x="1139939" y="57150"/>
                </a:lnTo>
                <a:lnTo>
                  <a:pt x="1139939" y="80606"/>
                </a:lnTo>
                <a:lnTo>
                  <a:pt x="1235189" y="0"/>
                </a:lnTo>
                <a:close/>
              </a:path>
              <a:path w="1235710" h="685800">
                <a:moveTo>
                  <a:pt x="1139939" y="57150"/>
                </a:moveTo>
                <a:lnTo>
                  <a:pt x="1139177" y="53340"/>
                </a:lnTo>
                <a:lnTo>
                  <a:pt x="1136903" y="51054"/>
                </a:lnTo>
                <a:lnTo>
                  <a:pt x="1133094" y="51816"/>
                </a:lnTo>
                <a:lnTo>
                  <a:pt x="1121901" y="58008"/>
                </a:lnTo>
                <a:lnTo>
                  <a:pt x="1126196" y="65793"/>
                </a:lnTo>
                <a:lnTo>
                  <a:pt x="1137666" y="59436"/>
                </a:lnTo>
                <a:lnTo>
                  <a:pt x="1139939" y="57150"/>
                </a:lnTo>
                <a:close/>
              </a:path>
              <a:path w="1235710" h="685800">
                <a:moveTo>
                  <a:pt x="1139939" y="80606"/>
                </a:moveTo>
                <a:lnTo>
                  <a:pt x="1139939" y="57150"/>
                </a:lnTo>
                <a:lnTo>
                  <a:pt x="1137666" y="59436"/>
                </a:lnTo>
                <a:lnTo>
                  <a:pt x="1126196" y="65793"/>
                </a:lnTo>
                <a:lnTo>
                  <a:pt x="1136142" y="83820"/>
                </a:lnTo>
                <a:lnTo>
                  <a:pt x="1139939" y="80606"/>
                </a:lnTo>
                <a:close/>
              </a:path>
            </a:pathLst>
          </a:custGeom>
          <a:solidFill>
            <a:srgbClr val="000000"/>
          </a:solidFill>
        </p:spPr>
        <p:txBody>
          <a:bodyPr wrap="square" lIns="0" tIns="0" rIns="0" bIns="0" rtlCol="0"/>
          <a:lstStyle/>
          <a:p>
            <a:endParaRPr/>
          </a:p>
        </p:txBody>
      </p:sp>
      <p:sp>
        <p:nvSpPr>
          <p:cNvPr id="7" name="object 7"/>
          <p:cNvSpPr/>
          <p:nvPr/>
        </p:nvSpPr>
        <p:spPr>
          <a:xfrm>
            <a:off x="2585097" y="3711194"/>
            <a:ext cx="1209675" cy="669925"/>
          </a:xfrm>
          <a:custGeom>
            <a:avLst/>
            <a:gdLst/>
            <a:ahLst/>
            <a:cxnLst/>
            <a:rect l="l" t="t" r="r" b="b"/>
            <a:pathLst>
              <a:path w="1209675" h="669925">
                <a:moveTo>
                  <a:pt x="1100598" y="604204"/>
                </a:moveTo>
                <a:lnTo>
                  <a:pt x="6858" y="761"/>
                </a:lnTo>
                <a:lnTo>
                  <a:pt x="3048" y="0"/>
                </a:lnTo>
                <a:lnTo>
                  <a:pt x="0" y="2285"/>
                </a:lnTo>
                <a:lnTo>
                  <a:pt x="0" y="6095"/>
                </a:lnTo>
                <a:lnTo>
                  <a:pt x="2286" y="9143"/>
                </a:lnTo>
                <a:lnTo>
                  <a:pt x="1095809" y="612883"/>
                </a:lnTo>
                <a:lnTo>
                  <a:pt x="1100598" y="604204"/>
                </a:lnTo>
                <a:close/>
              </a:path>
              <a:path w="1209675" h="669925">
                <a:moveTo>
                  <a:pt x="1114044" y="639811"/>
                </a:moveTo>
                <a:lnTo>
                  <a:pt x="1114044" y="613409"/>
                </a:lnTo>
                <a:lnTo>
                  <a:pt x="1113282" y="617219"/>
                </a:lnTo>
                <a:lnTo>
                  <a:pt x="1110234" y="619505"/>
                </a:lnTo>
                <a:lnTo>
                  <a:pt x="1106424" y="618743"/>
                </a:lnTo>
                <a:lnTo>
                  <a:pt x="1095809" y="612883"/>
                </a:lnTo>
                <a:lnTo>
                  <a:pt x="1085850" y="630935"/>
                </a:lnTo>
                <a:lnTo>
                  <a:pt x="1114044" y="639811"/>
                </a:lnTo>
                <a:close/>
              </a:path>
              <a:path w="1209675" h="669925">
                <a:moveTo>
                  <a:pt x="1114044" y="613409"/>
                </a:moveTo>
                <a:lnTo>
                  <a:pt x="1111758" y="610361"/>
                </a:lnTo>
                <a:lnTo>
                  <a:pt x="1100598" y="604204"/>
                </a:lnTo>
                <a:lnTo>
                  <a:pt x="1095809" y="612883"/>
                </a:lnTo>
                <a:lnTo>
                  <a:pt x="1106424" y="618743"/>
                </a:lnTo>
                <a:lnTo>
                  <a:pt x="1110234" y="619505"/>
                </a:lnTo>
                <a:lnTo>
                  <a:pt x="1113282" y="617219"/>
                </a:lnTo>
                <a:lnTo>
                  <a:pt x="1114044" y="613409"/>
                </a:lnTo>
                <a:close/>
              </a:path>
              <a:path w="1209675" h="669925">
                <a:moveTo>
                  <a:pt x="1209294" y="669797"/>
                </a:moveTo>
                <a:lnTo>
                  <a:pt x="1110234" y="586739"/>
                </a:lnTo>
                <a:lnTo>
                  <a:pt x="1100598" y="604204"/>
                </a:lnTo>
                <a:lnTo>
                  <a:pt x="1111758" y="610361"/>
                </a:lnTo>
                <a:lnTo>
                  <a:pt x="1114044" y="613409"/>
                </a:lnTo>
                <a:lnTo>
                  <a:pt x="1114044" y="639811"/>
                </a:lnTo>
                <a:lnTo>
                  <a:pt x="1209294" y="669797"/>
                </a:lnTo>
                <a:close/>
              </a:path>
            </a:pathLst>
          </a:custGeom>
          <a:solidFill>
            <a:srgbClr val="000000"/>
          </a:solidFill>
        </p:spPr>
        <p:txBody>
          <a:bodyPr wrap="square" lIns="0" tIns="0" rIns="0" bIns="0" rtlCol="0"/>
          <a:lstStyle/>
          <a:p>
            <a:endParaRPr/>
          </a:p>
        </p:txBody>
      </p:sp>
      <p:sp>
        <p:nvSpPr>
          <p:cNvPr id="8" name="object 8"/>
          <p:cNvSpPr/>
          <p:nvPr/>
        </p:nvSpPr>
        <p:spPr>
          <a:xfrm>
            <a:off x="4945011" y="1995170"/>
            <a:ext cx="1314450" cy="752475"/>
          </a:xfrm>
          <a:custGeom>
            <a:avLst/>
            <a:gdLst/>
            <a:ahLst/>
            <a:cxnLst/>
            <a:rect l="l" t="t" r="r" b="b"/>
            <a:pathLst>
              <a:path w="1314450" h="752475">
                <a:moveTo>
                  <a:pt x="123444" y="41148"/>
                </a:moveTo>
                <a:lnTo>
                  <a:pt x="0" y="0"/>
                </a:lnTo>
                <a:lnTo>
                  <a:pt x="94487" y="82676"/>
                </a:lnTo>
                <a:lnTo>
                  <a:pt x="94487" y="57912"/>
                </a:lnTo>
                <a:lnTo>
                  <a:pt x="95250" y="54102"/>
                </a:lnTo>
                <a:lnTo>
                  <a:pt x="98298" y="51816"/>
                </a:lnTo>
                <a:lnTo>
                  <a:pt x="102108" y="52578"/>
                </a:lnTo>
                <a:lnTo>
                  <a:pt x="113072" y="58840"/>
                </a:lnTo>
                <a:lnTo>
                  <a:pt x="123444" y="41148"/>
                </a:lnTo>
                <a:close/>
              </a:path>
              <a:path w="1314450" h="752475">
                <a:moveTo>
                  <a:pt x="113072" y="58840"/>
                </a:moveTo>
                <a:lnTo>
                  <a:pt x="102108" y="52578"/>
                </a:lnTo>
                <a:lnTo>
                  <a:pt x="98298" y="51816"/>
                </a:lnTo>
                <a:lnTo>
                  <a:pt x="95250" y="54102"/>
                </a:lnTo>
                <a:lnTo>
                  <a:pt x="94487" y="57912"/>
                </a:lnTo>
                <a:lnTo>
                  <a:pt x="96774" y="60960"/>
                </a:lnTo>
                <a:lnTo>
                  <a:pt x="108055" y="67399"/>
                </a:lnTo>
                <a:lnTo>
                  <a:pt x="113072" y="58840"/>
                </a:lnTo>
                <a:close/>
              </a:path>
              <a:path w="1314450" h="752475">
                <a:moveTo>
                  <a:pt x="108055" y="67399"/>
                </a:moveTo>
                <a:lnTo>
                  <a:pt x="96774" y="60960"/>
                </a:lnTo>
                <a:lnTo>
                  <a:pt x="94487" y="57912"/>
                </a:lnTo>
                <a:lnTo>
                  <a:pt x="94487" y="82676"/>
                </a:lnTo>
                <a:lnTo>
                  <a:pt x="97536" y="85343"/>
                </a:lnTo>
                <a:lnTo>
                  <a:pt x="108055" y="67399"/>
                </a:lnTo>
                <a:close/>
              </a:path>
              <a:path w="1314450" h="752475">
                <a:moveTo>
                  <a:pt x="1314437" y="746760"/>
                </a:moveTo>
                <a:lnTo>
                  <a:pt x="1312151" y="743712"/>
                </a:lnTo>
                <a:lnTo>
                  <a:pt x="113072" y="58840"/>
                </a:lnTo>
                <a:lnTo>
                  <a:pt x="108055" y="67399"/>
                </a:lnTo>
                <a:lnTo>
                  <a:pt x="1307592" y="752094"/>
                </a:lnTo>
                <a:lnTo>
                  <a:pt x="1311389" y="752094"/>
                </a:lnTo>
                <a:lnTo>
                  <a:pt x="1313675" y="749807"/>
                </a:lnTo>
                <a:lnTo>
                  <a:pt x="1314437" y="746760"/>
                </a:lnTo>
                <a:close/>
              </a:path>
            </a:pathLst>
          </a:custGeom>
          <a:solidFill>
            <a:srgbClr val="000000"/>
          </a:solidFill>
        </p:spPr>
        <p:txBody>
          <a:bodyPr wrap="square" lIns="0" tIns="0" rIns="0" bIns="0" rtlCol="0"/>
          <a:lstStyle/>
          <a:p>
            <a:endParaRPr/>
          </a:p>
        </p:txBody>
      </p:sp>
      <p:sp>
        <p:nvSpPr>
          <p:cNvPr id="9" name="object 9"/>
          <p:cNvSpPr txBox="1"/>
          <p:nvPr/>
        </p:nvSpPr>
        <p:spPr>
          <a:xfrm>
            <a:off x="1543691" y="1841500"/>
            <a:ext cx="1533525" cy="482600"/>
          </a:xfrm>
          <a:prstGeom prst="rect">
            <a:avLst/>
          </a:prstGeom>
        </p:spPr>
        <p:txBody>
          <a:bodyPr vert="horz" wrap="square" lIns="0" tIns="12700" rIns="0" bIns="0" rtlCol="0">
            <a:spAutoFit/>
          </a:bodyPr>
          <a:lstStyle/>
          <a:p>
            <a:pPr marL="12700" marR="5080" indent="233045">
              <a:lnSpc>
                <a:spcPct val="100000"/>
              </a:lnSpc>
              <a:spcBef>
                <a:spcPts val="100"/>
              </a:spcBef>
            </a:pPr>
            <a:r>
              <a:rPr sz="1500" spc="-5" dirty="0">
                <a:latin typeface="Times New Roman"/>
                <a:cs typeface="Times New Roman"/>
              </a:rPr>
              <a:t>New </a:t>
            </a:r>
            <a:r>
              <a:rPr sz="1500" dirty="0">
                <a:latin typeface="Times New Roman"/>
                <a:cs typeface="Times New Roman"/>
              </a:rPr>
              <a:t>problem  </a:t>
            </a:r>
            <a:r>
              <a:rPr sz="1500" spc="-5" dirty="0">
                <a:latin typeface="Times New Roman"/>
                <a:cs typeface="Times New Roman"/>
              </a:rPr>
              <a:t>(initial game</a:t>
            </a:r>
            <a:r>
              <a:rPr sz="1500" spc="-80" dirty="0">
                <a:latin typeface="Times New Roman"/>
                <a:cs typeface="Times New Roman"/>
              </a:rPr>
              <a:t> </a:t>
            </a:r>
            <a:r>
              <a:rPr sz="1500" spc="-5" dirty="0">
                <a:latin typeface="Times New Roman"/>
                <a:cs typeface="Times New Roman"/>
              </a:rPr>
              <a:t>board)</a:t>
            </a:r>
            <a:endParaRPr sz="1500">
              <a:latin typeface="Times New Roman"/>
              <a:cs typeface="Times New Roman"/>
            </a:endParaRPr>
          </a:p>
        </p:txBody>
      </p:sp>
      <p:sp>
        <p:nvSpPr>
          <p:cNvPr id="10" name="object 10"/>
          <p:cNvSpPr txBox="1"/>
          <p:nvPr/>
        </p:nvSpPr>
        <p:spPr>
          <a:xfrm>
            <a:off x="5496947" y="1975446"/>
            <a:ext cx="1319530" cy="267335"/>
          </a:xfrm>
          <a:prstGeom prst="rect">
            <a:avLst/>
          </a:prstGeom>
        </p:spPr>
        <p:txBody>
          <a:bodyPr vert="horz" wrap="square" lIns="0" tIns="17145" rIns="0" bIns="0" rtlCol="0">
            <a:spAutoFit/>
          </a:bodyPr>
          <a:lstStyle/>
          <a:p>
            <a:pPr marL="12700">
              <a:lnSpc>
                <a:spcPct val="100000"/>
              </a:lnSpc>
              <a:spcBef>
                <a:spcPts val="135"/>
              </a:spcBef>
            </a:pPr>
            <a:r>
              <a:rPr sz="1500" spc="-5" dirty="0">
                <a:latin typeface="Times New Roman"/>
                <a:cs typeface="Times New Roman"/>
              </a:rPr>
              <a:t>Hypothesis </a:t>
            </a:r>
            <a:r>
              <a:rPr sz="1500" dirty="0">
                <a:latin typeface="Times New Roman"/>
                <a:cs typeface="Times New Roman"/>
              </a:rPr>
              <a:t>( </a:t>
            </a:r>
            <a:r>
              <a:rPr sz="1500" i="1" spc="25" dirty="0">
                <a:latin typeface="Times New Roman"/>
                <a:cs typeface="Times New Roman"/>
              </a:rPr>
              <a:t>V</a:t>
            </a:r>
            <a:r>
              <a:rPr sz="1550" i="1" spc="25" dirty="0">
                <a:latin typeface="Times New Roman"/>
                <a:cs typeface="Times New Roman"/>
              </a:rPr>
              <a:t>′</a:t>
            </a:r>
            <a:r>
              <a:rPr sz="1550" i="1" spc="-85" dirty="0">
                <a:latin typeface="Times New Roman"/>
                <a:cs typeface="Times New Roman"/>
              </a:rPr>
              <a:t> </a:t>
            </a:r>
            <a:r>
              <a:rPr sz="1500" dirty="0">
                <a:latin typeface="Times New Roman"/>
                <a:cs typeface="Times New Roman"/>
              </a:rPr>
              <a:t>)</a:t>
            </a:r>
            <a:endParaRPr sz="1500">
              <a:latin typeface="Times New Roman"/>
              <a:cs typeface="Times New Roman"/>
            </a:endParaRPr>
          </a:p>
        </p:txBody>
      </p:sp>
      <p:sp>
        <p:nvSpPr>
          <p:cNvPr id="11" name="object 11"/>
          <p:cNvSpPr txBox="1"/>
          <p:nvPr/>
        </p:nvSpPr>
        <p:spPr>
          <a:xfrm>
            <a:off x="1589411" y="4152645"/>
            <a:ext cx="1139825" cy="482600"/>
          </a:xfrm>
          <a:prstGeom prst="rect">
            <a:avLst/>
          </a:prstGeom>
        </p:spPr>
        <p:txBody>
          <a:bodyPr vert="horz" wrap="square" lIns="0" tIns="12700" rIns="0" bIns="0" rtlCol="0">
            <a:spAutoFit/>
          </a:bodyPr>
          <a:lstStyle/>
          <a:p>
            <a:pPr marL="12700" marR="5080" indent="25400">
              <a:lnSpc>
                <a:spcPct val="100000"/>
              </a:lnSpc>
              <a:spcBef>
                <a:spcPts val="100"/>
              </a:spcBef>
            </a:pPr>
            <a:r>
              <a:rPr sz="1500" spc="-5" dirty="0">
                <a:latin typeface="Times New Roman"/>
                <a:cs typeface="Times New Roman"/>
              </a:rPr>
              <a:t>Solution trace  (game</a:t>
            </a:r>
            <a:r>
              <a:rPr sz="1500" spc="-85" dirty="0">
                <a:latin typeface="Times New Roman"/>
                <a:cs typeface="Times New Roman"/>
              </a:rPr>
              <a:t> </a:t>
            </a:r>
            <a:r>
              <a:rPr sz="1500" spc="-5" dirty="0">
                <a:latin typeface="Times New Roman"/>
                <a:cs typeface="Times New Roman"/>
              </a:rPr>
              <a:t>history)</a:t>
            </a:r>
            <a:endParaRPr sz="1500">
              <a:latin typeface="Times New Roman"/>
              <a:cs typeface="Times New Roman"/>
            </a:endParaRPr>
          </a:p>
        </p:txBody>
      </p:sp>
      <p:sp>
        <p:nvSpPr>
          <p:cNvPr id="12" name="object 12"/>
          <p:cNvSpPr txBox="1"/>
          <p:nvPr/>
        </p:nvSpPr>
        <p:spPr>
          <a:xfrm>
            <a:off x="2170055" y="5563870"/>
            <a:ext cx="4476750" cy="243656"/>
          </a:xfrm>
          <a:prstGeom prst="rect">
            <a:avLst/>
          </a:prstGeom>
        </p:spPr>
        <p:txBody>
          <a:bodyPr vert="horz" wrap="square" lIns="0" tIns="12700" rIns="0" bIns="0" rtlCol="0">
            <a:spAutoFit/>
          </a:bodyPr>
          <a:lstStyle/>
          <a:p>
            <a:pPr marL="12700">
              <a:lnSpc>
                <a:spcPct val="100000"/>
              </a:lnSpc>
              <a:spcBef>
                <a:spcPts val="100"/>
              </a:spcBef>
            </a:pPr>
            <a:r>
              <a:rPr sz="1500" i="1" spc="-5" dirty="0">
                <a:latin typeface="Times New Roman"/>
                <a:cs typeface="Times New Roman"/>
              </a:rPr>
              <a:t>Figure </a:t>
            </a:r>
            <a:r>
              <a:rPr sz="1500" i="1" spc="-5" dirty="0" smtClean="0">
                <a:latin typeface="Times New Roman"/>
                <a:cs typeface="Times New Roman"/>
              </a:rPr>
              <a:t>1 </a:t>
            </a:r>
            <a:r>
              <a:rPr sz="1500" i="1" spc="-5" dirty="0">
                <a:latin typeface="Times New Roman"/>
                <a:cs typeface="Times New Roman"/>
              </a:rPr>
              <a:t>Final design of the checkers learning</a:t>
            </a:r>
            <a:r>
              <a:rPr sz="1500" i="1" spc="-35" dirty="0">
                <a:latin typeface="Times New Roman"/>
                <a:cs typeface="Times New Roman"/>
              </a:rPr>
              <a:t> </a:t>
            </a:r>
            <a:r>
              <a:rPr sz="1500" i="1" spc="-5" dirty="0">
                <a:latin typeface="Times New Roman"/>
                <a:cs typeface="Times New Roman"/>
              </a:rPr>
              <a:t>program</a:t>
            </a:r>
            <a:endParaRPr sz="1500" dirty="0">
              <a:latin typeface="Times New Roman"/>
              <a:cs typeface="Times New Roman"/>
            </a:endParaRPr>
          </a:p>
        </p:txBody>
      </p:sp>
      <p:sp>
        <p:nvSpPr>
          <p:cNvPr id="13" name="object 13"/>
          <p:cNvSpPr/>
          <p:nvPr/>
        </p:nvSpPr>
        <p:spPr>
          <a:xfrm>
            <a:off x="1479435" y="2688589"/>
            <a:ext cx="1592580" cy="1027430"/>
          </a:xfrm>
          <a:custGeom>
            <a:avLst/>
            <a:gdLst/>
            <a:ahLst/>
            <a:cxnLst/>
            <a:rect l="l" t="t" r="r" b="b"/>
            <a:pathLst>
              <a:path w="1592580" h="1027429">
                <a:moveTo>
                  <a:pt x="796289" y="0"/>
                </a:moveTo>
                <a:lnTo>
                  <a:pt x="739434" y="1290"/>
                </a:lnTo>
                <a:lnTo>
                  <a:pt x="683656" y="5103"/>
                </a:lnTo>
                <a:lnTo>
                  <a:pt x="629089" y="11353"/>
                </a:lnTo>
                <a:lnTo>
                  <a:pt x="575870" y="19950"/>
                </a:lnTo>
                <a:lnTo>
                  <a:pt x="524132" y="30810"/>
                </a:lnTo>
                <a:lnTo>
                  <a:pt x="474010" y="43843"/>
                </a:lnTo>
                <a:lnTo>
                  <a:pt x="425640" y="58963"/>
                </a:lnTo>
                <a:lnTo>
                  <a:pt x="379157" y="76084"/>
                </a:lnTo>
                <a:lnTo>
                  <a:pt x="334694" y="95116"/>
                </a:lnTo>
                <a:lnTo>
                  <a:pt x="292388" y="115975"/>
                </a:lnTo>
                <a:lnTo>
                  <a:pt x="252373" y="138572"/>
                </a:lnTo>
                <a:lnTo>
                  <a:pt x="214784" y="162819"/>
                </a:lnTo>
                <a:lnTo>
                  <a:pt x="179756" y="188631"/>
                </a:lnTo>
                <a:lnTo>
                  <a:pt x="147423" y="215920"/>
                </a:lnTo>
                <a:lnTo>
                  <a:pt x="117921" y="244598"/>
                </a:lnTo>
                <a:lnTo>
                  <a:pt x="91385" y="274579"/>
                </a:lnTo>
                <a:lnTo>
                  <a:pt x="67949" y="305774"/>
                </a:lnTo>
                <a:lnTo>
                  <a:pt x="47749" y="338098"/>
                </a:lnTo>
                <a:lnTo>
                  <a:pt x="17594" y="405782"/>
                </a:lnTo>
                <a:lnTo>
                  <a:pt x="1999" y="476931"/>
                </a:lnTo>
                <a:lnTo>
                  <a:pt x="0" y="513588"/>
                </a:lnTo>
                <a:lnTo>
                  <a:pt x="1999" y="550335"/>
                </a:lnTo>
                <a:lnTo>
                  <a:pt x="17594" y="621619"/>
                </a:lnTo>
                <a:lnTo>
                  <a:pt x="47749" y="689381"/>
                </a:lnTo>
                <a:lnTo>
                  <a:pt x="67949" y="721726"/>
                </a:lnTo>
                <a:lnTo>
                  <a:pt x="91385" y="752933"/>
                </a:lnTo>
                <a:lnTo>
                  <a:pt x="117921" y="782915"/>
                </a:lnTo>
                <a:lnTo>
                  <a:pt x="147423" y="811587"/>
                </a:lnTo>
                <a:lnTo>
                  <a:pt x="179756" y="838861"/>
                </a:lnTo>
                <a:lnTo>
                  <a:pt x="214784" y="864653"/>
                </a:lnTo>
                <a:lnTo>
                  <a:pt x="252373" y="888876"/>
                </a:lnTo>
                <a:lnTo>
                  <a:pt x="292388" y="911444"/>
                </a:lnTo>
                <a:lnTo>
                  <a:pt x="334694" y="932272"/>
                </a:lnTo>
                <a:lnTo>
                  <a:pt x="379157" y="951272"/>
                </a:lnTo>
                <a:lnTo>
                  <a:pt x="425640" y="968359"/>
                </a:lnTo>
                <a:lnTo>
                  <a:pt x="474010" y="983447"/>
                </a:lnTo>
                <a:lnTo>
                  <a:pt x="524132" y="996450"/>
                </a:lnTo>
                <a:lnTo>
                  <a:pt x="575870" y="1007282"/>
                </a:lnTo>
                <a:lnTo>
                  <a:pt x="629089" y="1015856"/>
                </a:lnTo>
                <a:lnTo>
                  <a:pt x="683656" y="1022087"/>
                </a:lnTo>
                <a:lnTo>
                  <a:pt x="739434" y="1025889"/>
                </a:lnTo>
                <a:lnTo>
                  <a:pt x="796289" y="1027176"/>
                </a:lnTo>
                <a:lnTo>
                  <a:pt x="853145" y="1025889"/>
                </a:lnTo>
                <a:lnTo>
                  <a:pt x="908923" y="1022087"/>
                </a:lnTo>
                <a:lnTo>
                  <a:pt x="963490" y="1015856"/>
                </a:lnTo>
                <a:lnTo>
                  <a:pt x="1016709" y="1007282"/>
                </a:lnTo>
                <a:lnTo>
                  <a:pt x="1068447" y="996450"/>
                </a:lnTo>
                <a:lnTo>
                  <a:pt x="1118569" y="983447"/>
                </a:lnTo>
                <a:lnTo>
                  <a:pt x="1166939" y="968359"/>
                </a:lnTo>
                <a:lnTo>
                  <a:pt x="1213422" y="951272"/>
                </a:lnTo>
                <a:lnTo>
                  <a:pt x="1257885" y="932272"/>
                </a:lnTo>
                <a:lnTo>
                  <a:pt x="1300191" y="911444"/>
                </a:lnTo>
                <a:lnTo>
                  <a:pt x="1340206" y="888876"/>
                </a:lnTo>
                <a:lnTo>
                  <a:pt x="1377795" y="864653"/>
                </a:lnTo>
                <a:lnTo>
                  <a:pt x="1412823" y="838861"/>
                </a:lnTo>
                <a:lnTo>
                  <a:pt x="1445156" y="811587"/>
                </a:lnTo>
                <a:lnTo>
                  <a:pt x="1474658" y="782915"/>
                </a:lnTo>
                <a:lnTo>
                  <a:pt x="1501194" y="752933"/>
                </a:lnTo>
                <a:lnTo>
                  <a:pt x="1524630" y="721726"/>
                </a:lnTo>
                <a:lnTo>
                  <a:pt x="1544830" y="689381"/>
                </a:lnTo>
                <a:lnTo>
                  <a:pt x="1574985" y="621619"/>
                </a:lnTo>
                <a:lnTo>
                  <a:pt x="1590580" y="550335"/>
                </a:lnTo>
                <a:lnTo>
                  <a:pt x="1592579" y="513588"/>
                </a:lnTo>
                <a:lnTo>
                  <a:pt x="1590580" y="476931"/>
                </a:lnTo>
                <a:lnTo>
                  <a:pt x="1574985" y="405782"/>
                </a:lnTo>
                <a:lnTo>
                  <a:pt x="1544830" y="338098"/>
                </a:lnTo>
                <a:lnTo>
                  <a:pt x="1524630" y="305774"/>
                </a:lnTo>
                <a:lnTo>
                  <a:pt x="1501194" y="274579"/>
                </a:lnTo>
                <a:lnTo>
                  <a:pt x="1474658" y="244598"/>
                </a:lnTo>
                <a:lnTo>
                  <a:pt x="1445156" y="215920"/>
                </a:lnTo>
                <a:lnTo>
                  <a:pt x="1412823" y="188631"/>
                </a:lnTo>
                <a:lnTo>
                  <a:pt x="1377795" y="162819"/>
                </a:lnTo>
                <a:lnTo>
                  <a:pt x="1340206" y="138572"/>
                </a:lnTo>
                <a:lnTo>
                  <a:pt x="1300191" y="115975"/>
                </a:lnTo>
                <a:lnTo>
                  <a:pt x="1257885" y="95116"/>
                </a:lnTo>
                <a:lnTo>
                  <a:pt x="1213422" y="76084"/>
                </a:lnTo>
                <a:lnTo>
                  <a:pt x="1166939" y="58963"/>
                </a:lnTo>
                <a:lnTo>
                  <a:pt x="1118569" y="43843"/>
                </a:lnTo>
                <a:lnTo>
                  <a:pt x="1068447" y="30810"/>
                </a:lnTo>
                <a:lnTo>
                  <a:pt x="1016709" y="19950"/>
                </a:lnTo>
                <a:lnTo>
                  <a:pt x="963490" y="11353"/>
                </a:lnTo>
                <a:lnTo>
                  <a:pt x="908923" y="5103"/>
                </a:lnTo>
                <a:lnTo>
                  <a:pt x="853145" y="1290"/>
                </a:lnTo>
                <a:lnTo>
                  <a:pt x="796289" y="0"/>
                </a:lnTo>
                <a:close/>
              </a:path>
            </a:pathLst>
          </a:custGeom>
          <a:ln w="9525">
            <a:solidFill>
              <a:srgbClr val="000000"/>
            </a:solidFill>
          </a:ln>
        </p:spPr>
        <p:txBody>
          <a:bodyPr wrap="square" lIns="0" tIns="0" rIns="0" bIns="0" rtlCol="0"/>
          <a:lstStyle/>
          <a:p>
            <a:endParaRPr/>
          </a:p>
        </p:txBody>
      </p:sp>
      <p:sp>
        <p:nvSpPr>
          <p:cNvPr id="14" name="object 14"/>
          <p:cNvSpPr txBox="1"/>
          <p:nvPr/>
        </p:nvSpPr>
        <p:spPr>
          <a:xfrm>
            <a:off x="1741811" y="2890773"/>
            <a:ext cx="998219" cy="482600"/>
          </a:xfrm>
          <a:prstGeom prst="rect">
            <a:avLst/>
          </a:prstGeom>
        </p:spPr>
        <p:txBody>
          <a:bodyPr vert="horz" wrap="square" lIns="0" tIns="12700" rIns="0" bIns="0" rtlCol="0">
            <a:spAutoFit/>
          </a:bodyPr>
          <a:lstStyle/>
          <a:p>
            <a:pPr marL="218440" marR="5080" indent="-205740">
              <a:lnSpc>
                <a:spcPct val="100000"/>
              </a:lnSpc>
              <a:spcBef>
                <a:spcPts val="100"/>
              </a:spcBef>
            </a:pPr>
            <a:r>
              <a:rPr sz="1500" spc="-5" dirty="0">
                <a:latin typeface="Times New Roman"/>
                <a:cs typeface="Times New Roman"/>
              </a:rPr>
              <a:t>Performance  </a:t>
            </a:r>
            <a:r>
              <a:rPr sz="1500" dirty="0">
                <a:latin typeface="Times New Roman"/>
                <a:cs typeface="Times New Roman"/>
              </a:rPr>
              <a:t>System</a:t>
            </a:r>
            <a:endParaRPr sz="1500">
              <a:latin typeface="Times New Roman"/>
              <a:cs typeface="Times New Roman"/>
            </a:endParaRPr>
          </a:p>
        </p:txBody>
      </p:sp>
      <p:sp>
        <p:nvSpPr>
          <p:cNvPr id="15" name="object 15"/>
          <p:cNvSpPr/>
          <p:nvPr/>
        </p:nvSpPr>
        <p:spPr>
          <a:xfrm>
            <a:off x="3513213" y="4268215"/>
            <a:ext cx="1592580" cy="1027430"/>
          </a:xfrm>
          <a:custGeom>
            <a:avLst/>
            <a:gdLst/>
            <a:ahLst/>
            <a:cxnLst/>
            <a:rect l="l" t="t" r="r" b="b"/>
            <a:pathLst>
              <a:path w="1592579" h="1027429">
                <a:moveTo>
                  <a:pt x="796290" y="0"/>
                </a:moveTo>
                <a:lnTo>
                  <a:pt x="739434" y="1290"/>
                </a:lnTo>
                <a:lnTo>
                  <a:pt x="683656" y="5103"/>
                </a:lnTo>
                <a:lnTo>
                  <a:pt x="629089" y="11353"/>
                </a:lnTo>
                <a:lnTo>
                  <a:pt x="575870" y="19950"/>
                </a:lnTo>
                <a:lnTo>
                  <a:pt x="524132" y="30810"/>
                </a:lnTo>
                <a:lnTo>
                  <a:pt x="474010" y="43843"/>
                </a:lnTo>
                <a:lnTo>
                  <a:pt x="425640" y="58963"/>
                </a:lnTo>
                <a:lnTo>
                  <a:pt x="379157" y="76084"/>
                </a:lnTo>
                <a:lnTo>
                  <a:pt x="334694" y="95116"/>
                </a:lnTo>
                <a:lnTo>
                  <a:pt x="292388" y="115975"/>
                </a:lnTo>
                <a:lnTo>
                  <a:pt x="252373" y="138572"/>
                </a:lnTo>
                <a:lnTo>
                  <a:pt x="214784" y="162819"/>
                </a:lnTo>
                <a:lnTo>
                  <a:pt x="179756" y="188631"/>
                </a:lnTo>
                <a:lnTo>
                  <a:pt x="147423" y="215920"/>
                </a:lnTo>
                <a:lnTo>
                  <a:pt x="117921" y="244598"/>
                </a:lnTo>
                <a:lnTo>
                  <a:pt x="91385" y="274579"/>
                </a:lnTo>
                <a:lnTo>
                  <a:pt x="67949" y="305774"/>
                </a:lnTo>
                <a:lnTo>
                  <a:pt x="47749" y="338098"/>
                </a:lnTo>
                <a:lnTo>
                  <a:pt x="17594" y="405782"/>
                </a:lnTo>
                <a:lnTo>
                  <a:pt x="1999" y="476931"/>
                </a:lnTo>
                <a:lnTo>
                  <a:pt x="0" y="513588"/>
                </a:lnTo>
                <a:lnTo>
                  <a:pt x="1999" y="550335"/>
                </a:lnTo>
                <a:lnTo>
                  <a:pt x="17594" y="621619"/>
                </a:lnTo>
                <a:lnTo>
                  <a:pt x="47749" y="689381"/>
                </a:lnTo>
                <a:lnTo>
                  <a:pt x="67949" y="721726"/>
                </a:lnTo>
                <a:lnTo>
                  <a:pt x="91385" y="752933"/>
                </a:lnTo>
                <a:lnTo>
                  <a:pt x="117921" y="782915"/>
                </a:lnTo>
                <a:lnTo>
                  <a:pt x="147423" y="811587"/>
                </a:lnTo>
                <a:lnTo>
                  <a:pt x="179756" y="838861"/>
                </a:lnTo>
                <a:lnTo>
                  <a:pt x="214784" y="864653"/>
                </a:lnTo>
                <a:lnTo>
                  <a:pt x="252373" y="888876"/>
                </a:lnTo>
                <a:lnTo>
                  <a:pt x="292388" y="911444"/>
                </a:lnTo>
                <a:lnTo>
                  <a:pt x="334694" y="932272"/>
                </a:lnTo>
                <a:lnTo>
                  <a:pt x="379157" y="951272"/>
                </a:lnTo>
                <a:lnTo>
                  <a:pt x="425640" y="968359"/>
                </a:lnTo>
                <a:lnTo>
                  <a:pt x="474010" y="983447"/>
                </a:lnTo>
                <a:lnTo>
                  <a:pt x="524132" y="996450"/>
                </a:lnTo>
                <a:lnTo>
                  <a:pt x="575870" y="1007282"/>
                </a:lnTo>
                <a:lnTo>
                  <a:pt x="629089" y="1015856"/>
                </a:lnTo>
                <a:lnTo>
                  <a:pt x="683656" y="1022087"/>
                </a:lnTo>
                <a:lnTo>
                  <a:pt x="739434" y="1025889"/>
                </a:lnTo>
                <a:lnTo>
                  <a:pt x="796290" y="1027176"/>
                </a:lnTo>
                <a:lnTo>
                  <a:pt x="853145" y="1025889"/>
                </a:lnTo>
                <a:lnTo>
                  <a:pt x="908923" y="1022087"/>
                </a:lnTo>
                <a:lnTo>
                  <a:pt x="963490" y="1015856"/>
                </a:lnTo>
                <a:lnTo>
                  <a:pt x="1016709" y="1007282"/>
                </a:lnTo>
                <a:lnTo>
                  <a:pt x="1068447" y="996450"/>
                </a:lnTo>
                <a:lnTo>
                  <a:pt x="1118569" y="983447"/>
                </a:lnTo>
                <a:lnTo>
                  <a:pt x="1166939" y="968359"/>
                </a:lnTo>
                <a:lnTo>
                  <a:pt x="1213422" y="951272"/>
                </a:lnTo>
                <a:lnTo>
                  <a:pt x="1257885" y="932272"/>
                </a:lnTo>
                <a:lnTo>
                  <a:pt x="1300191" y="911444"/>
                </a:lnTo>
                <a:lnTo>
                  <a:pt x="1340206" y="888876"/>
                </a:lnTo>
                <a:lnTo>
                  <a:pt x="1377795" y="864653"/>
                </a:lnTo>
                <a:lnTo>
                  <a:pt x="1412823" y="838861"/>
                </a:lnTo>
                <a:lnTo>
                  <a:pt x="1445156" y="811587"/>
                </a:lnTo>
                <a:lnTo>
                  <a:pt x="1474658" y="782915"/>
                </a:lnTo>
                <a:lnTo>
                  <a:pt x="1501194" y="752933"/>
                </a:lnTo>
                <a:lnTo>
                  <a:pt x="1524630" y="721726"/>
                </a:lnTo>
                <a:lnTo>
                  <a:pt x="1544830" y="689381"/>
                </a:lnTo>
                <a:lnTo>
                  <a:pt x="1574985" y="621619"/>
                </a:lnTo>
                <a:lnTo>
                  <a:pt x="1590580" y="550335"/>
                </a:lnTo>
                <a:lnTo>
                  <a:pt x="1592580" y="513588"/>
                </a:lnTo>
                <a:lnTo>
                  <a:pt x="1590580" y="476931"/>
                </a:lnTo>
                <a:lnTo>
                  <a:pt x="1574985" y="405782"/>
                </a:lnTo>
                <a:lnTo>
                  <a:pt x="1544830" y="338098"/>
                </a:lnTo>
                <a:lnTo>
                  <a:pt x="1524630" y="305774"/>
                </a:lnTo>
                <a:lnTo>
                  <a:pt x="1501194" y="274579"/>
                </a:lnTo>
                <a:lnTo>
                  <a:pt x="1474658" y="244598"/>
                </a:lnTo>
                <a:lnTo>
                  <a:pt x="1445156" y="215920"/>
                </a:lnTo>
                <a:lnTo>
                  <a:pt x="1412823" y="188631"/>
                </a:lnTo>
                <a:lnTo>
                  <a:pt x="1377795" y="162819"/>
                </a:lnTo>
                <a:lnTo>
                  <a:pt x="1340206" y="138572"/>
                </a:lnTo>
                <a:lnTo>
                  <a:pt x="1300191" y="115975"/>
                </a:lnTo>
                <a:lnTo>
                  <a:pt x="1257885" y="95116"/>
                </a:lnTo>
                <a:lnTo>
                  <a:pt x="1213422" y="76084"/>
                </a:lnTo>
                <a:lnTo>
                  <a:pt x="1166939" y="58963"/>
                </a:lnTo>
                <a:lnTo>
                  <a:pt x="1118569" y="43843"/>
                </a:lnTo>
                <a:lnTo>
                  <a:pt x="1068447" y="30810"/>
                </a:lnTo>
                <a:lnTo>
                  <a:pt x="1016709" y="19950"/>
                </a:lnTo>
                <a:lnTo>
                  <a:pt x="963490" y="11353"/>
                </a:lnTo>
                <a:lnTo>
                  <a:pt x="908923" y="5103"/>
                </a:lnTo>
                <a:lnTo>
                  <a:pt x="853145" y="1290"/>
                </a:lnTo>
                <a:lnTo>
                  <a:pt x="796290" y="0"/>
                </a:lnTo>
                <a:close/>
              </a:path>
            </a:pathLst>
          </a:custGeom>
          <a:ln w="9525">
            <a:solidFill>
              <a:srgbClr val="000000"/>
            </a:solidFill>
          </a:ln>
        </p:spPr>
        <p:txBody>
          <a:bodyPr wrap="square" lIns="0" tIns="0" rIns="0" bIns="0" rtlCol="0"/>
          <a:lstStyle/>
          <a:p>
            <a:endParaRPr/>
          </a:p>
        </p:txBody>
      </p:sp>
      <p:sp>
        <p:nvSpPr>
          <p:cNvPr id="16" name="object 16"/>
          <p:cNvSpPr txBox="1"/>
          <p:nvPr/>
        </p:nvSpPr>
        <p:spPr>
          <a:xfrm>
            <a:off x="4045337" y="4532121"/>
            <a:ext cx="45847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Critic</a:t>
            </a:r>
            <a:endParaRPr sz="1500">
              <a:latin typeface="Times New Roman"/>
              <a:cs typeface="Times New Roman"/>
            </a:endParaRPr>
          </a:p>
        </p:txBody>
      </p:sp>
      <p:sp>
        <p:nvSpPr>
          <p:cNvPr id="17" name="object 17"/>
          <p:cNvSpPr/>
          <p:nvPr/>
        </p:nvSpPr>
        <p:spPr>
          <a:xfrm>
            <a:off x="5534025" y="2716022"/>
            <a:ext cx="1591310" cy="1027430"/>
          </a:xfrm>
          <a:custGeom>
            <a:avLst/>
            <a:gdLst/>
            <a:ahLst/>
            <a:cxnLst/>
            <a:rect l="l" t="t" r="r" b="b"/>
            <a:pathLst>
              <a:path w="1591309" h="1027429">
                <a:moveTo>
                  <a:pt x="795540" y="0"/>
                </a:moveTo>
                <a:lnTo>
                  <a:pt x="738689" y="1290"/>
                </a:lnTo>
                <a:lnTo>
                  <a:pt x="682923" y="5103"/>
                </a:lnTo>
                <a:lnTo>
                  <a:pt x="628375" y="11353"/>
                </a:lnTo>
                <a:lnTo>
                  <a:pt x="575181" y="19950"/>
                </a:lnTo>
                <a:lnTo>
                  <a:pt x="523473" y="30810"/>
                </a:lnTo>
                <a:lnTo>
                  <a:pt x="473387" y="43843"/>
                </a:lnTo>
                <a:lnTo>
                  <a:pt x="425057" y="58963"/>
                </a:lnTo>
                <a:lnTo>
                  <a:pt x="378616" y="76084"/>
                </a:lnTo>
                <a:lnTo>
                  <a:pt x="334199" y="95116"/>
                </a:lnTo>
                <a:lnTo>
                  <a:pt x="291941" y="115975"/>
                </a:lnTo>
                <a:lnTo>
                  <a:pt x="251974" y="138572"/>
                </a:lnTo>
                <a:lnTo>
                  <a:pt x="214434" y="162819"/>
                </a:lnTo>
                <a:lnTo>
                  <a:pt x="179454" y="188631"/>
                </a:lnTo>
                <a:lnTo>
                  <a:pt x="147169" y="215920"/>
                </a:lnTo>
                <a:lnTo>
                  <a:pt x="117712" y="244598"/>
                </a:lnTo>
                <a:lnTo>
                  <a:pt x="91219" y="274579"/>
                </a:lnTo>
                <a:lnTo>
                  <a:pt x="67823" y="305774"/>
                </a:lnTo>
                <a:lnTo>
                  <a:pt x="30859" y="371463"/>
                </a:lnTo>
                <a:lnTo>
                  <a:pt x="7893" y="440967"/>
                </a:lnTo>
                <a:lnTo>
                  <a:pt x="0" y="513587"/>
                </a:lnTo>
                <a:lnTo>
                  <a:pt x="1995" y="550244"/>
                </a:lnTo>
                <a:lnTo>
                  <a:pt x="17559" y="621393"/>
                </a:lnTo>
                <a:lnTo>
                  <a:pt x="47658" y="689077"/>
                </a:lnTo>
                <a:lnTo>
                  <a:pt x="91219" y="752596"/>
                </a:lnTo>
                <a:lnTo>
                  <a:pt x="117712" y="782577"/>
                </a:lnTo>
                <a:lnTo>
                  <a:pt x="147169" y="811255"/>
                </a:lnTo>
                <a:lnTo>
                  <a:pt x="179454" y="838544"/>
                </a:lnTo>
                <a:lnTo>
                  <a:pt x="214434" y="864356"/>
                </a:lnTo>
                <a:lnTo>
                  <a:pt x="251974" y="888603"/>
                </a:lnTo>
                <a:lnTo>
                  <a:pt x="291941" y="911200"/>
                </a:lnTo>
                <a:lnTo>
                  <a:pt x="334199" y="932059"/>
                </a:lnTo>
                <a:lnTo>
                  <a:pt x="378616" y="951091"/>
                </a:lnTo>
                <a:lnTo>
                  <a:pt x="425057" y="968212"/>
                </a:lnTo>
                <a:lnTo>
                  <a:pt x="473387" y="983332"/>
                </a:lnTo>
                <a:lnTo>
                  <a:pt x="523473" y="996365"/>
                </a:lnTo>
                <a:lnTo>
                  <a:pt x="575181" y="1007225"/>
                </a:lnTo>
                <a:lnTo>
                  <a:pt x="628375" y="1015822"/>
                </a:lnTo>
                <a:lnTo>
                  <a:pt x="682923" y="1022072"/>
                </a:lnTo>
                <a:lnTo>
                  <a:pt x="738689" y="1025885"/>
                </a:lnTo>
                <a:lnTo>
                  <a:pt x="795540" y="1027175"/>
                </a:lnTo>
                <a:lnTo>
                  <a:pt x="852300" y="1025885"/>
                </a:lnTo>
                <a:lnTo>
                  <a:pt x="907992" y="1022072"/>
                </a:lnTo>
                <a:lnTo>
                  <a:pt x="962479" y="1015822"/>
                </a:lnTo>
                <a:lnTo>
                  <a:pt x="1015627" y="1007225"/>
                </a:lnTo>
                <a:lnTo>
                  <a:pt x="1067301" y="996365"/>
                </a:lnTo>
                <a:lnTo>
                  <a:pt x="1117365" y="983332"/>
                </a:lnTo>
                <a:lnTo>
                  <a:pt x="1165684" y="968212"/>
                </a:lnTo>
                <a:lnTo>
                  <a:pt x="1212122" y="951091"/>
                </a:lnTo>
                <a:lnTo>
                  <a:pt x="1256545" y="932059"/>
                </a:lnTo>
                <a:lnTo>
                  <a:pt x="1298817" y="911200"/>
                </a:lnTo>
                <a:lnTo>
                  <a:pt x="1338803" y="888603"/>
                </a:lnTo>
                <a:lnTo>
                  <a:pt x="1376367" y="864356"/>
                </a:lnTo>
                <a:lnTo>
                  <a:pt x="1411375" y="838544"/>
                </a:lnTo>
                <a:lnTo>
                  <a:pt x="1443690" y="811255"/>
                </a:lnTo>
                <a:lnTo>
                  <a:pt x="1473178" y="782577"/>
                </a:lnTo>
                <a:lnTo>
                  <a:pt x="1499704" y="752596"/>
                </a:lnTo>
                <a:lnTo>
                  <a:pt x="1523132" y="721401"/>
                </a:lnTo>
                <a:lnTo>
                  <a:pt x="1543327" y="689077"/>
                </a:lnTo>
                <a:lnTo>
                  <a:pt x="1573475" y="621393"/>
                </a:lnTo>
                <a:lnTo>
                  <a:pt x="1589068" y="550244"/>
                </a:lnTo>
                <a:lnTo>
                  <a:pt x="1591068" y="513587"/>
                </a:lnTo>
                <a:lnTo>
                  <a:pt x="1589068" y="476931"/>
                </a:lnTo>
                <a:lnTo>
                  <a:pt x="1573475" y="405782"/>
                </a:lnTo>
                <a:lnTo>
                  <a:pt x="1543327" y="338098"/>
                </a:lnTo>
                <a:lnTo>
                  <a:pt x="1523132" y="305774"/>
                </a:lnTo>
                <a:lnTo>
                  <a:pt x="1499704" y="274579"/>
                </a:lnTo>
                <a:lnTo>
                  <a:pt x="1473178" y="244598"/>
                </a:lnTo>
                <a:lnTo>
                  <a:pt x="1443690" y="215920"/>
                </a:lnTo>
                <a:lnTo>
                  <a:pt x="1411375" y="188631"/>
                </a:lnTo>
                <a:lnTo>
                  <a:pt x="1376367" y="162819"/>
                </a:lnTo>
                <a:lnTo>
                  <a:pt x="1338803" y="138572"/>
                </a:lnTo>
                <a:lnTo>
                  <a:pt x="1298817" y="115975"/>
                </a:lnTo>
                <a:lnTo>
                  <a:pt x="1256545" y="95116"/>
                </a:lnTo>
                <a:lnTo>
                  <a:pt x="1212122" y="76084"/>
                </a:lnTo>
                <a:lnTo>
                  <a:pt x="1165684" y="58963"/>
                </a:lnTo>
                <a:lnTo>
                  <a:pt x="1117365" y="43843"/>
                </a:lnTo>
                <a:lnTo>
                  <a:pt x="1067301" y="30810"/>
                </a:lnTo>
                <a:lnTo>
                  <a:pt x="1015627" y="19950"/>
                </a:lnTo>
                <a:lnTo>
                  <a:pt x="962479" y="11353"/>
                </a:lnTo>
                <a:lnTo>
                  <a:pt x="907992" y="5103"/>
                </a:lnTo>
                <a:lnTo>
                  <a:pt x="852300" y="1290"/>
                </a:lnTo>
                <a:lnTo>
                  <a:pt x="795540" y="0"/>
                </a:lnTo>
                <a:close/>
              </a:path>
            </a:pathLst>
          </a:custGeom>
          <a:ln w="9525">
            <a:solidFill>
              <a:srgbClr val="000000"/>
            </a:solidFill>
          </a:ln>
        </p:spPr>
        <p:txBody>
          <a:bodyPr wrap="square" lIns="0" tIns="0" rIns="0" bIns="0" rtlCol="0"/>
          <a:lstStyle/>
          <a:p>
            <a:endParaRPr/>
          </a:p>
        </p:txBody>
      </p:sp>
      <p:sp>
        <p:nvSpPr>
          <p:cNvPr id="18" name="object 18"/>
          <p:cNvSpPr txBox="1"/>
          <p:nvPr/>
        </p:nvSpPr>
        <p:spPr>
          <a:xfrm>
            <a:off x="5887091" y="2989071"/>
            <a:ext cx="911225"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Times New Roman"/>
                <a:cs typeface="Times New Roman"/>
              </a:rPr>
              <a:t>Generalizer</a:t>
            </a:r>
            <a:endParaRPr sz="1500">
              <a:latin typeface="Times New Roman"/>
              <a:cs typeface="Times New Roman"/>
            </a:endParaRPr>
          </a:p>
        </p:txBody>
      </p:sp>
      <p:sp>
        <p:nvSpPr>
          <p:cNvPr id="19" name="object 19"/>
          <p:cNvSpPr txBox="1"/>
          <p:nvPr/>
        </p:nvSpPr>
        <p:spPr>
          <a:xfrm>
            <a:off x="5551557" y="4051474"/>
            <a:ext cx="2868295" cy="683260"/>
          </a:xfrm>
          <a:prstGeom prst="rect">
            <a:avLst/>
          </a:prstGeom>
        </p:spPr>
        <p:txBody>
          <a:bodyPr vert="horz" wrap="square" lIns="0" tIns="114935" rIns="0" bIns="0" rtlCol="0">
            <a:spAutoFit/>
          </a:bodyPr>
          <a:lstStyle/>
          <a:p>
            <a:pPr marL="502920">
              <a:lnSpc>
                <a:spcPct val="100000"/>
              </a:lnSpc>
              <a:spcBef>
                <a:spcPts val="905"/>
              </a:spcBef>
            </a:pPr>
            <a:r>
              <a:rPr sz="1500" spc="-5" dirty="0">
                <a:latin typeface="Times New Roman"/>
                <a:cs typeface="Times New Roman"/>
              </a:rPr>
              <a:t>Training</a:t>
            </a:r>
            <a:r>
              <a:rPr sz="1500" spc="-10" dirty="0">
                <a:latin typeface="Times New Roman"/>
                <a:cs typeface="Times New Roman"/>
              </a:rPr>
              <a:t> </a:t>
            </a:r>
            <a:r>
              <a:rPr sz="1500" spc="-5" dirty="0">
                <a:latin typeface="Times New Roman"/>
                <a:cs typeface="Times New Roman"/>
              </a:rPr>
              <a:t>examples</a:t>
            </a:r>
            <a:endParaRPr sz="1500">
              <a:latin typeface="Times New Roman"/>
              <a:cs typeface="Times New Roman"/>
            </a:endParaRPr>
          </a:p>
          <a:p>
            <a:pPr marL="38100">
              <a:lnSpc>
                <a:spcPct val="100000"/>
              </a:lnSpc>
              <a:spcBef>
                <a:spcPts val="825"/>
              </a:spcBef>
            </a:pPr>
            <a:r>
              <a:rPr sz="1400" spc="-10" dirty="0">
                <a:latin typeface="Gulim"/>
                <a:cs typeface="Gulim"/>
              </a:rPr>
              <a:t>{&lt;</a:t>
            </a:r>
            <a:r>
              <a:rPr sz="1450" i="1" spc="-10" dirty="0">
                <a:latin typeface="Gulim"/>
                <a:cs typeface="Gulim"/>
              </a:rPr>
              <a:t>b</a:t>
            </a:r>
            <a:r>
              <a:rPr sz="1350" spc="-15" baseline="-24691" dirty="0">
                <a:latin typeface="Gulim"/>
                <a:cs typeface="Gulim"/>
              </a:rPr>
              <a:t>1</a:t>
            </a:r>
            <a:r>
              <a:rPr sz="1400" spc="-10" dirty="0">
                <a:latin typeface="Gulim"/>
                <a:cs typeface="Gulim"/>
              </a:rPr>
              <a:t>,</a:t>
            </a:r>
            <a:r>
              <a:rPr sz="1450" i="1" spc="-10" dirty="0">
                <a:latin typeface="Gulim"/>
                <a:cs typeface="Gulim"/>
              </a:rPr>
              <a:t>V</a:t>
            </a:r>
            <a:r>
              <a:rPr sz="1350" spc="-15" baseline="-24691" dirty="0">
                <a:latin typeface="Gulim"/>
                <a:cs typeface="Gulim"/>
              </a:rPr>
              <a:t>train</a:t>
            </a:r>
            <a:r>
              <a:rPr sz="1400" spc="-10" dirty="0">
                <a:latin typeface="Gulim"/>
                <a:cs typeface="Gulim"/>
              </a:rPr>
              <a:t>(</a:t>
            </a:r>
            <a:r>
              <a:rPr sz="1450" i="1" spc="-10" dirty="0">
                <a:latin typeface="Gulim"/>
                <a:cs typeface="Gulim"/>
              </a:rPr>
              <a:t>b</a:t>
            </a:r>
            <a:r>
              <a:rPr sz="1350" spc="-15" baseline="-24691" dirty="0">
                <a:latin typeface="Gulim"/>
                <a:cs typeface="Gulim"/>
              </a:rPr>
              <a:t>1</a:t>
            </a:r>
            <a:r>
              <a:rPr sz="1400" spc="-10" dirty="0">
                <a:latin typeface="Gulim"/>
                <a:cs typeface="Gulim"/>
              </a:rPr>
              <a:t>)&gt;, &lt;</a:t>
            </a:r>
            <a:r>
              <a:rPr sz="1450" i="1" spc="-10" dirty="0">
                <a:latin typeface="Gulim"/>
                <a:cs typeface="Gulim"/>
              </a:rPr>
              <a:t>b</a:t>
            </a:r>
            <a:r>
              <a:rPr sz="1350" spc="-15" baseline="-24691" dirty="0">
                <a:latin typeface="Gulim"/>
                <a:cs typeface="Gulim"/>
              </a:rPr>
              <a:t>2</a:t>
            </a:r>
            <a:r>
              <a:rPr sz="1400" spc="-10" dirty="0">
                <a:latin typeface="Gulim"/>
                <a:cs typeface="Gulim"/>
              </a:rPr>
              <a:t>,</a:t>
            </a:r>
            <a:r>
              <a:rPr sz="1450" i="1" spc="-10" dirty="0">
                <a:latin typeface="Gulim"/>
                <a:cs typeface="Gulim"/>
              </a:rPr>
              <a:t>V</a:t>
            </a:r>
            <a:r>
              <a:rPr sz="1350" spc="-15" baseline="-24691" dirty="0">
                <a:latin typeface="Gulim"/>
                <a:cs typeface="Gulim"/>
              </a:rPr>
              <a:t>train</a:t>
            </a:r>
            <a:r>
              <a:rPr sz="1400" spc="-10" dirty="0">
                <a:latin typeface="Gulim"/>
                <a:cs typeface="Gulim"/>
              </a:rPr>
              <a:t>(</a:t>
            </a:r>
            <a:r>
              <a:rPr sz="1450" i="1" spc="-10" dirty="0">
                <a:latin typeface="Gulim"/>
                <a:cs typeface="Gulim"/>
              </a:rPr>
              <a:t>b</a:t>
            </a:r>
            <a:r>
              <a:rPr sz="1350" spc="-15" baseline="-24691" dirty="0">
                <a:latin typeface="Gulim"/>
                <a:cs typeface="Gulim"/>
              </a:rPr>
              <a:t>2</a:t>
            </a:r>
            <a:r>
              <a:rPr sz="1400" spc="-10" dirty="0">
                <a:latin typeface="Gulim"/>
                <a:cs typeface="Gulim"/>
              </a:rPr>
              <a:t>)&gt;,</a:t>
            </a:r>
            <a:r>
              <a:rPr sz="1400" spc="-30" dirty="0">
                <a:latin typeface="Gulim"/>
                <a:cs typeface="Gulim"/>
              </a:rPr>
              <a:t> </a:t>
            </a:r>
            <a:r>
              <a:rPr sz="1400" spc="-10" dirty="0">
                <a:latin typeface="Gulim"/>
                <a:cs typeface="Gulim"/>
              </a:rPr>
              <a:t>…}</a:t>
            </a:r>
            <a:endParaRPr sz="1400">
              <a:latin typeface="Gulim"/>
              <a:cs typeface="Gulim"/>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8455" y="5403850"/>
            <a:ext cx="858519" cy="390525"/>
          </a:xfrm>
          <a:prstGeom prst="rect">
            <a:avLst/>
          </a:prstGeom>
        </p:spPr>
        <p:txBody>
          <a:bodyPr vert="horz" wrap="square" lIns="0" tIns="12700" rIns="0" bIns="0" rtlCol="0">
            <a:spAutoFit/>
          </a:bodyPr>
          <a:lstStyle/>
          <a:p>
            <a:pPr marL="12700" marR="5080" indent="215900">
              <a:lnSpc>
                <a:spcPct val="100000"/>
              </a:lnSpc>
              <a:spcBef>
                <a:spcPts val="100"/>
              </a:spcBef>
            </a:pPr>
            <a:r>
              <a:rPr sz="1200" dirty="0">
                <a:latin typeface="Times New Roman"/>
                <a:cs typeface="Times New Roman"/>
              </a:rPr>
              <a:t>Linear  progr</a:t>
            </a:r>
            <a:r>
              <a:rPr sz="1200" spc="5" dirty="0">
                <a:latin typeface="Times New Roman"/>
                <a:cs typeface="Times New Roman"/>
              </a:rPr>
              <a:t>a</a:t>
            </a:r>
            <a:r>
              <a:rPr sz="1200" dirty="0">
                <a:latin typeface="Times New Roman"/>
                <a:cs typeface="Times New Roman"/>
              </a:rPr>
              <a:t>mm</a:t>
            </a:r>
            <a:r>
              <a:rPr sz="1200" spc="5" dirty="0">
                <a:latin typeface="Times New Roman"/>
                <a:cs typeface="Times New Roman"/>
              </a:rPr>
              <a:t>i</a:t>
            </a:r>
            <a:r>
              <a:rPr sz="1200" dirty="0">
                <a:latin typeface="Times New Roman"/>
                <a:cs typeface="Times New Roman"/>
              </a:rPr>
              <a:t>ng</a:t>
            </a:r>
            <a:endParaRPr sz="1200">
              <a:latin typeface="Times New Roman"/>
              <a:cs typeface="Times New Roman"/>
            </a:endParaRPr>
          </a:p>
        </p:txBody>
      </p:sp>
      <p:sp>
        <p:nvSpPr>
          <p:cNvPr id="3" name="object 3"/>
          <p:cNvSpPr txBox="1"/>
          <p:nvPr/>
        </p:nvSpPr>
        <p:spPr>
          <a:xfrm>
            <a:off x="3085979" y="4369816"/>
            <a:ext cx="7296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Polynomial</a:t>
            </a:r>
            <a:endParaRPr sz="1200">
              <a:latin typeface="Times New Roman"/>
              <a:cs typeface="Times New Roman"/>
            </a:endParaRPr>
          </a:p>
        </p:txBody>
      </p:sp>
      <p:sp>
        <p:nvSpPr>
          <p:cNvPr id="4" name="object 4"/>
          <p:cNvSpPr txBox="1"/>
          <p:nvPr/>
        </p:nvSpPr>
        <p:spPr>
          <a:xfrm>
            <a:off x="4167257" y="4350766"/>
            <a:ext cx="9747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Linear</a:t>
            </a:r>
            <a:r>
              <a:rPr sz="1200" spc="-60" dirty="0">
                <a:latin typeface="Times New Roman"/>
                <a:cs typeface="Times New Roman"/>
              </a:rPr>
              <a:t> </a:t>
            </a:r>
            <a:r>
              <a:rPr sz="1200" dirty="0">
                <a:latin typeface="Times New Roman"/>
                <a:cs typeface="Times New Roman"/>
              </a:rPr>
              <a:t>function</a:t>
            </a:r>
            <a:endParaRPr sz="1200">
              <a:latin typeface="Times New Roman"/>
              <a:cs typeface="Times New Roman"/>
            </a:endParaRPr>
          </a:p>
        </p:txBody>
      </p:sp>
      <p:sp>
        <p:nvSpPr>
          <p:cNvPr id="5" name="object 5"/>
          <p:cNvSpPr txBox="1"/>
          <p:nvPr/>
        </p:nvSpPr>
        <p:spPr>
          <a:xfrm>
            <a:off x="4707515" y="2032000"/>
            <a:ext cx="1003300" cy="390525"/>
          </a:xfrm>
          <a:prstGeom prst="rect">
            <a:avLst/>
          </a:prstGeom>
        </p:spPr>
        <p:txBody>
          <a:bodyPr vert="horz" wrap="square" lIns="0" tIns="12700" rIns="0" bIns="0" rtlCol="0">
            <a:spAutoFit/>
          </a:bodyPr>
          <a:lstStyle/>
          <a:p>
            <a:pPr marL="360045" marR="5080" indent="-347980">
              <a:lnSpc>
                <a:spcPct val="100000"/>
              </a:lnSpc>
              <a:spcBef>
                <a:spcPts val="100"/>
              </a:spcBef>
            </a:pPr>
            <a:r>
              <a:rPr sz="1200" dirty="0">
                <a:latin typeface="Times New Roman"/>
                <a:cs typeface="Times New Roman"/>
              </a:rPr>
              <a:t>Table of</a:t>
            </a:r>
            <a:r>
              <a:rPr sz="1200" spc="-90" dirty="0">
                <a:latin typeface="Times New Roman"/>
                <a:cs typeface="Times New Roman"/>
              </a:rPr>
              <a:t> </a:t>
            </a:r>
            <a:r>
              <a:rPr sz="1200" dirty="0">
                <a:latin typeface="Times New Roman"/>
                <a:cs typeface="Times New Roman"/>
              </a:rPr>
              <a:t>correct  </a:t>
            </a:r>
            <a:r>
              <a:rPr sz="1200" spc="-5" dirty="0">
                <a:latin typeface="Times New Roman"/>
                <a:cs typeface="Times New Roman"/>
              </a:rPr>
              <a:t>moves</a:t>
            </a:r>
            <a:endParaRPr sz="1200">
              <a:latin typeface="Times New Roman"/>
              <a:cs typeface="Times New Roman"/>
            </a:endParaRPr>
          </a:p>
        </p:txBody>
      </p:sp>
      <p:sp>
        <p:nvSpPr>
          <p:cNvPr id="6" name="object 6"/>
          <p:cNvSpPr txBox="1"/>
          <p:nvPr/>
        </p:nvSpPr>
        <p:spPr>
          <a:xfrm>
            <a:off x="3444881" y="2041144"/>
            <a:ext cx="921385" cy="391160"/>
          </a:xfrm>
          <a:prstGeom prst="rect">
            <a:avLst/>
          </a:prstGeom>
        </p:spPr>
        <p:txBody>
          <a:bodyPr vert="horz" wrap="square" lIns="0" tIns="12700" rIns="0" bIns="0" rtlCol="0">
            <a:spAutoFit/>
          </a:bodyPr>
          <a:lstStyle/>
          <a:p>
            <a:pPr marL="388620" marR="5080" indent="-376555">
              <a:lnSpc>
                <a:spcPct val="100000"/>
              </a:lnSpc>
              <a:spcBef>
                <a:spcPts val="100"/>
              </a:spcBef>
            </a:pPr>
            <a:r>
              <a:rPr sz="1200" spc="-5" dirty="0">
                <a:latin typeface="Times New Roman"/>
                <a:cs typeface="Times New Roman"/>
              </a:rPr>
              <a:t>Games</a:t>
            </a:r>
            <a:r>
              <a:rPr sz="1200" spc="-50" dirty="0">
                <a:latin typeface="Times New Roman"/>
                <a:cs typeface="Times New Roman"/>
              </a:rPr>
              <a:t> </a:t>
            </a:r>
            <a:r>
              <a:rPr sz="1200" spc="-5" dirty="0">
                <a:latin typeface="Times New Roman"/>
                <a:cs typeface="Times New Roman"/>
              </a:rPr>
              <a:t>against  self</a:t>
            </a:r>
            <a:endParaRPr sz="1200">
              <a:latin typeface="Times New Roman"/>
              <a:cs typeface="Times New Roman"/>
            </a:endParaRPr>
          </a:p>
        </p:txBody>
      </p:sp>
      <p:sp>
        <p:nvSpPr>
          <p:cNvPr id="7" name="object 7"/>
          <p:cNvSpPr txBox="1"/>
          <p:nvPr/>
        </p:nvSpPr>
        <p:spPr>
          <a:xfrm>
            <a:off x="1689233" y="1755394"/>
            <a:ext cx="921385" cy="391160"/>
          </a:xfrm>
          <a:prstGeom prst="rect">
            <a:avLst/>
          </a:prstGeom>
        </p:spPr>
        <p:txBody>
          <a:bodyPr vert="horz" wrap="square" lIns="0" tIns="12700" rIns="0" bIns="0" rtlCol="0">
            <a:spAutoFit/>
          </a:bodyPr>
          <a:lstStyle/>
          <a:p>
            <a:pPr marL="277495" marR="5080" indent="-265430">
              <a:lnSpc>
                <a:spcPct val="100000"/>
              </a:lnSpc>
              <a:spcBef>
                <a:spcPts val="100"/>
              </a:spcBef>
            </a:pPr>
            <a:r>
              <a:rPr sz="1200" spc="-5" dirty="0">
                <a:latin typeface="Times New Roman"/>
                <a:cs typeface="Times New Roman"/>
              </a:rPr>
              <a:t>Games</a:t>
            </a:r>
            <a:r>
              <a:rPr sz="1200" spc="-50" dirty="0">
                <a:latin typeface="Times New Roman"/>
                <a:cs typeface="Times New Roman"/>
              </a:rPr>
              <a:t> </a:t>
            </a:r>
            <a:r>
              <a:rPr sz="1200" spc="-5" dirty="0">
                <a:latin typeface="Times New Roman"/>
                <a:cs typeface="Times New Roman"/>
              </a:rPr>
              <a:t>against  experts</a:t>
            </a:r>
            <a:endParaRPr sz="1200">
              <a:latin typeface="Times New Roman"/>
              <a:cs typeface="Times New Roman"/>
            </a:endParaRPr>
          </a:p>
        </p:txBody>
      </p:sp>
      <p:sp>
        <p:nvSpPr>
          <p:cNvPr id="8" name="object 8"/>
          <p:cNvSpPr/>
          <p:nvPr/>
        </p:nvSpPr>
        <p:spPr>
          <a:xfrm>
            <a:off x="2946285" y="1309369"/>
            <a:ext cx="1908175" cy="482600"/>
          </a:xfrm>
          <a:custGeom>
            <a:avLst/>
            <a:gdLst/>
            <a:ahLst/>
            <a:cxnLst/>
            <a:rect l="l" t="t" r="r" b="b"/>
            <a:pathLst>
              <a:path w="1908175" h="482600">
                <a:moveTo>
                  <a:pt x="80772" y="0"/>
                </a:moveTo>
                <a:lnTo>
                  <a:pt x="49506" y="6298"/>
                </a:lnTo>
                <a:lnTo>
                  <a:pt x="23812" y="23526"/>
                </a:lnTo>
                <a:lnTo>
                  <a:pt x="6405" y="49184"/>
                </a:lnTo>
                <a:lnTo>
                  <a:pt x="0" y="80772"/>
                </a:lnTo>
                <a:lnTo>
                  <a:pt x="0" y="402336"/>
                </a:lnTo>
                <a:lnTo>
                  <a:pt x="6405" y="433482"/>
                </a:lnTo>
                <a:lnTo>
                  <a:pt x="23812" y="458914"/>
                </a:lnTo>
                <a:lnTo>
                  <a:pt x="49506" y="476059"/>
                </a:lnTo>
                <a:lnTo>
                  <a:pt x="80772" y="482346"/>
                </a:lnTo>
                <a:lnTo>
                  <a:pt x="1828038" y="482346"/>
                </a:lnTo>
                <a:lnTo>
                  <a:pt x="1859184" y="476059"/>
                </a:lnTo>
                <a:lnTo>
                  <a:pt x="1884616" y="458914"/>
                </a:lnTo>
                <a:lnTo>
                  <a:pt x="1901761" y="433482"/>
                </a:lnTo>
                <a:lnTo>
                  <a:pt x="1908048" y="402336"/>
                </a:lnTo>
                <a:lnTo>
                  <a:pt x="1908048" y="80772"/>
                </a:lnTo>
                <a:lnTo>
                  <a:pt x="1901761" y="49184"/>
                </a:lnTo>
                <a:lnTo>
                  <a:pt x="1884616" y="23526"/>
                </a:lnTo>
                <a:lnTo>
                  <a:pt x="1859184" y="6298"/>
                </a:lnTo>
                <a:lnTo>
                  <a:pt x="1828038" y="0"/>
                </a:lnTo>
                <a:lnTo>
                  <a:pt x="80772" y="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3178943" y="1359915"/>
            <a:ext cx="1444625" cy="391160"/>
          </a:xfrm>
          <a:prstGeom prst="rect">
            <a:avLst/>
          </a:prstGeom>
        </p:spPr>
        <p:txBody>
          <a:bodyPr vert="horz" wrap="square" lIns="0" tIns="12700" rIns="0" bIns="0" rtlCol="0">
            <a:spAutoFit/>
          </a:bodyPr>
          <a:lstStyle/>
          <a:p>
            <a:pPr algn="ctr">
              <a:lnSpc>
                <a:spcPct val="100000"/>
              </a:lnSpc>
              <a:spcBef>
                <a:spcPts val="100"/>
              </a:spcBef>
            </a:pPr>
            <a:r>
              <a:rPr sz="1200" dirty="0">
                <a:latin typeface="Times New Roman"/>
                <a:cs typeface="Times New Roman"/>
              </a:rPr>
              <a:t>Determine</a:t>
            </a:r>
            <a:r>
              <a:rPr sz="1200" spc="-10" dirty="0">
                <a:latin typeface="Times New Roman"/>
                <a:cs typeface="Times New Roman"/>
              </a:rPr>
              <a:t> </a:t>
            </a:r>
            <a:r>
              <a:rPr sz="1200" dirty="0">
                <a:latin typeface="Times New Roman"/>
                <a:cs typeface="Times New Roman"/>
              </a:rPr>
              <a:t>Type</a:t>
            </a:r>
            <a:endParaRPr sz="1200">
              <a:latin typeface="Times New Roman"/>
              <a:cs typeface="Times New Roman"/>
            </a:endParaRPr>
          </a:p>
          <a:p>
            <a:pPr algn="ctr">
              <a:lnSpc>
                <a:spcPct val="100000"/>
              </a:lnSpc>
            </a:pPr>
            <a:r>
              <a:rPr sz="1200" dirty="0">
                <a:latin typeface="Times New Roman"/>
                <a:cs typeface="Times New Roman"/>
              </a:rPr>
              <a:t>of Training</a:t>
            </a:r>
            <a:r>
              <a:rPr sz="1200" spc="-75" dirty="0">
                <a:latin typeface="Times New Roman"/>
                <a:cs typeface="Times New Roman"/>
              </a:rPr>
              <a:t> </a:t>
            </a:r>
            <a:r>
              <a:rPr sz="1200" dirty="0">
                <a:latin typeface="Times New Roman"/>
                <a:cs typeface="Times New Roman"/>
              </a:rPr>
              <a:t>Experience</a:t>
            </a:r>
            <a:endParaRPr sz="1200">
              <a:latin typeface="Times New Roman"/>
              <a:cs typeface="Times New Roman"/>
            </a:endParaRPr>
          </a:p>
        </p:txBody>
      </p:sp>
      <p:sp>
        <p:nvSpPr>
          <p:cNvPr id="10" name="object 10"/>
          <p:cNvSpPr/>
          <p:nvPr/>
        </p:nvSpPr>
        <p:spPr>
          <a:xfrm>
            <a:off x="2557665" y="2437892"/>
            <a:ext cx="1908175" cy="467359"/>
          </a:xfrm>
          <a:custGeom>
            <a:avLst/>
            <a:gdLst/>
            <a:ahLst/>
            <a:cxnLst/>
            <a:rect l="l" t="t" r="r" b="b"/>
            <a:pathLst>
              <a:path w="1908175" h="467360">
                <a:moveTo>
                  <a:pt x="77724" y="0"/>
                </a:moveTo>
                <a:lnTo>
                  <a:pt x="47577" y="6143"/>
                </a:lnTo>
                <a:lnTo>
                  <a:pt x="22859" y="22859"/>
                </a:lnTo>
                <a:lnTo>
                  <a:pt x="6143" y="47577"/>
                </a:lnTo>
                <a:lnTo>
                  <a:pt x="0" y="77724"/>
                </a:lnTo>
                <a:lnTo>
                  <a:pt x="0" y="389381"/>
                </a:lnTo>
                <a:lnTo>
                  <a:pt x="6143" y="419528"/>
                </a:lnTo>
                <a:lnTo>
                  <a:pt x="22860" y="444245"/>
                </a:lnTo>
                <a:lnTo>
                  <a:pt x="47577" y="460962"/>
                </a:lnTo>
                <a:lnTo>
                  <a:pt x="77724" y="467106"/>
                </a:lnTo>
                <a:lnTo>
                  <a:pt x="1830324" y="467106"/>
                </a:lnTo>
                <a:lnTo>
                  <a:pt x="1860470" y="460962"/>
                </a:lnTo>
                <a:lnTo>
                  <a:pt x="1885187" y="444246"/>
                </a:lnTo>
                <a:lnTo>
                  <a:pt x="1901904" y="419528"/>
                </a:lnTo>
                <a:lnTo>
                  <a:pt x="1908047" y="389381"/>
                </a:lnTo>
                <a:lnTo>
                  <a:pt x="1908047" y="77724"/>
                </a:lnTo>
                <a:lnTo>
                  <a:pt x="1901904" y="47577"/>
                </a:lnTo>
                <a:lnTo>
                  <a:pt x="1885188" y="22860"/>
                </a:lnTo>
                <a:lnTo>
                  <a:pt x="1860470" y="6143"/>
                </a:lnTo>
                <a:lnTo>
                  <a:pt x="1830324" y="0"/>
                </a:lnTo>
                <a:lnTo>
                  <a:pt x="77724" y="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3008255" y="2487676"/>
            <a:ext cx="1006475" cy="390525"/>
          </a:xfrm>
          <a:prstGeom prst="rect">
            <a:avLst/>
          </a:prstGeom>
        </p:spPr>
        <p:txBody>
          <a:bodyPr vert="horz" wrap="square" lIns="0" tIns="12700" rIns="0" bIns="0" rtlCol="0">
            <a:spAutoFit/>
          </a:bodyPr>
          <a:lstStyle/>
          <a:p>
            <a:pPr marL="12700" marR="5080" indent="167640">
              <a:lnSpc>
                <a:spcPct val="100000"/>
              </a:lnSpc>
              <a:spcBef>
                <a:spcPts val="100"/>
              </a:spcBef>
            </a:pPr>
            <a:r>
              <a:rPr sz="1200" dirty="0">
                <a:latin typeface="Times New Roman"/>
                <a:cs typeface="Times New Roman"/>
              </a:rPr>
              <a:t>Determine  Target</a:t>
            </a:r>
            <a:r>
              <a:rPr sz="1200" spc="-90" dirty="0">
                <a:latin typeface="Times New Roman"/>
                <a:cs typeface="Times New Roman"/>
              </a:rPr>
              <a:t> </a:t>
            </a:r>
            <a:r>
              <a:rPr sz="1200" dirty="0">
                <a:latin typeface="Times New Roman"/>
                <a:cs typeface="Times New Roman"/>
              </a:rPr>
              <a:t>Function</a:t>
            </a:r>
            <a:endParaRPr sz="1200">
              <a:latin typeface="Times New Roman"/>
              <a:cs typeface="Times New Roman"/>
            </a:endParaRPr>
          </a:p>
        </p:txBody>
      </p:sp>
      <p:sp>
        <p:nvSpPr>
          <p:cNvPr id="12" name="object 12"/>
          <p:cNvSpPr/>
          <p:nvPr/>
        </p:nvSpPr>
        <p:spPr>
          <a:xfrm>
            <a:off x="3410343" y="3601465"/>
            <a:ext cx="2059305" cy="467359"/>
          </a:xfrm>
          <a:custGeom>
            <a:avLst/>
            <a:gdLst/>
            <a:ahLst/>
            <a:cxnLst/>
            <a:rect l="l" t="t" r="r" b="b"/>
            <a:pathLst>
              <a:path w="2059304" h="467360">
                <a:moveTo>
                  <a:pt x="77724" y="0"/>
                </a:moveTo>
                <a:lnTo>
                  <a:pt x="47255" y="6143"/>
                </a:lnTo>
                <a:lnTo>
                  <a:pt x="22574" y="22860"/>
                </a:lnTo>
                <a:lnTo>
                  <a:pt x="6036" y="47577"/>
                </a:lnTo>
                <a:lnTo>
                  <a:pt x="0" y="77724"/>
                </a:lnTo>
                <a:lnTo>
                  <a:pt x="0" y="389382"/>
                </a:lnTo>
                <a:lnTo>
                  <a:pt x="6036" y="419528"/>
                </a:lnTo>
                <a:lnTo>
                  <a:pt x="22574" y="444246"/>
                </a:lnTo>
                <a:lnTo>
                  <a:pt x="47255" y="460962"/>
                </a:lnTo>
                <a:lnTo>
                  <a:pt x="77724" y="467106"/>
                </a:lnTo>
                <a:lnTo>
                  <a:pt x="1981200" y="467106"/>
                </a:lnTo>
                <a:lnTo>
                  <a:pt x="2011346" y="460962"/>
                </a:lnTo>
                <a:lnTo>
                  <a:pt x="2036064" y="444246"/>
                </a:lnTo>
                <a:lnTo>
                  <a:pt x="2052780" y="419528"/>
                </a:lnTo>
                <a:lnTo>
                  <a:pt x="2058924" y="389382"/>
                </a:lnTo>
                <a:lnTo>
                  <a:pt x="2058924" y="77724"/>
                </a:lnTo>
                <a:lnTo>
                  <a:pt x="2052780" y="47577"/>
                </a:lnTo>
                <a:lnTo>
                  <a:pt x="2036064" y="22859"/>
                </a:lnTo>
                <a:lnTo>
                  <a:pt x="2011346" y="6143"/>
                </a:lnTo>
                <a:lnTo>
                  <a:pt x="1981200" y="0"/>
                </a:lnTo>
                <a:lnTo>
                  <a:pt x="77724" y="0"/>
                </a:lnTo>
                <a:close/>
              </a:path>
            </a:pathLst>
          </a:custGeom>
          <a:ln w="9525">
            <a:solidFill>
              <a:srgbClr val="000000"/>
            </a:solidFill>
          </a:ln>
        </p:spPr>
        <p:txBody>
          <a:bodyPr wrap="square" lIns="0" tIns="0" rIns="0" bIns="0" rtlCol="0"/>
          <a:lstStyle/>
          <a:p>
            <a:endParaRPr/>
          </a:p>
        </p:txBody>
      </p:sp>
      <p:sp>
        <p:nvSpPr>
          <p:cNvPr id="13" name="object 13"/>
          <p:cNvSpPr txBox="1"/>
          <p:nvPr/>
        </p:nvSpPr>
        <p:spPr>
          <a:xfrm>
            <a:off x="3626237" y="3651250"/>
            <a:ext cx="1627505" cy="390525"/>
          </a:xfrm>
          <a:prstGeom prst="rect">
            <a:avLst/>
          </a:prstGeom>
        </p:spPr>
        <p:txBody>
          <a:bodyPr vert="horz" wrap="square" lIns="0" tIns="12700" rIns="0" bIns="0" rtlCol="0">
            <a:spAutoFit/>
          </a:bodyPr>
          <a:lstStyle/>
          <a:p>
            <a:pPr marL="189230" marR="5080" indent="-177165">
              <a:lnSpc>
                <a:spcPct val="100000"/>
              </a:lnSpc>
              <a:spcBef>
                <a:spcPts val="100"/>
              </a:spcBef>
            </a:pPr>
            <a:r>
              <a:rPr sz="1200" dirty="0">
                <a:latin typeface="Times New Roman"/>
                <a:cs typeface="Times New Roman"/>
              </a:rPr>
              <a:t>Determine</a:t>
            </a:r>
            <a:r>
              <a:rPr sz="1200" spc="-75" dirty="0">
                <a:latin typeface="Times New Roman"/>
                <a:cs typeface="Times New Roman"/>
              </a:rPr>
              <a:t> </a:t>
            </a:r>
            <a:r>
              <a:rPr sz="1200" dirty="0">
                <a:latin typeface="Times New Roman"/>
                <a:cs typeface="Times New Roman"/>
              </a:rPr>
              <a:t>Representation  of Learned</a:t>
            </a:r>
            <a:r>
              <a:rPr sz="1200" spc="-20" dirty="0">
                <a:latin typeface="Times New Roman"/>
                <a:cs typeface="Times New Roman"/>
              </a:rPr>
              <a:t> </a:t>
            </a:r>
            <a:r>
              <a:rPr sz="1200" dirty="0">
                <a:latin typeface="Times New Roman"/>
                <a:cs typeface="Times New Roman"/>
              </a:rPr>
              <a:t>Function</a:t>
            </a:r>
            <a:endParaRPr sz="1200">
              <a:latin typeface="Times New Roman"/>
              <a:cs typeface="Times New Roman"/>
            </a:endParaRPr>
          </a:p>
        </p:txBody>
      </p:sp>
      <p:sp>
        <p:nvSpPr>
          <p:cNvPr id="14" name="object 14"/>
          <p:cNvSpPr txBox="1"/>
          <p:nvPr/>
        </p:nvSpPr>
        <p:spPr>
          <a:xfrm>
            <a:off x="2639961" y="5917946"/>
            <a:ext cx="1510030" cy="241935"/>
          </a:xfrm>
          <a:prstGeom prst="rect">
            <a:avLst/>
          </a:prstGeom>
          <a:ln w="28575">
            <a:solidFill>
              <a:srgbClr val="000000"/>
            </a:solidFill>
          </a:ln>
        </p:spPr>
        <p:txBody>
          <a:bodyPr vert="horz" wrap="square" lIns="0" tIns="53975" rIns="0" bIns="0" rtlCol="0">
            <a:spAutoFit/>
          </a:bodyPr>
          <a:lstStyle/>
          <a:p>
            <a:pPr marL="135890">
              <a:lnSpc>
                <a:spcPct val="100000"/>
              </a:lnSpc>
              <a:spcBef>
                <a:spcPts val="425"/>
              </a:spcBef>
            </a:pPr>
            <a:r>
              <a:rPr sz="1200" b="1" spc="-5" dirty="0">
                <a:latin typeface="Times New Roman"/>
                <a:cs typeface="Times New Roman"/>
              </a:rPr>
              <a:t>Completed</a:t>
            </a:r>
            <a:r>
              <a:rPr sz="1200" b="1" spc="-15" dirty="0">
                <a:latin typeface="Times New Roman"/>
                <a:cs typeface="Times New Roman"/>
              </a:rPr>
              <a:t> </a:t>
            </a:r>
            <a:r>
              <a:rPr sz="1200" b="1" spc="10" dirty="0">
                <a:latin typeface="Cambria"/>
                <a:cs typeface="Cambria"/>
              </a:rPr>
              <a:t>Design</a:t>
            </a:r>
            <a:endParaRPr sz="1200">
              <a:latin typeface="Cambria"/>
              <a:cs typeface="Cambria"/>
            </a:endParaRPr>
          </a:p>
        </p:txBody>
      </p:sp>
      <p:sp>
        <p:nvSpPr>
          <p:cNvPr id="15" name="object 15"/>
          <p:cNvSpPr txBox="1"/>
          <p:nvPr/>
        </p:nvSpPr>
        <p:spPr>
          <a:xfrm>
            <a:off x="3100154" y="4468876"/>
            <a:ext cx="1998980" cy="703580"/>
          </a:xfrm>
          <a:prstGeom prst="rect">
            <a:avLst/>
          </a:prstGeom>
        </p:spPr>
        <p:txBody>
          <a:bodyPr vert="horz" wrap="square" lIns="0" tIns="12700" rIns="0" bIns="0" rtlCol="0">
            <a:spAutoFit/>
          </a:bodyPr>
          <a:lstStyle/>
          <a:p>
            <a:pPr marL="12700" marR="5080" algn="ctr">
              <a:lnSpc>
                <a:spcPct val="135400"/>
              </a:lnSpc>
              <a:spcBef>
                <a:spcPts val="100"/>
              </a:spcBef>
              <a:tabLst>
                <a:tab pos="1120775" algn="l"/>
              </a:tabLst>
            </a:pPr>
            <a:r>
              <a:rPr sz="1200" u="sng" dirty="0">
                <a:uFill>
                  <a:solidFill>
                    <a:srgbClr val="000000"/>
                  </a:solidFill>
                </a:uFill>
                <a:latin typeface="Times New Roman"/>
                <a:cs typeface="Times New Roman"/>
              </a:rPr>
              <a:t> 	of</a:t>
            </a:r>
            <a:r>
              <a:rPr sz="1200" u="sng" spc="-40" dirty="0">
                <a:uFill>
                  <a:solidFill>
                    <a:srgbClr val="000000"/>
                  </a:solidFill>
                </a:uFill>
                <a:latin typeface="Times New Roman"/>
                <a:cs typeface="Times New Roman"/>
              </a:rPr>
              <a:t> </a:t>
            </a:r>
            <a:r>
              <a:rPr sz="1200" u="sng" spc="-5" dirty="0">
                <a:uFill>
                  <a:solidFill>
                    <a:srgbClr val="000000"/>
                  </a:solidFill>
                </a:uFill>
                <a:latin typeface="Times New Roman"/>
                <a:cs typeface="Times New Roman"/>
              </a:rPr>
              <a:t>six</a:t>
            </a:r>
            <a:r>
              <a:rPr sz="1200" u="sng" spc="-35" dirty="0">
                <a:uFill>
                  <a:solidFill>
                    <a:srgbClr val="000000"/>
                  </a:solidFill>
                </a:uFill>
                <a:latin typeface="Times New Roman"/>
                <a:cs typeface="Times New Roman"/>
              </a:rPr>
              <a:t> </a:t>
            </a:r>
            <a:r>
              <a:rPr sz="1200" u="sng" dirty="0">
                <a:uFill>
                  <a:solidFill>
                    <a:srgbClr val="000000"/>
                  </a:solidFill>
                </a:uFill>
                <a:latin typeface="Times New Roman"/>
                <a:cs typeface="Times New Roman"/>
              </a:rPr>
              <a:t>features </a:t>
            </a:r>
            <a:r>
              <a:rPr sz="1200" spc="-5" dirty="0">
                <a:latin typeface="Times New Roman"/>
                <a:cs typeface="Times New Roman"/>
              </a:rPr>
              <a:t> </a:t>
            </a:r>
            <a:r>
              <a:rPr sz="1200" dirty="0">
                <a:latin typeface="Times New Roman"/>
                <a:cs typeface="Times New Roman"/>
              </a:rPr>
              <a:t>Determine</a:t>
            </a:r>
            <a:endParaRPr sz="1200">
              <a:latin typeface="Times New Roman"/>
              <a:cs typeface="Times New Roman"/>
            </a:endParaRPr>
          </a:p>
          <a:p>
            <a:pPr marR="635" algn="ctr">
              <a:lnSpc>
                <a:spcPct val="100000"/>
              </a:lnSpc>
            </a:pPr>
            <a:r>
              <a:rPr sz="1200" dirty="0">
                <a:latin typeface="Times New Roman"/>
                <a:cs typeface="Times New Roman"/>
              </a:rPr>
              <a:t>Learning</a:t>
            </a:r>
            <a:r>
              <a:rPr sz="1200" spc="-10" dirty="0">
                <a:latin typeface="Times New Roman"/>
                <a:cs typeface="Times New Roman"/>
              </a:rPr>
              <a:t> </a:t>
            </a:r>
            <a:r>
              <a:rPr sz="1200" dirty="0">
                <a:latin typeface="Times New Roman"/>
                <a:cs typeface="Times New Roman"/>
              </a:rPr>
              <a:t>Algorithm</a:t>
            </a:r>
            <a:endParaRPr sz="1200">
              <a:latin typeface="Times New Roman"/>
              <a:cs typeface="Times New Roman"/>
            </a:endParaRPr>
          </a:p>
        </p:txBody>
      </p:sp>
      <p:sp>
        <p:nvSpPr>
          <p:cNvPr id="16" name="object 16"/>
          <p:cNvSpPr/>
          <p:nvPr/>
        </p:nvSpPr>
        <p:spPr>
          <a:xfrm>
            <a:off x="1606689" y="1797050"/>
            <a:ext cx="1664970" cy="505459"/>
          </a:xfrm>
          <a:custGeom>
            <a:avLst/>
            <a:gdLst/>
            <a:ahLst/>
            <a:cxnLst/>
            <a:rect l="l" t="t" r="r" b="b"/>
            <a:pathLst>
              <a:path w="1664970" h="505460">
                <a:moveTo>
                  <a:pt x="46896" y="475801"/>
                </a:moveTo>
                <a:lnTo>
                  <a:pt x="41148" y="456438"/>
                </a:lnTo>
                <a:lnTo>
                  <a:pt x="0" y="495300"/>
                </a:lnTo>
                <a:lnTo>
                  <a:pt x="32004" y="500999"/>
                </a:lnTo>
                <a:lnTo>
                  <a:pt x="32004" y="481583"/>
                </a:lnTo>
                <a:lnTo>
                  <a:pt x="35051" y="479298"/>
                </a:lnTo>
                <a:lnTo>
                  <a:pt x="46896" y="475801"/>
                </a:lnTo>
                <a:close/>
              </a:path>
              <a:path w="1664970" h="505460">
                <a:moveTo>
                  <a:pt x="49638" y="485036"/>
                </a:moveTo>
                <a:lnTo>
                  <a:pt x="46896" y="475801"/>
                </a:lnTo>
                <a:lnTo>
                  <a:pt x="35051" y="479298"/>
                </a:lnTo>
                <a:lnTo>
                  <a:pt x="32004" y="481583"/>
                </a:lnTo>
                <a:lnTo>
                  <a:pt x="32004" y="485394"/>
                </a:lnTo>
                <a:lnTo>
                  <a:pt x="34290" y="488442"/>
                </a:lnTo>
                <a:lnTo>
                  <a:pt x="38100" y="488442"/>
                </a:lnTo>
                <a:lnTo>
                  <a:pt x="49638" y="485036"/>
                </a:lnTo>
                <a:close/>
              </a:path>
              <a:path w="1664970" h="505460">
                <a:moveTo>
                  <a:pt x="55625" y="505206"/>
                </a:moveTo>
                <a:lnTo>
                  <a:pt x="49638" y="485036"/>
                </a:lnTo>
                <a:lnTo>
                  <a:pt x="38100" y="488442"/>
                </a:lnTo>
                <a:lnTo>
                  <a:pt x="34290" y="488442"/>
                </a:lnTo>
                <a:lnTo>
                  <a:pt x="32004" y="485394"/>
                </a:lnTo>
                <a:lnTo>
                  <a:pt x="32004" y="500999"/>
                </a:lnTo>
                <a:lnTo>
                  <a:pt x="55625" y="505206"/>
                </a:lnTo>
                <a:close/>
              </a:path>
              <a:path w="1664970" h="505460">
                <a:moveTo>
                  <a:pt x="1664970" y="6857"/>
                </a:moveTo>
                <a:lnTo>
                  <a:pt x="1664970" y="3047"/>
                </a:lnTo>
                <a:lnTo>
                  <a:pt x="1662683" y="0"/>
                </a:lnTo>
                <a:lnTo>
                  <a:pt x="1658873" y="0"/>
                </a:lnTo>
                <a:lnTo>
                  <a:pt x="46896" y="475801"/>
                </a:lnTo>
                <a:lnTo>
                  <a:pt x="49638" y="485036"/>
                </a:lnTo>
                <a:lnTo>
                  <a:pt x="1661921" y="9143"/>
                </a:lnTo>
                <a:lnTo>
                  <a:pt x="1664970" y="6857"/>
                </a:lnTo>
                <a:close/>
              </a:path>
            </a:pathLst>
          </a:custGeom>
          <a:solidFill>
            <a:srgbClr val="000000"/>
          </a:solidFill>
        </p:spPr>
        <p:txBody>
          <a:bodyPr wrap="square" lIns="0" tIns="0" rIns="0" bIns="0" rtlCol="0"/>
          <a:lstStyle/>
          <a:p>
            <a:endParaRPr/>
          </a:p>
        </p:txBody>
      </p:sp>
      <p:sp>
        <p:nvSpPr>
          <p:cNvPr id="17" name="object 17"/>
          <p:cNvSpPr/>
          <p:nvPr/>
        </p:nvSpPr>
        <p:spPr>
          <a:xfrm>
            <a:off x="3216033" y="1787144"/>
            <a:ext cx="271780" cy="643255"/>
          </a:xfrm>
          <a:custGeom>
            <a:avLst/>
            <a:gdLst/>
            <a:ahLst/>
            <a:cxnLst/>
            <a:rect l="l" t="t" r="r" b="b"/>
            <a:pathLst>
              <a:path w="271779" h="643255">
                <a:moveTo>
                  <a:pt x="37203" y="561771"/>
                </a:moveTo>
                <a:lnTo>
                  <a:pt x="28956" y="515874"/>
                </a:lnTo>
                <a:lnTo>
                  <a:pt x="28194" y="508254"/>
                </a:lnTo>
                <a:lnTo>
                  <a:pt x="20574" y="502919"/>
                </a:lnTo>
                <a:lnTo>
                  <a:pt x="12953" y="504444"/>
                </a:lnTo>
                <a:lnTo>
                  <a:pt x="4572" y="505968"/>
                </a:lnTo>
                <a:lnTo>
                  <a:pt x="0" y="513588"/>
                </a:lnTo>
                <a:lnTo>
                  <a:pt x="762" y="521207"/>
                </a:lnTo>
                <a:lnTo>
                  <a:pt x="19050" y="622107"/>
                </a:lnTo>
                <a:lnTo>
                  <a:pt x="19050" y="611124"/>
                </a:lnTo>
                <a:lnTo>
                  <a:pt x="37203" y="561771"/>
                </a:lnTo>
                <a:close/>
              </a:path>
              <a:path w="271779" h="643255">
                <a:moveTo>
                  <a:pt x="42204" y="589604"/>
                </a:moveTo>
                <a:lnTo>
                  <a:pt x="37203" y="561771"/>
                </a:lnTo>
                <a:lnTo>
                  <a:pt x="19050" y="611124"/>
                </a:lnTo>
                <a:lnTo>
                  <a:pt x="23622" y="612822"/>
                </a:lnTo>
                <a:lnTo>
                  <a:pt x="23622" y="605028"/>
                </a:lnTo>
                <a:lnTo>
                  <a:pt x="42204" y="589604"/>
                </a:lnTo>
                <a:close/>
              </a:path>
              <a:path w="271779" h="643255">
                <a:moveTo>
                  <a:pt x="124968" y="550163"/>
                </a:moveTo>
                <a:lnTo>
                  <a:pt x="120396" y="544068"/>
                </a:lnTo>
                <a:lnTo>
                  <a:pt x="115062" y="537972"/>
                </a:lnTo>
                <a:lnTo>
                  <a:pt x="105918" y="537210"/>
                </a:lnTo>
                <a:lnTo>
                  <a:pt x="99822" y="541782"/>
                </a:lnTo>
                <a:lnTo>
                  <a:pt x="63992" y="571520"/>
                </a:lnTo>
                <a:lnTo>
                  <a:pt x="45720" y="621030"/>
                </a:lnTo>
                <a:lnTo>
                  <a:pt x="19050" y="611124"/>
                </a:lnTo>
                <a:lnTo>
                  <a:pt x="19050" y="622107"/>
                </a:lnTo>
                <a:lnTo>
                  <a:pt x="22860" y="643128"/>
                </a:lnTo>
                <a:lnTo>
                  <a:pt x="118110" y="563880"/>
                </a:lnTo>
                <a:lnTo>
                  <a:pt x="124206" y="559307"/>
                </a:lnTo>
                <a:lnTo>
                  <a:pt x="124968" y="550163"/>
                </a:lnTo>
                <a:close/>
              </a:path>
              <a:path w="271779" h="643255">
                <a:moveTo>
                  <a:pt x="46482" y="613410"/>
                </a:moveTo>
                <a:lnTo>
                  <a:pt x="42204" y="589604"/>
                </a:lnTo>
                <a:lnTo>
                  <a:pt x="23622" y="605028"/>
                </a:lnTo>
                <a:lnTo>
                  <a:pt x="46482" y="613410"/>
                </a:lnTo>
                <a:close/>
              </a:path>
              <a:path w="271779" h="643255">
                <a:moveTo>
                  <a:pt x="46482" y="618965"/>
                </a:moveTo>
                <a:lnTo>
                  <a:pt x="46482" y="613410"/>
                </a:lnTo>
                <a:lnTo>
                  <a:pt x="23622" y="605028"/>
                </a:lnTo>
                <a:lnTo>
                  <a:pt x="23622" y="612822"/>
                </a:lnTo>
                <a:lnTo>
                  <a:pt x="45720" y="621030"/>
                </a:lnTo>
                <a:lnTo>
                  <a:pt x="46482" y="618965"/>
                </a:lnTo>
                <a:close/>
              </a:path>
              <a:path w="271779" h="643255">
                <a:moveTo>
                  <a:pt x="271272" y="9906"/>
                </a:moveTo>
                <a:lnTo>
                  <a:pt x="243839" y="0"/>
                </a:lnTo>
                <a:lnTo>
                  <a:pt x="37203" y="561771"/>
                </a:lnTo>
                <a:lnTo>
                  <a:pt x="42204" y="589604"/>
                </a:lnTo>
                <a:lnTo>
                  <a:pt x="63992" y="571520"/>
                </a:lnTo>
                <a:lnTo>
                  <a:pt x="271272" y="9906"/>
                </a:lnTo>
                <a:close/>
              </a:path>
              <a:path w="271779" h="643255">
                <a:moveTo>
                  <a:pt x="63992" y="571520"/>
                </a:moveTo>
                <a:lnTo>
                  <a:pt x="42204" y="589604"/>
                </a:lnTo>
                <a:lnTo>
                  <a:pt x="46482" y="613410"/>
                </a:lnTo>
                <a:lnTo>
                  <a:pt x="46482" y="618965"/>
                </a:lnTo>
                <a:lnTo>
                  <a:pt x="63992" y="571520"/>
                </a:lnTo>
                <a:close/>
              </a:path>
            </a:pathLst>
          </a:custGeom>
          <a:solidFill>
            <a:srgbClr val="000000"/>
          </a:solidFill>
        </p:spPr>
        <p:txBody>
          <a:bodyPr wrap="square" lIns="0" tIns="0" rIns="0" bIns="0" rtlCol="0"/>
          <a:lstStyle/>
          <a:p>
            <a:endParaRPr/>
          </a:p>
        </p:txBody>
      </p:sp>
      <p:sp>
        <p:nvSpPr>
          <p:cNvPr id="18" name="object 18"/>
          <p:cNvSpPr/>
          <p:nvPr/>
        </p:nvSpPr>
        <p:spPr>
          <a:xfrm>
            <a:off x="4116717" y="1797050"/>
            <a:ext cx="824230" cy="650875"/>
          </a:xfrm>
          <a:custGeom>
            <a:avLst/>
            <a:gdLst/>
            <a:ahLst/>
            <a:cxnLst/>
            <a:rect l="l" t="t" r="r" b="b"/>
            <a:pathLst>
              <a:path w="824229" h="650875">
                <a:moveTo>
                  <a:pt x="786756" y="615196"/>
                </a:moveTo>
                <a:lnTo>
                  <a:pt x="7619" y="761"/>
                </a:lnTo>
                <a:lnTo>
                  <a:pt x="3810" y="0"/>
                </a:lnTo>
                <a:lnTo>
                  <a:pt x="762" y="1523"/>
                </a:lnTo>
                <a:lnTo>
                  <a:pt x="0" y="5333"/>
                </a:lnTo>
                <a:lnTo>
                  <a:pt x="1524" y="8381"/>
                </a:lnTo>
                <a:lnTo>
                  <a:pt x="780785" y="622915"/>
                </a:lnTo>
                <a:lnTo>
                  <a:pt x="786756" y="615196"/>
                </a:lnTo>
                <a:close/>
              </a:path>
              <a:path w="824229" h="650875">
                <a:moveTo>
                  <a:pt x="798576" y="645581"/>
                </a:moveTo>
                <a:lnTo>
                  <a:pt x="798576" y="626363"/>
                </a:lnTo>
                <a:lnTo>
                  <a:pt x="797813" y="630173"/>
                </a:lnTo>
                <a:lnTo>
                  <a:pt x="794765" y="631697"/>
                </a:lnTo>
                <a:lnTo>
                  <a:pt x="790955" y="630935"/>
                </a:lnTo>
                <a:lnTo>
                  <a:pt x="780785" y="622915"/>
                </a:lnTo>
                <a:lnTo>
                  <a:pt x="768095" y="639317"/>
                </a:lnTo>
                <a:lnTo>
                  <a:pt x="798576" y="645581"/>
                </a:lnTo>
                <a:close/>
              </a:path>
              <a:path w="824229" h="650875">
                <a:moveTo>
                  <a:pt x="798576" y="626363"/>
                </a:moveTo>
                <a:lnTo>
                  <a:pt x="797051" y="623315"/>
                </a:lnTo>
                <a:lnTo>
                  <a:pt x="786756" y="615196"/>
                </a:lnTo>
                <a:lnTo>
                  <a:pt x="780785" y="622915"/>
                </a:lnTo>
                <a:lnTo>
                  <a:pt x="790955" y="630935"/>
                </a:lnTo>
                <a:lnTo>
                  <a:pt x="794765" y="631697"/>
                </a:lnTo>
                <a:lnTo>
                  <a:pt x="797813" y="630173"/>
                </a:lnTo>
                <a:lnTo>
                  <a:pt x="798576" y="626363"/>
                </a:lnTo>
                <a:close/>
              </a:path>
              <a:path w="824229" h="650875">
                <a:moveTo>
                  <a:pt x="823722" y="650747"/>
                </a:moveTo>
                <a:lnTo>
                  <a:pt x="799338" y="598931"/>
                </a:lnTo>
                <a:lnTo>
                  <a:pt x="786756" y="615196"/>
                </a:lnTo>
                <a:lnTo>
                  <a:pt x="797051" y="623315"/>
                </a:lnTo>
                <a:lnTo>
                  <a:pt x="798576" y="626363"/>
                </a:lnTo>
                <a:lnTo>
                  <a:pt x="798576" y="645581"/>
                </a:lnTo>
                <a:lnTo>
                  <a:pt x="823722" y="650747"/>
                </a:lnTo>
                <a:close/>
              </a:path>
            </a:pathLst>
          </a:custGeom>
          <a:solidFill>
            <a:srgbClr val="000000"/>
          </a:solidFill>
        </p:spPr>
        <p:txBody>
          <a:bodyPr wrap="square" lIns="0" tIns="0" rIns="0" bIns="0" rtlCol="0"/>
          <a:lstStyle/>
          <a:p>
            <a:endParaRPr/>
          </a:p>
        </p:txBody>
      </p:sp>
      <p:sp>
        <p:nvSpPr>
          <p:cNvPr id="19" name="object 19"/>
          <p:cNvSpPr/>
          <p:nvPr/>
        </p:nvSpPr>
        <p:spPr>
          <a:xfrm>
            <a:off x="4807089" y="1778000"/>
            <a:ext cx="1708785" cy="582295"/>
          </a:xfrm>
          <a:custGeom>
            <a:avLst/>
            <a:gdLst/>
            <a:ahLst/>
            <a:cxnLst/>
            <a:rect l="l" t="t" r="r" b="b"/>
            <a:pathLst>
              <a:path w="1708784" h="582294">
                <a:moveTo>
                  <a:pt x="1661469" y="553808"/>
                </a:moveTo>
                <a:lnTo>
                  <a:pt x="6095" y="0"/>
                </a:lnTo>
                <a:lnTo>
                  <a:pt x="2285" y="0"/>
                </a:lnTo>
                <a:lnTo>
                  <a:pt x="0" y="3047"/>
                </a:lnTo>
                <a:lnTo>
                  <a:pt x="762" y="6857"/>
                </a:lnTo>
                <a:lnTo>
                  <a:pt x="3047" y="9143"/>
                </a:lnTo>
                <a:lnTo>
                  <a:pt x="1658421" y="562952"/>
                </a:lnTo>
                <a:lnTo>
                  <a:pt x="1661469" y="553808"/>
                </a:lnTo>
                <a:close/>
              </a:path>
              <a:path w="1708784" h="582294">
                <a:moveTo>
                  <a:pt x="1676387" y="578874"/>
                </a:moveTo>
                <a:lnTo>
                  <a:pt x="1676387" y="563879"/>
                </a:lnTo>
                <a:lnTo>
                  <a:pt x="1674114" y="566165"/>
                </a:lnTo>
                <a:lnTo>
                  <a:pt x="1670303" y="566927"/>
                </a:lnTo>
                <a:lnTo>
                  <a:pt x="1658421" y="562952"/>
                </a:lnTo>
                <a:lnTo>
                  <a:pt x="1652015" y="582167"/>
                </a:lnTo>
                <a:lnTo>
                  <a:pt x="1676387" y="578874"/>
                </a:lnTo>
                <a:close/>
              </a:path>
              <a:path w="1708784" h="582294">
                <a:moveTo>
                  <a:pt x="1676387" y="563879"/>
                </a:moveTo>
                <a:lnTo>
                  <a:pt x="1676387" y="560069"/>
                </a:lnTo>
                <a:lnTo>
                  <a:pt x="1673351" y="557783"/>
                </a:lnTo>
                <a:lnTo>
                  <a:pt x="1661469" y="553808"/>
                </a:lnTo>
                <a:lnTo>
                  <a:pt x="1658421" y="562952"/>
                </a:lnTo>
                <a:lnTo>
                  <a:pt x="1670303" y="566927"/>
                </a:lnTo>
                <a:lnTo>
                  <a:pt x="1674114" y="566165"/>
                </a:lnTo>
                <a:lnTo>
                  <a:pt x="1676387" y="563879"/>
                </a:lnTo>
                <a:close/>
              </a:path>
              <a:path w="1708784" h="582294">
                <a:moveTo>
                  <a:pt x="1708403" y="574547"/>
                </a:moveTo>
                <a:lnTo>
                  <a:pt x="1668017" y="534161"/>
                </a:lnTo>
                <a:lnTo>
                  <a:pt x="1661469" y="553808"/>
                </a:lnTo>
                <a:lnTo>
                  <a:pt x="1673351" y="557783"/>
                </a:lnTo>
                <a:lnTo>
                  <a:pt x="1676387" y="560069"/>
                </a:lnTo>
                <a:lnTo>
                  <a:pt x="1676387" y="578874"/>
                </a:lnTo>
                <a:lnTo>
                  <a:pt x="1708403" y="574547"/>
                </a:lnTo>
                <a:close/>
              </a:path>
            </a:pathLst>
          </a:custGeom>
          <a:solidFill>
            <a:srgbClr val="000000"/>
          </a:solidFill>
        </p:spPr>
        <p:txBody>
          <a:bodyPr wrap="square" lIns="0" tIns="0" rIns="0" bIns="0" rtlCol="0"/>
          <a:lstStyle/>
          <a:p>
            <a:endParaRPr/>
          </a:p>
        </p:txBody>
      </p:sp>
      <p:sp>
        <p:nvSpPr>
          <p:cNvPr id="20" name="object 20"/>
          <p:cNvSpPr/>
          <p:nvPr/>
        </p:nvSpPr>
        <p:spPr>
          <a:xfrm>
            <a:off x="2278011" y="2900426"/>
            <a:ext cx="588010" cy="624840"/>
          </a:xfrm>
          <a:custGeom>
            <a:avLst/>
            <a:gdLst/>
            <a:ahLst/>
            <a:cxnLst/>
            <a:rect l="l" t="t" r="r" b="b"/>
            <a:pathLst>
              <a:path w="588010" h="624839">
                <a:moveTo>
                  <a:pt x="31644" y="584998"/>
                </a:moveTo>
                <a:lnTo>
                  <a:pt x="16763" y="570738"/>
                </a:lnTo>
                <a:lnTo>
                  <a:pt x="0" y="624839"/>
                </a:lnTo>
                <a:lnTo>
                  <a:pt x="21335" y="617220"/>
                </a:lnTo>
                <a:lnTo>
                  <a:pt x="21335" y="597408"/>
                </a:lnTo>
                <a:lnTo>
                  <a:pt x="22859" y="594360"/>
                </a:lnTo>
                <a:lnTo>
                  <a:pt x="31644" y="584998"/>
                </a:lnTo>
                <a:close/>
              </a:path>
              <a:path w="588010" h="624839">
                <a:moveTo>
                  <a:pt x="38266" y="591344"/>
                </a:moveTo>
                <a:lnTo>
                  <a:pt x="31644" y="584998"/>
                </a:lnTo>
                <a:lnTo>
                  <a:pt x="22859" y="594360"/>
                </a:lnTo>
                <a:lnTo>
                  <a:pt x="21335" y="597408"/>
                </a:lnTo>
                <a:lnTo>
                  <a:pt x="22859" y="601218"/>
                </a:lnTo>
                <a:lnTo>
                  <a:pt x="26669" y="601979"/>
                </a:lnTo>
                <a:lnTo>
                  <a:pt x="29718" y="600456"/>
                </a:lnTo>
                <a:lnTo>
                  <a:pt x="38266" y="591344"/>
                </a:lnTo>
                <a:close/>
              </a:path>
              <a:path w="588010" h="624839">
                <a:moveTo>
                  <a:pt x="53339" y="605789"/>
                </a:moveTo>
                <a:lnTo>
                  <a:pt x="38266" y="591344"/>
                </a:lnTo>
                <a:lnTo>
                  <a:pt x="29718" y="600456"/>
                </a:lnTo>
                <a:lnTo>
                  <a:pt x="26669" y="601979"/>
                </a:lnTo>
                <a:lnTo>
                  <a:pt x="22859" y="601218"/>
                </a:lnTo>
                <a:lnTo>
                  <a:pt x="21335" y="597408"/>
                </a:lnTo>
                <a:lnTo>
                  <a:pt x="21335" y="617220"/>
                </a:lnTo>
                <a:lnTo>
                  <a:pt x="53339" y="605789"/>
                </a:lnTo>
                <a:close/>
              </a:path>
              <a:path w="588010" h="624839">
                <a:moveTo>
                  <a:pt x="587501" y="4572"/>
                </a:moveTo>
                <a:lnTo>
                  <a:pt x="585977" y="762"/>
                </a:lnTo>
                <a:lnTo>
                  <a:pt x="582929" y="0"/>
                </a:lnTo>
                <a:lnTo>
                  <a:pt x="579119" y="1524"/>
                </a:lnTo>
                <a:lnTo>
                  <a:pt x="31644" y="584998"/>
                </a:lnTo>
                <a:lnTo>
                  <a:pt x="38266" y="591344"/>
                </a:lnTo>
                <a:lnTo>
                  <a:pt x="585977" y="7620"/>
                </a:lnTo>
                <a:lnTo>
                  <a:pt x="587501" y="4572"/>
                </a:lnTo>
                <a:close/>
              </a:path>
            </a:pathLst>
          </a:custGeom>
          <a:solidFill>
            <a:srgbClr val="000000"/>
          </a:solidFill>
        </p:spPr>
        <p:txBody>
          <a:bodyPr wrap="square" lIns="0" tIns="0" rIns="0" bIns="0" rtlCol="0"/>
          <a:lstStyle/>
          <a:p>
            <a:endParaRPr/>
          </a:p>
        </p:txBody>
      </p:sp>
      <p:sp>
        <p:nvSpPr>
          <p:cNvPr id="21" name="object 21"/>
          <p:cNvSpPr/>
          <p:nvPr/>
        </p:nvSpPr>
        <p:spPr>
          <a:xfrm>
            <a:off x="3517023" y="2898901"/>
            <a:ext cx="441959" cy="704215"/>
          </a:xfrm>
          <a:custGeom>
            <a:avLst/>
            <a:gdLst/>
            <a:ahLst/>
            <a:cxnLst/>
            <a:rect l="l" t="t" r="r" b="b"/>
            <a:pathLst>
              <a:path w="441960" h="704214">
                <a:moveTo>
                  <a:pt x="412436" y="655893"/>
                </a:moveTo>
                <a:lnTo>
                  <a:pt x="411785" y="627661"/>
                </a:lnTo>
                <a:lnTo>
                  <a:pt x="24384" y="0"/>
                </a:lnTo>
                <a:lnTo>
                  <a:pt x="0" y="15239"/>
                </a:lnTo>
                <a:lnTo>
                  <a:pt x="387790" y="642820"/>
                </a:lnTo>
                <a:lnTo>
                  <a:pt x="412436" y="655893"/>
                </a:lnTo>
                <a:close/>
              </a:path>
              <a:path w="441960" h="704214">
                <a:moveTo>
                  <a:pt x="439674" y="702873"/>
                </a:moveTo>
                <a:lnTo>
                  <a:pt x="439674" y="672846"/>
                </a:lnTo>
                <a:lnTo>
                  <a:pt x="415289" y="687324"/>
                </a:lnTo>
                <a:lnTo>
                  <a:pt x="387790" y="642820"/>
                </a:lnTo>
                <a:lnTo>
                  <a:pt x="346710" y="621030"/>
                </a:lnTo>
                <a:lnTo>
                  <a:pt x="339851" y="617220"/>
                </a:lnTo>
                <a:lnTo>
                  <a:pt x="330708" y="619506"/>
                </a:lnTo>
                <a:lnTo>
                  <a:pt x="326898" y="626363"/>
                </a:lnTo>
                <a:lnTo>
                  <a:pt x="323088" y="633984"/>
                </a:lnTo>
                <a:lnTo>
                  <a:pt x="326136" y="642365"/>
                </a:lnTo>
                <a:lnTo>
                  <a:pt x="332994" y="646176"/>
                </a:lnTo>
                <a:lnTo>
                  <a:pt x="439674" y="702873"/>
                </a:lnTo>
                <a:close/>
              </a:path>
              <a:path w="441960" h="704214">
                <a:moveTo>
                  <a:pt x="434339" y="676013"/>
                </a:moveTo>
                <a:lnTo>
                  <a:pt x="434339" y="667512"/>
                </a:lnTo>
                <a:lnTo>
                  <a:pt x="413004" y="680465"/>
                </a:lnTo>
                <a:lnTo>
                  <a:pt x="412436" y="655893"/>
                </a:lnTo>
                <a:lnTo>
                  <a:pt x="387790" y="642820"/>
                </a:lnTo>
                <a:lnTo>
                  <a:pt x="415289" y="687324"/>
                </a:lnTo>
                <a:lnTo>
                  <a:pt x="434339" y="676013"/>
                </a:lnTo>
                <a:close/>
              </a:path>
              <a:path w="441960" h="704214">
                <a:moveTo>
                  <a:pt x="441960" y="704088"/>
                </a:moveTo>
                <a:lnTo>
                  <a:pt x="438912" y="580644"/>
                </a:lnTo>
                <a:lnTo>
                  <a:pt x="438912" y="573024"/>
                </a:lnTo>
                <a:lnTo>
                  <a:pt x="432054" y="566165"/>
                </a:lnTo>
                <a:lnTo>
                  <a:pt x="424434" y="566927"/>
                </a:lnTo>
                <a:lnTo>
                  <a:pt x="416813" y="566927"/>
                </a:lnTo>
                <a:lnTo>
                  <a:pt x="410718" y="573024"/>
                </a:lnTo>
                <a:lnTo>
                  <a:pt x="410718" y="581406"/>
                </a:lnTo>
                <a:lnTo>
                  <a:pt x="411785" y="627661"/>
                </a:lnTo>
                <a:lnTo>
                  <a:pt x="439674" y="672846"/>
                </a:lnTo>
                <a:lnTo>
                  <a:pt x="439674" y="702873"/>
                </a:lnTo>
                <a:lnTo>
                  <a:pt x="441960" y="704088"/>
                </a:lnTo>
                <a:close/>
              </a:path>
              <a:path w="441960" h="704214">
                <a:moveTo>
                  <a:pt x="439674" y="672846"/>
                </a:moveTo>
                <a:lnTo>
                  <a:pt x="411785" y="627661"/>
                </a:lnTo>
                <a:lnTo>
                  <a:pt x="412436" y="655893"/>
                </a:lnTo>
                <a:lnTo>
                  <a:pt x="434339" y="667512"/>
                </a:lnTo>
                <a:lnTo>
                  <a:pt x="434339" y="676013"/>
                </a:lnTo>
                <a:lnTo>
                  <a:pt x="439674" y="672846"/>
                </a:lnTo>
                <a:close/>
              </a:path>
              <a:path w="441960" h="704214">
                <a:moveTo>
                  <a:pt x="434339" y="667512"/>
                </a:moveTo>
                <a:lnTo>
                  <a:pt x="412436" y="655893"/>
                </a:lnTo>
                <a:lnTo>
                  <a:pt x="413004" y="680465"/>
                </a:lnTo>
                <a:lnTo>
                  <a:pt x="434339" y="667512"/>
                </a:lnTo>
                <a:close/>
              </a:path>
            </a:pathLst>
          </a:custGeom>
          <a:solidFill>
            <a:srgbClr val="000000"/>
          </a:solidFill>
        </p:spPr>
        <p:txBody>
          <a:bodyPr wrap="square" lIns="0" tIns="0" rIns="0" bIns="0" rtlCol="0"/>
          <a:lstStyle/>
          <a:p>
            <a:endParaRPr/>
          </a:p>
        </p:txBody>
      </p:sp>
      <p:sp>
        <p:nvSpPr>
          <p:cNvPr id="22" name="object 22"/>
          <p:cNvSpPr/>
          <p:nvPr/>
        </p:nvSpPr>
        <p:spPr>
          <a:xfrm>
            <a:off x="4288167" y="2909570"/>
            <a:ext cx="1266825" cy="485775"/>
          </a:xfrm>
          <a:custGeom>
            <a:avLst/>
            <a:gdLst/>
            <a:ahLst/>
            <a:cxnLst/>
            <a:rect l="l" t="t" r="r" b="b"/>
            <a:pathLst>
              <a:path w="1266825" h="485775">
                <a:moveTo>
                  <a:pt x="1220936" y="457267"/>
                </a:moveTo>
                <a:lnTo>
                  <a:pt x="6095" y="0"/>
                </a:lnTo>
                <a:lnTo>
                  <a:pt x="2286" y="762"/>
                </a:lnTo>
                <a:lnTo>
                  <a:pt x="0" y="3047"/>
                </a:lnTo>
                <a:lnTo>
                  <a:pt x="0" y="6857"/>
                </a:lnTo>
                <a:lnTo>
                  <a:pt x="3048" y="9143"/>
                </a:lnTo>
                <a:lnTo>
                  <a:pt x="1217621" y="465835"/>
                </a:lnTo>
                <a:lnTo>
                  <a:pt x="1220936" y="457267"/>
                </a:lnTo>
                <a:close/>
              </a:path>
              <a:path w="1266825" h="485775">
                <a:moveTo>
                  <a:pt x="1235189" y="482676"/>
                </a:moveTo>
                <a:lnTo>
                  <a:pt x="1235189" y="467867"/>
                </a:lnTo>
                <a:lnTo>
                  <a:pt x="1232903" y="470153"/>
                </a:lnTo>
                <a:lnTo>
                  <a:pt x="1229105" y="470153"/>
                </a:lnTo>
                <a:lnTo>
                  <a:pt x="1217621" y="465835"/>
                </a:lnTo>
                <a:lnTo>
                  <a:pt x="1210055" y="485393"/>
                </a:lnTo>
                <a:lnTo>
                  <a:pt x="1235189" y="482676"/>
                </a:lnTo>
                <a:close/>
              </a:path>
              <a:path w="1266825" h="485775">
                <a:moveTo>
                  <a:pt x="1235189" y="467867"/>
                </a:moveTo>
                <a:lnTo>
                  <a:pt x="1235189" y="464057"/>
                </a:lnTo>
                <a:lnTo>
                  <a:pt x="1232903" y="461771"/>
                </a:lnTo>
                <a:lnTo>
                  <a:pt x="1220936" y="457267"/>
                </a:lnTo>
                <a:lnTo>
                  <a:pt x="1217621" y="465835"/>
                </a:lnTo>
                <a:lnTo>
                  <a:pt x="1229105" y="470153"/>
                </a:lnTo>
                <a:lnTo>
                  <a:pt x="1232903" y="470153"/>
                </a:lnTo>
                <a:lnTo>
                  <a:pt x="1235189" y="467867"/>
                </a:lnTo>
                <a:close/>
              </a:path>
              <a:path w="1266825" h="485775">
                <a:moveTo>
                  <a:pt x="1266431" y="479297"/>
                </a:moveTo>
                <a:lnTo>
                  <a:pt x="1228331" y="438149"/>
                </a:lnTo>
                <a:lnTo>
                  <a:pt x="1220936" y="457267"/>
                </a:lnTo>
                <a:lnTo>
                  <a:pt x="1232903" y="461771"/>
                </a:lnTo>
                <a:lnTo>
                  <a:pt x="1235189" y="464057"/>
                </a:lnTo>
                <a:lnTo>
                  <a:pt x="1235189" y="482676"/>
                </a:lnTo>
                <a:lnTo>
                  <a:pt x="1266431" y="479297"/>
                </a:lnTo>
                <a:close/>
              </a:path>
            </a:pathLst>
          </a:custGeom>
          <a:solidFill>
            <a:srgbClr val="000000"/>
          </a:solidFill>
        </p:spPr>
        <p:txBody>
          <a:bodyPr wrap="square" lIns="0" tIns="0" rIns="0" bIns="0" rtlCol="0"/>
          <a:lstStyle/>
          <a:p>
            <a:endParaRPr/>
          </a:p>
        </p:txBody>
      </p:sp>
      <p:sp>
        <p:nvSpPr>
          <p:cNvPr id="23" name="object 23"/>
          <p:cNvSpPr/>
          <p:nvPr/>
        </p:nvSpPr>
        <p:spPr>
          <a:xfrm>
            <a:off x="3880497" y="4072382"/>
            <a:ext cx="319405" cy="669290"/>
          </a:xfrm>
          <a:custGeom>
            <a:avLst/>
            <a:gdLst/>
            <a:ahLst/>
            <a:cxnLst/>
            <a:rect l="l" t="t" r="r" b="b"/>
            <a:pathLst>
              <a:path w="319404" h="669289">
                <a:moveTo>
                  <a:pt x="35008" y="588396"/>
                </a:moveTo>
                <a:lnTo>
                  <a:pt x="29718" y="542543"/>
                </a:lnTo>
                <a:lnTo>
                  <a:pt x="28956" y="534923"/>
                </a:lnTo>
                <a:lnTo>
                  <a:pt x="21336" y="529589"/>
                </a:lnTo>
                <a:lnTo>
                  <a:pt x="6096" y="531113"/>
                </a:lnTo>
                <a:lnTo>
                  <a:pt x="0" y="537971"/>
                </a:lnTo>
                <a:lnTo>
                  <a:pt x="1524" y="546353"/>
                </a:lnTo>
                <a:lnTo>
                  <a:pt x="13715" y="655404"/>
                </a:lnTo>
                <a:lnTo>
                  <a:pt x="13715" y="637031"/>
                </a:lnTo>
                <a:lnTo>
                  <a:pt x="35008" y="588396"/>
                </a:lnTo>
                <a:close/>
              </a:path>
              <a:path w="319404" h="669289">
                <a:moveTo>
                  <a:pt x="38310" y="617014"/>
                </a:moveTo>
                <a:lnTo>
                  <a:pt x="35008" y="588396"/>
                </a:lnTo>
                <a:lnTo>
                  <a:pt x="13715" y="637031"/>
                </a:lnTo>
                <a:lnTo>
                  <a:pt x="18287" y="639049"/>
                </a:lnTo>
                <a:lnTo>
                  <a:pt x="18287" y="631697"/>
                </a:lnTo>
                <a:lnTo>
                  <a:pt x="38310" y="617014"/>
                </a:lnTo>
                <a:close/>
              </a:path>
              <a:path w="319404" h="669289">
                <a:moveTo>
                  <a:pt x="123444" y="582167"/>
                </a:moveTo>
                <a:lnTo>
                  <a:pt x="118872" y="576071"/>
                </a:lnTo>
                <a:lnTo>
                  <a:pt x="113537" y="569976"/>
                </a:lnTo>
                <a:lnTo>
                  <a:pt x="105156" y="568451"/>
                </a:lnTo>
                <a:lnTo>
                  <a:pt x="98298" y="573023"/>
                </a:lnTo>
                <a:lnTo>
                  <a:pt x="60607" y="600663"/>
                </a:lnTo>
                <a:lnTo>
                  <a:pt x="39624" y="648462"/>
                </a:lnTo>
                <a:lnTo>
                  <a:pt x="13715" y="637031"/>
                </a:lnTo>
                <a:lnTo>
                  <a:pt x="13715" y="655404"/>
                </a:lnTo>
                <a:lnTo>
                  <a:pt x="15239" y="669035"/>
                </a:lnTo>
                <a:lnTo>
                  <a:pt x="115062" y="595883"/>
                </a:lnTo>
                <a:lnTo>
                  <a:pt x="121920" y="591312"/>
                </a:lnTo>
                <a:lnTo>
                  <a:pt x="123444" y="582167"/>
                </a:lnTo>
                <a:close/>
              </a:path>
              <a:path w="319404" h="669289">
                <a:moveTo>
                  <a:pt x="41148" y="641603"/>
                </a:moveTo>
                <a:lnTo>
                  <a:pt x="38310" y="617014"/>
                </a:lnTo>
                <a:lnTo>
                  <a:pt x="18287" y="631697"/>
                </a:lnTo>
                <a:lnTo>
                  <a:pt x="41148" y="641603"/>
                </a:lnTo>
                <a:close/>
              </a:path>
              <a:path w="319404" h="669289">
                <a:moveTo>
                  <a:pt x="41148" y="644990"/>
                </a:moveTo>
                <a:lnTo>
                  <a:pt x="41148" y="641603"/>
                </a:lnTo>
                <a:lnTo>
                  <a:pt x="18287" y="631697"/>
                </a:lnTo>
                <a:lnTo>
                  <a:pt x="18287" y="639049"/>
                </a:lnTo>
                <a:lnTo>
                  <a:pt x="39624" y="648462"/>
                </a:lnTo>
                <a:lnTo>
                  <a:pt x="41148" y="644990"/>
                </a:lnTo>
                <a:close/>
              </a:path>
              <a:path w="319404" h="669289">
                <a:moveTo>
                  <a:pt x="319277" y="11429"/>
                </a:moveTo>
                <a:lnTo>
                  <a:pt x="292608" y="0"/>
                </a:lnTo>
                <a:lnTo>
                  <a:pt x="35008" y="588396"/>
                </a:lnTo>
                <a:lnTo>
                  <a:pt x="38310" y="617014"/>
                </a:lnTo>
                <a:lnTo>
                  <a:pt x="60607" y="600663"/>
                </a:lnTo>
                <a:lnTo>
                  <a:pt x="319277" y="11429"/>
                </a:lnTo>
                <a:close/>
              </a:path>
              <a:path w="319404" h="669289">
                <a:moveTo>
                  <a:pt x="60607" y="600663"/>
                </a:moveTo>
                <a:lnTo>
                  <a:pt x="38310" y="617014"/>
                </a:lnTo>
                <a:lnTo>
                  <a:pt x="41148" y="641603"/>
                </a:lnTo>
                <a:lnTo>
                  <a:pt x="41148" y="644990"/>
                </a:lnTo>
                <a:lnTo>
                  <a:pt x="60607" y="600663"/>
                </a:lnTo>
                <a:close/>
              </a:path>
            </a:pathLst>
          </a:custGeom>
          <a:solidFill>
            <a:srgbClr val="000000"/>
          </a:solidFill>
        </p:spPr>
        <p:txBody>
          <a:bodyPr wrap="square" lIns="0" tIns="0" rIns="0" bIns="0" rtlCol="0"/>
          <a:lstStyle/>
          <a:p>
            <a:endParaRPr/>
          </a:p>
        </p:txBody>
      </p:sp>
      <p:sp>
        <p:nvSpPr>
          <p:cNvPr id="24" name="object 24"/>
          <p:cNvSpPr/>
          <p:nvPr/>
        </p:nvSpPr>
        <p:spPr>
          <a:xfrm>
            <a:off x="2752737" y="4073144"/>
            <a:ext cx="824230" cy="436880"/>
          </a:xfrm>
          <a:custGeom>
            <a:avLst/>
            <a:gdLst/>
            <a:ahLst/>
            <a:cxnLst/>
            <a:rect l="l" t="t" r="r" b="b"/>
            <a:pathLst>
              <a:path w="824229" h="436879">
                <a:moveTo>
                  <a:pt x="42878" y="408399"/>
                </a:moveTo>
                <a:lnTo>
                  <a:pt x="33528" y="390905"/>
                </a:lnTo>
                <a:lnTo>
                  <a:pt x="0" y="436625"/>
                </a:lnTo>
                <a:lnTo>
                  <a:pt x="28956" y="435853"/>
                </a:lnTo>
                <a:lnTo>
                  <a:pt x="28956" y="417575"/>
                </a:lnTo>
                <a:lnTo>
                  <a:pt x="31242" y="414527"/>
                </a:lnTo>
                <a:lnTo>
                  <a:pt x="42878" y="408399"/>
                </a:lnTo>
                <a:close/>
              </a:path>
              <a:path w="824229" h="436879">
                <a:moveTo>
                  <a:pt x="47378" y="416819"/>
                </a:moveTo>
                <a:lnTo>
                  <a:pt x="42878" y="408399"/>
                </a:lnTo>
                <a:lnTo>
                  <a:pt x="31242" y="414527"/>
                </a:lnTo>
                <a:lnTo>
                  <a:pt x="28956" y="417575"/>
                </a:lnTo>
                <a:lnTo>
                  <a:pt x="29718" y="421385"/>
                </a:lnTo>
                <a:lnTo>
                  <a:pt x="32766" y="423671"/>
                </a:lnTo>
                <a:lnTo>
                  <a:pt x="35814" y="422909"/>
                </a:lnTo>
                <a:lnTo>
                  <a:pt x="47378" y="416819"/>
                </a:lnTo>
                <a:close/>
              </a:path>
              <a:path w="824229" h="436879">
                <a:moveTo>
                  <a:pt x="57150" y="435101"/>
                </a:moveTo>
                <a:lnTo>
                  <a:pt x="47378" y="416819"/>
                </a:lnTo>
                <a:lnTo>
                  <a:pt x="35814" y="422909"/>
                </a:lnTo>
                <a:lnTo>
                  <a:pt x="32766" y="423671"/>
                </a:lnTo>
                <a:lnTo>
                  <a:pt x="29718" y="421385"/>
                </a:lnTo>
                <a:lnTo>
                  <a:pt x="28956" y="417575"/>
                </a:lnTo>
                <a:lnTo>
                  <a:pt x="28956" y="435853"/>
                </a:lnTo>
                <a:lnTo>
                  <a:pt x="57150" y="435101"/>
                </a:lnTo>
                <a:close/>
              </a:path>
              <a:path w="824229" h="436879">
                <a:moveTo>
                  <a:pt x="823722" y="6095"/>
                </a:moveTo>
                <a:lnTo>
                  <a:pt x="823722" y="2285"/>
                </a:lnTo>
                <a:lnTo>
                  <a:pt x="820674" y="0"/>
                </a:lnTo>
                <a:lnTo>
                  <a:pt x="816864" y="761"/>
                </a:lnTo>
                <a:lnTo>
                  <a:pt x="42878" y="408399"/>
                </a:lnTo>
                <a:lnTo>
                  <a:pt x="47378" y="416819"/>
                </a:lnTo>
                <a:lnTo>
                  <a:pt x="821436" y="9143"/>
                </a:lnTo>
                <a:lnTo>
                  <a:pt x="823722" y="6095"/>
                </a:lnTo>
                <a:close/>
              </a:path>
            </a:pathLst>
          </a:custGeom>
          <a:solidFill>
            <a:srgbClr val="000000"/>
          </a:solidFill>
        </p:spPr>
        <p:txBody>
          <a:bodyPr wrap="square" lIns="0" tIns="0" rIns="0" bIns="0" rtlCol="0"/>
          <a:lstStyle/>
          <a:p>
            <a:endParaRPr/>
          </a:p>
        </p:txBody>
      </p:sp>
      <p:sp>
        <p:nvSpPr>
          <p:cNvPr id="25" name="object 25"/>
          <p:cNvSpPr/>
          <p:nvPr/>
        </p:nvSpPr>
        <p:spPr>
          <a:xfrm>
            <a:off x="5237619" y="4073144"/>
            <a:ext cx="1073150" cy="300355"/>
          </a:xfrm>
          <a:custGeom>
            <a:avLst/>
            <a:gdLst/>
            <a:ahLst/>
            <a:cxnLst/>
            <a:rect l="l" t="t" r="r" b="b"/>
            <a:pathLst>
              <a:path w="1073150" h="300354">
                <a:moveTo>
                  <a:pt x="1024999" y="271110"/>
                </a:moveTo>
                <a:lnTo>
                  <a:pt x="5334" y="0"/>
                </a:lnTo>
                <a:lnTo>
                  <a:pt x="2286" y="761"/>
                </a:lnTo>
                <a:lnTo>
                  <a:pt x="0" y="3809"/>
                </a:lnTo>
                <a:lnTo>
                  <a:pt x="0" y="7619"/>
                </a:lnTo>
                <a:lnTo>
                  <a:pt x="3048" y="9143"/>
                </a:lnTo>
                <a:lnTo>
                  <a:pt x="1022391" y="280918"/>
                </a:lnTo>
                <a:lnTo>
                  <a:pt x="1024999" y="271110"/>
                </a:lnTo>
                <a:close/>
              </a:path>
              <a:path w="1073150" h="300354">
                <a:moveTo>
                  <a:pt x="1040879" y="295375"/>
                </a:moveTo>
                <a:lnTo>
                  <a:pt x="1040879" y="280415"/>
                </a:lnTo>
                <a:lnTo>
                  <a:pt x="1038593" y="283463"/>
                </a:lnTo>
                <a:lnTo>
                  <a:pt x="1034795" y="284225"/>
                </a:lnTo>
                <a:lnTo>
                  <a:pt x="1022391" y="280918"/>
                </a:lnTo>
                <a:lnTo>
                  <a:pt x="1017257" y="300227"/>
                </a:lnTo>
                <a:lnTo>
                  <a:pt x="1040879" y="295375"/>
                </a:lnTo>
                <a:close/>
              </a:path>
              <a:path w="1073150" h="300354">
                <a:moveTo>
                  <a:pt x="1040879" y="280415"/>
                </a:moveTo>
                <a:lnTo>
                  <a:pt x="1040117" y="276605"/>
                </a:lnTo>
                <a:lnTo>
                  <a:pt x="1037069" y="274319"/>
                </a:lnTo>
                <a:lnTo>
                  <a:pt x="1024999" y="271110"/>
                </a:lnTo>
                <a:lnTo>
                  <a:pt x="1022391" y="280918"/>
                </a:lnTo>
                <a:lnTo>
                  <a:pt x="1034795" y="284225"/>
                </a:lnTo>
                <a:lnTo>
                  <a:pt x="1038593" y="283463"/>
                </a:lnTo>
                <a:lnTo>
                  <a:pt x="1040879" y="280415"/>
                </a:lnTo>
                <a:close/>
              </a:path>
              <a:path w="1073150" h="300354">
                <a:moveTo>
                  <a:pt x="1072895" y="288797"/>
                </a:moveTo>
                <a:lnTo>
                  <a:pt x="1030223" y="251459"/>
                </a:lnTo>
                <a:lnTo>
                  <a:pt x="1024999" y="271110"/>
                </a:lnTo>
                <a:lnTo>
                  <a:pt x="1037069" y="274319"/>
                </a:lnTo>
                <a:lnTo>
                  <a:pt x="1040117" y="276605"/>
                </a:lnTo>
                <a:lnTo>
                  <a:pt x="1040879" y="280415"/>
                </a:lnTo>
                <a:lnTo>
                  <a:pt x="1040879" y="295375"/>
                </a:lnTo>
                <a:lnTo>
                  <a:pt x="1072895" y="288797"/>
                </a:lnTo>
                <a:close/>
              </a:path>
            </a:pathLst>
          </a:custGeom>
          <a:solidFill>
            <a:srgbClr val="000000"/>
          </a:solidFill>
        </p:spPr>
        <p:txBody>
          <a:bodyPr wrap="square" lIns="0" tIns="0" rIns="0" bIns="0" rtlCol="0"/>
          <a:lstStyle/>
          <a:p>
            <a:endParaRPr/>
          </a:p>
        </p:txBody>
      </p:sp>
      <p:sp>
        <p:nvSpPr>
          <p:cNvPr id="26" name="object 26"/>
          <p:cNvSpPr/>
          <p:nvPr/>
        </p:nvSpPr>
        <p:spPr>
          <a:xfrm>
            <a:off x="3344811" y="5198617"/>
            <a:ext cx="464820" cy="699135"/>
          </a:xfrm>
          <a:custGeom>
            <a:avLst/>
            <a:gdLst/>
            <a:ahLst/>
            <a:cxnLst/>
            <a:rect l="l" t="t" r="r" b="b"/>
            <a:pathLst>
              <a:path w="464820" h="699135">
                <a:moveTo>
                  <a:pt x="35813" y="568452"/>
                </a:moveTo>
                <a:lnTo>
                  <a:pt x="29718" y="561594"/>
                </a:lnTo>
                <a:lnTo>
                  <a:pt x="22098" y="561594"/>
                </a:lnTo>
                <a:lnTo>
                  <a:pt x="13716" y="560832"/>
                </a:lnTo>
                <a:lnTo>
                  <a:pt x="6858" y="566928"/>
                </a:lnTo>
                <a:lnTo>
                  <a:pt x="6858" y="574548"/>
                </a:lnTo>
                <a:lnTo>
                  <a:pt x="0" y="698754"/>
                </a:lnTo>
                <a:lnTo>
                  <a:pt x="3810" y="696849"/>
                </a:lnTo>
                <a:lnTo>
                  <a:pt x="3810" y="666750"/>
                </a:lnTo>
                <a:lnTo>
                  <a:pt x="32530" y="622891"/>
                </a:lnTo>
                <a:lnTo>
                  <a:pt x="35051" y="576072"/>
                </a:lnTo>
                <a:lnTo>
                  <a:pt x="35813" y="568452"/>
                </a:lnTo>
                <a:close/>
              </a:path>
              <a:path w="464820" h="699135">
                <a:moveTo>
                  <a:pt x="32530" y="622891"/>
                </a:moveTo>
                <a:lnTo>
                  <a:pt x="3810" y="666750"/>
                </a:lnTo>
                <a:lnTo>
                  <a:pt x="9144" y="670363"/>
                </a:lnTo>
                <a:lnTo>
                  <a:pt x="9144" y="662178"/>
                </a:lnTo>
                <a:lnTo>
                  <a:pt x="30998" y="651343"/>
                </a:lnTo>
                <a:lnTo>
                  <a:pt x="32530" y="622891"/>
                </a:lnTo>
                <a:close/>
              </a:path>
              <a:path w="464820" h="699135">
                <a:moveTo>
                  <a:pt x="121158" y="630936"/>
                </a:moveTo>
                <a:lnTo>
                  <a:pt x="113537" y="617220"/>
                </a:lnTo>
                <a:lnTo>
                  <a:pt x="105156" y="614172"/>
                </a:lnTo>
                <a:lnTo>
                  <a:pt x="98298" y="617982"/>
                </a:lnTo>
                <a:lnTo>
                  <a:pt x="56245" y="638828"/>
                </a:lnTo>
                <a:lnTo>
                  <a:pt x="27432" y="682752"/>
                </a:lnTo>
                <a:lnTo>
                  <a:pt x="3810" y="666750"/>
                </a:lnTo>
                <a:lnTo>
                  <a:pt x="3810" y="696849"/>
                </a:lnTo>
                <a:lnTo>
                  <a:pt x="111251" y="643128"/>
                </a:lnTo>
                <a:lnTo>
                  <a:pt x="118110" y="640080"/>
                </a:lnTo>
                <a:lnTo>
                  <a:pt x="121158" y="630936"/>
                </a:lnTo>
                <a:close/>
              </a:path>
              <a:path w="464820" h="699135">
                <a:moveTo>
                  <a:pt x="30998" y="651343"/>
                </a:moveTo>
                <a:lnTo>
                  <a:pt x="9144" y="662178"/>
                </a:lnTo>
                <a:lnTo>
                  <a:pt x="29718" y="675132"/>
                </a:lnTo>
                <a:lnTo>
                  <a:pt x="30998" y="651343"/>
                </a:lnTo>
                <a:close/>
              </a:path>
              <a:path w="464820" h="699135">
                <a:moveTo>
                  <a:pt x="56245" y="638828"/>
                </a:moveTo>
                <a:lnTo>
                  <a:pt x="30998" y="651343"/>
                </a:lnTo>
                <a:lnTo>
                  <a:pt x="29718" y="675132"/>
                </a:lnTo>
                <a:lnTo>
                  <a:pt x="9144" y="662178"/>
                </a:lnTo>
                <a:lnTo>
                  <a:pt x="9144" y="670363"/>
                </a:lnTo>
                <a:lnTo>
                  <a:pt x="27432" y="682752"/>
                </a:lnTo>
                <a:lnTo>
                  <a:pt x="56245" y="638828"/>
                </a:lnTo>
                <a:close/>
              </a:path>
              <a:path w="464820" h="699135">
                <a:moveTo>
                  <a:pt x="464819" y="16002"/>
                </a:moveTo>
                <a:lnTo>
                  <a:pt x="440435" y="0"/>
                </a:lnTo>
                <a:lnTo>
                  <a:pt x="32530" y="622891"/>
                </a:lnTo>
                <a:lnTo>
                  <a:pt x="30998" y="651343"/>
                </a:lnTo>
                <a:lnTo>
                  <a:pt x="56245" y="638828"/>
                </a:lnTo>
                <a:lnTo>
                  <a:pt x="464819" y="16002"/>
                </a:lnTo>
                <a:close/>
              </a:path>
            </a:pathLst>
          </a:custGeom>
          <a:solidFill>
            <a:srgbClr val="000000"/>
          </a:solidFill>
        </p:spPr>
        <p:txBody>
          <a:bodyPr wrap="square" lIns="0" tIns="0" rIns="0" bIns="0" rtlCol="0"/>
          <a:lstStyle/>
          <a:p>
            <a:endParaRPr/>
          </a:p>
        </p:txBody>
      </p:sp>
      <p:sp>
        <p:nvSpPr>
          <p:cNvPr id="27" name="object 27"/>
          <p:cNvSpPr/>
          <p:nvPr/>
        </p:nvSpPr>
        <p:spPr>
          <a:xfrm>
            <a:off x="4310265" y="5203952"/>
            <a:ext cx="361950" cy="660400"/>
          </a:xfrm>
          <a:custGeom>
            <a:avLst/>
            <a:gdLst/>
            <a:ahLst/>
            <a:cxnLst/>
            <a:rect l="l" t="t" r="r" b="b"/>
            <a:pathLst>
              <a:path w="361950" h="660400">
                <a:moveTo>
                  <a:pt x="341677" y="613427"/>
                </a:moveTo>
                <a:lnTo>
                  <a:pt x="9143" y="2286"/>
                </a:lnTo>
                <a:lnTo>
                  <a:pt x="6095" y="0"/>
                </a:lnTo>
                <a:lnTo>
                  <a:pt x="2286" y="0"/>
                </a:lnTo>
                <a:lnTo>
                  <a:pt x="0" y="3048"/>
                </a:lnTo>
                <a:lnTo>
                  <a:pt x="762" y="6858"/>
                </a:lnTo>
                <a:lnTo>
                  <a:pt x="333317" y="618040"/>
                </a:lnTo>
                <a:lnTo>
                  <a:pt x="341677" y="613427"/>
                </a:lnTo>
                <a:close/>
              </a:path>
              <a:path w="361950" h="660400">
                <a:moveTo>
                  <a:pt x="348234" y="650448"/>
                </a:moveTo>
                <a:lnTo>
                  <a:pt x="348234" y="627888"/>
                </a:lnTo>
                <a:lnTo>
                  <a:pt x="345948" y="630936"/>
                </a:lnTo>
                <a:lnTo>
                  <a:pt x="342138" y="630936"/>
                </a:lnTo>
                <a:lnTo>
                  <a:pt x="339090" y="628650"/>
                </a:lnTo>
                <a:lnTo>
                  <a:pt x="333317" y="618040"/>
                </a:lnTo>
                <a:lnTo>
                  <a:pt x="315468" y="627888"/>
                </a:lnTo>
                <a:lnTo>
                  <a:pt x="348234" y="650448"/>
                </a:lnTo>
                <a:close/>
              </a:path>
              <a:path w="361950" h="660400">
                <a:moveTo>
                  <a:pt x="348234" y="627888"/>
                </a:moveTo>
                <a:lnTo>
                  <a:pt x="347472" y="624077"/>
                </a:lnTo>
                <a:lnTo>
                  <a:pt x="341677" y="613427"/>
                </a:lnTo>
                <a:lnTo>
                  <a:pt x="333317" y="618040"/>
                </a:lnTo>
                <a:lnTo>
                  <a:pt x="339090" y="628650"/>
                </a:lnTo>
                <a:lnTo>
                  <a:pt x="342138" y="630936"/>
                </a:lnTo>
                <a:lnTo>
                  <a:pt x="345948" y="630936"/>
                </a:lnTo>
                <a:lnTo>
                  <a:pt x="348234" y="627888"/>
                </a:lnTo>
                <a:close/>
              </a:path>
              <a:path w="361950" h="660400">
                <a:moveTo>
                  <a:pt x="361950" y="659892"/>
                </a:moveTo>
                <a:lnTo>
                  <a:pt x="359664" y="603503"/>
                </a:lnTo>
                <a:lnTo>
                  <a:pt x="341677" y="613427"/>
                </a:lnTo>
                <a:lnTo>
                  <a:pt x="347472" y="624077"/>
                </a:lnTo>
                <a:lnTo>
                  <a:pt x="348234" y="627888"/>
                </a:lnTo>
                <a:lnTo>
                  <a:pt x="348234" y="650448"/>
                </a:lnTo>
                <a:lnTo>
                  <a:pt x="361950" y="659892"/>
                </a:lnTo>
                <a:close/>
              </a:path>
            </a:pathLst>
          </a:custGeom>
          <a:solidFill>
            <a:srgbClr val="000000"/>
          </a:solidFill>
        </p:spPr>
        <p:txBody>
          <a:bodyPr wrap="square" lIns="0" tIns="0" rIns="0" bIns="0" rtlCol="0"/>
          <a:lstStyle/>
          <a:p>
            <a:endParaRPr/>
          </a:p>
        </p:txBody>
      </p:sp>
      <p:sp>
        <p:nvSpPr>
          <p:cNvPr id="28" name="object 28"/>
          <p:cNvSpPr/>
          <p:nvPr/>
        </p:nvSpPr>
        <p:spPr>
          <a:xfrm>
            <a:off x="4956441" y="5203952"/>
            <a:ext cx="1071880" cy="489584"/>
          </a:xfrm>
          <a:custGeom>
            <a:avLst/>
            <a:gdLst/>
            <a:ahLst/>
            <a:cxnLst/>
            <a:rect l="l" t="t" r="r" b="b"/>
            <a:pathLst>
              <a:path w="1071879" h="489585">
                <a:moveTo>
                  <a:pt x="1027062" y="461885"/>
                </a:moveTo>
                <a:lnTo>
                  <a:pt x="6857" y="0"/>
                </a:lnTo>
                <a:lnTo>
                  <a:pt x="3048" y="0"/>
                </a:lnTo>
                <a:lnTo>
                  <a:pt x="0" y="2286"/>
                </a:lnTo>
                <a:lnTo>
                  <a:pt x="0" y="6096"/>
                </a:lnTo>
                <a:lnTo>
                  <a:pt x="2286" y="8382"/>
                </a:lnTo>
                <a:lnTo>
                  <a:pt x="1023334" y="470308"/>
                </a:lnTo>
                <a:lnTo>
                  <a:pt x="1027062" y="461885"/>
                </a:lnTo>
                <a:close/>
              </a:path>
              <a:path w="1071879" h="489585">
                <a:moveTo>
                  <a:pt x="1040879" y="488153"/>
                </a:moveTo>
                <a:lnTo>
                  <a:pt x="1040879" y="473201"/>
                </a:lnTo>
                <a:lnTo>
                  <a:pt x="1038593" y="475487"/>
                </a:lnTo>
                <a:lnTo>
                  <a:pt x="1034783" y="475487"/>
                </a:lnTo>
                <a:lnTo>
                  <a:pt x="1023334" y="470308"/>
                </a:lnTo>
                <a:lnTo>
                  <a:pt x="1014971" y="489203"/>
                </a:lnTo>
                <a:lnTo>
                  <a:pt x="1040879" y="488153"/>
                </a:lnTo>
                <a:close/>
              </a:path>
              <a:path w="1071879" h="489585">
                <a:moveTo>
                  <a:pt x="1040879" y="473201"/>
                </a:moveTo>
                <a:lnTo>
                  <a:pt x="1040879" y="469391"/>
                </a:lnTo>
                <a:lnTo>
                  <a:pt x="1038593" y="467105"/>
                </a:lnTo>
                <a:lnTo>
                  <a:pt x="1027062" y="461885"/>
                </a:lnTo>
                <a:lnTo>
                  <a:pt x="1023334" y="470308"/>
                </a:lnTo>
                <a:lnTo>
                  <a:pt x="1034783" y="475487"/>
                </a:lnTo>
                <a:lnTo>
                  <a:pt x="1038593" y="475487"/>
                </a:lnTo>
                <a:lnTo>
                  <a:pt x="1040879" y="473201"/>
                </a:lnTo>
                <a:close/>
              </a:path>
              <a:path w="1071879" h="489585">
                <a:moveTo>
                  <a:pt x="1071359" y="486917"/>
                </a:moveTo>
                <a:lnTo>
                  <a:pt x="1035545" y="442721"/>
                </a:lnTo>
                <a:lnTo>
                  <a:pt x="1027062" y="461885"/>
                </a:lnTo>
                <a:lnTo>
                  <a:pt x="1038593" y="467105"/>
                </a:lnTo>
                <a:lnTo>
                  <a:pt x="1040879" y="469391"/>
                </a:lnTo>
                <a:lnTo>
                  <a:pt x="1040879" y="488153"/>
                </a:lnTo>
                <a:lnTo>
                  <a:pt x="1071359" y="486917"/>
                </a:lnTo>
                <a:close/>
              </a:path>
            </a:pathLst>
          </a:custGeom>
          <a:solidFill>
            <a:srgbClr val="000000"/>
          </a:solidFill>
        </p:spPr>
        <p:txBody>
          <a:bodyPr wrap="square" lIns="0" tIns="0" rIns="0" bIns="0" rtlCol="0"/>
          <a:lstStyle/>
          <a:p>
            <a:endParaRPr/>
          </a:p>
        </p:txBody>
      </p:sp>
      <p:sp>
        <p:nvSpPr>
          <p:cNvPr id="29" name="object 29"/>
          <p:cNvSpPr txBox="1"/>
          <p:nvPr/>
        </p:nvSpPr>
        <p:spPr>
          <a:xfrm>
            <a:off x="6566033" y="2212594"/>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B2B2B2"/>
                </a:solidFill>
                <a:latin typeface="Times New Roman"/>
                <a:cs typeface="Times New Roman"/>
              </a:rPr>
              <a:t>…</a:t>
            </a:r>
            <a:endParaRPr sz="1200">
              <a:latin typeface="Times New Roman"/>
              <a:cs typeface="Times New Roman"/>
            </a:endParaRPr>
          </a:p>
        </p:txBody>
      </p:sp>
      <p:sp>
        <p:nvSpPr>
          <p:cNvPr id="30" name="object 30"/>
          <p:cNvSpPr txBox="1"/>
          <p:nvPr/>
        </p:nvSpPr>
        <p:spPr>
          <a:xfrm>
            <a:off x="5616581" y="325729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B2B2B2"/>
                </a:solidFill>
                <a:latin typeface="Times New Roman"/>
                <a:cs typeface="Times New Roman"/>
              </a:rPr>
              <a:t>…</a:t>
            </a:r>
            <a:endParaRPr sz="1200">
              <a:latin typeface="Times New Roman"/>
              <a:cs typeface="Times New Roman"/>
            </a:endParaRPr>
          </a:p>
        </p:txBody>
      </p:sp>
      <p:sp>
        <p:nvSpPr>
          <p:cNvPr id="31" name="object 31"/>
          <p:cNvSpPr txBox="1"/>
          <p:nvPr/>
        </p:nvSpPr>
        <p:spPr>
          <a:xfrm>
            <a:off x="6404489" y="4187697"/>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B2B2B2"/>
                </a:solidFill>
                <a:latin typeface="Times New Roman"/>
                <a:cs typeface="Times New Roman"/>
              </a:rPr>
              <a:t>…</a:t>
            </a:r>
            <a:endParaRPr sz="1200">
              <a:latin typeface="Times New Roman"/>
              <a:cs typeface="Times New Roman"/>
            </a:endParaRPr>
          </a:p>
        </p:txBody>
      </p:sp>
      <p:sp>
        <p:nvSpPr>
          <p:cNvPr id="32" name="object 32"/>
          <p:cNvSpPr txBox="1"/>
          <p:nvPr/>
        </p:nvSpPr>
        <p:spPr>
          <a:xfrm>
            <a:off x="2666117" y="3222244"/>
            <a:ext cx="552450" cy="391160"/>
          </a:xfrm>
          <a:prstGeom prst="rect">
            <a:avLst/>
          </a:prstGeom>
        </p:spPr>
        <p:txBody>
          <a:bodyPr vert="horz" wrap="square" lIns="0" tIns="12700" rIns="0" bIns="0" rtlCol="0">
            <a:spAutoFit/>
          </a:bodyPr>
          <a:lstStyle/>
          <a:p>
            <a:pPr marL="89535">
              <a:lnSpc>
                <a:spcPct val="100000"/>
              </a:lnSpc>
              <a:spcBef>
                <a:spcPts val="100"/>
              </a:spcBef>
            </a:pPr>
            <a:r>
              <a:rPr sz="1200" dirty="0">
                <a:latin typeface="Times New Roman"/>
                <a:cs typeface="Times New Roman"/>
              </a:rPr>
              <a:t>Board</a:t>
            </a:r>
            <a:endParaRPr sz="1200">
              <a:latin typeface="Times New Roman"/>
              <a:cs typeface="Times New Roman"/>
            </a:endParaRPr>
          </a:p>
          <a:p>
            <a:pPr marL="12700">
              <a:lnSpc>
                <a:spcPct val="100000"/>
              </a:lnSpc>
            </a:pPr>
            <a:r>
              <a:rPr sz="1200" spc="105" dirty="0">
                <a:latin typeface="Wingdings"/>
                <a:cs typeface="Wingdings"/>
              </a:rPr>
              <a:t>€</a:t>
            </a:r>
            <a:r>
              <a:rPr sz="1200" spc="-60" dirty="0">
                <a:latin typeface="Times New Roman"/>
                <a:cs typeface="Times New Roman"/>
              </a:rPr>
              <a:t> </a:t>
            </a:r>
            <a:r>
              <a:rPr sz="1200" spc="-5" dirty="0">
                <a:latin typeface="Times New Roman"/>
                <a:cs typeface="Times New Roman"/>
              </a:rPr>
              <a:t>move</a:t>
            </a:r>
            <a:endParaRPr sz="1200">
              <a:latin typeface="Times New Roman"/>
              <a:cs typeface="Times New Roman"/>
            </a:endParaRPr>
          </a:p>
        </p:txBody>
      </p:sp>
      <p:sp>
        <p:nvSpPr>
          <p:cNvPr id="33" name="object 33"/>
          <p:cNvSpPr txBox="1"/>
          <p:nvPr/>
        </p:nvSpPr>
        <p:spPr>
          <a:xfrm>
            <a:off x="4081913" y="3197097"/>
            <a:ext cx="543560" cy="390525"/>
          </a:xfrm>
          <a:prstGeom prst="rect">
            <a:avLst/>
          </a:prstGeom>
        </p:spPr>
        <p:txBody>
          <a:bodyPr vert="horz" wrap="square" lIns="0" tIns="12700" rIns="0" bIns="0" rtlCol="0">
            <a:spAutoFit/>
          </a:bodyPr>
          <a:lstStyle/>
          <a:p>
            <a:pPr marL="85725">
              <a:lnSpc>
                <a:spcPts val="1435"/>
              </a:lnSpc>
              <a:spcBef>
                <a:spcPts val="100"/>
              </a:spcBef>
            </a:pPr>
            <a:r>
              <a:rPr sz="1200" dirty="0">
                <a:latin typeface="Times New Roman"/>
                <a:cs typeface="Times New Roman"/>
              </a:rPr>
              <a:t>Board</a:t>
            </a:r>
            <a:endParaRPr sz="1200">
              <a:latin typeface="Times New Roman"/>
              <a:cs typeface="Times New Roman"/>
            </a:endParaRPr>
          </a:p>
          <a:p>
            <a:pPr marL="12700">
              <a:lnSpc>
                <a:spcPts val="1435"/>
              </a:lnSpc>
            </a:pPr>
            <a:r>
              <a:rPr sz="1200" spc="105" dirty="0">
                <a:latin typeface="Wingdings"/>
                <a:cs typeface="Wingdings"/>
              </a:rPr>
              <a:t>€</a:t>
            </a:r>
            <a:r>
              <a:rPr sz="1200" spc="-100" dirty="0">
                <a:latin typeface="Times New Roman"/>
                <a:cs typeface="Times New Roman"/>
              </a:rPr>
              <a:t> </a:t>
            </a:r>
            <a:r>
              <a:rPr sz="1200" dirty="0">
                <a:latin typeface="Times New Roman"/>
                <a:cs typeface="Times New Roman"/>
              </a:rPr>
              <a:t>value</a:t>
            </a:r>
            <a:endParaRPr sz="1200">
              <a:latin typeface="Times New Roman"/>
              <a:cs typeface="Times New Roman"/>
            </a:endParaRPr>
          </a:p>
        </p:txBody>
      </p:sp>
      <p:sp>
        <p:nvSpPr>
          <p:cNvPr id="34" name="object 34"/>
          <p:cNvSpPr txBox="1"/>
          <p:nvPr/>
        </p:nvSpPr>
        <p:spPr>
          <a:xfrm>
            <a:off x="5400935" y="4360671"/>
            <a:ext cx="1007744" cy="390525"/>
          </a:xfrm>
          <a:prstGeom prst="rect">
            <a:avLst/>
          </a:prstGeom>
        </p:spPr>
        <p:txBody>
          <a:bodyPr vert="horz" wrap="square" lIns="0" tIns="12700" rIns="0" bIns="0" rtlCol="0">
            <a:spAutoFit/>
          </a:bodyPr>
          <a:lstStyle/>
          <a:p>
            <a:pPr marL="291465" marR="5080" indent="-279400">
              <a:lnSpc>
                <a:spcPct val="100000"/>
              </a:lnSpc>
              <a:spcBef>
                <a:spcPts val="100"/>
              </a:spcBef>
            </a:pPr>
            <a:r>
              <a:rPr sz="1200" spc="-5" dirty="0">
                <a:latin typeface="Times New Roman"/>
                <a:cs typeface="Times New Roman"/>
              </a:rPr>
              <a:t>Artificial</a:t>
            </a:r>
            <a:r>
              <a:rPr sz="1200" spc="-50" dirty="0">
                <a:latin typeface="Times New Roman"/>
                <a:cs typeface="Times New Roman"/>
              </a:rPr>
              <a:t> </a:t>
            </a:r>
            <a:r>
              <a:rPr sz="1200" dirty="0">
                <a:latin typeface="Times New Roman"/>
                <a:cs typeface="Times New Roman"/>
              </a:rPr>
              <a:t>neural  </a:t>
            </a:r>
            <a:r>
              <a:rPr sz="1200" spc="-5" dirty="0">
                <a:latin typeface="Times New Roman"/>
                <a:cs typeface="Times New Roman"/>
              </a:rPr>
              <a:t>network</a:t>
            </a:r>
            <a:endParaRPr sz="1200">
              <a:latin typeface="Times New Roman"/>
              <a:cs typeface="Times New Roman"/>
            </a:endParaRPr>
          </a:p>
        </p:txBody>
      </p:sp>
      <p:sp>
        <p:nvSpPr>
          <p:cNvPr id="35" name="object 35"/>
          <p:cNvSpPr txBox="1"/>
          <p:nvPr/>
        </p:nvSpPr>
        <p:spPr>
          <a:xfrm>
            <a:off x="3701675" y="5465571"/>
            <a:ext cx="559435" cy="390525"/>
          </a:xfrm>
          <a:prstGeom prst="rect">
            <a:avLst/>
          </a:prstGeom>
        </p:spPr>
        <p:txBody>
          <a:bodyPr vert="horz" wrap="square" lIns="0" tIns="12700" rIns="0" bIns="0" rtlCol="0">
            <a:spAutoFit/>
          </a:bodyPr>
          <a:lstStyle/>
          <a:p>
            <a:pPr marL="50800" marR="5080" indent="-38100">
              <a:lnSpc>
                <a:spcPct val="100000"/>
              </a:lnSpc>
              <a:spcBef>
                <a:spcPts val="100"/>
              </a:spcBef>
            </a:pPr>
            <a:r>
              <a:rPr sz="1200" dirty="0">
                <a:latin typeface="Times New Roman"/>
                <a:cs typeface="Times New Roman"/>
              </a:rPr>
              <a:t>Gradient  descent</a:t>
            </a:r>
            <a:endParaRPr sz="1200">
              <a:latin typeface="Times New Roman"/>
              <a:cs typeface="Times New Roman"/>
            </a:endParaRPr>
          </a:p>
        </p:txBody>
      </p:sp>
      <p:sp>
        <p:nvSpPr>
          <p:cNvPr id="36" name="object 36"/>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Choices in Designing the Checkers Learning  Problem</a:t>
            </a:r>
          </a:p>
        </p:txBody>
      </p:sp>
      <p:sp>
        <p:nvSpPr>
          <p:cNvPr id="37" name="object 37"/>
          <p:cNvSpPr txBox="1"/>
          <p:nvPr/>
        </p:nvSpPr>
        <p:spPr>
          <a:xfrm>
            <a:off x="6070733" y="5559297"/>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B2B2B2"/>
                </a:solidFill>
                <a:latin typeface="Times New Roman"/>
                <a:cs typeface="Times New Roman"/>
              </a:rPr>
              <a:t>…</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4" y="2222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44214" y="1428496"/>
            <a:ext cx="8630170" cy="4431983"/>
          </a:xfrm>
        </p:spPr>
        <p:txBody>
          <a:bodyPr/>
          <a:lstStyle/>
          <a:p>
            <a:r>
              <a:rPr lang="en-US" dirty="0" smtClean="0"/>
              <a:t>1950s: Samuel’s Checker-Playing Program</a:t>
            </a:r>
          </a:p>
          <a:p>
            <a:r>
              <a:rPr lang="en-US" dirty="0" smtClean="0"/>
              <a:t>1960s: Neural Network: Rosenblatt’s Perceptron (Inventor of ANN)</a:t>
            </a:r>
          </a:p>
          <a:p>
            <a:r>
              <a:rPr lang="en-US" dirty="0"/>
              <a:t>	</a:t>
            </a:r>
            <a:r>
              <a:rPr lang="en-US" dirty="0" smtClean="0"/>
              <a:t>Pattern Recognition</a:t>
            </a:r>
          </a:p>
          <a:p>
            <a:r>
              <a:rPr lang="en-US" dirty="0"/>
              <a:t>	</a:t>
            </a:r>
            <a:r>
              <a:rPr lang="en-US" dirty="0" smtClean="0"/>
              <a:t>Minsky &amp; </a:t>
            </a:r>
            <a:r>
              <a:rPr lang="en-US" dirty="0" err="1" smtClean="0"/>
              <a:t>Papert</a:t>
            </a:r>
            <a:r>
              <a:rPr lang="en-US" dirty="0" smtClean="0"/>
              <a:t> Prove Limitations of Perceptron</a:t>
            </a:r>
          </a:p>
          <a:p>
            <a:r>
              <a:rPr lang="en-US" dirty="0" smtClean="0"/>
              <a:t>1970s: Symbolic Concept Introduction</a:t>
            </a:r>
          </a:p>
          <a:p>
            <a:r>
              <a:rPr lang="en-US" dirty="0"/>
              <a:t>	</a:t>
            </a:r>
            <a:r>
              <a:rPr lang="en-US" dirty="0" smtClean="0"/>
              <a:t>Expert Systems &amp; Knowledge Acquisition Bottleneck</a:t>
            </a:r>
          </a:p>
          <a:p>
            <a:r>
              <a:rPr lang="en-US" dirty="0"/>
              <a:t>	</a:t>
            </a:r>
            <a:r>
              <a:rPr lang="en-US" dirty="0" smtClean="0"/>
              <a:t>Quinlan’s ID3</a:t>
            </a:r>
          </a:p>
          <a:p>
            <a:r>
              <a:rPr lang="en-US" dirty="0"/>
              <a:t>	</a:t>
            </a:r>
            <a:r>
              <a:rPr lang="en-US" dirty="0" smtClean="0"/>
              <a:t>NLP</a:t>
            </a:r>
          </a:p>
          <a:p>
            <a:r>
              <a:rPr lang="en-US" dirty="0" smtClean="0"/>
              <a:t>1980s: Advanced Decision Trees  &amp; Rule Learning</a:t>
            </a:r>
          </a:p>
          <a:p>
            <a:r>
              <a:rPr lang="en-US" dirty="0"/>
              <a:t>	</a:t>
            </a:r>
            <a:r>
              <a:rPr lang="en-US" dirty="0" smtClean="0"/>
              <a:t>Focus on experimental methodology</a:t>
            </a:r>
          </a:p>
          <a:p>
            <a:r>
              <a:rPr lang="en-US" dirty="0"/>
              <a:t>	</a:t>
            </a:r>
            <a:r>
              <a:rPr lang="en-US" dirty="0" smtClean="0"/>
              <a:t>Resurgence of Neural Network </a:t>
            </a:r>
          </a:p>
          <a:p>
            <a:endParaRPr lang="en-US" dirty="0"/>
          </a:p>
        </p:txBody>
      </p:sp>
    </p:spTree>
    <p:extLst>
      <p:ext uri="{BB962C8B-B14F-4D97-AF65-F5344CB8AC3E}">
        <p14:creationId xmlns:p14="http://schemas.microsoft.com/office/powerpoint/2010/main" val="37723715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984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44214" y="1428496"/>
            <a:ext cx="8630170" cy="5909310"/>
          </a:xfrm>
        </p:spPr>
        <p:txBody>
          <a:bodyPr/>
          <a:lstStyle/>
          <a:p>
            <a:r>
              <a:rPr lang="en-US" dirty="0" smtClean="0"/>
              <a:t>90s: ML &amp; Statistics</a:t>
            </a:r>
          </a:p>
          <a:p>
            <a:r>
              <a:rPr lang="en-US" dirty="0"/>
              <a:t>	</a:t>
            </a:r>
            <a:r>
              <a:rPr lang="en-US" dirty="0" smtClean="0"/>
              <a:t>Support Vector Machines</a:t>
            </a:r>
          </a:p>
          <a:p>
            <a:r>
              <a:rPr lang="en-US" dirty="0"/>
              <a:t>	</a:t>
            </a:r>
            <a:r>
              <a:rPr lang="en-US" dirty="0" smtClean="0"/>
              <a:t>Data Mining</a:t>
            </a:r>
          </a:p>
          <a:p>
            <a:r>
              <a:rPr lang="en-US" dirty="0"/>
              <a:t>	</a:t>
            </a:r>
            <a:r>
              <a:rPr lang="en-US" dirty="0" smtClean="0"/>
              <a:t>Adaptive Agents &amp; Web Applications</a:t>
            </a:r>
          </a:p>
          <a:p>
            <a:r>
              <a:rPr lang="en-US" dirty="0"/>
              <a:t>	</a:t>
            </a:r>
            <a:r>
              <a:rPr lang="en-US" dirty="0" smtClean="0"/>
              <a:t>Text Learning</a:t>
            </a:r>
          </a:p>
          <a:p>
            <a:r>
              <a:rPr lang="en-US" dirty="0"/>
              <a:t>	R</a:t>
            </a:r>
            <a:r>
              <a:rPr lang="en-US" dirty="0" smtClean="0"/>
              <a:t>einforcement Learning</a:t>
            </a:r>
          </a:p>
          <a:p>
            <a:r>
              <a:rPr lang="en-US" dirty="0"/>
              <a:t>	</a:t>
            </a:r>
            <a:r>
              <a:rPr lang="en-US" dirty="0" smtClean="0"/>
              <a:t>Ensembles</a:t>
            </a:r>
          </a:p>
          <a:p>
            <a:r>
              <a:rPr lang="en-US" dirty="0"/>
              <a:t>	B</a:t>
            </a:r>
            <a:r>
              <a:rPr lang="en-US" dirty="0" smtClean="0"/>
              <a:t>ayes Net Learning</a:t>
            </a:r>
          </a:p>
          <a:p>
            <a:r>
              <a:rPr lang="en-US" dirty="0" smtClean="0"/>
              <a:t>1994: Self Driving Cars Road Test</a:t>
            </a:r>
          </a:p>
          <a:p>
            <a:r>
              <a:rPr lang="en-US" dirty="0" smtClean="0"/>
              <a:t>1997: Deep Blue defeated Garry Kasparov in Chess Exhibition Match.</a:t>
            </a:r>
          </a:p>
          <a:p>
            <a:r>
              <a:rPr lang="en-US" dirty="0" smtClean="0"/>
              <a:t>2009: Google Builds Self Driving Cars</a:t>
            </a:r>
          </a:p>
          <a:p>
            <a:r>
              <a:rPr lang="en-US" dirty="0" smtClean="0"/>
              <a:t>2011: Watson </a:t>
            </a:r>
            <a:r>
              <a:rPr lang="en-US" dirty="0"/>
              <a:t>w</a:t>
            </a:r>
            <a:r>
              <a:rPr lang="en-US" dirty="0" smtClean="0"/>
              <a:t>ins Jeopardy</a:t>
            </a:r>
          </a:p>
          <a:p>
            <a:r>
              <a:rPr lang="en-US" dirty="0" smtClean="0"/>
              <a:t>2014: Human Vision surpasses by ML systems</a:t>
            </a:r>
          </a:p>
          <a:p>
            <a:endParaRPr lang="en-US" dirty="0" smtClean="0"/>
          </a:p>
          <a:p>
            <a:endParaRPr lang="en-US" dirty="0" smtClean="0"/>
          </a:p>
          <a:p>
            <a:endParaRPr lang="en-US" dirty="0"/>
          </a:p>
        </p:txBody>
      </p:sp>
    </p:spTree>
    <p:extLst>
      <p:ext uri="{BB962C8B-B14F-4D97-AF65-F5344CB8AC3E}">
        <p14:creationId xmlns:p14="http://schemas.microsoft.com/office/powerpoint/2010/main" val="347297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4" y="2984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44214" y="1428496"/>
            <a:ext cx="8630170" cy="5539978"/>
          </a:xfrm>
        </p:spPr>
        <p:txBody>
          <a:bodyPr/>
          <a:lstStyle/>
          <a:p>
            <a:pPr algn="just"/>
            <a:r>
              <a:rPr lang="en-US" b="1" dirty="0"/>
              <a:t>Machine Learning the Game of Checkers</a:t>
            </a:r>
            <a:endParaRPr lang="en-US" dirty="0"/>
          </a:p>
          <a:p>
            <a:pPr algn="just"/>
            <a:r>
              <a:rPr lang="en-US" dirty="0"/>
              <a:t>Arthur Samuel of IBM developed a </a:t>
            </a:r>
            <a:r>
              <a:rPr lang="en-US" dirty="0">
                <a:hlinkClick r:id="rId2"/>
              </a:rPr>
              <a:t>computer program</a:t>
            </a:r>
            <a:r>
              <a:rPr lang="en-US" dirty="0"/>
              <a:t> for playing checkers in the 1950s. Since the program had a very small amount of computer memory available, Samuel initiated what is called </a:t>
            </a:r>
            <a:r>
              <a:rPr lang="en-US" dirty="0">
                <a:hlinkClick r:id="rId3"/>
              </a:rPr>
              <a:t>alpha-beta pruning</a:t>
            </a:r>
            <a:r>
              <a:rPr lang="en-US" dirty="0"/>
              <a:t>. His design included a scoring function using the positions of the pieces on the board. The scoring function attempted to measure the chances of each side winning. The program chooses its next move using a minimax strategy, which eventually evolved into the </a:t>
            </a:r>
            <a:r>
              <a:rPr lang="en-US" dirty="0">
                <a:hlinkClick r:id="rId4"/>
              </a:rPr>
              <a:t>minimax algorithm</a:t>
            </a:r>
            <a:r>
              <a:rPr lang="en-US" dirty="0"/>
              <a:t>.</a:t>
            </a:r>
          </a:p>
          <a:p>
            <a:pPr algn="just"/>
            <a:r>
              <a:rPr lang="en-US" dirty="0"/>
              <a:t>Samuel also designed a number of mechanisms allowing his program to become better. In what Samuel called rote learning, his program recorded/remembered all positions it had already seen and combined this with the values of the reward function. Arthur Samuel first came up with the phrase “Machine Learning” in 1952.</a:t>
            </a:r>
          </a:p>
          <a:p>
            <a:pPr algn="just"/>
            <a:endParaRPr lang="en-US" dirty="0"/>
          </a:p>
        </p:txBody>
      </p:sp>
    </p:spTree>
    <p:extLst>
      <p:ext uri="{BB962C8B-B14F-4D97-AF65-F5344CB8AC3E}">
        <p14:creationId xmlns:p14="http://schemas.microsoft.com/office/powerpoint/2010/main" val="21088690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22250"/>
            <a:ext cx="8679929" cy="492443"/>
          </a:xfrm>
        </p:spPr>
        <p:txBody>
          <a:bodyPr/>
          <a:lstStyle/>
          <a:p>
            <a:r>
              <a:rPr lang="en-US" dirty="0" smtClean="0"/>
              <a:t>History of ML : The Perceptron</a:t>
            </a:r>
            <a:endParaRPr lang="en-US" dirty="0"/>
          </a:p>
        </p:txBody>
      </p:sp>
      <p:sp>
        <p:nvSpPr>
          <p:cNvPr id="3" name="Text Placeholder 2"/>
          <p:cNvSpPr>
            <a:spLocks noGrp="1"/>
          </p:cNvSpPr>
          <p:nvPr>
            <p:ph type="body" idx="1"/>
          </p:nvPr>
        </p:nvSpPr>
        <p:spPr>
          <a:xfrm>
            <a:off x="244213" y="1212850"/>
            <a:ext cx="8630170" cy="5416868"/>
          </a:xfrm>
        </p:spPr>
        <p:txBody>
          <a:bodyPr/>
          <a:lstStyle/>
          <a:p>
            <a:pPr algn="just"/>
            <a:r>
              <a:rPr lang="en-US" sz="2200" dirty="0" smtClean="0"/>
              <a:t>In </a:t>
            </a:r>
            <a:r>
              <a:rPr lang="en-US" sz="2200" dirty="0"/>
              <a:t>1957, Frank Rosenblatt – at the Cornell Aeronautical Laboratory – combined Donald Hebb’s model of brain cell interaction with Arthur Samuel’s Machine Learning efforts and created the perceptron. The perceptron was initially planned as a machine, not a program. The software, originally designed for the IBM 704, was installed in a custom-built machine called the </a:t>
            </a:r>
            <a:r>
              <a:rPr lang="en-US" sz="2200" dirty="0">
                <a:hlinkClick r:id="rId2"/>
              </a:rPr>
              <a:t>Mark 1 perceptron</a:t>
            </a:r>
            <a:r>
              <a:rPr lang="en-US" sz="2200" dirty="0"/>
              <a:t>, which had been constructed for image recognition. This made the software and the algorithms transferable and available for other machines. </a:t>
            </a:r>
          </a:p>
          <a:p>
            <a:pPr algn="just"/>
            <a:r>
              <a:rPr lang="en-US" sz="2200" dirty="0"/>
              <a:t>Described as the first successful neuro-computer, the Mark I perceptron developed some problems with broken expectations. Although the perceptron seemed promising, it could not recognize many kinds of visual patterns (such as faces), causing frustration and stalling neural network research. It would be several years before the frustrations of investors and funding agencies faded. Neural network/Machine Learning research struggled until a resurgence during the 1990s.</a:t>
            </a:r>
          </a:p>
          <a:p>
            <a:pPr algn="just"/>
            <a:endParaRPr lang="en-US" sz="2200" dirty="0"/>
          </a:p>
        </p:txBody>
      </p:sp>
    </p:spTree>
    <p:extLst>
      <p:ext uri="{BB962C8B-B14F-4D97-AF65-F5344CB8AC3E}">
        <p14:creationId xmlns:p14="http://schemas.microsoft.com/office/powerpoint/2010/main" val="1229344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76" y="2984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19335" y="1136650"/>
            <a:ext cx="8630170" cy="5909310"/>
          </a:xfrm>
        </p:spPr>
        <p:txBody>
          <a:bodyPr/>
          <a:lstStyle/>
          <a:p>
            <a:r>
              <a:rPr lang="en-US" b="1" dirty="0"/>
              <a:t>Multilayers Provide the Next Step</a:t>
            </a:r>
            <a:endParaRPr lang="en-US" dirty="0"/>
          </a:p>
          <a:p>
            <a:r>
              <a:rPr lang="en-US" dirty="0"/>
              <a:t>In the 1960s, the discovery and use of multilayers opened a new path in neural network research. It was discovered that providing and using two or more layers in the perceptron offered significantly more processing power than a perceptron using one layer. Other versions of neural networks were created after the perceptron opened the door to “layers” in networks, and the variety of neural networks continues to expand. The use of multiple layers led to </a:t>
            </a:r>
            <a:r>
              <a:rPr lang="en-US" dirty="0">
                <a:hlinkClick r:id="rId2"/>
              </a:rPr>
              <a:t>feedforward neural networks</a:t>
            </a:r>
            <a:r>
              <a:rPr lang="en-US" dirty="0"/>
              <a:t> and </a:t>
            </a:r>
            <a:r>
              <a:rPr lang="en-US" dirty="0">
                <a:hlinkClick r:id="rId3"/>
              </a:rPr>
              <a:t>backpropagation</a:t>
            </a:r>
            <a:r>
              <a:rPr lang="en-US" dirty="0"/>
              <a:t>.</a:t>
            </a:r>
          </a:p>
          <a:p>
            <a:r>
              <a:rPr lang="en-US" dirty="0"/>
              <a:t>Backpropagation, developed in the 1970s, allows a network to adjust its hidden layers of neurons/nodes to adapt to new situations. It describes “the backward propagation of errors,” with an error being processed at the output and then distributed backward through the network’s layers for learning purposes. Backpropagation is now being used to train </a:t>
            </a:r>
            <a:r>
              <a:rPr lang="en-US" dirty="0">
                <a:hlinkClick r:id="rId4"/>
              </a:rPr>
              <a:t>deep neural networks</a:t>
            </a:r>
            <a:r>
              <a:rPr lang="en-US" dirty="0"/>
              <a:t>.</a:t>
            </a:r>
          </a:p>
          <a:p>
            <a:endParaRPr lang="en-US" dirty="0"/>
          </a:p>
        </p:txBody>
      </p:sp>
    </p:spTree>
    <p:extLst>
      <p:ext uri="{BB962C8B-B14F-4D97-AF65-F5344CB8AC3E}">
        <p14:creationId xmlns:p14="http://schemas.microsoft.com/office/powerpoint/2010/main" val="1037086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5" y="2222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44214" y="1428496"/>
            <a:ext cx="8630170" cy="3323987"/>
          </a:xfrm>
        </p:spPr>
        <p:txBody>
          <a:bodyPr/>
          <a:lstStyle/>
          <a:p>
            <a:r>
              <a:rPr lang="en-US" dirty="0"/>
              <a:t>An </a:t>
            </a:r>
            <a:r>
              <a:rPr lang="en-US" dirty="0">
                <a:hlinkClick r:id="rId2"/>
              </a:rPr>
              <a:t>Artificial Neural Network</a:t>
            </a:r>
            <a:r>
              <a:rPr lang="en-US" dirty="0"/>
              <a:t> (ANN) has hidden layers which are used to respond to more complicated tasks than the earlier </a:t>
            </a:r>
            <a:r>
              <a:rPr lang="en-US" dirty="0" err="1"/>
              <a:t>perceptrons</a:t>
            </a:r>
            <a:r>
              <a:rPr lang="en-US" dirty="0"/>
              <a:t> could. ANNs are a primary tool used for Machine Learning. Neural networks use input and output layers and, normally, include a hidden layer (or layers) designed to transform input into data that can be used the by output layer. The hidden layers are excellent for finding patterns too complex for a human programmer to detect, meaning a human could not find the pattern and then teach the device to recognize it.</a:t>
            </a:r>
          </a:p>
        </p:txBody>
      </p:sp>
    </p:spTree>
    <p:extLst>
      <p:ext uri="{BB962C8B-B14F-4D97-AF65-F5344CB8AC3E}">
        <p14:creationId xmlns:p14="http://schemas.microsoft.com/office/powerpoint/2010/main" val="3288969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984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44214" y="1428496"/>
            <a:ext cx="8630170" cy="3693319"/>
          </a:xfrm>
        </p:spPr>
        <p:txBody>
          <a:bodyPr/>
          <a:lstStyle/>
          <a:p>
            <a:r>
              <a:rPr lang="en-US" b="1" dirty="0"/>
              <a:t>The Nearest Neighbor Algorithm</a:t>
            </a:r>
            <a:endParaRPr lang="en-US" dirty="0"/>
          </a:p>
          <a:p>
            <a:r>
              <a:rPr lang="en-US" dirty="0"/>
              <a:t>In 1967, the nearest neighbor algorithm was conceived, which was the beginning of basic pattern recognition. This algorithm was used for mapping routes and was one of the earliest algorithms used in finding a solution to the traveling salesperson’s problem of finding the most efficient route. Using it, a salesperson enters a selected city and repeatedly has the program visit the nearest cities until all have been visited. Marcello </a:t>
            </a:r>
            <a:r>
              <a:rPr lang="en-US" dirty="0" err="1"/>
              <a:t>Pelillo</a:t>
            </a:r>
            <a:r>
              <a:rPr lang="en-US" dirty="0"/>
              <a:t> has been given credit for inventing the “nearest neighbor rule.”  </a:t>
            </a:r>
          </a:p>
          <a:p>
            <a:endParaRPr lang="en-US" dirty="0"/>
          </a:p>
        </p:txBody>
      </p:sp>
    </p:spTree>
    <p:extLst>
      <p:ext uri="{BB962C8B-B14F-4D97-AF65-F5344CB8AC3E}">
        <p14:creationId xmlns:p14="http://schemas.microsoft.com/office/powerpoint/2010/main" val="1756091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Artificial Intelligence take Separate Paths</a:t>
            </a:r>
          </a:p>
        </p:txBody>
      </p:sp>
      <p:sp>
        <p:nvSpPr>
          <p:cNvPr id="3" name="Text Placeholder 2"/>
          <p:cNvSpPr>
            <a:spLocks noGrp="1"/>
          </p:cNvSpPr>
          <p:nvPr>
            <p:ph type="body" idx="1"/>
          </p:nvPr>
        </p:nvSpPr>
        <p:spPr>
          <a:xfrm>
            <a:off x="244214" y="1428496"/>
            <a:ext cx="8630170" cy="5539978"/>
          </a:xfrm>
        </p:spPr>
        <p:txBody>
          <a:bodyPr/>
          <a:lstStyle/>
          <a:p>
            <a:pPr algn="just"/>
            <a:r>
              <a:rPr lang="en-US" dirty="0"/>
              <a:t>In the late 1970s and early 1980s, </a:t>
            </a:r>
            <a:r>
              <a:rPr lang="en-US" dirty="0">
                <a:hlinkClick r:id="rId2"/>
              </a:rPr>
              <a:t>Artificial Intelligence</a:t>
            </a:r>
            <a:r>
              <a:rPr lang="en-US" dirty="0"/>
              <a:t> research had focused on using logical, knowledge-based approaches rather than algorithms. Additionally, neural network research was abandoned by computer science and AI researchers. This caused a schism between Artificial Intelligence and Machine Learning. Until then, Machine Learning had been used as a training program for AI</a:t>
            </a:r>
            <a:r>
              <a:rPr lang="en-US" dirty="0" smtClean="0"/>
              <a:t>.</a:t>
            </a:r>
          </a:p>
          <a:p>
            <a:pPr algn="just"/>
            <a:endParaRPr lang="en-US" dirty="0"/>
          </a:p>
          <a:p>
            <a:pPr algn="just"/>
            <a:r>
              <a:rPr lang="en-US" dirty="0"/>
              <a:t>The Machine Learning industry, which included a large number of researchers and technicians, was reorganized into a separate field and </a:t>
            </a:r>
            <a:r>
              <a:rPr lang="en-US" dirty="0">
                <a:hlinkClick r:id="rId3"/>
              </a:rPr>
              <a:t>struggled for nearly a decade</a:t>
            </a:r>
            <a:r>
              <a:rPr lang="en-US" dirty="0"/>
              <a:t>. The industry goal shifted from training for Artificial Intelligence to solving practical problems in terms of providing services. Its focus shifted from the approaches inherited from AI research to methods and tactics used in probability theory and statistics.</a:t>
            </a:r>
          </a:p>
          <a:p>
            <a:pPr algn="just"/>
            <a:endParaRPr lang="en-US" dirty="0"/>
          </a:p>
        </p:txBody>
      </p:sp>
    </p:spTree>
    <p:extLst>
      <p:ext uri="{BB962C8B-B14F-4D97-AF65-F5344CB8AC3E}">
        <p14:creationId xmlns:p14="http://schemas.microsoft.com/office/powerpoint/2010/main" val="2065197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374650"/>
            <a:ext cx="8679929" cy="492443"/>
          </a:xfrm>
        </p:spPr>
        <p:txBody>
          <a:bodyPr/>
          <a:lstStyle/>
          <a:p>
            <a:r>
              <a:rPr lang="en-US" dirty="0" smtClean="0"/>
              <a:t>Learning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365250"/>
            <a:ext cx="6682411" cy="4768068"/>
          </a:xfrm>
          <a:prstGeom prst="rect">
            <a:avLst/>
          </a:prstGeom>
        </p:spPr>
      </p:pic>
    </p:spTree>
    <p:extLst>
      <p:ext uri="{BB962C8B-B14F-4D97-AF65-F5344CB8AC3E}">
        <p14:creationId xmlns:p14="http://schemas.microsoft.com/office/powerpoint/2010/main" val="517798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Artificial Intelligence take Separate </a:t>
            </a:r>
            <a:r>
              <a:rPr lang="en-US" dirty="0" smtClean="0"/>
              <a:t>Paths (continued)</a:t>
            </a:r>
            <a:endParaRPr lang="en-US" dirty="0"/>
          </a:p>
        </p:txBody>
      </p:sp>
      <p:sp>
        <p:nvSpPr>
          <p:cNvPr id="3" name="Text Placeholder 2"/>
          <p:cNvSpPr>
            <a:spLocks noGrp="1"/>
          </p:cNvSpPr>
          <p:nvPr>
            <p:ph type="body" idx="1"/>
          </p:nvPr>
        </p:nvSpPr>
        <p:spPr>
          <a:xfrm>
            <a:off x="244214" y="1428496"/>
            <a:ext cx="8630170" cy="1846659"/>
          </a:xfrm>
        </p:spPr>
        <p:txBody>
          <a:bodyPr/>
          <a:lstStyle/>
          <a:p>
            <a:r>
              <a:rPr lang="en-US" dirty="0"/>
              <a:t>During this time, the ML industry maintained its focus on neural networks and then flourished in the 1990s. Most of this success was a result of Internet growth, benefiting from the ever-growing availability of digital data and the ability to share its services by way of the Internet.</a:t>
            </a:r>
          </a:p>
        </p:txBody>
      </p:sp>
    </p:spTree>
    <p:extLst>
      <p:ext uri="{BB962C8B-B14F-4D97-AF65-F5344CB8AC3E}">
        <p14:creationId xmlns:p14="http://schemas.microsoft.com/office/powerpoint/2010/main" val="3532486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78" y="298450"/>
            <a:ext cx="8679929" cy="492443"/>
          </a:xfrm>
        </p:spPr>
        <p:txBody>
          <a:bodyPr/>
          <a:lstStyle/>
          <a:p>
            <a:r>
              <a:rPr lang="en-US" dirty="0" smtClean="0"/>
              <a:t>History of ML (Boosting)</a:t>
            </a:r>
            <a:endParaRPr lang="en-US" dirty="0"/>
          </a:p>
        </p:txBody>
      </p:sp>
      <p:sp>
        <p:nvSpPr>
          <p:cNvPr id="3" name="Text Placeholder 2"/>
          <p:cNvSpPr>
            <a:spLocks noGrp="1"/>
          </p:cNvSpPr>
          <p:nvPr>
            <p:ph type="body" idx="1"/>
          </p:nvPr>
        </p:nvSpPr>
        <p:spPr>
          <a:xfrm>
            <a:off x="219335" y="1212850"/>
            <a:ext cx="8630170" cy="5416868"/>
          </a:xfrm>
        </p:spPr>
        <p:txBody>
          <a:bodyPr/>
          <a:lstStyle/>
          <a:p>
            <a:pPr algn="just"/>
            <a:r>
              <a:rPr lang="en-US" sz="2200" dirty="0"/>
              <a:t>“Boosting” was a necessary development for the evolution of Machine Learning. </a:t>
            </a:r>
            <a:r>
              <a:rPr lang="en-US" sz="2200" dirty="0">
                <a:hlinkClick r:id="rId2"/>
              </a:rPr>
              <a:t>Boosting algorithms</a:t>
            </a:r>
            <a:r>
              <a:rPr lang="en-US" sz="2200" dirty="0"/>
              <a:t> are used to reduce bias during supervised learning and include ML algorithms that transform weak learners into strong ones. The concept of boosting was first presented in a 1990 paper titled “The Strength of Weak Learnability,” by Robert </a:t>
            </a:r>
            <a:r>
              <a:rPr lang="en-US" sz="2200" dirty="0" err="1"/>
              <a:t>Schapire</a:t>
            </a:r>
            <a:r>
              <a:rPr lang="en-US" sz="2200" dirty="0"/>
              <a:t>. </a:t>
            </a:r>
            <a:r>
              <a:rPr lang="en-US" sz="2200" dirty="0" err="1"/>
              <a:t>Schapire</a:t>
            </a:r>
            <a:r>
              <a:rPr lang="en-US" sz="2200" dirty="0"/>
              <a:t> states, “A set of weak learners can create a single strong learner.” Weak learners are defined as classifiers that are only slightly correlated with the true classification (still better than random guessing). By contrast, a strong learner is easily classified and well-aligned with the true classification.</a:t>
            </a:r>
          </a:p>
          <a:p>
            <a:pPr algn="just"/>
            <a:r>
              <a:rPr lang="en-US" sz="2200" dirty="0"/>
              <a:t>Most boosting algorithms are made up of repetitive learning weak classifiers, which then add to a final strong classifier. After being added, they are normally weighted in a way that evaluates the weak learners’ accuracy. Then the data weights are “re-weighted.” Input data that is misclassified gains a higher weight, while data classified correctly loses weight.</a:t>
            </a:r>
          </a:p>
          <a:p>
            <a:pPr algn="just"/>
            <a:endParaRPr lang="en-US" sz="2200" dirty="0"/>
          </a:p>
        </p:txBody>
      </p:sp>
    </p:spTree>
    <p:extLst>
      <p:ext uri="{BB962C8B-B14F-4D97-AF65-F5344CB8AC3E}">
        <p14:creationId xmlns:p14="http://schemas.microsoft.com/office/powerpoint/2010/main" val="416895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88" y="298450"/>
            <a:ext cx="8679929" cy="492443"/>
          </a:xfrm>
        </p:spPr>
        <p:txBody>
          <a:bodyPr/>
          <a:lstStyle/>
          <a:p>
            <a:r>
              <a:rPr lang="en-US" dirty="0" smtClean="0"/>
              <a:t>Boosting</a:t>
            </a:r>
            <a:endParaRPr lang="en-US" dirty="0"/>
          </a:p>
        </p:txBody>
      </p:sp>
      <p:sp>
        <p:nvSpPr>
          <p:cNvPr id="3" name="Text Placeholder 2"/>
          <p:cNvSpPr>
            <a:spLocks noGrp="1"/>
          </p:cNvSpPr>
          <p:nvPr>
            <p:ph type="body" idx="1"/>
          </p:nvPr>
        </p:nvSpPr>
        <p:spPr>
          <a:xfrm>
            <a:off x="244214" y="1428496"/>
            <a:ext cx="8630170" cy="3693319"/>
          </a:xfrm>
        </p:spPr>
        <p:txBody>
          <a:bodyPr/>
          <a:lstStyle/>
          <a:p>
            <a:pPr algn="just"/>
            <a:r>
              <a:rPr lang="en-US" dirty="0"/>
              <a:t>This environment allows future weak learners to focus more extensively on previous weak learners that were misclassified.</a:t>
            </a:r>
          </a:p>
          <a:p>
            <a:pPr algn="just"/>
            <a:r>
              <a:rPr lang="en-US" dirty="0"/>
              <a:t>The basic difference between the various types of boosting algorithms is “the technique” used in weighting training data points. </a:t>
            </a:r>
            <a:r>
              <a:rPr lang="en-US" dirty="0" err="1">
                <a:hlinkClick r:id="rId2"/>
              </a:rPr>
              <a:t>AdaBoost</a:t>
            </a:r>
            <a:r>
              <a:rPr lang="en-US" dirty="0"/>
              <a:t> is a popular Machine Learning algorithm and historically significant, being the first algorithm capable of working with weak learners. More recent algorithms include </a:t>
            </a:r>
            <a:r>
              <a:rPr lang="en-US" dirty="0" err="1"/>
              <a:t>BrownBoost</a:t>
            </a:r>
            <a:r>
              <a:rPr lang="en-US" dirty="0"/>
              <a:t>, </a:t>
            </a:r>
            <a:r>
              <a:rPr lang="en-US" dirty="0" err="1"/>
              <a:t>LPBoost</a:t>
            </a:r>
            <a:r>
              <a:rPr lang="en-US" dirty="0"/>
              <a:t>, </a:t>
            </a:r>
            <a:r>
              <a:rPr lang="en-US" dirty="0" err="1"/>
              <a:t>MadaBoost</a:t>
            </a:r>
            <a:r>
              <a:rPr lang="en-US" dirty="0"/>
              <a:t>, </a:t>
            </a:r>
            <a:r>
              <a:rPr lang="en-US" dirty="0" err="1"/>
              <a:t>TotalBoost</a:t>
            </a:r>
            <a:r>
              <a:rPr lang="en-US" dirty="0"/>
              <a:t>, </a:t>
            </a:r>
            <a:r>
              <a:rPr lang="en-US" dirty="0" err="1"/>
              <a:t>xgboost</a:t>
            </a:r>
            <a:r>
              <a:rPr lang="en-US" dirty="0"/>
              <a:t>, and </a:t>
            </a:r>
            <a:r>
              <a:rPr lang="en-US" dirty="0" err="1"/>
              <a:t>LogitBoost</a:t>
            </a:r>
            <a:r>
              <a:rPr lang="en-US" dirty="0"/>
              <a:t>. A large number boosting algorithms work within the </a:t>
            </a:r>
            <a:r>
              <a:rPr lang="en-US" dirty="0" err="1"/>
              <a:t>AnyBoost</a:t>
            </a:r>
            <a:r>
              <a:rPr lang="en-US" dirty="0"/>
              <a:t> framework.</a:t>
            </a:r>
          </a:p>
          <a:p>
            <a:pPr algn="just"/>
            <a:endParaRPr lang="en-US" dirty="0"/>
          </a:p>
        </p:txBody>
      </p:sp>
    </p:spTree>
    <p:extLst>
      <p:ext uri="{BB962C8B-B14F-4D97-AF65-F5344CB8AC3E}">
        <p14:creationId xmlns:p14="http://schemas.microsoft.com/office/powerpoint/2010/main" val="27231207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5" y="2984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44214" y="1428496"/>
            <a:ext cx="8630170" cy="4431983"/>
          </a:xfrm>
        </p:spPr>
        <p:txBody>
          <a:bodyPr/>
          <a:lstStyle/>
          <a:p>
            <a:pPr algn="just"/>
            <a:r>
              <a:rPr lang="en-US" b="1" dirty="0"/>
              <a:t>Speech Recognition</a:t>
            </a:r>
            <a:endParaRPr lang="en-US" dirty="0"/>
          </a:p>
          <a:p>
            <a:pPr algn="just"/>
            <a:r>
              <a:rPr lang="en-US" dirty="0"/>
              <a:t>Currently, much of </a:t>
            </a:r>
            <a:r>
              <a:rPr lang="en-US" dirty="0">
                <a:hlinkClick r:id="rId2"/>
              </a:rPr>
              <a:t>speech recognition training</a:t>
            </a:r>
            <a:r>
              <a:rPr lang="en-US" dirty="0"/>
              <a:t> is being done by a Deep Learning technique called Long Short-Term Memory (LSTM), a neural network model described by Jürgen </a:t>
            </a:r>
            <a:r>
              <a:rPr lang="en-US" dirty="0" err="1"/>
              <a:t>Schmidhuber</a:t>
            </a:r>
            <a:r>
              <a:rPr lang="en-US" dirty="0"/>
              <a:t> and Sepp </a:t>
            </a:r>
            <a:r>
              <a:rPr lang="en-US" dirty="0" err="1"/>
              <a:t>Hochreiter</a:t>
            </a:r>
            <a:r>
              <a:rPr lang="en-US" dirty="0"/>
              <a:t> in 1997. LSTM can learn tasks that require memory of events that took place thousands of discrete steps earlier, which is quite important for speech.</a:t>
            </a:r>
          </a:p>
          <a:p>
            <a:pPr algn="just"/>
            <a:r>
              <a:rPr lang="en-US" dirty="0"/>
              <a:t>Around the year 2007, Long Short-Term Memory started outperforming more traditional speech recognition programs. In 2015, the Google speech recognition program reportedly had a significant performance jump of 49 percent using a CTC-trained LSTM.</a:t>
            </a:r>
          </a:p>
          <a:p>
            <a:pPr algn="just"/>
            <a:endParaRPr lang="en-US" dirty="0"/>
          </a:p>
        </p:txBody>
      </p:sp>
    </p:spTree>
    <p:extLst>
      <p:ext uri="{BB962C8B-B14F-4D97-AF65-F5344CB8AC3E}">
        <p14:creationId xmlns:p14="http://schemas.microsoft.com/office/powerpoint/2010/main" val="872529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5" y="374650"/>
            <a:ext cx="8679929" cy="492443"/>
          </a:xfrm>
        </p:spPr>
        <p:txBody>
          <a:bodyPr/>
          <a:lstStyle/>
          <a:p>
            <a:r>
              <a:rPr lang="en-US" dirty="0" smtClean="0"/>
              <a:t>History of ML</a:t>
            </a:r>
            <a:endParaRPr lang="en-US" dirty="0"/>
          </a:p>
        </p:txBody>
      </p:sp>
      <p:sp>
        <p:nvSpPr>
          <p:cNvPr id="3" name="Text Placeholder 2"/>
          <p:cNvSpPr>
            <a:spLocks noGrp="1"/>
          </p:cNvSpPr>
          <p:nvPr>
            <p:ph type="body" idx="1"/>
          </p:nvPr>
        </p:nvSpPr>
        <p:spPr>
          <a:xfrm>
            <a:off x="244214" y="1212850"/>
            <a:ext cx="8630170" cy="5909310"/>
          </a:xfrm>
        </p:spPr>
        <p:txBody>
          <a:bodyPr/>
          <a:lstStyle/>
          <a:p>
            <a:pPr algn="just"/>
            <a:r>
              <a:rPr lang="en-US" b="1" dirty="0"/>
              <a:t>Facial Recognition Becomes a Reality</a:t>
            </a:r>
            <a:endParaRPr lang="en-US" dirty="0"/>
          </a:p>
          <a:p>
            <a:pPr algn="just"/>
            <a:r>
              <a:rPr lang="en-US" dirty="0"/>
              <a:t>In 2006, the </a:t>
            </a:r>
            <a:r>
              <a:rPr lang="en-US" i="1" dirty="0">
                <a:hlinkClick r:id="rId2"/>
              </a:rPr>
              <a:t>Face Recognition Grand Challenge</a:t>
            </a:r>
            <a:r>
              <a:rPr lang="en-US" dirty="0"/>
              <a:t> – a National Institute of Standards and Technology program – evaluated the popular face recognition algorithms of the time. 3D face scans, iris images, and high-resolution face images were tested. Their findings suggested the new algorithms were ten times more accurate than the facial recognition algorithms from 2002 and 100 times more accurate than those from 1995. Some of the algorithms were able to outperform human participants in recognizing faces and could uniquely identify identical twins.</a:t>
            </a:r>
          </a:p>
          <a:p>
            <a:pPr algn="just"/>
            <a:r>
              <a:rPr lang="en-US" dirty="0"/>
              <a:t>In 2012, Google’s X Lab developed an ML algorithm that can autonomously browse and find videos containing cats. In 2014, Facebook developed </a:t>
            </a:r>
            <a:r>
              <a:rPr lang="en-US" dirty="0" err="1"/>
              <a:t>DeepFace</a:t>
            </a:r>
            <a:r>
              <a:rPr lang="en-US" dirty="0"/>
              <a:t>, an algorithm capable of recognizing or verifying individuals in photographs with the same accuracy as humans.</a:t>
            </a:r>
          </a:p>
          <a:p>
            <a:pPr algn="just"/>
            <a:endParaRPr lang="en-US" dirty="0"/>
          </a:p>
        </p:txBody>
      </p:sp>
    </p:spTree>
    <p:extLst>
      <p:ext uri="{BB962C8B-B14F-4D97-AF65-F5344CB8AC3E}">
        <p14:creationId xmlns:p14="http://schemas.microsoft.com/office/powerpoint/2010/main" val="14896164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Present</a:t>
            </a:r>
            <a:br>
              <a:rPr lang="en-US" dirty="0"/>
            </a:br>
            <a:endParaRPr lang="en-US" dirty="0"/>
          </a:p>
        </p:txBody>
      </p:sp>
      <p:sp>
        <p:nvSpPr>
          <p:cNvPr id="3" name="Text Placeholder 2"/>
          <p:cNvSpPr>
            <a:spLocks noGrp="1"/>
          </p:cNvSpPr>
          <p:nvPr>
            <p:ph type="body" idx="1"/>
          </p:nvPr>
        </p:nvSpPr>
        <p:spPr>
          <a:xfrm>
            <a:off x="244214" y="1428496"/>
            <a:ext cx="8630170" cy="3323987"/>
          </a:xfrm>
        </p:spPr>
        <p:txBody>
          <a:bodyPr/>
          <a:lstStyle/>
          <a:p>
            <a:pPr algn="just"/>
            <a:r>
              <a:rPr lang="en-US" dirty="0" smtClean="0"/>
              <a:t>Recently</a:t>
            </a:r>
            <a:r>
              <a:rPr lang="en-US" dirty="0"/>
              <a:t>, Machine Learning was defined by Stanford University as “the science of getting computers to act without being explicitly programmed.” Machine Learning is now responsible for some of the most significant advancements in technology, such as the new industry of self-driving vehicles. </a:t>
            </a:r>
            <a:r>
              <a:rPr lang="en-US" dirty="0">
                <a:hlinkClick r:id="rId2"/>
              </a:rPr>
              <a:t>Machine Learning</a:t>
            </a:r>
            <a:r>
              <a:rPr lang="en-US" dirty="0"/>
              <a:t> has prompted a new array of concepts and technologies, including supervised and unsupervised learning, new algorithms for robots, the </a:t>
            </a:r>
            <a:r>
              <a:rPr lang="en-US" dirty="0">
                <a:hlinkClick r:id="rId3"/>
              </a:rPr>
              <a:t>Internet of Things</a:t>
            </a:r>
            <a:r>
              <a:rPr lang="en-US" dirty="0"/>
              <a:t>, analytics tools, </a:t>
            </a:r>
            <a:r>
              <a:rPr lang="en-US" dirty="0" err="1"/>
              <a:t>chatbots</a:t>
            </a:r>
            <a:r>
              <a:rPr lang="en-US" dirty="0"/>
              <a:t>, and more.</a:t>
            </a:r>
          </a:p>
          <a:p>
            <a:pPr algn="just"/>
            <a:endParaRPr lang="en-US" dirty="0"/>
          </a:p>
        </p:txBody>
      </p:sp>
    </p:spTree>
    <p:extLst>
      <p:ext uri="{BB962C8B-B14F-4D97-AF65-F5344CB8AC3E}">
        <p14:creationId xmlns:p14="http://schemas.microsoft.com/office/powerpoint/2010/main" val="565099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Present</a:t>
            </a:r>
            <a:br>
              <a:rPr lang="en-US" dirty="0"/>
            </a:br>
            <a:endParaRPr lang="en-US" dirty="0"/>
          </a:p>
        </p:txBody>
      </p:sp>
      <p:sp>
        <p:nvSpPr>
          <p:cNvPr id="3" name="Text Placeholder 2"/>
          <p:cNvSpPr>
            <a:spLocks noGrp="1"/>
          </p:cNvSpPr>
          <p:nvPr>
            <p:ph type="body" idx="1"/>
          </p:nvPr>
        </p:nvSpPr>
        <p:spPr>
          <a:xfrm>
            <a:off x="188308" y="1289050"/>
            <a:ext cx="8630170" cy="5755422"/>
          </a:xfrm>
        </p:spPr>
        <p:txBody>
          <a:bodyPr/>
          <a:lstStyle/>
          <a:p>
            <a:r>
              <a:rPr lang="en-US" sz="2200" dirty="0"/>
              <a:t>Listed below are </a:t>
            </a:r>
            <a:r>
              <a:rPr lang="en-US" sz="2200" dirty="0">
                <a:hlinkClick r:id="rId2"/>
              </a:rPr>
              <a:t>seven common ways</a:t>
            </a:r>
            <a:r>
              <a:rPr lang="en-US" sz="2200" dirty="0"/>
              <a:t> the world of business is currently using Machine Learning:</a:t>
            </a:r>
          </a:p>
          <a:p>
            <a:r>
              <a:rPr lang="en-US" sz="2200" b="1" dirty="0"/>
              <a:t>Analyzing Sales Data:</a:t>
            </a:r>
            <a:r>
              <a:rPr lang="en-US" sz="2200" dirty="0"/>
              <a:t> Streamlining the data</a:t>
            </a:r>
          </a:p>
          <a:p>
            <a:r>
              <a:rPr lang="en-US" sz="2200" b="1" dirty="0"/>
              <a:t>Real-Time Mobile Personalization:</a:t>
            </a:r>
            <a:r>
              <a:rPr lang="en-US" sz="2200" dirty="0"/>
              <a:t> Promoting the experience</a:t>
            </a:r>
          </a:p>
          <a:p>
            <a:r>
              <a:rPr lang="en-US" sz="2200" b="1" dirty="0"/>
              <a:t>Fraud Detection:</a:t>
            </a:r>
            <a:r>
              <a:rPr lang="en-US" sz="2200" dirty="0"/>
              <a:t> Detecting pattern changes</a:t>
            </a:r>
          </a:p>
          <a:p>
            <a:r>
              <a:rPr lang="en-US" sz="2200" b="1" dirty="0"/>
              <a:t>Product Recommendations:</a:t>
            </a:r>
            <a:r>
              <a:rPr lang="en-US" sz="2200" dirty="0"/>
              <a:t> Customer personalization</a:t>
            </a:r>
          </a:p>
          <a:p>
            <a:r>
              <a:rPr lang="en-US" sz="2200" b="1" dirty="0"/>
              <a:t>Learning Management Systems:</a:t>
            </a:r>
            <a:r>
              <a:rPr lang="en-US" sz="2200" dirty="0"/>
              <a:t> Decision-making programs</a:t>
            </a:r>
          </a:p>
          <a:p>
            <a:r>
              <a:rPr lang="en-US" sz="2200" b="1" dirty="0"/>
              <a:t>Dynamic Pricing:</a:t>
            </a:r>
            <a:r>
              <a:rPr lang="en-US" sz="2200" dirty="0"/>
              <a:t> Flexible pricing based on a need or demand</a:t>
            </a:r>
          </a:p>
          <a:p>
            <a:r>
              <a:rPr lang="en-US" sz="2200" b="1" dirty="0"/>
              <a:t>Natural Language Processing:</a:t>
            </a:r>
            <a:r>
              <a:rPr lang="en-US" sz="2200" dirty="0"/>
              <a:t> Speaking with humans</a:t>
            </a:r>
          </a:p>
          <a:p>
            <a:r>
              <a:rPr lang="en-US" sz="2200" dirty="0"/>
              <a:t>Machine Learning models have become quite adaptive in continuously learning, which makes them increasingly accurate the longer they operate. ML algorithms combined with new computing technologies promote scalability and improve efficiency. Combined with business analytics, Machine Learning can resolve a variety of organizational complexities. Modern ML models can be used to make predictions ranging from outbreaks of disease to the rise and fall of stocks.</a:t>
            </a:r>
          </a:p>
          <a:p>
            <a:endParaRPr lang="en-US" sz="2200" dirty="0"/>
          </a:p>
        </p:txBody>
      </p:sp>
    </p:spTree>
    <p:extLst>
      <p:ext uri="{BB962C8B-B14F-4D97-AF65-F5344CB8AC3E}">
        <p14:creationId xmlns:p14="http://schemas.microsoft.com/office/powerpoint/2010/main" val="4078880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41" y="298450"/>
            <a:ext cx="8679929" cy="492443"/>
          </a:xfrm>
        </p:spPr>
        <p:txBody>
          <a:bodyPr/>
          <a:lstStyle/>
          <a:p>
            <a:r>
              <a:rPr lang="en-US" dirty="0" smtClean="0"/>
              <a:t>Artificial Neural Networks </a:t>
            </a:r>
            <a:endParaRPr lang="en-US" dirty="0"/>
          </a:p>
        </p:txBody>
      </p:sp>
      <p:sp>
        <p:nvSpPr>
          <p:cNvPr id="3" name="Text Placeholder 2"/>
          <p:cNvSpPr>
            <a:spLocks noGrp="1"/>
          </p:cNvSpPr>
          <p:nvPr>
            <p:ph type="body" idx="1"/>
          </p:nvPr>
        </p:nvSpPr>
        <p:spPr>
          <a:xfrm>
            <a:off x="157641" y="1212850"/>
            <a:ext cx="8630170" cy="6278642"/>
          </a:xfrm>
        </p:spPr>
        <p:txBody>
          <a:bodyPr/>
          <a:lstStyle/>
          <a:p>
            <a:r>
              <a:rPr lang="en-US" dirty="0"/>
              <a:t>Your first step in Deep </a:t>
            </a:r>
            <a:r>
              <a:rPr lang="en-US" dirty="0" smtClean="0"/>
              <a:t>Learning.</a:t>
            </a:r>
          </a:p>
          <a:p>
            <a:r>
              <a:rPr lang="en-US" dirty="0"/>
              <a:t>Deep Learning is the most exciting and powerful branch of Machine Learning. It's a technique that teaches computers to do what comes naturally to humans: learn by example. Deep learning is a key technology behind driverless cars, enabling them to recognize a stop sign or to distinguish a pedestrian from a lamppost. It is the key to voice control in consumer devices like phones, tablets, TVs, and hands-free speakers. Deep learning is getting lots of attention lately and for good reason. It’s achieving results that were not possible before.</a:t>
            </a:r>
          </a:p>
          <a:p>
            <a:r>
              <a:rPr lang="en-US" dirty="0"/>
              <a:t>In deep learning, a computer model learns to perform classification tasks directly from images, text, or sound. Deep learning models can achieve state-of-the-art accuracy, sometimes exceeding human-level performance. Models are trained by using a large set of labeled data and neural network architectures that contain many layers.</a:t>
            </a:r>
          </a:p>
          <a:p>
            <a:endParaRPr lang="en-US" dirty="0"/>
          </a:p>
          <a:p>
            <a:endParaRPr lang="en-US" dirty="0"/>
          </a:p>
        </p:txBody>
      </p:sp>
    </p:spTree>
    <p:extLst>
      <p:ext uri="{BB962C8B-B14F-4D97-AF65-F5344CB8AC3E}">
        <p14:creationId xmlns:p14="http://schemas.microsoft.com/office/powerpoint/2010/main" val="17570763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46" y="298450"/>
            <a:ext cx="8679929" cy="492443"/>
          </a:xfrm>
        </p:spPr>
        <p:txBody>
          <a:bodyPr/>
          <a:lstStyle/>
          <a:p>
            <a:r>
              <a:rPr lang="en-US" dirty="0" smtClean="0"/>
              <a:t>Artificial Neural Network</a:t>
            </a:r>
            <a:endParaRPr lang="en-US" dirty="0"/>
          </a:p>
        </p:txBody>
      </p:sp>
      <p:sp>
        <p:nvSpPr>
          <p:cNvPr id="3" name="Text Placeholder 2"/>
          <p:cNvSpPr>
            <a:spLocks noGrp="1"/>
          </p:cNvSpPr>
          <p:nvPr>
            <p:ph type="body" idx="1"/>
          </p:nvPr>
        </p:nvSpPr>
        <p:spPr>
          <a:xfrm>
            <a:off x="244214" y="1428496"/>
            <a:ext cx="6448686" cy="4801314"/>
          </a:xfrm>
        </p:spPr>
        <p:txBody>
          <a:bodyPr/>
          <a:lstStyle/>
          <a:p>
            <a:r>
              <a:rPr lang="en-US" dirty="0"/>
              <a:t>Deep Learning models can be used for a variety of complex tasks:</a:t>
            </a:r>
          </a:p>
          <a:p>
            <a:r>
              <a:rPr lang="en-US" dirty="0"/>
              <a:t>Artificial Neural Networks(ANN) for Regression and classification</a:t>
            </a:r>
          </a:p>
          <a:p>
            <a:r>
              <a:rPr lang="en-US" dirty="0"/>
              <a:t>Convolutional Neural Networks(CNN) for Computer Vision</a:t>
            </a:r>
          </a:p>
          <a:p>
            <a:r>
              <a:rPr lang="en-US" dirty="0"/>
              <a:t>Recurrent Neural Networks(RNN) for Time Series analysis</a:t>
            </a:r>
          </a:p>
          <a:p>
            <a:r>
              <a:rPr lang="en-US" dirty="0"/>
              <a:t>Self-organizing maps for Feature extraction</a:t>
            </a:r>
          </a:p>
          <a:p>
            <a:r>
              <a:rPr lang="en-US" dirty="0"/>
              <a:t>Deep Boltzmann machines for Recommendation systems</a:t>
            </a:r>
          </a:p>
          <a:p>
            <a:r>
              <a:rPr lang="en-US" dirty="0"/>
              <a:t>Auto Encoders for Recommendation systems</a:t>
            </a:r>
          </a:p>
          <a:p>
            <a:endParaRPr lang="en-US" dirty="0"/>
          </a:p>
        </p:txBody>
      </p:sp>
      <p:pic>
        <p:nvPicPr>
          <p:cNvPr id="4098" name="Picture 2" descr="Image for pos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45300" y="12128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393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5" y="298450"/>
            <a:ext cx="8679929" cy="492443"/>
          </a:xfrm>
        </p:spPr>
        <p:txBody>
          <a:bodyPr/>
          <a:lstStyle/>
          <a:p>
            <a:r>
              <a:rPr lang="en-US" dirty="0" smtClean="0"/>
              <a:t>Artificial Neural Network : Definition</a:t>
            </a:r>
            <a:endParaRPr lang="en-US" dirty="0"/>
          </a:p>
        </p:txBody>
      </p:sp>
      <p:sp>
        <p:nvSpPr>
          <p:cNvPr id="3" name="Text Placeholder 2"/>
          <p:cNvSpPr>
            <a:spLocks noGrp="1"/>
          </p:cNvSpPr>
          <p:nvPr>
            <p:ph type="body" idx="1"/>
          </p:nvPr>
        </p:nvSpPr>
        <p:spPr>
          <a:xfrm>
            <a:off x="244214" y="1428496"/>
            <a:ext cx="8630170" cy="1846659"/>
          </a:xfrm>
        </p:spPr>
        <p:txBody>
          <a:bodyPr/>
          <a:lstStyle/>
          <a:p>
            <a:r>
              <a:rPr lang="en-US" b="1" i="1" dirty="0"/>
              <a:t>Artificial Neural Networks or ANN is an information processing paradigm that is inspired by the way the biological nervous system such as brain process information. It is composed of large number of highly interconnected processing elements(neurons) working in unison to solve a specific problem</a:t>
            </a:r>
            <a:endParaRPr lang="en-US" dirty="0"/>
          </a:p>
        </p:txBody>
      </p:sp>
    </p:spTree>
    <p:extLst>
      <p:ext uri="{BB962C8B-B14F-4D97-AF65-F5344CB8AC3E}">
        <p14:creationId xmlns:p14="http://schemas.microsoft.com/office/powerpoint/2010/main" val="3411006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298450"/>
            <a:ext cx="8679929" cy="492443"/>
          </a:xfrm>
        </p:spPr>
        <p:txBody>
          <a:bodyPr/>
          <a:lstStyle/>
          <a:p>
            <a:r>
              <a:rPr lang="en-US" dirty="0" smtClean="0"/>
              <a:t>Example of Machine Learning</a:t>
            </a:r>
            <a:endParaRPr lang="en-US" dirty="0"/>
          </a:p>
        </p:txBody>
      </p:sp>
      <p:sp>
        <p:nvSpPr>
          <p:cNvPr id="4" name="Rectangle 1"/>
          <p:cNvSpPr>
            <a:spLocks noChangeArrowheads="1"/>
          </p:cNvSpPr>
          <p:nvPr/>
        </p:nvSpPr>
        <p:spPr bwMode="auto">
          <a:xfrm>
            <a:off x="219335" y="1441450"/>
            <a:ext cx="3120765" cy="5278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What is Machine Learning?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Have you ever shopped online? So while checking for a product, did you noticed when it recommends for a product similar to what you are looking for? or did you noticed “the person bought this product also bought this” combination of products. How are they doing this recommendation? This is machine learning.</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 </a:t>
            </a:r>
          </a:p>
        </p:txBody>
      </p:sp>
      <p:pic>
        <p:nvPicPr>
          <p:cNvPr id="1026" name="Picture 2" descr="What is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400" y="1441450"/>
            <a:ext cx="513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9108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smtClean="0"/>
              <a:t>Perceptron</a:t>
            </a:r>
            <a:endParaRPr lang="en-US" dirty="0"/>
          </a:p>
        </p:txBody>
      </p:sp>
      <p:sp>
        <p:nvSpPr>
          <p:cNvPr id="3" name="Text Placeholder 2"/>
          <p:cNvSpPr>
            <a:spLocks noGrp="1"/>
          </p:cNvSpPr>
          <p:nvPr>
            <p:ph type="body" idx="1"/>
          </p:nvPr>
        </p:nvSpPr>
        <p:spPr>
          <a:xfrm>
            <a:off x="244214" y="1428496"/>
            <a:ext cx="8630170" cy="1846659"/>
          </a:xfrm>
        </p:spPr>
        <p:txBody>
          <a:bodyPr/>
          <a:lstStyle/>
          <a:p>
            <a:r>
              <a:rPr lang="en-US" dirty="0"/>
              <a:t>The following diagram represents the general model of ANN which is inspired by a biological neuron. It is also called Perceptron.</a:t>
            </a:r>
          </a:p>
          <a:p>
            <a:r>
              <a:rPr lang="en-US" dirty="0"/>
              <a:t>A single layer neural network is called a Perceptron. It gives a single output.</a:t>
            </a:r>
          </a:p>
          <a:p>
            <a:endParaRPr lang="en-US" dirty="0"/>
          </a:p>
        </p:txBody>
      </p:sp>
      <p:pic>
        <p:nvPicPr>
          <p:cNvPr id="512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3269770"/>
            <a:ext cx="74676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913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6" y="374650"/>
            <a:ext cx="8679929" cy="492443"/>
          </a:xfrm>
        </p:spPr>
        <p:txBody>
          <a:bodyPr/>
          <a:lstStyle/>
          <a:p>
            <a:r>
              <a:rPr lang="en-US" dirty="0" smtClean="0"/>
              <a:t>Explanation of Perceptron</a:t>
            </a:r>
            <a:endParaRPr lang="en-US" dirty="0"/>
          </a:p>
        </p:txBody>
      </p:sp>
      <p:sp>
        <p:nvSpPr>
          <p:cNvPr id="4" name="Rectangle 1"/>
          <p:cNvSpPr>
            <a:spLocks noGrp="1" noChangeArrowheads="1"/>
          </p:cNvSpPr>
          <p:nvPr>
            <p:ph type="body" idx="1"/>
          </p:nvPr>
        </p:nvSpPr>
        <p:spPr bwMode="auto">
          <a:xfrm>
            <a:off x="219335" y="1517650"/>
            <a:ext cx="8655050" cy="489364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92929"/>
                </a:solidFill>
                <a:effectLst/>
                <a:latin typeface="medium-content-serif-font"/>
              </a:rPr>
              <a:t>In the above figure, for one single observation, </a:t>
            </a:r>
            <a:r>
              <a:rPr kumimoji="0" lang="en-US" altLang="en-US" b="0" i="0" u="none" strike="noStrike" cap="none" normalizeH="0" baseline="0" dirty="0" smtClean="0">
                <a:ln>
                  <a:noFill/>
                </a:ln>
                <a:solidFill>
                  <a:srgbClr val="292929"/>
                </a:solidFill>
                <a:effectLst/>
                <a:latin typeface="Menlo"/>
              </a:rPr>
              <a:t>x0, x1, x2, x3...x(n)</a:t>
            </a:r>
            <a:r>
              <a:rPr kumimoji="0" lang="en-US" altLang="en-US" b="0" i="0" u="none" strike="noStrike" cap="none" normalizeH="0" baseline="0" dirty="0" smtClean="0">
                <a:ln>
                  <a:noFill/>
                </a:ln>
                <a:solidFill>
                  <a:srgbClr val="292929"/>
                </a:solidFill>
                <a:effectLst/>
                <a:latin typeface="medium-content-serif-font"/>
              </a:rPr>
              <a:t> represents various inputs(independent variables) to the network. Each of these inputs is multiplied by a connection weight or synapse. The weights are represented as </a:t>
            </a:r>
            <a:r>
              <a:rPr kumimoji="0" lang="en-US" altLang="en-US" b="0" i="0" u="none" strike="noStrike" cap="none" normalizeH="0" baseline="0" dirty="0" smtClean="0">
                <a:ln>
                  <a:noFill/>
                </a:ln>
                <a:solidFill>
                  <a:srgbClr val="292929"/>
                </a:solidFill>
                <a:effectLst/>
                <a:latin typeface="Menlo"/>
              </a:rPr>
              <a:t>w0, w1, w2, w3….w(n)</a:t>
            </a:r>
            <a:r>
              <a:rPr kumimoji="0" lang="en-US" altLang="en-US" b="0" i="0" u="none" strike="noStrike" cap="none" normalizeH="0" baseline="0" dirty="0" smtClean="0">
                <a:ln>
                  <a:noFill/>
                </a:ln>
                <a:solidFill>
                  <a:srgbClr val="292929"/>
                </a:solidFill>
                <a:effectLst/>
                <a:latin typeface="medium-content-serif-font"/>
              </a:rPr>
              <a:t> . </a:t>
            </a:r>
            <a:r>
              <a:rPr kumimoji="0" lang="en-US" altLang="en-US" b="1" i="0" u="none" strike="noStrike" cap="none" normalizeH="0" baseline="0" dirty="0" smtClean="0">
                <a:ln>
                  <a:noFill/>
                </a:ln>
                <a:solidFill>
                  <a:srgbClr val="292929"/>
                </a:solidFill>
                <a:effectLst/>
                <a:latin typeface="medium-content-serif-font"/>
              </a:rPr>
              <a:t>Weight shows the strength of a particular node.</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92929"/>
                </a:solidFill>
                <a:effectLst/>
                <a:latin typeface="medium-content-serif-font"/>
              </a:rPr>
              <a:t>b is a bias value. A bias value allows you to shift the activation function up or down.</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92929"/>
                </a:solidFill>
                <a:effectLst/>
                <a:latin typeface="medium-content-serif-font"/>
              </a:rPr>
              <a:t>In the simplest case, these products are summed, fed to a transfer function (activation function) to generate a result, and this result is sent as output.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92929"/>
                </a:solidFill>
                <a:effectLst/>
                <a:latin typeface="medium-content-serif-font"/>
              </a:rPr>
              <a:t>Mathematically,</a:t>
            </a:r>
            <a:r>
              <a:rPr kumimoji="0" lang="en-US" altLang="en-US" b="0" i="0" u="none" strike="noStrike" cap="none" normalizeH="0" baseline="0" dirty="0" smtClean="0">
                <a:ln>
                  <a:noFill/>
                </a:ln>
                <a:solidFill>
                  <a:srgbClr val="292929"/>
                </a:solidFill>
                <a:effectLst/>
                <a:latin typeface="Menlo"/>
              </a:rPr>
              <a:t> x1.w1 + x2.w2 + x3.w3 ...... </a:t>
            </a:r>
            <a:r>
              <a:rPr kumimoji="0" lang="en-US" altLang="en-US" b="0" i="0" u="none" strike="noStrike" cap="none" normalizeH="0" baseline="0" dirty="0" err="1" smtClean="0">
                <a:ln>
                  <a:noFill/>
                </a:ln>
                <a:solidFill>
                  <a:srgbClr val="292929"/>
                </a:solidFill>
                <a:effectLst/>
                <a:latin typeface="Menlo"/>
              </a:rPr>
              <a:t>xn.wn</a:t>
            </a:r>
            <a:r>
              <a:rPr kumimoji="0" lang="en-US" altLang="en-US" b="0" i="0" u="none" strike="noStrike" cap="none" normalizeH="0" baseline="0" dirty="0" smtClean="0">
                <a:ln>
                  <a:noFill/>
                </a:ln>
                <a:solidFill>
                  <a:srgbClr val="292929"/>
                </a:solidFill>
                <a:effectLst/>
                <a:latin typeface="Menlo"/>
              </a:rPr>
              <a:t> = ∑ </a:t>
            </a:r>
            <a:r>
              <a:rPr kumimoji="0" lang="en-US" altLang="en-US" b="0" i="0" u="none" strike="noStrike" cap="none" normalizeH="0" baseline="0" dirty="0" err="1" smtClean="0">
                <a:ln>
                  <a:noFill/>
                </a:ln>
                <a:solidFill>
                  <a:srgbClr val="292929"/>
                </a:solidFill>
                <a:effectLst/>
                <a:latin typeface="Menlo"/>
              </a:rPr>
              <a:t>xi.wi</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92929"/>
                </a:solidFill>
                <a:effectLst/>
                <a:latin typeface="medium-content-serif-font"/>
              </a:rPr>
              <a:t>Now activation function is applied </a:t>
            </a:r>
            <a:r>
              <a:rPr kumimoji="0" lang="en-US" altLang="en-US" b="0" i="0" u="none" strike="noStrike" cap="none" normalizeH="0" baseline="0" dirty="0" smtClean="0">
                <a:ln>
                  <a:noFill/>
                </a:ln>
                <a:solidFill>
                  <a:srgbClr val="292929"/>
                </a:solidFill>
                <a:effectLst/>
                <a:latin typeface="Menlo"/>
              </a:rPr>
              <a:t>𝜙(∑ </a:t>
            </a:r>
            <a:r>
              <a:rPr kumimoji="0" lang="en-US" altLang="en-US" b="0" i="0" u="none" strike="noStrike" cap="none" normalizeH="0" baseline="0" dirty="0" err="1" smtClean="0">
                <a:ln>
                  <a:noFill/>
                </a:ln>
                <a:solidFill>
                  <a:srgbClr val="292929"/>
                </a:solidFill>
                <a:effectLst/>
                <a:latin typeface="Menlo"/>
              </a:rPr>
              <a:t>xi.wi</a:t>
            </a:r>
            <a:r>
              <a:rPr kumimoji="0" lang="en-US" altLang="en-US" b="0" i="0" u="none" strike="noStrike" cap="none" normalizeH="0" baseline="0" dirty="0" smtClean="0">
                <a:ln>
                  <a:noFill/>
                </a:ln>
                <a:solidFill>
                  <a:srgbClr val="292929"/>
                </a:solidFill>
                <a:effectLst/>
                <a:latin typeface="Menlo"/>
              </a:rPr>
              <a:t>)</a:t>
            </a: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077297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298450"/>
            <a:ext cx="8679929" cy="715010"/>
          </a:xfrm>
        </p:spPr>
        <p:txBody>
          <a:bodyPr/>
          <a:lstStyle/>
          <a:p>
            <a:r>
              <a:rPr lang="en-US" dirty="0"/>
              <a:t>Activation function</a:t>
            </a:r>
            <a:br>
              <a:rPr lang="en-US" dirty="0"/>
            </a:br>
            <a:endParaRPr lang="en-US" dirty="0"/>
          </a:p>
        </p:txBody>
      </p:sp>
      <p:sp>
        <p:nvSpPr>
          <p:cNvPr id="3" name="Text Placeholder 2"/>
          <p:cNvSpPr>
            <a:spLocks noGrp="1"/>
          </p:cNvSpPr>
          <p:nvPr>
            <p:ph type="body" idx="1"/>
          </p:nvPr>
        </p:nvSpPr>
        <p:spPr>
          <a:xfrm>
            <a:off x="244214" y="1428496"/>
            <a:ext cx="8630170" cy="5170646"/>
          </a:xfrm>
        </p:spPr>
        <p:txBody>
          <a:bodyPr/>
          <a:lstStyle/>
          <a:p>
            <a:r>
              <a:rPr lang="en-US" dirty="0"/>
              <a:t>The Activation function is important for an ANN to learn and make sense of something really complicated. Their main purpose is to convert an input signal of a node in an ANN to an output signal. This output signal is used as input to the next layer in the stack</a:t>
            </a:r>
            <a:r>
              <a:rPr lang="en-US" dirty="0" smtClean="0"/>
              <a:t>.</a:t>
            </a:r>
          </a:p>
          <a:p>
            <a:endParaRPr lang="en-US" dirty="0" smtClean="0"/>
          </a:p>
          <a:p>
            <a:r>
              <a:rPr lang="en-US" b="1" i="1" dirty="0" smtClean="0"/>
              <a:t>Activation </a:t>
            </a:r>
            <a:r>
              <a:rPr lang="en-US" b="1" i="1" dirty="0"/>
              <a:t>function decides whether a neuron should be activated or not by calculating the weighted sum and further adding bias to it. The motive is to introduce non-linearity into the output of a neuron</a:t>
            </a:r>
            <a:r>
              <a:rPr lang="en-US" b="1" i="1" dirty="0" smtClean="0"/>
              <a:t>.</a:t>
            </a:r>
          </a:p>
          <a:p>
            <a:endParaRPr lang="en-US" dirty="0" smtClean="0"/>
          </a:p>
          <a:p>
            <a:r>
              <a:rPr lang="en-US" dirty="0" smtClean="0"/>
              <a:t>If </a:t>
            </a:r>
            <a:r>
              <a:rPr lang="en-US" dirty="0"/>
              <a:t>we do not apply activation function then the output signal would be simply linear function(one-degree polynomial). Now, a linear function is easy to solve but they are limited in their complexity, have less power. Without activation function, our model cannot learn and model complicated data such as images, videos, audio, speech, etc.</a:t>
            </a:r>
          </a:p>
        </p:txBody>
      </p:sp>
    </p:spTree>
    <p:extLst>
      <p:ext uri="{BB962C8B-B14F-4D97-AF65-F5344CB8AC3E}">
        <p14:creationId xmlns:p14="http://schemas.microsoft.com/office/powerpoint/2010/main" val="23932415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the question arises why do we need Non-Linearity?</a:t>
            </a:r>
          </a:p>
        </p:txBody>
      </p:sp>
      <p:sp>
        <p:nvSpPr>
          <p:cNvPr id="3" name="Text Placeholder 2"/>
          <p:cNvSpPr>
            <a:spLocks noGrp="1"/>
          </p:cNvSpPr>
          <p:nvPr>
            <p:ph type="body" idx="1"/>
          </p:nvPr>
        </p:nvSpPr>
        <p:spPr>
          <a:xfrm>
            <a:off x="244214" y="1428496"/>
            <a:ext cx="8630170" cy="3693319"/>
          </a:xfrm>
        </p:spPr>
        <p:txBody>
          <a:bodyPr/>
          <a:lstStyle/>
          <a:p>
            <a:pPr algn="just"/>
            <a:r>
              <a:rPr lang="en-US" dirty="0"/>
              <a:t>Non-Linear functions are those which have a degree more than one and they have a curvature. Now we need a neural network to learn and represent almost anything and any arbitrary complex function that maps an input to output</a:t>
            </a:r>
            <a:r>
              <a:rPr lang="en-US" dirty="0" smtClean="0"/>
              <a:t>.</a:t>
            </a:r>
          </a:p>
          <a:p>
            <a:pPr algn="just"/>
            <a:endParaRPr lang="en-US" dirty="0"/>
          </a:p>
          <a:p>
            <a:pPr algn="just"/>
            <a:endParaRPr lang="en-US" dirty="0"/>
          </a:p>
          <a:p>
            <a:pPr algn="just"/>
            <a:r>
              <a:rPr lang="en-US" dirty="0"/>
              <a:t>Neural Network is considered </a:t>
            </a:r>
            <a:r>
              <a:rPr lang="en-US" b="1" dirty="0"/>
              <a:t>“Universal Function </a:t>
            </a:r>
            <a:r>
              <a:rPr lang="en-US" b="1" dirty="0" err="1"/>
              <a:t>Approximators</a:t>
            </a:r>
            <a:r>
              <a:rPr lang="en-US" b="1" dirty="0"/>
              <a:t>”. </a:t>
            </a:r>
            <a:r>
              <a:rPr lang="en-US" dirty="0"/>
              <a:t>It means they can learn and compute any function at all.</a:t>
            </a:r>
          </a:p>
          <a:p>
            <a:pPr algn="just"/>
            <a:endParaRPr lang="en-US" dirty="0"/>
          </a:p>
        </p:txBody>
      </p:sp>
    </p:spTree>
    <p:extLst>
      <p:ext uri="{BB962C8B-B14F-4D97-AF65-F5344CB8AC3E}">
        <p14:creationId xmlns:p14="http://schemas.microsoft.com/office/powerpoint/2010/main" val="2586664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4508754"/>
          </a:xfrm>
        </p:spPr>
        <p:txBody>
          <a:bodyPr/>
          <a:lstStyle/>
          <a:p>
            <a:pPr marL="457200" indent="-457200">
              <a:buAutoNum type="arabicPeriod"/>
            </a:pPr>
            <a:r>
              <a:rPr lang="en-US" b="1" dirty="0" smtClean="0"/>
              <a:t>Threshold </a:t>
            </a:r>
            <a:r>
              <a:rPr lang="en-US" b="1" dirty="0"/>
              <a:t>Activation Function — (Binary step function)</a:t>
            </a:r>
            <a:r>
              <a:rPr lang="en-US" dirty="0"/>
              <a:t/>
            </a:r>
            <a:br>
              <a:rPr lang="en-US" dirty="0"/>
            </a:br>
            <a:r>
              <a:rPr lang="en-US" dirty="0"/>
              <a:t>A Binary step function is a threshold-based activation function. If the input value is above or below a certain threshold, the neuron is activated and sends exactly the same signal to the next layer</a:t>
            </a:r>
            <a:r>
              <a:rPr lang="en-US" dirty="0" smtClean="0"/>
              <a:t>.</a:t>
            </a:r>
          </a:p>
          <a:p>
            <a:endParaRPr lang="en-US" dirty="0"/>
          </a:p>
        </p:txBody>
      </p:sp>
      <p:pic>
        <p:nvPicPr>
          <p:cNvPr id="7173" name="Picture 5"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1" y="3360308"/>
            <a:ext cx="4371975"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51242" y="5036708"/>
            <a:ext cx="2416111" cy="369332"/>
          </a:xfrm>
          <a:prstGeom prst="rect">
            <a:avLst/>
          </a:prstGeom>
        </p:spPr>
        <p:txBody>
          <a:bodyPr wrap="none">
            <a:spAutoFit/>
          </a:bodyPr>
          <a:lstStyle/>
          <a:p>
            <a:r>
              <a:rPr lang="en-US" dirty="0">
                <a:solidFill>
                  <a:srgbClr val="757575"/>
                </a:solidFill>
                <a:latin typeface="medium-content-sans-serif-font"/>
              </a:rPr>
              <a:t>A Binary step function</a:t>
            </a:r>
            <a:endParaRPr lang="en-US" dirty="0"/>
          </a:p>
        </p:txBody>
      </p:sp>
    </p:spTree>
    <p:extLst>
      <p:ext uri="{BB962C8B-B14F-4D97-AF65-F5344CB8AC3E}">
        <p14:creationId xmlns:p14="http://schemas.microsoft.com/office/powerpoint/2010/main" val="22885327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4214" y="1428496"/>
            <a:ext cx="8630170" cy="2585323"/>
          </a:xfrm>
        </p:spPr>
        <p:txBody>
          <a:bodyPr/>
          <a:lstStyle/>
          <a:p>
            <a:r>
              <a:rPr lang="en-US" dirty="0"/>
              <a:t>Activation function A = “activated” if Y &gt; threshold</a:t>
            </a:r>
          </a:p>
          <a:p>
            <a:r>
              <a:rPr lang="en-US" dirty="0"/>
              <a:t>else not or A=1 if y&gt;threshold 0 otherwise.</a:t>
            </a:r>
          </a:p>
          <a:p>
            <a:r>
              <a:rPr lang="en-US" dirty="0"/>
              <a:t>The problem with this function is for creating a binary classifier ( 1 or 0), but if you want multiple such neurons to be connected to bring in more classes, Class1, Class2, Class3, etc. In this case, all neurons will give 1, so we cannot </a:t>
            </a:r>
            <a:r>
              <a:rPr lang="en-US" dirty="0" smtClean="0"/>
              <a:t>decide.</a:t>
            </a:r>
            <a:endParaRPr lang="en-US" dirty="0"/>
          </a:p>
          <a:p>
            <a:endParaRPr lang="en-US" dirty="0"/>
          </a:p>
        </p:txBody>
      </p:sp>
    </p:spTree>
    <p:extLst>
      <p:ext uri="{BB962C8B-B14F-4D97-AF65-F5344CB8AC3E}">
        <p14:creationId xmlns:p14="http://schemas.microsoft.com/office/powerpoint/2010/main" val="24854698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1846659"/>
          </a:xfrm>
        </p:spPr>
        <p:txBody>
          <a:bodyPr/>
          <a:lstStyle/>
          <a:p>
            <a:r>
              <a:rPr lang="en-US" b="1" dirty="0"/>
              <a:t>Sigmoid Activation Function — (Logistic function)</a:t>
            </a:r>
            <a:r>
              <a:rPr lang="en-US" dirty="0"/>
              <a:t/>
            </a:r>
            <a:br>
              <a:rPr lang="en-US" dirty="0"/>
            </a:br>
            <a:r>
              <a:rPr lang="en-US" dirty="0"/>
              <a:t>A Sigmoid function is a mathematical function having a characteristic “S”-shaped curve or sigmoid curve which ranges between 0 and 1, therefore it is used for models where we need to predict the probability as an output.</a:t>
            </a:r>
          </a:p>
        </p:txBody>
      </p:sp>
      <p:pic>
        <p:nvPicPr>
          <p:cNvPr id="819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3275155"/>
            <a:ext cx="4010025" cy="26705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49700" y="5945749"/>
            <a:ext cx="1646605" cy="369332"/>
          </a:xfrm>
          <a:prstGeom prst="rect">
            <a:avLst/>
          </a:prstGeom>
        </p:spPr>
        <p:txBody>
          <a:bodyPr wrap="none">
            <a:spAutoFit/>
          </a:bodyPr>
          <a:lstStyle/>
          <a:p>
            <a:r>
              <a:rPr lang="en-US" dirty="0">
                <a:solidFill>
                  <a:srgbClr val="757575"/>
                </a:solidFill>
                <a:latin typeface="medium-content-sans-serif-font"/>
              </a:rPr>
              <a:t>Sigmoid curve</a:t>
            </a:r>
            <a:endParaRPr lang="en-US" dirty="0"/>
          </a:p>
        </p:txBody>
      </p:sp>
    </p:spTree>
    <p:extLst>
      <p:ext uri="{BB962C8B-B14F-4D97-AF65-F5344CB8AC3E}">
        <p14:creationId xmlns:p14="http://schemas.microsoft.com/office/powerpoint/2010/main" val="29966728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2215991"/>
          </a:xfrm>
        </p:spPr>
        <p:txBody>
          <a:bodyPr/>
          <a:lstStyle/>
          <a:p>
            <a:r>
              <a:rPr lang="en-US" dirty="0"/>
              <a:t>The Sigmoid function is differentiable, means we can find the slope of the curve at any 2 points.</a:t>
            </a:r>
          </a:p>
          <a:p>
            <a:r>
              <a:rPr lang="en-US" dirty="0"/>
              <a:t>The drawback of the Sigmoid activation function is that it can cause the neural network to get stuck at training time if strong negative input is provided.</a:t>
            </a:r>
          </a:p>
          <a:p>
            <a:endParaRPr lang="en-US" dirty="0"/>
          </a:p>
        </p:txBody>
      </p:sp>
    </p:spTree>
    <p:extLst>
      <p:ext uri="{BB962C8B-B14F-4D97-AF65-F5344CB8AC3E}">
        <p14:creationId xmlns:p14="http://schemas.microsoft.com/office/powerpoint/2010/main" val="23297236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2215991"/>
          </a:xfrm>
        </p:spPr>
        <p:txBody>
          <a:bodyPr/>
          <a:lstStyle/>
          <a:p>
            <a:r>
              <a:rPr lang="en-US" b="1" dirty="0"/>
              <a:t>Hyperbolic Tangent Function — (</a:t>
            </a:r>
            <a:r>
              <a:rPr lang="en-US" b="1" dirty="0" err="1"/>
              <a:t>tanh</a:t>
            </a:r>
            <a:r>
              <a:rPr lang="en-US" b="1" dirty="0"/>
              <a:t>)</a:t>
            </a:r>
            <a:r>
              <a:rPr lang="en-US" dirty="0"/>
              <a:t/>
            </a:r>
            <a:br>
              <a:rPr lang="en-US" dirty="0"/>
            </a:br>
            <a:r>
              <a:rPr lang="en-US" dirty="0"/>
              <a:t>It is similar to Sigmoid but better in performance. It is nonlinear in nature, so great we can stack layers. The function ranges between (-1,1</a:t>
            </a:r>
            <a:r>
              <a:rPr lang="en-US" dirty="0" smtClean="0"/>
              <a:t>).</a:t>
            </a:r>
          </a:p>
          <a:p>
            <a:endParaRPr lang="en-US" dirty="0"/>
          </a:p>
          <a:p>
            <a:endParaRPr lang="en-US" dirty="0"/>
          </a:p>
        </p:txBody>
      </p:sp>
      <p:pic>
        <p:nvPicPr>
          <p:cNvPr id="921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300" y="2965450"/>
            <a:ext cx="2795586" cy="23222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69147" y="5480050"/>
            <a:ext cx="2980303" cy="369332"/>
          </a:xfrm>
          <a:prstGeom prst="rect">
            <a:avLst/>
          </a:prstGeom>
        </p:spPr>
        <p:txBody>
          <a:bodyPr wrap="none">
            <a:spAutoFit/>
          </a:bodyPr>
          <a:lstStyle/>
          <a:p>
            <a:r>
              <a:rPr lang="en-US" dirty="0">
                <a:solidFill>
                  <a:srgbClr val="757575"/>
                </a:solidFill>
                <a:latin typeface="medium-content-sans-serif-font"/>
              </a:rPr>
              <a:t>Hyperbolic tangent function</a:t>
            </a:r>
            <a:endParaRPr lang="en-US" dirty="0"/>
          </a:p>
        </p:txBody>
      </p:sp>
    </p:spTree>
    <p:extLst>
      <p:ext uri="{BB962C8B-B14F-4D97-AF65-F5344CB8AC3E}">
        <p14:creationId xmlns:p14="http://schemas.microsoft.com/office/powerpoint/2010/main" val="40774814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1107996"/>
          </a:xfrm>
        </p:spPr>
        <p:txBody>
          <a:bodyPr/>
          <a:lstStyle/>
          <a:p>
            <a:r>
              <a:rPr lang="en-US" dirty="0"/>
              <a:t>The main advantage of this function is that strong negative inputs will be mapped to negative output and only zero-valued inputs are mapped to near-zero </a:t>
            </a:r>
            <a:r>
              <a:rPr lang="en-US" dirty="0" err="1"/>
              <a:t>outputs.,So</a:t>
            </a:r>
            <a:r>
              <a:rPr lang="en-US" dirty="0"/>
              <a:t> less likely to get stuck during training.</a:t>
            </a:r>
          </a:p>
        </p:txBody>
      </p:sp>
    </p:spTree>
    <p:extLst>
      <p:ext uri="{BB962C8B-B14F-4D97-AF65-F5344CB8AC3E}">
        <p14:creationId xmlns:p14="http://schemas.microsoft.com/office/powerpoint/2010/main" val="2103383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22250"/>
            <a:ext cx="8679929" cy="492443"/>
          </a:xfrm>
        </p:spPr>
        <p:txBody>
          <a:bodyPr/>
          <a:lstStyle/>
          <a:p>
            <a:r>
              <a:rPr lang="en-US" dirty="0"/>
              <a:t>Example of Machine Learning</a:t>
            </a:r>
          </a:p>
        </p:txBody>
      </p:sp>
      <p:sp>
        <p:nvSpPr>
          <p:cNvPr id="3" name="Text Placeholder 2"/>
          <p:cNvSpPr>
            <a:spLocks noGrp="1"/>
          </p:cNvSpPr>
          <p:nvPr>
            <p:ph type="body" idx="1"/>
          </p:nvPr>
        </p:nvSpPr>
        <p:spPr>
          <a:xfrm>
            <a:off x="701413" y="1517650"/>
            <a:ext cx="3857886" cy="2585323"/>
          </a:xfrm>
        </p:spPr>
        <p:txBody>
          <a:bodyPr/>
          <a:lstStyle/>
          <a:p>
            <a:pPr fontAlgn="base"/>
            <a:r>
              <a:rPr lang="en-US" dirty="0"/>
              <a:t>Did you ever get a call from any bank or finance company asking you to take a loan or an</a:t>
            </a:r>
          </a:p>
          <a:p>
            <a:pPr fontAlgn="base"/>
            <a:r>
              <a:rPr lang="en-US" dirty="0"/>
              <a:t>insurance policy? What do you think, do they call everyone? No, they call only a few selected customers who they think will purchase their product. How do they select? This is target marketing and can be applied using Clustering. This is machine learning.</a:t>
            </a:r>
          </a:p>
          <a:p>
            <a:endParaRPr lang="en-US" dirty="0"/>
          </a:p>
        </p:txBody>
      </p:sp>
      <p:pic>
        <p:nvPicPr>
          <p:cNvPr id="2050" name="Picture 2" descr="Banking- What is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900" y="1898650"/>
            <a:ext cx="3254748" cy="405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589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5" y="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1107996"/>
          </a:xfrm>
        </p:spPr>
        <p:txBody>
          <a:bodyPr/>
          <a:lstStyle/>
          <a:p>
            <a:r>
              <a:rPr lang="en-US" b="1" dirty="0"/>
              <a:t>Rectified Linear Units — (</a:t>
            </a:r>
            <a:r>
              <a:rPr lang="en-US" b="1" dirty="0" err="1"/>
              <a:t>ReLu</a:t>
            </a:r>
            <a:r>
              <a:rPr lang="en-US" b="1" dirty="0"/>
              <a:t>)</a:t>
            </a:r>
            <a:r>
              <a:rPr lang="en-US" dirty="0"/>
              <a:t/>
            </a:r>
            <a:br>
              <a:rPr lang="en-US" dirty="0"/>
            </a:br>
            <a:r>
              <a:rPr lang="en-US" dirty="0" err="1"/>
              <a:t>ReLu</a:t>
            </a:r>
            <a:r>
              <a:rPr lang="en-US" dirty="0"/>
              <a:t> is the most used activation function in CNN and ANN which ranges from zero to infinity.[0,∞)</a:t>
            </a:r>
          </a:p>
        </p:txBody>
      </p:sp>
      <p:pic>
        <p:nvPicPr>
          <p:cNvPr id="1024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4" y="2736850"/>
            <a:ext cx="5734050" cy="24479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91249" y="5390359"/>
            <a:ext cx="736099" cy="369332"/>
          </a:xfrm>
          <a:prstGeom prst="rect">
            <a:avLst/>
          </a:prstGeom>
        </p:spPr>
        <p:txBody>
          <a:bodyPr wrap="none">
            <a:spAutoFit/>
          </a:bodyPr>
          <a:lstStyle/>
          <a:p>
            <a:r>
              <a:rPr lang="en-US" dirty="0" err="1">
                <a:solidFill>
                  <a:srgbClr val="757575"/>
                </a:solidFill>
                <a:latin typeface="medium-content-sans-serif-font"/>
              </a:rPr>
              <a:t>ReLu</a:t>
            </a:r>
            <a:endParaRPr lang="en-US" dirty="0"/>
          </a:p>
        </p:txBody>
      </p:sp>
    </p:spTree>
    <p:extLst>
      <p:ext uri="{BB962C8B-B14F-4D97-AF65-F5344CB8AC3E}">
        <p14:creationId xmlns:p14="http://schemas.microsoft.com/office/powerpoint/2010/main" val="23298111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4431983"/>
          </a:xfrm>
        </p:spPr>
        <p:txBody>
          <a:bodyPr/>
          <a:lstStyle/>
          <a:p>
            <a:r>
              <a:rPr lang="en-US" dirty="0"/>
              <a:t>It gives an output ‘x’ if x is positive and 0 otherwise. It looks like having the same problem of linear function as it is linear in the positive axis. </a:t>
            </a:r>
            <a:r>
              <a:rPr lang="en-US" dirty="0" err="1"/>
              <a:t>Relu</a:t>
            </a:r>
            <a:r>
              <a:rPr lang="en-US" dirty="0"/>
              <a:t> is non-linear in nature and a combination of </a:t>
            </a:r>
            <a:r>
              <a:rPr lang="en-US" dirty="0" err="1"/>
              <a:t>ReLu</a:t>
            </a:r>
            <a:r>
              <a:rPr lang="en-US" dirty="0"/>
              <a:t> is also non-linear. In fact, it is a good </a:t>
            </a:r>
            <a:r>
              <a:rPr lang="en-US" dirty="0" err="1"/>
              <a:t>approximator</a:t>
            </a:r>
            <a:r>
              <a:rPr lang="en-US" dirty="0"/>
              <a:t> and any function can be approximated with a combination of </a:t>
            </a:r>
            <a:r>
              <a:rPr lang="en-US" dirty="0" err="1"/>
              <a:t>Relu</a:t>
            </a:r>
            <a:r>
              <a:rPr lang="en-US" dirty="0" smtClean="0"/>
              <a:t>.</a:t>
            </a:r>
          </a:p>
          <a:p>
            <a:endParaRPr lang="en-US" dirty="0"/>
          </a:p>
          <a:p>
            <a:r>
              <a:rPr lang="en-US" dirty="0" err="1"/>
              <a:t>ReLu</a:t>
            </a:r>
            <a:r>
              <a:rPr lang="en-US" dirty="0"/>
              <a:t> is 6 times improved over hyperbolic tangent function</a:t>
            </a:r>
            <a:r>
              <a:rPr lang="en-US" dirty="0" smtClean="0"/>
              <a:t>.</a:t>
            </a:r>
          </a:p>
          <a:p>
            <a:endParaRPr lang="en-US" dirty="0"/>
          </a:p>
          <a:p>
            <a:r>
              <a:rPr lang="en-US" dirty="0"/>
              <a:t>It should only be applied to hidden layers of a neural network. So, for the output layer use </a:t>
            </a:r>
            <a:r>
              <a:rPr lang="en-US" dirty="0" err="1"/>
              <a:t>softmax</a:t>
            </a:r>
            <a:r>
              <a:rPr lang="en-US" dirty="0"/>
              <a:t> function for classification problem and for regression problem use a Linear function.</a:t>
            </a:r>
          </a:p>
          <a:p>
            <a:endParaRPr lang="en-US" dirty="0"/>
          </a:p>
        </p:txBody>
      </p:sp>
    </p:spTree>
    <p:extLst>
      <p:ext uri="{BB962C8B-B14F-4D97-AF65-F5344CB8AC3E}">
        <p14:creationId xmlns:p14="http://schemas.microsoft.com/office/powerpoint/2010/main" val="23285182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2585323"/>
          </a:xfrm>
        </p:spPr>
        <p:txBody>
          <a:bodyPr/>
          <a:lstStyle/>
          <a:p>
            <a:r>
              <a:rPr lang="en-US" dirty="0"/>
              <a:t>Here one problem is some gradients are fragile during training and can die. It causes a weight update which will make it never activate on any data point again. Basically </a:t>
            </a:r>
            <a:r>
              <a:rPr lang="en-US" dirty="0" err="1"/>
              <a:t>ReLu</a:t>
            </a:r>
            <a:r>
              <a:rPr lang="en-US" dirty="0"/>
              <a:t> could result in dead neurons.</a:t>
            </a:r>
          </a:p>
          <a:p>
            <a:r>
              <a:rPr lang="en-US" dirty="0"/>
              <a:t>To fix the problem of dying neurons, </a:t>
            </a:r>
            <a:r>
              <a:rPr lang="en-US" b="1" dirty="0"/>
              <a:t>Leaky </a:t>
            </a:r>
            <a:r>
              <a:rPr lang="en-US" b="1" dirty="0" err="1"/>
              <a:t>ReLu</a:t>
            </a:r>
            <a:r>
              <a:rPr lang="en-US" dirty="0"/>
              <a:t> was introduced. So, Leaky </a:t>
            </a:r>
            <a:r>
              <a:rPr lang="en-US" dirty="0" err="1"/>
              <a:t>ReLu</a:t>
            </a:r>
            <a:r>
              <a:rPr lang="en-US" dirty="0"/>
              <a:t> introduces a small slope to keep the updates alive. Leaky </a:t>
            </a:r>
            <a:r>
              <a:rPr lang="en-US" dirty="0" err="1"/>
              <a:t>ReLu</a:t>
            </a:r>
            <a:r>
              <a:rPr lang="en-US" dirty="0"/>
              <a:t> ranges from -∞ to +∞.</a:t>
            </a:r>
          </a:p>
          <a:p>
            <a:endParaRPr lang="en-US" dirty="0"/>
          </a:p>
        </p:txBody>
      </p:sp>
      <p:pic>
        <p:nvPicPr>
          <p:cNvPr id="1126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4013819"/>
            <a:ext cx="548640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00961" y="6089650"/>
            <a:ext cx="2326278" cy="369332"/>
          </a:xfrm>
          <a:prstGeom prst="rect">
            <a:avLst/>
          </a:prstGeom>
        </p:spPr>
        <p:txBody>
          <a:bodyPr wrap="none">
            <a:spAutoFit/>
          </a:bodyPr>
          <a:lstStyle/>
          <a:p>
            <a:r>
              <a:rPr lang="en-US" dirty="0" err="1">
                <a:solidFill>
                  <a:srgbClr val="757575"/>
                </a:solidFill>
                <a:latin typeface="medium-content-sans-serif-font"/>
              </a:rPr>
              <a:t>ReLu</a:t>
            </a:r>
            <a:r>
              <a:rPr lang="en-US" dirty="0">
                <a:solidFill>
                  <a:srgbClr val="757575"/>
                </a:solidFill>
                <a:latin typeface="medium-content-sans-serif-font"/>
              </a:rPr>
              <a:t> vs Leaky </a:t>
            </a:r>
            <a:r>
              <a:rPr lang="en-US" dirty="0" err="1">
                <a:solidFill>
                  <a:srgbClr val="757575"/>
                </a:solidFill>
                <a:latin typeface="medium-content-sans-serif-font"/>
              </a:rPr>
              <a:t>ReLu</a:t>
            </a:r>
            <a:endParaRPr lang="en-US" dirty="0"/>
          </a:p>
        </p:txBody>
      </p:sp>
    </p:spTree>
    <p:extLst>
      <p:ext uri="{BB962C8B-B14F-4D97-AF65-F5344CB8AC3E}">
        <p14:creationId xmlns:p14="http://schemas.microsoft.com/office/powerpoint/2010/main" val="1146948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1477328"/>
          </a:xfrm>
        </p:spPr>
        <p:txBody>
          <a:bodyPr/>
          <a:lstStyle/>
          <a:p>
            <a:r>
              <a:rPr lang="en-US" dirty="0"/>
              <a:t>Leak helps to increase the range of the </a:t>
            </a:r>
            <a:r>
              <a:rPr lang="en-US" dirty="0" err="1"/>
              <a:t>ReLu</a:t>
            </a:r>
            <a:r>
              <a:rPr lang="en-US" dirty="0"/>
              <a:t> function. Usually, the value of a = 0.01 or so.</a:t>
            </a:r>
          </a:p>
          <a:p>
            <a:r>
              <a:rPr lang="en-US" dirty="0"/>
              <a:t>When a is not 0.01, then it is called Randomized </a:t>
            </a:r>
            <a:r>
              <a:rPr lang="en-US" dirty="0" err="1"/>
              <a:t>ReLu</a:t>
            </a:r>
            <a:r>
              <a:rPr lang="en-US" dirty="0"/>
              <a:t>.</a:t>
            </a:r>
          </a:p>
          <a:p>
            <a:endParaRPr lang="en-US" dirty="0"/>
          </a:p>
        </p:txBody>
      </p:sp>
    </p:spTree>
    <p:extLst>
      <p:ext uri="{BB962C8B-B14F-4D97-AF65-F5344CB8AC3E}">
        <p14:creationId xmlns:p14="http://schemas.microsoft.com/office/powerpoint/2010/main" val="28532024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222250"/>
            <a:ext cx="8679929" cy="791210"/>
          </a:xfrm>
        </p:spPr>
        <p:txBody>
          <a:bodyPr/>
          <a:lstStyle/>
          <a:p>
            <a:r>
              <a:rPr lang="en-US" dirty="0"/>
              <a:t>How does the Neural network work?</a:t>
            </a:r>
            <a:br>
              <a:rPr lang="en-US" dirty="0"/>
            </a:br>
            <a:endParaRPr lang="en-US" dirty="0"/>
          </a:p>
        </p:txBody>
      </p:sp>
      <p:sp>
        <p:nvSpPr>
          <p:cNvPr id="4" name="Rectangle 1"/>
          <p:cNvSpPr>
            <a:spLocks noGrp="1" noChangeArrowheads="1"/>
          </p:cNvSpPr>
          <p:nvPr>
            <p:ph type="body" idx="1"/>
          </p:nvPr>
        </p:nvSpPr>
        <p:spPr bwMode="auto">
          <a:xfrm>
            <a:off x="306256" y="1365250"/>
            <a:ext cx="8506086" cy="5539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92929"/>
                </a:solidFill>
                <a:effectLst/>
                <a:latin typeface="medium-content-serif-font"/>
              </a:rPr>
              <a:t>Let us take the example of the price of a property and to start with we have different factors assembled in a single row of data: </a:t>
            </a:r>
            <a:r>
              <a:rPr kumimoji="0" lang="en-US" altLang="en-US" sz="1100" b="0" i="0" u="none" strike="noStrike" cap="none" normalizeH="0" baseline="0" smtClean="0">
                <a:ln>
                  <a:noFill/>
                </a:ln>
                <a:solidFill>
                  <a:srgbClr val="292929"/>
                </a:solidFill>
                <a:effectLst/>
                <a:latin typeface="Menlo"/>
              </a:rPr>
              <a:t>Area, Bedrooms, Distance to city and Age.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2291" name="Picture 3"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2271038"/>
            <a:ext cx="6429375" cy="292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351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Neural network work?</a:t>
            </a:r>
            <a:br>
              <a:rPr lang="en-US" dirty="0"/>
            </a:br>
            <a:endParaRPr lang="en-US" dirty="0"/>
          </a:p>
        </p:txBody>
      </p:sp>
      <p:sp>
        <p:nvSpPr>
          <p:cNvPr id="3" name="Text Placeholder 2"/>
          <p:cNvSpPr>
            <a:spLocks noGrp="1"/>
          </p:cNvSpPr>
          <p:nvPr>
            <p:ph type="body" idx="1"/>
          </p:nvPr>
        </p:nvSpPr>
        <p:spPr>
          <a:xfrm>
            <a:off x="244214" y="1428496"/>
            <a:ext cx="8630170" cy="2585323"/>
          </a:xfrm>
        </p:spPr>
        <p:txBody>
          <a:bodyPr/>
          <a:lstStyle/>
          <a:p>
            <a:r>
              <a:rPr lang="en-US" dirty="0"/>
              <a:t>The input values go through the weighted synapses straight over to the output layer. All four will be analyzed, an activation function will be applied, and the results will be produced.</a:t>
            </a:r>
          </a:p>
          <a:p>
            <a:r>
              <a:rPr lang="en-US" dirty="0"/>
              <a:t>This is simple enough but there is a way to amplify the power of the Neural Network and increase its accuracy by the addition of a hidden layer that sits between the input and output layers.</a:t>
            </a:r>
          </a:p>
          <a:p>
            <a:endParaRPr lang="en-US" dirty="0"/>
          </a:p>
        </p:txBody>
      </p:sp>
      <p:pic>
        <p:nvPicPr>
          <p:cNvPr id="1331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3727450"/>
            <a:ext cx="4867275" cy="23142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11300" y="6041670"/>
            <a:ext cx="6553200" cy="646331"/>
          </a:xfrm>
          <a:prstGeom prst="rect">
            <a:avLst/>
          </a:prstGeom>
        </p:spPr>
        <p:txBody>
          <a:bodyPr wrap="square">
            <a:spAutoFit/>
          </a:bodyPr>
          <a:lstStyle/>
          <a:p>
            <a:r>
              <a:rPr lang="en-US" dirty="0">
                <a:solidFill>
                  <a:srgbClr val="757575"/>
                </a:solidFill>
                <a:latin typeface="medium-content-sans-serif-font"/>
              </a:rPr>
              <a:t>A neural network with a hidden layer(only showing non-0 values)</a:t>
            </a:r>
            <a:endParaRPr lang="en-US" dirty="0"/>
          </a:p>
        </p:txBody>
      </p:sp>
    </p:spTree>
    <p:extLst>
      <p:ext uri="{BB962C8B-B14F-4D97-AF65-F5344CB8AC3E}">
        <p14:creationId xmlns:p14="http://schemas.microsoft.com/office/powerpoint/2010/main" val="21467326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Neural network work?</a:t>
            </a:r>
            <a:br>
              <a:rPr lang="en-US" dirty="0"/>
            </a:br>
            <a:endParaRPr lang="en-US" dirty="0"/>
          </a:p>
        </p:txBody>
      </p:sp>
      <p:sp>
        <p:nvSpPr>
          <p:cNvPr id="3" name="Text Placeholder 2"/>
          <p:cNvSpPr>
            <a:spLocks noGrp="1"/>
          </p:cNvSpPr>
          <p:nvPr>
            <p:ph type="body" idx="1"/>
          </p:nvPr>
        </p:nvSpPr>
        <p:spPr>
          <a:xfrm>
            <a:off x="300764" y="1212850"/>
            <a:ext cx="8630170" cy="5909310"/>
          </a:xfrm>
        </p:spPr>
        <p:txBody>
          <a:bodyPr/>
          <a:lstStyle/>
          <a:p>
            <a:r>
              <a:rPr lang="en-US" dirty="0"/>
              <a:t>Now in the above figure, all 4 variables are connected to neurons via a synapse. However, not all of the synapses are weighted. they will either have a 0 value or non-0 value.</a:t>
            </a:r>
          </a:p>
          <a:p>
            <a:r>
              <a:rPr lang="en-US" dirty="0"/>
              <a:t>here, the non-0 value → indicates the importance</a:t>
            </a:r>
          </a:p>
          <a:p>
            <a:r>
              <a:rPr lang="en-US" dirty="0"/>
              <a:t>0 value → They will be discarded</a:t>
            </a:r>
            <a:r>
              <a:rPr lang="en-US" dirty="0" smtClean="0"/>
              <a:t>.</a:t>
            </a:r>
          </a:p>
          <a:p>
            <a:endParaRPr lang="en-US" dirty="0"/>
          </a:p>
          <a:p>
            <a:endParaRPr lang="en-US" dirty="0" smtClean="0"/>
          </a:p>
          <a:p>
            <a:endParaRPr lang="en-US" dirty="0"/>
          </a:p>
          <a:p>
            <a:r>
              <a:rPr lang="en-US" dirty="0"/>
              <a:t>You may wonder why that first neuron is only considering two of the four variables. In this case, it is common on the property market that larger homes become cheaper the further they are from the city. That’s a basic fact. So what this neuron may be doing is looking specifically for properties that are large but are not so far from the city.</a:t>
            </a:r>
            <a:endParaRPr lang="en-US" dirty="0" smtClean="0"/>
          </a:p>
          <a:p>
            <a:endParaRPr lang="en-US" dirty="0" smtClean="0"/>
          </a:p>
          <a:p>
            <a:endParaRPr lang="en-US" dirty="0"/>
          </a:p>
          <a:p>
            <a:endParaRPr lang="en-US" dirty="0"/>
          </a:p>
        </p:txBody>
      </p:sp>
      <p:sp>
        <p:nvSpPr>
          <p:cNvPr id="6" name="Rectangle 3"/>
          <p:cNvSpPr>
            <a:spLocks noChangeArrowheads="1"/>
          </p:cNvSpPr>
          <p:nvPr/>
        </p:nvSpPr>
        <p:spPr bwMode="auto">
          <a:xfrm>
            <a:off x="300764" y="3267258"/>
            <a:ext cx="8598500" cy="7848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medium-content-serif-font"/>
              </a:rPr>
              <a:t>Let's take the example of </a:t>
            </a:r>
            <a:r>
              <a:rPr kumimoji="0" lang="en-US" altLang="en-US" sz="1100" b="0" i="0" u="none" strike="noStrike" cap="none" normalizeH="0" baseline="0" dirty="0" smtClean="0">
                <a:ln>
                  <a:noFill/>
                </a:ln>
                <a:solidFill>
                  <a:srgbClr val="292929"/>
                </a:solidFill>
                <a:effectLst/>
                <a:latin typeface="Menlo"/>
              </a:rPr>
              <a:t>Area</a:t>
            </a:r>
            <a:r>
              <a:rPr kumimoji="0" lang="en-US" altLang="en-US" sz="1500" b="0" i="0" u="none" strike="noStrike" cap="none" normalizeH="0" baseline="0" dirty="0" smtClean="0">
                <a:ln>
                  <a:noFill/>
                </a:ln>
                <a:solidFill>
                  <a:srgbClr val="292929"/>
                </a:solidFill>
                <a:effectLst/>
                <a:latin typeface="medium-content-serif-font"/>
              </a:rPr>
              <a:t> and </a:t>
            </a:r>
            <a:r>
              <a:rPr kumimoji="0" lang="en-US" altLang="en-US" sz="1100" b="0" i="0" u="none" strike="noStrike" cap="none" normalizeH="0" baseline="0" dirty="0" smtClean="0">
                <a:ln>
                  <a:noFill/>
                </a:ln>
                <a:solidFill>
                  <a:srgbClr val="292929"/>
                </a:solidFill>
                <a:effectLst/>
                <a:latin typeface="Menlo"/>
              </a:rPr>
              <a:t>Distance to City</a:t>
            </a:r>
            <a:r>
              <a:rPr kumimoji="0" lang="en-US" altLang="en-US" sz="1500" b="0" i="0" u="none" strike="noStrike" cap="none" normalizeH="0" baseline="0" dirty="0" smtClean="0">
                <a:ln>
                  <a:noFill/>
                </a:ln>
                <a:solidFill>
                  <a:srgbClr val="292929"/>
                </a:solidFill>
                <a:effectLst/>
                <a:latin typeface="medium-content-serif-font"/>
              </a:rPr>
              <a:t> are non-zero for the first neuron, which means they are weighted and matter to the first neuron. The other two variables, </a:t>
            </a:r>
            <a:r>
              <a:rPr kumimoji="0" lang="en-US" altLang="en-US" sz="1100" b="0" i="0" u="none" strike="noStrike" cap="none" normalizeH="0" baseline="0" dirty="0" smtClean="0">
                <a:ln>
                  <a:noFill/>
                </a:ln>
                <a:solidFill>
                  <a:srgbClr val="292929"/>
                </a:solidFill>
                <a:effectLst/>
                <a:latin typeface="Menlo"/>
              </a:rPr>
              <a:t>Bedrooms</a:t>
            </a:r>
            <a:r>
              <a:rPr kumimoji="0" lang="en-US" altLang="en-US" sz="1500" b="0" i="0" u="none" strike="noStrike" cap="none" normalizeH="0" baseline="0" dirty="0" smtClean="0">
                <a:ln>
                  <a:noFill/>
                </a:ln>
                <a:solidFill>
                  <a:srgbClr val="292929"/>
                </a:solidFill>
                <a:effectLst/>
                <a:latin typeface="medium-content-serif-font"/>
              </a:rPr>
              <a:t> and </a:t>
            </a:r>
            <a:r>
              <a:rPr kumimoji="0" lang="en-US" altLang="en-US" sz="1100" b="0" i="0" u="none" strike="noStrike" cap="none" normalizeH="0" baseline="0" dirty="0" smtClean="0">
                <a:ln>
                  <a:noFill/>
                </a:ln>
                <a:solidFill>
                  <a:srgbClr val="292929"/>
                </a:solidFill>
                <a:effectLst/>
                <a:latin typeface="Menlo"/>
              </a:rPr>
              <a:t>Age</a:t>
            </a:r>
            <a:r>
              <a:rPr kumimoji="0" lang="en-US" altLang="en-US" sz="1500" b="0" i="0" u="none" strike="noStrike" cap="none" normalizeH="0" baseline="0" dirty="0" smtClean="0">
                <a:ln>
                  <a:noFill/>
                </a:ln>
                <a:solidFill>
                  <a:srgbClr val="292929"/>
                </a:solidFill>
                <a:effectLst/>
                <a:latin typeface="medium-content-serif-font"/>
              </a:rPr>
              <a:t> aren’t weighted and so are not considered by the first neuron.</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39625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Neural network work?</a:t>
            </a:r>
            <a:br>
              <a:rPr lang="en-US" dirty="0"/>
            </a:br>
            <a:endParaRPr lang="en-US" dirty="0"/>
          </a:p>
        </p:txBody>
      </p:sp>
      <p:sp>
        <p:nvSpPr>
          <p:cNvPr id="3" name="Text Placeholder 2"/>
          <p:cNvSpPr>
            <a:spLocks noGrp="1"/>
          </p:cNvSpPr>
          <p:nvPr>
            <p:ph type="body" idx="1"/>
          </p:nvPr>
        </p:nvSpPr>
        <p:spPr>
          <a:xfrm>
            <a:off x="242324" y="1441450"/>
            <a:ext cx="8507976" cy="1846659"/>
          </a:xfrm>
        </p:spPr>
        <p:txBody>
          <a:bodyPr/>
          <a:lstStyle/>
          <a:p>
            <a:r>
              <a:rPr lang="en-US" dirty="0"/>
              <a:t>Now, this is where the power of neural networks comes from. There are many of these neurons, each doing similar calculations with different combinations of these variables</a:t>
            </a:r>
            <a:r>
              <a:rPr lang="en-US" dirty="0" smtClean="0"/>
              <a:t>.</a:t>
            </a:r>
          </a:p>
          <a:p>
            <a:endParaRPr lang="en-US" dirty="0"/>
          </a:p>
          <a:p>
            <a:endParaRPr lang="en-US" dirty="0"/>
          </a:p>
        </p:txBody>
      </p:sp>
      <p:sp>
        <p:nvSpPr>
          <p:cNvPr id="5" name="Rectangle 1"/>
          <p:cNvSpPr>
            <a:spLocks noChangeArrowheads="1"/>
          </p:cNvSpPr>
          <p:nvPr/>
        </p:nvSpPr>
        <p:spPr bwMode="auto">
          <a:xfrm>
            <a:off x="219334" y="3208267"/>
            <a:ext cx="8530965" cy="101566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medium-content-serif-font"/>
              </a:rPr>
              <a:t>Once this criterion has been met, the neuron applies the activation function and do its calculations. The next neuron down may have weighted synapses of </a:t>
            </a:r>
            <a:r>
              <a:rPr kumimoji="0" lang="en-US" altLang="en-US" sz="1100" b="0" i="0" u="none" strike="noStrike" cap="none" normalizeH="0" baseline="0" dirty="0" smtClean="0">
                <a:ln>
                  <a:noFill/>
                </a:ln>
                <a:solidFill>
                  <a:srgbClr val="292929"/>
                </a:solidFill>
                <a:effectLst/>
                <a:latin typeface="Menlo"/>
              </a:rPr>
              <a:t>Distance to the city</a:t>
            </a:r>
            <a:r>
              <a:rPr kumimoji="0" lang="en-US" altLang="en-US" sz="1500" b="0" i="0" u="none" strike="noStrike" cap="none" normalizeH="0" baseline="0" dirty="0" smtClean="0">
                <a:ln>
                  <a:noFill/>
                </a:ln>
                <a:solidFill>
                  <a:srgbClr val="292929"/>
                </a:solidFill>
                <a:effectLst/>
                <a:latin typeface="medium-content-serif-font"/>
              </a:rPr>
              <a:t> and, </a:t>
            </a:r>
            <a:r>
              <a:rPr kumimoji="0" lang="en-US" altLang="en-US" sz="1100" b="0" i="0" u="none" strike="noStrike" cap="none" normalizeH="0" baseline="0" dirty="0" smtClean="0">
                <a:ln>
                  <a:noFill/>
                </a:ln>
                <a:solidFill>
                  <a:srgbClr val="292929"/>
                </a:solidFill>
                <a:effectLst/>
                <a:latin typeface="Menlo"/>
              </a:rPr>
              <a:t>Bedrooms</a:t>
            </a:r>
            <a:r>
              <a:rPr kumimoji="0" lang="en-US" altLang="en-US" sz="1500" b="0" i="0" u="none" strike="noStrike" cap="none" normalizeH="0" baseline="0" dirty="0" smtClean="0">
                <a:ln>
                  <a:noFill/>
                </a:ln>
                <a:solidFill>
                  <a:srgbClr val="292929"/>
                </a:solidFill>
                <a:effectLst/>
                <a:latin typeface="medium-content-serif-font"/>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medium-content-serif-font"/>
              </a:rPr>
              <a:t>This way the neurons work and interact in a very flexible way allowing it to look for specific things and therefore make a comprehensive search for whatever it is trained for.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180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Neural networks learn?</a:t>
            </a:r>
            <a:br>
              <a:rPr lang="en-US" dirty="0"/>
            </a:br>
            <a:endParaRPr lang="en-US" dirty="0"/>
          </a:p>
        </p:txBody>
      </p:sp>
      <p:sp>
        <p:nvSpPr>
          <p:cNvPr id="3" name="Text Placeholder 2"/>
          <p:cNvSpPr>
            <a:spLocks noGrp="1"/>
          </p:cNvSpPr>
          <p:nvPr>
            <p:ph type="body" idx="1"/>
          </p:nvPr>
        </p:nvSpPr>
        <p:spPr>
          <a:xfrm>
            <a:off x="244214" y="1428496"/>
            <a:ext cx="8630170" cy="4801314"/>
          </a:xfrm>
        </p:spPr>
        <p:txBody>
          <a:bodyPr/>
          <a:lstStyle/>
          <a:p>
            <a:r>
              <a:rPr lang="en-US" dirty="0"/>
              <a:t>Looking at an analogy may be useful in understanding the mechanisms of a neural network. Learning in a neural network is closely related to how we learn in our regular lives and activities — we perform an action and are either accepted or corrected by a trainer or coach to understand how to get better at a certain task. Similarly, neural networks require a trainer in order to describe what should have been produced as a response to the input. Based on the difference between the actual value and the predicted value, an error value also called </a:t>
            </a:r>
            <a:r>
              <a:rPr lang="en-US" b="1" dirty="0"/>
              <a:t>Cost Function</a:t>
            </a:r>
            <a:r>
              <a:rPr lang="en-US" dirty="0"/>
              <a:t> is computed and sent back through the system.</a:t>
            </a:r>
          </a:p>
          <a:p>
            <a:endParaRPr lang="en-US" b="1" i="1" dirty="0" smtClean="0"/>
          </a:p>
          <a:p>
            <a:r>
              <a:rPr lang="en-US" b="1" i="1" dirty="0" smtClean="0"/>
              <a:t>Cost </a:t>
            </a:r>
            <a:r>
              <a:rPr lang="en-US" b="1" i="1" dirty="0"/>
              <a:t>Function: One half of the squared difference between actual and output value.</a:t>
            </a:r>
            <a:endParaRPr lang="en-US" dirty="0"/>
          </a:p>
          <a:p>
            <a:endParaRPr lang="en-US" dirty="0"/>
          </a:p>
        </p:txBody>
      </p:sp>
    </p:spTree>
    <p:extLst>
      <p:ext uri="{BB962C8B-B14F-4D97-AF65-F5344CB8AC3E}">
        <p14:creationId xmlns:p14="http://schemas.microsoft.com/office/powerpoint/2010/main" val="36653089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3693319"/>
          </a:xfrm>
        </p:spPr>
        <p:txBody>
          <a:bodyPr/>
          <a:lstStyle/>
          <a:p>
            <a:r>
              <a:rPr lang="en-US" dirty="0"/>
              <a:t>For each layer of the network, the cost function is analyzed and used to adjust the threshold and weights for the next input. Our aim is to minimize the cost function. The lower the cost function, the closer the actual value to the predicted value. In this way, the error keeps becoming marginally lesser in each run as the network learns how to analyze values.</a:t>
            </a:r>
          </a:p>
          <a:p>
            <a:r>
              <a:rPr lang="en-US" dirty="0"/>
              <a:t>We feed the resulting data back through the entire neural network. The weighted synapses connecting input variables to the neuron are the only thing we have control over.</a:t>
            </a:r>
          </a:p>
          <a:p>
            <a:endParaRPr lang="en-US" dirty="0"/>
          </a:p>
        </p:txBody>
      </p:sp>
    </p:spTree>
    <p:extLst>
      <p:ext uri="{BB962C8B-B14F-4D97-AF65-F5344CB8AC3E}">
        <p14:creationId xmlns:p14="http://schemas.microsoft.com/office/powerpoint/2010/main" val="79205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4" y="374650"/>
            <a:ext cx="8679929" cy="492443"/>
          </a:xfrm>
        </p:spPr>
        <p:txBody>
          <a:bodyPr/>
          <a:lstStyle/>
          <a:p>
            <a:r>
              <a:rPr lang="en-US" dirty="0" smtClean="0"/>
              <a:t>Types of Learning </a:t>
            </a:r>
            <a:endParaRPr lang="en-US" dirty="0"/>
          </a:p>
        </p:txBody>
      </p:sp>
      <p:sp>
        <p:nvSpPr>
          <p:cNvPr id="3" name="Text Placeholder 2"/>
          <p:cNvSpPr>
            <a:spLocks noGrp="1"/>
          </p:cNvSpPr>
          <p:nvPr>
            <p:ph type="body" idx="1"/>
          </p:nvPr>
        </p:nvSpPr>
        <p:spPr>
          <a:xfrm>
            <a:off x="244214" y="1428496"/>
            <a:ext cx="8630170" cy="2215991"/>
          </a:xfrm>
        </p:spPr>
        <p:txBody>
          <a:bodyPr/>
          <a:lstStyle/>
          <a:p>
            <a:pPr fontAlgn="base"/>
            <a:r>
              <a:rPr lang="en-US" dirty="0" smtClean="0"/>
              <a:t>Machine </a:t>
            </a:r>
            <a:r>
              <a:rPr lang="en-US" dirty="0"/>
              <a:t>learning is sub-categorized to three types</a:t>
            </a:r>
            <a:r>
              <a:rPr lang="en-US" dirty="0" smtClean="0"/>
              <a:t>:</a:t>
            </a:r>
          </a:p>
          <a:p>
            <a:pPr fontAlgn="base"/>
            <a:endParaRPr lang="en-US" dirty="0"/>
          </a:p>
          <a:p>
            <a:pPr marL="342900" indent="-342900">
              <a:buFont typeface="Arial" panose="020B0604020202020204" pitchFamily="34" charset="0"/>
              <a:buChar char="•"/>
            </a:pPr>
            <a:r>
              <a:rPr lang="en-US" dirty="0"/>
              <a:t>Supervised Learning – Train Me!</a:t>
            </a:r>
          </a:p>
          <a:p>
            <a:pPr marL="342900" indent="-342900">
              <a:buFont typeface="Arial" panose="020B0604020202020204" pitchFamily="34" charset="0"/>
              <a:buChar char="•"/>
            </a:pPr>
            <a:r>
              <a:rPr lang="en-US" dirty="0"/>
              <a:t>Unsupervised Learning – I am self sufficient in learning</a:t>
            </a:r>
          </a:p>
          <a:p>
            <a:pPr marL="342900" indent="-342900">
              <a:buFont typeface="Arial" panose="020B0604020202020204" pitchFamily="34" charset="0"/>
              <a:buChar char="•"/>
            </a:pPr>
            <a:r>
              <a:rPr lang="en-US" dirty="0"/>
              <a:t>Reinforcement Learning – My life My rules! (Hit &amp; Trial)</a:t>
            </a:r>
          </a:p>
          <a:p>
            <a:endParaRPr lang="en-US" dirty="0"/>
          </a:p>
        </p:txBody>
      </p:sp>
    </p:spTree>
    <p:extLst>
      <p:ext uri="{BB962C8B-B14F-4D97-AF65-F5344CB8AC3E}">
        <p14:creationId xmlns:p14="http://schemas.microsoft.com/office/powerpoint/2010/main" val="30568344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2585323"/>
          </a:xfrm>
        </p:spPr>
        <p:txBody>
          <a:bodyPr/>
          <a:lstStyle/>
          <a:p>
            <a:r>
              <a:rPr lang="en-US" dirty="0"/>
              <a:t>As long as there exists a disparity between the actual value and the predicted value, we need to adjust those </a:t>
            </a:r>
            <a:r>
              <a:rPr lang="en-US" dirty="0" smtClean="0"/>
              <a:t>weights</a:t>
            </a:r>
            <a:r>
              <a:rPr lang="en-US" dirty="0"/>
              <a:t>. Once we tweak them a little and run the neural network again, A new Cost function will be produced, hopefully, smaller than the last.</a:t>
            </a:r>
          </a:p>
          <a:p>
            <a:r>
              <a:rPr lang="en-US" dirty="0"/>
              <a:t>We need to repeat this process until we scrub the cost function down to as small as possible.</a:t>
            </a:r>
          </a:p>
          <a:p>
            <a:endParaRPr lang="en-US" dirty="0"/>
          </a:p>
        </p:txBody>
      </p:sp>
      <p:pic>
        <p:nvPicPr>
          <p:cNvPr id="1638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3803650"/>
            <a:ext cx="5476771" cy="224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6348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1107996"/>
          </a:xfrm>
        </p:spPr>
        <p:txBody>
          <a:bodyPr/>
          <a:lstStyle/>
          <a:p>
            <a:r>
              <a:rPr lang="en-US" dirty="0"/>
              <a:t>The procedure described above is known as </a:t>
            </a:r>
            <a:r>
              <a:rPr lang="en-US" b="1" dirty="0"/>
              <a:t>Back-propagation</a:t>
            </a:r>
            <a:r>
              <a:rPr lang="en-US" dirty="0"/>
              <a:t> and is applied continuously through a network until the error value is kept at a minimum.</a:t>
            </a:r>
          </a:p>
        </p:txBody>
      </p:sp>
      <p:pic>
        <p:nvPicPr>
          <p:cNvPr id="17410" name="Picture 2" descr="Image result for backpropagation animation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951528"/>
            <a:ext cx="6569076" cy="28694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3900" y="5849678"/>
            <a:ext cx="1992853" cy="369332"/>
          </a:xfrm>
          <a:prstGeom prst="rect">
            <a:avLst/>
          </a:prstGeom>
        </p:spPr>
        <p:txBody>
          <a:bodyPr wrap="none">
            <a:spAutoFit/>
          </a:bodyPr>
          <a:lstStyle/>
          <a:p>
            <a:r>
              <a:rPr lang="en-US" dirty="0">
                <a:latin typeface="medium-content-sans-serif-font"/>
                <a:hlinkClick r:id="rId3"/>
              </a:rPr>
              <a:t>Back-propagation</a:t>
            </a:r>
            <a:endParaRPr lang="en-US" dirty="0"/>
          </a:p>
        </p:txBody>
      </p:sp>
    </p:spTree>
    <p:extLst>
      <p:ext uri="{BB962C8B-B14F-4D97-AF65-F5344CB8AC3E}">
        <p14:creationId xmlns:p14="http://schemas.microsoft.com/office/powerpoint/2010/main" val="7032211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5539978"/>
          </a:xfrm>
        </p:spPr>
        <p:txBody>
          <a:bodyPr/>
          <a:lstStyle/>
          <a:p>
            <a:r>
              <a:rPr lang="en-US" dirty="0"/>
              <a:t>There are basically 2 ways to adjust weights: —</a:t>
            </a:r>
            <a:br>
              <a:rPr lang="en-US" dirty="0"/>
            </a:br>
            <a:r>
              <a:rPr lang="en-US" dirty="0"/>
              <a:t>1. Brute-force method</a:t>
            </a:r>
            <a:br>
              <a:rPr lang="en-US" dirty="0"/>
            </a:br>
            <a:r>
              <a:rPr lang="en-US" dirty="0"/>
              <a:t>2. Batch-Gradient </a:t>
            </a:r>
            <a:r>
              <a:rPr lang="en-US" dirty="0" smtClean="0"/>
              <a:t>Descent</a:t>
            </a:r>
          </a:p>
          <a:p>
            <a:r>
              <a:rPr lang="en-US" b="1" dirty="0"/>
              <a:t>Brute-force method</a:t>
            </a:r>
            <a:endParaRPr lang="en-US" dirty="0"/>
          </a:p>
          <a:p>
            <a:r>
              <a:rPr lang="en-US" dirty="0"/>
              <a:t>Best suited for the single-layer feed-forward network. Here you take a number of possible weights. In this method, we want to eliminate all the other weights except the one right at the bottom of the U-shaped curve.</a:t>
            </a:r>
          </a:p>
          <a:p>
            <a:r>
              <a:rPr lang="en-US" dirty="0"/>
              <a:t>Optimal weight can be found using simple elimination techniques. This process of elimination work if you have one weight to optimize. What if you have complex NN with many numbers of weights, then this method fails because of the </a:t>
            </a:r>
            <a:r>
              <a:rPr lang="en-US" b="1" dirty="0"/>
              <a:t>Curse of Dimensionality.</a:t>
            </a:r>
            <a:endParaRPr lang="en-US" dirty="0"/>
          </a:p>
          <a:p>
            <a:r>
              <a:rPr lang="en-US" dirty="0"/>
              <a:t>The alternative approach that we have is called Batch Gradient Descent.</a:t>
            </a:r>
          </a:p>
          <a:p>
            <a:endParaRPr lang="en-US" dirty="0"/>
          </a:p>
        </p:txBody>
      </p:sp>
    </p:spTree>
    <p:extLst>
      <p:ext uri="{BB962C8B-B14F-4D97-AF65-F5344CB8AC3E}">
        <p14:creationId xmlns:p14="http://schemas.microsoft.com/office/powerpoint/2010/main" val="24003673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1846659"/>
          </a:xfrm>
        </p:spPr>
        <p:txBody>
          <a:bodyPr/>
          <a:lstStyle/>
          <a:p>
            <a:r>
              <a:rPr lang="en-US" b="1" dirty="0"/>
              <a:t>Batch-Gradient Descent</a:t>
            </a:r>
          </a:p>
          <a:p>
            <a:r>
              <a:rPr lang="en-US" dirty="0"/>
              <a:t>It is a first-order iterative optimization algorithm and its responsibility is to find the minimum cost value(loss) in the process of training the model with different weights or updating weights.</a:t>
            </a:r>
          </a:p>
          <a:p>
            <a:endParaRPr lang="en-US" dirty="0"/>
          </a:p>
        </p:txBody>
      </p:sp>
      <p:pic>
        <p:nvPicPr>
          <p:cNvPr id="1843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3275155"/>
            <a:ext cx="5029200" cy="21479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40685" y="5556250"/>
            <a:ext cx="1980029" cy="369332"/>
          </a:xfrm>
          <a:prstGeom prst="rect">
            <a:avLst/>
          </a:prstGeom>
        </p:spPr>
        <p:txBody>
          <a:bodyPr wrap="none">
            <a:spAutoFit/>
          </a:bodyPr>
          <a:lstStyle/>
          <a:p>
            <a:r>
              <a:rPr lang="en-US" dirty="0">
                <a:solidFill>
                  <a:srgbClr val="757575"/>
                </a:solidFill>
                <a:latin typeface="medium-content-sans-serif-font"/>
              </a:rPr>
              <a:t>Gradient Descent</a:t>
            </a:r>
            <a:endParaRPr lang="en-US" dirty="0"/>
          </a:p>
        </p:txBody>
      </p:sp>
    </p:spTree>
    <p:extLst>
      <p:ext uri="{BB962C8B-B14F-4D97-AF65-F5344CB8AC3E}">
        <p14:creationId xmlns:p14="http://schemas.microsoft.com/office/powerpoint/2010/main" val="33744406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3693319"/>
          </a:xfrm>
        </p:spPr>
        <p:txBody>
          <a:bodyPr/>
          <a:lstStyle/>
          <a:p>
            <a:r>
              <a:rPr lang="en-US" dirty="0"/>
              <a:t>In Gradient Descent, instead of going through every weight one at a time, and ticking every wrong weight off as you go, we instead look at the angle of the function line.</a:t>
            </a:r>
          </a:p>
          <a:p>
            <a:r>
              <a:rPr lang="en-US" b="1" dirty="0"/>
              <a:t>If slope → Negative, that means </a:t>
            </a:r>
            <a:r>
              <a:rPr lang="en-US" b="1" dirty="0" err="1"/>
              <a:t>yo</a:t>
            </a:r>
            <a:r>
              <a:rPr lang="en-US" b="1" dirty="0"/>
              <a:t> go down the curve.</a:t>
            </a:r>
            <a:br>
              <a:rPr lang="en-US" b="1" dirty="0"/>
            </a:br>
            <a:r>
              <a:rPr lang="en-US" b="1" dirty="0"/>
              <a:t>If slope → Positive, Do nothing</a:t>
            </a:r>
            <a:endParaRPr lang="en-US" dirty="0"/>
          </a:p>
          <a:p>
            <a:r>
              <a:rPr lang="en-US" dirty="0"/>
              <a:t>This way a vast number of incorrect weights are eliminated. For instance, if we have 3 million samples, we have to loop through 3 million times. So basically you need to calculate each cost 3 million times.</a:t>
            </a:r>
          </a:p>
          <a:p>
            <a:endParaRPr lang="en-US" dirty="0"/>
          </a:p>
        </p:txBody>
      </p:sp>
    </p:spTree>
    <p:extLst>
      <p:ext uri="{BB962C8B-B14F-4D97-AF65-F5344CB8AC3E}">
        <p14:creationId xmlns:p14="http://schemas.microsoft.com/office/powerpoint/2010/main" val="15504047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3323987"/>
          </a:xfrm>
        </p:spPr>
        <p:txBody>
          <a:bodyPr/>
          <a:lstStyle/>
          <a:p>
            <a:r>
              <a:rPr lang="en-US" b="1" dirty="0"/>
              <a:t>Stochastic Gradient Descent(SGD)</a:t>
            </a:r>
          </a:p>
          <a:p>
            <a:r>
              <a:rPr lang="en-US" dirty="0"/>
              <a:t>Gradient Descent works fine when we have a convex curve just like in the above figure. But if we don't have a convex curve, Gradient Descent fails.</a:t>
            </a:r>
          </a:p>
          <a:p>
            <a:r>
              <a:rPr lang="en-US" dirty="0"/>
              <a:t>The word ‘</a:t>
            </a:r>
            <a:r>
              <a:rPr lang="en-US" i="1" dirty="0"/>
              <a:t>stochastic</a:t>
            </a:r>
            <a:r>
              <a:rPr lang="en-US" dirty="0"/>
              <a:t>‘ means a system or a process that is linked with a random probability. Hence, in Stochastic Gradient Descent, a few samples are selected randomly instead of the whole data set for each iteration.</a:t>
            </a:r>
          </a:p>
          <a:p>
            <a:endParaRPr lang="en-US" dirty="0"/>
          </a:p>
        </p:txBody>
      </p:sp>
    </p:spTree>
    <p:extLst>
      <p:ext uri="{BB962C8B-B14F-4D97-AF65-F5344CB8AC3E}">
        <p14:creationId xmlns:p14="http://schemas.microsoft.com/office/powerpoint/2010/main" val="15458164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5175250"/>
            <a:ext cx="8679929" cy="492443"/>
          </a:xfrm>
        </p:spPr>
        <p:txBody>
          <a:bodyPr/>
          <a:lstStyle/>
          <a:p>
            <a:r>
              <a:rPr lang="en-US" dirty="0" smtClean="0"/>
              <a:t>v</a:t>
            </a:r>
            <a:endParaRPr lang="en-US" dirty="0"/>
          </a:p>
        </p:txBody>
      </p:sp>
      <p:pic>
        <p:nvPicPr>
          <p:cNvPr id="1945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0" y="1441450"/>
            <a:ext cx="5104028" cy="3597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35300" y="5236805"/>
            <a:ext cx="3108543" cy="369332"/>
          </a:xfrm>
          <a:prstGeom prst="rect">
            <a:avLst/>
          </a:prstGeom>
        </p:spPr>
        <p:txBody>
          <a:bodyPr wrap="none">
            <a:spAutoFit/>
          </a:bodyPr>
          <a:lstStyle/>
          <a:p>
            <a:r>
              <a:rPr lang="en-US" dirty="0">
                <a:latin typeface="medium-content-sans-serif-font"/>
                <a:hlinkClick r:id="rId3"/>
              </a:rPr>
              <a:t>Stochastic Gradient Descent</a:t>
            </a:r>
            <a:endParaRPr lang="en-US" dirty="0"/>
          </a:p>
        </p:txBody>
      </p:sp>
    </p:spTree>
    <p:extLst>
      <p:ext uri="{BB962C8B-B14F-4D97-AF65-F5344CB8AC3E}">
        <p14:creationId xmlns:p14="http://schemas.microsoft.com/office/powerpoint/2010/main" val="16096799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How do Neural networks learn?</a:t>
            </a:r>
          </a:p>
        </p:txBody>
      </p:sp>
      <p:sp>
        <p:nvSpPr>
          <p:cNvPr id="3" name="Text Placeholder 2"/>
          <p:cNvSpPr>
            <a:spLocks noGrp="1"/>
          </p:cNvSpPr>
          <p:nvPr>
            <p:ph type="body" idx="1"/>
          </p:nvPr>
        </p:nvSpPr>
        <p:spPr>
          <a:xfrm>
            <a:off x="219335" y="1212850"/>
            <a:ext cx="8630170" cy="5909310"/>
          </a:xfrm>
        </p:spPr>
        <p:txBody>
          <a:bodyPr/>
          <a:lstStyle/>
          <a:p>
            <a:r>
              <a:rPr lang="en-US" dirty="0"/>
              <a:t>In SGD, we take one row of data at a time, run it through the neural network then adjust the weights. For the second row, we run it, then compare the Cost function and then again adjusting weights. And so on…</a:t>
            </a:r>
          </a:p>
          <a:p>
            <a:r>
              <a:rPr lang="en-US" dirty="0"/>
              <a:t>SGD helps us to avoid the problem of local minima. It is much faster than Gradient Descent because it is running each row at a time and it doesn’t have to load the whole data in memory for doing computation</a:t>
            </a:r>
            <a:r>
              <a:rPr lang="en-US" dirty="0" smtClean="0"/>
              <a:t>.</a:t>
            </a:r>
          </a:p>
          <a:p>
            <a:r>
              <a:rPr lang="en-US" dirty="0"/>
              <a:t>One thing to be noted is that, as SGD is generally noisier than typical Gradient Descent, it usually took a higher number of iterations to reach the minima, because of its randomness in its descent. Even though it requires a higher number of iterations to reach the minima than typical Gradient Descent, it is still computationally much less expensive than typical Gradient Descent. Hence, in most scenarios, SGD is preferred over Batch Gradient Descent for optimizing a learning algorithm.</a:t>
            </a:r>
          </a:p>
          <a:p>
            <a:endParaRPr lang="en-US" dirty="0"/>
          </a:p>
        </p:txBody>
      </p:sp>
    </p:spTree>
    <p:extLst>
      <p:ext uri="{BB962C8B-B14F-4D97-AF65-F5344CB8AC3E}">
        <p14:creationId xmlns:p14="http://schemas.microsoft.com/office/powerpoint/2010/main" val="585129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984885"/>
          </a:xfrm>
        </p:spPr>
        <p:txBody>
          <a:bodyPr/>
          <a:lstStyle/>
          <a:p>
            <a:r>
              <a:rPr lang="en-US" dirty="0"/>
              <a:t>Training ANN with Stochastic Gradient Descent</a:t>
            </a:r>
            <a:br>
              <a:rPr lang="en-US" dirty="0"/>
            </a:br>
            <a:endParaRPr lang="en-US" dirty="0"/>
          </a:p>
        </p:txBody>
      </p:sp>
      <p:sp>
        <p:nvSpPr>
          <p:cNvPr id="3" name="Text Placeholder 2"/>
          <p:cNvSpPr>
            <a:spLocks noGrp="1"/>
          </p:cNvSpPr>
          <p:nvPr>
            <p:ph type="body" idx="1"/>
          </p:nvPr>
        </p:nvSpPr>
        <p:spPr>
          <a:xfrm>
            <a:off x="139700" y="1212850"/>
            <a:ext cx="8630170" cy="5539978"/>
          </a:xfrm>
        </p:spPr>
        <p:txBody>
          <a:bodyPr/>
          <a:lstStyle/>
          <a:p>
            <a:r>
              <a:rPr lang="en-US" dirty="0"/>
              <a:t>Step-1 → Randomly initialize the weights to small numbers close to 0 but not 0.</a:t>
            </a:r>
          </a:p>
          <a:p>
            <a:r>
              <a:rPr lang="en-US" dirty="0"/>
              <a:t>Step-2 → Input the first observation of your dataset in the input layer, each feature in one node.</a:t>
            </a:r>
          </a:p>
          <a:p>
            <a:r>
              <a:rPr lang="en-US" dirty="0"/>
              <a:t>Step-3 → </a:t>
            </a:r>
            <a:r>
              <a:rPr lang="en-US" b="1" dirty="0"/>
              <a:t>Forward-Propagation</a:t>
            </a:r>
            <a:r>
              <a:rPr lang="en-US" dirty="0"/>
              <a:t>: From left to right, the neurons are activated in a way that the impact of each neuron's activation is limited by the weights. Propagate the activations until getting the predicted value</a:t>
            </a:r>
            <a:r>
              <a:rPr lang="en-US" dirty="0" smtClean="0"/>
              <a:t>.</a:t>
            </a:r>
          </a:p>
          <a:p>
            <a:r>
              <a:rPr lang="en-US" dirty="0"/>
              <a:t>Step-4 → Compare the predicted result to the actual result and measure the generated error(Cost function).</a:t>
            </a:r>
          </a:p>
          <a:p>
            <a:r>
              <a:rPr lang="en-US" dirty="0"/>
              <a:t>Step-5 → </a:t>
            </a:r>
            <a:r>
              <a:rPr lang="en-US" b="1" dirty="0"/>
              <a:t>Back-Propagation</a:t>
            </a:r>
            <a:r>
              <a:rPr lang="en-US" dirty="0"/>
              <a:t>: from right to left, the error is </a:t>
            </a:r>
            <a:r>
              <a:rPr lang="en-US" dirty="0" err="1"/>
              <a:t>backpropagated</a:t>
            </a:r>
            <a:r>
              <a:rPr lang="en-US" dirty="0"/>
              <a:t>. Update the weights according to how much they are responsible for the error. The learning rate decides how much we update weights.</a:t>
            </a:r>
          </a:p>
          <a:p>
            <a:endParaRPr lang="en-US" dirty="0"/>
          </a:p>
        </p:txBody>
      </p:sp>
    </p:spTree>
    <p:extLst>
      <p:ext uri="{BB962C8B-B14F-4D97-AF65-F5344CB8AC3E}">
        <p14:creationId xmlns:p14="http://schemas.microsoft.com/office/powerpoint/2010/main" val="39603418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ANN with Stochastic Gradient Descent</a:t>
            </a:r>
            <a:br>
              <a:rPr lang="en-US" dirty="0"/>
            </a:br>
            <a:endParaRPr lang="en-US" dirty="0"/>
          </a:p>
        </p:txBody>
      </p:sp>
      <p:sp>
        <p:nvSpPr>
          <p:cNvPr id="3" name="Text Placeholder 2"/>
          <p:cNvSpPr>
            <a:spLocks noGrp="1"/>
          </p:cNvSpPr>
          <p:nvPr>
            <p:ph type="body" idx="1"/>
          </p:nvPr>
        </p:nvSpPr>
        <p:spPr>
          <a:xfrm>
            <a:off x="244214" y="1428496"/>
            <a:ext cx="8630170" cy="1477328"/>
          </a:xfrm>
        </p:spPr>
        <p:txBody>
          <a:bodyPr/>
          <a:lstStyle/>
          <a:p>
            <a:r>
              <a:rPr lang="en-US" dirty="0"/>
              <a:t>Step-6 → Repeat step-1 to 5 and update the weights after each observation(Reinforcement Learning)</a:t>
            </a:r>
          </a:p>
          <a:p>
            <a:r>
              <a:rPr lang="en-US" dirty="0"/>
              <a:t>Step-7 → When the whole training set passed through the ANN, that makes and epoch. Redo more epochs.</a:t>
            </a:r>
          </a:p>
        </p:txBody>
      </p:sp>
    </p:spTree>
    <p:extLst>
      <p:ext uri="{BB962C8B-B14F-4D97-AF65-F5344CB8AC3E}">
        <p14:creationId xmlns:p14="http://schemas.microsoft.com/office/powerpoint/2010/main" val="2583657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298450"/>
            <a:ext cx="8679929" cy="715010"/>
          </a:xfrm>
        </p:spPr>
        <p:txBody>
          <a:bodyPr/>
          <a:lstStyle/>
          <a:p>
            <a:r>
              <a:rPr lang="en-US" b="0" dirty="0"/>
              <a:t>What is Supervised Learning?</a:t>
            </a:r>
            <a:br>
              <a:rPr lang="en-US" b="0" dirty="0"/>
            </a:br>
            <a:endParaRPr lang="en-US" dirty="0"/>
          </a:p>
        </p:txBody>
      </p:sp>
      <p:sp>
        <p:nvSpPr>
          <p:cNvPr id="3" name="Text Placeholder 2"/>
          <p:cNvSpPr>
            <a:spLocks noGrp="1"/>
          </p:cNvSpPr>
          <p:nvPr>
            <p:ph type="body" idx="1"/>
          </p:nvPr>
        </p:nvSpPr>
        <p:spPr>
          <a:xfrm>
            <a:off x="244214" y="1428496"/>
            <a:ext cx="8630170" cy="1846659"/>
          </a:xfrm>
        </p:spPr>
        <p:txBody>
          <a:bodyPr/>
          <a:lstStyle/>
          <a:p>
            <a:pPr algn="just"/>
            <a:r>
              <a:rPr lang="en-US" dirty="0"/>
              <a:t>Supervised Learning is the one, where you can consider the learning is guided by a teacher. We have a dataset which acts as a teacher and its role is to train the model or the machine. Once the model gets trained it can start making a prediction or decision when new data is given to it.</a:t>
            </a:r>
          </a:p>
        </p:txBody>
      </p:sp>
    </p:spTree>
    <p:extLst>
      <p:ext uri="{BB962C8B-B14F-4D97-AF65-F5344CB8AC3E}">
        <p14:creationId xmlns:p14="http://schemas.microsoft.com/office/powerpoint/2010/main" val="2748126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Clustering in Machine Learning</a:t>
            </a:r>
            <a:br>
              <a:rPr lang="en-US" b="0" dirty="0"/>
            </a:br>
            <a:endParaRPr lang="en-US" dirty="0"/>
          </a:p>
        </p:txBody>
      </p:sp>
      <p:sp>
        <p:nvSpPr>
          <p:cNvPr id="3" name="Text Placeholder 2"/>
          <p:cNvSpPr>
            <a:spLocks noGrp="1"/>
          </p:cNvSpPr>
          <p:nvPr>
            <p:ph type="body" idx="1"/>
          </p:nvPr>
        </p:nvSpPr>
        <p:spPr>
          <a:xfrm>
            <a:off x="244214" y="1428496"/>
            <a:ext cx="8630170" cy="4431983"/>
          </a:xfrm>
        </p:spPr>
        <p:txBody>
          <a:bodyPr/>
          <a:lstStyle/>
          <a:p>
            <a:pPr algn="just" fontAlgn="base"/>
            <a:r>
              <a:rPr lang="en-US" dirty="0"/>
              <a:t>It is basically a type of </a:t>
            </a:r>
            <a:r>
              <a:rPr lang="en-US" i="1" dirty="0">
                <a:hlinkClick r:id="rId2"/>
              </a:rPr>
              <a:t>unsupervised learning method</a:t>
            </a:r>
            <a:r>
              <a:rPr lang="en-US" dirty="0"/>
              <a:t> . An unsupervised learning method is a method in which we draw references from datasets consisting of input data without labelled responses. Generally, it is used as a process to find meaningful structure, explanatory underlying processes, generative features, and groupings inherent in a set of examples.</a:t>
            </a:r>
            <a:br>
              <a:rPr lang="en-US" dirty="0"/>
            </a:br>
            <a:r>
              <a:rPr lang="en-US" b="1" dirty="0"/>
              <a:t>Clustering</a:t>
            </a:r>
            <a:r>
              <a:rPr lang="en-US" dirty="0"/>
              <a:t>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a:t>
            </a:r>
          </a:p>
          <a:p>
            <a:pPr algn="just"/>
            <a:endParaRPr lang="en-US" dirty="0"/>
          </a:p>
        </p:txBody>
      </p:sp>
    </p:spTree>
    <p:extLst>
      <p:ext uri="{BB962C8B-B14F-4D97-AF65-F5344CB8AC3E}">
        <p14:creationId xmlns:p14="http://schemas.microsoft.com/office/powerpoint/2010/main" val="32883196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smtClean="0"/>
              <a:t>Example of Clustering</a:t>
            </a:r>
            <a:endParaRPr lang="en-US" dirty="0"/>
          </a:p>
        </p:txBody>
      </p:sp>
      <p:sp>
        <p:nvSpPr>
          <p:cNvPr id="3" name="Text Placeholder 2"/>
          <p:cNvSpPr>
            <a:spLocks noGrp="1"/>
          </p:cNvSpPr>
          <p:nvPr>
            <p:ph type="body" idx="1"/>
          </p:nvPr>
        </p:nvSpPr>
        <p:spPr>
          <a:xfrm>
            <a:off x="244214" y="1428496"/>
            <a:ext cx="8630170" cy="1477328"/>
          </a:xfrm>
        </p:spPr>
        <p:txBody>
          <a:bodyPr/>
          <a:lstStyle/>
          <a:p>
            <a:pPr algn="just"/>
            <a:r>
              <a:rPr lang="en-US" b="1" dirty="0"/>
              <a:t>For ex</a:t>
            </a:r>
            <a:r>
              <a:rPr lang="en-US" dirty="0"/>
              <a:t>– The data points in the graph below clustered together can be classified into one single group. We can distinguish the clusters, and we can identify that there are 3 clusters in the below picture.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2736850"/>
            <a:ext cx="6629400" cy="3856893"/>
          </a:xfrm>
          <a:prstGeom prst="rect">
            <a:avLst/>
          </a:prstGeom>
        </p:spPr>
      </p:pic>
    </p:spTree>
    <p:extLst>
      <p:ext uri="{BB962C8B-B14F-4D97-AF65-F5344CB8AC3E}">
        <p14:creationId xmlns:p14="http://schemas.microsoft.com/office/powerpoint/2010/main" val="33219753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a:t>Why Clustering ?</a:t>
            </a:r>
          </a:p>
        </p:txBody>
      </p:sp>
      <p:sp>
        <p:nvSpPr>
          <p:cNvPr id="3" name="Text Placeholder 2"/>
          <p:cNvSpPr>
            <a:spLocks noGrp="1"/>
          </p:cNvSpPr>
          <p:nvPr>
            <p:ph type="body" idx="1"/>
          </p:nvPr>
        </p:nvSpPr>
        <p:spPr>
          <a:xfrm>
            <a:off x="244214" y="1428496"/>
            <a:ext cx="8630170" cy="4616648"/>
          </a:xfrm>
        </p:spPr>
        <p:txBody>
          <a:bodyPr/>
          <a:lstStyle/>
          <a:p>
            <a:r>
              <a:rPr lang="en-US" sz="2000" b="1" dirty="0"/>
              <a:t>DBSCAN: Density-based Spatial Clustering of Applications with Noise</a:t>
            </a:r>
            <a:r>
              <a:rPr lang="en-US" sz="2000" dirty="0"/>
              <a:t/>
            </a:r>
            <a:br>
              <a:rPr lang="en-US" sz="2000" dirty="0"/>
            </a:br>
            <a:r>
              <a:rPr lang="en-US" sz="2000" dirty="0"/>
              <a:t>These data points are clustered by using the basic concept that the data point lies within the given constraint from the cluster </a:t>
            </a:r>
            <a:r>
              <a:rPr lang="en-US" sz="2000" dirty="0" err="1"/>
              <a:t>centre</a:t>
            </a:r>
            <a:r>
              <a:rPr lang="en-US" sz="2000" dirty="0"/>
              <a:t>. Various distance methods and techniques are used for calculation of the outliers</a:t>
            </a:r>
            <a:r>
              <a:rPr lang="en-US" sz="2000" dirty="0" smtClean="0"/>
              <a:t>.</a:t>
            </a:r>
          </a:p>
          <a:p>
            <a:endParaRPr lang="en-US" sz="2000" dirty="0" smtClean="0"/>
          </a:p>
          <a:p>
            <a:r>
              <a:rPr lang="en-US" sz="2000" b="1" dirty="0"/>
              <a:t>Why Clustering ?</a:t>
            </a:r>
            <a:r>
              <a:rPr lang="en-US" sz="2000" dirty="0"/>
              <a:t/>
            </a:r>
            <a:br>
              <a:rPr lang="en-US" sz="2000" dirty="0"/>
            </a:br>
            <a:r>
              <a:rPr lang="en-US" sz="2000" dirty="0"/>
              <a:t>Clustering is very much important as it determines the intrinsic grouping among the unlabeled data present. There are no criteria for a good clustering. It depends on the user, what is the criteria they may use which satisfy their need. For instance, we could be interested in finding representatives for homogeneous groups (data reduction), in finding “natural clusters” and describe their unknown properties (“natural” data types), in finding useful and suitable groupings (“useful” data classes) or in finding unusual data objects (outlier detection). This algorithm must make some assumptions which constitute the similarity of points and each assumption make different and equally valid clusters.</a:t>
            </a:r>
          </a:p>
        </p:txBody>
      </p:sp>
    </p:spTree>
    <p:extLst>
      <p:ext uri="{BB962C8B-B14F-4D97-AF65-F5344CB8AC3E}">
        <p14:creationId xmlns:p14="http://schemas.microsoft.com/office/powerpoint/2010/main" val="39441508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Methods :</a:t>
            </a:r>
            <a:br>
              <a:rPr lang="en-US" dirty="0"/>
            </a:br>
            <a:endParaRPr lang="en-US" dirty="0"/>
          </a:p>
        </p:txBody>
      </p:sp>
      <p:sp>
        <p:nvSpPr>
          <p:cNvPr id="3" name="Text Placeholder 2"/>
          <p:cNvSpPr>
            <a:spLocks noGrp="1"/>
          </p:cNvSpPr>
          <p:nvPr>
            <p:ph type="body" idx="1"/>
          </p:nvPr>
        </p:nvSpPr>
        <p:spPr>
          <a:xfrm>
            <a:off x="244214" y="1120656"/>
            <a:ext cx="8630170" cy="5355312"/>
          </a:xfrm>
        </p:spPr>
        <p:txBody>
          <a:bodyPr/>
          <a:lstStyle/>
          <a:p>
            <a:pPr fontAlgn="base"/>
            <a:r>
              <a:rPr lang="en-US" b="1" dirty="0" smtClean="0"/>
              <a:t>Density-Based </a:t>
            </a:r>
            <a:r>
              <a:rPr lang="en-US" b="1" dirty="0"/>
              <a:t>Methods :</a:t>
            </a:r>
            <a:r>
              <a:rPr lang="en-US" dirty="0"/>
              <a:t> These methods consider the clusters as the dense region having some similarity and different from the lower dense region of the space. These methods have good accuracy and ability to merge two </a:t>
            </a:r>
            <a:r>
              <a:rPr lang="en-US" dirty="0" err="1"/>
              <a:t>clusters.Example</a:t>
            </a:r>
            <a:r>
              <a:rPr lang="en-US" dirty="0"/>
              <a:t> </a:t>
            </a:r>
            <a:r>
              <a:rPr lang="en-US" i="1" dirty="0"/>
              <a:t>DBSCAN (Density-Based Spatial Clustering of Applications with Noise) </a:t>
            </a:r>
            <a:r>
              <a:rPr lang="en-US" dirty="0"/>
              <a:t>, </a:t>
            </a:r>
            <a:r>
              <a:rPr lang="en-US" i="1" dirty="0"/>
              <a:t>OPTICS (Ordering Points to Identify Clustering Structure)</a:t>
            </a:r>
            <a:r>
              <a:rPr lang="en-US" dirty="0"/>
              <a:t> etc.</a:t>
            </a:r>
          </a:p>
          <a:p>
            <a:pPr fontAlgn="base"/>
            <a:r>
              <a:rPr lang="en-US" b="1" dirty="0"/>
              <a:t>Hierarchical Based Methods :</a:t>
            </a:r>
            <a:r>
              <a:rPr lang="en-US" dirty="0"/>
              <a:t> The clusters formed in this method forms a tree-type structure based on the hierarchy. New clusters are formed using the previously formed one. It is divided into two category</a:t>
            </a:r>
          </a:p>
          <a:p>
            <a:pPr lvl="1" fontAlgn="base"/>
            <a:r>
              <a:rPr lang="en-US" b="1" dirty="0"/>
              <a:t>Agglomerative</a:t>
            </a:r>
            <a:r>
              <a:rPr lang="en-US" dirty="0"/>
              <a:t> (</a:t>
            </a:r>
            <a:r>
              <a:rPr lang="en-US" i="1" dirty="0"/>
              <a:t>bottom up approach</a:t>
            </a:r>
            <a:r>
              <a:rPr lang="en-US" dirty="0"/>
              <a:t>)</a:t>
            </a:r>
          </a:p>
          <a:p>
            <a:pPr lvl="1" fontAlgn="base"/>
            <a:r>
              <a:rPr lang="en-US" b="1" dirty="0"/>
              <a:t>Divisive</a:t>
            </a:r>
            <a:r>
              <a:rPr lang="en-US" dirty="0"/>
              <a:t> (</a:t>
            </a:r>
            <a:r>
              <a:rPr lang="en-US" i="1" dirty="0"/>
              <a:t>top down approach</a:t>
            </a:r>
            <a:r>
              <a:rPr lang="en-US" dirty="0"/>
              <a:t>)</a:t>
            </a:r>
          </a:p>
          <a:p>
            <a:pPr fontAlgn="base"/>
            <a:r>
              <a:rPr lang="en-US" dirty="0"/>
              <a:t>examples </a:t>
            </a:r>
            <a:r>
              <a:rPr lang="en-US" i="1" dirty="0"/>
              <a:t>CURE (Clustering Using Representatives), BIRCH (Balanced Iterative Reducing Clustering and using Hierarchies)</a:t>
            </a:r>
            <a:r>
              <a:rPr lang="en-US" dirty="0"/>
              <a:t> etc.</a:t>
            </a:r>
          </a:p>
          <a:p>
            <a:endParaRPr lang="en-US" dirty="0"/>
          </a:p>
        </p:txBody>
      </p:sp>
    </p:spTree>
    <p:extLst>
      <p:ext uri="{BB962C8B-B14F-4D97-AF65-F5344CB8AC3E}">
        <p14:creationId xmlns:p14="http://schemas.microsoft.com/office/powerpoint/2010/main" val="27420314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smtClean="0"/>
              <a:t>Other Methods</a:t>
            </a:r>
            <a:endParaRPr lang="en-US" dirty="0"/>
          </a:p>
        </p:txBody>
      </p:sp>
      <p:sp>
        <p:nvSpPr>
          <p:cNvPr id="3" name="Text Placeholder 2"/>
          <p:cNvSpPr>
            <a:spLocks noGrp="1"/>
          </p:cNvSpPr>
          <p:nvPr>
            <p:ph type="body" idx="1"/>
          </p:nvPr>
        </p:nvSpPr>
        <p:spPr>
          <a:xfrm>
            <a:off x="244214" y="1428496"/>
            <a:ext cx="8630170" cy="4431983"/>
          </a:xfrm>
        </p:spPr>
        <p:txBody>
          <a:bodyPr/>
          <a:lstStyle/>
          <a:p>
            <a:pPr fontAlgn="base"/>
            <a:r>
              <a:rPr lang="en-US" b="1" dirty="0"/>
              <a:t>Partitioning Methods :</a:t>
            </a:r>
            <a:r>
              <a:rPr lang="en-US" dirty="0"/>
              <a:t> These methods partition the objects into k clusters and each partition forms one cluster. This method is used to optimize an objective criterion similarity function such as when the distance is a major parameter example </a:t>
            </a:r>
            <a:r>
              <a:rPr lang="en-US" i="1" dirty="0"/>
              <a:t>K-means, CLARANS (Clustering Large Applications based upon Randomized Search)</a:t>
            </a:r>
            <a:r>
              <a:rPr lang="en-US" dirty="0"/>
              <a:t> etc</a:t>
            </a:r>
            <a:r>
              <a:rPr lang="en-US" dirty="0" smtClean="0"/>
              <a:t>.</a:t>
            </a:r>
          </a:p>
          <a:p>
            <a:pPr fontAlgn="base"/>
            <a:endParaRPr lang="en-US" dirty="0"/>
          </a:p>
          <a:p>
            <a:pPr fontAlgn="base"/>
            <a:r>
              <a:rPr lang="en-US" b="1" dirty="0"/>
              <a:t>Grid-based Methods :</a:t>
            </a:r>
            <a:r>
              <a:rPr lang="en-US" dirty="0"/>
              <a:t> In this method the data space is formulated into a finite number of cells that form a grid-like structure. All the clustering operation done on these grids are fast and independent of the number of data objects example </a:t>
            </a:r>
            <a:r>
              <a:rPr lang="en-US" i="1" dirty="0"/>
              <a:t>STING (Statistical Information Grid), wave cluster, CLIQUE (</a:t>
            </a:r>
            <a:r>
              <a:rPr lang="en-US" i="1" dirty="0" err="1"/>
              <a:t>CLustering</a:t>
            </a:r>
            <a:r>
              <a:rPr lang="en-US" i="1" dirty="0"/>
              <a:t> In Quest)</a:t>
            </a:r>
            <a:r>
              <a:rPr lang="en-US" dirty="0"/>
              <a:t> etc.</a:t>
            </a:r>
          </a:p>
          <a:p>
            <a:endParaRPr lang="en-US" dirty="0"/>
          </a:p>
        </p:txBody>
      </p:sp>
    </p:spTree>
    <p:extLst>
      <p:ext uri="{BB962C8B-B14F-4D97-AF65-F5344CB8AC3E}">
        <p14:creationId xmlns:p14="http://schemas.microsoft.com/office/powerpoint/2010/main" val="10107757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Algorithms :</a:t>
            </a:r>
            <a:br>
              <a:rPr lang="en-US" dirty="0"/>
            </a:br>
            <a:endParaRPr lang="en-US" dirty="0"/>
          </a:p>
        </p:txBody>
      </p:sp>
      <p:sp>
        <p:nvSpPr>
          <p:cNvPr id="3" name="Text Placeholder 2"/>
          <p:cNvSpPr>
            <a:spLocks noGrp="1"/>
          </p:cNvSpPr>
          <p:nvPr>
            <p:ph type="body" idx="1"/>
          </p:nvPr>
        </p:nvSpPr>
        <p:spPr>
          <a:xfrm>
            <a:off x="244214" y="1428496"/>
            <a:ext cx="8630170" cy="2215991"/>
          </a:xfrm>
        </p:spPr>
        <p:txBody>
          <a:bodyPr/>
          <a:lstStyle/>
          <a:p>
            <a:pPr fontAlgn="base"/>
            <a:r>
              <a:rPr lang="en-US" dirty="0" smtClean="0">
                <a:hlinkClick r:id="rId2"/>
              </a:rPr>
              <a:t>K-means </a:t>
            </a:r>
            <a:r>
              <a:rPr lang="en-US" dirty="0">
                <a:hlinkClick r:id="rId2"/>
              </a:rPr>
              <a:t>clustering algorithm</a:t>
            </a:r>
            <a:r>
              <a:rPr lang="en-US" dirty="0"/>
              <a:t> – It is the simplest unsupervised learning algorithm that solves clustering </a:t>
            </a:r>
            <a:r>
              <a:rPr lang="en-US" dirty="0" err="1"/>
              <a:t>problem.K</a:t>
            </a:r>
            <a:r>
              <a:rPr lang="en-US" dirty="0"/>
              <a:t>-means algorithm partition n observations into k clusters where each observation belongs to the cluster with the nearest mean serving as a prototype of the cluster .</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3879850"/>
            <a:ext cx="4648200" cy="2210108"/>
          </a:xfrm>
          <a:prstGeom prst="rect">
            <a:avLst/>
          </a:prstGeom>
        </p:spPr>
      </p:pic>
    </p:spTree>
    <p:extLst>
      <p:ext uri="{BB962C8B-B14F-4D97-AF65-F5344CB8AC3E}">
        <p14:creationId xmlns:p14="http://schemas.microsoft.com/office/powerpoint/2010/main" val="21851617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Clustering in different fields</a:t>
            </a:r>
            <a:br>
              <a:rPr lang="en-US" dirty="0"/>
            </a:br>
            <a:endParaRPr lang="en-US" dirty="0"/>
          </a:p>
        </p:txBody>
      </p:sp>
      <p:sp>
        <p:nvSpPr>
          <p:cNvPr id="3" name="Text Placeholder 2"/>
          <p:cNvSpPr>
            <a:spLocks noGrp="1"/>
          </p:cNvSpPr>
          <p:nvPr>
            <p:ph type="body" idx="1"/>
          </p:nvPr>
        </p:nvSpPr>
        <p:spPr>
          <a:xfrm>
            <a:off x="244214" y="1428496"/>
            <a:ext cx="8630170" cy="4801314"/>
          </a:xfrm>
        </p:spPr>
        <p:txBody>
          <a:bodyPr/>
          <a:lstStyle/>
          <a:p>
            <a:pPr fontAlgn="base"/>
            <a:r>
              <a:rPr lang="en-US" b="1" dirty="0" smtClean="0"/>
              <a:t>Marketing </a:t>
            </a:r>
            <a:r>
              <a:rPr lang="en-US" b="1" dirty="0"/>
              <a:t>:</a:t>
            </a:r>
            <a:r>
              <a:rPr lang="en-US" dirty="0"/>
              <a:t> It can be used to characterize &amp; discover customer segments for marketing purposes.</a:t>
            </a:r>
          </a:p>
          <a:p>
            <a:pPr fontAlgn="base"/>
            <a:r>
              <a:rPr lang="en-US" b="1" dirty="0"/>
              <a:t>Biology :</a:t>
            </a:r>
            <a:r>
              <a:rPr lang="en-US" dirty="0"/>
              <a:t> It can be used for classification among different species of plants and animals.</a:t>
            </a:r>
          </a:p>
          <a:p>
            <a:pPr fontAlgn="base"/>
            <a:r>
              <a:rPr lang="en-US" b="1" dirty="0"/>
              <a:t>Libraries :</a:t>
            </a:r>
            <a:r>
              <a:rPr lang="en-US" dirty="0"/>
              <a:t> It is used in clustering different books on the basis of topics and information.</a:t>
            </a:r>
          </a:p>
          <a:p>
            <a:pPr fontAlgn="base"/>
            <a:r>
              <a:rPr lang="en-US" b="1" dirty="0"/>
              <a:t>Insurance :</a:t>
            </a:r>
            <a:r>
              <a:rPr lang="en-US" dirty="0"/>
              <a:t> It is used to acknowledge the customers, their policies and identifying the frauds.</a:t>
            </a:r>
          </a:p>
          <a:p>
            <a:pPr fontAlgn="base"/>
            <a:r>
              <a:rPr lang="en-US" b="1" dirty="0"/>
              <a:t>City Planning: </a:t>
            </a:r>
            <a:r>
              <a:rPr lang="en-US" dirty="0"/>
              <a:t>It is used to make groups of houses and to study their values based on their geographical locations and other factors present.</a:t>
            </a:r>
            <a:br>
              <a:rPr lang="en-US" dirty="0"/>
            </a:br>
            <a:r>
              <a:rPr lang="en-US" b="1" dirty="0"/>
              <a:t>Earthquake studies: </a:t>
            </a:r>
            <a:r>
              <a:rPr lang="en-US" dirty="0"/>
              <a:t>By learning the earthquake-affected areas we can determine the dangerous zones.</a:t>
            </a:r>
          </a:p>
          <a:p>
            <a:endParaRPr lang="en-US" dirty="0"/>
          </a:p>
        </p:txBody>
      </p:sp>
    </p:spTree>
    <p:extLst>
      <p:ext uri="{BB962C8B-B14F-4D97-AF65-F5344CB8AC3E}">
        <p14:creationId xmlns:p14="http://schemas.microsoft.com/office/powerpoint/2010/main" val="1075469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492443"/>
          </a:xfrm>
        </p:spPr>
        <p:txBody>
          <a:bodyPr/>
          <a:lstStyle/>
          <a:p>
            <a:r>
              <a:rPr lang="en-US" dirty="0" smtClean="0"/>
              <a:t>Reinforcement Learning</a:t>
            </a:r>
            <a:endParaRPr lang="en-US" dirty="0"/>
          </a:p>
        </p:txBody>
      </p:sp>
      <p:sp>
        <p:nvSpPr>
          <p:cNvPr id="3" name="Text Placeholder 2"/>
          <p:cNvSpPr>
            <a:spLocks noGrp="1"/>
          </p:cNvSpPr>
          <p:nvPr>
            <p:ph type="body" idx="1"/>
          </p:nvPr>
        </p:nvSpPr>
        <p:spPr>
          <a:xfrm>
            <a:off x="244214" y="1428496"/>
            <a:ext cx="8630170" cy="4308872"/>
          </a:xfrm>
        </p:spPr>
        <p:txBody>
          <a:bodyPr/>
          <a:lstStyle/>
          <a:p>
            <a:pPr fontAlgn="base"/>
            <a:r>
              <a:rPr lang="en-US" sz="2000" dirty="0"/>
              <a:t>Reinforcement learning is an area of Machine Learning. It is about taking suitable action to maximize reward in a particular situation. It is employed by various software and machines to find the best possible behavior or path it should take in a specific situation. Reinforcement 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In the absence of a training dataset, it is bound to learn from its experience</a:t>
            </a:r>
            <a:r>
              <a:rPr lang="en-US" sz="2000" dirty="0" smtClean="0"/>
              <a:t>.</a:t>
            </a:r>
          </a:p>
          <a:p>
            <a:pPr fontAlgn="base"/>
            <a:endParaRPr lang="en-US" sz="2000" dirty="0"/>
          </a:p>
          <a:p>
            <a:pPr fontAlgn="base"/>
            <a:r>
              <a:rPr lang="en-US" sz="2000" b="1" dirty="0"/>
              <a:t>Example: </a:t>
            </a:r>
            <a:r>
              <a:rPr lang="en-US" sz="2000" dirty="0"/>
              <a:t>The problem is as follows: We have an agent and a reward, with many hurdles in between. The agent is supposed to find the best possible path to reach the reward. The following problem explains the problem more easily.</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7683793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817" y="298450"/>
            <a:ext cx="8679929" cy="492443"/>
          </a:xfrm>
        </p:spPr>
        <p:txBody>
          <a:bodyPr/>
          <a:lstStyle/>
          <a:p>
            <a:r>
              <a:rPr lang="en-US" dirty="0" smtClean="0"/>
              <a:t>Example: Reinforcement Learning</a:t>
            </a:r>
            <a:endParaRPr lang="en-US" dirty="0"/>
          </a:p>
        </p:txBody>
      </p:sp>
      <p:pic>
        <p:nvPicPr>
          <p:cNvPr id="21506" name="Picture 2" descr="https://media.geeksforgeeks.org/wp-content/uploads/Untitled-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441450"/>
            <a:ext cx="4778375" cy="33055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8300" y="4756055"/>
            <a:ext cx="8530964" cy="1754326"/>
          </a:xfrm>
          <a:prstGeom prst="rect">
            <a:avLst/>
          </a:prstGeom>
        </p:spPr>
        <p:txBody>
          <a:bodyPr wrap="square">
            <a:spAutoFit/>
          </a:bodyPr>
          <a:lstStyle/>
          <a:p>
            <a:r>
              <a:rPr lang="en-US" dirty="0">
                <a:latin typeface="Roboto" panose="02000000000000000000" pitchFamily="2" charset="0"/>
              </a:rPr>
              <a:t>The above image shows the robot, diamond, and fire. The goal of the robot is to get the reward that is the diamond and avoid the hurdles that are fire. The robot learns by trying all the possible paths and then choosing the path which gives him the reward with the least hurdles. Each right step will give the robot a reward and each wrong step will subtract the reward of the robot. The total reward will be calculated when it reaches the final reward that is the diamond.</a:t>
            </a:r>
            <a:endParaRPr lang="en-US" dirty="0"/>
          </a:p>
        </p:txBody>
      </p:sp>
    </p:spTree>
    <p:extLst>
      <p:ext uri="{BB962C8B-B14F-4D97-AF65-F5344CB8AC3E}">
        <p14:creationId xmlns:p14="http://schemas.microsoft.com/office/powerpoint/2010/main" val="15846525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points in Reinforcement learning –</a:t>
            </a:r>
            <a:br>
              <a:rPr lang="en-US" dirty="0"/>
            </a:br>
            <a:endParaRPr lang="en-US" dirty="0"/>
          </a:p>
        </p:txBody>
      </p:sp>
      <p:sp>
        <p:nvSpPr>
          <p:cNvPr id="3" name="Text Placeholder 2"/>
          <p:cNvSpPr>
            <a:spLocks noGrp="1"/>
          </p:cNvSpPr>
          <p:nvPr>
            <p:ph type="body" idx="1"/>
          </p:nvPr>
        </p:nvSpPr>
        <p:spPr>
          <a:xfrm>
            <a:off x="244214" y="1428496"/>
            <a:ext cx="8630170" cy="4062651"/>
          </a:xfrm>
        </p:spPr>
        <p:txBody>
          <a:bodyPr/>
          <a:lstStyle/>
          <a:p>
            <a:endParaRPr lang="en-US" b="1" dirty="0" smtClean="0"/>
          </a:p>
          <a:p>
            <a:pPr fontAlgn="base"/>
            <a:r>
              <a:rPr lang="en-US" dirty="0"/>
              <a:t>Input: The input should be an initial state from which the model will start</a:t>
            </a:r>
          </a:p>
          <a:p>
            <a:pPr fontAlgn="base"/>
            <a:r>
              <a:rPr lang="en-US" dirty="0"/>
              <a:t>Output: There are many possible output as there are variety of solution to a particular problem</a:t>
            </a:r>
          </a:p>
          <a:p>
            <a:pPr fontAlgn="base"/>
            <a:r>
              <a:rPr lang="en-US" dirty="0"/>
              <a:t>Training: The training is based upon the input, The model will return a state and the user will decide to reward or punish the model based on its output.</a:t>
            </a:r>
          </a:p>
          <a:p>
            <a:pPr fontAlgn="base"/>
            <a:r>
              <a:rPr lang="en-US" dirty="0"/>
              <a:t>The model keeps continues to learn.</a:t>
            </a:r>
          </a:p>
          <a:p>
            <a:pPr fontAlgn="base"/>
            <a:r>
              <a:rPr lang="en-US" dirty="0"/>
              <a:t>The best solution is decided based on the maximum reward.</a:t>
            </a:r>
          </a:p>
          <a:p>
            <a:endParaRPr lang="en-US" dirty="0"/>
          </a:p>
        </p:txBody>
      </p:sp>
    </p:spTree>
    <p:extLst>
      <p:ext uri="{BB962C8B-B14F-4D97-AF65-F5344CB8AC3E}">
        <p14:creationId xmlns:p14="http://schemas.microsoft.com/office/powerpoint/2010/main" val="1977781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298450"/>
            <a:ext cx="8679929" cy="492443"/>
          </a:xfrm>
        </p:spPr>
        <p:txBody>
          <a:bodyPr/>
          <a:lstStyle/>
          <a:p>
            <a:r>
              <a:rPr lang="en-US" dirty="0" smtClean="0"/>
              <a:t>Block Diagram of Supervised Learning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99" y="1669805"/>
            <a:ext cx="7887801" cy="3505689"/>
          </a:xfrm>
          <a:prstGeom prst="rect">
            <a:avLst/>
          </a:prstGeom>
        </p:spPr>
      </p:pic>
    </p:spTree>
    <p:extLst>
      <p:ext uri="{BB962C8B-B14F-4D97-AF65-F5344CB8AC3E}">
        <p14:creationId xmlns:p14="http://schemas.microsoft.com/office/powerpoint/2010/main" val="773743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298450"/>
            <a:ext cx="8679929" cy="492443"/>
          </a:xfrm>
        </p:spPr>
        <p:txBody>
          <a:bodyPr/>
          <a:lstStyle/>
          <a:p>
            <a:r>
              <a:rPr lang="en-US" dirty="0" smtClean="0"/>
              <a:t>Supervised Learning vs Reinforcement Learning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1" y="1365250"/>
            <a:ext cx="8697453" cy="3124200"/>
          </a:xfrm>
          <a:prstGeom prst="rect">
            <a:avLst/>
          </a:prstGeom>
        </p:spPr>
      </p:pic>
    </p:spTree>
    <p:extLst>
      <p:ext uri="{BB962C8B-B14F-4D97-AF65-F5344CB8AC3E}">
        <p14:creationId xmlns:p14="http://schemas.microsoft.com/office/powerpoint/2010/main" val="20001166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1477328"/>
          </a:xfrm>
        </p:spPr>
        <p:txBody>
          <a:bodyPr/>
          <a:lstStyle/>
          <a:p>
            <a:r>
              <a:rPr lang="en-US" dirty="0">
                <a:latin typeface="Times New Roman" panose="02020603050405020304" pitchFamily="18" charset="0"/>
                <a:cs typeface="Times New Roman" panose="02020603050405020304" pitchFamily="18" charset="0"/>
              </a:rPr>
              <a:t>Types of Reinforcement: There are two types of Reinforcement:</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244214" y="1428496"/>
            <a:ext cx="8630170" cy="4154984"/>
          </a:xfrm>
        </p:spPr>
        <p:txBody>
          <a:bodyPr/>
          <a:lstStyle/>
          <a:p>
            <a:pPr fontAlgn="base"/>
            <a:r>
              <a:rPr lang="en-US" sz="1800" b="1" dirty="0" smtClean="0">
                <a:latin typeface="Times New Roman" panose="02020603050405020304" pitchFamily="18" charset="0"/>
                <a:cs typeface="Times New Roman" panose="02020603050405020304" pitchFamily="18" charset="0"/>
              </a:rPr>
              <a:t>Positive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Positive Reinforcement is defined as when an event, occurs due to a particular behavior, increases the strength and the frequency of the behavior. In other words, it has a positive effect on behavior</a:t>
            </a:r>
            <a:r>
              <a:rPr lang="en-US" sz="1800" dirty="0" smtClean="0">
                <a:latin typeface="Times New Roman" panose="02020603050405020304" pitchFamily="18" charset="0"/>
                <a:cs typeface="Times New Roman" panose="02020603050405020304" pitchFamily="18" charset="0"/>
              </a:rPr>
              <a:t>. Advantages </a:t>
            </a:r>
            <a:r>
              <a:rPr lang="en-US" sz="1800" dirty="0">
                <a:latin typeface="Times New Roman" panose="02020603050405020304" pitchFamily="18" charset="0"/>
                <a:cs typeface="Times New Roman" panose="02020603050405020304" pitchFamily="18" charset="0"/>
              </a:rPr>
              <a:t>of reinforcement learning are:</a:t>
            </a:r>
          </a:p>
          <a:p>
            <a:pPr lvl="1" fontAlgn="base"/>
            <a:r>
              <a:rPr lang="en-US" dirty="0">
                <a:latin typeface="Times New Roman" panose="02020603050405020304" pitchFamily="18" charset="0"/>
                <a:cs typeface="Times New Roman" panose="02020603050405020304" pitchFamily="18" charset="0"/>
              </a:rPr>
              <a:t>Maximizes Performance</a:t>
            </a:r>
          </a:p>
          <a:p>
            <a:pPr lvl="1" fontAlgn="base"/>
            <a:r>
              <a:rPr lang="en-US" dirty="0">
                <a:latin typeface="Times New Roman" panose="02020603050405020304" pitchFamily="18" charset="0"/>
                <a:cs typeface="Times New Roman" panose="02020603050405020304" pitchFamily="18" charset="0"/>
              </a:rPr>
              <a:t>Sustain Change for a long period of time</a:t>
            </a:r>
          </a:p>
          <a:p>
            <a:pPr fontAlgn="base"/>
            <a:r>
              <a:rPr lang="en-US" sz="1800" dirty="0">
                <a:latin typeface="Times New Roman" panose="02020603050405020304" pitchFamily="18" charset="0"/>
                <a:cs typeface="Times New Roman" panose="02020603050405020304" pitchFamily="18" charset="0"/>
              </a:rPr>
              <a:t>Disadvantages of reinforcement learning:</a:t>
            </a:r>
          </a:p>
          <a:p>
            <a:pPr lvl="1" fontAlgn="base"/>
            <a:r>
              <a:rPr lang="en-US" dirty="0">
                <a:latin typeface="Times New Roman" panose="02020603050405020304" pitchFamily="18" charset="0"/>
                <a:cs typeface="Times New Roman" panose="02020603050405020304" pitchFamily="18" charset="0"/>
              </a:rPr>
              <a:t>Too much Reinforcement can lead to overload of states which can diminish the results</a:t>
            </a:r>
          </a:p>
          <a:p>
            <a:pPr fontAlgn="base"/>
            <a:r>
              <a:rPr lang="en-US" sz="1800" b="1" dirty="0">
                <a:latin typeface="Times New Roman" panose="02020603050405020304" pitchFamily="18" charset="0"/>
                <a:cs typeface="Times New Roman" panose="02020603050405020304" pitchFamily="18" charset="0"/>
              </a:rPr>
              <a:t>Negative –</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Negative Reinforcement is defined as strengthening of a behavior because a negative condition is stopped or avoided</a:t>
            </a:r>
            <a:r>
              <a:rPr lang="en-US" sz="1800" dirty="0" smtClean="0">
                <a:latin typeface="Times New Roman" panose="02020603050405020304" pitchFamily="18" charset="0"/>
                <a:cs typeface="Times New Roman" panose="02020603050405020304" pitchFamily="18" charset="0"/>
              </a:rPr>
              <a:t>. Advantages </a:t>
            </a:r>
            <a:r>
              <a:rPr lang="en-US" sz="1800" dirty="0">
                <a:latin typeface="Times New Roman" panose="02020603050405020304" pitchFamily="18" charset="0"/>
                <a:cs typeface="Times New Roman" panose="02020603050405020304" pitchFamily="18" charset="0"/>
              </a:rPr>
              <a:t>of reinforcement learning:</a:t>
            </a:r>
          </a:p>
          <a:p>
            <a:pPr lvl="1" fontAlgn="base"/>
            <a:r>
              <a:rPr lang="en-US" dirty="0">
                <a:latin typeface="Times New Roman" panose="02020603050405020304" pitchFamily="18" charset="0"/>
                <a:cs typeface="Times New Roman" panose="02020603050405020304" pitchFamily="18" charset="0"/>
              </a:rPr>
              <a:t>Increases Behavior</a:t>
            </a:r>
          </a:p>
          <a:p>
            <a:pPr lvl="1" fontAlgn="base"/>
            <a:r>
              <a:rPr lang="en-US" dirty="0">
                <a:latin typeface="Times New Roman" panose="02020603050405020304" pitchFamily="18" charset="0"/>
                <a:cs typeface="Times New Roman" panose="02020603050405020304" pitchFamily="18" charset="0"/>
              </a:rPr>
              <a:t>Provide defiance to minimum standard of performance</a:t>
            </a:r>
          </a:p>
          <a:p>
            <a:pPr fontAlgn="base"/>
            <a:r>
              <a:rPr lang="en-US" sz="1800" dirty="0">
                <a:latin typeface="Times New Roman" panose="02020603050405020304" pitchFamily="18" charset="0"/>
                <a:cs typeface="Times New Roman" panose="02020603050405020304" pitchFamily="18" charset="0"/>
              </a:rPr>
              <a:t>Disadvantages of reinforcement learning:</a:t>
            </a:r>
          </a:p>
          <a:p>
            <a:pPr lvl="1" fontAlgn="base"/>
            <a:r>
              <a:rPr lang="en-US" dirty="0">
                <a:latin typeface="Times New Roman" panose="02020603050405020304" pitchFamily="18" charset="0"/>
                <a:cs typeface="Times New Roman" panose="02020603050405020304" pitchFamily="18" charset="0"/>
              </a:rPr>
              <a:t>It Only provides enough to meet up the minimum behavior</a:t>
            </a:r>
          </a:p>
        </p:txBody>
      </p:sp>
    </p:spTree>
    <p:extLst>
      <p:ext uri="{BB962C8B-B14F-4D97-AF65-F5344CB8AC3E}">
        <p14:creationId xmlns:p14="http://schemas.microsoft.com/office/powerpoint/2010/main" val="27444786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5" y="12700"/>
            <a:ext cx="8679929" cy="1477328"/>
          </a:xfrm>
        </p:spPr>
        <p:txBody>
          <a:bodyPr/>
          <a:lstStyle/>
          <a:p>
            <a:r>
              <a:rPr lang="en-US" dirty="0"/>
              <a:t>Various Practical applications of Reinforcement Learning –</a:t>
            </a:r>
            <a:br>
              <a:rPr lang="en-US" dirty="0"/>
            </a:br>
            <a:endParaRPr lang="en-US" dirty="0"/>
          </a:p>
        </p:txBody>
      </p:sp>
      <p:sp>
        <p:nvSpPr>
          <p:cNvPr id="3" name="Text Placeholder 2"/>
          <p:cNvSpPr>
            <a:spLocks noGrp="1"/>
          </p:cNvSpPr>
          <p:nvPr>
            <p:ph type="body" idx="1"/>
          </p:nvPr>
        </p:nvSpPr>
        <p:spPr>
          <a:xfrm>
            <a:off x="244214" y="1428496"/>
            <a:ext cx="8630170" cy="4431983"/>
          </a:xfrm>
        </p:spPr>
        <p:txBody>
          <a:bodyPr/>
          <a:lstStyle/>
          <a:p>
            <a:pPr fontAlgn="base"/>
            <a:r>
              <a:rPr lang="en-US" dirty="0" smtClean="0"/>
              <a:t>RL </a:t>
            </a:r>
            <a:r>
              <a:rPr lang="en-US" dirty="0"/>
              <a:t>can be used in robotics for industrial automation.</a:t>
            </a:r>
          </a:p>
          <a:p>
            <a:pPr fontAlgn="base"/>
            <a:r>
              <a:rPr lang="en-US" dirty="0"/>
              <a:t>RL can be used in machine learning and data processing</a:t>
            </a:r>
          </a:p>
          <a:p>
            <a:pPr fontAlgn="base"/>
            <a:r>
              <a:rPr lang="en-US" dirty="0"/>
              <a:t>RL can be used to create training systems that provide custom instruction and materials according to the requirement of students.</a:t>
            </a:r>
          </a:p>
          <a:p>
            <a:pPr fontAlgn="base"/>
            <a:r>
              <a:rPr lang="en-US" dirty="0"/>
              <a:t>RL can be used in large environments in the following situations:</a:t>
            </a:r>
          </a:p>
          <a:p>
            <a:pPr fontAlgn="base"/>
            <a:r>
              <a:rPr lang="en-US" dirty="0"/>
              <a:t>A model of the environment is known, but an analytic solution is not available;</a:t>
            </a:r>
          </a:p>
          <a:p>
            <a:pPr fontAlgn="base"/>
            <a:r>
              <a:rPr lang="en-US" dirty="0"/>
              <a:t>Only a simulation model of the environment is given (the subject of simulation-based optimization)</a:t>
            </a:r>
          </a:p>
          <a:p>
            <a:pPr fontAlgn="base"/>
            <a:r>
              <a:rPr lang="en-US" dirty="0"/>
              <a:t>The only way to collect information about the environment is to interact with it.</a:t>
            </a:r>
          </a:p>
          <a:p>
            <a:endParaRPr lang="en-US" dirty="0"/>
          </a:p>
        </p:txBody>
      </p:sp>
    </p:spTree>
    <p:extLst>
      <p:ext uri="{BB962C8B-B14F-4D97-AF65-F5344CB8AC3E}">
        <p14:creationId xmlns:p14="http://schemas.microsoft.com/office/powerpoint/2010/main" val="3488097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4" y="298450"/>
            <a:ext cx="8679929" cy="492443"/>
          </a:xfrm>
        </p:spPr>
        <p:txBody>
          <a:bodyPr/>
          <a:lstStyle/>
          <a:p>
            <a:r>
              <a:rPr lang="en-US" dirty="0" smtClean="0"/>
              <a:t>Decision Tree Learning</a:t>
            </a:r>
            <a:endParaRPr lang="en-US" dirty="0"/>
          </a:p>
        </p:txBody>
      </p:sp>
      <p:sp>
        <p:nvSpPr>
          <p:cNvPr id="3" name="Text Placeholder 2"/>
          <p:cNvSpPr>
            <a:spLocks noGrp="1"/>
          </p:cNvSpPr>
          <p:nvPr>
            <p:ph type="body" idx="1"/>
          </p:nvPr>
        </p:nvSpPr>
        <p:spPr>
          <a:xfrm>
            <a:off x="244214" y="1428496"/>
            <a:ext cx="8630170" cy="4431983"/>
          </a:xfrm>
        </p:spPr>
        <p:txBody>
          <a:bodyPr/>
          <a:lstStyle/>
          <a:p>
            <a:pPr algn="just"/>
            <a:r>
              <a:rPr lang="en-US" b="1" dirty="0"/>
              <a:t>Decision tree learning</a:t>
            </a:r>
            <a:r>
              <a:rPr lang="en-US" dirty="0"/>
              <a:t> is one of the predictive modelling approaches used in </a:t>
            </a:r>
            <a:r>
              <a:rPr lang="en-US" dirty="0">
                <a:hlinkClick r:id="rId2" tooltip="Statistics"/>
              </a:rPr>
              <a:t>statistics</a:t>
            </a:r>
            <a:r>
              <a:rPr lang="en-US" dirty="0"/>
              <a:t>, </a:t>
            </a:r>
            <a:r>
              <a:rPr lang="en-US" dirty="0">
                <a:hlinkClick r:id="rId3" tooltip="Data mining"/>
              </a:rPr>
              <a:t>data mining</a:t>
            </a:r>
            <a:r>
              <a:rPr lang="en-US" dirty="0"/>
              <a:t> and </a:t>
            </a:r>
            <a:r>
              <a:rPr lang="en-US" dirty="0">
                <a:hlinkClick r:id="rId4" tooltip="Machine learning"/>
              </a:rPr>
              <a:t>machine learning</a:t>
            </a:r>
            <a:r>
              <a:rPr lang="en-US" dirty="0"/>
              <a:t>. It uses a </a:t>
            </a:r>
            <a:r>
              <a:rPr lang="en-US" dirty="0">
                <a:hlinkClick r:id="rId5" tooltip="Decision tree"/>
              </a:rPr>
              <a:t>decision tree</a:t>
            </a:r>
            <a:r>
              <a:rPr lang="en-US" dirty="0"/>
              <a:t> (as a </a:t>
            </a:r>
            <a:r>
              <a:rPr lang="en-US" dirty="0">
                <a:hlinkClick r:id="rId6" tooltip="Predictive modelling"/>
              </a:rPr>
              <a:t>predictive model</a:t>
            </a:r>
            <a:r>
              <a:rPr lang="en-US" dirty="0"/>
              <a:t>) to go from observations about an item (represented in the branches) to conclusions about the item's target value (represented in the leaves). Tree models where the target variable can take a discrete set of values are called </a:t>
            </a:r>
            <a:r>
              <a:rPr lang="en-US" b="1" dirty="0"/>
              <a:t>classification trees</a:t>
            </a:r>
            <a:r>
              <a:rPr lang="en-US" dirty="0"/>
              <a:t>; in these tree structures, </a:t>
            </a:r>
            <a:r>
              <a:rPr lang="en-US" dirty="0">
                <a:hlinkClick r:id="rId7" tooltip="Leaf node"/>
              </a:rPr>
              <a:t>leaves</a:t>
            </a:r>
            <a:r>
              <a:rPr lang="en-US" dirty="0"/>
              <a:t> represent class labels and branches represent </a:t>
            </a:r>
            <a:r>
              <a:rPr lang="en-US" dirty="0">
                <a:hlinkClick r:id="rId8" tooltip="Logical conjunction"/>
              </a:rPr>
              <a:t>conjunctions</a:t>
            </a:r>
            <a:r>
              <a:rPr lang="en-US" dirty="0"/>
              <a:t> of features that lead to those class labels. Decision trees where the target variable can take continuous values (typically </a:t>
            </a:r>
            <a:r>
              <a:rPr lang="en-US" dirty="0">
                <a:hlinkClick r:id="rId9" tooltip="Real numbers"/>
              </a:rPr>
              <a:t>real numbers</a:t>
            </a:r>
            <a:r>
              <a:rPr lang="en-US" dirty="0"/>
              <a:t>) are called </a:t>
            </a:r>
            <a:r>
              <a:rPr lang="en-US" b="1" dirty="0"/>
              <a:t>regression trees</a:t>
            </a:r>
            <a:r>
              <a:rPr lang="en-US" dirty="0"/>
              <a:t>. Decision trees are among the most popular machine learning algorithms given their intelligibility and simplicity.</a:t>
            </a:r>
          </a:p>
        </p:txBody>
      </p:sp>
    </p:spTree>
    <p:extLst>
      <p:ext uri="{BB962C8B-B14F-4D97-AF65-F5344CB8AC3E}">
        <p14:creationId xmlns:p14="http://schemas.microsoft.com/office/powerpoint/2010/main" val="41151761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44214" y="1428496"/>
            <a:ext cx="8630170" cy="738664"/>
          </a:xfrm>
        </p:spPr>
        <p:txBody>
          <a:bodyPr/>
          <a:lstStyle/>
          <a:p>
            <a:r>
              <a:rPr lang="en-US" dirty="0"/>
              <a:t>In decision analysis, a decision tree can be used to visually and explicitly represent decisions and </a:t>
            </a:r>
            <a:r>
              <a:rPr lang="en-US" dirty="0">
                <a:hlinkClick r:id="rId2" tooltip="Decision making"/>
              </a:rPr>
              <a:t>decision making</a:t>
            </a:r>
            <a:r>
              <a:rPr lang="en-US" dirty="0"/>
              <a:t>. </a:t>
            </a:r>
          </a:p>
        </p:txBody>
      </p:sp>
      <p:pic>
        <p:nvPicPr>
          <p:cNvPr id="22530" name="Picture 2" descr="https://upload.wikimedia.org/wikipedia/commons/e/eb/Decision_Tr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899" y="2508250"/>
            <a:ext cx="4114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610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44214" y="1428496"/>
            <a:ext cx="8630170" cy="2215991"/>
          </a:xfrm>
        </p:spPr>
        <p:txBody>
          <a:bodyPr/>
          <a:lstStyle/>
          <a:p>
            <a:r>
              <a:rPr lang="en-US" dirty="0"/>
              <a:t>A tree showing survival of passengers on the </a:t>
            </a:r>
            <a:r>
              <a:rPr lang="en-US" dirty="0">
                <a:hlinkClick r:id="rId2" tooltip="Titanic"/>
              </a:rPr>
              <a:t>Titanic</a:t>
            </a:r>
            <a:r>
              <a:rPr lang="en-US" dirty="0"/>
              <a:t> ("</a:t>
            </a:r>
            <a:r>
              <a:rPr lang="en-US" dirty="0" err="1"/>
              <a:t>sibsp</a:t>
            </a:r>
            <a:r>
              <a:rPr lang="en-US" dirty="0"/>
              <a:t>" is the number of spouses or siblings aboard). The figures under the leaves show the probability of survival and the percentage of observations in the leaf. Summarizing: Your chances of survival were good if you were (i) a female or (ii) a male younger than 9.5 years with strictly less than 3 siblings.</a:t>
            </a:r>
          </a:p>
        </p:txBody>
      </p:sp>
    </p:spTree>
    <p:extLst>
      <p:ext uri="{BB962C8B-B14F-4D97-AF65-F5344CB8AC3E}">
        <p14:creationId xmlns:p14="http://schemas.microsoft.com/office/powerpoint/2010/main" val="32931663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374650"/>
            <a:ext cx="6558894" cy="503925"/>
          </a:xfrm>
          <a:prstGeom prst="rect">
            <a:avLst/>
          </a:prstGeom>
        </p:spPr>
        <p:txBody>
          <a:bodyPr vert="horz" wrap="square" lIns="0" tIns="11371" rIns="0" bIns="0" rtlCol="0">
            <a:spAutoFit/>
          </a:bodyPr>
          <a:lstStyle/>
          <a:p>
            <a:pPr marL="10829">
              <a:spcBef>
                <a:spcPts val="90"/>
              </a:spcBef>
            </a:pPr>
            <a:r>
              <a:rPr spc="-4" dirty="0"/>
              <a:t>Decision </a:t>
            </a:r>
            <a:r>
              <a:rPr dirty="0"/>
              <a:t>Tree</a:t>
            </a:r>
            <a:r>
              <a:rPr spc="-9" dirty="0"/>
              <a:t> </a:t>
            </a:r>
            <a:r>
              <a:rPr dirty="0"/>
              <a:t>Learning</a:t>
            </a:r>
          </a:p>
        </p:txBody>
      </p:sp>
      <p:sp>
        <p:nvSpPr>
          <p:cNvPr id="3" name="object 3"/>
          <p:cNvSpPr txBox="1"/>
          <p:nvPr/>
        </p:nvSpPr>
        <p:spPr>
          <a:xfrm>
            <a:off x="423225" y="1409410"/>
            <a:ext cx="8485605" cy="4989539"/>
          </a:xfrm>
          <a:prstGeom prst="rect">
            <a:avLst/>
          </a:prstGeom>
        </p:spPr>
        <p:txBody>
          <a:bodyPr vert="horz" wrap="square" lIns="0" tIns="9747" rIns="0" bIns="0" rtlCol="0">
            <a:spAutoFit/>
          </a:bodyPr>
          <a:lstStyle/>
          <a:p>
            <a:pPr marL="327586" marR="283186" indent="-317298">
              <a:spcBef>
                <a:spcPts val="77"/>
              </a:spcBef>
              <a:buFont typeface="Times New Roman"/>
              <a:buChar char="•"/>
              <a:tabLst>
                <a:tab pos="327586" algn="l"/>
                <a:tab pos="328127" algn="l"/>
              </a:tabLst>
            </a:pPr>
            <a:r>
              <a:rPr sz="2217" b="1" spc="-9" dirty="0">
                <a:latin typeface="Times New Roman"/>
                <a:cs typeface="Times New Roman"/>
              </a:rPr>
              <a:t>Decision </a:t>
            </a:r>
            <a:r>
              <a:rPr sz="2217" b="1" spc="-4" dirty="0">
                <a:latin typeface="Times New Roman"/>
                <a:cs typeface="Times New Roman"/>
              </a:rPr>
              <a:t>tree learning </a:t>
            </a:r>
            <a:r>
              <a:rPr sz="2217" spc="-4" dirty="0">
                <a:latin typeface="Times New Roman"/>
                <a:cs typeface="Times New Roman"/>
              </a:rPr>
              <a:t>is a </a:t>
            </a:r>
            <a:r>
              <a:rPr sz="2217" spc="-9" dirty="0">
                <a:latin typeface="Times New Roman"/>
                <a:cs typeface="Times New Roman"/>
              </a:rPr>
              <a:t>method </a:t>
            </a:r>
            <a:r>
              <a:rPr sz="2217" dirty="0">
                <a:latin typeface="Times New Roman"/>
                <a:cs typeface="Times New Roman"/>
              </a:rPr>
              <a:t>for </a:t>
            </a:r>
            <a:r>
              <a:rPr sz="2217" spc="-9" dirty="0">
                <a:latin typeface="Times New Roman"/>
                <a:cs typeface="Times New Roman"/>
              </a:rPr>
              <a:t>approximating </a:t>
            </a:r>
            <a:r>
              <a:rPr sz="2217" spc="-4" dirty="0">
                <a:latin typeface="Times New Roman"/>
                <a:cs typeface="Times New Roman"/>
              </a:rPr>
              <a:t>discrete-valued  target</a:t>
            </a:r>
            <a:r>
              <a:rPr sz="2217" spc="-26" dirty="0">
                <a:latin typeface="Times New Roman"/>
                <a:cs typeface="Times New Roman"/>
              </a:rPr>
              <a:t> </a:t>
            </a:r>
            <a:r>
              <a:rPr sz="2217" spc="-4" dirty="0">
                <a:latin typeface="Times New Roman"/>
                <a:cs typeface="Times New Roman"/>
              </a:rPr>
              <a:t>functions.</a:t>
            </a:r>
            <a:endParaRPr sz="2217" dirty="0">
              <a:latin typeface="Times New Roman"/>
              <a:cs typeface="Times New Roman"/>
            </a:endParaRPr>
          </a:p>
          <a:p>
            <a:pPr marL="327586" indent="-317298">
              <a:spcBef>
                <a:spcPts val="512"/>
              </a:spcBef>
              <a:buChar char="•"/>
              <a:tabLst>
                <a:tab pos="327586" algn="l"/>
                <a:tab pos="328127" algn="l"/>
              </a:tabLst>
            </a:pPr>
            <a:r>
              <a:rPr sz="2217" spc="-4" dirty="0">
                <a:latin typeface="Times New Roman"/>
                <a:cs typeface="Times New Roman"/>
              </a:rPr>
              <a:t>The learned function is represented by </a:t>
            </a:r>
            <a:r>
              <a:rPr sz="2217" b="1" spc="-4" dirty="0">
                <a:latin typeface="Times New Roman"/>
                <a:cs typeface="Times New Roman"/>
              </a:rPr>
              <a:t>a </a:t>
            </a:r>
            <a:r>
              <a:rPr sz="2217" b="1" spc="-9" dirty="0">
                <a:latin typeface="Times New Roman"/>
                <a:cs typeface="Times New Roman"/>
              </a:rPr>
              <a:t>decision</a:t>
            </a:r>
            <a:r>
              <a:rPr sz="2217" b="1" spc="-77" dirty="0">
                <a:latin typeface="Times New Roman"/>
                <a:cs typeface="Times New Roman"/>
              </a:rPr>
              <a:t> </a:t>
            </a:r>
            <a:r>
              <a:rPr sz="2217" b="1" spc="-4" dirty="0">
                <a:latin typeface="Times New Roman"/>
                <a:cs typeface="Times New Roman"/>
              </a:rPr>
              <a:t>tree</a:t>
            </a:r>
            <a:r>
              <a:rPr sz="2217" spc="-4" dirty="0">
                <a:latin typeface="Times New Roman"/>
                <a:cs typeface="Times New Roman"/>
              </a:rPr>
              <a:t>.</a:t>
            </a:r>
            <a:endParaRPr sz="2217" dirty="0">
              <a:latin typeface="Times New Roman"/>
              <a:cs typeface="Times New Roman"/>
            </a:endParaRPr>
          </a:p>
          <a:p>
            <a:pPr marL="694157" lvl="1" indent="-263152">
              <a:spcBef>
                <a:spcPts val="413"/>
              </a:spcBef>
              <a:buChar char="–"/>
              <a:tabLst>
                <a:tab pos="694157" algn="l"/>
                <a:tab pos="694699" algn="l"/>
              </a:tabLst>
            </a:pPr>
            <a:r>
              <a:rPr sz="1663" spc="-4" dirty="0">
                <a:latin typeface="Times New Roman"/>
                <a:cs typeface="Times New Roman"/>
              </a:rPr>
              <a:t>A </a:t>
            </a:r>
            <a:r>
              <a:rPr sz="1663" dirty="0">
                <a:latin typeface="Times New Roman"/>
                <a:cs typeface="Times New Roman"/>
              </a:rPr>
              <a:t>learned decision tree </a:t>
            </a:r>
            <a:r>
              <a:rPr sz="1663" spc="-4" dirty="0">
                <a:latin typeface="Times New Roman"/>
                <a:cs typeface="Times New Roman"/>
              </a:rPr>
              <a:t>can </a:t>
            </a:r>
            <a:r>
              <a:rPr sz="1663" dirty="0">
                <a:latin typeface="Times New Roman"/>
                <a:cs typeface="Times New Roman"/>
              </a:rPr>
              <a:t>also be </a:t>
            </a:r>
            <a:r>
              <a:rPr sz="1663" spc="-4" dirty="0">
                <a:latin typeface="Times New Roman"/>
                <a:cs typeface="Times New Roman"/>
              </a:rPr>
              <a:t>re-represented as a </a:t>
            </a:r>
            <a:r>
              <a:rPr sz="1663" dirty="0">
                <a:latin typeface="Times New Roman"/>
                <a:cs typeface="Times New Roman"/>
              </a:rPr>
              <a:t>set of </a:t>
            </a:r>
            <a:r>
              <a:rPr sz="1663" spc="-4" dirty="0">
                <a:latin typeface="Times New Roman"/>
                <a:cs typeface="Times New Roman"/>
              </a:rPr>
              <a:t>if-then</a:t>
            </a:r>
            <a:r>
              <a:rPr sz="1663" spc="-141" dirty="0">
                <a:latin typeface="Times New Roman"/>
                <a:cs typeface="Times New Roman"/>
              </a:rPr>
              <a:t> </a:t>
            </a:r>
            <a:r>
              <a:rPr sz="1663" dirty="0">
                <a:latin typeface="Times New Roman"/>
                <a:cs typeface="Times New Roman"/>
              </a:rPr>
              <a:t>rules.</a:t>
            </a:r>
          </a:p>
          <a:p>
            <a:pPr marL="327586" marR="682245" indent="-317298">
              <a:lnSpc>
                <a:spcPts val="2643"/>
              </a:lnSpc>
              <a:spcBef>
                <a:spcPts val="622"/>
              </a:spcBef>
              <a:buChar char="•"/>
              <a:tabLst>
                <a:tab pos="327586" algn="l"/>
                <a:tab pos="328127" algn="l"/>
              </a:tabLst>
            </a:pPr>
            <a:r>
              <a:rPr sz="2217" spc="-9" dirty="0">
                <a:latin typeface="Times New Roman"/>
                <a:cs typeface="Times New Roman"/>
              </a:rPr>
              <a:t>Decision </a:t>
            </a:r>
            <a:r>
              <a:rPr sz="2217" spc="-4" dirty="0">
                <a:latin typeface="Times New Roman"/>
                <a:cs typeface="Times New Roman"/>
              </a:rPr>
              <a:t>tree learning is one of the </a:t>
            </a:r>
            <a:r>
              <a:rPr sz="2217" spc="-13" dirty="0">
                <a:latin typeface="Times New Roman"/>
                <a:cs typeface="Times New Roman"/>
              </a:rPr>
              <a:t>most </a:t>
            </a:r>
            <a:r>
              <a:rPr sz="2217" spc="-9" dirty="0">
                <a:latin typeface="Times New Roman"/>
                <a:cs typeface="Times New Roman"/>
              </a:rPr>
              <a:t>widely </a:t>
            </a:r>
            <a:r>
              <a:rPr sz="2217" spc="-4" dirty="0">
                <a:latin typeface="Times New Roman"/>
                <a:cs typeface="Times New Roman"/>
              </a:rPr>
              <a:t>used and practical  </a:t>
            </a:r>
            <a:r>
              <a:rPr sz="2217" spc="-9" dirty="0">
                <a:latin typeface="Times New Roman"/>
                <a:cs typeface="Times New Roman"/>
              </a:rPr>
              <a:t>methods </a:t>
            </a:r>
            <a:r>
              <a:rPr sz="2217" dirty="0">
                <a:latin typeface="Times New Roman"/>
                <a:cs typeface="Times New Roman"/>
              </a:rPr>
              <a:t>for </a:t>
            </a:r>
            <a:r>
              <a:rPr sz="2217" spc="-4" dirty="0">
                <a:latin typeface="Times New Roman"/>
                <a:cs typeface="Times New Roman"/>
              </a:rPr>
              <a:t>inductive</a:t>
            </a:r>
            <a:r>
              <a:rPr sz="2217" spc="-26" dirty="0">
                <a:latin typeface="Times New Roman"/>
                <a:cs typeface="Times New Roman"/>
              </a:rPr>
              <a:t> </a:t>
            </a:r>
            <a:r>
              <a:rPr sz="2217" spc="-4" dirty="0">
                <a:latin typeface="Times New Roman"/>
                <a:cs typeface="Times New Roman"/>
              </a:rPr>
              <a:t>inference.</a:t>
            </a:r>
            <a:endParaRPr sz="2217" dirty="0">
              <a:latin typeface="Times New Roman"/>
              <a:cs typeface="Times New Roman"/>
            </a:endParaRPr>
          </a:p>
          <a:p>
            <a:pPr marL="327586" indent="-317298">
              <a:spcBef>
                <a:spcPts val="443"/>
              </a:spcBef>
              <a:buChar char="•"/>
              <a:tabLst>
                <a:tab pos="327586" algn="l"/>
                <a:tab pos="328127" algn="l"/>
              </a:tabLst>
            </a:pPr>
            <a:r>
              <a:rPr sz="2217" spc="-4" dirty="0">
                <a:latin typeface="Times New Roman"/>
                <a:cs typeface="Times New Roman"/>
              </a:rPr>
              <a:t>It is robust to noisy data and capable of learning disjunctive</a:t>
            </a:r>
            <a:r>
              <a:rPr sz="2217" spc="-77" dirty="0">
                <a:latin typeface="Times New Roman"/>
                <a:cs typeface="Times New Roman"/>
              </a:rPr>
              <a:t> </a:t>
            </a:r>
            <a:r>
              <a:rPr sz="2217" spc="-4" dirty="0">
                <a:latin typeface="Times New Roman"/>
                <a:cs typeface="Times New Roman"/>
              </a:rPr>
              <a:t>expressions.</a:t>
            </a:r>
            <a:endParaRPr sz="2217" dirty="0">
              <a:latin typeface="Times New Roman"/>
              <a:cs typeface="Times New Roman"/>
            </a:endParaRPr>
          </a:p>
          <a:p>
            <a:pPr marL="327586" marR="979509" indent="-317298">
              <a:spcBef>
                <a:spcPts val="512"/>
              </a:spcBef>
              <a:buChar char="•"/>
              <a:tabLst>
                <a:tab pos="327586" algn="l"/>
                <a:tab pos="328127" algn="l"/>
              </a:tabLst>
            </a:pPr>
            <a:r>
              <a:rPr sz="2217" spc="-4" dirty="0">
                <a:latin typeface="Times New Roman"/>
                <a:cs typeface="Times New Roman"/>
              </a:rPr>
              <a:t>Decision tree learning </a:t>
            </a:r>
            <a:r>
              <a:rPr sz="2217" spc="-9" dirty="0">
                <a:latin typeface="Times New Roman"/>
                <a:cs typeface="Times New Roman"/>
              </a:rPr>
              <a:t>method searches </a:t>
            </a:r>
            <a:r>
              <a:rPr sz="2217" spc="-4" dirty="0">
                <a:latin typeface="Times New Roman"/>
                <a:cs typeface="Times New Roman"/>
              </a:rPr>
              <a:t>a </a:t>
            </a:r>
            <a:r>
              <a:rPr sz="2217" spc="-9" dirty="0">
                <a:latin typeface="Times New Roman"/>
                <a:cs typeface="Times New Roman"/>
              </a:rPr>
              <a:t>completely </a:t>
            </a:r>
            <a:r>
              <a:rPr sz="2217" spc="-4" dirty="0">
                <a:latin typeface="Times New Roman"/>
                <a:cs typeface="Times New Roman"/>
              </a:rPr>
              <a:t>expressive  </a:t>
            </a:r>
            <a:r>
              <a:rPr sz="2217" spc="-13" dirty="0">
                <a:latin typeface="Times New Roman"/>
                <a:cs typeface="Times New Roman"/>
              </a:rPr>
              <a:t>hypothesis</a:t>
            </a:r>
            <a:r>
              <a:rPr sz="2217" spc="51" dirty="0">
                <a:latin typeface="Times New Roman"/>
                <a:cs typeface="Times New Roman"/>
              </a:rPr>
              <a:t> </a:t>
            </a:r>
            <a:r>
              <a:rPr sz="2217" spc="-4" dirty="0">
                <a:latin typeface="Times New Roman"/>
                <a:cs typeface="Times New Roman"/>
              </a:rPr>
              <a:t>.</a:t>
            </a:r>
            <a:endParaRPr sz="2217" dirty="0">
              <a:latin typeface="Times New Roman"/>
              <a:cs typeface="Times New Roman"/>
            </a:endParaRPr>
          </a:p>
          <a:p>
            <a:pPr marL="694157" lvl="1" indent="-263152">
              <a:spcBef>
                <a:spcPts val="409"/>
              </a:spcBef>
              <a:buChar char="–"/>
              <a:tabLst>
                <a:tab pos="694157" algn="l"/>
                <a:tab pos="694699" algn="l"/>
              </a:tabLst>
            </a:pPr>
            <a:r>
              <a:rPr sz="1663" spc="-4" dirty="0">
                <a:latin typeface="Times New Roman"/>
                <a:cs typeface="Times New Roman"/>
              </a:rPr>
              <a:t>Avoids </a:t>
            </a:r>
            <a:r>
              <a:rPr sz="1663" dirty="0">
                <a:latin typeface="Times New Roman"/>
                <a:cs typeface="Times New Roman"/>
              </a:rPr>
              <a:t>the difficulties of restricted </a:t>
            </a:r>
            <a:r>
              <a:rPr sz="1663" spc="-4" dirty="0">
                <a:latin typeface="Times New Roman"/>
                <a:cs typeface="Times New Roman"/>
              </a:rPr>
              <a:t>hypothesis</a:t>
            </a:r>
            <a:r>
              <a:rPr sz="1663" spc="-158" dirty="0">
                <a:latin typeface="Times New Roman"/>
                <a:cs typeface="Times New Roman"/>
              </a:rPr>
              <a:t> </a:t>
            </a:r>
            <a:r>
              <a:rPr sz="1663" dirty="0">
                <a:latin typeface="Times New Roman"/>
                <a:cs typeface="Times New Roman"/>
              </a:rPr>
              <a:t>spaces.</a:t>
            </a:r>
          </a:p>
          <a:p>
            <a:pPr marL="694157" lvl="1" indent="-263152">
              <a:spcBef>
                <a:spcPts val="379"/>
              </a:spcBef>
              <a:buChar char="–"/>
              <a:tabLst>
                <a:tab pos="694157" algn="l"/>
                <a:tab pos="694699" algn="l"/>
              </a:tabLst>
            </a:pPr>
            <a:r>
              <a:rPr sz="1663" spc="-4" dirty="0">
                <a:latin typeface="Times New Roman"/>
                <a:cs typeface="Times New Roman"/>
              </a:rPr>
              <a:t>Its </a:t>
            </a:r>
            <a:r>
              <a:rPr sz="1663" dirty="0">
                <a:latin typeface="Times New Roman"/>
                <a:cs typeface="Times New Roman"/>
              </a:rPr>
              <a:t>inductive bias is </a:t>
            </a:r>
            <a:r>
              <a:rPr sz="1663" spc="-4" dirty="0">
                <a:latin typeface="Times New Roman"/>
                <a:cs typeface="Times New Roman"/>
              </a:rPr>
              <a:t>a preference </a:t>
            </a:r>
            <a:r>
              <a:rPr sz="1663" dirty="0">
                <a:latin typeface="Times New Roman"/>
                <a:cs typeface="Times New Roman"/>
              </a:rPr>
              <a:t>for small </a:t>
            </a:r>
            <a:r>
              <a:rPr sz="1663" spc="-4" dirty="0">
                <a:latin typeface="Times New Roman"/>
                <a:cs typeface="Times New Roman"/>
              </a:rPr>
              <a:t>trees over large</a:t>
            </a:r>
            <a:r>
              <a:rPr sz="1663" spc="-128" dirty="0">
                <a:latin typeface="Times New Roman"/>
                <a:cs typeface="Times New Roman"/>
              </a:rPr>
              <a:t> </a:t>
            </a:r>
            <a:r>
              <a:rPr sz="1663" dirty="0">
                <a:latin typeface="Times New Roman"/>
                <a:cs typeface="Times New Roman"/>
              </a:rPr>
              <a:t>trees.</a:t>
            </a:r>
          </a:p>
          <a:p>
            <a:pPr marL="327586" marR="713650" indent="-317298">
              <a:lnSpc>
                <a:spcPct val="99600"/>
              </a:lnSpc>
              <a:spcBef>
                <a:spcPts val="529"/>
              </a:spcBef>
              <a:buChar char="•"/>
              <a:tabLst>
                <a:tab pos="327586" algn="l"/>
                <a:tab pos="328127" algn="l"/>
                <a:tab pos="5741148" algn="l"/>
                <a:tab pos="6224134" algn="l"/>
              </a:tabLst>
            </a:pPr>
            <a:r>
              <a:rPr sz="2217" spc="-4" dirty="0">
                <a:latin typeface="Times New Roman"/>
                <a:cs typeface="Times New Roman"/>
              </a:rPr>
              <a:t>The decision tree </a:t>
            </a:r>
            <a:r>
              <a:rPr sz="2217" spc="-9" dirty="0">
                <a:latin typeface="Times New Roman"/>
                <a:cs typeface="Times New Roman"/>
              </a:rPr>
              <a:t>algorithms such </a:t>
            </a:r>
            <a:r>
              <a:rPr sz="2217" spc="-4" dirty="0">
                <a:latin typeface="Times New Roman"/>
                <a:cs typeface="Times New Roman"/>
              </a:rPr>
              <a:t>as</a:t>
            </a:r>
            <a:r>
              <a:rPr sz="2217" spc="38" dirty="0">
                <a:latin typeface="Times New Roman"/>
                <a:cs typeface="Times New Roman"/>
              </a:rPr>
              <a:t> </a:t>
            </a:r>
            <a:r>
              <a:rPr sz="2217" spc="-4" dirty="0">
                <a:latin typeface="Times New Roman"/>
                <a:cs typeface="Times New Roman"/>
              </a:rPr>
              <a:t>ID3,</a:t>
            </a:r>
            <a:r>
              <a:rPr sz="2217" spc="9" dirty="0">
                <a:latin typeface="Times New Roman"/>
                <a:cs typeface="Times New Roman"/>
              </a:rPr>
              <a:t> </a:t>
            </a:r>
            <a:r>
              <a:rPr sz="2217" spc="-4" dirty="0">
                <a:latin typeface="Times New Roman"/>
                <a:cs typeface="Times New Roman"/>
              </a:rPr>
              <a:t>C4.5	are	very popular  inductive inference </a:t>
            </a:r>
            <a:r>
              <a:rPr sz="2217" spc="-9" dirty="0">
                <a:latin typeface="Times New Roman"/>
                <a:cs typeface="Times New Roman"/>
              </a:rPr>
              <a:t>algorithms, </a:t>
            </a:r>
            <a:r>
              <a:rPr sz="2217" spc="-4" dirty="0">
                <a:latin typeface="Times New Roman"/>
                <a:cs typeface="Times New Roman"/>
              </a:rPr>
              <a:t>and they are sucessfully applied to  </a:t>
            </a:r>
            <a:r>
              <a:rPr sz="2217" spc="-13" dirty="0">
                <a:latin typeface="Times New Roman"/>
                <a:cs typeface="Times New Roman"/>
              </a:rPr>
              <a:t>many </a:t>
            </a:r>
            <a:r>
              <a:rPr sz="2217" spc="-4" dirty="0">
                <a:latin typeface="Times New Roman"/>
                <a:cs typeface="Times New Roman"/>
              </a:rPr>
              <a:t>leaning</a:t>
            </a:r>
            <a:r>
              <a:rPr sz="2217" spc="4" dirty="0">
                <a:latin typeface="Times New Roman"/>
                <a:cs typeface="Times New Roman"/>
              </a:rPr>
              <a:t> </a:t>
            </a:r>
            <a:r>
              <a:rPr sz="2217" spc="-4" dirty="0">
                <a:latin typeface="Times New Roman"/>
                <a:cs typeface="Times New Roman"/>
              </a:rPr>
              <a:t>tasks.</a:t>
            </a:r>
            <a:endParaRPr sz="2217" dirty="0">
              <a:latin typeface="Times New Roman"/>
              <a:cs typeface="Times New Roman"/>
            </a:endParaRPr>
          </a:p>
        </p:txBody>
      </p:sp>
    </p:spTree>
    <p:extLst>
      <p:ext uri="{BB962C8B-B14F-4D97-AF65-F5344CB8AC3E}">
        <p14:creationId xmlns:p14="http://schemas.microsoft.com/office/powerpoint/2010/main" val="21179832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983" y="580288"/>
            <a:ext cx="4672470" cy="996367"/>
          </a:xfrm>
          <a:prstGeom prst="rect">
            <a:avLst/>
          </a:prstGeom>
        </p:spPr>
        <p:txBody>
          <a:bodyPr vert="horz" wrap="square" lIns="0" tIns="11371" rIns="0" bIns="0" rtlCol="0">
            <a:spAutoFit/>
          </a:bodyPr>
          <a:lstStyle/>
          <a:p>
            <a:pPr marL="10829">
              <a:spcBef>
                <a:spcPts val="90"/>
              </a:spcBef>
            </a:pPr>
            <a:r>
              <a:rPr spc="-4" dirty="0"/>
              <a:t>Decision </a:t>
            </a:r>
            <a:r>
              <a:rPr dirty="0"/>
              <a:t>Tree </a:t>
            </a:r>
            <a:r>
              <a:rPr spc="4" dirty="0"/>
              <a:t>for </a:t>
            </a:r>
            <a:r>
              <a:rPr dirty="0"/>
              <a:t>PlayTennis</a:t>
            </a:r>
          </a:p>
        </p:txBody>
      </p:sp>
      <p:sp>
        <p:nvSpPr>
          <p:cNvPr id="3" name="object 3"/>
          <p:cNvSpPr/>
          <p:nvPr/>
        </p:nvSpPr>
        <p:spPr>
          <a:xfrm>
            <a:off x="2094896" y="1934867"/>
            <a:ext cx="2404191" cy="1572470"/>
          </a:xfrm>
          <a:custGeom>
            <a:avLst/>
            <a:gdLst/>
            <a:ahLst/>
            <a:cxnLst/>
            <a:rect l="l" t="t" r="r" b="b"/>
            <a:pathLst>
              <a:path w="2819400" h="1844039">
                <a:moveTo>
                  <a:pt x="2798064" y="0"/>
                </a:moveTo>
                <a:lnTo>
                  <a:pt x="0" y="1810512"/>
                </a:lnTo>
                <a:lnTo>
                  <a:pt x="24384" y="1844039"/>
                </a:lnTo>
                <a:lnTo>
                  <a:pt x="2819400" y="36575"/>
                </a:lnTo>
                <a:lnTo>
                  <a:pt x="2798064" y="0"/>
                </a:lnTo>
                <a:close/>
              </a:path>
            </a:pathLst>
          </a:custGeom>
          <a:solidFill>
            <a:srgbClr val="000000"/>
          </a:solidFill>
        </p:spPr>
        <p:txBody>
          <a:bodyPr wrap="square" lIns="0" tIns="0" rIns="0" bIns="0" rtlCol="0"/>
          <a:lstStyle/>
          <a:p>
            <a:endParaRPr sz="1535"/>
          </a:p>
        </p:txBody>
      </p:sp>
      <p:sp>
        <p:nvSpPr>
          <p:cNvPr id="4" name="object 4"/>
          <p:cNvSpPr/>
          <p:nvPr/>
        </p:nvSpPr>
        <p:spPr>
          <a:xfrm>
            <a:off x="5109881" y="1937466"/>
            <a:ext cx="1775527" cy="1570305"/>
          </a:xfrm>
          <a:custGeom>
            <a:avLst/>
            <a:gdLst/>
            <a:ahLst/>
            <a:cxnLst/>
            <a:rect l="l" t="t" r="r" b="b"/>
            <a:pathLst>
              <a:path w="2082165" h="1841500">
                <a:moveTo>
                  <a:pt x="27432" y="0"/>
                </a:moveTo>
                <a:lnTo>
                  <a:pt x="0" y="30479"/>
                </a:lnTo>
                <a:lnTo>
                  <a:pt x="2054352" y="1840991"/>
                </a:lnTo>
                <a:lnTo>
                  <a:pt x="2081784" y="1810512"/>
                </a:lnTo>
                <a:lnTo>
                  <a:pt x="27432" y="0"/>
                </a:lnTo>
                <a:close/>
              </a:path>
            </a:pathLst>
          </a:custGeom>
          <a:solidFill>
            <a:srgbClr val="000000"/>
          </a:solidFill>
        </p:spPr>
        <p:txBody>
          <a:bodyPr wrap="square" lIns="0" tIns="0" rIns="0" bIns="0" rtlCol="0"/>
          <a:lstStyle/>
          <a:p>
            <a:endParaRPr sz="1535"/>
          </a:p>
        </p:txBody>
      </p:sp>
      <p:sp>
        <p:nvSpPr>
          <p:cNvPr id="5" name="object 5"/>
          <p:cNvSpPr/>
          <p:nvPr/>
        </p:nvSpPr>
        <p:spPr>
          <a:xfrm>
            <a:off x="1039650" y="3905005"/>
            <a:ext cx="870707" cy="1351545"/>
          </a:xfrm>
          <a:custGeom>
            <a:avLst/>
            <a:gdLst/>
            <a:ahLst/>
            <a:cxnLst/>
            <a:rect l="l" t="t" r="r" b="b"/>
            <a:pathLst>
              <a:path w="1021080" h="1584960">
                <a:moveTo>
                  <a:pt x="984504" y="0"/>
                </a:moveTo>
                <a:lnTo>
                  <a:pt x="0" y="1563624"/>
                </a:lnTo>
                <a:lnTo>
                  <a:pt x="33528" y="1584960"/>
                </a:lnTo>
                <a:lnTo>
                  <a:pt x="1021080" y="21336"/>
                </a:lnTo>
                <a:lnTo>
                  <a:pt x="984504" y="0"/>
                </a:lnTo>
                <a:close/>
              </a:path>
            </a:pathLst>
          </a:custGeom>
          <a:solidFill>
            <a:srgbClr val="000000"/>
          </a:solidFill>
        </p:spPr>
        <p:txBody>
          <a:bodyPr wrap="square" lIns="0" tIns="0" rIns="0" bIns="0" rtlCol="0"/>
          <a:lstStyle/>
          <a:p>
            <a:endParaRPr sz="1535"/>
          </a:p>
        </p:txBody>
      </p:sp>
      <p:sp>
        <p:nvSpPr>
          <p:cNvPr id="6" name="object 6"/>
          <p:cNvSpPr/>
          <p:nvPr/>
        </p:nvSpPr>
        <p:spPr>
          <a:xfrm>
            <a:off x="2162472" y="3905005"/>
            <a:ext cx="1008786" cy="1351545"/>
          </a:xfrm>
          <a:custGeom>
            <a:avLst/>
            <a:gdLst/>
            <a:ahLst/>
            <a:cxnLst/>
            <a:rect l="l" t="t" r="r" b="b"/>
            <a:pathLst>
              <a:path w="1183004" h="1584960">
                <a:moveTo>
                  <a:pt x="30480" y="0"/>
                </a:moveTo>
                <a:lnTo>
                  <a:pt x="0" y="24384"/>
                </a:lnTo>
                <a:lnTo>
                  <a:pt x="1149096" y="1584960"/>
                </a:lnTo>
                <a:lnTo>
                  <a:pt x="1182624" y="1560576"/>
                </a:lnTo>
                <a:lnTo>
                  <a:pt x="30480" y="0"/>
                </a:lnTo>
                <a:close/>
              </a:path>
            </a:pathLst>
          </a:custGeom>
          <a:solidFill>
            <a:srgbClr val="000000"/>
          </a:solidFill>
        </p:spPr>
        <p:txBody>
          <a:bodyPr wrap="square" lIns="0" tIns="0" rIns="0" bIns="0" rtlCol="0"/>
          <a:lstStyle/>
          <a:p>
            <a:endParaRPr sz="1535"/>
          </a:p>
        </p:txBody>
      </p:sp>
      <p:sp>
        <p:nvSpPr>
          <p:cNvPr id="7" name="object 7"/>
          <p:cNvSpPr/>
          <p:nvPr/>
        </p:nvSpPr>
        <p:spPr>
          <a:xfrm>
            <a:off x="6999446" y="3905005"/>
            <a:ext cx="941100" cy="1351545"/>
          </a:xfrm>
          <a:custGeom>
            <a:avLst/>
            <a:gdLst/>
            <a:ahLst/>
            <a:cxnLst/>
            <a:rect l="l" t="t" r="r" b="b"/>
            <a:pathLst>
              <a:path w="1103629" h="1584960">
                <a:moveTo>
                  <a:pt x="33527" y="0"/>
                </a:moveTo>
                <a:lnTo>
                  <a:pt x="0" y="21336"/>
                </a:lnTo>
                <a:lnTo>
                  <a:pt x="1069847" y="1584960"/>
                </a:lnTo>
                <a:lnTo>
                  <a:pt x="1103376" y="1563624"/>
                </a:lnTo>
                <a:lnTo>
                  <a:pt x="33527" y="0"/>
                </a:lnTo>
                <a:close/>
              </a:path>
            </a:pathLst>
          </a:custGeom>
          <a:solidFill>
            <a:srgbClr val="000000"/>
          </a:solidFill>
        </p:spPr>
        <p:txBody>
          <a:bodyPr wrap="square" lIns="0" tIns="0" rIns="0" bIns="0" rtlCol="0"/>
          <a:lstStyle/>
          <a:p>
            <a:endParaRPr sz="1535"/>
          </a:p>
        </p:txBody>
      </p:sp>
      <p:sp>
        <p:nvSpPr>
          <p:cNvPr id="8" name="object 8"/>
          <p:cNvSpPr/>
          <p:nvPr/>
        </p:nvSpPr>
        <p:spPr>
          <a:xfrm>
            <a:off x="6016976" y="3905005"/>
            <a:ext cx="873415" cy="1351545"/>
          </a:xfrm>
          <a:custGeom>
            <a:avLst/>
            <a:gdLst/>
            <a:ahLst/>
            <a:cxnLst/>
            <a:rect l="l" t="t" r="r" b="b"/>
            <a:pathLst>
              <a:path w="1024254" h="1584960">
                <a:moveTo>
                  <a:pt x="987551" y="0"/>
                </a:moveTo>
                <a:lnTo>
                  <a:pt x="0" y="1563624"/>
                </a:lnTo>
                <a:lnTo>
                  <a:pt x="36575" y="1584960"/>
                </a:lnTo>
                <a:lnTo>
                  <a:pt x="1024127" y="21336"/>
                </a:lnTo>
                <a:lnTo>
                  <a:pt x="987551" y="0"/>
                </a:lnTo>
                <a:close/>
              </a:path>
            </a:pathLst>
          </a:custGeom>
          <a:solidFill>
            <a:srgbClr val="000000"/>
          </a:solidFill>
        </p:spPr>
        <p:txBody>
          <a:bodyPr wrap="square" lIns="0" tIns="0" rIns="0" bIns="0" rtlCol="0"/>
          <a:lstStyle/>
          <a:p>
            <a:endParaRPr sz="1535"/>
          </a:p>
        </p:txBody>
      </p:sp>
      <p:sp>
        <p:nvSpPr>
          <p:cNvPr id="9" name="object 9"/>
          <p:cNvSpPr/>
          <p:nvPr/>
        </p:nvSpPr>
        <p:spPr>
          <a:xfrm>
            <a:off x="4700519" y="2020637"/>
            <a:ext cx="0" cy="421275"/>
          </a:xfrm>
          <a:custGeom>
            <a:avLst/>
            <a:gdLst/>
            <a:ahLst/>
            <a:cxnLst/>
            <a:rect l="l" t="t" r="r" b="b"/>
            <a:pathLst>
              <a:path h="494030">
                <a:moveTo>
                  <a:pt x="0" y="0"/>
                </a:moveTo>
                <a:lnTo>
                  <a:pt x="0" y="493776"/>
                </a:lnTo>
              </a:path>
            </a:pathLst>
          </a:custGeom>
          <a:ln w="39624">
            <a:solidFill>
              <a:srgbClr val="000000"/>
            </a:solidFill>
          </a:ln>
        </p:spPr>
        <p:txBody>
          <a:bodyPr wrap="square" lIns="0" tIns="0" rIns="0" bIns="0" rtlCol="0"/>
          <a:lstStyle/>
          <a:p>
            <a:endParaRPr sz="1535"/>
          </a:p>
        </p:txBody>
      </p:sp>
      <p:sp>
        <p:nvSpPr>
          <p:cNvPr id="10" name="object 10"/>
          <p:cNvSpPr/>
          <p:nvPr/>
        </p:nvSpPr>
        <p:spPr>
          <a:xfrm>
            <a:off x="4700519" y="2896543"/>
            <a:ext cx="0" cy="597799"/>
          </a:xfrm>
          <a:custGeom>
            <a:avLst/>
            <a:gdLst/>
            <a:ahLst/>
            <a:cxnLst/>
            <a:rect l="l" t="t" r="r" b="b"/>
            <a:pathLst>
              <a:path h="701039">
                <a:moveTo>
                  <a:pt x="0" y="0"/>
                </a:moveTo>
                <a:lnTo>
                  <a:pt x="0" y="701039"/>
                </a:lnTo>
              </a:path>
            </a:pathLst>
          </a:custGeom>
          <a:ln w="39624">
            <a:solidFill>
              <a:srgbClr val="000000"/>
            </a:solidFill>
          </a:ln>
        </p:spPr>
        <p:txBody>
          <a:bodyPr wrap="square" lIns="0" tIns="0" rIns="0" bIns="0" rtlCol="0"/>
          <a:lstStyle/>
          <a:p>
            <a:endParaRPr sz="1535"/>
          </a:p>
        </p:txBody>
      </p:sp>
      <p:sp>
        <p:nvSpPr>
          <p:cNvPr id="11" name="object 11"/>
          <p:cNvSpPr/>
          <p:nvPr/>
        </p:nvSpPr>
        <p:spPr>
          <a:xfrm>
            <a:off x="4140407" y="1529403"/>
            <a:ext cx="1097048" cy="426690"/>
          </a:xfrm>
          <a:custGeom>
            <a:avLst/>
            <a:gdLst/>
            <a:ahLst/>
            <a:cxnLst/>
            <a:rect l="l" t="t" r="r" b="b"/>
            <a:pathLst>
              <a:path w="1286510" h="500380">
                <a:moveTo>
                  <a:pt x="0" y="499872"/>
                </a:moveTo>
                <a:lnTo>
                  <a:pt x="1286256" y="499872"/>
                </a:lnTo>
                <a:lnTo>
                  <a:pt x="1286256" y="0"/>
                </a:lnTo>
                <a:lnTo>
                  <a:pt x="0" y="0"/>
                </a:lnTo>
                <a:lnTo>
                  <a:pt x="0" y="499872"/>
                </a:lnTo>
                <a:close/>
              </a:path>
            </a:pathLst>
          </a:custGeom>
          <a:solidFill>
            <a:srgbClr val="FFFFFF"/>
          </a:solidFill>
        </p:spPr>
        <p:txBody>
          <a:bodyPr wrap="square" lIns="0" tIns="0" rIns="0" bIns="0" rtlCol="0"/>
          <a:lstStyle/>
          <a:p>
            <a:endParaRPr sz="1535"/>
          </a:p>
        </p:txBody>
      </p:sp>
      <p:sp>
        <p:nvSpPr>
          <p:cNvPr id="12" name="object 12"/>
          <p:cNvSpPr/>
          <p:nvPr/>
        </p:nvSpPr>
        <p:spPr>
          <a:xfrm>
            <a:off x="4122214" y="1511209"/>
            <a:ext cx="1133327" cy="460262"/>
          </a:xfrm>
          <a:custGeom>
            <a:avLst/>
            <a:gdLst/>
            <a:ahLst/>
            <a:cxnLst/>
            <a:rect l="l" t="t" r="r" b="b"/>
            <a:pathLst>
              <a:path w="1329054" h="539750">
                <a:moveTo>
                  <a:pt x="1328927" y="0"/>
                </a:moveTo>
                <a:lnTo>
                  <a:pt x="0" y="0"/>
                </a:lnTo>
                <a:lnTo>
                  <a:pt x="0" y="539496"/>
                </a:lnTo>
                <a:lnTo>
                  <a:pt x="1328927" y="539496"/>
                </a:lnTo>
                <a:lnTo>
                  <a:pt x="1328927" y="521208"/>
                </a:lnTo>
                <a:lnTo>
                  <a:pt x="39624" y="521208"/>
                </a:lnTo>
                <a:lnTo>
                  <a:pt x="21336" y="499872"/>
                </a:lnTo>
                <a:lnTo>
                  <a:pt x="39624" y="499872"/>
                </a:lnTo>
                <a:lnTo>
                  <a:pt x="39624" y="42672"/>
                </a:lnTo>
                <a:lnTo>
                  <a:pt x="21336" y="42672"/>
                </a:lnTo>
                <a:lnTo>
                  <a:pt x="39624" y="21336"/>
                </a:lnTo>
                <a:lnTo>
                  <a:pt x="1328927" y="21336"/>
                </a:lnTo>
                <a:lnTo>
                  <a:pt x="1328927" y="0"/>
                </a:lnTo>
                <a:close/>
              </a:path>
              <a:path w="1329054" h="539750">
                <a:moveTo>
                  <a:pt x="39624" y="499872"/>
                </a:moveTo>
                <a:lnTo>
                  <a:pt x="21336" y="499872"/>
                </a:lnTo>
                <a:lnTo>
                  <a:pt x="39624" y="521208"/>
                </a:lnTo>
                <a:lnTo>
                  <a:pt x="39624" y="499872"/>
                </a:lnTo>
                <a:close/>
              </a:path>
              <a:path w="1329054" h="539750">
                <a:moveTo>
                  <a:pt x="1286256" y="499872"/>
                </a:moveTo>
                <a:lnTo>
                  <a:pt x="39624" y="499872"/>
                </a:lnTo>
                <a:lnTo>
                  <a:pt x="39624" y="521208"/>
                </a:lnTo>
                <a:lnTo>
                  <a:pt x="1286256" y="521208"/>
                </a:lnTo>
                <a:lnTo>
                  <a:pt x="1286256" y="499872"/>
                </a:lnTo>
                <a:close/>
              </a:path>
              <a:path w="1329054" h="539750">
                <a:moveTo>
                  <a:pt x="1286256" y="21336"/>
                </a:moveTo>
                <a:lnTo>
                  <a:pt x="1286256" y="521208"/>
                </a:lnTo>
                <a:lnTo>
                  <a:pt x="1307592" y="499872"/>
                </a:lnTo>
                <a:lnTo>
                  <a:pt x="1328927" y="499872"/>
                </a:lnTo>
                <a:lnTo>
                  <a:pt x="1328927" y="42672"/>
                </a:lnTo>
                <a:lnTo>
                  <a:pt x="1307592" y="42672"/>
                </a:lnTo>
                <a:lnTo>
                  <a:pt x="1286256" y="21336"/>
                </a:lnTo>
                <a:close/>
              </a:path>
              <a:path w="1329054" h="539750">
                <a:moveTo>
                  <a:pt x="1328927" y="499872"/>
                </a:moveTo>
                <a:lnTo>
                  <a:pt x="1307592" y="499872"/>
                </a:lnTo>
                <a:lnTo>
                  <a:pt x="1286256" y="521208"/>
                </a:lnTo>
                <a:lnTo>
                  <a:pt x="1328927" y="521208"/>
                </a:lnTo>
                <a:lnTo>
                  <a:pt x="1328927" y="499872"/>
                </a:lnTo>
                <a:close/>
              </a:path>
              <a:path w="1329054" h="539750">
                <a:moveTo>
                  <a:pt x="39624" y="21336"/>
                </a:moveTo>
                <a:lnTo>
                  <a:pt x="21336" y="42672"/>
                </a:lnTo>
                <a:lnTo>
                  <a:pt x="39624" y="42672"/>
                </a:lnTo>
                <a:lnTo>
                  <a:pt x="39624" y="21336"/>
                </a:lnTo>
                <a:close/>
              </a:path>
              <a:path w="1329054" h="539750">
                <a:moveTo>
                  <a:pt x="1286256" y="21336"/>
                </a:moveTo>
                <a:lnTo>
                  <a:pt x="39624" y="21336"/>
                </a:lnTo>
                <a:lnTo>
                  <a:pt x="39624" y="42672"/>
                </a:lnTo>
                <a:lnTo>
                  <a:pt x="1286256" y="42672"/>
                </a:lnTo>
                <a:lnTo>
                  <a:pt x="1286256" y="21336"/>
                </a:lnTo>
                <a:close/>
              </a:path>
              <a:path w="1329054" h="539750">
                <a:moveTo>
                  <a:pt x="1328927" y="21336"/>
                </a:moveTo>
                <a:lnTo>
                  <a:pt x="1286256" y="21336"/>
                </a:lnTo>
                <a:lnTo>
                  <a:pt x="1307592" y="42672"/>
                </a:lnTo>
                <a:lnTo>
                  <a:pt x="1328927" y="42672"/>
                </a:lnTo>
                <a:lnTo>
                  <a:pt x="1328927" y="21336"/>
                </a:lnTo>
                <a:close/>
              </a:path>
            </a:pathLst>
          </a:custGeom>
          <a:solidFill>
            <a:srgbClr val="BF0000"/>
          </a:solidFill>
        </p:spPr>
        <p:txBody>
          <a:bodyPr wrap="square" lIns="0" tIns="0" rIns="0" bIns="0" rtlCol="0"/>
          <a:lstStyle/>
          <a:p>
            <a:endParaRPr sz="1535"/>
          </a:p>
        </p:txBody>
      </p:sp>
      <p:sp>
        <p:nvSpPr>
          <p:cNvPr id="13" name="object 13"/>
          <p:cNvSpPr txBox="1"/>
          <p:nvPr/>
        </p:nvSpPr>
        <p:spPr>
          <a:xfrm>
            <a:off x="4210151" y="1549764"/>
            <a:ext cx="941642" cy="351026"/>
          </a:xfrm>
          <a:prstGeom prst="rect">
            <a:avLst/>
          </a:prstGeom>
        </p:spPr>
        <p:txBody>
          <a:bodyPr vert="horz" wrap="square" lIns="0" tIns="9747" rIns="0" bIns="0" rtlCol="0">
            <a:spAutoFit/>
          </a:bodyPr>
          <a:lstStyle/>
          <a:p>
            <a:pPr marL="10829">
              <a:spcBef>
                <a:spcPts val="77"/>
              </a:spcBef>
            </a:pPr>
            <a:r>
              <a:rPr sz="2217" spc="-9" dirty="0">
                <a:solidFill>
                  <a:srgbClr val="BF0000"/>
                </a:solidFill>
                <a:latin typeface="Times New Roman"/>
                <a:cs typeface="Times New Roman"/>
              </a:rPr>
              <a:t>Outlook</a:t>
            </a:r>
            <a:endParaRPr sz="2217">
              <a:latin typeface="Times New Roman"/>
              <a:cs typeface="Times New Roman"/>
            </a:endParaRPr>
          </a:p>
        </p:txBody>
      </p:sp>
      <p:sp>
        <p:nvSpPr>
          <p:cNvPr id="14" name="object 14"/>
          <p:cNvSpPr txBox="1"/>
          <p:nvPr/>
        </p:nvSpPr>
        <p:spPr>
          <a:xfrm>
            <a:off x="2666703" y="2511873"/>
            <a:ext cx="894532" cy="371803"/>
          </a:xfrm>
          <a:prstGeom prst="rect">
            <a:avLst/>
          </a:prstGeom>
          <a:solidFill>
            <a:srgbClr val="FFFFFF"/>
          </a:solidFill>
        </p:spPr>
        <p:txBody>
          <a:bodyPr vert="horz" wrap="square" lIns="0" tIns="30323" rIns="0" bIns="0" rtlCol="0">
            <a:spAutoFit/>
          </a:bodyPr>
          <a:lstStyle/>
          <a:p>
            <a:pPr marL="82844">
              <a:spcBef>
                <a:spcPts val="239"/>
              </a:spcBef>
            </a:pPr>
            <a:r>
              <a:rPr sz="2217" spc="-9" dirty="0">
                <a:latin typeface="Times New Roman"/>
                <a:cs typeface="Times New Roman"/>
              </a:rPr>
              <a:t>Sunny</a:t>
            </a:r>
            <a:endParaRPr sz="2217">
              <a:latin typeface="Times New Roman"/>
              <a:cs typeface="Times New Roman"/>
            </a:endParaRPr>
          </a:p>
        </p:txBody>
      </p:sp>
      <p:sp>
        <p:nvSpPr>
          <p:cNvPr id="15" name="object 15"/>
          <p:cNvSpPr/>
          <p:nvPr/>
        </p:nvSpPr>
        <p:spPr>
          <a:xfrm>
            <a:off x="4070230" y="2441696"/>
            <a:ext cx="1286567" cy="454847"/>
          </a:xfrm>
          <a:custGeom>
            <a:avLst/>
            <a:gdLst/>
            <a:ahLst/>
            <a:cxnLst/>
            <a:rect l="l" t="t" r="r" b="b"/>
            <a:pathLst>
              <a:path w="1508760" h="533400">
                <a:moveTo>
                  <a:pt x="0" y="533400"/>
                </a:moveTo>
                <a:lnTo>
                  <a:pt x="1508760" y="533400"/>
                </a:lnTo>
                <a:lnTo>
                  <a:pt x="1508760" y="0"/>
                </a:lnTo>
                <a:lnTo>
                  <a:pt x="0" y="0"/>
                </a:lnTo>
                <a:lnTo>
                  <a:pt x="0" y="533400"/>
                </a:lnTo>
                <a:close/>
              </a:path>
            </a:pathLst>
          </a:custGeom>
          <a:solidFill>
            <a:srgbClr val="FFFFFF"/>
          </a:solidFill>
        </p:spPr>
        <p:txBody>
          <a:bodyPr wrap="square" lIns="0" tIns="0" rIns="0" bIns="0" rtlCol="0"/>
          <a:lstStyle/>
          <a:p>
            <a:endParaRPr sz="1535"/>
          </a:p>
        </p:txBody>
      </p:sp>
      <p:sp>
        <p:nvSpPr>
          <p:cNvPr id="16" name="object 16"/>
          <p:cNvSpPr txBox="1"/>
          <p:nvPr/>
        </p:nvSpPr>
        <p:spPr>
          <a:xfrm>
            <a:off x="4139973" y="2462057"/>
            <a:ext cx="1019074"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Overcast</a:t>
            </a:r>
            <a:endParaRPr sz="2217">
              <a:latin typeface="Times New Roman"/>
              <a:cs typeface="Times New Roman"/>
            </a:endParaRPr>
          </a:p>
        </p:txBody>
      </p:sp>
      <p:sp>
        <p:nvSpPr>
          <p:cNvPr id="17" name="object 17"/>
          <p:cNvSpPr txBox="1"/>
          <p:nvPr/>
        </p:nvSpPr>
        <p:spPr>
          <a:xfrm>
            <a:off x="5681689" y="2441696"/>
            <a:ext cx="746166" cy="371803"/>
          </a:xfrm>
          <a:prstGeom prst="rect">
            <a:avLst/>
          </a:prstGeom>
          <a:solidFill>
            <a:srgbClr val="FFFFFF"/>
          </a:solidFill>
        </p:spPr>
        <p:txBody>
          <a:bodyPr vert="horz" wrap="square" lIns="0" tIns="30323" rIns="0" bIns="0" rtlCol="0">
            <a:spAutoFit/>
          </a:bodyPr>
          <a:lstStyle/>
          <a:p>
            <a:pPr marL="82844">
              <a:spcBef>
                <a:spcPts val="239"/>
              </a:spcBef>
            </a:pPr>
            <a:r>
              <a:rPr sz="2217" spc="-4" dirty="0">
                <a:latin typeface="Times New Roman"/>
                <a:cs typeface="Times New Roman"/>
              </a:rPr>
              <a:t>Rain</a:t>
            </a:r>
            <a:endParaRPr sz="2217">
              <a:latin typeface="Times New Roman"/>
              <a:cs typeface="Times New Roman"/>
            </a:endParaRPr>
          </a:p>
        </p:txBody>
      </p:sp>
      <p:sp>
        <p:nvSpPr>
          <p:cNvPr id="18" name="object 18"/>
          <p:cNvSpPr/>
          <p:nvPr/>
        </p:nvSpPr>
        <p:spPr>
          <a:xfrm>
            <a:off x="1403528" y="3494342"/>
            <a:ext cx="1255703" cy="423982"/>
          </a:xfrm>
          <a:custGeom>
            <a:avLst/>
            <a:gdLst/>
            <a:ahLst/>
            <a:cxnLst/>
            <a:rect l="l" t="t" r="r" b="b"/>
            <a:pathLst>
              <a:path w="1472564" h="497204">
                <a:moveTo>
                  <a:pt x="0" y="496824"/>
                </a:moveTo>
                <a:lnTo>
                  <a:pt x="1472183" y="496824"/>
                </a:lnTo>
                <a:lnTo>
                  <a:pt x="1472183" y="0"/>
                </a:lnTo>
                <a:lnTo>
                  <a:pt x="0" y="0"/>
                </a:lnTo>
                <a:lnTo>
                  <a:pt x="0" y="496824"/>
                </a:lnTo>
                <a:close/>
              </a:path>
            </a:pathLst>
          </a:custGeom>
          <a:solidFill>
            <a:srgbClr val="FFFFFF"/>
          </a:solidFill>
        </p:spPr>
        <p:txBody>
          <a:bodyPr wrap="square" lIns="0" tIns="0" rIns="0" bIns="0" rtlCol="0"/>
          <a:lstStyle/>
          <a:p>
            <a:endParaRPr sz="1535"/>
          </a:p>
        </p:txBody>
      </p:sp>
      <p:sp>
        <p:nvSpPr>
          <p:cNvPr id="19" name="object 19"/>
          <p:cNvSpPr/>
          <p:nvPr/>
        </p:nvSpPr>
        <p:spPr>
          <a:xfrm>
            <a:off x="1385333" y="3476149"/>
            <a:ext cx="1291982" cy="460262"/>
          </a:xfrm>
          <a:custGeom>
            <a:avLst/>
            <a:gdLst/>
            <a:ahLst/>
            <a:cxnLst/>
            <a:rect l="l" t="t" r="r" b="b"/>
            <a:pathLst>
              <a:path w="1515110" h="539750">
                <a:moveTo>
                  <a:pt x="1514855" y="0"/>
                </a:moveTo>
                <a:lnTo>
                  <a:pt x="0" y="0"/>
                </a:lnTo>
                <a:lnTo>
                  <a:pt x="0" y="539495"/>
                </a:lnTo>
                <a:lnTo>
                  <a:pt x="1514855" y="539495"/>
                </a:lnTo>
                <a:lnTo>
                  <a:pt x="1514855" y="518160"/>
                </a:lnTo>
                <a:lnTo>
                  <a:pt x="42671" y="518160"/>
                </a:lnTo>
                <a:lnTo>
                  <a:pt x="21335" y="496824"/>
                </a:lnTo>
                <a:lnTo>
                  <a:pt x="42671" y="496824"/>
                </a:lnTo>
                <a:lnTo>
                  <a:pt x="42671" y="39624"/>
                </a:lnTo>
                <a:lnTo>
                  <a:pt x="21335" y="39624"/>
                </a:lnTo>
                <a:lnTo>
                  <a:pt x="42671" y="21336"/>
                </a:lnTo>
                <a:lnTo>
                  <a:pt x="1514855" y="21336"/>
                </a:lnTo>
                <a:lnTo>
                  <a:pt x="1514855" y="0"/>
                </a:lnTo>
                <a:close/>
              </a:path>
              <a:path w="1515110" h="539750">
                <a:moveTo>
                  <a:pt x="42671" y="496824"/>
                </a:moveTo>
                <a:lnTo>
                  <a:pt x="21335" y="496824"/>
                </a:lnTo>
                <a:lnTo>
                  <a:pt x="42671" y="518160"/>
                </a:lnTo>
                <a:lnTo>
                  <a:pt x="42671" y="496824"/>
                </a:lnTo>
                <a:close/>
              </a:path>
              <a:path w="1515110" h="539750">
                <a:moveTo>
                  <a:pt x="1472184" y="496824"/>
                </a:moveTo>
                <a:lnTo>
                  <a:pt x="42671" y="496824"/>
                </a:lnTo>
                <a:lnTo>
                  <a:pt x="42671" y="518160"/>
                </a:lnTo>
                <a:lnTo>
                  <a:pt x="1472184" y="518160"/>
                </a:lnTo>
                <a:lnTo>
                  <a:pt x="1472184" y="496824"/>
                </a:lnTo>
                <a:close/>
              </a:path>
              <a:path w="1515110" h="539750">
                <a:moveTo>
                  <a:pt x="1472184" y="21336"/>
                </a:moveTo>
                <a:lnTo>
                  <a:pt x="1472184" y="518160"/>
                </a:lnTo>
                <a:lnTo>
                  <a:pt x="1493520" y="496824"/>
                </a:lnTo>
                <a:lnTo>
                  <a:pt x="1514855" y="496824"/>
                </a:lnTo>
                <a:lnTo>
                  <a:pt x="1514855" y="39624"/>
                </a:lnTo>
                <a:lnTo>
                  <a:pt x="1493520" y="39624"/>
                </a:lnTo>
                <a:lnTo>
                  <a:pt x="1472184" y="21336"/>
                </a:lnTo>
                <a:close/>
              </a:path>
              <a:path w="1515110" h="539750">
                <a:moveTo>
                  <a:pt x="1514855" y="496824"/>
                </a:moveTo>
                <a:lnTo>
                  <a:pt x="1493520" y="496824"/>
                </a:lnTo>
                <a:lnTo>
                  <a:pt x="1472184" y="518160"/>
                </a:lnTo>
                <a:lnTo>
                  <a:pt x="1514855" y="518160"/>
                </a:lnTo>
                <a:lnTo>
                  <a:pt x="1514855" y="496824"/>
                </a:lnTo>
                <a:close/>
              </a:path>
              <a:path w="1515110" h="539750">
                <a:moveTo>
                  <a:pt x="42671" y="21336"/>
                </a:moveTo>
                <a:lnTo>
                  <a:pt x="21335" y="39624"/>
                </a:lnTo>
                <a:lnTo>
                  <a:pt x="42671" y="39624"/>
                </a:lnTo>
                <a:lnTo>
                  <a:pt x="42671" y="21336"/>
                </a:lnTo>
                <a:close/>
              </a:path>
              <a:path w="1515110" h="539750">
                <a:moveTo>
                  <a:pt x="1472184" y="21336"/>
                </a:moveTo>
                <a:lnTo>
                  <a:pt x="42671" y="21336"/>
                </a:lnTo>
                <a:lnTo>
                  <a:pt x="42671" y="39624"/>
                </a:lnTo>
                <a:lnTo>
                  <a:pt x="1472184" y="39624"/>
                </a:lnTo>
                <a:lnTo>
                  <a:pt x="1472184" y="21336"/>
                </a:lnTo>
                <a:close/>
              </a:path>
              <a:path w="1515110" h="539750">
                <a:moveTo>
                  <a:pt x="1514855" y="21336"/>
                </a:moveTo>
                <a:lnTo>
                  <a:pt x="1472184" y="21336"/>
                </a:lnTo>
                <a:lnTo>
                  <a:pt x="1493520" y="39624"/>
                </a:lnTo>
                <a:lnTo>
                  <a:pt x="1514855" y="39624"/>
                </a:lnTo>
                <a:lnTo>
                  <a:pt x="1514855" y="21336"/>
                </a:lnTo>
                <a:close/>
              </a:path>
            </a:pathLst>
          </a:custGeom>
          <a:solidFill>
            <a:srgbClr val="BF0000"/>
          </a:solidFill>
        </p:spPr>
        <p:txBody>
          <a:bodyPr wrap="square" lIns="0" tIns="0" rIns="0" bIns="0" rtlCol="0"/>
          <a:lstStyle/>
          <a:p>
            <a:endParaRPr sz="1535"/>
          </a:p>
        </p:txBody>
      </p:sp>
      <p:sp>
        <p:nvSpPr>
          <p:cNvPr id="20" name="object 20"/>
          <p:cNvSpPr txBox="1"/>
          <p:nvPr/>
        </p:nvSpPr>
        <p:spPr>
          <a:xfrm>
            <a:off x="1475870" y="3512103"/>
            <a:ext cx="1095423" cy="351026"/>
          </a:xfrm>
          <a:prstGeom prst="rect">
            <a:avLst/>
          </a:prstGeom>
        </p:spPr>
        <p:txBody>
          <a:bodyPr vert="horz" wrap="square" lIns="0" tIns="9747" rIns="0" bIns="0" rtlCol="0">
            <a:spAutoFit/>
          </a:bodyPr>
          <a:lstStyle/>
          <a:p>
            <a:pPr marL="10829">
              <a:spcBef>
                <a:spcPts val="77"/>
              </a:spcBef>
            </a:pPr>
            <a:r>
              <a:rPr sz="2217" spc="-9" dirty="0">
                <a:solidFill>
                  <a:srgbClr val="BF0000"/>
                </a:solidFill>
                <a:latin typeface="Times New Roman"/>
                <a:cs typeface="Times New Roman"/>
              </a:rPr>
              <a:t>Hu</a:t>
            </a:r>
            <a:r>
              <a:rPr sz="2217" spc="-30" dirty="0">
                <a:solidFill>
                  <a:srgbClr val="BF0000"/>
                </a:solidFill>
                <a:latin typeface="Times New Roman"/>
                <a:cs typeface="Times New Roman"/>
              </a:rPr>
              <a:t>m</a:t>
            </a:r>
            <a:r>
              <a:rPr sz="2217" spc="-4" dirty="0">
                <a:solidFill>
                  <a:srgbClr val="BF0000"/>
                </a:solidFill>
                <a:latin typeface="Times New Roman"/>
                <a:cs typeface="Times New Roman"/>
              </a:rPr>
              <a:t>idity</a:t>
            </a:r>
            <a:endParaRPr sz="2217">
              <a:latin typeface="Times New Roman"/>
              <a:cs typeface="Times New Roman"/>
            </a:endParaRPr>
          </a:p>
        </p:txBody>
      </p:sp>
      <p:sp>
        <p:nvSpPr>
          <p:cNvPr id="21" name="object 21"/>
          <p:cNvSpPr/>
          <p:nvPr/>
        </p:nvSpPr>
        <p:spPr>
          <a:xfrm>
            <a:off x="912292" y="4476811"/>
            <a:ext cx="772157" cy="454847"/>
          </a:xfrm>
          <a:custGeom>
            <a:avLst/>
            <a:gdLst/>
            <a:ahLst/>
            <a:cxnLst/>
            <a:rect l="l" t="t" r="r" b="b"/>
            <a:pathLst>
              <a:path w="905510" h="533400">
                <a:moveTo>
                  <a:pt x="0" y="533399"/>
                </a:moveTo>
                <a:lnTo>
                  <a:pt x="905255" y="533399"/>
                </a:lnTo>
                <a:lnTo>
                  <a:pt x="905255" y="0"/>
                </a:lnTo>
                <a:lnTo>
                  <a:pt x="0" y="0"/>
                </a:lnTo>
                <a:lnTo>
                  <a:pt x="0" y="533399"/>
                </a:lnTo>
                <a:close/>
              </a:path>
            </a:pathLst>
          </a:custGeom>
          <a:solidFill>
            <a:srgbClr val="FFFFFF"/>
          </a:solidFill>
        </p:spPr>
        <p:txBody>
          <a:bodyPr wrap="square" lIns="0" tIns="0" rIns="0" bIns="0" rtlCol="0"/>
          <a:lstStyle/>
          <a:p>
            <a:endParaRPr sz="1535"/>
          </a:p>
        </p:txBody>
      </p:sp>
      <p:sp>
        <p:nvSpPr>
          <p:cNvPr id="22" name="object 22"/>
          <p:cNvSpPr txBox="1"/>
          <p:nvPr/>
        </p:nvSpPr>
        <p:spPr>
          <a:xfrm>
            <a:off x="984635" y="4494572"/>
            <a:ext cx="583179"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High</a:t>
            </a:r>
            <a:endParaRPr sz="2217">
              <a:latin typeface="Times New Roman"/>
              <a:cs typeface="Times New Roman"/>
            </a:endParaRPr>
          </a:p>
        </p:txBody>
      </p:sp>
      <p:sp>
        <p:nvSpPr>
          <p:cNvPr id="23" name="object 23"/>
          <p:cNvSpPr/>
          <p:nvPr/>
        </p:nvSpPr>
        <p:spPr>
          <a:xfrm>
            <a:off x="2315820" y="4476811"/>
            <a:ext cx="1091633" cy="454847"/>
          </a:xfrm>
          <a:custGeom>
            <a:avLst/>
            <a:gdLst/>
            <a:ahLst/>
            <a:cxnLst/>
            <a:rect l="l" t="t" r="r" b="b"/>
            <a:pathLst>
              <a:path w="1280160" h="533400">
                <a:moveTo>
                  <a:pt x="0" y="533399"/>
                </a:moveTo>
                <a:lnTo>
                  <a:pt x="1280159" y="533399"/>
                </a:lnTo>
                <a:lnTo>
                  <a:pt x="1280159" y="0"/>
                </a:lnTo>
                <a:lnTo>
                  <a:pt x="0" y="0"/>
                </a:lnTo>
                <a:lnTo>
                  <a:pt x="0" y="533399"/>
                </a:lnTo>
                <a:close/>
              </a:path>
            </a:pathLst>
          </a:custGeom>
          <a:solidFill>
            <a:srgbClr val="FFFFFF"/>
          </a:solidFill>
        </p:spPr>
        <p:txBody>
          <a:bodyPr wrap="square" lIns="0" tIns="0" rIns="0" bIns="0" rtlCol="0"/>
          <a:lstStyle/>
          <a:p>
            <a:endParaRPr sz="1535"/>
          </a:p>
        </p:txBody>
      </p:sp>
      <p:sp>
        <p:nvSpPr>
          <p:cNvPr id="24" name="object 24"/>
          <p:cNvSpPr txBox="1"/>
          <p:nvPr/>
        </p:nvSpPr>
        <p:spPr>
          <a:xfrm>
            <a:off x="2388164" y="4494572"/>
            <a:ext cx="876664" cy="351026"/>
          </a:xfrm>
          <a:prstGeom prst="rect">
            <a:avLst/>
          </a:prstGeom>
        </p:spPr>
        <p:txBody>
          <a:bodyPr vert="horz" wrap="square" lIns="0" tIns="9747" rIns="0" bIns="0" rtlCol="0">
            <a:spAutoFit/>
          </a:bodyPr>
          <a:lstStyle/>
          <a:p>
            <a:pPr marL="10829">
              <a:spcBef>
                <a:spcPts val="77"/>
              </a:spcBef>
            </a:pPr>
            <a:r>
              <a:rPr sz="2217" spc="-13" dirty="0">
                <a:latin typeface="Times New Roman"/>
                <a:cs typeface="Times New Roman"/>
              </a:rPr>
              <a:t>Normal</a:t>
            </a:r>
            <a:endParaRPr sz="2217">
              <a:latin typeface="Times New Roman"/>
              <a:cs typeface="Times New Roman"/>
            </a:endParaRPr>
          </a:p>
        </p:txBody>
      </p:sp>
      <p:sp>
        <p:nvSpPr>
          <p:cNvPr id="25" name="object 25"/>
          <p:cNvSpPr/>
          <p:nvPr/>
        </p:nvSpPr>
        <p:spPr>
          <a:xfrm>
            <a:off x="6453629" y="3494342"/>
            <a:ext cx="787860" cy="423982"/>
          </a:xfrm>
          <a:custGeom>
            <a:avLst/>
            <a:gdLst/>
            <a:ahLst/>
            <a:cxnLst/>
            <a:rect l="l" t="t" r="r" b="b"/>
            <a:pathLst>
              <a:path w="923925" h="497204">
                <a:moveTo>
                  <a:pt x="0" y="496824"/>
                </a:moveTo>
                <a:lnTo>
                  <a:pt x="923544" y="496824"/>
                </a:lnTo>
                <a:lnTo>
                  <a:pt x="923544" y="0"/>
                </a:lnTo>
                <a:lnTo>
                  <a:pt x="0" y="0"/>
                </a:lnTo>
                <a:lnTo>
                  <a:pt x="0" y="496824"/>
                </a:lnTo>
                <a:close/>
              </a:path>
            </a:pathLst>
          </a:custGeom>
          <a:solidFill>
            <a:srgbClr val="FFFFFF"/>
          </a:solidFill>
        </p:spPr>
        <p:txBody>
          <a:bodyPr wrap="square" lIns="0" tIns="0" rIns="0" bIns="0" rtlCol="0"/>
          <a:lstStyle/>
          <a:p>
            <a:endParaRPr sz="1535"/>
          </a:p>
        </p:txBody>
      </p:sp>
      <p:sp>
        <p:nvSpPr>
          <p:cNvPr id="26" name="object 26"/>
          <p:cNvSpPr/>
          <p:nvPr/>
        </p:nvSpPr>
        <p:spPr>
          <a:xfrm>
            <a:off x="6435435" y="3476149"/>
            <a:ext cx="824139" cy="460262"/>
          </a:xfrm>
          <a:custGeom>
            <a:avLst/>
            <a:gdLst/>
            <a:ahLst/>
            <a:cxnLst/>
            <a:rect l="l" t="t" r="r" b="b"/>
            <a:pathLst>
              <a:path w="966470" h="539750">
                <a:moveTo>
                  <a:pt x="966216" y="0"/>
                </a:moveTo>
                <a:lnTo>
                  <a:pt x="0" y="0"/>
                </a:lnTo>
                <a:lnTo>
                  <a:pt x="0" y="539495"/>
                </a:lnTo>
                <a:lnTo>
                  <a:pt x="966216" y="539495"/>
                </a:lnTo>
                <a:lnTo>
                  <a:pt x="966216" y="518160"/>
                </a:lnTo>
                <a:lnTo>
                  <a:pt x="42672" y="518160"/>
                </a:lnTo>
                <a:lnTo>
                  <a:pt x="21335" y="496824"/>
                </a:lnTo>
                <a:lnTo>
                  <a:pt x="42672" y="496824"/>
                </a:lnTo>
                <a:lnTo>
                  <a:pt x="42672" y="39624"/>
                </a:lnTo>
                <a:lnTo>
                  <a:pt x="21335" y="39624"/>
                </a:lnTo>
                <a:lnTo>
                  <a:pt x="42672" y="21336"/>
                </a:lnTo>
                <a:lnTo>
                  <a:pt x="966216" y="21336"/>
                </a:lnTo>
                <a:lnTo>
                  <a:pt x="966216" y="0"/>
                </a:lnTo>
                <a:close/>
              </a:path>
              <a:path w="966470" h="539750">
                <a:moveTo>
                  <a:pt x="42672" y="496824"/>
                </a:moveTo>
                <a:lnTo>
                  <a:pt x="21335" y="496824"/>
                </a:lnTo>
                <a:lnTo>
                  <a:pt x="42672" y="518160"/>
                </a:lnTo>
                <a:lnTo>
                  <a:pt x="42672" y="496824"/>
                </a:lnTo>
                <a:close/>
              </a:path>
              <a:path w="966470" h="539750">
                <a:moveTo>
                  <a:pt x="923544" y="496824"/>
                </a:moveTo>
                <a:lnTo>
                  <a:pt x="42672" y="496824"/>
                </a:lnTo>
                <a:lnTo>
                  <a:pt x="42672" y="518160"/>
                </a:lnTo>
                <a:lnTo>
                  <a:pt x="923544" y="518160"/>
                </a:lnTo>
                <a:lnTo>
                  <a:pt x="923544" y="496824"/>
                </a:lnTo>
                <a:close/>
              </a:path>
              <a:path w="966470" h="539750">
                <a:moveTo>
                  <a:pt x="923544" y="21336"/>
                </a:moveTo>
                <a:lnTo>
                  <a:pt x="923544" y="518160"/>
                </a:lnTo>
                <a:lnTo>
                  <a:pt x="944879" y="496824"/>
                </a:lnTo>
                <a:lnTo>
                  <a:pt x="966216" y="496824"/>
                </a:lnTo>
                <a:lnTo>
                  <a:pt x="966216" y="39624"/>
                </a:lnTo>
                <a:lnTo>
                  <a:pt x="944879" y="39624"/>
                </a:lnTo>
                <a:lnTo>
                  <a:pt x="923544" y="21336"/>
                </a:lnTo>
                <a:close/>
              </a:path>
              <a:path w="966470" h="539750">
                <a:moveTo>
                  <a:pt x="966216" y="496824"/>
                </a:moveTo>
                <a:lnTo>
                  <a:pt x="944879" y="496824"/>
                </a:lnTo>
                <a:lnTo>
                  <a:pt x="923544" y="518160"/>
                </a:lnTo>
                <a:lnTo>
                  <a:pt x="966216" y="518160"/>
                </a:lnTo>
                <a:lnTo>
                  <a:pt x="966216" y="496824"/>
                </a:lnTo>
                <a:close/>
              </a:path>
              <a:path w="966470" h="539750">
                <a:moveTo>
                  <a:pt x="42672" y="21336"/>
                </a:moveTo>
                <a:lnTo>
                  <a:pt x="21335" y="39624"/>
                </a:lnTo>
                <a:lnTo>
                  <a:pt x="42672" y="39624"/>
                </a:lnTo>
                <a:lnTo>
                  <a:pt x="42672" y="21336"/>
                </a:lnTo>
                <a:close/>
              </a:path>
              <a:path w="966470" h="539750">
                <a:moveTo>
                  <a:pt x="923544" y="21336"/>
                </a:moveTo>
                <a:lnTo>
                  <a:pt x="42672" y="21336"/>
                </a:lnTo>
                <a:lnTo>
                  <a:pt x="42672" y="39624"/>
                </a:lnTo>
                <a:lnTo>
                  <a:pt x="923544" y="39624"/>
                </a:lnTo>
                <a:lnTo>
                  <a:pt x="923544" y="21336"/>
                </a:lnTo>
                <a:close/>
              </a:path>
              <a:path w="966470" h="539750">
                <a:moveTo>
                  <a:pt x="966216" y="21336"/>
                </a:moveTo>
                <a:lnTo>
                  <a:pt x="923544" y="21336"/>
                </a:lnTo>
                <a:lnTo>
                  <a:pt x="944879" y="39624"/>
                </a:lnTo>
                <a:lnTo>
                  <a:pt x="966216" y="39624"/>
                </a:lnTo>
                <a:lnTo>
                  <a:pt x="966216" y="21336"/>
                </a:lnTo>
                <a:close/>
              </a:path>
            </a:pathLst>
          </a:custGeom>
          <a:solidFill>
            <a:srgbClr val="BF0000"/>
          </a:solidFill>
        </p:spPr>
        <p:txBody>
          <a:bodyPr wrap="square" lIns="0" tIns="0" rIns="0" bIns="0" rtlCol="0"/>
          <a:lstStyle/>
          <a:p>
            <a:endParaRPr sz="1535"/>
          </a:p>
        </p:txBody>
      </p:sp>
      <p:sp>
        <p:nvSpPr>
          <p:cNvPr id="27" name="object 27"/>
          <p:cNvSpPr txBox="1"/>
          <p:nvPr/>
        </p:nvSpPr>
        <p:spPr>
          <a:xfrm>
            <a:off x="6525972" y="3512103"/>
            <a:ext cx="632995" cy="351026"/>
          </a:xfrm>
          <a:prstGeom prst="rect">
            <a:avLst/>
          </a:prstGeom>
        </p:spPr>
        <p:txBody>
          <a:bodyPr vert="horz" wrap="square" lIns="0" tIns="9747" rIns="0" bIns="0" rtlCol="0">
            <a:spAutoFit/>
          </a:bodyPr>
          <a:lstStyle/>
          <a:p>
            <a:pPr marL="10829">
              <a:spcBef>
                <a:spcPts val="77"/>
              </a:spcBef>
            </a:pPr>
            <a:r>
              <a:rPr sz="2217" spc="-111" dirty="0">
                <a:solidFill>
                  <a:srgbClr val="BF0000"/>
                </a:solidFill>
                <a:latin typeface="Times New Roman"/>
                <a:cs typeface="Times New Roman"/>
              </a:rPr>
              <a:t>W</a:t>
            </a:r>
            <a:r>
              <a:rPr sz="2217" spc="-4" dirty="0">
                <a:solidFill>
                  <a:srgbClr val="BF0000"/>
                </a:solidFill>
                <a:latin typeface="Times New Roman"/>
                <a:cs typeface="Times New Roman"/>
              </a:rPr>
              <a:t>ind</a:t>
            </a:r>
            <a:endParaRPr sz="2217">
              <a:latin typeface="Times New Roman"/>
              <a:cs typeface="Times New Roman"/>
            </a:endParaRPr>
          </a:p>
        </p:txBody>
      </p:sp>
      <p:sp>
        <p:nvSpPr>
          <p:cNvPr id="28" name="object 28"/>
          <p:cNvSpPr/>
          <p:nvPr/>
        </p:nvSpPr>
        <p:spPr>
          <a:xfrm>
            <a:off x="5822041" y="4476811"/>
            <a:ext cx="1019074" cy="454847"/>
          </a:xfrm>
          <a:custGeom>
            <a:avLst/>
            <a:gdLst/>
            <a:ahLst/>
            <a:cxnLst/>
            <a:rect l="l" t="t" r="r" b="b"/>
            <a:pathLst>
              <a:path w="1195070" h="533400">
                <a:moveTo>
                  <a:pt x="0" y="533399"/>
                </a:moveTo>
                <a:lnTo>
                  <a:pt x="1194816" y="533399"/>
                </a:lnTo>
                <a:lnTo>
                  <a:pt x="1194816" y="0"/>
                </a:lnTo>
                <a:lnTo>
                  <a:pt x="0" y="0"/>
                </a:lnTo>
                <a:lnTo>
                  <a:pt x="0" y="533399"/>
                </a:lnTo>
                <a:close/>
              </a:path>
            </a:pathLst>
          </a:custGeom>
          <a:solidFill>
            <a:srgbClr val="FFFFFF"/>
          </a:solidFill>
        </p:spPr>
        <p:txBody>
          <a:bodyPr wrap="square" lIns="0" tIns="0" rIns="0" bIns="0" rtlCol="0"/>
          <a:lstStyle/>
          <a:p>
            <a:endParaRPr sz="1535"/>
          </a:p>
        </p:txBody>
      </p:sp>
      <p:sp>
        <p:nvSpPr>
          <p:cNvPr id="29" name="object 29"/>
          <p:cNvSpPr txBox="1"/>
          <p:nvPr/>
        </p:nvSpPr>
        <p:spPr>
          <a:xfrm>
            <a:off x="5894385" y="4494572"/>
            <a:ext cx="770533" cy="351026"/>
          </a:xfrm>
          <a:prstGeom prst="rect">
            <a:avLst/>
          </a:prstGeom>
        </p:spPr>
        <p:txBody>
          <a:bodyPr vert="horz" wrap="square" lIns="0" tIns="9747" rIns="0" bIns="0" rtlCol="0">
            <a:spAutoFit/>
          </a:bodyPr>
          <a:lstStyle/>
          <a:p>
            <a:pPr marL="10829">
              <a:spcBef>
                <a:spcPts val="77"/>
              </a:spcBef>
            </a:pPr>
            <a:r>
              <a:rPr sz="2217" spc="-9" dirty="0">
                <a:latin typeface="Times New Roman"/>
                <a:cs typeface="Times New Roman"/>
              </a:rPr>
              <a:t>Strong</a:t>
            </a:r>
            <a:endParaRPr sz="2217">
              <a:latin typeface="Times New Roman"/>
              <a:cs typeface="Times New Roman"/>
            </a:endParaRPr>
          </a:p>
        </p:txBody>
      </p:sp>
      <p:sp>
        <p:nvSpPr>
          <p:cNvPr id="30" name="object 30"/>
          <p:cNvSpPr/>
          <p:nvPr/>
        </p:nvSpPr>
        <p:spPr>
          <a:xfrm>
            <a:off x="7225570" y="4476811"/>
            <a:ext cx="891824" cy="454847"/>
          </a:xfrm>
          <a:custGeom>
            <a:avLst/>
            <a:gdLst/>
            <a:ahLst/>
            <a:cxnLst/>
            <a:rect l="l" t="t" r="r" b="b"/>
            <a:pathLst>
              <a:path w="1045845" h="533400">
                <a:moveTo>
                  <a:pt x="0" y="533399"/>
                </a:moveTo>
                <a:lnTo>
                  <a:pt x="1045462" y="533399"/>
                </a:lnTo>
                <a:lnTo>
                  <a:pt x="1045462" y="0"/>
                </a:lnTo>
                <a:lnTo>
                  <a:pt x="0" y="0"/>
                </a:lnTo>
                <a:lnTo>
                  <a:pt x="0" y="533399"/>
                </a:lnTo>
                <a:close/>
              </a:path>
            </a:pathLst>
          </a:custGeom>
          <a:solidFill>
            <a:srgbClr val="FFFFFF"/>
          </a:solidFill>
        </p:spPr>
        <p:txBody>
          <a:bodyPr wrap="square" lIns="0" tIns="0" rIns="0" bIns="0" rtlCol="0"/>
          <a:lstStyle/>
          <a:p>
            <a:endParaRPr sz="1535"/>
          </a:p>
        </p:txBody>
      </p:sp>
      <p:sp>
        <p:nvSpPr>
          <p:cNvPr id="31" name="object 31"/>
          <p:cNvSpPr txBox="1"/>
          <p:nvPr/>
        </p:nvSpPr>
        <p:spPr>
          <a:xfrm>
            <a:off x="7297913" y="4494572"/>
            <a:ext cx="650864" cy="351026"/>
          </a:xfrm>
          <a:prstGeom prst="rect">
            <a:avLst/>
          </a:prstGeom>
        </p:spPr>
        <p:txBody>
          <a:bodyPr vert="horz" wrap="square" lIns="0" tIns="9747" rIns="0" bIns="0" rtlCol="0">
            <a:spAutoFit/>
          </a:bodyPr>
          <a:lstStyle/>
          <a:p>
            <a:pPr marL="10829">
              <a:spcBef>
                <a:spcPts val="77"/>
              </a:spcBef>
            </a:pPr>
            <a:r>
              <a:rPr sz="2217" spc="-213" dirty="0">
                <a:latin typeface="Times New Roman"/>
                <a:cs typeface="Times New Roman"/>
              </a:rPr>
              <a:t>W</a:t>
            </a:r>
            <a:r>
              <a:rPr sz="2217" spc="-4" dirty="0">
                <a:latin typeface="Times New Roman"/>
                <a:cs typeface="Times New Roman"/>
              </a:rPr>
              <a:t>eak</a:t>
            </a:r>
            <a:endParaRPr sz="2217">
              <a:latin typeface="Times New Roman"/>
              <a:cs typeface="Times New Roman"/>
            </a:endParaRPr>
          </a:p>
        </p:txBody>
      </p:sp>
      <p:sp>
        <p:nvSpPr>
          <p:cNvPr id="32" name="object 32"/>
          <p:cNvSpPr/>
          <p:nvPr/>
        </p:nvSpPr>
        <p:spPr>
          <a:xfrm>
            <a:off x="771940" y="5246153"/>
            <a:ext cx="517659" cy="426690"/>
          </a:xfrm>
          <a:custGeom>
            <a:avLst/>
            <a:gdLst/>
            <a:ahLst/>
            <a:cxnLst/>
            <a:rect l="l" t="t" r="r" b="b"/>
            <a:pathLst>
              <a:path w="607060" h="500379">
                <a:moveTo>
                  <a:pt x="0" y="499872"/>
                </a:moveTo>
                <a:lnTo>
                  <a:pt x="606551" y="499872"/>
                </a:lnTo>
                <a:lnTo>
                  <a:pt x="606551" y="0"/>
                </a:lnTo>
                <a:lnTo>
                  <a:pt x="0" y="0"/>
                </a:lnTo>
                <a:lnTo>
                  <a:pt x="0" y="499872"/>
                </a:lnTo>
                <a:close/>
              </a:path>
            </a:pathLst>
          </a:custGeom>
          <a:solidFill>
            <a:srgbClr val="FFFFFF"/>
          </a:solidFill>
        </p:spPr>
        <p:txBody>
          <a:bodyPr wrap="square" lIns="0" tIns="0" rIns="0" bIns="0" rtlCol="0"/>
          <a:lstStyle/>
          <a:p>
            <a:endParaRPr sz="1535"/>
          </a:p>
        </p:txBody>
      </p:sp>
      <p:sp>
        <p:nvSpPr>
          <p:cNvPr id="33" name="object 33"/>
          <p:cNvSpPr/>
          <p:nvPr/>
        </p:nvSpPr>
        <p:spPr>
          <a:xfrm>
            <a:off x="756345" y="5230559"/>
            <a:ext cx="551231" cy="460262"/>
          </a:xfrm>
          <a:custGeom>
            <a:avLst/>
            <a:gdLst/>
            <a:ahLst/>
            <a:cxnLst/>
            <a:rect l="l" t="t" r="r" b="b"/>
            <a:pathLst>
              <a:path w="646430" h="539750">
                <a:moveTo>
                  <a:pt x="646176" y="0"/>
                </a:moveTo>
                <a:lnTo>
                  <a:pt x="0" y="0"/>
                </a:lnTo>
                <a:lnTo>
                  <a:pt x="0" y="539496"/>
                </a:lnTo>
                <a:lnTo>
                  <a:pt x="646176" y="539496"/>
                </a:lnTo>
                <a:lnTo>
                  <a:pt x="646176" y="518159"/>
                </a:lnTo>
                <a:lnTo>
                  <a:pt x="39622" y="518159"/>
                </a:lnTo>
                <a:lnTo>
                  <a:pt x="18287" y="496824"/>
                </a:lnTo>
                <a:lnTo>
                  <a:pt x="39622" y="496824"/>
                </a:lnTo>
                <a:lnTo>
                  <a:pt x="39622" y="39624"/>
                </a:lnTo>
                <a:lnTo>
                  <a:pt x="18287" y="39624"/>
                </a:lnTo>
                <a:lnTo>
                  <a:pt x="39622" y="18287"/>
                </a:lnTo>
                <a:lnTo>
                  <a:pt x="646176" y="18287"/>
                </a:lnTo>
                <a:lnTo>
                  <a:pt x="646176" y="0"/>
                </a:lnTo>
                <a:close/>
              </a:path>
              <a:path w="646430" h="539750">
                <a:moveTo>
                  <a:pt x="39622" y="496824"/>
                </a:moveTo>
                <a:lnTo>
                  <a:pt x="18287" y="496824"/>
                </a:lnTo>
                <a:lnTo>
                  <a:pt x="39622" y="518159"/>
                </a:lnTo>
                <a:lnTo>
                  <a:pt x="39622" y="496824"/>
                </a:lnTo>
                <a:close/>
              </a:path>
              <a:path w="646430" h="539750">
                <a:moveTo>
                  <a:pt x="603504" y="496824"/>
                </a:moveTo>
                <a:lnTo>
                  <a:pt x="39622" y="496824"/>
                </a:lnTo>
                <a:lnTo>
                  <a:pt x="39622" y="518159"/>
                </a:lnTo>
                <a:lnTo>
                  <a:pt x="603504" y="518159"/>
                </a:lnTo>
                <a:lnTo>
                  <a:pt x="603504" y="496824"/>
                </a:lnTo>
                <a:close/>
              </a:path>
              <a:path w="646430" h="539750">
                <a:moveTo>
                  <a:pt x="603504" y="18287"/>
                </a:moveTo>
                <a:lnTo>
                  <a:pt x="603504" y="518159"/>
                </a:lnTo>
                <a:lnTo>
                  <a:pt x="624840" y="496824"/>
                </a:lnTo>
                <a:lnTo>
                  <a:pt x="646176" y="496824"/>
                </a:lnTo>
                <a:lnTo>
                  <a:pt x="646176" y="39624"/>
                </a:lnTo>
                <a:lnTo>
                  <a:pt x="624840" y="39624"/>
                </a:lnTo>
                <a:lnTo>
                  <a:pt x="603504" y="18287"/>
                </a:lnTo>
                <a:close/>
              </a:path>
              <a:path w="646430" h="539750">
                <a:moveTo>
                  <a:pt x="646176" y="496824"/>
                </a:moveTo>
                <a:lnTo>
                  <a:pt x="624840" y="496824"/>
                </a:lnTo>
                <a:lnTo>
                  <a:pt x="603504" y="518159"/>
                </a:lnTo>
                <a:lnTo>
                  <a:pt x="646176" y="518159"/>
                </a:lnTo>
                <a:lnTo>
                  <a:pt x="646176" y="496824"/>
                </a:lnTo>
                <a:close/>
              </a:path>
              <a:path w="646430" h="539750">
                <a:moveTo>
                  <a:pt x="39622" y="18287"/>
                </a:moveTo>
                <a:lnTo>
                  <a:pt x="18287" y="39624"/>
                </a:lnTo>
                <a:lnTo>
                  <a:pt x="39622" y="39624"/>
                </a:lnTo>
                <a:lnTo>
                  <a:pt x="39622" y="18287"/>
                </a:lnTo>
                <a:close/>
              </a:path>
              <a:path w="646430" h="539750">
                <a:moveTo>
                  <a:pt x="603504" y="18287"/>
                </a:moveTo>
                <a:lnTo>
                  <a:pt x="39622" y="18287"/>
                </a:lnTo>
                <a:lnTo>
                  <a:pt x="39622" y="39624"/>
                </a:lnTo>
                <a:lnTo>
                  <a:pt x="603504" y="39624"/>
                </a:lnTo>
                <a:lnTo>
                  <a:pt x="603504" y="18287"/>
                </a:lnTo>
                <a:close/>
              </a:path>
              <a:path w="646430" h="539750">
                <a:moveTo>
                  <a:pt x="646176" y="18287"/>
                </a:moveTo>
                <a:lnTo>
                  <a:pt x="603504" y="18287"/>
                </a:lnTo>
                <a:lnTo>
                  <a:pt x="624840" y="39624"/>
                </a:lnTo>
                <a:lnTo>
                  <a:pt x="646176" y="39624"/>
                </a:lnTo>
                <a:lnTo>
                  <a:pt x="646176" y="18287"/>
                </a:lnTo>
                <a:close/>
              </a:path>
            </a:pathLst>
          </a:custGeom>
          <a:solidFill>
            <a:srgbClr val="3333CC"/>
          </a:solidFill>
        </p:spPr>
        <p:txBody>
          <a:bodyPr wrap="square" lIns="0" tIns="0" rIns="0" bIns="0" rtlCol="0"/>
          <a:lstStyle/>
          <a:p>
            <a:endParaRPr sz="1535"/>
          </a:p>
        </p:txBody>
      </p:sp>
      <p:sp>
        <p:nvSpPr>
          <p:cNvPr id="34" name="object 34"/>
          <p:cNvSpPr txBox="1"/>
          <p:nvPr/>
        </p:nvSpPr>
        <p:spPr>
          <a:xfrm>
            <a:off x="844281" y="5266514"/>
            <a:ext cx="364961" cy="351026"/>
          </a:xfrm>
          <a:prstGeom prst="rect">
            <a:avLst/>
          </a:prstGeom>
        </p:spPr>
        <p:txBody>
          <a:bodyPr vert="horz" wrap="square" lIns="0" tIns="9747" rIns="0" bIns="0" rtlCol="0">
            <a:spAutoFit/>
          </a:bodyPr>
          <a:lstStyle/>
          <a:p>
            <a:pPr marL="10829">
              <a:spcBef>
                <a:spcPts val="77"/>
              </a:spcBef>
            </a:pPr>
            <a:r>
              <a:rPr sz="2217" spc="-9" dirty="0">
                <a:solidFill>
                  <a:srgbClr val="3333CC"/>
                </a:solidFill>
                <a:latin typeface="Times New Roman"/>
                <a:cs typeface="Times New Roman"/>
              </a:rPr>
              <a:t>No</a:t>
            </a:r>
            <a:endParaRPr sz="2217">
              <a:latin typeface="Times New Roman"/>
              <a:cs typeface="Times New Roman"/>
            </a:endParaRPr>
          </a:p>
        </p:txBody>
      </p:sp>
      <p:sp>
        <p:nvSpPr>
          <p:cNvPr id="35" name="object 35"/>
          <p:cNvSpPr/>
          <p:nvPr/>
        </p:nvSpPr>
        <p:spPr>
          <a:xfrm>
            <a:off x="2877232" y="5246153"/>
            <a:ext cx="582637" cy="426690"/>
          </a:xfrm>
          <a:custGeom>
            <a:avLst/>
            <a:gdLst/>
            <a:ahLst/>
            <a:cxnLst/>
            <a:rect l="l" t="t" r="r" b="b"/>
            <a:pathLst>
              <a:path w="683260" h="500379">
                <a:moveTo>
                  <a:pt x="0" y="499872"/>
                </a:moveTo>
                <a:lnTo>
                  <a:pt x="682751" y="499872"/>
                </a:lnTo>
                <a:lnTo>
                  <a:pt x="682751" y="0"/>
                </a:lnTo>
                <a:lnTo>
                  <a:pt x="0" y="0"/>
                </a:lnTo>
                <a:lnTo>
                  <a:pt x="0" y="499872"/>
                </a:lnTo>
                <a:close/>
              </a:path>
            </a:pathLst>
          </a:custGeom>
          <a:solidFill>
            <a:srgbClr val="FFFFFF"/>
          </a:solidFill>
        </p:spPr>
        <p:txBody>
          <a:bodyPr wrap="square" lIns="0" tIns="0" rIns="0" bIns="0" rtlCol="0"/>
          <a:lstStyle/>
          <a:p>
            <a:endParaRPr sz="1535"/>
          </a:p>
        </p:txBody>
      </p:sp>
      <p:sp>
        <p:nvSpPr>
          <p:cNvPr id="36" name="object 36"/>
          <p:cNvSpPr/>
          <p:nvPr/>
        </p:nvSpPr>
        <p:spPr>
          <a:xfrm>
            <a:off x="2859039" y="5230559"/>
            <a:ext cx="618917" cy="460262"/>
          </a:xfrm>
          <a:custGeom>
            <a:avLst/>
            <a:gdLst/>
            <a:ahLst/>
            <a:cxnLst/>
            <a:rect l="l" t="t" r="r" b="b"/>
            <a:pathLst>
              <a:path w="725804" h="539750">
                <a:moveTo>
                  <a:pt x="725424" y="0"/>
                </a:moveTo>
                <a:lnTo>
                  <a:pt x="0" y="0"/>
                </a:lnTo>
                <a:lnTo>
                  <a:pt x="0" y="539496"/>
                </a:lnTo>
                <a:lnTo>
                  <a:pt x="725424" y="539496"/>
                </a:lnTo>
                <a:lnTo>
                  <a:pt x="725424" y="518159"/>
                </a:lnTo>
                <a:lnTo>
                  <a:pt x="42672" y="518159"/>
                </a:lnTo>
                <a:lnTo>
                  <a:pt x="21336" y="496824"/>
                </a:lnTo>
                <a:lnTo>
                  <a:pt x="42672" y="496824"/>
                </a:lnTo>
                <a:lnTo>
                  <a:pt x="42672" y="39624"/>
                </a:lnTo>
                <a:lnTo>
                  <a:pt x="21336" y="39624"/>
                </a:lnTo>
                <a:lnTo>
                  <a:pt x="42672" y="18287"/>
                </a:lnTo>
                <a:lnTo>
                  <a:pt x="725424" y="18287"/>
                </a:lnTo>
                <a:lnTo>
                  <a:pt x="725424" y="0"/>
                </a:lnTo>
                <a:close/>
              </a:path>
              <a:path w="725804" h="539750">
                <a:moveTo>
                  <a:pt x="42672" y="496824"/>
                </a:moveTo>
                <a:lnTo>
                  <a:pt x="21336" y="496824"/>
                </a:lnTo>
                <a:lnTo>
                  <a:pt x="42672" y="518159"/>
                </a:lnTo>
                <a:lnTo>
                  <a:pt x="42672" y="496824"/>
                </a:lnTo>
                <a:close/>
              </a:path>
              <a:path w="725804" h="539750">
                <a:moveTo>
                  <a:pt x="682751" y="496824"/>
                </a:moveTo>
                <a:lnTo>
                  <a:pt x="42672" y="496824"/>
                </a:lnTo>
                <a:lnTo>
                  <a:pt x="42672" y="518159"/>
                </a:lnTo>
                <a:lnTo>
                  <a:pt x="682751" y="518159"/>
                </a:lnTo>
                <a:lnTo>
                  <a:pt x="682751" y="496824"/>
                </a:lnTo>
                <a:close/>
              </a:path>
              <a:path w="725804" h="539750">
                <a:moveTo>
                  <a:pt x="682751" y="18287"/>
                </a:moveTo>
                <a:lnTo>
                  <a:pt x="682751" y="518159"/>
                </a:lnTo>
                <a:lnTo>
                  <a:pt x="704088" y="496824"/>
                </a:lnTo>
                <a:lnTo>
                  <a:pt x="725424" y="496824"/>
                </a:lnTo>
                <a:lnTo>
                  <a:pt x="725424" y="39624"/>
                </a:lnTo>
                <a:lnTo>
                  <a:pt x="704088" y="39624"/>
                </a:lnTo>
                <a:lnTo>
                  <a:pt x="682751" y="18287"/>
                </a:lnTo>
                <a:close/>
              </a:path>
              <a:path w="725804" h="539750">
                <a:moveTo>
                  <a:pt x="725424" y="496824"/>
                </a:moveTo>
                <a:lnTo>
                  <a:pt x="704088" y="496824"/>
                </a:lnTo>
                <a:lnTo>
                  <a:pt x="682751" y="518159"/>
                </a:lnTo>
                <a:lnTo>
                  <a:pt x="725424" y="518159"/>
                </a:lnTo>
                <a:lnTo>
                  <a:pt x="725424" y="496824"/>
                </a:lnTo>
                <a:close/>
              </a:path>
              <a:path w="725804" h="539750">
                <a:moveTo>
                  <a:pt x="42672" y="18287"/>
                </a:moveTo>
                <a:lnTo>
                  <a:pt x="21336" y="39624"/>
                </a:lnTo>
                <a:lnTo>
                  <a:pt x="42672" y="39624"/>
                </a:lnTo>
                <a:lnTo>
                  <a:pt x="42672" y="18287"/>
                </a:lnTo>
                <a:close/>
              </a:path>
              <a:path w="725804" h="539750">
                <a:moveTo>
                  <a:pt x="682751" y="18287"/>
                </a:moveTo>
                <a:lnTo>
                  <a:pt x="42672" y="18287"/>
                </a:lnTo>
                <a:lnTo>
                  <a:pt x="42672" y="39624"/>
                </a:lnTo>
                <a:lnTo>
                  <a:pt x="682751" y="39624"/>
                </a:lnTo>
                <a:lnTo>
                  <a:pt x="682751" y="18287"/>
                </a:lnTo>
                <a:close/>
              </a:path>
              <a:path w="725804" h="539750">
                <a:moveTo>
                  <a:pt x="725424" y="18287"/>
                </a:moveTo>
                <a:lnTo>
                  <a:pt x="682751" y="18287"/>
                </a:lnTo>
                <a:lnTo>
                  <a:pt x="704088" y="39624"/>
                </a:lnTo>
                <a:lnTo>
                  <a:pt x="725424" y="39624"/>
                </a:lnTo>
                <a:lnTo>
                  <a:pt x="725424" y="18287"/>
                </a:lnTo>
                <a:close/>
              </a:path>
            </a:pathLst>
          </a:custGeom>
          <a:solidFill>
            <a:srgbClr val="3333CC"/>
          </a:solidFill>
        </p:spPr>
        <p:txBody>
          <a:bodyPr wrap="square" lIns="0" tIns="0" rIns="0" bIns="0" rtlCol="0"/>
          <a:lstStyle/>
          <a:p>
            <a:endParaRPr sz="1535"/>
          </a:p>
        </p:txBody>
      </p:sp>
      <p:sp>
        <p:nvSpPr>
          <p:cNvPr id="37" name="object 37"/>
          <p:cNvSpPr txBox="1"/>
          <p:nvPr/>
        </p:nvSpPr>
        <p:spPr>
          <a:xfrm>
            <a:off x="2949574" y="5266514"/>
            <a:ext cx="429939" cy="351026"/>
          </a:xfrm>
          <a:prstGeom prst="rect">
            <a:avLst/>
          </a:prstGeom>
        </p:spPr>
        <p:txBody>
          <a:bodyPr vert="horz" wrap="square" lIns="0" tIns="9747" rIns="0" bIns="0" rtlCol="0">
            <a:spAutoFit/>
          </a:bodyPr>
          <a:lstStyle/>
          <a:p>
            <a:pPr marL="10829">
              <a:spcBef>
                <a:spcPts val="77"/>
              </a:spcBef>
            </a:pPr>
            <a:r>
              <a:rPr sz="2217" spc="-234" dirty="0">
                <a:solidFill>
                  <a:srgbClr val="3333CC"/>
                </a:solidFill>
                <a:latin typeface="Times New Roman"/>
                <a:cs typeface="Times New Roman"/>
              </a:rPr>
              <a:t>Y</a:t>
            </a:r>
            <a:r>
              <a:rPr sz="2217" spc="-4" dirty="0">
                <a:solidFill>
                  <a:srgbClr val="3333CC"/>
                </a:solidFill>
                <a:latin typeface="Times New Roman"/>
                <a:cs typeface="Times New Roman"/>
              </a:rPr>
              <a:t>es</a:t>
            </a:r>
            <a:endParaRPr sz="2217">
              <a:latin typeface="Times New Roman"/>
              <a:cs typeface="Times New Roman"/>
            </a:endParaRPr>
          </a:p>
        </p:txBody>
      </p:sp>
      <p:sp>
        <p:nvSpPr>
          <p:cNvPr id="38" name="object 38"/>
          <p:cNvSpPr/>
          <p:nvPr/>
        </p:nvSpPr>
        <p:spPr>
          <a:xfrm>
            <a:off x="4418514" y="3494342"/>
            <a:ext cx="584803" cy="423982"/>
          </a:xfrm>
          <a:custGeom>
            <a:avLst/>
            <a:gdLst/>
            <a:ahLst/>
            <a:cxnLst/>
            <a:rect l="l" t="t" r="r" b="b"/>
            <a:pathLst>
              <a:path w="685800" h="497204">
                <a:moveTo>
                  <a:pt x="0" y="496824"/>
                </a:moveTo>
                <a:lnTo>
                  <a:pt x="685800" y="496824"/>
                </a:lnTo>
                <a:lnTo>
                  <a:pt x="685800" y="0"/>
                </a:lnTo>
                <a:lnTo>
                  <a:pt x="0" y="0"/>
                </a:lnTo>
                <a:lnTo>
                  <a:pt x="0" y="496824"/>
                </a:lnTo>
                <a:close/>
              </a:path>
            </a:pathLst>
          </a:custGeom>
          <a:solidFill>
            <a:srgbClr val="FFFFFF"/>
          </a:solidFill>
        </p:spPr>
        <p:txBody>
          <a:bodyPr wrap="square" lIns="0" tIns="0" rIns="0" bIns="0" rtlCol="0"/>
          <a:lstStyle/>
          <a:p>
            <a:endParaRPr sz="1535"/>
          </a:p>
        </p:txBody>
      </p:sp>
      <p:sp>
        <p:nvSpPr>
          <p:cNvPr id="39" name="object 39"/>
          <p:cNvSpPr/>
          <p:nvPr/>
        </p:nvSpPr>
        <p:spPr>
          <a:xfrm>
            <a:off x="4402919" y="3476149"/>
            <a:ext cx="616209" cy="460262"/>
          </a:xfrm>
          <a:custGeom>
            <a:avLst/>
            <a:gdLst/>
            <a:ahLst/>
            <a:cxnLst/>
            <a:rect l="l" t="t" r="r" b="b"/>
            <a:pathLst>
              <a:path w="722629" h="539750">
                <a:moveTo>
                  <a:pt x="722376" y="0"/>
                </a:moveTo>
                <a:lnTo>
                  <a:pt x="0" y="0"/>
                </a:lnTo>
                <a:lnTo>
                  <a:pt x="0" y="539495"/>
                </a:lnTo>
                <a:lnTo>
                  <a:pt x="722376" y="539495"/>
                </a:lnTo>
                <a:lnTo>
                  <a:pt x="722376" y="518160"/>
                </a:lnTo>
                <a:lnTo>
                  <a:pt x="39624" y="518160"/>
                </a:lnTo>
                <a:lnTo>
                  <a:pt x="18287" y="496824"/>
                </a:lnTo>
                <a:lnTo>
                  <a:pt x="39624" y="496824"/>
                </a:lnTo>
                <a:lnTo>
                  <a:pt x="39624" y="39624"/>
                </a:lnTo>
                <a:lnTo>
                  <a:pt x="18287" y="39624"/>
                </a:lnTo>
                <a:lnTo>
                  <a:pt x="39624" y="21336"/>
                </a:lnTo>
                <a:lnTo>
                  <a:pt x="722376" y="21336"/>
                </a:lnTo>
                <a:lnTo>
                  <a:pt x="722376" y="0"/>
                </a:lnTo>
                <a:close/>
              </a:path>
              <a:path w="722629" h="539750">
                <a:moveTo>
                  <a:pt x="39624" y="496824"/>
                </a:moveTo>
                <a:lnTo>
                  <a:pt x="18287" y="496824"/>
                </a:lnTo>
                <a:lnTo>
                  <a:pt x="39624" y="518160"/>
                </a:lnTo>
                <a:lnTo>
                  <a:pt x="39624" y="496824"/>
                </a:lnTo>
                <a:close/>
              </a:path>
              <a:path w="722629" h="539750">
                <a:moveTo>
                  <a:pt x="682751" y="496824"/>
                </a:moveTo>
                <a:lnTo>
                  <a:pt x="39624" y="496824"/>
                </a:lnTo>
                <a:lnTo>
                  <a:pt x="39624" y="518160"/>
                </a:lnTo>
                <a:lnTo>
                  <a:pt x="682751" y="518160"/>
                </a:lnTo>
                <a:lnTo>
                  <a:pt x="682751" y="496824"/>
                </a:lnTo>
                <a:close/>
              </a:path>
              <a:path w="722629" h="539750">
                <a:moveTo>
                  <a:pt x="682751" y="21336"/>
                </a:moveTo>
                <a:lnTo>
                  <a:pt x="682751" y="518160"/>
                </a:lnTo>
                <a:lnTo>
                  <a:pt x="704088" y="496824"/>
                </a:lnTo>
                <a:lnTo>
                  <a:pt x="722376" y="496824"/>
                </a:lnTo>
                <a:lnTo>
                  <a:pt x="722376" y="39624"/>
                </a:lnTo>
                <a:lnTo>
                  <a:pt x="704088" y="39624"/>
                </a:lnTo>
                <a:lnTo>
                  <a:pt x="682751" y="21336"/>
                </a:lnTo>
                <a:close/>
              </a:path>
              <a:path w="722629" h="539750">
                <a:moveTo>
                  <a:pt x="722376" y="496824"/>
                </a:moveTo>
                <a:lnTo>
                  <a:pt x="704088" y="496824"/>
                </a:lnTo>
                <a:lnTo>
                  <a:pt x="682751" y="518160"/>
                </a:lnTo>
                <a:lnTo>
                  <a:pt x="722376" y="518160"/>
                </a:lnTo>
                <a:lnTo>
                  <a:pt x="722376" y="496824"/>
                </a:lnTo>
                <a:close/>
              </a:path>
              <a:path w="722629" h="539750">
                <a:moveTo>
                  <a:pt x="39624" y="21336"/>
                </a:moveTo>
                <a:lnTo>
                  <a:pt x="18287" y="39624"/>
                </a:lnTo>
                <a:lnTo>
                  <a:pt x="39624" y="39624"/>
                </a:lnTo>
                <a:lnTo>
                  <a:pt x="39624" y="21336"/>
                </a:lnTo>
                <a:close/>
              </a:path>
              <a:path w="722629" h="539750">
                <a:moveTo>
                  <a:pt x="682751" y="21336"/>
                </a:moveTo>
                <a:lnTo>
                  <a:pt x="39624" y="21336"/>
                </a:lnTo>
                <a:lnTo>
                  <a:pt x="39624" y="39624"/>
                </a:lnTo>
                <a:lnTo>
                  <a:pt x="682751" y="39624"/>
                </a:lnTo>
                <a:lnTo>
                  <a:pt x="682751" y="21336"/>
                </a:lnTo>
                <a:close/>
              </a:path>
              <a:path w="722629" h="539750">
                <a:moveTo>
                  <a:pt x="722376" y="21336"/>
                </a:moveTo>
                <a:lnTo>
                  <a:pt x="682751" y="21336"/>
                </a:lnTo>
                <a:lnTo>
                  <a:pt x="704088" y="39624"/>
                </a:lnTo>
                <a:lnTo>
                  <a:pt x="722376" y="39624"/>
                </a:lnTo>
                <a:lnTo>
                  <a:pt x="722376" y="21336"/>
                </a:lnTo>
                <a:close/>
              </a:path>
            </a:pathLst>
          </a:custGeom>
          <a:solidFill>
            <a:srgbClr val="3333CC"/>
          </a:solidFill>
        </p:spPr>
        <p:txBody>
          <a:bodyPr wrap="square" lIns="0" tIns="0" rIns="0" bIns="0" rtlCol="0"/>
          <a:lstStyle/>
          <a:p>
            <a:endParaRPr sz="1535"/>
          </a:p>
        </p:txBody>
      </p:sp>
      <p:sp>
        <p:nvSpPr>
          <p:cNvPr id="40" name="object 40"/>
          <p:cNvSpPr txBox="1"/>
          <p:nvPr/>
        </p:nvSpPr>
        <p:spPr>
          <a:xfrm>
            <a:off x="4490855" y="3512103"/>
            <a:ext cx="429939" cy="351026"/>
          </a:xfrm>
          <a:prstGeom prst="rect">
            <a:avLst/>
          </a:prstGeom>
        </p:spPr>
        <p:txBody>
          <a:bodyPr vert="horz" wrap="square" lIns="0" tIns="9747" rIns="0" bIns="0" rtlCol="0">
            <a:spAutoFit/>
          </a:bodyPr>
          <a:lstStyle/>
          <a:p>
            <a:pPr marL="10829">
              <a:spcBef>
                <a:spcPts val="77"/>
              </a:spcBef>
            </a:pPr>
            <a:r>
              <a:rPr sz="2217" spc="-234" dirty="0">
                <a:solidFill>
                  <a:srgbClr val="3333CC"/>
                </a:solidFill>
                <a:latin typeface="Times New Roman"/>
                <a:cs typeface="Times New Roman"/>
              </a:rPr>
              <a:t>Y</a:t>
            </a:r>
            <a:r>
              <a:rPr sz="2217" spc="-4" dirty="0">
                <a:solidFill>
                  <a:srgbClr val="3333CC"/>
                </a:solidFill>
                <a:latin typeface="Times New Roman"/>
                <a:cs typeface="Times New Roman"/>
              </a:rPr>
              <a:t>es</a:t>
            </a:r>
            <a:endParaRPr sz="2217">
              <a:latin typeface="Times New Roman"/>
              <a:cs typeface="Times New Roman"/>
            </a:endParaRPr>
          </a:p>
        </p:txBody>
      </p:sp>
      <p:sp>
        <p:nvSpPr>
          <p:cNvPr id="41" name="object 41"/>
          <p:cNvSpPr/>
          <p:nvPr/>
        </p:nvSpPr>
        <p:spPr>
          <a:xfrm>
            <a:off x="7716804" y="5246153"/>
            <a:ext cx="582637" cy="426690"/>
          </a:xfrm>
          <a:custGeom>
            <a:avLst/>
            <a:gdLst/>
            <a:ahLst/>
            <a:cxnLst/>
            <a:rect l="l" t="t" r="r" b="b"/>
            <a:pathLst>
              <a:path w="683259" h="500379">
                <a:moveTo>
                  <a:pt x="0" y="499872"/>
                </a:moveTo>
                <a:lnTo>
                  <a:pt x="682751" y="499872"/>
                </a:lnTo>
                <a:lnTo>
                  <a:pt x="682751" y="0"/>
                </a:lnTo>
                <a:lnTo>
                  <a:pt x="0" y="0"/>
                </a:lnTo>
                <a:lnTo>
                  <a:pt x="0" y="499872"/>
                </a:lnTo>
                <a:close/>
              </a:path>
            </a:pathLst>
          </a:custGeom>
          <a:solidFill>
            <a:srgbClr val="FFFFFF"/>
          </a:solidFill>
        </p:spPr>
        <p:txBody>
          <a:bodyPr wrap="square" lIns="0" tIns="0" rIns="0" bIns="0" rtlCol="0"/>
          <a:lstStyle/>
          <a:p>
            <a:endParaRPr sz="1535"/>
          </a:p>
        </p:txBody>
      </p:sp>
      <p:sp>
        <p:nvSpPr>
          <p:cNvPr id="42" name="object 42"/>
          <p:cNvSpPr/>
          <p:nvPr/>
        </p:nvSpPr>
        <p:spPr>
          <a:xfrm>
            <a:off x="7698611" y="5230559"/>
            <a:ext cx="618917" cy="460262"/>
          </a:xfrm>
          <a:custGeom>
            <a:avLst/>
            <a:gdLst/>
            <a:ahLst/>
            <a:cxnLst/>
            <a:rect l="l" t="t" r="r" b="b"/>
            <a:pathLst>
              <a:path w="725804" h="539750">
                <a:moveTo>
                  <a:pt x="725424" y="0"/>
                </a:moveTo>
                <a:lnTo>
                  <a:pt x="0" y="0"/>
                </a:lnTo>
                <a:lnTo>
                  <a:pt x="0" y="539496"/>
                </a:lnTo>
                <a:lnTo>
                  <a:pt x="725424" y="539496"/>
                </a:lnTo>
                <a:lnTo>
                  <a:pt x="725424" y="518159"/>
                </a:lnTo>
                <a:lnTo>
                  <a:pt x="39624" y="518159"/>
                </a:lnTo>
                <a:lnTo>
                  <a:pt x="21335" y="496824"/>
                </a:lnTo>
                <a:lnTo>
                  <a:pt x="39624" y="496824"/>
                </a:lnTo>
                <a:lnTo>
                  <a:pt x="39624" y="39624"/>
                </a:lnTo>
                <a:lnTo>
                  <a:pt x="21335" y="39624"/>
                </a:lnTo>
                <a:lnTo>
                  <a:pt x="39624" y="18287"/>
                </a:lnTo>
                <a:lnTo>
                  <a:pt x="725424" y="18287"/>
                </a:lnTo>
                <a:lnTo>
                  <a:pt x="725424" y="0"/>
                </a:lnTo>
                <a:close/>
              </a:path>
              <a:path w="725804" h="539750">
                <a:moveTo>
                  <a:pt x="39624" y="496824"/>
                </a:moveTo>
                <a:lnTo>
                  <a:pt x="21335" y="496824"/>
                </a:lnTo>
                <a:lnTo>
                  <a:pt x="39624" y="518159"/>
                </a:lnTo>
                <a:lnTo>
                  <a:pt x="39624" y="496824"/>
                </a:lnTo>
                <a:close/>
              </a:path>
              <a:path w="725804" h="539750">
                <a:moveTo>
                  <a:pt x="682751" y="496824"/>
                </a:moveTo>
                <a:lnTo>
                  <a:pt x="39624" y="496824"/>
                </a:lnTo>
                <a:lnTo>
                  <a:pt x="39624" y="518159"/>
                </a:lnTo>
                <a:lnTo>
                  <a:pt x="682751" y="518159"/>
                </a:lnTo>
                <a:lnTo>
                  <a:pt x="682751" y="496824"/>
                </a:lnTo>
                <a:close/>
              </a:path>
              <a:path w="725804" h="539750">
                <a:moveTo>
                  <a:pt x="682751" y="18287"/>
                </a:moveTo>
                <a:lnTo>
                  <a:pt x="682751" y="518159"/>
                </a:lnTo>
                <a:lnTo>
                  <a:pt x="704088" y="496824"/>
                </a:lnTo>
                <a:lnTo>
                  <a:pt x="725424" y="496824"/>
                </a:lnTo>
                <a:lnTo>
                  <a:pt x="725424" y="39624"/>
                </a:lnTo>
                <a:lnTo>
                  <a:pt x="704088" y="39624"/>
                </a:lnTo>
                <a:lnTo>
                  <a:pt x="682751" y="18287"/>
                </a:lnTo>
                <a:close/>
              </a:path>
              <a:path w="725804" h="539750">
                <a:moveTo>
                  <a:pt x="725424" y="496824"/>
                </a:moveTo>
                <a:lnTo>
                  <a:pt x="704088" y="496824"/>
                </a:lnTo>
                <a:lnTo>
                  <a:pt x="682751" y="518159"/>
                </a:lnTo>
                <a:lnTo>
                  <a:pt x="725424" y="518159"/>
                </a:lnTo>
                <a:lnTo>
                  <a:pt x="725424" y="496824"/>
                </a:lnTo>
                <a:close/>
              </a:path>
              <a:path w="725804" h="539750">
                <a:moveTo>
                  <a:pt x="39624" y="18287"/>
                </a:moveTo>
                <a:lnTo>
                  <a:pt x="21335" y="39624"/>
                </a:lnTo>
                <a:lnTo>
                  <a:pt x="39624" y="39624"/>
                </a:lnTo>
                <a:lnTo>
                  <a:pt x="39624" y="18287"/>
                </a:lnTo>
                <a:close/>
              </a:path>
              <a:path w="725804" h="539750">
                <a:moveTo>
                  <a:pt x="682751" y="18287"/>
                </a:moveTo>
                <a:lnTo>
                  <a:pt x="39624" y="18287"/>
                </a:lnTo>
                <a:lnTo>
                  <a:pt x="39624" y="39624"/>
                </a:lnTo>
                <a:lnTo>
                  <a:pt x="682751" y="39624"/>
                </a:lnTo>
                <a:lnTo>
                  <a:pt x="682751" y="18287"/>
                </a:lnTo>
                <a:close/>
              </a:path>
              <a:path w="725804" h="539750">
                <a:moveTo>
                  <a:pt x="725424" y="18287"/>
                </a:moveTo>
                <a:lnTo>
                  <a:pt x="682751" y="18287"/>
                </a:lnTo>
                <a:lnTo>
                  <a:pt x="704088" y="39624"/>
                </a:lnTo>
                <a:lnTo>
                  <a:pt x="725424" y="39624"/>
                </a:lnTo>
                <a:lnTo>
                  <a:pt x="725424" y="18287"/>
                </a:lnTo>
                <a:close/>
              </a:path>
            </a:pathLst>
          </a:custGeom>
          <a:solidFill>
            <a:srgbClr val="3333CC"/>
          </a:solidFill>
        </p:spPr>
        <p:txBody>
          <a:bodyPr wrap="square" lIns="0" tIns="0" rIns="0" bIns="0" rtlCol="0"/>
          <a:lstStyle/>
          <a:p>
            <a:endParaRPr sz="1535"/>
          </a:p>
        </p:txBody>
      </p:sp>
      <p:sp>
        <p:nvSpPr>
          <p:cNvPr id="43" name="object 43"/>
          <p:cNvSpPr txBox="1"/>
          <p:nvPr/>
        </p:nvSpPr>
        <p:spPr>
          <a:xfrm>
            <a:off x="7789146" y="5266514"/>
            <a:ext cx="429939" cy="351026"/>
          </a:xfrm>
          <a:prstGeom prst="rect">
            <a:avLst/>
          </a:prstGeom>
        </p:spPr>
        <p:txBody>
          <a:bodyPr vert="horz" wrap="square" lIns="0" tIns="9747" rIns="0" bIns="0" rtlCol="0">
            <a:spAutoFit/>
          </a:bodyPr>
          <a:lstStyle/>
          <a:p>
            <a:pPr marL="10829">
              <a:spcBef>
                <a:spcPts val="77"/>
              </a:spcBef>
            </a:pPr>
            <a:r>
              <a:rPr sz="2217" spc="-234" dirty="0">
                <a:solidFill>
                  <a:srgbClr val="3333CC"/>
                </a:solidFill>
                <a:latin typeface="Times New Roman"/>
                <a:cs typeface="Times New Roman"/>
              </a:rPr>
              <a:t>Y</a:t>
            </a:r>
            <a:r>
              <a:rPr sz="2217" spc="-4" dirty="0">
                <a:solidFill>
                  <a:srgbClr val="3333CC"/>
                </a:solidFill>
                <a:latin typeface="Times New Roman"/>
                <a:cs typeface="Times New Roman"/>
              </a:rPr>
              <a:t>es</a:t>
            </a:r>
            <a:endParaRPr sz="2217">
              <a:latin typeface="Times New Roman"/>
              <a:cs typeface="Times New Roman"/>
            </a:endParaRPr>
          </a:p>
        </p:txBody>
      </p:sp>
      <p:sp>
        <p:nvSpPr>
          <p:cNvPr id="44" name="object 44"/>
          <p:cNvSpPr/>
          <p:nvPr/>
        </p:nvSpPr>
        <p:spPr>
          <a:xfrm>
            <a:off x="5751865" y="5246153"/>
            <a:ext cx="517659" cy="426690"/>
          </a:xfrm>
          <a:custGeom>
            <a:avLst/>
            <a:gdLst/>
            <a:ahLst/>
            <a:cxnLst/>
            <a:rect l="l" t="t" r="r" b="b"/>
            <a:pathLst>
              <a:path w="607059" h="500379">
                <a:moveTo>
                  <a:pt x="0" y="499872"/>
                </a:moveTo>
                <a:lnTo>
                  <a:pt x="606551" y="499872"/>
                </a:lnTo>
                <a:lnTo>
                  <a:pt x="606551" y="0"/>
                </a:lnTo>
                <a:lnTo>
                  <a:pt x="0" y="0"/>
                </a:lnTo>
                <a:lnTo>
                  <a:pt x="0" y="499872"/>
                </a:lnTo>
                <a:close/>
              </a:path>
            </a:pathLst>
          </a:custGeom>
          <a:solidFill>
            <a:srgbClr val="FFFFFF"/>
          </a:solidFill>
        </p:spPr>
        <p:txBody>
          <a:bodyPr wrap="square" lIns="0" tIns="0" rIns="0" bIns="0" rtlCol="0"/>
          <a:lstStyle/>
          <a:p>
            <a:endParaRPr sz="1535"/>
          </a:p>
        </p:txBody>
      </p:sp>
      <p:sp>
        <p:nvSpPr>
          <p:cNvPr id="45" name="object 45"/>
          <p:cNvSpPr/>
          <p:nvPr/>
        </p:nvSpPr>
        <p:spPr>
          <a:xfrm>
            <a:off x="5733672" y="5230559"/>
            <a:ext cx="553939" cy="460262"/>
          </a:xfrm>
          <a:custGeom>
            <a:avLst/>
            <a:gdLst/>
            <a:ahLst/>
            <a:cxnLst/>
            <a:rect l="l" t="t" r="r" b="b"/>
            <a:pathLst>
              <a:path w="649604" h="539750">
                <a:moveTo>
                  <a:pt x="649223" y="0"/>
                </a:moveTo>
                <a:lnTo>
                  <a:pt x="0" y="0"/>
                </a:lnTo>
                <a:lnTo>
                  <a:pt x="0" y="539496"/>
                </a:lnTo>
                <a:lnTo>
                  <a:pt x="649223" y="539496"/>
                </a:lnTo>
                <a:lnTo>
                  <a:pt x="649223" y="518159"/>
                </a:lnTo>
                <a:lnTo>
                  <a:pt x="42671" y="518159"/>
                </a:lnTo>
                <a:lnTo>
                  <a:pt x="21335" y="496824"/>
                </a:lnTo>
                <a:lnTo>
                  <a:pt x="42671" y="496824"/>
                </a:lnTo>
                <a:lnTo>
                  <a:pt x="42671" y="39624"/>
                </a:lnTo>
                <a:lnTo>
                  <a:pt x="21335" y="39624"/>
                </a:lnTo>
                <a:lnTo>
                  <a:pt x="42671" y="18287"/>
                </a:lnTo>
                <a:lnTo>
                  <a:pt x="649223" y="18287"/>
                </a:lnTo>
                <a:lnTo>
                  <a:pt x="649223" y="0"/>
                </a:lnTo>
                <a:close/>
              </a:path>
              <a:path w="649604" h="539750">
                <a:moveTo>
                  <a:pt x="42671" y="496824"/>
                </a:moveTo>
                <a:lnTo>
                  <a:pt x="21335" y="496824"/>
                </a:lnTo>
                <a:lnTo>
                  <a:pt x="42671" y="518159"/>
                </a:lnTo>
                <a:lnTo>
                  <a:pt x="42671" y="496824"/>
                </a:lnTo>
                <a:close/>
              </a:path>
              <a:path w="649604" h="539750">
                <a:moveTo>
                  <a:pt x="606551" y="496824"/>
                </a:moveTo>
                <a:lnTo>
                  <a:pt x="42671" y="496824"/>
                </a:lnTo>
                <a:lnTo>
                  <a:pt x="42671" y="518159"/>
                </a:lnTo>
                <a:lnTo>
                  <a:pt x="606551" y="518159"/>
                </a:lnTo>
                <a:lnTo>
                  <a:pt x="606551" y="496824"/>
                </a:lnTo>
                <a:close/>
              </a:path>
              <a:path w="649604" h="539750">
                <a:moveTo>
                  <a:pt x="606551" y="18287"/>
                </a:moveTo>
                <a:lnTo>
                  <a:pt x="606551" y="518159"/>
                </a:lnTo>
                <a:lnTo>
                  <a:pt x="627887" y="496824"/>
                </a:lnTo>
                <a:lnTo>
                  <a:pt x="649223" y="496824"/>
                </a:lnTo>
                <a:lnTo>
                  <a:pt x="649223" y="39624"/>
                </a:lnTo>
                <a:lnTo>
                  <a:pt x="627887" y="39624"/>
                </a:lnTo>
                <a:lnTo>
                  <a:pt x="606551" y="18287"/>
                </a:lnTo>
                <a:close/>
              </a:path>
              <a:path w="649604" h="539750">
                <a:moveTo>
                  <a:pt x="649223" y="496824"/>
                </a:moveTo>
                <a:lnTo>
                  <a:pt x="627887" y="496824"/>
                </a:lnTo>
                <a:lnTo>
                  <a:pt x="606551" y="518159"/>
                </a:lnTo>
                <a:lnTo>
                  <a:pt x="649223" y="518159"/>
                </a:lnTo>
                <a:lnTo>
                  <a:pt x="649223" y="496824"/>
                </a:lnTo>
                <a:close/>
              </a:path>
              <a:path w="649604" h="539750">
                <a:moveTo>
                  <a:pt x="42671" y="18287"/>
                </a:moveTo>
                <a:lnTo>
                  <a:pt x="21335" y="39624"/>
                </a:lnTo>
                <a:lnTo>
                  <a:pt x="42671" y="39624"/>
                </a:lnTo>
                <a:lnTo>
                  <a:pt x="42671" y="18287"/>
                </a:lnTo>
                <a:close/>
              </a:path>
              <a:path w="649604" h="539750">
                <a:moveTo>
                  <a:pt x="606551" y="18287"/>
                </a:moveTo>
                <a:lnTo>
                  <a:pt x="42671" y="18287"/>
                </a:lnTo>
                <a:lnTo>
                  <a:pt x="42671" y="39624"/>
                </a:lnTo>
                <a:lnTo>
                  <a:pt x="606551" y="39624"/>
                </a:lnTo>
                <a:lnTo>
                  <a:pt x="606551" y="18287"/>
                </a:lnTo>
                <a:close/>
              </a:path>
              <a:path w="649604" h="539750">
                <a:moveTo>
                  <a:pt x="649223" y="18287"/>
                </a:moveTo>
                <a:lnTo>
                  <a:pt x="606551" y="18287"/>
                </a:lnTo>
                <a:lnTo>
                  <a:pt x="627887" y="39624"/>
                </a:lnTo>
                <a:lnTo>
                  <a:pt x="649223" y="39624"/>
                </a:lnTo>
                <a:lnTo>
                  <a:pt x="649223" y="18287"/>
                </a:lnTo>
                <a:close/>
              </a:path>
            </a:pathLst>
          </a:custGeom>
          <a:solidFill>
            <a:srgbClr val="3333CC"/>
          </a:solidFill>
        </p:spPr>
        <p:txBody>
          <a:bodyPr wrap="square" lIns="0" tIns="0" rIns="0" bIns="0" rtlCol="0"/>
          <a:lstStyle/>
          <a:p>
            <a:endParaRPr sz="1535"/>
          </a:p>
        </p:txBody>
      </p:sp>
      <p:sp>
        <p:nvSpPr>
          <p:cNvPr id="46" name="object 46"/>
          <p:cNvSpPr txBox="1"/>
          <p:nvPr/>
        </p:nvSpPr>
        <p:spPr>
          <a:xfrm>
            <a:off x="5824207" y="5266514"/>
            <a:ext cx="364961" cy="351026"/>
          </a:xfrm>
          <a:prstGeom prst="rect">
            <a:avLst/>
          </a:prstGeom>
        </p:spPr>
        <p:txBody>
          <a:bodyPr vert="horz" wrap="square" lIns="0" tIns="9747" rIns="0" bIns="0" rtlCol="0">
            <a:spAutoFit/>
          </a:bodyPr>
          <a:lstStyle/>
          <a:p>
            <a:pPr marL="10829">
              <a:spcBef>
                <a:spcPts val="77"/>
              </a:spcBef>
            </a:pPr>
            <a:r>
              <a:rPr sz="2217" spc="-9" dirty="0">
                <a:solidFill>
                  <a:srgbClr val="3333CC"/>
                </a:solidFill>
                <a:latin typeface="Times New Roman"/>
                <a:cs typeface="Times New Roman"/>
              </a:rPr>
              <a:t>No</a:t>
            </a:r>
            <a:endParaRPr sz="2217">
              <a:latin typeface="Times New Roman"/>
              <a:cs typeface="Times New Roman"/>
            </a:endParaRPr>
          </a:p>
        </p:txBody>
      </p:sp>
    </p:spTree>
    <p:extLst>
      <p:ext uri="{BB962C8B-B14F-4D97-AF65-F5344CB8AC3E}">
        <p14:creationId xmlns:p14="http://schemas.microsoft.com/office/powerpoint/2010/main" val="14325703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580288"/>
            <a:ext cx="5101400" cy="503925"/>
          </a:xfrm>
          <a:prstGeom prst="rect">
            <a:avLst/>
          </a:prstGeom>
        </p:spPr>
        <p:txBody>
          <a:bodyPr vert="horz" wrap="square" lIns="0" tIns="11371" rIns="0" bIns="0" rtlCol="0">
            <a:spAutoFit/>
          </a:bodyPr>
          <a:lstStyle/>
          <a:p>
            <a:pPr marL="10829">
              <a:spcBef>
                <a:spcPts val="90"/>
              </a:spcBef>
            </a:pPr>
            <a:r>
              <a:rPr spc="-4" dirty="0"/>
              <a:t>Decision</a:t>
            </a:r>
            <a:r>
              <a:rPr spc="-47" dirty="0"/>
              <a:t> </a:t>
            </a:r>
            <a:r>
              <a:rPr dirty="0"/>
              <a:t>Tree</a:t>
            </a:r>
          </a:p>
        </p:txBody>
      </p:sp>
      <p:sp>
        <p:nvSpPr>
          <p:cNvPr id="3" name="object 3"/>
          <p:cNvSpPr txBox="1"/>
          <p:nvPr/>
        </p:nvSpPr>
        <p:spPr>
          <a:xfrm>
            <a:off x="423225" y="1409410"/>
            <a:ext cx="8289587" cy="1843999"/>
          </a:xfrm>
          <a:prstGeom prst="rect">
            <a:avLst/>
          </a:prstGeom>
        </p:spPr>
        <p:txBody>
          <a:bodyPr vert="horz" wrap="square" lIns="0" tIns="9747" rIns="0" bIns="0" rtlCol="0">
            <a:spAutoFit/>
          </a:bodyPr>
          <a:lstStyle/>
          <a:p>
            <a:pPr marL="327586" marR="4332" indent="-317298">
              <a:spcBef>
                <a:spcPts val="77"/>
              </a:spcBef>
              <a:buChar char="•"/>
              <a:tabLst>
                <a:tab pos="327586" algn="l"/>
                <a:tab pos="328127" algn="l"/>
              </a:tabLst>
            </a:pPr>
            <a:r>
              <a:rPr sz="2217" spc="-4" dirty="0">
                <a:latin typeface="Times New Roman"/>
                <a:cs typeface="Times New Roman"/>
              </a:rPr>
              <a:t>Decision trees represent a disjunction of conjunctions of constraints</a:t>
            </a:r>
            <a:r>
              <a:rPr sz="2217" spc="-81" dirty="0">
                <a:latin typeface="Times New Roman"/>
                <a:cs typeface="Times New Roman"/>
              </a:rPr>
              <a:t> </a:t>
            </a:r>
            <a:r>
              <a:rPr sz="2217" spc="-4" dirty="0">
                <a:latin typeface="Times New Roman"/>
                <a:cs typeface="Times New Roman"/>
              </a:rPr>
              <a:t>on  the attribute values of</a:t>
            </a:r>
            <a:r>
              <a:rPr sz="2217" spc="-47" dirty="0">
                <a:latin typeface="Times New Roman"/>
                <a:cs typeface="Times New Roman"/>
              </a:rPr>
              <a:t> </a:t>
            </a:r>
            <a:r>
              <a:rPr sz="2217" spc="-4" dirty="0">
                <a:latin typeface="Times New Roman"/>
                <a:cs typeface="Times New Roman"/>
              </a:rPr>
              <a:t>instances.</a:t>
            </a:r>
            <a:endParaRPr sz="2217">
              <a:latin typeface="Times New Roman"/>
              <a:cs typeface="Times New Roman"/>
            </a:endParaRPr>
          </a:p>
          <a:p>
            <a:pPr marL="327586" marR="220917" indent="-317298">
              <a:spcBef>
                <a:spcPts val="512"/>
              </a:spcBef>
              <a:buChar char="•"/>
              <a:tabLst>
                <a:tab pos="327586" algn="l"/>
                <a:tab pos="328127" algn="l"/>
              </a:tabLst>
            </a:pPr>
            <a:r>
              <a:rPr sz="2217" spc="-4" dirty="0">
                <a:latin typeface="Times New Roman"/>
                <a:cs typeface="Times New Roman"/>
              </a:rPr>
              <a:t>Each path </a:t>
            </a:r>
            <a:r>
              <a:rPr sz="2217" dirty="0">
                <a:latin typeface="Times New Roman"/>
                <a:cs typeface="Times New Roman"/>
              </a:rPr>
              <a:t>from </a:t>
            </a:r>
            <a:r>
              <a:rPr sz="2217" spc="-4" dirty="0">
                <a:latin typeface="Times New Roman"/>
                <a:cs typeface="Times New Roman"/>
              </a:rPr>
              <a:t>the tree root to a leaf corresponds to a conjunction</a:t>
            </a:r>
            <a:r>
              <a:rPr sz="2217" spc="-102" dirty="0">
                <a:latin typeface="Times New Roman"/>
                <a:cs typeface="Times New Roman"/>
              </a:rPr>
              <a:t> </a:t>
            </a:r>
            <a:r>
              <a:rPr sz="2217" spc="-4" dirty="0">
                <a:latin typeface="Times New Roman"/>
                <a:cs typeface="Times New Roman"/>
              </a:rPr>
              <a:t>of  attribute tests,</a:t>
            </a:r>
            <a:r>
              <a:rPr sz="2217" spc="-26" dirty="0">
                <a:latin typeface="Times New Roman"/>
                <a:cs typeface="Times New Roman"/>
              </a:rPr>
              <a:t> </a:t>
            </a:r>
            <a:r>
              <a:rPr sz="2217" spc="-4" dirty="0">
                <a:latin typeface="Times New Roman"/>
                <a:cs typeface="Times New Roman"/>
              </a:rPr>
              <a:t>and</a:t>
            </a:r>
            <a:endParaRPr sz="2217">
              <a:latin typeface="Times New Roman"/>
              <a:cs typeface="Times New Roman"/>
            </a:endParaRPr>
          </a:p>
          <a:p>
            <a:pPr marL="327586" indent="-317298">
              <a:spcBef>
                <a:spcPts val="533"/>
              </a:spcBef>
              <a:buChar char="•"/>
              <a:tabLst>
                <a:tab pos="327586" algn="l"/>
                <a:tab pos="328127" algn="l"/>
              </a:tabLst>
            </a:pPr>
            <a:r>
              <a:rPr sz="2217" spc="-4" dirty="0">
                <a:latin typeface="Times New Roman"/>
                <a:cs typeface="Times New Roman"/>
              </a:rPr>
              <a:t>The tree itself is a disjunction of these</a:t>
            </a:r>
            <a:r>
              <a:rPr sz="2217" spc="-60" dirty="0">
                <a:latin typeface="Times New Roman"/>
                <a:cs typeface="Times New Roman"/>
              </a:rPr>
              <a:t> </a:t>
            </a:r>
            <a:r>
              <a:rPr sz="2217" spc="-4" dirty="0">
                <a:latin typeface="Times New Roman"/>
                <a:cs typeface="Times New Roman"/>
              </a:rPr>
              <a:t>conjunctions.</a:t>
            </a:r>
            <a:endParaRPr sz="2217">
              <a:latin typeface="Times New Roman"/>
              <a:cs typeface="Times New Roman"/>
            </a:endParaRPr>
          </a:p>
        </p:txBody>
      </p:sp>
      <p:sp>
        <p:nvSpPr>
          <p:cNvPr id="4" name="object 4"/>
          <p:cNvSpPr txBox="1"/>
          <p:nvPr/>
        </p:nvSpPr>
        <p:spPr>
          <a:xfrm>
            <a:off x="423225" y="3907170"/>
            <a:ext cx="4195964" cy="1028316"/>
          </a:xfrm>
          <a:prstGeom prst="rect">
            <a:avLst/>
          </a:prstGeom>
        </p:spPr>
        <p:txBody>
          <a:bodyPr vert="horz" wrap="square" lIns="0" tIns="66061" rIns="0" bIns="0" rtlCol="0">
            <a:spAutoFit/>
          </a:bodyPr>
          <a:lstStyle/>
          <a:p>
            <a:pPr marL="304303">
              <a:spcBef>
                <a:spcPts val="520"/>
              </a:spcBef>
            </a:pPr>
            <a:r>
              <a:rPr sz="1833" dirty="0">
                <a:latin typeface="Times New Roman"/>
                <a:cs typeface="Times New Roman"/>
              </a:rPr>
              <a:t>(Outlook </a:t>
            </a:r>
            <a:r>
              <a:rPr sz="1833" spc="4" dirty="0">
                <a:latin typeface="Times New Roman"/>
                <a:cs typeface="Times New Roman"/>
              </a:rPr>
              <a:t>= </a:t>
            </a:r>
            <a:r>
              <a:rPr sz="1833" dirty="0">
                <a:latin typeface="Times New Roman"/>
                <a:cs typeface="Times New Roman"/>
              </a:rPr>
              <a:t>Sunny </a:t>
            </a:r>
            <a:r>
              <a:rPr sz="1833" spc="4" dirty="0">
                <a:latin typeface="Symbol"/>
                <a:cs typeface="Symbol"/>
              </a:rPr>
              <a:t></a:t>
            </a:r>
            <a:r>
              <a:rPr sz="1833" spc="4" dirty="0">
                <a:latin typeface="Times New Roman"/>
                <a:cs typeface="Times New Roman"/>
              </a:rPr>
              <a:t> </a:t>
            </a:r>
            <a:r>
              <a:rPr sz="1833" dirty="0">
                <a:latin typeface="Times New Roman"/>
                <a:cs typeface="Times New Roman"/>
              </a:rPr>
              <a:t>Humidity </a:t>
            </a:r>
            <a:r>
              <a:rPr sz="1833" spc="4" dirty="0">
                <a:latin typeface="Times New Roman"/>
                <a:cs typeface="Times New Roman"/>
              </a:rPr>
              <a:t>=</a:t>
            </a:r>
            <a:r>
              <a:rPr sz="1833" spc="-47" dirty="0">
                <a:latin typeface="Times New Roman"/>
                <a:cs typeface="Times New Roman"/>
              </a:rPr>
              <a:t> </a:t>
            </a:r>
            <a:r>
              <a:rPr sz="1833" spc="-4" dirty="0">
                <a:latin typeface="Times New Roman"/>
                <a:cs typeface="Times New Roman"/>
              </a:rPr>
              <a:t>Normal)</a:t>
            </a:r>
            <a:endParaRPr sz="1833">
              <a:latin typeface="Times New Roman"/>
              <a:cs typeface="Times New Roman"/>
            </a:endParaRPr>
          </a:p>
          <a:p>
            <a:pPr marL="10829">
              <a:spcBef>
                <a:spcPts val="443"/>
              </a:spcBef>
              <a:tabLst>
                <a:tab pos="327586" algn="l"/>
              </a:tabLst>
            </a:pPr>
            <a:r>
              <a:rPr sz="1833" spc="4" dirty="0">
                <a:latin typeface="Symbol"/>
                <a:cs typeface="Symbol"/>
              </a:rPr>
              <a:t></a:t>
            </a:r>
            <a:r>
              <a:rPr sz="1833" spc="4" dirty="0">
                <a:latin typeface="Times New Roman"/>
                <a:cs typeface="Times New Roman"/>
              </a:rPr>
              <a:t>	</a:t>
            </a:r>
            <a:r>
              <a:rPr sz="1833" dirty="0">
                <a:latin typeface="Times New Roman"/>
                <a:cs typeface="Times New Roman"/>
              </a:rPr>
              <a:t>(Outlook </a:t>
            </a:r>
            <a:r>
              <a:rPr sz="1833" spc="4" dirty="0">
                <a:latin typeface="Times New Roman"/>
                <a:cs typeface="Times New Roman"/>
              </a:rPr>
              <a:t>=</a:t>
            </a:r>
            <a:r>
              <a:rPr sz="1833" spc="-21" dirty="0">
                <a:latin typeface="Times New Roman"/>
                <a:cs typeface="Times New Roman"/>
              </a:rPr>
              <a:t> </a:t>
            </a:r>
            <a:r>
              <a:rPr sz="1833" dirty="0">
                <a:latin typeface="Times New Roman"/>
                <a:cs typeface="Times New Roman"/>
              </a:rPr>
              <a:t>Overcast)</a:t>
            </a:r>
            <a:endParaRPr sz="1833">
              <a:latin typeface="Times New Roman"/>
              <a:cs typeface="Times New Roman"/>
            </a:endParaRPr>
          </a:p>
          <a:p>
            <a:pPr marL="10829">
              <a:spcBef>
                <a:spcPts val="460"/>
              </a:spcBef>
              <a:tabLst>
                <a:tab pos="327586" algn="l"/>
              </a:tabLst>
            </a:pPr>
            <a:r>
              <a:rPr sz="1833" spc="4" dirty="0">
                <a:latin typeface="Symbol"/>
                <a:cs typeface="Symbol"/>
              </a:rPr>
              <a:t></a:t>
            </a:r>
            <a:r>
              <a:rPr sz="1833" spc="4" dirty="0">
                <a:latin typeface="Times New Roman"/>
                <a:cs typeface="Times New Roman"/>
              </a:rPr>
              <a:t>	</a:t>
            </a:r>
            <a:r>
              <a:rPr sz="1833" dirty="0">
                <a:latin typeface="Times New Roman"/>
                <a:cs typeface="Times New Roman"/>
              </a:rPr>
              <a:t>(Outlook </a:t>
            </a:r>
            <a:r>
              <a:rPr sz="1833" spc="4" dirty="0">
                <a:latin typeface="Times New Roman"/>
                <a:cs typeface="Times New Roman"/>
              </a:rPr>
              <a:t>= </a:t>
            </a:r>
            <a:r>
              <a:rPr sz="1833" dirty="0">
                <a:latin typeface="Times New Roman"/>
                <a:cs typeface="Times New Roman"/>
              </a:rPr>
              <a:t>Rain </a:t>
            </a:r>
            <a:r>
              <a:rPr sz="1833" spc="4" dirty="0">
                <a:latin typeface="Symbol"/>
                <a:cs typeface="Symbol"/>
              </a:rPr>
              <a:t></a:t>
            </a:r>
            <a:r>
              <a:rPr sz="1833" spc="4" dirty="0">
                <a:latin typeface="Times New Roman"/>
                <a:cs typeface="Times New Roman"/>
              </a:rPr>
              <a:t> Wind =</a:t>
            </a:r>
            <a:r>
              <a:rPr sz="1833" spc="-60" dirty="0">
                <a:latin typeface="Times New Roman"/>
                <a:cs typeface="Times New Roman"/>
              </a:rPr>
              <a:t> </a:t>
            </a:r>
            <a:r>
              <a:rPr sz="1833" dirty="0">
                <a:latin typeface="Times New Roman"/>
                <a:cs typeface="Times New Roman"/>
              </a:rPr>
              <a:t>Weak)</a:t>
            </a:r>
            <a:endParaRPr sz="1833">
              <a:latin typeface="Times New Roman"/>
              <a:cs typeface="Times New Roman"/>
            </a:endParaRPr>
          </a:p>
        </p:txBody>
      </p:sp>
      <p:sp>
        <p:nvSpPr>
          <p:cNvPr id="5" name="object 5"/>
          <p:cNvSpPr/>
          <p:nvPr/>
        </p:nvSpPr>
        <p:spPr>
          <a:xfrm>
            <a:off x="5276225" y="3811435"/>
            <a:ext cx="1310393" cy="738585"/>
          </a:xfrm>
          <a:custGeom>
            <a:avLst/>
            <a:gdLst/>
            <a:ahLst/>
            <a:cxnLst/>
            <a:rect l="l" t="t" r="r" b="b"/>
            <a:pathLst>
              <a:path w="1536700" h="866139">
                <a:moveTo>
                  <a:pt x="1517904" y="0"/>
                </a:moveTo>
                <a:lnTo>
                  <a:pt x="0" y="829056"/>
                </a:lnTo>
                <a:lnTo>
                  <a:pt x="18287" y="865632"/>
                </a:lnTo>
                <a:lnTo>
                  <a:pt x="1536191" y="36575"/>
                </a:lnTo>
                <a:lnTo>
                  <a:pt x="1517904" y="0"/>
                </a:lnTo>
                <a:close/>
              </a:path>
            </a:pathLst>
          </a:custGeom>
          <a:solidFill>
            <a:srgbClr val="000000"/>
          </a:solidFill>
        </p:spPr>
        <p:txBody>
          <a:bodyPr wrap="square" lIns="0" tIns="0" rIns="0" bIns="0" rtlCol="0"/>
          <a:lstStyle/>
          <a:p>
            <a:endParaRPr sz="1535"/>
          </a:p>
        </p:txBody>
      </p:sp>
      <p:sp>
        <p:nvSpPr>
          <p:cNvPr id="6" name="object 6"/>
          <p:cNvSpPr/>
          <p:nvPr/>
        </p:nvSpPr>
        <p:spPr>
          <a:xfrm>
            <a:off x="6911075" y="3811435"/>
            <a:ext cx="974672" cy="735878"/>
          </a:xfrm>
          <a:custGeom>
            <a:avLst/>
            <a:gdLst/>
            <a:ahLst/>
            <a:cxnLst/>
            <a:rect l="l" t="t" r="r" b="b"/>
            <a:pathLst>
              <a:path w="1143000" h="862964">
                <a:moveTo>
                  <a:pt x="24384" y="0"/>
                </a:moveTo>
                <a:lnTo>
                  <a:pt x="0" y="33528"/>
                </a:lnTo>
                <a:lnTo>
                  <a:pt x="1118616" y="862584"/>
                </a:lnTo>
                <a:lnTo>
                  <a:pt x="1143000" y="832104"/>
                </a:lnTo>
                <a:lnTo>
                  <a:pt x="24384" y="0"/>
                </a:lnTo>
                <a:close/>
              </a:path>
            </a:pathLst>
          </a:custGeom>
          <a:solidFill>
            <a:srgbClr val="000000"/>
          </a:solidFill>
        </p:spPr>
        <p:txBody>
          <a:bodyPr wrap="square" lIns="0" tIns="0" rIns="0" bIns="0" rtlCol="0"/>
          <a:lstStyle/>
          <a:p>
            <a:endParaRPr sz="1535"/>
          </a:p>
        </p:txBody>
      </p:sp>
      <p:sp>
        <p:nvSpPr>
          <p:cNvPr id="7" name="object 7"/>
          <p:cNvSpPr/>
          <p:nvPr/>
        </p:nvSpPr>
        <p:spPr>
          <a:xfrm>
            <a:off x="4696620" y="4715932"/>
            <a:ext cx="486253" cy="631912"/>
          </a:xfrm>
          <a:custGeom>
            <a:avLst/>
            <a:gdLst/>
            <a:ahLst/>
            <a:cxnLst/>
            <a:rect l="l" t="t" r="r" b="b"/>
            <a:pathLst>
              <a:path w="570229" h="741045">
                <a:moveTo>
                  <a:pt x="536448" y="0"/>
                </a:moveTo>
                <a:lnTo>
                  <a:pt x="0" y="716280"/>
                </a:lnTo>
                <a:lnTo>
                  <a:pt x="33527" y="740664"/>
                </a:lnTo>
                <a:lnTo>
                  <a:pt x="569976" y="24384"/>
                </a:lnTo>
                <a:lnTo>
                  <a:pt x="536448" y="0"/>
                </a:lnTo>
                <a:close/>
              </a:path>
            </a:pathLst>
          </a:custGeom>
          <a:solidFill>
            <a:srgbClr val="000000"/>
          </a:solidFill>
        </p:spPr>
        <p:txBody>
          <a:bodyPr wrap="square" lIns="0" tIns="0" rIns="0" bIns="0" rtlCol="0"/>
          <a:lstStyle/>
          <a:p>
            <a:endParaRPr sz="1535"/>
          </a:p>
        </p:txBody>
      </p:sp>
      <p:sp>
        <p:nvSpPr>
          <p:cNvPr id="8" name="object 8"/>
          <p:cNvSpPr/>
          <p:nvPr/>
        </p:nvSpPr>
        <p:spPr>
          <a:xfrm>
            <a:off x="5310014" y="4715932"/>
            <a:ext cx="558812" cy="634620"/>
          </a:xfrm>
          <a:custGeom>
            <a:avLst/>
            <a:gdLst/>
            <a:ahLst/>
            <a:cxnLst/>
            <a:rect l="l" t="t" r="r" b="b"/>
            <a:pathLst>
              <a:path w="655320" h="744220">
                <a:moveTo>
                  <a:pt x="30480" y="0"/>
                </a:moveTo>
                <a:lnTo>
                  <a:pt x="0" y="27432"/>
                </a:lnTo>
                <a:lnTo>
                  <a:pt x="624839" y="743712"/>
                </a:lnTo>
                <a:lnTo>
                  <a:pt x="655319" y="716280"/>
                </a:lnTo>
                <a:lnTo>
                  <a:pt x="30480" y="0"/>
                </a:lnTo>
                <a:close/>
              </a:path>
            </a:pathLst>
          </a:custGeom>
          <a:solidFill>
            <a:srgbClr val="000000"/>
          </a:solidFill>
        </p:spPr>
        <p:txBody>
          <a:bodyPr wrap="square" lIns="0" tIns="0" rIns="0" bIns="0" rtlCol="0"/>
          <a:lstStyle/>
          <a:p>
            <a:endParaRPr sz="1535"/>
          </a:p>
        </p:txBody>
      </p:sp>
      <p:sp>
        <p:nvSpPr>
          <p:cNvPr id="9" name="object 9"/>
          <p:cNvSpPr/>
          <p:nvPr/>
        </p:nvSpPr>
        <p:spPr>
          <a:xfrm>
            <a:off x="7937731" y="4715932"/>
            <a:ext cx="522533" cy="631912"/>
          </a:xfrm>
          <a:custGeom>
            <a:avLst/>
            <a:gdLst/>
            <a:ahLst/>
            <a:cxnLst/>
            <a:rect l="l" t="t" r="r" b="b"/>
            <a:pathLst>
              <a:path w="612775" h="741045">
                <a:moveTo>
                  <a:pt x="30479" y="0"/>
                </a:moveTo>
                <a:lnTo>
                  <a:pt x="0" y="24384"/>
                </a:lnTo>
                <a:lnTo>
                  <a:pt x="582167" y="740664"/>
                </a:lnTo>
                <a:lnTo>
                  <a:pt x="612648" y="716280"/>
                </a:lnTo>
                <a:lnTo>
                  <a:pt x="30479" y="0"/>
                </a:lnTo>
                <a:close/>
              </a:path>
            </a:pathLst>
          </a:custGeom>
          <a:solidFill>
            <a:srgbClr val="000000"/>
          </a:solidFill>
        </p:spPr>
        <p:txBody>
          <a:bodyPr wrap="square" lIns="0" tIns="0" rIns="0" bIns="0" rtlCol="0"/>
          <a:lstStyle/>
          <a:p>
            <a:endParaRPr sz="1535"/>
          </a:p>
        </p:txBody>
      </p:sp>
      <p:sp>
        <p:nvSpPr>
          <p:cNvPr id="10" name="object 10"/>
          <p:cNvSpPr/>
          <p:nvPr/>
        </p:nvSpPr>
        <p:spPr>
          <a:xfrm>
            <a:off x="7404910" y="4715932"/>
            <a:ext cx="483546" cy="631912"/>
          </a:xfrm>
          <a:custGeom>
            <a:avLst/>
            <a:gdLst/>
            <a:ahLst/>
            <a:cxnLst/>
            <a:rect l="l" t="t" r="r" b="b"/>
            <a:pathLst>
              <a:path w="567054" h="741045">
                <a:moveTo>
                  <a:pt x="533400" y="0"/>
                </a:moveTo>
                <a:lnTo>
                  <a:pt x="0" y="716280"/>
                </a:lnTo>
                <a:lnTo>
                  <a:pt x="30479" y="740664"/>
                </a:lnTo>
                <a:lnTo>
                  <a:pt x="566927" y="24384"/>
                </a:lnTo>
                <a:lnTo>
                  <a:pt x="533400" y="0"/>
                </a:lnTo>
                <a:close/>
              </a:path>
            </a:pathLst>
          </a:custGeom>
          <a:solidFill>
            <a:srgbClr val="000000"/>
          </a:solidFill>
        </p:spPr>
        <p:txBody>
          <a:bodyPr wrap="square" lIns="0" tIns="0" rIns="0" bIns="0" rtlCol="0"/>
          <a:lstStyle/>
          <a:p>
            <a:endParaRPr sz="1535"/>
          </a:p>
        </p:txBody>
      </p:sp>
      <p:sp>
        <p:nvSpPr>
          <p:cNvPr id="11" name="object 11"/>
          <p:cNvSpPr/>
          <p:nvPr/>
        </p:nvSpPr>
        <p:spPr>
          <a:xfrm>
            <a:off x="6694048" y="3858220"/>
            <a:ext cx="0" cy="192769"/>
          </a:xfrm>
          <a:custGeom>
            <a:avLst/>
            <a:gdLst/>
            <a:ahLst/>
            <a:cxnLst/>
            <a:rect l="l" t="t" r="r" b="b"/>
            <a:pathLst>
              <a:path h="226060">
                <a:moveTo>
                  <a:pt x="0" y="0"/>
                </a:moveTo>
                <a:lnTo>
                  <a:pt x="0" y="225551"/>
                </a:lnTo>
              </a:path>
            </a:pathLst>
          </a:custGeom>
          <a:ln w="39623">
            <a:solidFill>
              <a:srgbClr val="000000"/>
            </a:solidFill>
          </a:ln>
        </p:spPr>
        <p:txBody>
          <a:bodyPr wrap="square" lIns="0" tIns="0" rIns="0" bIns="0" rtlCol="0"/>
          <a:lstStyle/>
          <a:p>
            <a:endParaRPr sz="1535"/>
          </a:p>
        </p:txBody>
      </p:sp>
      <p:sp>
        <p:nvSpPr>
          <p:cNvPr id="12" name="object 12"/>
          <p:cNvSpPr/>
          <p:nvPr/>
        </p:nvSpPr>
        <p:spPr>
          <a:xfrm>
            <a:off x="6694048" y="4362450"/>
            <a:ext cx="0" cy="171651"/>
          </a:xfrm>
          <a:custGeom>
            <a:avLst/>
            <a:gdLst/>
            <a:ahLst/>
            <a:cxnLst/>
            <a:rect l="l" t="t" r="r" b="b"/>
            <a:pathLst>
              <a:path h="201295">
                <a:moveTo>
                  <a:pt x="0" y="0"/>
                </a:moveTo>
                <a:lnTo>
                  <a:pt x="0" y="201168"/>
                </a:lnTo>
              </a:path>
            </a:pathLst>
          </a:custGeom>
          <a:ln w="39623">
            <a:solidFill>
              <a:srgbClr val="000000"/>
            </a:solidFill>
          </a:ln>
        </p:spPr>
        <p:txBody>
          <a:bodyPr wrap="square" lIns="0" tIns="0" rIns="0" bIns="0" rtlCol="0"/>
          <a:lstStyle/>
          <a:p>
            <a:endParaRPr sz="1535"/>
          </a:p>
        </p:txBody>
      </p:sp>
      <p:sp>
        <p:nvSpPr>
          <p:cNvPr id="13" name="object 13"/>
          <p:cNvSpPr/>
          <p:nvPr/>
        </p:nvSpPr>
        <p:spPr>
          <a:xfrm>
            <a:off x="6313277" y="3494342"/>
            <a:ext cx="818724" cy="343301"/>
          </a:xfrm>
          <a:custGeom>
            <a:avLst/>
            <a:gdLst/>
            <a:ahLst/>
            <a:cxnLst/>
            <a:rect l="l" t="t" r="r" b="b"/>
            <a:pathLst>
              <a:path w="960120" h="402589">
                <a:moveTo>
                  <a:pt x="0" y="402336"/>
                </a:moveTo>
                <a:lnTo>
                  <a:pt x="960120" y="402336"/>
                </a:lnTo>
                <a:lnTo>
                  <a:pt x="960120" y="0"/>
                </a:lnTo>
                <a:lnTo>
                  <a:pt x="0" y="0"/>
                </a:lnTo>
                <a:lnTo>
                  <a:pt x="0" y="402336"/>
                </a:lnTo>
                <a:close/>
              </a:path>
            </a:pathLst>
          </a:custGeom>
          <a:solidFill>
            <a:srgbClr val="FFFFFF"/>
          </a:solidFill>
        </p:spPr>
        <p:txBody>
          <a:bodyPr wrap="square" lIns="0" tIns="0" rIns="0" bIns="0" rtlCol="0"/>
          <a:lstStyle/>
          <a:p>
            <a:endParaRPr sz="1535"/>
          </a:p>
        </p:txBody>
      </p:sp>
      <p:sp>
        <p:nvSpPr>
          <p:cNvPr id="14" name="object 14"/>
          <p:cNvSpPr/>
          <p:nvPr/>
        </p:nvSpPr>
        <p:spPr>
          <a:xfrm>
            <a:off x="6295083" y="3476149"/>
            <a:ext cx="855546" cy="379580"/>
          </a:xfrm>
          <a:custGeom>
            <a:avLst/>
            <a:gdLst/>
            <a:ahLst/>
            <a:cxnLst/>
            <a:rect l="l" t="t" r="r" b="b"/>
            <a:pathLst>
              <a:path w="1003300" h="445135">
                <a:moveTo>
                  <a:pt x="1002792" y="0"/>
                </a:moveTo>
                <a:lnTo>
                  <a:pt x="0" y="0"/>
                </a:lnTo>
                <a:lnTo>
                  <a:pt x="0" y="445008"/>
                </a:lnTo>
                <a:lnTo>
                  <a:pt x="1002792" y="445008"/>
                </a:lnTo>
                <a:lnTo>
                  <a:pt x="1002792" y="423672"/>
                </a:lnTo>
                <a:lnTo>
                  <a:pt x="42672" y="423672"/>
                </a:lnTo>
                <a:lnTo>
                  <a:pt x="21336" y="405384"/>
                </a:lnTo>
                <a:lnTo>
                  <a:pt x="42672" y="405384"/>
                </a:lnTo>
                <a:lnTo>
                  <a:pt x="42672" y="39624"/>
                </a:lnTo>
                <a:lnTo>
                  <a:pt x="21336" y="39624"/>
                </a:lnTo>
                <a:lnTo>
                  <a:pt x="42672" y="21336"/>
                </a:lnTo>
                <a:lnTo>
                  <a:pt x="1002792" y="21336"/>
                </a:lnTo>
                <a:lnTo>
                  <a:pt x="1002792" y="0"/>
                </a:lnTo>
                <a:close/>
              </a:path>
              <a:path w="1003300" h="445135">
                <a:moveTo>
                  <a:pt x="42672" y="405384"/>
                </a:moveTo>
                <a:lnTo>
                  <a:pt x="21336" y="405384"/>
                </a:lnTo>
                <a:lnTo>
                  <a:pt x="42672" y="423672"/>
                </a:lnTo>
                <a:lnTo>
                  <a:pt x="42672" y="405384"/>
                </a:lnTo>
                <a:close/>
              </a:path>
              <a:path w="1003300" h="445135">
                <a:moveTo>
                  <a:pt x="960120" y="405384"/>
                </a:moveTo>
                <a:lnTo>
                  <a:pt x="42672" y="405384"/>
                </a:lnTo>
                <a:lnTo>
                  <a:pt x="42672" y="423672"/>
                </a:lnTo>
                <a:lnTo>
                  <a:pt x="960120" y="423672"/>
                </a:lnTo>
                <a:lnTo>
                  <a:pt x="960120" y="405384"/>
                </a:lnTo>
                <a:close/>
              </a:path>
              <a:path w="1003300" h="445135">
                <a:moveTo>
                  <a:pt x="960120" y="21336"/>
                </a:moveTo>
                <a:lnTo>
                  <a:pt x="960120" y="423672"/>
                </a:lnTo>
                <a:lnTo>
                  <a:pt x="981455" y="405384"/>
                </a:lnTo>
                <a:lnTo>
                  <a:pt x="1002792" y="405384"/>
                </a:lnTo>
                <a:lnTo>
                  <a:pt x="1002792" y="39624"/>
                </a:lnTo>
                <a:lnTo>
                  <a:pt x="981455" y="39624"/>
                </a:lnTo>
                <a:lnTo>
                  <a:pt x="960120" y="21336"/>
                </a:lnTo>
                <a:close/>
              </a:path>
              <a:path w="1003300" h="445135">
                <a:moveTo>
                  <a:pt x="1002792" y="405384"/>
                </a:moveTo>
                <a:lnTo>
                  <a:pt x="981455" y="405384"/>
                </a:lnTo>
                <a:lnTo>
                  <a:pt x="960120" y="423672"/>
                </a:lnTo>
                <a:lnTo>
                  <a:pt x="1002792" y="423672"/>
                </a:lnTo>
                <a:lnTo>
                  <a:pt x="1002792" y="405384"/>
                </a:lnTo>
                <a:close/>
              </a:path>
              <a:path w="1003300" h="445135">
                <a:moveTo>
                  <a:pt x="42672" y="21336"/>
                </a:moveTo>
                <a:lnTo>
                  <a:pt x="21336" y="39624"/>
                </a:lnTo>
                <a:lnTo>
                  <a:pt x="42672" y="39624"/>
                </a:lnTo>
                <a:lnTo>
                  <a:pt x="42672" y="21336"/>
                </a:lnTo>
                <a:close/>
              </a:path>
              <a:path w="1003300" h="445135">
                <a:moveTo>
                  <a:pt x="960120" y="21336"/>
                </a:moveTo>
                <a:lnTo>
                  <a:pt x="42672" y="21336"/>
                </a:lnTo>
                <a:lnTo>
                  <a:pt x="42672" y="39624"/>
                </a:lnTo>
                <a:lnTo>
                  <a:pt x="960120" y="39624"/>
                </a:lnTo>
                <a:lnTo>
                  <a:pt x="960120" y="21336"/>
                </a:lnTo>
                <a:close/>
              </a:path>
              <a:path w="1003300" h="445135">
                <a:moveTo>
                  <a:pt x="1002792" y="21336"/>
                </a:moveTo>
                <a:lnTo>
                  <a:pt x="960120" y="21336"/>
                </a:lnTo>
                <a:lnTo>
                  <a:pt x="981455" y="39624"/>
                </a:lnTo>
                <a:lnTo>
                  <a:pt x="1002792" y="39624"/>
                </a:lnTo>
                <a:lnTo>
                  <a:pt x="1002792" y="21336"/>
                </a:lnTo>
                <a:close/>
              </a:path>
            </a:pathLst>
          </a:custGeom>
          <a:solidFill>
            <a:srgbClr val="BF0000"/>
          </a:solidFill>
        </p:spPr>
        <p:txBody>
          <a:bodyPr wrap="square" lIns="0" tIns="0" rIns="0" bIns="0" rtlCol="0"/>
          <a:lstStyle/>
          <a:p>
            <a:endParaRPr sz="1535"/>
          </a:p>
        </p:txBody>
      </p:sp>
      <p:sp>
        <p:nvSpPr>
          <p:cNvPr id="15" name="object 15"/>
          <p:cNvSpPr txBox="1"/>
          <p:nvPr/>
        </p:nvSpPr>
        <p:spPr>
          <a:xfrm>
            <a:off x="6385619" y="3517301"/>
            <a:ext cx="630288" cy="236807"/>
          </a:xfrm>
          <a:prstGeom prst="rect">
            <a:avLst/>
          </a:prstGeom>
        </p:spPr>
        <p:txBody>
          <a:bodyPr vert="horz" wrap="square" lIns="0" tIns="13537" rIns="0" bIns="0" rtlCol="0">
            <a:spAutoFit/>
          </a:bodyPr>
          <a:lstStyle/>
          <a:p>
            <a:pPr marL="10829">
              <a:spcBef>
                <a:spcPts val="107"/>
              </a:spcBef>
            </a:pPr>
            <a:r>
              <a:rPr sz="1450" dirty="0">
                <a:solidFill>
                  <a:srgbClr val="BF0000"/>
                </a:solidFill>
                <a:latin typeface="Times New Roman"/>
                <a:cs typeface="Times New Roman"/>
              </a:rPr>
              <a:t>Outlook</a:t>
            </a:r>
            <a:endParaRPr sz="1450">
              <a:latin typeface="Times New Roman"/>
              <a:cs typeface="Times New Roman"/>
            </a:endParaRPr>
          </a:p>
        </p:txBody>
      </p:sp>
      <p:sp>
        <p:nvSpPr>
          <p:cNvPr id="16" name="object 16"/>
          <p:cNvSpPr txBox="1"/>
          <p:nvPr/>
        </p:nvSpPr>
        <p:spPr>
          <a:xfrm>
            <a:off x="5588120" y="4084344"/>
            <a:ext cx="647616" cy="263052"/>
          </a:xfrm>
          <a:prstGeom prst="rect">
            <a:avLst/>
          </a:prstGeom>
          <a:solidFill>
            <a:srgbClr val="FFFFFF"/>
          </a:solidFill>
        </p:spPr>
        <p:txBody>
          <a:bodyPr vert="horz" wrap="square" lIns="0" tIns="39528" rIns="0" bIns="0" rtlCol="0">
            <a:spAutoFit/>
          </a:bodyPr>
          <a:lstStyle/>
          <a:p>
            <a:pPr marL="82844">
              <a:spcBef>
                <a:spcPts val="311"/>
              </a:spcBef>
            </a:pPr>
            <a:r>
              <a:rPr sz="1450" spc="9" dirty="0">
                <a:latin typeface="Times New Roman"/>
                <a:cs typeface="Times New Roman"/>
              </a:rPr>
              <a:t>Sunny</a:t>
            </a:r>
            <a:endParaRPr sz="1450">
              <a:latin typeface="Times New Roman"/>
              <a:cs typeface="Times New Roman"/>
            </a:endParaRPr>
          </a:p>
        </p:txBody>
      </p:sp>
      <p:sp>
        <p:nvSpPr>
          <p:cNvPr id="17" name="object 17"/>
          <p:cNvSpPr/>
          <p:nvPr/>
        </p:nvSpPr>
        <p:spPr>
          <a:xfrm>
            <a:off x="6352263" y="4050556"/>
            <a:ext cx="834428" cy="311895"/>
          </a:xfrm>
          <a:custGeom>
            <a:avLst/>
            <a:gdLst/>
            <a:ahLst/>
            <a:cxnLst/>
            <a:rect l="l" t="t" r="r" b="b"/>
            <a:pathLst>
              <a:path w="978534" h="365760">
                <a:moveTo>
                  <a:pt x="0" y="365759"/>
                </a:moveTo>
                <a:lnTo>
                  <a:pt x="978407" y="365759"/>
                </a:lnTo>
                <a:lnTo>
                  <a:pt x="978407" y="0"/>
                </a:lnTo>
                <a:lnTo>
                  <a:pt x="0" y="0"/>
                </a:lnTo>
                <a:lnTo>
                  <a:pt x="0" y="365759"/>
                </a:lnTo>
                <a:close/>
              </a:path>
            </a:pathLst>
          </a:custGeom>
          <a:solidFill>
            <a:srgbClr val="FFFFFF"/>
          </a:solidFill>
        </p:spPr>
        <p:txBody>
          <a:bodyPr wrap="square" lIns="0" tIns="0" rIns="0" bIns="0" rtlCol="0"/>
          <a:lstStyle/>
          <a:p>
            <a:endParaRPr sz="1535"/>
          </a:p>
        </p:txBody>
      </p:sp>
      <p:sp>
        <p:nvSpPr>
          <p:cNvPr id="18" name="object 18"/>
          <p:cNvSpPr txBox="1"/>
          <p:nvPr/>
        </p:nvSpPr>
        <p:spPr>
          <a:xfrm>
            <a:off x="6424605" y="4076113"/>
            <a:ext cx="682271" cy="236807"/>
          </a:xfrm>
          <a:prstGeom prst="rect">
            <a:avLst/>
          </a:prstGeom>
        </p:spPr>
        <p:txBody>
          <a:bodyPr vert="horz" wrap="square" lIns="0" tIns="13537" rIns="0" bIns="0" rtlCol="0">
            <a:spAutoFit/>
          </a:bodyPr>
          <a:lstStyle/>
          <a:p>
            <a:pPr marL="10829">
              <a:spcBef>
                <a:spcPts val="107"/>
              </a:spcBef>
            </a:pPr>
            <a:r>
              <a:rPr sz="1450" spc="13" dirty="0">
                <a:latin typeface="Times New Roman"/>
                <a:cs typeface="Times New Roman"/>
              </a:rPr>
              <a:t>O</a:t>
            </a:r>
            <a:r>
              <a:rPr sz="1450" spc="-13" dirty="0">
                <a:latin typeface="Times New Roman"/>
                <a:cs typeface="Times New Roman"/>
              </a:rPr>
              <a:t>ve</a:t>
            </a:r>
            <a:r>
              <a:rPr sz="1450" spc="9" dirty="0">
                <a:latin typeface="Times New Roman"/>
                <a:cs typeface="Times New Roman"/>
              </a:rPr>
              <a:t>rcast</a:t>
            </a:r>
            <a:endParaRPr sz="1450">
              <a:latin typeface="Times New Roman"/>
              <a:cs typeface="Times New Roman"/>
            </a:endParaRPr>
          </a:p>
        </p:txBody>
      </p:sp>
      <p:sp>
        <p:nvSpPr>
          <p:cNvPr id="19" name="object 19"/>
          <p:cNvSpPr txBox="1"/>
          <p:nvPr/>
        </p:nvSpPr>
        <p:spPr>
          <a:xfrm>
            <a:off x="7228169" y="4050556"/>
            <a:ext cx="522533" cy="262506"/>
          </a:xfrm>
          <a:prstGeom prst="rect">
            <a:avLst/>
          </a:prstGeom>
          <a:solidFill>
            <a:srgbClr val="FFFFFF"/>
          </a:solidFill>
        </p:spPr>
        <p:txBody>
          <a:bodyPr vert="horz" wrap="square" lIns="0" tIns="38987" rIns="0" bIns="0" rtlCol="0">
            <a:spAutoFit/>
          </a:bodyPr>
          <a:lstStyle/>
          <a:p>
            <a:pPr marL="82844">
              <a:spcBef>
                <a:spcPts val="307"/>
              </a:spcBef>
            </a:pPr>
            <a:r>
              <a:rPr sz="1450" spc="9" dirty="0">
                <a:latin typeface="Times New Roman"/>
                <a:cs typeface="Times New Roman"/>
              </a:rPr>
              <a:t>Rain</a:t>
            </a:r>
            <a:endParaRPr sz="1450">
              <a:latin typeface="Times New Roman"/>
              <a:cs typeface="Times New Roman"/>
            </a:endParaRPr>
          </a:p>
        </p:txBody>
      </p:sp>
      <p:sp>
        <p:nvSpPr>
          <p:cNvPr id="20" name="object 20"/>
          <p:cNvSpPr/>
          <p:nvPr/>
        </p:nvSpPr>
        <p:spPr>
          <a:xfrm>
            <a:off x="4769396" y="4474213"/>
            <a:ext cx="925397" cy="346009"/>
          </a:xfrm>
          <a:custGeom>
            <a:avLst/>
            <a:gdLst/>
            <a:ahLst/>
            <a:cxnLst/>
            <a:rect l="l" t="t" r="r" b="b"/>
            <a:pathLst>
              <a:path w="1085215" h="405764">
                <a:moveTo>
                  <a:pt x="0" y="405383"/>
                </a:moveTo>
                <a:lnTo>
                  <a:pt x="1085087" y="405383"/>
                </a:lnTo>
                <a:lnTo>
                  <a:pt x="1085087" y="0"/>
                </a:lnTo>
                <a:lnTo>
                  <a:pt x="0" y="0"/>
                </a:lnTo>
                <a:lnTo>
                  <a:pt x="0" y="405383"/>
                </a:lnTo>
                <a:close/>
              </a:path>
            </a:pathLst>
          </a:custGeom>
          <a:solidFill>
            <a:srgbClr val="FFFFFF"/>
          </a:solidFill>
        </p:spPr>
        <p:txBody>
          <a:bodyPr wrap="square" lIns="0" tIns="0" rIns="0" bIns="0" rtlCol="0"/>
          <a:lstStyle/>
          <a:p>
            <a:endParaRPr sz="1535"/>
          </a:p>
        </p:txBody>
      </p:sp>
      <p:sp>
        <p:nvSpPr>
          <p:cNvPr id="21" name="object 21"/>
          <p:cNvSpPr/>
          <p:nvPr/>
        </p:nvSpPr>
        <p:spPr>
          <a:xfrm>
            <a:off x="4753801" y="4458618"/>
            <a:ext cx="956803" cy="379580"/>
          </a:xfrm>
          <a:custGeom>
            <a:avLst/>
            <a:gdLst/>
            <a:ahLst/>
            <a:cxnLst/>
            <a:rect l="l" t="t" r="r" b="b"/>
            <a:pathLst>
              <a:path w="1122045" h="445135">
                <a:moveTo>
                  <a:pt x="1121664" y="0"/>
                </a:moveTo>
                <a:lnTo>
                  <a:pt x="0" y="0"/>
                </a:lnTo>
                <a:lnTo>
                  <a:pt x="0" y="445008"/>
                </a:lnTo>
                <a:lnTo>
                  <a:pt x="1121664" y="445008"/>
                </a:lnTo>
                <a:lnTo>
                  <a:pt x="1121664" y="423672"/>
                </a:lnTo>
                <a:lnTo>
                  <a:pt x="39624" y="423672"/>
                </a:lnTo>
                <a:lnTo>
                  <a:pt x="18287" y="402336"/>
                </a:lnTo>
                <a:lnTo>
                  <a:pt x="39624" y="402336"/>
                </a:lnTo>
                <a:lnTo>
                  <a:pt x="39624" y="39624"/>
                </a:lnTo>
                <a:lnTo>
                  <a:pt x="18287" y="39624"/>
                </a:lnTo>
                <a:lnTo>
                  <a:pt x="39624" y="18288"/>
                </a:lnTo>
                <a:lnTo>
                  <a:pt x="1121664" y="18288"/>
                </a:lnTo>
                <a:lnTo>
                  <a:pt x="1121664" y="0"/>
                </a:lnTo>
                <a:close/>
              </a:path>
              <a:path w="1122045" h="445135">
                <a:moveTo>
                  <a:pt x="39624" y="402336"/>
                </a:moveTo>
                <a:lnTo>
                  <a:pt x="18287" y="402336"/>
                </a:lnTo>
                <a:lnTo>
                  <a:pt x="39624" y="423672"/>
                </a:lnTo>
                <a:lnTo>
                  <a:pt x="39624" y="402336"/>
                </a:lnTo>
                <a:close/>
              </a:path>
              <a:path w="1122045" h="445135">
                <a:moveTo>
                  <a:pt x="1082039" y="402336"/>
                </a:moveTo>
                <a:lnTo>
                  <a:pt x="39624" y="402336"/>
                </a:lnTo>
                <a:lnTo>
                  <a:pt x="39624" y="423672"/>
                </a:lnTo>
                <a:lnTo>
                  <a:pt x="1082039" y="423672"/>
                </a:lnTo>
                <a:lnTo>
                  <a:pt x="1082039" y="402336"/>
                </a:lnTo>
                <a:close/>
              </a:path>
              <a:path w="1122045" h="445135">
                <a:moveTo>
                  <a:pt x="1082039" y="18288"/>
                </a:moveTo>
                <a:lnTo>
                  <a:pt x="1082039" y="423672"/>
                </a:lnTo>
                <a:lnTo>
                  <a:pt x="1103376" y="402336"/>
                </a:lnTo>
                <a:lnTo>
                  <a:pt x="1121664" y="402336"/>
                </a:lnTo>
                <a:lnTo>
                  <a:pt x="1121664" y="39624"/>
                </a:lnTo>
                <a:lnTo>
                  <a:pt x="1103376" y="39624"/>
                </a:lnTo>
                <a:lnTo>
                  <a:pt x="1082039" y="18288"/>
                </a:lnTo>
                <a:close/>
              </a:path>
              <a:path w="1122045" h="445135">
                <a:moveTo>
                  <a:pt x="1121664" y="402336"/>
                </a:moveTo>
                <a:lnTo>
                  <a:pt x="1103376" y="402336"/>
                </a:lnTo>
                <a:lnTo>
                  <a:pt x="1082039" y="423672"/>
                </a:lnTo>
                <a:lnTo>
                  <a:pt x="1121664" y="423672"/>
                </a:lnTo>
                <a:lnTo>
                  <a:pt x="1121664" y="402336"/>
                </a:lnTo>
                <a:close/>
              </a:path>
              <a:path w="1122045" h="445135">
                <a:moveTo>
                  <a:pt x="39624" y="18288"/>
                </a:moveTo>
                <a:lnTo>
                  <a:pt x="18287" y="39624"/>
                </a:lnTo>
                <a:lnTo>
                  <a:pt x="39624" y="39624"/>
                </a:lnTo>
                <a:lnTo>
                  <a:pt x="39624" y="18288"/>
                </a:lnTo>
                <a:close/>
              </a:path>
              <a:path w="1122045" h="445135">
                <a:moveTo>
                  <a:pt x="1082039" y="18288"/>
                </a:moveTo>
                <a:lnTo>
                  <a:pt x="39624" y="18288"/>
                </a:lnTo>
                <a:lnTo>
                  <a:pt x="39624" y="39624"/>
                </a:lnTo>
                <a:lnTo>
                  <a:pt x="1082039" y="39624"/>
                </a:lnTo>
                <a:lnTo>
                  <a:pt x="1082039" y="18288"/>
                </a:lnTo>
                <a:close/>
              </a:path>
              <a:path w="1122045" h="445135">
                <a:moveTo>
                  <a:pt x="1121664" y="18288"/>
                </a:moveTo>
                <a:lnTo>
                  <a:pt x="1082039" y="18288"/>
                </a:lnTo>
                <a:lnTo>
                  <a:pt x="1103376" y="39624"/>
                </a:lnTo>
                <a:lnTo>
                  <a:pt x="1121664" y="39624"/>
                </a:lnTo>
                <a:lnTo>
                  <a:pt x="1121664" y="18288"/>
                </a:lnTo>
                <a:close/>
              </a:path>
            </a:pathLst>
          </a:custGeom>
          <a:solidFill>
            <a:srgbClr val="BF0000"/>
          </a:solidFill>
        </p:spPr>
        <p:txBody>
          <a:bodyPr wrap="square" lIns="0" tIns="0" rIns="0" bIns="0" rtlCol="0"/>
          <a:lstStyle/>
          <a:p>
            <a:endParaRPr sz="1535"/>
          </a:p>
        </p:txBody>
      </p:sp>
      <p:sp>
        <p:nvSpPr>
          <p:cNvPr id="22" name="object 22"/>
          <p:cNvSpPr/>
          <p:nvPr/>
        </p:nvSpPr>
        <p:spPr>
          <a:xfrm>
            <a:off x="4629043" y="4895271"/>
            <a:ext cx="543650" cy="311895"/>
          </a:xfrm>
          <a:custGeom>
            <a:avLst/>
            <a:gdLst/>
            <a:ahLst/>
            <a:cxnLst/>
            <a:rect l="l" t="t" r="r" b="b"/>
            <a:pathLst>
              <a:path w="637539" h="365760">
                <a:moveTo>
                  <a:pt x="0" y="365759"/>
                </a:moveTo>
                <a:lnTo>
                  <a:pt x="637030" y="365759"/>
                </a:lnTo>
                <a:lnTo>
                  <a:pt x="637030" y="0"/>
                </a:lnTo>
                <a:lnTo>
                  <a:pt x="0" y="0"/>
                </a:lnTo>
                <a:lnTo>
                  <a:pt x="0" y="365759"/>
                </a:lnTo>
                <a:close/>
              </a:path>
            </a:pathLst>
          </a:custGeom>
          <a:solidFill>
            <a:srgbClr val="FFFFFF"/>
          </a:solidFill>
        </p:spPr>
        <p:txBody>
          <a:bodyPr wrap="square" lIns="0" tIns="0" rIns="0" bIns="0" rtlCol="0"/>
          <a:lstStyle/>
          <a:p>
            <a:endParaRPr sz="1535"/>
          </a:p>
        </p:txBody>
      </p:sp>
      <p:sp>
        <p:nvSpPr>
          <p:cNvPr id="23" name="object 23"/>
          <p:cNvSpPr/>
          <p:nvPr/>
        </p:nvSpPr>
        <p:spPr>
          <a:xfrm>
            <a:off x="5330807" y="4895271"/>
            <a:ext cx="743458" cy="311895"/>
          </a:xfrm>
          <a:custGeom>
            <a:avLst/>
            <a:gdLst/>
            <a:ahLst/>
            <a:cxnLst/>
            <a:rect l="l" t="t" r="r" b="b"/>
            <a:pathLst>
              <a:path w="871854" h="365760">
                <a:moveTo>
                  <a:pt x="0" y="365759"/>
                </a:moveTo>
                <a:lnTo>
                  <a:pt x="871727" y="365759"/>
                </a:lnTo>
                <a:lnTo>
                  <a:pt x="871727" y="0"/>
                </a:lnTo>
                <a:lnTo>
                  <a:pt x="0" y="0"/>
                </a:lnTo>
                <a:lnTo>
                  <a:pt x="0" y="365759"/>
                </a:lnTo>
                <a:close/>
              </a:path>
            </a:pathLst>
          </a:custGeom>
          <a:solidFill>
            <a:srgbClr val="FFFFFF"/>
          </a:solidFill>
        </p:spPr>
        <p:txBody>
          <a:bodyPr wrap="square" lIns="0" tIns="0" rIns="0" bIns="0" rtlCol="0"/>
          <a:lstStyle/>
          <a:p>
            <a:endParaRPr sz="1535"/>
          </a:p>
        </p:txBody>
      </p:sp>
      <p:sp>
        <p:nvSpPr>
          <p:cNvPr id="24" name="object 24"/>
          <p:cNvSpPr txBox="1"/>
          <p:nvPr/>
        </p:nvSpPr>
        <p:spPr>
          <a:xfrm>
            <a:off x="4701385" y="4499771"/>
            <a:ext cx="1290358" cy="669874"/>
          </a:xfrm>
          <a:prstGeom prst="rect">
            <a:avLst/>
          </a:prstGeom>
        </p:spPr>
        <p:txBody>
          <a:bodyPr vert="horz" wrap="square" lIns="0" tIns="13537" rIns="0" bIns="0" rtlCol="0">
            <a:spAutoFit/>
          </a:bodyPr>
          <a:lstStyle/>
          <a:p>
            <a:pPr marL="151069">
              <a:spcBef>
                <a:spcPts val="107"/>
              </a:spcBef>
            </a:pPr>
            <a:r>
              <a:rPr sz="1450" spc="4" dirty="0">
                <a:solidFill>
                  <a:srgbClr val="BF0000"/>
                </a:solidFill>
                <a:latin typeface="Times New Roman"/>
                <a:cs typeface="Times New Roman"/>
              </a:rPr>
              <a:t>Humidity</a:t>
            </a:r>
            <a:endParaRPr sz="1450">
              <a:latin typeface="Times New Roman"/>
              <a:cs typeface="Times New Roman"/>
            </a:endParaRPr>
          </a:p>
          <a:p>
            <a:pPr>
              <a:spcBef>
                <a:spcPts val="9"/>
              </a:spcBef>
            </a:pPr>
            <a:endParaRPr sz="1364">
              <a:latin typeface="Times New Roman"/>
              <a:cs typeface="Times New Roman"/>
            </a:endParaRPr>
          </a:p>
          <a:p>
            <a:pPr marL="10829">
              <a:tabLst>
                <a:tab pos="712026" algn="l"/>
              </a:tabLst>
            </a:pPr>
            <a:r>
              <a:rPr sz="1450" spc="4" dirty="0">
                <a:latin typeface="Times New Roman"/>
                <a:cs typeface="Times New Roman"/>
              </a:rPr>
              <a:t>Hi</a:t>
            </a:r>
            <a:r>
              <a:rPr sz="1450" spc="-13" dirty="0">
                <a:latin typeface="Times New Roman"/>
                <a:cs typeface="Times New Roman"/>
              </a:rPr>
              <a:t>g</a:t>
            </a:r>
            <a:r>
              <a:rPr sz="1450" spc="9" dirty="0">
                <a:latin typeface="Times New Roman"/>
                <a:cs typeface="Times New Roman"/>
              </a:rPr>
              <a:t>h</a:t>
            </a:r>
            <a:r>
              <a:rPr sz="1450" dirty="0">
                <a:latin typeface="Times New Roman"/>
                <a:cs typeface="Times New Roman"/>
              </a:rPr>
              <a:t>	</a:t>
            </a:r>
            <a:r>
              <a:rPr sz="1450" spc="13" dirty="0">
                <a:latin typeface="Times New Roman"/>
                <a:cs typeface="Times New Roman"/>
              </a:rPr>
              <a:t>N</a:t>
            </a:r>
            <a:r>
              <a:rPr sz="1450" spc="-13" dirty="0">
                <a:latin typeface="Times New Roman"/>
                <a:cs typeface="Times New Roman"/>
              </a:rPr>
              <a:t>o</a:t>
            </a:r>
            <a:r>
              <a:rPr sz="1450" spc="4" dirty="0">
                <a:latin typeface="Times New Roman"/>
                <a:cs typeface="Times New Roman"/>
              </a:rPr>
              <a:t>r</a:t>
            </a:r>
            <a:r>
              <a:rPr sz="1450" spc="-4" dirty="0">
                <a:latin typeface="Times New Roman"/>
                <a:cs typeface="Times New Roman"/>
              </a:rPr>
              <a:t>m</a:t>
            </a:r>
            <a:r>
              <a:rPr sz="1450" spc="9" dirty="0">
                <a:latin typeface="Times New Roman"/>
                <a:cs typeface="Times New Roman"/>
              </a:rPr>
              <a:t>al</a:t>
            </a:r>
            <a:endParaRPr sz="1450">
              <a:latin typeface="Times New Roman"/>
              <a:cs typeface="Times New Roman"/>
            </a:endParaRPr>
          </a:p>
        </p:txBody>
      </p:sp>
      <p:sp>
        <p:nvSpPr>
          <p:cNvPr id="25" name="object 25"/>
          <p:cNvSpPr/>
          <p:nvPr/>
        </p:nvSpPr>
        <p:spPr>
          <a:xfrm>
            <a:off x="7646629" y="4533992"/>
            <a:ext cx="621624" cy="346009"/>
          </a:xfrm>
          <a:custGeom>
            <a:avLst/>
            <a:gdLst/>
            <a:ahLst/>
            <a:cxnLst/>
            <a:rect l="l" t="t" r="r" b="b"/>
            <a:pathLst>
              <a:path w="728979" h="405764">
                <a:moveTo>
                  <a:pt x="0" y="405383"/>
                </a:moveTo>
                <a:lnTo>
                  <a:pt x="728472" y="405383"/>
                </a:lnTo>
                <a:lnTo>
                  <a:pt x="728472" y="0"/>
                </a:lnTo>
                <a:lnTo>
                  <a:pt x="0" y="0"/>
                </a:lnTo>
                <a:lnTo>
                  <a:pt x="0" y="405383"/>
                </a:lnTo>
                <a:close/>
              </a:path>
            </a:pathLst>
          </a:custGeom>
          <a:solidFill>
            <a:srgbClr val="FFFFFF"/>
          </a:solidFill>
        </p:spPr>
        <p:txBody>
          <a:bodyPr wrap="square" lIns="0" tIns="0" rIns="0" bIns="0" rtlCol="0"/>
          <a:lstStyle/>
          <a:p>
            <a:endParaRPr sz="1535"/>
          </a:p>
        </p:txBody>
      </p:sp>
      <p:sp>
        <p:nvSpPr>
          <p:cNvPr id="26" name="object 26"/>
          <p:cNvSpPr/>
          <p:nvPr/>
        </p:nvSpPr>
        <p:spPr>
          <a:xfrm>
            <a:off x="7628435" y="4515799"/>
            <a:ext cx="657904" cy="379580"/>
          </a:xfrm>
          <a:custGeom>
            <a:avLst/>
            <a:gdLst/>
            <a:ahLst/>
            <a:cxnLst/>
            <a:rect l="l" t="t" r="r" b="b"/>
            <a:pathLst>
              <a:path w="771525" h="445135">
                <a:moveTo>
                  <a:pt x="771144" y="0"/>
                </a:moveTo>
                <a:lnTo>
                  <a:pt x="0" y="0"/>
                </a:lnTo>
                <a:lnTo>
                  <a:pt x="0" y="445007"/>
                </a:lnTo>
                <a:lnTo>
                  <a:pt x="771144" y="445007"/>
                </a:lnTo>
                <a:lnTo>
                  <a:pt x="771144" y="426719"/>
                </a:lnTo>
                <a:lnTo>
                  <a:pt x="42672" y="426719"/>
                </a:lnTo>
                <a:lnTo>
                  <a:pt x="21336" y="405384"/>
                </a:lnTo>
                <a:lnTo>
                  <a:pt x="42672" y="405384"/>
                </a:lnTo>
                <a:lnTo>
                  <a:pt x="42672" y="42672"/>
                </a:lnTo>
                <a:lnTo>
                  <a:pt x="21336" y="42672"/>
                </a:lnTo>
                <a:lnTo>
                  <a:pt x="42672" y="21336"/>
                </a:lnTo>
                <a:lnTo>
                  <a:pt x="771144" y="21336"/>
                </a:lnTo>
                <a:lnTo>
                  <a:pt x="771144" y="0"/>
                </a:lnTo>
                <a:close/>
              </a:path>
              <a:path w="771525" h="445135">
                <a:moveTo>
                  <a:pt x="42672" y="405384"/>
                </a:moveTo>
                <a:lnTo>
                  <a:pt x="21336" y="405384"/>
                </a:lnTo>
                <a:lnTo>
                  <a:pt x="42672" y="426719"/>
                </a:lnTo>
                <a:lnTo>
                  <a:pt x="42672" y="405384"/>
                </a:lnTo>
                <a:close/>
              </a:path>
              <a:path w="771525" h="445135">
                <a:moveTo>
                  <a:pt x="728472" y="405384"/>
                </a:moveTo>
                <a:lnTo>
                  <a:pt x="42672" y="405384"/>
                </a:lnTo>
                <a:lnTo>
                  <a:pt x="42672" y="426719"/>
                </a:lnTo>
                <a:lnTo>
                  <a:pt x="728472" y="426719"/>
                </a:lnTo>
                <a:lnTo>
                  <a:pt x="728472" y="405384"/>
                </a:lnTo>
                <a:close/>
              </a:path>
              <a:path w="771525" h="445135">
                <a:moveTo>
                  <a:pt x="728472" y="21336"/>
                </a:moveTo>
                <a:lnTo>
                  <a:pt x="728472" y="426719"/>
                </a:lnTo>
                <a:lnTo>
                  <a:pt x="749808" y="405384"/>
                </a:lnTo>
                <a:lnTo>
                  <a:pt x="771144" y="405384"/>
                </a:lnTo>
                <a:lnTo>
                  <a:pt x="771144" y="42672"/>
                </a:lnTo>
                <a:lnTo>
                  <a:pt x="749808" y="42672"/>
                </a:lnTo>
                <a:lnTo>
                  <a:pt x="728472" y="21336"/>
                </a:lnTo>
                <a:close/>
              </a:path>
              <a:path w="771525" h="445135">
                <a:moveTo>
                  <a:pt x="771144" y="405384"/>
                </a:moveTo>
                <a:lnTo>
                  <a:pt x="749808" y="405384"/>
                </a:lnTo>
                <a:lnTo>
                  <a:pt x="728472" y="426719"/>
                </a:lnTo>
                <a:lnTo>
                  <a:pt x="771144" y="426719"/>
                </a:lnTo>
                <a:lnTo>
                  <a:pt x="771144" y="405384"/>
                </a:lnTo>
                <a:close/>
              </a:path>
              <a:path w="771525" h="445135">
                <a:moveTo>
                  <a:pt x="42672" y="21336"/>
                </a:moveTo>
                <a:lnTo>
                  <a:pt x="21336" y="42672"/>
                </a:lnTo>
                <a:lnTo>
                  <a:pt x="42672" y="42672"/>
                </a:lnTo>
                <a:lnTo>
                  <a:pt x="42672" y="21336"/>
                </a:lnTo>
                <a:close/>
              </a:path>
              <a:path w="771525" h="445135">
                <a:moveTo>
                  <a:pt x="728472" y="21336"/>
                </a:moveTo>
                <a:lnTo>
                  <a:pt x="42672" y="21336"/>
                </a:lnTo>
                <a:lnTo>
                  <a:pt x="42672" y="42672"/>
                </a:lnTo>
                <a:lnTo>
                  <a:pt x="728472" y="42672"/>
                </a:lnTo>
                <a:lnTo>
                  <a:pt x="728472" y="21336"/>
                </a:lnTo>
                <a:close/>
              </a:path>
              <a:path w="771525" h="445135">
                <a:moveTo>
                  <a:pt x="771144" y="21336"/>
                </a:moveTo>
                <a:lnTo>
                  <a:pt x="728472" y="21336"/>
                </a:lnTo>
                <a:lnTo>
                  <a:pt x="749808" y="42672"/>
                </a:lnTo>
                <a:lnTo>
                  <a:pt x="771144" y="42672"/>
                </a:lnTo>
                <a:lnTo>
                  <a:pt x="771144" y="21336"/>
                </a:lnTo>
                <a:close/>
              </a:path>
            </a:pathLst>
          </a:custGeom>
          <a:solidFill>
            <a:srgbClr val="BF0000"/>
          </a:solidFill>
        </p:spPr>
        <p:txBody>
          <a:bodyPr wrap="square" lIns="0" tIns="0" rIns="0" bIns="0" rtlCol="0"/>
          <a:lstStyle/>
          <a:p>
            <a:endParaRPr sz="1535"/>
          </a:p>
        </p:txBody>
      </p:sp>
      <p:sp>
        <p:nvSpPr>
          <p:cNvPr id="27" name="object 27"/>
          <p:cNvSpPr txBox="1"/>
          <p:nvPr/>
        </p:nvSpPr>
        <p:spPr>
          <a:xfrm>
            <a:off x="7718971" y="4559550"/>
            <a:ext cx="429939" cy="236807"/>
          </a:xfrm>
          <a:prstGeom prst="rect">
            <a:avLst/>
          </a:prstGeom>
        </p:spPr>
        <p:txBody>
          <a:bodyPr vert="horz" wrap="square" lIns="0" tIns="13537" rIns="0" bIns="0" rtlCol="0">
            <a:spAutoFit/>
          </a:bodyPr>
          <a:lstStyle/>
          <a:p>
            <a:pPr marL="10829">
              <a:spcBef>
                <a:spcPts val="107"/>
              </a:spcBef>
            </a:pPr>
            <a:r>
              <a:rPr sz="1450" spc="-43" dirty="0">
                <a:solidFill>
                  <a:srgbClr val="BF0000"/>
                </a:solidFill>
                <a:latin typeface="Times New Roman"/>
                <a:cs typeface="Times New Roman"/>
              </a:rPr>
              <a:t>W</a:t>
            </a:r>
            <a:r>
              <a:rPr sz="1450" spc="9" dirty="0">
                <a:solidFill>
                  <a:srgbClr val="BF0000"/>
                </a:solidFill>
                <a:latin typeface="Times New Roman"/>
                <a:cs typeface="Times New Roman"/>
              </a:rPr>
              <a:t>ind</a:t>
            </a:r>
            <a:endParaRPr sz="1450">
              <a:latin typeface="Times New Roman"/>
              <a:cs typeface="Times New Roman"/>
            </a:endParaRPr>
          </a:p>
        </p:txBody>
      </p:sp>
      <p:sp>
        <p:nvSpPr>
          <p:cNvPr id="28" name="object 28"/>
          <p:cNvSpPr/>
          <p:nvPr/>
        </p:nvSpPr>
        <p:spPr>
          <a:xfrm>
            <a:off x="7295745" y="4965447"/>
            <a:ext cx="668192" cy="311895"/>
          </a:xfrm>
          <a:custGeom>
            <a:avLst/>
            <a:gdLst/>
            <a:ahLst/>
            <a:cxnLst/>
            <a:rect l="l" t="t" r="r" b="b"/>
            <a:pathLst>
              <a:path w="783590" h="365760">
                <a:moveTo>
                  <a:pt x="0" y="365759"/>
                </a:moveTo>
                <a:lnTo>
                  <a:pt x="783335" y="365759"/>
                </a:lnTo>
                <a:lnTo>
                  <a:pt x="783335" y="0"/>
                </a:lnTo>
                <a:lnTo>
                  <a:pt x="0" y="0"/>
                </a:lnTo>
                <a:lnTo>
                  <a:pt x="0" y="365759"/>
                </a:lnTo>
                <a:close/>
              </a:path>
            </a:pathLst>
          </a:custGeom>
          <a:solidFill>
            <a:srgbClr val="FFFFFF"/>
          </a:solidFill>
        </p:spPr>
        <p:txBody>
          <a:bodyPr wrap="square" lIns="0" tIns="0" rIns="0" bIns="0" rtlCol="0"/>
          <a:lstStyle/>
          <a:p>
            <a:endParaRPr sz="1535"/>
          </a:p>
        </p:txBody>
      </p:sp>
      <p:sp>
        <p:nvSpPr>
          <p:cNvPr id="29" name="object 29"/>
          <p:cNvSpPr txBox="1"/>
          <p:nvPr/>
        </p:nvSpPr>
        <p:spPr>
          <a:xfrm>
            <a:off x="7368088" y="4991006"/>
            <a:ext cx="518201" cy="236807"/>
          </a:xfrm>
          <a:prstGeom prst="rect">
            <a:avLst/>
          </a:prstGeom>
        </p:spPr>
        <p:txBody>
          <a:bodyPr vert="horz" wrap="square" lIns="0" tIns="13537" rIns="0" bIns="0" rtlCol="0">
            <a:spAutoFit/>
          </a:bodyPr>
          <a:lstStyle/>
          <a:p>
            <a:pPr marL="10829">
              <a:spcBef>
                <a:spcPts val="107"/>
              </a:spcBef>
            </a:pPr>
            <a:r>
              <a:rPr sz="1450" spc="4" dirty="0">
                <a:latin typeface="Times New Roman"/>
                <a:cs typeface="Times New Roman"/>
              </a:rPr>
              <a:t>Str</a:t>
            </a:r>
            <a:r>
              <a:rPr sz="1450" spc="-13" dirty="0">
                <a:latin typeface="Times New Roman"/>
                <a:cs typeface="Times New Roman"/>
              </a:rPr>
              <a:t>o</a:t>
            </a:r>
            <a:r>
              <a:rPr sz="1450" spc="9" dirty="0">
                <a:latin typeface="Times New Roman"/>
                <a:cs typeface="Times New Roman"/>
              </a:rPr>
              <a:t>ng</a:t>
            </a:r>
            <a:endParaRPr sz="1450">
              <a:latin typeface="Times New Roman"/>
              <a:cs typeface="Times New Roman"/>
            </a:endParaRPr>
          </a:p>
        </p:txBody>
      </p:sp>
      <p:sp>
        <p:nvSpPr>
          <p:cNvPr id="30" name="object 30"/>
          <p:cNvSpPr/>
          <p:nvPr/>
        </p:nvSpPr>
        <p:spPr>
          <a:xfrm>
            <a:off x="8067687" y="4965447"/>
            <a:ext cx="605921" cy="311895"/>
          </a:xfrm>
          <a:custGeom>
            <a:avLst/>
            <a:gdLst/>
            <a:ahLst/>
            <a:cxnLst/>
            <a:rect l="l" t="t" r="r" b="b"/>
            <a:pathLst>
              <a:path w="710565" h="365760">
                <a:moveTo>
                  <a:pt x="0" y="365759"/>
                </a:moveTo>
                <a:lnTo>
                  <a:pt x="710183" y="365759"/>
                </a:lnTo>
                <a:lnTo>
                  <a:pt x="710183" y="0"/>
                </a:lnTo>
                <a:lnTo>
                  <a:pt x="0" y="0"/>
                </a:lnTo>
                <a:lnTo>
                  <a:pt x="0" y="365759"/>
                </a:lnTo>
                <a:close/>
              </a:path>
            </a:pathLst>
          </a:custGeom>
          <a:solidFill>
            <a:srgbClr val="FFFFFF"/>
          </a:solidFill>
        </p:spPr>
        <p:txBody>
          <a:bodyPr wrap="square" lIns="0" tIns="0" rIns="0" bIns="0" rtlCol="0"/>
          <a:lstStyle/>
          <a:p>
            <a:endParaRPr sz="1535"/>
          </a:p>
        </p:txBody>
      </p:sp>
      <p:sp>
        <p:nvSpPr>
          <p:cNvPr id="31" name="object 31"/>
          <p:cNvSpPr txBox="1"/>
          <p:nvPr/>
        </p:nvSpPr>
        <p:spPr>
          <a:xfrm>
            <a:off x="8137430" y="4991006"/>
            <a:ext cx="440768" cy="236807"/>
          </a:xfrm>
          <a:prstGeom prst="rect">
            <a:avLst/>
          </a:prstGeom>
        </p:spPr>
        <p:txBody>
          <a:bodyPr vert="horz" wrap="square" lIns="0" tIns="13537" rIns="0" bIns="0" rtlCol="0">
            <a:spAutoFit/>
          </a:bodyPr>
          <a:lstStyle/>
          <a:p>
            <a:pPr marL="10829">
              <a:spcBef>
                <a:spcPts val="107"/>
              </a:spcBef>
            </a:pPr>
            <a:r>
              <a:rPr sz="1450" spc="-102" dirty="0">
                <a:latin typeface="Times New Roman"/>
                <a:cs typeface="Times New Roman"/>
              </a:rPr>
              <a:t>W</a:t>
            </a:r>
            <a:r>
              <a:rPr sz="1450" spc="-13" dirty="0">
                <a:latin typeface="Times New Roman"/>
                <a:cs typeface="Times New Roman"/>
              </a:rPr>
              <a:t>e</a:t>
            </a:r>
            <a:r>
              <a:rPr sz="1450" spc="9" dirty="0">
                <a:latin typeface="Times New Roman"/>
                <a:cs typeface="Times New Roman"/>
              </a:rPr>
              <a:t>ak</a:t>
            </a:r>
            <a:endParaRPr sz="1450">
              <a:latin typeface="Times New Roman"/>
              <a:cs typeface="Times New Roman"/>
            </a:endParaRPr>
          </a:p>
        </p:txBody>
      </p:sp>
      <p:sp>
        <p:nvSpPr>
          <p:cNvPr id="32" name="object 32"/>
          <p:cNvSpPr/>
          <p:nvPr/>
        </p:nvSpPr>
        <p:spPr>
          <a:xfrm>
            <a:off x="4332742" y="5438489"/>
            <a:ext cx="525240" cy="382287"/>
          </a:xfrm>
          <a:custGeom>
            <a:avLst/>
            <a:gdLst/>
            <a:ahLst/>
            <a:cxnLst/>
            <a:rect l="l" t="t" r="r" b="b"/>
            <a:pathLst>
              <a:path w="615950" h="448309">
                <a:moveTo>
                  <a:pt x="615696" y="0"/>
                </a:moveTo>
                <a:lnTo>
                  <a:pt x="0" y="0"/>
                </a:lnTo>
                <a:lnTo>
                  <a:pt x="0" y="448056"/>
                </a:lnTo>
                <a:lnTo>
                  <a:pt x="615696" y="448056"/>
                </a:lnTo>
                <a:lnTo>
                  <a:pt x="615696" y="426720"/>
                </a:lnTo>
                <a:lnTo>
                  <a:pt x="39624" y="426720"/>
                </a:lnTo>
                <a:lnTo>
                  <a:pt x="18287" y="405384"/>
                </a:lnTo>
                <a:lnTo>
                  <a:pt x="39624" y="405384"/>
                </a:lnTo>
                <a:lnTo>
                  <a:pt x="39624" y="42672"/>
                </a:lnTo>
                <a:lnTo>
                  <a:pt x="18287" y="42672"/>
                </a:lnTo>
                <a:lnTo>
                  <a:pt x="39624" y="21336"/>
                </a:lnTo>
                <a:lnTo>
                  <a:pt x="615696" y="21336"/>
                </a:lnTo>
                <a:lnTo>
                  <a:pt x="615696" y="0"/>
                </a:lnTo>
                <a:close/>
              </a:path>
              <a:path w="615950" h="448309">
                <a:moveTo>
                  <a:pt x="39624" y="405384"/>
                </a:moveTo>
                <a:lnTo>
                  <a:pt x="18287" y="405384"/>
                </a:lnTo>
                <a:lnTo>
                  <a:pt x="39624" y="426720"/>
                </a:lnTo>
                <a:lnTo>
                  <a:pt x="39624" y="405384"/>
                </a:lnTo>
                <a:close/>
              </a:path>
              <a:path w="615950" h="448309">
                <a:moveTo>
                  <a:pt x="576072" y="405384"/>
                </a:moveTo>
                <a:lnTo>
                  <a:pt x="39624" y="405384"/>
                </a:lnTo>
                <a:lnTo>
                  <a:pt x="39624" y="426720"/>
                </a:lnTo>
                <a:lnTo>
                  <a:pt x="576072" y="426720"/>
                </a:lnTo>
                <a:lnTo>
                  <a:pt x="576072" y="405384"/>
                </a:lnTo>
                <a:close/>
              </a:path>
              <a:path w="615950" h="448309">
                <a:moveTo>
                  <a:pt x="576072" y="21336"/>
                </a:moveTo>
                <a:lnTo>
                  <a:pt x="576072" y="426720"/>
                </a:lnTo>
                <a:lnTo>
                  <a:pt x="594360" y="405384"/>
                </a:lnTo>
                <a:lnTo>
                  <a:pt x="615696" y="405384"/>
                </a:lnTo>
                <a:lnTo>
                  <a:pt x="615696" y="42672"/>
                </a:lnTo>
                <a:lnTo>
                  <a:pt x="594360" y="42672"/>
                </a:lnTo>
                <a:lnTo>
                  <a:pt x="576072" y="21336"/>
                </a:lnTo>
                <a:close/>
              </a:path>
              <a:path w="615950" h="448309">
                <a:moveTo>
                  <a:pt x="615696" y="405384"/>
                </a:moveTo>
                <a:lnTo>
                  <a:pt x="594360" y="405384"/>
                </a:lnTo>
                <a:lnTo>
                  <a:pt x="576072" y="426720"/>
                </a:lnTo>
                <a:lnTo>
                  <a:pt x="615696" y="426720"/>
                </a:lnTo>
                <a:lnTo>
                  <a:pt x="615696" y="405384"/>
                </a:lnTo>
                <a:close/>
              </a:path>
              <a:path w="615950" h="448309">
                <a:moveTo>
                  <a:pt x="39624" y="21336"/>
                </a:moveTo>
                <a:lnTo>
                  <a:pt x="18287" y="42672"/>
                </a:lnTo>
                <a:lnTo>
                  <a:pt x="39624" y="42672"/>
                </a:lnTo>
                <a:lnTo>
                  <a:pt x="39624" y="21336"/>
                </a:lnTo>
                <a:close/>
              </a:path>
              <a:path w="615950" h="448309">
                <a:moveTo>
                  <a:pt x="576072" y="21336"/>
                </a:moveTo>
                <a:lnTo>
                  <a:pt x="39624" y="21336"/>
                </a:lnTo>
                <a:lnTo>
                  <a:pt x="39624" y="42672"/>
                </a:lnTo>
                <a:lnTo>
                  <a:pt x="576072" y="42672"/>
                </a:lnTo>
                <a:lnTo>
                  <a:pt x="576072" y="21336"/>
                </a:lnTo>
                <a:close/>
              </a:path>
              <a:path w="615950" h="448309">
                <a:moveTo>
                  <a:pt x="615696" y="21336"/>
                </a:moveTo>
                <a:lnTo>
                  <a:pt x="576072" y="21336"/>
                </a:lnTo>
                <a:lnTo>
                  <a:pt x="594360" y="42672"/>
                </a:lnTo>
                <a:lnTo>
                  <a:pt x="615696" y="42672"/>
                </a:lnTo>
                <a:lnTo>
                  <a:pt x="615696" y="21336"/>
                </a:lnTo>
                <a:close/>
              </a:path>
            </a:pathLst>
          </a:custGeom>
          <a:solidFill>
            <a:srgbClr val="3333CC"/>
          </a:solidFill>
        </p:spPr>
        <p:txBody>
          <a:bodyPr wrap="square" lIns="0" tIns="0" rIns="0" bIns="0" rtlCol="0"/>
          <a:lstStyle/>
          <a:p>
            <a:endParaRPr sz="1535"/>
          </a:p>
        </p:txBody>
      </p:sp>
      <p:sp>
        <p:nvSpPr>
          <p:cNvPr id="33" name="object 33"/>
          <p:cNvSpPr txBox="1"/>
          <p:nvPr/>
        </p:nvSpPr>
        <p:spPr>
          <a:xfrm>
            <a:off x="4420681" y="5482240"/>
            <a:ext cx="250707" cy="236807"/>
          </a:xfrm>
          <a:prstGeom prst="rect">
            <a:avLst/>
          </a:prstGeom>
        </p:spPr>
        <p:txBody>
          <a:bodyPr vert="horz" wrap="square" lIns="0" tIns="13537" rIns="0" bIns="0" rtlCol="0">
            <a:spAutoFit/>
          </a:bodyPr>
          <a:lstStyle/>
          <a:p>
            <a:pPr marL="10829">
              <a:spcBef>
                <a:spcPts val="107"/>
              </a:spcBef>
            </a:pPr>
            <a:r>
              <a:rPr sz="1450" spc="9" dirty="0">
                <a:solidFill>
                  <a:srgbClr val="3333CC"/>
                </a:solidFill>
                <a:latin typeface="Times New Roman"/>
                <a:cs typeface="Times New Roman"/>
              </a:rPr>
              <a:t>No</a:t>
            </a:r>
            <a:endParaRPr sz="1450">
              <a:latin typeface="Times New Roman"/>
              <a:cs typeface="Times New Roman"/>
            </a:endParaRPr>
          </a:p>
        </p:txBody>
      </p:sp>
      <p:sp>
        <p:nvSpPr>
          <p:cNvPr id="34" name="object 34"/>
          <p:cNvSpPr/>
          <p:nvPr/>
        </p:nvSpPr>
        <p:spPr>
          <a:xfrm>
            <a:off x="5663495" y="5438489"/>
            <a:ext cx="530655" cy="382287"/>
          </a:xfrm>
          <a:custGeom>
            <a:avLst/>
            <a:gdLst/>
            <a:ahLst/>
            <a:cxnLst/>
            <a:rect l="l" t="t" r="r" b="b"/>
            <a:pathLst>
              <a:path w="622300" h="448309">
                <a:moveTo>
                  <a:pt x="621791" y="0"/>
                </a:moveTo>
                <a:lnTo>
                  <a:pt x="0" y="0"/>
                </a:lnTo>
                <a:lnTo>
                  <a:pt x="0" y="448056"/>
                </a:lnTo>
                <a:lnTo>
                  <a:pt x="621791" y="448056"/>
                </a:lnTo>
                <a:lnTo>
                  <a:pt x="621791" y="426720"/>
                </a:lnTo>
                <a:lnTo>
                  <a:pt x="42672" y="426720"/>
                </a:lnTo>
                <a:lnTo>
                  <a:pt x="21335" y="405384"/>
                </a:lnTo>
                <a:lnTo>
                  <a:pt x="42672" y="405384"/>
                </a:lnTo>
                <a:lnTo>
                  <a:pt x="42672" y="42672"/>
                </a:lnTo>
                <a:lnTo>
                  <a:pt x="21335" y="42672"/>
                </a:lnTo>
                <a:lnTo>
                  <a:pt x="42672" y="21336"/>
                </a:lnTo>
                <a:lnTo>
                  <a:pt x="621791" y="21336"/>
                </a:lnTo>
                <a:lnTo>
                  <a:pt x="621791" y="0"/>
                </a:lnTo>
                <a:close/>
              </a:path>
              <a:path w="622300" h="448309">
                <a:moveTo>
                  <a:pt x="42672" y="405384"/>
                </a:moveTo>
                <a:lnTo>
                  <a:pt x="21335" y="405384"/>
                </a:lnTo>
                <a:lnTo>
                  <a:pt x="42672" y="426720"/>
                </a:lnTo>
                <a:lnTo>
                  <a:pt x="42672" y="405384"/>
                </a:lnTo>
                <a:close/>
              </a:path>
              <a:path w="622300" h="448309">
                <a:moveTo>
                  <a:pt x="582167" y="405384"/>
                </a:moveTo>
                <a:lnTo>
                  <a:pt x="42672" y="405384"/>
                </a:lnTo>
                <a:lnTo>
                  <a:pt x="42672" y="426720"/>
                </a:lnTo>
                <a:lnTo>
                  <a:pt x="582167" y="426720"/>
                </a:lnTo>
                <a:lnTo>
                  <a:pt x="582167" y="405384"/>
                </a:lnTo>
                <a:close/>
              </a:path>
              <a:path w="622300" h="448309">
                <a:moveTo>
                  <a:pt x="582167" y="21336"/>
                </a:moveTo>
                <a:lnTo>
                  <a:pt x="582167" y="426720"/>
                </a:lnTo>
                <a:lnTo>
                  <a:pt x="603503" y="405384"/>
                </a:lnTo>
                <a:lnTo>
                  <a:pt x="621791" y="405384"/>
                </a:lnTo>
                <a:lnTo>
                  <a:pt x="621791" y="42672"/>
                </a:lnTo>
                <a:lnTo>
                  <a:pt x="603503" y="42672"/>
                </a:lnTo>
                <a:lnTo>
                  <a:pt x="582167" y="21336"/>
                </a:lnTo>
                <a:close/>
              </a:path>
              <a:path w="622300" h="448309">
                <a:moveTo>
                  <a:pt x="621791" y="405384"/>
                </a:moveTo>
                <a:lnTo>
                  <a:pt x="603503" y="405384"/>
                </a:lnTo>
                <a:lnTo>
                  <a:pt x="582167" y="426720"/>
                </a:lnTo>
                <a:lnTo>
                  <a:pt x="621791" y="426720"/>
                </a:lnTo>
                <a:lnTo>
                  <a:pt x="621791" y="405384"/>
                </a:lnTo>
                <a:close/>
              </a:path>
              <a:path w="622300" h="448309">
                <a:moveTo>
                  <a:pt x="42672" y="21336"/>
                </a:moveTo>
                <a:lnTo>
                  <a:pt x="21335" y="42672"/>
                </a:lnTo>
                <a:lnTo>
                  <a:pt x="42672" y="42672"/>
                </a:lnTo>
                <a:lnTo>
                  <a:pt x="42672" y="21336"/>
                </a:lnTo>
                <a:close/>
              </a:path>
              <a:path w="622300" h="448309">
                <a:moveTo>
                  <a:pt x="582167" y="21336"/>
                </a:moveTo>
                <a:lnTo>
                  <a:pt x="42672" y="21336"/>
                </a:lnTo>
                <a:lnTo>
                  <a:pt x="42672" y="42672"/>
                </a:lnTo>
                <a:lnTo>
                  <a:pt x="582167" y="42672"/>
                </a:lnTo>
                <a:lnTo>
                  <a:pt x="582167" y="21336"/>
                </a:lnTo>
                <a:close/>
              </a:path>
              <a:path w="622300" h="448309">
                <a:moveTo>
                  <a:pt x="621791" y="21336"/>
                </a:moveTo>
                <a:lnTo>
                  <a:pt x="582167" y="21336"/>
                </a:lnTo>
                <a:lnTo>
                  <a:pt x="603503" y="42672"/>
                </a:lnTo>
                <a:lnTo>
                  <a:pt x="621791" y="42672"/>
                </a:lnTo>
                <a:lnTo>
                  <a:pt x="621791" y="21336"/>
                </a:lnTo>
                <a:close/>
              </a:path>
            </a:pathLst>
          </a:custGeom>
          <a:solidFill>
            <a:srgbClr val="3333CC"/>
          </a:solidFill>
        </p:spPr>
        <p:txBody>
          <a:bodyPr wrap="square" lIns="0" tIns="0" rIns="0" bIns="0" rtlCol="0"/>
          <a:lstStyle/>
          <a:p>
            <a:endParaRPr sz="1535"/>
          </a:p>
        </p:txBody>
      </p:sp>
      <p:sp>
        <p:nvSpPr>
          <p:cNvPr id="35" name="object 35"/>
          <p:cNvSpPr txBox="1"/>
          <p:nvPr/>
        </p:nvSpPr>
        <p:spPr>
          <a:xfrm>
            <a:off x="5754031" y="5482240"/>
            <a:ext cx="292402" cy="236807"/>
          </a:xfrm>
          <a:prstGeom prst="rect">
            <a:avLst/>
          </a:prstGeom>
        </p:spPr>
        <p:txBody>
          <a:bodyPr vert="horz" wrap="square" lIns="0" tIns="13537" rIns="0" bIns="0" rtlCol="0">
            <a:spAutoFit/>
          </a:bodyPr>
          <a:lstStyle/>
          <a:p>
            <a:pPr marL="10829">
              <a:spcBef>
                <a:spcPts val="107"/>
              </a:spcBef>
            </a:pPr>
            <a:r>
              <a:rPr sz="1450" spc="-128" dirty="0">
                <a:solidFill>
                  <a:srgbClr val="3333CC"/>
                </a:solidFill>
                <a:latin typeface="Times New Roman"/>
                <a:cs typeface="Times New Roman"/>
              </a:rPr>
              <a:t>Y</a:t>
            </a:r>
            <a:r>
              <a:rPr sz="1450" spc="-13" dirty="0">
                <a:solidFill>
                  <a:srgbClr val="3333CC"/>
                </a:solidFill>
                <a:latin typeface="Times New Roman"/>
                <a:cs typeface="Times New Roman"/>
              </a:rPr>
              <a:t>e</a:t>
            </a:r>
            <a:r>
              <a:rPr sz="1450" spc="9" dirty="0">
                <a:solidFill>
                  <a:srgbClr val="3333CC"/>
                </a:solidFill>
                <a:latin typeface="Times New Roman"/>
                <a:cs typeface="Times New Roman"/>
              </a:rPr>
              <a:t>s</a:t>
            </a:r>
            <a:endParaRPr sz="1450">
              <a:latin typeface="Times New Roman"/>
              <a:cs typeface="Times New Roman"/>
            </a:endParaRPr>
          </a:p>
        </p:txBody>
      </p:sp>
      <p:sp>
        <p:nvSpPr>
          <p:cNvPr id="36" name="object 36"/>
          <p:cNvSpPr/>
          <p:nvPr/>
        </p:nvSpPr>
        <p:spPr>
          <a:xfrm>
            <a:off x="6435435" y="4528795"/>
            <a:ext cx="530655" cy="379580"/>
          </a:xfrm>
          <a:custGeom>
            <a:avLst/>
            <a:gdLst/>
            <a:ahLst/>
            <a:cxnLst/>
            <a:rect l="l" t="t" r="r" b="b"/>
            <a:pathLst>
              <a:path w="622300" h="445135">
                <a:moveTo>
                  <a:pt x="621792" y="0"/>
                </a:moveTo>
                <a:lnTo>
                  <a:pt x="0" y="0"/>
                </a:lnTo>
                <a:lnTo>
                  <a:pt x="0" y="445008"/>
                </a:lnTo>
                <a:lnTo>
                  <a:pt x="621792" y="445008"/>
                </a:lnTo>
                <a:lnTo>
                  <a:pt x="621792" y="423672"/>
                </a:lnTo>
                <a:lnTo>
                  <a:pt x="42672" y="423672"/>
                </a:lnTo>
                <a:lnTo>
                  <a:pt x="21335" y="402336"/>
                </a:lnTo>
                <a:lnTo>
                  <a:pt x="42672" y="402336"/>
                </a:lnTo>
                <a:lnTo>
                  <a:pt x="42672" y="39624"/>
                </a:lnTo>
                <a:lnTo>
                  <a:pt x="21335" y="39624"/>
                </a:lnTo>
                <a:lnTo>
                  <a:pt x="42672" y="18288"/>
                </a:lnTo>
                <a:lnTo>
                  <a:pt x="621792" y="18288"/>
                </a:lnTo>
                <a:lnTo>
                  <a:pt x="621792" y="0"/>
                </a:lnTo>
                <a:close/>
              </a:path>
              <a:path w="622300" h="445135">
                <a:moveTo>
                  <a:pt x="42672" y="402336"/>
                </a:moveTo>
                <a:lnTo>
                  <a:pt x="21335" y="402336"/>
                </a:lnTo>
                <a:lnTo>
                  <a:pt x="42672" y="423672"/>
                </a:lnTo>
                <a:lnTo>
                  <a:pt x="42672" y="402336"/>
                </a:lnTo>
                <a:close/>
              </a:path>
              <a:path w="622300" h="445135">
                <a:moveTo>
                  <a:pt x="582168" y="402336"/>
                </a:moveTo>
                <a:lnTo>
                  <a:pt x="42672" y="402336"/>
                </a:lnTo>
                <a:lnTo>
                  <a:pt x="42672" y="423672"/>
                </a:lnTo>
                <a:lnTo>
                  <a:pt x="582168" y="423672"/>
                </a:lnTo>
                <a:lnTo>
                  <a:pt x="582168" y="402336"/>
                </a:lnTo>
                <a:close/>
              </a:path>
              <a:path w="622300" h="445135">
                <a:moveTo>
                  <a:pt x="582168" y="18288"/>
                </a:moveTo>
                <a:lnTo>
                  <a:pt x="582168" y="423672"/>
                </a:lnTo>
                <a:lnTo>
                  <a:pt x="600455" y="402336"/>
                </a:lnTo>
                <a:lnTo>
                  <a:pt x="621792" y="402336"/>
                </a:lnTo>
                <a:lnTo>
                  <a:pt x="621792" y="39624"/>
                </a:lnTo>
                <a:lnTo>
                  <a:pt x="600455" y="39624"/>
                </a:lnTo>
                <a:lnTo>
                  <a:pt x="582168" y="18288"/>
                </a:lnTo>
                <a:close/>
              </a:path>
              <a:path w="622300" h="445135">
                <a:moveTo>
                  <a:pt x="621792" y="402336"/>
                </a:moveTo>
                <a:lnTo>
                  <a:pt x="600455" y="402336"/>
                </a:lnTo>
                <a:lnTo>
                  <a:pt x="582168" y="423672"/>
                </a:lnTo>
                <a:lnTo>
                  <a:pt x="621792" y="423672"/>
                </a:lnTo>
                <a:lnTo>
                  <a:pt x="621792" y="402336"/>
                </a:lnTo>
                <a:close/>
              </a:path>
              <a:path w="622300" h="445135">
                <a:moveTo>
                  <a:pt x="42672" y="18288"/>
                </a:moveTo>
                <a:lnTo>
                  <a:pt x="21335" y="39624"/>
                </a:lnTo>
                <a:lnTo>
                  <a:pt x="42672" y="39624"/>
                </a:lnTo>
                <a:lnTo>
                  <a:pt x="42672" y="18288"/>
                </a:lnTo>
                <a:close/>
              </a:path>
              <a:path w="622300" h="445135">
                <a:moveTo>
                  <a:pt x="582168" y="18288"/>
                </a:moveTo>
                <a:lnTo>
                  <a:pt x="42672" y="18288"/>
                </a:lnTo>
                <a:lnTo>
                  <a:pt x="42672" y="39624"/>
                </a:lnTo>
                <a:lnTo>
                  <a:pt x="582168" y="39624"/>
                </a:lnTo>
                <a:lnTo>
                  <a:pt x="582168" y="18288"/>
                </a:lnTo>
                <a:close/>
              </a:path>
              <a:path w="622300" h="445135">
                <a:moveTo>
                  <a:pt x="621792" y="18288"/>
                </a:moveTo>
                <a:lnTo>
                  <a:pt x="582168" y="18288"/>
                </a:lnTo>
                <a:lnTo>
                  <a:pt x="600455" y="39624"/>
                </a:lnTo>
                <a:lnTo>
                  <a:pt x="621792" y="39624"/>
                </a:lnTo>
                <a:lnTo>
                  <a:pt x="621792" y="18288"/>
                </a:lnTo>
                <a:close/>
              </a:path>
            </a:pathLst>
          </a:custGeom>
          <a:solidFill>
            <a:srgbClr val="3333CC"/>
          </a:solidFill>
        </p:spPr>
        <p:txBody>
          <a:bodyPr wrap="square" lIns="0" tIns="0" rIns="0" bIns="0" rtlCol="0"/>
          <a:lstStyle/>
          <a:p>
            <a:endParaRPr sz="1535"/>
          </a:p>
        </p:txBody>
      </p:sp>
      <p:sp>
        <p:nvSpPr>
          <p:cNvPr id="37" name="object 37"/>
          <p:cNvSpPr txBox="1"/>
          <p:nvPr/>
        </p:nvSpPr>
        <p:spPr>
          <a:xfrm>
            <a:off x="6525971" y="4569948"/>
            <a:ext cx="292402" cy="236807"/>
          </a:xfrm>
          <a:prstGeom prst="rect">
            <a:avLst/>
          </a:prstGeom>
        </p:spPr>
        <p:txBody>
          <a:bodyPr vert="horz" wrap="square" lIns="0" tIns="13537" rIns="0" bIns="0" rtlCol="0">
            <a:spAutoFit/>
          </a:bodyPr>
          <a:lstStyle/>
          <a:p>
            <a:pPr marL="10829">
              <a:spcBef>
                <a:spcPts val="107"/>
              </a:spcBef>
            </a:pPr>
            <a:r>
              <a:rPr sz="1450" spc="-128" dirty="0">
                <a:solidFill>
                  <a:srgbClr val="3333CC"/>
                </a:solidFill>
                <a:latin typeface="Times New Roman"/>
                <a:cs typeface="Times New Roman"/>
              </a:rPr>
              <a:t>Y</a:t>
            </a:r>
            <a:r>
              <a:rPr sz="1450" spc="-13" dirty="0">
                <a:solidFill>
                  <a:srgbClr val="3333CC"/>
                </a:solidFill>
                <a:latin typeface="Times New Roman"/>
                <a:cs typeface="Times New Roman"/>
              </a:rPr>
              <a:t>e</a:t>
            </a:r>
            <a:r>
              <a:rPr sz="1450" spc="9" dirty="0">
                <a:solidFill>
                  <a:srgbClr val="3333CC"/>
                </a:solidFill>
                <a:latin typeface="Times New Roman"/>
                <a:cs typeface="Times New Roman"/>
              </a:rPr>
              <a:t>s</a:t>
            </a:r>
            <a:endParaRPr sz="1450">
              <a:latin typeface="Times New Roman"/>
              <a:cs typeface="Times New Roman"/>
            </a:endParaRPr>
          </a:p>
        </p:txBody>
      </p:sp>
      <p:sp>
        <p:nvSpPr>
          <p:cNvPr id="38" name="object 38"/>
          <p:cNvSpPr/>
          <p:nvPr/>
        </p:nvSpPr>
        <p:spPr>
          <a:xfrm>
            <a:off x="8330198" y="5438489"/>
            <a:ext cx="530655" cy="382287"/>
          </a:xfrm>
          <a:custGeom>
            <a:avLst/>
            <a:gdLst/>
            <a:ahLst/>
            <a:cxnLst/>
            <a:rect l="l" t="t" r="r" b="b"/>
            <a:pathLst>
              <a:path w="622300" h="448309">
                <a:moveTo>
                  <a:pt x="621791" y="0"/>
                </a:moveTo>
                <a:lnTo>
                  <a:pt x="0" y="0"/>
                </a:lnTo>
                <a:lnTo>
                  <a:pt x="0" y="448056"/>
                </a:lnTo>
                <a:lnTo>
                  <a:pt x="621791" y="448056"/>
                </a:lnTo>
                <a:lnTo>
                  <a:pt x="621791" y="426720"/>
                </a:lnTo>
                <a:lnTo>
                  <a:pt x="39624" y="426720"/>
                </a:lnTo>
                <a:lnTo>
                  <a:pt x="18287" y="405384"/>
                </a:lnTo>
                <a:lnTo>
                  <a:pt x="39624" y="405384"/>
                </a:lnTo>
                <a:lnTo>
                  <a:pt x="39624" y="42672"/>
                </a:lnTo>
                <a:lnTo>
                  <a:pt x="18287" y="42672"/>
                </a:lnTo>
                <a:lnTo>
                  <a:pt x="39624" y="21336"/>
                </a:lnTo>
                <a:lnTo>
                  <a:pt x="621791" y="21336"/>
                </a:lnTo>
                <a:lnTo>
                  <a:pt x="621791" y="0"/>
                </a:lnTo>
                <a:close/>
              </a:path>
              <a:path w="622300" h="448309">
                <a:moveTo>
                  <a:pt x="39624" y="405384"/>
                </a:moveTo>
                <a:lnTo>
                  <a:pt x="18287" y="405384"/>
                </a:lnTo>
                <a:lnTo>
                  <a:pt x="39624" y="426720"/>
                </a:lnTo>
                <a:lnTo>
                  <a:pt x="39624" y="405384"/>
                </a:lnTo>
                <a:close/>
              </a:path>
              <a:path w="622300" h="448309">
                <a:moveTo>
                  <a:pt x="579119" y="405384"/>
                </a:moveTo>
                <a:lnTo>
                  <a:pt x="39624" y="405384"/>
                </a:lnTo>
                <a:lnTo>
                  <a:pt x="39624" y="426720"/>
                </a:lnTo>
                <a:lnTo>
                  <a:pt x="579119" y="426720"/>
                </a:lnTo>
                <a:lnTo>
                  <a:pt x="579119" y="405384"/>
                </a:lnTo>
                <a:close/>
              </a:path>
              <a:path w="622300" h="448309">
                <a:moveTo>
                  <a:pt x="579119" y="21336"/>
                </a:moveTo>
                <a:lnTo>
                  <a:pt x="579119" y="426720"/>
                </a:lnTo>
                <a:lnTo>
                  <a:pt x="600455" y="405384"/>
                </a:lnTo>
                <a:lnTo>
                  <a:pt x="621791" y="405384"/>
                </a:lnTo>
                <a:lnTo>
                  <a:pt x="621791" y="42672"/>
                </a:lnTo>
                <a:lnTo>
                  <a:pt x="600455" y="42672"/>
                </a:lnTo>
                <a:lnTo>
                  <a:pt x="579119" y="21336"/>
                </a:lnTo>
                <a:close/>
              </a:path>
              <a:path w="622300" h="448309">
                <a:moveTo>
                  <a:pt x="621791" y="405384"/>
                </a:moveTo>
                <a:lnTo>
                  <a:pt x="600455" y="405384"/>
                </a:lnTo>
                <a:lnTo>
                  <a:pt x="579119" y="426720"/>
                </a:lnTo>
                <a:lnTo>
                  <a:pt x="621791" y="426720"/>
                </a:lnTo>
                <a:lnTo>
                  <a:pt x="621791" y="405384"/>
                </a:lnTo>
                <a:close/>
              </a:path>
              <a:path w="622300" h="448309">
                <a:moveTo>
                  <a:pt x="39624" y="21336"/>
                </a:moveTo>
                <a:lnTo>
                  <a:pt x="18287" y="42672"/>
                </a:lnTo>
                <a:lnTo>
                  <a:pt x="39624" y="42672"/>
                </a:lnTo>
                <a:lnTo>
                  <a:pt x="39624" y="21336"/>
                </a:lnTo>
                <a:close/>
              </a:path>
              <a:path w="622300" h="448309">
                <a:moveTo>
                  <a:pt x="579119" y="21336"/>
                </a:moveTo>
                <a:lnTo>
                  <a:pt x="39624" y="21336"/>
                </a:lnTo>
                <a:lnTo>
                  <a:pt x="39624" y="42672"/>
                </a:lnTo>
                <a:lnTo>
                  <a:pt x="579119" y="42672"/>
                </a:lnTo>
                <a:lnTo>
                  <a:pt x="579119" y="21336"/>
                </a:lnTo>
                <a:close/>
              </a:path>
              <a:path w="622300" h="448309">
                <a:moveTo>
                  <a:pt x="621791" y="21336"/>
                </a:moveTo>
                <a:lnTo>
                  <a:pt x="579119" y="21336"/>
                </a:lnTo>
                <a:lnTo>
                  <a:pt x="600455" y="42672"/>
                </a:lnTo>
                <a:lnTo>
                  <a:pt x="621791" y="42672"/>
                </a:lnTo>
                <a:lnTo>
                  <a:pt x="621791" y="21336"/>
                </a:lnTo>
                <a:close/>
              </a:path>
            </a:pathLst>
          </a:custGeom>
          <a:solidFill>
            <a:srgbClr val="3333CC"/>
          </a:solidFill>
        </p:spPr>
        <p:txBody>
          <a:bodyPr wrap="square" lIns="0" tIns="0" rIns="0" bIns="0" rtlCol="0"/>
          <a:lstStyle/>
          <a:p>
            <a:endParaRPr sz="1535"/>
          </a:p>
        </p:txBody>
      </p:sp>
      <p:sp>
        <p:nvSpPr>
          <p:cNvPr id="39" name="object 39"/>
          <p:cNvSpPr txBox="1"/>
          <p:nvPr/>
        </p:nvSpPr>
        <p:spPr>
          <a:xfrm>
            <a:off x="8418135" y="5482240"/>
            <a:ext cx="292402" cy="236807"/>
          </a:xfrm>
          <a:prstGeom prst="rect">
            <a:avLst/>
          </a:prstGeom>
        </p:spPr>
        <p:txBody>
          <a:bodyPr vert="horz" wrap="square" lIns="0" tIns="13537" rIns="0" bIns="0" rtlCol="0">
            <a:spAutoFit/>
          </a:bodyPr>
          <a:lstStyle/>
          <a:p>
            <a:pPr marL="10829">
              <a:spcBef>
                <a:spcPts val="107"/>
              </a:spcBef>
            </a:pPr>
            <a:r>
              <a:rPr sz="1450" spc="-128" dirty="0">
                <a:solidFill>
                  <a:srgbClr val="3333CC"/>
                </a:solidFill>
                <a:latin typeface="Times New Roman"/>
                <a:cs typeface="Times New Roman"/>
              </a:rPr>
              <a:t>Y</a:t>
            </a:r>
            <a:r>
              <a:rPr sz="1450" spc="-13" dirty="0">
                <a:solidFill>
                  <a:srgbClr val="3333CC"/>
                </a:solidFill>
                <a:latin typeface="Times New Roman"/>
                <a:cs typeface="Times New Roman"/>
              </a:rPr>
              <a:t>e</a:t>
            </a:r>
            <a:r>
              <a:rPr sz="1450" spc="9" dirty="0">
                <a:solidFill>
                  <a:srgbClr val="3333CC"/>
                </a:solidFill>
                <a:latin typeface="Times New Roman"/>
                <a:cs typeface="Times New Roman"/>
              </a:rPr>
              <a:t>s</a:t>
            </a:r>
            <a:endParaRPr sz="1450">
              <a:latin typeface="Times New Roman"/>
              <a:cs typeface="Times New Roman"/>
            </a:endParaRPr>
          </a:p>
        </p:txBody>
      </p:sp>
      <p:sp>
        <p:nvSpPr>
          <p:cNvPr id="40" name="object 40"/>
          <p:cNvSpPr/>
          <p:nvPr/>
        </p:nvSpPr>
        <p:spPr>
          <a:xfrm>
            <a:off x="7137199" y="5438489"/>
            <a:ext cx="467843" cy="382287"/>
          </a:xfrm>
          <a:custGeom>
            <a:avLst/>
            <a:gdLst/>
            <a:ahLst/>
            <a:cxnLst/>
            <a:rect l="l" t="t" r="r" b="b"/>
            <a:pathLst>
              <a:path w="548640" h="448309">
                <a:moveTo>
                  <a:pt x="548640" y="0"/>
                </a:moveTo>
                <a:lnTo>
                  <a:pt x="0" y="0"/>
                </a:lnTo>
                <a:lnTo>
                  <a:pt x="0" y="448056"/>
                </a:lnTo>
                <a:lnTo>
                  <a:pt x="548640" y="448056"/>
                </a:lnTo>
                <a:lnTo>
                  <a:pt x="548640" y="426720"/>
                </a:lnTo>
                <a:lnTo>
                  <a:pt x="39624" y="426720"/>
                </a:lnTo>
                <a:lnTo>
                  <a:pt x="21336" y="405384"/>
                </a:lnTo>
                <a:lnTo>
                  <a:pt x="39624" y="405384"/>
                </a:lnTo>
                <a:lnTo>
                  <a:pt x="39624" y="42672"/>
                </a:lnTo>
                <a:lnTo>
                  <a:pt x="21336" y="42672"/>
                </a:lnTo>
                <a:lnTo>
                  <a:pt x="39624" y="21336"/>
                </a:lnTo>
                <a:lnTo>
                  <a:pt x="548640" y="21336"/>
                </a:lnTo>
                <a:lnTo>
                  <a:pt x="548640" y="0"/>
                </a:lnTo>
                <a:close/>
              </a:path>
              <a:path w="548640" h="448309">
                <a:moveTo>
                  <a:pt x="39624" y="405384"/>
                </a:moveTo>
                <a:lnTo>
                  <a:pt x="21336" y="405384"/>
                </a:lnTo>
                <a:lnTo>
                  <a:pt x="39624" y="426720"/>
                </a:lnTo>
                <a:lnTo>
                  <a:pt x="39624" y="405384"/>
                </a:lnTo>
                <a:close/>
              </a:path>
              <a:path w="548640" h="448309">
                <a:moveTo>
                  <a:pt x="505968" y="405384"/>
                </a:moveTo>
                <a:lnTo>
                  <a:pt x="39624" y="405384"/>
                </a:lnTo>
                <a:lnTo>
                  <a:pt x="39624" y="426720"/>
                </a:lnTo>
                <a:lnTo>
                  <a:pt x="505968" y="426720"/>
                </a:lnTo>
                <a:lnTo>
                  <a:pt x="505968" y="405384"/>
                </a:lnTo>
                <a:close/>
              </a:path>
              <a:path w="548640" h="448309">
                <a:moveTo>
                  <a:pt x="505968" y="21336"/>
                </a:moveTo>
                <a:lnTo>
                  <a:pt x="505968" y="426720"/>
                </a:lnTo>
                <a:lnTo>
                  <a:pt x="527303" y="405384"/>
                </a:lnTo>
                <a:lnTo>
                  <a:pt x="548640" y="405384"/>
                </a:lnTo>
                <a:lnTo>
                  <a:pt x="548640" y="42672"/>
                </a:lnTo>
                <a:lnTo>
                  <a:pt x="527303" y="42672"/>
                </a:lnTo>
                <a:lnTo>
                  <a:pt x="505968" y="21336"/>
                </a:lnTo>
                <a:close/>
              </a:path>
              <a:path w="548640" h="448309">
                <a:moveTo>
                  <a:pt x="548640" y="405384"/>
                </a:moveTo>
                <a:lnTo>
                  <a:pt x="527303" y="405384"/>
                </a:lnTo>
                <a:lnTo>
                  <a:pt x="505968" y="426720"/>
                </a:lnTo>
                <a:lnTo>
                  <a:pt x="548640" y="426720"/>
                </a:lnTo>
                <a:lnTo>
                  <a:pt x="548640" y="405384"/>
                </a:lnTo>
                <a:close/>
              </a:path>
              <a:path w="548640" h="448309">
                <a:moveTo>
                  <a:pt x="39624" y="21336"/>
                </a:moveTo>
                <a:lnTo>
                  <a:pt x="21336" y="42672"/>
                </a:lnTo>
                <a:lnTo>
                  <a:pt x="39624" y="42672"/>
                </a:lnTo>
                <a:lnTo>
                  <a:pt x="39624" y="21336"/>
                </a:lnTo>
                <a:close/>
              </a:path>
              <a:path w="548640" h="448309">
                <a:moveTo>
                  <a:pt x="505968" y="21336"/>
                </a:moveTo>
                <a:lnTo>
                  <a:pt x="39624" y="21336"/>
                </a:lnTo>
                <a:lnTo>
                  <a:pt x="39624" y="42672"/>
                </a:lnTo>
                <a:lnTo>
                  <a:pt x="505968" y="42672"/>
                </a:lnTo>
                <a:lnTo>
                  <a:pt x="505968" y="21336"/>
                </a:lnTo>
                <a:close/>
              </a:path>
              <a:path w="548640" h="448309">
                <a:moveTo>
                  <a:pt x="548640" y="21336"/>
                </a:moveTo>
                <a:lnTo>
                  <a:pt x="505968" y="21336"/>
                </a:lnTo>
                <a:lnTo>
                  <a:pt x="527303" y="42672"/>
                </a:lnTo>
                <a:lnTo>
                  <a:pt x="548640" y="42672"/>
                </a:lnTo>
                <a:lnTo>
                  <a:pt x="548640" y="21336"/>
                </a:lnTo>
                <a:close/>
              </a:path>
            </a:pathLst>
          </a:custGeom>
          <a:solidFill>
            <a:srgbClr val="3333CC"/>
          </a:solidFill>
        </p:spPr>
        <p:txBody>
          <a:bodyPr wrap="square" lIns="0" tIns="0" rIns="0" bIns="0" rtlCol="0"/>
          <a:lstStyle/>
          <a:p>
            <a:endParaRPr sz="1535"/>
          </a:p>
        </p:txBody>
      </p:sp>
      <p:sp>
        <p:nvSpPr>
          <p:cNvPr id="41" name="object 41"/>
          <p:cNvSpPr txBox="1"/>
          <p:nvPr/>
        </p:nvSpPr>
        <p:spPr>
          <a:xfrm>
            <a:off x="7227737" y="5482240"/>
            <a:ext cx="250707" cy="236807"/>
          </a:xfrm>
          <a:prstGeom prst="rect">
            <a:avLst/>
          </a:prstGeom>
        </p:spPr>
        <p:txBody>
          <a:bodyPr vert="horz" wrap="square" lIns="0" tIns="13537" rIns="0" bIns="0" rtlCol="0">
            <a:spAutoFit/>
          </a:bodyPr>
          <a:lstStyle/>
          <a:p>
            <a:pPr marL="10829">
              <a:spcBef>
                <a:spcPts val="107"/>
              </a:spcBef>
            </a:pPr>
            <a:r>
              <a:rPr sz="1450" spc="9" dirty="0">
                <a:solidFill>
                  <a:srgbClr val="3333CC"/>
                </a:solidFill>
                <a:latin typeface="Times New Roman"/>
                <a:cs typeface="Times New Roman"/>
              </a:rPr>
              <a:t>No</a:t>
            </a:r>
            <a:endParaRPr sz="1450">
              <a:latin typeface="Times New Roman"/>
              <a:cs typeface="Times New Roman"/>
            </a:endParaRPr>
          </a:p>
        </p:txBody>
      </p:sp>
    </p:spTree>
    <p:extLst>
      <p:ext uri="{BB962C8B-B14F-4D97-AF65-F5344CB8AC3E}">
        <p14:creationId xmlns:p14="http://schemas.microsoft.com/office/powerpoint/2010/main" val="35556674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580288"/>
            <a:ext cx="5253800" cy="503925"/>
          </a:xfrm>
          <a:prstGeom prst="rect">
            <a:avLst/>
          </a:prstGeom>
        </p:spPr>
        <p:txBody>
          <a:bodyPr vert="horz" wrap="square" lIns="0" tIns="11371" rIns="0" bIns="0" rtlCol="0">
            <a:spAutoFit/>
          </a:bodyPr>
          <a:lstStyle/>
          <a:p>
            <a:pPr marL="10829">
              <a:spcBef>
                <a:spcPts val="90"/>
              </a:spcBef>
            </a:pPr>
            <a:r>
              <a:rPr spc="-4" dirty="0"/>
              <a:t>Decision</a:t>
            </a:r>
            <a:r>
              <a:rPr spc="-47" dirty="0"/>
              <a:t> </a:t>
            </a:r>
            <a:r>
              <a:rPr dirty="0"/>
              <a:t>Tree</a:t>
            </a:r>
          </a:p>
        </p:txBody>
      </p:sp>
      <p:sp>
        <p:nvSpPr>
          <p:cNvPr id="3" name="object 3"/>
          <p:cNvSpPr txBox="1"/>
          <p:nvPr/>
        </p:nvSpPr>
        <p:spPr>
          <a:xfrm>
            <a:off x="423225" y="1409410"/>
            <a:ext cx="8445535" cy="3500991"/>
          </a:xfrm>
          <a:prstGeom prst="rect">
            <a:avLst/>
          </a:prstGeom>
        </p:spPr>
        <p:txBody>
          <a:bodyPr vert="horz" wrap="square" lIns="0" tIns="9747" rIns="0" bIns="0" rtlCol="0">
            <a:spAutoFit/>
          </a:bodyPr>
          <a:lstStyle/>
          <a:p>
            <a:pPr marL="327586" marR="4332" indent="-317298">
              <a:spcBef>
                <a:spcPts val="77"/>
              </a:spcBef>
              <a:buChar char="•"/>
              <a:tabLst>
                <a:tab pos="327586" algn="l"/>
                <a:tab pos="328127" algn="l"/>
              </a:tabLst>
            </a:pPr>
            <a:r>
              <a:rPr sz="2217" spc="-9" dirty="0">
                <a:latin typeface="Times New Roman"/>
                <a:cs typeface="Times New Roman"/>
              </a:rPr>
              <a:t>Decision </a:t>
            </a:r>
            <a:r>
              <a:rPr sz="2217" spc="-4" dirty="0">
                <a:latin typeface="Times New Roman"/>
                <a:cs typeface="Times New Roman"/>
              </a:rPr>
              <a:t>trees classify instances by </a:t>
            </a:r>
            <a:r>
              <a:rPr sz="2217" spc="-9" dirty="0">
                <a:latin typeface="Times New Roman"/>
                <a:cs typeface="Times New Roman"/>
              </a:rPr>
              <a:t>sorting </a:t>
            </a:r>
            <a:r>
              <a:rPr sz="2217" spc="-4" dirty="0">
                <a:latin typeface="Times New Roman"/>
                <a:cs typeface="Times New Roman"/>
              </a:rPr>
              <a:t>them down the tree </a:t>
            </a:r>
            <a:r>
              <a:rPr sz="2217" dirty="0">
                <a:latin typeface="Times New Roman"/>
                <a:cs typeface="Times New Roman"/>
              </a:rPr>
              <a:t>from </a:t>
            </a:r>
            <a:r>
              <a:rPr sz="2217" spc="-4" dirty="0">
                <a:latin typeface="Times New Roman"/>
                <a:cs typeface="Times New Roman"/>
              </a:rPr>
              <a:t>the  root to </a:t>
            </a:r>
            <a:r>
              <a:rPr sz="2217" spc="-13" dirty="0">
                <a:latin typeface="Times New Roman"/>
                <a:cs typeface="Times New Roman"/>
              </a:rPr>
              <a:t>some </a:t>
            </a:r>
            <a:r>
              <a:rPr sz="2217" spc="-4" dirty="0">
                <a:latin typeface="Times New Roman"/>
                <a:cs typeface="Times New Roman"/>
              </a:rPr>
              <a:t>leaf node, </a:t>
            </a:r>
            <a:r>
              <a:rPr sz="2217" spc="-9" dirty="0">
                <a:latin typeface="Times New Roman"/>
                <a:cs typeface="Times New Roman"/>
              </a:rPr>
              <a:t>which </a:t>
            </a:r>
            <a:r>
              <a:rPr sz="2217" spc="-4" dirty="0">
                <a:latin typeface="Times New Roman"/>
                <a:cs typeface="Times New Roman"/>
              </a:rPr>
              <a:t>provides the classification of the</a:t>
            </a:r>
            <a:r>
              <a:rPr sz="2217" spc="-38" dirty="0">
                <a:latin typeface="Times New Roman"/>
                <a:cs typeface="Times New Roman"/>
              </a:rPr>
              <a:t> </a:t>
            </a:r>
            <a:r>
              <a:rPr sz="2217" spc="-4" dirty="0">
                <a:latin typeface="Times New Roman"/>
                <a:cs typeface="Times New Roman"/>
              </a:rPr>
              <a:t>instance.</a:t>
            </a:r>
            <a:endParaRPr sz="2217">
              <a:latin typeface="Times New Roman"/>
              <a:cs typeface="Times New Roman"/>
            </a:endParaRPr>
          </a:p>
          <a:p>
            <a:pPr marL="327586" indent="-317298">
              <a:spcBef>
                <a:spcPts val="512"/>
              </a:spcBef>
              <a:buChar char="•"/>
              <a:tabLst>
                <a:tab pos="327586" algn="l"/>
                <a:tab pos="328127" algn="l"/>
              </a:tabLst>
            </a:pPr>
            <a:r>
              <a:rPr sz="2217" spc="-4" dirty="0">
                <a:latin typeface="Times New Roman"/>
                <a:cs typeface="Times New Roman"/>
              </a:rPr>
              <a:t>Each node in the tree specifies a test of </a:t>
            </a:r>
            <a:r>
              <a:rPr sz="2217" spc="-13" dirty="0">
                <a:latin typeface="Times New Roman"/>
                <a:cs typeface="Times New Roman"/>
              </a:rPr>
              <a:t>some </a:t>
            </a:r>
            <a:r>
              <a:rPr sz="2217" spc="-4" dirty="0">
                <a:latin typeface="Times New Roman"/>
                <a:cs typeface="Times New Roman"/>
              </a:rPr>
              <a:t>attribute of the</a:t>
            </a:r>
            <a:r>
              <a:rPr sz="2217" spc="-81" dirty="0">
                <a:latin typeface="Times New Roman"/>
                <a:cs typeface="Times New Roman"/>
              </a:rPr>
              <a:t> </a:t>
            </a:r>
            <a:r>
              <a:rPr sz="2217" spc="-4" dirty="0">
                <a:latin typeface="Times New Roman"/>
                <a:cs typeface="Times New Roman"/>
              </a:rPr>
              <a:t>instance.</a:t>
            </a:r>
            <a:endParaRPr sz="2217">
              <a:latin typeface="Times New Roman"/>
              <a:cs typeface="Times New Roman"/>
            </a:endParaRPr>
          </a:p>
          <a:p>
            <a:pPr marL="327586" marR="62810" indent="-317298">
              <a:spcBef>
                <a:spcPts val="533"/>
              </a:spcBef>
              <a:buChar char="•"/>
              <a:tabLst>
                <a:tab pos="327586" algn="l"/>
                <a:tab pos="328127" algn="l"/>
              </a:tabLst>
            </a:pPr>
            <a:r>
              <a:rPr sz="2217" spc="-4" dirty="0">
                <a:latin typeface="Times New Roman"/>
                <a:cs typeface="Times New Roman"/>
              </a:rPr>
              <a:t>Each branch descending </a:t>
            </a:r>
            <a:r>
              <a:rPr sz="2217" dirty="0">
                <a:latin typeface="Times New Roman"/>
                <a:cs typeface="Times New Roman"/>
              </a:rPr>
              <a:t>from </a:t>
            </a:r>
            <a:r>
              <a:rPr sz="2217" spc="-4" dirty="0">
                <a:latin typeface="Times New Roman"/>
                <a:cs typeface="Times New Roman"/>
              </a:rPr>
              <a:t>a node corresponds to one of the</a:t>
            </a:r>
            <a:r>
              <a:rPr sz="2217" spc="-90" dirty="0">
                <a:latin typeface="Times New Roman"/>
                <a:cs typeface="Times New Roman"/>
              </a:rPr>
              <a:t> </a:t>
            </a:r>
            <a:r>
              <a:rPr sz="2217" spc="-4" dirty="0">
                <a:latin typeface="Times New Roman"/>
                <a:cs typeface="Times New Roman"/>
              </a:rPr>
              <a:t>possible  values </a:t>
            </a:r>
            <a:r>
              <a:rPr sz="2217" dirty="0">
                <a:latin typeface="Times New Roman"/>
                <a:cs typeface="Times New Roman"/>
              </a:rPr>
              <a:t>for </a:t>
            </a:r>
            <a:r>
              <a:rPr sz="2217" spc="-4" dirty="0">
                <a:latin typeface="Times New Roman"/>
                <a:cs typeface="Times New Roman"/>
              </a:rPr>
              <a:t>the</a:t>
            </a:r>
            <a:r>
              <a:rPr sz="2217" spc="-51" dirty="0">
                <a:latin typeface="Times New Roman"/>
                <a:cs typeface="Times New Roman"/>
              </a:rPr>
              <a:t> </a:t>
            </a:r>
            <a:r>
              <a:rPr sz="2217" spc="-4" dirty="0">
                <a:latin typeface="Times New Roman"/>
                <a:cs typeface="Times New Roman"/>
              </a:rPr>
              <a:t>attribute.</a:t>
            </a:r>
            <a:endParaRPr sz="2217">
              <a:latin typeface="Times New Roman"/>
              <a:cs typeface="Times New Roman"/>
            </a:endParaRPr>
          </a:p>
          <a:p>
            <a:pPr marL="327586" indent="-317298">
              <a:spcBef>
                <a:spcPts val="512"/>
              </a:spcBef>
              <a:buChar char="•"/>
              <a:tabLst>
                <a:tab pos="327586" algn="l"/>
                <a:tab pos="328127" algn="l"/>
              </a:tabLst>
            </a:pPr>
            <a:r>
              <a:rPr sz="2217" spc="-4" dirty="0">
                <a:latin typeface="Times New Roman"/>
                <a:cs typeface="Times New Roman"/>
              </a:rPr>
              <a:t>Each leaf node assigns a</a:t>
            </a:r>
            <a:r>
              <a:rPr sz="2217" spc="-26" dirty="0">
                <a:latin typeface="Times New Roman"/>
                <a:cs typeface="Times New Roman"/>
              </a:rPr>
              <a:t> </a:t>
            </a:r>
            <a:r>
              <a:rPr sz="2217" spc="-4" dirty="0">
                <a:latin typeface="Times New Roman"/>
                <a:cs typeface="Times New Roman"/>
              </a:rPr>
              <a:t>classification.</a:t>
            </a:r>
            <a:endParaRPr sz="2217">
              <a:latin typeface="Times New Roman"/>
              <a:cs typeface="Times New Roman"/>
            </a:endParaRPr>
          </a:p>
          <a:p>
            <a:pPr marL="327586" indent="-317298">
              <a:spcBef>
                <a:spcPts val="533"/>
              </a:spcBef>
              <a:buChar char="•"/>
              <a:tabLst>
                <a:tab pos="327586" algn="l"/>
                <a:tab pos="328127" algn="l"/>
              </a:tabLst>
            </a:pPr>
            <a:r>
              <a:rPr sz="2217" spc="-4" dirty="0">
                <a:latin typeface="Times New Roman"/>
                <a:cs typeface="Times New Roman"/>
              </a:rPr>
              <a:t>The</a:t>
            </a:r>
            <a:r>
              <a:rPr sz="2217" spc="-9" dirty="0">
                <a:latin typeface="Times New Roman"/>
                <a:cs typeface="Times New Roman"/>
              </a:rPr>
              <a:t> </a:t>
            </a:r>
            <a:r>
              <a:rPr sz="2217" spc="-4" dirty="0">
                <a:latin typeface="Times New Roman"/>
                <a:cs typeface="Times New Roman"/>
              </a:rPr>
              <a:t>instance</a:t>
            </a:r>
            <a:endParaRPr sz="2217">
              <a:latin typeface="Times New Roman"/>
              <a:cs typeface="Times New Roman"/>
            </a:endParaRPr>
          </a:p>
          <a:p>
            <a:pPr marL="431547" marR="61185" indent="210087">
              <a:lnSpc>
                <a:spcPts val="3189"/>
              </a:lnSpc>
              <a:spcBef>
                <a:spcPts val="174"/>
              </a:spcBef>
            </a:pPr>
            <a:r>
              <a:rPr sz="2217" spc="-9" dirty="0">
                <a:latin typeface="Times New Roman"/>
                <a:cs typeface="Times New Roman"/>
              </a:rPr>
              <a:t>(Outlook=Sunny, Temperature=Hot, </a:t>
            </a:r>
            <a:r>
              <a:rPr sz="2217" spc="-13" dirty="0">
                <a:latin typeface="Times New Roman"/>
                <a:cs typeface="Times New Roman"/>
              </a:rPr>
              <a:t>Humidity=High, </a:t>
            </a:r>
            <a:r>
              <a:rPr sz="2217" spc="-9" dirty="0">
                <a:latin typeface="Times New Roman"/>
                <a:cs typeface="Times New Roman"/>
              </a:rPr>
              <a:t>Wind=Strong)  </a:t>
            </a:r>
            <a:r>
              <a:rPr sz="2217" spc="-4" dirty="0">
                <a:latin typeface="Times New Roman"/>
                <a:cs typeface="Times New Roman"/>
              </a:rPr>
              <a:t>is classified as a negative</a:t>
            </a:r>
            <a:r>
              <a:rPr sz="2217" spc="-68" dirty="0">
                <a:latin typeface="Times New Roman"/>
                <a:cs typeface="Times New Roman"/>
              </a:rPr>
              <a:t> </a:t>
            </a:r>
            <a:r>
              <a:rPr sz="2217" spc="-4" dirty="0">
                <a:latin typeface="Times New Roman"/>
                <a:cs typeface="Times New Roman"/>
              </a:rPr>
              <a:t>instance.</a:t>
            </a:r>
            <a:endParaRPr sz="2217">
              <a:latin typeface="Times New Roman"/>
              <a:cs typeface="Times New Roman"/>
            </a:endParaRPr>
          </a:p>
        </p:txBody>
      </p:sp>
    </p:spTree>
    <p:extLst>
      <p:ext uri="{BB962C8B-B14F-4D97-AF65-F5344CB8AC3E}">
        <p14:creationId xmlns:p14="http://schemas.microsoft.com/office/powerpoint/2010/main" val="3829581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1500</TotalTime>
  <Words>9403</Words>
  <Application>Microsoft Office PowerPoint</Application>
  <PresentationFormat>Custom</PresentationFormat>
  <Paragraphs>1092</Paragraphs>
  <Slides>167</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167</vt:i4>
      </vt:variant>
    </vt:vector>
  </HeadingPairs>
  <TitlesOfParts>
    <vt:vector size="184" baseType="lpstr">
      <vt:lpstr>Arial</vt:lpstr>
      <vt:lpstr>Calibri</vt:lpstr>
      <vt:lpstr>Cambria</vt:lpstr>
      <vt:lpstr>Courier New</vt:lpstr>
      <vt:lpstr>Freight Sans</vt:lpstr>
      <vt:lpstr>Gulim</vt:lpstr>
      <vt:lpstr>medium-content-sans-serif-font</vt:lpstr>
      <vt:lpstr>medium-content-serif-font</vt:lpstr>
      <vt:lpstr>Menlo</vt:lpstr>
      <vt:lpstr>Open Sans</vt:lpstr>
      <vt:lpstr>Roboto</vt:lpstr>
      <vt:lpstr>Segoe UI</vt:lpstr>
      <vt:lpstr>Symbol</vt:lpstr>
      <vt:lpstr>Tahoma</vt:lpstr>
      <vt:lpstr>Times New Roman</vt:lpstr>
      <vt:lpstr>Wingdings</vt:lpstr>
      <vt:lpstr>Office Theme</vt:lpstr>
      <vt:lpstr>Machine Learning Techniques [KCS-055] </vt:lpstr>
      <vt:lpstr>Learning</vt:lpstr>
      <vt:lpstr>Traditional Learning v/s Machine Learning</vt:lpstr>
      <vt:lpstr>Learning System</vt:lpstr>
      <vt:lpstr>Example of Machine Learning</vt:lpstr>
      <vt:lpstr>Example of Machine Learning</vt:lpstr>
      <vt:lpstr>Types of Learning </vt:lpstr>
      <vt:lpstr>What is Supervised Learning? </vt:lpstr>
      <vt:lpstr>Block Diagram of Supervised Learning</vt:lpstr>
      <vt:lpstr>What is Unsupervised Learning? </vt:lpstr>
      <vt:lpstr>Block Diagram of Unsupervised Learning</vt:lpstr>
      <vt:lpstr>What is Reinforcement Learning? </vt:lpstr>
      <vt:lpstr>Block Diagram of Reinforcement Learning</vt:lpstr>
      <vt:lpstr>Supervised Learning vs Unsupervised Learning</vt:lpstr>
      <vt:lpstr>Well-Posed Learning Problems</vt:lpstr>
      <vt:lpstr>Well-Posed Learning Problems : Examples</vt:lpstr>
      <vt:lpstr>Well-Posed Learning Problems : Examples (cont.)</vt:lpstr>
      <vt:lpstr>Designing a Learning System</vt:lpstr>
      <vt:lpstr>Choosing the Training Experience</vt:lpstr>
      <vt:lpstr>Choosing the Training Experience (cont.)</vt:lpstr>
      <vt:lpstr>Choosing the Training Experience (cont.)</vt:lpstr>
      <vt:lpstr>Choosing the Target Function</vt:lpstr>
      <vt:lpstr>Choosing the Target Function (cont.)</vt:lpstr>
      <vt:lpstr>Choosing a Representation for the Target  Function</vt:lpstr>
      <vt:lpstr>Choosing a Function Approximation Algorithm</vt:lpstr>
      <vt:lpstr>Choosing a Function Approximation Algorithm  (cont.)</vt:lpstr>
      <vt:lpstr>The Final Design</vt:lpstr>
      <vt:lpstr>The Final Design (cont.)</vt:lpstr>
      <vt:lpstr>The Final Design (cont.)</vt:lpstr>
      <vt:lpstr>The Final Design (cont.)</vt:lpstr>
      <vt:lpstr>Choices in Designing the Checkers Learning  Problem</vt:lpstr>
      <vt:lpstr>History of ML</vt:lpstr>
      <vt:lpstr>History of ML</vt:lpstr>
      <vt:lpstr>History of ML</vt:lpstr>
      <vt:lpstr>History of ML : The Perceptron</vt:lpstr>
      <vt:lpstr>History of ML</vt:lpstr>
      <vt:lpstr>History of ML</vt:lpstr>
      <vt:lpstr>History of ML</vt:lpstr>
      <vt:lpstr>Machine Learning and Artificial Intelligence take Separate Paths</vt:lpstr>
      <vt:lpstr>Machine Learning and Artificial Intelligence take Separate Paths (continued)</vt:lpstr>
      <vt:lpstr>History of ML (Boosting)</vt:lpstr>
      <vt:lpstr>Boosting</vt:lpstr>
      <vt:lpstr>History of ML</vt:lpstr>
      <vt:lpstr>History of ML</vt:lpstr>
      <vt:lpstr>Machine Learning at Present </vt:lpstr>
      <vt:lpstr>Machine Learning at Present </vt:lpstr>
      <vt:lpstr>Artificial Neural Networks </vt:lpstr>
      <vt:lpstr>Artificial Neural Network</vt:lpstr>
      <vt:lpstr>Artificial Neural Network : Definition</vt:lpstr>
      <vt:lpstr>Perceptron</vt:lpstr>
      <vt:lpstr>Explanation of Perceptron</vt:lpstr>
      <vt:lpstr>Activation function </vt:lpstr>
      <vt:lpstr>Now the question arises why do we need Non-Linearity?</vt:lpstr>
      <vt:lpstr>Types of Activation Functions:</vt:lpstr>
      <vt:lpstr>PowerPoint Presentation</vt:lpstr>
      <vt:lpstr>Types of Activation Functions:</vt:lpstr>
      <vt:lpstr>Types of Activation Functions:</vt:lpstr>
      <vt:lpstr>Types of Activation Functions:</vt:lpstr>
      <vt:lpstr>Types of Activation Functions:</vt:lpstr>
      <vt:lpstr>Types of Activation Functions:</vt:lpstr>
      <vt:lpstr>Types of Activation Functions:</vt:lpstr>
      <vt:lpstr>Types of Activation Functions:</vt:lpstr>
      <vt:lpstr>Types of Activation Functions:</vt:lpstr>
      <vt:lpstr>How does the Neural network work? </vt:lpstr>
      <vt:lpstr>How does the Neural network work? </vt:lpstr>
      <vt:lpstr>How does the Neural network work? </vt:lpstr>
      <vt:lpstr>How does the Neural network work? </vt:lpstr>
      <vt:lpstr>How do Neural networks learn? </vt:lpstr>
      <vt:lpstr>How do Neural networks learn?</vt:lpstr>
      <vt:lpstr>How do Neural networks learn?</vt:lpstr>
      <vt:lpstr>How do Neural networks learn?</vt:lpstr>
      <vt:lpstr>How do Neural networks learn?</vt:lpstr>
      <vt:lpstr>How do Neural networks learn?</vt:lpstr>
      <vt:lpstr>How do Neural networks learn?</vt:lpstr>
      <vt:lpstr>How do Neural networks learn?</vt:lpstr>
      <vt:lpstr>v</vt:lpstr>
      <vt:lpstr>How do Neural networks learn?</vt:lpstr>
      <vt:lpstr>Training ANN with Stochastic Gradient Descent </vt:lpstr>
      <vt:lpstr>Training ANN with Stochastic Gradient Descent </vt:lpstr>
      <vt:lpstr>Clustering in Machine Learning </vt:lpstr>
      <vt:lpstr>Example of Clustering</vt:lpstr>
      <vt:lpstr>Why Clustering ?</vt:lpstr>
      <vt:lpstr>Clustering Methods : </vt:lpstr>
      <vt:lpstr>Other Methods</vt:lpstr>
      <vt:lpstr>Clustering Algorithms : </vt:lpstr>
      <vt:lpstr>Applications of Clustering in different fields </vt:lpstr>
      <vt:lpstr>Reinforcement Learning</vt:lpstr>
      <vt:lpstr>Example: Reinforcement Learning</vt:lpstr>
      <vt:lpstr>Main points in Reinforcement learning – </vt:lpstr>
      <vt:lpstr>Supervised Learning vs Reinforcement Learning</vt:lpstr>
      <vt:lpstr>Types of Reinforcement: There are two types of Reinforcement: </vt:lpstr>
      <vt:lpstr>Various Practical applications of Reinforcement Learning – </vt:lpstr>
      <vt:lpstr>Decision Tree Learning</vt:lpstr>
      <vt:lpstr>PowerPoint Presentation</vt:lpstr>
      <vt:lpstr>PowerPoint Presentation</vt:lpstr>
      <vt:lpstr>Decision Tree Learning</vt:lpstr>
      <vt:lpstr>Decision Tree for PlayTennis</vt:lpstr>
      <vt:lpstr>Decision Tree</vt:lpstr>
      <vt:lpstr>Decision Tree</vt:lpstr>
      <vt:lpstr>When to Consider Decision Trees</vt:lpstr>
      <vt:lpstr>Top-Down Induction of Decision Trees -- ID3</vt:lpstr>
      <vt:lpstr>Which Attribute is ”best”?</vt:lpstr>
      <vt:lpstr>Which Attribute is ”best”?</vt:lpstr>
      <vt:lpstr>Entropy</vt:lpstr>
      <vt:lpstr>Entropy</vt:lpstr>
      <vt:lpstr>Entropy</vt:lpstr>
      <vt:lpstr>Entropy – Information Theory</vt:lpstr>
      <vt:lpstr>Entropy – Non-Boolean Target Classification</vt:lpstr>
      <vt:lpstr>Information Gain</vt:lpstr>
      <vt:lpstr>Information Gain</vt:lpstr>
      <vt:lpstr>Which attribute is the best classifier?</vt:lpstr>
      <vt:lpstr>Which attribute is the best classifier?</vt:lpstr>
      <vt:lpstr>ID3 - Training Examples – [9+,5-]</vt:lpstr>
      <vt:lpstr>ID3 – Selecting Next Attribute</vt:lpstr>
      <vt:lpstr>ID3 – Selecting Next Attribute</vt:lpstr>
      <vt:lpstr>ID3 – Selecting Next Attribute</vt:lpstr>
      <vt:lpstr>Best Attribute - Outlook</vt:lpstr>
      <vt:lpstr>ID3 - Ssunny</vt:lpstr>
      <vt:lpstr>ID3 - Result</vt:lpstr>
      <vt:lpstr>ID3 - Algorithm</vt:lpstr>
      <vt:lpstr>Hypothesis Space Search in  Decision Tree Learning (ID3)</vt:lpstr>
      <vt:lpstr>Hypothesis Space Search in  Decision Tree Learning (ID3)</vt:lpstr>
      <vt:lpstr>ID3 - Capabilities and Limitations</vt:lpstr>
      <vt:lpstr>Inductive Bias in ID3</vt:lpstr>
      <vt:lpstr>Inductive Bias in ID3 - Occam’s Razor</vt:lpstr>
      <vt:lpstr>Inductive Bias in ID3 –  Restriction Bias and Preference Bias</vt:lpstr>
      <vt:lpstr>Inductive Bias in ID3 –  Restriction Bias and Preference Bias</vt:lpstr>
      <vt:lpstr>Overfitting</vt:lpstr>
      <vt:lpstr>Overfitting</vt:lpstr>
      <vt:lpstr>Avoid Overfitting</vt:lpstr>
      <vt:lpstr>Avoid Overfitting - Reduced-Error Pruning</vt:lpstr>
      <vt:lpstr>Effect of Reduced Error Pruning</vt:lpstr>
      <vt:lpstr>Rule-Post Pruning</vt:lpstr>
      <vt:lpstr>Converting a Decision Tree to Rules</vt:lpstr>
      <vt:lpstr>Pruning Rules</vt:lpstr>
      <vt:lpstr>Why Convert The Decision Tree To Rules Before Pruning?</vt:lpstr>
      <vt:lpstr>Continuous-Valued Attributes</vt:lpstr>
      <vt:lpstr>Continuous-Valued Attributes - Example</vt:lpstr>
      <vt:lpstr>Alternative Selection Measures</vt:lpstr>
      <vt:lpstr>Split Information</vt:lpstr>
      <vt:lpstr>Practical Issues on Split Information</vt:lpstr>
      <vt:lpstr>Missing Attribute Values</vt:lpstr>
      <vt:lpstr>Attributes with Differing Costs</vt:lpstr>
      <vt:lpstr>Main Points with Decision Tree Learning</vt:lpstr>
      <vt:lpstr>Bayesian Networks</vt:lpstr>
      <vt:lpstr>Descriptive, diagnostic, predictive &amp; prescriptive analytics with Bayesian networks </vt:lpstr>
      <vt:lpstr>Bayesian Networks</vt:lpstr>
      <vt:lpstr>Bayesian Networks</vt:lpstr>
      <vt:lpstr>Bayesian Networks</vt:lpstr>
      <vt:lpstr>Bayesian Networks</vt:lpstr>
      <vt:lpstr>Bayesian Networks</vt:lpstr>
      <vt:lpstr>Bayesian Networks</vt:lpstr>
      <vt:lpstr>Support Vector Machines</vt:lpstr>
      <vt:lpstr>Support Vector Machine for Multi-Class Problems</vt:lpstr>
      <vt:lpstr>SVM for complex (Non Linearly Separable) </vt:lpstr>
      <vt:lpstr>Kernelized SVM </vt:lpstr>
      <vt:lpstr>Genetic Algorithms</vt:lpstr>
      <vt:lpstr>Foundation of Genetic Algorithms</vt:lpstr>
      <vt:lpstr>Search space</vt:lpstr>
      <vt:lpstr>Fitness Score </vt:lpstr>
      <vt:lpstr>Issues in Machine Learning</vt:lpstr>
      <vt:lpstr>Issues in Machine Learning (cont.)</vt:lpstr>
      <vt:lpstr>Data Science</vt:lpstr>
      <vt:lpstr>Common Disciplines of a Data Scientist</vt:lpstr>
      <vt:lpstr>The Data Science Life Cycle </vt:lpstr>
      <vt:lpstr>Data Science vs Machine Learning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Rajat Verma</dc:creator>
  <cp:lastModifiedBy>Rajat Verma</cp:lastModifiedBy>
  <cp:revision>26</cp:revision>
  <dcterms:created xsi:type="dcterms:W3CDTF">2020-07-18T14:48:16Z</dcterms:created>
  <dcterms:modified xsi:type="dcterms:W3CDTF">2020-08-08T06:32:14Z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2009-01-20T00:00:00Z</vt:filetime>
  </property>
  <property fmtid="{D5CDD505-2E9C-101B-9397-08002B2CF9AE}" pid="3" name="Creator">
    <vt:lpwstr>PowerPoint용 Acrobat PDFMaker 7.0.5</vt:lpwstr>
  </property>
  <property fmtid="{D5CDD505-2E9C-101B-9397-08002B2CF9AE}" pid="4" name="LastSaved">
    <vt:filetime>2020-07-18T00:00:00Z</vt:filetime>
  </property>
</Properties>
</file>