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65" r:id="rId4"/>
    <p:sldId id="274" r:id="rId5"/>
    <p:sldId id="275" r:id="rId6"/>
    <p:sldId id="276" r:id="rId7"/>
    <p:sldId id="277" r:id="rId8"/>
    <p:sldId id="278" r:id="rId9"/>
    <p:sldId id="279" r:id="rId10"/>
    <p:sldId id="287" r:id="rId11"/>
    <p:sldId id="291" r:id="rId12"/>
    <p:sldId id="290" r:id="rId13"/>
    <p:sldId id="273" r:id="rId14"/>
    <p:sldId id="292" r:id="rId15"/>
    <p:sldId id="272" r:id="rId16"/>
    <p:sldId id="297" r:id="rId17"/>
    <p:sldId id="298" r:id="rId18"/>
    <p:sldId id="300"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p:scale>
          <a:sx n="70" d="100"/>
          <a:sy n="70" d="100"/>
        </p:scale>
        <p:origin x="264" y="389"/>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12/1/2021</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12/1/2021</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emf"/><Relationship Id="rId1" Type="http://schemas.openxmlformats.org/officeDocument/2006/relationships/slideLayout" Target="../slideLayouts/slideLayout10.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282105" y="3734672"/>
            <a:ext cx="4881489" cy="923330"/>
          </a:xfrm>
          <a:prstGeom prst="rect">
            <a:avLst/>
          </a:prstGeom>
          <a:noFill/>
        </p:spPr>
        <p:txBody>
          <a:bodyPr wrap="square" rtlCol="0">
            <a:spAutoFit/>
          </a:bodyPr>
          <a:lstStyle/>
          <a:p>
            <a:r>
              <a:rPr lang="en-US" b="1" dirty="0">
                <a:solidFill>
                  <a:schemeClr val="accent1"/>
                </a:solidFill>
              </a:rPr>
              <a:t>Analysis of Customer Churn</a:t>
            </a:r>
          </a:p>
          <a:p>
            <a:r>
              <a:rPr lang="en-US" b="1" dirty="0">
                <a:solidFill>
                  <a:schemeClr val="accent1"/>
                </a:solidFill>
              </a:rPr>
              <a:t>Presented By, </a:t>
            </a:r>
          </a:p>
          <a:p>
            <a:r>
              <a:rPr lang="en-US" b="1" dirty="0">
                <a:solidFill>
                  <a:schemeClr val="accent1"/>
                </a:solidFill>
              </a:rPr>
              <a:t>Abhay Ankit</a:t>
            </a: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19496" y="62166"/>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10" name="TextBox 9">
            <a:extLst>
              <a:ext uri="{FF2B5EF4-FFF2-40B4-BE49-F238E27FC236}">
                <a16:creationId xmlns:a16="http://schemas.microsoft.com/office/drawing/2014/main" id="{3BE3422A-8541-4FDA-98C4-63FB963273EB}"/>
              </a:ext>
            </a:extLst>
          </p:cNvPr>
          <p:cNvSpPr txBox="1"/>
          <p:nvPr/>
        </p:nvSpPr>
        <p:spPr>
          <a:xfrm>
            <a:off x="133196" y="1352004"/>
            <a:ext cx="9990518"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u="sng" dirty="0">
                <a:latin typeface="Verdana" panose="020B0604030504040204" pitchFamily="34" charset="0"/>
                <a:ea typeface="Verdana" panose="020B0604030504040204" pitchFamily="34" charset="0"/>
              </a:rPr>
              <a:t>Steps performed before Model Building: -</a:t>
            </a:r>
          </a:p>
          <a:p>
            <a:pPr algn="just"/>
            <a:endParaRPr lang="en-IN" sz="2000" b="1" u="sng"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Treating null values</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Outlier Treatment</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Treating anomaly</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Scaling data</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Replacing object type categorical variable with integer types.</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pPr>
            <a:r>
              <a:rPr lang="en-IN" sz="2000" b="1" u="sng" dirty="0">
                <a:latin typeface="Verdana" panose="020B0604030504040204" pitchFamily="34" charset="0"/>
                <a:ea typeface="Verdana" panose="020B0604030504040204" pitchFamily="34" charset="0"/>
              </a:rPr>
              <a:t>Modelling Approach </a:t>
            </a:r>
          </a:p>
          <a:p>
            <a:pPr algn="just"/>
            <a:endParaRPr lang="en-IN" sz="2000" b="1" u="sng"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Checking behaviour of customers against the pattern and alert about potential churners for the business.</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Get information about the customer’s pain points and choosing effective retention actions.</a:t>
            </a: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Building classification model regarding shared behavioural pattern of customers who already abandon purchasing.</a:t>
            </a:r>
          </a:p>
          <a:p>
            <a:pPr marL="342900" indent="-342900" algn="just">
              <a:buFont typeface="Wingdings" panose="05000000000000000000" pitchFamily="2" charset="2"/>
              <a:buChar char="ü"/>
            </a:pPr>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5807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19496" y="62166"/>
            <a:ext cx="9116863" cy="1323439"/>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 Cont.</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10" name="TextBox 9">
            <a:extLst>
              <a:ext uri="{FF2B5EF4-FFF2-40B4-BE49-F238E27FC236}">
                <a16:creationId xmlns:a16="http://schemas.microsoft.com/office/drawing/2014/main" id="{3BE3422A-8541-4FDA-98C4-63FB963273EB}"/>
              </a:ext>
            </a:extLst>
          </p:cNvPr>
          <p:cNvSpPr txBox="1"/>
          <p:nvPr/>
        </p:nvSpPr>
        <p:spPr>
          <a:xfrm>
            <a:off x="100506" y="1450279"/>
            <a:ext cx="10578379" cy="5940088"/>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u="sng" dirty="0">
                <a:latin typeface="Verdana" panose="020B0604030504040204" pitchFamily="34" charset="0"/>
                <a:ea typeface="Verdana" panose="020B0604030504040204" pitchFamily="34" charset="0"/>
              </a:rPr>
              <a:t>Modelling Approach Cont.</a:t>
            </a:r>
          </a:p>
          <a:p>
            <a:pPr algn="just"/>
            <a:endParaRPr lang="en-IN" sz="2000" b="1" u="sng"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Building classification model to categorize customers in different class/category (churner/non-churner).</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To do the same we have below mentioned machine learning models:-</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Logistic Regression</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Linear Discriminant Analysis (LDA)</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KNN</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Naïve Bayes</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Bagging (Random Forest)</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Ada- Boosting</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Gradient Boosting</a:t>
            </a:r>
          </a:p>
          <a:p>
            <a:pPr marL="342900"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Support Vector Machine (SVM)</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The above mentioned models can be hyper tuned to attain better accuracy.</a:t>
            </a:r>
          </a:p>
          <a:p>
            <a:pPr marL="342900" indent="-342900" algn="jus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450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76644" y="843249"/>
            <a:ext cx="10835642" cy="954107"/>
          </a:xfrm>
          <a:prstGeom prst="rect">
            <a:avLst/>
          </a:prstGeom>
        </p:spPr>
        <p:txBody>
          <a:bodyPr wrap="square" anchor="t">
            <a:spAutoFit/>
          </a:bodyPr>
          <a:lstStyle/>
          <a:p>
            <a:r>
              <a:rPr lang="en-US" sz="2000" dirty="0">
                <a:solidFill>
                  <a:srgbClr val="000000"/>
                </a:solidFill>
                <a:latin typeface="+mn-lt"/>
              </a:rPr>
              <a:t>Multiple models within each type are built and Optimal model is  selected for comparison:-</a:t>
            </a:r>
          </a:p>
          <a:p>
            <a:endParaRPr lang="en-US" sz="3600" b="1" dirty="0">
              <a:solidFill>
                <a:srgbClr val="0070C0"/>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7" name="Picture 6">
            <a:extLst>
              <a:ext uri="{FF2B5EF4-FFF2-40B4-BE49-F238E27FC236}">
                <a16:creationId xmlns:a16="http://schemas.microsoft.com/office/drawing/2014/main" id="{ED36C8DC-AC88-479E-B3DE-1FCE83089698}"/>
              </a:ext>
            </a:extLst>
          </p:cNvPr>
          <p:cNvPicPr>
            <a:picLocks noChangeAspect="1"/>
          </p:cNvPicPr>
          <p:nvPr/>
        </p:nvPicPr>
        <p:blipFill>
          <a:blip r:embed="rId2"/>
          <a:stretch>
            <a:fillRect/>
          </a:stretch>
        </p:blipFill>
        <p:spPr>
          <a:xfrm>
            <a:off x="376644" y="1320302"/>
            <a:ext cx="10312465" cy="5079274"/>
          </a:xfrm>
          <a:prstGeom prst="rect">
            <a:avLst/>
          </a:prstGeom>
        </p:spPr>
      </p:pic>
      <p:sp>
        <p:nvSpPr>
          <p:cNvPr id="8" name="Rectangle 7">
            <a:extLst>
              <a:ext uri="{FF2B5EF4-FFF2-40B4-BE49-F238E27FC236}">
                <a16:creationId xmlns:a16="http://schemas.microsoft.com/office/drawing/2014/main" id="{376A4C98-19F9-4829-A8D6-8EFC69096008}"/>
              </a:ext>
            </a:extLst>
          </p:cNvPr>
          <p:cNvSpPr/>
          <p:nvPr/>
        </p:nvSpPr>
        <p:spPr>
          <a:xfrm>
            <a:off x="371896" y="133722"/>
            <a:ext cx="9116863" cy="646331"/>
          </a:xfrm>
          <a:prstGeom prst="rect">
            <a:avLst/>
          </a:prstGeom>
        </p:spPr>
        <p:txBody>
          <a:bodyPr wrap="square" anchor="t">
            <a:spAutoFit/>
          </a:bodyPr>
          <a:lstStyle/>
          <a:p>
            <a:r>
              <a:rPr lang="en-US" sz="3600" b="1" dirty="0">
                <a:solidFill>
                  <a:srgbClr val="0070C0"/>
                </a:solidFill>
                <a:latin typeface="Arial" panose="020B0604020202020204" pitchFamily="34" charset="0"/>
                <a:cs typeface="Arial" panose="020B0604020202020204" pitchFamily="34" charset="0"/>
              </a:rPr>
              <a:t>Model’s Comparison Across Parameters</a:t>
            </a:r>
          </a:p>
        </p:txBody>
      </p:sp>
    </p:spTree>
    <p:extLst>
      <p:ext uri="{BB962C8B-B14F-4D97-AF65-F5344CB8AC3E}">
        <p14:creationId xmlns:p14="http://schemas.microsoft.com/office/powerpoint/2010/main" val="21978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71718"/>
            <a:ext cx="599366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134948" y="1366897"/>
            <a:ext cx="10696338" cy="4924425"/>
          </a:xfrm>
          <a:prstGeom prst="rect">
            <a:avLst/>
          </a:prstGeom>
          <a:noFill/>
        </p:spPr>
        <p:txBody>
          <a:bodyPr wrap="square" rtlCol="0">
            <a:spAutoFit/>
          </a:bodyPr>
          <a:lstStyle/>
          <a:p>
            <a:pPr marL="457200" indent="-457200">
              <a:buFont typeface="Arial" panose="020B0604020202020204" pitchFamily="34" charset="0"/>
              <a:buChar char="•"/>
            </a:pPr>
            <a:r>
              <a:rPr lang="en-IN" sz="2600" dirty="0"/>
              <a:t>Business have visibility in tier-1 city.</a:t>
            </a:r>
          </a:p>
          <a:p>
            <a:pPr marL="457200" indent="-457200">
              <a:buFont typeface="Arial" panose="020B0604020202020204" pitchFamily="34" charset="0"/>
              <a:buChar char="•"/>
            </a:pPr>
            <a:r>
              <a:rPr lang="en-IN" sz="2600" dirty="0"/>
              <a:t>Mostly customer rated “3” for the services provided by the business.</a:t>
            </a:r>
          </a:p>
          <a:p>
            <a:pPr marL="457200" indent="-457200">
              <a:buFont typeface="Arial" panose="020B0604020202020204" pitchFamily="34" charset="0"/>
              <a:buChar char="•"/>
            </a:pPr>
            <a:r>
              <a:rPr lang="en-IN" sz="2600" dirty="0"/>
              <a:t>Mostly customer rated “3” for the interactions they have customer care representative’s.</a:t>
            </a:r>
          </a:p>
          <a:p>
            <a:pPr marL="457200" indent="-457200">
              <a:buFont typeface="Arial" panose="020B0604020202020204" pitchFamily="34" charset="0"/>
              <a:buChar char="•"/>
            </a:pPr>
            <a:r>
              <a:rPr lang="en-IN" sz="2600" dirty="0"/>
              <a:t>Transaction via UPI and e-wallet is very low.</a:t>
            </a:r>
          </a:p>
          <a:p>
            <a:pPr marL="457200" indent="-457200">
              <a:buFont typeface="Arial" panose="020B0604020202020204" pitchFamily="34" charset="0"/>
              <a:buChar char="•"/>
            </a:pPr>
            <a:r>
              <a:rPr lang="en-IN" sz="2600" dirty="0"/>
              <a:t>Maximum churn is from the account segment “Regular+”.</a:t>
            </a:r>
          </a:p>
          <a:p>
            <a:pPr marL="457200" indent="-457200">
              <a:buFont typeface="Arial" panose="020B0604020202020204" pitchFamily="34" charset="0"/>
              <a:buChar char="•"/>
            </a:pPr>
            <a:r>
              <a:rPr lang="en-IN" sz="2600" dirty="0"/>
              <a:t>Customer’s with marital status is “single” contributes max towards churn.</a:t>
            </a:r>
          </a:p>
          <a:p>
            <a:pPr marL="457200" indent="-457200">
              <a:buFont typeface="Arial" panose="020B0604020202020204" pitchFamily="34" charset="0"/>
              <a:buChar char="•"/>
            </a:pPr>
            <a:r>
              <a:rPr lang="en-IN" sz="2600" dirty="0"/>
              <a:t>Any complaints raised in last 12 months doesn’t show any impact toward churn.</a:t>
            </a:r>
          </a:p>
          <a:p>
            <a:pPr marL="457200" indent="-457200">
              <a:buFont typeface="Arial" panose="020B0604020202020204" pitchFamily="34" charset="0"/>
              <a:buChar char="•"/>
            </a:pPr>
            <a:r>
              <a:rPr lang="en-US" sz="2600" dirty="0"/>
              <a:t>Tenure and cashback are directly proportional to each other.</a:t>
            </a:r>
          </a:p>
          <a:p>
            <a:pPr marL="457200" indent="-457200">
              <a:buFont typeface="Arial" panose="020B0604020202020204" pitchFamily="34" charset="0"/>
              <a:buChar char="•"/>
            </a:pPr>
            <a:r>
              <a:rPr lang="en-US" sz="2600" dirty="0"/>
              <a:t>Computer usage is more in tier 1 city followed by tier 3 and tier 2 city.</a:t>
            </a:r>
            <a:endParaRPr lang="en-IN" sz="2600" dirty="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207328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435429" y="71718"/>
            <a:ext cx="896982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Model Building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34948" y="721069"/>
            <a:ext cx="10696338" cy="6432530"/>
          </a:xfrm>
          <a:prstGeom prst="rect">
            <a:avLst/>
          </a:prstGeom>
          <a:noFill/>
        </p:spPr>
        <p:txBody>
          <a:bodyPr wrap="square" rtlCol="0">
            <a:spAutoFit/>
          </a:bodyPr>
          <a:lstStyle/>
          <a:p>
            <a:pPr marL="457200" indent="-457200">
              <a:buFont typeface="Arial" panose="020B0604020202020204" pitchFamily="34" charset="0"/>
              <a:buChar char="•"/>
            </a:pPr>
            <a:r>
              <a:rPr lang="en-US" sz="2300" dirty="0"/>
              <a:t>From the above tabular representation of all the scores for training and testing dataset across various model we can conclude that the KNN model with default values of hyper-parameters is best optimized for the given dataset. (highlighted in BOLD)</a:t>
            </a:r>
          </a:p>
          <a:p>
            <a:pPr marL="457200" indent="-457200">
              <a:buFont typeface="Arial" panose="020B0604020202020204" pitchFamily="34" charset="0"/>
              <a:buChar char="•"/>
            </a:pPr>
            <a:r>
              <a:rPr lang="en-US" sz="2300" dirty="0"/>
              <a:t>There is marginal difference in accuracy for Logistic regression and LDA, but comparatively LDA had a little better performance than logistic regression.</a:t>
            </a:r>
          </a:p>
          <a:p>
            <a:pPr marL="457200" indent="-457200">
              <a:buFont typeface="Arial" panose="020B0604020202020204" pitchFamily="34" charset="0"/>
              <a:buChar char="•"/>
            </a:pPr>
            <a:r>
              <a:rPr lang="en-US" sz="2300" dirty="0"/>
              <a:t>Model with bagging and boosting is also well optimized but difference in accuracy for training and testing dataset is little on the higher side as compared to KNN.</a:t>
            </a:r>
          </a:p>
          <a:p>
            <a:pPr marL="457200" indent="-457200">
              <a:buFont typeface="Arial" panose="020B0604020202020204" pitchFamily="34" charset="0"/>
              <a:buChar char="•"/>
            </a:pPr>
            <a:r>
              <a:rPr lang="en-US" sz="2300" dirty="0"/>
              <a:t>Other model’s namely Naïve Bayes, LDA and SVM worked well on training dataset but the accuracy came down when performed over testing dataset. Which indicates overfitting of data in that model.</a:t>
            </a:r>
          </a:p>
          <a:p>
            <a:pPr marL="457200" indent="-457200">
              <a:buFont typeface="Arial" panose="020B0604020202020204" pitchFamily="34" charset="0"/>
              <a:buChar char="•"/>
            </a:pPr>
            <a:r>
              <a:rPr lang="en-US" sz="2300" dirty="0"/>
              <a:t>All models built on balances dataset showed overfitting.</a:t>
            </a:r>
          </a:p>
          <a:p>
            <a:pPr marL="457200" indent="-457200">
              <a:buFont typeface="Arial" panose="020B0604020202020204" pitchFamily="34" charset="0"/>
              <a:buChar char="•"/>
            </a:pPr>
            <a:r>
              <a:rPr lang="en-US" sz="2300" b="1" u="sng" dirty="0"/>
              <a:t>We also understand that the accuracy and other measuring parameter of a model can be improved by trying various other combinations of hyper-parameter. Model building is an iterative process. Model performance both on training and testing dataset can be improves</a:t>
            </a:r>
          </a:p>
          <a:p>
            <a:endParaRPr lang="en-IN" sz="28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15970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49774" y="56356"/>
            <a:ext cx="10026340"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4" name="TextBox 3">
            <a:extLst>
              <a:ext uri="{FF2B5EF4-FFF2-40B4-BE49-F238E27FC236}">
                <a16:creationId xmlns:a16="http://schemas.microsoft.com/office/drawing/2014/main" id="{77F1603F-890A-4793-985C-61735BA4816D}"/>
              </a:ext>
            </a:extLst>
          </p:cNvPr>
          <p:cNvSpPr txBox="1"/>
          <p:nvPr/>
        </p:nvSpPr>
        <p:spPr>
          <a:xfrm>
            <a:off x="65314" y="917912"/>
            <a:ext cx="10578379" cy="1938992"/>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b="1" u="sng" dirty="0">
                <a:latin typeface="Verdana" panose="020B0604030504040204" pitchFamily="34" charset="0"/>
                <a:ea typeface="Verdana" panose="020B0604030504040204" pitchFamily="34" charset="0"/>
              </a:rPr>
              <a:t>Four Stages of Churn Management</a:t>
            </a:r>
          </a:p>
          <a:p>
            <a:pPr algn="just"/>
            <a:endParaRPr lang="en-IN" sz="2000" b="1" u="sng" dirty="0">
              <a:latin typeface="Verdana" panose="020B0604030504040204" pitchFamily="34" charset="0"/>
              <a:ea typeface="Verdana" panose="020B0604030504040204" pitchFamily="34" charset="0"/>
            </a:endParaRPr>
          </a:p>
          <a:p>
            <a:pPr algn="just"/>
            <a:endParaRPr lang="en-IN" sz="2000"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endParaRPr lang="en-IN" sz="2000" dirty="0">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3ABD67DE-FA42-4DF1-84E8-89BF530034EA}"/>
              </a:ext>
            </a:extLst>
          </p:cNvPr>
          <p:cNvPicPr>
            <a:picLocks noChangeAspect="1"/>
          </p:cNvPicPr>
          <p:nvPr/>
        </p:nvPicPr>
        <p:blipFill>
          <a:blip r:embed="rId2"/>
          <a:stretch>
            <a:fillRect/>
          </a:stretch>
        </p:blipFill>
        <p:spPr>
          <a:xfrm>
            <a:off x="379824" y="1570768"/>
            <a:ext cx="2027096" cy="929721"/>
          </a:xfrm>
          <a:prstGeom prst="rect">
            <a:avLst/>
          </a:prstGeom>
        </p:spPr>
      </p:pic>
      <p:pic>
        <p:nvPicPr>
          <p:cNvPr id="8" name="Picture 7">
            <a:extLst>
              <a:ext uri="{FF2B5EF4-FFF2-40B4-BE49-F238E27FC236}">
                <a16:creationId xmlns:a16="http://schemas.microsoft.com/office/drawing/2014/main" id="{0751C7C5-1F06-4487-A8E4-CEA301DAA503}"/>
              </a:ext>
            </a:extLst>
          </p:cNvPr>
          <p:cNvPicPr>
            <a:picLocks noChangeAspect="1"/>
          </p:cNvPicPr>
          <p:nvPr/>
        </p:nvPicPr>
        <p:blipFill>
          <a:blip r:embed="rId3"/>
          <a:stretch>
            <a:fillRect/>
          </a:stretch>
        </p:blipFill>
        <p:spPr>
          <a:xfrm>
            <a:off x="379824" y="2813361"/>
            <a:ext cx="1966130" cy="960203"/>
          </a:xfrm>
          <a:prstGeom prst="rect">
            <a:avLst/>
          </a:prstGeom>
        </p:spPr>
      </p:pic>
      <p:pic>
        <p:nvPicPr>
          <p:cNvPr id="10" name="Picture 9">
            <a:extLst>
              <a:ext uri="{FF2B5EF4-FFF2-40B4-BE49-F238E27FC236}">
                <a16:creationId xmlns:a16="http://schemas.microsoft.com/office/drawing/2014/main" id="{F533DE37-8934-4228-BB94-B95BCB8007FA}"/>
              </a:ext>
            </a:extLst>
          </p:cNvPr>
          <p:cNvPicPr>
            <a:picLocks noChangeAspect="1"/>
          </p:cNvPicPr>
          <p:nvPr/>
        </p:nvPicPr>
        <p:blipFill>
          <a:blip r:embed="rId4"/>
          <a:stretch>
            <a:fillRect/>
          </a:stretch>
        </p:blipFill>
        <p:spPr>
          <a:xfrm>
            <a:off x="442538" y="5459986"/>
            <a:ext cx="1988992" cy="960203"/>
          </a:xfrm>
          <a:prstGeom prst="rect">
            <a:avLst/>
          </a:prstGeom>
        </p:spPr>
      </p:pic>
      <p:pic>
        <p:nvPicPr>
          <p:cNvPr id="12" name="Picture 11">
            <a:extLst>
              <a:ext uri="{FF2B5EF4-FFF2-40B4-BE49-F238E27FC236}">
                <a16:creationId xmlns:a16="http://schemas.microsoft.com/office/drawing/2014/main" id="{393818B1-5FE2-4B34-B449-AC3802589F08}"/>
              </a:ext>
            </a:extLst>
          </p:cNvPr>
          <p:cNvPicPr>
            <a:picLocks noChangeAspect="1"/>
          </p:cNvPicPr>
          <p:nvPr/>
        </p:nvPicPr>
        <p:blipFill>
          <a:blip r:embed="rId5"/>
          <a:stretch>
            <a:fillRect/>
          </a:stretch>
        </p:blipFill>
        <p:spPr>
          <a:xfrm>
            <a:off x="372204" y="4117621"/>
            <a:ext cx="2034716" cy="998307"/>
          </a:xfrm>
          <a:prstGeom prst="rect">
            <a:avLst/>
          </a:prstGeom>
        </p:spPr>
      </p:pic>
      <p:sp>
        <p:nvSpPr>
          <p:cNvPr id="13" name="Oval 12">
            <a:extLst>
              <a:ext uri="{FF2B5EF4-FFF2-40B4-BE49-F238E27FC236}">
                <a16:creationId xmlns:a16="http://schemas.microsoft.com/office/drawing/2014/main" id="{A9BF89D8-5942-4C79-9A73-1B6781642717}"/>
              </a:ext>
            </a:extLst>
          </p:cNvPr>
          <p:cNvSpPr/>
          <p:nvPr/>
        </p:nvSpPr>
        <p:spPr>
          <a:xfrm>
            <a:off x="2345954" y="1613548"/>
            <a:ext cx="638620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600" dirty="0">
                <a:solidFill>
                  <a:schemeClr val="tx1"/>
                </a:solidFill>
              </a:rPr>
              <a:t>Introduce pre-defined customer segmentation and according to customers needs and usage. </a:t>
            </a:r>
          </a:p>
          <a:p>
            <a:pPr marL="171450" indent="-171450" algn="just">
              <a:buFont typeface="Arial" panose="020B0604020202020204" pitchFamily="34" charset="0"/>
              <a:buChar char="•"/>
            </a:pPr>
            <a:r>
              <a:rPr lang="en-US" sz="1600" dirty="0">
                <a:solidFill>
                  <a:schemeClr val="tx1"/>
                </a:solidFill>
              </a:rPr>
              <a:t>Acquiring customers through different strategies</a:t>
            </a:r>
          </a:p>
        </p:txBody>
      </p:sp>
      <p:sp>
        <p:nvSpPr>
          <p:cNvPr id="17" name="Oval 16">
            <a:extLst>
              <a:ext uri="{FF2B5EF4-FFF2-40B4-BE49-F238E27FC236}">
                <a16:creationId xmlns:a16="http://schemas.microsoft.com/office/drawing/2014/main" id="{E1F63AD6-648B-47DE-9719-0C4CFC76FB82}"/>
              </a:ext>
            </a:extLst>
          </p:cNvPr>
          <p:cNvSpPr/>
          <p:nvPr/>
        </p:nvSpPr>
        <p:spPr>
          <a:xfrm>
            <a:off x="2258868" y="2859229"/>
            <a:ext cx="638620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600" dirty="0">
                <a:solidFill>
                  <a:schemeClr val="tx1"/>
                </a:solidFill>
              </a:rPr>
              <a:t>Delighting customers in order to increase customers loyalty as compared to competitors.</a:t>
            </a:r>
          </a:p>
        </p:txBody>
      </p:sp>
      <p:sp>
        <p:nvSpPr>
          <p:cNvPr id="18" name="Oval 17">
            <a:extLst>
              <a:ext uri="{FF2B5EF4-FFF2-40B4-BE49-F238E27FC236}">
                <a16:creationId xmlns:a16="http://schemas.microsoft.com/office/drawing/2014/main" id="{94D69DA6-8417-4238-A4EA-B13359DD03A5}"/>
              </a:ext>
            </a:extLst>
          </p:cNvPr>
          <p:cNvSpPr/>
          <p:nvPr/>
        </p:nvSpPr>
        <p:spPr>
          <a:xfrm>
            <a:off x="2345954" y="4117621"/>
            <a:ext cx="638620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600" dirty="0">
                <a:solidFill>
                  <a:schemeClr val="tx1"/>
                </a:solidFill>
              </a:rPr>
              <a:t>Preventing Customers from attrition through analyzing various churn signals and triggers</a:t>
            </a:r>
          </a:p>
        </p:txBody>
      </p:sp>
      <p:sp>
        <p:nvSpPr>
          <p:cNvPr id="19" name="Oval 18">
            <a:extLst>
              <a:ext uri="{FF2B5EF4-FFF2-40B4-BE49-F238E27FC236}">
                <a16:creationId xmlns:a16="http://schemas.microsoft.com/office/drawing/2014/main" id="{F04BDB56-AC85-4E75-8DFA-B226FAEFD919}"/>
              </a:ext>
            </a:extLst>
          </p:cNvPr>
          <p:cNvSpPr/>
          <p:nvPr/>
        </p:nvSpPr>
        <p:spPr>
          <a:xfrm>
            <a:off x="2431530" y="5459986"/>
            <a:ext cx="638620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600" dirty="0">
                <a:solidFill>
                  <a:schemeClr val="tx1"/>
                </a:solidFill>
              </a:rPr>
              <a:t>Focus on saving customers from leaving the firm through several campaigns</a:t>
            </a:r>
            <a:endParaRPr lang="en-US" sz="1200" dirty="0">
              <a:solidFill>
                <a:schemeClr val="tx1"/>
              </a:solidFill>
            </a:endParaRPr>
          </a:p>
        </p:txBody>
      </p:sp>
    </p:spTree>
    <p:extLst>
      <p:ext uri="{BB962C8B-B14F-4D97-AF65-F5344CB8AC3E}">
        <p14:creationId xmlns:p14="http://schemas.microsoft.com/office/powerpoint/2010/main" val="2023734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49774" y="56356"/>
            <a:ext cx="900308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 Cont.</a:t>
            </a:r>
          </a:p>
        </p:txBody>
      </p:sp>
      <p:sp>
        <p:nvSpPr>
          <p:cNvPr id="7" name="TextBox 6">
            <a:extLst>
              <a:ext uri="{FF2B5EF4-FFF2-40B4-BE49-F238E27FC236}">
                <a16:creationId xmlns:a16="http://schemas.microsoft.com/office/drawing/2014/main" id="{A84B8933-F44C-374A-B677-D79AD8184284}"/>
              </a:ext>
            </a:extLst>
          </p:cNvPr>
          <p:cNvSpPr txBox="1"/>
          <p:nvPr/>
        </p:nvSpPr>
        <p:spPr>
          <a:xfrm>
            <a:off x="249774" y="652757"/>
            <a:ext cx="10696338" cy="6432530"/>
          </a:xfrm>
          <a:prstGeom prst="rect">
            <a:avLst/>
          </a:prstGeom>
          <a:noFill/>
        </p:spPr>
        <p:txBody>
          <a:bodyPr wrap="square" rtlCol="0">
            <a:spAutoFit/>
          </a:bodyPr>
          <a:lstStyle/>
          <a:p>
            <a:pPr marL="171450" indent="-171450" algn="just">
              <a:buFont typeface="Arial" panose="020B0604020202020204" pitchFamily="34" charset="0"/>
              <a:buChar char="•"/>
            </a:pPr>
            <a:r>
              <a:rPr lang="en-US" sz="2400" dirty="0">
                <a:solidFill>
                  <a:schemeClr val="tx1"/>
                </a:solidFill>
              </a:rPr>
              <a:t>Business can introduce referral drive for existing customers to acquire new customers.</a:t>
            </a:r>
          </a:p>
          <a:p>
            <a:pPr marL="171450" indent="-171450" algn="just">
              <a:buFont typeface="Arial" panose="020B0604020202020204" pitchFamily="34" charset="0"/>
              <a:buChar char="•"/>
            </a:pPr>
            <a:r>
              <a:rPr lang="en-US" sz="2400" dirty="0">
                <a:solidFill>
                  <a:schemeClr val="tx1"/>
                </a:solidFill>
              </a:rPr>
              <a:t>Business can be in joint with other life style vendors to provide vouchers to the new as well existing loyal customers.</a:t>
            </a:r>
          </a:p>
          <a:p>
            <a:pPr marL="171450" indent="-171450" algn="just">
              <a:buFont typeface="Arial" panose="020B0604020202020204" pitchFamily="34" charset="0"/>
              <a:buChar char="•"/>
            </a:pPr>
            <a:r>
              <a:rPr lang="en-US" sz="2400" dirty="0">
                <a:solidFill>
                  <a:schemeClr val="tx1"/>
                </a:solidFill>
              </a:rPr>
              <a:t>Business can internally bifurcate its customers based on spending pattern into deal seeker, tariff optimizer etc. and can have different acquisition strategy for each set of customers.</a:t>
            </a:r>
          </a:p>
          <a:p>
            <a:pPr marL="171450" indent="-171450" algn="just">
              <a:buFont typeface="Arial" panose="020B0604020202020204" pitchFamily="34" charset="0"/>
              <a:buChar char="•"/>
            </a:pPr>
            <a:r>
              <a:rPr lang="en-US" sz="2400" dirty="0">
                <a:solidFill>
                  <a:schemeClr val="tx1"/>
                </a:solidFill>
              </a:rPr>
              <a:t> Offering free cloud storage to loyal customers.</a:t>
            </a:r>
          </a:p>
          <a:p>
            <a:pPr marL="285750" indent="-285750" algn="just">
              <a:buFont typeface="Arial" panose="020B0604020202020204" pitchFamily="34" charset="0"/>
              <a:buChar char="•"/>
            </a:pPr>
            <a:r>
              <a:rPr lang="en-US" sz="2400" dirty="0">
                <a:solidFill>
                  <a:schemeClr val="tx1"/>
                </a:solidFill>
              </a:rPr>
              <a:t>Customized email response to priority customers basis segmentation for better customer interaction.</a:t>
            </a:r>
          </a:p>
          <a:p>
            <a:pPr marL="285750" indent="-285750" algn="just">
              <a:buFont typeface="Arial" panose="020B0604020202020204" pitchFamily="34" charset="0"/>
              <a:buChar char="•"/>
            </a:pPr>
            <a:r>
              <a:rPr lang="en-US" sz="2400" dirty="0">
                <a:solidFill>
                  <a:schemeClr val="tx1"/>
                </a:solidFill>
              </a:rPr>
              <a:t>Specialized team of customer service for Top notch customers to avoid waiting time and better customer experience and interaction.</a:t>
            </a:r>
          </a:p>
          <a:p>
            <a:pPr marL="285750" indent="-285750" algn="just">
              <a:buFont typeface="Arial" panose="020B0604020202020204" pitchFamily="34" charset="0"/>
              <a:buChar char="•"/>
            </a:pPr>
            <a:r>
              <a:rPr lang="en-US" sz="2400" dirty="0">
                <a:solidFill>
                  <a:schemeClr val="tx1"/>
                </a:solidFill>
              </a:rPr>
              <a:t>Understanding customers profile and sending small token of gift on special days.</a:t>
            </a:r>
          </a:p>
          <a:p>
            <a:pPr marL="285750" indent="-285750" algn="just">
              <a:buFont typeface="Arial" panose="020B0604020202020204" pitchFamily="34" charset="0"/>
              <a:buChar char="•"/>
            </a:pPr>
            <a:r>
              <a:rPr lang="en-US" sz="2400" dirty="0">
                <a:solidFill>
                  <a:schemeClr val="tx1"/>
                </a:solidFill>
              </a:rPr>
              <a:t>Thanking customers with hand written notes on invoices will create a good will factor.</a:t>
            </a:r>
          </a:p>
          <a:p>
            <a:pPr marL="285750" indent="-285750" algn="just">
              <a:buFont typeface="Arial" panose="020B0604020202020204" pitchFamily="34" charset="0"/>
              <a:buChar char="•"/>
            </a:pPr>
            <a:r>
              <a:rPr lang="en-US" sz="2400" dirty="0">
                <a:solidFill>
                  <a:schemeClr val="tx1"/>
                </a:solidFill>
              </a:rPr>
              <a:t>Follow-up in customers issues and taking regular feedbacks on the same.</a:t>
            </a:r>
          </a:p>
          <a:p>
            <a:endParaRPr lang="en-IN" sz="2800" dirty="0"/>
          </a:p>
        </p:txBody>
      </p:sp>
    </p:spTree>
    <p:extLst>
      <p:ext uri="{BB962C8B-B14F-4D97-AF65-F5344CB8AC3E}">
        <p14:creationId xmlns:p14="http://schemas.microsoft.com/office/powerpoint/2010/main" val="70181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49774" y="56356"/>
            <a:ext cx="967799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 Cont.</a:t>
            </a:r>
          </a:p>
        </p:txBody>
      </p:sp>
      <p:sp>
        <p:nvSpPr>
          <p:cNvPr id="7" name="TextBox 6">
            <a:extLst>
              <a:ext uri="{FF2B5EF4-FFF2-40B4-BE49-F238E27FC236}">
                <a16:creationId xmlns:a16="http://schemas.microsoft.com/office/drawing/2014/main" id="{A84B8933-F44C-374A-B677-D79AD8184284}"/>
              </a:ext>
            </a:extLst>
          </p:cNvPr>
          <p:cNvSpPr txBox="1"/>
          <p:nvPr/>
        </p:nvSpPr>
        <p:spPr>
          <a:xfrm>
            <a:off x="249774" y="914014"/>
            <a:ext cx="10696338" cy="6063198"/>
          </a:xfrm>
          <a:prstGeom prst="rect">
            <a:avLst/>
          </a:prstGeom>
          <a:noFill/>
        </p:spPr>
        <p:txBody>
          <a:bodyPr wrap="square" rtlCol="0">
            <a:spAutoFit/>
          </a:bodyPr>
          <a:lstStyle/>
          <a:p>
            <a:pPr marL="171450" indent="-171450" algn="just">
              <a:buFont typeface="Arial" panose="020B0604020202020204" pitchFamily="34" charset="0"/>
              <a:buChar char="•"/>
            </a:pPr>
            <a:r>
              <a:rPr lang="en-US" sz="2400" dirty="0"/>
              <a:t>Conducting satisfaction survey to understand change in customers behavior.</a:t>
            </a:r>
          </a:p>
          <a:p>
            <a:pPr marL="171450" indent="-171450" algn="just">
              <a:buFont typeface="Arial" panose="020B0604020202020204" pitchFamily="34" charset="0"/>
              <a:buChar char="•"/>
            </a:pPr>
            <a:r>
              <a:rPr lang="en-US" sz="2400" dirty="0">
                <a:solidFill>
                  <a:schemeClr val="tx1"/>
                </a:solidFill>
              </a:rPr>
              <a:t>Business need to make sure that all complaints and queries raised are resolve on time.</a:t>
            </a:r>
          </a:p>
          <a:p>
            <a:pPr marL="171450" indent="-171450" algn="just">
              <a:buFont typeface="Arial" panose="020B0604020202020204" pitchFamily="34" charset="0"/>
              <a:buChar char="•"/>
            </a:pPr>
            <a:r>
              <a:rPr lang="en-US" sz="2400" dirty="0">
                <a:solidFill>
                  <a:schemeClr val="tx1"/>
                </a:solidFill>
              </a:rPr>
              <a:t>Business can promote using their own e-wallet as payment option by giving certain discount over the bill.</a:t>
            </a:r>
          </a:p>
          <a:p>
            <a:pPr marL="171450" indent="-171450" algn="just">
              <a:buFont typeface="Arial" panose="020B0604020202020204" pitchFamily="34" charset="0"/>
              <a:buChar char="•"/>
            </a:pPr>
            <a:r>
              <a:rPr lang="en-US" sz="2400" dirty="0">
                <a:solidFill>
                  <a:schemeClr val="tx1"/>
                </a:solidFill>
              </a:rPr>
              <a:t>Business needs to come up with subsidized offers for customers who are single as they show high trend to churn.</a:t>
            </a:r>
          </a:p>
          <a:p>
            <a:pPr marL="171450" indent="-171450" algn="just">
              <a:buFont typeface="Arial" panose="020B0604020202020204" pitchFamily="34" charset="0"/>
              <a:buChar char="•"/>
            </a:pPr>
            <a:r>
              <a:rPr lang="en-US" sz="2400" dirty="0"/>
              <a:t>Business need to introduce all-in-one family plan with extra services, it will make accessibility easier for customers.</a:t>
            </a:r>
          </a:p>
          <a:p>
            <a:pPr marL="171450" indent="-171450" algn="just">
              <a:buFont typeface="Arial" panose="020B0604020202020204" pitchFamily="34" charset="0"/>
              <a:buChar char="•"/>
            </a:pPr>
            <a:r>
              <a:rPr lang="en-US" sz="2400" dirty="0"/>
              <a:t>Business needs to increase in visibility in Tier-2 city for better customer acquisition.</a:t>
            </a:r>
          </a:p>
          <a:p>
            <a:pPr marL="171450" indent="-171450" algn="just">
              <a:buFont typeface="Arial" panose="020B0604020202020204" pitchFamily="34" charset="0"/>
              <a:buChar char="•"/>
            </a:pPr>
            <a:r>
              <a:rPr lang="en-US" sz="2400" dirty="0"/>
              <a:t>Business can promote payment via standing instruction in bank account or UPI which can be hassle free and safe for customers.</a:t>
            </a:r>
          </a:p>
          <a:p>
            <a:pPr algn="just"/>
            <a:endParaRPr lang="en-US" sz="2400" dirty="0"/>
          </a:p>
          <a:p>
            <a:pPr marL="171450" indent="-171450" algn="just">
              <a:buFont typeface="Arial" panose="020B0604020202020204" pitchFamily="34" charset="0"/>
              <a:buChar char="•"/>
            </a:pPr>
            <a:endParaRPr lang="en-US" sz="2400" dirty="0">
              <a:solidFill>
                <a:schemeClr val="tx1"/>
              </a:solidFill>
            </a:endParaRPr>
          </a:p>
          <a:p>
            <a:pPr marL="171450" indent="-171450" algn="just">
              <a:buFont typeface="Arial" panose="020B0604020202020204" pitchFamily="34" charset="0"/>
              <a:buChar char="•"/>
            </a:pPr>
            <a:endParaRPr lang="en-US" sz="2400" dirty="0">
              <a:solidFill>
                <a:schemeClr val="tx1"/>
              </a:solidFill>
            </a:endParaRPr>
          </a:p>
          <a:p>
            <a:endParaRPr lang="en-IN" sz="2800" dirty="0"/>
          </a:p>
        </p:txBody>
      </p:sp>
    </p:spTree>
    <p:extLst>
      <p:ext uri="{BB962C8B-B14F-4D97-AF65-F5344CB8AC3E}">
        <p14:creationId xmlns:p14="http://schemas.microsoft.com/office/powerpoint/2010/main" val="3935449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49774" y="56356"/>
            <a:ext cx="9677997"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 Cont.</a:t>
            </a:r>
          </a:p>
        </p:txBody>
      </p:sp>
      <p:sp>
        <p:nvSpPr>
          <p:cNvPr id="7" name="TextBox 6">
            <a:extLst>
              <a:ext uri="{FF2B5EF4-FFF2-40B4-BE49-F238E27FC236}">
                <a16:creationId xmlns:a16="http://schemas.microsoft.com/office/drawing/2014/main" id="{A84B8933-F44C-374A-B677-D79AD8184284}"/>
              </a:ext>
            </a:extLst>
          </p:cNvPr>
          <p:cNvSpPr txBox="1"/>
          <p:nvPr/>
        </p:nvSpPr>
        <p:spPr>
          <a:xfrm>
            <a:off x="249774" y="652757"/>
            <a:ext cx="6401397" cy="7048083"/>
          </a:xfrm>
          <a:prstGeom prst="rect">
            <a:avLst/>
          </a:prstGeom>
          <a:noFill/>
        </p:spPr>
        <p:txBody>
          <a:bodyPr wrap="square" rtlCol="0">
            <a:spAutoFit/>
          </a:bodyPr>
          <a:lstStyle/>
          <a:p>
            <a:pPr marL="171450" indent="-171450" algn="just">
              <a:buFont typeface="Arial" panose="020B0604020202020204" pitchFamily="34" charset="0"/>
              <a:buChar char="•"/>
            </a:pPr>
            <a:r>
              <a:rPr lang="en-US" sz="2200" dirty="0">
                <a:solidFill>
                  <a:schemeClr val="tx1"/>
                </a:solidFill>
              </a:rPr>
              <a:t>Customers can divided into 4 sets as shown in figure.</a:t>
            </a:r>
          </a:p>
          <a:p>
            <a:pPr marL="171450" indent="-171450" algn="just">
              <a:buFont typeface="Arial" panose="020B0604020202020204" pitchFamily="34" charset="0"/>
              <a:buChar char="•"/>
            </a:pPr>
            <a:r>
              <a:rPr lang="en-US" sz="2200" dirty="0"/>
              <a:t>And at times business needs to take harsh decision of letting go the customers with “low on loyalty and Low on spending”.</a:t>
            </a:r>
          </a:p>
          <a:p>
            <a:pPr marL="171450" indent="-171450" algn="just">
              <a:buFont typeface="Arial" panose="020B0604020202020204" pitchFamily="34" charset="0"/>
              <a:buChar char="•"/>
            </a:pPr>
            <a:r>
              <a:rPr lang="en-US" sz="2200" dirty="0"/>
              <a:t>Customers under set of “High Loyalty &amp; High Spending” can be retained by delighting them with various offers.</a:t>
            </a:r>
          </a:p>
          <a:p>
            <a:pPr marL="171450" indent="-171450" algn="just">
              <a:buFont typeface="Arial" panose="020B0604020202020204" pitchFamily="34" charset="0"/>
              <a:buChar char="•"/>
            </a:pPr>
            <a:r>
              <a:rPr lang="en-US" sz="2200" dirty="0"/>
              <a:t>Customers under “High Loyalty &amp; Low Spending” can be offered with bundled family floater plan to increase on their spending’s.</a:t>
            </a:r>
          </a:p>
          <a:p>
            <a:pPr marL="171450" indent="-171450" algn="just">
              <a:buFont typeface="Arial" panose="020B0604020202020204" pitchFamily="34" charset="0"/>
              <a:buChar char="•"/>
            </a:pPr>
            <a:r>
              <a:rPr lang="en-US" sz="2200" dirty="0"/>
              <a:t>The 4</a:t>
            </a:r>
            <a:r>
              <a:rPr lang="en-US" sz="2200" baseline="30000" dirty="0"/>
              <a:t>th</a:t>
            </a:r>
            <a:r>
              <a:rPr lang="en-US" sz="2200" dirty="0"/>
              <a:t> quadrant can be the major area of observation for business where in customers are “low on loyalty but high on spending’s”, they can be retained by increasing the service level index and with proper follow-up on running offers and subscriptions.</a:t>
            </a:r>
          </a:p>
          <a:p>
            <a:pPr marL="171450" indent="-171450" algn="just">
              <a:buFont typeface="Arial" panose="020B0604020202020204" pitchFamily="34" charset="0"/>
              <a:buChar char="•"/>
            </a:pPr>
            <a:endParaRPr lang="en-US" sz="2400" dirty="0"/>
          </a:p>
          <a:p>
            <a:pPr marL="171450" indent="-171450" algn="just">
              <a:buFont typeface="Arial" panose="020B0604020202020204" pitchFamily="34" charset="0"/>
              <a:buChar char="•"/>
            </a:pPr>
            <a:endParaRPr lang="en-US" sz="2400" dirty="0">
              <a:solidFill>
                <a:schemeClr val="tx1"/>
              </a:solidFill>
            </a:endParaRPr>
          </a:p>
          <a:p>
            <a:pPr marL="171450" indent="-171450" algn="just">
              <a:buFont typeface="Arial" panose="020B0604020202020204" pitchFamily="34" charset="0"/>
              <a:buChar char="•"/>
            </a:pPr>
            <a:endParaRPr lang="en-US" sz="2400" dirty="0">
              <a:solidFill>
                <a:schemeClr val="tx1"/>
              </a:solidFill>
            </a:endParaRPr>
          </a:p>
          <a:p>
            <a:endParaRPr lang="en-IN" sz="2800" dirty="0"/>
          </a:p>
        </p:txBody>
      </p:sp>
      <p:pic>
        <p:nvPicPr>
          <p:cNvPr id="3" name="Picture 2">
            <a:extLst>
              <a:ext uri="{FF2B5EF4-FFF2-40B4-BE49-F238E27FC236}">
                <a16:creationId xmlns:a16="http://schemas.microsoft.com/office/drawing/2014/main" id="{B8EFFD63-9FAB-4A6E-B300-D29B4F0B7F00}"/>
              </a:ext>
            </a:extLst>
          </p:cNvPr>
          <p:cNvPicPr>
            <a:picLocks noChangeAspect="1"/>
          </p:cNvPicPr>
          <p:nvPr/>
        </p:nvPicPr>
        <p:blipFill>
          <a:blip r:embed="rId2"/>
          <a:stretch>
            <a:fillRect/>
          </a:stretch>
        </p:blipFill>
        <p:spPr>
          <a:xfrm>
            <a:off x="7269869" y="764242"/>
            <a:ext cx="3574090" cy="2591025"/>
          </a:xfrm>
          <a:prstGeom prst="rect">
            <a:avLst/>
          </a:prstGeom>
        </p:spPr>
      </p:pic>
    </p:spTree>
    <p:extLst>
      <p:ext uri="{BB962C8B-B14F-4D97-AF65-F5344CB8AC3E}">
        <p14:creationId xmlns:p14="http://schemas.microsoft.com/office/powerpoint/2010/main" val="382136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698734"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Thank you </a:t>
            </a:r>
          </a:p>
        </p:txBody>
      </p:sp>
      <p:pic>
        <p:nvPicPr>
          <p:cNvPr id="6" name="Graphic 5" descr="Smiling face with no fill">
            <a:extLst>
              <a:ext uri="{FF2B5EF4-FFF2-40B4-BE49-F238E27FC236}">
                <a16:creationId xmlns:a16="http://schemas.microsoft.com/office/drawing/2014/main" id="{0F7C403B-A93E-48EF-86B7-02054BEEE2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2460171"/>
            <a:ext cx="914400" cy="914400"/>
          </a:xfrm>
          <a:prstGeom prst="rect">
            <a:avLst/>
          </a:prstGeom>
        </p:spPr>
      </p:pic>
    </p:spTree>
    <p:extLst>
      <p:ext uri="{BB962C8B-B14F-4D97-AF65-F5344CB8AC3E}">
        <p14:creationId xmlns:p14="http://schemas.microsoft.com/office/powerpoint/2010/main" val="284210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477422" y="0"/>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133196" y="1352004"/>
            <a:ext cx="10073466" cy="4216539"/>
          </a:xfrm>
          <a:prstGeom prst="rect">
            <a:avLst/>
          </a:prstGeom>
          <a:noFill/>
        </p:spPr>
        <p:txBody>
          <a:bodyPr wrap="square" rtlCol="0">
            <a:spAutoFit/>
          </a:bodyPr>
          <a:lstStyle/>
          <a:p>
            <a:pPr algn="just"/>
            <a:r>
              <a:rPr lang="en-US" sz="2000" b="0" i="0" u="none" strike="noStrike" baseline="0" dirty="0">
                <a:latin typeface="Verdana" panose="020B0604030504040204" pitchFamily="34" charset="0"/>
                <a:ea typeface="Verdana" panose="020B0604030504040204" pitchFamily="34" charset="0"/>
              </a:rPr>
              <a:t>An E Commerce company going through a challenging phase of retaining customers keeping in mind the current market situation and high market competition and to stand by this the company wants to develop a model through which they can customer churn and provide segmented offers to the potential churners. In this company, we observed that one account have multiple customers which indicates that loosing one account may lead to losing multiple customers.</a:t>
            </a:r>
          </a:p>
          <a:p>
            <a:pPr algn="just"/>
            <a:endParaRPr lang="en-US" sz="2000" b="0" i="0" u="none" strike="noStrike" baseline="0" dirty="0">
              <a:latin typeface="Verdana" panose="020B0604030504040204" pitchFamily="34" charset="0"/>
              <a:ea typeface="Verdana" panose="020B0604030504040204" pitchFamily="34" charset="0"/>
            </a:endParaRPr>
          </a:p>
          <a:p>
            <a:pPr algn="just"/>
            <a:r>
              <a:rPr lang="en-US" sz="2000" b="0" i="0" u="none" strike="noStrike" baseline="0" dirty="0">
                <a:latin typeface="Verdana" panose="020B0604030504040204" pitchFamily="34" charset="0"/>
                <a:ea typeface="Verdana" panose="020B0604030504040204" pitchFamily="34" charset="0"/>
              </a:rPr>
              <a:t>Therefore, We as a data analyst are consulting the firm for developing a model which could provide better churn prediction so that they can make necessary changes in their business model and customize marketing and advertisement campaign to retain the customers and add new customers.</a:t>
            </a:r>
            <a:endParaRPr lang="en-IN" sz="2000" b="1" dirty="0">
              <a:solidFill>
                <a:srgbClr val="FF0000"/>
              </a:solidFill>
              <a:latin typeface="Verdana" panose="020B0604030504040204" pitchFamily="34" charset="0"/>
              <a:ea typeface="Verdana" panose="020B0604030504040204" pitchFamily="34" charset="0"/>
            </a:endParaRPr>
          </a:p>
          <a:p>
            <a:pPr marL="25400" indent="0">
              <a:buNone/>
            </a:pPr>
            <a:endParaRPr lang="en-IN" sz="2800" dirty="0"/>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Data Ingestion and EDA</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8" name="TextBox 7">
            <a:extLst>
              <a:ext uri="{FF2B5EF4-FFF2-40B4-BE49-F238E27FC236}">
                <a16:creationId xmlns:a16="http://schemas.microsoft.com/office/drawing/2014/main" id="{88814710-985C-4546-8833-4C92564689E3}"/>
              </a:ext>
            </a:extLst>
          </p:cNvPr>
          <p:cNvSpPr txBox="1"/>
          <p:nvPr/>
        </p:nvSpPr>
        <p:spPr>
          <a:xfrm>
            <a:off x="121144" y="973417"/>
            <a:ext cx="10437999" cy="4985980"/>
          </a:xfrm>
          <a:prstGeom prst="rect">
            <a:avLst/>
          </a:prstGeom>
          <a:noFill/>
        </p:spPr>
        <p:txBody>
          <a:bodyPr wrap="square">
            <a:spAutoFit/>
          </a:bodyPr>
          <a:lstStyle/>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Data provided have 19 variables (including target variable) and 11260 observations.</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are of integer, string and float data types and few are also categorical in nature.</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Data does not show any duplication.</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have presence of null values in data.</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Numerical variables are not normally distributed and are skewed in nature.</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Numeric variables also shows presence if outliers.</a:t>
            </a:r>
          </a:p>
          <a:p>
            <a:pPr algn="l"/>
            <a:endParaRPr lang="en-IN" sz="20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2000" dirty="0">
                <a:latin typeface="Verdana" panose="020B0604030504040204" pitchFamily="34" charset="0"/>
                <a:ea typeface="Verdana" panose="020B0604030504040204" pitchFamily="34" charset="0"/>
              </a:rPr>
              <a:t>Targe variable (Churn) shows that data is imbalance in nature.</a:t>
            </a:r>
          </a:p>
          <a:p>
            <a:pPr marL="285750" indent="-285750" algn="l">
              <a:buFont typeface="Wingdings" panose="05000000000000000000" pitchFamily="2" charset="2"/>
              <a:buChar char="ü"/>
            </a:pP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269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(Univariate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3" name="Picture 2">
            <a:extLst>
              <a:ext uri="{FF2B5EF4-FFF2-40B4-BE49-F238E27FC236}">
                <a16:creationId xmlns:a16="http://schemas.microsoft.com/office/drawing/2014/main" id="{A454847F-C0C0-4B74-88A7-CC5FD2D20B17}"/>
              </a:ext>
            </a:extLst>
          </p:cNvPr>
          <p:cNvPicPr>
            <a:picLocks noChangeAspect="1"/>
          </p:cNvPicPr>
          <p:nvPr/>
        </p:nvPicPr>
        <p:blipFill>
          <a:blip r:embed="rId2"/>
          <a:stretch>
            <a:fillRect/>
          </a:stretch>
        </p:blipFill>
        <p:spPr>
          <a:xfrm>
            <a:off x="197952" y="751429"/>
            <a:ext cx="3024219" cy="1946692"/>
          </a:xfrm>
          <a:prstGeom prst="rect">
            <a:avLst/>
          </a:prstGeom>
        </p:spPr>
      </p:pic>
      <p:pic>
        <p:nvPicPr>
          <p:cNvPr id="5" name="Picture 4">
            <a:extLst>
              <a:ext uri="{FF2B5EF4-FFF2-40B4-BE49-F238E27FC236}">
                <a16:creationId xmlns:a16="http://schemas.microsoft.com/office/drawing/2014/main" id="{D1B11E5D-EAD6-4C36-AEF9-169728907F38}"/>
              </a:ext>
            </a:extLst>
          </p:cNvPr>
          <p:cNvPicPr>
            <a:picLocks noChangeAspect="1"/>
          </p:cNvPicPr>
          <p:nvPr/>
        </p:nvPicPr>
        <p:blipFill>
          <a:blip r:embed="rId3"/>
          <a:stretch>
            <a:fillRect/>
          </a:stretch>
        </p:blipFill>
        <p:spPr>
          <a:xfrm>
            <a:off x="7249886" y="2091306"/>
            <a:ext cx="3792748" cy="2275389"/>
          </a:xfrm>
          <a:prstGeom prst="rect">
            <a:avLst/>
          </a:prstGeom>
        </p:spPr>
      </p:pic>
      <p:pic>
        <p:nvPicPr>
          <p:cNvPr id="9" name="Picture 8">
            <a:extLst>
              <a:ext uri="{FF2B5EF4-FFF2-40B4-BE49-F238E27FC236}">
                <a16:creationId xmlns:a16="http://schemas.microsoft.com/office/drawing/2014/main" id="{3B6A4035-018A-44A5-B41F-79A3C482EB78}"/>
              </a:ext>
            </a:extLst>
          </p:cNvPr>
          <p:cNvPicPr>
            <a:picLocks noChangeAspect="1"/>
          </p:cNvPicPr>
          <p:nvPr/>
        </p:nvPicPr>
        <p:blipFill>
          <a:blip r:embed="rId4"/>
          <a:stretch>
            <a:fillRect/>
          </a:stretch>
        </p:blipFill>
        <p:spPr>
          <a:xfrm>
            <a:off x="0" y="4159880"/>
            <a:ext cx="3645313" cy="2363366"/>
          </a:xfrm>
          <a:prstGeom prst="rect">
            <a:avLst/>
          </a:prstGeom>
        </p:spPr>
      </p:pic>
      <p:sp>
        <p:nvSpPr>
          <p:cNvPr id="16" name="Oval 15">
            <a:extLst>
              <a:ext uri="{FF2B5EF4-FFF2-40B4-BE49-F238E27FC236}">
                <a16:creationId xmlns:a16="http://schemas.microsoft.com/office/drawing/2014/main" id="{F89D5F40-FD28-F442-905F-E871742D5041}"/>
              </a:ext>
            </a:extLst>
          </p:cNvPr>
          <p:cNvSpPr/>
          <p:nvPr/>
        </p:nvSpPr>
        <p:spPr>
          <a:xfrm>
            <a:off x="4310743" y="1080482"/>
            <a:ext cx="436517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Majority customers belongs to Tier- 1 City</a:t>
            </a:r>
          </a:p>
        </p:txBody>
      </p:sp>
      <p:sp>
        <p:nvSpPr>
          <p:cNvPr id="10" name="Arrow: Right 9">
            <a:extLst>
              <a:ext uri="{FF2B5EF4-FFF2-40B4-BE49-F238E27FC236}">
                <a16:creationId xmlns:a16="http://schemas.microsoft.com/office/drawing/2014/main" id="{6A1D8AC2-0967-4B98-A8FE-0CC2BE65E56D}"/>
              </a:ext>
            </a:extLst>
          </p:cNvPr>
          <p:cNvSpPr/>
          <p:nvPr/>
        </p:nvSpPr>
        <p:spPr>
          <a:xfrm>
            <a:off x="3222171" y="1317171"/>
            <a:ext cx="1654629" cy="337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FEDDF50-7521-41E4-9B4C-9FFF0E6073A7}"/>
              </a:ext>
            </a:extLst>
          </p:cNvPr>
          <p:cNvSpPr/>
          <p:nvPr/>
        </p:nvSpPr>
        <p:spPr>
          <a:xfrm>
            <a:off x="2280557" y="2829372"/>
            <a:ext cx="436517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Majority customers prefers debit and credit card as their mode of payment </a:t>
            </a:r>
          </a:p>
        </p:txBody>
      </p:sp>
      <p:sp>
        <p:nvSpPr>
          <p:cNvPr id="11" name="Arrow: Right 10">
            <a:extLst>
              <a:ext uri="{FF2B5EF4-FFF2-40B4-BE49-F238E27FC236}">
                <a16:creationId xmlns:a16="http://schemas.microsoft.com/office/drawing/2014/main" id="{B3DE8A96-D850-4261-A74D-D314D51BCD31}"/>
              </a:ext>
            </a:extLst>
          </p:cNvPr>
          <p:cNvSpPr/>
          <p:nvPr/>
        </p:nvSpPr>
        <p:spPr>
          <a:xfrm rot="10800000">
            <a:off x="6096000" y="2829372"/>
            <a:ext cx="1055914" cy="479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261DE2A-7F21-4B9F-9EF7-596D0E2EC325}"/>
              </a:ext>
            </a:extLst>
          </p:cNvPr>
          <p:cNvSpPr/>
          <p:nvPr/>
        </p:nvSpPr>
        <p:spPr>
          <a:xfrm>
            <a:off x="3645313" y="5148306"/>
            <a:ext cx="1155287" cy="392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6F2A1A2-EAB8-4EA7-BADC-AB9538A274B8}"/>
              </a:ext>
            </a:extLst>
          </p:cNvPr>
          <p:cNvSpPr/>
          <p:nvPr/>
        </p:nvSpPr>
        <p:spPr>
          <a:xfrm>
            <a:off x="4932832" y="5027852"/>
            <a:ext cx="3112032" cy="8571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Count of Male customers are higher</a:t>
            </a:r>
          </a:p>
        </p:txBody>
      </p:sp>
    </p:spTree>
    <p:extLst>
      <p:ext uri="{BB962C8B-B14F-4D97-AF65-F5344CB8AC3E}">
        <p14:creationId xmlns:p14="http://schemas.microsoft.com/office/powerpoint/2010/main" val="27777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(Univariate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4" name="Picture 3">
            <a:extLst>
              <a:ext uri="{FF2B5EF4-FFF2-40B4-BE49-F238E27FC236}">
                <a16:creationId xmlns:a16="http://schemas.microsoft.com/office/drawing/2014/main" id="{1A1789CA-55B9-4702-B633-9F51D93C8A3A}"/>
              </a:ext>
            </a:extLst>
          </p:cNvPr>
          <p:cNvPicPr>
            <a:picLocks noChangeAspect="1"/>
          </p:cNvPicPr>
          <p:nvPr/>
        </p:nvPicPr>
        <p:blipFill>
          <a:blip r:embed="rId2"/>
          <a:stretch>
            <a:fillRect/>
          </a:stretch>
        </p:blipFill>
        <p:spPr>
          <a:xfrm>
            <a:off x="121144" y="914182"/>
            <a:ext cx="3825572" cy="2514818"/>
          </a:xfrm>
          <a:prstGeom prst="rect">
            <a:avLst/>
          </a:prstGeom>
        </p:spPr>
      </p:pic>
      <p:pic>
        <p:nvPicPr>
          <p:cNvPr id="8" name="Picture 7">
            <a:extLst>
              <a:ext uri="{FF2B5EF4-FFF2-40B4-BE49-F238E27FC236}">
                <a16:creationId xmlns:a16="http://schemas.microsoft.com/office/drawing/2014/main" id="{B23B0AE5-8288-4B8B-A729-A0261C708959}"/>
              </a:ext>
            </a:extLst>
          </p:cNvPr>
          <p:cNvPicPr>
            <a:picLocks noChangeAspect="1"/>
          </p:cNvPicPr>
          <p:nvPr/>
        </p:nvPicPr>
        <p:blipFill>
          <a:blip r:embed="rId3"/>
          <a:stretch>
            <a:fillRect/>
          </a:stretch>
        </p:blipFill>
        <p:spPr>
          <a:xfrm>
            <a:off x="3946716" y="958448"/>
            <a:ext cx="3817951" cy="2545301"/>
          </a:xfrm>
          <a:prstGeom prst="rect">
            <a:avLst/>
          </a:prstGeom>
        </p:spPr>
      </p:pic>
      <p:sp>
        <p:nvSpPr>
          <p:cNvPr id="21" name="Oval 20">
            <a:extLst>
              <a:ext uri="{FF2B5EF4-FFF2-40B4-BE49-F238E27FC236}">
                <a16:creationId xmlns:a16="http://schemas.microsoft.com/office/drawing/2014/main" id="{782D58C7-00AF-41F0-A796-0997502BF4D6}"/>
              </a:ext>
            </a:extLst>
          </p:cNvPr>
          <p:cNvSpPr/>
          <p:nvPr/>
        </p:nvSpPr>
        <p:spPr>
          <a:xfrm>
            <a:off x="8066315" y="1711949"/>
            <a:ext cx="324394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Majority customers are married and preferred Mobile as their login device</a:t>
            </a:r>
          </a:p>
        </p:txBody>
      </p:sp>
      <p:sp>
        <p:nvSpPr>
          <p:cNvPr id="19" name="Arrow: Right 18">
            <a:extLst>
              <a:ext uri="{FF2B5EF4-FFF2-40B4-BE49-F238E27FC236}">
                <a16:creationId xmlns:a16="http://schemas.microsoft.com/office/drawing/2014/main" id="{851FA1DB-DEA6-457B-AF56-25B4365D9629}"/>
              </a:ext>
            </a:extLst>
          </p:cNvPr>
          <p:cNvSpPr/>
          <p:nvPr/>
        </p:nvSpPr>
        <p:spPr>
          <a:xfrm>
            <a:off x="7817200" y="1796143"/>
            <a:ext cx="869600" cy="511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47ADEF23-BB7A-4B9C-8D1E-6392DF798099}"/>
              </a:ext>
            </a:extLst>
          </p:cNvPr>
          <p:cNvSpPr txBox="1"/>
          <p:nvPr/>
        </p:nvSpPr>
        <p:spPr>
          <a:xfrm>
            <a:off x="322388" y="3918437"/>
            <a:ext cx="10813698" cy="2308324"/>
          </a:xfrm>
          <a:prstGeom prst="rect">
            <a:avLst/>
          </a:prstGeom>
          <a:noFill/>
        </p:spPr>
        <p:txBody>
          <a:bodyPr wrap="square">
            <a:spAutoFit/>
          </a:bodyPr>
          <a:lstStyle/>
          <a:p>
            <a:pPr marL="285750" indent="-285750" algn="l">
              <a:buFont typeface="Wingdings" panose="05000000000000000000" pitchFamily="2" charset="2"/>
              <a:buChar char="ü"/>
            </a:pPr>
            <a:r>
              <a:rPr lang="en-IN" sz="1800" dirty="0">
                <a:latin typeface="Verdana" panose="020B0604030504040204" pitchFamily="34" charset="0"/>
                <a:ea typeface="Verdana" panose="020B0604030504040204" pitchFamily="34" charset="0"/>
              </a:rPr>
              <a:t>Few of the variables shows presence of anomaly.</a:t>
            </a:r>
          </a:p>
          <a:p>
            <a:pPr algn="l"/>
            <a:endParaRPr lang="en-IN" sz="18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dirty="0">
                <a:latin typeface="Verdana" panose="020B0604030504040204" pitchFamily="34" charset="0"/>
                <a:ea typeface="Verdana" panose="020B0604030504040204" pitchFamily="34" charset="0"/>
              </a:rPr>
              <a:t>Most of the customers rated customer service score as “3”.</a:t>
            </a:r>
          </a:p>
          <a:p>
            <a:pPr algn="l"/>
            <a:endParaRPr lang="en-IN"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sz="1800" dirty="0">
                <a:latin typeface="Verdana" panose="020B0604030504040204" pitchFamily="34" charset="0"/>
                <a:ea typeface="Verdana" panose="020B0604030504040204" pitchFamily="34" charset="0"/>
              </a:rPr>
              <a:t>Majority of customers avails account segment of “Super” followed by “Regular Plus”.</a:t>
            </a:r>
          </a:p>
          <a:p>
            <a:pPr algn="l"/>
            <a:endParaRPr lang="en-IN" sz="1800" dirty="0">
              <a:latin typeface="Verdana" panose="020B0604030504040204" pitchFamily="34" charset="0"/>
              <a:ea typeface="Verdana" panose="020B0604030504040204" pitchFamily="34" charset="0"/>
            </a:endParaRPr>
          </a:p>
          <a:p>
            <a:pPr marL="285750" indent="-285750" algn="l">
              <a:buFont typeface="Wingdings" panose="05000000000000000000" pitchFamily="2" charset="2"/>
              <a:buChar char="ü"/>
            </a:pPr>
            <a:r>
              <a:rPr lang="en-IN" dirty="0">
                <a:latin typeface="Verdana" panose="020B0604030504040204" pitchFamily="34" charset="0"/>
                <a:ea typeface="Verdana" panose="020B0604030504040204" pitchFamily="34" charset="0"/>
              </a:rPr>
              <a:t>Mostly customer rated customer care agent score as “3”.</a:t>
            </a:r>
          </a:p>
          <a:p>
            <a:pPr marL="285750" indent="-285750" algn="l">
              <a:buFont typeface="Wingdings" panose="05000000000000000000" pitchFamily="2" charset="2"/>
              <a:buChar char="ü"/>
            </a:pP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8778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(Bi-variate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21" name="Oval 20">
            <a:extLst>
              <a:ext uri="{FF2B5EF4-FFF2-40B4-BE49-F238E27FC236}">
                <a16:creationId xmlns:a16="http://schemas.microsoft.com/office/drawing/2014/main" id="{782D58C7-00AF-41F0-A796-0997502BF4D6}"/>
              </a:ext>
            </a:extLst>
          </p:cNvPr>
          <p:cNvSpPr/>
          <p:nvPr/>
        </p:nvSpPr>
        <p:spPr>
          <a:xfrm>
            <a:off x="8066315" y="1711949"/>
            <a:ext cx="324394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pic>
        <p:nvPicPr>
          <p:cNvPr id="3" name="Picture 2">
            <a:extLst>
              <a:ext uri="{FF2B5EF4-FFF2-40B4-BE49-F238E27FC236}">
                <a16:creationId xmlns:a16="http://schemas.microsoft.com/office/drawing/2014/main" id="{C57ED55D-2550-43A6-8AFA-1AEFEE7EFFEF}"/>
              </a:ext>
            </a:extLst>
          </p:cNvPr>
          <p:cNvPicPr>
            <a:picLocks noChangeAspect="1"/>
          </p:cNvPicPr>
          <p:nvPr/>
        </p:nvPicPr>
        <p:blipFill>
          <a:blip r:embed="rId2"/>
          <a:stretch>
            <a:fillRect/>
          </a:stretch>
        </p:blipFill>
        <p:spPr>
          <a:xfrm>
            <a:off x="217715" y="738234"/>
            <a:ext cx="3279833" cy="2581910"/>
          </a:xfrm>
          <a:prstGeom prst="rect">
            <a:avLst/>
          </a:prstGeom>
        </p:spPr>
      </p:pic>
      <p:pic>
        <p:nvPicPr>
          <p:cNvPr id="7" name="Picture 6">
            <a:extLst>
              <a:ext uri="{FF2B5EF4-FFF2-40B4-BE49-F238E27FC236}">
                <a16:creationId xmlns:a16="http://schemas.microsoft.com/office/drawing/2014/main" id="{B60360EF-EA89-4EB2-9E89-70EB69B07CBF}"/>
              </a:ext>
            </a:extLst>
          </p:cNvPr>
          <p:cNvPicPr>
            <a:picLocks noChangeAspect="1"/>
          </p:cNvPicPr>
          <p:nvPr/>
        </p:nvPicPr>
        <p:blipFill>
          <a:blip r:embed="rId3"/>
          <a:stretch>
            <a:fillRect/>
          </a:stretch>
        </p:blipFill>
        <p:spPr>
          <a:xfrm>
            <a:off x="121144" y="3624626"/>
            <a:ext cx="3418114" cy="3162930"/>
          </a:xfrm>
          <a:prstGeom prst="rect">
            <a:avLst/>
          </a:prstGeom>
        </p:spPr>
      </p:pic>
      <p:sp>
        <p:nvSpPr>
          <p:cNvPr id="9" name="Arrow: Right 8">
            <a:extLst>
              <a:ext uri="{FF2B5EF4-FFF2-40B4-BE49-F238E27FC236}">
                <a16:creationId xmlns:a16="http://schemas.microsoft.com/office/drawing/2014/main" id="{917465F8-4C66-4ED0-AAB1-BD2E5ABA0200}"/>
              </a:ext>
            </a:extLst>
          </p:cNvPr>
          <p:cNvSpPr/>
          <p:nvPr/>
        </p:nvSpPr>
        <p:spPr>
          <a:xfrm>
            <a:off x="3940629" y="1883229"/>
            <a:ext cx="1176915" cy="489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B7F08218-EB6F-46C2-80B3-D907C821BBA7}"/>
              </a:ext>
            </a:extLst>
          </p:cNvPr>
          <p:cNvSpPr/>
          <p:nvPr/>
        </p:nvSpPr>
        <p:spPr>
          <a:xfrm>
            <a:off x="3940628" y="4896605"/>
            <a:ext cx="1176915" cy="489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2AB514D6-1F2C-4DEF-B5EF-80A1032D3CBF}"/>
              </a:ext>
            </a:extLst>
          </p:cNvPr>
          <p:cNvSpPr/>
          <p:nvPr/>
        </p:nvSpPr>
        <p:spPr>
          <a:xfrm>
            <a:off x="5323114" y="1646171"/>
            <a:ext cx="4365172"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Customers from Tier-1 and Tier-3 shows high trend to churn</a:t>
            </a:r>
          </a:p>
        </p:txBody>
      </p:sp>
      <p:sp>
        <p:nvSpPr>
          <p:cNvPr id="17" name="Oval 16">
            <a:extLst>
              <a:ext uri="{FF2B5EF4-FFF2-40B4-BE49-F238E27FC236}">
                <a16:creationId xmlns:a16="http://schemas.microsoft.com/office/drawing/2014/main" id="{E7359D21-84DF-4E8D-A203-6B74C8E6DBAD}"/>
              </a:ext>
            </a:extLst>
          </p:cNvPr>
          <p:cNvSpPr/>
          <p:nvPr/>
        </p:nvSpPr>
        <p:spPr>
          <a:xfrm>
            <a:off x="5192486" y="4628221"/>
            <a:ext cx="4942114"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Payment preference with debit and credit card showing high number of churn</a:t>
            </a:r>
          </a:p>
        </p:txBody>
      </p:sp>
    </p:spTree>
    <p:extLst>
      <p:ext uri="{BB962C8B-B14F-4D97-AF65-F5344CB8AC3E}">
        <p14:creationId xmlns:p14="http://schemas.microsoft.com/office/powerpoint/2010/main" val="378658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(Bi-variate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21" name="Oval 20">
            <a:extLst>
              <a:ext uri="{FF2B5EF4-FFF2-40B4-BE49-F238E27FC236}">
                <a16:creationId xmlns:a16="http://schemas.microsoft.com/office/drawing/2014/main" id="{782D58C7-00AF-41F0-A796-0997502BF4D6}"/>
              </a:ext>
            </a:extLst>
          </p:cNvPr>
          <p:cNvSpPr/>
          <p:nvPr/>
        </p:nvSpPr>
        <p:spPr>
          <a:xfrm>
            <a:off x="8066315" y="1711949"/>
            <a:ext cx="3243942" cy="857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pic>
        <p:nvPicPr>
          <p:cNvPr id="4" name="Picture 3">
            <a:extLst>
              <a:ext uri="{FF2B5EF4-FFF2-40B4-BE49-F238E27FC236}">
                <a16:creationId xmlns:a16="http://schemas.microsoft.com/office/drawing/2014/main" id="{B87494CD-BAC7-435F-9326-D3356F0370E4}"/>
              </a:ext>
            </a:extLst>
          </p:cNvPr>
          <p:cNvPicPr>
            <a:picLocks noChangeAspect="1"/>
          </p:cNvPicPr>
          <p:nvPr/>
        </p:nvPicPr>
        <p:blipFill>
          <a:blip r:embed="rId2"/>
          <a:stretch>
            <a:fillRect/>
          </a:stretch>
        </p:blipFill>
        <p:spPr>
          <a:xfrm>
            <a:off x="246770" y="707886"/>
            <a:ext cx="3661201" cy="2601371"/>
          </a:xfrm>
          <a:prstGeom prst="rect">
            <a:avLst/>
          </a:prstGeom>
        </p:spPr>
      </p:pic>
      <p:sp>
        <p:nvSpPr>
          <p:cNvPr id="5" name="Arrow: Right 4">
            <a:extLst>
              <a:ext uri="{FF2B5EF4-FFF2-40B4-BE49-F238E27FC236}">
                <a16:creationId xmlns:a16="http://schemas.microsoft.com/office/drawing/2014/main" id="{1568255D-0866-46A7-80F4-2C74E800817D}"/>
              </a:ext>
            </a:extLst>
          </p:cNvPr>
          <p:cNvSpPr/>
          <p:nvPr/>
        </p:nvSpPr>
        <p:spPr>
          <a:xfrm>
            <a:off x="4191000" y="1807029"/>
            <a:ext cx="1545771" cy="435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58207B69-CD69-487B-853A-C841459A5409}"/>
              </a:ext>
            </a:extLst>
          </p:cNvPr>
          <p:cNvSpPr/>
          <p:nvPr/>
        </p:nvSpPr>
        <p:spPr>
          <a:xfrm>
            <a:off x="6237515" y="1537114"/>
            <a:ext cx="4365172"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Customers into “Regular Plus” segment shows high trend towards Churn</a:t>
            </a:r>
          </a:p>
        </p:txBody>
      </p:sp>
      <p:pic>
        <p:nvPicPr>
          <p:cNvPr id="10" name="Picture 9">
            <a:extLst>
              <a:ext uri="{FF2B5EF4-FFF2-40B4-BE49-F238E27FC236}">
                <a16:creationId xmlns:a16="http://schemas.microsoft.com/office/drawing/2014/main" id="{F84702E2-CB88-4688-8B6A-55F11413449E}"/>
              </a:ext>
            </a:extLst>
          </p:cNvPr>
          <p:cNvPicPr>
            <a:picLocks noChangeAspect="1"/>
          </p:cNvPicPr>
          <p:nvPr/>
        </p:nvPicPr>
        <p:blipFill>
          <a:blip r:embed="rId3"/>
          <a:stretch>
            <a:fillRect/>
          </a:stretch>
        </p:blipFill>
        <p:spPr>
          <a:xfrm>
            <a:off x="369737" y="3199157"/>
            <a:ext cx="3924640" cy="3551228"/>
          </a:xfrm>
          <a:prstGeom prst="rect">
            <a:avLst/>
          </a:prstGeom>
        </p:spPr>
      </p:pic>
      <p:sp>
        <p:nvSpPr>
          <p:cNvPr id="19" name="Arrow: Right 18">
            <a:extLst>
              <a:ext uri="{FF2B5EF4-FFF2-40B4-BE49-F238E27FC236}">
                <a16:creationId xmlns:a16="http://schemas.microsoft.com/office/drawing/2014/main" id="{A2F21AD7-698C-4821-87A3-3C4B3CFA9C50}"/>
              </a:ext>
            </a:extLst>
          </p:cNvPr>
          <p:cNvSpPr/>
          <p:nvPr/>
        </p:nvSpPr>
        <p:spPr>
          <a:xfrm>
            <a:off x="4550229" y="4853062"/>
            <a:ext cx="1545771" cy="435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9B9FAE2C-3001-44D7-B842-08136EA6FE4B}"/>
              </a:ext>
            </a:extLst>
          </p:cNvPr>
          <p:cNvSpPr/>
          <p:nvPr/>
        </p:nvSpPr>
        <p:spPr>
          <a:xfrm>
            <a:off x="6389915" y="4454686"/>
            <a:ext cx="4365172"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Customers with marital status as “Single” shows high volume of Churn</a:t>
            </a:r>
          </a:p>
        </p:txBody>
      </p:sp>
    </p:spTree>
    <p:extLst>
      <p:ext uri="{BB962C8B-B14F-4D97-AF65-F5344CB8AC3E}">
        <p14:creationId xmlns:p14="http://schemas.microsoft.com/office/powerpoint/2010/main" val="367782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EDA Cont.… (Multi-variate Analysis)</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pic>
        <p:nvPicPr>
          <p:cNvPr id="3" name="Picture 2">
            <a:extLst>
              <a:ext uri="{FF2B5EF4-FFF2-40B4-BE49-F238E27FC236}">
                <a16:creationId xmlns:a16="http://schemas.microsoft.com/office/drawing/2014/main" id="{50216B39-1727-49AA-A838-96E396C0CD71}"/>
              </a:ext>
            </a:extLst>
          </p:cNvPr>
          <p:cNvPicPr>
            <a:picLocks noChangeAspect="1"/>
          </p:cNvPicPr>
          <p:nvPr/>
        </p:nvPicPr>
        <p:blipFill>
          <a:blip r:embed="rId2"/>
          <a:stretch>
            <a:fillRect/>
          </a:stretch>
        </p:blipFill>
        <p:spPr>
          <a:xfrm>
            <a:off x="5237400" y="1062206"/>
            <a:ext cx="6027942" cy="5105842"/>
          </a:xfrm>
          <a:prstGeom prst="rect">
            <a:avLst/>
          </a:prstGeom>
        </p:spPr>
      </p:pic>
      <p:sp>
        <p:nvSpPr>
          <p:cNvPr id="14" name="Oval 13">
            <a:extLst>
              <a:ext uri="{FF2B5EF4-FFF2-40B4-BE49-F238E27FC236}">
                <a16:creationId xmlns:a16="http://schemas.microsoft.com/office/drawing/2014/main" id="{AC57C87C-9A60-4718-BB1A-65A8B2D489FA}"/>
              </a:ext>
            </a:extLst>
          </p:cNvPr>
          <p:cNvSpPr/>
          <p:nvPr/>
        </p:nvSpPr>
        <p:spPr>
          <a:xfrm>
            <a:off x="0" y="3095042"/>
            <a:ext cx="5018314" cy="10401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ü"/>
            </a:pPr>
            <a:r>
              <a:rPr lang="en-US" sz="2400" dirty="0">
                <a:solidFill>
                  <a:schemeClr val="tx1"/>
                </a:solidFill>
              </a:rPr>
              <a:t>City tier shows negative correlation with churn</a:t>
            </a:r>
          </a:p>
          <a:p>
            <a:pPr algn="just"/>
            <a:endParaRPr lang="en-US" sz="2400" dirty="0">
              <a:solidFill>
                <a:schemeClr val="tx1"/>
              </a:solidFill>
            </a:endParaRPr>
          </a:p>
          <a:p>
            <a:pPr marL="342900" indent="-342900" algn="just">
              <a:buFont typeface="Wingdings" panose="05000000000000000000" pitchFamily="2" charset="2"/>
              <a:buChar char="ü"/>
            </a:pPr>
            <a:r>
              <a:rPr lang="en-US" sz="2400" dirty="0" err="1">
                <a:solidFill>
                  <a:schemeClr val="tx1"/>
                </a:solidFill>
              </a:rPr>
              <a:t>CC_contacted_last</a:t>
            </a:r>
            <a:r>
              <a:rPr lang="en-US" sz="2400" dirty="0">
                <a:solidFill>
                  <a:schemeClr val="tx1"/>
                </a:solidFill>
              </a:rPr>
              <a:t> shows high correlation with target variable</a:t>
            </a:r>
          </a:p>
          <a:p>
            <a:pPr algn="just"/>
            <a:endParaRPr lang="en-US" sz="2400" dirty="0">
              <a:solidFill>
                <a:schemeClr val="tx1"/>
              </a:solidFill>
            </a:endParaRPr>
          </a:p>
          <a:p>
            <a:pPr marL="342900" indent="-342900" algn="just">
              <a:buFont typeface="Wingdings" panose="05000000000000000000" pitchFamily="2" charset="2"/>
              <a:buChar char="ü"/>
            </a:pPr>
            <a:r>
              <a:rPr lang="en-US" sz="2400" dirty="0">
                <a:solidFill>
                  <a:schemeClr val="tx1"/>
                </a:solidFill>
              </a:rPr>
              <a:t>Service score shows moderate correlation with target variable</a:t>
            </a:r>
          </a:p>
          <a:p>
            <a:pPr marL="342900" indent="-342900" algn="just">
              <a:buFont typeface="Wingdings" panose="05000000000000000000" pitchFamily="2" charset="2"/>
              <a:buChar char="ü"/>
            </a:pPr>
            <a:endParaRPr lang="en-US" sz="2400" dirty="0">
              <a:solidFill>
                <a:schemeClr val="tx1"/>
              </a:solidFill>
            </a:endParaRPr>
          </a:p>
        </p:txBody>
      </p:sp>
    </p:spTree>
    <p:extLst>
      <p:ext uri="{BB962C8B-B14F-4D97-AF65-F5344CB8AC3E}">
        <p14:creationId xmlns:p14="http://schemas.microsoft.com/office/powerpoint/2010/main" val="367813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1144" y="0"/>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Other Inferences From EDA</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117544" y="2057199"/>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8" name="TextBox 7">
            <a:extLst>
              <a:ext uri="{FF2B5EF4-FFF2-40B4-BE49-F238E27FC236}">
                <a16:creationId xmlns:a16="http://schemas.microsoft.com/office/drawing/2014/main" id="{278FD26B-757E-45C0-9DB2-BC315069A8CF}"/>
              </a:ext>
            </a:extLst>
          </p:cNvPr>
          <p:cNvSpPr txBox="1"/>
          <p:nvPr/>
        </p:nvSpPr>
        <p:spPr>
          <a:xfrm>
            <a:off x="133196" y="1352004"/>
            <a:ext cx="10073466" cy="4524315"/>
          </a:xfrm>
          <a:prstGeom prst="rect">
            <a:avLst/>
          </a:prstGeom>
          <a:noFill/>
        </p:spPr>
        <p:txBody>
          <a:bodyPr wrap="square" rtlCol="0">
            <a:spAutoFit/>
          </a:bodyPr>
          <a:lstStyle/>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From KDE pair plot we can conclude that none of the independent variables are strong predictors. Either they are weak or poor predictors of dependent variable.</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shows nature of </a:t>
            </a:r>
            <a:r>
              <a:rPr lang="en-IN" sz="2000" b="1" u="sng" dirty="0">
                <a:latin typeface="Verdana" panose="020B0604030504040204" pitchFamily="34" charset="0"/>
                <a:ea typeface="Verdana" panose="020B0604030504040204" pitchFamily="34" charset="0"/>
              </a:rPr>
              <a:t>outliers</a:t>
            </a:r>
            <a:r>
              <a:rPr lang="en-IN" sz="2000" dirty="0">
                <a:latin typeface="Verdana" panose="020B0604030504040204" pitchFamily="34" charset="0"/>
                <a:ea typeface="Verdana" panose="020B0604030504040204" pitchFamily="34" charset="0"/>
              </a:rPr>
              <a:t>.</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shows presence of anomaly and bad data.</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Variables are of different parameters and standards and range of values widely varies. Hence, performing </a:t>
            </a:r>
            <a:r>
              <a:rPr lang="en-IN" sz="2000" b="1" u="sng" dirty="0">
                <a:latin typeface="Verdana" panose="020B0604030504040204" pitchFamily="34" charset="0"/>
                <a:ea typeface="Verdana" panose="020B0604030504040204" pitchFamily="34" charset="0"/>
              </a:rPr>
              <a:t>scaling</a:t>
            </a:r>
            <a:r>
              <a:rPr lang="en-IN" sz="2000" dirty="0">
                <a:latin typeface="Verdana" panose="020B0604030504040204" pitchFamily="34" charset="0"/>
                <a:ea typeface="Verdana" panose="020B0604030504040204" pitchFamily="34" charset="0"/>
              </a:rPr>
              <a:t> is important.</a:t>
            </a:r>
          </a:p>
          <a:p>
            <a:pPr algn="just"/>
            <a:endParaRPr lang="en-IN" sz="20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IN" sz="2000" dirty="0">
                <a:latin typeface="Verdana" panose="020B0604030504040204" pitchFamily="34" charset="0"/>
                <a:ea typeface="Verdana" panose="020B0604030504040204" pitchFamily="34" charset="0"/>
              </a:rPr>
              <a:t>Data provided is also </a:t>
            </a:r>
            <a:r>
              <a:rPr lang="en-IN" sz="2000" b="1" u="sng" dirty="0">
                <a:latin typeface="Verdana" panose="020B0604030504040204" pitchFamily="34" charset="0"/>
                <a:ea typeface="Verdana" panose="020B0604030504040204" pitchFamily="34" charset="0"/>
              </a:rPr>
              <a:t>imbalance</a:t>
            </a:r>
            <a:r>
              <a:rPr lang="en-IN" sz="2000" dirty="0">
                <a:latin typeface="Verdana" panose="020B0604030504040204" pitchFamily="34" charset="0"/>
                <a:ea typeface="Verdana" panose="020B0604030504040204" pitchFamily="34" charset="0"/>
              </a:rPr>
              <a:t> in nature and to be accurate on model building data needs to be balanced.</a:t>
            </a:r>
          </a:p>
          <a:p>
            <a:pPr marL="25400" indent="0">
              <a:buNone/>
            </a:pPr>
            <a:endParaRPr lang="en-IN" sz="2800" dirty="0"/>
          </a:p>
        </p:txBody>
      </p:sp>
    </p:spTree>
    <p:extLst>
      <p:ext uri="{BB962C8B-B14F-4D97-AF65-F5344CB8AC3E}">
        <p14:creationId xmlns:p14="http://schemas.microsoft.com/office/powerpoint/2010/main" val="6088249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5952</TotalTime>
  <Words>1570</Words>
  <Application>Microsoft Office PowerPoint</Application>
  <PresentationFormat>Widescreen</PresentationFormat>
  <Paragraphs>178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abhay ankit</cp:lastModifiedBy>
  <cp:revision>208</cp:revision>
  <dcterms:created xsi:type="dcterms:W3CDTF">2019-12-31T09:37:22Z</dcterms:created>
  <dcterms:modified xsi:type="dcterms:W3CDTF">2021-12-03T14:32:36Z</dcterms:modified>
</cp:coreProperties>
</file>