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0"/>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ankit" userId="42c7be114a6b76ba" providerId="LiveId" clId="{7D9492AE-0561-43B0-BEB2-26AD48604366}"/>
    <pc:docChg chg="undo custSel modSld">
      <pc:chgData name="abhay ankit" userId="42c7be114a6b76ba" providerId="LiveId" clId="{7D9492AE-0561-43B0-BEB2-26AD48604366}" dt="2021-10-03T16:43:01.807" v="274" actId="20577"/>
      <pc:docMkLst>
        <pc:docMk/>
      </pc:docMkLst>
      <pc:sldChg chg="modSp mod">
        <pc:chgData name="abhay ankit" userId="42c7be114a6b76ba" providerId="LiveId" clId="{7D9492AE-0561-43B0-BEB2-26AD48604366}" dt="2021-10-03T15:55:24.294" v="13" actId="20577"/>
        <pc:sldMkLst>
          <pc:docMk/>
          <pc:sldMk cId="1543129191" sldId="256"/>
        </pc:sldMkLst>
        <pc:spChg chg="mod">
          <ac:chgData name="abhay ankit" userId="42c7be114a6b76ba" providerId="LiveId" clId="{7D9492AE-0561-43B0-BEB2-26AD48604366}" dt="2021-10-03T15:55:24.294" v="13" actId="20577"/>
          <ac:spMkLst>
            <pc:docMk/>
            <pc:sldMk cId="1543129191" sldId="256"/>
            <ac:spMk id="3" creationId="{0DDF0116-6E54-4D66-8709-830C5E68B030}"/>
          </ac:spMkLst>
        </pc:spChg>
      </pc:sldChg>
      <pc:sldChg chg="modSp mod">
        <pc:chgData name="abhay ankit" userId="42c7be114a6b76ba" providerId="LiveId" clId="{7D9492AE-0561-43B0-BEB2-26AD48604366}" dt="2021-10-03T15:55:47.095" v="70" actId="20577"/>
        <pc:sldMkLst>
          <pc:docMk/>
          <pc:sldMk cId="3058683122" sldId="257"/>
        </pc:sldMkLst>
        <pc:spChg chg="mod">
          <ac:chgData name="abhay ankit" userId="42c7be114a6b76ba" providerId="LiveId" clId="{7D9492AE-0561-43B0-BEB2-26AD48604366}" dt="2021-10-03T15:55:47.095" v="70" actId="20577"/>
          <ac:spMkLst>
            <pc:docMk/>
            <pc:sldMk cId="3058683122" sldId="257"/>
            <ac:spMk id="3" creationId="{162B02DE-2D19-4212-9746-E6A074AE219D}"/>
          </ac:spMkLst>
        </pc:spChg>
      </pc:sldChg>
      <pc:sldChg chg="modSp mod">
        <pc:chgData name="abhay ankit" userId="42c7be114a6b76ba" providerId="LiveId" clId="{7D9492AE-0561-43B0-BEB2-26AD48604366}" dt="2021-10-03T15:58:48.590" v="216" actId="20577"/>
        <pc:sldMkLst>
          <pc:docMk/>
          <pc:sldMk cId="139735935" sldId="258"/>
        </pc:sldMkLst>
        <pc:spChg chg="mod">
          <ac:chgData name="abhay ankit" userId="42c7be114a6b76ba" providerId="LiveId" clId="{7D9492AE-0561-43B0-BEB2-26AD48604366}" dt="2021-10-03T15:58:48.590" v="216" actId="20577"/>
          <ac:spMkLst>
            <pc:docMk/>
            <pc:sldMk cId="139735935" sldId="258"/>
            <ac:spMk id="3" creationId="{2C4A8E2C-8A13-4FFB-AC9B-5FA211A35E74}"/>
          </ac:spMkLst>
        </pc:spChg>
      </pc:sldChg>
      <pc:sldChg chg="modSp mod">
        <pc:chgData name="abhay ankit" userId="42c7be114a6b76ba" providerId="LiveId" clId="{7D9492AE-0561-43B0-BEB2-26AD48604366}" dt="2021-10-03T16:43:01.807" v="274" actId="20577"/>
        <pc:sldMkLst>
          <pc:docMk/>
          <pc:sldMk cId="10326" sldId="259"/>
        </pc:sldMkLst>
        <pc:spChg chg="mod">
          <ac:chgData name="abhay ankit" userId="42c7be114a6b76ba" providerId="LiveId" clId="{7D9492AE-0561-43B0-BEB2-26AD48604366}" dt="2021-10-03T16:43:01.807" v="274" actId="20577"/>
          <ac:spMkLst>
            <pc:docMk/>
            <pc:sldMk cId="10326" sldId="259"/>
            <ac:spMk id="3" creationId="{20C3228C-1330-47BC-92C5-8AD498AECB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2BF73-978B-42CF-8B47-9CF76CAAF77A}" type="datetimeFigureOut">
              <a:rPr lang="en-IN" smtClean="0"/>
              <a:t>03-10-2021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5ECC4-B715-4042-84D6-ED725D999BBE}" type="slidenum">
              <a:rPr lang="en-IN" smtClean="0"/>
              <a:t>‹#›</a:t>
            </a:fld>
            <a:endParaRPr lang="en-IN"/>
          </a:p>
        </p:txBody>
      </p:sp>
    </p:spTree>
    <p:extLst>
      <p:ext uri="{BB962C8B-B14F-4D97-AF65-F5344CB8AC3E}">
        <p14:creationId xmlns:p14="http://schemas.microsoft.com/office/powerpoint/2010/main" val="292995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270F34-4236-4A12-9BB0-6E8B5491D179}" type="datetime1">
              <a:rPr lang="en-IN" smtClean="0"/>
              <a:t>03-10-2021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478DD37-68E3-48DA-84E5-513183087DA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514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336B7E-7B48-4B20-B1D5-99F994A78E38}" type="datetime1">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8DD37-68E3-48DA-84E5-513183087DA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074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CB004-6EAA-4DA2-8D22-715AC3F4B6F8}" type="datetime1">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8DD37-68E3-48DA-84E5-513183087DA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663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F3A80-96DA-4EC8-83F3-47691AA2ED6E}" type="datetime1">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8DD37-68E3-48DA-84E5-513183087DA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886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85A743-C5D6-488A-8CD2-7791C00057FC}" type="datetime1">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8DD37-68E3-48DA-84E5-513183087DA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902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1B8C53-57CE-4902-86CF-2BDCD1759E7D}" type="datetime1">
              <a:rPr lang="en-IN" smtClean="0"/>
              <a:t>03-10-2021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8DD37-68E3-48DA-84E5-513183087DA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033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DA00D5-ABC5-49E4-8720-62AD7A5658E2}" type="datetime1">
              <a:rPr lang="en-IN" smtClean="0"/>
              <a:t>03-10-2021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78DD37-68E3-48DA-84E5-513183087DA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202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4274D0-3851-469F-AD49-11C73DF9132D}" type="datetime1">
              <a:rPr lang="en-IN" smtClean="0"/>
              <a:t>03-10-2021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78DD37-68E3-48DA-84E5-513183087DA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126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7361B-BFF1-4F96-9B8F-6E2D9E6FA128}" type="datetime1">
              <a:rPr lang="en-IN" smtClean="0"/>
              <a:t>03-10-2021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78DD37-68E3-48DA-84E5-513183087DA2}" type="slidenum">
              <a:rPr lang="en-IN" smtClean="0"/>
              <a:t>‹#›</a:t>
            </a:fld>
            <a:endParaRPr lang="en-IN"/>
          </a:p>
        </p:txBody>
      </p:sp>
    </p:spTree>
    <p:extLst>
      <p:ext uri="{BB962C8B-B14F-4D97-AF65-F5344CB8AC3E}">
        <p14:creationId xmlns:p14="http://schemas.microsoft.com/office/powerpoint/2010/main" val="224966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88A5F4-E027-4AD5-8E98-8625314037AE}" type="datetime1">
              <a:rPr lang="en-IN" smtClean="0"/>
              <a:t>03-10-2021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8DD37-68E3-48DA-84E5-513183087DA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391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7EF139E-17F5-4F5A-833E-AB7F7D36FE4C}" type="datetime1">
              <a:rPr lang="en-IN" smtClean="0"/>
              <a:t>03-10-2021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478DD37-68E3-48DA-84E5-513183087DA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971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8BF970F-EC9A-40C0-B7F2-32750A0951FC}" type="datetime1">
              <a:rPr lang="en-IN" smtClean="0"/>
              <a:t>03-10-2021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478DD37-68E3-48DA-84E5-513183087DA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95771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E0AC-3D2B-4F14-AF56-FAA6BC4484F1}"/>
              </a:ext>
            </a:extLst>
          </p:cNvPr>
          <p:cNvSpPr>
            <a:spLocks noGrp="1"/>
          </p:cNvSpPr>
          <p:nvPr>
            <p:ph type="ctrTitle"/>
          </p:nvPr>
        </p:nvSpPr>
        <p:spPr/>
        <p:txBody>
          <a:bodyPr/>
          <a:lstStyle/>
          <a:p>
            <a:r>
              <a:rPr lang="en-IN" dirty="0"/>
              <a:t>Marketing &amp; Retail Analytics</a:t>
            </a:r>
          </a:p>
        </p:txBody>
      </p:sp>
      <p:sp>
        <p:nvSpPr>
          <p:cNvPr id="3" name="Subtitle 2">
            <a:extLst>
              <a:ext uri="{FF2B5EF4-FFF2-40B4-BE49-F238E27FC236}">
                <a16:creationId xmlns:a16="http://schemas.microsoft.com/office/drawing/2014/main" id="{0DDF0116-6E54-4D66-8709-830C5E68B030}"/>
              </a:ext>
            </a:extLst>
          </p:cNvPr>
          <p:cNvSpPr>
            <a:spLocks noGrp="1"/>
          </p:cNvSpPr>
          <p:nvPr>
            <p:ph type="subTitle" idx="1"/>
          </p:nvPr>
        </p:nvSpPr>
        <p:spPr/>
        <p:txBody>
          <a:bodyPr/>
          <a:lstStyle/>
          <a:p>
            <a:r>
              <a:rPr lang="en-IN" dirty="0"/>
              <a:t>Module 1 – RFM Analysis</a:t>
            </a:r>
          </a:p>
        </p:txBody>
      </p:sp>
      <p:sp>
        <p:nvSpPr>
          <p:cNvPr id="4" name="Slide Number Placeholder 3">
            <a:extLst>
              <a:ext uri="{FF2B5EF4-FFF2-40B4-BE49-F238E27FC236}">
                <a16:creationId xmlns:a16="http://schemas.microsoft.com/office/drawing/2014/main" id="{AF24DDED-A5CC-4C4C-B709-6FC23CD2CF33}"/>
              </a:ext>
            </a:extLst>
          </p:cNvPr>
          <p:cNvSpPr>
            <a:spLocks noGrp="1"/>
          </p:cNvSpPr>
          <p:nvPr>
            <p:ph type="sldNum" sz="quarter" idx="12"/>
          </p:nvPr>
        </p:nvSpPr>
        <p:spPr/>
        <p:txBody>
          <a:bodyPr/>
          <a:lstStyle/>
          <a:p>
            <a:fld id="{F478DD37-68E3-48DA-84E5-513183087DA2}" type="slidenum">
              <a:rPr lang="en-IN" smtClean="0"/>
              <a:t>1</a:t>
            </a:fld>
            <a:endParaRPr lang="en-IN"/>
          </a:p>
        </p:txBody>
      </p:sp>
    </p:spTree>
    <p:extLst>
      <p:ext uri="{BB962C8B-B14F-4D97-AF65-F5344CB8AC3E}">
        <p14:creationId xmlns:p14="http://schemas.microsoft.com/office/powerpoint/2010/main" val="154312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ECA9-B0F0-4BF5-8E38-DBED4EAE7EBE}"/>
              </a:ext>
            </a:extLst>
          </p:cNvPr>
          <p:cNvSpPr>
            <a:spLocks noGrp="1"/>
          </p:cNvSpPr>
          <p:nvPr>
            <p:ph type="title"/>
          </p:nvPr>
        </p:nvSpPr>
        <p:spPr/>
        <p:txBody>
          <a:bodyPr/>
          <a:lstStyle/>
          <a:p>
            <a:r>
              <a:rPr lang="en-IN" dirty="0"/>
              <a:t>Market Basket analysis</a:t>
            </a:r>
          </a:p>
        </p:txBody>
      </p:sp>
      <p:sp>
        <p:nvSpPr>
          <p:cNvPr id="3" name="Content Placeholder 2">
            <a:extLst>
              <a:ext uri="{FF2B5EF4-FFF2-40B4-BE49-F238E27FC236}">
                <a16:creationId xmlns:a16="http://schemas.microsoft.com/office/drawing/2014/main" id="{5D62D0B5-1D31-4906-82A9-D7F9DD01CEF3}"/>
              </a:ext>
            </a:extLst>
          </p:cNvPr>
          <p:cNvSpPr>
            <a:spLocks noGrp="1"/>
          </p:cNvSpPr>
          <p:nvPr>
            <p:ph idx="1"/>
          </p:nvPr>
        </p:nvSpPr>
        <p:spPr/>
        <p:txBody>
          <a:bodyPr/>
          <a:lstStyle/>
          <a:p>
            <a:r>
              <a:rPr lang="en-IN" dirty="0"/>
              <a:t>This involves analysis of products often bought together provided the past data. So that we can analyse can combo offers can be rolled out for the same. It’s the probability of buying items together against the total transactions performed.</a:t>
            </a:r>
          </a:p>
          <a:p>
            <a:r>
              <a:rPr lang="en-IN" dirty="0"/>
              <a:t>This analysis helps retail store’s in increasing “customer life time value” (CLV).</a:t>
            </a:r>
          </a:p>
          <a:p>
            <a:r>
              <a:rPr lang="en-IN" dirty="0"/>
              <a:t>CLV is total revenue generated by a consumer during a time period also considering Margin, Retention Cost, Discount Rate and Retention Rate.</a:t>
            </a:r>
          </a:p>
          <a:p>
            <a:r>
              <a:rPr lang="en-IN" dirty="0"/>
              <a:t>This also helps retail stores in managing their stocks.</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A6DD2908-C0A2-4536-B941-A31A2DC70223}"/>
              </a:ext>
            </a:extLst>
          </p:cNvPr>
          <p:cNvSpPr>
            <a:spLocks noGrp="1"/>
          </p:cNvSpPr>
          <p:nvPr>
            <p:ph type="sldNum" sz="quarter" idx="12"/>
          </p:nvPr>
        </p:nvSpPr>
        <p:spPr/>
        <p:txBody>
          <a:bodyPr/>
          <a:lstStyle/>
          <a:p>
            <a:fld id="{F478DD37-68E3-48DA-84E5-513183087DA2}" type="slidenum">
              <a:rPr lang="en-IN" smtClean="0"/>
              <a:t>10</a:t>
            </a:fld>
            <a:endParaRPr lang="en-IN"/>
          </a:p>
        </p:txBody>
      </p:sp>
    </p:spTree>
    <p:extLst>
      <p:ext uri="{BB962C8B-B14F-4D97-AF65-F5344CB8AC3E}">
        <p14:creationId xmlns:p14="http://schemas.microsoft.com/office/powerpoint/2010/main" val="30183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7DA8-E656-4562-A6B9-240235F55DC1}"/>
              </a:ext>
            </a:extLst>
          </p:cNvPr>
          <p:cNvSpPr>
            <a:spLocks noGrp="1"/>
          </p:cNvSpPr>
          <p:nvPr>
            <p:ph type="title"/>
          </p:nvPr>
        </p:nvSpPr>
        <p:spPr/>
        <p:txBody>
          <a:bodyPr/>
          <a:lstStyle/>
          <a:p>
            <a:r>
              <a:rPr lang="en-IN" dirty="0"/>
              <a:t>Association rules</a:t>
            </a:r>
          </a:p>
        </p:txBody>
      </p:sp>
      <p:sp>
        <p:nvSpPr>
          <p:cNvPr id="3" name="Content Placeholder 2">
            <a:extLst>
              <a:ext uri="{FF2B5EF4-FFF2-40B4-BE49-F238E27FC236}">
                <a16:creationId xmlns:a16="http://schemas.microsoft.com/office/drawing/2014/main" id="{FA9B3BC0-1CD7-485F-AD04-E128E2648A1A}"/>
              </a:ext>
            </a:extLst>
          </p:cNvPr>
          <p:cNvSpPr>
            <a:spLocks noGrp="1"/>
          </p:cNvSpPr>
          <p:nvPr>
            <p:ph idx="1"/>
          </p:nvPr>
        </p:nvSpPr>
        <p:spPr/>
        <p:txBody>
          <a:bodyPr>
            <a:normAutofit lnSpcReduction="10000"/>
          </a:bodyPr>
          <a:lstStyle/>
          <a:p>
            <a:r>
              <a:rPr lang="en-US" dirty="0"/>
              <a:t>Association Rules are widely used to analyze retail basket or transaction data, and are intended to identify strong rules discovered in transaction data using measures of interestingness, based on the concept of strong rules. 20 of them bought chocolates, 13 bought cake and 9 bought both of them.</a:t>
            </a:r>
          </a:p>
          <a:p>
            <a:r>
              <a:rPr lang="en-US" dirty="0"/>
              <a:t>This rules designed by IIT helps creating rules which helps in creating rules for a combination of products often bought together.</a:t>
            </a:r>
          </a:p>
          <a:p>
            <a:r>
              <a:rPr lang="en-US" dirty="0"/>
              <a:t>Association rule is relevant to the given case study as we are helping retail store with most commonly occurring sets and also to advise them with probable combo offers they can introduce.</a:t>
            </a:r>
          </a:p>
        </p:txBody>
      </p:sp>
      <p:sp>
        <p:nvSpPr>
          <p:cNvPr id="4" name="Slide Number Placeholder 3">
            <a:extLst>
              <a:ext uri="{FF2B5EF4-FFF2-40B4-BE49-F238E27FC236}">
                <a16:creationId xmlns:a16="http://schemas.microsoft.com/office/drawing/2014/main" id="{664801A8-282A-4276-93C3-29C2FB5F642E}"/>
              </a:ext>
            </a:extLst>
          </p:cNvPr>
          <p:cNvSpPr>
            <a:spLocks noGrp="1"/>
          </p:cNvSpPr>
          <p:nvPr>
            <p:ph type="sldNum" sz="quarter" idx="12"/>
          </p:nvPr>
        </p:nvSpPr>
        <p:spPr/>
        <p:txBody>
          <a:bodyPr/>
          <a:lstStyle/>
          <a:p>
            <a:fld id="{F478DD37-68E3-48DA-84E5-513183087DA2}" type="slidenum">
              <a:rPr lang="en-IN" smtClean="0"/>
              <a:t>11</a:t>
            </a:fld>
            <a:endParaRPr lang="en-IN"/>
          </a:p>
        </p:txBody>
      </p:sp>
    </p:spTree>
    <p:extLst>
      <p:ext uri="{BB962C8B-B14F-4D97-AF65-F5344CB8AC3E}">
        <p14:creationId xmlns:p14="http://schemas.microsoft.com/office/powerpoint/2010/main" val="91211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A4A4-2B4C-4BE1-B5A8-642C67B79EE3}"/>
              </a:ext>
            </a:extLst>
          </p:cNvPr>
          <p:cNvSpPr>
            <a:spLocks noGrp="1"/>
          </p:cNvSpPr>
          <p:nvPr>
            <p:ph type="title"/>
          </p:nvPr>
        </p:nvSpPr>
        <p:spPr/>
        <p:txBody>
          <a:bodyPr/>
          <a:lstStyle/>
          <a:p>
            <a:r>
              <a:rPr lang="en-IN" dirty="0"/>
              <a:t>KNIME workflow</a:t>
            </a:r>
          </a:p>
        </p:txBody>
      </p:sp>
      <p:pic>
        <p:nvPicPr>
          <p:cNvPr id="6" name="Content Placeholder 5">
            <a:extLst>
              <a:ext uri="{FF2B5EF4-FFF2-40B4-BE49-F238E27FC236}">
                <a16:creationId xmlns:a16="http://schemas.microsoft.com/office/drawing/2014/main" id="{34E3FC35-1D7F-4E53-8FC1-1EC0E91FCED8}"/>
              </a:ext>
            </a:extLst>
          </p:cNvPr>
          <p:cNvPicPr>
            <a:picLocks noGrp="1" noChangeAspect="1"/>
          </p:cNvPicPr>
          <p:nvPr>
            <p:ph idx="1"/>
          </p:nvPr>
        </p:nvPicPr>
        <p:blipFill>
          <a:blip r:embed="rId2"/>
          <a:stretch>
            <a:fillRect/>
          </a:stretch>
        </p:blipFill>
        <p:spPr>
          <a:xfrm>
            <a:off x="1289628" y="2016125"/>
            <a:ext cx="9603274" cy="3449638"/>
          </a:xfrm>
        </p:spPr>
      </p:pic>
      <p:sp>
        <p:nvSpPr>
          <p:cNvPr id="4" name="Slide Number Placeholder 3">
            <a:extLst>
              <a:ext uri="{FF2B5EF4-FFF2-40B4-BE49-F238E27FC236}">
                <a16:creationId xmlns:a16="http://schemas.microsoft.com/office/drawing/2014/main" id="{A8B90AFF-92C4-4123-9A78-DF5A6F84AED5}"/>
              </a:ext>
            </a:extLst>
          </p:cNvPr>
          <p:cNvSpPr>
            <a:spLocks noGrp="1"/>
          </p:cNvSpPr>
          <p:nvPr>
            <p:ph type="sldNum" sz="quarter" idx="12"/>
          </p:nvPr>
        </p:nvSpPr>
        <p:spPr/>
        <p:txBody>
          <a:bodyPr/>
          <a:lstStyle/>
          <a:p>
            <a:fld id="{F478DD37-68E3-48DA-84E5-513183087DA2}" type="slidenum">
              <a:rPr lang="en-IN" smtClean="0"/>
              <a:t>12</a:t>
            </a:fld>
            <a:endParaRPr lang="en-IN"/>
          </a:p>
        </p:txBody>
      </p:sp>
    </p:spTree>
    <p:extLst>
      <p:ext uri="{BB962C8B-B14F-4D97-AF65-F5344CB8AC3E}">
        <p14:creationId xmlns:p14="http://schemas.microsoft.com/office/powerpoint/2010/main" val="70426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7F34-BB8D-453B-B9F3-6885EB643C87}"/>
              </a:ext>
            </a:extLst>
          </p:cNvPr>
          <p:cNvSpPr>
            <a:spLocks noGrp="1"/>
          </p:cNvSpPr>
          <p:nvPr>
            <p:ph type="title"/>
          </p:nvPr>
        </p:nvSpPr>
        <p:spPr/>
        <p:txBody>
          <a:bodyPr/>
          <a:lstStyle/>
          <a:p>
            <a:r>
              <a:rPr lang="en-IN" dirty="0" err="1"/>
              <a:t>Knime</a:t>
            </a:r>
            <a:r>
              <a:rPr lang="en-IN" dirty="0"/>
              <a:t> workflow description</a:t>
            </a:r>
          </a:p>
        </p:txBody>
      </p:sp>
      <p:sp>
        <p:nvSpPr>
          <p:cNvPr id="3" name="Content Placeholder 2">
            <a:extLst>
              <a:ext uri="{FF2B5EF4-FFF2-40B4-BE49-F238E27FC236}">
                <a16:creationId xmlns:a16="http://schemas.microsoft.com/office/drawing/2014/main" id="{F7CAA01E-B26A-4618-8823-C318ABFEBD41}"/>
              </a:ext>
            </a:extLst>
          </p:cNvPr>
          <p:cNvSpPr>
            <a:spLocks noGrp="1"/>
          </p:cNvSpPr>
          <p:nvPr>
            <p:ph idx="1"/>
          </p:nvPr>
        </p:nvSpPr>
        <p:spPr/>
        <p:txBody>
          <a:bodyPr>
            <a:normAutofit lnSpcReduction="10000"/>
          </a:bodyPr>
          <a:lstStyle/>
          <a:p>
            <a:r>
              <a:rPr lang="en-IN" dirty="0"/>
              <a:t>Used CSV reader node to read the given data into KNIME.</a:t>
            </a:r>
          </a:p>
          <a:p>
            <a:r>
              <a:rPr lang="en-IN" dirty="0"/>
              <a:t>Used DATA EXPLORER node to perform EDA and understanding data.</a:t>
            </a:r>
          </a:p>
          <a:p>
            <a:r>
              <a:rPr lang="en-IN" dirty="0"/>
              <a:t>By using group-by node, we have clubbed data at </a:t>
            </a:r>
            <a:r>
              <a:rPr lang="en-IN" dirty="0" err="1"/>
              <a:t>orderID</a:t>
            </a:r>
            <a:r>
              <a:rPr lang="en-IN" dirty="0"/>
              <a:t> level.</a:t>
            </a:r>
          </a:p>
          <a:p>
            <a:r>
              <a:rPr lang="en-IN" dirty="0"/>
              <a:t>Created new table using table creator to divide products into groups of Food, Drink, Hygiene and All for better view and understanding of data. However the original product from data is used for creating association rules.</a:t>
            </a:r>
          </a:p>
          <a:p>
            <a:r>
              <a:rPr lang="en-IN" dirty="0"/>
              <a:t>Used scatter plot, bar chart and box plot nodes to perform univariate and bi-variate analysis of data.</a:t>
            </a:r>
          </a:p>
          <a:p>
            <a:endParaRPr lang="en-IN" dirty="0"/>
          </a:p>
          <a:p>
            <a:endParaRPr lang="en-IN" dirty="0"/>
          </a:p>
        </p:txBody>
      </p:sp>
      <p:sp>
        <p:nvSpPr>
          <p:cNvPr id="4" name="Slide Number Placeholder 3">
            <a:extLst>
              <a:ext uri="{FF2B5EF4-FFF2-40B4-BE49-F238E27FC236}">
                <a16:creationId xmlns:a16="http://schemas.microsoft.com/office/drawing/2014/main" id="{1F8E9EF3-56D5-4364-9C94-EA414103E2AE}"/>
              </a:ext>
            </a:extLst>
          </p:cNvPr>
          <p:cNvSpPr>
            <a:spLocks noGrp="1"/>
          </p:cNvSpPr>
          <p:nvPr>
            <p:ph type="sldNum" sz="quarter" idx="12"/>
          </p:nvPr>
        </p:nvSpPr>
        <p:spPr/>
        <p:txBody>
          <a:bodyPr/>
          <a:lstStyle/>
          <a:p>
            <a:fld id="{F478DD37-68E3-48DA-84E5-513183087DA2}" type="slidenum">
              <a:rPr lang="en-IN" smtClean="0"/>
              <a:t>13</a:t>
            </a:fld>
            <a:endParaRPr lang="en-IN"/>
          </a:p>
        </p:txBody>
      </p:sp>
    </p:spTree>
    <p:extLst>
      <p:ext uri="{BB962C8B-B14F-4D97-AF65-F5344CB8AC3E}">
        <p14:creationId xmlns:p14="http://schemas.microsoft.com/office/powerpoint/2010/main" val="415408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8617-6C57-4A2D-A0F8-D47DBD7A24EE}"/>
              </a:ext>
            </a:extLst>
          </p:cNvPr>
          <p:cNvSpPr>
            <a:spLocks noGrp="1"/>
          </p:cNvSpPr>
          <p:nvPr>
            <p:ph type="title"/>
          </p:nvPr>
        </p:nvSpPr>
        <p:spPr/>
        <p:txBody>
          <a:bodyPr/>
          <a:lstStyle/>
          <a:p>
            <a:r>
              <a:rPr lang="en-IN" dirty="0" err="1"/>
              <a:t>Knime</a:t>
            </a:r>
            <a:r>
              <a:rPr lang="en-IN" dirty="0"/>
              <a:t> workflow description cont.…</a:t>
            </a:r>
          </a:p>
        </p:txBody>
      </p:sp>
      <p:sp>
        <p:nvSpPr>
          <p:cNvPr id="3" name="Content Placeholder 2">
            <a:extLst>
              <a:ext uri="{FF2B5EF4-FFF2-40B4-BE49-F238E27FC236}">
                <a16:creationId xmlns:a16="http://schemas.microsoft.com/office/drawing/2014/main" id="{81C166AF-4264-49E4-8C2A-B62D2C386A9E}"/>
              </a:ext>
            </a:extLst>
          </p:cNvPr>
          <p:cNvSpPr>
            <a:spLocks noGrp="1"/>
          </p:cNvSpPr>
          <p:nvPr>
            <p:ph idx="1"/>
          </p:nvPr>
        </p:nvSpPr>
        <p:spPr/>
        <p:txBody>
          <a:bodyPr/>
          <a:lstStyle/>
          <a:p>
            <a:r>
              <a:rPr lang="en-IN" dirty="0"/>
              <a:t>We have noticed that products are duplicated and repeated after performing group-by based on unique </a:t>
            </a:r>
            <a:r>
              <a:rPr lang="en-IN" dirty="0" err="1"/>
              <a:t>orderID</a:t>
            </a:r>
            <a:r>
              <a:rPr lang="en-IN" dirty="0"/>
              <a:t>.</a:t>
            </a:r>
          </a:p>
          <a:p>
            <a:r>
              <a:rPr lang="en-IN" dirty="0"/>
              <a:t>Used cell splitter node to create a set of products for every </a:t>
            </a:r>
            <a:r>
              <a:rPr lang="en-IN" dirty="0" err="1"/>
              <a:t>orderID</a:t>
            </a:r>
            <a:r>
              <a:rPr lang="en-IN" dirty="0"/>
              <a:t> and avoiding duplication of product.</a:t>
            </a:r>
          </a:p>
          <a:p>
            <a:r>
              <a:rPr lang="en-IN" dirty="0"/>
              <a:t>Created association rules using Association Rule Learner node by setting up an adequate value for support and confidence.</a:t>
            </a:r>
          </a:p>
          <a:p>
            <a:r>
              <a:rPr lang="en-IN" dirty="0"/>
              <a:t>We have used value for support as 0.09 and confidence as 0.5,which gives and output of 48 rules.</a:t>
            </a:r>
          </a:p>
          <a:p>
            <a:endParaRPr lang="en-IN" dirty="0"/>
          </a:p>
          <a:p>
            <a:endParaRPr lang="en-IN" dirty="0"/>
          </a:p>
        </p:txBody>
      </p:sp>
      <p:sp>
        <p:nvSpPr>
          <p:cNvPr id="4" name="Slide Number Placeholder 3">
            <a:extLst>
              <a:ext uri="{FF2B5EF4-FFF2-40B4-BE49-F238E27FC236}">
                <a16:creationId xmlns:a16="http://schemas.microsoft.com/office/drawing/2014/main" id="{95952AE6-D1B3-475A-AF1A-ECE82A041605}"/>
              </a:ext>
            </a:extLst>
          </p:cNvPr>
          <p:cNvSpPr>
            <a:spLocks noGrp="1"/>
          </p:cNvSpPr>
          <p:nvPr>
            <p:ph type="sldNum" sz="quarter" idx="12"/>
          </p:nvPr>
        </p:nvSpPr>
        <p:spPr/>
        <p:txBody>
          <a:bodyPr/>
          <a:lstStyle/>
          <a:p>
            <a:fld id="{F478DD37-68E3-48DA-84E5-513183087DA2}" type="slidenum">
              <a:rPr lang="en-IN" smtClean="0"/>
              <a:t>14</a:t>
            </a:fld>
            <a:endParaRPr lang="en-IN"/>
          </a:p>
        </p:txBody>
      </p:sp>
    </p:spTree>
    <p:extLst>
      <p:ext uri="{BB962C8B-B14F-4D97-AF65-F5344CB8AC3E}">
        <p14:creationId xmlns:p14="http://schemas.microsoft.com/office/powerpoint/2010/main" val="127482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1D34-29EC-461B-9DED-E3F4FCBA6D90}"/>
              </a:ext>
            </a:extLst>
          </p:cNvPr>
          <p:cNvSpPr>
            <a:spLocks noGrp="1"/>
          </p:cNvSpPr>
          <p:nvPr>
            <p:ph type="title"/>
          </p:nvPr>
        </p:nvSpPr>
        <p:spPr/>
        <p:txBody>
          <a:bodyPr/>
          <a:lstStyle/>
          <a:p>
            <a:r>
              <a:rPr lang="en-IN" dirty="0"/>
              <a:t>Associations identified</a:t>
            </a:r>
          </a:p>
        </p:txBody>
      </p:sp>
      <p:sp>
        <p:nvSpPr>
          <p:cNvPr id="3" name="Content Placeholder 2">
            <a:extLst>
              <a:ext uri="{FF2B5EF4-FFF2-40B4-BE49-F238E27FC236}">
                <a16:creationId xmlns:a16="http://schemas.microsoft.com/office/drawing/2014/main" id="{EAE8484D-C4C7-4366-A127-3B0CC450C2B6}"/>
              </a:ext>
            </a:extLst>
          </p:cNvPr>
          <p:cNvSpPr>
            <a:spLocks noGrp="1"/>
          </p:cNvSpPr>
          <p:nvPr>
            <p:ph idx="1"/>
          </p:nvPr>
        </p:nvSpPr>
        <p:spPr/>
        <p:txBody>
          <a:bodyPr/>
          <a:lstStyle/>
          <a:p>
            <a:r>
              <a:rPr lang="en-IN" dirty="0"/>
              <a:t>With support as 0.09 and confidence as 0.5 we have generated 48 association rules.</a:t>
            </a:r>
          </a:p>
          <a:p>
            <a:r>
              <a:rPr lang="en-IN" dirty="0"/>
              <a:t>Support value is the probability of buying an item out of all the purchase made.</a:t>
            </a:r>
          </a:p>
          <a:p>
            <a:r>
              <a:rPr lang="en-IN" dirty="0"/>
              <a:t>Value of confidence is the ratio of probability product purchased along with other product to the probability of purchasing other product.</a:t>
            </a:r>
          </a:p>
          <a:p>
            <a:r>
              <a:rPr lang="en-IN" dirty="0"/>
              <a:t>Value of lift is ratio of support to its confidence.</a:t>
            </a:r>
          </a:p>
          <a:p>
            <a:r>
              <a:rPr lang="en-IN" dirty="0"/>
              <a:t>Setting up support and confidence value is an iterative process to get better set of association rules. Higher the value of lift better the association rule.</a:t>
            </a:r>
          </a:p>
        </p:txBody>
      </p:sp>
      <p:sp>
        <p:nvSpPr>
          <p:cNvPr id="4" name="Slide Number Placeholder 3">
            <a:extLst>
              <a:ext uri="{FF2B5EF4-FFF2-40B4-BE49-F238E27FC236}">
                <a16:creationId xmlns:a16="http://schemas.microsoft.com/office/drawing/2014/main" id="{A0C40558-1A73-457D-BB8C-0102C5FECE49}"/>
              </a:ext>
            </a:extLst>
          </p:cNvPr>
          <p:cNvSpPr>
            <a:spLocks noGrp="1"/>
          </p:cNvSpPr>
          <p:nvPr>
            <p:ph type="sldNum" sz="quarter" idx="12"/>
          </p:nvPr>
        </p:nvSpPr>
        <p:spPr/>
        <p:txBody>
          <a:bodyPr/>
          <a:lstStyle/>
          <a:p>
            <a:fld id="{F478DD37-68E3-48DA-84E5-513183087DA2}" type="slidenum">
              <a:rPr lang="en-IN" smtClean="0"/>
              <a:t>15</a:t>
            </a:fld>
            <a:endParaRPr lang="en-IN"/>
          </a:p>
        </p:txBody>
      </p:sp>
    </p:spTree>
    <p:extLst>
      <p:ext uri="{BB962C8B-B14F-4D97-AF65-F5344CB8AC3E}">
        <p14:creationId xmlns:p14="http://schemas.microsoft.com/office/powerpoint/2010/main" val="138300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E134-B19F-43AE-BF69-33A6B1288550}"/>
              </a:ext>
            </a:extLst>
          </p:cNvPr>
          <p:cNvSpPr>
            <a:spLocks noGrp="1"/>
          </p:cNvSpPr>
          <p:nvPr>
            <p:ph type="title"/>
          </p:nvPr>
        </p:nvSpPr>
        <p:spPr/>
        <p:txBody>
          <a:bodyPr/>
          <a:lstStyle/>
          <a:p>
            <a:r>
              <a:rPr lang="en-IN" dirty="0"/>
              <a:t>Association table</a:t>
            </a:r>
          </a:p>
        </p:txBody>
      </p:sp>
      <p:pic>
        <p:nvPicPr>
          <p:cNvPr id="6" name="Content Placeholder 5">
            <a:extLst>
              <a:ext uri="{FF2B5EF4-FFF2-40B4-BE49-F238E27FC236}">
                <a16:creationId xmlns:a16="http://schemas.microsoft.com/office/drawing/2014/main" id="{475196FD-B86B-432D-9E2E-68833C2130FD}"/>
              </a:ext>
            </a:extLst>
          </p:cNvPr>
          <p:cNvPicPr>
            <a:picLocks noGrp="1" noChangeAspect="1"/>
          </p:cNvPicPr>
          <p:nvPr>
            <p:ph idx="1"/>
          </p:nvPr>
        </p:nvPicPr>
        <p:blipFill>
          <a:blip r:embed="rId2"/>
          <a:stretch>
            <a:fillRect/>
          </a:stretch>
        </p:blipFill>
        <p:spPr>
          <a:xfrm>
            <a:off x="1562471" y="2016125"/>
            <a:ext cx="9330430" cy="3449638"/>
          </a:xfrm>
        </p:spPr>
      </p:pic>
      <p:sp>
        <p:nvSpPr>
          <p:cNvPr id="4" name="Slide Number Placeholder 3">
            <a:extLst>
              <a:ext uri="{FF2B5EF4-FFF2-40B4-BE49-F238E27FC236}">
                <a16:creationId xmlns:a16="http://schemas.microsoft.com/office/drawing/2014/main" id="{84332D53-AE59-4E67-8A45-B3DD0E22BFAA}"/>
              </a:ext>
            </a:extLst>
          </p:cNvPr>
          <p:cNvSpPr>
            <a:spLocks noGrp="1"/>
          </p:cNvSpPr>
          <p:nvPr>
            <p:ph type="sldNum" sz="quarter" idx="12"/>
          </p:nvPr>
        </p:nvSpPr>
        <p:spPr/>
        <p:txBody>
          <a:bodyPr/>
          <a:lstStyle/>
          <a:p>
            <a:fld id="{F478DD37-68E3-48DA-84E5-513183087DA2}" type="slidenum">
              <a:rPr lang="en-IN" smtClean="0"/>
              <a:t>16</a:t>
            </a:fld>
            <a:endParaRPr lang="en-IN"/>
          </a:p>
        </p:txBody>
      </p:sp>
    </p:spTree>
    <p:extLst>
      <p:ext uri="{BB962C8B-B14F-4D97-AF65-F5344CB8AC3E}">
        <p14:creationId xmlns:p14="http://schemas.microsoft.com/office/powerpoint/2010/main" val="900542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29A7-9A79-4897-9530-B4424E926272}"/>
              </a:ext>
            </a:extLst>
          </p:cNvPr>
          <p:cNvSpPr>
            <a:spLocks noGrp="1"/>
          </p:cNvSpPr>
          <p:nvPr>
            <p:ph type="title"/>
          </p:nvPr>
        </p:nvSpPr>
        <p:spPr/>
        <p:txBody>
          <a:bodyPr/>
          <a:lstStyle/>
          <a:p>
            <a:r>
              <a:rPr lang="en-IN" dirty="0"/>
              <a:t>Describing association rule</a:t>
            </a:r>
          </a:p>
        </p:txBody>
      </p:sp>
      <p:sp>
        <p:nvSpPr>
          <p:cNvPr id="3" name="Content Placeholder 2">
            <a:extLst>
              <a:ext uri="{FF2B5EF4-FFF2-40B4-BE49-F238E27FC236}">
                <a16:creationId xmlns:a16="http://schemas.microsoft.com/office/drawing/2014/main" id="{8DF6C2C3-1FDE-4DEB-97FD-CD97C5E82D69}"/>
              </a:ext>
            </a:extLst>
          </p:cNvPr>
          <p:cNvSpPr>
            <a:spLocks noGrp="1"/>
          </p:cNvSpPr>
          <p:nvPr>
            <p:ph idx="1"/>
          </p:nvPr>
        </p:nvSpPr>
        <p:spPr/>
        <p:txBody>
          <a:bodyPr/>
          <a:lstStyle/>
          <a:p>
            <a:r>
              <a:rPr lang="en-IN" dirty="0"/>
              <a:t>After all 48 rules created the rule number 44 shows the highest value of Lift which is 1.49 with support and confidence value of 0.099 and 0.579 respectively.</a:t>
            </a:r>
          </a:p>
          <a:p>
            <a:r>
              <a:rPr lang="en-IN" dirty="0"/>
              <a:t>We understand that higher the value of lift better the association.</a:t>
            </a:r>
          </a:p>
          <a:p>
            <a:r>
              <a:rPr lang="en-IN" dirty="0" err="1"/>
              <a:t>Eg</a:t>
            </a:r>
            <a:r>
              <a:rPr lang="en-IN" dirty="0"/>
              <a:t>:- rule no 44:- the rule showcase that when items spaghetti, sauce and poultry are bought together and dinner rolls can be recommended to them or all these 4 items can be clubbed together can be offered as a combo.</a:t>
            </a:r>
          </a:p>
          <a:p>
            <a:pPr marL="0" indent="0">
              <a:buNone/>
            </a:pPr>
            <a:endParaRPr lang="en-IN" dirty="0"/>
          </a:p>
        </p:txBody>
      </p:sp>
      <p:sp>
        <p:nvSpPr>
          <p:cNvPr id="4" name="Slide Number Placeholder 3">
            <a:extLst>
              <a:ext uri="{FF2B5EF4-FFF2-40B4-BE49-F238E27FC236}">
                <a16:creationId xmlns:a16="http://schemas.microsoft.com/office/drawing/2014/main" id="{F622C0B1-CD37-44E9-A476-2CE6610A752F}"/>
              </a:ext>
            </a:extLst>
          </p:cNvPr>
          <p:cNvSpPr>
            <a:spLocks noGrp="1"/>
          </p:cNvSpPr>
          <p:nvPr>
            <p:ph type="sldNum" sz="quarter" idx="12"/>
          </p:nvPr>
        </p:nvSpPr>
        <p:spPr/>
        <p:txBody>
          <a:bodyPr/>
          <a:lstStyle/>
          <a:p>
            <a:fld id="{F478DD37-68E3-48DA-84E5-513183087DA2}" type="slidenum">
              <a:rPr lang="en-IN" smtClean="0"/>
              <a:t>17</a:t>
            </a:fld>
            <a:endParaRPr lang="en-IN"/>
          </a:p>
        </p:txBody>
      </p:sp>
    </p:spTree>
    <p:extLst>
      <p:ext uri="{BB962C8B-B14F-4D97-AF65-F5344CB8AC3E}">
        <p14:creationId xmlns:p14="http://schemas.microsoft.com/office/powerpoint/2010/main" val="779900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3A9D-B9B5-4E0D-A930-6E752CF3FF95}"/>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11679932-515E-493D-BCCA-7604B4307368}"/>
              </a:ext>
            </a:extLst>
          </p:cNvPr>
          <p:cNvSpPr>
            <a:spLocks noGrp="1"/>
          </p:cNvSpPr>
          <p:nvPr>
            <p:ph idx="1"/>
          </p:nvPr>
        </p:nvSpPr>
        <p:spPr/>
        <p:txBody>
          <a:bodyPr/>
          <a:lstStyle/>
          <a:p>
            <a:r>
              <a:rPr lang="en-IN" dirty="0"/>
              <a:t>The set of items are in “Items” column are bought together with the items in “Consequent” column.</a:t>
            </a:r>
          </a:p>
          <a:p>
            <a:r>
              <a:rPr lang="en-IN" dirty="0"/>
              <a:t>The items form these two can be sold as combo and can be provided discount on these combos.</a:t>
            </a:r>
          </a:p>
          <a:p>
            <a:r>
              <a:rPr lang="en-IN" dirty="0"/>
              <a:t>Over the e-commerce platform items from “Consequent” can be recommended to consumers buying products from “Items” columns.</a:t>
            </a:r>
          </a:p>
        </p:txBody>
      </p:sp>
      <p:sp>
        <p:nvSpPr>
          <p:cNvPr id="4" name="Slide Number Placeholder 3">
            <a:extLst>
              <a:ext uri="{FF2B5EF4-FFF2-40B4-BE49-F238E27FC236}">
                <a16:creationId xmlns:a16="http://schemas.microsoft.com/office/drawing/2014/main" id="{F170F504-C351-42CE-97E1-4A2B1421B618}"/>
              </a:ext>
            </a:extLst>
          </p:cNvPr>
          <p:cNvSpPr>
            <a:spLocks noGrp="1"/>
          </p:cNvSpPr>
          <p:nvPr>
            <p:ph type="sldNum" sz="quarter" idx="12"/>
          </p:nvPr>
        </p:nvSpPr>
        <p:spPr/>
        <p:txBody>
          <a:bodyPr/>
          <a:lstStyle/>
          <a:p>
            <a:fld id="{F478DD37-68E3-48DA-84E5-513183087DA2}" type="slidenum">
              <a:rPr lang="en-IN" smtClean="0"/>
              <a:t>18</a:t>
            </a:fld>
            <a:endParaRPr lang="en-IN"/>
          </a:p>
        </p:txBody>
      </p:sp>
    </p:spTree>
    <p:extLst>
      <p:ext uri="{BB962C8B-B14F-4D97-AF65-F5344CB8AC3E}">
        <p14:creationId xmlns:p14="http://schemas.microsoft.com/office/powerpoint/2010/main" val="93564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C5C4-482A-46F8-943D-B929A3C250C4}"/>
              </a:ext>
            </a:extLst>
          </p:cNvPr>
          <p:cNvSpPr>
            <a:spLocks noGrp="1"/>
          </p:cNvSpPr>
          <p:nvPr>
            <p:ph type="title"/>
          </p:nvPr>
        </p:nvSpPr>
        <p:spPr/>
        <p:txBody>
          <a:bodyPr/>
          <a:lstStyle/>
          <a:p>
            <a:pPr algn="ctr"/>
            <a:r>
              <a:rPr lang="en-IN" b="1" u="sng" dirty="0"/>
              <a:t>Content</a:t>
            </a:r>
          </a:p>
        </p:txBody>
      </p:sp>
      <p:sp>
        <p:nvSpPr>
          <p:cNvPr id="3" name="Content Placeholder 2">
            <a:extLst>
              <a:ext uri="{FF2B5EF4-FFF2-40B4-BE49-F238E27FC236}">
                <a16:creationId xmlns:a16="http://schemas.microsoft.com/office/drawing/2014/main" id="{162B02DE-2D19-4212-9746-E6A074AE219D}"/>
              </a:ext>
            </a:extLst>
          </p:cNvPr>
          <p:cNvSpPr>
            <a:spLocks noGrp="1"/>
          </p:cNvSpPr>
          <p:nvPr>
            <p:ph idx="1"/>
          </p:nvPr>
        </p:nvSpPr>
        <p:spPr/>
        <p:txBody>
          <a:bodyPr/>
          <a:lstStyle/>
          <a:p>
            <a:pPr marL="0" indent="0" algn="ctr">
              <a:buNone/>
            </a:pPr>
            <a:r>
              <a:rPr lang="en-IN" dirty="0"/>
              <a:t>                </a:t>
            </a:r>
            <a:r>
              <a:rPr lang="en-IN" b="1" u="sng" dirty="0"/>
              <a:t>Topic</a:t>
            </a:r>
            <a:r>
              <a:rPr lang="en-IN" dirty="0"/>
              <a:t>						</a:t>
            </a:r>
            <a:r>
              <a:rPr lang="en-IN" b="1" u="sng" dirty="0"/>
              <a:t>Slide No.</a:t>
            </a:r>
          </a:p>
          <a:p>
            <a:pPr marL="0" indent="0" algn="ctr">
              <a:buNone/>
            </a:pPr>
            <a:r>
              <a:rPr lang="en-IN" dirty="0"/>
              <a:t>       Problem Statement				       	      3</a:t>
            </a:r>
          </a:p>
          <a:p>
            <a:pPr marL="0" indent="0" algn="ctr">
              <a:buNone/>
            </a:pPr>
            <a:r>
              <a:rPr lang="en-IN" dirty="0"/>
              <a:t>       Summary Of Data  				                   4</a:t>
            </a:r>
          </a:p>
          <a:p>
            <a:pPr marL="0" indent="0" algn="ctr">
              <a:buNone/>
            </a:pPr>
            <a:r>
              <a:rPr lang="en-IN" dirty="0"/>
              <a:t>          EDA     		 				        5-12</a:t>
            </a:r>
          </a:p>
          <a:p>
            <a:pPr marL="0" indent="0" algn="ctr">
              <a:buNone/>
            </a:pPr>
            <a:r>
              <a:rPr lang="en-IN" dirty="0"/>
              <a:t>  RFM Analysis                               				         13-14</a:t>
            </a:r>
          </a:p>
          <a:p>
            <a:pPr marL="0" indent="0" algn="ctr">
              <a:buNone/>
            </a:pPr>
            <a:r>
              <a:rPr lang="en-IN" dirty="0"/>
              <a:t>           Inferences					  	         15-18</a:t>
            </a:r>
          </a:p>
          <a:p>
            <a:pPr marL="0" indent="0" algn="ctr">
              <a:buNone/>
            </a:pPr>
            <a:endParaRPr lang="en-IN" dirty="0"/>
          </a:p>
        </p:txBody>
      </p:sp>
      <p:sp>
        <p:nvSpPr>
          <p:cNvPr id="4" name="Slide Number Placeholder 3">
            <a:extLst>
              <a:ext uri="{FF2B5EF4-FFF2-40B4-BE49-F238E27FC236}">
                <a16:creationId xmlns:a16="http://schemas.microsoft.com/office/drawing/2014/main" id="{3E2EF373-2AE3-4014-8BCC-D9DFE87A986D}"/>
              </a:ext>
            </a:extLst>
          </p:cNvPr>
          <p:cNvSpPr>
            <a:spLocks noGrp="1"/>
          </p:cNvSpPr>
          <p:nvPr>
            <p:ph type="sldNum" sz="quarter" idx="12"/>
          </p:nvPr>
        </p:nvSpPr>
        <p:spPr/>
        <p:txBody>
          <a:bodyPr/>
          <a:lstStyle/>
          <a:p>
            <a:fld id="{F478DD37-68E3-48DA-84E5-513183087DA2}" type="slidenum">
              <a:rPr lang="en-IN" smtClean="0"/>
              <a:t>2</a:t>
            </a:fld>
            <a:endParaRPr lang="en-IN"/>
          </a:p>
        </p:txBody>
      </p:sp>
    </p:spTree>
    <p:extLst>
      <p:ext uri="{BB962C8B-B14F-4D97-AF65-F5344CB8AC3E}">
        <p14:creationId xmlns:p14="http://schemas.microsoft.com/office/powerpoint/2010/main" val="305868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54B2-2FF8-4B45-8585-725D908D632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C4A8E2C-8A13-4FFB-AC9B-5FA211A35E74}"/>
              </a:ext>
            </a:extLst>
          </p:cNvPr>
          <p:cNvSpPr>
            <a:spLocks noGrp="1"/>
          </p:cNvSpPr>
          <p:nvPr>
            <p:ph idx="1"/>
          </p:nvPr>
        </p:nvSpPr>
        <p:spPr/>
        <p:txBody>
          <a:bodyPr/>
          <a:lstStyle/>
          <a:p>
            <a:pPr marL="0" indent="0">
              <a:buNone/>
            </a:pPr>
            <a:r>
              <a:rPr lang="en-US" dirty="0"/>
              <a:t>An automobile parts manufacturing company has collected data of transactions for 3 years. They do not have any in-house data science team. We need to analyze the given data and provide insights on how to retain customers.</a:t>
            </a:r>
            <a:endParaRPr lang="en-IN" dirty="0"/>
          </a:p>
        </p:txBody>
      </p:sp>
      <p:sp>
        <p:nvSpPr>
          <p:cNvPr id="4" name="Slide Number Placeholder 3">
            <a:extLst>
              <a:ext uri="{FF2B5EF4-FFF2-40B4-BE49-F238E27FC236}">
                <a16:creationId xmlns:a16="http://schemas.microsoft.com/office/drawing/2014/main" id="{20493332-BF73-4B96-9D1A-5C9A63C569E9}"/>
              </a:ext>
            </a:extLst>
          </p:cNvPr>
          <p:cNvSpPr>
            <a:spLocks noGrp="1"/>
          </p:cNvSpPr>
          <p:nvPr>
            <p:ph type="sldNum" sz="quarter" idx="12"/>
          </p:nvPr>
        </p:nvSpPr>
        <p:spPr/>
        <p:txBody>
          <a:bodyPr/>
          <a:lstStyle/>
          <a:p>
            <a:fld id="{F478DD37-68E3-48DA-84E5-513183087DA2}" type="slidenum">
              <a:rPr lang="en-IN" smtClean="0"/>
              <a:t>3</a:t>
            </a:fld>
            <a:endParaRPr lang="en-IN"/>
          </a:p>
        </p:txBody>
      </p:sp>
    </p:spTree>
    <p:extLst>
      <p:ext uri="{BB962C8B-B14F-4D97-AF65-F5344CB8AC3E}">
        <p14:creationId xmlns:p14="http://schemas.microsoft.com/office/powerpoint/2010/main" val="13973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8BCF-FA39-445C-BC1B-05CEE4FF669E}"/>
              </a:ext>
            </a:extLst>
          </p:cNvPr>
          <p:cNvSpPr>
            <a:spLocks noGrp="1"/>
          </p:cNvSpPr>
          <p:nvPr>
            <p:ph type="title"/>
          </p:nvPr>
        </p:nvSpPr>
        <p:spPr/>
        <p:txBody>
          <a:bodyPr/>
          <a:lstStyle/>
          <a:p>
            <a:r>
              <a:rPr lang="en-IN" dirty="0"/>
              <a:t>Summary about data</a:t>
            </a:r>
          </a:p>
        </p:txBody>
      </p:sp>
      <p:sp>
        <p:nvSpPr>
          <p:cNvPr id="3" name="Content Placeholder 2">
            <a:extLst>
              <a:ext uri="{FF2B5EF4-FFF2-40B4-BE49-F238E27FC236}">
                <a16:creationId xmlns:a16="http://schemas.microsoft.com/office/drawing/2014/main" id="{20C3228C-1330-47BC-92C5-8AD498AECB0C}"/>
              </a:ext>
            </a:extLst>
          </p:cNvPr>
          <p:cNvSpPr>
            <a:spLocks noGrp="1"/>
          </p:cNvSpPr>
          <p:nvPr>
            <p:ph idx="1"/>
          </p:nvPr>
        </p:nvSpPr>
        <p:spPr/>
        <p:txBody>
          <a:bodyPr/>
          <a:lstStyle/>
          <a:p>
            <a:r>
              <a:rPr lang="en-IN" dirty="0"/>
              <a:t>Given data have 20 variables and </a:t>
            </a:r>
            <a:r>
              <a:rPr lang="en-IN"/>
              <a:t>2747 observations</a:t>
            </a:r>
          </a:p>
          <a:p>
            <a:endParaRPr lang="en-IN" dirty="0"/>
          </a:p>
        </p:txBody>
      </p:sp>
      <p:sp>
        <p:nvSpPr>
          <p:cNvPr id="4" name="Slide Number Placeholder 3">
            <a:extLst>
              <a:ext uri="{FF2B5EF4-FFF2-40B4-BE49-F238E27FC236}">
                <a16:creationId xmlns:a16="http://schemas.microsoft.com/office/drawing/2014/main" id="{95E22F94-FA0D-4A5E-8ABA-A73925D34101}"/>
              </a:ext>
            </a:extLst>
          </p:cNvPr>
          <p:cNvSpPr>
            <a:spLocks noGrp="1"/>
          </p:cNvSpPr>
          <p:nvPr>
            <p:ph type="sldNum" sz="quarter" idx="12"/>
          </p:nvPr>
        </p:nvSpPr>
        <p:spPr/>
        <p:txBody>
          <a:bodyPr/>
          <a:lstStyle/>
          <a:p>
            <a:fld id="{F478DD37-68E3-48DA-84E5-513183087DA2}" type="slidenum">
              <a:rPr lang="en-IN" smtClean="0"/>
              <a:t>4</a:t>
            </a:fld>
            <a:endParaRPr lang="en-IN"/>
          </a:p>
        </p:txBody>
      </p:sp>
    </p:spTree>
    <p:extLst>
      <p:ext uri="{BB962C8B-B14F-4D97-AF65-F5344CB8AC3E}">
        <p14:creationId xmlns:p14="http://schemas.microsoft.com/office/powerpoint/2010/main" val="1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F56A-1688-4F9A-BAA1-5EC52C4B52D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761D0410-6EF0-4124-B1F6-799CF6702A86}"/>
              </a:ext>
            </a:extLst>
          </p:cNvPr>
          <p:cNvSpPr>
            <a:spLocks noGrp="1"/>
          </p:cNvSpPr>
          <p:nvPr>
            <p:ph idx="1"/>
          </p:nvPr>
        </p:nvSpPr>
        <p:spPr/>
        <p:txBody>
          <a:bodyPr/>
          <a:lstStyle/>
          <a:p>
            <a:r>
              <a:rPr lang="en-IN" dirty="0"/>
              <a:t>We have </a:t>
            </a:r>
            <a:r>
              <a:rPr lang="en-IN" b="1" u="sng" dirty="0"/>
              <a:t>3 columns </a:t>
            </a:r>
            <a:r>
              <a:rPr lang="en-IN" dirty="0"/>
              <a:t>in data provided namely Date, Order ID and Product as shown in sample image with </a:t>
            </a:r>
            <a:r>
              <a:rPr lang="en-IN" b="1" u="sng" dirty="0"/>
              <a:t>20,641 observations</a:t>
            </a:r>
            <a:r>
              <a:rPr lang="en-IN" dirty="0"/>
              <a:t>.</a:t>
            </a:r>
          </a:p>
          <a:p>
            <a:r>
              <a:rPr lang="en-IN" dirty="0"/>
              <a:t>Order ID is a numeric continuous data.</a:t>
            </a:r>
          </a:p>
          <a:p>
            <a:r>
              <a:rPr lang="en-IN" dirty="0"/>
              <a:t>Date and Product are of nominal data type.</a:t>
            </a:r>
          </a:p>
          <a:p>
            <a:pPr marL="0" indent="0">
              <a:buNone/>
            </a:pPr>
            <a:endParaRPr lang="en-IN" dirty="0"/>
          </a:p>
        </p:txBody>
      </p:sp>
      <p:sp>
        <p:nvSpPr>
          <p:cNvPr id="4" name="Slide Number Placeholder 3">
            <a:extLst>
              <a:ext uri="{FF2B5EF4-FFF2-40B4-BE49-F238E27FC236}">
                <a16:creationId xmlns:a16="http://schemas.microsoft.com/office/drawing/2014/main" id="{39A720CB-673F-405F-8356-FDC9BF6B590E}"/>
              </a:ext>
            </a:extLst>
          </p:cNvPr>
          <p:cNvSpPr>
            <a:spLocks noGrp="1"/>
          </p:cNvSpPr>
          <p:nvPr>
            <p:ph type="sldNum" sz="quarter" idx="12"/>
          </p:nvPr>
        </p:nvSpPr>
        <p:spPr/>
        <p:txBody>
          <a:bodyPr/>
          <a:lstStyle/>
          <a:p>
            <a:fld id="{F478DD37-68E3-48DA-84E5-513183087DA2}" type="slidenum">
              <a:rPr lang="en-IN" smtClean="0"/>
              <a:t>5</a:t>
            </a:fld>
            <a:endParaRPr lang="en-IN"/>
          </a:p>
        </p:txBody>
      </p:sp>
      <p:pic>
        <p:nvPicPr>
          <p:cNvPr id="6" name="Picture 5">
            <a:extLst>
              <a:ext uri="{FF2B5EF4-FFF2-40B4-BE49-F238E27FC236}">
                <a16:creationId xmlns:a16="http://schemas.microsoft.com/office/drawing/2014/main" id="{440667F3-9D6D-4EA2-8250-43354BF97952}"/>
              </a:ext>
            </a:extLst>
          </p:cNvPr>
          <p:cNvPicPr>
            <a:picLocks noChangeAspect="1"/>
          </p:cNvPicPr>
          <p:nvPr/>
        </p:nvPicPr>
        <p:blipFill>
          <a:blip r:embed="rId2"/>
          <a:stretch>
            <a:fillRect/>
          </a:stretch>
        </p:blipFill>
        <p:spPr>
          <a:xfrm>
            <a:off x="6445188" y="2788394"/>
            <a:ext cx="4431992" cy="1905288"/>
          </a:xfrm>
          <a:prstGeom prst="rect">
            <a:avLst/>
          </a:prstGeom>
        </p:spPr>
      </p:pic>
    </p:spTree>
    <p:extLst>
      <p:ext uri="{BB962C8B-B14F-4D97-AF65-F5344CB8AC3E}">
        <p14:creationId xmlns:p14="http://schemas.microsoft.com/office/powerpoint/2010/main" val="158955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EC1E-A78B-44D5-8E3E-01E3DE9EB9EB}"/>
              </a:ext>
            </a:extLst>
          </p:cNvPr>
          <p:cNvSpPr>
            <a:spLocks noGrp="1"/>
          </p:cNvSpPr>
          <p:nvPr>
            <p:ph type="title"/>
          </p:nvPr>
        </p:nvSpPr>
        <p:spPr/>
        <p:txBody>
          <a:bodyPr/>
          <a:lstStyle/>
          <a:p>
            <a:r>
              <a:rPr lang="en-IN" dirty="0"/>
              <a:t>EDA cont.…</a:t>
            </a:r>
          </a:p>
        </p:txBody>
      </p:sp>
      <p:sp>
        <p:nvSpPr>
          <p:cNvPr id="3" name="Content Placeholder 2">
            <a:extLst>
              <a:ext uri="{FF2B5EF4-FFF2-40B4-BE49-F238E27FC236}">
                <a16:creationId xmlns:a16="http://schemas.microsoft.com/office/drawing/2014/main" id="{D6A4316C-A291-4678-BABF-492FF772E3FC}"/>
              </a:ext>
            </a:extLst>
          </p:cNvPr>
          <p:cNvSpPr>
            <a:spLocks noGrp="1"/>
          </p:cNvSpPr>
          <p:nvPr>
            <p:ph idx="1"/>
          </p:nvPr>
        </p:nvSpPr>
        <p:spPr/>
        <p:txBody>
          <a:bodyPr/>
          <a:lstStyle/>
          <a:p>
            <a:r>
              <a:rPr lang="en-IN" dirty="0"/>
              <a:t>None of the variables have missing values or Zero values</a:t>
            </a:r>
          </a:p>
          <a:p>
            <a:r>
              <a:rPr lang="en-IN" dirty="0"/>
              <a:t>There are total of 1139 unique order id’s with mean of 575.99 and standard deviation of 328.56.</a:t>
            </a:r>
          </a:p>
          <a:p>
            <a:r>
              <a:rPr lang="en-IN" dirty="0"/>
              <a:t>Order id’s data is not normally distributed and skewed in nature.</a:t>
            </a:r>
          </a:p>
        </p:txBody>
      </p:sp>
      <p:sp>
        <p:nvSpPr>
          <p:cNvPr id="4" name="Slide Number Placeholder 3">
            <a:extLst>
              <a:ext uri="{FF2B5EF4-FFF2-40B4-BE49-F238E27FC236}">
                <a16:creationId xmlns:a16="http://schemas.microsoft.com/office/drawing/2014/main" id="{3E15AC52-EA70-4137-8AC8-D972E7B89A65}"/>
              </a:ext>
            </a:extLst>
          </p:cNvPr>
          <p:cNvSpPr>
            <a:spLocks noGrp="1"/>
          </p:cNvSpPr>
          <p:nvPr>
            <p:ph type="sldNum" sz="quarter" idx="12"/>
          </p:nvPr>
        </p:nvSpPr>
        <p:spPr/>
        <p:txBody>
          <a:bodyPr/>
          <a:lstStyle/>
          <a:p>
            <a:fld id="{F478DD37-68E3-48DA-84E5-513183087DA2}" type="slidenum">
              <a:rPr lang="en-IN" smtClean="0"/>
              <a:t>6</a:t>
            </a:fld>
            <a:endParaRPr lang="en-IN"/>
          </a:p>
        </p:txBody>
      </p:sp>
      <p:pic>
        <p:nvPicPr>
          <p:cNvPr id="6" name="Picture 5">
            <a:extLst>
              <a:ext uri="{FF2B5EF4-FFF2-40B4-BE49-F238E27FC236}">
                <a16:creationId xmlns:a16="http://schemas.microsoft.com/office/drawing/2014/main" id="{628C19B2-3483-4FC0-9DE3-26F87C7A21DF}"/>
              </a:ext>
            </a:extLst>
          </p:cNvPr>
          <p:cNvPicPr>
            <a:picLocks noChangeAspect="1"/>
          </p:cNvPicPr>
          <p:nvPr/>
        </p:nvPicPr>
        <p:blipFill>
          <a:blip r:embed="rId2"/>
          <a:stretch>
            <a:fillRect/>
          </a:stretch>
        </p:blipFill>
        <p:spPr>
          <a:xfrm>
            <a:off x="8469849" y="2920752"/>
            <a:ext cx="2662749" cy="2814223"/>
          </a:xfrm>
          <a:prstGeom prst="rect">
            <a:avLst/>
          </a:prstGeom>
        </p:spPr>
      </p:pic>
    </p:spTree>
    <p:extLst>
      <p:ext uri="{BB962C8B-B14F-4D97-AF65-F5344CB8AC3E}">
        <p14:creationId xmlns:p14="http://schemas.microsoft.com/office/powerpoint/2010/main" val="51222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EB2-A9C5-4C89-AB73-8D860CA74403}"/>
              </a:ext>
            </a:extLst>
          </p:cNvPr>
          <p:cNvSpPr>
            <a:spLocks noGrp="1"/>
          </p:cNvSpPr>
          <p:nvPr>
            <p:ph type="title"/>
          </p:nvPr>
        </p:nvSpPr>
        <p:spPr/>
        <p:txBody>
          <a:bodyPr/>
          <a:lstStyle/>
          <a:p>
            <a:r>
              <a:rPr lang="en-IN" dirty="0"/>
              <a:t>EDA cont.…</a:t>
            </a:r>
          </a:p>
        </p:txBody>
      </p:sp>
      <p:sp>
        <p:nvSpPr>
          <p:cNvPr id="4" name="Slide Number Placeholder 3">
            <a:extLst>
              <a:ext uri="{FF2B5EF4-FFF2-40B4-BE49-F238E27FC236}">
                <a16:creationId xmlns:a16="http://schemas.microsoft.com/office/drawing/2014/main" id="{0580A893-B618-470F-A2D8-B31343FCB450}"/>
              </a:ext>
            </a:extLst>
          </p:cNvPr>
          <p:cNvSpPr>
            <a:spLocks noGrp="1"/>
          </p:cNvSpPr>
          <p:nvPr>
            <p:ph type="sldNum" sz="quarter" idx="12"/>
          </p:nvPr>
        </p:nvSpPr>
        <p:spPr/>
        <p:txBody>
          <a:bodyPr/>
          <a:lstStyle/>
          <a:p>
            <a:fld id="{F478DD37-68E3-48DA-84E5-513183087DA2}" type="slidenum">
              <a:rPr lang="en-IN" smtClean="0"/>
              <a:t>7</a:t>
            </a:fld>
            <a:endParaRPr lang="en-IN"/>
          </a:p>
        </p:txBody>
      </p:sp>
      <p:sp>
        <p:nvSpPr>
          <p:cNvPr id="8" name="Content Placeholder 7">
            <a:extLst>
              <a:ext uri="{FF2B5EF4-FFF2-40B4-BE49-F238E27FC236}">
                <a16:creationId xmlns:a16="http://schemas.microsoft.com/office/drawing/2014/main" id="{8BC02242-ED30-4473-A214-6F989100F796}"/>
              </a:ext>
            </a:extLst>
          </p:cNvPr>
          <p:cNvSpPr>
            <a:spLocks noGrp="1"/>
          </p:cNvSpPr>
          <p:nvPr>
            <p:ph idx="1"/>
          </p:nvPr>
        </p:nvSpPr>
        <p:spPr/>
        <p:txBody>
          <a:bodyPr/>
          <a:lstStyle/>
          <a:p>
            <a:r>
              <a:rPr lang="en-IN" dirty="0"/>
              <a:t>There are 37 unique products for which purchase was made on 603 unique dates.</a:t>
            </a:r>
          </a:p>
          <a:p>
            <a:r>
              <a:rPr lang="en-IN" dirty="0"/>
              <a:t>Date and product column are also not normally distributed and skewed in nature.</a:t>
            </a:r>
          </a:p>
          <a:p>
            <a:r>
              <a:rPr lang="en-IN" dirty="0"/>
              <a:t>To get a better categorization of product we have</a:t>
            </a:r>
          </a:p>
          <a:p>
            <a:pPr marL="0" indent="0">
              <a:buNone/>
            </a:pPr>
            <a:r>
              <a:rPr lang="en-IN" dirty="0"/>
              <a:t>    replaced products into categories of food, kitchen, all,</a:t>
            </a:r>
          </a:p>
          <a:p>
            <a:pPr marL="0" indent="0">
              <a:buNone/>
            </a:pPr>
            <a:r>
              <a:rPr lang="en-IN" dirty="0"/>
              <a:t>    hygiene and drink using “table creator” and</a:t>
            </a:r>
          </a:p>
          <a:p>
            <a:pPr marL="0" indent="0">
              <a:buNone/>
            </a:pPr>
            <a:r>
              <a:rPr lang="en-IN" dirty="0"/>
              <a:t>    “cell replacer” node in KNIME.</a:t>
            </a:r>
          </a:p>
          <a:p>
            <a:endParaRPr lang="en-IN" dirty="0"/>
          </a:p>
          <a:p>
            <a:endParaRPr lang="en-IN" dirty="0"/>
          </a:p>
        </p:txBody>
      </p:sp>
      <p:pic>
        <p:nvPicPr>
          <p:cNvPr id="9" name="Content Placeholder 5">
            <a:extLst>
              <a:ext uri="{FF2B5EF4-FFF2-40B4-BE49-F238E27FC236}">
                <a16:creationId xmlns:a16="http://schemas.microsoft.com/office/drawing/2014/main" id="{955E9F14-B3CF-4082-8B42-6F3D63409219}"/>
              </a:ext>
            </a:extLst>
          </p:cNvPr>
          <p:cNvPicPr>
            <a:picLocks noChangeAspect="1"/>
          </p:cNvPicPr>
          <p:nvPr/>
        </p:nvPicPr>
        <p:blipFill>
          <a:blip r:embed="rId2"/>
          <a:stretch>
            <a:fillRect/>
          </a:stretch>
        </p:blipFill>
        <p:spPr>
          <a:xfrm>
            <a:off x="7628243" y="2989116"/>
            <a:ext cx="3346712" cy="2278680"/>
          </a:xfrm>
          <a:prstGeom prst="rect">
            <a:avLst/>
          </a:prstGeom>
        </p:spPr>
      </p:pic>
    </p:spTree>
    <p:extLst>
      <p:ext uri="{BB962C8B-B14F-4D97-AF65-F5344CB8AC3E}">
        <p14:creationId xmlns:p14="http://schemas.microsoft.com/office/powerpoint/2010/main" val="258457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8E8B-C8ED-4B46-8958-623F36F542AA}"/>
              </a:ext>
            </a:extLst>
          </p:cNvPr>
          <p:cNvSpPr>
            <a:spLocks noGrp="1"/>
          </p:cNvSpPr>
          <p:nvPr>
            <p:ph type="title"/>
          </p:nvPr>
        </p:nvSpPr>
        <p:spPr/>
        <p:txBody>
          <a:bodyPr/>
          <a:lstStyle/>
          <a:p>
            <a:r>
              <a:rPr lang="en-IN" dirty="0"/>
              <a:t>EDA cont.…(Univariate analysis)</a:t>
            </a:r>
          </a:p>
        </p:txBody>
      </p:sp>
      <p:sp>
        <p:nvSpPr>
          <p:cNvPr id="3" name="Content Placeholder 2">
            <a:extLst>
              <a:ext uri="{FF2B5EF4-FFF2-40B4-BE49-F238E27FC236}">
                <a16:creationId xmlns:a16="http://schemas.microsoft.com/office/drawing/2014/main" id="{58BC8199-E8F8-4AFA-B9DB-18ECA408E192}"/>
              </a:ext>
            </a:extLst>
          </p:cNvPr>
          <p:cNvSpPr>
            <a:spLocks noGrp="1"/>
          </p:cNvSpPr>
          <p:nvPr>
            <p:ph idx="1"/>
          </p:nvPr>
        </p:nvSpPr>
        <p:spPr/>
        <p:txBody>
          <a:bodyPr/>
          <a:lstStyle/>
          <a:p>
            <a:r>
              <a:rPr lang="en-IN" dirty="0"/>
              <a:t>Using the “bar chart” node we can confirm that the products of food category are purchased the most.</a:t>
            </a:r>
          </a:p>
          <a:p>
            <a:r>
              <a:rPr lang="en-IN" dirty="0"/>
              <a:t>2</a:t>
            </a:r>
            <a:r>
              <a:rPr lang="en-IN" baseline="30000" dirty="0"/>
              <a:t>nd</a:t>
            </a:r>
            <a:r>
              <a:rPr lang="en-IN" dirty="0"/>
              <a:t> highest purchase is of Hygiene followed by Kitchen and then drink.</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9168985D-9C49-4388-962E-9DCE0043CF50}"/>
              </a:ext>
            </a:extLst>
          </p:cNvPr>
          <p:cNvSpPr>
            <a:spLocks noGrp="1"/>
          </p:cNvSpPr>
          <p:nvPr>
            <p:ph type="sldNum" sz="quarter" idx="12"/>
          </p:nvPr>
        </p:nvSpPr>
        <p:spPr/>
        <p:txBody>
          <a:bodyPr/>
          <a:lstStyle/>
          <a:p>
            <a:fld id="{F478DD37-68E3-48DA-84E5-513183087DA2}" type="slidenum">
              <a:rPr lang="en-IN" smtClean="0"/>
              <a:t>8</a:t>
            </a:fld>
            <a:endParaRPr lang="en-IN"/>
          </a:p>
        </p:txBody>
      </p:sp>
      <p:pic>
        <p:nvPicPr>
          <p:cNvPr id="6" name="Picture 5">
            <a:extLst>
              <a:ext uri="{FF2B5EF4-FFF2-40B4-BE49-F238E27FC236}">
                <a16:creationId xmlns:a16="http://schemas.microsoft.com/office/drawing/2014/main" id="{5C009C98-DC78-45C4-B885-C642D207CB62}"/>
              </a:ext>
            </a:extLst>
          </p:cNvPr>
          <p:cNvPicPr>
            <a:picLocks noChangeAspect="1"/>
          </p:cNvPicPr>
          <p:nvPr/>
        </p:nvPicPr>
        <p:blipFill>
          <a:blip r:embed="rId2"/>
          <a:stretch>
            <a:fillRect/>
          </a:stretch>
        </p:blipFill>
        <p:spPr>
          <a:xfrm>
            <a:off x="7838983" y="3271268"/>
            <a:ext cx="3215871" cy="2195077"/>
          </a:xfrm>
          <a:prstGeom prst="rect">
            <a:avLst/>
          </a:prstGeom>
        </p:spPr>
      </p:pic>
    </p:spTree>
    <p:extLst>
      <p:ext uri="{BB962C8B-B14F-4D97-AF65-F5344CB8AC3E}">
        <p14:creationId xmlns:p14="http://schemas.microsoft.com/office/powerpoint/2010/main" val="109541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73B2-0B4B-4768-91B0-48E82B3A4AF3}"/>
              </a:ext>
            </a:extLst>
          </p:cNvPr>
          <p:cNvSpPr>
            <a:spLocks noGrp="1"/>
          </p:cNvSpPr>
          <p:nvPr>
            <p:ph type="title"/>
          </p:nvPr>
        </p:nvSpPr>
        <p:spPr/>
        <p:txBody>
          <a:bodyPr/>
          <a:lstStyle/>
          <a:p>
            <a:r>
              <a:rPr lang="en-IN" dirty="0"/>
              <a:t>EDA cont.…(bi-variate analysis)</a:t>
            </a:r>
          </a:p>
        </p:txBody>
      </p:sp>
      <p:sp>
        <p:nvSpPr>
          <p:cNvPr id="3" name="Content Placeholder 2">
            <a:extLst>
              <a:ext uri="{FF2B5EF4-FFF2-40B4-BE49-F238E27FC236}">
                <a16:creationId xmlns:a16="http://schemas.microsoft.com/office/drawing/2014/main" id="{463ECF62-19D5-4F16-AF4A-B3E0148353DB}"/>
              </a:ext>
            </a:extLst>
          </p:cNvPr>
          <p:cNvSpPr>
            <a:spLocks noGrp="1"/>
          </p:cNvSpPr>
          <p:nvPr>
            <p:ph idx="1"/>
          </p:nvPr>
        </p:nvSpPr>
        <p:spPr/>
        <p:txBody>
          <a:bodyPr/>
          <a:lstStyle/>
          <a:p>
            <a:r>
              <a:rPr lang="en-IN" dirty="0"/>
              <a:t>Using scatter plot we see no trend as on time component of data which is purchase date.</a:t>
            </a:r>
          </a:p>
          <a:p>
            <a:r>
              <a:rPr lang="en-IN" dirty="0"/>
              <a:t>We do not see any trend or seasonality on time.</a:t>
            </a:r>
          </a:p>
          <a:p>
            <a:r>
              <a:rPr lang="en-IN" dirty="0"/>
              <a:t>This cannot be a case of time series analysis as we</a:t>
            </a:r>
          </a:p>
          <a:p>
            <a:pPr marL="0" indent="0">
              <a:buNone/>
            </a:pPr>
            <a:r>
              <a:rPr lang="en-IN" dirty="0"/>
              <a:t>    we do not have continuous time component.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13B2CDBC-1E72-4AF9-A525-0D502DAB3453}"/>
              </a:ext>
            </a:extLst>
          </p:cNvPr>
          <p:cNvSpPr>
            <a:spLocks noGrp="1"/>
          </p:cNvSpPr>
          <p:nvPr>
            <p:ph type="sldNum" sz="quarter" idx="12"/>
          </p:nvPr>
        </p:nvSpPr>
        <p:spPr/>
        <p:txBody>
          <a:bodyPr/>
          <a:lstStyle/>
          <a:p>
            <a:fld id="{F478DD37-68E3-48DA-84E5-513183087DA2}" type="slidenum">
              <a:rPr lang="en-IN" smtClean="0"/>
              <a:t>9</a:t>
            </a:fld>
            <a:endParaRPr lang="en-IN"/>
          </a:p>
        </p:txBody>
      </p:sp>
      <p:pic>
        <p:nvPicPr>
          <p:cNvPr id="6" name="Picture 5">
            <a:extLst>
              <a:ext uri="{FF2B5EF4-FFF2-40B4-BE49-F238E27FC236}">
                <a16:creationId xmlns:a16="http://schemas.microsoft.com/office/drawing/2014/main" id="{90B04CE0-F5A5-417E-A4E5-40A80A55AC2C}"/>
              </a:ext>
            </a:extLst>
          </p:cNvPr>
          <p:cNvPicPr>
            <a:picLocks noChangeAspect="1"/>
          </p:cNvPicPr>
          <p:nvPr/>
        </p:nvPicPr>
        <p:blipFill>
          <a:blip r:embed="rId2"/>
          <a:stretch>
            <a:fillRect/>
          </a:stretch>
        </p:blipFill>
        <p:spPr>
          <a:xfrm>
            <a:off x="7186873" y="2542829"/>
            <a:ext cx="3867981" cy="2923516"/>
          </a:xfrm>
          <a:prstGeom prst="rect">
            <a:avLst/>
          </a:prstGeom>
        </p:spPr>
      </p:pic>
    </p:spTree>
    <p:extLst>
      <p:ext uri="{BB962C8B-B14F-4D97-AF65-F5344CB8AC3E}">
        <p14:creationId xmlns:p14="http://schemas.microsoft.com/office/powerpoint/2010/main" val="17614790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1450</TotalTime>
  <Words>1035</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Gallery</vt:lpstr>
      <vt:lpstr>Marketing &amp; Retail Analytics</vt:lpstr>
      <vt:lpstr>Content</vt:lpstr>
      <vt:lpstr>Problem statement</vt:lpstr>
      <vt:lpstr>Summary about data</vt:lpstr>
      <vt:lpstr>Exploratory data analysis (EDA)</vt:lpstr>
      <vt:lpstr>EDA cont.…</vt:lpstr>
      <vt:lpstr>EDA cont.…</vt:lpstr>
      <vt:lpstr>EDA cont.…(Univariate analysis)</vt:lpstr>
      <vt:lpstr>EDA cont.…(bi-variate analysis)</vt:lpstr>
      <vt:lpstr>Market Basket analysis</vt:lpstr>
      <vt:lpstr>Association rules</vt:lpstr>
      <vt:lpstr>KNIME workflow</vt:lpstr>
      <vt:lpstr>Knime workflow description</vt:lpstr>
      <vt:lpstr>Knime workflow description cont.…</vt:lpstr>
      <vt:lpstr>Associations identified</vt:lpstr>
      <vt:lpstr>Association table</vt:lpstr>
      <vt:lpstr>Describing association rule</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Retail Analytics</dc:title>
  <dc:creator>abhay ankit</dc:creator>
  <cp:lastModifiedBy>abhay ankit</cp:lastModifiedBy>
  <cp:revision>3</cp:revision>
  <dcterms:created xsi:type="dcterms:W3CDTF">2021-09-26T11:17:23Z</dcterms:created>
  <dcterms:modified xsi:type="dcterms:W3CDTF">2021-10-03T16:43:02Z</dcterms:modified>
</cp:coreProperties>
</file>