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81" r:id="rId3"/>
    <p:sldId id="282" r:id="rId4"/>
    <p:sldId id="280" r:id="rId5"/>
    <p:sldId id="283" r:id="rId6"/>
    <p:sldId id="27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kriti kumari" initials="sk" lastIdx="2" clrIdx="0">
    <p:extLst>
      <p:ext uri="{19B8F6BF-5375-455C-9EA6-DF929625EA0E}">
        <p15:presenceInfo xmlns:p15="http://schemas.microsoft.com/office/powerpoint/2012/main" xmlns="" userId="06a541ac11416e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98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565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3976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794476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2549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0603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8482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2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9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29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8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0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2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0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4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57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10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>
            <a:extLst>
              <a:ext uri="{FF2B5EF4-FFF2-40B4-BE49-F238E27FC236}">
                <a16:creationId xmlns:a16="http://schemas.microsoft.com/office/drawing/2014/main" xmlns="" id="{4EF1DAFB-E57A-4F1D-9204-A914EB7643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29858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5806B2-B7E7-4D39-927E-441829284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5914" y="1617784"/>
            <a:ext cx="6760851" cy="2759143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dirty="0">
                <a:solidFill>
                  <a:srgbClr val="FF0000"/>
                </a:solidFill>
              </a:rPr>
              <a:t>EASY</a:t>
            </a:r>
            <a:r>
              <a:rPr lang="en-US" sz="4400" b="1" dirty="0">
                <a:solidFill>
                  <a:schemeClr val="tx1"/>
                </a:solidFill>
              </a:rPr>
              <a:t> </a:t>
            </a:r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en-US" sz="4400" b="1" dirty="0">
                <a:solidFill>
                  <a:schemeClr val="tx1"/>
                </a:solidFill>
              </a:rPr>
              <a:t> </a:t>
            </a:r>
            <a:r>
              <a:rPr lang="en-US" sz="4400" b="1" dirty="0">
                <a:solidFill>
                  <a:srgbClr val="FFC000"/>
                </a:solidFill>
              </a:rPr>
              <a:t>PITCH</a:t>
            </a:r>
            <a:r>
              <a:rPr lang="en-US" sz="4400" b="1" dirty="0">
                <a:solidFill>
                  <a:schemeClr val="tx1"/>
                </a:solidFill>
              </a:rPr>
              <a:t/>
            </a:r>
            <a:br>
              <a:rPr lang="en-US" sz="4400" b="1" dirty="0">
                <a:solidFill>
                  <a:schemeClr val="tx1"/>
                </a:solidFill>
              </a:rPr>
            </a:br>
            <a:r>
              <a:rPr lang="en-US" sz="4400" b="1" dirty="0">
                <a:solidFill>
                  <a:schemeClr val="tx1"/>
                </a:solidFill>
              </a:rPr>
              <a:t>GROWTH CHART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3D62877-3834-40A7-A7D7-D2F4866E1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Partnership Review</a:t>
            </a:r>
          </a:p>
        </p:txBody>
      </p:sp>
    </p:spTree>
    <p:extLst>
      <p:ext uri="{BB962C8B-B14F-4D97-AF65-F5344CB8AC3E}">
        <p14:creationId xmlns:p14="http://schemas.microsoft.com/office/powerpoint/2010/main" val="381336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 Count	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239281"/>
              </p:ext>
            </p:extLst>
          </p:nvPr>
        </p:nvGraphicFramePr>
        <p:xfrm>
          <a:off x="1150937" y="1358284"/>
          <a:ext cx="7744487" cy="82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368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79323">
                  <a:extLst>
                    <a:ext uri="{9D8B030D-6E8A-4147-A177-3AD203B41FA5}">
                      <a16:colId xmlns:a16="http://schemas.microsoft.com/office/drawing/2014/main" xmlns="" val="3799648522"/>
                    </a:ext>
                  </a:extLst>
                </a:gridCol>
                <a:gridCol w="1879323">
                  <a:extLst>
                    <a:ext uri="{9D8B030D-6E8A-4147-A177-3AD203B41FA5}">
                      <a16:colId xmlns:a16="http://schemas.microsoft.com/office/drawing/2014/main" xmlns="" val="1178661769"/>
                    </a:ext>
                  </a:extLst>
                </a:gridCol>
              </a:tblGrid>
              <a:tr h="352712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S. No.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Jul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948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/>
                        <a:t>Partner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 smtClean="0"/>
                        <a:t>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xmlns="" id="{08817537-2398-1222-E89E-D5545308B4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817223"/>
              </p:ext>
            </p:extLst>
          </p:nvPr>
        </p:nvGraphicFramePr>
        <p:xfrm>
          <a:off x="1150938" y="3932808"/>
          <a:ext cx="9404722" cy="2230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8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722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36540">
                  <a:extLst>
                    <a:ext uri="{9D8B030D-6E8A-4147-A177-3AD203B41FA5}">
                      <a16:colId xmlns:a16="http://schemas.microsoft.com/office/drawing/2014/main" xmlns="" val="3799648522"/>
                    </a:ext>
                  </a:extLst>
                </a:gridCol>
                <a:gridCol w="1836540">
                  <a:extLst>
                    <a:ext uri="{9D8B030D-6E8A-4147-A177-3AD203B41FA5}">
                      <a16:colId xmlns:a16="http://schemas.microsoft.com/office/drawing/2014/main" xmlns="" val="3036759469"/>
                    </a:ext>
                  </a:extLst>
                </a:gridCol>
                <a:gridCol w="1836540">
                  <a:extLst>
                    <a:ext uri="{9D8B030D-6E8A-4147-A177-3AD203B41FA5}">
                      <a16:colId xmlns:a16="http://schemas.microsoft.com/office/drawing/2014/main" xmlns="" val="2227754414"/>
                    </a:ext>
                  </a:extLst>
                </a:gridCol>
              </a:tblGrid>
              <a:tr h="352712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S. No.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Jul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Aug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Sep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948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/>
                        <a:t>Partners Outreached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/>
                        <a:t>100+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31310"/>
                  </a:ext>
                </a:extLst>
              </a:tr>
              <a:tr h="46948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/>
                        <a:t>Partners Interested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948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/>
                        <a:t>Partners Onboarded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5732756"/>
                  </a:ext>
                </a:extLst>
              </a:tr>
              <a:tr h="469488">
                <a:tc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Conversion Ratio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6759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33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3DE4C35C-B24A-48BD-BBD6-F05EEF7E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b="1" dirty="0"/>
              <a:t>Name &amp; Industry of New Partners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xmlns="" id="{CCD54A39-29D0-B8AC-1E48-75563C2B90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8886200"/>
              </p:ext>
            </p:extLst>
          </p:nvPr>
        </p:nvGraphicFramePr>
        <p:xfrm>
          <a:off x="895075" y="1417638"/>
          <a:ext cx="10326300" cy="3516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587">
                  <a:extLst>
                    <a:ext uri="{9D8B030D-6E8A-4147-A177-3AD203B41FA5}">
                      <a16:colId xmlns:a16="http://schemas.microsoft.com/office/drawing/2014/main" xmlns="" val="266446366"/>
                    </a:ext>
                  </a:extLst>
                </a:gridCol>
                <a:gridCol w="5577613">
                  <a:extLst>
                    <a:ext uri="{9D8B030D-6E8A-4147-A177-3AD203B41FA5}">
                      <a16:colId xmlns:a16="http://schemas.microsoft.com/office/drawing/2014/main" xmlns="" val="3617452958"/>
                    </a:ext>
                  </a:extLst>
                </a:gridCol>
                <a:gridCol w="3442100">
                  <a:extLst>
                    <a:ext uri="{9D8B030D-6E8A-4147-A177-3AD203B41FA5}">
                      <a16:colId xmlns:a16="http://schemas.microsoft.com/office/drawing/2014/main" xmlns="" val="4166551904"/>
                    </a:ext>
                  </a:extLst>
                </a:gridCol>
              </a:tblGrid>
              <a:tr h="677765">
                <a:tc>
                  <a:txBody>
                    <a:bodyPr/>
                    <a:lstStyle/>
                    <a:p>
                      <a:r>
                        <a:rPr lang="en-IN" sz="2000" dirty="0"/>
                        <a:t>S.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Partner Name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Industry</a:t>
                      </a:r>
                      <a:endParaRPr lang="en-I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33949216"/>
                  </a:ext>
                </a:extLst>
              </a:tr>
              <a:tr h="54974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 err="1"/>
                        <a:t>Soni</a:t>
                      </a:r>
                      <a:r>
                        <a:rPr lang="en-IN" b="0" baseline="0" dirty="0"/>
                        <a:t> Vision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Corporate Lawyer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95472674"/>
                  </a:ext>
                </a:extLst>
              </a:tr>
              <a:tr h="54974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/>
                        <a:t>DCAC 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E- Cell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20925833"/>
                  </a:ext>
                </a:extLst>
              </a:tr>
              <a:tr h="54974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 Federation of Business Intellectuals and Change-makers 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Social</a:t>
                      </a:r>
                      <a:r>
                        <a:rPr lang="en-I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media and networking</a:t>
                      </a:r>
                      <a:endParaRPr lang="en-IN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62782891"/>
                  </a:ext>
                </a:extLst>
              </a:tr>
              <a:tr h="549742">
                <a:tc>
                  <a:txBody>
                    <a:bodyPr/>
                    <a:lstStyle/>
                    <a:p>
                      <a:pPr algn="l"/>
                      <a:r>
                        <a:rPr lang="en-IN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/>
                        <a:t>Mobcoder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HR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57276266"/>
                  </a:ext>
                </a:extLst>
              </a:tr>
              <a:tr h="549742">
                <a:tc>
                  <a:txBody>
                    <a:bodyPr/>
                    <a:lstStyle/>
                    <a:p>
                      <a:pPr algn="l"/>
                      <a:r>
                        <a:rPr lang="en-IN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/>
                        <a:t>Zyvka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HR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8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7C1D12-7E80-407F-8196-CF0F7A40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Lead Generation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65B2DB3C-51F1-4824-81F6-89CC958FC2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188184"/>
              </p:ext>
            </p:extLst>
          </p:nvPr>
        </p:nvGraphicFramePr>
        <p:xfrm>
          <a:off x="923277" y="1417638"/>
          <a:ext cx="10230498" cy="1250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261">
                  <a:extLst>
                    <a:ext uri="{9D8B030D-6E8A-4147-A177-3AD203B41FA5}">
                      <a16:colId xmlns:a16="http://schemas.microsoft.com/office/drawing/2014/main" xmlns="" val="266446366"/>
                    </a:ext>
                  </a:extLst>
                </a:gridCol>
                <a:gridCol w="2259906">
                  <a:extLst>
                    <a:ext uri="{9D8B030D-6E8A-4147-A177-3AD203B41FA5}">
                      <a16:colId xmlns:a16="http://schemas.microsoft.com/office/drawing/2014/main" xmlns="" val="3617452958"/>
                    </a:ext>
                  </a:extLst>
                </a:gridCol>
                <a:gridCol w="1550271">
                  <a:extLst>
                    <a:ext uri="{9D8B030D-6E8A-4147-A177-3AD203B41FA5}">
                      <a16:colId xmlns:a16="http://schemas.microsoft.com/office/drawing/2014/main" xmlns="" val="4166551904"/>
                    </a:ext>
                  </a:extLst>
                </a:gridCol>
                <a:gridCol w="16168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8082">
                  <a:extLst>
                    <a:ext uri="{9D8B030D-6E8A-4147-A177-3AD203B41FA5}">
                      <a16:colId xmlns:a16="http://schemas.microsoft.com/office/drawing/2014/main" xmlns="" val="2838190631"/>
                    </a:ext>
                  </a:extLst>
                </a:gridCol>
                <a:gridCol w="1948082">
                  <a:extLst>
                    <a:ext uri="{9D8B030D-6E8A-4147-A177-3AD203B41FA5}">
                      <a16:colId xmlns:a16="http://schemas.microsoft.com/office/drawing/2014/main" xmlns="" val="401464281"/>
                    </a:ext>
                  </a:extLst>
                </a:gridCol>
              </a:tblGrid>
              <a:tr h="677765">
                <a:tc>
                  <a:txBody>
                    <a:bodyPr/>
                    <a:lstStyle/>
                    <a:p>
                      <a:r>
                        <a:rPr lang="en-IN" sz="2000" dirty="0"/>
                        <a:t>S.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Partner Name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Leads Generated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Leads Converted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Revenue Generated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Commission Promised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33949216"/>
                  </a:ext>
                </a:extLst>
              </a:tr>
              <a:tr h="549742">
                <a:tc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Total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0</a:t>
                      </a:r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10949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74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7C1D12-7E80-407F-8196-CF0F7A40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Lead Shared with Partners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65B2DB3C-51F1-4824-81F6-89CC958FC2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975351"/>
              </p:ext>
            </p:extLst>
          </p:nvPr>
        </p:nvGraphicFramePr>
        <p:xfrm>
          <a:off x="923277" y="1417638"/>
          <a:ext cx="10230498" cy="1250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261">
                  <a:extLst>
                    <a:ext uri="{9D8B030D-6E8A-4147-A177-3AD203B41FA5}">
                      <a16:colId xmlns:a16="http://schemas.microsoft.com/office/drawing/2014/main" xmlns="" val="266446366"/>
                    </a:ext>
                  </a:extLst>
                </a:gridCol>
                <a:gridCol w="2259906">
                  <a:extLst>
                    <a:ext uri="{9D8B030D-6E8A-4147-A177-3AD203B41FA5}">
                      <a16:colId xmlns:a16="http://schemas.microsoft.com/office/drawing/2014/main" xmlns="" val="3617452958"/>
                    </a:ext>
                  </a:extLst>
                </a:gridCol>
                <a:gridCol w="1550271">
                  <a:extLst>
                    <a:ext uri="{9D8B030D-6E8A-4147-A177-3AD203B41FA5}">
                      <a16:colId xmlns:a16="http://schemas.microsoft.com/office/drawing/2014/main" xmlns="" val="4166551904"/>
                    </a:ext>
                  </a:extLst>
                </a:gridCol>
                <a:gridCol w="16168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8082">
                  <a:extLst>
                    <a:ext uri="{9D8B030D-6E8A-4147-A177-3AD203B41FA5}">
                      <a16:colId xmlns:a16="http://schemas.microsoft.com/office/drawing/2014/main" xmlns="" val="2838190631"/>
                    </a:ext>
                  </a:extLst>
                </a:gridCol>
                <a:gridCol w="1948082">
                  <a:extLst>
                    <a:ext uri="{9D8B030D-6E8A-4147-A177-3AD203B41FA5}">
                      <a16:colId xmlns:a16="http://schemas.microsoft.com/office/drawing/2014/main" xmlns="" val="401464281"/>
                    </a:ext>
                  </a:extLst>
                </a:gridCol>
              </a:tblGrid>
              <a:tr h="677765">
                <a:tc>
                  <a:txBody>
                    <a:bodyPr/>
                    <a:lstStyle/>
                    <a:p>
                      <a:r>
                        <a:rPr lang="en-IN" sz="2000" dirty="0"/>
                        <a:t>S.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Partner Name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Leads Generated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Leads Converted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Revenue Generated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Commission Receivables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33949216"/>
                  </a:ext>
                </a:extLst>
              </a:tr>
              <a:tr h="549742">
                <a:tc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Total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0</a:t>
                      </a:r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10949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478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F0345B-D284-4E27-B0A1-965AFCE11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THANK YOU</a:t>
            </a:r>
          </a:p>
        </p:txBody>
      </p:sp>
    </p:spTree>
    <p:extLst>
      <p:ext uri="{BB962C8B-B14F-4D97-AF65-F5344CB8AC3E}">
        <p14:creationId xmlns:p14="http://schemas.microsoft.com/office/powerpoint/2010/main" val="1196994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9052</TotalTime>
  <Words>148</Words>
  <Application>Microsoft Office PowerPoint</Application>
  <PresentationFormat>Custom</PresentationFormat>
  <Paragraphs>79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</vt:lpstr>
      <vt:lpstr>EASY TO PITCH GROWTH CHART</vt:lpstr>
      <vt:lpstr>Partner Count </vt:lpstr>
      <vt:lpstr>Name &amp; Industry of New Partners</vt:lpstr>
      <vt:lpstr> Lead Generation</vt:lpstr>
      <vt:lpstr> Lead Shared with Partners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GROWTH CHART</dc:title>
  <dc:creator>sukriti kumari</dc:creator>
  <cp:lastModifiedBy>abhishek kapahi</cp:lastModifiedBy>
  <cp:revision>256</cp:revision>
  <dcterms:created xsi:type="dcterms:W3CDTF">2020-08-31T17:28:45Z</dcterms:created>
  <dcterms:modified xsi:type="dcterms:W3CDTF">2022-08-05T12:11:18Z</dcterms:modified>
</cp:coreProperties>
</file>