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82" r:id="rId2"/>
    <p:sldId id="257" r:id="rId3"/>
    <p:sldId id="259" r:id="rId4"/>
    <p:sldId id="279" r:id="rId5"/>
    <p:sldId id="261" r:id="rId6"/>
    <p:sldId id="260" r:id="rId7"/>
    <p:sldId id="271" r:id="rId8"/>
    <p:sldId id="272" r:id="rId9"/>
    <p:sldId id="273" r:id="rId10"/>
    <p:sldId id="274" r:id="rId11"/>
    <p:sldId id="280" r:id="rId12"/>
    <p:sldId id="281" r:id="rId13"/>
    <p:sldId id="278" r:id="rId14"/>
    <p:sldId id="276" r:id="rId15"/>
    <p:sldId id="267" r:id="rId16"/>
  </p:sldIdLst>
  <p:sldSz cx="18288000" cy="10287000"/>
  <p:notesSz cx="6858000" cy="9144000"/>
  <p:embeddedFontLst>
    <p:embeddedFont>
      <p:font typeface="Fredoka One" panose="02000000000000000000" pitchFamily="2" charset="0"/>
      <p:regular r:id="rId18"/>
    </p:embeddedFont>
    <p:embeddedFont>
      <p:font typeface="Overpass" panose="020B0604020202020204" charset="0"/>
      <p:regular r:id="rId19"/>
    </p:embeddedFont>
    <p:embeddedFont>
      <p:font typeface="Segoe UI Symbol" panose="020B0502040204020203" pitchFamily="3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BF7"/>
    <a:srgbClr val="7D8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46" d="100"/>
          <a:sy n="46" d="100"/>
        </p:scale>
        <p:origin x="1133"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Pratap Singh" userId="cc5ccc5d1ac38bd9" providerId="LiveId" clId="{3BD572E0-C07F-4AF6-A3B5-7A18DC24A5D3}"/>
    <pc:docChg chg="undo custSel delSld modSld">
      <pc:chgData name="Abhay Pratap Singh" userId="cc5ccc5d1ac38bd9" providerId="LiveId" clId="{3BD572E0-C07F-4AF6-A3B5-7A18DC24A5D3}" dt="2024-04-03T04:33:38.562" v="592" actId="20577"/>
      <pc:docMkLst>
        <pc:docMk/>
      </pc:docMkLst>
      <pc:sldChg chg="modSp mod">
        <pc:chgData name="Abhay Pratap Singh" userId="cc5ccc5d1ac38bd9" providerId="LiveId" clId="{3BD572E0-C07F-4AF6-A3B5-7A18DC24A5D3}" dt="2023-10-24T18:56:24.335" v="483" actId="167"/>
        <pc:sldMkLst>
          <pc:docMk/>
          <pc:sldMk cId="0" sldId="257"/>
        </pc:sldMkLst>
        <pc:picChg chg="ord">
          <ac:chgData name="Abhay Pratap Singh" userId="cc5ccc5d1ac38bd9" providerId="LiveId" clId="{3BD572E0-C07F-4AF6-A3B5-7A18DC24A5D3}" dt="2023-10-24T18:56:24.335" v="483" actId="167"/>
          <ac:picMkLst>
            <pc:docMk/>
            <pc:sldMk cId="0" sldId="257"/>
            <ac:picMk id="4" creationId="{00000000-0000-0000-0000-000000000000}"/>
          </ac:picMkLst>
        </pc:picChg>
      </pc:sldChg>
      <pc:sldChg chg="del">
        <pc:chgData name="Abhay Pratap Singh" userId="cc5ccc5d1ac38bd9" providerId="LiveId" clId="{3BD572E0-C07F-4AF6-A3B5-7A18DC24A5D3}" dt="2023-10-24T18:36:55.669" v="42" actId="47"/>
        <pc:sldMkLst>
          <pc:docMk/>
          <pc:sldMk cId="0" sldId="258"/>
        </pc:sldMkLst>
      </pc:sldChg>
      <pc:sldChg chg="del">
        <pc:chgData name="Abhay Pratap Singh" userId="cc5ccc5d1ac38bd9" providerId="LiveId" clId="{3BD572E0-C07F-4AF6-A3B5-7A18DC24A5D3}" dt="2023-10-24T18:43:17.842" v="67" actId="47"/>
        <pc:sldMkLst>
          <pc:docMk/>
          <pc:sldMk cId="1898187854" sldId="275"/>
        </pc:sldMkLst>
      </pc:sldChg>
      <pc:sldChg chg="modSp mod">
        <pc:chgData name="Abhay Pratap Singh" userId="cc5ccc5d1ac38bd9" providerId="LiveId" clId="{3BD572E0-C07F-4AF6-A3B5-7A18DC24A5D3}" dt="2023-10-24T19:02:36.902" v="579" actId="167"/>
        <pc:sldMkLst>
          <pc:docMk/>
          <pc:sldMk cId="4056281849" sldId="276"/>
        </pc:sldMkLst>
        <pc:spChg chg="mod">
          <ac:chgData name="Abhay Pratap Singh" userId="cc5ccc5d1ac38bd9" providerId="LiveId" clId="{3BD572E0-C07F-4AF6-A3B5-7A18DC24A5D3}" dt="2023-10-24T19:02:29.687" v="578" actId="20577"/>
          <ac:spMkLst>
            <pc:docMk/>
            <pc:sldMk cId="4056281849" sldId="276"/>
            <ac:spMk id="2" creationId="{00000000-0000-0000-0000-000000000000}"/>
          </ac:spMkLst>
        </pc:spChg>
        <pc:picChg chg="ord">
          <ac:chgData name="Abhay Pratap Singh" userId="cc5ccc5d1ac38bd9" providerId="LiveId" clId="{3BD572E0-C07F-4AF6-A3B5-7A18DC24A5D3}" dt="2023-10-24T19:02:36.902" v="579" actId="167"/>
          <ac:picMkLst>
            <pc:docMk/>
            <pc:sldMk cId="4056281849" sldId="276"/>
            <ac:picMk id="3" creationId="{00000000-0000-0000-0000-000000000000}"/>
          </ac:picMkLst>
        </pc:picChg>
      </pc:sldChg>
      <pc:sldChg chg="del">
        <pc:chgData name="Abhay Pratap Singh" userId="cc5ccc5d1ac38bd9" providerId="LiveId" clId="{3BD572E0-C07F-4AF6-A3B5-7A18DC24A5D3}" dt="2023-10-24T18:43:56.770" v="68" actId="47"/>
        <pc:sldMkLst>
          <pc:docMk/>
          <pc:sldMk cId="3783239241" sldId="277"/>
        </pc:sldMkLst>
      </pc:sldChg>
      <pc:sldChg chg="modSp mod">
        <pc:chgData name="Abhay Pratap Singh" userId="cc5ccc5d1ac38bd9" providerId="LiveId" clId="{3BD572E0-C07F-4AF6-A3B5-7A18DC24A5D3}" dt="2023-10-24T18:37:49.178" v="65" actId="20577"/>
        <pc:sldMkLst>
          <pc:docMk/>
          <pc:sldMk cId="623982749" sldId="279"/>
        </pc:sldMkLst>
        <pc:spChg chg="mod">
          <ac:chgData name="Abhay Pratap Singh" userId="cc5ccc5d1ac38bd9" providerId="LiveId" clId="{3BD572E0-C07F-4AF6-A3B5-7A18DC24A5D3}" dt="2023-10-24T18:37:49.178" v="65" actId="20577"/>
          <ac:spMkLst>
            <pc:docMk/>
            <pc:sldMk cId="623982749" sldId="279"/>
            <ac:spMk id="11" creationId="{F8545C41-8BF5-8FB2-57A8-5EB8BCB5315A}"/>
          </ac:spMkLst>
        </pc:spChg>
      </pc:sldChg>
      <pc:sldChg chg="modSp mod">
        <pc:chgData name="Abhay Pratap Singh" userId="cc5ccc5d1ac38bd9" providerId="LiveId" clId="{3BD572E0-C07F-4AF6-A3B5-7A18DC24A5D3}" dt="2024-04-03T04:33:38.562" v="592" actId="20577"/>
        <pc:sldMkLst>
          <pc:docMk/>
          <pc:sldMk cId="0" sldId="282"/>
        </pc:sldMkLst>
        <pc:spChg chg="mod">
          <ac:chgData name="Abhay Pratap Singh" userId="cc5ccc5d1ac38bd9" providerId="LiveId" clId="{3BD572E0-C07F-4AF6-A3B5-7A18DC24A5D3}" dt="2024-04-03T04:33:38.562" v="592" actId="20577"/>
          <ac:spMkLst>
            <pc:docMk/>
            <pc:sldMk cId="0" sldId="282"/>
            <ac:spMk id="4" creationId="{00000000-0000-0000-0000-000000000000}"/>
          </ac:spMkLst>
        </pc:spChg>
        <pc:picChg chg="mod ord">
          <ac:chgData name="Abhay Pratap Singh" userId="cc5ccc5d1ac38bd9" providerId="LiveId" clId="{3BD572E0-C07F-4AF6-A3B5-7A18DC24A5D3}" dt="2023-10-24T18:35:46.146" v="4" actId="167"/>
          <ac:picMkLst>
            <pc:docMk/>
            <pc:sldMk cId="0" sldId="282"/>
            <ac:picMk id="6" creationId="{00000000-0000-0000-0000-000000000000}"/>
          </ac:picMkLst>
        </pc:picChg>
      </pc:sldChg>
      <pc:sldChg chg="del">
        <pc:chgData name="Abhay Pratap Singh" userId="cc5ccc5d1ac38bd9" providerId="LiveId" clId="{3BD572E0-C07F-4AF6-A3B5-7A18DC24A5D3}" dt="2023-10-24T18:43:14.317" v="66" actId="47"/>
        <pc:sldMkLst>
          <pc:docMk/>
          <pc:sldMk cId="3413939704"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8DC18-4371-4AEC-B8CD-35A66BAD4699}"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A4065-891B-4EB4-BA7D-1721D4A7DA8F}" type="slidenum">
              <a:rPr lang="en-IN" smtClean="0"/>
              <a:t>‹#›</a:t>
            </a:fld>
            <a:endParaRPr lang="en-IN"/>
          </a:p>
        </p:txBody>
      </p:sp>
    </p:spTree>
    <p:extLst>
      <p:ext uri="{BB962C8B-B14F-4D97-AF65-F5344CB8AC3E}">
        <p14:creationId xmlns:p14="http://schemas.microsoft.com/office/powerpoint/2010/main" val="1454134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in our pipeline was preprocessing. In this step, we cleaned and preprocessed the audio data to remove unwanted noise signals from the speech. We used techniques such as silent removal, background noise removal, windowing, and normalization to prepare the data for feature extraction.</a:t>
            </a:r>
            <a:endParaRPr lang="en-IN" dirty="0"/>
          </a:p>
        </p:txBody>
      </p:sp>
      <p:sp>
        <p:nvSpPr>
          <p:cNvPr id="4" name="Slide Number Placeholder 3"/>
          <p:cNvSpPr>
            <a:spLocks noGrp="1"/>
          </p:cNvSpPr>
          <p:nvPr>
            <p:ph type="sldNum" sz="quarter" idx="5"/>
          </p:nvPr>
        </p:nvSpPr>
        <p:spPr/>
        <p:txBody>
          <a:bodyPr/>
          <a:lstStyle/>
          <a:p>
            <a:fld id="{E04A4065-891B-4EB4-BA7D-1721D4A7DA8F}" type="slidenum">
              <a:rPr lang="en-IN" smtClean="0"/>
              <a:t>7</a:t>
            </a:fld>
            <a:endParaRPr lang="en-IN"/>
          </a:p>
        </p:txBody>
      </p:sp>
    </p:spTree>
    <p:extLst>
      <p:ext uri="{BB962C8B-B14F-4D97-AF65-F5344CB8AC3E}">
        <p14:creationId xmlns:p14="http://schemas.microsoft.com/office/powerpoint/2010/main" val="615519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step in our pipeline was feature extraction, where we extracted the features from the audio file to identify how the person speaks. We extracted features such as pitch and loudness to capture the underlying emotional content of the speech.</a:t>
            </a:r>
            <a:endParaRPr lang="en-IN" dirty="0"/>
          </a:p>
        </p:txBody>
      </p:sp>
      <p:sp>
        <p:nvSpPr>
          <p:cNvPr id="4" name="Slide Number Placeholder 3"/>
          <p:cNvSpPr>
            <a:spLocks noGrp="1"/>
          </p:cNvSpPr>
          <p:nvPr>
            <p:ph type="sldNum" sz="quarter" idx="5"/>
          </p:nvPr>
        </p:nvSpPr>
        <p:spPr/>
        <p:txBody>
          <a:bodyPr/>
          <a:lstStyle/>
          <a:p>
            <a:fld id="{E04A4065-891B-4EB4-BA7D-1721D4A7DA8F}" type="slidenum">
              <a:rPr lang="en-IN" smtClean="0"/>
              <a:t>8</a:t>
            </a:fld>
            <a:endParaRPr lang="en-IN"/>
          </a:p>
        </p:txBody>
      </p:sp>
    </p:spTree>
    <p:extLst>
      <p:ext uri="{BB962C8B-B14F-4D97-AF65-F5344CB8AC3E}">
        <p14:creationId xmlns:p14="http://schemas.microsoft.com/office/powerpoint/2010/main" val="244256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and most important step of the system is classification, where we classify the audio speech into different emotions based on the features extracted from the audio speech. In our project, we used the MLP classifier for emotion classification.</a:t>
            </a:r>
            <a:endParaRPr lang="en-IN" dirty="0"/>
          </a:p>
        </p:txBody>
      </p:sp>
      <p:sp>
        <p:nvSpPr>
          <p:cNvPr id="4" name="Slide Number Placeholder 3"/>
          <p:cNvSpPr>
            <a:spLocks noGrp="1"/>
          </p:cNvSpPr>
          <p:nvPr>
            <p:ph type="sldNum" sz="quarter" idx="5"/>
          </p:nvPr>
        </p:nvSpPr>
        <p:spPr/>
        <p:txBody>
          <a:bodyPr/>
          <a:lstStyle/>
          <a:p>
            <a:fld id="{E04A4065-891B-4EB4-BA7D-1721D4A7DA8F}" type="slidenum">
              <a:rPr lang="en-IN" smtClean="0"/>
              <a:t>9</a:t>
            </a:fld>
            <a:endParaRPr lang="en-IN"/>
          </a:p>
        </p:txBody>
      </p:sp>
    </p:spTree>
    <p:extLst>
      <p:ext uri="{BB962C8B-B14F-4D97-AF65-F5344CB8AC3E}">
        <p14:creationId xmlns:p14="http://schemas.microsoft.com/office/powerpoint/2010/main" val="106162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MLP classifier is a class of feedforward artificial neural network that consists of at least three layers of nodes - input layer, hidden layer, and output layer. MLPs are suitable for classification prediction problems where inputs are assigned a class or label.</a:t>
            </a:r>
            <a:endParaRPr lang="en-IN" dirty="0"/>
          </a:p>
        </p:txBody>
      </p:sp>
      <p:sp>
        <p:nvSpPr>
          <p:cNvPr id="4" name="Slide Number Placeholder 3"/>
          <p:cNvSpPr>
            <a:spLocks noGrp="1"/>
          </p:cNvSpPr>
          <p:nvPr>
            <p:ph type="sldNum" sz="quarter" idx="5"/>
          </p:nvPr>
        </p:nvSpPr>
        <p:spPr/>
        <p:txBody>
          <a:bodyPr/>
          <a:lstStyle/>
          <a:p>
            <a:fld id="{E04A4065-891B-4EB4-BA7D-1721D4A7DA8F}" type="slidenum">
              <a:rPr lang="en-IN" smtClean="0"/>
              <a:t>10</a:t>
            </a:fld>
            <a:endParaRPr lang="en-IN"/>
          </a:p>
        </p:txBody>
      </p:sp>
    </p:spTree>
    <p:extLst>
      <p:ext uri="{BB962C8B-B14F-4D97-AF65-F5344CB8AC3E}">
        <p14:creationId xmlns:p14="http://schemas.microsoft.com/office/powerpoint/2010/main" val="2062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A4065-891B-4EB4-BA7D-1721D4A7DA8F}" type="slidenum">
              <a:rPr lang="en-IN" smtClean="0"/>
              <a:t>11</a:t>
            </a:fld>
            <a:endParaRPr lang="en-IN"/>
          </a:p>
        </p:txBody>
      </p:sp>
    </p:spTree>
    <p:extLst>
      <p:ext uri="{BB962C8B-B14F-4D97-AF65-F5344CB8AC3E}">
        <p14:creationId xmlns:p14="http://schemas.microsoft.com/office/powerpoint/2010/main" val="309421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24.gif"/></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10.png"/><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gif"/><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18.gif"/><Relationship Id="rId5" Type="http://schemas.openxmlformats.org/officeDocument/2006/relationships/image" Target="../media/image17.gif"/><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D8AAB"/>
        </a:solidFill>
        <a:effectLst/>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2"/>
          <a:srcRect l="64771" t="21970"/>
          <a:stretch>
            <a:fillRect/>
          </a:stretch>
        </p:blipFill>
        <p:spPr>
          <a:xfrm rot="5400000">
            <a:off x="1603332" y="4575133"/>
            <a:ext cx="3803740" cy="7620003"/>
          </a:xfrm>
          <a:prstGeom prst="rect">
            <a:avLst/>
          </a:prstGeom>
        </p:spPr>
      </p:pic>
      <p:grpSp>
        <p:nvGrpSpPr>
          <p:cNvPr id="2" name="Group 2"/>
          <p:cNvGrpSpPr/>
          <p:nvPr/>
        </p:nvGrpSpPr>
        <p:grpSpPr>
          <a:xfrm>
            <a:off x="1028700" y="3109287"/>
            <a:ext cx="15555091" cy="7165954"/>
            <a:chOff x="0" y="-152400"/>
            <a:chExt cx="20740121" cy="9554604"/>
          </a:xfrm>
        </p:grpSpPr>
        <p:sp>
          <p:nvSpPr>
            <p:cNvPr id="3" name="TextBox 3"/>
            <p:cNvSpPr txBox="1"/>
            <p:nvPr/>
          </p:nvSpPr>
          <p:spPr>
            <a:xfrm>
              <a:off x="0" y="1280358"/>
              <a:ext cx="20740121" cy="2139730"/>
            </a:xfrm>
            <a:prstGeom prst="rect">
              <a:avLst/>
            </a:prstGeom>
          </p:spPr>
          <p:txBody>
            <a:bodyPr lIns="0" tIns="0" rIns="0" bIns="0" rtlCol="0" anchor="t">
              <a:spAutoFit/>
            </a:bodyPr>
            <a:lstStyle/>
            <a:p>
              <a:pPr algn="ctr">
                <a:lnSpc>
                  <a:spcPts val="15000"/>
                </a:lnSpc>
              </a:pPr>
              <a:r>
                <a:rPr lang="en-US" sz="5400" dirty="0">
                  <a:solidFill>
                    <a:srgbClr val="FFFAEF"/>
                  </a:solidFill>
                  <a:latin typeface="Fredoka One"/>
                </a:rPr>
                <a:t>Speech Emotion Recognition</a:t>
              </a:r>
            </a:p>
          </p:txBody>
        </p:sp>
        <p:sp>
          <p:nvSpPr>
            <p:cNvPr id="4" name="TextBox 4"/>
            <p:cNvSpPr txBox="1"/>
            <p:nvPr/>
          </p:nvSpPr>
          <p:spPr>
            <a:xfrm>
              <a:off x="1" y="4606618"/>
              <a:ext cx="19253200" cy="4795586"/>
            </a:xfrm>
            <a:prstGeom prst="rect">
              <a:avLst/>
            </a:prstGeom>
          </p:spPr>
          <p:txBody>
            <a:bodyPr wrap="square" lIns="0" tIns="0" rIns="0" bIns="0" rtlCol="0" anchor="t">
              <a:spAutoFit/>
            </a:bodyPr>
            <a:lstStyle/>
            <a:p>
              <a:pPr>
                <a:lnSpc>
                  <a:spcPts val="5740"/>
                </a:lnSpc>
              </a:pPr>
              <a:r>
                <a:rPr lang="en-US" sz="4100" dirty="0">
                  <a:solidFill>
                    <a:srgbClr val="FFFAEF"/>
                  </a:solidFill>
                  <a:latin typeface="Overpass"/>
                </a:rPr>
                <a:t>SUPERVISED BY-                                          SUBMITTED BY-</a:t>
              </a:r>
            </a:p>
            <a:p>
              <a:pPr>
                <a:lnSpc>
                  <a:spcPts val="5740"/>
                </a:lnSpc>
              </a:pPr>
              <a:r>
                <a:rPr lang="en-US" sz="4100" dirty="0">
                  <a:solidFill>
                    <a:srgbClr val="FFFAEF"/>
                  </a:solidFill>
                  <a:latin typeface="Overpass"/>
                </a:rPr>
                <a:t>Dr. Jatinder </a:t>
              </a:r>
              <a:r>
                <a:rPr lang="en-US" sz="4100">
                  <a:solidFill>
                    <a:srgbClr val="FFFAEF"/>
                  </a:solidFill>
                  <a:latin typeface="Overpass"/>
                </a:rPr>
                <a:t>Samariya</a:t>
              </a:r>
              <a:r>
                <a:rPr lang="en-US" sz="4100" dirty="0">
                  <a:solidFill>
                    <a:srgbClr val="FFFAEF"/>
                  </a:solidFill>
                  <a:latin typeface="Overpass"/>
                </a:rPr>
                <a:t>	 						 Gaurav Malik</a:t>
              </a:r>
            </a:p>
            <a:p>
              <a:pPr>
                <a:lnSpc>
                  <a:spcPts val="5740"/>
                </a:lnSpc>
              </a:pPr>
              <a:r>
                <a:rPr lang="en-US" sz="4100" dirty="0">
                  <a:solidFill>
                    <a:srgbClr val="FFFAEF"/>
                  </a:solidFill>
                  <a:latin typeface="Overpass"/>
                </a:rPr>
                <a:t>										Abhay Pratap Singh</a:t>
              </a:r>
            </a:p>
            <a:p>
              <a:pPr>
                <a:lnSpc>
                  <a:spcPts val="5740"/>
                </a:lnSpc>
              </a:pPr>
              <a:r>
                <a:rPr lang="en-US" sz="4100" dirty="0">
                  <a:solidFill>
                    <a:srgbClr val="FFFAEF"/>
                  </a:solidFill>
                  <a:latin typeface="Overpass"/>
                </a:rPr>
                <a:t>										</a:t>
              </a:r>
              <a:r>
                <a:rPr lang="en-US" sz="4100" dirty="0" err="1">
                  <a:solidFill>
                    <a:srgbClr val="FFFAEF"/>
                  </a:solidFill>
                  <a:latin typeface="Overpass"/>
                </a:rPr>
                <a:t>Aadarsh</a:t>
              </a:r>
              <a:r>
                <a:rPr lang="en-US" sz="4100" dirty="0">
                  <a:solidFill>
                    <a:srgbClr val="FFFAEF"/>
                  </a:solidFill>
                  <a:latin typeface="Overpass"/>
                </a:rPr>
                <a:t> Chaudhary</a:t>
              </a:r>
            </a:p>
            <a:p>
              <a:pPr>
                <a:lnSpc>
                  <a:spcPts val="5740"/>
                </a:lnSpc>
              </a:pPr>
              <a:r>
                <a:rPr lang="en-US" sz="4100" dirty="0">
                  <a:solidFill>
                    <a:srgbClr val="FFFAEF"/>
                  </a:solidFill>
                  <a:latin typeface="Overpass"/>
                </a:rPr>
                <a:t>										</a:t>
              </a:r>
            </a:p>
          </p:txBody>
        </p:sp>
        <p:sp>
          <p:nvSpPr>
            <p:cNvPr id="5" name="TextBox 5"/>
            <p:cNvSpPr txBox="1"/>
            <p:nvPr/>
          </p:nvSpPr>
          <p:spPr>
            <a:xfrm>
              <a:off x="0" y="-152400"/>
              <a:ext cx="20740121" cy="723617"/>
            </a:xfrm>
            <a:prstGeom prst="rect">
              <a:avLst/>
            </a:prstGeom>
          </p:spPr>
          <p:txBody>
            <a:bodyPr lIns="0" tIns="0" rIns="0" bIns="0" rtlCol="0" anchor="t">
              <a:spAutoFit/>
            </a:bodyPr>
            <a:lstStyle/>
            <a:p>
              <a:pPr algn="ctr">
                <a:lnSpc>
                  <a:spcPts val="4620"/>
                </a:lnSpc>
              </a:pPr>
              <a:endParaRPr lang="en-US" sz="3300" dirty="0">
                <a:solidFill>
                  <a:srgbClr val="FFFAEF"/>
                </a:solidFill>
                <a:latin typeface="Overpass"/>
              </a:endParaRPr>
            </a:p>
          </p:txBody>
        </p:sp>
      </p:grpSp>
      <p:grpSp>
        <p:nvGrpSpPr>
          <p:cNvPr id="7" name="Group 7"/>
          <p:cNvGrpSpPr/>
          <p:nvPr/>
        </p:nvGrpSpPr>
        <p:grpSpPr>
          <a:xfrm>
            <a:off x="1028700" y="1028700"/>
            <a:ext cx="367402" cy="346352"/>
            <a:chOff x="0" y="0"/>
            <a:chExt cx="489869" cy="461803"/>
          </a:xfrm>
        </p:grpSpPr>
        <p:sp>
          <p:nvSpPr>
            <p:cNvPr id="8" name="AutoShape 8"/>
            <p:cNvSpPr/>
            <p:nvPr/>
          </p:nvSpPr>
          <p:spPr>
            <a:xfrm>
              <a:off x="0" y="0"/>
              <a:ext cx="489869" cy="0"/>
            </a:xfrm>
            <a:prstGeom prst="line">
              <a:avLst/>
            </a:prstGeom>
            <a:ln w="50800" cap="rnd">
              <a:solidFill>
                <a:srgbClr val="FFFAEF"/>
              </a:solidFill>
              <a:prstDash val="solid"/>
              <a:headEnd type="none" w="sm" len="sm"/>
              <a:tailEnd type="none" w="sm" len="sm"/>
            </a:ln>
          </p:spPr>
          <p:txBody>
            <a:bodyPr/>
            <a:lstStyle/>
            <a:p>
              <a:endParaRPr lang="en-IN"/>
            </a:p>
          </p:txBody>
        </p:sp>
        <p:sp>
          <p:nvSpPr>
            <p:cNvPr id="9" name="AutoShape 9"/>
            <p:cNvSpPr/>
            <p:nvPr/>
          </p:nvSpPr>
          <p:spPr>
            <a:xfrm>
              <a:off x="0" y="205275"/>
              <a:ext cx="489869" cy="0"/>
            </a:xfrm>
            <a:prstGeom prst="line">
              <a:avLst/>
            </a:prstGeom>
            <a:ln w="50800" cap="rnd">
              <a:solidFill>
                <a:srgbClr val="FFFAEF"/>
              </a:solidFill>
              <a:prstDash val="solid"/>
              <a:headEnd type="none" w="sm" len="sm"/>
              <a:tailEnd type="none" w="sm" len="sm"/>
            </a:ln>
          </p:spPr>
          <p:txBody>
            <a:bodyPr/>
            <a:lstStyle/>
            <a:p>
              <a:endParaRPr lang="en-IN"/>
            </a:p>
          </p:txBody>
        </p:sp>
        <p:sp>
          <p:nvSpPr>
            <p:cNvPr id="10" name="AutoShape 10"/>
            <p:cNvSpPr/>
            <p:nvPr/>
          </p:nvSpPr>
          <p:spPr>
            <a:xfrm>
              <a:off x="0" y="410931"/>
              <a:ext cx="489869" cy="0"/>
            </a:xfrm>
            <a:prstGeom prst="line">
              <a:avLst/>
            </a:prstGeom>
            <a:ln w="50800" cap="rnd">
              <a:solidFill>
                <a:srgbClr val="FFFAEF"/>
              </a:solidFill>
              <a:prstDash val="solid"/>
              <a:headEnd type="none" w="sm" len="sm"/>
              <a:tailEnd type="none" w="sm" len="sm"/>
            </a:ln>
          </p:spPr>
          <p:txBody>
            <a:bodyPr/>
            <a:lstStyle/>
            <a:p>
              <a:endParaRPr lang="en-IN"/>
            </a:p>
          </p:txBody>
        </p:sp>
      </p:grpSp>
      <p:grpSp>
        <p:nvGrpSpPr>
          <p:cNvPr id="11" name="Group 11"/>
          <p:cNvGrpSpPr/>
          <p:nvPr/>
        </p:nvGrpSpPr>
        <p:grpSpPr>
          <a:xfrm>
            <a:off x="16356600" y="9076225"/>
            <a:ext cx="902700" cy="182075"/>
            <a:chOff x="0" y="0"/>
            <a:chExt cx="2128209" cy="429260"/>
          </a:xfrm>
        </p:grpSpPr>
        <p:sp>
          <p:nvSpPr>
            <p:cNvPr id="12" name="Freeform 12"/>
            <p:cNvSpPr/>
            <p:nvPr/>
          </p:nvSpPr>
          <p:spPr>
            <a:xfrm>
              <a:off x="0" y="-5080"/>
              <a:ext cx="2128209" cy="434340"/>
            </a:xfrm>
            <a:custGeom>
              <a:avLst/>
              <a:gdLst/>
              <a:ahLst/>
              <a:cxnLst/>
              <a:rect l="l" t="t" r="r" b="b"/>
              <a:pathLst>
                <a:path w="2128209" h="434340">
                  <a:moveTo>
                    <a:pt x="2110429" y="187960"/>
                  </a:moveTo>
                  <a:lnTo>
                    <a:pt x="1848809" y="11430"/>
                  </a:lnTo>
                  <a:cubicBezTo>
                    <a:pt x="1831029" y="0"/>
                    <a:pt x="1808169" y="3810"/>
                    <a:pt x="1795469" y="21590"/>
                  </a:cubicBezTo>
                  <a:cubicBezTo>
                    <a:pt x="1784039" y="39370"/>
                    <a:pt x="1787849" y="62230"/>
                    <a:pt x="1805629" y="74930"/>
                  </a:cubicBezTo>
                  <a:lnTo>
                    <a:pt x="1964379" y="181610"/>
                  </a:lnTo>
                  <a:lnTo>
                    <a:pt x="0" y="181610"/>
                  </a:lnTo>
                  <a:lnTo>
                    <a:pt x="0" y="257810"/>
                  </a:lnTo>
                  <a:lnTo>
                    <a:pt x="1964379" y="257810"/>
                  </a:lnTo>
                  <a:lnTo>
                    <a:pt x="1805629" y="364490"/>
                  </a:lnTo>
                  <a:cubicBezTo>
                    <a:pt x="1787849" y="375920"/>
                    <a:pt x="1784039" y="400050"/>
                    <a:pt x="1795469" y="417830"/>
                  </a:cubicBezTo>
                  <a:cubicBezTo>
                    <a:pt x="1803089" y="429260"/>
                    <a:pt x="1814519" y="434340"/>
                    <a:pt x="1827219" y="434340"/>
                  </a:cubicBezTo>
                  <a:cubicBezTo>
                    <a:pt x="1834839" y="434340"/>
                    <a:pt x="1842459" y="431800"/>
                    <a:pt x="1848809" y="427990"/>
                  </a:cubicBezTo>
                  <a:lnTo>
                    <a:pt x="2111699" y="251460"/>
                  </a:lnTo>
                  <a:cubicBezTo>
                    <a:pt x="2121859" y="243840"/>
                    <a:pt x="2128209" y="232410"/>
                    <a:pt x="2128209" y="219710"/>
                  </a:cubicBezTo>
                  <a:cubicBezTo>
                    <a:pt x="2128209" y="207010"/>
                    <a:pt x="2121859" y="195580"/>
                    <a:pt x="2110429" y="187960"/>
                  </a:cubicBezTo>
                  <a:close/>
                </a:path>
              </a:pathLst>
            </a:custGeom>
            <a:solidFill>
              <a:srgbClr val="FFFAEF"/>
            </a:solidFill>
          </p:spPr>
          <p:txBody>
            <a:bodyPr/>
            <a:lstStyle/>
            <a:p>
              <a:endParaRPr lang="en-IN"/>
            </a:p>
          </p:txBody>
        </p:sp>
      </p:grpSp>
      <p:pic>
        <p:nvPicPr>
          <p:cNvPr id="13" name="Picture 13"/>
          <p:cNvPicPr>
            <a:picLocks noChangeAspect="1"/>
          </p:cNvPicPr>
          <p:nvPr/>
        </p:nvPicPr>
        <p:blipFill>
          <a:blip r:embed="rId3"/>
          <a:srcRect/>
          <a:stretch>
            <a:fillRect/>
          </a:stretch>
        </p:blipFill>
        <p:spPr>
          <a:xfrm rot="-7094170">
            <a:off x="12772175" y="-639216"/>
            <a:ext cx="5254724" cy="5404607"/>
          </a:xfrm>
          <a:prstGeom prst="rect">
            <a:avLst/>
          </a:prstGeom>
        </p:spPr>
      </p:pic>
      <p:pic>
        <p:nvPicPr>
          <p:cNvPr id="15" name="Picture 14">
            <a:extLst>
              <a:ext uri="{FF2B5EF4-FFF2-40B4-BE49-F238E27FC236}">
                <a16:creationId xmlns:a16="http://schemas.microsoft.com/office/drawing/2014/main" id="{F505EBDE-8BC0-5E0D-9D04-608C2FB4F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5076" y="49093"/>
            <a:ext cx="7964452" cy="42562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rot="-8937396">
            <a:off x="8977238" y="5093110"/>
            <a:ext cx="8964268" cy="850658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76060">
            <a:off x="12691465" y="-1981354"/>
            <a:ext cx="8338090" cy="7254138"/>
          </a:xfrm>
          <a:prstGeom prst="rect">
            <a:avLst/>
          </a:prstGeom>
        </p:spPr>
      </p:pic>
      <p:sp>
        <p:nvSpPr>
          <p:cNvPr id="2" name="TextBox 2"/>
          <p:cNvSpPr txBox="1"/>
          <p:nvPr/>
        </p:nvSpPr>
        <p:spPr>
          <a:xfrm>
            <a:off x="609600" y="419100"/>
            <a:ext cx="14210071" cy="8181663"/>
          </a:xfrm>
          <a:prstGeom prst="rect">
            <a:avLst/>
          </a:prstGeom>
        </p:spPr>
        <p:txBody>
          <a:bodyPr wrap="square" lIns="0" tIns="0" rIns="0" bIns="0" rtlCol="0" anchor="t">
            <a:spAutoFit/>
          </a:bodyPr>
          <a:lstStyle/>
          <a:p>
            <a:pPr marL="1461135" marR="407035" indent="-6350" algn="ctr">
              <a:lnSpc>
                <a:spcPct val="107000"/>
              </a:lnSpc>
              <a:spcAft>
                <a:spcPts val="765"/>
              </a:spcAft>
            </a:pPr>
            <a:r>
              <a:rPr lang="en-IN" sz="4800" b="1" kern="0" dirty="0">
                <a:solidFill>
                  <a:srgbClr val="000000"/>
                </a:solidFill>
                <a:effectLst/>
                <a:latin typeface="Times New Roman" panose="02020603050405020304" pitchFamily="18" charset="0"/>
                <a:ea typeface="Times New Roman" panose="02020603050405020304" pitchFamily="18" charset="0"/>
              </a:rPr>
              <a:t>Multi-Layer </a:t>
            </a:r>
            <a:r>
              <a:rPr lang="en-IN" sz="4800" b="1" kern="0" dirty="0" err="1">
                <a:solidFill>
                  <a:srgbClr val="000000"/>
                </a:solidFill>
                <a:effectLst/>
                <a:latin typeface="Times New Roman" panose="02020603050405020304" pitchFamily="18" charset="0"/>
                <a:ea typeface="Times New Roman" panose="02020603050405020304" pitchFamily="18" charset="0"/>
              </a:rPr>
              <a:t>Perceptron</a:t>
            </a:r>
            <a:r>
              <a:rPr lang="en-IN" sz="4800" b="1" kern="0" dirty="0">
                <a:solidFill>
                  <a:srgbClr val="000000"/>
                </a:solidFill>
                <a:effectLst/>
                <a:latin typeface="Times New Roman" panose="02020603050405020304" pitchFamily="18" charset="0"/>
                <a:ea typeface="Times New Roman" panose="02020603050405020304" pitchFamily="18" charset="0"/>
              </a:rPr>
              <a:t> Classifier</a:t>
            </a:r>
            <a:r>
              <a:rPr lang="en-IN" sz="4800" b="1" kern="0" dirty="0">
                <a:solidFill>
                  <a:srgbClr val="000000"/>
                </a:solidFill>
                <a:effectLst/>
                <a:latin typeface="Times New Roman" pitchFamily="18" charset="0"/>
                <a:ea typeface="Times New Roman" panose="02020603050405020304" pitchFamily="18" charset="0"/>
                <a:cs typeface="Times New Roman" pitchFamily="18" charset="0"/>
              </a:rPr>
              <a:t> </a:t>
            </a:r>
          </a:p>
          <a:p>
            <a:pPr marL="342900" marR="410845" lvl="0" indent="-342900" algn="just" fontAlgn="base">
              <a:lnSpc>
                <a:spcPct val="104000"/>
              </a:lnSpc>
              <a:spcAft>
                <a:spcPts val="395"/>
              </a:spcAft>
              <a:buClr>
                <a:srgbClr val="000000"/>
              </a:buClr>
              <a:buSzPts val="1600"/>
              <a:buFont typeface="Arial" pitchFamily="34" charset="0"/>
              <a:buChar char="•"/>
            </a:pPr>
            <a:r>
              <a:rPr lang="en-IN"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A </a:t>
            </a:r>
            <a:r>
              <a:rPr lang="en-IN" sz="3600" b="1"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multilayer perceptron </a:t>
            </a:r>
            <a:r>
              <a:rPr lang="en-IN"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(MLP) is a class of feedforward artificial neural network (ANN). </a:t>
            </a:r>
          </a:p>
          <a:p>
            <a:pPr marL="342900" marR="410845" lvl="0" indent="-342900" algn="just" fontAlgn="base">
              <a:lnSpc>
                <a:spcPct val="104000"/>
              </a:lnSpc>
              <a:spcAft>
                <a:spcPts val="380"/>
              </a:spcAft>
              <a:buClr>
                <a:srgbClr val="000000"/>
              </a:buClr>
              <a:buSzPts val="1600"/>
              <a:buFont typeface="Arial" pitchFamily="34" charset="0"/>
              <a:buChar char="•"/>
            </a:pPr>
            <a:r>
              <a:rPr lang="en-IN"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MLP consists of at least three layers of nodes-input layer, hidden layer and output layer. </a:t>
            </a:r>
          </a:p>
          <a:p>
            <a:pPr marL="342900" marR="410845" lvl="0" indent="-342900" algn="just" fontAlgn="base">
              <a:lnSpc>
                <a:spcPct val="104000"/>
              </a:lnSpc>
              <a:spcAft>
                <a:spcPts val="375"/>
              </a:spcAft>
              <a:buClr>
                <a:srgbClr val="000000"/>
              </a:buClr>
              <a:buSzPts val="1600"/>
              <a:buFont typeface="Arial" pitchFamily="34" charset="0"/>
              <a:buChar char="•"/>
            </a:pPr>
            <a:r>
              <a:rPr lang="en-IN"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MLPs are suitable for classification prediction problems where inputs are assigned a class or label. </a:t>
            </a:r>
          </a:p>
          <a:p>
            <a:pPr marL="342900" marR="410845" lvl="0" indent="-342900" algn="just" fontAlgn="base">
              <a:lnSpc>
                <a:spcPct val="104000"/>
              </a:lnSpc>
              <a:spcAft>
                <a:spcPts val="375"/>
              </a:spcAft>
              <a:buClr>
                <a:srgbClr val="000000"/>
              </a:buClr>
              <a:buSzPts val="1600"/>
              <a:buFont typeface="Arial" pitchFamily="34" charset="0"/>
              <a:buChar char="•"/>
            </a:pPr>
            <a:endParaRPr lang="en-IN"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endParaRPr>
          </a:p>
          <a:p>
            <a:pPr marR="410845" lvl="0" algn="just" fontAlgn="base">
              <a:lnSpc>
                <a:spcPct val="104000"/>
              </a:lnSpc>
              <a:spcAft>
                <a:spcPts val="375"/>
              </a:spcAft>
              <a:buClr>
                <a:srgbClr val="000000"/>
              </a:buClr>
              <a:buSzPts val="1600"/>
            </a:pPr>
            <a:r>
              <a:rPr lang="en-US" sz="36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Building the MLP Classifier involves the following steps-</a:t>
            </a:r>
          </a:p>
          <a:p>
            <a:pPr marR="410845" lvl="1" algn="just" fontAlgn="base">
              <a:lnSpc>
                <a:spcPct val="104000"/>
              </a:lnSpc>
              <a:spcAft>
                <a:spcPts val="375"/>
              </a:spcAft>
              <a:buClr>
                <a:srgbClr val="000000"/>
              </a:buClr>
              <a:buSzPts val="1600"/>
            </a:pPr>
            <a:r>
              <a:rPr lang="en-US" sz="3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1</a:t>
            </a:r>
            <a:r>
              <a:rPr lang="en-US"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 Initialization of MLP Classifier.</a:t>
            </a:r>
          </a:p>
          <a:p>
            <a:pPr marR="410845" lvl="1" algn="just" fontAlgn="base">
              <a:lnSpc>
                <a:spcPct val="104000"/>
              </a:lnSpc>
              <a:spcAft>
                <a:spcPts val="375"/>
              </a:spcAft>
              <a:buClr>
                <a:srgbClr val="000000"/>
              </a:buClr>
              <a:buSzPts val="1600"/>
            </a:pPr>
            <a:r>
              <a:rPr lang="en-US"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2. Neural Network.</a:t>
            </a:r>
          </a:p>
          <a:p>
            <a:pPr marR="410845" lvl="1" algn="just" fontAlgn="base">
              <a:lnSpc>
                <a:spcPct val="104000"/>
              </a:lnSpc>
              <a:spcAft>
                <a:spcPts val="375"/>
              </a:spcAft>
              <a:buClr>
                <a:srgbClr val="000000"/>
              </a:buClr>
              <a:buSzPts val="1600"/>
            </a:pPr>
            <a:r>
              <a:rPr lang="en-US"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3. Prediction.</a:t>
            </a:r>
          </a:p>
          <a:p>
            <a:pPr marR="410845" lvl="1" algn="just" fontAlgn="base">
              <a:lnSpc>
                <a:spcPct val="104000"/>
              </a:lnSpc>
              <a:spcAft>
                <a:spcPts val="375"/>
              </a:spcAft>
              <a:buClr>
                <a:srgbClr val="000000"/>
              </a:buClr>
              <a:buSzPts val="1600"/>
            </a:pPr>
            <a:r>
              <a:rPr lang="en-US"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4. Accuracy Calculation.</a:t>
            </a:r>
            <a:endParaRPr lang="en-IN"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endParaRPr>
          </a:p>
        </p:txBody>
      </p:sp>
    </p:spTree>
    <p:extLst>
      <p:ext uri="{BB962C8B-B14F-4D97-AF65-F5344CB8AC3E}">
        <p14:creationId xmlns:p14="http://schemas.microsoft.com/office/powerpoint/2010/main" val="201897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76060">
            <a:off x="11221681" y="-644754"/>
            <a:ext cx="8338090" cy="7254138"/>
          </a:xfrm>
          <a:prstGeom prst="rect">
            <a:avLst/>
          </a:prstGeom>
        </p:spPr>
      </p:pic>
      <p:sp>
        <p:nvSpPr>
          <p:cNvPr id="2" name="TextBox 2"/>
          <p:cNvSpPr txBox="1"/>
          <p:nvPr/>
        </p:nvSpPr>
        <p:spPr>
          <a:xfrm>
            <a:off x="609600" y="419100"/>
            <a:ext cx="16611600" cy="8073044"/>
          </a:xfrm>
          <a:prstGeom prst="rect">
            <a:avLst/>
          </a:prstGeom>
        </p:spPr>
        <p:txBody>
          <a:bodyPr wrap="square" lIns="0" tIns="0" rIns="0" bIns="0" rtlCol="0" anchor="t">
            <a:spAutoFit/>
          </a:bodyPr>
          <a:lstStyle/>
          <a:p>
            <a:pPr marL="1461135" marR="407035" indent="-6350">
              <a:lnSpc>
                <a:spcPct val="107000"/>
              </a:lnSpc>
              <a:spcAft>
                <a:spcPts val="765"/>
              </a:spcAft>
              <a:buFont typeface="Wingdings" pitchFamily="2" charset="2"/>
              <a:buChar char="q"/>
            </a:pPr>
            <a:r>
              <a:rPr lang="en-IN" sz="5400" b="1" kern="0" dirty="0">
                <a:solidFill>
                  <a:srgbClr val="000000"/>
                </a:solidFill>
                <a:effectLst/>
                <a:latin typeface="Times New Roman" panose="02020603050405020304" pitchFamily="18" charset="0"/>
                <a:ea typeface="Times New Roman" panose="02020603050405020304" pitchFamily="18" charset="0"/>
              </a:rPr>
              <a:t>DEPLOYMENT OF MODEL USING FLASK</a:t>
            </a:r>
          </a:p>
          <a:p>
            <a:pPr marL="1461135" marR="407035" indent="-6350" algn="ctr">
              <a:lnSpc>
                <a:spcPct val="107000"/>
              </a:lnSpc>
              <a:spcAft>
                <a:spcPts val="765"/>
              </a:spcAft>
            </a:pPr>
            <a:r>
              <a:rPr lang="en-IN" sz="4800" b="1" kern="0" dirty="0">
                <a:solidFill>
                  <a:srgbClr val="000000"/>
                </a:solidFill>
                <a:effectLst/>
                <a:latin typeface="Times New Roman" panose="02020603050405020304" pitchFamily="18" charset="0"/>
                <a:ea typeface="Times New Roman" panose="02020603050405020304" pitchFamily="18" charset="0"/>
              </a:rPr>
              <a:t> </a:t>
            </a:r>
          </a:p>
          <a:p>
            <a:pPr marR="410845" algn="just" fontAlgn="base">
              <a:lnSpc>
                <a:spcPct val="104000"/>
              </a:lnSpc>
              <a:spcAft>
                <a:spcPts val="375"/>
              </a:spcAft>
              <a:buClr>
                <a:srgbClr val="000000"/>
              </a:buClr>
              <a:buSzPts val="1600"/>
            </a:pPr>
            <a:r>
              <a:rPr lang="en-US" sz="3600" dirty="0">
                <a:latin typeface="Times New Roman" pitchFamily="18" charset="0"/>
                <a:cs typeface="Times New Roman" pitchFamily="18" charset="0"/>
              </a:rPr>
              <a:t>Flask is a web micro-framework used to create web services that expose machine learning model as APIs.</a:t>
            </a:r>
          </a:p>
          <a:p>
            <a:pPr marR="410845" algn="just" fontAlgn="base">
              <a:lnSpc>
                <a:spcPct val="104000"/>
              </a:lnSpc>
              <a:spcAft>
                <a:spcPts val="375"/>
              </a:spcAft>
              <a:buClr>
                <a:srgbClr val="000000"/>
              </a:buClr>
              <a:buSzPts val="1600"/>
            </a:pPr>
            <a:endParaRPr lang="en-US" sz="5400" dirty="0"/>
          </a:p>
          <a:p>
            <a:pPr marR="410845" algn="just" fontAlgn="base">
              <a:lnSpc>
                <a:spcPct val="104000"/>
              </a:lnSpc>
              <a:spcAft>
                <a:spcPts val="375"/>
              </a:spcAft>
              <a:buClr>
                <a:srgbClr val="000000"/>
              </a:buClr>
              <a:buSzPts val="1600"/>
            </a:pPr>
            <a:r>
              <a:rPr lang="en-US" sz="5400" b="1" dirty="0">
                <a:latin typeface="Times New Roman" pitchFamily="18" charset="0"/>
                <a:cs typeface="Times New Roman" pitchFamily="18" charset="0"/>
              </a:rPr>
              <a:t>Why Flask?</a:t>
            </a:r>
          </a:p>
          <a:p>
            <a:r>
              <a:rPr lang="en-US" sz="3600" dirty="0">
                <a:latin typeface="Times New Roman" pitchFamily="18" charset="0"/>
                <a:cs typeface="Times New Roman" pitchFamily="18" charset="0"/>
              </a:rPr>
              <a:t>Easy to use.</a:t>
            </a:r>
          </a:p>
          <a:p>
            <a:r>
              <a:rPr lang="en-US" sz="3600" dirty="0">
                <a:latin typeface="Times New Roman" pitchFamily="18" charset="0"/>
                <a:cs typeface="Times New Roman" pitchFamily="18" charset="0"/>
              </a:rPr>
              <a:t>Built in development server and debugger.</a:t>
            </a:r>
          </a:p>
          <a:p>
            <a:r>
              <a:rPr lang="en-US" sz="3600" dirty="0">
                <a:latin typeface="Times New Roman" pitchFamily="18" charset="0"/>
                <a:cs typeface="Times New Roman" pitchFamily="18" charset="0"/>
              </a:rPr>
              <a:t>Integrated unit testing support.</a:t>
            </a:r>
          </a:p>
          <a:p>
            <a:pPr marR="410845" algn="just" fontAlgn="base">
              <a:lnSpc>
                <a:spcPct val="104000"/>
              </a:lnSpc>
              <a:spcAft>
                <a:spcPts val="375"/>
              </a:spcAft>
              <a:buClr>
                <a:srgbClr val="000000"/>
              </a:buClr>
              <a:buSzPts val="1600"/>
            </a:pPr>
            <a:endParaRPr lang="en-US" sz="5400" dirty="0"/>
          </a:p>
          <a:p>
            <a:pPr marR="410845" lvl="0" algn="just" fontAlgn="base">
              <a:lnSpc>
                <a:spcPct val="104000"/>
              </a:lnSpc>
              <a:spcAft>
                <a:spcPts val="375"/>
              </a:spcAft>
              <a:buClr>
                <a:srgbClr val="000000"/>
              </a:buClr>
              <a:buSzPts val="1600"/>
            </a:pPr>
            <a:endParaRPr lang="en-IN" sz="36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7174" name="AutoShape 6" descr="Flask Logo PNG Transparent &amp; SVG Vector - Freebie Supp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Flask Logo PNG Transparent &amp; SVG Vector - Freebie Supp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Flask Logo PNG Transparent &amp; SVG Vector - Freebie Supp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80" name="Picture 12" descr="Flask Logo PNG Transparent &amp; SVG Vector - Freebie Supply"/>
          <p:cNvPicPr>
            <a:picLocks noChangeAspect="1" noChangeArrowheads="1"/>
          </p:cNvPicPr>
          <p:nvPr/>
        </p:nvPicPr>
        <p:blipFill>
          <a:blip r:embed="rId5" cstate="print"/>
          <a:srcRect/>
          <a:stretch>
            <a:fillRect/>
          </a:stretch>
        </p:blipFill>
        <p:spPr bwMode="auto">
          <a:xfrm>
            <a:off x="9601200" y="3771900"/>
            <a:ext cx="7010400" cy="61041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393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419100"/>
            <a:ext cx="14210071" cy="10574690"/>
          </a:xfrm>
          <a:prstGeom prst="rect">
            <a:avLst/>
          </a:prstGeom>
        </p:spPr>
        <p:txBody>
          <a:bodyPr wrap="square" lIns="0" tIns="0" rIns="0" bIns="0" rtlCol="0" anchor="t">
            <a:spAutoFit/>
          </a:bodyPr>
          <a:lstStyle/>
          <a:p>
            <a:pPr marL="1461135" marR="407035" indent="-6350" algn="ctr">
              <a:lnSpc>
                <a:spcPct val="107000"/>
              </a:lnSpc>
              <a:spcAft>
                <a:spcPts val="765"/>
              </a:spcAft>
            </a:pPr>
            <a:r>
              <a:rPr lang="en-US" sz="6000" b="1" dirty="0">
                <a:latin typeface="Times New Roman" pitchFamily="18" charset="0"/>
                <a:cs typeface="Times New Roman" pitchFamily="18" charset="0"/>
              </a:rPr>
              <a:t>Deployment on web</a:t>
            </a:r>
            <a:r>
              <a:rPr lang="en-IN" sz="6000" b="1" kern="0" dirty="0">
                <a:solidFill>
                  <a:srgbClr val="000000"/>
                </a:solidFill>
                <a:effectLst/>
                <a:latin typeface="Times New Roman" pitchFamily="18" charset="0"/>
                <a:ea typeface="Times New Roman" panose="02020603050405020304" pitchFamily="18" charset="0"/>
                <a:cs typeface="Times New Roman" pitchFamily="18" charset="0"/>
              </a:rPr>
              <a:t> </a:t>
            </a:r>
          </a:p>
          <a:p>
            <a:pPr marR="410845" lvl="0" algn="just" fontAlgn="base">
              <a:lnSpc>
                <a:spcPct val="104000"/>
              </a:lnSpc>
              <a:spcAft>
                <a:spcPts val="375"/>
              </a:spcAft>
              <a:buClr>
                <a:srgbClr val="000000"/>
              </a:buClr>
              <a:buSzPts val="1600"/>
            </a:pPr>
            <a:r>
              <a:rPr lang="en-US" sz="3600" dirty="0">
                <a:latin typeface="Times New Roman" pitchFamily="18" charset="0"/>
                <a:cs typeface="Times New Roman" pitchFamily="18" charset="0"/>
              </a:rPr>
              <a:t>Deploying  a speech emotion and recognition model on the web involves creating a web application that allows users to interact with the model through a web interface.</a:t>
            </a:r>
          </a:p>
          <a:p>
            <a:pPr marR="410845" lvl="0" algn="just" fontAlgn="base">
              <a:lnSpc>
                <a:spcPct val="104000"/>
              </a:lnSpc>
              <a:spcAft>
                <a:spcPts val="375"/>
              </a:spcAft>
              <a:buClr>
                <a:srgbClr val="000000"/>
              </a:buClr>
              <a:buSzPts val="1600"/>
            </a:pPr>
            <a:endParaRPr lang="en-IN" sz="3600" dirty="0">
              <a:solidFill>
                <a:srgbClr val="000000"/>
              </a:solidFill>
              <a:uFill>
                <a:solidFill>
                  <a:srgbClr val="000000"/>
                </a:solidFill>
              </a:uFill>
              <a:latin typeface="Times New Roman" pitchFamily="18" charset="0"/>
              <a:ea typeface="Arial" panose="020B0604020202020204" pitchFamily="34" charset="0"/>
              <a:cs typeface="Times New Roman" pitchFamily="18" charset="0"/>
            </a:endParaRPr>
          </a:p>
          <a:p>
            <a:pPr marR="410845" lvl="1" algn="just" fontAlgn="base">
              <a:lnSpc>
                <a:spcPct val="104000"/>
              </a:lnSpc>
              <a:spcAft>
                <a:spcPts val="375"/>
              </a:spcAft>
              <a:buClr>
                <a:srgbClr val="000000"/>
              </a:buClr>
              <a:buSzPts val="1600"/>
            </a:pPr>
            <a:r>
              <a:rPr lang="en-US" sz="4400" b="1" dirty="0">
                <a:latin typeface="Times New Roman" pitchFamily="18" charset="0"/>
                <a:cs typeface="Times New Roman" pitchFamily="18" charset="0"/>
              </a:rPr>
              <a:t>Steps to deploy model on web:</a:t>
            </a:r>
            <a:endParaRPr lang="en-US" sz="3600" b="1" dirty="0">
              <a:solidFill>
                <a:srgbClr val="000000"/>
              </a:solidFill>
              <a:uFill>
                <a:solidFill>
                  <a:srgbClr val="000000"/>
                </a:solidFill>
              </a:uFill>
              <a:latin typeface="Times New Roman" pitchFamily="18" charset="0"/>
              <a:cs typeface="Times New Roman" pitchFamily="18" charset="0"/>
            </a:endParaRPr>
          </a:p>
          <a:p>
            <a:pPr marL="514350" indent="-514350">
              <a:buFont typeface="+mj-lt"/>
              <a:buAutoNum type="arabicPeriod"/>
            </a:pPr>
            <a:r>
              <a:rPr lang="en-US" sz="4000" dirty="0">
                <a:latin typeface="Times New Roman" pitchFamily="18" charset="0"/>
                <a:cs typeface="Times New Roman" pitchFamily="18" charset="0"/>
              </a:rPr>
              <a:t>Prepare the trained model.</a:t>
            </a:r>
          </a:p>
          <a:p>
            <a:pPr marL="514350" indent="-514350">
              <a:buFont typeface="+mj-lt"/>
              <a:buAutoNum type="arabicPeriod"/>
            </a:pPr>
            <a:r>
              <a:rPr lang="en-US" sz="4000" dirty="0">
                <a:latin typeface="Times New Roman" pitchFamily="18" charset="0"/>
                <a:cs typeface="Times New Roman" pitchFamily="18" charset="0"/>
              </a:rPr>
              <a:t>Build a web application.</a:t>
            </a:r>
          </a:p>
          <a:p>
            <a:pPr marL="514350" indent="-514350">
              <a:buFont typeface="+mj-lt"/>
              <a:buAutoNum type="arabicPeriod"/>
            </a:pPr>
            <a:r>
              <a:rPr lang="en-US" sz="4000" dirty="0">
                <a:latin typeface="Times New Roman" pitchFamily="18" charset="0"/>
                <a:cs typeface="Times New Roman" pitchFamily="18" charset="0"/>
              </a:rPr>
              <a:t>Create an input form.</a:t>
            </a:r>
          </a:p>
          <a:p>
            <a:pPr marL="514350" indent="-514350">
              <a:buFont typeface="+mj-lt"/>
              <a:buAutoNum type="arabicPeriod"/>
            </a:pPr>
            <a:r>
              <a:rPr lang="en-US" sz="4000" dirty="0">
                <a:latin typeface="Times New Roman" pitchFamily="18" charset="0"/>
                <a:cs typeface="Times New Roman" pitchFamily="18" charset="0"/>
              </a:rPr>
              <a:t>Process the input data.</a:t>
            </a:r>
          </a:p>
          <a:p>
            <a:pPr marL="514350" indent="-514350">
              <a:buFont typeface="+mj-lt"/>
              <a:buAutoNum type="arabicPeriod"/>
            </a:pPr>
            <a:r>
              <a:rPr lang="en-US" sz="4000" dirty="0">
                <a:latin typeface="Times New Roman" pitchFamily="18" charset="0"/>
                <a:cs typeface="Times New Roman" pitchFamily="18" charset="0"/>
              </a:rPr>
              <a:t>Make predictions using the model.</a:t>
            </a:r>
          </a:p>
          <a:p>
            <a:pPr marL="514350" indent="-514350">
              <a:buFont typeface="+mj-lt"/>
              <a:buAutoNum type="arabicPeriod"/>
            </a:pPr>
            <a:r>
              <a:rPr lang="en-US" sz="4000" dirty="0">
                <a:latin typeface="Times New Roman" pitchFamily="18" charset="0"/>
                <a:cs typeface="Times New Roman" pitchFamily="18" charset="0"/>
              </a:rPr>
              <a:t>Return the prediction to the user.</a:t>
            </a:r>
          </a:p>
          <a:p>
            <a:pPr marL="514350" indent="-514350">
              <a:buFont typeface="+mj-lt"/>
              <a:buAutoNum type="arabicPeriod"/>
            </a:pPr>
            <a:r>
              <a:rPr lang="en-US" sz="4000" dirty="0">
                <a:latin typeface="Times New Roman" pitchFamily="18" charset="0"/>
                <a:cs typeface="Times New Roman" pitchFamily="18" charset="0"/>
              </a:rPr>
              <a:t>Deploy the web application.</a:t>
            </a:r>
          </a:p>
          <a:p>
            <a:pPr marR="410845" lvl="1" algn="just" fontAlgn="base">
              <a:lnSpc>
                <a:spcPct val="104000"/>
              </a:lnSpc>
              <a:spcAft>
                <a:spcPts val="375"/>
              </a:spcAft>
              <a:buClr>
                <a:srgbClr val="000000"/>
              </a:buClr>
              <a:buSzPts val="1600"/>
            </a:pPr>
            <a:endParaRPr lang="en-IN" sz="36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5400" b="0" i="0" u="none" strike="noStrike" kern="1200" cap="none" spc="0" normalizeH="0" baseline="0" noProof="0" dirty="0">
              <a:ln>
                <a:noFill/>
              </a:ln>
              <a:solidFill>
                <a:srgbClr val="000000"/>
              </a:solidFill>
              <a:effectLst/>
              <a:uLnTx/>
              <a:uFillTx/>
              <a:latin typeface="Fredoka One"/>
              <a:ea typeface="+mn-ea"/>
              <a:cs typeface="+mn-cs"/>
            </a:endParaRPr>
          </a:p>
        </p:txBody>
      </p:sp>
      <p:pic>
        <p:nvPicPr>
          <p:cNvPr id="3" name="Picture 3"/>
          <p:cNvPicPr>
            <a:picLocks noChangeAspect="1"/>
          </p:cNvPicPr>
          <p:nvPr/>
        </p:nvPicPr>
        <p:blipFill>
          <a:blip r:embed="rId2"/>
          <a:srcRect/>
          <a:stretch>
            <a:fillRect/>
          </a:stretch>
        </p:blipFill>
        <p:spPr>
          <a:xfrm rot="-8937396">
            <a:off x="8714224" y="4635910"/>
            <a:ext cx="8964268" cy="8506586"/>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76060">
            <a:off x="12821882" y="-2549753"/>
            <a:ext cx="8338090" cy="7254138"/>
          </a:xfrm>
          <a:prstGeom prst="rect">
            <a:avLst/>
          </a:prstGeom>
        </p:spPr>
      </p:pic>
    </p:spTree>
    <p:extLst>
      <p:ext uri="{BB962C8B-B14F-4D97-AF65-F5344CB8AC3E}">
        <p14:creationId xmlns:p14="http://schemas.microsoft.com/office/powerpoint/2010/main" val="300049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28700"/>
            <a:ext cx="12534900" cy="8693470"/>
          </a:xfrm>
          <a:prstGeom prst="rect">
            <a:avLst/>
          </a:prstGeom>
        </p:spPr>
        <p:txBody>
          <a:bodyPr wrap="square" lIns="0" tIns="0" rIns="0" bIns="0" rtlCol="0" anchor="t">
            <a:spAutoFit/>
          </a:bodyPr>
          <a:lstStyle/>
          <a:p>
            <a:pPr marL="527685" marR="0" lvl="0" indent="-6350" algn="just" defTabSz="914400" rtl="0" eaLnBrk="1" fontAlgn="auto" latinLnBrk="0" hangingPunct="1">
              <a:lnSpc>
                <a:spcPct val="107000"/>
              </a:lnSpc>
              <a:spcBef>
                <a:spcPts val="0"/>
              </a:spcBef>
              <a:spcAft>
                <a:spcPts val="25"/>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p>
          <a:p>
            <a:pPr marL="1461135" marR="0" lvl="0" indent="-6350" algn="l" defTabSz="914400" rtl="0" eaLnBrk="1" fontAlgn="auto" latinLnBrk="0" hangingPunct="1">
              <a:lnSpc>
                <a:spcPct val="107000"/>
              </a:lnSpc>
              <a:spcBef>
                <a:spcPts val="0"/>
              </a:spcBef>
              <a:spcAft>
                <a:spcPts val="0"/>
              </a:spcAft>
              <a:buClrTx/>
              <a:buSzTx/>
              <a:buFontTx/>
              <a:buNone/>
              <a:tabLst/>
              <a:defRPr/>
            </a:pPr>
            <a:r>
              <a:rPr lang="en-IN" sz="6000" b="1" kern="0" dirty="0">
                <a:solidFill>
                  <a:srgbClr val="000000"/>
                </a:solidFill>
                <a:latin typeface="Times New Roman" panose="02020603050405020304" pitchFamily="18" charset="0"/>
                <a:ea typeface="Times New Roman" panose="02020603050405020304" pitchFamily="18" charset="0"/>
              </a:rPr>
              <a:t>Limitations</a:t>
            </a:r>
          </a:p>
          <a:p>
            <a:pPr marL="1461135" marR="0" lvl="0" indent="-6350" algn="l" defTabSz="914400" rtl="0" eaLnBrk="1" fontAlgn="auto" latinLnBrk="0" hangingPunct="1">
              <a:lnSpc>
                <a:spcPct val="107000"/>
              </a:lnSpc>
              <a:spcBef>
                <a:spcPts val="0"/>
              </a:spcBef>
              <a:spcAft>
                <a:spcPts val="0"/>
              </a:spcAft>
              <a:buClrTx/>
              <a:buSzTx/>
              <a:buFont typeface="Arial" pitchFamily="34" charset="0"/>
              <a:buChar char="•"/>
              <a:tabLst/>
              <a:defRPr/>
            </a:pPr>
            <a:endParaRPr kumimoji="0" lang="en-IN" sz="32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342900" lvl="0" indent="-342900" algn="l">
              <a:lnSpc>
                <a:spcPct val="107000"/>
              </a:lnSpc>
              <a:spcAft>
                <a:spcPts val="725"/>
              </a:spcAft>
              <a:buFont typeface="Arial" pitchFamily="34" charset="0"/>
              <a:buChar char="•"/>
            </a:pPr>
            <a:r>
              <a:rPr lang="en-IN" sz="4000" dirty="0">
                <a:solidFill>
                  <a:srgbClr val="000000"/>
                </a:solidFill>
                <a:effectLst/>
                <a:latin typeface="Times New Roman" panose="02020603050405020304" pitchFamily="18" charset="0"/>
                <a:ea typeface="Times New Roman" panose="02020603050405020304" pitchFamily="18" charset="0"/>
              </a:rPr>
              <a:t>Different set of words for each language make the process of training different for the language. Sometime meaning of the words also changed with place in the sentence.</a:t>
            </a:r>
          </a:p>
          <a:p>
            <a:pPr marL="521335" indent="-6350" algn="l">
              <a:lnSpc>
                <a:spcPct val="107000"/>
              </a:lnSpc>
              <a:spcAft>
                <a:spcPts val="725"/>
              </a:spcAft>
            </a:pPr>
            <a:endParaRPr lang="en-IN" sz="4000" dirty="0">
              <a:solidFill>
                <a:srgbClr val="000000"/>
              </a:solidFill>
              <a:effectLst/>
              <a:latin typeface="Times New Roman" panose="02020603050405020304" pitchFamily="18" charset="0"/>
              <a:ea typeface="Times New Roman" panose="02020603050405020304" pitchFamily="18" charset="0"/>
            </a:endParaRPr>
          </a:p>
          <a:p>
            <a:pPr marL="571500" indent="-571500">
              <a:buFont typeface="Arial" pitchFamily="34" charset="0"/>
              <a:buChar char="•"/>
            </a:pPr>
            <a:r>
              <a:rPr lang="en-IN" sz="4000" dirty="0">
                <a:solidFill>
                  <a:srgbClr val="000000"/>
                </a:solidFill>
                <a:latin typeface="Times New Roman" panose="02020603050405020304" pitchFamily="18" charset="0"/>
                <a:ea typeface="Times New Roman" panose="02020603050405020304" pitchFamily="18" charset="0"/>
              </a:rPr>
              <a:t>The emotion recognition system is subjective in nature. It means that the system works for one language may not work well for another language.</a:t>
            </a:r>
            <a:endParaRPr lang="en-IN" sz="4000" b="1" kern="0" dirty="0">
              <a:solidFill>
                <a:srgbClr val="000000"/>
              </a:solidFill>
              <a:latin typeface="Times New Roman" panose="02020603050405020304" pitchFamily="18" charset="0"/>
              <a:ea typeface="Times New Roman" panose="02020603050405020304" pitchFamily="18" charset="0"/>
            </a:endParaRPr>
          </a:p>
          <a:p>
            <a:pPr marL="527685" marR="0" lvl="0" indent="-6350" algn="just" defTabSz="914400" rtl="0" eaLnBrk="1" fontAlgn="auto" latinLnBrk="0" hangingPunct="1">
              <a:lnSpc>
                <a:spcPct val="107000"/>
              </a:lnSpc>
              <a:spcBef>
                <a:spcPts val="0"/>
              </a:spcBef>
              <a:spcAft>
                <a:spcPts val="1860"/>
              </a:spcAft>
              <a:buClrTx/>
              <a:buSzTx/>
              <a:buFontTx/>
              <a:buNone/>
              <a:tabLst/>
              <a:defRPr/>
            </a:pPr>
            <a:endParaRPr kumimoji="0" lang="en-IN" sz="3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5400" b="0" i="0" u="none" strike="noStrike" kern="1200" cap="none" spc="0" normalizeH="0" baseline="0" noProof="0" dirty="0">
              <a:ln>
                <a:noFill/>
              </a:ln>
              <a:solidFill>
                <a:srgbClr val="000000"/>
              </a:solidFill>
              <a:effectLst/>
              <a:uLnTx/>
              <a:uFillTx/>
              <a:latin typeface="Fredoka One"/>
              <a:ea typeface="+mn-ea"/>
              <a:cs typeface="+mn-cs"/>
            </a:endParaRPr>
          </a:p>
        </p:txBody>
      </p:sp>
      <p:pic>
        <p:nvPicPr>
          <p:cNvPr id="3" name="Picture 3"/>
          <p:cNvPicPr>
            <a:picLocks noChangeAspect="1"/>
          </p:cNvPicPr>
          <p:nvPr/>
        </p:nvPicPr>
        <p:blipFill>
          <a:blip r:embed="rId2"/>
          <a:srcRect/>
          <a:stretch>
            <a:fillRect/>
          </a:stretch>
        </p:blipFill>
        <p:spPr>
          <a:xfrm rot="-8937396">
            <a:off x="11381222" y="4864510"/>
            <a:ext cx="8964268" cy="8506586"/>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76060">
            <a:off x="12337503" y="-1981355"/>
            <a:ext cx="8338090" cy="7254138"/>
          </a:xfrm>
          <a:prstGeom prst="rect">
            <a:avLst/>
          </a:prstGeom>
        </p:spPr>
      </p:pic>
      <p:grpSp>
        <p:nvGrpSpPr>
          <p:cNvPr id="10" name="Group 10"/>
          <p:cNvGrpSpPr/>
          <p:nvPr/>
        </p:nvGrpSpPr>
        <p:grpSpPr>
          <a:xfrm>
            <a:off x="1028700" y="3211735"/>
            <a:ext cx="8293143" cy="1165848"/>
            <a:chOff x="0" y="-28575"/>
            <a:chExt cx="11057524" cy="1554464"/>
          </a:xfrm>
        </p:grpSpPr>
        <p:sp>
          <p:nvSpPr>
            <p:cNvPr id="11" name="TextBox 11"/>
            <p:cNvSpPr txBox="1"/>
            <p:nvPr/>
          </p:nvSpPr>
          <p:spPr>
            <a:xfrm>
              <a:off x="0" y="-28575"/>
              <a:ext cx="11057524" cy="757837"/>
            </a:xfrm>
            <a:prstGeom prst="rect">
              <a:avLst/>
            </a:prstGeom>
          </p:spPr>
          <p:txBody>
            <a:bodyPr lIns="0" tIns="0" rIns="0" bIns="0" rtlCol="0" anchor="t">
              <a:spAutoFit/>
            </a:bodyPr>
            <a:lstStyle/>
            <a:p>
              <a:pPr marL="0" marR="0" lvl="0" indent="0" algn="l" defTabSz="914400" rtl="0" eaLnBrk="1" fontAlgn="auto" latinLnBrk="0" hangingPunct="1">
                <a:lnSpc>
                  <a:spcPts val="468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Fredoka One"/>
                <a:ea typeface="+mn-ea"/>
                <a:cs typeface="+mn-cs"/>
              </a:endParaRPr>
            </a:p>
          </p:txBody>
        </p:sp>
        <p:sp>
          <p:nvSpPr>
            <p:cNvPr id="12" name="TextBox 12"/>
            <p:cNvSpPr txBox="1"/>
            <p:nvPr/>
          </p:nvSpPr>
          <p:spPr>
            <a:xfrm>
              <a:off x="0" y="984544"/>
              <a:ext cx="11057524" cy="541345"/>
            </a:xfrm>
            <a:prstGeom prst="rect">
              <a:avLst/>
            </a:prstGeom>
          </p:spPr>
          <p:txBody>
            <a:bodyPr lIns="0" tIns="0" rIns="0" bIns="0" rtlCol="0" anchor="t">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Overpass"/>
                  <a:ea typeface="+mn-ea"/>
                  <a:cs typeface="+mn-cs"/>
                </a:rPr>
                <a:t> </a:t>
              </a:r>
            </a:p>
          </p:txBody>
        </p:sp>
      </p:grpSp>
    </p:spTree>
    <p:extLst>
      <p:ext uri="{BB962C8B-B14F-4D97-AF65-F5344CB8AC3E}">
        <p14:creationId xmlns:p14="http://schemas.microsoft.com/office/powerpoint/2010/main" val="257371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rot="-8937396">
            <a:off x="7972009" y="5738077"/>
            <a:ext cx="8964268" cy="8506586"/>
          </a:xfrm>
          <a:prstGeom prst="rect">
            <a:avLst/>
          </a:prstGeom>
        </p:spPr>
      </p:pic>
      <p:sp>
        <p:nvSpPr>
          <p:cNvPr id="2" name="TextBox 2"/>
          <p:cNvSpPr txBox="1"/>
          <p:nvPr/>
        </p:nvSpPr>
        <p:spPr>
          <a:xfrm>
            <a:off x="762000" y="647701"/>
            <a:ext cx="13411200" cy="7707431"/>
          </a:xfrm>
          <a:prstGeom prst="rect">
            <a:avLst/>
          </a:prstGeom>
        </p:spPr>
        <p:txBody>
          <a:bodyPr wrap="square"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r>
              <a:rPr lang="en-US" sz="5400" u="sng" dirty="0">
                <a:solidFill>
                  <a:srgbClr val="000000"/>
                </a:solidFill>
                <a:latin typeface="Fredoka One"/>
              </a:rPr>
              <a:t>Conclusion</a:t>
            </a:r>
          </a:p>
          <a:p>
            <a:pPr marL="527685" indent="-6350" algn="just">
              <a:lnSpc>
                <a:spcPct val="104000"/>
              </a:lnSpc>
              <a:spcAft>
                <a:spcPts val="25"/>
              </a:spcAft>
            </a:pPr>
            <a:r>
              <a:rPr lang="en-IN" sz="3600" dirty="0">
                <a:solidFill>
                  <a:srgbClr val="000000"/>
                </a:solidFill>
                <a:effectLst/>
                <a:latin typeface="Times New Roman" panose="02020603050405020304" pitchFamily="18" charset="0"/>
                <a:ea typeface="Times New Roman" panose="02020603050405020304" pitchFamily="18" charset="0"/>
              </a:rPr>
              <a:t>In this model we proposed a system that will analyse the speech signal and identify the emotion present in the speech or signal using concepts of Machine Learning where we will use Python as a language and RAVDESS as a data set. </a:t>
            </a:r>
          </a:p>
          <a:p>
            <a:pPr marL="527685" indent="-6350" algn="just">
              <a:lnSpc>
                <a:spcPct val="104000"/>
              </a:lnSpc>
              <a:spcAft>
                <a:spcPts val="25"/>
              </a:spcAft>
            </a:pPr>
            <a:endParaRPr lang="en-IN" sz="3600" dirty="0">
              <a:solidFill>
                <a:srgbClr val="000000"/>
              </a:solidFill>
              <a:latin typeface="Times New Roman" panose="02020603050405020304" pitchFamily="18" charset="0"/>
              <a:ea typeface="Times New Roman" panose="02020603050405020304" pitchFamily="18" charset="0"/>
            </a:endParaRPr>
          </a:p>
          <a:p>
            <a:pPr marL="1092835" indent="-571500" algn="just">
              <a:lnSpc>
                <a:spcPct val="104000"/>
              </a:lnSpc>
              <a:spcAft>
                <a:spcPts val="25"/>
              </a:spcAft>
              <a:buSzPct val="130000"/>
              <a:buFont typeface="Arial" panose="020B0604020202020204" pitchFamily="34" charset="0"/>
              <a:buChar char="•"/>
            </a:pPr>
            <a:r>
              <a:rPr lang="en-IN" sz="3600" dirty="0">
                <a:solidFill>
                  <a:srgbClr val="000000"/>
                </a:solidFill>
                <a:effectLst/>
                <a:latin typeface="Times New Roman" panose="02020603050405020304" pitchFamily="18" charset="0"/>
                <a:ea typeface="Times New Roman" panose="02020603050405020304" pitchFamily="18" charset="0"/>
              </a:rPr>
              <a:t>This model will analyse the audio file and return us the efficiency of the system.</a:t>
            </a:r>
          </a:p>
          <a:p>
            <a:pPr marL="521335" algn="just">
              <a:lnSpc>
                <a:spcPct val="104000"/>
              </a:lnSpc>
              <a:spcAft>
                <a:spcPts val="25"/>
              </a:spcAft>
              <a:buSzPct val="130000"/>
            </a:pPr>
            <a:endParaRPr lang="en-IN" sz="3600" dirty="0">
              <a:solidFill>
                <a:srgbClr val="000000"/>
              </a:solidFill>
              <a:effectLst/>
              <a:latin typeface="Times New Roman" panose="02020603050405020304" pitchFamily="18" charset="0"/>
              <a:ea typeface="Times New Roman" panose="02020603050405020304" pitchFamily="18" charset="0"/>
            </a:endParaRPr>
          </a:p>
          <a:p>
            <a:pPr marL="855345" indent="-6350" algn="just">
              <a:lnSpc>
                <a:spcPct val="104000"/>
              </a:lnSpc>
            </a:pPr>
            <a:r>
              <a:rPr lang="en-IN" sz="3200" dirty="0">
                <a:solidFill>
                  <a:srgbClr val="000000"/>
                </a:solidFill>
                <a:effectLst/>
                <a:latin typeface="Times New Roman" panose="02020603050405020304" pitchFamily="18" charset="0"/>
                <a:ea typeface="Times New Roman" panose="02020603050405020304" pitchFamily="18" charset="0"/>
              </a:rPr>
              <a:t> </a:t>
            </a:r>
            <a:endParaRPr lang="en-IN" sz="36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5400" b="0" i="0" u="none" strike="noStrike" kern="1200" cap="none" spc="0" normalizeH="0" baseline="0" noProof="0" dirty="0">
              <a:ln>
                <a:noFill/>
              </a:ln>
              <a:solidFill>
                <a:srgbClr val="000000"/>
              </a:solidFill>
              <a:effectLst/>
              <a:uLnTx/>
              <a:uFillTx/>
              <a:latin typeface="Fredoka One"/>
              <a:ea typeface="+mn-ea"/>
              <a:cs typeface="+mn-cs"/>
            </a:endParaRPr>
          </a:p>
        </p:txBody>
      </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76060">
            <a:off x="12219516" y="-1981356"/>
            <a:ext cx="8338090" cy="7254138"/>
          </a:xfrm>
          <a:prstGeom prst="rect">
            <a:avLst/>
          </a:prstGeom>
        </p:spPr>
      </p:pic>
      <p:grpSp>
        <p:nvGrpSpPr>
          <p:cNvPr id="10" name="Group 10"/>
          <p:cNvGrpSpPr/>
          <p:nvPr/>
        </p:nvGrpSpPr>
        <p:grpSpPr>
          <a:xfrm>
            <a:off x="1028700" y="3211735"/>
            <a:ext cx="8293143" cy="1165848"/>
            <a:chOff x="0" y="-28575"/>
            <a:chExt cx="11057524" cy="1554464"/>
          </a:xfrm>
        </p:grpSpPr>
        <p:sp>
          <p:nvSpPr>
            <p:cNvPr id="11" name="TextBox 11"/>
            <p:cNvSpPr txBox="1"/>
            <p:nvPr/>
          </p:nvSpPr>
          <p:spPr>
            <a:xfrm>
              <a:off x="0" y="-28575"/>
              <a:ext cx="11057524" cy="757837"/>
            </a:xfrm>
            <a:prstGeom prst="rect">
              <a:avLst/>
            </a:prstGeom>
          </p:spPr>
          <p:txBody>
            <a:bodyPr lIns="0" tIns="0" rIns="0" bIns="0" rtlCol="0" anchor="t">
              <a:spAutoFit/>
            </a:bodyPr>
            <a:lstStyle/>
            <a:p>
              <a:pPr marL="0" marR="0" lvl="0" indent="0" algn="l" defTabSz="914400" rtl="0" eaLnBrk="1" fontAlgn="auto" latinLnBrk="0" hangingPunct="1">
                <a:lnSpc>
                  <a:spcPts val="468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Fredoka One"/>
                <a:ea typeface="+mn-ea"/>
                <a:cs typeface="+mn-cs"/>
              </a:endParaRPr>
            </a:p>
          </p:txBody>
        </p:sp>
        <p:sp>
          <p:nvSpPr>
            <p:cNvPr id="12" name="TextBox 12"/>
            <p:cNvSpPr txBox="1"/>
            <p:nvPr/>
          </p:nvSpPr>
          <p:spPr>
            <a:xfrm>
              <a:off x="0" y="984544"/>
              <a:ext cx="11057524" cy="541345"/>
            </a:xfrm>
            <a:prstGeom prst="rect">
              <a:avLst/>
            </a:prstGeom>
          </p:spPr>
          <p:txBody>
            <a:bodyPr lIns="0" tIns="0" rIns="0" bIns="0" rtlCol="0" anchor="t">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endParaRPr kumimoji="0" lang="en-US" sz="2600" b="0" i="0" u="none" strike="noStrike" kern="1200" cap="none" spc="0" normalizeH="0" baseline="0" noProof="0" dirty="0">
                <a:ln>
                  <a:noFill/>
                </a:ln>
                <a:solidFill>
                  <a:srgbClr val="000000"/>
                </a:solidFill>
                <a:effectLst/>
                <a:uLnTx/>
                <a:uFillTx/>
                <a:latin typeface="Overpass"/>
                <a:ea typeface="+mn-ea"/>
                <a:cs typeface="+mn-cs"/>
              </a:endParaRPr>
            </a:p>
          </p:txBody>
        </p:sp>
      </p:grpSp>
    </p:spTree>
    <p:extLst>
      <p:ext uri="{BB962C8B-B14F-4D97-AF65-F5344CB8AC3E}">
        <p14:creationId xmlns:p14="http://schemas.microsoft.com/office/powerpoint/2010/main" val="405628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7408585">
            <a:off x="4499355" y="-533795"/>
            <a:ext cx="9289290" cy="10369815"/>
          </a:xfrm>
          <a:prstGeom prst="rect">
            <a:avLst/>
          </a:prstGeom>
        </p:spPr>
      </p:pic>
      <p:grpSp>
        <p:nvGrpSpPr>
          <p:cNvPr id="3" name="Group 3"/>
          <p:cNvGrpSpPr/>
          <p:nvPr/>
        </p:nvGrpSpPr>
        <p:grpSpPr>
          <a:xfrm>
            <a:off x="4421807" y="4060287"/>
            <a:ext cx="9444385" cy="2095312"/>
            <a:chOff x="0" y="0"/>
            <a:chExt cx="12592514" cy="2793750"/>
          </a:xfrm>
        </p:grpSpPr>
        <p:sp>
          <p:nvSpPr>
            <p:cNvPr id="4" name="TextBox 4"/>
            <p:cNvSpPr txBox="1"/>
            <p:nvPr/>
          </p:nvSpPr>
          <p:spPr>
            <a:xfrm>
              <a:off x="0" y="0"/>
              <a:ext cx="12592514" cy="1820333"/>
            </a:xfrm>
            <a:prstGeom prst="rect">
              <a:avLst/>
            </a:prstGeom>
          </p:spPr>
          <p:txBody>
            <a:bodyPr lIns="0" tIns="0" rIns="0" bIns="0" rtlCol="0" anchor="t">
              <a:spAutoFit/>
            </a:bodyPr>
            <a:lstStyle/>
            <a:p>
              <a:pPr algn="ctr">
                <a:lnSpc>
                  <a:spcPts val="10800"/>
                </a:lnSpc>
              </a:pPr>
              <a:r>
                <a:rPr lang="en-US" sz="9000">
                  <a:solidFill>
                    <a:srgbClr val="000000"/>
                  </a:solidFill>
                  <a:latin typeface="Fredoka One"/>
                </a:rPr>
                <a:t>Thank you!</a:t>
              </a:r>
            </a:p>
          </p:txBody>
        </p:sp>
        <p:sp>
          <p:nvSpPr>
            <p:cNvPr id="5" name="TextBox 5"/>
            <p:cNvSpPr txBox="1"/>
            <p:nvPr/>
          </p:nvSpPr>
          <p:spPr>
            <a:xfrm>
              <a:off x="0" y="2062010"/>
              <a:ext cx="12592514" cy="731740"/>
            </a:xfrm>
            <a:prstGeom prst="rect">
              <a:avLst/>
            </a:prstGeom>
          </p:spPr>
          <p:txBody>
            <a:bodyPr lIns="0" tIns="0" rIns="0" bIns="0" rtlCol="0" anchor="t">
              <a:spAutoFit/>
            </a:bodyPr>
            <a:lstStyle/>
            <a:p>
              <a:pPr algn="ctr">
                <a:lnSpc>
                  <a:spcPts val="4550"/>
                </a:lnSpc>
              </a:pPr>
              <a:endParaRPr lang="en-US" sz="3500" dirty="0">
                <a:solidFill>
                  <a:srgbClr val="000000"/>
                </a:solidFill>
                <a:latin typeface="Overpass"/>
              </a:endParaRPr>
            </a:p>
          </p:txBody>
        </p:sp>
      </p:grpSp>
      <p:pic>
        <p:nvPicPr>
          <p:cNvPr id="6" name="Picture 6"/>
          <p:cNvPicPr>
            <a:picLocks noChangeAspect="1"/>
          </p:cNvPicPr>
          <p:nvPr/>
        </p:nvPicPr>
        <p:blipFill>
          <a:blip r:embed="rId3"/>
          <a:srcRect l="62989" t="67035"/>
          <a:stretch>
            <a:fillRect/>
          </a:stretch>
        </p:blipFill>
        <p:spPr>
          <a:xfrm rot="5400000">
            <a:off x="-202103" y="6179918"/>
            <a:ext cx="4312936" cy="3841377"/>
          </a:xfrm>
          <a:prstGeom prst="rect">
            <a:avLst/>
          </a:prstGeom>
        </p:spPr>
      </p:pic>
      <p:pic>
        <p:nvPicPr>
          <p:cNvPr id="7" name="Picture 7"/>
          <p:cNvPicPr>
            <a:picLocks noChangeAspect="1"/>
          </p:cNvPicPr>
          <p:nvPr/>
        </p:nvPicPr>
        <p:blipFill>
          <a:blip r:embed="rId4"/>
          <a:srcRect/>
          <a:stretch>
            <a:fillRect/>
          </a:stretch>
        </p:blipFill>
        <p:spPr>
          <a:xfrm>
            <a:off x="11125200" y="-3334665"/>
            <a:ext cx="8152651" cy="84781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srcRect/>
          <a:stretch>
            <a:fillRect/>
          </a:stretch>
        </p:blipFill>
        <p:spPr>
          <a:xfrm>
            <a:off x="13655377" y="6809666"/>
            <a:ext cx="6229999" cy="6954669"/>
          </a:xfrm>
          <a:prstGeom prst="rect">
            <a:avLst/>
          </a:prstGeom>
        </p:spPr>
      </p:pic>
      <p:pic>
        <p:nvPicPr>
          <p:cNvPr id="5" name="Picture 5"/>
          <p:cNvPicPr>
            <a:picLocks noChangeAspect="1"/>
          </p:cNvPicPr>
          <p:nvPr/>
        </p:nvPicPr>
        <p:blipFill>
          <a:blip r:embed="rId3"/>
          <a:srcRect/>
          <a:stretch>
            <a:fillRect/>
          </a:stretch>
        </p:blipFill>
        <p:spPr>
          <a:xfrm>
            <a:off x="0" y="0"/>
            <a:ext cx="6925457" cy="4700654"/>
          </a:xfrm>
          <a:prstGeom prst="rect">
            <a:avLst/>
          </a:prstGeom>
        </p:spPr>
      </p:pic>
      <p:sp>
        <p:nvSpPr>
          <p:cNvPr id="9" name="Title 8">
            <a:extLst>
              <a:ext uri="{FF2B5EF4-FFF2-40B4-BE49-F238E27FC236}">
                <a16:creationId xmlns:a16="http://schemas.microsoft.com/office/drawing/2014/main" id="{9B0828C9-6A8E-52B8-776D-EB14BA3448C0}"/>
              </a:ext>
            </a:extLst>
          </p:cNvPr>
          <p:cNvSpPr>
            <a:spLocks noGrp="1"/>
          </p:cNvSpPr>
          <p:nvPr>
            <p:ph type="title"/>
          </p:nvPr>
        </p:nvSpPr>
        <p:spPr>
          <a:xfrm>
            <a:off x="4419600" y="1778827"/>
            <a:ext cx="8229600" cy="1143000"/>
          </a:xfrm>
        </p:spPr>
        <p:txBody>
          <a:bodyPr>
            <a:normAutofit/>
          </a:bodyPr>
          <a:lstStyle/>
          <a:p>
            <a:r>
              <a:rPr lang="en-IN" sz="6000" b="1" u="sng" dirty="0">
                <a:latin typeface="Times New Roman" pitchFamily="18" charset="0"/>
                <a:cs typeface="Times New Roman" pitchFamily="18" charset="0"/>
              </a:rPr>
              <a:t>Objectives</a:t>
            </a:r>
          </a:p>
        </p:txBody>
      </p:sp>
      <p:sp>
        <p:nvSpPr>
          <p:cNvPr id="10" name="Content Placeholder 9">
            <a:extLst>
              <a:ext uri="{FF2B5EF4-FFF2-40B4-BE49-F238E27FC236}">
                <a16:creationId xmlns:a16="http://schemas.microsoft.com/office/drawing/2014/main" id="{C17FBBEC-8240-E890-56AF-EB14850FFBD7}"/>
              </a:ext>
            </a:extLst>
          </p:cNvPr>
          <p:cNvSpPr>
            <a:spLocks noGrp="1"/>
          </p:cNvSpPr>
          <p:nvPr>
            <p:ph idx="1"/>
          </p:nvPr>
        </p:nvSpPr>
        <p:spPr>
          <a:xfrm>
            <a:off x="2514600" y="3619500"/>
            <a:ext cx="15011400" cy="5334000"/>
          </a:xfrm>
        </p:spPr>
        <p:txBody>
          <a:bodyPr>
            <a:noAutofit/>
          </a:bodyPr>
          <a:lstStyle/>
          <a:p>
            <a:pPr marL="0" indent="0">
              <a:buNone/>
            </a:pPr>
            <a:endParaRPr lang="en-IN" sz="4000" dirty="0"/>
          </a:p>
          <a:p>
            <a:r>
              <a:rPr lang="en-US" sz="4000" dirty="0">
                <a:latin typeface="Times New Roman" pitchFamily="18" charset="0"/>
                <a:cs typeface="Times New Roman" pitchFamily="18" charset="0"/>
              </a:rPr>
              <a:t>To build a model to recognize emotion from speech using </a:t>
            </a:r>
            <a:r>
              <a:rPr lang="en-US" sz="4000" dirty="0" err="1">
                <a:latin typeface="Times New Roman" pitchFamily="18" charset="0"/>
                <a:cs typeface="Times New Roman" pitchFamily="18" charset="0"/>
              </a:rPr>
              <a:t>librosa</a:t>
            </a:r>
            <a:r>
              <a:rPr lang="en-US" sz="4000" dirty="0">
                <a:latin typeface="Times New Roman" pitchFamily="18" charset="0"/>
                <a:cs typeface="Times New Roman" pitchFamily="18" charset="0"/>
              </a:rPr>
              <a:t> and </a:t>
            </a:r>
            <a:r>
              <a:rPr lang="en-US" sz="4000" dirty="0" err="1">
                <a:latin typeface="Times New Roman" pitchFamily="18" charset="0"/>
                <a:cs typeface="Times New Roman" pitchFamily="18" charset="0"/>
              </a:rPr>
              <a:t>sklearn</a:t>
            </a:r>
            <a:r>
              <a:rPr lang="en-US" sz="4000" dirty="0">
                <a:latin typeface="Times New Roman" pitchFamily="18" charset="0"/>
                <a:cs typeface="Times New Roman" pitchFamily="18" charset="0"/>
              </a:rPr>
              <a:t> libraries and the RAVDESS dataset.</a:t>
            </a:r>
          </a:p>
          <a:p>
            <a:r>
              <a:rPr lang="en-US" sz="4000" dirty="0">
                <a:latin typeface="Times New Roman" pitchFamily="18" charset="0"/>
                <a:cs typeface="Times New Roman" pitchFamily="18" charset="0"/>
              </a:rPr>
              <a:t>Detect emotions of speech and tells the accuracy of our model based on the dataset provided.</a:t>
            </a:r>
          </a:p>
          <a:p>
            <a:r>
              <a:rPr lang="en-US" sz="4000" dirty="0">
                <a:latin typeface="Times New Roman" pitchFamily="18" charset="0"/>
                <a:cs typeface="Times New Roman" pitchFamily="18" charset="0"/>
              </a:rPr>
              <a:t>To deploy the model on web application using flask.</a:t>
            </a:r>
          </a:p>
          <a:p>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srcRect l="62989" t="67035"/>
          <a:stretch>
            <a:fillRect/>
          </a:stretch>
        </p:blipFill>
        <p:spPr>
          <a:xfrm>
            <a:off x="14834982" y="7197948"/>
            <a:ext cx="3468258" cy="3089052"/>
          </a:xfrm>
          <a:prstGeom prst="rect">
            <a:avLst/>
          </a:prstGeom>
        </p:spPr>
      </p:pic>
      <p:pic>
        <p:nvPicPr>
          <p:cNvPr id="5" name="Picture 5"/>
          <p:cNvPicPr>
            <a:picLocks noChangeAspect="1"/>
          </p:cNvPicPr>
          <p:nvPr/>
        </p:nvPicPr>
        <p:blipFill>
          <a:blip r:embed="rId3"/>
          <a:srcRect r="64034" b="46739"/>
          <a:stretch>
            <a:fillRect/>
          </a:stretch>
        </p:blipFill>
        <p:spPr>
          <a:xfrm rot="-5400000" flipH="1">
            <a:off x="1041561" y="-1056309"/>
            <a:ext cx="4331879" cy="6415001"/>
          </a:xfrm>
          <a:prstGeom prst="rect">
            <a:avLst/>
          </a:prstGeom>
        </p:spPr>
      </p:pic>
      <p:grpSp>
        <p:nvGrpSpPr>
          <p:cNvPr id="6" name="Group 6"/>
          <p:cNvGrpSpPr/>
          <p:nvPr/>
        </p:nvGrpSpPr>
        <p:grpSpPr>
          <a:xfrm>
            <a:off x="4495800" y="2848696"/>
            <a:ext cx="11947060" cy="2514466"/>
            <a:chOff x="-5418267" y="0"/>
            <a:chExt cx="15929414" cy="3352621"/>
          </a:xfrm>
        </p:grpSpPr>
        <p:sp>
          <p:nvSpPr>
            <p:cNvPr id="7" name="TextBox 7"/>
            <p:cNvSpPr txBox="1"/>
            <p:nvPr/>
          </p:nvSpPr>
          <p:spPr>
            <a:xfrm>
              <a:off x="0" y="2811276"/>
              <a:ext cx="9818735" cy="541345"/>
            </a:xfrm>
            <a:prstGeom prst="rect">
              <a:avLst/>
            </a:prstGeom>
          </p:spPr>
          <p:txBody>
            <a:bodyPr lIns="0" tIns="0" rIns="0" bIns="0" rtlCol="0" anchor="t">
              <a:spAutoFit/>
            </a:bodyPr>
            <a:lstStyle/>
            <a:p>
              <a:pPr>
                <a:lnSpc>
                  <a:spcPts val="3379"/>
                </a:lnSpc>
              </a:pPr>
              <a:r>
                <a:rPr lang="en-US" sz="2600" dirty="0">
                  <a:solidFill>
                    <a:srgbClr val="000000"/>
                  </a:solidFill>
                  <a:latin typeface="Overpass"/>
                </a:rPr>
                <a:t>. </a:t>
              </a:r>
            </a:p>
          </p:txBody>
        </p:sp>
        <p:sp>
          <p:nvSpPr>
            <p:cNvPr id="8" name="TextBox 8"/>
            <p:cNvSpPr txBox="1"/>
            <p:nvPr/>
          </p:nvSpPr>
          <p:spPr>
            <a:xfrm>
              <a:off x="-5418267" y="0"/>
              <a:ext cx="15929414" cy="1846660"/>
            </a:xfrm>
            <a:prstGeom prst="rect">
              <a:avLst/>
            </a:prstGeom>
          </p:spPr>
          <p:txBody>
            <a:bodyPr wrap="square" lIns="0" tIns="0" rIns="0" bIns="0" rtlCol="0" anchor="t">
              <a:spAutoFit/>
            </a:bodyPr>
            <a:lstStyle/>
            <a:p>
              <a:pPr>
                <a:lnSpc>
                  <a:spcPts val="10800"/>
                </a:lnSpc>
              </a:pPr>
              <a:endParaRPr lang="en-US" sz="9000" dirty="0">
                <a:solidFill>
                  <a:srgbClr val="000000"/>
                </a:solidFill>
                <a:latin typeface="Fredoka One"/>
              </a:endParaRPr>
            </a:p>
          </p:txBody>
        </p:sp>
      </p:grpSp>
      <p:sp>
        <p:nvSpPr>
          <p:cNvPr id="10" name="Title 9">
            <a:extLst>
              <a:ext uri="{FF2B5EF4-FFF2-40B4-BE49-F238E27FC236}">
                <a16:creationId xmlns:a16="http://schemas.microsoft.com/office/drawing/2014/main" id="{862ACC79-B837-5A5D-800A-B56FE06C8E35}"/>
              </a:ext>
            </a:extLst>
          </p:cNvPr>
          <p:cNvSpPr>
            <a:spLocks noGrp="1"/>
          </p:cNvSpPr>
          <p:nvPr>
            <p:ph type="title"/>
          </p:nvPr>
        </p:nvSpPr>
        <p:spPr>
          <a:xfrm>
            <a:off x="4444700" y="716386"/>
            <a:ext cx="8229600" cy="1143000"/>
          </a:xfrm>
        </p:spPr>
        <p:txBody>
          <a:bodyPr>
            <a:normAutofit/>
          </a:bodyPr>
          <a:lstStyle/>
          <a:p>
            <a:r>
              <a:rPr lang="en-IN" sz="6600" b="1" dirty="0">
                <a:latin typeface="Times New Roman" pitchFamily="18" charset="0"/>
                <a:cs typeface="Times New Roman" pitchFamily="18" charset="0"/>
              </a:rPr>
              <a:t>Introduction</a:t>
            </a:r>
          </a:p>
        </p:txBody>
      </p:sp>
      <p:sp>
        <p:nvSpPr>
          <p:cNvPr id="11" name="Content Placeholder 10">
            <a:extLst>
              <a:ext uri="{FF2B5EF4-FFF2-40B4-BE49-F238E27FC236}">
                <a16:creationId xmlns:a16="http://schemas.microsoft.com/office/drawing/2014/main" id="{F8545C41-8BF5-8FB2-57A8-5EB8BCB5315A}"/>
              </a:ext>
            </a:extLst>
          </p:cNvPr>
          <p:cNvSpPr>
            <a:spLocks noGrp="1"/>
          </p:cNvSpPr>
          <p:nvPr>
            <p:ph idx="1"/>
          </p:nvPr>
        </p:nvSpPr>
        <p:spPr>
          <a:xfrm>
            <a:off x="1845140" y="2324101"/>
            <a:ext cx="14766460" cy="5562600"/>
          </a:xfrm>
        </p:spPr>
        <p:txBody>
          <a:bodyPr>
            <a:noAutofit/>
          </a:bodyPr>
          <a:lstStyle/>
          <a:p>
            <a:r>
              <a:rPr lang="en-US" sz="3600" dirty="0">
                <a:latin typeface="Times New Roman" pitchFamily="18" charset="0"/>
                <a:cs typeface="Times New Roman" pitchFamily="18" charset="0"/>
              </a:rPr>
              <a:t>Human machine interaction is widely used nowadays in many applications. One of the medium of interaction is speech. The main challenges in human machine interaction is detection of emotion from speech.</a:t>
            </a:r>
          </a:p>
          <a:p>
            <a:r>
              <a:rPr lang="en-US" sz="3600" b="0" i="0" dirty="0">
                <a:effectLst/>
                <a:latin typeface="Times New Roman" pitchFamily="18" charset="0"/>
                <a:cs typeface="Times New Roman" pitchFamily="18" charset="0"/>
              </a:rPr>
              <a:t>Emotion can play an important role in decision making. We propose  a system that will help to analyze different speech signals and gather the emotions from the same efficient solution based on various combinations.</a:t>
            </a:r>
          </a:p>
          <a:p>
            <a:r>
              <a:rPr lang="en-US" sz="3600" b="0" i="0" dirty="0">
                <a:effectLst/>
                <a:latin typeface="Times New Roman" pitchFamily="18" charset="0"/>
                <a:cs typeface="Times New Roman" pitchFamily="18" charset="0"/>
              </a:rPr>
              <a:t>An emotional speech RAVDESS dataset is selected then emotion specific features are extracted from those speeches and finally a MLP classification model is used to recognize the emotions.</a:t>
            </a:r>
            <a:endParaRPr lang="en-IN" sz="3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srcRect l="62989" t="67035"/>
          <a:stretch>
            <a:fillRect/>
          </a:stretch>
        </p:blipFill>
        <p:spPr>
          <a:xfrm>
            <a:off x="14955704" y="7197948"/>
            <a:ext cx="3468258" cy="3089052"/>
          </a:xfrm>
          <a:prstGeom prst="rect">
            <a:avLst/>
          </a:prstGeom>
        </p:spPr>
      </p:pic>
      <p:pic>
        <p:nvPicPr>
          <p:cNvPr id="5" name="Picture 5"/>
          <p:cNvPicPr>
            <a:picLocks noChangeAspect="1"/>
          </p:cNvPicPr>
          <p:nvPr/>
        </p:nvPicPr>
        <p:blipFill>
          <a:blip r:embed="rId3"/>
          <a:srcRect r="64034" b="46739"/>
          <a:stretch>
            <a:fillRect/>
          </a:stretch>
        </p:blipFill>
        <p:spPr>
          <a:xfrm rot="-5400000" flipH="1">
            <a:off x="1041561" y="-1041561"/>
            <a:ext cx="4331879" cy="6415001"/>
          </a:xfrm>
          <a:prstGeom prst="rect">
            <a:avLst/>
          </a:prstGeom>
        </p:spPr>
      </p:pic>
      <p:grpSp>
        <p:nvGrpSpPr>
          <p:cNvPr id="6" name="Group 6"/>
          <p:cNvGrpSpPr/>
          <p:nvPr/>
        </p:nvGrpSpPr>
        <p:grpSpPr>
          <a:xfrm>
            <a:off x="4495800" y="2848696"/>
            <a:ext cx="11947060" cy="2514466"/>
            <a:chOff x="-5418267" y="0"/>
            <a:chExt cx="15929414" cy="3352621"/>
          </a:xfrm>
        </p:grpSpPr>
        <p:sp>
          <p:nvSpPr>
            <p:cNvPr id="7" name="TextBox 7"/>
            <p:cNvSpPr txBox="1"/>
            <p:nvPr/>
          </p:nvSpPr>
          <p:spPr>
            <a:xfrm>
              <a:off x="0" y="2811276"/>
              <a:ext cx="9818735" cy="541345"/>
            </a:xfrm>
            <a:prstGeom prst="rect">
              <a:avLst/>
            </a:prstGeom>
          </p:spPr>
          <p:txBody>
            <a:bodyPr lIns="0" tIns="0" rIns="0" bIns="0" rtlCol="0" anchor="t">
              <a:spAutoFit/>
            </a:bodyPr>
            <a:lstStyle/>
            <a:p>
              <a:pPr marL="0" marR="0" lvl="0" indent="0" algn="l" defTabSz="914400" rtl="0" eaLnBrk="1" fontAlgn="auto" latinLnBrk="0" hangingPunct="1">
                <a:lnSpc>
                  <a:spcPts val="3379"/>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Overpass"/>
                  <a:ea typeface="+mn-ea"/>
                  <a:cs typeface="+mn-cs"/>
                </a:rPr>
                <a:t>. </a:t>
              </a:r>
            </a:p>
          </p:txBody>
        </p:sp>
        <p:sp>
          <p:nvSpPr>
            <p:cNvPr id="8" name="TextBox 8"/>
            <p:cNvSpPr txBox="1"/>
            <p:nvPr/>
          </p:nvSpPr>
          <p:spPr>
            <a:xfrm>
              <a:off x="-5418267" y="0"/>
              <a:ext cx="15929414" cy="1846660"/>
            </a:xfrm>
            <a:prstGeom prst="rect">
              <a:avLst/>
            </a:prstGeom>
          </p:spPr>
          <p:txBody>
            <a:bodyPr wrap="square"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000000"/>
                </a:solidFill>
                <a:effectLst/>
                <a:uLnTx/>
                <a:uFillTx/>
                <a:latin typeface="Fredoka One"/>
                <a:ea typeface="+mn-ea"/>
                <a:cs typeface="+mn-cs"/>
              </a:endParaRPr>
            </a:p>
          </p:txBody>
        </p:sp>
      </p:grpSp>
      <p:sp>
        <p:nvSpPr>
          <p:cNvPr id="10" name="Title 9">
            <a:extLst>
              <a:ext uri="{FF2B5EF4-FFF2-40B4-BE49-F238E27FC236}">
                <a16:creationId xmlns:a16="http://schemas.microsoft.com/office/drawing/2014/main" id="{862ACC79-B837-5A5D-800A-B56FE06C8E35}"/>
              </a:ext>
            </a:extLst>
          </p:cNvPr>
          <p:cNvSpPr>
            <a:spLocks noGrp="1"/>
          </p:cNvSpPr>
          <p:nvPr>
            <p:ph type="title"/>
          </p:nvPr>
        </p:nvSpPr>
        <p:spPr>
          <a:xfrm>
            <a:off x="4444700" y="716386"/>
            <a:ext cx="8229600" cy="1143000"/>
          </a:xfrm>
        </p:spPr>
        <p:txBody>
          <a:bodyPr>
            <a:normAutofit/>
          </a:bodyPr>
          <a:lstStyle/>
          <a:p>
            <a:r>
              <a:rPr lang="en-IN" sz="6600" b="1" u="sng" dirty="0">
                <a:latin typeface="Times New Roman" pitchFamily="18" charset="0"/>
                <a:cs typeface="Times New Roman" pitchFamily="18" charset="0"/>
              </a:rPr>
              <a:t>Tools Used:</a:t>
            </a:r>
          </a:p>
        </p:txBody>
      </p:sp>
      <p:sp>
        <p:nvSpPr>
          <p:cNvPr id="11" name="Content Placeholder 10">
            <a:extLst>
              <a:ext uri="{FF2B5EF4-FFF2-40B4-BE49-F238E27FC236}">
                <a16:creationId xmlns:a16="http://schemas.microsoft.com/office/drawing/2014/main" id="{F8545C41-8BF5-8FB2-57A8-5EB8BCB5315A}"/>
              </a:ext>
            </a:extLst>
          </p:cNvPr>
          <p:cNvSpPr>
            <a:spLocks noGrp="1"/>
          </p:cNvSpPr>
          <p:nvPr>
            <p:ph idx="1"/>
          </p:nvPr>
        </p:nvSpPr>
        <p:spPr>
          <a:xfrm>
            <a:off x="1447800" y="2171700"/>
            <a:ext cx="16840200" cy="7696200"/>
          </a:xfrm>
        </p:spPr>
        <p:txBody>
          <a:bodyPr>
            <a:noAutofit/>
          </a:bodyPr>
          <a:lstStyle/>
          <a:p>
            <a:r>
              <a:rPr lang="en-IN" sz="4800" dirty="0">
                <a:latin typeface="Times New Roman" pitchFamily="18" charset="0"/>
                <a:cs typeface="Times New Roman" pitchFamily="18" charset="0"/>
              </a:rPr>
              <a:t>Python</a:t>
            </a:r>
          </a:p>
          <a:p>
            <a:r>
              <a:rPr lang="en-IN" sz="4800" dirty="0" err="1">
                <a:latin typeface="Times New Roman" pitchFamily="18" charset="0"/>
                <a:cs typeface="Times New Roman" pitchFamily="18" charset="0"/>
              </a:rPr>
              <a:t>JuypterLab</a:t>
            </a:r>
            <a:endParaRPr lang="en-IN" sz="4800" dirty="0">
              <a:latin typeface="Times New Roman" pitchFamily="18" charset="0"/>
              <a:cs typeface="Times New Roman" pitchFamily="18" charset="0"/>
            </a:endParaRPr>
          </a:p>
          <a:p>
            <a:r>
              <a:rPr lang="en-IN" sz="4800" dirty="0" err="1">
                <a:latin typeface="Times New Roman" pitchFamily="18" charset="0"/>
                <a:cs typeface="Times New Roman" pitchFamily="18" charset="0"/>
              </a:rPr>
              <a:t>Librosa</a:t>
            </a:r>
            <a:endParaRPr lang="en-IN" sz="4800" dirty="0">
              <a:latin typeface="Times New Roman" pitchFamily="18" charset="0"/>
              <a:cs typeface="Times New Roman" pitchFamily="18" charset="0"/>
            </a:endParaRPr>
          </a:p>
          <a:p>
            <a:r>
              <a:rPr lang="en-IN" sz="4800" dirty="0" err="1">
                <a:latin typeface="Times New Roman" pitchFamily="18" charset="0"/>
                <a:cs typeface="Times New Roman" pitchFamily="18" charset="0"/>
              </a:rPr>
              <a:t>Sklearn</a:t>
            </a:r>
            <a:endParaRPr lang="en-IN" sz="4800" dirty="0">
              <a:latin typeface="Times New Roman" pitchFamily="18" charset="0"/>
              <a:cs typeface="Times New Roman" pitchFamily="18" charset="0"/>
            </a:endParaRPr>
          </a:p>
          <a:p>
            <a:r>
              <a:rPr lang="en-IN" sz="4800" dirty="0">
                <a:latin typeface="Times New Roman" pitchFamily="18" charset="0"/>
                <a:cs typeface="Times New Roman" pitchFamily="18" charset="0"/>
              </a:rPr>
              <a:t>MLP classifier/</a:t>
            </a:r>
            <a:r>
              <a:rPr lang="en-IN" sz="4800" dirty="0" err="1">
                <a:latin typeface="Times New Roman" pitchFamily="18" charset="0"/>
                <a:cs typeface="Times New Roman" pitchFamily="18" charset="0"/>
              </a:rPr>
              <a:t>Tensorflow</a:t>
            </a:r>
            <a:endParaRPr lang="en-IN" sz="4800" dirty="0">
              <a:latin typeface="Times New Roman" pitchFamily="18" charset="0"/>
              <a:cs typeface="Times New Roman" pitchFamily="18" charset="0"/>
            </a:endParaRPr>
          </a:p>
          <a:p>
            <a:r>
              <a:rPr lang="en-IN" sz="4800" dirty="0">
                <a:latin typeface="Times New Roman" pitchFamily="18" charset="0"/>
                <a:cs typeface="Times New Roman" pitchFamily="18" charset="0"/>
              </a:rPr>
              <a:t>Flask</a:t>
            </a:r>
            <a:r>
              <a:rPr lang="en-IN" dirty="0">
                <a:latin typeface="Times New Roman" pitchFamily="18" charset="0"/>
                <a:cs typeface="Times New Roman" pitchFamily="18" charset="0"/>
              </a:rPr>
              <a:t>.</a:t>
            </a:r>
          </a:p>
        </p:txBody>
      </p:sp>
      <p:sp>
        <p:nvSpPr>
          <p:cNvPr id="14338" name="AutoShape 2" descr="File:Python-logo-notext.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0" name="Picture 4" descr="File:Python-logo-notext.svg - Wikimedia Commons"/>
          <p:cNvPicPr>
            <a:picLocks noChangeAspect="1" noChangeArrowheads="1"/>
          </p:cNvPicPr>
          <p:nvPr/>
        </p:nvPicPr>
        <p:blipFill>
          <a:blip r:embed="rId4" cstate="print"/>
          <a:srcRect/>
          <a:stretch>
            <a:fillRect/>
          </a:stretch>
        </p:blipFill>
        <p:spPr bwMode="auto">
          <a:xfrm>
            <a:off x="12344400" y="4686300"/>
            <a:ext cx="1524000" cy="1547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342" name="AutoShape 6" descr="Transparent Flask Logo, HD Png Download - kind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4" name="AutoShape 8" descr="Transparent Flask Logo, HD Png Download - kind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6" name="Picture 10" descr="Transparent Flask Logo, HD Png Download - kindpng"/>
          <p:cNvPicPr>
            <a:picLocks noChangeAspect="1" noChangeArrowheads="1"/>
          </p:cNvPicPr>
          <p:nvPr/>
        </p:nvPicPr>
        <p:blipFill>
          <a:blip r:embed="rId5" cstate="print"/>
          <a:srcRect/>
          <a:stretch>
            <a:fillRect/>
          </a:stretch>
        </p:blipFill>
        <p:spPr bwMode="auto">
          <a:xfrm>
            <a:off x="12192000" y="2171700"/>
            <a:ext cx="1704589"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348" name="Picture 12" descr="JupyterLab 3.0 | Jupyter's Next-Gen Notebook Interface"/>
          <p:cNvPicPr>
            <a:picLocks noChangeAspect="1" noChangeArrowheads="1"/>
          </p:cNvPicPr>
          <p:nvPr/>
        </p:nvPicPr>
        <p:blipFill>
          <a:blip r:embed="rId6"/>
          <a:srcRect/>
          <a:stretch>
            <a:fillRect/>
          </a:stretch>
        </p:blipFill>
        <p:spPr bwMode="auto">
          <a:xfrm>
            <a:off x="14782800" y="4610100"/>
            <a:ext cx="3048000" cy="1385455"/>
          </a:xfrm>
          <a:prstGeom prst="ellipse">
            <a:avLst/>
          </a:prstGeom>
          <a:ln>
            <a:noFill/>
          </a:ln>
          <a:effectLst>
            <a:softEdge rad="112500"/>
          </a:effectLst>
        </p:spPr>
      </p:pic>
      <p:pic>
        <p:nvPicPr>
          <p:cNvPr id="14350" name="Picture 14" descr="Librosa"/>
          <p:cNvPicPr>
            <a:picLocks noChangeAspect="1" noChangeArrowheads="1"/>
          </p:cNvPicPr>
          <p:nvPr/>
        </p:nvPicPr>
        <p:blipFill>
          <a:blip r:embed="rId7"/>
          <a:srcRect/>
          <a:stretch>
            <a:fillRect/>
          </a:stretch>
        </p:blipFill>
        <p:spPr bwMode="auto">
          <a:xfrm>
            <a:off x="12192000" y="7048500"/>
            <a:ext cx="2743200" cy="1122998"/>
          </a:xfrm>
          <a:prstGeom prst="rect">
            <a:avLst/>
          </a:prstGeom>
          <a:noFill/>
        </p:spPr>
      </p:pic>
      <p:pic>
        <p:nvPicPr>
          <p:cNvPr id="14354" name="Picture 18" descr="File:Scikit learn logo small.svg - Wikimedia Commons"/>
          <p:cNvPicPr>
            <a:picLocks noChangeAspect="1" noChangeArrowheads="1"/>
          </p:cNvPicPr>
          <p:nvPr/>
        </p:nvPicPr>
        <p:blipFill>
          <a:blip r:embed="rId8" cstate="print"/>
          <a:srcRect/>
          <a:stretch>
            <a:fillRect/>
          </a:stretch>
        </p:blipFill>
        <p:spPr bwMode="auto">
          <a:xfrm>
            <a:off x="8915400" y="4381500"/>
            <a:ext cx="2406548" cy="1295400"/>
          </a:xfrm>
          <a:prstGeom prst="rect">
            <a:avLst/>
          </a:prstGeom>
          <a:noFill/>
        </p:spPr>
      </p:pic>
    </p:spTree>
    <p:extLst>
      <p:ext uri="{BB962C8B-B14F-4D97-AF65-F5344CB8AC3E}">
        <p14:creationId xmlns:p14="http://schemas.microsoft.com/office/powerpoint/2010/main" val="62398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28700"/>
            <a:ext cx="10172854" cy="1200842"/>
          </a:xfrm>
          <a:prstGeom prst="rect">
            <a:avLst/>
          </a:prstGeom>
        </p:spPr>
        <p:txBody>
          <a:bodyPr lIns="0" tIns="0" rIns="0" bIns="0" rtlCol="0" anchor="t">
            <a:spAutoFit/>
          </a:bodyPr>
          <a:lstStyle/>
          <a:p>
            <a:pPr>
              <a:lnSpc>
                <a:spcPts val="10800"/>
              </a:lnSpc>
            </a:pPr>
            <a:r>
              <a:rPr lang="en-US" sz="5400" u="sng" dirty="0">
                <a:solidFill>
                  <a:srgbClr val="000000"/>
                </a:solidFill>
                <a:latin typeface="Fredoka One"/>
              </a:rPr>
              <a:t>Speech Emotion Recognition</a:t>
            </a:r>
          </a:p>
        </p:txBody>
      </p:sp>
      <p:pic>
        <p:nvPicPr>
          <p:cNvPr id="3" name="Picture 3"/>
          <p:cNvPicPr>
            <a:picLocks noChangeAspect="1"/>
          </p:cNvPicPr>
          <p:nvPr/>
        </p:nvPicPr>
        <p:blipFill>
          <a:blip r:embed="rId2"/>
          <a:srcRect/>
          <a:stretch>
            <a:fillRect/>
          </a:stretch>
        </p:blipFill>
        <p:spPr>
          <a:xfrm rot="-8937396">
            <a:off x="7972009" y="5738077"/>
            <a:ext cx="8964268" cy="8506586"/>
          </a:xfrm>
          <a:prstGeom prst="rect">
            <a:avLst/>
          </a:prstGeom>
        </p:spPr>
      </p:pic>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76060">
            <a:off x="11907481" y="-1178154"/>
            <a:ext cx="8338090" cy="7254138"/>
          </a:xfrm>
          <a:prstGeom prst="rect">
            <a:avLst/>
          </a:prstGeom>
        </p:spPr>
      </p:pic>
      <p:grpSp>
        <p:nvGrpSpPr>
          <p:cNvPr id="10" name="Group 10"/>
          <p:cNvGrpSpPr/>
          <p:nvPr/>
        </p:nvGrpSpPr>
        <p:grpSpPr>
          <a:xfrm>
            <a:off x="1028700" y="3211735"/>
            <a:ext cx="8293143" cy="1165848"/>
            <a:chOff x="0" y="-28575"/>
            <a:chExt cx="11057524" cy="1554464"/>
          </a:xfrm>
        </p:grpSpPr>
        <p:sp>
          <p:nvSpPr>
            <p:cNvPr id="11" name="TextBox 11"/>
            <p:cNvSpPr txBox="1"/>
            <p:nvPr/>
          </p:nvSpPr>
          <p:spPr>
            <a:xfrm>
              <a:off x="0" y="-28575"/>
              <a:ext cx="11057524" cy="757837"/>
            </a:xfrm>
            <a:prstGeom prst="rect">
              <a:avLst/>
            </a:prstGeom>
          </p:spPr>
          <p:txBody>
            <a:bodyPr lIns="0" tIns="0" rIns="0" bIns="0" rtlCol="0" anchor="t">
              <a:spAutoFit/>
            </a:bodyPr>
            <a:lstStyle/>
            <a:p>
              <a:pPr>
                <a:lnSpc>
                  <a:spcPts val="4680"/>
                </a:lnSpc>
              </a:pPr>
              <a:endParaRPr lang="en-US" sz="3600" dirty="0">
                <a:solidFill>
                  <a:srgbClr val="000000"/>
                </a:solidFill>
                <a:latin typeface="Fredoka One"/>
              </a:endParaRPr>
            </a:p>
          </p:txBody>
        </p:sp>
        <p:sp>
          <p:nvSpPr>
            <p:cNvPr id="12" name="TextBox 12"/>
            <p:cNvSpPr txBox="1"/>
            <p:nvPr/>
          </p:nvSpPr>
          <p:spPr>
            <a:xfrm>
              <a:off x="0" y="984544"/>
              <a:ext cx="11057524" cy="541345"/>
            </a:xfrm>
            <a:prstGeom prst="rect">
              <a:avLst/>
            </a:prstGeom>
          </p:spPr>
          <p:txBody>
            <a:bodyPr lIns="0" tIns="0" rIns="0" bIns="0" rtlCol="0" anchor="t">
              <a:spAutoFit/>
            </a:bodyPr>
            <a:lstStyle/>
            <a:p>
              <a:pPr>
                <a:lnSpc>
                  <a:spcPts val="3380"/>
                </a:lnSpc>
              </a:pPr>
              <a:r>
                <a:rPr lang="en-US" sz="2600" dirty="0">
                  <a:solidFill>
                    <a:srgbClr val="000000"/>
                  </a:solidFill>
                  <a:latin typeface="Overpass"/>
                </a:rPr>
                <a:t>. </a:t>
              </a:r>
            </a:p>
          </p:txBody>
        </p:sp>
      </p:grpSp>
      <p:sp>
        <p:nvSpPr>
          <p:cNvPr id="15" name="TextBox 14">
            <a:extLst>
              <a:ext uri="{FF2B5EF4-FFF2-40B4-BE49-F238E27FC236}">
                <a16:creationId xmlns:a16="http://schemas.microsoft.com/office/drawing/2014/main" id="{F80FE02C-52D3-7E71-CAC7-314929F8FA9E}"/>
              </a:ext>
            </a:extLst>
          </p:cNvPr>
          <p:cNvSpPr txBox="1"/>
          <p:nvPr/>
        </p:nvSpPr>
        <p:spPr>
          <a:xfrm>
            <a:off x="609600" y="2628900"/>
            <a:ext cx="15163800" cy="4782078"/>
          </a:xfrm>
          <a:prstGeom prst="rect">
            <a:avLst/>
          </a:prstGeom>
          <a:noFill/>
        </p:spPr>
        <p:txBody>
          <a:bodyPr wrap="square">
            <a:spAutoFit/>
          </a:bodyPr>
          <a:lstStyle/>
          <a:p>
            <a:pPr marL="521335" marR="228600" algn="just">
              <a:lnSpc>
                <a:spcPct val="107000"/>
              </a:lnSpc>
              <a:spcAft>
                <a:spcPts val="805"/>
              </a:spcAft>
            </a:pPr>
            <a:r>
              <a:rPr lang="en-IN" sz="3600" dirty="0">
                <a:solidFill>
                  <a:srgbClr val="000000"/>
                </a:solidFill>
                <a:effectLst/>
                <a:latin typeface="Times New Roman" panose="02020603050405020304" pitchFamily="18" charset="0"/>
                <a:ea typeface="Times New Roman" panose="02020603050405020304" pitchFamily="18" charset="0"/>
              </a:rPr>
              <a:t>Speech Emotion Recognition, abbreviated as SER, is the act of attempting to recognize human emotion and affective states from speech. This is capitalizing on the fact that voice often reflects underlying emotion through tone and pitch. </a:t>
            </a:r>
          </a:p>
          <a:p>
            <a:r>
              <a:rPr lang="en-IN" sz="3600" dirty="0">
                <a:solidFill>
                  <a:srgbClr val="000000"/>
                </a:solidFill>
                <a:effectLst/>
                <a:latin typeface="Times New Roman" panose="02020603050405020304" pitchFamily="18" charset="0"/>
                <a:ea typeface="Times New Roman" panose="02020603050405020304" pitchFamily="18" charset="0"/>
              </a:rPr>
              <a:t> </a:t>
            </a:r>
            <a:r>
              <a:rPr lang="en-IN" sz="3600" dirty="0">
                <a:solidFill>
                  <a:srgbClr val="000000"/>
                </a:solidFill>
                <a:effectLst/>
                <a:latin typeface="Calibri" panose="020F0502020204030204" pitchFamily="34" charset="0"/>
                <a:ea typeface="Calibri" panose="020F0502020204030204" pitchFamily="34" charset="0"/>
              </a:rPr>
              <a:t>We define an SER system as ‘ </a:t>
            </a:r>
            <a:r>
              <a:rPr lang="en-IN" sz="3600" b="1" i="1" dirty="0">
                <a:solidFill>
                  <a:srgbClr val="000000"/>
                </a:solidFill>
                <a:effectLst/>
                <a:latin typeface="Calibri" panose="020F0502020204030204" pitchFamily="34" charset="0"/>
                <a:ea typeface="Calibri" panose="020F0502020204030204" pitchFamily="34" charset="0"/>
              </a:rPr>
              <a:t>a collection of methodologies that process and classify speech signals to detect emotions embedded in them ’</a:t>
            </a:r>
            <a:r>
              <a:rPr lang="en-IN" sz="3600" dirty="0">
                <a:solidFill>
                  <a:srgbClr val="000000"/>
                </a:solidFill>
                <a:effectLst/>
                <a:latin typeface="Times New Roman" panose="02020603050405020304" pitchFamily="18" charset="0"/>
                <a:ea typeface="Times New Roman" panose="02020603050405020304" pitchFamily="18" charset="0"/>
              </a:rPr>
              <a:t>. Such a system can find use in a wide variety of application areas like interactive voice-based-assistant or caller-agent conversation analysis.</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64034" b="46739"/>
          <a:stretch>
            <a:fillRect/>
          </a:stretch>
        </p:blipFill>
        <p:spPr>
          <a:xfrm rot="-5400000" flipH="1">
            <a:off x="-4815703" y="-1693918"/>
            <a:ext cx="4331879" cy="6415001"/>
          </a:xfrm>
          <a:prstGeom prst="rect">
            <a:avLst/>
          </a:prstGeom>
        </p:spPr>
      </p:pic>
      <p:pic>
        <p:nvPicPr>
          <p:cNvPr id="3" name="Picture 3"/>
          <p:cNvPicPr>
            <a:picLocks noChangeAspect="1"/>
          </p:cNvPicPr>
          <p:nvPr/>
        </p:nvPicPr>
        <p:blipFill>
          <a:blip r:embed="rId2"/>
          <a:srcRect l="64771" t="21970"/>
          <a:stretch>
            <a:fillRect/>
          </a:stretch>
        </p:blipFill>
        <p:spPr>
          <a:xfrm rot="5400000">
            <a:off x="3124630" y="2018870"/>
            <a:ext cx="5143500" cy="11392761"/>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16799">
            <a:off x="8997243" y="-2351454"/>
            <a:ext cx="11406363" cy="9923536"/>
          </a:xfrm>
          <a:prstGeom prst="rect">
            <a:avLst/>
          </a:prstGeom>
        </p:spPr>
      </p:pic>
      <p:sp>
        <p:nvSpPr>
          <p:cNvPr id="5" name="TextBox 5"/>
          <p:cNvSpPr txBox="1"/>
          <p:nvPr/>
        </p:nvSpPr>
        <p:spPr>
          <a:xfrm>
            <a:off x="9314565" y="682926"/>
            <a:ext cx="8429402" cy="1384995"/>
          </a:xfrm>
          <a:prstGeom prst="rect">
            <a:avLst/>
          </a:prstGeom>
        </p:spPr>
        <p:txBody>
          <a:bodyPr wrap="square" lIns="0" tIns="0" rIns="0" bIns="0" rtlCol="0" anchor="t">
            <a:spAutoFit/>
          </a:bodyPr>
          <a:lstStyle/>
          <a:p>
            <a:pPr algn="r">
              <a:lnSpc>
                <a:spcPts val="10800"/>
              </a:lnSpc>
            </a:pPr>
            <a:r>
              <a:rPr lang="en-US" sz="9000" dirty="0">
                <a:solidFill>
                  <a:srgbClr val="FFFAEF"/>
                </a:solidFill>
                <a:latin typeface="Fredoka One"/>
              </a:rPr>
              <a:t>Methodology</a:t>
            </a:r>
          </a:p>
        </p:txBody>
      </p:sp>
      <p:sp>
        <p:nvSpPr>
          <p:cNvPr id="8" name="TextBox 8"/>
          <p:cNvSpPr txBox="1"/>
          <p:nvPr/>
        </p:nvSpPr>
        <p:spPr>
          <a:xfrm>
            <a:off x="2064925" y="1886512"/>
            <a:ext cx="5707475" cy="602729"/>
          </a:xfrm>
          <a:prstGeom prst="rect">
            <a:avLst/>
          </a:prstGeom>
        </p:spPr>
        <p:txBody>
          <a:bodyPr wrap="square" lIns="0" tIns="0" rIns="0" bIns="0" rtlCol="0" anchor="t">
            <a:spAutoFit/>
          </a:bodyPr>
          <a:lstStyle/>
          <a:p>
            <a:pPr>
              <a:lnSpc>
                <a:spcPts val="4680"/>
              </a:lnSpc>
            </a:pPr>
            <a:r>
              <a:rPr lang="en-US" sz="4800" b="1" dirty="0">
                <a:latin typeface="Fredoka One"/>
              </a:rPr>
              <a:t>Preprocessing</a:t>
            </a:r>
          </a:p>
        </p:txBody>
      </p:sp>
      <p:sp>
        <p:nvSpPr>
          <p:cNvPr id="10" name="TextBox 10"/>
          <p:cNvSpPr txBox="1"/>
          <p:nvPr/>
        </p:nvSpPr>
        <p:spPr>
          <a:xfrm>
            <a:off x="6829186" y="4428952"/>
            <a:ext cx="6562101" cy="602729"/>
          </a:xfrm>
          <a:prstGeom prst="rect">
            <a:avLst/>
          </a:prstGeom>
        </p:spPr>
        <p:txBody>
          <a:bodyPr wrap="square" lIns="0" tIns="0" rIns="0" bIns="0" rtlCol="0" anchor="t">
            <a:spAutoFit/>
          </a:bodyPr>
          <a:lstStyle/>
          <a:p>
            <a:pPr>
              <a:lnSpc>
                <a:spcPts val="4680"/>
              </a:lnSpc>
            </a:pPr>
            <a:r>
              <a:rPr lang="en-US" sz="4400" dirty="0">
                <a:latin typeface="Fredoka One"/>
              </a:rPr>
              <a:t>Feature Extraction</a:t>
            </a:r>
          </a:p>
        </p:txBody>
      </p:sp>
      <p:sp>
        <p:nvSpPr>
          <p:cNvPr id="13" name="TextBox 13"/>
          <p:cNvSpPr txBox="1"/>
          <p:nvPr/>
        </p:nvSpPr>
        <p:spPr>
          <a:xfrm>
            <a:off x="11896969" y="7298718"/>
            <a:ext cx="5362331" cy="602729"/>
          </a:xfrm>
          <a:prstGeom prst="rect">
            <a:avLst/>
          </a:prstGeom>
        </p:spPr>
        <p:txBody>
          <a:bodyPr lIns="0" tIns="0" rIns="0" bIns="0" rtlCol="0" anchor="t">
            <a:spAutoFit/>
          </a:bodyPr>
          <a:lstStyle/>
          <a:p>
            <a:pPr>
              <a:lnSpc>
                <a:spcPts val="4680"/>
              </a:lnSpc>
            </a:pPr>
            <a:r>
              <a:rPr lang="en-US" sz="4800" dirty="0">
                <a:latin typeface="Fredoka One"/>
              </a:rPr>
              <a:t>Classification</a:t>
            </a:r>
          </a:p>
        </p:txBody>
      </p:sp>
      <p:pic>
        <p:nvPicPr>
          <p:cNvPr id="16" name="Picture 16"/>
          <p:cNvPicPr>
            <a:picLocks noChangeAspect="1"/>
          </p:cNvPicPr>
          <p:nvPr/>
        </p:nvPicPr>
        <p:blipFill>
          <a:blip r:embed="rId5" cstate="print"/>
          <a:srcRect/>
          <a:stretch>
            <a:fillRect/>
          </a:stretch>
        </p:blipFill>
        <p:spPr>
          <a:xfrm>
            <a:off x="1028700" y="1907944"/>
            <a:ext cx="832486" cy="862071"/>
          </a:xfrm>
          <a:prstGeom prst="rect">
            <a:avLst/>
          </a:prstGeom>
        </p:spPr>
      </p:pic>
      <p:pic>
        <p:nvPicPr>
          <p:cNvPr id="17" name="Picture 17"/>
          <p:cNvPicPr>
            <a:picLocks noChangeAspect="1"/>
          </p:cNvPicPr>
          <p:nvPr/>
        </p:nvPicPr>
        <p:blipFill>
          <a:blip r:embed="rId6" cstate="print"/>
          <a:srcRect/>
          <a:stretch>
            <a:fillRect/>
          </a:stretch>
        </p:blipFill>
        <p:spPr>
          <a:xfrm>
            <a:off x="5878249" y="4513892"/>
            <a:ext cx="661164" cy="629608"/>
          </a:xfrm>
          <a:prstGeom prst="rect">
            <a:avLst/>
          </a:prstGeom>
        </p:spPr>
      </p:pic>
      <p:pic>
        <p:nvPicPr>
          <p:cNvPr id="18" name="Picture 18"/>
          <p:cNvPicPr>
            <a:picLocks noChangeAspect="1"/>
          </p:cNvPicPr>
          <p:nvPr/>
        </p:nvPicPr>
        <p:blipFill>
          <a:blip r:embed="rId7" cstate="print"/>
          <a:srcRect/>
          <a:stretch>
            <a:fillRect/>
          </a:stretch>
        </p:blipFill>
        <p:spPr>
          <a:xfrm>
            <a:off x="11063663" y="7392712"/>
            <a:ext cx="658195" cy="6450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28700"/>
            <a:ext cx="13296900" cy="2631361"/>
          </a:xfrm>
          <a:prstGeom prst="rect">
            <a:avLst/>
          </a:prstGeom>
        </p:spPr>
        <p:txBody>
          <a:bodyPr wrap="square" lIns="0" tIns="0" rIns="0" bIns="0" rtlCol="0" anchor="t">
            <a:spAutoFit/>
          </a:bodyPr>
          <a:lstStyle/>
          <a:p>
            <a:pPr marL="527685" indent="-6350" algn="just">
              <a:lnSpc>
                <a:spcPct val="107000"/>
              </a:lnSpc>
              <a:spcAft>
                <a:spcPts val="25"/>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342900" lvl="0" indent="-342900">
              <a:lnSpc>
                <a:spcPct val="107000"/>
              </a:lnSpc>
              <a:buFont typeface="+mj-lt"/>
              <a:buAutoNum type="arabicPeriod"/>
            </a:pPr>
            <a:r>
              <a:rPr lang="en-IN" sz="5400" b="1" kern="0" dirty="0">
                <a:solidFill>
                  <a:srgbClr val="000000"/>
                </a:solidFill>
                <a:effectLst/>
                <a:latin typeface="Times New Roman" pitchFamily="18" charset="0"/>
                <a:ea typeface="Times New Roman" panose="02020603050405020304" pitchFamily="18" charset="0"/>
                <a:cs typeface="Times New Roman" pitchFamily="18" charset="0"/>
              </a:rPr>
              <a:t> Pre-processing</a:t>
            </a:r>
            <a:r>
              <a:rPr lang="en-IN" sz="5400" b="1" kern="0" dirty="0">
                <a:solidFill>
                  <a:srgbClr val="000000"/>
                </a:solidFill>
                <a:latin typeface="Times New Roman" pitchFamily="18" charset="0"/>
                <a:ea typeface="Times New Roman" panose="02020603050405020304" pitchFamily="18" charset="0"/>
                <a:cs typeface="Times New Roman" pitchFamily="18" charset="0"/>
              </a:rPr>
              <a:t>:</a:t>
            </a:r>
            <a:endParaRPr lang="en-IN" sz="5400" b="1" kern="0" dirty="0">
              <a:solidFill>
                <a:srgbClr val="000000"/>
              </a:solidFill>
              <a:effectLst/>
              <a:latin typeface="Times New Roman" pitchFamily="18" charset="0"/>
              <a:ea typeface="Times New Roman" panose="02020603050405020304" pitchFamily="18" charset="0"/>
              <a:cs typeface="Times New Roman" pitchFamily="18" charset="0"/>
            </a:endParaRPr>
          </a:p>
          <a:p>
            <a:pPr marL="527685" indent="-6350" algn="just">
              <a:lnSpc>
                <a:spcPct val="107000"/>
              </a:lnSpc>
              <a:spcAft>
                <a:spcPts val="1480"/>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527685" marR="274955" indent="-6350" algn="just">
              <a:lnSpc>
                <a:spcPct val="107000"/>
              </a:lnSpc>
              <a:spcAft>
                <a:spcPts val="800"/>
              </a:spcAft>
            </a:pPr>
            <a:r>
              <a:rPr lang="en-IN" sz="3200" dirty="0">
                <a:solidFill>
                  <a:srgbClr val="000000"/>
                </a:solidFill>
                <a:effectLst/>
                <a:latin typeface="Times New Roman" panose="02020603050405020304" pitchFamily="18" charset="0"/>
                <a:ea typeface="Times New Roman" panose="02020603050405020304" pitchFamily="18" charset="0"/>
              </a:rPr>
              <a:t>The removal of unwanted noise signal from the speech. </a:t>
            </a:r>
            <a:r>
              <a:rPr lang="en-IN" sz="3200" baseline="-25000" dirty="0">
                <a:solidFill>
                  <a:srgbClr val="000000"/>
                </a:solidFill>
                <a:effectLst/>
                <a:latin typeface="Times New Roman" panose="02020603050405020304" pitchFamily="18" charset="0"/>
                <a:ea typeface="Times New Roman" panose="02020603050405020304" pitchFamily="18" charset="0"/>
              </a:rPr>
              <a:t> </a:t>
            </a:r>
          </a:p>
          <a:p>
            <a:pPr marL="527685" marR="274955" indent="-6350" algn="just">
              <a:lnSpc>
                <a:spcPct val="107000"/>
              </a:lnSpc>
              <a:spcAft>
                <a:spcPts val="800"/>
              </a:spcAft>
            </a:pPr>
            <a:endParaRPr lang="en-IN" sz="3200" baseline="-25000" dirty="0">
              <a:solidFill>
                <a:srgbClr val="000000"/>
              </a:solidFill>
              <a:latin typeface="Times New Roman" panose="02020603050405020304" pitchFamily="18" charset="0"/>
              <a:ea typeface="Times New Roman" panose="02020603050405020304" pitchFamily="18" charset="0"/>
            </a:endParaRPr>
          </a:p>
        </p:txBody>
      </p:sp>
      <p:pic>
        <p:nvPicPr>
          <p:cNvPr id="3" name="Picture 3"/>
          <p:cNvPicPr>
            <a:picLocks noChangeAspect="1"/>
          </p:cNvPicPr>
          <p:nvPr/>
        </p:nvPicPr>
        <p:blipFill>
          <a:blip r:embed="rId3"/>
          <a:srcRect/>
          <a:stretch>
            <a:fillRect/>
          </a:stretch>
        </p:blipFill>
        <p:spPr>
          <a:xfrm rot="-8937396">
            <a:off x="8866622" y="6033707"/>
            <a:ext cx="8964268" cy="850658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76060">
            <a:off x="12337503" y="-1981355"/>
            <a:ext cx="8338090" cy="7254138"/>
          </a:xfrm>
          <a:prstGeom prst="rect">
            <a:avLst/>
          </a:prstGeom>
        </p:spPr>
      </p:pic>
      <p:grpSp>
        <p:nvGrpSpPr>
          <p:cNvPr id="10" name="Group 10"/>
          <p:cNvGrpSpPr/>
          <p:nvPr/>
        </p:nvGrpSpPr>
        <p:grpSpPr>
          <a:xfrm>
            <a:off x="1028700" y="3211735"/>
            <a:ext cx="8293143" cy="1165848"/>
            <a:chOff x="0" y="-28575"/>
            <a:chExt cx="11057524" cy="1554464"/>
          </a:xfrm>
        </p:grpSpPr>
        <p:sp>
          <p:nvSpPr>
            <p:cNvPr id="11" name="TextBox 11"/>
            <p:cNvSpPr txBox="1"/>
            <p:nvPr/>
          </p:nvSpPr>
          <p:spPr>
            <a:xfrm>
              <a:off x="0" y="-28575"/>
              <a:ext cx="11057524" cy="757837"/>
            </a:xfrm>
            <a:prstGeom prst="rect">
              <a:avLst/>
            </a:prstGeom>
          </p:spPr>
          <p:txBody>
            <a:bodyPr lIns="0" tIns="0" rIns="0" bIns="0" rtlCol="0" anchor="t">
              <a:spAutoFit/>
            </a:bodyPr>
            <a:lstStyle/>
            <a:p>
              <a:pPr marL="0" marR="0" lvl="0" indent="0" algn="l" defTabSz="914400" rtl="0" eaLnBrk="1" fontAlgn="auto" latinLnBrk="0" hangingPunct="1">
                <a:lnSpc>
                  <a:spcPts val="468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Fredoka One"/>
                <a:ea typeface="+mn-ea"/>
                <a:cs typeface="+mn-cs"/>
              </a:endParaRPr>
            </a:p>
          </p:txBody>
        </p:sp>
        <p:sp>
          <p:nvSpPr>
            <p:cNvPr id="12" name="TextBox 12"/>
            <p:cNvSpPr txBox="1"/>
            <p:nvPr/>
          </p:nvSpPr>
          <p:spPr>
            <a:xfrm>
              <a:off x="0" y="984544"/>
              <a:ext cx="11057524" cy="541345"/>
            </a:xfrm>
            <a:prstGeom prst="rect">
              <a:avLst/>
            </a:prstGeom>
          </p:spPr>
          <p:txBody>
            <a:bodyPr lIns="0" tIns="0" rIns="0" bIns="0" rtlCol="0" anchor="t">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Overpass"/>
                  <a:ea typeface="+mn-ea"/>
                  <a:cs typeface="+mn-cs"/>
                </a:rPr>
                <a:t> </a:t>
              </a:r>
            </a:p>
          </p:txBody>
        </p:sp>
      </p:grpSp>
      <p:pic>
        <p:nvPicPr>
          <p:cNvPr id="6" name="Picture 5">
            <a:extLst>
              <a:ext uri="{FF2B5EF4-FFF2-40B4-BE49-F238E27FC236}">
                <a16:creationId xmlns:a16="http://schemas.microsoft.com/office/drawing/2014/main" id="{22F81C54-5F93-8E1F-A326-B467F9B017A4}"/>
              </a:ext>
            </a:extLst>
          </p:cNvPr>
          <p:cNvPicPr/>
          <p:nvPr/>
        </p:nvPicPr>
        <p:blipFill>
          <a:blip r:embed="rId6"/>
          <a:stretch>
            <a:fillRect/>
          </a:stretch>
        </p:blipFill>
        <p:spPr>
          <a:xfrm>
            <a:off x="1325693" y="4044747"/>
            <a:ext cx="6903907" cy="5518353"/>
          </a:xfrm>
          <a:prstGeom prst="rect">
            <a:avLst/>
          </a:prstGeom>
        </p:spPr>
      </p:pic>
      <p:sp>
        <p:nvSpPr>
          <p:cNvPr id="14" name="TextBox 13">
            <a:extLst>
              <a:ext uri="{FF2B5EF4-FFF2-40B4-BE49-F238E27FC236}">
                <a16:creationId xmlns:a16="http://schemas.microsoft.com/office/drawing/2014/main" id="{F417038C-3264-C130-BF03-7C7C52EF6810}"/>
              </a:ext>
            </a:extLst>
          </p:cNvPr>
          <p:cNvSpPr txBox="1"/>
          <p:nvPr/>
        </p:nvSpPr>
        <p:spPr>
          <a:xfrm>
            <a:off x="8686800" y="4305300"/>
            <a:ext cx="6324600" cy="2308324"/>
          </a:xfrm>
          <a:prstGeom prst="rect">
            <a:avLst/>
          </a:prstGeom>
          <a:noFill/>
        </p:spPr>
        <p:txBody>
          <a:bodyPr wrap="square" rtlCol="0">
            <a:spAutoFit/>
          </a:bodyPr>
          <a:lstStyle/>
          <a:p>
            <a:pPr marL="285750" indent="-285750">
              <a:buFont typeface="Arial" panose="020B0604020202020204" pitchFamily="34" charset="0"/>
              <a:buChar char="•"/>
            </a:pPr>
            <a:r>
              <a:rPr lang="en-IN" sz="3600" b="1" dirty="0"/>
              <a:t>Silent Removal</a:t>
            </a:r>
          </a:p>
          <a:p>
            <a:pPr marL="285750" indent="-285750">
              <a:buFont typeface="Arial" panose="020B0604020202020204" pitchFamily="34" charset="0"/>
              <a:buChar char="•"/>
            </a:pPr>
            <a:r>
              <a:rPr lang="en-IN" sz="3600" b="1" dirty="0"/>
              <a:t>Background Noise Removal</a:t>
            </a:r>
          </a:p>
          <a:p>
            <a:pPr marL="285750" indent="-285750">
              <a:buFont typeface="Arial" panose="020B0604020202020204" pitchFamily="34" charset="0"/>
              <a:buChar char="•"/>
            </a:pPr>
            <a:r>
              <a:rPr lang="en-IN" sz="3600" b="1" dirty="0"/>
              <a:t>Windowing</a:t>
            </a:r>
          </a:p>
          <a:p>
            <a:pPr marL="285750" indent="-285750">
              <a:buFont typeface="Arial" panose="020B0604020202020204" pitchFamily="34" charset="0"/>
              <a:buChar char="•"/>
            </a:pPr>
            <a:r>
              <a:rPr lang="en-IN" sz="3600" b="1" dirty="0"/>
              <a:t>Normalization</a:t>
            </a:r>
          </a:p>
        </p:txBody>
      </p:sp>
    </p:spTree>
    <p:extLst>
      <p:ext uri="{BB962C8B-B14F-4D97-AF65-F5344CB8AC3E}">
        <p14:creationId xmlns:p14="http://schemas.microsoft.com/office/powerpoint/2010/main" val="157037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28700"/>
            <a:ext cx="10706100" cy="3543727"/>
          </a:xfrm>
          <a:prstGeom prst="rect">
            <a:avLst/>
          </a:prstGeom>
        </p:spPr>
        <p:txBody>
          <a:bodyPr wrap="square" lIns="0" tIns="0" rIns="0" bIns="0" rtlCol="0" anchor="t">
            <a:spAutoFit/>
          </a:bodyPr>
          <a:lstStyle/>
          <a:p>
            <a:pPr lvl="0">
              <a:lnSpc>
                <a:spcPct val="107000"/>
              </a:lnSpc>
              <a:spcAft>
                <a:spcPts val="955"/>
              </a:spcAft>
            </a:pPr>
            <a:r>
              <a:rPr lang="en-IN" sz="4400" b="1" kern="0" dirty="0">
                <a:solidFill>
                  <a:srgbClr val="000000"/>
                </a:solidFill>
                <a:effectLst/>
                <a:latin typeface="Times New Roman" panose="02020603050405020304" pitchFamily="18" charset="0"/>
                <a:ea typeface="Times New Roman" panose="02020603050405020304" pitchFamily="18" charset="0"/>
              </a:rPr>
              <a:t>2. Feature Extraction </a:t>
            </a:r>
          </a:p>
          <a:p>
            <a:pPr marL="342900" marR="410845" lvl="0" indent="-342900" algn="just" fontAlgn="base">
              <a:lnSpc>
                <a:spcPct val="104000"/>
              </a:lnSpc>
              <a:spcAft>
                <a:spcPts val="210"/>
              </a:spcAft>
              <a:buClr>
                <a:srgbClr val="000000"/>
              </a:buClr>
              <a:buSzPts val="1600"/>
              <a:buFont typeface="Arial" panose="020B0604020202020204" pitchFamily="34" charset="0"/>
              <a:buChar char="•"/>
            </a:pPr>
            <a:r>
              <a:rPr lang="en-IN"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Extract the feature from audio file. </a:t>
            </a:r>
          </a:p>
          <a:p>
            <a:pPr marL="342900" marR="410845" lvl="0" indent="-342900" algn="just" fontAlgn="base">
              <a:lnSpc>
                <a:spcPct val="104000"/>
              </a:lnSpc>
              <a:spcAft>
                <a:spcPts val="25"/>
              </a:spcAft>
              <a:buClr>
                <a:srgbClr val="000000"/>
              </a:buClr>
              <a:buSzPts val="1600"/>
              <a:buFont typeface="Arial" panose="020B0604020202020204" pitchFamily="34" charset="0"/>
              <a:buChar char="•"/>
            </a:pPr>
            <a:r>
              <a:rPr lang="en-IN" sz="36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Used to identify how to speak</a:t>
            </a:r>
            <a:r>
              <a:rPr lang="en-IN" sz="4400" u="none" strike="noStrike" dirty="0">
                <a:solidFill>
                  <a:srgbClr val="000000"/>
                </a:solidFill>
                <a:effectLst/>
                <a:uFill>
                  <a:solidFill>
                    <a:srgbClr val="000000"/>
                  </a:solidFill>
                </a:uFill>
                <a:latin typeface="Times New Roman" pitchFamily="18" charset="0"/>
                <a:ea typeface="Arial" panose="020B0604020202020204" pitchFamily="34" charset="0"/>
                <a:cs typeface="Times New Roman" pitchFamily="18" charset="0"/>
              </a:rPr>
              <a:t>.</a:t>
            </a:r>
          </a:p>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5400" b="0" i="0" u="none" strike="noStrike" kern="1200" cap="none" spc="0" normalizeH="0" baseline="0" noProof="0" dirty="0">
              <a:ln>
                <a:noFill/>
              </a:ln>
              <a:solidFill>
                <a:srgbClr val="000000"/>
              </a:solidFill>
              <a:effectLst/>
              <a:uLnTx/>
              <a:uFillTx/>
              <a:latin typeface="Fredoka One"/>
              <a:ea typeface="+mn-ea"/>
              <a:cs typeface="+mn-cs"/>
            </a:endParaRPr>
          </a:p>
        </p:txBody>
      </p:sp>
      <p:pic>
        <p:nvPicPr>
          <p:cNvPr id="3" name="Picture 3"/>
          <p:cNvPicPr>
            <a:picLocks noChangeAspect="1"/>
          </p:cNvPicPr>
          <p:nvPr/>
        </p:nvPicPr>
        <p:blipFill>
          <a:blip r:embed="rId3"/>
          <a:srcRect/>
          <a:stretch>
            <a:fillRect/>
          </a:stretch>
        </p:blipFill>
        <p:spPr>
          <a:xfrm rot="-8937396">
            <a:off x="7972009" y="5738077"/>
            <a:ext cx="8964268" cy="850658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76060">
            <a:off x="11678881" y="-644754"/>
            <a:ext cx="8338090" cy="7254138"/>
          </a:xfrm>
          <a:prstGeom prst="rect">
            <a:avLst/>
          </a:prstGeom>
        </p:spPr>
      </p:pic>
      <p:grpSp>
        <p:nvGrpSpPr>
          <p:cNvPr id="10" name="Group 10"/>
          <p:cNvGrpSpPr/>
          <p:nvPr/>
        </p:nvGrpSpPr>
        <p:grpSpPr>
          <a:xfrm>
            <a:off x="1028700" y="3211735"/>
            <a:ext cx="8293143" cy="1165848"/>
            <a:chOff x="0" y="-28575"/>
            <a:chExt cx="11057524" cy="1554464"/>
          </a:xfrm>
        </p:grpSpPr>
        <p:sp>
          <p:nvSpPr>
            <p:cNvPr id="11" name="TextBox 11"/>
            <p:cNvSpPr txBox="1"/>
            <p:nvPr/>
          </p:nvSpPr>
          <p:spPr>
            <a:xfrm>
              <a:off x="0" y="-28575"/>
              <a:ext cx="11057524" cy="757837"/>
            </a:xfrm>
            <a:prstGeom prst="rect">
              <a:avLst/>
            </a:prstGeom>
          </p:spPr>
          <p:txBody>
            <a:bodyPr lIns="0" tIns="0" rIns="0" bIns="0" rtlCol="0" anchor="t">
              <a:spAutoFit/>
            </a:bodyPr>
            <a:lstStyle/>
            <a:p>
              <a:pPr marL="0" marR="0" lvl="0" indent="0" algn="l" defTabSz="914400" rtl="0" eaLnBrk="1" fontAlgn="auto" latinLnBrk="0" hangingPunct="1">
                <a:lnSpc>
                  <a:spcPts val="468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Fredoka One"/>
                <a:ea typeface="+mn-ea"/>
                <a:cs typeface="+mn-cs"/>
              </a:endParaRPr>
            </a:p>
          </p:txBody>
        </p:sp>
        <p:sp>
          <p:nvSpPr>
            <p:cNvPr id="12" name="TextBox 12"/>
            <p:cNvSpPr txBox="1"/>
            <p:nvPr/>
          </p:nvSpPr>
          <p:spPr>
            <a:xfrm>
              <a:off x="0" y="984544"/>
              <a:ext cx="11057524" cy="541345"/>
            </a:xfrm>
            <a:prstGeom prst="rect">
              <a:avLst/>
            </a:prstGeom>
          </p:spPr>
          <p:txBody>
            <a:bodyPr lIns="0" tIns="0" rIns="0" bIns="0" rtlCol="0" anchor="t">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Overpass"/>
                  <a:ea typeface="+mn-ea"/>
                  <a:cs typeface="+mn-cs"/>
                </a:rPr>
                <a:t> </a:t>
              </a:r>
            </a:p>
          </p:txBody>
        </p:sp>
      </p:grpSp>
      <p:pic>
        <p:nvPicPr>
          <p:cNvPr id="4" name="Picture 3">
            <a:extLst>
              <a:ext uri="{FF2B5EF4-FFF2-40B4-BE49-F238E27FC236}">
                <a16:creationId xmlns:a16="http://schemas.microsoft.com/office/drawing/2014/main" id="{8C1DD57F-F516-EFC6-E209-35E5A74686A3}"/>
              </a:ext>
            </a:extLst>
          </p:cNvPr>
          <p:cNvPicPr/>
          <p:nvPr/>
        </p:nvPicPr>
        <p:blipFill>
          <a:blip r:embed="rId6"/>
          <a:stretch>
            <a:fillRect/>
          </a:stretch>
        </p:blipFill>
        <p:spPr>
          <a:xfrm>
            <a:off x="1147200" y="3912978"/>
            <a:ext cx="8835000" cy="5040522"/>
          </a:xfrm>
          <a:prstGeom prst="rect">
            <a:avLst/>
          </a:prstGeom>
        </p:spPr>
      </p:pic>
      <p:sp>
        <p:nvSpPr>
          <p:cNvPr id="5" name="TextBox 4">
            <a:extLst>
              <a:ext uri="{FF2B5EF4-FFF2-40B4-BE49-F238E27FC236}">
                <a16:creationId xmlns:a16="http://schemas.microsoft.com/office/drawing/2014/main" id="{A1673A79-3BA3-D3A5-BFF5-B2C78EFCD0CE}"/>
              </a:ext>
            </a:extLst>
          </p:cNvPr>
          <p:cNvSpPr txBox="1"/>
          <p:nvPr/>
        </p:nvSpPr>
        <p:spPr>
          <a:xfrm>
            <a:off x="10524570" y="4933000"/>
            <a:ext cx="4572000" cy="1754326"/>
          </a:xfrm>
          <a:prstGeom prst="rect">
            <a:avLst/>
          </a:prstGeom>
          <a:noFill/>
        </p:spPr>
        <p:txBody>
          <a:bodyPr wrap="square" rtlCol="0">
            <a:spAutoFit/>
          </a:bodyPr>
          <a:lstStyle/>
          <a:p>
            <a:pPr marL="285750" indent="-285750">
              <a:buFont typeface="Arial" panose="020B0604020202020204" pitchFamily="34" charset="0"/>
              <a:buChar char="•"/>
            </a:pPr>
            <a:r>
              <a:rPr lang="en-IN" sz="3600" dirty="0"/>
              <a:t>Pitch</a:t>
            </a:r>
          </a:p>
          <a:p>
            <a:pPr marL="285750" indent="-285750">
              <a:buFont typeface="Arial" panose="020B0604020202020204" pitchFamily="34" charset="0"/>
              <a:buChar char="•"/>
            </a:pPr>
            <a:r>
              <a:rPr lang="en-IN" sz="3600" dirty="0"/>
              <a:t>Loudness</a:t>
            </a:r>
          </a:p>
          <a:p>
            <a:pPr marL="285750" indent="-285750">
              <a:buFont typeface="Arial" panose="020B0604020202020204" pitchFamily="34" charset="0"/>
              <a:buChar char="•"/>
            </a:pPr>
            <a:r>
              <a:rPr lang="en-IN" sz="3600" dirty="0"/>
              <a:t>Rhythm etc</a:t>
            </a:r>
            <a:r>
              <a:rPr lang="en-IN" dirty="0"/>
              <a:t>.</a:t>
            </a:r>
          </a:p>
        </p:txBody>
      </p:sp>
    </p:spTree>
    <p:extLst>
      <p:ext uri="{BB962C8B-B14F-4D97-AF65-F5344CB8AC3E}">
        <p14:creationId xmlns:p14="http://schemas.microsoft.com/office/powerpoint/2010/main" val="236656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342900"/>
            <a:ext cx="12192000" cy="5638800"/>
          </a:xfrm>
          <a:prstGeom prst="rect">
            <a:avLst/>
          </a:prstGeom>
        </p:spPr>
        <p:txBody>
          <a:bodyPr wrap="square" lIns="0" tIns="0" rIns="0" bIns="0" rtlCol="0" anchor="t">
            <a:spAutoFit/>
          </a:bodyPr>
          <a:lstStyle/>
          <a:p>
            <a:pPr lvl="0">
              <a:lnSpc>
                <a:spcPct val="107000"/>
              </a:lnSpc>
              <a:spcAft>
                <a:spcPts val="1190"/>
              </a:spcAft>
            </a:pPr>
            <a:r>
              <a:rPr lang="en-IN" sz="3600" b="1" kern="0" dirty="0">
                <a:solidFill>
                  <a:srgbClr val="000000"/>
                </a:solidFill>
                <a:effectLst/>
                <a:latin typeface="Times New Roman" panose="02020603050405020304" pitchFamily="18" charset="0"/>
                <a:ea typeface="Times New Roman" panose="02020603050405020304" pitchFamily="18" charset="0"/>
              </a:rPr>
              <a:t>3. Classification </a:t>
            </a:r>
          </a:p>
          <a:p>
            <a:pPr marL="527685" indent="-6350" algn="just">
              <a:lnSpc>
                <a:spcPct val="104000"/>
              </a:lnSpc>
              <a:spcAft>
                <a:spcPts val="25"/>
              </a:spcAft>
            </a:pPr>
            <a:r>
              <a:rPr lang="en-IN" sz="3200" dirty="0">
                <a:solidFill>
                  <a:srgbClr val="000000"/>
                </a:solidFill>
                <a:effectLst/>
                <a:latin typeface="Times New Roman" panose="02020603050405020304" pitchFamily="18" charset="0"/>
                <a:ea typeface="Times New Roman" panose="02020603050405020304" pitchFamily="18" charset="0"/>
              </a:rPr>
              <a:t>The third step is the main step of the system in which the audio speech is classified into different emotions based on the features extracted from the audio speech. With the help of the features extracted, the audio speech is classified into different emotions.</a:t>
            </a:r>
          </a:p>
          <a:p>
            <a:pPr marL="527685" indent="-6350" algn="just">
              <a:lnSpc>
                <a:spcPct val="104000"/>
              </a:lnSpc>
              <a:spcAft>
                <a:spcPts val="25"/>
              </a:spcAft>
            </a:pPr>
            <a:r>
              <a:rPr lang="en-IN" sz="3200" dirty="0">
                <a:solidFill>
                  <a:srgbClr val="000000"/>
                </a:solidFill>
                <a:effectLst/>
                <a:latin typeface="Times New Roman" panose="02020603050405020304" pitchFamily="18" charset="0"/>
                <a:ea typeface="Times New Roman" panose="02020603050405020304" pitchFamily="18" charset="0"/>
              </a:rPr>
              <a:t>In our project we will be using MLP classifier.</a:t>
            </a:r>
          </a:p>
          <a:p>
            <a:pPr marL="527685" indent="-6350" algn="just">
              <a:lnSpc>
                <a:spcPct val="104000"/>
              </a:lnSpc>
              <a:spcAft>
                <a:spcPts val="25"/>
              </a:spcAft>
            </a:pPr>
            <a:r>
              <a:rPr lang="en-IN" sz="1800" dirty="0">
                <a:solidFill>
                  <a:srgbClr val="000000"/>
                </a:solidFill>
                <a:effectLst/>
                <a:latin typeface="Times New Roman" panose="02020603050405020304" pitchFamily="18" charset="0"/>
                <a:ea typeface="Times New Roman" panose="02020603050405020304" pitchFamily="18" charset="0"/>
              </a:rPr>
              <a:t> </a:t>
            </a:r>
          </a:p>
          <a:p>
            <a:pPr marL="219075" marR="274955" indent="-6350" algn="just">
              <a:lnSpc>
                <a:spcPct val="107000"/>
              </a:lnSpc>
              <a:spcAft>
                <a:spcPts val="25"/>
              </a:spcAft>
            </a:pPr>
            <a:r>
              <a:rPr lang="en-IN" sz="32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3200" dirty="0">
                <a:solidFill>
                  <a:srgbClr val="000000"/>
                </a:solidFill>
                <a:effectLst/>
                <a:latin typeface="Arial" panose="020B0604020202020204" pitchFamily="34" charset="0"/>
                <a:ea typeface="Arial" panose="020B0604020202020204" pitchFamily="34" charset="0"/>
              </a:rPr>
              <a:t> </a:t>
            </a:r>
            <a:r>
              <a:rPr lang="en-IN" sz="3200" dirty="0">
                <a:solidFill>
                  <a:srgbClr val="000000"/>
                </a:solidFill>
                <a:effectLst/>
                <a:latin typeface="Times New Roman" panose="02020603050405020304" pitchFamily="18" charset="0"/>
                <a:ea typeface="Times New Roman" panose="02020603050405020304" pitchFamily="18" charset="0"/>
              </a:rPr>
              <a:t>Match the feature with corresponding emotions</a:t>
            </a:r>
            <a:r>
              <a:rPr lang="en-IN" sz="1800" dirty="0">
                <a:solidFill>
                  <a:srgbClr val="000000"/>
                </a:solidFill>
                <a:effectLst/>
                <a:latin typeface="Times New Roman" panose="02020603050405020304" pitchFamily="18" charset="0"/>
                <a:ea typeface="Times New Roman" panose="02020603050405020304" pitchFamily="18" charset="0"/>
              </a:rPr>
              <a:t>. </a:t>
            </a:r>
          </a:p>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5400" b="0" i="0" u="none" strike="noStrike" kern="1200" cap="none" spc="0" normalizeH="0" baseline="0" noProof="0" dirty="0">
              <a:ln>
                <a:noFill/>
              </a:ln>
              <a:solidFill>
                <a:srgbClr val="000000"/>
              </a:solidFill>
              <a:effectLst/>
              <a:uLnTx/>
              <a:uFillTx/>
              <a:latin typeface="Fredoka One"/>
              <a:ea typeface="+mn-ea"/>
              <a:cs typeface="+mn-cs"/>
            </a:endParaRPr>
          </a:p>
        </p:txBody>
      </p:sp>
      <p:pic>
        <p:nvPicPr>
          <p:cNvPr id="3" name="Picture 3"/>
          <p:cNvPicPr>
            <a:picLocks noChangeAspect="1"/>
          </p:cNvPicPr>
          <p:nvPr/>
        </p:nvPicPr>
        <p:blipFill>
          <a:blip r:embed="rId3"/>
          <a:srcRect/>
          <a:stretch>
            <a:fillRect/>
          </a:stretch>
        </p:blipFill>
        <p:spPr>
          <a:xfrm rot="-8937396">
            <a:off x="9247624" y="4864509"/>
            <a:ext cx="8964268" cy="850658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76060">
            <a:off x="12219516" y="-1981356"/>
            <a:ext cx="8338090" cy="7254138"/>
          </a:xfrm>
          <a:prstGeom prst="rect">
            <a:avLst/>
          </a:prstGeom>
        </p:spPr>
      </p:pic>
      <p:grpSp>
        <p:nvGrpSpPr>
          <p:cNvPr id="10" name="Group 10"/>
          <p:cNvGrpSpPr/>
          <p:nvPr/>
        </p:nvGrpSpPr>
        <p:grpSpPr>
          <a:xfrm>
            <a:off x="1028700" y="3211735"/>
            <a:ext cx="8293143" cy="1165848"/>
            <a:chOff x="0" y="-28575"/>
            <a:chExt cx="11057524" cy="1554464"/>
          </a:xfrm>
        </p:grpSpPr>
        <p:sp>
          <p:nvSpPr>
            <p:cNvPr id="11" name="TextBox 11"/>
            <p:cNvSpPr txBox="1"/>
            <p:nvPr/>
          </p:nvSpPr>
          <p:spPr>
            <a:xfrm>
              <a:off x="0" y="-28575"/>
              <a:ext cx="11057524" cy="757837"/>
            </a:xfrm>
            <a:prstGeom prst="rect">
              <a:avLst/>
            </a:prstGeom>
          </p:spPr>
          <p:txBody>
            <a:bodyPr lIns="0" tIns="0" rIns="0" bIns="0" rtlCol="0" anchor="t">
              <a:spAutoFit/>
            </a:bodyPr>
            <a:lstStyle/>
            <a:p>
              <a:pPr marL="0" marR="0" lvl="0" indent="0" algn="l" defTabSz="914400" rtl="0" eaLnBrk="1" fontAlgn="auto" latinLnBrk="0" hangingPunct="1">
                <a:lnSpc>
                  <a:spcPts val="468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Fredoka One"/>
                <a:ea typeface="+mn-ea"/>
                <a:cs typeface="+mn-cs"/>
              </a:endParaRPr>
            </a:p>
          </p:txBody>
        </p:sp>
        <p:sp>
          <p:nvSpPr>
            <p:cNvPr id="12" name="TextBox 12"/>
            <p:cNvSpPr txBox="1"/>
            <p:nvPr/>
          </p:nvSpPr>
          <p:spPr>
            <a:xfrm>
              <a:off x="0" y="984544"/>
              <a:ext cx="11057524" cy="541345"/>
            </a:xfrm>
            <a:prstGeom prst="rect">
              <a:avLst/>
            </a:prstGeom>
          </p:spPr>
          <p:txBody>
            <a:bodyPr lIns="0" tIns="0" rIns="0" bIns="0" rtlCol="0" anchor="t">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000000"/>
                  </a:solidFill>
                  <a:effectLst/>
                  <a:uLnTx/>
                  <a:uFillTx/>
                  <a:latin typeface="Overpass"/>
                  <a:ea typeface="+mn-ea"/>
                  <a:cs typeface="+mn-cs"/>
                </a:rPr>
                <a:t> </a:t>
              </a:r>
            </a:p>
          </p:txBody>
        </p:sp>
      </p:grpSp>
      <p:pic>
        <p:nvPicPr>
          <p:cNvPr id="4" name="Picture 3">
            <a:extLst>
              <a:ext uri="{FF2B5EF4-FFF2-40B4-BE49-F238E27FC236}">
                <a16:creationId xmlns:a16="http://schemas.microsoft.com/office/drawing/2014/main" id="{2D17ED3A-C3BD-1BB2-E1A2-CCCD915B2D58}"/>
              </a:ext>
            </a:extLst>
          </p:cNvPr>
          <p:cNvPicPr/>
          <p:nvPr/>
        </p:nvPicPr>
        <p:blipFill>
          <a:blip r:embed="rId6"/>
          <a:stretch>
            <a:fillRect/>
          </a:stretch>
        </p:blipFill>
        <p:spPr>
          <a:xfrm>
            <a:off x="990600" y="4838700"/>
            <a:ext cx="11811000" cy="4800600"/>
          </a:xfrm>
          <a:prstGeom prst="rect">
            <a:avLst/>
          </a:prstGeom>
        </p:spPr>
      </p:pic>
    </p:spTree>
    <p:extLst>
      <p:ext uri="{BB962C8B-B14F-4D97-AF65-F5344CB8AC3E}">
        <p14:creationId xmlns:p14="http://schemas.microsoft.com/office/powerpoint/2010/main" val="3175439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948</Words>
  <Application>Microsoft Office PowerPoint</Application>
  <PresentationFormat>Custom</PresentationFormat>
  <Paragraphs>106</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Fredoka One</vt:lpstr>
      <vt:lpstr>Calibri</vt:lpstr>
      <vt:lpstr>Times New Roman</vt:lpstr>
      <vt:lpstr>Overpass</vt:lpstr>
      <vt:lpstr>Segoe UI Symbol</vt:lpstr>
      <vt:lpstr>Wingdings</vt:lpstr>
      <vt:lpstr>Arial</vt:lpstr>
      <vt:lpstr>Office Theme</vt:lpstr>
      <vt:lpstr>PowerPoint Presentation</vt:lpstr>
      <vt:lpstr>Objectives</vt:lpstr>
      <vt:lpstr>Introduction</vt:lpstr>
      <vt:lpstr>Tools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Pratap Singh</dc:creator>
  <cp:lastModifiedBy>Abhay Pratap Singh</cp:lastModifiedBy>
  <cp:revision>24</cp:revision>
  <dcterms:created xsi:type="dcterms:W3CDTF">2006-08-16T00:00:00Z</dcterms:created>
  <dcterms:modified xsi:type="dcterms:W3CDTF">2024-04-03T04:33:41Z</dcterms:modified>
  <dc:identifier>DAFTWC9L9k8</dc:identifier>
</cp:coreProperties>
</file>