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Shrikhand" charset="1" panose="02000000000000000000"/>
      <p:regular r:id="rId18"/>
    </p:embeddedFont>
    <p:embeddedFont>
      <p:font typeface="Muli" charset="1" panose="00000500000000000000"/>
      <p:regular r:id="rId19"/>
    </p:embeddedFont>
    <p:embeddedFont>
      <p:font typeface="Raleway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2D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84325" y="-308312"/>
            <a:ext cx="7903675" cy="11562784"/>
          </a:xfrm>
          <a:custGeom>
            <a:avLst/>
            <a:gdLst/>
            <a:ahLst/>
            <a:cxnLst/>
            <a:rect r="r" b="b" t="t" l="l"/>
            <a:pathLst>
              <a:path h="11562784" w="7903675">
                <a:moveTo>
                  <a:pt x="0" y="0"/>
                </a:moveTo>
                <a:lnTo>
                  <a:pt x="7903675" y="0"/>
                </a:lnTo>
                <a:lnTo>
                  <a:pt x="7903675" y="11562784"/>
                </a:lnTo>
                <a:lnTo>
                  <a:pt x="0" y="11562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7783" y="1767274"/>
            <a:ext cx="13548379" cy="5142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04"/>
              </a:lnSpc>
            </a:pPr>
            <a:r>
              <a:rPr lang="en-US" sz="9788">
                <a:solidFill>
                  <a:srgbClr val="232B38"/>
                </a:solidFill>
                <a:latin typeface="Shrikhand"/>
                <a:ea typeface="Shrikhand"/>
                <a:cs typeface="Shrikhand"/>
                <a:sym typeface="Shrikhand"/>
              </a:rPr>
              <a:t>BOOKS RECOMMENDATION SYSTEM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41066" y="8112272"/>
            <a:ext cx="8171541" cy="1146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21"/>
              </a:lnSpc>
            </a:pPr>
            <a:r>
              <a:rPr lang="en-US" sz="6658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By Abhay Maurya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2D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84088" y="9258300"/>
            <a:ext cx="3903912" cy="2129406"/>
          </a:xfrm>
          <a:custGeom>
            <a:avLst/>
            <a:gdLst/>
            <a:ahLst/>
            <a:cxnLst/>
            <a:rect r="r" b="b" t="t" l="l"/>
            <a:pathLst>
              <a:path h="2129406" w="3903912">
                <a:moveTo>
                  <a:pt x="0" y="0"/>
                </a:moveTo>
                <a:lnTo>
                  <a:pt x="3903912" y="0"/>
                </a:lnTo>
                <a:lnTo>
                  <a:pt x="3903912" y="2129406"/>
                </a:lnTo>
                <a:lnTo>
                  <a:pt x="0" y="2129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false" rot="0">
            <a:off x="14834753" y="-11110"/>
            <a:ext cx="3453247" cy="2079620"/>
          </a:xfrm>
          <a:custGeom>
            <a:avLst/>
            <a:gdLst/>
            <a:ahLst/>
            <a:cxnLst/>
            <a:rect r="r" b="b" t="t" l="l"/>
            <a:pathLst>
              <a:path h="2079620" w="3453247">
                <a:moveTo>
                  <a:pt x="3453247" y="0"/>
                </a:moveTo>
                <a:lnTo>
                  <a:pt x="0" y="0"/>
                </a:lnTo>
                <a:lnTo>
                  <a:pt x="0" y="2079620"/>
                </a:lnTo>
                <a:lnTo>
                  <a:pt x="3453247" y="2079620"/>
                </a:lnTo>
                <a:lnTo>
                  <a:pt x="345324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154396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0" y="9280712"/>
            <a:ext cx="4696945" cy="1006288"/>
          </a:xfrm>
          <a:custGeom>
            <a:avLst/>
            <a:gdLst/>
            <a:ahLst/>
            <a:cxnLst/>
            <a:rect r="r" b="b" t="t" l="l"/>
            <a:pathLst>
              <a:path h="1006288" w="4696945">
                <a:moveTo>
                  <a:pt x="0" y="0"/>
                </a:moveTo>
                <a:lnTo>
                  <a:pt x="4696945" y="0"/>
                </a:lnTo>
                <a:lnTo>
                  <a:pt x="4696945" y="1006288"/>
                </a:lnTo>
                <a:lnTo>
                  <a:pt x="0" y="100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61509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2223135"/>
            <a:ext cx="12354208" cy="5783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This system has potential for further improvements:</a:t>
            </a:r>
          </a:p>
          <a:p>
            <a:pPr algn="l">
              <a:lnSpc>
                <a:spcPts val="4620"/>
              </a:lnSpc>
            </a:pP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Adding a search history feature for users.</a:t>
            </a:r>
          </a:p>
          <a:p>
            <a:pPr algn="l">
              <a:lnSpc>
                <a:spcPts val="4620"/>
              </a:lnSpc>
            </a:pP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Integrating user feedback to refine recommendations.</a:t>
            </a:r>
          </a:p>
          <a:p>
            <a:pPr algn="l">
              <a:lnSpc>
                <a:spcPts val="4620"/>
              </a:lnSpc>
            </a:pP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Expanding the dataset to include more books and genres.</a:t>
            </a:r>
          </a:p>
          <a:p>
            <a:pPr algn="l">
              <a:lnSpc>
                <a:spcPts val="4620"/>
              </a:lnSpc>
            </a:pP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D</a:t>
            </a:r>
            <a:r>
              <a:rPr lang="en-US" sz="3300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eploying the application online for public access.</a:t>
            </a:r>
          </a:p>
          <a:p>
            <a:pPr algn="l">
              <a:lnSpc>
                <a:spcPts val="462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75565" y="463795"/>
            <a:ext cx="14930860" cy="135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8"/>
              </a:lnSpc>
            </a:pPr>
            <a:r>
              <a:rPr lang="en-US" sz="7998">
                <a:solidFill>
                  <a:srgbClr val="232B38"/>
                </a:solidFill>
                <a:latin typeface="Shrikhand"/>
                <a:ea typeface="Shrikhand"/>
                <a:cs typeface="Shrikhand"/>
                <a:sym typeface="Shrikhand"/>
              </a:rPr>
              <a:t> Future Enhancements</a:t>
            </a:r>
          </a:p>
        </p:txBody>
      </p:sp>
      <p:sp>
        <p:nvSpPr>
          <p:cNvPr name="AutoShape 7" id="7"/>
          <p:cNvSpPr/>
          <p:nvPr/>
        </p:nvSpPr>
        <p:spPr>
          <a:xfrm>
            <a:off x="3475794" y="1841777"/>
            <a:ext cx="6492240" cy="0"/>
          </a:xfrm>
          <a:prstGeom prst="line">
            <a:avLst/>
          </a:prstGeom>
          <a:ln cap="flat" w="38100">
            <a:solidFill>
              <a:srgbClr val="232B38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2D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84088" y="9258300"/>
            <a:ext cx="3903912" cy="2129406"/>
          </a:xfrm>
          <a:custGeom>
            <a:avLst/>
            <a:gdLst/>
            <a:ahLst/>
            <a:cxnLst/>
            <a:rect r="r" b="b" t="t" l="l"/>
            <a:pathLst>
              <a:path h="2129406" w="3903912">
                <a:moveTo>
                  <a:pt x="0" y="0"/>
                </a:moveTo>
                <a:lnTo>
                  <a:pt x="3903912" y="0"/>
                </a:lnTo>
                <a:lnTo>
                  <a:pt x="3903912" y="2129406"/>
                </a:lnTo>
                <a:lnTo>
                  <a:pt x="0" y="2129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false" rot="0">
            <a:off x="14834753" y="-11110"/>
            <a:ext cx="3453247" cy="2079620"/>
          </a:xfrm>
          <a:custGeom>
            <a:avLst/>
            <a:gdLst/>
            <a:ahLst/>
            <a:cxnLst/>
            <a:rect r="r" b="b" t="t" l="l"/>
            <a:pathLst>
              <a:path h="2079620" w="3453247">
                <a:moveTo>
                  <a:pt x="3453247" y="0"/>
                </a:moveTo>
                <a:lnTo>
                  <a:pt x="0" y="0"/>
                </a:lnTo>
                <a:lnTo>
                  <a:pt x="0" y="2079620"/>
                </a:lnTo>
                <a:lnTo>
                  <a:pt x="3453247" y="2079620"/>
                </a:lnTo>
                <a:lnTo>
                  <a:pt x="345324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154396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0" y="9280712"/>
            <a:ext cx="4696945" cy="1006288"/>
          </a:xfrm>
          <a:custGeom>
            <a:avLst/>
            <a:gdLst/>
            <a:ahLst/>
            <a:cxnLst/>
            <a:rect r="r" b="b" t="t" l="l"/>
            <a:pathLst>
              <a:path h="1006288" w="4696945">
                <a:moveTo>
                  <a:pt x="0" y="0"/>
                </a:moveTo>
                <a:lnTo>
                  <a:pt x="4696945" y="0"/>
                </a:lnTo>
                <a:lnTo>
                  <a:pt x="4696945" y="1006288"/>
                </a:lnTo>
                <a:lnTo>
                  <a:pt x="0" y="100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61509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2402703" y="3154919"/>
            <a:ext cx="12868588" cy="431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In conclusion, this project demonstrates how machine learning can be combined with web development to solve real-world problems.</a:t>
            </a:r>
          </a:p>
          <a:p>
            <a:pPr algn="l">
              <a:lnSpc>
                <a:spcPts val="4900"/>
              </a:lnSpc>
            </a:pP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It was an enriching experience building a complete system from frontend to backend, and I look forward to expanding its capabilities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96945" y="885825"/>
            <a:ext cx="14930860" cy="135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8"/>
              </a:lnSpc>
            </a:pPr>
            <a:r>
              <a:rPr lang="en-US" sz="7998">
                <a:solidFill>
                  <a:srgbClr val="232B38"/>
                </a:solidFill>
                <a:latin typeface="Shrikhand"/>
                <a:ea typeface="Shrikhand"/>
                <a:cs typeface="Shrikhand"/>
                <a:sym typeface="Shrikhand"/>
              </a:rPr>
              <a:t>Conclusion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5213160" y="2263807"/>
            <a:ext cx="5115746" cy="19050"/>
          </a:xfrm>
          <a:prstGeom prst="line">
            <a:avLst/>
          </a:prstGeom>
          <a:ln cap="flat" w="38100">
            <a:solidFill>
              <a:srgbClr val="232B38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2D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84325" y="-308312"/>
            <a:ext cx="7903675" cy="11562784"/>
          </a:xfrm>
          <a:custGeom>
            <a:avLst/>
            <a:gdLst/>
            <a:ahLst/>
            <a:cxnLst/>
            <a:rect r="r" b="b" t="t" l="l"/>
            <a:pathLst>
              <a:path h="11562784" w="7903675">
                <a:moveTo>
                  <a:pt x="0" y="0"/>
                </a:moveTo>
                <a:lnTo>
                  <a:pt x="7903675" y="0"/>
                </a:lnTo>
                <a:lnTo>
                  <a:pt x="7903675" y="11562784"/>
                </a:lnTo>
                <a:lnTo>
                  <a:pt x="0" y="11562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03663" y="3101214"/>
            <a:ext cx="7436856" cy="2139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501"/>
              </a:lnSpc>
            </a:pPr>
            <a:r>
              <a:rPr lang="en-US" sz="12501">
                <a:solidFill>
                  <a:srgbClr val="232B38"/>
                </a:solidFill>
                <a:latin typeface="Shrikhand"/>
                <a:ea typeface="Shrikhand"/>
                <a:cs typeface="Shrikhand"/>
                <a:sym typeface="Shrikhand"/>
              </a:rPr>
              <a:t>THANK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03663" y="4456656"/>
            <a:ext cx="10940124" cy="3150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6"/>
              </a:lnSpc>
            </a:pPr>
            <a:r>
              <a:rPr lang="en-US" sz="18390">
                <a:solidFill>
                  <a:srgbClr val="232B38"/>
                </a:solidFill>
                <a:latin typeface="Shrikhand"/>
                <a:ea typeface="Shrikhand"/>
                <a:cs typeface="Shrikhand"/>
                <a:sym typeface="Shrikhand"/>
              </a:rPr>
              <a:t>YOU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652854" y="-308312"/>
            <a:ext cx="7903675" cy="11562784"/>
          </a:xfrm>
          <a:custGeom>
            <a:avLst/>
            <a:gdLst/>
            <a:ahLst/>
            <a:cxnLst/>
            <a:rect r="r" b="b" t="t" l="l"/>
            <a:pathLst>
              <a:path h="11562784" w="7903675">
                <a:moveTo>
                  <a:pt x="7903675" y="0"/>
                </a:moveTo>
                <a:lnTo>
                  <a:pt x="0" y="0"/>
                </a:lnTo>
                <a:lnTo>
                  <a:pt x="0" y="11562784"/>
                </a:lnTo>
                <a:lnTo>
                  <a:pt x="7903675" y="11562784"/>
                </a:lnTo>
                <a:lnTo>
                  <a:pt x="79036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2D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84088" y="9258300"/>
            <a:ext cx="3903912" cy="2129406"/>
          </a:xfrm>
          <a:custGeom>
            <a:avLst/>
            <a:gdLst/>
            <a:ahLst/>
            <a:cxnLst/>
            <a:rect r="r" b="b" t="t" l="l"/>
            <a:pathLst>
              <a:path h="2129406" w="3903912">
                <a:moveTo>
                  <a:pt x="0" y="0"/>
                </a:moveTo>
                <a:lnTo>
                  <a:pt x="3903912" y="0"/>
                </a:lnTo>
                <a:lnTo>
                  <a:pt x="3903912" y="2129406"/>
                </a:lnTo>
                <a:lnTo>
                  <a:pt x="0" y="2129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false" rot="0">
            <a:off x="14834753" y="-11110"/>
            <a:ext cx="3453247" cy="2079620"/>
          </a:xfrm>
          <a:custGeom>
            <a:avLst/>
            <a:gdLst/>
            <a:ahLst/>
            <a:cxnLst/>
            <a:rect r="r" b="b" t="t" l="l"/>
            <a:pathLst>
              <a:path h="2079620" w="3453247">
                <a:moveTo>
                  <a:pt x="3453247" y="0"/>
                </a:moveTo>
                <a:lnTo>
                  <a:pt x="0" y="0"/>
                </a:lnTo>
                <a:lnTo>
                  <a:pt x="0" y="2079620"/>
                </a:lnTo>
                <a:lnTo>
                  <a:pt x="3453247" y="2079620"/>
                </a:lnTo>
                <a:lnTo>
                  <a:pt x="345324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154396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0" y="9280712"/>
            <a:ext cx="4696945" cy="1006288"/>
          </a:xfrm>
          <a:custGeom>
            <a:avLst/>
            <a:gdLst/>
            <a:ahLst/>
            <a:cxnLst/>
            <a:rect r="r" b="b" t="t" l="l"/>
            <a:pathLst>
              <a:path h="1006288" w="4696945">
                <a:moveTo>
                  <a:pt x="0" y="0"/>
                </a:moveTo>
                <a:lnTo>
                  <a:pt x="4696945" y="0"/>
                </a:lnTo>
                <a:lnTo>
                  <a:pt x="4696945" y="1006288"/>
                </a:lnTo>
                <a:lnTo>
                  <a:pt x="0" y="100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61509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085584" y="3079192"/>
            <a:ext cx="11156715" cy="431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This project combines a simple yet interactive frontend built with HTML and a backend using Python, Flask, and machine learning algorithms.</a:t>
            </a:r>
          </a:p>
          <a:p>
            <a:pPr algn="l">
              <a:lnSpc>
                <a:spcPts val="4900"/>
              </a:lnSpc>
            </a:pP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The aim is to provide users with book recommendations based on the book title they input.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101970"/>
            <a:ext cx="10184798" cy="1358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7999">
                <a:solidFill>
                  <a:srgbClr val="232B38"/>
                </a:solidFill>
                <a:latin typeface="Shrikhand"/>
                <a:ea typeface="Shrikhand"/>
                <a:cs typeface="Shrikhand"/>
                <a:sym typeface="Shrikhand"/>
              </a:rPr>
              <a:t>Project Overview</a:t>
            </a:r>
          </a:p>
        </p:txBody>
      </p:sp>
      <p:sp>
        <p:nvSpPr>
          <p:cNvPr name="AutoShape 7" id="7"/>
          <p:cNvSpPr/>
          <p:nvPr/>
        </p:nvSpPr>
        <p:spPr>
          <a:xfrm>
            <a:off x="1918293" y="2479922"/>
            <a:ext cx="6492240" cy="0"/>
          </a:xfrm>
          <a:prstGeom prst="line">
            <a:avLst/>
          </a:prstGeom>
          <a:ln cap="flat" w="38100">
            <a:solidFill>
              <a:srgbClr val="232B38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2D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60758" y="9388426"/>
            <a:ext cx="3903912" cy="2129406"/>
          </a:xfrm>
          <a:custGeom>
            <a:avLst/>
            <a:gdLst/>
            <a:ahLst/>
            <a:cxnLst/>
            <a:rect r="r" b="b" t="t" l="l"/>
            <a:pathLst>
              <a:path h="2129406" w="3903912">
                <a:moveTo>
                  <a:pt x="3903912" y="0"/>
                </a:moveTo>
                <a:lnTo>
                  <a:pt x="0" y="0"/>
                </a:lnTo>
                <a:lnTo>
                  <a:pt x="0" y="2129407"/>
                </a:lnTo>
                <a:lnTo>
                  <a:pt x="3903912" y="2129407"/>
                </a:lnTo>
                <a:lnTo>
                  <a:pt x="390391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35426" y="-248203"/>
            <a:ext cx="3453247" cy="2079620"/>
          </a:xfrm>
          <a:custGeom>
            <a:avLst/>
            <a:gdLst/>
            <a:ahLst/>
            <a:cxnLst/>
            <a:rect r="r" b="b" t="t" l="l"/>
            <a:pathLst>
              <a:path h="2079620" w="3453247">
                <a:moveTo>
                  <a:pt x="0" y="0"/>
                </a:moveTo>
                <a:lnTo>
                  <a:pt x="3453247" y="0"/>
                </a:lnTo>
                <a:lnTo>
                  <a:pt x="3453247" y="2079620"/>
                </a:lnTo>
                <a:lnTo>
                  <a:pt x="0" y="20796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154396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842609" y="9316715"/>
            <a:ext cx="4696945" cy="1006288"/>
          </a:xfrm>
          <a:custGeom>
            <a:avLst/>
            <a:gdLst/>
            <a:ahLst/>
            <a:cxnLst/>
            <a:rect r="r" b="b" t="t" l="l"/>
            <a:pathLst>
              <a:path h="1006288" w="4696945">
                <a:moveTo>
                  <a:pt x="0" y="0"/>
                </a:moveTo>
                <a:lnTo>
                  <a:pt x="4696945" y="0"/>
                </a:lnTo>
                <a:lnTo>
                  <a:pt x="4696945" y="1006288"/>
                </a:lnTo>
                <a:lnTo>
                  <a:pt x="0" y="100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61509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5" id="5"/>
          <p:cNvSpPr/>
          <p:nvPr/>
        </p:nvSpPr>
        <p:spPr>
          <a:xfrm>
            <a:off x="9144000" y="2026681"/>
            <a:ext cx="6492240" cy="0"/>
          </a:xfrm>
          <a:prstGeom prst="line">
            <a:avLst/>
          </a:prstGeom>
          <a:ln cap="flat" w="38100">
            <a:solidFill>
              <a:srgbClr val="232B3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40917" y="3446531"/>
            <a:ext cx="8405553" cy="3941314"/>
          </a:xfrm>
          <a:custGeom>
            <a:avLst/>
            <a:gdLst/>
            <a:ahLst/>
            <a:cxnLst/>
            <a:rect r="r" b="b" t="t" l="l"/>
            <a:pathLst>
              <a:path h="3941314" w="8405553">
                <a:moveTo>
                  <a:pt x="0" y="0"/>
                </a:moveTo>
                <a:lnTo>
                  <a:pt x="8405553" y="0"/>
                </a:lnTo>
                <a:lnTo>
                  <a:pt x="8405553" y="3941314"/>
                </a:lnTo>
                <a:lnTo>
                  <a:pt x="0" y="39413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8972" t="0" r="-15477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428892" y="2169556"/>
            <a:ext cx="9181726" cy="6945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8" indent="-356234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For the frontend, I used a responsive HTML form where users can enter a book title.</a:t>
            </a:r>
          </a:p>
          <a:p>
            <a:pPr algn="l">
              <a:lnSpc>
                <a:spcPts val="4619"/>
              </a:lnSpc>
            </a:pPr>
          </a:p>
          <a:p>
            <a:pPr algn="l" marL="712468" indent="-356234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Upon submission, the form interacts with the backend API to fetch recommendations.</a:t>
            </a:r>
          </a:p>
          <a:p>
            <a:pPr algn="l">
              <a:lnSpc>
                <a:spcPts val="4619"/>
              </a:lnSpc>
            </a:pPr>
          </a:p>
          <a:p>
            <a:pPr algn="l" marL="712468" indent="-356234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I enhanced the UI with Bootstrap for responsiveness and added features like a loading spinner and styled recommendation cards for a better user experience.</a:t>
            </a:r>
          </a:p>
          <a:p>
            <a:pPr algn="l">
              <a:lnSpc>
                <a:spcPts val="461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7074502" y="639207"/>
            <a:ext cx="10184798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200"/>
              </a:lnSpc>
            </a:pPr>
            <a:r>
              <a:rPr lang="en-US" sz="8000">
                <a:solidFill>
                  <a:srgbClr val="232B38"/>
                </a:solidFill>
                <a:latin typeface="Shrikhand"/>
                <a:ea typeface="Shrikhand"/>
                <a:cs typeface="Shrikhand"/>
                <a:sym typeface="Shrikhand"/>
              </a:rPr>
              <a:t>Frontend Design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56095" y="1921906"/>
            <a:ext cx="3174117" cy="771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300"/>
              </a:lnSpc>
            </a:pPr>
            <a:r>
              <a:rPr lang="en-US" sz="4500">
                <a:solidFill>
                  <a:srgbClr val="232B38"/>
                </a:solidFill>
                <a:latin typeface="Shrikhand"/>
                <a:ea typeface="Shrikhand"/>
                <a:cs typeface="Shrikhand"/>
                <a:sym typeface="Shrikhand"/>
              </a:rPr>
              <a:t>Snapshot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2D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84088" y="9258300"/>
            <a:ext cx="3903912" cy="2129406"/>
          </a:xfrm>
          <a:custGeom>
            <a:avLst/>
            <a:gdLst/>
            <a:ahLst/>
            <a:cxnLst/>
            <a:rect r="r" b="b" t="t" l="l"/>
            <a:pathLst>
              <a:path h="2129406" w="3903912">
                <a:moveTo>
                  <a:pt x="0" y="0"/>
                </a:moveTo>
                <a:lnTo>
                  <a:pt x="3903912" y="0"/>
                </a:lnTo>
                <a:lnTo>
                  <a:pt x="3903912" y="2129406"/>
                </a:lnTo>
                <a:lnTo>
                  <a:pt x="0" y="2129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false" rot="0">
            <a:off x="14834753" y="-11110"/>
            <a:ext cx="3453247" cy="2079620"/>
          </a:xfrm>
          <a:custGeom>
            <a:avLst/>
            <a:gdLst/>
            <a:ahLst/>
            <a:cxnLst/>
            <a:rect r="r" b="b" t="t" l="l"/>
            <a:pathLst>
              <a:path h="2079620" w="3453247">
                <a:moveTo>
                  <a:pt x="3453247" y="0"/>
                </a:moveTo>
                <a:lnTo>
                  <a:pt x="0" y="0"/>
                </a:lnTo>
                <a:lnTo>
                  <a:pt x="0" y="2079620"/>
                </a:lnTo>
                <a:lnTo>
                  <a:pt x="3453247" y="2079620"/>
                </a:lnTo>
                <a:lnTo>
                  <a:pt x="345324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154396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0" y="9280712"/>
            <a:ext cx="4696945" cy="1006288"/>
          </a:xfrm>
          <a:custGeom>
            <a:avLst/>
            <a:gdLst/>
            <a:ahLst/>
            <a:cxnLst/>
            <a:rect r="r" b="b" t="t" l="l"/>
            <a:pathLst>
              <a:path h="1006288" w="4696945">
                <a:moveTo>
                  <a:pt x="0" y="0"/>
                </a:moveTo>
                <a:lnTo>
                  <a:pt x="4696945" y="0"/>
                </a:lnTo>
                <a:lnTo>
                  <a:pt x="4696945" y="1006288"/>
                </a:lnTo>
                <a:lnTo>
                  <a:pt x="0" y="100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61509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458002" y="2312670"/>
            <a:ext cx="13749169" cy="6945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The backend is powered by Flask. Here's how it works:</a:t>
            </a:r>
          </a:p>
          <a:p>
            <a:pPr algn="l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The application loads and preprocesses a dataset of books.</a:t>
            </a:r>
          </a:p>
          <a:p>
            <a:pPr algn="l">
              <a:lnSpc>
                <a:spcPts val="4620"/>
              </a:lnSpc>
            </a:pPr>
          </a:p>
          <a:p>
            <a:pPr algn="l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Using scikit-learn's NearestNeighbors algorithm, I trained a model to find books similar to the one the user inputs.</a:t>
            </a:r>
          </a:p>
          <a:p>
            <a:pPr algn="l">
              <a:lnSpc>
                <a:spcPts val="4620"/>
              </a:lnSpc>
            </a:pPr>
          </a:p>
          <a:p>
            <a:pPr algn="l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The API handles requests, matches the input title, and returns recommendations in real time.</a:t>
            </a:r>
          </a:p>
          <a:p>
            <a:pPr algn="l">
              <a:lnSpc>
                <a:spcPts val="4620"/>
              </a:lnSpc>
            </a:pP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The backend ensures fast and accurate responses while maintaining a simple architecture.</a:t>
            </a:r>
          </a:p>
          <a:p>
            <a:pPr algn="l">
              <a:lnSpc>
                <a:spcPts val="462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58002" y="709578"/>
            <a:ext cx="14376751" cy="135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8"/>
              </a:lnSpc>
            </a:pPr>
            <a:r>
              <a:rPr lang="en-US" sz="7998">
                <a:solidFill>
                  <a:srgbClr val="232B38"/>
                </a:solidFill>
                <a:latin typeface="Shrikhand"/>
                <a:ea typeface="Shrikhand"/>
                <a:cs typeface="Shrikhand"/>
                <a:sym typeface="Shrikhand"/>
              </a:rPr>
              <a:t> Backend Implementation</a:t>
            </a:r>
          </a:p>
        </p:txBody>
      </p:sp>
      <p:sp>
        <p:nvSpPr>
          <p:cNvPr name="AutoShape 7" id="7"/>
          <p:cNvSpPr/>
          <p:nvPr/>
        </p:nvSpPr>
        <p:spPr>
          <a:xfrm>
            <a:off x="3025752" y="2087560"/>
            <a:ext cx="6492240" cy="0"/>
          </a:xfrm>
          <a:prstGeom prst="line">
            <a:avLst/>
          </a:prstGeom>
          <a:ln cap="flat" w="38100">
            <a:solidFill>
              <a:srgbClr val="232B38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2D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60758" y="9388426"/>
            <a:ext cx="3903912" cy="2129406"/>
          </a:xfrm>
          <a:custGeom>
            <a:avLst/>
            <a:gdLst/>
            <a:ahLst/>
            <a:cxnLst/>
            <a:rect r="r" b="b" t="t" l="l"/>
            <a:pathLst>
              <a:path h="2129406" w="3903912">
                <a:moveTo>
                  <a:pt x="3903912" y="0"/>
                </a:moveTo>
                <a:lnTo>
                  <a:pt x="0" y="0"/>
                </a:lnTo>
                <a:lnTo>
                  <a:pt x="0" y="2129407"/>
                </a:lnTo>
                <a:lnTo>
                  <a:pt x="3903912" y="2129407"/>
                </a:lnTo>
                <a:lnTo>
                  <a:pt x="390391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35426" y="-248203"/>
            <a:ext cx="3453247" cy="2079620"/>
          </a:xfrm>
          <a:custGeom>
            <a:avLst/>
            <a:gdLst/>
            <a:ahLst/>
            <a:cxnLst/>
            <a:rect r="r" b="b" t="t" l="l"/>
            <a:pathLst>
              <a:path h="2079620" w="3453247">
                <a:moveTo>
                  <a:pt x="0" y="0"/>
                </a:moveTo>
                <a:lnTo>
                  <a:pt x="3453247" y="0"/>
                </a:lnTo>
                <a:lnTo>
                  <a:pt x="3453247" y="2079620"/>
                </a:lnTo>
                <a:lnTo>
                  <a:pt x="0" y="20796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154396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842609" y="9316715"/>
            <a:ext cx="4696945" cy="1006288"/>
          </a:xfrm>
          <a:custGeom>
            <a:avLst/>
            <a:gdLst/>
            <a:ahLst/>
            <a:cxnLst/>
            <a:rect r="r" b="b" t="t" l="l"/>
            <a:pathLst>
              <a:path h="1006288" w="4696945">
                <a:moveTo>
                  <a:pt x="0" y="0"/>
                </a:moveTo>
                <a:lnTo>
                  <a:pt x="4696945" y="0"/>
                </a:lnTo>
                <a:lnTo>
                  <a:pt x="4696945" y="1006288"/>
                </a:lnTo>
                <a:lnTo>
                  <a:pt x="0" y="100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61509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5" id="5"/>
          <p:cNvSpPr/>
          <p:nvPr/>
        </p:nvSpPr>
        <p:spPr>
          <a:xfrm>
            <a:off x="4609641" y="2271134"/>
            <a:ext cx="6492240" cy="0"/>
          </a:xfrm>
          <a:prstGeom prst="line">
            <a:avLst/>
          </a:prstGeom>
          <a:ln cap="flat" w="38100">
            <a:solidFill>
              <a:srgbClr val="232B3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912200"/>
            <a:ext cx="14882676" cy="1358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8"/>
              </a:lnSpc>
            </a:pPr>
            <a:r>
              <a:rPr lang="en-US" sz="7998">
                <a:solidFill>
                  <a:srgbClr val="232B38"/>
                </a:solidFill>
                <a:latin typeface="Shrikhand"/>
                <a:ea typeface="Shrikhand"/>
                <a:cs typeface="Shrikhand"/>
                <a:sym typeface="Shrikhand"/>
              </a:rPr>
              <a:t>Dataset and Preprocessing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293204"/>
            <a:ext cx="14325004" cy="7526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I used a dataset containing information about books, including their titles, ratings, and languages.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First, I added rating categories to group books by average ratings.</a:t>
            </a:r>
          </a:p>
          <a:p>
            <a:pPr algn="l">
              <a:lnSpc>
                <a:spcPts val="4620"/>
              </a:lnSpc>
            </a:pP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I used one-hot encoding for categorical features like the rating range and language.</a:t>
            </a:r>
          </a:p>
          <a:p>
            <a:pPr algn="l">
              <a:lnSpc>
                <a:spcPts val="4620"/>
              </a:lnSpc>
            </a:pP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To normalize the data, I applied MinMaxScaler, ensuring all features had comparable ranges.</a:t>
            </a:r>
          </a:p>
          <a:p>
            <a:pPr algn="l">
              <a:lnSpc>
                <a:spcPts val="4620"/>
              </a:lnSpc>
            </a:pP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These preprocessing steps were crucial for the NearestNeighbors algorithm to perform efficiently.</a:t>
            </a:r>
          </a:p>
          <a:p>
            <a:pPr algn="l">
              <a:lnSpc>
                <a:spcPts val="462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2D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60758" y="9388426"/>
            <a:ext cx="3903912" cy="2129406"/>
          </a:xfrm>
          <a:custGeom>
            <a:avLst/>
            <a:gdLst/>
            <a:ahLst/>
            <a:cxnLst/>
            <a:rect r="r" b="b" t="t" l="l"/>
            <a:pathLst>
              <a:path h="2129406" w="3903912">
                <a:moveTo>
                  <a:pt x="3903912" y="0"/>
                </a:moveTo>
                <a:lnTo>
                  <a:pt x="0" y="0"/>
                </a:lnTo>
                <a:lnTo>
                  <a:pt x="0" y="2129407"/>
                </a:lnTo>
                <a:lnTo>
                  <a:pt x="3903912" y="2129407"/>
                </a:lnTo>
                <a:lnTo>
                  <a:pt x="390391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35426" y="-248203"/>
            <a:ext cx="3453247" cy="2079620"/>
          </a:xfrm>
          <a:custGeom>
            <a:avLst/>
            <a:gdLst/>
            <a:ahLst/>
            <a:cxnLst/>
            <a:rect r="r" b="b" t="t" l="l"/>
            <a:pathLst>
              <a:path h="2079620" w="3453247">
                <a:moveTo>
                  <a:pt x="0" y="0"/>
                </a:moveTo>
                <a:lnTo>
                  <a:pt x="3453247" y="0"/>
                </a:lnTo>
                <a:lnTo>
                  <a:pt x="3453247" y="2079620"/>
                </a:lnTo>
                <a:lnTo>
                  <a:pt x="0" y="20796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154396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842609" y="9316715"/>
            <a:ext cx="4696945" cy="1006288"/>
          </a:xfrm>
          <a:custGeom>
            <a:avLst/>
            <a:gdLst/>
            <a:ahLst/>
            <a:cxnLst/>
            <a:rect r="r" b="b" t="t" l="l"/>
            <a:pathLst>
              <a:path h="1006288" w="4696945">
                <a:moveTo>
                  <a:pt x="0" y="0"/>
                </a:moveTo>
                <a:lnTo>
                  <a:pt x="4696945" y="0"/>
                </a:lnTo>
                <a:lnTo>
                  <a:pt x="4696945" y="1006288"/>
                </a:lnTo>
                <a:lnTo>
                  <a:pt x="0" y="100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61509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5" id="5"/>
          <p:cNvSpPr/>
          <p:nvPr/>
        </p:nvSpPr>
        <p:spPr>
          <a:xfrm>
            <a:off x="3225155" y="2296831"/>
            <a:ext cx="8004089" cy="0"/>
          </a:xfrm>
          <a:prstGeom prst="line">
            <a:avLst/>
          </a:prstGeom>
          <a:ln cap="flat" w="38100">
            <a:solidFill>
              <a:srgbClr val="232B3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512485" y="876300"/>
            <a:ext cx="14159926" cy="1384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338"/>
              </a:lnSpc>
            </a:pPr>
            <a:r>
              <a:rPr lang="en-US" sz="8098">
                <a:solidFill>
                  <a:srgbClr val="232B38"/>
                </a:solidFill>
                <a:latin typeface="Shrikhand"/>
                <a:ea typeface="Shrikhand"/>
                <a:cs typeface="Shrikhand"/>
                <a:sym typeface="Shrikhand"/>
              </a:rPr>
              <a:t>Machine Learning Model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5890" y="2687356"/>
            <a:ext cx="13536521" cy="6964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A4031"/>
                </a:solidFill>
                <a:latin typeface="Raleway"/>
                <a:ea typeface="Raleway"/>
                <a:cs typeface="Raleway"/>
                <a:sym typeface="Raleway"/>
              </a:rPr>
              <a:t>The core of this system is the NearestNeighbors algorithm, which is part of scikit-learn.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3A4031"/>
                </a:solidFill>
                <a:latin typeface="Raleway"/>
                <a:ea typeface="Raleway"/>
                <a:cs typeface="Raleway"/>
                <a:sym typeface="Raleway"/>
              </a:rPr>
              <a:t>It works by finding the six closest neighbors to the input book based on features like ratings and language.</a:t>
            </a:r>
          </a:p>
          <a:p>
            <a:pPr algn="l">
              <a:lnSpc>
                <a:spcPts val="4620"/>
              </a:lnSpc>
            </a:pP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3A4031"/>
                </a:solidFill>
                <a:latin typeface="Raleway"/>
                <a:ea typeface="Raleway"/>
                <a:cs typeface="Raleway"/>
                <a:sym typeface="Raleway"/>
              </a:rPr>
              <a:t>The model was trained using a ball tree algorithm, which is highly efficient for this type of task.</a:t>
            </a:r>
          </a:p>
          <a:p>
            <a:pPr algn="l">
              <a:lnSpc>
                <a:spcPts val="4620"/>
              </a:lnSpc>
            </a:pP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A4031"/>
                </a:solidFill>
                <a:latin typeface="Raleway"/>
                <a:ea typeface="Raleway"/>
                <a:cs typeface="Raleway"/>
                <a:sym typeface="Raleway"/>
              </a:rPr>
              <a:t>When a user enters a book title, the backend looks up its position in the feature space and retrieves the nearest neighbors as recommendations</a:t>
            </a:r>
          </a:p>
          <a:p>
            <a:pPr algn="l">
              <a:lnSpc>
                <a:spcPts val="462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2D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84088" y="9258300"/>
            <a:ext cx="3903912" cy="2129406"/>
          </a:xfrm>
          <a:custGeom>
            <a:avLst/>
            <a:gdLst/>
            <a:ahLst/>
            <a:cxnLst/>
            <a:rect r="r" b="b" t="t" l="l"/>
            <a:pathLst>
              <a:path h="2129406" w="3903912">
                <a:moveTo>
                  <a:pt x="0" y="0"/>
                </a:moveTo>
                <a:lnTo>
                  <a:pt x="3903912" y="0"/>
                </a:lnTo>
                <a:lnTo>
                  <a:pt x="3903912" y="2129406"/>
                </a:lnTo>
                <a:lnTo>
                  <a:pt x="0" y="2129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false" rot="0">
            <a:off x="14834753" y="-11110"/>
            <a:ext cx="3453247" cy="2079620"/>
          </a:xfrm>
          <a:custGeom>
            <a:avLst/>
            <a:gdLst/>
            <a:ahLst/>
            <a:cxnLst/>
            <a:rect r="r" b="b" t="t" l="l"/>
            <a:pathLst>
              <a:path h="2079620" w="3453247">
                <a:moveTo>
                  <a:pt x="3453247" y="0"/>
                </a:moveTo>
                <a:lnTo>
                  <a:pt x="0" y="0"/>
                </a:lnTo>
                <a:lnTo>
                  <a:pt x="0" y="2079620"/>
                </a:lnTo>
                <a:lnTo>
                  <a:pt x="3453247" y="2079620"/>
                </a:lnTo>
                <a:lnTo>
                  <a:pt x="345324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154396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0" y="9280712"/>
            <a:ext cx="4696945" cy="1006288"/>
          </a:xfrm>
          <a:custGeom>
            <a:avLst/>
            <a:gdLst/>
            <a:ahLst/>
            <a:cxnLst/>
            <a:rect r="r" b="b" t="t" l="l"/>
            <a:pathLst>
              <a:path h="1006288" w="4696945">
                <a:moveTo>
                  <a:pt x="0" y="0"/>
                </a:moveTo>
                <a:lnTo>
                  <a:pt x="4696945" y="0"/>
                </a:lnTo>
                <a:lnTo>
                  <a:pt x="4696945" y="1006288"/>
                </a:lnTo>
                <a:lnTo>
                  <a:pt x="0" y="100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61509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627755" y="2313394"/>
            <a:ext cx="14598267" cy="404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Here is the workflow of the system: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The user inputs a book title on the frontend.</a:t>
            </a:r>
          </a:p>
          <a:p>
            <a:pPr algn="just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The title is sent to the backend through a POST request.</a:t>
            </a:r>
          </a:p>
          <a:p>
            <a:pPr algn="just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The backend checks the dataset and retrieves similar books using the trained model.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Finally, the recommendations are displayed back on the frontend.</a:t>
            </a:r>
          </a:p>
          <a:p>
            <a:pPr algn="l">
              <a:lnSpc>
                <a:spcPts val="462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27755" y="749545"/>
            <a:ext cx="10184798" cy="135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8"/>
              </a:lnSpc>
            </a:pPr>
            <a:r>
              <a:rPr lang="en-US" sz="7998">
                <a:solidFill>
                  <a:srgbClr val="232B38"/>
                </a:solidFill>
                <a:latin typeface="Shrikhand"/>
                <a:ea typeface="Shrikhand"/>
                <a:cs typeface="Shrikhand"/>
                <a:sym typeface="Shrikhand"/>
              </a:rPr>
              <a:t>Workflow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1488523" y="2108477"/>
            <a:ext cx="3777770" cy="19050"/>
          </a:xfrm>
          <a:prstGeom prst="line">
            <a:avLst/>
          </a:prstGeom>
          <a:ln cap="flat" w="38100">
            <a:solidFill>
              <a:srgbClr val="232B3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552395" y="5791448"/>
            <a:ext cx="11301259" cy="3489264"/>
          </a:xfrm>
          <a:custGeom>
            <a:avLst/>
            <a:gdLst/>
            <a:ahLst/>
            <a:cxnLst/>
            <a:rect r="r" b="b" t="t" l="l"/>
            <a:pathLst>
              <a:path h="3489264" w="11301259">
                <a:moveTo>
                  <a:pt x="0" y="0"/>
                </a:moveTo>
                <a:lnTo>
                  <a:pt x="11301259" y="0"/>
                </a:lnTo>
                <a:lnTo>
                  <a:pt x="11301259" y="3489264"/>
                </a:lnTo>
                <a:lnTo>
                  <a:pt x="0" y="34892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2D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60758" y="9388426"/>
            <a:ext cx="3903912" cy="2129406"/>
          </a:xfrm>
          <a:custGeom>
            <a:avLst/>
            <a:gdLst/>
            <a:ahLst/>
            <a:cxnLst/>
            <a:rect r="r" b="b" t="t" l="l"/>
            <a:pathLst>
              <a:path h="2129406" w="3903912">
                <a:moveTo>
                  <a:pt x="3903912" y="0"/>
                </a:moveTo>
                <a:lnTo>
                  <a:pt x="0" y="0"/>
                </a:lnTo>
                <a:lnTo>
                  <a:pt x="0" y="2129407"/>
                </a:lnTo>
                <a:lnTo>
                  <a:pt x="3903912" y="2129407"/>
                </a:lnTo>
                <a:lnTo>
                  <a:pt x="390391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35426" y="-248203"/>
            <a:ext cx="3453247" cy="2079620"/>
          </a:xfrm>
          <a:custGeom>
            <a:avLst/>
            <a:gdLst/>
            <a:ahLst/>
            <a:cxnLst/>
            <a:rect r="r" b="b" t="t" l="l"/>
            <a:pathLst>
              <a:path h="2079620" w="3453247">
                <a:moveTo>
                  <a:pt x="0" y="0"/>
                </a:moveTo>
                <a:lnTo>
                  <a:pt x="3453247" y="0"/>
                </a:lnTo>
                <a:lnTo>
                  <a:pt x="3453247" y="2079620"/>
                </a:lnTo>
                <a:lnTo>
                  <a:pt x="0" y="20796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154396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842609" y="9316715"/>
            <a:ext cx="4696945" cy="1006288"/>
          </a:xfrm>
          <a:custGeom>
            <a:avLst/>
            <a:gdLst/>
            <a:ahLst/>
            <a:cxnLst/>
            <a:rect r="r" b="b" t="t" l="l"/>
            <a:pathLst>
              <a:path h="1006288" w="4696945">
                <a:moveTo>
                  <a:pt x="0" y="0"/>
                </a:moveTo>
                <a:lnTo>
                  <a:pt x="4696945" y="0"/>
                </a:lnTo>
                <a:lnTo>
                  <a:pt x="4696945" y="1006288"/>
                </a:lnTo>
                <a:lnTo>
                  <a:pt x="0" y="100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61509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5" id="5"/>
          <p:cNvSpPr/>
          <p:nvPr/>
        </p:nvSpPr>
        <p:spPr>
          <a:xfrm flipV="true">
            <a:off x="4177103" y="2263809"/>
            <a:ext cx="7375376" cy="19050"/>
          </a:xfrm>
          <a:prstGeom prst="line">
            <a:avLst/>
          </a:prstGeom>
          <a:ln cap="flat" w="38100">
            <a:solidFill>
              <a:srgbClr val="232B3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413987" y="885825"/>
            <a:ext cx="13967192" cy="1358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8"/>
              </a:lnSpc>
            </a:pPr>
            <a:r>
              <a:rPr lang="en-US" sz="7998">
                <a:solidFill>
                  <a:srgbClr val="232B38"/>
                </a:solidFill>
                <a:latin typeface="Shrikhand"/>
                <a:ea typeface="Shrikhand"/>
                <a:cs typeface="Shrikhand"/>
                <a:sym typeface="Shrikhand"/>
              </a:rPr>
              <a:t>Challenges and Solutions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13987" y="2579384"/>
            <a:ext cx="12538016" cy="6383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While developing the project, I faced some challenges:</a:t>
            </a:r>
          </a:p>
          <a:p>
            <a:pPr algn="l">
              <a:lnSpc>
                <a:spcPts val="4620"/>
              </a:lnSpc>
            </a:pP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Dataset quality: The dataset contained some invalid entries, which I handled using preprocessing techniques.</a:t>
            </a:r>
          </a:p>
          <a:p>
            <a:pPr algn="l">
              <a:lnSpc>
                <a:spcPts val="4620"/>
              </a:lnSpc>
            </a:pP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Scalability: With a large dataset, performance could degrade. I optimized the model using efficient algorithms like ball tree.</a:t>
            </a:r>
          </a:p>
          <a:p>
            <a:pPr algn="l">
              <a:lnSpc>
                <a:spcPts val="4620"/>
              </a:lnSpc>
            </a:pP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User experience: I improved the frontend to make it more interactive and responsive.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2D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84088" y="9258300"/>
            <a:ext cx="3903912" cy="2129406"/>
          </a:xfrm>
          <a:custGeom>
            <a:avLst/>
            <a:gdLst/>
            <a:ahLst/>
            <a:cxnLst/>
            <a:rect r="r" b="b" t="t" l="l"/>
            <a:pathLst>
              <a:path h="2129406" w="3903912">
                <a:moveTo>
                  <a:pt x="0" y="0"/>
                </a:moveTo>
                <a:lnTo>
                  <a:pt x="3903912" y="0"/>
                </a:lnTo>
                <a:lnTo>
                  <a:pt x="3903912" y="2129406"/>
                </a:lnTo>
                <a:lnTo>
                  <a:pt x="0" y="2129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false" rot="0">
            <a:off x="14834753" y="-11110"/>
            <a:ext cx="3453247" cy="2079620"/>
          </a:xfrm>
          <a:custGeom>
            <a:avLst/>
            <a:gdLst/>
            <a:ahLst/>
            <a:cxnLst/>
            <a:rect r="r" b="b" t="t" l="l"/>
            <a:pathLst>
              <a:path h="2079620" w="3453247">
                <a:moveTo>
                  <a:pt x="3453247" y="0"/>
                </a:moveTo>
                <a:lnTo>
                  <a:pt x="0" y="0"/>
                </a:lnTo>
                <a:lnTo>
                  <a:pt x="0" y="2079620"/>
                </a:lnTo>
                <a:lnTo>
                  <a:pt x="3453247" y="2079620"/>
                </a:lnTo>
                <a:lnTo>
                  <a:pt x="345324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154396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0" y="9280712"/>
            <a:ext cx="4696945" cy="1006288"/>
          </a:xfrm>
          <a:custGeom>
            <a:avLst/>
            <a:gdLst/>
            <a:ahLst/>
            <a:cxnLst/>
            <a:rect r="r" b="b" t="t" l="l"/>
            <a:pathLst>
              <a:path h="1006288" w="4696945">
                <a:moveTo>
                  <a:pt x="0" y="0"/>
                </a:moveTo>
                <a:lnTo>
                  <a:pt x="4696945" y="0"/>
                </a:lnTo>
                <a:lnTo>
                  <a:pt x="4696945" y="1006288"/>
                </a:lnTo>
                <a:lnTo>
                  <a:pt x="0" y="100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61509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5" id="5"/>
          <p:cNvSpPr/>
          <p:nvPr/>
        </p:nvSpPr>
        <p:spPr>
          <a:xfrm>
            <a:off x="2754444" y="2087560"/>
            <a:ext cx="9361751" cy="0"/>
          </a:xfrm>
          <a:prstGeom prst="line">
            <a:avLst/>
          </a:prstGeom>
          <a:ln cap="flat" w="38100">
            <a:solidFill>
              <a:srgbClr val="232B3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7787859" y="3725468"/>
            <a:ext cx="10257360" cy="3376251"/>
          </a:xfrm>
          <a:custGeom>
            <a:avLst/>
            <a:gdLst/>
            <a:ahLst/>
            <a:cxnLst/>
            <a:rect r="r" b="b" t="t" l="l"/>
            <a:pathLst>
              <a:path h="3376251" w="10257360">
                <a:moveTo>
                  <a:pt x="0" y="0"/>
                </a:moveTo>
                <a:lnTo>
                  <a:pt x="10257360" y="0"/>
                </a:lnTo>
                <a:lnTo>
                  <a:pt x="10257360" y="3376251"/>
                </a:lnTo>
                <a:lnTo>
                  <a:pt x="0" y="337625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950" t="0" r="-422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5210" y="2463733"/>
            <a:ext cx="7465430" cy="6364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Here are some results: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Inputting 'The Great Gatsby' gives recommendations like 'To Kill a Mockingbird' and '1984'.</a:t>
            </a:r>
          </a:p>
          <a:p>
            <a:pPr algn="l">
              <a:lnSpc>
                <a:spcPts val="4620"/>
              </a:lnSpc>
            </a:pP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The system is responsive and accurate, even for diverse inputs.</a:t>
            </a:r>
          </a:p>
          <a:p>
            <a:pPr algn="l">
              <a:lnSpc>
                <a:spcPts val="4620"/>
              </a:lnSpc>
            </a:pP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Now, I’ll demonstrate the project live to show how it works."</a:t>
            </a:r>
          </a:p>
          <a:p>
            <a:pPr algn="l">
              <a:lnSpc>
                <a:spcPts val="462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22429" y="709578"/>
            <a:ext cx="14930860" cy="135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8"/>
              </a:lnSpc>
            </a:pPr>
            <a:r>
              <a:rPr lang="en-US" sz="7998">
                <a:solidFill>
                  <a:srgbClr val="232B38"/>
                </a:solidFill>
                <a:latin typeface="Shrikhand"/>
                <a:ea typeface="Shrikhand"/>
                <a:cs typeface="Shrikhand"/>
                <a:sym typeface="Shrikhand"/>
              </a:rPr>
              <a:t>Results and Demonstration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DAGXwkElARU</dc:identifier>
  <dcterms:modified xsi:type="dcterms:W3CDTF">2011-08-01T06:04:30Z</dcterms:modified>
  <cp:revision>1</cp:revision>
  <dc:title>Blue and Black Geometric Abstract Project Presentation</dc:title>
</cp:coreProperties>
</file>