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8" r:id="rId1"/>
  </p:sldMasterIdLst>
  <p:notesMasterIdLst>
    <p:notesMasterId r:id="rId22"/>
  </p:notesMasterIdLst>
  <p:sldIdLst>
    <p:sldId id="270" r:id="rId2"/>
    <p:sldId id="257" r:id="rId3"/>
    <p:sldId id="268" r:id="rId4"/>
    <p:sldId id="259" r:id="rId5"/>
    <p:sldId id="272" r:id="rId6"/>
    <p:sldId id="276" r:id="rId7"/>
    <p:sldId id="287" r:id="rId8"/>
    <p:sldId id="258" r:id="rId9"/>
    <p:sldId id="288" r:id="rId10"/>
    <p:sldId id="279" r:id="rId11"/>
    <p:sldId id="290" r:id="rId12"/>
    <p:sldId id="291" r:id="rId13"/>
    <p:sldId id="292" r:id="rId14"/>
    <p:sldId id="284" r:id="rId15"/>
    <p:sldId id="293" r:id="rId16"/>
    <p:sldId id="283" r:id="rId17"/>
    <p:sldId id="277" r:id="rId18"/>
    <p:sldId id="267" r:id="rId19"/>
    <p:sldId id="269" r:id="rId20"/>
    <p:sldId id="29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5E8C17C0-EDC9-40C5-9D99-BAE794ADEE2D}">
          <p14:sldIdLst>
            <p14:sldId id="270"/>
            <p14:sldId id="257"/>
            <p14:sldId id="268"/>
            <p14:sldId id="259"/>
            <p14:sldId id="272"/>
            <p14:sldId id="276"/>
            <p14:sldId id="287"/>
            <p14:sldId id="258"/>
            <p14:sldId id="288"/>
            <p14:sldId id="279"/>
            <p14:sldId id="290"/>
            <p14:sldId id="291"/>
            <p14:sldId id="292"/>
            <p14:sldId id="284"/>
            <p14:sldId id="293"/>
            <p14:sldId id="283"/>
            <p14:sldId id="277"/>
            <p14:sldId id="267"/>
            <p14:sldId id="269"/>
            <p14:sldId id="294"/>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256" autoAdjust="0"/>
    <p:restoredTop sz="94660"/>
  </p:normalViewPr>
  <p:slideViewPr>
    <p:cSldViewPr snapToGrid="0">
      <p:cViewPr varScale="1">
        <p:scale>
          <a:sx n="40" d="100"/>
          <a:sy n="40" d="100"/>
        </p:scale>
        <p:origin x="-132" y="-17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037FCD-77CD-4FDA-992B-17B891927B37}" type="datetimeFigureOut">
              <a:rPr lang="en-US" smtClean="0"/>
              <a:pPr/>
              <a:t>6/13/2023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5D92D5-CDF8-46C9-9708-53BA9BD6C4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C863-23F5-43FB-9569-C3A97726108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358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392499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159413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extLst>
      <p:ext uri="{BB962C8B-B14F-4D97-AF65-F5344CB8AC3E}">
        <p14:creationId xmlns="" xmlns:p14="http://schemas.microsoft.com/office/powerpoint/2010/main" val="340840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276178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81C863-23F5-43FB-9569-C3A97726108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2344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14784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12222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172621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119238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D2A333E-9A04-40AD-B2B4-E1DD21F7D44C}" type="datetimeFigureOut">
              <a:rPr lang="en-IN" smtClean="0"/>
              <a:pPr/>
              <a:t>13-06-2023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419964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333E-9A04-40AD-B2B4-E1DD21F7D44C}" type="datetimeFigureOut">
              <a:rPr lang="en-IN" smtClean="0"/>
              <a:pPr/>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81C863-23F5-43FB-9569-C3A97726108C}" type="slidenum">
              <a:rPr lang="en-IN" smtClean="0"/>
              <a:pPr/>
              <a:t>‹#›</a:t>
            </a:fld>
            <a:endParaRPr lang="en-IN"/>
          </a:p>
        </p:txBody>
      </p:sp>
    </p:spTree>
    <p:extLst>
      <p:ext uri="{BB962C8B-B14F-4D97-AF65-F5344CB8AC3E}">
        <p14:creationId xmlns="" xmlns:p14="http://schemas.microsoft.com/office/powerpoint/2010/main" val="700792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D2A333E-9A04-40AD-B2B4-E1DD21F7D44C}" type="datetimeFigureOut">
              <a:rPr lang="en-IN" smtClean="0"/>
              <a:pPr/>
              <a:t>13-06-2023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581C863-23F5-43FB-9569-C3A97726108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97474404"/>
      </p:ext>
    </p:extLst>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 id="2147484330"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32909681_Design_and_Development_of_an_Arduino_Based_Electronic_Voting_System" TargetMode="External"/><Relationship Id="rId2" Type="http://schemas.openxmlformats.org/officeDocument/2006/relationships/hyperlink" Target="https://ijcrt.org/papers/IJCRT2205157.pdf" TargetMode="External"/><Relationship Id="rId1" Type="http://schemas.openxmlformats.org/officeDocument/2006/relationships/slideLayout" Target="../slideLayouts/slideLayout2.xml"/><Relationship Id="rId6" Type="http://schemas.openxmlformats.org/officeDocument/2006/relationships/hyperlink" Target="http://www.ijarse.com/images/fullpdf/1522501810_BIT814jarse.pdf" TargetMode="External"/><Relationship Id="rId5" Type="http://schemas.openxmlformats.org/officeDocument/2006/relationships/hyperlink" Target="https://www.ijnrd.org/papers/IJNRD1805004.pdf" TargetMode="External"/><Relationship Id="rId4" Type="http://schemas.openxmlformats.org/officeDocument/2006/relationships/hyperlink" Target="https://ijariie.com/AdminUploadPdf/Secured_Fingerprint_Based_Voting_System_using_IoT_ijariie1638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40" name="TextBox 339"/>
          <p:cNvSpPr txBox="1"/>
          <p:nvPr/>
        </p:nvSpPr>
        <p:spPr>
          <a:xfrm>
            <a:off x="-3" y="1423451"/>
            <a:ext cx="12192000" cy="1615823"/>
          </a:xfrm>
          <a:prstGeom prst="rect">
            <a:avLst/>
          </a:prstGeom>
          <a:noFill/>
        </p:spPr>
        <p:txBody>
          <a:bodyPr wrap="square" lIns="121917" tIns="60958" rIns="121917" bIns="60958" rtlCol="0">
            <a:spAutoFit/>
          </a:bodyPr>
          <a:lstStyle/>
          <a:p>
            <a:pPr algn="ctr"/>
            <a:endParaRPr lang="en-IN" sz="3700" b="1" dirty="0">
              <a:latin typeface="Times New Roman" pitchFamily="18" charset="0"/>
              <a:cs typeface="Times New Roman" pitchFamily="18" charset="0"/>
            </a:endParaRPr>
          </a:p>
          <a:p>
            <a:pPr algn="ctr"/>
            <a:r>
              <a:rPr lang="en-US" sz="3000" b="1" dirty="0">
                <a:latin typeface="Times New Roman" pitchFamily="18" charset="0"/>
                <a:cs typeface="Times New Roman" pitchFamily="18" charset="0"/>
              </a:rPr>
              <a:t>Arduino-Based Fingerprint Voting System: Ensuring Accurate </a:t>
            </a:r>
          </a:p>
          <a:p>
            <a:pPr algn="ctr"/>
            <a:r>
              <a:rPr lang="en-US" sz="3000" b="1" dirty="0">
                <a:latin typeface="Times New Roman" pitchFamily="18" charset="0"/>
                <a:cs typeface="Times New Roman" pitchFamily="18" charset="0"/>
              </a:rPr>
              <a:t>and Fraud-Free Election</a:t>
            </a:r>
          </a:p>
        </p:txBody>
      </p:sp>
      <p:sp>
        <p:nvSpPr>
          <p:cNvPr id="341" name="Rectangle 340"/>
          <p:cNvSpPr/>
          <p:nvPr/>
        </p:nvSpPr>
        <p:spPr>
          <a:xfrm>
            <a:off x="3" y="2468893"/>
            <a:ext cx="12191999" cy="861770"/>
          </a:xfrm>
          <a:prstGeom prst="rect">
            <a:avLst/>
          </a:prstGeom>
        </p:spPr>
        <p:txBody>
          <a:bodyPr wrap="square" lIns="121917" tIns="60958" rIns="121917" bIns="60958">
            <a:spAutoFit/>
          </a:bodyPr>
          <a:lstStyle/>
          <a:p>
            <a:pPr algn="ctr"/>
            <a:endParaRPr lang="en-IN" sz="2400" b="1" dirty="0">
              <a:latin typeface="Times New Roman" pitchFamily="18" charset="0"/>
              <a:cs typeface="Times New Roman" pitchFamily="18" charset="0"/>
            </a:endParaRPr>
          </a:p>
          <a:p>
            <a:pPr algn="ctr"/>
            <a:endParaRPr lang="en-US" sz="2400" b="1" dirty="0">
              <a:latin typeface="Times New Roman" pitchFamily="18" charset="0"/>
              <a:cs typeface="Times New Roman" pitchFamily="18" charset="0"/>
            </a:endParaRPr>
          </a:p>
        </p:txBody>
      </p:sp>
      <p:sp>
        <p:nvSpPr>
          <p:cNvPr id="342" name="Rectangle 341"/>
          <p:cNvSpPr/>
          <p:nvPr/>
        </p:nvSpPr>
        <p:spPr>
          <a:xfrm>
            <a:off x="119674" y="3429000"/>
            <a:ext cx="11952651" cy="1277269"/>
          </a:xfrm>
          <a:prstGeom prst="rect">
            <a:avLst/>
          </a:prstGeom>
        </p:spPr>
        <p:txBody>
          <a:bodyPr wrap="square" lIns="121917" tIns="60958" rIns="121917" bIns="60958">
            <a:spAutoFit/>
          </a:bodyPr>
          <a:lstStyle/>
          <a:p>
            <a:pPr algn="ctr">
              <a:lnSpc>
                <a:spcPct val="150000"/>
              </a:lnSpc>
            </a:pPr>
            <a:r>
              <a:rPr lang="en-IN" b="1" dirty="0">
                <a:solidFill>
                  <a:schemeClr val="tx1"/>
                </a:solidFill>
                <a:latin typeface="Times New Roman" panose="02020603050405020304" pitchFamily="18" charset="0"/>
                <a:cs typeface="Times New Roman" panose="02020603050405020304" pitchFamily="18" charset="0"/>
              </a:rPr>
              <a:t>UNDER THE GUIDANCE OF </a:t>
            </a:r>
            <a:endParaRPr lang="en-IN" b="1" i="1"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IN" b="1" dirty="0" err="1">
                <a:solidFill>
                  <a:schemeClr val="tx1"/>
                </a:solidFill>
                <a:latin typeface="Times New Roman" panose="02020603050405020304" pitchFamily="18" charset="0"/>
                <a:cs typeface="Times New Roman" panose="02020603050405020304" pitchFamily="18" charset="0"/>
              </a:rPr>
              <a:t>Dr.</a:t>
            </a:r>
            <a:r>
              <a:rPr lang="en-IN" b="1" dirty="0">
                <a:solidFill>
                  <a:schemeClr val="tx1"/>
                </a:solidFill>
                <a:latin typeface="Times New Roman" panose="02020603050405020304" pitchFamily="18" charset="0"/>
                <a:cs typeface="Times New Roman" panose="02020603050405020304" pitchFamily="18" charset="0"/>
              </a:rPr>
              <a:t> SHARANABASAPPA  </a:t>
            </a:r>
            <a:r>
              <a:rPr lang="en-IN" b="1" dirty="0">
                <a:latin typeface="Times New Roman" panose="02020603050405020304" pitchFamily="18" charset="0"/>
                <a:cs typeface="Times New Roman" panose="02020603050405020304" pitchFamily="18" charset="0"/>
              </a:rPr>
              <a:t>C GADAGE</a:t>
            </a:r>
            <a:endParaRPr lang="en-IN" b="1"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IN" sz="1400" dirty="0">
                <a:latin typeface="Times New Roman" panose="02020603050405020304" pitchFamily="18" charset="0"/>
                <a:cs typeface="Times New Roman" panose="02020603050405020304" pitchFamily="18" charset="0"/>
              </a:rPr>
              <a:t>(ASST. </a:t>
            </a:r>
            <a:r>
              <a:rPr lang="en-IN" sz="1400" dirty="0">
                <a:solidFill>
                  <a:schemeClr val="tx1"/>
                </a:solidFill>
                <a:latin typeface="Times New Roman" panose="02020603050405020304" pitchFamily="18" charset="0"/>
                <a:cs typeface="Times New Roman" panose="02020603050405020304" pitchFamily="18" charset="0"/>
              </a:rPr>
              <a:t>PROFESSOR, DEPT OF CSE)</a:t>
            </a:r>
          </a:p>
        </p:txBody>
      </p:sp>
      <p:sp>
        <p:nvSpPr>
          <p:cNvPr id="343" name="Rectangle 342"/>
          <p:cNvSpPr/>
          <p:nvPr/>
        </p:nvSpPr>
        <p:spPr>
          <a:xfrm flipH="1">
            <a:off x="8535624" y="4467546"/>
            <a:ext cx="3258269" cy="1692767"/>
          </a:xfrm>
          <a:prstGeom prst="rect">
            <a:avLst/>
          </a:prstGeom>
        </p:spPr>
        <p:txBody>
          <a:bodyPr wrap="square" lIns="121917" tIns="60958" rIns="121917" bIns="60958">
            <a:spAutoFit/>
          </a:bodyPr>
          <a:lstStyle/>
          <a:p>
            <a:pPr algn="just"/>
            <a:endParaRPr lang="en-IN" b="1" dirty="0">
              <a:latin typeface="Times New Roman" pitchFamily="18" charset="0"/>
              <a:cs typeface="Times New Roman" pitchFamily="18" charset="0"/>
            </a:endParaRPr>
          </a:p>
          <a:p>
            <a:pPr algn="just"/>
            <a:r>
              <a:rPr lang="en-IN" b="1" u="sng" dirty="0">
                <a:latin typeface="Times New Roman" pitchFamily="18" charset="0"/>
                <a:cs typeface="Times New Roman" pitchFamily="18" charset="0"/>
              </a:rPr>
              <a:t>PRESENTED BY:</a:t>
            </a:r>
          </a:p>
          <a:p>
            <a:pPr algn="just"/>
            <a:r>
              <a:rPr lang="en-IN" b="1" u="sng" dirty="0">
                <a:latin typeface="Times New Roman" pitchFamily="18" charset="0"/>
                <a:cs typeface="Times New Roman" pitchFamily="18" charset="0"/>
              </a:rPr>
              <a:t> </a:t>
            </a:r>
          </a:p>
          <a:p>
            <a:pPr algn="just"/>
            <a:r>
              <a:rPr lang="en-IN" sz="1600" dirty="0">
                <a:latin typeface="Times New Roman" pitchFamily="18" charset="0"/>
                <a:cs typeface="Times New Roman" pitchFamily="18" charset="0"/>
              </a:rPr>
              <a:t>ABHAY H D (3PD19CS001)</a:t>
            </a:r>
          </a:p>
          <a:p>
            <a:pPr algn="just"/>
            <a:r>
              <a:rPr lang="en-IN" sz="1600" dirty="0">
                <a:latin typeface="Times New Roman" pitchFamily="18" charset="0"/>
                <a:cs typeface="Times New Roman" pitchFamily="18" charset="0"/>
              </a:rPr>
              <a:t>MADHURI R S (3PD19CS037)</a:t>
            </a:r>
          </a:p>
          <a:p>
            <a:pPr algn="just"/>
            <a:r>
              <a:rPr lang="en-IN" sz="1600" dirty="0">
                <a:latin typeface="Times New Roman" pitchFamily="18" charset="0"/>
                <a:cs typeface="Times New Roman" pitchFamily="18" charset="0"/>
              </a:rPr>
              <a:t>MANSI B(3PD19CS043)</a:t>
            </a:r>
            <a:endParaRPr lang="en-US" sz="1600" dirty="0"/>
          </a:p>
        </p:txBody>
      </p:sp>
      <p:pic>
        <p:nvPicPr>
          <p:cNvPr id="3" name="Picture 2">
            <a:extLst>
              <a:ext uri="{FF2B5EF4-FFF2-40B4-BE49-F238E27FC236}">
                <a16:creationId xmlns="" xmlns:a16="http://schemas.microsoft.com/office/drawing/2014/main" id="{0E459F43-2922-4BBA-AEA8-B5589A911075}"/>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643484" y="50697"/>
            <a:ext cx="905031" cy="799974"/>
          </a:xfrm>
          <a:prstGeom prst="rect">
            <a:avLst/>
          </a:prstGeom>
        </p:spPr>
      </p:pic>
      <p:sp>
        <p:nvSpPr>
          <p:cNvPr id="4" name="TextBox 3">
            <a:extLst>
              <a:ext uri="{FF2B5EF4-FFF2-40B4-BE49-F238E27FC236}">
                <a16:creationId xmlns="" xmlns:a16="http://schemas.microsoft.com/office/drawing/2014/main" id="{95AFA139-5DD8-45A6-8605-9EFF14C1747F}"/>
              </a:ext>
            </a:extLst>
          </p:cNvPr>
          <p:cNvSpPr txBox="1"/>
          <p:nvPr/>
        </p:nvSpPr>
        <p:spPr>
          <a:xfrm>
            <a:off x="669472" y="752187"/>
            <a:ext cx="10853057" cy="1015663"/>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POOJYA DODDAPPA APPA COLLEGE OF ENGINEERING </a:t>
            </a:r>
          </a:p>
          <a:p>
            <a:pPr algn="ctr"/>
            <a:r>
              <a:rPr lang="en-US" sz="3000" b="1" dirty="0">
                <a:latin typeface="Times New Roman" panose="02020603050405020304" pitchFamily="18" charset="0"/>
                <a:cs typeface="Times New Roman" panose="02020603050405020304" pitchFamily="18" charset="0"/>
              </a:rPr>
              <a:t>KALABURGI</a:t>
            </a:r>
            <a:endParaRPr lang="en-I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1171C668-BAD6-25DF-DEE9-1F2559D79686}"/>
              </a:ext>
            </a:extLst>
          </p:cNvPr>
          <p:cNvSpPr txBox="1"/>
          <p:nvPr/>
        </p:nvSpPr>
        <p:spPr>
          <a:xfrm>
            <a:off x="1221641" y="4268147"/>
            <a:ext cx="6958173"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FINGERPRINT MODULE</a:t>
            </a:r>
            <a:r>
              <a:rPr lang="en-US" sz="2000" dirty="0">
                <a:latin typeface="Times New Roman" panose="02020603050405020304" pitchFamily="18" charset="0"/>
                <a:cs typeface="Times New Roman" panose="02020603050405020304" pitchFamily="18" charset="0"/>
              </a:rPr>
              <a:t>: We are using R305 fingerprint module to </a:t>
            </a:r>
            <a:r>
              <a:rPr lang="en-US" sz="2000" dirty="0" err="1">
                <a:latin typeface="Times New Roman" panose="02020603050405020304" pitchFamily="18" charset="0"/>
                <a:cs typeface="Times New Roman" panose="02020603050405020304" pitchFamily="18" charset="0"/>
              </a:rPr>
              <a:t>enrol</a:t>
            </a:r>
            <a:r>
              <a:rPr lang="en-US" sz="2000" dirty="0">
                <a:latin typeface="Times New Roman" panose="02020603050405020304" pitchFamily="18" charset="0"/>
                <a:cs typeface="Times New Roman" panose="02020603050405020304" pitchFamily="18" charset="0"/>
              </a:rPr>
              <a:t> biometric data and verification of authorized voter to allow them to vote. There’s high power DSP Chip that does the image rendering, calculation, feature-finding, and searching.</a:t>
            </a:r>
            <a:endParaRPr lang="en-IN"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 xmlns:a16="http://schemas.microsoft.com/office/drawing/2014/main" id="{20C1F2CD-8356-47E0-D931-CCEE7D06CAA8}"/>
              </a:ext>
            </a:extLst>
          </p:cNvPr>
          <p:cNvSpPr>
            <a:spLocks noGrp="1"/>
          </p:cNvSpPr>
          <p:nvPr>
            <p:ph type="title"/>
          </p:nvPr>
        </p:nvSpPr>
        <p:spPr>
          <a:xfrm>
            <a:off x="1097280" y="692328"/>
            <a:ext cx="10058400" cy="731520"/>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COMPONENT DESCRIPTION</a:t>
            </a:r>
          </a:p>
        </p:txBody>
      </p:sp>
      <p:sp>
        <p:nvSpPr>
          <p:cNvPr id="3" name="Content Placeholder 2">
            <a:extLst>
              <a:ext uri="{FF2B5EF4-FFF2-40B4-BE49-F238E27FC236}">
                <a16:creationId xmlns="" xmlns:a16="http://schemas.microsoft.com/office/drawing/2014/main" id="{48EA0CB3-EF57-5D06-128F-B0A0D1C5D454}"/>
              </a:ext>
            </a:extLst>
          </p:cNvPr>
          <p:cNvSpPr>
            <a:spLocks noGrp="1"/>
          </p:cNvSpPr>
          <p:nvPr>
            <p:ph idx="1"/>
          </p:nvPr>
        </p:nvSpPr>
        <p:spPr>
          <a:xfrm>
            <a:off x="1178054" y="2020948"/>
            <a:ext cx="7001760" cy="1291419"/>
          </a:xfrm>
        </p:spPr>
        <p:txBody>
          <a:bodyPr>
            <a:normAutofit/>
          </a:bodyPr>
          <a:lstStyle/>
          <a:p>
            <a:pPr algn="just"/>
            <a:r>
              <a:rPr lang="en-US" b="1" dirty="0">
                <a:solidFill>
                  <a:schemeClr val="tx1"/>
                </a:solidFill>
                <a:latin typeface="Times New Roman" panose="02020603050405020304" pitchFamily="18" charset="0"/>
                <a:cs typeface="Times New Roman" panose="02020603050405020304" pitchFamily="18" charset="0"/>
              </a:rPr>
              <a:t>GSM Module</a:t>
            </a:r>
            <a:r>
              <a:rPr lang="en-US" dirty="0">
                <a:solidFill>
                  <a:schemeClr val="tx1"/>
                </a:solidFill>
                <a:latin typeface="Times New Roman" panose="02020603050405020304" pitchFamily="18" charset="0"/>
                <a:cs typeface="Times New Roman" panose="02020603050405020304" pitchFamily="18" charset="0"/>
              </a:rPr>
              <a:t>: In this project GSM module is used to send messages to every citizen to successful casting of vote, send alert messages to people who left to cast their vote and also send alert message to nearest police station.</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FDACD540-A3DC-D665-B0D1-BED68E8D2CA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141813" y="4120468"/>
            <a:ext cx="3302000" cy="1778895"/>
          </a:xfrm>
          <a:prstGeom prst="rect">
            <a:avLst/>
          </a:prstGeom>
        </p:spPr>
      </p:pic>
      <p:pic>
        <p:nvPicPr>
          <p:cNvPr id="5" name="Picture 4">
            <a:extLst>
              <a:ext uri="{FF2B5EF4-FFF2-40B4-BE49-F238E27FC236}">
                <a16:creationId xmlns="" xmlns:a16="http://schemas.microsoft.com/office/drawing/2014/main" id="{4FE7B5BD-B99A-432A-93FF-A29BA3BD2B04}"/>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490906" y="1681932"/>
            <a:ext cx="2603814" cy="2111200"/>
          </a:xfrm>
          <a:prstGeom prst="rect">
            <a:avLst/>
          </a:prstGeom>
        </p:spPr>
      </p:pic>
    </p:spTree>
    <p:extLst>
      <p:ext uri="{BB962C8B-B14F-4D97-AF65-F5344CB8AC3E}">
        <p14:creationId xmlns="" xmlns:p14="http://schemas.microsoft.com/office/powerpoint/2010/main" val="268849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781197-16ED-4EEF-A24A-EB19A930B020}"/>
              </a:ext>
            </a:extLst>
          </p:cNvPr>
          <p:cNvSpPr txBox="1">
            <a:spLocks/>
          </p:cNvSpPr>
          <p:nvPr/>
        </p:nvSpPr>
        <p:spPr>
          <a:xfrm>
            <a:off x="807463" y="681135"/>
            <a:ext cx="6506746" cy="96478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US" sz="2000" b="1" dirty="0">
                <a:solidFill>
                  <a:schemeClr val="tx1"/>
                </a:solidFill>
                <a:latin typeface="Times New Roman" panose="02020603050405020304" pitchFamily="18" charset="0"/>
                <a:cs typeface="Times New Roman" panose="02020603050405020304" pitchFamily="18" charset="0"/>
              </a:rPr>
              <a:t>LCD DISPLAY</a:t>
            </a:r>
            <a:r>
              <a:rPr lang="en-US" sz="2000" dirty="0">
                <a:solidFill>
                  <a:schemeClr val="tx1"/>
                </a:solidFill>
                <a:latin typeface="Times New Roman" panose="02020603050405020304" pitchFamily="18" charset="0"/>
                <a:cs typeface="Times New Roman" panose="02020603050405020304" pitchFamily="18" charset="0"/>
              </a:rPr>
              <a:t>: Here the voter will be allowed to proceed with choosing their preferred candidate from the panel of buttons, the final vote is displayed onto LCD for satisfaction of voters.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30C055F0-4C9E-4D7D-8043-E41F3F22F671}"/>
              </a:ext>
            </a:extLst>
          </p:cNvPr>
          <p:cNvSpPr txBox="1">
            <a:spLocks/>
          </p:cNvSpPr>
          <p:nvPr/>
        </p:nvSpPr>
        <p:spPr>
          <a:xfrm>
            <a:off x="718257" y="3368500"/>
            <a:ext cx="6595951" cy="153007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b="1" dirty="0">
                <a:solidFill>
                  <a:schemeClr val="tx1"/>
                </a:solidFill>
                <a:latin typeface="Times New Roman" panose="02020603050405020304" pitchFamily="18" charset="0"/>
                <a:cs typeface="Times New Roman" panose="02020603050405020304" pitchFamily="18" charset="0"/>
              </a:rPr>
              <a:t>ESP8266-01WIFI </a:t>
            </a:r>
            <a:r>
              <a:rPr lang="en-US" b="1" dirty="0" smtClean="0">
                <a:solidFill>
                  <a:schemeClr val="tx1"/>
                </a:solidFill>
                <a:latin typeface="Times New Roman" panose="02020603050405020304" pitchFamily="18" charset="0"/>
                <a:cs typeface="Times New Roman" panose="02020603050405020304" pitchFamily="18" charset="0"/>
              </a:rPr>
              <a:t>MODULE</a:t>
            </a:r>
            <a:r>
              <a:rPr lang="en-US" dirty="0" smtClean="0">
                <a:solidFill>
                  <a:schemeClr val="tx1"/>
                </a:solidFill>
                <a:latin typeface="Times New Roman" panose="02020603050405020304" pitchFamily="18" charset="0"/>
                <a:cs typeface="Times New Roman" panose="02020603050405020304" pitchFamily="18" charset="0"/>
              </a:rPr>
              <a:t>: This </a:t>
            </a:r>
            <a:r>
              <a:rPr lang="en-US" dirty="0">
                <a:solidFill>
                  <a:schemeClr val="tx1"/>
                </a:solidFill>
                <a:latin typeface="Times New Roman" panose="02020603050405020304" pitchFamily="18" charset="0"/>
                <a:cs typeface="Times New Roman" panose="02020603050405020304" pitchFamily="18" charset="0"/>
              </a:rPr>
              <a:t>module is used to sending polling votes to respective party automatically when citizens cast their votes and results to firebase Real time Database.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E47FDEE3-1B3F-424B-BFDB-D42ABB1EA8BA}"/>
              </a:ext>
            </a:extLst>
          </p:cNvPr>
          <p:cNvPicPr>
            <a:picLocks noChangeAspect="1"/>
          </p:cNvPicPr>
          <p:nvPr/>
        </p:nvPicPr>
        <p:blipFill>
          <a:blip r:embed="rId2"/>
          <a:stretch>
            <a:fillRect/>
          </a:stretch>
        </p:blipFill>
        <p:spPr>
          <a:xfrm>
            <a:off x="7610454" y="235014"/>
            <a:ext cx="3774083" cy="1570962"/>
          </a:xfrm>
          <a:prstGeom prst="rect">
            <a:avLst/>
          </a:prstGeom>
        </p:spPr>
      </p:pic>
      <p:pic>
        <p:nvPicPr>
          <p:cNvPr id="5" name="Picture 4">
            <a:extLst>
              <a:ext uri="{FF2B5EF4-FFF2-40B4-BE49-F238E27FC236}">
                <a16:creationId xmlns="" xmlns:a16="http://schemas.microsoft.com/office/drawing/2014/main" id="{1AA4B123-46BD-4B87-8233-2B3CE39B309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832586" y="3028862"/>
            <a:ext cx="3846230" cy="1851587"/>
          </a:xfrm>
          <a:prstGeom prst="rect">
            <a:avLst/>
          </a:prstGeom>
        </p:spPr>
      </p:pic>
    </p:spTree>
    <p:extLst>
      <p:ext uri="{BB962C8B-B14F-4D97-AF65-F5344CB8AC3E}">
        <p14:creationId xmlns="" xmlns:p14="http://schemas.microsoft.com/office/powerpoint/2010/main" val="312735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E056944-8634-4162-9B6E-832166B24068}"/>
              </a:ext>
            </a:extLst>
          </p:cNvPr>
          <p:cNvSpPr txBox="1">
            <a:spLocks/>
          </p:cNvSpPr>
          <p:nvPr/>
        </p:nvSpPr>
        <p:spPr>
          <a:xfrm>
            <a:off x="213361" y="609600"/>
            <a:ext cx="11562079" cy="14151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b="1" dirty="0">
                <a:solidFill>
                  <a:schemeClr val="tx1"/>
                </a:solidFill>
                <a:latin typeface="Times New Roman" panose="02020603050405020304" pitchFamily="18" charset="0"/>
                <a:cs typeface="Times New Roman" panose="02020603050405020304" pitchFamily="18" charset="0"/>
              </a:rPr>
              <a:t>ARDUINO UNO</a:t>
            </a:r>
            <a:r>
              <a:rPr lang="en-US" sz="2000" dirty="0">
                <a:solidFill>
                  <a:schemeClr val="tx1"/>
                </a:solidFill>
                <a:latin typeface="Times New Roman" panose="02020603050405020304" pitchFamily="18" charset="0"/>
                <a:cs typeface="Times New Roman" panose="02020603050405020304" pitchFamily="18" charset="0"/>
              </a:rPr>
              <a:t>: Arduino Uno (ATMEGA328) microcontroller is used for processing the data. It is heart of project and used to control all external peripherals. It controls the entire voting process like reading vote value, generating result and sending vote.</a:t>
            </a:r>
            <a:r>
              <a:rPr lang="en-IN" sz="2000" dirty="0"/>
              <a:t/>
            </a:r>
            <a:br>
              <a:rPr lang="en-IN" sz="2000" dirty="0"/>
            </a:br>
            <a:endParaRPr lang="en-IN" sz="2000" dirty="0">
              <a:solidFill>
                <a:schemeClr val="tx2"/>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183C7476-2EFD-40A4-A077-B2761D0D44A4}"/>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16649" y="1317171"/>
            <a:ext cx="8758703" cy="4734085"/>
          </a:xfrm>
          <a:prstGeom prst="rect">
            <a:avLst/>
          </a:prstGeom>
        </p:spPr>
      </p:pic>
    </p:spTree>
    <p:extLst>
      <p:ext uri="{BB962C8B-B14F-4D97-AF65-F5344CB8AC3E}">
        <p14:creationId xmlns="" xmlns:p14="http://schemas.microsoft.com/office/powerpoint/2010/main" val="191145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DA5817E-EBC9-4FC9-9D17-872776C350A7}"/>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65260" y="321338"/>
            <a:ext cx="5461480" cy="5972458"/>
          </a:xfrm>
          <a:prstGeom prst="rect">
            <a:avLst/>
          </a:prstGeom>
          <a:noFill/>
          <a:effectLst/>
        </p:spPr>
      </p:pic>
    </p:spTree>
    <p:extLst>
      <p:ext uri="{BB962C8B-B14F-4D97-AF65-F5344CB8AC3E}">
        <p14:creationId xmlns="" xmlns:p14="http://schemas.microsoft.com/office/powerpoint/2010/main" val="200813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87F18-30F3-D4AF-9C93-79E5A1F670A1}"/>
              </a:ext>
            </a:extLst>
          </p:cNvPr>
          <p:cNvSpPr>
            <a:spLocks noGrp="1"/>
          </p:cNvSpPr>
          <p:nvPr>
            <p:ph type="title"/>
          </p:nvPr>
        </p:nvSpPr>
        <p:spPr>
          <a:xfrm>
            <a:off x="1097280" y="600887"/>
            <a:ext cx="10058400" cy="757646"/>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IMPLEMENTATION</a:t>
            </a:r>
          </a:p>
        </p:txBody>
      </p:sp>
      <p:pic>
        <p:nvPicPr>
          <p:cNvPr id="6" name="Content Placeholder 5"/>
          <p:cNvPicPr>
            <a:picLocks noGrp="1"/>
          </p:cNvPicPr>
          <p:nvPr>
            <p:ph idx="1"/>
          </p:nvPr>
        </p:nvPicPr>
        <p:blipFill>
          <a:blip r:embed="rId2"/>
          <a:srcRect l="29946" t="12235" r="8969" b="9731"/>
          <a:stretch>
            <a:fillRect/>
          </a:stretch>
        </p:blipFill>
        <p:spPr bwMode="auto">
          <a:xfrm>
            <a:off x="3325695" y="1846263"/>
            <a:ext cx="5600935" cy="4022725"/>
          </a:xfrm>
          <a:prstGeom prst="rect">
            <a:avLst/>
          </a:prstGeom>
          <a:noFill/>
          <a:ln w="9525">
            <a:noFill/>
            <a:miter lim="800000"/>
            <a:headEnd/>
            <a:tailEnd/>
          </a:ln>
        </p:spPr>
      </p:pic>
    </p:spTree>
    <p:extLst>
      <p:ext uri="{BB962C8B-B14F-4D97-AF65-F5344CB8AC3E}">
        <p14:creationId xmlns="" xmlns:p14="http://schemas.microsoft.com/office/powerpoint/2010/main" val="386976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AEBA52-0FFE-407E-BEE9-9251FBAE6B75}"/>
              </a:ext>
            </a:extLst>
          </p:cNvPr>
          <p:cNvSpPr txBox="1"/>
          <p:nvPr/>
        </p:nvSpPr>
        <p:spPr>
          <a:xfrm>
            <a:off x="466529" y="1296955"/>
            <a:ext cx="11392677" cy="4247317"/>
          </a:xfrm>
          <a:prstGeom prst="rect">
            <a:avLst/>
          </a:prstGeom>
          <a:noFill/>
        </p:spPr>
        <p:txBody>
          <a:bodyPr wrap="square">
            <a:spAutoFit/>
          </a:bodyPr>
          <a:lstStyle/>
          <a:p>
            <a:pPr marL="285750" indent="-285750" algn="just">
              <a:spcBef>
                <a:spcPts val="125"/>
              </a:spcBef>
              <a:spcAft>
                <a:spcPts val="125"/>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proposed system utilizes an Arduino UNO as the central component, acting as the main unit of the system. </a:t>
            </a:r>
            <a:endParaRPr lang="en-US" sz="2000" dirty="0" smtClean="0">
              <a:latin typeface="Times New Roman" panose="02020603050405020304" pitchFamily="18" charset="0"/>
              <a:cs typeface="Times New Roman" panose="02020603050405020304" pitchFamily="18" charset="0"/>
            </a:endParaRPr>
          </a:p>
          <a:p>
            <a:pPr marL="285750" indent="-285750" algn="just">
              <a:spcBef>
                <a:spcPts val="125"/>
              </a:spcBef>
              <a:spcAft>
                <a:spcPts val="125"/>
              </a:spcAft>
            </a:pPr>
            <a:endParaRPr lang="en-US" sz="2000" dirty="0">
              <a:latin typeface="Times New Roman" panose="02020603050405020304" pitchFamily="18" charset="0"/>
              <a:cs typeface="Times New Roman" panose="02020603050405020304" pitchFamily="18" charset="0"/>
            </a:endParaRPr>
          </a:p>
          <a:p>
            <a:pPr marL="285750" indent="-285750" algn="just">
              <a:spcBef>
                <a:spcPts val="125"/>
              </a:spcBef>
              <a:spcAft>
                <a:spcPts val="125"/>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serves as the control hub and interface for various sub-units. These sub-units include a keypad, fingerprint sensor, personal computer, liquid crystal display (LCD), and a GSM module. The block diagram illustrates the interconnections and interactions between these components. </a:t>
            </a:r>
            <a:endParaRPr lang="en-US" sz="2000" dirty="0" smtClean="0">
              <a:latin typeface="Times New Roman" panose="02020603050405020304" pitchFamily="18" charset="0"/>
              <a:cs typeface="Times New Roman" panose="02020603050405020304" pitchFamily="18" charset="0"/>
            </a:endParaRPr>
          </a:p>
          <a:p>
            <a:pPr marL="285750" indent="-285750" algn="just">
              <a:spcBef>
                <a:spcPts val="125"/>
              </a:spcBef>
              <a:spcAft>
                <a:spcPts val="125"/>
              </a:spcAft>
            </a:pPr>
            <a:endParaRPr lang="en-US" sz="2000" dirty="0">
              <a:latin typeface="Times New Roman" panose="02020603050405020304" pitchFamily="18" charset="0"/>
              <a:cs typeface="Times New Roman" panose="02020603050405020304" pitchFamily="18" charset="0"/>
            </a:endParaRPr>
          </a:p>
          <a:p>
            <a:pPr marL="285750" indent="-285750" algn="just">
              <a:spcBef>
                <a:spcPts val="125"/>
              </a:spcBef>
              <a:spcAft>
                <a:spcPts val="125"/>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Arduino UNO processes this input, communicates with the personal computer for data storage and analysis, and controls the display and communication functions through the LCD and GSM module, respectively</a:t>
            </a:r>
            <a:r>
              <a:rPr lang="en-US" sz="2000" dirty="0" smtClean="0">
                <a:latin typeface="Times New Roman" panose="02020603050405020304" pitchFamily="18" charset="0"/>
                <a:cs typeface="Times New Roman" panose="02020603050405020304" pitchFamily="18" charset="0"/>
              </a:rPr>
              <a:t>.</a:t>
            </a:r>
          </a:p>
          <a:p>
            <a:pPr marL="285750" indent="-285750" algn="just">
              <a:spcBef>
                <a:spcPts val="125"/>
              </a:spcBef>
              <a:spcAft>
                <a:spcPts val="125"/>
              </a:spcAft>
            </a:pPr>
            <a:endParaRPr lang="en-US" sz="2000" dirty="0">
              <a:latin typeface="Times New Roman" panose="02020603050405020304" pitchFamily="18" charset="0"/>
              <a:cs typeface="Times New Roman" panose="02020603050405020304" pitchFamily="18" charset="0"/>
            </a:endParaRPr>
          </a:p>
          <a:p>
            <a:pPr marL="285750" indent="-285750" algn="just">
              <a:spcBef>
                <a:spcPts val="125"/>
              </a:spcBef>
              <a:spcAft>
                <a:spcPts val="125"/>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system's software aspect was developed using the Arduino sketch programming language on a personal computer.</a:t>
            </a:r>
          </a:p>
        </p:txBody>
      </p:sp>
    </p:spTree>
    <p:extLst>
      <p:ext uri="{BB962C8B-B14F-4D97-AF65-F5344CB8AC3E}">
        <p14:creationId xmlns="" xmlns:p14="http://schemas.microsoft.com/office/powerpoint/2010/main" val="345413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2AD355-7660-688C-B667-2C3B2C523356}"/>
              </a:ext>
            </a:extLst>
          </p:cNvPr>
          <p:cNvSpPr>
            <a:spLocks noGrp="1"/>
          </p:cNvSpPr>
          <p:nvPr>
            <p:ph type="title"/>
          </p:nvPr>
        </p:nvSpPr>
        <p:spPr>
          <a:xfrm>
            <a:off x="1097280" y="640076"/>
            <a:ext cx="10058400" cy="718457"/>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METHDOLOGY</a:t>
            </a:r>
          </a:p>
        </p:txBody>
      </p:sp>
      <p:sp>
        <p:nvSpPr>
          <p:cNvPr id="3" name="Content Placeholder 2">
            <a:extLst>
              <a:ext uri="{FF2B5EF4-FFF2-40B4-BE49-F238E27FC236}">
                <a16:creationId xmlns="" xmlns:a16="http://schemas.microsoft.com/office/drawing/2014/main" id="{4E51031B-C82D-4ACB-EC79-B7706231E8E6}"/>
              </a:ext>
            </a:extLst>
          </p:cNvPr>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functional block diagram of the IoT based voting machine with fingerprint verification consist of controller, fingerprint module, Wi-Fi module, keypad, power supply and a cloud.</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 controller used in this system is </a:t>
            </a:r>
            <a:r>
              <a:rPr lang="en-US" dirty="0" err="1">
                <a:solidFill>
                  <a:schemeClr val="tx1"/>
                </a:solidFill>
                <a:latin typeface="Times New Roman" panose="02020603050405020304" pitchFamily="18" charset="0"/>
                <a:cs typeface="Times New Roman" panose="02020603050405020304" pitchFamily="18" charset="0"/>
              </a:rPr>
              <a:t>arduino</a:t>
            </a:r>
            <a:r>
              <a:rPr lang="en-US" dirty="0">
                <a:solidFill>
                  <a:schemeClr val="tx1"/>
                </a:solidFill>
                <a:latin typeface="Times New Roman" panose="02020603050405020304" pitchFamily="18" charset="0"/>
                <a:cs typeface="Times New Roman" panose="02020603050405020304" pitchFamily="18" charset="0"/>
              </a:rPr>
              <a:t> Uno. Keypad is used to poll the vote. Message regarding the system instructions and any malpractice will be displayed on the serial monitor. </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Fingerprint module identifies the fingerprint of each user with the fingerprint in the database and displays a message if it belongs to an authenticated person. It will give the result of matching on the serial monitor.</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fingerprint sensor scans the voter's finger for identification, and the display unit displays the measurement instrument's results</a:t>
            </a:r>
            <a:r>
              <a:rPr lang="en-US" dirty="0">
                <a:solidFill>
                  <a:schemeClr val="tx1"/>
                </a:solidFill>
              </a:rPr>
              <a:t>.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09366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93C4EA-C52B-20C4-A1ED-5F5394A03AE7}"/>
              </a:ext>
            </a:extLst>
          </p:cNvPr>
          <p:cNvSpPr>
            <a:spLocks noGrp="1"/>
          </p:cNvSpPr>
          <p:nvPr>
            <p:ph type="title"/>
          </p:nvPr>
        </p:nvSpPr>
        <p:spPr>
          <a:xfrm>
            <a:off x="1097280" y="627014"/>
            <a:ext cx="10058400" cy="783771"/>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 xmlns:a16="http://schemas.microsoft.com/office/drawing/2014/main" id="{7F68388C-3F5E-0154-7DA2-1E41DD7739AE}"/>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This project can be used as a voting machine to prevent rigging, during the elections in the polling booths. </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Fast track voting which could be used in small scale elections, like resident welfare association, “panchayat” level election and other society level elections, where results can be instantaneous</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It could also be used to conduct opinion polls during annual shareholders meeting.</a:t>
            </a:r>
          </a:p>
          <a:p>
            <a:pPr>
              <a:lnSpc>
                <a:spcPct val="150000"/>
              </a:lnSpc>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 It could also be used to conduct general assembly elections where number of candidates are less than or equal to eight in the current situation, on a small-scale basis.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3704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733D21-C8A1-6FBE-0B1C-0DF00B228D5B}"/>
              </a:ext>
            </a:extLst>
          </p:cNvPr>
          <p:cNvSpPr>
            <a:spLocks noGrp="1"/>
          </p:cNvSpPr>
          <p:nvPr>
            <p:ph type="title"/>
          </p:nvPr>
        </p:nvSpPr>
        <p:spPr>
          <a:xfrm>
            <a:off x="1097280" y="679265"/>
            <a:ext cx="10058400" cy="692331"/>
          </a:xfrm>
        </p:spPr>
        <p:txBody>
          <a:bodyPr>
            <a:normAutofit/>
          </a:bodyPr>
          <a:lstStyle/>
          <a:p>
            <a:r>
              <a:rPr lang="en-IN" sz="4000" b="1" dirty="0">
                <a:solidFill>
                  <a:schemeClr val="tx1"/>
                </a:solidFill>
                <a:latin typeface="Times New Roman" pitchFamily="18" charset="0"/>
                <a:cs typeface="Times New Roman" pitchFamily="18" charset="0"/>
              </a:rPr>
              <a:t>CONCLUSION</a:t>
            </a:r>
          </a:p>
        </p:txBody>
      </p:sp>
      <p:sp>
        <p:nvSpPr>
          <p:cNvPr id="3" name="Content Placeholder 2">
            <a:extLst>
              <a:ext uri="{FF2B5EF4-FFF2-40B4-BE49-F238E27FC236}">
                <a16:creationId xmlns="" xmlns:a16="http://schemas.microsoft.com/office/drawing/2014/main" id="{412619B1-62BE-E22E-F450-43F27729F00F}"/>
              </a:ext>
            </a:extLst>
          </p:cNvPr>
          <p:cNvSpPr>
            <a:spLocks noGrp="1"/>
          </p:cNvSpPr>
          <p:nvPr>
            <p:ph idx="1"/>
          </p:nvPr>
        </p:nvSpPr>
        <p:spPr>
          <a:xfrm>
            <a:off x="1097280" y="2018454"/>
            <a:ext cx="10058400" cy="4023360"/>
          </a:xfrm>
        </p:spPr>
        <p:txBody>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In conclusion, the implemented Arduino-Based Biometric Voting System has successfully addressed the challenges of accuracy and fraud in elections. By combining biometric verification, secure cloud storage, and real-time monitoring, the system provides a robust and transparent framework for conducting credible and fraud-free elections. This system can be a valuable tool in promoting democracy and ensuring the integrity of electoral processes participate in the election, maintaining the integrity of the voting process.</a:t>
            </a:r>
            <a:endParaRPr lang="en-IN"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 xmlns:p14="http://schemas.microsoft.com/office/powerpoint/2010/main" val="320354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0B876-11E8-9566-6E70-63FDE0FEAFA4}"/>
              </a:ext>
            </a:extLst>
          </p:cNvPr>
          <p:cNvSpPr>
            <a:spLocks noGrp="1"/>
          </p:cNvSpPr>
          <p:nvPr>
            <p:ph type="title"/>
          </p:nvPr>
        </p:nvSpPr>
        <p:spPr>
          <a:xfrm>
            <a:off x="1097280" y="653138"/>
            <a:ext cx="10058400" cy="627017"/>
          </a:xfrm>
        </p:spPr>
        <p:txBody>
          <a:bodyPr>
            <a:normAutofit/>
          </a:bodyPr>
          <a:lstStyle/>
          <a:p>
            <a:r>
              <a:rPr lang="en-IN" sz="4000" b="1" dirty="0">
                <a:solidFill>
                  <a:schemeClr val="tx1"/>
                </a:solidFill>
                <a:latin typeface="Times New Roman" pitchFamily="18" charset="0"/>
                <a:cs typeface="Times New Roman" pitchFamily="18" charset="0"/>
              </a:rPr>
              <a:t>REFERENCES</a:t>
            </a:r>
          </a:p>
        </p:txBody>
      </p:sp>
      <p:sp>
        <p:nvSpPr>
          <p:cNvPr id="3" name="Content Placeholder 2">
            <a:extLst>
              <a:ext uri="{FF2B5EF4-FFF2-40B4-BE49-F238E27FC236}">
                <a16:creationId xmlns="" xmlns:a16="http://schemas.microsoft.com/office/drawing/2014/main" id="{BDD4623C-4FBF-23FE-1C15-02C268286416}"/>
              </a:ext>
            </a:extLst>
          </p:cNvPr>
          <p:cNvSpPr>
            <a:spLocks noGrp="1"/>
          </p:cNvSpPr>
          <p:nvPr>
            <p:ph idx="1"/>
          </p:nvPr>
        </p:nvSpPr>
        <p:spPr/>
        <p:txBody>
          <a:bodyPr>
            <a:normAutofit/>
          </a:bodyPr>
          <a:lstStyle/>
          <a:p>
            <a:r>
              <a:rPr lang="en-IN" dirty="0">
                <a:latin typeface="Times New Roman" pitchFamily="18" charset="0"/>
                <a:cs typeface="Times New Roman" pitchFamily="18" charset="0"/>
                <a:hlinkClick r:id="rId2"/>
              </a:rPr>
              <a:t>https://ijcrt.org/papers/IJCRT2205157.pdf</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hlinkClick r:id="rId3"/>
              </a:rPr>
              <a:t>https://www.researchgate.net/publication/332909681_Design_and_Development_of_an_Arduino_Based_Electronic_Voting_System</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hlinkClick r:id="rId4"/>
              </a:rPr>
              <a:t>https://ijariie.com/AdminUploadPdf/Secured_Fingerprint_Based_Voting_System_using_IoT_ijariie16386.pdf</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hlinkClick r:id="rId5"/>
              </a:rPr>
              <a:t>https://www.ijnrd.org/papers/IJNRD1805004.pdf</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hlinkClick r:id="rId6"/>
              </a:rPr>
              <a:t>http://www.ijarse.com/images/fullpdf/1522501810_BIT814jarse.pdf</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99285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E5880E-8955-97AA-37B2-97D01351377C}"/>
              </a:ext>
            </a:extLst>
          </p:cNvPr>
          <p:cNvSpPr>
            <a:spLocks noGrp="1"/>
          </p:cNvSpPr>
          <p:nvPr>
            <p:ph type="title"/>
          </p:nvPr>
        </p:nvSpPr>
        <p:spPr>
          <a:xfrm>
            <a:off x="1097280" y="457194"/>
            <a:ext cx="10058400" cy="718457"/>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 xmlns:a16="http://schemas.microsoft.com/office/drawing/2014/main" id="{FD661F41-E2BB-6935-7C1A-C00122B0EAD8}"/>
              </a:ext>
            </a:extLst>
          </p:cNvPr>
          <p:cNvSpPr>
            <a:spLocks noGrp="1"/>
          </p:cNvSpPr>
          <p:nvPr>
            <p:ph idx="1"/>
          </p:nvPr>
        </p:nvSpPr>
        <p:spPr>
          <a:xfrm>
            <a:off x="1162595" y="1884923"/>
            <a:ext cx="10058400" cy="4023360"/>
          </a:xfrm>
        </p:spPr>
        <p:txBody>
          <a:bodyPr>
            <a:normAutofit fontScale="25000" lnSpcReduction="20000"/>
          </a:bodyPr>
          <a:lstStyle/>
          <a:p>
            <a:r>
              <a:rPr lang="en-IN" sz="8000" dirty="0">
                <a:solidFill>
                  <a:schemeClr val="tx1"/>
                </a:solidFill>
                <a:latin typeface="Times New Roman" pitchFamily="18" charset="0"/>
                <a:cs typeface="Times New Roman" pitchFamily="18" charset="0"/>
              </a:rPr>
              <a:t>Abstract</a:t>
            </a:r>
          </a:p>
          <a:p>
            <a:r>
              <a:rPr lang="en-IN" sz="8000" dirty="0">
                <a:solidFill>
                  <a:schemeClr val="tx1"/>
                </a:solidFill>
                <a:latin typeface="Times New Roman" pitchFamily="18" charset="0"/>
                <a:cs typeface="Times New Roman" pitchFamily="18" charset="0"/>
              </a:rPr>
              <a:t>Introduction</a:t>
            </a:r>
          </a:p>
          <a:p>
            <a:r>
              <a:rPr lang="en-IN" sz="8000" dirty="0">
                <a:solidFill>
                  <a:schemeClr val="tx1"/>
                </a:solidFill>
                <a:latin typeface="Times New Roman" pitchFamily="18" charset="0"/>
                <a:cs typeface="Times New Roman" pitchFamily="18" charset="0"/>
              </a:rPr>
              <a:t>Problem Statement</a:t>
            </a:r>
          </a:p>
          <a:p>
            <a:r>
              <a:rPr lang="en-IN" sz="8000" dirty="0">
                <a:solidFill>
                  <a:schemeClr val="tx1"/>
                </a:solidFill>
                <a:latin typeface="Times New Roman" pitchFamily="18" charset="0"/>
                <a:cs typeface="Times New Roman" pitchFamily="18" charset="0"/>
              </a:rPr>
              <a:t>Literature review</a:t>
            </a:r>
          </a:p>
          <a:p>
            <a:r>
              <a:rPr lang="en-IN" sz="8000" dirty="0">
                <a:solidFill>
                  <a:schemeClr val="tx1"/>
                </a:solidFill>
                <a:latin typeface="Times New Roman" pitchFamily="18" charset="0"/>
                <a:cs typeface="Times New Roman" pitchFamily="18" charset="0"/>
              </a:rPr>
              <a:t>Proposed System</a:t>
            </a:r>
          </a:p>
          <a:p>
            <a:r>
              <a:rPr lang="en-IN" sz="8000" dirty="0">
                <a:solidFill>
                  <a:schemeClr val="tx1"/>
                </a:solidFill>
                <a:latin typeface="Times New Roman" pitchFamily="18" charset="0"/>
                <a:cs typeface="Times New Roman" pitchFamily="18" charset="0"/>
              </a:rPr>
              <a:t>Components description</a:t>
            </a:r>
          </a:p>
          <a:p>
            <a:r>
              <a:rPr lang="en-IN" sz="8000" dirty="0">
                <a:solidFill>
                  <a:schemeClr val="tx1"/>
                </a:solidFill>
                <a:latin typeface="Times New Roman" pitchFamily="18" charset="0"/>
                <a:cs typeface="Times New Roman" pitchFamily="18" charset="0"/>
              </a:rPr>
              <a:t>Methodology</a:t>
            </a:r>
          </a:p>
          <a:p>
            <a:r>
              <a:rPr lang="en-IN" sz="8000" dirty="0">
                <a:solidFill>
                  <a:schemeClr val="tx1"/>
                </a:solidFill>
                <a:latin typeface="Times New Roman" pitchFamily="18" charset="0"/>
                <a:cs typeface="Times New Roman" pitchFamily="18" charset="0"/>
              </a:rPr>
              <a:t>Implementation</a:t>
            </a:r>
          </a:p>
          <a:p>
            <a:r>
              <a:rPr lang="en-IN" sz="8000" dirty="0">
                <a:solidFill>
                  <a:schemeClr val="tx1"/>
                </a:solidFill>
                <a:latin typeface="Times New Roman" pitchFamily="18" charset="0"/>
                <a:cs typeface="Times New Roman" pitchFamily="18" charset="0"/>
              </a:rPr>
              <a:t>Applications</a:t>
            </a:r>
          </a:p>
          <a:p>
            <a:r>
              <a:rPr lang="en-IN" sz="8000" dirty="0">
                <a:solidFill>
                  <a:schemeClr val="tx1"/>
                </a:solidFill>
                <a:latin typeface="Times New Roman" pitchFamily="18" charset="0"/>
                <a:cs typeface="Times New Roman" pitchFamily="18" charset="0"/>
              </a:rPr>
              <a:t>Conclusion</a:t>
            </a:r>
          </a:p>
          <a:p>
            <a:r>
              <a:rPr lang="en-IN" sz="8000" dirty="0">
                <a:solidFill>
                  <a:schemeClr val="tx1"/>
                </a:solidFill>
                <a:latin typeface="Times New Roman" pitchFamily="18" charset="0"/>
                <a:cs typeface="Times New Roman" pitchFamily="18" charset="0"/>
              </a:rPr>
              <a:t>References</a:t>
            </a:r>
          </a:p>
          <a:p>
            <a:endParaRPr lang="en-IN"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278548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4383A5-F2D7-4307-AE72-63F79F8B2925}"/>
              </a:ext>
            </a:extLst>
          </p:cNvPr>
          <p:cNvSpPr txBox="1">
            <a:spLocks/>
          </p:cNvSpPr>
          <p:nvPr/>
        </p:nvSpPr>
        <p:spPr>
          <a:xfrm>
            <a:off x="4265473" y="2840524"/>
            <a:ext cx="4654592" cy="117695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54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 xmlns:p14="http://schemas.microsoft.com/office/powerpoint/2010/main" val="10161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C2C35C-8DB3-9996-2159-E2F25C4B5FD6}"/>
              </a:ext>
            </a:extLst>
          </p:cNvPr>
          <p:cNvSpPr>
            <a:spLocks noGrp="1"/>
          </p:cNvSpPr>
          <p:nvPr>
            <p:ph type="title"/>
          </p:nvPr>
        </p:nvSpPr>
        <p:spPr>
          <a:xfrm>
            <a:off x="1097280" y="640075"/>
            <a:ext cx="10058400" cy="640080"/>
          </a:xfrm>
        </p:spPr>
        <p:txBody>
          <a:bodyPr>
            <a:normAutofit/>
          </a:bodyPr>
          <a:lstStyle/>
          <a:p>
            <a:r>
              <a:rPr lang="en-IN" sz="4000" b="1" dirty="0">
                <a:solidFill>
                  <a:schemeClr val="tx1"/>
                </a:solidFill>
                <a:latin typeface="Times New Roman" pitchFamily="18" charset="0"/>
                <a:cs typeface="Times New Roman" pitchFamily="18" charset="0"/>
              </a:rPr>
              <a:t>ABSTRACT</a:t>
            </a:r>
          </a:p>
        </p:txBody>
      </p:sp>
      <p:sp>
        <p:nvSpPr>
          <p:cNvPr id="3" name="Content Placeholder 2">
            <a:extLst>
              <a:ext uri="{FF2B5EF4-FFF2-40B4-BE49-F238E27FC236}">
                <a16:creationId xmlns="" xmlns:a16="http://schemas.microsoft.com/office/drawing/2014/main" id="{B3BD3646-65FE-3B0D-165A-3598452E3189}"/>
              </a:ext>
            </a:extLst>
          </p:cNvPr>
          <p:cNvSpPr>
            <a:spLocks noGrp="1"/>
          </p:cNvSpPr>
          <p:nvPr>
            <p:ph idx="1"/>
          </p:nvPr>
        </p:nvSpPr>
        <p:spPr>
          <a:xfrm>
            <a:off x="1176486" y="1818986"/>
            <a:ext cx="9979194" cy="2277153"/>
          </a:xfrm>
        </p:spPr>
        <p:txBody>
          <a:bodyPr>
            <a:normAutofit/>
          </a:bodyPr>
          <a:lstStyle/>
          <a:p>
            <a:pPr marL="0" indent="0" algn="just">
              <a:lnSpc>
                <a:spcPct val="110000"/>
              </a:lnSpc>
              <a:buNone/>
            </a:pPr>
            <a:r>
              <a:rPr lang="en-US" dirty="0">
                <a:solidFill>
                  <a:schemeClr val="tx1"/>
                </a:solidFill>
                <a:latin typeface="Times New Roman" panose="02020603050405020304" pitchFamily="18" charset="0"/>
                <a:cs typeface="Times New Roman" panose="02020603050405020304" pitchFamily="18" charset="0"/>
              </a:rPr>
              <a:t>In finger print based voting machine there is no need for the user to carry his ID which contains his required details. The person at the polling booth needs only to place his Finger on the device, thus allowing the acquisition of an </a:t>
            </a:r>
            <a:r>
              <a:rPr lang="en-US" dirty="0" smtClean="0">
                <a:solidFill>
                  <a:schemeClr val="tx1"/>
                </a:solidFill>
                <a:latin typeface="Times New Roman" panose="02020603050405020304" pitchFamily="18" charset="0"/>
                <a:cs typeface="Times New Roman" panose="02020603050405020304" pitchFamily="18" charset="0"/>
              </a:rPr>
              <a:t>on spot </a:t>
            </a:r>
            <a:r>
              <a:rPr lang="en-US" dirty="0">
                <a:solidFill>
                  <a:schemeClr val="tx1"/>
                </a:solidFill>
                <a:latin typeface="Times New Roman" panose="02020603050405020304" pitchFamily="18" charset="0"/>
                <a:cs typeface="Times New Roman" panose="02020603050405020304" pitchFamily="18" charset="0"/>
              </a:rPr>
              <a:t>fingerprint from the voter which serves as an identification. The controller fetches the data from the reader and compares this data with the already existing data stored during the registration of the voters. If the data matches the pre-stored information of the registered fingerprint, the person can cast his vote.</a:t>
            </a:r>
          </a:p>
        </p:txBody>
      </p:sp>
    </p:spTree>
    <p:extLst>
      <p:ext uri="{BB962C8B-B14F-4D97-AF65-F5344CB8AC3E}">
        <p14:creationId xmlns="" xmlns:p14="http://schemas.microsoft.com/office/powerpoint/2010/main" val="145701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2E49D-6EF6-716B-BC82-71D5C569D373}"/>
              </a:ext>
            </a:extLst>
          </p:cNvPr>
          <p:cNvSpPr>
            <a:spLocks noGrp="1"/>
          </p:cNvSpPr>
          <p:nvPr>
            <p:ph type="title"/>
          </p:nvPr>
        </p:nvSpPr>
        <p:spPr>
          <a:xfrm>
            <a:off x="1097280" y="744580"/>
            <a:ext cx="10058400" cy="692331"/>
          </a:xfrm>
        </p:spPr>
        <p:txBody>
          <a:bodyPr>
            <a:normAutofit/>
          </a:bodyPr>
          <a:lstStyle/>
          <a:p>
            <a:r>
              <a:rPr lang="en-IN" sz="4000" b="1" dirty="0">
                <a:solidFill>
                  <a:schemeClr val="tx1"/>
                </a:solidFill>
                <a:latin typeface="Times New Roman" pitchFamily="18" charset="0"/>
                <a:cs typeface="Times New Roman" pitchFamily="18" charset="0"/>
              </a:rPr>
              <a:t>INTRODUCTION</a:t>
            </a:r>
          </a:p>
        </p:txBody>
      </p:sp>
      <p:sp>
        <p:nvSpPr>
          <p:cNvPr id="3" name="Content Placeholder 2">
            <a:extLst>
              <a:ext uri="{FF2B5EF4-FFF2-40B4-BE49-F238E27FC236}">
                <a16:creationId xmlns="" xmlns:a16="http://schemas.microsoft.com/office/drawing/2014/main" id="{ECE70681-3032-DEB3-817D-870FFFCFDBAE}"/>
              </a:ext>
            </a:extLst>
          </p:cNvPr>
          <p:cNvSpPr>
            <a:spLocks noGrp="1"/>
          </p:cNvSpPr>
          <p:nvPr>
            <p:ph idx="1"/>
          </p:nvPr>
        </p:nvSpPr>
        <p:spPr/>
        <p:txBody>
          <a:bodyPr>
            <a:normAutofit fontScale="85000" lnSpcReduction="10000"/>
          </a:bodyPr>
          <a:lstStyle/>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Voting is an essential right bestowed upon every citizen in a democratic country like India. This project utilizes fingerprint authentication to ensure the integrity of the voting process.</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 fingerprints of eligible candidates are enrolled and stored in the system. During voting, the stored fingerprints are matched with the database, along with the corresponding Unique numbers, to verify the identity of the voter.</a:t>
            </a:r>
          </a:p>
          <a:p>
            <a:pPr algn="just">
              <a:lnSpc>
                <a:spcPct val="150000"/>
              </a:lnSpc>
              <a:buFont typeface="Wingdings" panose="05000000000000000000" pitchFamily="2" charset="2"/>
              <a:buChar char="§"/>
            </a:pPr>
            <a:r>
              <a:rPr lang="en-US" dirty="0">
                <a:solidFill>
                  <a:schemeClr val="tx1"/>
                </a:solidFill>
              </a:rPr>
              <a:t> </a:t>
            </a:r>
            <a:r>
              <a:rPr lang="en-US" dirty="0">
                <a:solidFill>
                  <a:schemeClr val="tx1"/>
                </a:solidFill>
                <a:latin typeface="Times New Roman" panose="02020603050405020304" pitchFamily="18" charset="0"/>
                <a:cs typeface="Times New Roman" panose="02020603050405020304" pitchFamily="18" charset="0"/>
              </a:rPr>
              <a:t>Fingerprint matching methods can be categorized into correlation-based matching, minutiae-based matching, and pattern-based (or image-based) matching.</a:t>
            </a:r>
          </a:p>
          <a:p>
            <a:pPr algn="just">
              <a:lnSpc>
                <a:spcPct val="150000"/>
              </a:lnSpc>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 The system also checks for any attempts at multiple voting, preventing malpractices. To enhance accessibility and efficiency, the voting system is designed to operate online using platforms like Google Spreadsheet.</a:t>
            </a:r>
            <a:endParaRPr lang="en-IN"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 xmlns:p14="http://schemas.microsoft.com/office/powerpoint/2010/main" val="15654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27013"/>
            <a:ext cx="10058400" cy="731520"/>
          </a:xfrm>
        </p:spPr>
        <p:txBody>
          <a:bodyPr>
            <a:normAutofit/>
          </a:bodyPr>
          <a:lstStyle/>
          <a:p>
            <a:r>
              <a:rPr lang="en-IN" sz="4000" b="1" dirty="0">
                <a:solidFill>
                  <a:schemeClr val="tx1"/>
                </a:solidFill>
                <a:latin typeface="Times New Roman" pitchFamily="18" charset="0"/>
                <a:cs typeface="Times New Roman" pitchFamily="18" charset="0"/>
              </a:rPr>
              <a:t>PROBLEM STATEMENT</a:t>
            </a:r>
            <a:endParaRPr lang="en-US"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88721" y="1994506"/>
            <a:ext cx="9960808" cy="2028856"/>
          </a:xfrm>
        </p:spPr>
        <p:txBody>
          <a:bodyPr>
            <a:normAutofit fontScale="85000" lnSpcReduction="10000"/>
          </a:bodyPr>
          <a:lstStyle/>
          <a:p>
            <a:pPr algn="just">
              <a:lnSpc>
                <a:spcPct val="150000"/>
              </a:lnSpc>
            </a:pPr>
            <a:r>
              <a:rPr lang="en-US" sz="2000" dirty="0">
                <a:solidFill>
                  <a:schemeClr val="tx1"/>
                </a:solidFill>
                <a:latin typeface="Times New Roman" panose="02020603050405020304" pitchFamily="18" charset="0"/>
                <a:cs typeface="Times New Roman" pitchFamily="18" charset="0"/>
              </a:rPr>
              <a:t>The traditional voting systems have been facing issues of fraud and errors in vote counting. Electronic voting systems have been introduced to overcome these challenges, but they are often expensive, complex, and require specialized knowledge to use. As a result, many people lack trust in the voting system, leading to legal challenges and disputes over election results. Therefore, the problem statement is to develop an affordable, easy-to-use, and reliable electronic-based fingerprint voting system using </a:t>
            </a:r>
            <a:r>
              <a:rPr lang="en-US" sz="2000" dirty="0" err="1">
                <a:solidFill>
                  <a:schemeClr val="tx1"/>
                </a:solidFill>
                <a:latin typeface="Times New Roman" panose="02020603050405020304" pitchFamily="18" charset="0"/>
                <a:cs typeface="Times New Roman" pitchFamily="18" charset="0"/>
              </a:rPr>
              <a:t>Arduino</a:t>
            </a:r>
            <a:r>
              <a:rPr lang="en-US" sz="2000" dirty="0" smtClean="0">
                <a:solidFill>
                  <a:schemeClr val="tx1"/>
                </a:solidFill>
                <a:latin typeface="Times New Roman" panose="02020603050405020304" pitchFamily="18" charset="0"/>
                <a:cs typeface="Times New Roman" pitchFamily="18" charset="0"/>
              </a:rPr>
              <a:t>.</a:t>
            </a:r>
            <a:endParaRPr lang="en-US" sz="2000" dirty="0">
              <a:solidFill>
                <a:schemeClr val="tx1"/>
              </a:solidFill>
              <a:latin typeface="Times New Roman" panose="02020603050405020304"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 xmlns:a16="http://schemas.microsoft.com/office/drawing/2014/main" id="{F283EDE7-259C-0C5B-133A-28805FC9E701}"/>
              </a:ext>
            </a:extLst>
          </p:cNvPr>
          <p:cNvGraphicFramePr>
            <a:graphicFrameLocks noGrp="1"/>
          </p:cNvGraphicFramePr>
          <p:nvPr>
            <p:extLst>
              <p:ext uri="{D42A27DB-BD31-4B8C-83A1-F6EECF244321}">
                <p14:modId xmlns="" xmlns:p14="http://schemas.microsoft.com/office/powerpoint/2010/main" val="227045127"/>
              </p:ext>
            </p:extLst>
          </p:nvPr>
        </p:nvGraphicFramePr>
        <p:xfrm>
          <a:off x="1127450" y="1080574"/>
          <a:ext cx="9937101" cy="4767892"/>
        </p:xfrm>
        <a:graphic>
          <a:graphicData uri="http://schemas.openxmlformats.org/drawingml/2006/table">
            <a:tbl>
              <a:tblPr firstRow="1" bandRow="1">
                <a:tableStyleId>{5C22544A-7EE6-4342-B048-85BDC9FD1C3A}</a:tableStyleId>
              </a:tblPr>
              <a:tblGrid>
                <a:gridCol w="2828730">
                  <a:extLst>
                    <a:ext uri="{9D8B030D-6E8A-4147-A177-3AD203B41FA5}">
                      <a16:colId xmlns="" xmlns:a16="http://schemas.microsoft.com/office/drawing/2014/main" val="3573635298"/>
                    </a:ext>
                  </a:extLst>
                </a:gridCol>
                <a:gridCol w="1387751">
                  <a:extLst>
                    <a:ext uri="{9D8B030D-6E8A-4147-A177-3AD203B41FA5}">
                      <a16:colId xmlns="" xmlns:a16="http://schemas.microsoft.com/office/drawing/2014/main" val="2922073041"/>
                    </a:ext>
                  </a:extLst>
                </a:gridCol>
                <a:gridCol w="2151661">
                  <a:extLst>
                    <a:ext uri="{9D8B030D-6E8A-4147-A177-3AD203B41FA5}">
                      <a16:colId xmlns="" xmlns:a16="http://schemas.microsoft.com/office/drawing/2014/main" val="2193920419"/>
                    </a:ext>
                  </a:extLst>
                </a:gridCol>
                <a:gridCol w="3568959">
                  <a:extLst>
                    <a:ext uri="{9D8B030D-6E8A-4147-A177-3AD203B41FA5}">
                      <a16:colId xmlns="" xmlns:a16="http://schemas.microsoft.com/office/drawing/2014/main" val="2463420611"/>
                    </a:ext>
                  </a:extLst>
                </a:gridCol>
              </a:tblGrid>
              <a:tr h="655833">
                <a:tc>
                  <a:txBody>
                    <a:bodyPr/>
                    <a:lstStyle/>
                    <a:p>
                      <a:r>
                        <a:rPr lang="en-IN" dirty="0">
                          <a:latin typeface="Times New Roman" pitchFamily="18" charset="0"/>
                          <a:cs typeface="Times New Roman" pitchFamily="18" charset="0"/>
                        </a:rPr>
                        <a:t>Name of author </a:t>
                      </a:r>
                    </a:p>
                  </a:txBody>
                  <a:tcPr/>
                </a:tc>
                <a:tc>
                  <a:txBody>
                    <a:bodyPr/>
                    <a:lstStyle/>
                    <a:p>
                      <a:r>
                        <a:rPr lang="en-IN" dirty="0">
                          <a:latin typeface="Times New Roman" pitchFamily="18" charset="0"/>
                          <a:cs typeface="Times New Roman" pitchFamily="18" charset="0"/>
                        </a:rPr>
                        <a:t>Year of publication</a:t>
                      </a:r>
                    </a:p>
                  </a:txBody>
                  <a:tcPr/>
                </a:tc>
                <a:tc>
                  <a:txBody>
                    <a:bodyPr/>
                    <a:lstStyle/>
                    <a:p>
                      <a:r>
                        <a:rPr lang="en-IN" dirty="0">
                          <a:latin typeface="Times New Roman" pitchFamily="18" charset="0"/>
                          <a:cs typeface="Times New Roman" pitchFamily="18" charset="0"/>
                        </a:rPr>
                        <a:t>Proposed methodology</a:t>
                      </a:r>
                    </a:p>
                  </a:txBody>
                  <a:tcPr/>
                </a:tc>
                <a:tc>
                  <a:txBody>
                    <a:bodyPr/>
                    <a:lstStyle/>
                    <a:p>
                      <a:r>
                        <a:rPr lang="en-IN" dirty="0">
                          <a:latin typeface="Times New Roman" pitchFamily="18" charset="0"/>
                          <a:cs typeface="Times New Roman" pitchFamily="18" charset="0"/>
                        </a:rPr>
                        <a:t>Purpose</a:t>
                      </a:r>
                    </a:p>
                  </a:txBody>
                  <a:tcPr/>
                </a:tc>
                <a:extLst>
                  <a:ext uri="{0D108BD9-81ED-4DB2-BD59-A6C34878D82A}">
                    <a16:rowId xmlns="" xmlns:a16="http://schemas.microsoft.com/office/drawing/2014/main" val="322200869"/>
                  </a:ext>
                </a:extLst>
              </a:tr>
              <a:tr h="1395036">
                <a:tc>
                  <a:txBody>
                    <a:bodyPr/>
                    <a:lstStyle/>
                    <a:p>
                      <a:r>
                        <a:rPr lang="en-US" dirty="0">
                          <a:solidFill>
                            <a:schemeClr val="tx1"/>
                          </a:solidFill>
                          <a:latin typeface="Times New Roman" pitchFamily="18" charset="0"/>
                          <a:cs typeface="Times New Roman" pitchFamily="18" charset="0"/>
                        </a:rPr>
                        <a:t>Mohammad </a:t>
                      </a:r>
                      <a:r>
                        <a:rPr lang="en-US" dirty="0" err="1">
                          <a:solidFill>
                            <a:schemeClr val="tx1"/>
                          </a:solidFill>
                          <a:latin typeface="Times New Roman" pitchFamily="18" charset="0"/>
                          <a:cs typeface="Times New Roman" pitchFamily="18" charset="0"/>
                        </a:rPr>
                        <a:t>H</a:t>
                      </a:r>
                      <a:r>
                        <a:rPr lang="en-US" dirty="0" err="1" smtClean="0">
                          <a:solidFill>
                            <a:schemeClr val="tx1"/>
                          </a:solidFill>
                          <a:latin typeface="Times New Roman" pitchFamily="18" charset="0"/>
                          <a:cs typeface="Times New Roman" pitchFamily="18" charset="0"/>
                        </a:rPr>
                        <a:t>osam</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S</a:t>
                      </a:r>
                      <a:r>
                        <a:rPr lang="en-US" dirty="0" err="1" smtClean="0">
                          <a:solidFill>
                            <a:schemeClr val="tx1"/>
                          </a:solidFill>
                          <a:latin typeface="Times New Roman" pitchFamily="18" charset="0"/>
                          <a:cs typeface="Times New Roman" pitchFamily="18" charset="0"/>
                        </a:rPr>
                        <a:t>edky</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Essam</a:t>
                      </a:r>
                      <a:r>
                        <a:rPr lang="en-US" dirty="0" smtClean="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Ramzy</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hamed</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2015</a:t>
                      </a:r>
                    </a:p>
                  </a:txBody>
                  <a:tcPr/>
                </a:tc>
                <a:tc>
                  <a:txBody>
                    <a:bodyPr/>
                    <a:lstStyle/>
                    <a:p>
                      <a:r>
                        <a:rPr lang="en-IN" dirty="0">
                          <a:latin typeface="Times New Roman" pitchFamily="18" charset="0"/>
                          <a:cs typeface="Times New Roman" pitchFamily="18" charset="0"/>
                        </a:rPr>
                        <a:t>Issues of security obstacles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Cost effective, accuracy and transparency problems in a highly secured approach.</a:t>
                      </a:r>
                    </a:p>
                    <a:p>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2548977203"/>
                  </a:ext>
                </a:extLst>
              </a:tr>
              <a:tr h="1217976">
                <a:tc>
                  <a:txBody>
                    <a:bodyPr/>
                    <a:lstStyle/>
                    <a:p>
                      <a:r>
                        <a:rPr lang="en-IN" dirty="0" err="1">
                          <a:latin typeface="Times New Roman" pitchFamily="18" charset="0"/>
                          <a:cs typeface="Times New Roman" pitchFamily="18" charset="0"/>
                        </a:rPr>
                        <a:t>Bhuvanapriya</a:t>
                      </a:r>
                      <a:r>
                        <a:rPr lang="en-IN" dirty="0" smtClean="0">
                          <a:latin typeface="Times New Roman" pitchFamily="18" charset="0"/>
                          <a:cs typeface="Times New Roman" pitchFamily="18" charset="0"/>
                        </a:rPr>
                        <a:t>. 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a:t>
                      </a:r>
                      <a:r>
                        <a:rPr lang="en-IN" dirty="0" err="1" smtClean="0">
                          <a:latin typeface="Times New Roman" pitchFamily="18" charset="0"/>
                          <a:cs typeface="Times New Roman" pitchFamily="18" charset="0"/>
                        </a:rPr>
                        <a:t>ozil</a:t>
                      </a:r>
                      <a:r>
                        <a:rPr lang="en-IN" dirty="0" smtClean="0">
                          <a:latin typeface="Times New Roman" pitchFamily="18" charset="0"/>
                          <a:cs typeface="Times New Roman" pitchFamily="18" charset="0"/>
                        </a:rPr>
                        <a:t> </a:t>
                      </a:r>
                      <a:r>
                        <a:rPr lang="en-IN" dirty="0" err="1">
                          <a:latin typeface="Times New Roman" pitchFamily="18" charset="0"/>
                          <a:cs typeface="Times New Roman" pitchFamily="18" charset="0"/>
                        </a:rPr>
                        <a:t>B</a:t>
                      </a:r>
                      <a:r>
                        <a:rPr lang="en-IN" dirty="0" err="1" smtClean="0">
                          <a:latin typeface="Times New Roman" pitchFamily="18" charset="0"/>
                          <a:cs typeface="Times New Roman" pitchFamily="18" charset="0"/>
                        </a:rPr>
                        <a:t>anu.S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a:t>
                      </a:r>
                      <a:r>
                        <a:rPr lang="en-IN" dirty="0" err="1" smtClean="0">
                          <a:latin typeface="Times New Roman" pitchFamily="18" charset="0"/>
                          <a:cs typeface="Times New Roman" pitchFamily="18" charset="0"/>
                        </a:rPr>
                        <a:t>ivapriya.P</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2017</a:t>
                      </a:r>
                    </a:p>
                  </a:txBody>
                  <a:tcPr/>
                </a:tc>
                <a:tc>
                  <a:txBody>
                    <a:bodyPr/>
                    <a:lstStyle/>
                    <a:p>
                      <a:r>
                        <a:rPr lang="en-IN" dirty="0">
                          <a:latin typeface="Times New Roman" pitchFamily="18" charset="0"/>
                          <a:cs typeface="Times New Roman" pitchFamily="18" charset="0"/>
                        </a:rPr>
                        <a:t>Smart voting</a:t>
                      </a:r>
                    </a:p>
                  </a:txBody>
                  <a:tcPr/>
                </a:tc>
                <a:tc>
                  <a:txBody>
                    <a:bodyPr/>
                    <a:lstStyle/>
                    <a:p>
                      <a:r>
                        <a:rPr lang="en-US" dirty="0">
                          <a:latin typeface="Times New Roman" pitchFamily="18" charset="0"/>
                          <a:cs typeface="Times New Roman" pitchFamily="18" charset="0"/>
                        </a:rPr>
                        <a:t>Biometric and steganographic authentication, </a:t>
                      </a:r>
                      <a:r>
                        <a:rPr lang="en-US" dirty="0" err="1">
                          <a:latin typeface="Times New Roman" pitchFamily="18" charset="0"/>
                          <a:cs typeface="Times New Roman" pitchFamily="18" charset="0"/>
                        </a:rPr>
                        <a:t>rsa</a:t>
                      </a:r>
                      <a:r>
                        <a:rPr lang="en-US" dirty="0">
                          <a:latin typeface="Times New Roman" pitchFamily="18" charset="0"/>
                          <a:cs typeface="Times New Roman" pitchFamily="18" charset="0"/>
                        </a:rPr>
                        <a:t> algorithm .</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3797228929"/>
                  </a:ext>
                </a:extLst>
              </a:tr>
              <a:tr h="1499047">
                <a:tc>
                  <a:txBody>
                    <a:bodyPr/>
                    <a:lstStyle/>
                    <a:p>
                      <a:r>
                        <a:rPr lang="en-US" dirty="0" err="1">
                          <a:solidFill>
                            <a:schemeClr val="tx1"/>
                          </a:solidFill>
                          <a:latin typeface="Times New Roman" pitchFamily="18" charset="0"/>
                          <a:cs typeface="Times New Roman" pitchFamily="18" charset="0"/>
                        </a:rPr>
                        <a:t>Ramya</a:t>
                      </a:r>
                      <a:r>
                        <a:rPr lang="en-US"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G</a:t>
                      </a:r>
                      <a:r>
                        <a:rPr lang="en-US" dirty="0" err="1" smtClean="0">
                          <a:solidFill>
                            <a:schemeClr val="tx1"/>
                          </a:solidFill>
                          <a:latin typeface="Times New Roman" pitchFamily="18" charset="0"/>
                          <a:cs typeface="Times New Roman" pitchFamily="18" charset="0"/>
                        </a:rPr>
                        <a:t>ovindaraj</a:t>
                      </a:r>
                      <a:r>
                        <a:rPr lang="en-US" dirty="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Kumaresan</a:t>
                      </a: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p, </a:t>
                      </a:r>
                      <a:r>
                        <a:rPr lang="en-US" dirty="0" err="1">
                          <a:solidFill>
                            <a:schemeClr val="tx1"/>
                          </a:solidFill>
                          <a:latin typeface="Times New Roman" pitchFamily="18" charset="0"/>
                          <a:cs typeface="Times New Roman" pitchFamily="18" charset="0"/>
                        </a:rPr>
                        <a:t>K</a:t>
                      </a:r>
                      <a:r>
                        <a:rPr lang="en-US" dirty="0" err="1" smtClean="0">
                          <a:solidFill>
                            <a:schemeClr val="tx1"/>
                          </a:solidFill>
                          <a:latin typeface="Times New Roman" pitchFamily="18" charset="0"/>
                          <a:cs typeface="Times New Roman" pitchFamily="18" charset="0"/>
                        </a:rPr>
                        <a:t>.Sree</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Harshitha</a:t>
                      </a:r>
                      <a:r>
                        <a:rPr lang="en-US" dirty="0" smtClean="0">
                          <a:solidFill>
                            <a:schemeClr val="tx1"/>
                          </a:solidFill>
                          <a:latin typeface="Times New Roman" pitchFamily="18" charset="0"/>
                          <a:cs typeface="Times New Roman" pitchFamily="18" charset="0"/>
                        </a:rPr>
                        <a:t> </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2020</a:t>
                      </a:r>
                    </a:p>
                  </a:txBody>
                  <a:tcPr/>
                </a:tc>
                <a:tc>
                  <a:txBody>
                    <a:bodyPr/>
                    <a:lstStyle/>
                    <a:p>
                      <a:r>
                        <a:rPr lang="en-US" dirty="0">
                          <a:solidFill>
                            <a:schemeClr val="tx1"/>
                          </a:solidFill>
                          <a:latin typeface="Times New Roman" pitchFamily="18" charset="0"/>
                          <a:cs typeface="Times New Roman" pitchFamily="18" charset="0"/>
                        </a:rPr>
                        <a:t>online voting system </a:t>
                      </a:r>
                      <a:endParaRPr lang="en-IN" dirty="0">
                        <a:latin typeface="Times New Roman" pitchFamily="18" charset="0"/>
                        <a:cs typeface="Times New Roman"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itchFamily="18" charset="0"/>
                          <a:cs typeface="Times New Roman" pitchFamily="18" charset="0"/>
                        </a:rPr>
                        <a:t>It consumes time and can vote from anywhere through online.</a:t>
                      </a:r>
                    </a:p>
                    <a:p>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2244225930"/>
                  </a:ext>
                </a:extLst>
              </a:tr>
            </a:tbl>
          </a:graphicData>
        </a:graphic>
      </p:graphicFrame>
      <p:sp>
        <p:nvSpPr>
          <p:cNvPr id="3" name="TextBox 2">
            <a:extLst>
              <a:ext uri="{FF2B5EF4-FFF2-40B4-BE49-F238E27FC236}">
                <a16:creationId xmlns="" xmlns:a16="http://schemas.microsoft.com/office/drawing/2014/main" id="{F2DBFC42-1624-7006-02E9-16B3D7413C15}"/>
              </a:ext>
            </a:extLst>
          </p:cNvPr>
          <p:cNvSpPr txBox="1"/>
          <p:nvPr/>
        </p:nvSpPr>
        <p:spPr>
          <a:xfrm>
            <a:off x="1155616" y="199108"/>
            <a:ext cx="6590657"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 xmlns:p14="http://schemas.microsoft.com/office/powerpoint/2010/main" val="333758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 xmlns:a16="http://schemas.microsoft.com/office/drawing/2014/main" id="{56F50A03-BBB9-44B3-82A9-542ED7E3640F}"/>
              </a:ext>
            </a:extLst>
          </p:cNvPr>
          <p:cNvGraphicFramePr>
            <a:graphicFrameLocks noGrp="1"/>
          </p:cNvGraphicFramePr>
          <p:nvPr>
            <p:extLst>
              <p:ext uri="{D42A27DB-BD31-4B8C-83A1-F6EECF244321}">
                <p14:modId xmlns="" xmlns:p14="http://schemas.microsoft.com/office/powerpoint/2010/main" val="627886069"/>
              </p:ext>
            </p:extLst>
          </p:nvPr>
        </p:nvGraphicFramePr>
        <p:xfrm>
          <a:off x="1085461" y="834244"/>
          <a:ext cx="10021078" cy="4891329"/>
        </p:xfrm>
        <a:graphic>
          <a:graphicData uri="http://schemas.openxmlformats.org/drawingml/2006/table">
            <a:tbl>
              <a:tblPr firstRow="1" bandRow="1">
                <a:tableStyleId>{5C22544A-7EE6-4342-B048-85BDC9FD1C3A}</a:tableStyleId>
              </a:tblPr>
              <a:tblGrid>
                <a:gridCol w="2917372">
                  <a:extLst>
                    <a:ext uri="{9D8B030D-6E8A-4147-A177-3AD203B41FA5}">
                      <a16:colId xmlns="" xmlns:a16="http://schemas.microsoft.com/office/drawing/2014/main" val="3573635298"/>
                    </a:ext>
                  </a:extLst>
                </a:gridCol>
                <a:gridCol w="1299109">
                  <a:extLst>
                    <a:ext uri="{9D8B030D-6E8A-4147-A177-3AD203B41FA5}">
                      <a16:colId xmlns="" xmlns:a16="http://schemas.microsoft.com/office/drawing/2014/main" val="2922073041"/>
                    </a:ext>
                  </a:extLst>
                </a:gridCol>
                <a:gridCol w="2151661">
                  <a:extLst>
                    <a:ext uri="{9D8B030D-6E8A-4147-A177-3AD203B41FA5}">
                      <a16:colId xmlns="" xmlns:a16="http://schemas.microsoft.com/office/drawing/2014/main" val="2193920419"/>
                    </a:ext>
                  </a:extLst>
                </a:gridCol>
                <a:gridCol w="3652936">
                  <a:extLst>
                    <a:ext uri="{9D8B030D-6E8A-4147-A177-3AD203B41FA5}">
                      <a16:colId xmlns="" xmlns:a16="http://schemas.microsoft.com/office/drawing/2014/main" val="2463420611"/>
                    </a:ext>
                  </a:extLst>
                </a:gridCol>
              </a:tblGrid>
              <a:tr h="655833">
                <a:tc>
                  <a:txBody>
                    <a:bodyPr/>
                    <a:lstStyle/>
                    <a:p>
                      <a:r>
                        <a:rPr lang="en-IN" dirty="0">
                          <a:latin typeface="Times New Roman" pitchFamily="18" charset="0"/>
                          <a:cs typeface="Times New Roman" pitchFamily="18" charset="0"/>
                        </a:rPr>
                        <a:t>Name of author </a:t>
                      </a:r>
                    </a:p>
                  </a:txBody>
                  <a:tcPr/>
                </a:tc>
                <a:tc>
                  <a:txBody>
                    <a:bodyPr/>
                    <a:lstStyle/>
                    <a:p>
                      <a:r>
                        <a:rPr lang="en-IN" dirty="0">
                          <a:latin typeface="Times New Roman" pitchFamily="18" charset="0"/>
                          <a:cs typeface="Times New Roman" pitchFamily="18" charset="0"/>
                        </a:rPr>
                        <a:t>Year of publication</a:t>
                      </a:r>
                    </a:p>
                  </a:txBody>
                  <a:tcPr/>
                </a:tc>
                <a:tc>
                  <a:txBody>
                    <a:bodyPr/>
                    <a:lstStyle/>
                    <a:p>
                      <a:r>
                        <a:rPr lang="en-IN" dirty="0">
                          <a:latin typeface="Times New Roman" pitchFamily="18" charset="0"/>
                          <a:cs typeface="Times New Roman" pitchFamily="18" charset="0"/>
                        </a:rPr>
                        <a:t>Proposed methodology</a:t>
                      </a:r>
                    </a:p>
                  </a:txBody>
                  <a:tcPr/>
                </a:tc>
                <a:tc>
                  <a:txBody>
                    <a:bodyPr/>
                    <a:lstStyle/>
                    <a:p>
                      <a:r>
                        <a:rPr lang="en-IN" dirty="0">
                          <a:latin typeface="Times New Roman" pitchFamily="18" charset="0"/>
                          <a:cs typeface="Times New Roman" pitchFamily="18" charset="0"/>
                        </a:rPr>
                        <a:t>Purpose</a:t>
                      </a:r>
                    </a:p>
                  </a:txBody>
                  <a:tcPr/>
                </a:tc>
                <a:extLst>
                  <a:ext uri="{0D108BD9-81ED-4DB2-BD59-A6C34878D82A}">
                    <a16:rowId xmlns="" xmlns:a16="http://schemas.microsoft.com/office/drawing/2014/main" val="322200869"/>
                  </a:ext>
                </a:extLst>
              </a:tr>
              <a:tr h="1075018">
                <a:tc>
                  <a:txBody>
                    <a:bodyPr/>
                    <a:lstStyle/>
                    <a:p>
                      <a:r>
                        <a:rPr lang="pt-BR" dirty="0">
                          <a:latin typeface="Times New Roman" pitchFamily="18" charset="0"/>
                          <a:cs typeface="Times New Roman" pitchFamily="18" charset="0"/>
                        </a:rPr>
                        <a:t>Anandaraj </a:t>
                      </a:r>
                      <a:r>
                        <a:rPr lang="pt-BR" dirty="0" smtClean="0">
                          <a:latin typeface="Times New Roman" pitchFamily="18" charset="0"/>
                          <a:cs typeface="Times New Roman" pitchFamily="18" charset="0"/>
                        </a:rPr>
                        <a:t>S, Anish </a:t>
                      </a:r>
                      <a:r>
                        <a:rPr lang="pt-BR" dirty="0">
                          <a:latin typeface="Times New Roman" pitchFamily="18" charset="0"/>
                          <a:cs typeface="Times New Roman" pitchFamily="18" charset="0"/>
                        </a:rPr>
                        <a:t>r, </a:t>
                      </a:r>
                      <a:r>
                        <a:rPr lang="pt-BR" dirty="0" smtClean="0">
                          <a:latin typeface="Times New Roman" pitchFamily="18" charset="0"/>
                          <a:cs typeface="Times New Roman" pitchFamily="18" charset="0"/>
                        </a:rPr>
                        <a:t>Devakumar </a:t>
                      </a:r>
                      <a:r>
                        <a:rPr lang="pt-BR" dirty="0">
                          <a:latin typeface="Times New Roman" pitchFamily="18" charset="0"/>
                          <a:cs typeface="Times New Roman" pitchFamily="18" charset="0"/>
                        </a:rPr>
                        <a:t>p.V </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2015</a:t>
                      </a:r>
                    </a:p>
                  </a:txBody>
                  <a:tcPr/>
                </a:tc>
                <a:tc>
                  <a:txBody>
                    <a:bodyPr/>
                    <a:lstStyle/>
                    <a:p>
                      <a:r>
                        <a:rPr lang="en-IN" dirty="0" err="1">
                          <a:latin typeface="Times New Roman" pitchFamily="18" charset="0"/>
                          <a:cs typeface="Times New Roman" pitchFamily="18" charset="0"/>
                        </a:rPr>
                        <a:t>Exisiting</a:t>
                      </a:r>
                      <a:r>
                        <a:rPr lang="en-IN" dirty="0">
                          <a:latin typeface="Times New Roman" pitchFamily="18" charset="0"/>
                          <a:cs typeface="Times New Roman" pitchFamily="18" charset="0"/>
                        </a:rPr>
                        <a:t> voting system</a:t>
                      </a:r>
                    </a:p>
                  </a:txBody>
                  <a:tcPr/>
                </a:tc>
                <a:tc>
                  <a:txBody>
                    <a:bodyPr/>
                    <a:lstStyle/>
                    <a:p>
                      <a:r>
                        <a:rPr lang="en-US" dirty="0">
                          <a:latin typeface="Times New Roman" pitchFamily="18" charset="0"/>
                          <a:cs typeface="Times New Roman" pitchFamily="18" charset="0"/>
                        </a:rPr>
                        <a:t>Increasing the security, reliability,  of the model and provide less time consumption to announce the result.</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2548977203"/>
                  </a:ext>
                </a:extLst>
              </a:tr>
              <a:tr h="1217976">
                <a:tc>
                  <a:txBody>
                    <a:bodyPr/>
                    <a:lstStyle/>
                    <a:p>
                      <a:r>
                        <a:rPr lang="en-IN" dirty="0" err="1">
                          <a:latin typeface="Times New Roman" pitchFamily="18" charset="0"/>
                          <a:cs typeface="Times New Roman" pitchFamily="18" charset="0"/>
                        </a:rPr>
                        <a:t>Rahil</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a:t>
                      </a:r>
                      <a:r>
                        <a:rPr lang="en-IN" dirty="0" err="1" smtClean="0">
                          <a:latin typeface="Times New Roman" pitchFamily="18" charset="0"/>
                          <a:cs typeface="Times New Roman" pitchFamily="18" charset="0"/>
                        </a:rPr>
                        <a:t>ezwan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H</a:t>
                      </a:r>
                      <a:r>
                        <a:rPr lang="en-IN" dirty="0" err="1" smtClean="0">
                          <a:latin typeface="Times New Roman" pitchFamily="18" charset="0"/>
                          <a:cs typeface="Times New Roman" pitchFamily="18" charset="0"/>
                        </a:rPr>
                        <a:t>uzaifa</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A</a:t>
                      </a:r>
                      <a:r>
                        <a:rPr lang="en-IN" dirty="0" smtClean="0">
                          <a:latin typeface="Times New Roman" pitchFamily="18" charset="0"/>
                          <a:cs typeface="Times New Roman" pitchFamily="18" charset="0"/>
                        </a:rPr>
                        <a:t>hmed</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M. </a:t>
                      </a:r>
                      <a:r>
                        <a:rPr lang="en-IN" dirty="0">
                          <a:latin typeface="Times New Roman" pitchFamily="18" charset="0"/>
                          <a:cs typeface="Times New Roman" pitchFamily="18" charset="0"/>
                        </a:rPr>
                        <a:t>R. N. </a:t>
                      </a:r>
                      <a:r>
                        <a:rPr lang="en-IN" dirty="0" err="1">
                          <a:latin typeface="Times New Roman" pitchFamily="18" charset="0"/>
                          <a:cs typeface="Times New Roman" pitchFamily="18" charset="0"/>
                        </a:rPr>
                        <a:t>Biplob</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S. </a:t>
                      </a:r>
                      <a:r>
                        <a:rPr lang="en-IN" dirty="0">
                          <a:latin typeface="Times New Roman" pitchFamily="18" charset="0"/>
                          <a:cs typeface="Times New Roman" pitchFamily="18" charset="0"/>
                        </a:rPr>
                        <a:t>M. Shuvo, </a:t>
                      </a:r>
                      <a:r>
                        <a:rPr lang="en-IN" dirty="0" err="1">
                          <a:latin typeface="Times New Roman" pitchFamily="18" charset="0"/>
                          <a:cs typeface="Times New Roman" pitchFamily="18" charset="0"/>
                        </a:rPr>
                        <a:t>m</a:t>
                      </a:r>
                      <a:r>
                        <a:rPr lang="en-IN" dirty="0" err="1" smtClean="0">
                          <a:latin typeface="Times New Roman" pitchFamily="18" charset="0"/>
                          <a:cs typeface="Times New Roman" pitchFamily="18" charset="0"/>
                        </a:rPr>
                        <a:t>d</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Abdur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R</a:t>
                      </a:r>
                      <a:r>
                        <a:rPr lang="en-IN" dirty="0" err="1" smtClean="0">
                          <a:latin typeface="Times New Roman" pitchFamily="18" charset="0"/>
                          <a:cs typeface="Times New Roman" pitchFamily="18" charset="0"/>
                        </a:rPr>
                        <a:t>ahman</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2017</a:t>
                      </a:r>
                    </a:p>
                  </a:txBody>
                  <a:tcPr/>
                </a:tc>
                <a:tc>
                  <a:txBody>
                    <a:bodyPr/>
                    <a:lstStyle/>
                    <a:p>
                      <a:r>
                        <a:rPr lang="en-IN" dirty="0">
                          <a:latin typeface="Times New Roman" pitchFamily="18" charset="0"/>
                          <a:cs typeface="Times New Roman" pitchFamily="18" charset="0"/>
                        </a:rPr>
                        <a:t>electronic voting machine. </a:t>
                      </a:r>
                    </a:p>
                  </a:txBody>
                  <a:tcPr/>
                </a:tc>
                <a:tc>
                  <a:txBody>
                    <a:bodyPr/>
                    <a:lstStyle/>
                    <a:p>
                      <a:r>
                        <a:rPr lang="en-IN" dirty="0">
                          <a:latin typeface="Times New Roman" pitchFamily="18" charset="0"/>
                          <a:cs typeface="Times New Roman" pitchFamily="18" charset="0"/>
                        </a:rPr>
                        <a:t>Stores fingerprint of the user</a:t>
                      </a:r>
                    </a:p>
                  </a:txBody>
                  <a:tcPr/>
                </a:tc>
                <a:extLst>
                  <a:ext uri="{0D108BD9-81ED-4DB2-BD59-A6C34878D82A}">
                    <a16:rowId xmlns="" xmlns:a16="http://schemas.microsoft.com/office/drawing/2014/main" val="3797228929"/>
                  </a:ext>
                </a:extLst>
              </a:tr>
              <a:tr h="749524">
                <a:tc>
                  <a:txBody>
                    <a:bodyPr/>
                    <a:lstStyle/>
                    <a:p>
                      <a:r>
                        <a:rPr lang="en-IN" dirty="0">
                          <a:latin typeface="Times New Roman" pitchFamily="18" charset="0"/>
                          <a:cs typeface="Times New Roman" pitchFamily="18" charset="0"/>
                        </a:rPr>
                        <a:t>R. Murali prasad, </a:t>
                      </a:r>
                      <a:r>
                        <a:rPr lang="en-IN" dirty="0" err="1" smtClean="0">
                          <a:latin typeface="Times New Roman" pitchFamily="18" charset="0"/>
                          <a:cs typeface="Times New Roman" pitchFamily="18" charset="0"/>
                        </a:rPr>
                        <a:t>Polaiah</a:t>
                      </a:r>
                      <a:r>
                        <a:rPr lang="en-IN" dirty="0" smtClean="0">
                          <a:latin typeface="Times New Roman" pitchFamily="18" charset="0"/>
                          <a:cs typeface="Times New Roman" pitchFamily="18" charset="0"/>
                        </a:rPr>
                        <a:t> </a:t>
                      </a:r>
                      <a:r>
                        <a:rPr lang="en-IN" dirty="0" err="1">
                          <a:latin typeface="Times New Roman" pitchFamily="18" charset="0"/>
                          <a:cs typeface="Times New Roman" pitchFamily="18" charset="0"/>
                        </a:rPr>
                        <a:t>B</a:t>
                      </a:r>
                      <a:r>
                        <a:rPr lang="en-IN" dirty="0" err="1" smtClean="0">
                          <a:latin typeface="Times New Roman" pitchFamily="18" charset="0"/>
                          <a:cs typeface="Times New Roman" pitchFamily="18" charset="0"/>
                        </a:rPr>
                        <a:t>ojja</a:t>
                      </a:r>
                      <a:r>
                        <a:rPr lang="en-IN" dirty="0">
                          <a:latin typeface="Times New Roman" pitchFamily="18" charset="0"/>
                          <a:cs typeface="Times New Roman" pitchFamily="18" charset="0"/>
                        </a:rPr>
                        <a:t>, </a:t>
                      </a:r>
                      <a:r>
                        <a:rPr lang="en-IN" dirty="0" err="1" smtClean="0">
                          <a:latin typeface="Times New Roman" pitchFamily="18" charset="0"/>
                          <a:cs typeface="Times New Roman" pitchFamily="18" charset="0"/>
                        </a:rPr>
                        <a:t>Madhu</a:t>
                      </a:r>
                      <a:r>
                        <a:rPr lang="en-IN" dirty="0" smtClean="0">
                          <a:latin typeface="Times New Roman" pitchFamily="18" charset="0"/>
                          <a:cs typeface="Times New Roman" pitchFamily="18" charset="0"/>
                        </a:rPr>
                        <a:t> </a:t>
                      </a:r>
                      <a:r>
                        <a:rPr lang="en-IN" dirty="0" err="1">
                          <a:latin typeface="Times New Roman" pitchFamily="18" charset="0"/>
                          <a:cs typeface="Times New Roman" pitchFamily="18" charset="0"/>
                        </a:rPr>
                        <a:t>N</a:t>
                      </a:r>
                      <a:r>
                        <a:rPr lang="en-IN" dirty="0" err="1" smtClean="0">
                          <a:latin typeface="Times New Roman" pitchFamily="18" charset="0"/>
                          <a:cs typeface="Times New Roman" pitchFamily="18" charset="0"/>
                        </a:rPr>
                        <a:t>akirekanti</a:t>
                      </a:r>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2016</a:t>
                      </a:r>
                    </a:p>
                  </a:txBody>
                  <a:tcPr/>
                </a:tc>
                <a:tc>
                  <a:txBody>
                    <a:bodyPr/>
                    <a:lstStyle/>
                    <a:p>
                      <a:r>
                        <a:rPr lang="en-IN" dirty="0" err="1" smtClean="0">
                          <a:latin typeface="Times New Roman" pitchFamily="18" charset="0"/>
                          <a:cs typeface="Times New Roman" pitchFamily="18" charset="0"/>
                        </a:rPr>
                        <a:t>Aadhaar</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based voting machine</a:t>
                      </a:r>
                    </a:p>
                  </a:txBody>
                  <a:tcPr/>
                </a:tc>
                <a:tc>
                  <a:txBody>
                    <a:bodyPr/>
                    <a:lstStyle/>
                    <a:p>
                      <a:r>
                        <a:rPr lang="en-US" dirty="0">
                          <a:latin typeface="Times New Roman" pitchFamily="18" charset="0"/>
                          <a:cs typeface="Times New Roman" pitchFamily="18" charset="0"/>
                        </a:rPr>
                        <a:t>user login with the Aadhar number and a password. </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2244225930"/>
                  </a:ext>
                </a:extLst>
              </a:tr>
              <a:tr h="749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itchFamily="18" charset="0"/>
                          <a:cs typeface="Times New Roman" pitchFamily="18" charset="0"/>
                        </a:rPr>
                        <a:t>Talib</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Divan</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itchFamily="18" charset="0"/>
                          <a:cs typeface="Times New Roman" pitchFamily="18" charset="0"/>
                        </a:rPr>
                        <a:t>2017</a:t>
                      </a:r>
                    </a:p>
                    <a:p>
                      <a:endParaRPr lang="en-IN"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 finger print matching technique</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minute-based algorithm for voting system</a:t>
                      </a:r>
                      <a:endParaRPr lang="en-IN" dirty="0">
                        <a:latin typeface="Times New Roman" pitchFamily="18" charset="0"/>
                        <a:cs typeface="Times New Roman" pitchFamily="18" charset="0"/>
                      </a:endParaRPr>
                    </a:p>
                  </a:txBody>
                  <a:tcPr/>
                </a:tc>
                <a:extLst>
                  <a:ext uri="{0D108BD9-81ED-4DB2-BD59-A6C34878D82A}">
                    <a16:rowId xmlns="" xmlns:a16="http://schemas.microsoft.com/office/drawing/2014/main" val="1615426487"/>
                  </a:ext>
                </a:extLst>
              </a:tr>
            </a:tbl>
          </a:graphicData>
        </a:graphic>
      </p:graphicFrame>
    </p:spTree>
    <p:extLst>
      <p:ext uri="{BB962C8B-B14F-4D97-AF65-F5344CB8AC3E}">
        <p14:creationId xmlns="" xmlns:p14="http://schemas.microsoft.com/office/powerpoint/2010/main" val="379548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A708B6-096B-B227-94E7-76516107156F}"/>
              </a:ext>
            </a:extLst>
          </p:cNvPr>
          <p:cNvSpPr>
            <a:spLocks noGrp="1"/>
          </p:cNvSpPr>
          <p:nvPr>
            <p:ph type="title"/>
          </p:nvPr>
        </p:nvSpPr>
        <p:spPr>
          <a:xfrm>
            <a:off x="1179511" y="565432"/>
            <a:ext cx="5641167" cy="816325"/>
          </a:xfrm>
        </p:spPr>
        <p:txBody>
          <a:bodyPr>
            <a:normAutofit/>
          </a:bodyPr>
          <a:lstStyle/>
          <a:p>
            <a:r>
              <a:rPr lang="en-IN" sz="4000" b="1" dirty="0">
                <a:solidFill>
                  <a:schemeClr val="tx1"/>
                </a:solidFill>
                <a:latin typeface="Times New Roman" pitchFamily="18" charset="0"/>
                <a:cs typeface="Times New Roman" pitchFamily="18" charset="0"/>
              </a:rPr>
              <a:t>PROPOSED SYSTEM</a:t>
            </a:r>
          </a:p>
        </p:txBody>
      </p:sp>
      <p:pic>
        <p:nvPicPr>
          <p:cNvPr id="5" name="Picture 4">
            <a:extLst>
              <a:ext uri="{FF2B5EF4-FFF2-40B4-BE49-F238E27FC236}">
                <a16:creationId xmlns="" xmlns:a16="http://schemas.microsoft.com/office/drawing/2014/main" id="{00D86062-45A8-4502-9431-BD680B169D63}"/>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73411" y="1819741"/>
            <a:ext cx="6045179" cy="4474056"/>
          </a:xfrm>
          <a:prstGeom prst="rect">
            <a:avLst/>
          </a:prstGeom>
          <a:effectLst>
            <a:outerShdw blurRad="50800" dist="38100" dir="2700000" algn="tl" rotWithShape="0">
              <a:prstClr val="black">
                <a:alpha val="31000"/>
              </a:prstClr>
            </a:outerShdw>
          </a:effectLst>
        </p:spPr>
      </p:pic>
    </p:spTree>
    <p:extLst>
      <p:ext uri="{BB962C8B-B14F-4D97-AF65-F5344CB8AC3E}">
        <p14:creationId xmlns="" xmlns:p14="http://schemas.microsoft.com/office/powerpoint/2010/main" val="348902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7DFE4AC-98C4-435B-BF8E-060341D2BA32}"/>
              </a:ext>
            </a:extLst>
          </p:cNvPr>
          <p:cNvSpPr txBox="1"/>
          <p:nvPr/>
        </p:nvSpPr>
        <p:spPr>
          <a:xfrm>
            <a:off x="418322" y="1129004"/>
            <a:ext cx="11112759" cy="4229363"/>
          </a:xfrm>
          <a:prstGeom prst="rect">
            <a:avLst/>
          </a:prstGeom>
          <a:noFill/>
        </p:spPr>
        <p:txBody>
          <a:bodyPr wrap="square" rtlCol="0">
            <a:spAutoFit/>
          </a:bodyPr>
          <a:lstStyle/>
          <a:p>
            <a:pPr algn="just">
              <a:spcBef>
                <a:spcPts val="125"/>
              </a:spcBef>
              <a:spcAft>
                <a:spcPts val="125"/>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the proposed system, the voter begins by enrolling their ID number and fingerprint. This data is stored for verification purposes during the voting process. If there is a match, the system then checks if the voter has already cast a vote in the current election</a:t>
            </a:r>
            <a:r>
              <a:rPr lang="en-US" sz="2000" dirty="0" smtClean="0">
                <a:latin typeface="Times New Roman" panose="02020603050405020304" pitchFamily="18" charset="0"/>
                <a:cs typeface="Times New Roman" panose="02020603050405020304" pitchFamily="18" charset="0"/>
              </a:rPr>
              <a:t>.</a:t>
            </a:r>
          </a:p>
          <a:p>
            <a:pPr algn="just">
              <a:spcBef>
                <a:spcPts val="125"/>
              </a:spcBef>
              <a:spcAft>
                <a:spcPts val="125"/>
              </a:spcAf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spcBef>
                <a:spcPts val="125"/>
              </a:spcBef>
              <a:spcAft>
                <a:spcPts val="125"/>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keypad and fingerprint sensor serve as input devices, allowing users to provide necessary information and authenticate their identity</a:t>
            </a:r>
            <a:r>
              <a:rPr lang="en-US" sz="2000" dirty="0" smtClean="0">
                <a:latin typeface="Times New Roman" panose="02020603050405020304" pitchFamily="18" charset="0"/>
                <a:cs typeface="Times New Roman" panose="02020603050405020304" pitchFamily="18" charset="0"/>
              </a:rPr>
              <a:t>.</a:t>
            </a:r>
          </a:p>
          <a:p>
            <a:pPr algn="just">
              <a:spcBef>
                <a:spcPts val="125"/>
              </a:spcBef>
              <a:spcAft>
                <a:spcPts val="125"/>
              </a:spcAft>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spcBef>
                <a:spcPts val="125"/>
              </a:spcBef>
              <a:spcAft>
                <a:spcPts val="125"/>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Using the keypad, the voter enters an OTP (One-Time Password) provided to them. Once the OTP is validated, the voter can cast their vote by selecting their preferred candidate through the keypad. </a:t>
            </a:r>
            <a:endParaRPr lang="en-US" sz="2000" dirty="0" smtClean="0">
              <a:latin typeface="Times New Roman" panose="02020603050405020304" pitchFamily="18" charset="0"/>
              <a:cs typeface="Times New Roman" panose="02020603050405020304" pitchFamily="18" charset="0"/>
            </a:endParaRPr>
          </a:p>
          <a:p>
            <a:pPr algn="just">
              <a:spcBef>
                <a:spcPts val="125"/>
              </a:spcBef>
              <a:spcAft>
                <a:spcPts val="125"/>
              </a:spcAft>
            </a:pPr>
            <a:endParaRPr lang="en-US" sz="2000" dirty="0">
              <a:latin typeface="Times New Roman" panose="02020603050405020304" pitchFamily="18" charset="0"/>
              <a:cs typeface="Times New Roman" panose="02020603050405020304" pitchFamily="18" charset="0"/>
            </a:endParaRPr>
          </a:p>
          <a:p>
            <a:pPr algn="just">
              <a:spcBef>
                <a:spcPts val="125"/>
              </a:spcBef>
              <a:spcAft>
                <a:spcPts val="125"/>
              </a:spcAf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can be done by analyzing the recorded votes and generating a report or displaying the winner on an output device such as a display screen or personal computer.</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202026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3080</TotalTime>
  <Words>1363</Words>
  <Application>Microsoft Office PowerPoint</Application>
  <PresentationFormat>Custom</PresentationFormat>
  <Paragraphs>113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Retrospect</vt:lpstr>
      <vt:lpstr>Slide 1</vt:lpstr>
      <vt:lpstr>CONTENTS</vt:lpstr>
      <vt:lpstr>ABSTRACT</vt:lpstr>
      <vt:lpstr>INTRODUCTION</vt:lpstr>
      <vt:lpstr>PROBLEM STATEMENT</vt:lpstr>
      <vt:lpstr>Slide 6</vt:lpstr>
      <vt:lpstr>Slide 7</vt:lpstr>
      <vt:lpstr>PROPOSED SYSTEM</vt:lpstr>
      <vt:lpstr>Slide 9</vt:lpstr>
      <vt:lpstr>COMPONENT DESCRIPTION</vt:lpstr>
      <vt:lpstr>Slide 11</vt:lpstr>
      <vt:lpstr>Slide 12</vt:lpstr>
      <vt:lpstr>Slide 13</vt:lpstr>
      <vt:lpstr>IMPLEMENTATION</vt:lpstr>
      <vt:lpstr>Slide 15</vt:lpstr>
      <vt:lpstr>METHDOLOGY</vt:lpstr>
      <vt:lpstr>APPLICATIONS</vt:lpstr>
      <vt:lpstr>CONCLUSION</vt:lpstr>
      <vt:lpstr>REFERENCES</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Madhuri Sangshetty</dc:creator>
  <cp:lastModifiedBy>Akshata H.D.</cp:lastModifiedBy>
  <cp:revision>46</cp:revision>
  <dcterms:created xsi:type="dcterms:W3CDTF">2023-04-02T15:24:35Z</dcterms:created>
  <dcterms:modified xsi:type="dcterms:W3CDTF">2023-06-14T17:38:29Z</dcterms:modified>
</cp:coreProperties>
</file>