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369" r:id="rId3"/>
    <p:sldId id="738" r:id="rId4"/>
    <p:sldId id="1420" r:id="rId5"/>
    <p:sldId id="1401" r:id="rId6"/>
    <p:sldId id="1402" r:id="rId7"/>
    <p:sldId id="1403" r:id="rId8"/>
    <p:sldId id="1404" r:id="rId9"/>
    <p:sldId id="1405" r:id="rId10"/>
    <p:sldId id="1406" r:id="rId11"/>
    <p:sldId id="1407" r:id="rId12"/>
    <p:sldId id="1408" r:id="rId13"/>
    <p:sldId id="1409" r:id="rId14"/>
    <p:sldId id="1410" r:id="rId15"/>
    <p:sldId id="1411" r:id="rId16"/>
    <p:sldId id="1412" r:id="rId17"/>
    <p:sldId id="1413" r:id="rId18"/>
    <p:sldId id="1414" r:id="rId19"/>
    <p:sldId id="1415" r:id="rId20"/>
    <p:sldId id="1416" r:id="rId21"/>
    <p:sldId id="1417" r:id="rId22"/>
    <p:sldId id="141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5976620"/>
          </a:xfrm>
        </p:spPr>
        <p:txBody>
          <a:bodyPr/>
          <a:p>
            <a:r>
              <a:rPr lang="en-US" sz="8800">
                <a:solidFill>
                  <a:srgbClr val="FF0000"/>
                </a:solidFill>
              </a:rPr>
              <a:t>Getting Started with </a:t>
            </a:r>
            <a:br>
              <a:rPr lang="en-US" sz="8800">
                <a:solidFill>
                  <a:srgbClr val="FF0000"/>
                </a:solidFill>
              </a:rPr>
            </a:br>
            <a:r>
              <a:rPr lang="en-US" sz="8800">
                <a:solidFill>
                  <a:srgbClr val="FF0000"/>
                </a:solidFill>
              </a:rPr>
              <a:t>Python</a:t>
            </a:r>
            <a:endParaRPr lang="en-US" sz="8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510" y="0"/>
            <a:ext cx="4483735" cy="317500"/>
          </a:xfrm>
        </p:spPr>
        <p:txBody>
          <a:bodyPr/>
          <a:p>
            <a:r>
              <a:rPr lang="en-US" sz="1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 TO PYTHON</a:t>
            </a:r>
            <a:endParaRPr 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4145" y="318135"/>
            <a:ext cx="4483100" cy="65398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Program</a:t>
            </a:r>
            <a:endParaRPr lang="en-US" sz="12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An ordered set of instructions 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to be executed by a computer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 to carry out a specific task .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Programming Language </a:t>
            </a:r>
            <a:r>
              <a:rPr lang="en-US" sz="1200">
                <a:solidFill>
                  <a:schemeClr val="tx1"/>
                </a:solidFill>
                <a:sym typeface="+mn-ea"/>
              </a:rPr>
              <a:t> </a:t>
            </a:r>
            <a:endParaRPr lang="en-US" sz="12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 language used to specify this set of instructions to the computer is called a programming language.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machine language</a:t>
            </a:r>
            <a:r>
              <a:rPr lang="en-US" sz="1200" b="0">
                <a:solidFill>
                  <a:schemeClr val="tx1"/>
                </a:solidFill>
                <a:sym typeface="+mn-ea"/>
              </a:rPr>
              <a:t> </a:t>
            </a:r>
            <a:r>
              <a:rPr lang="en-US" sz="1200">
                <a:solidFill>
                  <a:srgbClr val="FF0000"/>
                </a:solidFill>
                <a:sym typeface="+mn-ea"/>
              </a:rPr>
              <a:t> </a:t>
            </a:r>
            <a:endParaRPr 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computers understand the language </a:t>
            </a:r>
            <a:endParaRPr lang="en-US" sz="12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0s and 1s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low level language.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High-level programming languages </a:t>
            </a:r>
            <a:endParaRPr 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easier to manage by humans 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directly understood by the computer.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source code </a:t>
            </a:r>
            <a:endParaRPr 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 program written in a high-level language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translators</a:t>
            </a:r>
            <a:endParaRPr 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translate the source code into machine language 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ex:- compilers , interpreters , assemblers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interpreter </a:t>
            </a:r>
            <a:endParaRPr lang="en-US" sz="1200" b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An interpreter processes the program statements one by one,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first translating and then executing.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This process is continued until an error is encountered or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 whole program is executed successfully. 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compiler =</a:t>
            </a:r>
            <a:r>
              <a:rPr lang="en-US" sz="1200" b="0">
                <a:sym typeface="+mn-ea"/>
              </a:rPr>
              <a:t> </a:t>
            </a:r>
            <a:endParaRPr lang="en-US" sz="1200" b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a compiler translates the entire source code, </a:t>
            </a:r>
            <a:endParaRPr lang="en-US" sz="1200" b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as a whole, into the object code. </a:t>
            </a:r>
            <a:endParaRPr lang="en-US" sz="1200" b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After scanning the whole program, </a:t>
            </a:r>
            <a:endParaRPr lang="en-US" sz="1200" b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it generates error messages, if any.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27245" y="120015"/>
            <a:ext cx="3688080" cy="6652895"/>
          </a:xfrm>
        </p:spPr>
        <p:txBody>
          <a:bodyPr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Features of Python</a:t>
            </a:r>
            <a:endParaRPr lang="en-US" sz="12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 high level language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 free and open source language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an interpreted language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executed by an interpreter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easy to understand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clearly defined syntax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relatively simple structure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case-sensitive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portable and platform independent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has a rich library of predefined functions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helpful in web development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uses indentation for blocks and nested blocks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Working with Python</a:t>
            </a:r>
            <a:endParaRPr lang="en-US" sz="12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To write and run (execute) a Python program,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Python interpreter installed on our computer .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we can use any online Python interpreter.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 interpreter is also called Python shell.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Execution Modes </a:t>
            </a:r>
            <a:endParaRPr lang="en-US" sz="12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There are two ways to use the Python interpreter: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a) Interactive mode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b) Script mode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Interactive mode</a:t>
            </a:r>
            <a:endParaRPr lang="en-US" sz="12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allows execution of individual statement instantaneously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simply type a Python statement on the &gt;&gt;&gt; prompt directly in Python Shell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convenient for testing a single line code for instant execution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/>
        </p:nvSpPr>
        <p:spPr>
          <a:xfrm>
            <a:off x="8442325" y="120015"/>
            <a:ext cx="3688080" cy="198818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Interactive mode</a:t>
            </a:r>
            <a:endParaRPr lang="en-US" sz="12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cannot save the statements for future use </a:t>
            </a:r>
            <a:endParaRPr lang="en-US" sz="1200" b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retype the statements to run them again</a:t>
            </a:r>
            <a:endParaRPr lang="en-US" sz="1200">
              <a:solidFill>
                <a:srgbClr val="FF0000"/>
              </a:solidFill>
              <a:sym typeface="+mn-ea"/>
            </a:endParaRP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Script mode</a:t>
            </a:r>
            <a:endParaRPr lang="en-US" sz="120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allows us to write more than one instruction in a file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write a python program in a file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then save it with extension “.py”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then run the file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5" name="Title 7"/>
          <p:cNvSpPr>
            <a:spLocks noGrp="1"/>
          </p:cNvSpPr>
          <p:nvPr/>
        </p:nvSpPr>
        <p:spPr>
          <a:xfrm>
            <a:off x="8442325" y="2108200"/>
            <a:ext cx="3749040" cy="444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Python Key-words</a:t>
            </a:r>
            <a:endParaRPr 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Placeholder 10"/>
          <p:cNvSpPr>
            <a:spLocks noGrp="1"/>
          </p:cNvSpPr>
          <p:nvPr/>
        </p:nvSpPr>
        <p:spPr>
          <a:xfrm>
            <a:off x="8315325" y="2614930"/>
            <a:ext cx="3688080" cy="414909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python keywords</a:t>
            </a:r>
            <a:endParaRPr lang="en-US" sz="1200">
              <a:solidFill>
                <a:srgbClr val="FF0000"/>
              </a:solidFill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reserve  keywords </a:t>
            </a:r>
            <a:endParaRPr lang="en-US" sz="1200" b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False , True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continue , break , return , pass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and , or , not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if , else , elif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for , while , in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from , import , as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def , lambda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try , except , finally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global , nonlocal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del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assert , raise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is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with , yield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class , None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20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200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1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6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1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4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2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2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7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uild="p"/>
      <p:bldP spid="9" grpId="1" build="p"/>
      <p:bldP spid="11" grpId="0" build="p"/>
      <p:bldP spid="11" grpId="1" build="p"/>
      <p:bldP spid="15" grpId="0"/>
      <p:bldP spid="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510" y="0"/>
            <a:ext cx="4483735" cy="317500"/>
          </a:xfrm>
        </p:spPr>
        <p:txBody>
          <a:bodyPr/>
          <a:p>
            <a:r>
              <a:rPr lang="en-US" sz="1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Identifier , Variable , comments</a:t>
            </a:r>
            <a:endParaRPr 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4145" y="318135"/>
            <a:ext cx="4483100" cy="65398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Python Identifier</a:t>
            </a:r>
            <a:endParaRPr lang="en-US" sz="12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are names used to identify a variable, function, or other entities in a program 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Rule for naming an identifier in python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Start With and alphabet or underscore ( A-Z , a-z , _ )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Be Combination of AlphaNumeric or underscore</a:t>
            </a:r>
            <a:r>
              <a:rPr lang="en-US" sz="1200" b="0">
                <a:sym typeface="+mn-ea"/>
              </a:rPr>
              <a:t> (A-Z , a-z , 1-9, _ )</a:t>
            </a:r>
            <a:endParaRPr lang="en-US" sz="1200" b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not be a keyword and resorved word</a:t>
            </a:r>
            <a:endParaRPr lang="en-US" sz="1200" b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Python Variable</a:t>
            </a:r>
            <a:endParaRPr 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  <a:sym typeface="+mn-ea"/>
              </a:rPr>
              <a:t>uniquely identified by a name</a:t>
            </a:r>
            <a:endParaRPr 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in Python , </a:t>
            </a:r>
            <a:r>
              <a:rPr lang="en-US" sz="1200" b="0">
                <a:solidFill>
                  <a:schemeClr val="tx1"/>
                </a:solidFill>
                <a:sym typeface="+mn-ea"/>
              </a:rPr>
              <a:t>Variable  refers to an object</a:t>
            </a:r>
            <a:endParaRPr lang="en-US" sz="1200" b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an item or element that is stored in the memory</a:t>
            </a:r>
            <a:endParaRPr lang="en-US" sz="1200" b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In Python we can use an assignment statement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 to create new variables and assign specific values to them.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ex:-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gender </a:t>
            </a:r>
            <a:r>
              <a:rPr lang="en-US" sz="1200" b="0">
                <a:solidFill>
                  <a:schemeClr val="tx1"/>
                </a:solidFill>
              </a:rPr>
              <a:t>=</a:t>
            </a:r>
            <a:r>
              <a:rPr lang="en-US" sz="1200">
                <a:solidFill>
                  <a:srgbClr val="C00000"/>
                </a:solidFill>
              </a:rPr>
              <a:t> </a:t>
            </a:r>
            <a:r>
              <a:rPr lang="en-US" sz="1200">
                <a:solidFill>
                  <a:srgbClr val="C00000"/>
                </a:solidFill>
              </a:rPr>
              <a:t>'M'</a:t>
            </a:r>
            <a:endParaRPr lang="en-US" sz="120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message</a:t>
            </a:r>
            <a:r>
              <a:rPr lang="en-US" sz="1200" b="0">
                <a:solidFill>
                  <a:schemeClr val="tx1"/>
                </a:solidFill>
              </a:rPr>
              <a:t> = </a:t>
            </a:r>
            <a:r>
              <a:rPr lang="en-US" sz="1200">
                <a:solidFill>
                  <a:srgbClr val="C00000"/>
                </a:solidFill>
              </a:rPr>
              <a:t>"Keep Smiling"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price </a:t>
            </a:r>
            <a:r>
              <a:rPr lang="en-US" sz="1200" b="0">
                <a:solidFill>
                  <a:schemeClr val="tx1"/>
                </a:solidFill>
              </a:rPr>
              <a:t>= </a:t>
            </a:r>
            <a:r>
              <a:rPr lang="en-US" sz="1200">
                <a:solidFill>
                  <a:srgbClr val="C00000"/>
                </a:solidFill>
              </a:rPr>
              <a:t>987.9</a:t>
            </a:r>
            <a:endParaRPr lang="en-US" sz="1200">
              <a:solidFill>
                <a:srgbClr val="C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what is the meaning of “Variable declaration is implicit in Python”</a:t>
            </a:r>
            <a:endParaRPr lang="en-US" sz="120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Variable declaration is implicit in Python, means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variables are automatically declared and defined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when they are assigned a value the first time.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Variables must always be assigned values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before they are used in expressions as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otherwise it will lead to an error in the program.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Wherever a variable name occurs in an expression,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the interpreter replaces it with the value of that particular variable.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27245" y="120015"/>
            <a:ext cx="3688080" cy="4304030"/>
          </a:xfrm>
        </p:spPr>
        <p:txBody>
          <a:bodyPr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Comments</a:t>
            </a:r>
            <a:endParaRPr lang="en-US" sz="120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Comments are used to add a remark or a note in the source code. </a:t>
            </a:r>
            <a:endParaRPr lang="en-US" sz="1200" b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Comments are not executed by interpreter. </a:t>
            </a:r>
            <a:endParaRPr lang="en-US" sz="1200" b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a comment starts with # (hash sign). </a:t>
            </a:r>
            <a:endParaRPr lang="en-US" sz="120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Program 5-3 Write a Python program to find the area of a rectangle given that its length is 10 units and breadth is 20 units.</a:t>
            </a:r>
            <a:endParaRPr lang="en-US" sz="120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 b="0">
                <a:solidFill>
                  <a:schemeClr val="tx1"/>
                </a:solidFill>
              </a:rPr>
              <a:t>#Program 5-3 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 b="0">
                <a:solidFill>
                  <a:schemeClr val="tx1"/>
                </a:solidFill>
              </a:rPr>
              <a:t>#To find the area of a rectangle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 b="0">
                <a:solidFill>
                  <a:schemeClr val="tx1"/>
                </a:solidFill>
              </a:rPr>
              <a:t>length = 10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 b="0">
                <a:solidFill>
                  <a:schemeClr val="tx1"/>
                </a:solidFill>
              </a:rPr>
              <a:t>breadth = 20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 b="0">
                <a:solidFill>
                  <a:schemeClr val="tx1"/>
                </a:solidFill>
              </a:rPr>
              <a:t>area = length * breadth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 b="0">
                <a:solidFill>
                  <a:schemeClr val="tx1"/>
                </a:solidFill>
              </a:rPr>
              <a:t>print(area)</a:t>
            </a:r>
            <a:endParaRPr lang="en-US" sz="1200" b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</a:pPr>
            <a:r>
              <a:rPr lang="en-US" sz="1200">
                <a:solidFill>
                  <a:srgbClr val="00B050"/>
                </a:solidFill>
              </a:rPr>
              <a:t>Output</a:t>
            </a:r>
            <a:r>
              <a:rPr lang="en-US" sz="1200">
                <a:solidFill>
                  <a:srgbClr val="FF0000"/>
                </a:solidFill>
              </a:rPr>
              <a:t>: -  </a:t>
            </a:r>
            <a:r>
              <a:rPr lang="en-US" sz="1200" b="0">
                <a:solidFill>
                  <a:schemeClr val="tx1"/>
                </a:solidFill>
              </a:rPr>
              <a:t>200</a:t>
            </a:r>
            <a:endParaRPr lang="en-US" sz="1200" b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Comments</a:t>
            </a:r>
            <a:endParaRPr lang="en-US" sz="120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Comments are used to add a remark or a note in the source code. </a:t>
            </a:r>
            <a:endParaRPr lang="en-US" sz="1200" b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Comments are not executed by interpreter. </a:t>
            </a:r>
            <a:endParaRPr lang="en-US" sz="1200" b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a comment starts with # (hash sign). 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/>
        </p:nvSpPr>
        <p:spPr>
          <a:xfrm>
            <a:off x="8442325" y="120015"/>
            <a:ext cx="3688080" cy="277558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  <a:sym typeface="+mn-ea"/>
              </a:rPr>
              <a:t>Everything is an object :-</a:t>
            </a:r>
            <a:r>
              <a:rPr lang="en-US" sz="1200" b="0">
                <a:sym typeface="+mn-ea"/>
              </a:rPr>
              <a:t> </a:t>
            </a:r>
            <a:endParaRPr lang="en-US" sz="1200" b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Python treats every value or data item whether This ID is akin to the memory address of the object.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ym typeface="+mn-ea"/>
              </a:rPr>
              <a:t>The function id() returns the identity of an object.</a:t>
            </a:r>
            <a:endParaRPr lang="en-US" sz="1200" b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&gt;&gt;&gt; num1 = 20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&gt;&gt;&gt; id(num1)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1433920576 #identity of num1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&gt;&gt;&gt; num2 = 30 - 10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&gt;&gt;&gt; id(num2)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1433920576 #identity of num2 and num1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 #are same as both refers to </a:t>
            </a:r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15" name="Title 7"/>
          <p:cNvSpPr>
            <a:spLocks noGrp="1"/>
          </p:cNvSpPr>
          <p:nvPr/>
        </p:nvSpPr>
        <p:spPr>
          <a:xfrm>
            <a:off x="8442325" y="3188970"/>
            <a:ext cx="3687445" cy="444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TYPES</a:t>
            </a:r>
            <a:endParaRPr 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Placeholder 10"/>
          <p:cNvSpPr>
            <a:spLocks noGrp="1"/>
          </p:cNvSpPr>
          <p:nvPr/>
        </p:nvSpPr>
        <p:spPr>
          <a:xfrm>
            <a:off x="8315325" y="3633470"/>
            <a:ext cx="3688080" cy="313563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Data Types In Python</a:t>
            </a:r>
            <a:endParaRPr lang="en-US" sz="120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Numbers</a:t>
            </a:r>
            <a:endParaRPr lang="en-US" sz="1200">
              <a:solidFill>
                <a:srgbClr val="00B05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Integer</a:t>
            </a:r>
            <a:endParaRPr lang="en-US" sz="1200">
              <a:solidFill>
                <a:srgbClr val="7030A0"/>
              </a:solidFill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</a:rPr>
              <a:t>Boolean</a:t>
            </a:r>
            <a:endParaRPr lang="en-US" sz="1200">
              <a:solidFill>
                <a:schemeClr val="accent6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Floating Point</a:t>
            </a:r>
            <a:endParaRPr lang="en-US" sz="1200">
              <a:solidFill>
                <a:srgbClr val="7030A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Complex</a:t>
            </a:r>
            <a:endParaRPr lang="en-US" sz="1200">
              <a:solidFill>
                <a:srgbClr val="7030A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Sequences</a:t>
            </a:r>
            <a:endParaRPr lang="en-US" sz="120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strings</a:t>
            </a:r>
            <a:endParaRPr lang="en-US" sz="1200">
              <a:solidFill>
                <a:srgbClr val="7030A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List</a:t>
            </a:r>
            <a:endParaRPr lang="en-US" sz="1200">
              <a:solidFill>
                <a:srgbClr val="7030A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Tuples</a:t>
            </a:r>
            <a:endParaRPr lang="en-US" sz="1200">
              <a:solidFill>
                <a:srgbClr val="7030A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Sets</a:t>
            </a:r>
            <a:endParaRPr lang="en-US" sz="120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None</a:t>
            </a:r>
            <a:endParaRPr lang="en-US" sz="120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B050"/>
                </a:solidFill>
              </a:rPr>
              <a:t>Mappings</a:t>
            </a:r>
            <a:endParaRPr lang="en-US" sz="120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7030A0"/>
                </a:solidFill>
              </a:rPr>
              <a:t>Dictionaries</a:t>
            </a:r>
            <a:endParaRPr lang="en-US" sz="1200">
              <a:solidFill>
                <a:srgbClr val="7030A0"/>
              </a:solidFill>
            </a:endParaRPr>
          </a:p>
        </p:txBody>
      </p:sp>
      <p:sp>
        <p:nvSpPr>
          <p:cNvPr id="2" name="Title 7"/>
          <p:cNvSpPr>
            <a:spLocks noGrp="1"/>
          </p:cNvSpPr>
          <p:nvPr/>
        </p:nvSpPr>
        <p:spPr>
          <a:xfrm>
            <a:off x="4754245" y="4530725"/>
            <a:ext cx="3561715" cy="317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EVERYTHING IS AN OBJECT</a:t>
            </a:r>
            <a:endParaRPr lang="en-US" sz="16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Placeholder 10"/>
          <p:cNvSpPr>
            <a:spLocks noGrp="1"/>
          </p:cNvSpPr>
          <p:nvPr/>
        </p:nvSpPr>
        <p:spPr>
          <a:xfrm>
            <a:off x="4627245" y="4954905"/>
            <a:ext cx="3688080" cy="18141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Python treats every value or data item whether numeric, string, or other type as an object 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in the sense that it can be assigned to some variable or can be passed to a function as an argument.</a:t>
            </a:r>
            <a:endParaRPr lang="en-US" sz="1200" b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Every object in Python is assigned a unique identity (ID) </a:t>
            </a:r>
            <a:endParaRPr lang="en-US" sz="1200" b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</a:rPr>
              <a:t>which remains the same for the lifetime of that object. </a:t>
            </a:r>
            <a:endParaRPr 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uild="p"/>
      <p:bldP spid="9" grpId="1" build="p"/>
      <p:bldP spid="11" grpId="0" build="p"/>
      <p:bldP spid="11" grpId="1" build="p"/>
      <p:bldP spid="15" grpId="0"/>
      <p:bldP spid="15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4728</Words>
  <Application>WPS Presentation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INTRODUCTION TO PYTHON</vt:lpstr>
      <vt:lpstr>Identifier , Variable , comments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abhay.kumar</cp:lastModifiedBy>
  <cp:revision>14</cp:revision>
  <dcterms:created xsi:type="dcterms:W3CDTF">2023-11-17T09:00:00Z</dcterms:created>
  <dcterms:modified xsi:type="dcterms:W3CDTF">2023-12-03T20:05:53Z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5729760CF12748C6A2D058863054361D_11</vt:lpwstr>
  </property>
  <property fmtid="{D5CDD505-2E9C-101B-9397-08002B2CF9AE}" pid="3" name="KSOProductBuildVer">
    <vt:lpwstr>1033-12.2.0.13306</vt:lpwstr>
  </property>
</Properties>
</file>