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
  </p:handoutMasterIdLst>
  <p:sldIdLst>
    <p:sldId id="256" r:id="rId3"/>
    <p:sldId id="599" r:id="rId4"/>
    <p:sldId id="375" r:id="rId5"/>
    <p:sldId id="602" r:id="rId7"/>
    <p:sldId id="600" r:id="rId8"/>
    <p:sldId id="6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645160"/>
          </a:xfrm>
          <a:prstGeom prst="rect">
            <a:avLst/>
          </a:prstGeom>
          <a:noFill/>
        </p:spPr>
        <p:txBody>
          <a:bodyPr wrap="square" rtlCol="0">
            <a:spAutoFit/>
          </a:bodyPr>
          <a:p>
            <a:pPr algn="ctr"/>
            <a:r>
              <a:rPr lang="en-US" altLang="zh-CN" sz="3600" b="1" dirty="0">
                <a:solidFill>
                  <a:schemeClr val="tx1">
                    <a:lumMod val="75000"/>
                    <a:lumOff val="25000"/>
                  </a:schemeClr>
                </a:solidFill>
              </a:rPr>
              <a:t>CSS Function</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1124585"/>
          </a:xfrm>
          <a:prstGeom prst="rect">
            <a:avLst/>
          </a:prstGeom>
        </p:spPr>
        <p:txBody>
          <a:bodyPr wrap="square">
            <a:spAutoFit/>
          </a:bodyPr>
          <a:p>
            <a:pPr algn="l">
              <a:lnSpc>
                <a:spcPct val="140000"/>
              </a:lnSpc>
            </a:pPr>
            <a:r>
              <a:rPr lang="en-US" altLang="zh-CN" sz="1200" b="1" dirty="0">
                <a:solidFill>
                  <a:srgbClr val="FF0000"/>
                </a:solidFill>
              </a:rPr>
              <a:t>syntax:- </a:t>
            </a:r>
            <a:endParaRPr lang="en-US" altLang="zh-CN" sz="1200" b="1" dirty="0">
              <a:solidFill>
                <a:srgbClr val="FF0000"/>
              </a:solidFill>
            </a:endParaRPr>
          </a:p>
          <a:p>
            <a:pPr algn="l">
              <a:lnSpc>
                <a:spcPct val="140000"/>
              </a:lnSpc>
            </a:pPr>
            <a:r>
              <a:rPr lang="en-US" altLang="zh-CN" sz="1200" b="1" dirty="0">
                <a:solidFill>
                  <a:srgbClr val="00B0F0"/>
                </a:solidFill>
              </a:rPr>
              <a:t>selector </a:t>
            </a:r>
            <a:r>
              <a:rPr lang="en-US" altLang="zh-CN" sz="1200" b="1" dirty="0">
                <a:solidFill>
                  <a:schemeClr val="bg1">
                    <a:lumMod val="65000"/>
                  </a:schemeClr>
                </a:solidFill>
              </a:rPr>
              <a:t>{</a:t>
            </a:r>
            <a:endParaRPr lang="en-US" altLang="zh-CN" sz="1200" b="1" dirty="0">
              <a:solidFill>
                <a:schemeClr val="bg1">
                  <a:lumMod val="65000"/>
                </a:schemeClr>
              </a:solidFill>
            </a:endParaRPr>
          </a:p>
          <a:p>
            <a:pPr algn="l">
              <a:lnSpc>
                <a:spcPct val="140000"/>
              </a:lnSpc>
            </a:pPr>
            <a:r>
              <a:rPr lang="en-US" altLang="zh-CN" sz="1200" b="1" dirty="0">
                <a:solidFill>
                  <a:schemeClr val="bg1">
                    <a:lumMod val="65000"/>
                  </a:schemeClr>
                </a:solidFill>
              </a:rPr>
              <a:t>  </a:t>
            </a:r>
            <a:r>
              <a:rPr lang="en-US" altLang="zh-CN" sz="1200" b="1" dirty="0">
                <a:solidFill>
                  <a:schemeClr val="accent2"/>
                </a:solidFill>
              </a:rPr>
              <a:t>property</a:t>
            </a:r>
            <a:r>
              <a:rPr lang="en-US" altLang="zh-CN" sz="1200" b="1" dirty="0">
                <a:solidFill>
                  <a:schemeClr val="bg1">
                    <a:lumMod val="65000"/>
                  </a:schemeClr>
                </a:solidFill>
              </a:rPr>
              <a:t>: </a:t>
            </a:r>
            <a:r>
              <a:rPr lang="en-US" altLang="zh-CN" sz="1200" b="1" dirty="0">
                <a:solidFill>
                  <a:srgbClr val="7030A0"/>
                </a:solidFill>
              </a:rPr>
              <a:t>function</a:t>
            </a:r>
            <a:r>
              <a:rPr lang="en-US" altLang="zh-CN" sz="1200" b="1" dirty="0">
                <a:solidFill>
                  <a:schemeClr val="bg1">
                    <a:lumMod val="65000"/>
                  </a:schemeClr>
                </a:solidFill>
              </a:rPr>
              <a:t>(</a:t>
            </a:r>
            <a:r>
              <a:rPr lang="en-US" altLang="zh-CN" sz="1200" b="1" dirty="0">
                <a:solidFill>
                  <a:srgbClr val="92D050"/>
                </a:solidFill>
              </a:rPr>
              <a:t>[argument]?</a:t>
            </a:r>
            <a:r>
              <a:rPr lang="en-US" altLang="zh-CN" sz="1200" b="1" dirty="0">
                <a:solidFill>
                  <a:schemeClr val="bg1">
                    <a:lumMod val="65000"/>
                  </a:schemeClr>
                </a:solidFill>
              </a:rPr>
              <a:t> </a:t>
            </a:r>
            <a:r>
              <a:rPr lang="en-US" altLang="zh-CN" sz="1200" b="1" dirty="0">
                <a:solidFill>
                  <a:srgbClr val="92D050"/>
                </a:solidFill>
              </a:rPr>
              <a:t>[, argument]!</a:t>
            </a:r>
            <a:r>
              <a:rPr lang="en-US" altLang="zh-CN" sz="1200" b="1" dirty="0">
                <a:solidFill>
                  <a:schemeClr val="bg1">
                    <a:lumMod val="65000"/>
                  </a:schemeClr>
                </a:solidFill>
              </a:rPr>
              <a:t>);</a:t>
            </a:r>
            <a:endParaRPr lang="en-US" altLang="zh-CN" sz="1200" b="1" dirty="0">
              <a:solidFill>
                <a:schemeClr val="bg1">
                  <a:lumMod val="65000"/>
                </a:schemeClr>
              </a:solidFill>
            </a:endParaRPr>
          </a:p>
          <a:p>
            <a:pPr algn="l">
              <a:lnSpc>
                <a:spcPct val="140000"/>
              </a:lnSpc>
            </a:pPr>
            <a:r>
              <a:rPr lang="en-US" altLang="zh-CN" sz="1200" b="1" dirty="0">
                <a:solidFill>
                  <a:schemeClr val="bg1">
                    <a:lumMod val="65000"/>
                  </a:schemeClr>
                </a:solidFill>
              </a:rPr>
              <a:t>}</a:t>
            </a:r>
            <a:endParaRPr lang="en-US" altLang="zh-CN" sz="1200" b="1" dirty="0">
              <a:solidFill>
                <a:schemeClr val="bg1">
                  <a:lumMod val="6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645160"/>
          </a:xfrm>
          <a:prstGeom prst="rect">
            <a:avLst/>
          </a:prstGeom>
          <a:noFill/>
        </p:spPr>
        <p:txBody>
          <a:bodyPr wrap="square" rtlCol="0">
            <a:spAutoFit/>
          </a:bodyPr>
          <a:p>
            <a:pPr algn="ctr"/>
            <a:r>
              <a:rPr lang="en-US" altLang="zh-CN" sz="3600" b="1" dirty="0">
                <a:solidFill>
                  <a:schemeClr val="tx1">
                    <a:lumMod val="75000"/>
                    <a:lumOff val="25000"/>
                  </a:schemeClr>
                </a:solidFill>
              </a:rPr>
              <a:t>Transform Function</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349250"/>
          </a:xfrm>
          <a:prstGeom prst="rect">
            <a:avLst/>
          </a:prstGeom>
        </p:spPr>
        <p:txBody>
          <a:bodyPr wrap="square">
            <a:spAutoFit/>
          </a:bodyPr>
          <a:p>
            <a:pPr algn="l">
              <a:lnSpc>
                <a:spcPct val="140000"/>
              </a:lnSpc>
            </a:pPr>
            <a:r>
              <a:rPr lang="en-US" altLang="zh-CN" sz="1200" b="1" dirty="0">
                <a:solidFill>
                  <a:srgbClr val="FF0000"/>
                </a:solidFill>
              </a:rPr>
              <a:t>Translate </a:t>
            </a:r>
            <a:r>
              <a:rPr lang="en-US" altLang="zh-CN" sz="1200" b="1" dirty="0">
                <a:solidFill>
                  <a:srgbClr val="92D050"/>
                </a:solidFill>
              </a:rPr>
              <a:t>Function </a:t>
            </a:r>
            <a:r>
              <a:rPr lang="en-US" altLang="zh-CN" sz="1200" b="1" dirty="0">
                <a:solidFill>
                  <a:srgbClr val="FF0000"/>
                </a:solidFill>
              </a:rPr>
              <a:t>, Rotation </a:t>
            </a:r>
            <a:r>
              <a:rPr lang="en-US" altLang="zh-CN" sz="1200" b="1" dirty="0">
                <a:solidFill>
                  <a:srgbClr val="92D050"/>
                </a:solidFill>
              </a:rPr>
              <a:t>Function </a:t>
            </a:r>
            <a:r>
              <a:rPr lang="en-US" altLang="zh-CN" sz="1200" b="1" dirty="0">
                <a:solidFill>
                  <a:srgbClr val="FF0000"/>
                </a:solidFill>
              </a:rPr>
              <a:t>, Scaling </a:t>
            </a:r>
            <a:r>
              <a:rPr lang="en-US" altLang="zh-CN" sz="1200" b="1" dirty="0">
                <a:solidFill>
                  <a:srgbClr val="92D050"/>
                </a:solidFill>
              </a:rPr>
              <a:t>Function </a:t>
            </a:r>
            <a:r>
              <a:rPr lang="en-US" altLang="zh-CN" sz="1200" b="1" dirty="0">
                <a:solidFill>
                  <a:srgbClr val="FF0000"/>
                </a:solidFill>
              </a:rPr>
              <a:t>, Skew </a:t>
            </a:r>
            <a:r>
              <a:rPr lang="en-US" altLang="zh-CN" sz="1200" b="1" dirty="0">
                <a:solidFill>
                  <a:srgbClr val="92D050"/>
                </a:solidFill>
              </a:rPr>
              <a:t>function </a:t>
            </a:r>
            <a:r>
              <a:rPr lang="en-US" altLang="zh-CN" sz="1200" b="1" dirty="0">
                <a:solidFill>
                  <a:srgbClr val="FF0000"/>
                </a:solidFill>
              </a:rPr>
              <a:t>, Matrix </a:t>
            </a:r>
            <a:r>
              <a:rPr lang="en-US" altLang="zh-CN" sz="1200" b="1" dirty="0">
                <a:solidFill>
                  <a:srgbClr val="92D050"/>
                </a:solidFill>
              </a:rPr>
              <a:t>function </a:t>
            </a:r>
            <a:r>
              <a:rPr lang="en-US" altLang="zh-CN" sz="1200" b="1" dirty="0">
                <a:solidFill>
                  <a:srgbClr val="FF0000"/>
                </a:solidFill>
              </a:rPr>
              <a:t>, Perspective </a:t>
            </a:r>
            <a:r>
              <a:rPr lang="en-US" altLang="zh-CN" sz="1200" b="1" dirty="0">
                <a:solidFill>
                  <a:srgbClr val="92D050"/>
                </a:solidFill>
              </a:rPr>
              <a:t>function</a:t>
            </a:r>
            <a:endParaRPr lang="en-US" altLang="zh-CN" sz="1200" b="1" dirty="0">
              <a:solidFill>
                <a:srgbClr val="92D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18135" y="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Translate Function</a:t>
            </a:r>
            <a:endParaRPr lang="en-US" altLang="zh-CN" b="1" dirty="0">
              <a:solidFill>
                <a:schemeClr val="bg1"/>
              </a:solidFill>
            </a:endParaRPr>
          </a:p>
        </p:txBody>
      </p:sp>
      <p:sp>
        <p:nvSpPr>
          <p:cNvPr id="29" name="Rectangles 28"/>
          <p:cNvSpPr/>
          <p:nvPr/>
        </p:nvSpPr>
        <p:spPr>
          <a:xfrm>
            <a:off x="105410" y="271780"/>
            <a:ext cx="2987675" cy="14351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bg1"/>
                </a:solidFill>
                <a:sym typeface="+mn-ea"/>
              </a:rPr>
              <a:t>The translate functions allow you to change the position of an element in 2D or 3D space. By specifying different values for the x, y, and z axes, you can control the direction and distance of the translation.</a:t>
            </a:r>
            <a:endParaRPr lang="en-US" sz="1400" b="1">
              <a:solidFill>
                <a:schemeClr val="bg1"/>
              </a:solidFill>
              <a:sym typeface="+mn-ea"/>
            </a:endParaRPr>
          </a:p>
        </p:txBody>
      </p:sp>
      <p:sp>
        <p:nvSpPr>
          <p:cNvPr id="3" name="矩形 23"/>
          <p:cNvSpPr/>
          <p:nvPr/>
        </p:nvSpPr>
        <p:spPr>
          <a:xfrm>
            <a:off x="399415" y="170688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Skew Function</a:t>
            </a:r>
            <a:endParaRPr lang="en-US" altLang="zh-CN" b="1" dirty="0">
              <a:solidFill>
                <a:schemeClr val="bg1"/>
              </a:solidFill>
            </a:endParaRPr>
          </a:p>
        </p:txBody>
      </p:sp>
      <p:sp>
        <p:nvSpPr>
          <p:cNvPr id="4" name="矩形 23"/>
          <p:cNvSpPr/>
          <p:nvPr/>
        </p:nvSpPr>
        <p:spPr>
          <a:xfrm>
            <a:off x="399415" y="352806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Rotation Function</a:t>
            </a:r>
            <a:endParaRPr lang="en-US" altLang="zh-CN" b="1" dirty="0">
              <a:solidFill>
                <a:schemeClr val="bg1"/>
              </a:solidFill>
            </a:endParaRPr>
          </a:p>
        </p:txBody>
      </p:sp>
      <p:sp>
        <p:nvSpPr>
          <p:cNvPr id="6" name="Rectangles 5"/>
          <p:cNvSpPr/>
          <p:nvPr/>
        </p:nvSpPr>
        <p:spPr>
          <a:xfrm>
            <a:off x="82550" y="3796665"/>
            <a:ext cx="3003550" cy="1342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bg1"/>
                </a:solidFill>
                <a:sym typeface="+mn-ea"/>
              </a:rPr>
              <a:t>These functions allow you to apply rotation transformations to elements. By specifying different angle values and axes, you can control the rotation behavior and achieve desired effects, including both 2D and 3D rotations.</a:t>
            </a:r>
            <a:endParaRPr lang="en-US" sz="1400" b="1">
              <a:solidFill>
                <a:schemeClr val="bg1"/>
              </a:solidFill>
              <a:sym typeface="+mn-ea"/>
            </a:endParaRPr>
          </a:p>
        </p:txBody>
      </p:sp>
      <p:sp>
        <p:nvSpPr>
          <p:cNvPr id="7" name="Rectangles 6"/>
          <p:cNvSpPr/>
          <p:nvPr/>
        </p:nvSpPr>
        <p:spPr>
          <a:xfrm>
            <a:off x="82550" y="2002790"/>
            <a:ext cx="3011805" cy="15373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bg1"/>
                </a:solidFill>
                <a:sym typeface="+mn-ea"/>
              </a:rPr>
              <a:t>These functions allow you to apply skew transformations to elements, distorting them along the specified axes. By providing different angle values, you can control the amount and direction of the skewing effect.</a:t>
            </a:r>
            <a:endParaRPr lang="en-US" sz="1400" b="1">
              <a:solidFill>
                <a:schemeClr val="bg1"/>
              </a:solidFill>
              <a:sym typeface="+mn-ea"/>
            </a:endParaRPr>
          </a:p>
        </p:txBody>
      </p:sp>
      <p:sp>
        <p:nvSpPr>
          <p:cNvPr id="8" name="矩形 23"/>
          <p:cNvSpPr/>
          <p:nvPr/>
        </p:nvSpPr>
        <p:spPr>
          <a:xfrm>
            <a:off x="3401060" y="3532505"/>
            <a:ext cx="2399665" cy="351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Scalling Function</a:t>
            </a:r>
            <a:endParaRPr lang="en-US" altLang="zh-CN" b="1" dirty="0">
              <a:solidFill>
                <a:schemeClr val="bg1"/>
              </a:solidFill>
            </a:endParaRPr>
          </a:p>
        </p:txBody>
      </p:sp>
      <p:sp>
        <p:nvSpPr>
          <p:cNvPr id="9" name="Rectangles 8"/>
          <p:cNvSpPr/>
          <p:nvPr/>
        </p:nvSpPr>
        <p:spPr>
          <a:xfrm>
            <a:off x="3094990" y="3887470"/>
            <a:ext cx="3011170" cy="15284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bg1"/>
                </a:solidFill>
                <a:sym typeface="+mn-ea"/>
              </a:rPr>
              <a:t>These functions allow you to apply scaling transformations to elements, changing their size along the specified axes. By providing different scaling factors, you can control the amount of scaling applied in both 2D and 3D space.</a:t>
            </a:r>
            <a:endParaRPr lang="en-US" sz="1400" b="1">
              <a:solidFill>
                <a:schemeClr val="bg1"/>
              </a:solidFill>
              <a:sym typeface="+mn-ea"/>
            </a:endParaRPr>
          </a:p>
        </p:txBody>
      </p:sp>
      <p:sp>
        <p:nvSpPr>
          <p:cNvPr id="11" name="矩形 23"/>
          <p:cNvSpPr/>
          <p:nvPr/>
        </p:nvSpPr>
        <p:spPr>
          <a:xfrm>
            <a:off x="7893685" y="0"/>
            <a:ext cx="2399665" cy="272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Persepective Function</a:t>
            </a:r>
            <a:endParaRPr lang="en-US" altLang="zh-CN" b="1" dirty="0">
              <a:solidFill>
                <a:schemeClr val="bg1"/>
              </a:solidFill>
            </a:endParaRPr>
          </a:p>
        </p:txBody>
      </p:sp>
      <p:sp>
        <p:nvSpPr>
          <p:cNvPr id="13" name="Rectangles 12"/>
          <p:cNvSpPr/>
          <p:nvPr/>
        </p:nvSpPr>
        <p:spPr>
          <a:xfrm>
            <a:off x="6108065" y="272415"/>
            <a:ext cx="5970905" cy="51441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bg1"/>
                </a:solidFill>
                <a:sym typeface="+mn-ea"/>
              </a:rPr>
              <a:t>The perspective() function is used to set the perspective value for 3D transformations. It takes a length value as an argument, representing the distance from the viewer to the z=0 plane. This value determines the strength of the perspective effect. A smaller value will result in a stronger perspective, while a larger value will create a shallower perspective. It is typically applied to the parent container of the transformed elements.</a:t>
            </a:r>
            <a:endParaRPr lang="en-US" sz="1400" b="1">
              <a:solidFill>
                <a:schemeClr val="bg1"/>
              </a:solidFill>
              <a:sym typeface="+mn-ea"/>
            </a:endParaRPr>
          </a:p>
          <a:p>
            <a:pPr algn="l"/>
            <a:endParaRPr lang="en-US" sz="1400" b="1">
              <a:solidFill>
                <a:schemeClr val="bg1"/>
              </a:solidFill>
              <a:sym typeface="+mn-ea"/>
            </a:endParaRPr>
          </a:p>
          <a:p>
            <a:pPr algn="l"/>
            <a:r>
              <a:rPr lang="en-US" sz="1400" b="1">
                <a:solidFill>
                  <a:schemeClr val="bg1"/>
                </a:solidFill>
                <a:sym typeface="+mn-ea"/>
              </a:rPr>
              <a:t>Please note that the perspective() function applies to 3D transformations and is often used in combination with other 3D transformation functions such as rotate3d(), translate3d(), or scale3d().</a:t>
            </a:r>
            <a:endParaRPr lang="en-US" sz="1400" b="1">
              <a:solidFill>
                <a:schemeClr val="bg1"/>
              </a:solidFill>
              <a:sym typeface="+mn-ea"/>
            </a:endParaRPr>
          </a:p>
        </p:txBody>
      </p:sp>
      <p:sp>
        <p:nvSpPr>
          <p:cNvPr id="14" name="Rectangles 13"/>
          <p:cNvSpPr/>
          <p:nvPr/>
        </p:nvSpPr>
        <p:spPr>
          <a:xfrm>
            <a:off x="3086100" y="275590"/>
            <a:ext cx="3020060" cy="32531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bg1"/>
                </a:solidFill>
                <a:sym typeface="+mn-ea"/>
              </a:rPr>
              <a:t>The matrix functions allow you to apply general transformations to elements using transformation matrices. The transformation matrix is defined by a set of values that represent different transformation properties such as scaling, rotation, and translation. By specifying the matrix values, you have precise control over the transformation applied to the element. The matrix function is used for 2D transformations, while the matrix3d function is used for 3D transformations.</a:t>
            </a:r>
            <a:endParaRPr lang="en-US" sz="1400" b="1">
              <a:solidFill>
                <a:schemeClr val="bg1"/>
              </a:solidFill>
              <a:sym typeface="+mn-ea"/>
            </a:endParaRPr>
          </a:p>
        </p:txBody>
      </p:sp>
      <p:sp>
        <p:nvSpPr>
          <p:cNvPr id="15" name="矩形 23"/>
          <p:cNvSpPr/>
          <p:nvPr/>
        </p:nvSpPr>
        <p:spPr>
          <a:xfrm>
            <a:off x="3227705" y="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matrix Function</a:t>
            </a:r>
            <a:endParaRPr lang="en-US" altLang="zh-CN"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18135" y="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Translate Function</a:t>
            </a:r>
            <a:endParaRPr lang="en-US" altLang="zh-CN" b="1" dirty="0">
              <a:solidFill>
                <a:schemeClr val="bg1"/>
              </a:solidFill>
            </a:endParaRPr>
          </a:p>
        </p:txBody>
      </p:sp>
      <p:sp>
        <p:nvSpPr>
          <p:cNvPr id="29" name="Rectangles 28"/>
          <p:cNvSpPr/>
          <p:nvPr/>
        </p:nvSpPr>
        <p:spPr>
          <a:xfrm>
            <a:off x="105410" y="271780"/>
            <a:ext cx="2987675" cy="53987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translate():  </a:t>
            </a:r>
            <a:r>
              <a:rPr lang="en-US" sz="1400" b="1">
                <a:solidFill>
                  <a:srgbClr val="92D050"/>
                </a:solidFill>
                <a:sym typeface="+mn-ea"/>
              </a:rPr>
              <a:t>Moves an element in the x and/or y-axis</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translate</a:t>
            </a:r>
            <a:r>
              <a:rPr lang="en-US" sz="1400" b="1">
                <a:solidFill>
                  <a:srgbClr val="00B0F0"/>
                </a:solidFill>
                <a:sym typeface="+mn-ea"/>
              </a:rPr>
              <a:t>(</a:t>
            </a:r>
            <a:r>
              <a:rPr lang="en-US" sz="1400" b="1">
                <a:solidFill>
                  <a:schemeClr val="accent2"/>
                </a:solidFill>
                <a:sym typeface="+mn-ea"/>
              </a:rPr>
              <a:t>x, 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translate</a:t>
            </a:r>
            <a:r>
              <a:rPr lang="en-US" sz="1400" b="1">
                <a:solidFill>
                  <a:srgbClr val="00B0F0"/>
                </a:solidFill>
                <a:sym typeface="+mn-ea"/>
              </a:rPr>
              <a:t>(</a:t>
            </a:r>
            <a:r>
              <a:rPr lang="en-US" sz="1400" b="1">
                <a:solidFill>
                  <a:schemeClr val="bg1"/>
                </a:solidFill>
                <a:sym typeface="+mn-ea"/>
              </a:rPr>
              <a:t>100px, 50px</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translateX():  </a:t>
            </a:r>
            <a:r>
              <a:rPr lang="en-US" sz="1400" b="1">
                <a:solidFill>
                  <a:srgbClr val="92D050"/>
                </a:solidFill>
                <a:sym typeface="+mn-ea"/>
              </a:rPr>
              <a:t>Moves an element along the x-axis.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translateX</a:t>
            </a:r>
            <a:r>
              <a:rPr lang="en-US" sz="1400" b="1">
                <a:solidFill>
                  <a:srgbClr val="00B0F0"/>
                </a:solidFill>
                <a:sym typeface="+mn-ea"/>
              </a:rPr>
              <a:t>(</a:t>
            </a:r>
            <a:r>
              <a:rPr lang="en-US" sz="1400" b="1">
                <a:solidFill>
                  <a:schemeClr val="accent2"/>
                </a:solidFill>
                <a:sym typeface="+mn-ea"/>
              </a:rPr>
              <a:t>x</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translateX</a:t>
            </a:r>
            <a:r>
              <a:rPr lang="en-US" sz="1400" b="1">
                <a:solidFill>
                  <a:srgbClr val="00B0F0"/>
                </a:solidFill>
                <a:sym typeface="+mn-ea"/>
              </a:rPr>
              <a:t>(</a:t>
            </a:r>
            <a:r>
              <a:rPr lang="en-US" sz="1400" b="1">
                <a:solidFill>
                  <a:schemeClr val="bg1"/>
                </a:solidFill>
                <a:sym typeface="+mn-ea"/>
              </a:rPr>
              <a:t>100px</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translateY(): - </a:t>
            </a:r>
            <a:r>
              <a:rPr lang="en-US" sz="1400" b="1">
                <a:solidFill>
                  <a:srgbClr val="92D050"/>
                </a:solidFill>
                <a:sym typeface="+mn-ea"/>
              </a:rPr>
              <a:t>Moves an element along the y-axis</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translateY</a:t>
            </a:r>
            <a:r>
              <a:rPr lang="en-US" sz="1400" b="1">
                <a:solidFill>
                  <a:srgbClr val="00B0F0"/>
                </a:solidFill>
                <a:sym typeface="+mn-ea"/>
              </a:rPr>
              <a:t>(</a:t>
            </a:r>
            <a:r>
              <a:rPr lang="en-US" sz="1400" b="1">
                <a:solidFill>
                  <a:schemeClr val="accent2"/>
                </a:solidFill>
                <a:sym typeface="+mn-ea"/>
              </a:rPr>
              <a:t>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translateY</a:t>
            </a:r>
            <a:r>
              <a:rPr lang="en-US" sz="1400" b="1">
                <a:solidFill>
                  <a:srgbClr val="00B0F0"/>
                </a:solidFill>
                <a:sym typeface="+mn-ea"/>
              </a:rPr>
              <a:t>(</a:t>
            </a:r>
            <a:r>
              <a:rPr lang="en-US" sz="1400" b="1">
                <a:solidFill>
                  <a:schemeClr val="bg1"/>
                </a:solidFill>
                <a:sym typeface="+mn-ea"/>
              </a:rPr>
              <a:t>50px</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translateZ(): </a:t>
            </a:r>
            <a:r>
              <a:rPr lang="en-US" sz="1400" b="1">
                <a:solidFill>
                  <a:srgbClr val="92D050"/>
                </a:solidFill>
                <a:sym typeface="+mn-ea"/>
              </a:rPr>
              <a:t>Moves an element along the z-axis (applies to 3D transforms).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translateZ</a:t>
            </a:r>
            <a:r>
              <a:rPr lang="en-US" sz="1400" b="1">
                <a:solidFill>
                  <a:srgbClr val="00B0F0"/>
                </a:solidFill>
                <a:sym typeface="+mn-ea"/>
              </a:rPr>
              <a:t>(</a:t>
            </a:r>
            <a:r>
              <a:rPr lang="en-US" sz="1400" b="1">
                <a:solidFill>
                  <a:schemeClr val="accent2"/>
                </a:solidFill>
                <a:sym typeface="+mn-ea"/>
              </a:rPr>
              <a:t>z</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translateZ</a:t>
            </a:r>
            <a:r>
              <a:rPr lang="en-US" sz="1400" b="1">
                <a:solidFill>
                  <a:srgbClr val="00B0F0"/>
                </a:solidFill>
                <a:sym typeface="+mn-ea"/>
              </a:rPr>
              <a:t>(</a:t>
            </a:r>
            <a:r>
              <a:rPr lang="en-US" sz="1400" b="1">
                <a:solidFill>
                  <a:schemeClr val="bg1"/>
                </a:solidFill>
                <a:sym typeface="+mn-ea"/>
              </a:rPr>
              <a:t>100px</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translate3d(): </a:t>
            </a:r>
            <a:r>
              <a:rPr lang="en-US" sz="1400" b="1">
                <a:solidFill>
                  <a:srgbClr val="92D050"/>
                </a:solidFill>
                <a:sym typeface="+mn-ea"/>
              </a:rPr>
              <a:t>Moves an element in 3D space using x, y, and z-axis values.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translate3d</a:t>
            </a:r>
            <a:r>
              <a:rPr lang="en-US" sz="1400" b="1">
                <a:solidFill>
                  <a:srgbClr val="00B0F0"/>
                </a:solidFill>
                <a:sym typeface="+mn-ea"/>
              </a:rPr>
              <a:t>(</a:t>
            </a:r>
            <a:r>
              <a:rPr lang="en-US" sz="1400" b="1">
                <a:solidFill>
                  <a:schemeClr val="accent2"/>
                </a:solidFill>
                <a:sym typeface="+mn-ea"/>
              </a:rPr>
              <a:t>x, y, z</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translate3d</a:t>
            </a:r>
            <a:r>
              <a:rPr lang="en-US" sz="1400" b="1">
                <a:solidFill>
                  <a:srgbClr val="00B0F0"/>
                </a:solidFill>
                <a:sym typeface="+mn-ea"/>
              </a:rPr>
              <a:t>(</a:t>
            </a:r>
            <a:r>
              <a:rPr lang="en-US" sz="1400" b="1">
                <a:solidFill>
                  <a:schemeClr val="bg1"/>
                </a:solidFill>
                <a:sym typeface="+mn-ea"/>
              </a:rPr>
              <a:t>100px, 50px, 100px</a:t>
            </a:r>
            <a:r>
              <a:rPr lang="en-US" sz="1400" b="1">
                <a:solidFill>
                  <a:srgbClr val="00B0F0"/>
                </a:solidFill>
                <a:sym typeface="+mn-ea"/>
              </a:rPr>
              <a:t>);</a:t>
            </a:r>
            <a:endParaRPr lang="en-US" sz="1400" b="1">
              <a:solidFill>
                <a:srgbClr val="00B0F0"/>
              </a:solidFill>
              <a:sym typeface="+mn-ea"/>
            </a:endParaRPr>
          </a:p>
        </p:txBody>
      </p:sp>
      <p:sp>
        <p:nvSpPr>
          <p:cNvPr id="3" name="矩形 23"/>
          <p:cNvSpPr/>
          <p:nvPr/>
        </p:nvSpPr>
        <p:spPr>
          <a:xfrm>
            <a:off x="3368675" y="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Skew Function</a:t>
            </a:r>
            <a:endParaRPr lang="en-US" altLang="zh-CN" b="1" dirty="0">
              <a:solidFill>
                <a:schemeClr val="bg1"/>
              </a:solidFill>
            </a:endParaRPr>
          </a:p>
        </p:txBody>
      </p:sp>
      <p:sp>
        <p:nvSpPr>
          <p:cNvPr id="4" name="矩形 23"/>
          <p:cNvSpPr/>
          <p:nvPr/>
        </p:nvSpPr>
        <p:spPr>
          <a:xfrm>
            <a:off x="6231255" y="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Rotation Function</a:t>
            </a:r>
            <a:endParaRPr lang="en-US" altLang="zh-CN" b="1" dirty="0">
              <a:solidFill>
                <a:schemeClr val="bg1"/>
              </a:solidFill>
            </a:endParaRPr>
          </a:p>
        </p:txBody>
      </p:sp>
      <p:sp>
        <p:nvSpPr>
          <p:cNvPr id="6" name="Rectangles 5"/>
          <p:cNvSpPr/>
          <p:nvPr/>
        </p:nvSpPr>
        <p:spPr>
          <a:xfrm>
            <a:off x="6372225" y="271780"/>
            <a:ext cx="2628900" cy="64427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rotate(): </a:t>
            </a:r>
            <a:r>
              <a:rPr lang="en-US" sz="1400" b="1">
                <a:solidFill>
                  <a:srgbClr val="92D050"/>
                </a:solidFill>
                <a:sym typeface="+mn-ea"/>
              </a:rPr>
              <a:t>Rotates an element by a specified angle.</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rotate</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rotate</a:t>
            </a:r>
            <a:r>
              <a:rPr lang="en-US" sz="1400" b="1">
                <a:solidFill>
                  <a:srgbClr val="00B0F0"/>
                </a:solidFill>
                <a:sym typeface="+mn-ea"/>
              </a:rPr>
              <a:t>(</a:t>
            </a:r>
            <a:r>
              <a:rPr lang="en-US" sz="1400" b="1">
                <a:solidFill>
                  <a:schemeClr val="bg1"/>
                </a:solidFill>
                <a:sym typeface="+mn-ea"/>
              </a:rPr>
              <a:t>45deg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rotateX(): </a:t>
            </a:r>
            <a:r>
              <a:rPr lang="en-US" sz="1400" b="1">
                <a:solidFill>
                  <a:srgbClr val="92D050"/>
                </a:solidFill>
                <a:sym typeface="+mn-ea"/>
              </a:rPr>
              <a:t>Rotates an element around the x-axis.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rotateX</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rotateX</a:t>
            </a:r>
            <a:r>
              <a:rPr lang="en-US" sz="1400" b="1">
                <a:solidFill>
                  <a:srgbClr val="00B0F0"/>
                </a:solidFill>
                <a:sym typeface="+mn-ea"/>
              </a:rPr>
              <a:t>(</a:t>
            </a:r>
            <a:r>
              <a:rPr lang="en-US" sz="1400" b="1">
                <a:solidFill>
                  <a:schemeClr val="bg1"/>
                </a:solidFill>
                <a:sym typeface="+mn-ea"/>
              </a:rPr>
              <a:t>180deg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rotateY():</a:t>
            </a:r>
            <a:r>
              <a:rPr lang="en-US" sz="1400" b="1">
                <a:solidFill>
                  <a:srgbClr val="92D050"/>
                </a:solidFill>
                <a:sym typeface="+mn-ea"/>
              </a:rPr>
              <a:t> Rotates an element around the y-axis.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rotateY</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rotateY</a:t>
            </a:r>
            <a:r>
              <a:rPr lang="en-US" sz="1400" b="1">
                <a:solidFill>
                  <a:srgbClr val="00B0F0"/>
                </a:solidFill>
                <a:sym typeface="+mn-ea"/>
              </a:rPr>
              <a:t>(</a:t>
            </a:r>
            <a:r>
              <a:rPr lang="en-US" sz="1400" b="1">
                <a:solidFill>
                  <a:schemeClr val="bg1"/>
                </a:solidFill>
                <a:sym typeface="+mn-ea"/>
              </a:rPr>
              <a:t>90deg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rotateZ(): </a:t>
            </a:r>
            <a:r>
              <a:rPr lang="en-US" sz="1400" b="1">
                <a:solidFill>
                  <a:srgbClr val="92D050"/>
                </a:solidFill>
                <a:sym typeface="+mn-ea"/>
              </a:rPr>
              <a:t>Rotates an element around the z-axis (applies to 3D transforms).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rotateZ</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rotateZ</a:t>
            </a:r>
            <a:r>
              <a:rPr lang="en-US" sz="1400" b="1">
                <a:solidFill>
                  <a:srgbClr val="00B0F0"/>
                </a:solidFill>
                <a:sym typeface="+mn-ea"/>
              </a:rPr>
              <a:t>(</a:t>
            </a:r>
            <a:r>
              <a:rPr lang="en-US" sz="1400" b="1">
                <a:solidFill>
                  <a:schemeClr val="bg1"/>
                </a:solidFill>
                <a:sym typeface="+mn-ea"/>
              </a:rPr>
              <a:t>60deg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rotate3d():</a:t>
            </a:r>
            <a:r>
              <a:rPr lang="en-US" sz="1400" b="1">
                <a:solidFill>
                  <a:srgbClr val="92D050"/>
                </a:solidFill>
                <a:sym typeface="+mn-ea"/>
              </a:rPr>
              <a:t> Rotates an element in 3D space around a vector defined by x, y, and z-axis values.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rotate3d</a:t>
            </a:r>
            <a:r>
              <a:rPr lang="en-US" sz="1400" b="1">
                <a:solidFill>
                  <a:srgbClr val="00B0F0"/>
                </a:solidFill>
                <a:sym typeface="+mn-ea"/>
              </a:rPr>
              <a:t>(</a:t>
            </a:r>
            <a:r>
              <a:rPr lang="en-US" sz="1400" b="1">
                <a:solidFill>
                  <a:schemeClr val="accent2"/>
                </a:solidFill>
                <a:sym typeface="+mn-ea"/>
              </a:rPr>
              <a:t>x, y, z, angle</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endParaRPr lang="en-US" sz="1400" b="1">
              <a:solidFill>
                <a:srgbClr val="00B0F0"/>
              </a:solidFill>
              <a:sym typeface="+mn-ea"/>
            </a:endParaRPr>
          </a:p>
          <a:p>
            <a:pPr algn="l"/>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rotate3d</a:t>
            </a:r>
            <a:r>
              <a:rPr lang="en-US" sz="1400" b="1">
                <a:solidFill>
                  <a:srgbClr val="00B0F0"/>
                </a:solidFill>
                <a:sym typeface="+mn-ea"/>
              </a:rPr>
              <a:t>(</a:t>
            </a:r>
            <a:r>
              <a:rPr lang="en-US" sz="1400" b="1">
                <a:solidFill>
                  <a:schemeClr val="bg1"/>
                </a:solidFill>
                <a:sym typeface="+mn-ea"/>
              </a:rPr>
              <a:t>1, 1, 0, 45deg</a:t>
            </a:r>
            <a:r>
              <a:rPr lang="en-US" sz="1400" b="1">
                <a:solidFill>
                  <a:srgbClr val="00B0F0"/>
                </a:solidFill>
                <a:sym typeface="+mn-ea"/>
              </a:rPr>
              <a:t>);</a:t>
            </a:r>
            <a:endParaRPr lang="en-US" sz="1400" b="1">
              <a:solidFill>
                <a:srgbClr val="00B0F0"/>
              </a:solidFill>
              <a:sym typeface="+mn-ea"/>
            </a:endParaRPr>
          </a:p>
        </p:txBody>
      </p:sp>
      <p:sp>
        <p:nvSpPr>
          <p:cNvPr id="7" name="Rectangles 6"/>
          <p:cNvSpPr/>
          <p:nvPr/>
        </p:nvSpPr>
        <p:spPr>
          <a:xfrm>
            <a:off x="3086100" y="271780"/>
            <a:ext cx="3286125" cy="29845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skew(): </a:t>
            </a:r>
            <a:r>
              <a:rPr lang="en-US" sz="1400" b="1">
                <a:solidFill>
                  <a:srgbClr val="92D050"/>
                </a:solidFill>
                <a:sym typeface="+mn-ea"/>
              </a:rPr>
              <a:t>Skews an element by a specified angle along the x and/or y-axis.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skew</a:t>
            </a:r>
            <a:r>
              <a:rPr lang="en-US" sz="1400" b="1">
                <a:solidFill>
                  <a:srgbClr val="00B0F0"/>
                </a:solidFill>
                <a:sym typeface="+mn-ea"/>
              </a:rPr>
              <a:t>(</a:t>
            </a:r>
            <a:r>
              <a:rPr lang="en-US" sz="1400" b="1">
                <a:solidFill>
                  <a:schemeClr val="accent2"/>
                </a:solidFill>
                <a:sym typeface="+mn-ea"/>
              </a:rPr>
              <a:t>x, 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rgbClr val="FFC000"/>
                </a:solidFill>
                <a:sym typeface="+mn-ea"/>
              </a:rPr>
              <a:t>transform</a:t>
            </a:r>
            <a:r>
              <a:rPr lang="en-US" sz="1400" b="1">
                <a:solidFill>
                  <a:srgbClr val="00B0F0"/>
                </a:solidFill>
                <a:sym typeface="+mn-ea"/>
              </a:rPr>
              <a:t>: </a:t>
            </a:r>
            <a:r>
              <a:rPr lang="en-US" sz="1400" b="1">
                <a:solidFill>
                  <a:srgbClr val="E907E7"/>
                </a:solidFill>
                <a:sym typeface="+mn-ea"/>
              </a:rPr>
              <a:t>skew</a:t>
            </a:r>
            <a:r>
              <a:rPr lang="en-US" sz="1400" b="1">
                <a:solidFill>
                  <a:srgbClr val="00B0F0"/>
                </a:solidFill>
                <a:sym typeface="+mn-ea"/>
              </a:rPr>
              <a:t>(</a:t>
            </a:r>
            <a:r>
              <a:rPr lang="en-US" sz="1400" b="1">
                <a:solidFill>
                  <a:schemeClr val="bg1"/>
                </a:solidFill>
                <a:sym typeface="+mn-ea"/>
              </a:rPr>
              <a:t>10deg, -5deg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skewX(): </a:t>
            </a:r>
            <a:r>
              <a:rPr lang="en-US" sz="1400" b="1">
                <a:solidFill>
                  <a:srgbClr val="92D050"/>
                </a:solidFill>
                <a:sym typeface="+mn-ea"/>
              </a:rPr>
              <a:t>Skews an element along the x-axis.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skewX</a:t>
            </a:r>
            <a:r>
              <a:rPr lang="en-US" sz="1400" b="1">
                <a:solidFill>
                  <a:srgbClr val="00B0F0"/>
                </a:solidFill>
                <a:sym typeface="+mn-ea"/>
              </a:rPr>
              <a:t>(</a:t>
            </a:r>
            <a:r>
              <a:rPr lang="en-US" sz="1400" b="1">
                <a:solidFill>
                  <a:schemeClr val="accent2"/>
                </a:solidFill>
                <a:sym typeface="+mn-ea"/>
              </a:rPr>
              <a:t>x</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rgbClr val="FFC000"/>
                </a:solidFill>
                <a:sym typeface="+mn-ea"/>
              </a:rPr>
              <a:t>transform</a:t>
            </a:r>
            <a:r>
              <a:rPr lang="en-US" sz="1400" b="1">
                <a:solidFill>
                  <a:srgbClr val="00B0F0"/>
                </a:solidFill>
                <a:sym typeface="+mn-ea"/>
              </a:rPr>
              <a:t>: </a:t>
            </a:r>
            <a:r>
              <a:rPr lang="en-US" sz="1400" b="1">
                <a:solidFill>
                  <a:srgbClr val="E907E7"/>
                </a:solidFill>
                <a:sym typeface="+mn-ea"/>
              </a:rPr>
              <a:t>skewX</a:t>
            </a:r>
            <a:r>
              <a:rPr lang="en-US" sz="1400" b="1">
                <a:solidFill>
                  <a:srgbClr val="00B0F0"/>
                </a:solidFill>
                <a:sym typeface="+mn-ea"/>
              </a:rPr>
              <a:t>(</a:t>
            </a:r>
            <a:r>
              <a:rPr lang="en-US" sz="1400" b="1">
                <a:solidFill>
                  <a:schemeClr val="bg1"/>
                </a:solidFill>
                <a:sym typeface="+mn-ea"/>
              </a:rPr>
              <a:t>10deg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skewY(): </a:t>
            </a:r>
            <a:r>
              <a:rPr lang="en-US" sz="1400" b="1">
                <a:solidFill>
                  <a:srgbClr val="92D050"/>
                </a:solidFill>
                <a:sym typeface="+mn-ea"/>
              </a:rPr>
              <a:t>Skews an element along the y-axis.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skewY</a:t>
            </a:r>
            <a:r>
              <a:rPr lang="en-US" sz="1400" b="1">
                <a:solidFill>
                  <a:srgbClr val="00B0F0"/>
                </a:solidFill>
                <a:sym typeface="+mn-ea"/>
              </a:rPr>
              <a:t>(</a:t>
            </a:r>
            <a:r>
              <a:rPr lang="en-US" sz="1400" b="1">
                <a:solidFill>
                  <a:schemeClr val="accent2"/>
                </a:solidFill>
                <a:sym typeface="+mn-ea"/>
              </a:rPr>
              <a:t>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rgbClr val="FFC000"/>
                </a:solidFill>
                <a:sym typeface="+mn-ea"/>
              </a:rPr>
              <a:t>transform</a:t>
            </a:r>
            <a:r>
              <a:rPr lang="en-US" sz="1400" b="1">
                <a:solidFill>
                  <a:srgbClr val="00B0F0"/>
                </a:solidFill>
                <a:sym typeface="+mn-ea"/>
              </a:rPr>
              <a:t>: </a:t>
            </a:r>
            <a:r>
              <a:rPr lang="en-US" sz="1400" b="1">
                <a:solidFill>
                  <a:srgbClr val="E907E7"/>
                </a:solidFill>
                <a:sym typeface="+mn-ea"/>
              </a:rPr>
              <a:t>skewY</a:t>
            </a:r>
            <a:r>
              <a:rPr lang="en-US" sz="1400" b="1">
                <a:solidFill>
                  <a:srgbClr val="00B0F0"/>
                </a:solidFill>
                <a:sym typeface="+mn-ea"/>
              </a:rPr>
              <a:t>(</a:t>
            </a:r>
            <a:r>
              <a:rPr lang="en-US" sz="1400" b="1">
                <a:solidFill>
                  <a:schemeClr val="bg1"/>
                </a:solidFill>
                <a:sym typeface="+mn-ea"/>
              </a:rPr>
              <a:t>-5deg</a:t>
            </a:r>
            <a:r>
              <a:rPr lang="en-US" sz="1400" b="1">
                <a:solidFill>
                  <a:srgbClr val="00B0F0"/>
                </a:solidFill>
                <a:sym typeface="+mn-ea"/>
              </a:rPr>
              <a:t>);</a:t>
            </a:r>
            <a:endParaRPr lang="en-US" sz="1400" b="1">
              <a:solidFill>
                <a:srgbClr val="00B0F0"/>
              </a:solidFill>
              <a:sym typeface="+mn-ea"/>
            </a:endParaRPr>
          </a:p>
        </p:txBody>
      </p:sp>
      <p:sp>
        <p:nvSpPr>
          <p:cNvPr id="8" name="矩形 23"/>
          <p:cNvSpPr/>
          <p:nvPr/>
        </p:nvSpPr>
        <p:spPr>
          <a:xfrm>
            <a:off x="9251950" y="0"/>
            <a:ext cx="2399665" cy="351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Scaling Function</a:t>
            </a:r>
            <a:endParaRPr lang="en-US" altLang="zh-CN" b="1" dirty="0">
              <a:solidFill>
                <a:schemeClr val="bg1"/>
              </a:solidFill>
            </a:endParaRPr>
          </a:p>
        </p:txBody>
      </p:sp>
      <p:sp>
        <p:nvSpPr>
          <p:cNvPr id="9" name="Rectangles 8"/>
          <p:cNvSpPr/>
          <p:nvPr/>
        </p:nvSpPr>
        <p:spPr>
          <a:xfrm>
            <a:off x="8999855" y="351155"/>
            <a:ext cx="3110865" cy="47383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scale(): </a:t>
            </a:r>
            <a:r>
              <a:rPr lang="en-US" sz="1400" b="1">
                <a:solidFill>
                  <a:srgbClr val="92D050"/>
                </a:solidFill>
                <a:sym typeface="+mn-ea"/>
              </a:rPr>
              <a:t>Scales an element by a specified factor.</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scale</a:t>
            </a:r>
            <a:r>
              <a:rPr lang="en-US" sz="1400" b="1">
                <a:solidFill>
                  <a:srgbClr val="00B0F0"/>
                </a:solidFill>
                <a:sym typeface="+mn-ea"/>
              </a:rPr>
              <a:t>(</a:t>
            </a:r>
            <a:r>
              <a:rPr lang="en-US" sz="1400" b="1">
                <a:solidFill>
                  <a:schemeClr val="accent2"/>
                </a:solidFill>
                <a:sym typeface="+mn-ea"/>
              </a:rPr>
              <a:t>x, 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scale</a:t>
            </a:r>
            <a:r>
              <a:rPr lang="en-US" sz="1400" b="1">
                <a:solidFill>
                  <a:srgbClr val="00B0F0"/>
                </a:solidFill>
                <a:sym typeface="+mn-ea"/>
              </a:rPr>
              <a:t>(</a:t>
            </a:r>
            <a:r>
              <a:rPr lang="en-US" sz="1400" b="1">
                <a:solidFill>
                  <a:schemeClr val="bg1"/>
                </a:solidFill>
                <a:sym typeface="+mn-ea"/>
              </a:rPr>
              <a:t>2, 1.5</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scaleX(): </a:t>
            </a:r>
            <a:r>
              <a:rPr lang="en-US" sz="1400" b="1">
                <a:solidFill>
                  <a:srgbClr val="92D050"/>
                </a:solidFill>
                <a:sym typeface="+mn-ea"/>
              </a:rPr>
              <a:t>Scales an element horizontally.</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scaleX</a:t>
            </a:r>
            <a:r>
              <a:rPr lang="en-US" sz="1400" b="1">
                <a:solidFill>
                  <a:srgbClr val="00B0F0"/>
                </a:solidFill>
                <a:sym typeface="+mn-ea"/>
              </a:rPr>
              <a:t>(</a:t>
            </a:r>
            <a:r>
              <a:rPr lang="en-US" sz="1400" b="1">
                <a:solidFill>
                  <a:schemeClr val="accent2"/>
                </a:solidFill>
                <a:sym typeface="+mn-ea"/>
              </a:rPr>
              <a:t>x</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scaleX</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scaleY(): </a:t>
            </a:r>
            <a:r>
              <a:rPr lang="en-US" sz="1400" b="1">
                <a:solidFill>
                  <a:srgbClr val="92D050"/>
                </a:solidFill>
                <a:sym typeface="+mn-ea"/>
              </a:rPr>
              <a:t>Scales an element vertically.</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scaleY</a:t>
            </a:r>
            <a:r>
              <a:rPr lang="en-US" sz="1400" b="1">
                <a:solidFill>
                  <a:srgbClr val="00B0F0"/>
                </a:solidFill>
                <a:sym typeface="+mn-ea"/>
              </a:rPr>
              <a:t>(</a:t>
            </a:r>
            <a:r>
              <a:rPr lang="en-US" sz="1400" b="1">
                <a:solidFill>
                  <a:schemeClr val="accent2"/>
                </a:solidFill>
                <a:sym typeface="+mn-ea"/>
              </a:rPr>
              <a:t>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scaleY</a:t>
            </a:r>
            <a:r>
              <a:rPr lang="en-US" sz="1400" b="1">
                <a:solidFill>
                  <a:srgbClr val="00B0F0"/>
                </a:solidFill>
                <a:sym typeface="+mn-ea"/>
              </a:rPr>
              <a:t>(</a:t>
            </a:r>
            <a:r>
              <a:rPr lang="en-US" sz="1400" b="1">
                <a:solidFill>
                  <a:schemeClr val="bg1"/>
                </a:solidFill>
                <a:sym typeface="+mn-ea"/>
              </a:rPr>
              <a:t>1.5</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scaleZ(): </a:t>
            </a:r>
            <a:r>
              <a:rPr lang="en-US" sz="1400" b="1">
                <a:solidFill>
                  <a:srgbClr val="92D050"/>
                </a:solidFill>
                <a:sym typeface="+mn-ea"/>
              </a:rPr>
              <a:t>Scales an element along the z-axis (applies to 3D transforms).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scaleZ</a:t>
            </a:r>
            <a:r>
              <a:rPr lang="en-US" sz="1400" b="1">
                <a:solidFill>
                  <a:srgbClr val="00B0F0"/>
                </a:solidFill>
                <a:sym typeface="+mn-ea"/>
              </a:rPr>
              <a:t>(</a:t>
            </a:r>
            <a:r>
              <a:rPr lang="en-US" sz="1400" b="1">
                <a:solidFill>
                  <a:schemeClr val="accent2"/>
                </a:solidFill>
                <a:sym typeface="+mn-ea"/>
              </a:rPr>
              <a:t>z</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scaleZ</a:t>
            </a:r>
            <a:r>
              <a:rPr lang="en-US" sz="1400" b="1">
                <a:solidFill>
                  <a:srgbClr val="00B0F0"/>
                </a:solidFill>
                <a:sym typeface="+mn-ea"/>
              </a:rPr>
              <a:t>(</a:t>
            </a:r>
            <a:r>
              <a:rPr lang="en-US" sz="1400" b="1">
                <a:solidFill>
                  <a:schemeClr val="bg1"/>
                </a:solidFill>
                <a:sym typeface="+mn-ea"/>
              </a:rPr>
              <a:t>0.5</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scale3d(): </a:t>
            </a:r>
            <a:r>
              <a:rPr lang="en-US" sz="1400" b="1">
                <a:solidFill>
                  <a:srgbClr val="92D050"/>
                </a:solidFill>
                <a:sym typeface="+mn-ea"/>
              </a:rPr>
              <a:t>Scales an element in 3D space using x, y, and z-axis values.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scale3d</a:t>
            </a:r>
            <a:r>
              <a:rPr lang="en-US" sz="1400" b="1">
                <a:solidFill>
                  <a:srgbClr val="00B0F0"/>
                </a:solidFill>
                <a:sym typeface="+mn-ea"/>
              </a:rPr>
              <a:t>(</a:t>
            </a:r>
            <a:r>
              <a:rPr lang="en-US" sz="1400" b="1">
                <a:solidFill>
                  <a:schemeClr val="accent2"/>
                </a:solidFill>
                <a:sym typeface="+mn-ea"/>
              </a:rPr>
              <a:t>x, y, z</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scale3d</a:t>
            </a:r>
            <a:r>
              <a:rPr lang="en-US" sz="1400" b="1">
                <a:solidFill>
                  <a:srgbClr val="00B0F0"/>
                </a:solidFill>
                <a:sym typeface="+mn-ea"/>
              </a:rPr>
              <a:t>(</a:t>
            </a:r>
            <a:r>
              <a:rPr lang="en-US" sz="1400" b="1">
                <a:solidFill>
                  <a:schemeClr val="bg1"/>
                </a:solidFill>
                <a:sym typeface="+mn-ea"/>
              </a:rPr>
              <a:t>1.5, 1, 0.5</a:t>
            </a:r>
            <a:r>
              <a:rPr lang="en-US" sz="1400" b="1">
                <a:solidFill>
                  <a:srgbClr val="00B0F0"/>
                </a:solidFill>
                <a:sym typeface="+mn-ea"/>
              </a:rPr>
              <a:t>);</a:t>
            </a:r>
            <a:endParaRPr lang="en-US" sz="1400" b="1">
              <a:solidFill>
                <a:srgbClr val="00B0F0"/>
              </a:solidFill>
              <a:sym typeface="+mn-ea"/>
            </a:endParaRPr>
          </a:p>
        </p:txBody>
      </p:sp>
      <p:sp>
        <p:nvSpPr>
          <p:cNvPr id="11" name="矩形 23"/>
          <p:cNvSpPr/>
          <p:nvPr/>
        </p:nvSpPr>
        <p:spPr>
          <a:xfrm>
            <a:off x="9093200" y="5089525"/>
            <a:ext cx="2399665" cy="351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Persepective Function</a:t>
            </a:r>
            <a:endParaRPr lang="en-US" altLang="zh-CN" b="1" dirty="0">
              <a:solidFill>
                <a:schemeClr val="bg1"/>
              </a:solidFill>
            </a:endParaRPr>
          </a:p>
        </p:txBody>
      </p:sp>
      <p:sp>
        <p:nvSpPr>
          <p:cNvPr id="13" name="Rectangles 12"/>
          <p:cNvSpPr/>
          <p:nvPr/>
        </p:nvSpPr>
        <p:spPr>
          <a:xfrm>
            <a:off x="9000490" y="5440680"/>
            <a:ext cx="3110865" cy="13531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perspective(): </a:t>
            </a:r>
            <a:r>
              <a:rPr lang="en-US" sz="1400" b="1">
                <a:solidFill>
                  <a:srgbClr val="92D050"/>
                </a:solidFill>
                <a:sym typeface="+mn-ea"/>
              </a:rPr>
              <a:t>Sets the perspective for 3D transformations, affecting the appearance of depth and distance of transformed elements.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perspective</a:t>
            </a:r>
            <a:r>
              <a:rPr lang="en-US" sz="1400" b="1">
                <a:solidFill>
                  <a:srgbClr val="00B0F0"/>
                </a:solidFill>
                <a:sym typeface="+mn-ea"/>
              </a:rPr>
              <a:t>(</a:t>
            </a:r>
            <a:r>
              <a:rPr lang="en-US" sz="1400" b="1">
                <a:solidFill>
                  <a:schemeClr val="accent2"/>
                </a:solidFill>
                <a:sym typeface="+mn-ea"/>
              </a:rPr>
              <a:t>length</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rgbClr val="E907E7"/>
                </a:solidFill>
                <a:sym typeface="+mn-ea"/>
              </a:rPr>
              <a:t>perspective</a:t>
            </a:r>
            <a:r>
              <a:rPr lang="en-US" sz="1400" b="1">
                <a:solidFill>
                  <a:srgbClr val="00B0F0"/>
                </a:solidFill>
                <a:sym typeface="+mn-ea"/>
              </a:rPr>
              <a:t>(</a:t>
            </a:r>
            <a:r>
              <a:rPr lang="en-US" sz="1400" b="1">
                <a:solidFill>
                  <a:schemeClr val="bg1"/>
                </a:solidFill>
                <a:sym typeface="+mn-ea"/>
              </a:rPr>
              <a:t>500px</a:t>
            </a:r>
            <a:r>
              <a:rPr lang="en-US" sz="1400" b="1">
                <a:solidFill>
                  <a:srgbClr val="00B0F0"/>
                </a:solidFill>
                <a:sym typeface="+mn-ea"/>
              </a:rPr>
              <a:t>);</a:t>
            </a:r>
            <a:endParaRPr lang="en-US" sz="1400" b="1">
              <a:solidFill>
                <a:srgbClr val="00B0F0"/>
              </a:solidFill>
              <a:sym typeface="+mn-ea"/>
            </a:endParaRPr>
          </a:p>
        </p:txBody>
      </p:sp>
      <p:sp>
        <p:nvSpPr>
          <p:cNvPr id="14" name="Rectangles 13"/>
          <p:cNvSpPr/>
          <p:nvPr/>
        </p:nvSpPr>
        <p:spPr>
          <a:xfrm>
            <a:off x="3094355" y="3528060"/>
            <a:ext cx="3277870" cy="23685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matrix(): </a:t>
            </a:r>
            <a:r>
              <a:rPr lang="en-US" sz="1400" b="1">
                <a:solidFill>
                  <a:srgbClr val="92D050"/>
                </a:solidFill>
                <a:sym typeface="+mn-ea"/>
              </a:rPr>
              <a:t>Transforms an element using a 2D transformation matrix.</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matrix</a:t>
            </a:r>
            <a:r>
              <a:rPr lang="en-US" sz="1400" b="1">
                <a:solidFill>
                  <a:srgbClr val="00B0F0"/>
                </a:solidFill>
                <a:sym typeface="+mn-ea"/>
              </a:rPr>
              <a:t>(</a:t>
            </a:r>
            <a:r>
              <a:rPr lang="en-US" sz="1400" b="1">
                <a:solidFill>
                  <a:schemeClr val="accent2"/>
                </a:solidFill>
                <a:sym typeface="+mn-ea"/>
              </a:rPr>
              <a:t>a, b, c, d, e, f</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matrix</a:t>
            </a:r>
            <a:r>
              <a:rPr lang="en-US" sz="1400" b="1">
                <a:solidFill>
                  <a:srgbClr val="00B0F0"/>
                </a:solidFill>
                <a:sym typeface="+mn-ea"/>
              </a:rPr>
              <a:t>(</a:t>
            </a:r>
            <a:r>
              <a:rPr lang="en-US" sz="1400" b="1">
                <a:solidFill>
                  <a:schemeClr val="bg1"/>
                </a:solidFill>
                <a:sym typeface="+mn-ea"/>
              </a:rPr>
              <a:t>1, 0, 0, 1, 100, 50</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matrix3d(): </a:t>
            </a:r>
            <a:r>
              <a:rPr lang="en-US" sz="1400" b="1">
                <a:solidFill>
                  <a:srgbClr val="92D050"/>
                </a:solidFill>
                <a:sym typeface="+mn-ea"/>
              </a:rPr>
              <a:t>Transforms an element using a 3D transformation matrix.</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matrix3d</a:t>
            </a:r>
            <a:r>
              <a:rPr lang="en-US" sz="1400" b="1">
                <a:solidFill>
                  <a:srgbClr val="00B0F0"/>
                </a:solidFill>
                <a:sym typeface="+mn-ea"/>
              </a:rPr>
              <a:t>(</a:t>
            </a:r>
            <a:r>
              <a:rPr lang="en-US" sz="1400" b="1">
                <a:solidFill>
                  <a:schemeClr val="accent2"/>
                </a:solidFill>
                <a:sym typeface="+mn-ea"/>
              </a:rPr>
              <a:t>a1, b1, c1, d1, a2, b2, c2, d2, a3, b3, c3, d3, a4, b4, c4, d4</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transform</a:t>
            </a:r>
            <a:r>
              <a:rPr lang="en-US" sz="1400" b="1">
                <a:solidFill>
                  <a:srgbClr val="00B0F0"/>
                </a:solidFill>
                <a:sym typeface="+mn-ea"/>
              </a:rPr>
              <a:t>: </a:t>
            </a:r>
            <a:r>
              <a:rPr lang="en-US" sz="1400" b="1">
                <a:solidFill>
                  <a:srgbClr val="E907E7"/>
                </a:solidFill>
                <a:sym typeface="+mn-ea"/>
              </a:rPr>
              <a:t>matrix3d</a:t>
            </a:r>
            <a:r>
              <a:rPr lang="en-US" sz="1400" b="1">
                <a:solidFill>
                  <a:srgbClr val="00B0F0"/>
                </a:solidFill>
                <a:sym typeface="+mn-ea"/>
              </a:rPr>
              <a:t>(</a:t>
            </a:r>
            <a:r>
              <a:rPr lang="en-US" sz="1400" b="1">
                <a:solidFill>
                  <a:schemeClr val="bg1"/>
                </a:solidFill>
                <a:sym typeface="+mn-ea"/>
              </a:rPr>
              <a:t>1, 0, 0, 0, 0, 1, 0, 0, 0, 0, 1, 0, 100, 50, 0, 1</a:t>
            </a:r>
            <a:r>
              <a:rPr lang="en-US" sz="1400" b="1">
                <a:solidFill>
                  <a:srgbClr val="00B0F0"/>
                </a:solidFill>
                <a:sym typeface="+mn-ea"/>
              </a:rPr>
              <a:t>);</a:t>
            </a:r>
            <a:endParaRPr lang="en-US" sz="1400" b="1">
              <a:solidFill>
                <a:srgbClr val="00B0F0"/>
              </a:solidFill>
              <a:sym typeface="+mn-ea"/>
            </a:endParaRPr>
          </a:p>
        </p:txBody>
      </p:sp>
      <p:sp>
        <p:nvSpPr>
          <p:cNvPr id="15" name="矩形 23"/>
          <p:cNvSpPr/>
          <p:nvPr/>
        </p:nvSpPr>
        <p:spPr>
          <a:xfrm>
            <a:off x="3368675" y="3256280"/>
            <a:ext cx="239966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matrix Function</a:t>
            </a:r>
            <a:endParaRPr lang="en-US" altLang="zh-CN"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645160"/>
          </a:xfrm>
          <a:prstGeom prst="rect">
            <a:avLst/>
          </a:prstGeom>
          <a:noFill/>
        </p:spPr>
        <p:txBody>
          <a:bodyPr wrap="square" rtlCol="0">
            <a:spAutoFit/>
          </a:bodyPr>
          <a:p>
            <a:pPr algn="ctr"/>
            <a:r>
              <a:rPr lang="en-US" altLang="zh-CN" sz="3600" b="1" dirty="0">
                <a:solidFill>
                  <a:schemeClr val="tx1">
                    <a:lumMod val="75000"/>
                    <a:lumOff val="25000"/>
                  </a:schemeClr>
                </a:solidFill>
              </a:rPr>
              <a:t>Math Function</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349250"/>
          </a:xfrm>
          <a:prstGeom prst="rect">
            <a:avLst/>
          </a:prstGeom>
        </p:spPr>
        <p:txBody>
          <a:bodyPr wrap="square">
            <a:spAutoFit/>
          </a:bodyPr>
          <a:p>
            <a:pPr algn="l">
              <a:lnSpc>
                <a:spcPct val="140000"/>
              </a:lnSpc>
            </a:pPr>
            <a:r>
              <a:rPr lang="en-US" altLang="zh-CN" sz="1200" b="1" dirty="0">
                <a:solidFill>
                  <a:srgbClr val="FF0000"/>
                </a:solidFill>
              </a:rPr>
              <a:t>Basic Airthmetic </a:t>
            </a:r>
            <a:r>
              <a:rPr lang="en-US" altLang="zh-CN" sz="1200" b="1" dirty="0">
                <a:solidFill>
                  <a:srgbClr val="92D050"/>
                </a:solidFill>
              </a:rPr>
              <a:t>Function </a:t>
            </a:r>
            <a:r>
              <a:rPr lang="en-US" altLang="zh-CN" sz="1200" b="1" dirty="0">
                <a:solidFill>
                  <a:srgbClr val="FF0000"/>
                </a:solidFill>
              </a:rPr>
              <a:t>, Comparison </a:t>
            </a:r>
            <a:r>
              <a:rPr lang="en-US" altLang="zh-CN" sz="1200" b="1" dirty="0">
                <a:solidFill>
                  <a:srgbClr val="92D050"/>
                </a:solidFill>
              </a:rPr>
              <a:t>Function </a:t>
            </a:r>
            <a:r>
              <a:rPr lang="en-US" altLang="zh-CN" sz="1200" b="1" dirty="0">
                <a:solidFill>
                  <a:srgbClr val="FF0000"/>
                </a:solidFill>
              </a:rPr>
              <a:t>, Stepped Value </a:t>
            </a:r>
            <a:r>
              <a:rPr lang="en-US" altLang="zh-CN" sz="1200" b="1" dirty="0">
                <a:solidFill>
                  <a:srgbClr val="92D050"/>
                </a:solidFill>
              </a:rPr>
              <a:t>Function </a:t>
            </a:r>
            <a:r>
              <a:rPr lang="en-US" altLang="zh-CN" sz="1200" b="1" dirty="0">
                <a:solidFill>
                  <a:srgbClr val="FF0000"/>
                </a:solidFill>
              </a:rPr>
              <a:t>, Trigonometric </a:t>
            </a:r>
            <a:r>
              <a:rPr lang="en-US" altLang="zh-CN" sz="1200" b="1" dirty="0">
                <a:solidFill>
                  <a:srgbClr val="92D050"/>
                </a:solidFill>
              </a:rPr>
              <a:t>function </a:t>
            </a:r>
            <a:r>
              <a:rPr lang="en-US" altLang="zh-CN" sz="1200" b="1" dirty="0">
                <a:solidFill>
                  <a:srgbClr val="FF0000"/>
                </a:solidFill>
              </a:rPr>
              <a:t>, Exponential </a:t>
            </a:r>
            <a:r>
              <a:rPr lang="en-US" altLang="zh-CN" sz="1200" b="1" dirty="0">
                <a:solidFill>
                  <a:srgbClr val="92D050"/>
                </a:solidFill>
              </a:rPr>
              <a:t>function </a:t>
            </a:r>
            <a:r>
              <a:rPr lang="en-US" altLang="zh-CN" sz="1200" b="1" dirty="0">
                <a:solidFill>
                  <a:srgbClr val="FF0000"/>
                </a:solidFill>
              </a:rPr>
              <a:t>, SignRelated </a:t>
            </a:r>
            <a:r>
              <a:rPr lang="en-US" altLang="zh-CN" sz="1200" b="1" dirty="0">
                <a:solidFill>
                  <a:srgbClr val="92D050"/>
                </a:solidFill>
              </a:rPr>
              <a:t>function</a:t>
            </a:r>
            <a:endParaRPr lang="en-US" altLang="zh-CN" sz="1200" b="1" dirty="0">
              <a:solidFill>
                <a:srgbClr val="92D0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105410" y="0"/>
            <a:ext cx="267017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Basic Airthmetic Function</a:t>
            </a:r>
            <a:endParaRPr lang="en-US" altLang="zh-CN" b="1" dirty="0">
              <a:solidFill>
                <a:schemeClr val="bg1"/>
              </a:solidFill>
            </a:endParaRPr>
          </a:p>
        </p:txBody>
      </p:sp>
      <p:sp>
        <p:nvSpPr>
          <p:cNvPr id="29" name="Rectangles 28"/>
          <p:cNvSpPr/>
          <p:nvPr/>
        </p:nvSpPr>
        <p:spPr>
          <a:xfrm>
            <a:off x="105410" y="271780"/>
            <a:ext cx="2670175" cy="1950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calc():  </a:t>
            </a:r>
            <a:r>
              <a:rPr lang="en-US" sz="1400" b="1">
                <a:solidFill>
                  <a:srgbClr val="92D050"/>
                </a:solidFill>
                <a:sym typeface="+mn-ea"/>
              </a:rPr>
              <a:t>Performs basic arithmetic calculations on numerical values.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calc</a:t>
            </a:r>
            <a:r>
              <a:rPr lang="en-US" sz="1400" b="1">
                <a:solidFill>
                  <a:srgbClr val="00B0F0"/>
                </a:solidFill>
                <a:sym typeface="+mn-ea"/>
              </a:rPr>
              <a:t>(</a:t>
            </a:r>
            <a:r>
              <a:rPr lang="en-US" sz="1400" b="1">
                <a:solidFill>
                  <a:schemeClr val="accent2"/>
                </a:solidFill>
                <a:sym typeface="+mn-ea"/>
              </a:rPr>
              <a:t>expression</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rgbClr val="FFC000"/>
                </a:solidFill>
                <a:sym typeface="+mn-ea"/>
              </a:rPr>
              <a:t>width</a:t>
            </a:r>
            <a:r>
              <a:rPr lang="en-US" sz="1400" b="1">
                <a:solidFill>
                  <a:srgbClr val="00B0F0"/>
                </a:solidFill>
                <a:sym typeface="+mn-ea"/>
              </a:rPr>
              <a:t>: </a:t>
            </a:r>
            <a:r>
              <a:rPr lang="en-US" sz="1400" b="1">
                <a:solidFill>
                  <a:srgbClr val="E907E7"/>
                </a:solidFill>
                <a:sym typeface="+mn-ea"/>
              </a:rPr>
              <a:t>calc</a:t>
            </a:r>
            <a:r>
              <a:rPr lang="en-US" sz="1400" b="1">
                <a:solidFill>
                  <a:srgbClr val="00B0F0"/>
                </a:solidFill>
                <a:sym typeface="+mn-ea"/>
              </a:rPr>
              <a:t>(</a:t>
            </a:r>
            <a:r>
              <a:rPr lang="en-US" sz="1400" b="1">
                <a:solidFill>
                  <a:schemeClr val="bg1"/>
                </a:solidFill>
                <a:sym typeface="+mn-ea"/>
              </a:rPr>
              <a:t>100px + 20px</a:t>
            </a:r>
            <a:r>
              <a:rPr lang="en-US" sz="1400" b="1">
                <a:solidFill>
                  <a:srgbClr val="00B0F0"/>
                </a:solidFill>
                <a:sym typeface="+mn-ea"/>
              </a:rPr>
              <a:t>);</a:t>
            </a:r>
            <a:endParaRPr lang="en-US" sz="1400" b="1">
              <a:solidFill>
                <a:srgbClr val="00B0F0"/>
              </a:solidFill>
              <a:sym typeface="+mn-ea"/>
            </a:endParaRPr>
          </a:p>
          <a:p>
            <a:pPr algn="l"/>
            <a:r>
              <a:rPr lang="en-US" sz="1400" b="1">
                <a:solidFill>
                  <a:srgbClr val="FFC000"/>
                </a:solidFill>
                <a:sym typeface="+mn-ea"/>
              </a:rPr>
              <a:t>height</a:t>
            </a:r>
            <a:r>
              <a:rPr lang="en-US" sz="1400" b="1">
                <a:solidFill>
                  <a:srgbClr val="00B0F0"/>
                </a:solidFill>
                <a:sym typeface="+mn-ea"/>
              </a:rPr>
              <a:t>: </a:t>
            </a:r>
            <a:r>
              <a:rPr lang="en-US" sz="1400" b="1">
                <a:solidFill>
                  <a:srgbClr val="E907E7"/>
                </a:solidFill>
                <a:sym typeface="+mn-ea"/>
              </a:rPr>
              <a:t>calc</a:t>
            </a:r>
            <a:r>
              <a:rPr lang="en-US" sz="1400" b="1">
                <a:solidFill>
                  <a:srgbClr val="00B0F0"/>
                </a:solidFill>
                <a:sym typeface="+mn-ea"/>
              </a:rPr>
              <a:t>(</a:t>
            </a:r>
            <a:r>
              <a:rPr lang="en-US" sz="1400" b="1">
                <a:solidFill>
                  <a:schemeClr val="bg1"/>
                </a:solidFill>
                <a:sym typeface="+mn-ea"/>
              </a:rPr>
              <a:t>200px - 50px</a:t>
            </a:r>
            <a:r>
              <a:rPr lang="en-US" sz="1400" b="1">
                <a:solidFill>
                  <a:srgbClr val="00B0F0"/>
                </a:solidFill>
                <a:sym typeface="+mn-ea"/>
              </a:rPr>
              <a:t>);</a:t>
            </a:r>
            <a:endParaRPr lang="en-US" sz="1400" b="1">
              <a:solidFill>
                <a:srgbClr val="00B0F0"/>
              </a:solidFill>
              <a:sym typeface="+mn-ea"/>
            </a:endParaRPr>
          </a:p>
          <a:p>
            <a:pPr algn="l"/>
            <a:r>
              <a:rPr lang="en-US" sz="1400" b="1">
                <a:solidFill>
                  <a:srgbClr val="FFC000"/>
                </a:solidFill>
                <a:sym typeface="+mn-ea"/>
              </a:rPr>
              <a:t>font-size</a:t>
            </a:r>
            <a:r>
              <a:rPr lang="en-US" sz="1400" b="1">
                <a:solidFill>
                  <a:srgbClr val="00B0F0"/>
                </a:solidFill>
                <a:sym typeface="+mn-ea"/>
              </a:rPr>
              <a:t>: </a:t>
            </a:r>
            <a:r>
              <a:rPr lang="en-US" sz="1400" b="1">
                <a:solidFill>
                  <a:srgbClr val="E907E7"/>
                </a:solidFill>
                <a:sym typeface="+mn-ea"/>
              </a:rPr>
              <a:t>calc</a:t>
            </a:r>
            <a:r>
              <a:rPr lang="en-US" sz="1400" b="1">
                <a:solidFill>
                  <a:srgbClr val="00B0F0"/>
                </a:solidFill>
                <a:sym typeface="+mn-ea"/>
              </a:rPr>
              <a:t>(</a:t>
            </a:r>
            <a:r>
              <a:rPr lang="en-US" sz="1400" b="1">
                <a:solidFill>
                  <a:schemeClr val="bg1"/>
                </a:solidFill>
                <a:sym typeface="+mn-ea"/>
              </a:rPr>
              <a:t>14px * 2</a:t>
            </a:r>
            <a:r>
              <a:rPr lang="en-US" sz="1400" b="1">
                <a:solidFill>
                  <a:srgbClr val="00B0F0"/>
                </a:solidFill>
                <a:sym typeface="+mn-ea"/>
              </a:rPr>
              <a:t>);</a:t>
            </a:r>
            <a:endParaRPr lang="en-US" sz="1400" b="1">
              <a:solidFill>
                <a:srgbClr val="00B0F0"/>
              </a:solidFill>
              <a:sym typeface="+mn-ea"/>
            </a:endParaRPr>
          </a:p>
          <a:p>
            <a:pPr algn="l"/>
            <a:r>
              <a:rPr lang="en-US" sz="1400" b="1">
                <a:solidFill>
                  <a:srgbClr val="FFC000"/>
                </a:solidFill>
                <a:sym typeface="+mn-ea"/>
              </a:rPr>
              <a:t>line-height</a:t>
            </a:r>
            <a:r>
              <a:rPr lang="en-US" sz="1400" b="1">
                <a:solidFill>
                  <a:srgbClr val="00B0F0"/>
                </a:solidFill>
                <a:sym typeface="+mn-ea"/>
              </a:rPr>
              <a:t>: </a:t>
            </a:r>
            <a:r>
              <a:rPr lang="en-US" sz="1400" b="1">
                <a:solidFill>
                  <a:srgbClr val="E907E7"/>
                </a:solidFill>
                <a:sym typeface="+mn-ea"/>
              </a:rPr>
              <a:t>calc</a:t>
            </a:r>
            <a:r>
              <a:rPr lang="en-US" sz="1400" b="1">
                <a:solidFill>
                  <a:srgbClr val="00B0F0"/>
                </a:solidFill>
                <a:sym typeface="+mn-ea"/>
              </a:rPr>
              <a:t>(</a:t>
            </a:r>
            <a:r>
              <a:rPr lang="en-US" sz="1400" b="1">
                <a:solidFill>
                  <a:schemeClr val="bg1"/>
                </a:solidFill>
                <a:sym typeface="+mn-ea"/>
              </a:rPr>
              <a:t>24px / 2</a:t>
            </a:r>
            <a:r>
              <a:rPr lang="en-US" sz="1400" b="1">
                <a:solidFill>
                  <a:srgbClr val="00B0F0"/>
                </a:solidFill>
                <a:sym typeface="+mn-ea"/>
              </a:rPr>
              <a:t>);</a:t>
            </a:r>
            <a:endParaRPr lang="en-US" sz="1400" b="1">
              <a:solidFill>
                <a:srgbClr val="00B0F0"/>
              </a:solidFill>
              <a:sym typeface="+mn-ea"/>
            </a:endParaRPr>
          </a:p>
          <a:p>
            <a:pPr algn="l"/>
            <a:r>
              <a:rPr lang="en-US" sz="1400" b="1">
                <a:solidFill>
                  <a:srgbClr val="FFC000"/>
                </a:solidFill>
                <a:sym typeface="+mn-ea"/>
              </a:rPr>
              <a:t>width</a:t>
            </a:r>
            <a:r>
              <a:rPr lang="en-US" sz="1400" b="1">
                <a:solidFill>
                  <a:srgbClr val="00B0F0"/>
                </a:solidFill>
                <a:sym typeface="+mn-ea"/>
              </a:rPr>
              <a:t>: </a:t>
            </a:r>
            <a:r>
              <a:rPr lang="en-US" sz="1400" b="1">
                <a:solidFill>
                  <a:srgbClr val="E907E7"/>
                </a:solidFill>
                <a:sym typeface="+mn-ea"/>
              </a:rPr>
              <a:t>calc</a:t>
            </a:r>
            <a:r>
              <a:rPr lang="en-US" sz="1400" b="1">
                <a:solidFill>
                  <a:srgbClr val="00B0F0"/>
                </a:solidFill>
                <a:sym typeface="+mn-ea"/>
              </a:rPr>
              <a:t>(</a:t>
            </a:r>
            <a:r>
              <a:rPr lang="en-US" sz="1400" b="1">
                <a:solidFill>
                  <a:schemeClr val="bg1"/>
                </a:solidFill>
                <a:sym typeface="+mn-ea"/>
              </a:rPr>
              <a:t>50% - 20px / 2</a:t>
            </a:r>
            <a:r>
              <a:rPr lang="en-US" sz="1400" b="1">
                <a:solidFill>
                  <a:srgbClr val="00B0F0"/>
                </a:solidFill>
                <a:sym typeface="+mn-ea"/>
              </a:rPr>
              <a:t>);</a:t>
            </a:r>
            <a:endParaRPr lang="en-US" sz="1400" b="1">
              <a:solidFill>
                <a:srgbClr val="00B0F0"/>
              </a:solidFill>
              <a:sym typeface="+mn-ea"/>
            </a:endParaRPr>
          </a:p>
        </p:txBody>
      </p:sp>
      <p:sp>
        <p:nvSpPr>
          <p:cNvPr id="2" name="矩形 23"/>
          <p:cNvSpPr/>
          <p:nvPr/>
        </p:nvSpPr>
        <p:spPr>
          <a:xfrm>
            <a:off x="105410" y="2222500"/>
            <a:ext cx="2670175" cy="2717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Comparison Function</a:t>
            </a:r>
            <a:endParaRPr lang="en-US" altLang="zh-CN" b="1" dirty="0">
              <a:solidFill>
                <a:schemeClr val="bg1"/>
              </a:solidFill>
            </a:endParaRPr>
          </a:p>
        </p:txBody>
      </p:sp>
      <p:sp>
        <p:nvSpPr>
          <p:cNvPr id="5" name="Rectangles 4"/>
          <p:cNvSpPr/>
          <p:nvPr/>
        </p:nvSpPr>
        <p:spPr>
          <a:xfrm>
            <a:off x="105410" y="2494280"/>
            <a:ext cx="2974975" cy="43154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min(): </a:t>
            </a:r>
            <a:r>
              <a:rPr lang="en-US" sz="1400" b="1">
                <a:solidFill>
                  <a:srgbClr val="92D050"/>
                </a:solidFill>
                <a:sym typeface="+mn-ea"/>
              </a:rPr>
              <a:t>Returns the minimum value from a list of comma-separated values.</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min</a:t>
            </a:r>
            <a:r>
              <a:rPr lang="en-US" sz="1400" b="1">
                <a:solidFill>
                  <a:srgbClr val="00B0F0"/>
                </a:solidFill>
                <a:sym typeface="+mn-ea"/>
              </a:rPr>
              <a:t>(value1, value2,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width</a:t>
            </a:r>
            <a:r>
              <a:rPr lang="en-US" sz="1400" b="1">
                <a:solidFill>
                  <a:srgbClr val="00B0F0"/>
                </a:solidFill>
                <a:sym typeface="+mn-ea"/>
              </a:rPr>
              <a:t>: </a:t>
            </a:r>
            <a:r>
              <a:rPr lang="en-US" sz="1400" b="1">
                <a:solidFill>
                  <a:srgbClr val="E907E7"/>
                </a:solidFill>
                <a:sym typeface="+mn-ea"/>
              </a:rPr>
              <a:t>min</a:t>
            </a:r>
            <a:r>
              <a:rPr lang="en-US" sz="1400" b="1">
                <a:solidFill>
                  <a:srgbClr val="00B0F0"/>
                </a:solidFill>
                <a:sym typeface="+mn-ea"/>
              </a:rPr>
              <a:t>(</a:t>
            </a:r>
            <a:r>
              <a:rPr lang="en-US" sz="1400" b="1">
                <a:solidFill>
                  <a:schemeClr val="bg1"/>
                </a:solidFill>
                <a:sym typeface="+mn-ea"/>
              </a:rPr>
              <a:t>200px, 50%, 300px</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max():</a:t>
            </a:r>
            <a:r>
              <a:rPr lang="en-US" sz="1400" b="1">
                <a:solidFill>
                  <a:srgbClr val="92D050"/>
                </a:solidFill>
                <a:sym typeface="+mn-ea"/>
              </a:rPr>
              <a:t> Returns the maximum value from a list of comma-separated values.</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max</a:t>
            </a:r>
            <a:r>
              <a:rPr lang="en-US" sz="1400" b="1">
                <a:solidFill>
                  <a:srgbClr val="00B0F0"/>
                </a:solidFill>
                <a:sym typeface="+mn-ea"/>
              </a:rPr>
              <a:t>(value1, value2,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height</a:t>
            </a:r>
            <a:r>
              <a:rPr lang="en-US" sz="1400" b="1">
                <a:solidFill>
                  <a:srgbClr val="00B0F0"/>
                </a:solidFill>
                <a:sym typeface="+mn-ea"/>
              </a:rPr>
              <a:t>: </a:t>
            </a:r>
            <a:r>
              <a:rPr lang="en-US" sz="1400" b="1">
                <a:solidFill>
                  <a:srgbClr val="E907E7"/>
                </a:solidFill>
                <a:sym typeface="+mn-ea"/>
              </a:rPr>
              <a:t>max</a:t>
            </a:r>
            <a:r>
              <a:rPr lang="en-US" sz="1400" b="1">
                <a:solidFill>
                  <a:srgbClr val="00B0F0"/>
                </a:solidFill>
                <a:sym typeface="+mn-ea"/>
              </a:rPr>
              <a:t>(</a:t>
            </a:r>
            <a:r>
              <a:rPr lang="en-US" sz="1400" b="1">
                <a:solidFill>
                  <a:schemeClr val="bg1"/>
                </a:solidFill>
                <a:sym typeface="+mn-ea"/>
              </a:rPr>
              <a:t>100px, 75%, 200px</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clamp(): </a:t>
            </a:r>
            <a:r>
              <a:rPr lang="en-US" sz="1400" b="1">
                <a:solidFill>
                  <a:srgbClr val="92D050"/>
                </a:solidFill>
                <a:sym typeface="+mn-ea"/>
              </a:rPr>
              <a:t>Restricts a value to be within a specified range, returning a value between a minimum and maximum.</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clamp</a:t>
            </a:r>
            <a:r>
              <a:rPr lang="en-US" sz="1400" b="1">
                <a:solidFill>
                  <a:srgbClr val="00B0F0"/>
                </a:solidFill>
                <a:sym typeface="+mn-ea"/>
              </a:rPr>
              <a:t>(minimum, value, maximum)</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accent4"/>
                </a:solidFill>
                <a:sym typeface="+mn-ea"/>
              </a:rPr>
              <a:t>font-size</a:t>
            </a:r>
            <a:r>
              <a:rPr lang="en-US" sz="1400" b="1">
                <a:solidFill>
                  <a:srgbClr val="00B0F0"/>
                </a:solidFill>
                <a:sym typeface="+mn-ea"/>
              </a:rPr>
              <a:t>: </a:t>
            </a:r>
            <a:r>
              <a:rPr lang="en-US" sz="1400" b="1">
                <a:solidFill>
                  <a:srgbClr val="E907E7"/>
                </a:solidFill>
                <a:sym typeface="+mn-ea"/>
              </a:rPr>
              <a:t>clamp</a:t>
            </a:r>
            <a:r>
              <a:rPr lang="en-US" sz="1400" b="1">
                <a:solidFill>
                  <a:srgbClr val="00B0F0"/>
                </a:solidFill>
                <a:sym typeface="+mn-ea"/>
              </a:rPr>
              <a:t>(</a:t>
            </a:r>
            <a:r>
              <a:rPr lang="en-US" sz="1400" b="1">
                <a:solidFill>
                  <a:schemeClr val="bg1"/>
                </a:solidFill>
                <a:sym typeface="+mn-ea"/>
              </a:rPr>
              <a:t>14px, 2vw, 24px</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value </a:t>
            </a:r>
            <a:r>
              <a:rPr lang="en-US" sz="1400" b="1">
                <a:solidFill>
                  <a:schemeClr val="bg1"/>
                </a:solidFill>
                <a:sym typeface="+mn-ea"/>
              </a:rPr>
              <a:t>will be</a:t>
            </a:r>
            <a:r>
              <a:rPr lang="en-US" sz="1400" b="1">
                <a:solidFill>
                  <a:srgbClr val="00B0F0"/>
                </a:solidFill>
                <a:sym typeface="+mn-ea"/>
              </a:rPr>
              <a:t> in </a:t>
            </a:r>
            <a:r>
              <a:rPr lang="en-US" sz="1400" b="1">
                <a:solidFill>
                  <a:srgbClr val="FF0000"/>
                </a:solidFill>
                <a:sym typeface="+mn-ea"/>
              </a:rPr>
              <a:t>em , rem , % , vw , </a:t>
            </a:r>
            <a:r>
              <a:rPr lang="en-US" sz="1400" b="1">
                <a:solidFill>
                  <a:schemeClr val="bg1"/>
                </a:solidFill>
                <a:sym typeface="+mn-ea"/>
              </a:rPr>
              <a:t>then it will be work instead of media</a:t>
            </a:r>
            <a:endParaRPr lang="en-US" sz="1400" b="1">
              <a:solidFill>
                <a:schemeClr val="bg1"/>
              </a:solidFill>
              <a:sym typeface="+mn-ea"/>
            </a:endParaRPr>
          </a:p>
        </p:txBody>
      </p:sp>
      <p:sp>
        <p:nvSpPr>
          <p:cNvPr id="12" name="Rectangles 11"/>
          <p:cNvSpPr/>
          <p:nvPr/>
        </p:nvSpPr>
        <p:spPr>
          <a:xfrm>
            <a:off x="5934710" y="404495"/>
            <a:ext cx="6257290" cy="6453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sin():</a:t>
            </a:r>
            <a:r>
              <a:rPr lang="en-US" sz="1400" b="1">
                <a:solidFill>
                  <a:srgbClr val="92D050"/>
                </a:solidFill>
                <a:sym typeface="+mn-ea"/>
              </a:rPr>
              <a:t> Calculates the trigonometric sine of a number.</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sin</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sin</a:t>
            </a:r>
            <a:r>
              <a:rPr lang="en-US" sz="1400" b="1">
                <a:solidFill>
                  <a:srgbClr val="00B0F0"/>
                </a:solidFill>
                <a:sym typeface="+mn-ea"/>
              </a:rPr>
              <a:t>(</a:t>
            </a:r>
            <a:r>
              <a:rPr lang="en-US" sz="1400" b="1">
                <a:solidFill>
                  <a:schemeClr val="bg1"/>
                </a:solidFill>
                <a:sym typeface="+mn-ea"/>
              </a:rPr>
              <a:t>45deg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cos(): </a:t>
            </a:r>
            <a:r>
              <a:rPr lang="en-US" sz="1400" b="1">
                <a:solidFill>
                  <a:srgbClr val="92D050"/>
                </a:solidFill>
                <a:sym typeface="+mn-ea"/>
              </a:rPr>
              <a:t>Calculates the trigonometric cosine of a number.</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cos</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cos</a:t>
            </a:r>
            <a:r>
              <a:rPr lang="en-US" sz="1400" b="1">
                <a:solidFill>
                  <a:srgbClr val="00B0F0"/>
                </a:solidFill>
                <a:sym typeface="+mn-ea"/>
              </a:rPr>
              <a:t>(</a:t>
            </a:r>
            <a:r>
              <a:rPr lang="en-US" sz="1400" b="1">
                <a:solidFill>
                  <a:schemeClr val="bg1"/>
                </a:solidFill>
                <a:sym typeface="+mn-ea"/>
              </a:rPr>
              <a:t>60deg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tan(): </a:t>
            </a:r>
            <a:r>
              <a:rPr lang="en-US" sz="1400" b="1">
                <a:solidFill>
                  <a:srgbClr val="92D050"/>
                </a:solidFill>
                <a:sym typeface="+mn-ea"/>
              </a:rPr>
              <a:t>Calculates the trigonometric tangent of a number.</a:t>
            </a:r>
            <a:endParaRPr lang="en-US" sz="1400" b="1">
              <a:solidFill>
                <a:srgbClr val="92D05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tan</a:t>
            </a:r>
            <a:r>
              <a:rPr lang="en-US" sz="1400" b="1">
                <a:solidFill>
                  <a:srgbClr val="00B0F0"/>
                </a:solidFill>
                <a:sym typeface="+mn-ea"/>
              </a:rPr>
              <a:t>(</a:t>
            </a:r>
            <a:r>
              <a:rPr lang="en-US" sz="1400" b="1">
                <a:solidFill>
                  <a:schemeClr val="accent2"/>
                </a:solidFill>
                <a:sym typeface="+mn-ea"/>
              </a:rPr>
              <a:t>angle</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tan</a:t>
            </a:r>
            <a:r>
              <a:rPr lang="en-US" sz="1400" b="1">
                <a:solidFill>
                  <a:srgbClr val="00B0F0"/>
                </a:solidFill>
                <a:sym typeface="+mn-ea"/>
              </a:rPr>
              <a:t>(</a:t>
            </a:r>
            <a:r>
              <a:rPr lang="en-US" sz="1400" b="1">
                <a:solidFill>
                  <a:schemeClr val="bg1"/>
                </a:solidFill>
                <a:sym typeface="+mn-ea"/>
              </a:rPr>
              <a:t>30deg</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asin(): </a:t>
            </a:r>
            <a:r>
              <a:rPr lang="en-US" sz="1400" b="1">
                <a:solidFill>
                  <a:srgbClr val="92D050"/>
                </a:solidFill>
                <a:sym typeface="+mn-ea"/>
              </a:rPr>
              <a:t>Calculates the trigonometric inverse sine of a number</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asin</a:t>
            </a:r>
            <a:r>
              <a:rPr lang="en-US" sz="1400" b="1">
                <a:solidFill>
                  <a:srgbClr val="00B0F0"/>
                </a:solidFill>
                <a:sym typeface="+mn-ea"/>
              </a:rPr>
              <a:t>(</a:t>
            </a:r>
            <a:r>
              <a:rPr lang="en-US" sz="1400" b="1">
                <a:solidFill>
                  <a:schemeClr val="accent2"/>
                </a:solidFill>
                <a:sym typeface="+mn-ea"/>
              </a:rPr>
              <a:t>value</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asin</a:t>
            </a:r>
            <a:r>
              <a:rPr lang="en-US" sz="1400" b="1">
                <a:solidFill>
                  <a:srgbClr val="00B0F0"/>
                </a:solidFill>
                <a:sym typeface="+mn-ea"/>
              </a:rPr>
              <a:t>(</a:t>
            </a:r>
            <a:r>
              <a:rPr lang="en-US" sz="1400" b="1">
                <a:solidFill>
                  <a:schemeClr val="bg1"/>
                </a:solidFill>
                <a:sym typeface="+mn-ea"/>
              </a:rPr>
              <a:t>0.5</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acos(): </a:t>
            </a:r>
            <a:r>
              <a:rPr lang="en-US" sz="1400" b="1">
                <a:solidFill>
                  <a:srgbClr val="92D050"/>
                </a:solidFill>
                <a:sym typeface="+mn-ea"/>
              </a:rPr>
              <a:t>Calculates the trigonometric inverse cosine of a number.</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acos</a:t>
            </a:r>
            <a:r>
              <a:rPr lang="en-US" sz="1400" b="1">
                <a:solidFill>
                  <a:srgbClr val="00B0F0"/>
                </a:solidFill>
                <a:sym typeface="+mn-ea"/>
              </a:rPr>
              <a:t>(</a:t>
            </a:r>
            <a:r>
              <a:rPr lang="en-US" sz="1400" b="1">
                <a:solidFill>
                  <a:schemeClr val="accent2"/>
                </a:solidFill>
                <a:sym typeface="+mn-ea"/>
              </a:rPr>
              <a:t>value</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acos</a:t>
            </a:r>
            <a:r>
              <a:rPr lang="en-US" sz="1400" b="1">
                <a:solidFill>
                  <a:srgbClr val="00B0F0"/>
                </a:solidFill>
                <a:sym typeface="+mn-ea"/>
              </a:rPr>
              <a:t>(</a:t>
            </a:r>
            <a:r>
              <a:rPr lang="en-US" sz="1400" b="1">
                <a:solidFill>
                  <a:schemeClr val="bg1"/>
                </a:solidFill>
                <a:sym typeface="+mn-ea"/>
              </a:rPr>
              <a:t>0.8</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atan(): </a:t>
            </a:r>
            <a:r>
              <a:rPr lang="en-US" sz="1400" b="1">
                <a:solidFill>
                  <a:srgbClr val="92D050"/>
                </a:solidFill>
                <a:sym typeface="+mn-ea"/>
              </a:rPr>
              <a:t>Calculates the trigonometric inverse tangent of a number.</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atan</a:t>
            </a:r>
            <a:r>
              <a:rPr lang="en-US" sz="1400" b="1">
                <a:solidFill>
                  <a:srgbClr val="00B0F0"/>
                </a:solidFill>
                <a:sym typeface="+mn-ea"/>
              </a:rPr>
              <a:t>(</a:t>
            </a:r>
            <a:r>
              <a:rPr lang="en-US" sz="1400" b="1">
                <a:solidFill>
                  <a:schemeClr val="accent2"/>
                </a:solidFill>
                <a:sym typeface="+mn-ea"/>
              </a:rPr>
              <a:t>value</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atan</a:t>
            </a:r>
            <a:r>
              <a:rPr lang="en-US" sz="1400" b="1">
                <a:solidFill>
                  <a:srgbClr val="00B0F0"/>
                </a:solidFill>
                <a:sym typeface="+mn-ea"/>
              </a:rPr>
              <a:t>(</a:t>
            </a:r>
            <a:r>
              <a:rPr lang="en-US" sz="1400" b="1">
                <a:solidFill>
                  <a:schemeClr val="bg1"/>
                </a:solidFill>
                <a:sym typeface="+mn-ea"/>
              </a:rPr>
              <a:t>0.75</a:t>
            </a:r>
            <a:r>
              <a:rPr lang="en-US" sz="1400" b="1">
                <a:solidFill>
                  <a:srgbClr val="00B0F0"/>
                </a:solidFill>
                <a:sym typeface="+mn-ea"/>
              </a:rPr>
              <a:t>)</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atan2(): </a:t>
            </a:r>
            <a:r>
              <a:rPr lang="en-US" sz="1400" b="1">
                <a:solidFill>
                  <a:srgbClr val="92D050"/>
                </a:solidFill>
                <a:sym typeface="+mn-ea"/>
              </a:rPr>
              <a:t>Calculates the trigonometric inverse tangent of two-numbers in a plane.</a:t>
            </a:r>
            <a:endParaRPr lang="en-US" sz="1400" b="1">
              <a:solidFill>
                <a:srgbClr val="00B0F0"/>
              </a:solidFill>
              <a:sym typeface="+mn-ea"/>
            </a:endParaRPr>
          </a:p>
          <a:p>
            <a:pPr algn="l"/>
            <a:r>
              <a:rPr lang="en-US" sz="1400" b="1">
                <a:solidFill>
                  <a:srgbClr val="FF0000"/>
                </a:solidFill>
                <a:sym typeface="+mn-ea"/>
              </a:rPr>
              <a:t>Syntax</a:t>
            </a:r>
            <a:r>
              <a:rPr lang="en-US" sz="1400" b="1">
                <a:solidFill>
                  <a:srgbClr val="00B0F0"/>
                </a:solidFill>
                <a:sym typeface="+mn-ea"/>
              </a:rPr>
              <a:t>: </a:t>
            </a:r>
            <a:r>
              <a:rPr lang="en-US" sz="1400" b="1">
                <a:solidFill>
                  <a:srgbClr val="E907E7"/>
                </a:solidFill>
                <a:sym typeface="+mn-ea"/>
              </a:rPr>
              <a:t>atan2</a:t>
            </a:r>
            <a:r>
              <a:rPr lang="en-US" sz="1400" b="1">
                <a:solidFill>
                  <a:srgbClr val="00B0F0"/>
                </a:solidFill>
                <a:sym typeface="+mn-ea"/>
              </a:rPr>
              <a:t>(</a:t>
            </a:r>
            <a:r>
              <a:rPr lang="en-US" sz="1400" b="1">
                <a:solidFill>
                  <a:schemeClr val="accent2"/>
                </a:solidFill>
                <a:sym typeface="+mn-ea"/>
              </a:rPr>
              <a:t>y, x</a:t>
            </a:r>
            <a:r>
              <a:rPr lang="en-US" sz="1400" b="1">
                <a:solidFill>
                  <a:srgbClr val="00B0F0"/>
                </a:solidFill>
                <a:sym typeface="+mn-ea"/>
              </a:rPr>
              <a:t>)     		</a:t>
            </a:r>
            <a:r>
              <a:rPr lang="en-US" sz="1400" b="1">
                <a:solidFill>
                  <a:srgbClr val="FF0000"/>
                </a:solidFill>
                <a:sym typeface="+mn-ea"/>
              </a:rPr>
              <a:t>Example</a:t>
            </a:r>
            <a:r>
              <a:rPr lang="en-US" sz="1400" b="1">
                <a:solidFill>
                  <a:srgbClr val="00B0F0"/>
                </a:solidFill>
                <a:sym typeface="+mn-ea"/>
              </a:rPr>
              <a:t>: </a:t>
            </a:r>
            <a:r>
              <a:rPr lang="en-US" sz="1400" b="1">
                <a:solidFill>
                  <a:srgbClr val="E907E7"/>
                </a:solidFill>
                <a:sym typeface="+mn-ea"/>
              </a:rPr>
              <a:t>atan2</a:t>
            </a:r>
            <a:r>
              <a:rPr lang="en-US" sz="1400" b="1">
                <a:solidFill>
                  <a:srgbClr val="00B0F0"/>
                </a:solidFill>
                <a:sym typeface="+mn-ea"/>
              </a:rPr>
              <a:t>(</a:t>
            </a:r>
            <a:r>
              <a:rPr lang="en-US" sz="1400" b="1">
                <a:solidFill>
                  <a:schemeClr val="bg1"/>
                </a:solidFill>
                <a:sym typeface="+mn-ea"/>
              </a:rPr>
              <a:t>0.5, 0.8</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Trigonometric function </a:t>
            </a:r>
            <a:endParaRPr lang="en-US" sz="1400" b="1">
              <a:solidFill>
                <a:schemeClr val="bg1"/>
              </a:solidFill>
              <a:sym typeface="+mn-ea"/>
            </a:endParaRPr>
          </a:p>
          <a:p>
            <a:pPr marL="285750" indent="-285750" algn="l">
              <a:buFont typeface="Arial" panose="020B0604020202020204" pitchFamily="34" charset="0"/>
              <a:buChar char="•"/>
            </a:pPr>
            <a:r>
              <a:rPr lang="en-US" sz="1400" b="1">
                <a:solidFill>
                  <a:schemeClr val="bg1"/>
                </a:solidFill>
                <a:sym typeface="+mn-ea"/>
              </a:rPr>
              <a:t>These functions allow you to perform trigonometric calculations within CSS. </a:t>
            </a:r>
            <a:endParaRPr lang="en-US" sz="1400" b="1">
              <a:solidFill>
                <a:schemeClr val="bg1"/>
              </a:solidFill>
              <a:sym typeface="+mn-ea"/>
            </a:endParaRPr>
          </a:p>
          <a:p>
            <a:pPr marL="285750" indent="-285750" algn="l">
              <a:buFont typeface="Arial" panose="020B0604020202020204" pitchFamily="34" charset="0"/>
              <a:buChar char="•"/>
            </a:pPr>
            <a:r>
              <a:rPr lang="en-US" sz="1400" b="1">
                <a:solidFill>
                  <a:schemeClr val="bg1"/>
                </a:solidFill>
                <a:sym typeface="+mn-ea"/>
              </a:rPr>
              <a:t>The </a:t>
            </a:r>
            <a:r>
              <a:rPr lang="en-US" sz="1400" b="1">
                <a:solidFill>
                  <a:srgbClr val="00B0F0"/>
                </a:solidFill>
                <a:sym typeface="+mn-ea"/>
              </a:rPr>
              <a:t>angle arguments</a:t>
            </a:r>
            <a:r>
              <a:rPr lang="en-US" sz="1400" b="1">
                <a:solidFill>
                  <a:schemeClr val="bg1"/>
                </a:solidFill>
                <a:sym typeface="+mn-ea"/>
              </a:rPr>
              <a:t> are usually specified in </a:t>
            </a:r>
            <a:r>
              <a:rPr lang="en-US" sz="1400" b="1">
                <a:solidFill>
                  <a:srgbClr val="00B0F0"/>
                </a:solidFill>
                <a:sym typeface="+mn-ea"/>
              </a:rPr>
              <a:t>radians or degrees</a:t>
            </a:r>
            <a:r>
              <a:rPr lang="en-US" sz="1400" b="1">
                <a:solidFill>
                  <a:schemeClr val="bg1"/>
                </a:solidFill>
                <a:sym typeface="+mn-ea"/>
              </a:rPr>
              <a:t>. </a:t>
            </a:r>
            <a:endParaRPr lang="en-US" sz="1400" b="1">
              <a:solidFill>
                <a:schemeClr val="bg1"/>
              </a:solidFill>
              <a:sym typeface="+mn-ea"/>
            </a:endParaRPr>
          </a:p>
          <a:p>
            <a:pPr marL="285750" indent="-285750" algn="l">
              <a:buFont typeface="Arial" panose="020B0604020202020204" pitchFamily="34" charset="0"/>
              <a:buChar char="•"/>
            </a:pPr>
            <a:r>
              <a:rPr lang="en-US" sz="1400" b="1">
                <a:solidFill>
                  <a:schemeClr val="bg1"/>
                </a:solidFill>
                <a:sym typeface="+mn-ea"/>
              </a:rPr>
              <a:t>The</a:t>
            </a:r>
            <a:r>
              <a:rPr lang="en-US" sz="1400" b="1">
                <a:solidFill>
                  <a:srgbClr val="92D050"/>
                </a:solidFill>
                <a:sym typeface="+mn-ea"/>
              </a:rPr>
              <a:t> asin(), acos(), atan(), and atan2() functions return values in radians</a:t>
            </a:r>
            <a:r>
              <a:rPr lang="en-US" sz="1400" b="1">
                <a:solidFill>
                  <a:schemeClr val="bg1"/>
                </a:solidFill>
                <a:sym typeface="+mn-ea"/>
              </a:rPr>
              <a:t>.</a:t>
            </a:r>
            <a:endParaRPr lang="en-US" sz="1400" b="1">
              <a:solidFill>
                <a:schemeClr val="bg1"/>
              </a:solidFill>
              <a:sym typeface="+mn-ea"/>
            </a:endParaRPr>
          </a:p>
          <a:p>
            <a:pPr marL="285750" indent="-285750" algn="l">
              <a:buFont typeface="Arial" panose="020B0604020202020204" pitchFamily="34" charset="0"/>
              <a:buChar char="•"/>
            </a:pPr>
            <a:r>
              <a:rPr lang="en-US" sz="1400" b="1">
                <a:solidFill>
                  <a:schemeClr val="bg1"/>
                </a:solidFill>
                <a:sym typeface="+mn-ea"/>
              </a:rPr>
              <a:t>Please note that </a:t>
            </a:r>
            <a:r>
              <a:rPr lang="en-US" sz="1400" b="1">
                <a:solidFill>
                  <a:srgbClr val="FF0000"/>
                </a:solidFill>
                <a:sym typeface="+mn-ea"/>
              </a:rPr>
              <a:t>these trigonometric functions are supported in CSS when used within calc() expressions or custom properties</a:t>
            </a:r>
            <a:r>
              <a:rPr lang="en-US" sz="1400" b="1">
                <a:solidFill>
                  <a:schemeClr val="bg1"/>
                </a:solidFill>
                <a:sym typeface="+mn-ea"/>
              </a:rPr>
              <a:t>, allowing for dynamic calculations. </a:t>
            </a:r>
            <a:endParaRPr lang="en-US" sz="1400" b="1">
              <a:solidFill>
                <a:schemeClr val="bg1"/>
              </a:solidFill>
              <a:sym typeface="+mn-ea"/>
            </a:endParaRPr>
          </a:p>
          <a:p>
            <a:pPr marL="285750" indent="-285750" algn="l">
              <a:buFont typeface="Arial" panose="020B0604020202020204" pitchFamily="34" charset="0"/>
              <a:buChar char="•"/>
            </a:pPr>
            <a:r>
              <a:rPr lang="en-US" sz="1400" b="1">
                <a:solidFill>
                  <a:schemeClr val="bg1"/>
                </a:solidFill>
                <a:sym typeface="+mn-ea"/>
              </a:rPr>
              <a:t>However, their usage is limited and may </a:t>
            </a:r>
            <a:r>
              <a:rPr lang="en-US" sz="1400" b="1">
                <a:solidFill>
                  <a:srgbClr val="00B0F0"/>
                </a:solidFill>
                <a:sym typeface="+mn-ea"/>
              </a:rPr>
              <a:t>not be suitable for complex trigonometric operations</a:t>
            </a:r>
            <a:endParaRPr lang="en-US" sz="1400" b="1">
              <a:solidFill>
                <a:srgbClr val="00B0F0"/>
              </a:solidFill>
              <a:sym typeface="+mn-ea"/>
            </a:endParaRPr>
          </a:p>
        </p:txBody>
      </p:sp>
      <p:sp>
        <p:nvSpPr>
          <p:cNvPr id="16" name="矩形 23"/>
          <p:cNvSpPr/>
          <p:nvPr/>
        </p:nvSpPr>
        <p:spPr>
          <a:xfrm>
            <a:off x="7596505" y="0"/>
            <a:ext cx="2670175" cy="404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Trigonometric Function</a:t>
            </a:r>
            <a:endParaRPr lang="en-US" altLang="zh-CN" b="1" dirty="0">
              <a:solidFill>
                <a:schemeClr val="bg1"/>
              </a:solidFill>
            </a:endParaRPr>
          </a:p>
        </p:txBody>
      </p:sp>
      <p:sp>
        <p:nvSpPr>
          <p:cNvPr id="18" name="Rectangles 17"/>
          <p:cNvSpPr/>
          <p:nvPr/>
        </p:nvSpPr>
        <p:spPr>
          <a:xfrm>
            <a:off x="3081020" y="810895"/>
            <a:ext cx="2853690" cy="59988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round():</a:t>
            </a:r>
            <a:endParaRPr lang="en-US" sz="1400" b="1">
              <a:solidFill>
                <a:srgbClr val="00B0F0"/>
              </a:solidFill>
              <a:sym typeface="+mn-ea"/>
            </a:endParaRPr>
          </a:p>
          <a:p>
            <a:pPr algn="l"/>
            <a:r>
              <a:rPr lang="en-US" sz="1400" b="1">
                <a:solidFill>
                  <a:srgbClr val="00B0F0"/>
                </a:solidFill>
                <a:sym typeface="+mn-ea"/>
              </a:rPr>
              <a:t>Syntax: round(number)</a:t>
            </a:r>
            <a:endParaRPr lang="en-US" sz="1400" b="1">
              <a:solidFill>
                <a:srgbClr val="00B0F0"/>
              </a:solidFill>
              <a:sym typeface="+mn-ea"/>
            </a:endParaRPr>
          </a:p>
          <a:p>
            <a:pPr algn="l"/>
            <a:r>
              <a:rPr lang="en-US" sz="1400" b="1">
                <a:solidFill>
                  <a:srgbClr val="00B0F0"/>
                </a:solidFill>
                <a:sym typeface="+mn-ea"/>
              </a:rPr>
              <a:t>Example: round(3.7)</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mod() (Modulus):returns a modulus left over when the first parameter is divided by the second parameter,</a:t>
            </a:r>
            <a:endParaRPr lang="en-US" sz="1400" b="1">
              <a:solidFill>
                <a:srgbClr val="00B0F0"/>
              </a:solidFill>
              <a:sym typeface="+mn-ea"/>
            </a:endParaRPr>
          </a:p>
          <a:p>
            <a:pPr algn="l"/>
            <a:r>
              <a:rPr lang="en-US" sz="1400" b="1">
                <a:solidFill>
                  <a:srgbClr val="00B0F0"/>
                </a:solidFill>
                <a:sym typeface="+mn-ea"/>
              </a:rPr>
              <a:t>Syntax: mod(number, divisor)</a:t>
            </a:r>
            <a:endParaRPr lang="en-US" sz="1400" b="1">
              <a:solidFill>
                <a:srgbClr val="00B0F0"/>
              </a:solidFill>
              <a:sym typeface="+mn-ea"/>
            </a:endParaRPr>
          </a:p>
          <a:p>
            <a:pPr algn="l"/>
            <a:r>
              <a:rPr lang="en-US" sz="1400" b="1">
                <a:solidFill>
                  <a:srgbClr val="00B0F0"/>
                </a:solidFill>
                <a:sym typeface="+mn-ea"/>
              </a:rPr>
              <a:t>Example: mod(10, 3)</a:t>
            </a:r>
            <a:endParaRPr lang="en-US" sz="1400" b="1">
              <a:solidFill>
                <a:srgbClr val="00B0F0"/>
              </a:solidFill>
              <a:sym typeface="+mn-ea"/>
            </a:endParaRPr>
          </a:p>
          <a:p>
            <a:pPr algn="l"/>
            <a:r>
              <a:rPr lang="en-US" sz="1400" b="1">
                <a:solidFill>
                  <a:srgbClr val="00B0F0"/>
                </a:solidFill>
                <a:sym typeface="+mn-ea"/>
              </a:rPr>
              <a:t>line-height: mod(3.5, 2); /* 1.5 */</a:t>
            </a:r>
            <a:endParaRPr lang="en-US" sz="1400" b="1">
              <a:solidFill>
                <a:srgbClr val="00B0F0"/>
              </a:solidFill>
              <a:sym typeface="+mn-ea"/>
            </a:endParaRPr>
          </a:p>
          <a:p>
            <a:pPr algn="l"/>
            <a:r>
              <a:rPr lang="en-US" sz="1400" b="1">
                <a:solidFill>
                  <a:srgbClr val="00B0F0"/>
                </a:solidFill>
                <a:sym typeface="+mn-ea"/>
              </a:rPr>
              <a:t>margin: mod(29vmin, 6vmin); /* 5vmin */</a:t>
            </a:r>
            <a:endParaRPr lang="en-US" sz="1400" b="1">
              <a:solidFill>
                <a:srgbClr val="00B0F0"/>
              </a:solidFill>
              <a:sym typeface="+mn-ea"/>
            </a:endParaRPr>
          </a:p>
          <a:p>
            <a:pPr algn="l"/>
            <a:endParaRPr lang="en-US" sz="1400" b="1">
              <a:solidFill>
                <a:srgbClr val="00B0F0"/>
              </a:solidFill>
              <a:sym typeface="+mn-ea"/>
            </a:endParaRPr>
          </a:p>
          <a:p>
            <a:pPr algn="l"/>
            <a:r>
              <a:rPr lang="en-US" sz="1400" b="1">
                <a:solidFill>
                  <a:srgbClr val="00B0F0"/>
                </a:solidFill>
                <a:sym typeface="+mn-ea"/>
              </a:rPr>
              <a:t>rem() (remainder):returns a remainder left over when the first parameter is divided by the second parameter</a:t>
            </a:r>
            <a:endParaRPr lang="en-US" sz="1400" b="1">
              <a:solidFill>
                <a:srgbClr val="00B0F0"/>
              </a:solidFill>
              <a:sym typeface="+mn-ea"/>
            </a:endParaRPr>
          </a:p>
          <a:p>
            <a:pPr algn="l"/>
            <a:r>
              <a:rPr lang="en-US" sz="1400" b="1">
                <a:solidFill>
                  <a:srgbClr val="00B0F0"/>
                </a:solidFill>
                <a:sym typeface="+mn-ea"/>
              </a:rPr>
              <a:t>Syntax: rem(number, divisor)</a:t>
            </a:r>
            <a:endParaRPr lang="en-US" sz="1400" b="1">
              <a:solidFill>
                <a:srgbClr val="00B0F0"/>
              </a:solidFill>
              <a:sym typeface="+mn-ea"/>
            </a:endParaRPr>
          </a:p>
          <a:p>
            <a:pPr algn="l"/>
            <a:r>
              <a:rPr lang="en-US" sz="1400" b="1">
                <a:solidFill>
                  <a:srgbClr val="00B0F0"/>
                </a:solidFill>
                <a:sym typeface="+mn-ea"/>
              </a:rPr>
              <a:t>Example: </a:t>
            </a:r>
            <a:endParaRPr lang="en-US" sz="1400" b="1">
              <a:solidFill>
                <a:srgbClr val="00B0F0"/>
              </a:solidFill>
              <a:sym typeface="+mn-ea"/>
            </a:endParaRPr>
          </a:p>
          <a:p>
            <a:pPr algn="l"/>
            <a:r>
              <a:rPr lang="en-US" sz="1400" b="1">
                <a:solidFill>
                  <a:srgbClr val="00B0F0"/>
                </a:solidFill>
                <a:sym typeface="+mn-ea"/>
              </a:rPr>
              <a:t>line-height: rem(21, 2); /* 1 */</a:t>
            </a:r>
            <a:endParaRPr lang="en-US" sz="1400" b="1">
              <a:solidFill>
                <a:srgbClr val="00B0F0"/>
              </a:solidFill>
              <a:sym typeface="+mn-ea"/>
            </a:endParaRPr>
          </a:p>
          <a:p>
            <a:pPr algn="l"/>
            <a:r>
              <a:rPr lang="en-US" sz="1400" b="1">
                <a:solidFill>
                  <a:srgbClr val="00B0F0"/>
                </a:solidFill>
                <a:sym typeface="+mn-ea"/>
              </a:rPr>
              <a:t>margin: rem(14%, 3%); /* 2% */</a:t>
            </a:r>
            <a:endParaRPr lang="en-US" sz="1400" b="1">
              <a:solidFill>
                <a:srgbClr val="00B0F0"/>
              </a:solidFill>
              <a:sym typeface="+mn-ea"/>
            </a:endParaRPr>
          </a:p>
          <a:p>
            <a:pPr algn="l"/>
            <a:r>
              <a:rPr lang="en-US" sz="1400" b="1">
                <a:solidFill>
                  <a:srgbClr val="00B0F0"/>
                </a:solidFill>
                <a:sym typeface="+mn-ea"/>
              </a:rPr>
              <a:t>transition-duration: rem(20s / 2, 3000ms * 2); /* 4s */</a:t>
            </a:r>
            <a:endParaRPr lang="en-US" sz="1400" b="1">
              <a:solidFill>
                <a:srgbClr val="00B0F0"/>
              </a:solidFill>
              <a:sym typeface="+mn-ea"/>
            </a:endParaRPr>
          </a:p>
          <a:p>
            <a:pPr algn="l"/>
            <a:endParaRPr lang="en-US" sz="1400" b="1">
              <a:solidFill>
                <a:srgbClr val="00B0F0"/>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7731</Words>
  <Application>WPS Presentation</Application>
  <PresentationFormat>Widescreen</PresentationFormat>
  <Paragraphs>216</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 Kumar</cp:lastModifiedBy>
  <cp:revision>406</cp:revision>
  <dcterms:created xsi:type="dcterms:W3CDTF">2022-12-28T05:03:00Z</dcterms:created>
  <dcterms:modified xsi:type="dcterms:W3CDTF">2023-06-17T19:16:03Z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